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67" r:id="rId2"/>
    <p:sldId id="804" r:id="rId3"/>
    <p:sldId id="1193" r:id="rId4"/>
    <p:sldId id="1195" r:id="rId5"/>
    <p:sldId id="1051" r:id="rId6"/>
    <p:sldId id="1196" r:id="rId7"/>
    <p:sldId id="1171" r:id="rId8"/>
    <p:sldId id="1197" r:id="rId9"/>
    <p:sldId id="1194" r:id="rId10"/>
    <p:sldId id="1198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3F66"/>
    <a:srgbClr val="B03B61"/>
    <a:srgbClr val="B34066"/>
    <a:srgbClr val="FFD19A"/>
    <a:srgbClr val="FFFFFF"/>
    <a:srgbClr val="93BAE4"/>
    <a:srgbClr val="C5E0B4"/>
    <a:srgbClr val="9CC2E5"/>
    <a:srgbClr val="D0CECE"/>
    <a:srgbClr val="2CB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1913" autoAdjust="0"/>
  </p:normalViewPr>
  <p:slideViewPr>
    <p:cSldViewPr snapToGrid="0">
      <p:cViewPr varScale="1">
        <p:scale>
          <a:sx n="88" d="100"/>
          <a:sy n="88" d="100"/>
        </p:scale>
        <p:origin x="33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5B67A-61DA-4409-B33C-8942F0D5652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38971-7B68-4B20-ABC8-807C010FCE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00971-97B7-64A6-5DCA-85CD20C97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773D1D-864C-085D-9DAC-ABC5E9965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F0B462-A048-BD9C-07C1-18008455A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0F23D-81BB-1FA7-B00C-6578445AF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9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9123-F308-803D-DDED-AB059A286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7BB680-1EE4-18F8-44E0-5C7070AA0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42BE19-79D1-834D-CF09-30212026D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3864E-2081-31A7-0D2D-5851CAC4C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0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A51CF-DCE3-9CD2-351D-094FF9CD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B34DAA-FE4F-7FB2-1FA7-2F2FEA1AE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7E0A69-DBAE-FC59-CC57-5292ED840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FA595-D038-3B23-F70E-C8ACE3EBA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35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8EF6-33C0-B3D7-5F90-E2B96E145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F6A7D4-CDEE-ECAC-17EA-3754C36BC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0B3682-6E80-C3D0-03B9-BDA68B308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A8E02-B88D-76BB-2C83-EE7E250F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26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E1F08-1B4F-7A5A-984B-E888827F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ECFB53-94EF-7F8F-31A3-A79EF8263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719853-D4D1-2B29-82B3-EB3CD0615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27406-9FBC-0B64-C790-D181130DE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60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1E96E-EAD8-9B3C-162A-07B9F352B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C31284-D4E0-D7AD-AF52-B151A530AA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2D8F0F-8DF1-6B74-C8CC-602D6F619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23E388-9E30-6539-703D-4C2A74F72D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791853-5CA6-4AFD-ABAE-01C47BF7F68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50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272238"/>
              </a:clrFrom>
              <a:clrTo>
                <a:srgbClr val="27223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9501" b="86833"/>
          <a:stretch>
            <a:fillRect/>
          </a:stretch>
        </p:blipFill>
        <p:spPr>
          <a:xfrm flipH="1">
            <a:off x="0" y="1"/>
            <a:ext cx="12192000" cy="296817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1"/>
            <a:ext cx="12192000" cy="296817"/>
          </a:xfrm>
          <a:prstGeom prst="rect">
            <a:avLst/>
          </a:prstGeom>
          <a:solidFill>
            <a:srgbClr val="A10B3D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9489096" y="-10958"/>
            <a:ext cx="3364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SHENZHEN  UNIVERSITY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740899" y="6413496"/>
            <a:ext cx="1841500" cy="365125"/>
          </a:xfrm>
        </p:spPr>
        <p:txBody>
          <a:bodyPr/>
          <a:lstStyle>
            <a:lvl1pPr>
              <a:defRPr sz="1600" b="0">
                <a:solidFill>
                  <a:schemeClr val="tx1">
                    <a:lumMod val="85000"/>
                    <a:lumOff val="15000"/>
                  </a:schemeClr>
                </a:solidFill>
                <a:latin typeface="Gadugi" panose="020B0502040204020203" pitchFamily="34" charset="0"/>
              </a:defRPr>
            </a:lvl1pPr>
          </a:lstStyle>
          <a:p>
            <a:pPr defTabSz="914400"/>
            <a:fld id="{71E3DDA8-6273-43B5-9B72-76C2E627503F}" type="slidenum"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769600" y="6438384"/>
            <a:ext cx="8382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Page</a:t>
            </a: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dugi" panose="020B0502040204020203" pitchFamily="34" charset="0"/>
              <a:ea typeface="等线" panose="02010600030101010101" charset="-122"/>
              <a:cs typeface="+mn-cs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330201" y="542081"/>
            <a:ext cx="468684" cy="297281"/>
            <a:chOff x="2664786" y="2195678"/>
            <a:chExt cx="442627" cy="296784"/>
          </a:xfrm>
        </p:grpSpPr>
        <p:sp>
          <p:nvSpPr>
            <p:cNvPr id="22" name="剪去对角的矩形 21"/>
            <p:cNvSpPr/>
            <p:nvPr userDrawn="1"/>
          </p:nvSpPr>
          <p:spPr>
            <a:xfrm>
              <a:off x="2664786" y="2195678"/>
              <a:ext cx="296139" cy="222961"/>
            </a:xfrm>
            <a:prstGeom prst="snip2DiagRect">
              <a:avLst>
                <a:gd name="adj1" fmla="val 0"/>
                <a:gd name="adj2" fmla="val 35729"/>
              </a:avLst>
            </a:prstGeom>
            <a:solidFill>
              <a:srgbClr val="A10B3D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剪去对角的矩形 22"/>
            <p:cNvSpPr/>
            <p:nvPr userDrawn="1"/>
          </p:nvSpPr>
          <p:spPr>
            <a:xfrm>
              <a:off x="2811274" y="2269501"/>
              <a:ext cx="296139" cy="222961"/>
            </a:xfrm>
            <a:prstGeom prst="snip2DiagRect">
              <a:avLst>
                <a:gd name="adj1" fmla="val 0"/>
                <a:gd name="adj2" fmla="val 35729"/>
              </a:avLst>
            </a:prstGeom>
            <a:solidFill>
              <a:srgbClr val="A10B3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9" name="TextBox 28"/>
          <p:cNvSpPr txBox="1"/>
          <p:nvPr userDrawn="1"/>
        </p:nvSpPr>
        <p:spPr>
          <a:xfrm>
            <a:off x="486985" y="6371878"/>
            <a:ext cx="45855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SZU CSSE IOT RS L6603 Island Wong </a:t>
            </a:r>
            <a:endParaRPr kumimoji="0" lang="zh-CN" altLang="en-US" sz="186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DDA8-6273-43B5-9B72-76C2E62750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kosmos.com/blockchain/cost-of-storing-data-on-the-blockchain/#:~:text=17%2C100%20USD.,of%20data%20on%20the%20blockchain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734" y="310609"/>
            <a:ext cx="2437741" cy="872015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defTabSz="914400"/>
            <a:fld id="{71E3DDA8-6273-43B5-9B72-76C2E627503F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</a:rPr>
              <a:t>1</a:t>
            </a:fld>
            <a:endParaRPr lang="zh-CN" altLang="en-US" dirty="0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54320"/>
            <a:ext cx="12192000" cy="1503680"/>
          </a:xfrm>
          <a:prstGeom prst="rect">
            <a:avLst/>
          </a:prstGeom>
          <a:solidFill>
            <a:srgbClr val="8C0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65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C669B5-BADB-CB78-240B-AC232E337E46}"/>
              </a:ext>
            </a:extLst>
          </p:cNvPr>
          <p:cNvSpPr txBox="1"/>
          <p:nvPr/>
        </p:nvSpPr>
        <p:spPr>
          <a:xfrm>
            <a:off x="2117271" y="2213939"/>
            <a:ext cx="795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的编程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期末大作业答辩：</a:t>
            </a:r>
            <a:endParaRPr lang="en-US" altLang="zh-CN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DApp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外卖平台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D0A75A-25F9-16AB-8E49-0771B13EA0D1}"/>
              </a:ext>
            </a:extLst>
          </p:cNvPr>
          <p:cNvSpPr txBox="1"/>
          <p:nvPr/>
        </p:nvSpPr>
        <p:spPr>
          <a:xfrm>
            <a:off x="5133975" y="4076251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汇报人：林浩晟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F471D-527F-3996-60C5-30FE8A4F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153FDE8-86FB-4039-052E-FEC52F6367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E3DDA8-6273-43B5-9B72-76C2E62750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477625-16CD-5289-0100-29C25290B72A}"/>
              </a:ext>
            </a:extLst>
          </p:cNvPr>
          <p:cNvSpPr/>
          <p:nvPr/>
        </p:nvSpPr>
        <p:spPr>
          <a:xfrm>
            <a:off x="0" y="5354320"/>
            <a:ext cx="12192000" cy="1503680"/>
          </a:xfrm>
          <a:prstGeom prst="rect">
            <a:avLst/>
          </a:prstGeom>
          <a:solidFill>
            <a:srgbClr val="8C0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C2C176-E08D-6228-99BD-199E166BE99A}"/>
              </a:ext>
            </a:extLst>
          </p:cNvPr>
          <p:cNvSpPr txBox="1"/>
          <p:nvPr/>
        </p:nvSpPr>
        <p:spPr>
          <a:xfrm>
            <a:off x="3331321" y="2446407"/>
            <a:ext cx="55293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谢谢！</a:t>
            </a:r>
            <a:endParaRPr lang="en-US" altLang="zh-CN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110471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E3DDA8-6273-43B5-9B72-76C2E62750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54320"/>
            <a:ext cx="12192000" cy="1503680"/>
          </a:xfrm>
          <a:prstGeom prst="rect">
            <a:avLst/>
          </a:prstGeom>
          <a:solidFill>
            <a:srgbClr val="8C0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1321" y="2446407"/>
            <a:ext cx="55293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背景</a:t>
            </a:r>
            <a:endParaRPr lang="en-US" altLang="zh-CN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810A5-FE20-0F5F-E456-DB0163AE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1E022C2-2986-5007-A403-22E437262AB0}"/>
              </a:ext>
            </a:extLst>
          </p:cNvPr>
          <p:cNvCxnSpPr/>
          <p:nvPr/>
        </p:nvCxnSpPr>
        <p:spPr>
          <a:xfrm>
            <a:off x="330200" y="961328"/>
            <a:ext cx="370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35532-504E-57E3-1331-A6743149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71E3DDA8-6273-43B5-9B72-76C2E627503F}" type="slidenum"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3</a:t>
            </a:fld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C0D707D3-D2E4-C159-69E4-6C58D819C1D5}"/>
              </a:ext>
            </a:extLst>
          </p:cNvPr>
          <p:cNvSpPr txBox="1"/>
          <p:nvPr/>
        </p:nvSpPr>
        <p:spPr>
          <a:xfrm>
            <a:off x="946150" y="482600"/>
            <a:ext cx="5684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背景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51E663-7C94-8A87-4C13-0D8335120731}"/>
              </a:ext>
            </a:extLst>
          </p:cNvPr>
          <p:cNvSpPr txBox="1"/>
          <p:nvPr/>
        </p:nvSpPr>
        <p:spPr>
          <a:xfrm>
            <a:off x="330200" y="1055914"/>
            <a:ext cx="112521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在当前的外卖市场中，普遍存在一个现象：平台手续费用高昂，据百度资料显示，一些热门外卖平台的手续费高达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20%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左右，此外还存在</a:t>
            </a:r>
            <a:r>
              <a:rPr lang="zh-CN" altLang="en-US" dirty="0"/>
              <a:t>商家与用户信息的不对称、平台对商家和用户的掌控等一系列问题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。因此，因此我有了做外卖平台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-apple-system"/>
              </a:rPr>
              <a:t>dapp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的想法。结合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web3.0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的特性，让价值创造者获取最多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的利润，如外卖平台中的负责出餐的商家，负责配送的外卖员等等，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同时保证</a:t>
            </a:r>
            <a:r>
              <a:rPr lang="zh-CN" altLang="en-US" dirty="0"/>
              <a:t>确保用户数据的隐私不受侵犯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，实现理论上的手续费用最低与信息安全。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060607"/>
              </a:solidFill>
              <a:latin typeface="-apple-system"/>
            </a:endParaRPr>
          </a:p>
          <a:p>
            <a:r>
              <a:rPr lang="zh-CN" altLang="en-US" dirty="0"/>
              <a:t>该</a:t>
            </a:r>
            <a:r>
              <a:rPr lang="en-US" altLang="zh-CN" dirty="0" err="1"/>
              <a:t>DApp</a:t>
            </a:r>
            <a:r>
              <a:rPr lang="zh-CN" altLang="en-US" dirty="0"/>
              <a:t>的前端采用基于</a:t>
            </a:r>
            <a:r>
              <a:rPr lang="en-US" altLang="zh-CN" dirty="0"/>
              <a:t>Vue 2</a:t>
            </a:r>
            <a:r>
              <a:rPr lang="zh-CN" altLang="en-US" dirty="0"/>
              <a:t>的</a:t>
            </a:r>
            <a:r>
              <a:rPr lang="en-US" altLang="zh-CN" dirty="0" err="1"/>
              <a:t>uniapp</a:t>
            </a:r>
            <a:r>
              <a:rPr lang="zh-CN" altLang="en-US" dirty="0"/>
              <a:t>框架，主要负责手机软件界面的展示和与用户的交互。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后端部分使用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Flask</a:t>
            </a:r>
            <a:r>
              <a:rPr lang="zh-CN" altLang="en-US" dirty="0"/>
              <a:t>框架来处理前端发送的</a:t>
            </a:r>
            <a:r>
              <a:rPr lang="en-US" altLang="zh-CN" dirty="0"/>
              <a:t>HTTP</a:t>
            </a:r>
            <a:r>
              <a:rPr lang="zh-CN" altLang="en-US" dirty="0"/>
              <a:t>请求。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由于去中心化存储技术尚不够成熟，比如说如果使用</a:t>
            </a:r>
            <a:r>
              <a:rPr lang="en-US" altLang="zh-CN" dirty="0"/>
              <a:t>IPFS</a:t>
            </a:r>
            <a:r>
              <a:rPr lang="zh-CN" altLang="en-US" dirty="0"/>
              <a:t>（</a:t>
            </a:r>
            <a:r>
              <a:rPr lang="en-US" altLang="zh-CN" dirty="0" err="1"/>
              <a:t>InterPlanetary</a:t>
            </a:r>
            <a:r>
              <a:rPr lang="en-US" altLang="zh-CN" dirty="0"/>
              <a:t> File System</a:t>
            </a:r>
            <a:r>
              <a:rPr lang="zh-CN" altLang="en-US" dirty="0"/>
              <a:t>）来储存外卖数据，则会遇到费用过于昂贵、隐私泄露等问题；</a:t>
            </a:r>
            <a:endParaRPr lang="en-US" altLang="zh-CN" dirty="0"/>
          </a:p>
          <a:p>
            <a:r>
              <a:rPr lang="zh-CN" altLang="en-US" dirty="0"/>
              <a:t>参考文章：</a:t>
            </a:r>
            <a:r>
              <a:rPr lang="en-US" altLang="zh-CN" dirty="0">
                <a:hlinkClick r:id="rId3"/>
              </a:rPr>
              <a:t>https://www.1kosmos.com/blockchain/cost-of-storing-data-on-the-blockchain/#:~:text=17%2C100%20USD.,of%20data%20on%20the%20blockchain.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因此系统选择使用</a:t>
            </a:r>
            <a:r>
              <a:rPr lang="en-US" altLang="zh-CN" dirty="0"/>
              <a:t>MySQL</a:t>
            </a:r>
            <a:r>
              <a:rPr lang="zh-CN" altLang="en-US" dirty="0"/>
              <a:t>数据库来存储一些变化较频繁的数据，如订单信息和用户数据等。而关键事务（如用户注册和订单交易）则通过智能合约来处理，以确保去中心化的优势，同时保障数据的透明性与安全性。</a:t>
            </a:r>
            <a:endParaRPr lang="en-US" altLang="zh-CN" dirty="0"/>
          </a:p>
          <a:p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958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F648-A32F-1190-4190-D72708371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27C035D-F40C-47D8-F405-F9EE34860D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E3DDA8-6273-43B5-9B72-76C2E62750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79521F-0866-A63D-E767-86A89B3ABF26}"/>
              </a:ext>
            </a:extLst>
          </p:cNvPr>
          <p:cNvSpPr/>
          <p:nvPr/>
        </p:nvSpPr>
        <p:spPr>
          <a:xfrm>
            <a:off x="0" y="5354320"/>
            <a:ext cx="12192000" cy="1503680"/>
          </a:xfrm>
          <a:prstGeom prst="rect">
            <a:avLst/>
          </a:prstGeom>
          <a:solidFill>
            <a:srgbClr val="8C0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F8701A-F3FB-9801-FC04-5E460CDF66E4}"/>
              </a:ext>
            </a:extLst>
          </p:cNvPr>
          <p:cNvSpPr txBox="1"/>
          <p:nvPr/>
        </p:nvSpPr>
        <p:spPr>
          <a:xfrm>
            <a:off x="3331321" y="2446407"/>
            <a:ext cx="55293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  <a:endParaRPr lang="en-US" altLang="zh-CN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485027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0200" y="961328"/>
            <a:ext cx="370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71E3DDA8-6273-43B5-9B72-76C2E627503F}" type="slidenum"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</a:t>
            </a:fld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735965" y="469900"/>
            <a:ext cx="691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194B07-2F84-31E3-7B9C-563C95D6FA95}"/>
              </a:ext>
            </a:extLst>
          </p:cNvPr>
          <p:cNvSpPr txBox="1"/>
          <p:nvPr/>
        </p:nvSpPr>
        <p:spPr>
          <a:xfrm>
            <a:off x="375557" y="1289957"/>
            <a:ext cx="11740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前端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设计了登录页面，登录页面中设计了用户协议，勾选后用户可以借助已部署的智能合约使用钱包进行登录；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设计了登录后的</a:t>
            </a:r>
            <a:r>
              <a:rPr lang="en-US" altLang="zh-CN" dirty="0" err="1"/>
              <a:t>tabBar</a:t>
            </a:r>
            <a:r>
              <a:rPr lang="zh-CN" altLang="en-US" dirty="0"/>
              <a:t>页面，有</a:t>
            </a:r>
            <a:r>
              <a:rPr lang="en-US" altLang="zh-CN" dirty="0"/>
              <a:t>’</a:t>
            </a:r>
            <a:r>
              <a:rPr lang="zh-CN" altLang="en-US" dirty="0"/>
              <a:t>主页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’ai</a:t>
            </a:r>
            <a:r>
              <a:rPr lang="zh-CN" altLang="en-US" dirty="0"/>
              <a:t>聊天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订单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个人中心</a:t>
            </a:r>
            <a:r>
              <a:rPr lang="en-US" altLang="zh-CN" dirty="0"/>
              <a:t>’</a:t>
            </a:r>
            <a:r>
              <a:rPr lang="zh-CN" altLang="en-US" dirty="0"/>
              <a:t>等；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主页中设计了搜索栏、横幅以及商家列表；商家列表点击后进入详细的商家页面，商家页面中包含</a:t>
            </a:r>
            <a:r>
              <a:rPr lang="en-US" altLang="zh-CN" dirty="0"/>
              <a:t>’</a:t>
            </a:r>
            <a:r>
              <a:rPr lang="zh-CN" altLang="en-US" dirty="0"/>
              <a:t>购物</a:t>
            </a:r>
            <a:r>
              <a:rPr lang="en-US" altLang="zh-CN" dirty="0"/>
              <a:t>’</a:t>
            </a:r>
            <a:r>
              <a:rPr lang="zh-CN" altLang="en-US" dirty="0"/>
              <a:t>、</a:t>
            </a:r>
            <a:r>
              <a:rPr lang="en-US" altLang="zh-CN" dirty="0"/>
              <a:t>’</a:t>
            </a:r>
            <a:r>
              <a:rPr lang="zh-CN" altLang="en-US" dirty="0"/>
              <a:t>评价</a:t>
            </a:r>
            <a:r>
              <a:rPr lang="en-US" altLang="zh-CN" dirty="0"/>
              <a:t>’</a:t>
            </a:r>
            <a:r>
              <a:rPr lang="zh-CN" altLang="en-US" dirty="0"/>
              <a:t>、</a:t>
            </a:r>
            <a:r>
              <a:rPr lang="en-US" altLang="zh-CN" dirty="0"/>
              <a:t>’</a:t>
            </a:r>
            <a:r>
              <a:rPr lang="zh-CN" altLang="en-US" dirty="0"/>
              <a:t>商家</a:t>
            </a:r>
            <a:r>
              <a:rPr lang="en-US" altLang="zh-CN" dirty="0"/>
              <a:t>’</a:t>
            </a:r>
            <a:r>
              <a:rPr lang="zh-CN" altLang="en-US" dirty="0"/>
              <a:t>等子页面，同时设计了订单页面、支付页面等；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Ai</a:t>
            </a:r>
            <a:r>
              <a:rPr lang="zh-CN" altLang="en-US" dirty="0"/>
              <a:t>聊天中设计了聊天框，使用</a:t>
            </a:r>
            <a:r>
              <a:rPr lang="en-US" altLang="zh-CN" dirty="0"/>
              <a:t>Api</a:t>
            </a:r>
            <a:r>
              <a:rPr lang="zh-CN" altLang="en-US" dirty="0"/>
              <a:t>调用</a:t>
            </a:r>
            <a:r>
              <a:rPr lang="en-US" altLang="zh-CN" dirty="0"/>
              <a:t>Kimi</a:t>
            </a:r>
            <a:r>
              <a:rPr lang="zh-CN" altLang="en-US" dirty="0"/>
              <a:t>大模型实现聊天功能；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订单页面中可以查看</a:t>
            </a:r>
            <a:r>
              <a:rPr lang="en-US" altLang="zh-CN" dirty="0"/>
              <a:t>’</a:t>
            </a:r>
            <a:r>
              <a:rPr lang="zh-CN" altLang="en-US" dirty="0"/>
              <a:t>全部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待付款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待使用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待评价</a:t>
            </a:r>
            <a:r>
              <a:rPr lang="en-US" altLang="zh-CN" dirty="0"/>
              <a:t>’</a:t>
            </a:r>
            <a:r>
              <a:rPr lang="zh-CN" altLang="en-US" dirty="0"/>
              <a:t>，</a:t>
            </a:r>
            <a:r>
              <a:rPr lang="en-US" altLang="zh-CN" dirty="0"/>
              <a:t>’</a:t>
            </a:r>
            <a:r>
              <a:rPr lang="zh-CN" altLang="en-US" dirty="0"/>
              <a:t>退款</a:t>
            </a:r>
            <a:r>
              <a:rPr lang="en-US" altLang="zh-CN" dirty="0"/>
              <a:t>’</a:t>
            </a:r>
            <a:r>
              <a:rPr lang="zh-CN" altLang="en-US" dirty="0"/>
              <a:t>等子页面；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个人中心页面中设计了简单的个人信息展示，设计了下拉回弹效果；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为了确保每个前端页面都能及时获取当前用户的钱包地址等信息，使用了</a:t>
            </a:r>
            <a:r>
              <a:rPr lang="en-US" altLang="zh-CN" dirty="0" err="1"/>
              <a:t>Vuex</a:t>
            </a:r>
            <a:r>
              <a:rPr lang="zh-CN" altLang="en-US" dirty="0"/>
              <a:t>来缓存对话数据。通过</a:t>
            </a:r>
            <a:r>
              <a:rPr lang="en-US" altLang="zh-CN" dirty="0" err="1"/>
              <a:t>Vuex</a:t>
            </a:r>
            <a:r>
              <a:rPr lang="zh-CN" altLang="en-US" dirty="0"/>
              <a:t>的状态管理，用户的相关信息可以在不同页面之间共享。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后端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MySQL</a:t>
            </a:r>
            <a:r>
              <a:rPr lang="zh-CN" altLang="en-US" dirty="0"/>
              <a:t>库中建了一张表，分别用来存储用户信息</a:t>
            </a:r>
            <a:r>
              <a:rPr lang="en-US" altLang="zh-CN" dirty="0"/>
              <a:t>(</a:t>
            </a:r>
            <a:r>
              <a:rPr lang="zh-CN" altLang="en-US" dirty="0"/>
              <a:t>钱包地址、用户</a:t>
            </a:r>
            <a:r>
              <a:rPr lang="en-US" altLang="zh-CN" dirty="0"/>
              <a:t>id</a:t>
            </a:r>
            <a:r>
              <a:rPr lang="zh-CN" altLang="en-US" dirty="0"/>
              <a:t>等等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Flask</a:t>
            </a:r>
            <a:r>
              <a:rPr lang="zh-CN" altLang="en-US" dirty="0"/>
              <a:t>后端写了三个接口收取前端的</a:t>
            </a:r>
            <a:r>
              <a:rPr lang="en-US" altLang="zh-CN" dirty="0"/>
              <a:t>’POST</a:t>
            </a:r>
            <a:r>
              <a:rPr lang="zh-CN" altLang="en-US" dirty="0"/>
              <a:t>‘响应，分别用来登录时将用户信息存储到数据库，交易时将交易信息存储到数据库，调用</a:t>
            </a:r>
            <a:r>
              <a:rPr lang="en-US" altLang="zh-CN" dirty="0"/>
              <a:t>Kimi</a:t>
            </a:r>
            <a:r>
              <a:rPr lang="zh-CN" altLang="en-US" dirty="0"/>
              <a:t>大模型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智能合约部署了两个，分别用来实现</a:t>
            </a:r>
            <a:r>
              <a:rPr lang="en-US" altLang="zh-CN" dirty="0"/>
              <a:t>MetaMask</a:t>
            </a:r>
            <a:r>
              <a:rPr lang="zh-CN" altLang="en-US" dirty="0"/>
              <a:t>的登录功能，处理订单的交易。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94C97-C8B5-85F6-3DD4-E70E0D775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D6B19C7-4727-C983-2F5F-8A9DA0BB4E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E3DDA8-6273-43B5-9B72-76C2E62750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2BAE50-A391-0820-1581-BAE231A818FC}"/>
              </a:ext>
            </a:extLst>
          </p:cNvPr>
          <p:cNvSpPr/>
          <p:nvPr/>
        </p:nvSpPr>
        <p:spPr>
          <a:xfrm>
            <a:off x="0" y="5354320"/>
            <a:ext cx="12192000" cy="1503680"/>
          </a:xfrm>
          <a:prstGeom prst="rect">
            <a:avLst/>
          </a:prstGeom>
          <a:solidFill>
            <a:srgbClr val="8C0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CCF248-8088-BAFF-8E16-FF53D2746AAB}"/>
              </a:ext>
            </a:extLst>
          </p:cNvPr>
          <p:cNvSpPr txBox="1"/>
          <p:nvPr/>
        </p:nvSpPr>
        <p:spPr>
          <a:xfrm>
            <a:off x="3331321" y="2446407"/>
            <a:ext cx="55293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特色点</a:t>
            </a:r>
            <a:endParaRPr lang="en-US" altLang="zh-CN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872535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30200" y="961328"/>
            <a:ext cx="370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71E3DDA8-6273-43B5-9B72-76C2E627503F}" type="slidenum"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7</a:t>
            </a:fld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946151" y="482600"/>
            <a:ext cx="3580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600" b="1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特色点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340171-E4FA-E475-C57E-80C0D9624E11}"/>
              </a:ext>
            </a:extLst>
          </p:cNvPr>
          <p:cNvSpPr txBox="1"/>
          <p:nvPr/>
        </p:nvSpPr>
        <p:spPr>
          <a:xfrm>
            <a:off x="330200" y="1289957"/>
            <a:ext cx="107569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为了帮助大学生解决“今天吃什么”的烦恼，调用了</a:t>
            </a:r>
            <a:r>
              <a:rPr lang="en-US" altLang="zh-CN" dirty="0" err="1"/>
              <a:t>kimi</a:t>
            </a:r>
            <a:r>
              <a:rPr lang="zh-CN" altLang="en-US" dirty="0"/>
              <a:t>大模型的</a:t>
            </a:r>
            <a:r>
              <a:rPr lang="en-US" altLang="zh-CN" dirty="0"/>
              <a:t>API</a:t>
            </a:r>
            <a:r>
              <a:rPr lang="zh-CN" altLang="en-US" dirty="0"/>
              <a:t>，可以自定义偏好来提供推荐。此功能不仅提升了平台的智能化水平，也为用户提供了更便捷的决策支持。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在提升用户体验方面，设计了个人中心框的下拉与回弹功能，使用户在使用过程中更加顺畅和直观，进一步增强了平台的交互性。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确保平台的安全性，登录部分、订单交易部分采用了智能合约来提供额外的安全保障，确保用户身份的真实性和交易过程的安全性。智能合约通过去中心化的方式保障用户数据的隐私，防止了潜在的安全威胁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使用了 </a:t>
            </a:r>
            <a:r>
              <a:rPr lang="en-US" altLang="zh-CN" dirty="0" err="1"/>
              <a:t>uniapp</a:t>
            </a:r>
            <a:r>
              <a:rPr lang="en-US" altLang="zh-CN" dirty="0"/>
              <a:t> </a:t>
            </a:r>
            <a:r>
              <a:rPr lang="zh-CN" altLang="en-US" dirty="0"/>
              <a:t>框架中的适配手机的组件，如 </a:t>
            </a:r>
            <a:r>
              <a:rPr lang="en-US" altLang="zh-CN" dirty="0"/>
              <a:t>swiper</a:t>
            </a:r>
            <a:r>
              <a:rPr lang="zh-CN" altLang="en-US" dirty="0"/>
              <a:t>、</a:t>
            </a:r>
            <a:r>
              <a:rPr lang="en-US" altLang="zh-CN" dirty="0"/>
              <a:t>scroll-view </a:t>
            </a:r>
            <a:r>
              <a:rPr lang="zh-CN" altLang="en-US" dirty="0"/>
              <a:t>等，可以整体提升用户的体验。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D63F5-6B58-2DE1-3866-E0FF36F5D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FACBCFC-0FF1-E038-9439-6C2248A613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E3DDA8-6273-43B5-9B72-76C2E627503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BCEE5B-2AC2-FEE9-0536-1CD5A9D2F169}"/>
              </a:ext>
            </a:extLst>
          </p:cNvPr>
          <p:cNvSpPr/>
          <p:nvPr/>
        </p:nvSpPr>
        <p:spPr>
          <a:xfrm>
            <a:off x="0" y="5354320"/>
            <a:ext cx="12192000" cy="1503680"/>
          </a:xfrm>
          <a:prstGeom prst="rect">
            <a:avLst/>
          </a:prstGeom>
          <a:solidFill>
            <a:srgbClr val="8C0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02662D-411F-BE1E-792E-127680E9E6CE}"/>
              </a:ext>
            </a:extLst>
          </p:cNvPr>
          <p:cNvSpPr txBox="1"/>
          <p:nvPr/>
        </p:nvSpPr>
        <p:spPr>
          <a:xfrm>
            <a:off x="3331321" y="2446407"/>
            <a:ext cx="55293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总结与反思</a:t>
            </a:r>
            <a:endParaRPr lang="en-US" altLang="zh-CN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784236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F5925-955F-023C-FE1E-7FAEE3B84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613AE1-C548-A19B-AF29-C1B55B2731C9}"/>
              </a:ext>
            </a:extLst>
          </p:cNvPr>
          <p:cNvCxnSpPr/>
          <p:nvPr/>
        </p:nvCxnSpPr>
        <p:spPr>
          <a:xfrm>
            <a:off x="330200" y="961328"/>
            <a:ext cx="3708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35953-C5CD-DD77-536E-47D4AE63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71E3DDA8-6273-43B5-9B72-76C2E627503F}" type="slidenum">
              <a:rPr lang="zh-CN" alt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9</a:t>
            </a:fld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5392BC34-1CFB-A00B-1D4F-961588F88AAD}"/>
              </a:ext>
            </a:extLst>
          </p:cNvPr>
          <p:cNvSpPr txBox="1"/>
          <p:nvPr/>
        </p:nvSpPr>
        <p:spPr>
          <a:xfrm>
            <a:off x="946151" y="482600"/>
            <a:ext cx="35808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600" b="1" dirty="0">
                <a:solidFill>
                  <a:prstClr val="blac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总结与反思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50A803-A538-1396-7762-E500EF463DA7}"/>
              </a:ext>
            </a:extLst>
          </p:cNvPr>
          <p:cNvSpPr txBox="1"/>
          <p:nvPr/>
        </p:nvSpPr>
        <p:spPr>
          <a:xfrm>
            <a:off x="330200" y="1289957"/>
            <a:ext cx="10756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外卖平台功能和页面较为复杂，本次项目的重点放在了前端开发，特别是在页面的美观性和简洁性上进行了优化。前端部分通过合理的布局和设计，力求为用户提供直观、流畅的使用体验。后端部分则相对简陋，主要实现了两个核心功能：用户登录和订单交易。虽然后端功能较为基础，但这为平台的基本运作提供了保障。</a:t>
            </a:r>
          </a:p>
          <a:p>
            <a:r>
              <a:rPr lang="zh-CN" altLang="en-US" dirty="0"/>
              <a:t>项目可以进一步完善后端功能，建立数据库来支持更多的功能需求。例如，可以加入搜索功能、调用地图</a:t>
            </a:r>
            <a:r>
              <a:rPr lang="en-US" altLang="zh-CN" dirty="0"/>
              <a:t>API</a:t>
            </a:r>
            <a:r>
              <a:rPr lang="zh-CN" altLang="en-US" dirty="0"/>
              <a:t>来实现位置定位，或者提供用户评价系统，以增强平台的互动性和用户体验。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项目难点：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由于对</a:t>
            </a:r>
            <a:r>
              <a:rPr lang="en-US" altLang="zh-CN" dirty="0"/>
              <a:t>Web3.0</a:t>
            </a:r>
            <a:r>
              <a:rPr lang="zh-CN" altLang="en-US" dirty="0"/>
              <a:t>的相关概念理解不足，学习和掌握这些基本概念花费了较多时间。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在部署智能合约和执行</a:t>
            </a:r>
            <a:r>
              <a:rPr lang="en-US" altLang="zh-CN" dirty="0"/>
              <a:t>ETH</a:t>
            </a:r>
            <a:r>
              <a:rPr lang="zh-CN" altLang="en-US" dirty="0"/>
              <a:t>交易的过程中，由于步骤不够清晰，调试代码和理解整个流程也花费了大量时间。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 err="1"/>
              <a:t>uniapp</a:t>
            </a:r>
            <a:r>
              <a:rPr lang="zh-CN" altLang="en-US" dirty="0"/>
              <a:t>框架时，许多</a:t>
            </a:r>
            <a:r>
              <a:rPr lang="en-US" altLang="zh-CN" dirty="0"/>
              <a:t>JS</a:t>
            </a:r>
            <a:r>
              <a:rPr lang="zh-CN" altLang="en-US" dirty="0"/>
              <a:t>代码无法正常运行，框架中的组件与</a:t>
            </a:r>
            <a:r>
              <a:rPr lang="en-US" altLang="zh-CN" dirty="0"/>
              <a:t>HTML</a:t>
            </a:r>
            <a:r>
              <a:rPr lang="zh-CN" altLang="en-US" dirty="0"/>
              <a:t>也有许多不一样，因此在调试页以及面组件绑定时，也遇到了不少的困难，导致这一部分的开发工作耗时较长。</a:t>
            </a:r>
          </a:p>
        </p:txBody>
      </p:sp>
    </p:spTree>
    <p:extLst>
      <p:ext uri="{BB962C8B-B14F-4D97-AF65-F5344CB8AC3E}">
        <p14:creationId xmlns:p14="http://schemas.microsoft.com/office/powerpoint/2010/main" val="1637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c2a1d39-2195-44ff-acb9-5c5d0d7783f7"/>
  <p:tag name="COMMONDATA" val="eyJoZGlkIjoiN2M4YTgxZDIyNTdjMjc1ZWU1ZmFiZDkxYmFlMjZiYjk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A1D1EF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1043</Words>
  <Application>Microsoft Office PowerPoint</Application>
  <PresentationFormat>宽屏</PresentationFormat>
  <Paragraphs>70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Arial Unicode MS</vt:lpstr>
      <vt:lpstr>等线</vt:lpstr>
      <vt:lpstr>等线 Light</vt:lpstr>
      <vt:lpstr>华文中宋</vt:lpstr>
      <vt:lpstr>宋体</vt:lpstr>
      <vt:lpstr>Arial</vt:lpstr>
      <vt:lpstr>Calibri</vt:lpstr>
      <vt:lpstr>Gadugi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Wang Xu</Manager>
  <Company>FMC-IML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and ptimization of PointClip</dc:title>
  <dc:creator>Jin Huitong</dc:creator>
  <cp:keywords>Mphil</cp:keywords>
  <dc:description>绝密勿用</dc:description>
  <cp:lastModifiedBy>浩晟 林</cp:lastModifiedBy>
  <cp:revision>569</cp:revision>
  <dcterms:created xsi:type="dcterms:W3CDTF">2021-10-26T12:07:00Z</dcterms:created>
  <dcterms:modified xsi:type="dcterms:W3CDTF">2024-12-19T09:46:53Z</dcterms:modified>
  <cp:category>学术汇报</cp:category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6DAE292804D74BE9BA59C7C5B25DAA0E</vt:lpwstr>
  </property>
  <property fmtid="{D5CDD505-2E9C-101B-9397-08002B2CF9AE}" pid="3" name="KSOProductBuildVer">
    <vt:lpwstr>2052-12.1.0.18608</vt:lpwstr>
  </property>
</Properties>
</file>