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6" r:id="rId3"/>
    <p:sldId id="1303" r:id="rId5"/>
    <p:sldId id="1304" r:id="rId6"/>
    <p:sldId id="1305" r:id="rId7"/>
    <p:sldId id="1306" r:id="rId8"/>
    <p:sldId id="1307" r:id="rId9"/>
    <p:sldId id="1308" r:id="rId10"/>
    <p:sldId id="1314" r:id="rId11"/>
    <p:sldId id="1309" r:id="rId12"/>
    <p:sldId id="1310" r:id="rId13"/>
    <p:sldId id="1299" r:id="rId14"/>
  </p:sldIdLst>
  <p:sldSz cx="9144000" cy="6858000" type="screen4x3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Cai" initials="C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22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56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5.xml"/><Relationship Id="rId7" Type="http://schemas.openxmlformats.org/officeDocument/2006/relationships/image" Target="../media/image2.png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image" Target="../media/image1.png"/><Relationship Id="rId4" Type="http://schemas.openxmlformats.org/officeDocument/2006/relationships/tags" Target="../tags/tag77.xml"/><Relationship Id="rId3" Type="http://schemas.openxmlformats.org/officeDocument/2006/relationships/image" Target="../media/image11.png"/><Relationship Id="rId2" Type="http://schemas.openxmlformats.org/officeDocument/2006/relationships/tags" Target="../tags/tag76.xml"/><Relationship Id="rId13" Type="http://schemas.openxmlformats.org/officeDocument/2006/relationships/tags" Target="../tags/tag84.xml"/><Relationship Id="rId12" Type="http://schemas.openxmlformats.org/officeDocument/2006/relationships/tags" Target="../tags/tag83.xml"/><Relationship Id="rId11" Type="http://schemas.openxmlformats.org/officeDocument/2006/relationships/image" Target="../media/image2.png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png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image" Target="../media/image14.png"/><Relationship Id="rId2" Type="http://schemas.openxmlformats.org/officeDocument/2006/relationships/tags" Target="../tags/tag113.xml"/><Relationship Id="rId10" Type="http://schemas.openxmlformats.org/officeDocument/2006/relationships/tags" Target="../tags/tag120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image" Target="../media/image15.png"/><Relationship Id="rId2" Type="http://schemas.openxmlformats.org/officeDocument/2006/relationships/tags" Target="../tags/tag121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136.xml"/><Relationship Id="rId7" Type="http://schemas.openxmlformats.org/officeDocument/2006/relationships/image" Target="../media/image16.png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image" Target="../media/image1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1" Type="http://schemas.openxmlformats.org/officeDocument/2006/relationships/image" Target="../media/image6.png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3" Type="http://schemas.openxmlformats.org/officeDocument/2006/relationships/image" Target="../media/image5.png"/><Relationship Id="rId12" Type="http://schemas.openxmlformats.org/officeDocument/2006/relationships/tags" Target="../tags/tag42.xml"/><Relationship Id="rId11" Type="http://schemas.openxmlformats.org/officeDocument/2006/relationships/image" Target="../media/image6.png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image" Target="../media/image8.png"/><Relationship Id="rId5" Type="http://schemas.openxmlformats.org/officeDocument/2006/relationships/tags" Target="../tags/tag45.xml"/><Relationship Id="rId4" Type="http://schemas.openxmlformats.org/officeDocument/2006/relationships/image" Target="../media/image7.png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4" Type="http://schemas.openxmlformats.org/officeDocument/2006/relationships/tags" Target="../tags/tag53.xml"/><Relationship Id="rId13" Type="http://schemas.openxmlformats.org/officeDocument/2006/relationships/tags" Target="../tags/tag52.xml"/><Relationship Id="rId12" Type="http://schemas.openxmlformats.org/officeDocument/2006/relationships/tags" Target="../tags/tag5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10.png"/><Relationship Id="rId2" Type="http://schemas.openxmlformats.org/officeDocument/2006/relationships/tags" Target="../tags/tag64.xml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>
            <p:custDataLst>
              <p:tags r:id="rId2"/>
            </p:custDataLst>
          </p:nvPr>
        </p:nvGrpSpPr>
        <p:grpSpPr>
          <a:xfrm>
            <a:off x="0" y="0"/>
            <a:ext cx="9144000" cy="7454900"/>
            <a:chOff x="0" y="0"/>
            <a:chExt cx="19200" cy="11740"/>
          </a:xfrm>
        </p:grpSpPr>
        <p:grpSp>
          <p:nvGrpSpPr>
            <p:cNvPr id="6" name="组合 5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0" y="0"/>
              <a:ext cx="19200" cy="3223"/>
              <a:chOff x="0" y="0"/>
              <a:chExt cx="12192000" cy="2046605"/>
            </a:xfrm>
          </p:grpSpPr>
          <p:pic>
            <p:nvPicPr>
              <p:cNvPr id="7" name="图片 6"/>
              <p:cNvPicPr>
                <a:picLocks noChangeAspect="1"/>
              </p:cNvPicPr>
              <p:nvPr userDrawn="1">
                <p:custDataLst>
                  <p:tags r:id="rId4"/>
                </p:custDataLst>
              </p:nvPr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12192000" cy="2046605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 userDrawn="1">
                <p:custDataLst>
                  <p:tags r:id="rId6"/>
                </p:custDataLst>
              </p:nvPr>
            </p:nvPicPr>
            <p:blipFill rotWithShape="1">
              <a:blip r:embed="rId7"/>
              <a:srcRect/>
              <a:stretch>
                <a:fillRect/>
              </a:stretch>
            </p:blipFill>
            <p:spPr>
              <a:xfrm>
                <a:off x="0" y="10686"/>
                <a:ext cx="12192000" cy="1704978"/>
              </a:xfrm>
              <a:prstGeom prst="rect">
                <a:avLst/>
              </a:prstGeom>
            </p:spPr>
          </p:pic>
        </p:grpSp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0" y="9728"/>
              <a:ext cx="19200" cy="2012"/>
            </a:xfrm>
            <a:prstGeom prst="rect">
              <a:avLst/>
            </a:prstGeom>
          </p:spPr>
        </p:pic>
      </p:grp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u="none" strike="noStrike" kern="1200" cap="none" spc="0" normalizeH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1662589" y="3503930"/>
            <a:ext cx="5819299" cy="49149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500" u="none" strike="noStrike" kern="1200" cap="none" spc="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4"/>
            </p:custDataLst>
          </p:nvPr>
        </p:nvSpPr>
        <p:spPr>
          <a:xfrm>
            <a:off x="1662351" y="2292046"/>
            <a:ext cx="5819299" cy="1150960"/>
          </a:xfrm>
        </p:spPr>
        <p:txBody>
          <a:bodyPr lIns="90000" tIns="46800" rIns="90000" bIns="46800" anchor="b" anchorCtr="0">
            <a:noAutofit/>
          </a:bodyPr>
          <a:lstStyle>
            <a:lvl1pPr algn="ctr">
              <a:defRPr sz="4500" spc="600" baseline="0">
                <a:solidFill>
                  <a:schemeClr val="accent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3383279" y="4490846"/>
            <a:ext cx="1037320" cy="474726"/>
          </a:xfrm>
          <a:solidFill>
            <a:schemeClr val="accent1"/>
          </a:solidFill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16"/>
            </p:custDataLst>
          </p:nvPr>
        </p:nvSpPr>
        <p:spPr>
          <a:xfrm>
            <a:off x="4572000" y="4490846"/>
            <a:ext cx="1037319" cy="474726"/>
          </a:xfrm>
          <a:ln>
            <a:solidFill>
              <a:schemeClr val="accent1"/>
            </a:solidFill>
          </a:ln>
        </p:spPr>
        <p:txBody>
          <a:bodyPr lIns="90000" tIns="46800" rIns="90000" bIns="46800" anchor="ctr">
            <a:normAutofit/>
          </a:bodyPr>
          <a:lstStyle>
            <a:lvl1pPr marL="0" indent="0" algn="ctr">
              <a:buNone/>
              <a:defRPr u="none" strike="noStrike" kern="1200" cap="none" spc="0" normalizeH="0">
                <a:ln>
                  <a:noFill/>
                </a:ln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15240"/>
            <a:ext cx="9144000" cy="204660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77281"/>
            <a:ext cx="9144000" cy="11659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35560"/>
            <a:ext cx="9144000" cy="20466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2344229" y="2421777"/>
            <a:ext cx="4455542" cy="133663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>
            <a:off x="0" y="-3"/>
            <a:ext cx="9144000" cy="1704978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2"/>
            </p:custDataLst>
          </p:nvPr>
        </p:nvSpPr>
        <p:spPr>
          <a:xfrm>
            <a:off x="3474527" y="4417887"/>
            <a:ext cx="976576" cy="485285"/>
          </a:xfrm>
          <a:solidFill>
            <a:schemeClr val="accent1"/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4" hasCustomPrompt="1"/>
            <p:custDataLst>
              <p:tags r:id="rId13"/>
            </p:custDataLst>
          </p:nvPr>
        </p:nvSpPr>
        <p:spPr>
          <a:xfrm>
            <a:off x="4692899" y="4417887"/>
            <a:ext cx="976577" cy="485285"/>
          </a:xfrm>
          <a:ln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Autofit/>
          </a:bodyPr>
          <a:lstStyle>
            <a:lvl1pPr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6177281"/>
            <a:ext cx="9144000" cy="13152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14789" y="273050"/>
            <a:ext cx="8712041" cy="63119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/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960835" y="2163600"/>
            <a:ext cx="7219950" cy="3445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5304452" y="4933186"/>
            <a:ext cx="3622376" cy="16517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3617595" cy="685863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/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40100" y="1764000"/>
            <a:ext cx="2967300" cy="4093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3825900" y="769938"/>
            <a:ext cx="4860000" cy="5087937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9000" y="781200"/>
            <a:ext cx="8232300" cy="626400"/>
          </a:xfrm>
        </p:spPr>
        <p:txBody>
          <a:bodyPr anchor="ctr"/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59000" y="1659600"/>
            <a:ext cx="8231981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459581" y="2808000"/>
            <a:ext cx="8224200" cy="34308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pic>
        <p:nvPicPr>
          <p:cNvPr id="16" name="图片 15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58" y="0"/>
            <a:ext cx="9144000" cy="197548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0419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53600" y="669600"/>
            <a:ext cx="8232300" cy="565200"/>
          </a:xfrm>
        </p:spPr>
        <p:txBody>
          <a:bodyPr anchor="ctr"/>
          <a:lstStyle>
            <a:lvl1pPr algn="ctr"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453628" y="1681200"/>
            <a:ext cx="8243100" cy="3211200"/>
          </a:xfrm>
        </p:spPr>
        <p:txBody>
          <a:bodyPr/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445500" y="5180400"/>
            <a:ext cx="8251200" cy="101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242387"/>
            <a:ext cx="9144000" cy="1231226"/>
          </a:xfrm>
          <a:prstGeom prst="rect">
            <a:avLst/>
          </a:prstGeom>
        </p:spPr>
      </p:pic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0" y="0"/>
            <a:ext cx="9144000" cy="91440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350">
              <a:latin typeface="Viner Hand ITC" panose="03070502030502020203" charset="0"/>
              <a:cs typeface="Viner Hand ITC" panose="03070502030502020203" charset="0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34700" y="237600"/>
            <a:ext cx="8278200" cy="441964"/>
          </a:xfrm>
        </p:spPr>
        <p:txBody>
          <a:bodyPr>
            <a:normAutofit/>
          </a:bodyPr>
          <a:lstStyle>
            <a:lvl1pPr>
              <a:defRPr sz="21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434700" y="1663200"/>
            <a:ext cx="4006800" cy="28944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4681800" y="1663200"/>
            <a:ext cx="4025700" cy="28944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429300" y="4816800"/>
            <a:ext cx="4006800" cy="7812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4689900" y="4813200"/>
            <a:ext cx="4025700" cy="781200"/>
          </a:xfrm>
        </p:spPr>
        <p:txBody>
          <a:bodyPr>
            <a:normAutofit/>
          </a:bodyPr>
          <a:lstStyle>
            <a:lvl1pPr>
              <a:defRPr sz="10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rgbClr val="EBF5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35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 flipH="1">
            <a:off x="6321812" y="4917233"/>
            <a:ext cx="2822188" cy="981917"/>
          </a:xfrm>
          <a:prstGeom prst="rect">
            <a:avLst/>
          </a:prstGeom>
        </p:spPr>
      </p:pic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rot="10800000" flipH="1">
            <a:off x="0" y="398"/>
            <a:ext cx="3535204" cy="12299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/>
          <a:lstStyle>
            <a:lvl1pPr algn="ctr">
              <a:defRPr sz="4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141810" y="3862800"/>
            <a:ext cx="6858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6177281"/>
            <a:ext cx="9144000" cy="13245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31" y="98455"/>
            <a:ext cx="7761287" cy="75723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50875" y="1081089"/>
            <a:ext cx="4102100" cy="505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5375" y="1081089"/>
            <a:ext cx="4102100" cy="5056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9031" y="98448"/>
            <a:ext cx="7761287" cy="75723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50875" y="1081089"/>
            <a:ext cx="8356600" cy="5056187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5560"/>
            <a:ext cx="9144000" cy="204660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3938615" y="2681555"/>
            <a:ext cx="2682787" cy="716508"/>
          </a:xfrm>
        </p:spPr>
        <p:txBody>
          <a:bodyPr lIns="90000" tIns="46800" rIns="90000" bIns="0" anchor="ctr" anchorCtr="0">
            <a:normAutofit/>
          </a:bodyPr>
          <a:lstStyle>
            <a:lvl1pPr algn="dist">
              <a:defRPr sz="33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3938615" y="3459937"/>
            <a:ext cx="2682788" cy="544296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952508"/>
            <a:ext cx="3962432" cy="5388907"/>
          </a:xfrm>
        </p:spPr>
        <p:txBody>
          <a:bodyPr lIns="90000" tIns="46800" rIns="90000" bIns="46800"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>
            <a:off x="-12382" y="5971592"/>
            <a:ext cx="2608970" cy="9079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6537457" y="5905492"/>
            <a:ext cx="2610830" cy="9740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90000" tIns="46800" rIns="90000" bIns="468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C:\Users\kingsoft\Desktop\图片7副本.png图片7副本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6537457" y="5905492"/>
            <a:ext cx="2610830" cy="974098"/>
          </a:xfrm>
          <a:prstGeom prst="rect">
            <a:avLst/>
          </a:prstGeom>
        </p:spPr>
      </p:pic>
      <p:pic>
        <p:nvPicPr>
          <p:cNvPr id="11" name="图片 10" descr="C:\Users\kingsoft\Desktop\图片7副本.png图片7副本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-12382" y="5971592"/>
            <a:ext cx="2608970" cy="9079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0" y="-15482"/>
            <a:ext cx="2737007" cy="6857999"/>
            <a:chOff x="0" y="-15482"/>
            <a:chExt cx="3649343" cy="6857999"/>
          </a:xfrm>
        </p:grpSpPr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>
            <p:custDataLst>
              <p:tags r:id="rId7"/>
            </p:custDataLst>
          </p:nvPr>
        </p:nvGrpSpPr>
        <p:grpSpPr>
          <a:xfrm rot="10800000">
            <a:off x="6406993" y="15483"/>
            <a:ext cx="2737007" cy="6857999"/>
            <a:chOff x="0" y="-15482"/>
            <a:chExt cx="3649343" cy="6857999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>
            <a:blip r:embed="rId4"/>
            <a:stretch>
              <a:fillRect/>
            </a:stretch>
          </p:blipFill>
          <p:spPr>
            <a:xfrm rot="16200000">
              <a:off x="-1596587" y="1596587"/>
              <a:ext cx="6842517" cy="364934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>
              <p:custDataLst>
                <p:tags r:id="rId9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 rot="5400000">
              <a:off x="-2338959" y="2323477"/>
              <a:ext cx="6857999" cy="2180082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90000" tIns="46800" rIns="90000" bIns="468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: 圆角 13"/>
          <p:cNvSpPr/>
          <p:nvPr>
            <p:custDataLst>
              <p:tags r:id="rId14"/>
            </p:custDataLst>
          </p:nvPr>
        </p:nvSpPr>
        <p:spPr>
          <a:xfrm>
            <a:off x="4228624" y="1484173"/>
            <a:ext cx="685800" cy="47625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5400000">
            <a:off x="-2534087" y="2809615"/>
            <a:ext cx="5143502" cy="123877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C:\Users\kingsoft\Desktop\图片7副本.png图片7副本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/>
          <a:stretch>
            <a:fillRect/>
          </a:stretch>
        </p:blipFill>
        <p:spPr>
          <a:xfrm flipH="1">
            <a:off x="6173998" y="5327780"/>
            <a:ext cx="2970001" cy="15302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9" Type="http://schemas.openxmlformats.org/officeDocument/2006/relationships/tags" Target="../tags/tag144.xml"/><Relationship Id="rId28" Type="http://schemas.openxmlformats.org/officeDocument/2006/relationships/tags" Target="../tags/tag143.xml"/><Relationship Id="rId27" Type="http://schemas.openxmlformats.org/officeDocument/2006/relationships/tags" Target="../tags/tag142.xml"/><Relationship Id="rId26" Type="http://schemas.openxmlformats.org/officeDocument/2006/relationships/tags" Target="../tags/tag141.xml"/><Relationship Id="rId25" Type="http://schemas.openxmlformats.org/officeDocument/2006/relationships/tags" Target="../tags/tag140.xml"/><Relationship Id="rId24" Type="http://schemas.openxmlformats.org/officeDocument/2006/relationships/tags" Target="../tags/tag139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4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5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6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7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8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5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Web</a:t>
            </a:r>
            <a:r>
              <a:rPr lang="zh-CN" altLang="en-US"/>
              <a:t>编程</a:t>
            </a:r>
            <a:endParaRPr lang="zh-CN" altLang="en-US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——</a:t>
            </a:r>
            <a:r>
              <a:rPr lang="zh-CN" altLang="en-US"/>
              <a:t>前端开发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蔡树彬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r>
              <a:rPr lang="en-US" altLang="zh-CN"/>
              <a:t>2024.11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答辩安排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15</a:t>
            </a:r>
            <a:r>
              <a:t>、</a:t>
            </a:r>
            <a:r>
              <a:rPr lang="en-US" altLang="zh-CN"/>
              <a:t>16</a:t>
            </a:r>
            <a:r>
              <a:t>周、</a:t>
            </a:r>
            <a:r>
              <a:rPr lang="en-US" altLang="zh-CN"/>
              <a:t>17</a:t>
            </a:r>
            <a:r>
              <a:t>周</a:t>
            </a:r>
          </a:p>
          <a:p>
            <a:pPr lvl="1"/>
            <a:r>
              <a:rPr lang="en-US" altLang="zh-CN"/>
              <a:t>15</a:t>
            </a:r>
            <a:r>
              <a:t>周答辩，答辩成绩为现场得分</a:t>
            </a:r>
            <a:r>
              <a:rPr lang="en-US" altLang="zh-CN"/>
              <a:t>*1.1</a:t>
            </a:r>
            <a:r>
              <a:t>；</a:t>
            </a:r>
            <a:r>
              <a:rPr lang="en-US" altLang="zh-CN"/>
              <a:t>16</a:t>
            </a:r>
            <a:r>
              <a:t>周为</a:t>
            </a:r>
            <a:r>
              <a:rPr>
                <a:sym typeface="+mn-ea"/>
              </a:rPr>
              <a:t>现场</a:t>
            </a:r>
            <a:r>
              <a:t>得分</a:t>
            </a:r>
            <a:r>
              <a:rPr lang="en-US" altLang="zh-CN"/>
              <a:t>*1.05</a:t>
            </a:r>
            <a:r>
              <a:t>；</a:t>
            </a:r>
            <a:r>
              <a:rPr lang="en-US" altLang="zh-CN"/>
              <a:t>17</a:t>
            </a:r>
            <a:r>
              <a:t>周为</a:t>
            </a:r>
            <a:r>
              <a:rPr>
                <a:sym typeface="+mn-ea"/>
              </a:rPr>
              <a:t>现场</a:t>
            </a:r>
            <a:r>
              <a:t>得分</a:t>
            </a:r>
            <a:r>
              <a:rPr lang="en-US" altLang="zh-CN"/>
              <a:t>*1</a:t>
            </a:r>
            <a:r>
              <a:t>。</a:t>
            </a:r>
          </a:p>
          <a:p>
            <a:pPr lvl="1"/>
            <a:r>
              <a:rPr lang="en-US" altLang="zh-CN"/>
              <a:t>17</a:t>
            </a:r>
            <a:r>
              <a:t>周后另约时间的延迟答辩，</a:t>
            </a:r>
            <a:r>
              <a:rPr>
                <a:sym typeface="+mn-ea"/>
              </a:rPr>
              <a:t>答辩成绩为现场得分</a:t>
            </a:r>
            <a:r>
              <a:rPr lang="en-US" altLang="zh-CN">
                <a:sym typeface="+mn-ea"/>
              </a:rPr>
              <a:t>*0.9</a:t>
            </a:r>
          </a:p>
          <a:p>
            <a:r>
              <a:t>答辩安排</a:t>
            </a:r>
            <a:r>
              <a:rPr lang="en-US" altLang="zh-CN"/>
              <a:t> </a:t>
            </a:r>
            <a:r>
              <a:t>https://kdocs.cn/l/cpJ6wnjrbycP</a:t>
            </a:r>
          </a:p>
          <a:p>
            <a:pPr lvl="1"/>
            <a:r>
              <a:t>队长先在</a:t>
            </a:r>
            <a:r>
              <a:rPr lang="en-US" altLang="zh-CN"/>
              <a:t>“</a:t>
            </a:r>
            <a:r>
              <a:t>队长取号</a:t>
            </a:r>
            <a:r>
              <a:rPr lang="en-US" altLang="zh-CN"/>
              <a:t>”sheet</a:t>
            </a:r>
            <a:r>
              <a:t>页</a:t>
            </a:r>
            <a:r>
              <a:rPr>
                <a:sym typeface="+mn-ea"/>
              </a:rPr>
              <a:t>填写、</a:t>
            </a:r>
            <a:r>
              <a:t>选择答辩次序（答辩时间是预估参考，主要是依序号答辩）</a:t>
            </a:r>
          </a:p>
          <a:p>
            <a:pPr lvl="1"/>
            <a:r>
              <a:t>再在</a:t>
            </a:r>
            <a:r>
              <a:rPr lang="en-US" altLang="zh-CN"/>
              <a:t>“</a:t>
            </a:r>
            <a:r>
              <a:t>确定成员</a:t>
            </a:r>
            <a:r>
              <a:rPr lang="en-US" altLang="zh-CN"/>
              <a:t>”sheet</a:t>
            </a:r>
            <a:r>
              <a:t>为本队所有成员填写相同的答辩号</a:t>
            </a:r>
          </a:p>
          <a:p>
            <a:pPr lvl="0"/>
            <a:r>
              <a:t>答辩基础材料</a:t>
            </a:r>
          </a:p>
          <a:p>
            <a:pPr lvl="1"/>
            <a:r>
              <a:t>前面文档中，取号、确定队员</a:t>
            </a:r>
            <a:endParaRPr lang="en-US" altLang="zh-CN"/>
          </a:p>
          <a:p>
            <a:pPr lvl="1"/>
            <a:r>
              <a:rPr lang="en-US" altLang="zh-CN"/>
              <a:t>PPT</a:t>
            </a:r>
            <a:r>
              <a:t>：首页的成员信息要全；接下来</a:t>
            </a:r>
            <a:r>
              <a:rPr lang="en-US" altLang="zh-CN"/>
              <a:t>1-2</a:t>
            </a:r>
            <a:r>
              <a:t>页的概览概述；汇总的</a:t>
            </a:r>
          </a:p>
          <a:p>
            <a:pPr lvl="2"/>
            <a:r>
              <a:t>成员分工</a:t>
            </a:r>
            <a:r>
              <a:rPr>
                <a:sym typeface="+mn-ea"/>
              </a:rPr>
              <a:t>和工作量比例</a:t>
            </a:r>
            <a:r>
              <a:t>说明（必须），下面的可选：</a:t>
            </a:r>
          </a:p>
          <a:p>
            <a:pPr lvl="2"/>
            <a:r>
              <a:t>功能列表（功能点及特点一览或特色功能强调）</a:t>
            </a:r>
          </a:p>
          <a:p>
            <a:pPr lvl="2"/>
            <a:r>
              <a:t>性能列表（安全性、兼容性等情况说明）</a:t>
            </a:r>
          </a:p>
          <a:p>
            <a:pPr lvl="2"/>
            <a:r>
              <a:t>交互列表（特殊设计的、增强用户体验的交互）</a:t>
            </a:r>
          </a:p>
          <a:p>
            <a:pPr lvl="2"/>
            <a:r>
              <a:t>特色列表（小组特色、小组自评认为做得好、出彩的地方）</a:t>
            </a:r>
          </a:p>
          <a:p>
            <a:pPr lvl="1"/>
            <a:r>
              <a:t>小组成员每人完成主要功能的演示（浏览器中操作，注意提前设计好演示内容）</a:t>
            </a:r>
          </a:p>
          <a:p>
            <a:pPr lvl="2"/>
            <a:r>
              <a:t>若有后台系统，提前做好演示前的冒烟测试，避免现场演示卡壳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</a:t>
            </a:r>
            <a:r>
              <a:t>个无后台的例子</a:t>
            </a:r>
          </a:p>
        </p:txBody>
      </p:sp>
      <p:graphicFrame>
        <p:nvGraphicFramePr>
          <p:cNvPr id="4" name="内容占位符 3">
            <a:hlinkClick r:id="" action="ppaction://ole?verb="/>
          </p:cNvPr>
          <p:cNvGraphicFramePr>
            <a:graphicFrameLocks noChangeAspect="1"/>
          </p:cNvGraphicFramePr>
          <p:nvPr>
            <p:ph idx="1"/>
          </p:nvPr>
        </p:nvGraphicFramePr>
        <p:xfrm>
          <a:off x="5055235" y="1949450"/>
          <a:ext cx="2205990" cy="696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205990" imgH="696595" progId="Package">
                  <p:embed/>
                </p:oleObj>
              </mc:Choice>
              <mc:Fallback>
                <p:oleObj name="" r:id="rId1" imgW="2205990" imgH="696595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55235" y="1949450"/>
                        <a:ext cx="2205990" cy="696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64310" y="1949450"/>
          <a:ext cx="2340610" cy="696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2340610" imgH="696595" progId="Package">
                  <p:embed/>
                </p:oleObj>
              </mc:Choice>
              <mc:Fallback>
                <p:oleObj name="" r:id="rId3" imgW="2340610" imgH="696595" progId="Package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64310" y="1949450"/>
                        <a:ext cx="2340610" cy="696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《</a:t>
            </a:r>
            <a:r>
              <a:rPr>
                <a:sym typeface="+mn-ea"/>
              </a:rPr>
              <a:t>Web课程教学辅助系统</a:t>
            </a:r>
            <a:r>
              <a:t>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>
              <a:lnSpc>
                <a:spcPct val="150000"/>
              </a:lnSpc>
            </a:pPr>
            <a:r>
              <a:rPr lang="zh-CN" altLang="en-US" sz="2000"/>
              <a:t>参考UOOC平台，以“在线课程教学平台”为主题，设计实现一个在线课程平台。系统中至少包括“游客”、“学生”、“教师”和“管理员”4类账号。“学生”用户具有查看、搜索平台上课程、注册课程、在线学习、提交作业和进行评测等功能，“游客”为功能受限的“学生”账号；“教师”用户具有创建课程、编排课程内容、设计习题和查看课程学习情况等统计功能，“管理员”用户具有常见系统功能管理。系统开发完成后进行演示答辩并提交设计报告，要求：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①默认</a:t>
            </a:r>
            <a:r>
              <a:rPr sz="2000">
                <a:sym typeface="+mn-ea"/>
              </a:rPr>
              <a:t>由</a:t>
            </a:r>
            <a:r>
              <a:rPr lang="zh-CN" altLang="en-US" sz="2000"/>
              <a:t>团队（3-5人）完成，其中①、②、③、④模块中的普通功能为必做功能；各个模块中的可选部分或</a:t>
            </a:r>
            <a:r>
              <a:rPr sz="2000">
                <a:sym typeface="+mn-ea"/>
              </a:rPr>
              <a:t>⑤</a:t>
            </a:r>
            <a:r>
              <a:rPr sz="2000">
                <a:sym typeface="+mn-ea"/>
              </a:rPr>
              <a:t>、</a:t>
            </a:r>
            <a:r>
              <a:rPr lang="zh-CN" altLang="en-US" sz="2000"/>
              <a:t>⑥模块或更多功能的设计可以由团队成员进一步扩展设计。但</a:t>
            </a:r>
            <a:r>
              <a:rPr lang="zh-CN" altLang="en-US" sz="2000" b="1">
                <a:solidFill>
                  <a:srgbClr val="FF0000"/>
                </a:solidFill>
              </a:rPr>
              <a:t>要求每位团队成员都需要独立负责某个模块的前端设计、实现。</a:t>
            </a:r>
            <a:endParaRPr lang="zh-CN" altLang="en-US" sz="20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/>
              <a:t>团队人数为1、2人时，非建议项，依然需要完成4大模块的必做功能。特别注意：</a:t>
            </a:r>
            <a:r>
              <a:rPr lang="zh-CN" altLang="en-US" sz="2000" b="1"/>
              <a:t>单人</a:t>
            </a:r>
            <a:r>
              <a:rPr lang="zh-CN" altLang="en-US" sz="2000"/>
              <a:t>项目没有额外工作量加分，反而有无团队协作的扣分项。</a:t>
            </a:r>
            <a:endParaRPr lang="zh-CN" altLang="en-US" sz="2000"/>
          </a:p>
          <a:p>
            <a:pPr>
              <a:lnSpc>
                <a:spcPct val="150000"/>
              </a:lnSpc>
            </a:pP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①</a:t>
            </a:r>
            <a:r>
              <a:rPr lang="zh-CN" altLang="en-US"/>
              <a:t>首页模块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 sz="1600"/>
              <a:t>①必须包括“游客”可浏览的首页等页面内容。页面内容至少包括：</a:t>
            </a:r>
            <a:endParaRPr lang="zh-CN" altLang="en-US" sz="1600"/>
          </a:p>
          <a:p>
            <a:r>
              <a:rPr lang="zh-CN" altLang="en-US" sz="1600"/>
              <a:t>1)基础的页首Logo、导航菜单、课程轮播图、课程类别列表、推荐课程、热门课程和最新课程列表和页脚信息等；点击课程类别项可查看对应课程列表，列表课程可按多种字段内容进行筛选、排序，如按发布时间、注册人数、更新时间、点赞人数等升降序排序；点击具体课程项可查看课程详情。课程详情包括文档、音视频等课件、课程简介、讨论区（游客不可评论）和个人笔记（游客不可见）等内容。</a:t>
            </a:r>
            <a:endParaRPr lang="zh-CN" altLang="en-US" sz="1600"/>
          </a:p>
          <a:p>
            <a:r>
              <a:rPr lang="zh-CN" altLang="en-US" sz="1600"/>
              <a:t>2)注册、登录的入口信息和站内搜索功能</a:t>
            </a:r>
            <a:endParaRPr lang="zh-CN" altLang="en-US" sz="1600"/>
          </a:p>
          <a:p>
            <a:r>
              <a:rPr lang="zh-CN" altLang="en-US" sz="1600"/>
              <a:t>3)多个“学生”账号注册课程、发布课程内容问答后，热门课程能及时更新到首页恰当位置</a:t>
            </a:r>
            <a:endParaRPr lang="zh-CN" altLang="en-US" sz="1600"/>
          </a:p>
          <a:p>
            <a:r>
              <a:rPr lang="zh-CN" altLang="en-US" sz="1600"/>
              <a:t>4)“教师”账号发布课程内容后，最新课程能及时更新到首页恰当位置。</a:t>
            </a:r>
            <a:endParaRPr lang="zh-CN" altLang="en-US" sz="1600"/>
          </a:p>
          <a:p>
            <a:r>
              <a:rPr lang="zh-CN" altLang="en-US" sz="1600"/>
              <a:t>5)“管理员”账号设置推荐课程后，推荐课程能及时更新到首页恰当位置。</a:t>
            </a:r>
            <a:endParaRPr lang="zh-CN" altLang="en-US" sz="1600"/>
          </a:p>
          <a:p>
            <a:r>
              <a:rPr lang="zh-CN" altLang="en-US" sz="1600"/>
              <a:t>6)可选部分，推荐、热门、最新的课程，若提供轮播图，可更新至页首的课程轮播图中；</a:t>
            </a:r>
            <a:endParaRPr lang="zh-CN" altLang="en-US" sz="1600"/>
          </a:p>
          <a:p>
            <a:r>
              <a:rPr lang="zh-CN" altLang="en-US" sz="1600"/>
              <a:t>7)可选部分，首页刷新时，如对比上次首页内容，有课程等内容更新等，设计动效提示用户新近变化的内容，包括但不限于跑马灯消息、“新”标记等。</a:t>
            </a:r>
            <a:endParaRPr lang="zh-CN" altLang="en-US" sz="1600"/>
          </a:p>
          <a:p>
            <a:r>
              <a:rPr lang="zh-CN" altLang="en-US" sz="1600"/>
              <a:t>8)前述内容的视觉细节要体现视觉美感；</a:t>
            </a:r>
            <a:endParaRPr lang="zh-CN" altLang="en-US" sz="1600"/>
          </a:p>
          <a:p>
            <a:r>
              <a:rPr lang="zh-CN" altLang="en-US" sz="1600"/>
              <a:t>前述功能的交互设计要有良好的用户体验。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②账户模块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 sz="1600"/>
              <a:t>②必须包括的“账户”模块，除了游客外，还有“学生”、“教师”和“系统管理员”三类账号，</a:t>
            </a:r>
            <a:endParaRPr lang="zh-CN" altLang="en-US" sz="1600"/>
          </a:p>
          <a:p>
            <a:r>
              <a:rPr lang="zh-CN" altLang="en-US" sz="1600"/>
              <a:t>1)学生具有自主注册功能，注册流程顺畅，有良好的操作引导、输入校验、差错和异常提示。可使用学号（可选：或校内邮箱验证码）进行注册。</a:t>
            </a:r>
            <a:endParaRPr lang="zh-CN" altLang="en-US" sz="1600"/>
          </a:p>
          <a:p>
            <a:r>
              <a:rPr lang="zh-CN" altLang="en-US" sz="1600"/>
              <a:t>2)学生个人中心的资料设置，除学号外，其他个人信息可在用户登录后进行修改，包括头像、昵称、签名档、个人待办事项、学习历史、学习笔记、我的收藏、我的错题、我的讨论等内容。</a:t>
            </a:r>
            <a:endParaRPr lang="zh-CN" altLang="en-US" sz="1600"/>
          </a:p>
          <a:p>
            <a:r>
              <a:rPr lang="zh-CN" altLang="en-US" sz="1600"/>
              <a:t>3)登录功能，登录流程简便，有包括记住账号、显示密码、忘记密码、同意《隐私政策》等功能。</a:t>
            </a:r>
            <a:endParaRPr lang="zh-CN" altLang="en-US" sz="1600"/>
          </a:p>
          <a:p>
            <a:r>
              <a:rPr lang="zh-CN" altLang="en-US" sz="1600"/>
              <a:t>4)安全保护部分，对用户的登录凭据，如用户名和密码，采用加盐哈希等方法进行保护，不明文存储用户密码等关键信息；多次密码输入错误有恰当的验证加强和登录冻结保护机制，可采用但不限于冻结用户账号、“设备号”、IP、MAC地址等。</a:t>
            </a:r>
            <a:endParaRPr lang="zh-CN" altLang="en-US" sz="1600"/>
          </a:p>
          <a:p>
            <a:r>
              <a:rPr lang="zh-CN" altLang="en-US" sz="1600"/>
              <a:t>5)注册、登录的输入校验、差错和异常提示等交互细节要清晰易懂、易用。</a:t>
            </a:r>
            <a:endParaRPr lang="zh-CN" altLang="en-US" sz="1600"/>
          </a:p>
          <a:p>
            <a:r>
              <a:rPr lang="zh-CN" altLang="en-US" sz="1600"/>
              <a:t>6)“教师”账号可管理所有已注册的学生用户，包括“重置密码”、“禁用”和“删除”学生账号（可选：支持批量操作）。删除操作要有提示和校验流程。</a:t>
            </a:r>
            <a:endParaRPr lang="zh-CN" altLang="en-US" sz="1600"/>
          </a:p>
          <a:p>
            <a:r>
              <a:rPr lang="zh-CN" altLang="en-US" sz="1600"/>
              <a:t>7)“学生自主注册功能”仅在教师账号开放学生自主注册时可用；关闭后不可再自由注册。</a:t>
            </a:r>
            <a:endParaRPr lang="zh-CN" altLang="en-US" sz="1600"/>
          </a:p>
          <a:p>
            <a:r>
              <a:rPr lang="zh-CN" altLang="en-US" sz="1600"/>
              <a:t>8)可选部分：教师账号可（多次）导入用户名单（xls文件），系统自动为名单中的学生创建账号、设置默认密码（如果未主动注册）；提示系统中已注册但未在名单中的用户清单，提示管理员忽略或禁用这些账号。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③教师相关模块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 sz="1600"/>
              <a:t>③必须包括教师账号的“课件管理”和“课程发布”模块，</a:t>
            </a:r>
            <a:endParaRPr lang="zh-CN" altLang="en-US" sz="1600"/>
          </a:p>
          <a:p>
            <a:r>
              <a:rPr lang="zh-CN" altLang="en-US" sz="1600"/>
              <a:t>1)登录教师账号可在“课件管理”模块上传课件，课件包括文档、图片和音视频等形式，多媒体内容可来自本机或网络。（可选）支持批量上传和课件内容的打标管理。标签内容按树形组织。</a:t>
            </a:r>
            <a:endParaRPr lang="zh-CN" altLang="en-US" sz="1600"/>
          </a:p>
          <a:p>
            <a:r>
              <a:rPr lang="zh-CN" altLang="en-US" sz="1600"/>
              <a:t>2)发布课程前，可以调整修改课程详情页展示的额外内容，例如候选首页轮播图、课程内多图轮播的拖拽排序，还包括课程简介，是否打开课程评论区和课程笔记区域等内容；发布前还可进行预览。发布后，还可以进行修改、撤回发布、删除或查看已发布课程的情况。</a:t>
            </a:r>
            <a:endParaRPr lang="zh-CN" altLang="en-US" sz="1600"/>
          </a:p>
          <a:p>
            <a:r>
              <a:rPr lang="zh-CN" altLang="en-US" sz="1600"/>
              <a:t>3)课程发布过程中用户输入的内容，需要进行必要的存储和提示，减少因用户输入差错而导致需要发生重复输入，提升用户体验。</a:t>
            </a:r>
            <a:endParaRPr lang="zh-CN" altLang="en-US" sz="1600"/>
          </a:p>
          <a:p>
            <a:r>
              <a:rPr lang="zh-CN" altLang="en-US" sz="1600"/>
              <a:t>4)在课程发布前后，教师均可为课程布置作业，要求学生提交作业。布置作业包括设置作业要求、提交截止时间等内容。</a:t>
            </a:r>
            <a:endParaRPr lang="zh-CN" altLang="en-US" sz="1600"/>
          </a:p>
          <a:p>
            <a:r>
              <a:rPr lang="zh-CN" altLang="en-US" sz="1600"/>
              <a:t>5)可选部分，可支持emoji、H5标签和CSS属性的富文本；可选图片缩放、裁剪等编辑功能和音视频的剪辑功能、视频播放的弹幕功能等。</a:t>
            </a:r>
            <a:endParaRPr lang="zh-CN" altLang="en-US" sz="1600"/>
          </a:p>
          <a:p>
            <a:r>
              <a:rPr lang="zh-CN" altLang="en-US" sz="1600"/>
              <a:t>可选部分，自动检查功能，发布前预览时，可利用大语言模型或知识库，自动检查用户待发布的课程内容是否存在错字等问题并进行提示、便利修改。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学生相关模块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/>
              <a:t>④必须包括学生账号的“注册课程|”、“在线学习”、“完成测练”等功能</a:t>
            </a:r>
            <a:endParaRPr lang="zh-CN" altLang="en-US" sz="1600"/>
          </a:p>
          <a:p>
            <a:r>
              <a:rPr lang="zh-CN" altLang="en-US" sz="1600"/>
              <a:t>1)学生账号登录后，可对教师账号发布的课程进行注册（课程注册，非系统注册），课程注册后，可在学生账号的“我的学习”首页查看到已注册的课程、待完成的学习任务等内容。学习任务指包括，查看文档课件、观看音视频课件、提交作业、（可选的）完成练习、完成在线考试、参与课程讨论等内容。提交作业包括直接输入文本内容或上传文件等。内容形式支持文字（代码）、图片、（可选的）音视频等多种形式。</a:t>
            </a:r>
            <a:endParaRPr lang="zh-CN" altLang="en-US" sz="1600"/>
          </a:p>
          <a:p>
            <a:r>
              <a:rPr lang="zh-CN" altLang="en-US" sz="1600"/>
              <a:t>2)学生注册的课程中，教师有布置了作业时，需要在学生的“个人待办事项”中添加该作业要求。学生提交作业后，进入“已完成待办事项”列表可查看自己已提交的作业和（可选的练习、在线考试等的评测结果）。</a:t>
            </a:r>
            <a:endParaRPr lang="zh-CN" altLang="en-US" sz="1600"/>
          </a:p>
          <a:p>
            <a:r>
              <a:rPr lang="zh-CN" altLang="en-US" sz="1600"/>
              <a:t>3)教师账号可查看注册了对应课程下的所有学生账号、所有作业的提交情况并（可选的）导出成绩xls文件。</a:t>
            </a:r>
            <a:endParaRPr lang="zh-CN" altLang="en-US" sz="1600"/>
          </a:p>
          <a:p>
            <a:r>
              <a:rPr lang="zh-CN" altLang="en-US" sz="1600"/>
              <a:t>4)可选部分：利用LLM分析学生提交的作业并给出分析结果，自动评分。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⑤自测题库模块</a:t>
            </a:r>
            <a:r>
              <a:rPr>
                <a:latin typeface="微软雅黑" panose="020B0503020204020204" charset="-122"/>
                <a:sym typeface="+mn-ea"/>
              </a:rPr>
              <a:t>⑥创新模块</a:t>
            </a:r>
            <a:endParaRPr lang="en-US" altLang="zh-CN">
              <a:latin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1600"/>
              <a:t>⑤可选的“自测题库”模块</a:t>
            </a:r>
            <a:endParaRPr lang="zh-CN" altLang="en-US" sz="1600"/>
          </a:p>
          <a:p>
            <a:r>
              <a:rPr lang="zh-CN" altLang="en-US" sz="1600"/>
              <a:t>1)学生和教师账号在自测题库中，可以创建在线自测题目，题目包括单选、多选和判断题（含答案），还可包括填空、简答等。</a:t>
            </a:r>
            <a:endParaRPr lang="zh-CN" altLang="en-US" sz="1600"/>
          </a:p>
          <a:p>
            <a:r>
              <a:rPr lang="zh-CN" altLang="en-US" sz="1600"/>
              <a:t>2)学生和教师账号可利用自测题库，自动生成一份自测试卷，生成试卷时，可在自测题目中随机或选定一些题目，选择题还可控制答案选项随机排列，控制参数还包括是否允许答题后查看答案、回退答题等。</a:t>
            </a:r>
            <a:endParaRPr lang="zh-CN" altLang="en-US" sz="1600"/>
          </a:p>
          <a:p>
            <a:r>
              <a:rPr lang="zh-CN" altLang="en-US" sz="1600"/>
              <a:t>3)教师账号创建的自测试题可以发布给选定课程的所有学生（细节处理，如待完成试卷、答题情况等类似课程作业）；学生创建的自测试题只可以自用。</a:t>
            </a:r>
            <a:endParaRPr lang="zh-CN" altLang="en-US" sz="1600"/>
          </a:p>
          <a:p>
            <a:r>
              <a:rPr lang="zh-CN" altLang="en-US" sz="1600"/>
              <a:t>4)学生按自测试卷进行答题、自测。测试过程和结果展示按试卷控制参数设置进行处理。</a:t>
            </a:r>
            <a:endParaRPr lang="zh-CN" altLang="en-US" sz="1600"/>
          </a:p>
          <a:p>
            <a:r>
              <a:rPr lang="zh-CN" altLang="en-US" sz="1600"/>
              <a:t>5)可选部分：利用LLM自动评测简答题的回答情况。</a:t>
            </a:r>
            <a:endParaRPr lang="zh-CN" altLang="en-US" sz="1600"/>
          </a:p>
          <a:p>
            <a:r>
              <a:rPr lang="zh-CN" altLang="en-US" sz="1600"/>
              <a:t>⑥可选“讨论区气氛组”（自动评论机器人）、“个人学习历史”（个性化学习分析助手）等新模块功能的设计。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特殊情况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1800">
                <a:sym typeface="+mn-ea"/>
              </a:rPr>
              <a:t>本学期开放</a:t>
            </a:r>
            <a:r>
              <a:rPr lang="en-US" altLang="zh-CN" sz="1800">
                <a:sym typeface="+mn-ea"/>
              </a:rPr>
              <a:t>Web3.0</a:t>
            </a:r>
            <a:r>
              <a:rPr sz="1800">
                <a:sym typeface="+mn-ea"/>
              </a:rPr>
              <a:t>的</a:t>
            </a:r>
            <a:r>
              <a:rPr lang="en-US" altLang="zh-CN" sz="1800">
                <a:sym typeface="+mn-ea"/>
              </a:rPr>
              <a:t>dApp</a:t>
            </a:r>
            <a:r>
              <a:rPr sz="1800">
                <a:sym typeface="+mn-ea"/>
              </a:rPr>
              <a:t>创新系统设计选题，可以基于</a:t>
            </a:r>
            <a:r>
              <a:rPr lang="en-US" altLang="zh-CN" sz="1800">
                <a:sym typeface="+mn-ea"/>
              </a:rPr>
              <a:t>Solidity</a:t>
            </a:r>
            <a:r>
              <a:rPr sz="1800">
                <a:sym typeface="+mn-ea"/>
              </a:rPr>
              <a:t>，设计有新意的应用系统（严禁直接抄或在（开源）现有</a:t>
            </a:r>
            <a:r>
              <a:rPr lang="en-US" altLang="zh-CN" sz="1800">
                <a:sym typeface="+mn-ea"/>
              </a:rPr>
              <a:t>dApp</a:t>
            </a:r>
            <a:r>
              <a:rPr sz="1800">
                <a:sym typeface="+mn-ea"/>
              </a:rPr>
              <a:t>上小改提交。</a:t>
            </a:r>
            <a:endParaRPr sz="1800">
              <a:sym typeface="+mn-ea"/>
            </a:endParaRPr>
          </a:p>
          <a:p>
            <a:pPr lvl="1"/>
            <a:r>
              <a:rPr sz="1800">
                <a:sym typeface="+mn-ea"/>
              </a:rPr>
              <a:t>选择该选题需要今天（</a:t>
            </a:r>
            <a:r>
              <a:rPr lang="en-US" altLang="zh-CN" sz="1800">
                <a:sym typeface="+mn-ea"/>
              </a:rPr>
              <a:t>11.28</a:t>
            </a:r>
            <a:r>
              <a:rPr sz="1800">
                <a:sym typeface="+mn-ea"/>
              </a:rPr>
              <a:t>）前跟我明确，并在后续讨论明确题目内容跟前述系统必做功能的对应关系。</a:t>
            </a:r>
            <a:endParaRPr sz="1800">
              <a:sym typeface="+mn-ea"/>
            </a:endParaRPr>
          </a:p>
          <a:p>
            <a:pPr lvl="1"/>
            <a:r>
              <a:rPr sz="1800">
                <a:sym typeface="+mn-ea"/>
              </a:rPr>
              <a:t>该选题团队成员应有更清晰的财富价值观</a:t>
            </a:r>
            <a:endParaRPr lang="zh-CN" altLang="en-US" sz="1800">
              <a:sym typeface="+mn-ea"/>
            </a:endParaRPr>
          </a:p>
          <a:p>
            <a:pPr lvl="1"/>
            <a:r>
              <a:rPr lang="zh-CN" altLang="en-US" sz="1800">
                <a:sym typeface="+mn-ea"/>
              </a:rPr>
              <a:t>该选题</a:t>
            </a:r>
            <a:r>
              <a:rPr lang="en-US" altLang="zh-CN" sz="1800">
                <a:sym typeface="+mn-ea"/>
              </a:rPr>
              <a:t>1</a:t>
            </a:r>
            <a:r>
              <a:rPr sz="1800">
                <a:sym typeface="+mn-ea"/>
              </a:rPr>
              <a:t>人</a:t>
            </a:r>
            <a:r>
              <a:rPr sz="1800">
                <a:sym typeface="+mn-ea"/>
              </a:rPr>
              <a:t>团队不扣无协作分</a:t>
            </a:r>
            <a:endParaRPr sz="1800">
              <a:sym typeface="+mn-ea"/>
            </a:endParaRPr>
          </a:p>
          <a:p>
            <a:pPr lvl="1"/>
            <a:endParaRPr sz="1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评分要点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 sz="1600"/>
              <a:t>（4）项目设计完成后需要在课堂上对设计结果进行演示、答辩（70分），演示答辩主要评分关注点：</a:t>
            </a:r>
            <a:endParaRPr lang="zh-CN" altLang="en-US" sz="1600"/>
          </a:p>
          <a:p>
            <a:r>
              <a:rPr lang="zh-CN" altLang="en-US" sz="1600"/>
              <a:t>①网站各功能模块基本完整、页面和代码结构清晰（45分），</a:t>
            </a:r>
            <a:endParaRPr lang="zh-CN" altLang="en-US" sz="1600"/>
          </a:p>
          <a:p>
            <a:r>
              <a:rPr lang="zh-CN" altLang="en-US" sz="1600"/>
              <a:t>②网站安全防护和适配兼容等性能指标合理（5分）</a:t>
            </a:r>
            <a:endParaRPr lang="zh-CN" altLang="en-US" sz="1600"/>
          </a:p>
          <a:p>
            <a:r>
              <a:rPr lang="zh-CN" altLang="en-US" sz="1600"/>
              <a:t>③网站交互设计效果好，用户体验良好（5分）；</a:t>
            </a:r>
            <a:endParaRPr lang="zh-CN" altLang="en-US" sz="1600"/>
          </a:p>
          <a:p>
            <a:r>
              <a:rPr lang="zh-CN" altLang="en-US" sz="1600"/>
              <a:t>④网站视觉设计有细节，能体现一定的美感（5分）</a:t>
            </a:r>
            <a:endParaRPr lang="zh-CN" altLang="en-US" sz="1600"/>
          </a:p>
          <a:p>
            <a:r>
              <a:rPr lang="zh-CN" altLang="en-US" sz="1600"/>
              <a:t>⑤网站有特色、一些功能点的设计实现有新意（5分）</a:t>
            </a:r>
            <a:endParaRPr lang="zh-CN" altLang="en-US" sz="1600"/>
          </a:p>
          <a:p>
            <a:r>
              <a:rPr lang="zh-CN" altLang="en-US" sz="1600"/>
              <a:t>⑥团队分工合理，每位成员均有恰当贡献（5分）。</a:t>
            </a:r>
            <a:endParaRPr lang="zh-CN" altLang="en-US" sz="1600"/>
          </a:p>
          <a:p>
            <a:r>
              <a:rPr lang="zh-CN" altLang="en-US" sz="1600"/>
              <a:t>（5）项目报告由个人独立完成，需要符合深圳大学相关的格式规范（一般为6-8页），第18周提交项目设计报告电子版到Blackboard系统，纸质版交到任课老师处。项目设计报告（30分）包括：</a:t>
            </a:r>
            <a:endParaRPr lang="zh-CN" altLang="en-US" sz="1600"/>
          </a:p>
          <a:p>
            <a:r>
              <a:rPr lang="zh-CN" altLang="en-US" sz="1600"/>
              <a:t>①对网站的整体分析、设计（5分）</a:t>
            </a:r>
            <a:endParaRPr lang="zh-CN" altLang="en-US" sz="1600"/>
          </a:p>
          <a:p>
            <a:r>
              <a:rPr lang="zh-CN" altLang="en-US" sz="1600"/>
              <a:t>②个人实现部分（HTML5、CSS3和JS）的分析、设计说明和结果呈现（20分）</a:t>
            </a:r>
            <a:endParaRPr lang="zh-CN" altLang="en-US" sz="1600"/>
          </a:p>
          <a:p>
            <a:r>
              <a:rPr lang="zh-CN" altLang="en-US" sz="1600"/>
              <a:t>③项目的复盘反思（5）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topBottom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YPE" val="i"/>
  <p:tag name="KSO_WM_UNIT_INDEX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bottomTop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YPE" val="i"/>
  <p:tag name="KSO_WM_UNIT_INDEX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601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01"/>
  <p:tag name="KSO_WM_TEMPLATE_THUMBS_INDEX" val="1、4、7、8、9、10、11、13、14、15"/>
</p:tagLst>
</file>

<file path=ppt/tags/tag14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01"/>
  <p:tag name="KSO_WM_SLIDE_LAYOUT" val="a_b"/>
  <p:tag name="KSO_WM_SLIDE_LAYOUT_CNT" val="1_1"/>
  <p:tag name="KSO_WM_SLIDE_MODEL_TYPE" val="cover"/>
</p:tagLst>
</file>

<file path=ppt/tags/tag147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48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49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53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54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55.xml><?xml version="1.0" encoding="utf-8"?>
<p:tagLst xmlns:p="http://schemas.openxmlformats.org/presentationml/2006/main">
  <p:tag name="KSO_WM_BEAUTIFY_FLAG" val="#wm#"/>
  <p:tag name="KSO_WM_TEMPLATE_CATEGORY" val="custom"/>
  <p:tag name="KSO_WM_TEMPLATE_INDEX" val="20202601"/>
</p:tagLst>
</file>

<file path=ppt/tags/tag156.xml><?xml version="1.0" encoding="utf-8"?>
<p:tagLst xmlns:p="http://schemas.openxmlformats.org/presentationml/2006/main">
  <p:tag name="KSO_WPP_MARK_KEY" val="6e98d2cf-974b-4b41-b80a-4c9b96789aea"/>
  <p:tag name="COMMONDATA" val="eyJoZGlkIjoiYmJlMDhmOTMyN2U4NjE0NTBlNjcxZDdkODQxMTY3MzgifQ=="/>
  <p:tag name="commondata" val="eyJoZGlkIjoiZTZiMGM5MmQ4ZjdjYWQzZmJhMGMwZDExYjZjYjk1ZWEifQ==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YPE" val="i"/>
  <p:tag name="KSO_WM_UNIT_INDEX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  <p:tag name="KSO_WM_UNIT_INDEX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1"/>
  <p:tag name="KSO_WM_SLIDE_BACKGROUND_TYPE" val="leftRight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自定义 25">
      <a:dk1>
        <a:srgbClr val="000000"/>
      </a:dk1>
      <a:lt1>
        <a:srgbClr val="FFFFFF"/>
      </a:lt1>
      <a:dk2>
        <a:srgbClr val="E9F3FA"/>
      </a:dk2>
      <a:lt2>
        <a:srgbClr val="FFFFFF"/>
      </a:lt2>
      <a:accent1>
        <a:srgbClr val="4472C4"/>
      </a:accent1>
      <a:accent2>
        <a:srgbClr val="2A8DD4"/>
      </a:accent2>
      <a:accent3>
        <a:srgbClr val="2FA1CF"/>
      </a:accent3>
      <a:accent4>
        <a:srgbClr val="33B2B2"/>
      </a:accent4>
      <a:accent5>
        <a:srgbClr val="35BD81"/>
      </a:accent5>
      <a:accent6>
        <a:srgbClr val="59C54F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3674</Words>
  <Application>WPS 演示</Application>
  <PresentationFormat>宽屏</PresentationFormat>
  <Paragraphs>111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汉仪旗黑-85S</vt:lpstr>
      <vt:lpstr>黑体</vt:lpstr>
      <vt:lpstr>Viner Hand ITC</vt:lpstr>
      <vt:lpstr>Arial Unicode MS</vt:lpstr>
      <vt:lpstr>Mongolian Baiti</vt:lpstr>
      <vt:lpstr>Office 主题​​</vt:lpstr>
      <vt:lpstr>Package</vt:lpstr>
      <vt:lpstr>Package</vt:lpstr>
      <vt:lpstr>Web编程</vt:lpstr>
      <vt:lpstr>《Web课程教学辅助系统》</vt:lpstr>
      <vt:lpstr>①首页模块</vt:lpstr>
      <vt:lpstr>②账户模块</vt:lpstr>
      <vt:lpstr>③实验发布模块</vt:lpstr>
      <vt:lpstr>提交实验模块</vt:lpstr>
      <vt:lpstr>⑤自测题库模块</vt:lpstr>
      <vt:lpstr>PowerPoint 演示文稿</vt:lpstr>
      <vt:lpstr>评分要点</vt:lpstr>
      <vt:lpstr>答辩安排</vt:lpstr>
      <vt:lpstr>2个无后台的例子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蔡树彬</cp:lastModifiedBy>
  <cp:revision>255</cp:revision>
  <dcterms:created xsi:type="dcterms:W3CDTF">2019-06-19T02:08:00Z</dcterms:created>
  <dcterms:modified xsi:type="dcterms:W3CDTF">2024-11-27T22:18:30Z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6C33EB052C624D12AB73DCA1C588974A</vt:lpwstr>
  </property>
</Properties>
</file>