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522" r:id="rId2"/>
    <p:sldId id="523" r:id="rId3"/>
    <p:sldId id="524" r:id="rId4"/>
    <p:sldId id="530" r:id="rId5"/>
    <p:sldId id="525" r:id="rId6"/>
    <p:sldId id="526" r:id="rId7"/>
    <p:sldId id="547" r:id="rId8"/>
    <p:sldId id="531" r:id="rId9"/>
    <p:sldId id="527" r:id="rId10"/>
    <p:sldId id="528" r:id="rId11"/>
    <p:sldId id="529" r:id="rId12"/>
    <p:sldId id="532" r:id="rId13"/>
    <p:sldId id="533" r:id="rId14"/>
    <p:sldId id="543" r:id="rId15"/>
    <p:sldId id="534" r:id="rId16"/>
    <p:sldId id="540" r:id="rId17"/>
    <p:sldId id="541" r:id="rId18"/>
    <p:sldId id="535" r:id="rId19"/>
    <p:sldId id="536" r:id="rId20"/>
    <p:sldId id="542" r:id="rId21"/>
    <p:sldId id="537" r:id="rId22"/>
    <p:sldId id="538" r:id="rId23"/>
    <p:sldId id="539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1" autoAdjust="0"/>
    <p:restoredTop sz="72679" autoAdjust="0"/>
  </p:normalViewPr>
  <p:slideViewPr>
    <p:cSldViewPr snapToGrid="0">
      <p:cViewPr varScale="1">
        <p:scale>
          <a:sx n="80" d="100"/>
          <a:sy n="80" d="100"/>
        </p:scale>
        <p:origin x="27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2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91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11</a:t>
            </a:fld>
            <a:endParaRPr lang="en-US" altLang="zh-TW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18057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12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4575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13</a:t>
            </a:fld>
            <a:endParaRPr lang="en-US" altLang="zh-TW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7308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94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98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415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5799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b="1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126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C97DA58-0EB3-4876-8DDF-F7C525D86D1D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18</a:t>
            </a:fld>
            <a:endParaRPr lang="en-US" altLang="zh-TW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8738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8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3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362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4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015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5</a:t>
            </a:fld>
            <a:endParaRPr lang="en-US" altLang="zh-TW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16105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6</a:t>
            </a:fld>
            <a:endParaRPr lang="en-US" altLang="zh-TW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221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7</a:t>
            </a:fld>
            <a:endParaRPr lang="en-US" altLang="zh-TW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512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277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1294FAE-8498-4CA1-891C-82FE6B18B6EA}" type="slidenum">
              <a:rPr lang="zh-TW" altLang="en-US" sz="1200">
                <a:latin typeface="Calibri" panose="020F0502020204030204" pitchFamily="34" charset="0"/>
                <a:ea typeface="PMingLiU" pitchFamily="18" charset="-120"/>
              </a:rPr>
              <a:pPr eaLnBrk="1" hangingPunct="1"/>
              <a:t>8</a:t>
            </a:fld>
            <a:endParaRPr lang="en-US" altLang="zh-TW" sz="1200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268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9</a:t>
            </a:fld>
            <a:endParaRPr lang="en-US" altLang="zh-TW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5276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5AE4C66-6313-405C-9795-C1DDD6C1CEB3}" type="slidenum">
              <a:rPr lang="zh-TW" altLang="en-US" smtClean="0">
                <a:latin typeface="Calibri" panose="020F0502020204030204" pitchFamily="34" charset="0"/>
                <a:ea typeface="PMingLiU" pitchFamily="18" charset="-120"/>
              </a:rPr>
              <a:pPr>
                <a:spcBef>
                  <a:spcPct val="0"/>
                </a:spcBef>
              </a:pPr>
              <a:t>10</a:t>
            </a:fld>
            <a:endParaRPr lang="en-US" altLang="zh-TW">
              <a:latin typeface="Calibri" panose="020F0502020204030204" pitchFamily="34" charset="0"/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59074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4/29/25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4/29/25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4/29/25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4/29/25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4/29/25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4/29/25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4/29/25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4/29/25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4/29/25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4/29/25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4/29/25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/>
          <a:lstStyle/>
          <a:p>
            <a:r>
              <a:rPr lang="zh-CN" altLang="en-US" sz="3200" dirty="0">
                <a:solidFill>
                  <a:srgbClr val="94003F"/>
                </a:solidFill>
              </a:rPr>
              <a:t>有损压缩算法</a:t>
            </a:r>
            <a:br>
              <a:rPr lang="en-US" altLang="zh-CN" sz="3200" dirty="0">
                <a:solidFill>
                  <a:srgbClr val="94003F"/>
                </a:solidFill>
              </a:rPr>
            </a:br>
            <a:r>
              <a:rPr lang="en-US" altLang="zh-CN" sz="3200" dirty="0" err="1">
                <a:solidFill>
                  <a:srgbClr val="94003F"/>
                </a:solidFill>
              </a:rPr>
              <a:t>Lossy</a:t>
            </a:r>
            <a:r>
              <a:rPr lang="en-US" altLang="zh-CN" sz="3200" dirty="0">
                <a:solidFill>
                  <a:srgbClr val="94003F"/>
                </a:solidFill>
              </a:rPr>
              <a:t> Compression Algorithms</a:t>
            </a:r>
            <a:br>
              <a:rPr lang="en-US" altLang="zh-CN" sz="3200" dirty="0">
                <a:solidFill>
                  <a:srgbClr val="94003F"/>
                </a:solidFill>
              </a:rPr>
            </a:br>
            <a:endParaRPr lang="zh-CN" altLang="en-US" sz="3200" dirty="0">
              <a:solidFill>
                <a:srgbClr val="94003F"/>
              </a:solidFill>
            </a:endParaRPr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21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Uniform Scalar Quantization </a:t>
                </a:r>
                <a:r>
                  <a:rPr lang="zh-CN" altLang="en-US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均匀标量量化</a:t>
                </a:r>
                <a:endParaRPr lang="en-US" altLang="zh-TW" sz="2600" dirty="0">
                  <a:latin typeface="Cambria" panose="02040503050406030204" pitchFamily="18" charset="0"/>
                  <a:ea typeface="PMingLiU" pitchFamily="18" charset="-120"/>
                  <a:cs typeface="PMingLiU" pitchFamily="18" charset="-120"/>
                </a:endParaRPr>
              </a:p>
              <a:p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Partitions  the  domain  of  input values into  equally  spaced  intervals.</a:t>
                </a:r>
              </a:p>
              <a:p>
                <a:endParaRPr lang="en-US" altLang="zh-TW" sz="2600" dirty="0">
                  <a:latin typeface="Cambria" panose="02040503050406030204" pitchFamily="18" charset="0"/>
                  <a:ea typeface="PMingLiU" pitchFamily="18" charset="-120"/>
                  <a:cs typeface="PMingLiU" pitchFamily="18" charset="-120"/>
                </a:endParaRPr>
              </a:p>
              <a:p>
                <a:endParaRPr lang="en-US" altLang="zh-TW" sz="2600" dirty="0">
                  <a:latin typeface="Cambria" panose="02040503050406030204" pitchFamily="18" charset="0"/>
                  <a:ea typeface="PMingLiU" pitchFamily="18" charset="-120"/>
                  <a:cs typeface="PMingLiU" pitchFamily="18" charset="-120"/>
                </a:endParaRPr>
              </a:p>
              <a:p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Step size: the length of each interval is referred to as the, denoted by the  symbol  ∆.</a:t>
                </a:r>
              </a:p>
              <a:p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The reconstruction values are the </a:t>
                </a:r>
                <a:r>
                  <a:rPr lang="en-US" altLang="zh-TW" sz="2600" dirty="0">
                    <a:solidFill>
                      <a:srgbClr val="FF0000"/>
                    </a:solidFill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midpoints</a:t>
                </a:r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 of each interval, the quantization error must lie within the values [-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60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600" dirty="0">
                            <a:latin typeface="Cambria" panose="02040503050406030204" pitchFamily="18" charset="0"/>
                            <a:ea typeface="PMingLiU" pitchFamily="18" charset="-120"/>
                            <a:cs typeface="PMingLiU" pitchFamily="18" charset="-120"/>
                          </a:rPr>
                          <m:t>∆</m:t>
                        </m:r>
                      </m:num>
                      <m:den>
                        <m:r>
                          <a:rPr lang="en-US" altLang="zh-TW" sz="2600" b="0" i="1" smtClean="0">
                            <a:latin typeface="Cambria Math" panose="02040503050406030204" pitchFamily="18" charset="0"/>
                            <a:ea typeface="PMingLiU" pitchFamily="18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6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altLang="zh-TW" sz="2600" dirty="0">
                            <a:latin typeface="Cambria" panose="02040503050406030204" pitchFamily="18" charset="0"/>
                            <a:ea typeface="PMingLiU" pitchFamily="18" charset="-120"/>
                            <a:cs typeface="PMingLiU" pitchFamily="18" charset="-120"/>
                          </a:rPr>
                          <m:t>∆</m:t>
                        </m:r>
                      </m:num>
                      <m:den>
                        <m:r>
                          <a:rPr lang="en-US" altLang="zh-TW" sz="2600" i="1">
                            <a:latin typeface="Cambria Math" panose="02040503050406030204" pitchFamily="18" charset="0"/>
                            <a:ea typeface="PMingLiU" pitchFamily="18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TW" sz="2600" dirty="0">
                    <a:latin typeface="Cambria" panose="02040503050406030204" pitchFamily="18" charset="0"/>
                    <a:ea typeface="PMingLiU" pitchFamily="18" charset="-120"/>
                    <a:cs typeface="PMingLiU" pitchFamily="18" charset="-120"/>
                  </a:rPr>
                  <a:t>].</a:t>
                </a:r>
              </a:p>
            </p:txBody>
          </p:sp>
        </mc:Choice>
        <mc:Fallback xmlns="">
          <p:sp>
            <p:nvSpPr>
              <p:cNvPr id="512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76800"/>
              </a:xfrm>
              <a:blipFill rotWithShape="0">
                <a:blip r:embed="rId3"/>
                <a:stretch>
                  <a:fillRect l="-444" t="-2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Quantization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2609257" y="3105332"/>
            <a:ext cx="468562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2609257" y="2952932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6137240" y="2936603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58414" y="3153763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0       32       64       96      128     160    192    224     256     </a:t>
            </a:r>
            <a:endParaRPr lang="zh-CN" altLang="en-US" dirty="0"/>
          </a:p>
        </p:txBody>
      </p:sp>
      <p:cxnSp>
        <p:nvCxnSpPr>
          <p:cNvPr id="9" name="直接连接符 8"/>
          <p:cNvCxnSpPr/>
          <p:nvPr/>
        </p:nvCxnSpPr>
        <p:spPr>
          <a:xfrm>
            <a:off x="3179629" y="2952932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759696" y="2952932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24274" y="2952932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902696" y="2936603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512296" y="2936603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2762822" y="2615342"/>
            <a:ext cx="377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pc="405" dirty="0">
                <a:solidFill>
                  <a:srgbClr val="231F20"/>
                </a:solidFill>
                <a:latin typeface="Arial"/>
                <a:cs typeface="Arial"/>
              </a:rPr>
              <a:t>∆</a:t>
            </a:r>
            <a:endParaRPr lang="zh-CN" altLang="en-US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6736680" y="2947474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7294880" y="2953628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8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Nonuniform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Scalar Quantization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非均匀标量量化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Partition the domain of input values into unequally spaced intervals.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Concentrate the bits to where is most need.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Lloyd-Max quantization  and </a:t>
            </a: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companded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quantization.</a:t>
            </a:r>
          </a:p>
          <a:p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Quantization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6224372" y="5343231"/>
            <a:ext cx="377190" cy="318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i="1" spc="15" baseline="-17361" dirty="0">
                <a:latin typeface="Times New Roman"/>
                <a:cs typeface="Times New Roman"/>
              </a:rPr>
              <a:t>G</a:t>
            </a:r>
            <a:r>
              <a:rPr sz="2400" i="1" spc="7" baseline="-17361" dirty="0">
                <a:latin typeface="Times New Roman"/>
                <a:cs typeface="Times New Roman"/>
              </a:rPr>
              <a:t> </a:t>
            </a:r>
            <a:r>
              <a:rPr sz="1100" spc="15" dirty="0">
                <a:latin typeface="Symbol"/>
                <a:cs typeface="Symbol"/>
              </a:rPr>
              <a:t></a:t>
            </a:r>
            <a:r>
              <a:rPr sz="1100" spc="15" dirty="0">
                <a:latin typeface="Times New Roman"/>
                <a:cs typeface="Times New Roman"/>
              </a:rPr>
              <a:t>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5"/>
          <p:cNvSpPr/>
          <p:nvPr/>
        </p:nvSpPr>
        <p:spPr>
          <a:xfrm>
            <a:off x="2479688" y="4264696"/>
            <a:ext cx="436613" cy="436600"/>
          </a:xfrm>
          <a:custGeom>
            <a:avLst/>
            <a:gdLst/>
            <a:ahLst/>
            <a:cxnLst/>
            <a:rect l="l" t="t" r="r" b="b"/>
            <a:pathLst>
              <a:path w="436613" h="436600">
                <a:moveTo>
                  <a:pt x="436613" y="0"/>
                </a:moveTo>
                <a:lnTo>
                  <a:pt x="374324" y="20612"/>
                </a:lnTo>
                <a:lnTo>
                  <a:pt x="315193" y="47329"/>
                </a:lnTo>
                <a:lnTo>
                  <a:pt x="259588" y="79780"/>
                </a:lnTo>
                <a:lnTo>
                  <a:pt x="207876" y="117599"/>
                </a:lnTo>
                <a:lnTo>
                  <a:pt x="160427" y="160416"/>
                </a:lnTo>
                <a:lnTo>
                  <a:pt x="117609" y="207865"/>
                </a:lnTo>
                <a:lnTo>
                  <a:pt x="79789" y="259575"/>
                </a:lnTo>
                <a:lnTo>
                  <a:pt x="47335" y="315180"/>
                </a:lnTo>
                <a:lnTo>
                  <a:pt x="20616" y="374311"/>
                </a:lnTo>
                <a:lnTo>
                  <a:pt x="9522" y="405084"/>
                </a:lnTo>
                <a:lnTo>
                  <a:pt x="0" y="43660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6"/>
          <p:cNvSpPr/>
          <p:nvPr/>
        </p:nvSpPr>
        <p:spPr>
          <a:xfrm>
            <a:off x="1987690" y="4701754"/>
            <a:ext cx="983716" cy="0"/>
          </a:xfrm>
          <a:custGeom>
            <a:avLst/>
            <a:gdLst/>
            <a:ahLst/>
            <a:cxnLst/>
            <a:rect l="l" t="t" r="r" b="b"/>
            <a:pathLst>
              <a:path w="983716">
                <a:moveTo>
                  <a:pt x="0" y="0"/>
                </a:moveTo>
                <a:lnTo>
                  <a:pt x="983716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7"/>
          <p:cNvSpPr/>
          <p:nvPr/>
        </p:nvSpPr>
        <p:spPr>
          <a:xfrm>
            <a:off x="2479548" y="4209883"/>
            <a:ext cx="0" cy="983729"/>
          </a:xfrm>
          <a:custGeom>
            <a:avLst/>
            <a:gdLst/>
            <a:ahLst/>
            <a:cxnLst/>
            <a:rect l="l" t="t" r="r" b="b"/>
            <a:pathLst>
              <a:path h="983729">
                <a:moveTo>
                  <a:pt x="0" y="0"/>
                </a:moveTo>
                <a:lnTo>
                  <a:pt x="0" y="983729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8"/>
          <p:cNvSpPr/>
          <p:nvPr/>
        </p:nvSpPr>
        <p:spPr>
          <a:xfrm>
            <a:off x="5977407" y="4701894"/>
            <a:ext cx="436587" cy="436600"/>
          </a:xfrm>
          <a:custGeom>
            <a:avLst/>
            <a:gdLst/>
            <a:ahLst/>
            <a:cxnLst/>
            <a:rect l="l" t="t" r="r" b="b"/>
            <a:pathLst>
              <a:path w="436587" h="436600">
                <a:moveTo>
                  <a:pt x="436587" y="0"/>
                </a:moveTo>
                <a:lnTo>
                  <a:pt x="374305" y="20613"/>
                </a:lnTo>
                <a:lnTo>
                  <a:pt x="315179" y="47331"/>
                </a:lnTo>
                <a:lnTo>
                  <a:pt x="259576" y="79785"/>
                </a:lnTo>
                <a:lnTo>
                  <a:pt x="207867" y="117606"/>
                </a:lnTo>
                <a:lnTo>
                  <a:pt x="160420" y="160426"/>
                </a:lnTo>
                <a:lnTo>
                  <a:pt x="117602" y="207876"/>
                </a:lnTo>
                <a:lnTo>
                  <a:pt x="79782" y="259586"/>
                </a:lnTo>
                <a:lnTo>
                  <a:pt x="47330" y="315190"/>
                </a:lnTo>
                <a:lnTo>
                  <a:pt x="20613" y="374317"/>
                </a:lnTo>
                <a:lnTo>
                  <a:pt x="9520" y="405087"/>
                </a:lnTo>
                <a:lnTo>
                  <a:pt x="0" y="43660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9"/>
          <p:cNvSpPr/>
          <p:nvPr/>
        </p:nvSpPr>
        <p:spPr>
          <a:xfrm>
            <a:off x="6414922" y="4265001"/>
            <a:ext cx="436587" cy="436600"/>
          </a:xfrm>
          <a:custGeom>
            <a:avLst/>
            <a:gdLst/>
            <a:ahLst/>
            <a:cxnLst/>
            <a:rect l="l" t="t" r="r" b="b"/>
            <a:pathLst>
              <a:path w="436587" h="436600">
                <a:moveTo>
                  <a:pt x="0" y="436600"/>
                </a:moveTo>
                <a:lnTo>
                  <a:pt x="62288" y="415990"/>
                </a:lnTo>
                <a:lnTo>
                  <a:pt x="121419" y="389276"/>
                </a:lnTo>
                <a:lnTo>
                  <a:pt x="177024" y="356825"/>
                </a:lnTo>
                <a:lnTo>
                  <a:pt x="228734" y="319006"/>
                </a:lnTo>
                <a:lnTo>
                  <a:pt x="276182" y="276188"/>
                </a:lnTo>
                <a:lnTo>
                  <a:pt x="318998" y="228739"/>
                </a:lnTo>
                <a:lnTo>
                  <a:pt x="356815" y="177027"/>
                </a:lnTo>
                <a:lnTo>
                  <a:pt x="389264" y="121421"/>
                </a:lnTo>
                <a:lnTo>
                  <a:pt x="415978" y="62289"/>
                </a:lnTo>
                <a:lnTo>
                  <a:pt x="427069" y="31516"/>
                </a:lnTo>
                <a:lnTo>
                  <a:pt x="436587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0"/>
          <p:cNvSpPr/>
          <p:nvPr/>
        </p:nvSpPr>
        <p:spPr>
          <a:xfrm>
            <a:off x="5922607" y="4701754"/>
            <a:ext cx="983729" cy="0"/>
          </a:xfrm>
          <a:custGeom>
            <a:avLst/>
            <a:gdLst/>
            <a:ahLst/>
            <a:cxnLst/>
            <a:rect l="l" t="t" r="r" b="b"/>
            <a:pathLst>
              <a:path w="983729">
                <a:moveTo>
                  <a:pt x="0" y="0"/>
                </a:moveTo>
                <a:lnTo>
                  <a:pt x="983729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1"/>
          <p:cNvSpPr/>
          <p:nvPr/>
        </p:nvSpPr>
        <p:spPr>
          <a:xfrm>
            <a:off x="6414465" y="4209883"/>
            <a:ext cx="0" cy="983729"/>
          </a:xfrm>
          <a:custGeom>
            <a:avLst/>
            <a:gdLst/>
            <a:ahLst/>
            <a:cxnLst/>
            <a:rect l="l" t="t" r="r" b="b"/>
            <a:pathLst>
              <a:path h="983729">
                <a:moveTo>
                  <a:pt x="0" y="0"/>
                </a:moveTo>
                <a:lnTo>
                  <a:pt x="0" y="983729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2"/>
          <p:cNvSpPr/>
          <p:nvPr/>
        </p:nvSpPr>
        <p:spPr>
          <a:xfrm>
            <a:off x="3572574" y="4428488"/>
            <a:ext cx="1748853" cy="491871"/>
          </a:xfrm>
          <a:custGeom>
            <a:avLst/>
            <a:gdLst/>
            <a:ahLst/>
            <a:cxnLst/>
            <a:rect l="l" t="t" r="r" b="b"/>
            <a:pathLst>
              <a:path w="1748853" h="491871">
                <a:moveTo>
                  <a:pt x="0" y="491871"/>
                </a:moveTo>
                <a:lnTo>
                  <a:pt x="0" y="0"/>
                </a:lnTo>
                <a:lnTo>
                  <a:pt x="1748853" y="0"/>
                </a:lnTo>
                <a:lnTo>
                  <a:pt x="1748853" y="491871"/>
                </a:lnTo>
                <a:lnTo>
                  <a:pt x="0" y="491871"/>
                </a:lnTo>
                <a:close/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3"/>
          <p:cNvSpPr/>
          <p:nvPr/>
        </p:nvSpPr>
        <p:spPr>
          <a:xfrm>
            <a:off x="1823720" y="4045939"/>
            <a:ext cx="1311643" cy="1311630"/>
          </a:xfrm>
          <a:custGeom>
            <a:avLst/>
            <a:gdLst/>
            <a:ahLst/>
            <a:cxnLst/>
            <a:rect l="l" t="t" r="r" b="b"/>
            <a:pathLst>
              <a:path w="1311643" h="1311630">
                <a:moveTo>
                  <a:pt x="0" y="1311630"/>
                </a:moveTo>
                <a:lnTo>
                  <a:pt x="0" y="0"/>
                </a:lnTo>
                <a:lnTo>
                  <a:pt x="1311643" y="0"/>
                </a:lnTo>
                <a:lnTo>
                  <a:pt x="1311643" y="1311630"/>
                </a:lnTo>
                <a:lnTo>
                  <a:pt x="0" y="1311630"/>
                </a:lnTo>
                <a:close/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4"/>
          <p:cNvSpPr/>
          <p:nvPr/>
        </p:nvSpPr>
        <p:spPr>
          <a:xfrm>
            <a:off x="5758637" y="4045939"/>
            <a:ext cx="1311630" cy="1311630"/>
          </a:xfrm>
          <a:custGeom>
            <a:avLst/>
            <a:gdLst/>
            <a:ahLst/>
            <a:cxnLst/>
            <a:rect l="l" t="t" r="r" b="b"/>
            <a:pathLst>
              <a:path w="1311630" h="1311630">
                <a:moveTo>
                  <a:pt x="0" y="1311630"/>
                </a:moveTo>
                <a:lnTo>
                  <a:pt x="0" y="0"/>
                </a:lnTo>
                <a:lnTo>
                  <a:pt x="1311630" y="0"/>
                </a:lnTo>
                <a:lnTo>
                  <a:pt x="1311630" y="1311630"/>
                </a:lnTo>
                <a:lnTo>
                  <a:pt x="0" y="1311630"/>
                </a:lnTo>
                <a:close/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5"/>
          <p:cNvSpPr/>
          <p:nvPr/>
        </p:nvSpPr>
        <p:spPr>
          <a:xfrm>
            <a:off x="949300" y="4701754"/>
            <a:ext cx="874420" cy="0"/>
          </a:xfrm>
          <a:custGeom>
            <a:avLst/>
            <a:gdLst/>
            <a:ahLst/>
            <a:cxnLst/>
            <a:rect l="l" t="t" r="r" b="b"/>
            <a:pathLst>
              <a:path w="874420">
                <a:moveTo>
                  <a:pt x="0" y="0"/>
                </a:moveTo>
                <a:lnTo>
                  <a:pt x="874420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6"/>
          <p:cNvSpPr/>
          <p:nvPr/>
        </p:nvSpPr>
        <p:spPr>
          <a:xfrm>
            <a:off x="7070281" y="4701754"/>
            <a:ext cx="874433" cy="0"/>
          </a:xfrm>
          <a:custGeom>
            <a:avLst/>
            <a:gdLst/>
            <a:ahLst/>
            <a:cxnLst/>
            <a:rect l="l" t="t" r="r" b="b"/>
            <a:pathLst>
              <a:path w="874433">
                <a:moveTo>
                  <a:pt x="0" y="0"/>
                </a:moveTo>
                <a:lnTo>
                  <a:pt x="874433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7"/>
          <p:cNvSpPr/>
          <p:nvPr/>
        </p:nvSpPr>
        <p:spPr>
          <a:xfrm>
            <a:off x="3135363" y="4701754"/>
            <a:ext cx="437210" cy="0"/>
          </a:xfrm>
          <a:custGeom>
            <a:avLst/>
            <a:gdLst/>
            <a:ahLst/>
            <a:cxnLst/>
            <a:rect l="l" t="t" r="r" b="b"/>
            <a:pathLst>
              <a:path w="437210">
                <a:moveTo>
                  <a:pt x="0" y="0"/>
                </a:moveTo>
                <a:lnTo>
                  <a:pt x="437210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18"/>
          <p:cNvSpPr/>
          <p:nvPr/>
        </p:nvSpPr>
        <p:spPr>
          <a:xfrm>
            <a:off x="5321427" y="4701754"/>
            <a:ext cx="437210" cy="0"/>
          </a:xfrm>
          <a:custGeom>
            <a:avLst/>
            <a:gdLst/>
            <a:ahLst/>
            <a:cxnLst/>
            <a:rect l="l" t="t" r="r" b="b"/>
            <a:pathLst>
              <a:path w="437210">
                <a:moveTo>
                  <a:pt x="0" y="0"/>
                </a:moveTo>
                <a:lnTo>
                  <a:pt x="437210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19"/>
          <p:cNvSpPr txBox="1"/>
          <p:nvPr/>
        </p:nvSpPr>
        <p:spPr>
          <a:xfrm>
            <a:off x="3667646" y="4553215"/>
            <a:ext cx="155384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spc="5" dirty="0">
                <a:latin typeface="Times New Roman"/>
                <a:cs typeface="Times New Roman"/>
              </a:rPr>
              <a:t>Uniform quantizer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" name="object 20"/>
          <p:cNvSpPr txBox="1"/>
          <p:nvPr/>
        </p:nvSpPr>
        <p:spPr>
          <a:xfrm>
            <a:off x="774766" y="4572275"/>
            <a:ext cx="1517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21"/>
          <p:cNvSpPr txBox="1"/>
          <p:nvPr/>
        </p:nvSpPr>
        <p:spPr>
          <a:xfrm>
            <a:off x="7932006" y="4444005"/>
            <a:ext cx="15176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5" dirty="0">
                <a:latin typeface="Times New Roman"/>
                <a:cs typeface="Times New Roman"/>
              </a:rPr>
              <a:t>X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6" name="object 22"/>
          <p:cNvSpPr txBox="1"/>
          <p:nvPr/>
        </p:nvSpPr>
        <p:spPr>
          <a:xfrm>
            <a:off x="7959014" y="4336413"/>
            <a:ext cx="118110" cy="24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550" dirty="0">
                <a:latin typeface="Times New Roman"/>
                <a:cs typeface="Times New Roman"/>
              </a:rPr>
              <a:t>^</a:t>
            </a:r>
          </a:p>
        </p:txBody>
      </p:sp>
      <p:sp>
        <p:nvSpPr>
          <p:cNvPr id="37" name="object 23"/>
          <p:cNvSpPr/>
          <p:nvPr/>
        </p:nvSpPr>
        <p:spPr>
          <a:xfrm>
            <a:off x="2042795" y="4702224"/>
            <a:ext cx="436600" cy="436587"/>
          </a:xfrm>
          <a:custGeom>
            <a:avLst/>
            <a:gdLst/>
            <a:ahLst/>
            <a:cxnLst/>
            <a:rect l="l" t="t" r="r" b="b"/>
            <a:pathLst>
              <a:path w="436600" h="436587">
                <a:moveTo>
                  <a:pt x="0" y="436587"/>
                </a:moveTo>
                <a:lnTo>
                  <a:pt x="62289" y="415974"/>
                </a:lnTo>
                <a:lnTo>
                  <a:pt x="121421" y="389257"/>
                </a:lnTo>
                <a:lnTo>
                  <a:pt x="177027" y="356805"/>
                </a:lnTo>
                <a:lnTo>
                  <a:pt x="228739" y="318985"/>
                </a:lnTo>
                <a:lnTo>
                  <a:pt x="276188" y="276167"/>
                </a:lnTo>
                <a:lnTo>
                  <a:pt x="319006" y="228720"/>
                </a:lnTo>
                <a:lnTo>
                  <a:pt x="356825" y="177010"/>
                </a:lnTo>
                <a:lnTo>
                  <a:pt x="389276" y="121408"/>
                </a:lnTo>
                <a:lnTo>
                  <a:pt x="415990" y="62282"/>
                </a:lnTo>
                <a:lnTo>
                  <a:pt x="427081" y="31512"/>
                </a:lnTo>
                <a:lnTo>
                  <a:pt x="436600" y="0"/>
                </a:lnTo>
              </a:path>
            </a:pathLst>
          </a:custGeom>
          <a:ln w="102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4"/>
          <p:cNvSpPr/>
          <p:nvPr/>
        </p:nvSpPr>
        <p:spPr>
          <a:xfrm>
            <a:off x="1698663" y="4663794"/>
            <a:ext cx="123814" cy="75933"/>
          </a:xfrm>
          <a:custGeom>
            <a:avLst/>
            <a:gdLst/>
            <a:ahLst/>
            <a:cxnLst/>
            <a:rect l="l" t="t" r="r" b="b"/>
            <a:pathLst>
              <a:path w="123814" h="75933">
                <a:moveTo>
                  <a:pt x="0" y="75298"/>
                </a:moveTo>
                <a:lnTo>
                  <a:pt x="1257" y="75933"/>
                </a:lnTo>
                <a:lnTo>
                  <a:pt x="61920" y="51865"/>
                </a:lnTo>
                <a:lnTo>
                  <a:pt x="87094" y="46285"/>
                </a:lnTo>
                <a:lnTo>
                  <a:pt x="99533" y="43463"/>
                </a:lnTo>
                <a:lnTo>
                  <a:pt x="111793" y="40602"/>
                </a:lnTo>
                <a:lnTo>
                  <a:pt x="123814" y="37686"/>
                </a:lnTo>
                <a:lnTo>
                  <a:pt x="61798" y="24041"/>
                </a:lnTo>
                <a:lnTo>
                  <a:pt x="22567" y="8462"/>
                </a:lnTo>
                <a:lnTo>
                  <a:pt x="22567" y="37960"/>
                </a:lnTo>
                <a:lnTo>
                  <a:pt x="0" y="75298"/>
                </a:lnTo>
                <a:close/>
              </a:path>
              <a:path w="123814" h="75933">
                <a:moveTo>
                  <a:pt x="0" y="838"/>
                </a:moveTo>
                <a:lnTo>
                  <a:pt x="22567" y="37960"/>
                </a:lnTo>
                <a:lnTo>
                  <a:pt x="22567" y="8462"/>
                </a:lnTo>
                <a:lnTo>
                  <a:pt x="1257" y="0"/>
                </a:lnTo>
                <a:lnTo>
                  <a:pt x="0" y="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/>
          <p:cNvSpPr/>
          <p:nvPr/>
        </p:nvSpPr>
        <p:spPr>
          <a:xfrm>
            <a:off x="3447504" y="4663794"/>
            <a:ext cx="123815" cy="75933"/>
          </a:xfrm>
          <a:custGeom>
            <a:avLst/>
            <a:gdLst/>
            <a:ahLst/>
            <a:cxnLst/>
            <a:rect l="l" t="t" r="r" b="b"/>
            <a:pathLst>
              <a:path w="123815" h="75933">
                <a:moveTo>
                  <a:pt x="0" y="75298"/>
                </a:moveTo>
                <a:lnTo>
                  <a:pt x="1269" y="75933"/>
                </a:lnTo>
                <a:lnTo>
                  <a:pt x="61921" y="51864"/>
                </a:lnTo>
                <a:lnTo>
                  <a:pt x="87104" y="46284"/>
                </a:lnTo>
                <a:lnTo>
                  <a:pt x="99543" y="43462"/>
                </a:lnTo>
                <a:lnTo>
                  <a:pt x="111800" y="40600"/>
                </a:lnTo>
                <a:lnTo>
                  <a:pt x="123815" y="37683"/>
                </a:lnTo>
                <a:lnTo>
                  <a:pt x="61798" y="24041"/>
                </a:lnTo>
                <a:lnTo>
                  <a:pt x="22580" y="8464"/>
                </a:lnTo>
                <a:lnTo>
                  <a:pt x="22580" y="37960"/>
                </a:lnTo>
                <a:lnTo>
                  <a:pt x="0" y="75298"/>
                </a:lnTo>
                <a:close/>
              </a:path>
              <a:path w="123815" h="75933">
                <a:moveTo>
                  <a:pt x="0" y="838"/>
                </a:moveTo>
                <a:lnTo>
                  <a:pt x="22580" y="37960"/>
                </a:lnTo>
                <a:lnTo>
                  <a:pt x="22580" y="8464"/>
                </a:lnTo>
                <a:lnTo>
                  <a:pt x="1269" y="0"/>
                </a:lnTo>
                <a:lnTo>
                  <a:pt x="0" y="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26"/>
          <p:cNvSpPr/>
          <p:nvPr/>
        </p:nvSpPr>
        <p:spPr>
          <a:xfrm>
            <a:off x="5633580" y="4663794"/>
            <a:ext cx="123814" cy="75933"/>
          </a:xfrm>
          <a:custGeom>
            <a:avLst/>
            <a:gdLst/>
            <a:ahLst/>
            <a:cxnLst/>
            <a:rect l="l" t="t" r="r" b="b"/>
            <a:pathLst>
              <a:path w="123814" h="75933">
                <a:moveTo>
                  <a:pt x="0" y="75298"/>
                </a:moveTo>
                <a:lnTo>
                  <a:pt x="1269" y="75933"/>
                </a:lnTo>
                <a:lnTo>
                  <a:pt x="61920" y="51865"/>
                </a:lnTo>
                <a:lnTo>
                  <a:pt x="87094" y="46285"/>
                </a:lnTo>
                <a:lnTo>
                  <a:pt x="99533" y="43463"/>
                </a:lnTo>
                <a:lnTo>
                  <a:pt x="111793" y="40602"/>
                </a:lnTo>
                <a:lnTo>
                  <a:pt x="123814" y="37686"/>
                </a:lnTo>
                <a:lnTo>
                  <a:pt x="61798" y="24041"/>
                </a:lnTo>
                <a:lnTo>
                  <a:pt x="22580" y="8464"/>
                </a:lnTo>
                <a:lnTo>
                  <a:pt x="22580" y="37960"/>
                </a:lnTo>
                <a:lnTo>
                  <a:pt x="0" y="75298"/>
                </a:lnTo>
                <a:close/>
              </a:path>
              <a:path w="123814" h="75933">
                <a:moveTo>
                  <a:pt x="0" y="838"/>
                </a:moveTo>
                <a:lnTo>
                  <a:pt x="22580" y="37960"/>
                </a:lnTo>
                <a:lnTo>
                  <a:pt x="22580" y="8464"/>
                </a:lnTo>
                <a:lnTo>
                  <a:pt x="1269" y="0"/>
                </a:lnTo>
                <a:lnTo>
                  <a:pt x="0" y="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7"/>
          <p:cNvSpPr/>
          <p:nvPr/>
        </p:nvSpPr>
        <p:spPr>
          <a:xfrm>
            <a:off x="7819644" y="4663794"/>
            <a:ext cx="123814" cy="75933"/>
          </a:xfrm>
          <a:custGeom>
            <a:avLst/>
            <a:gdLst/>
            <a:ahLst/>
            <a:cxnLst/>
            <a:rect l="l" t="t" r="r" b="b"/>
            <a:pathLst>
              <a:path w="123814" h="75933">
                <a:moveTo>
                  <a:pt x="0" y="75298"/>
                </a:moveTo>
                <a:lnTo>
                  <a:pt x="1269" y="75933"/>
                </a:lnTo>
                <a:lnTo>
                  <a:pt x="61921" y="51865"/>
                </a:lnTo>
                <a:lnTo>
                  <a:pt x="87100" y="46284"/>
                </a:lnTo>
                <a:lnTo>
                  <a:pt x="99537" y="43462"/>
                </a:lnTo>
                <a:lnTo>
                  <a:pt x="111795" y="40600"/>
                </a:lnTo>
                <a:lnTo>
                  <a:pt x="123814" y="37683"/>
                </a:lnTo>
                <a:lnTo>
                  <a:pt x="61798" y="24041"/>
                </a:lnTo>
                <a:lnTo>
                  <a:pt x="22580" y="8464"/>
                </a:lnTo>
                <a:lnTo>
                  <a:pt x="22580" y="37960"/>
                </a:lnTo>
                <a:lnTo>
                  <a:pt x="0" y="75298"/>
                </a:lnTo>
                <a:close/>
              </a:path>
              <a:path w="123814" h="75933">
                <a:moveTo>
                  <a:pt x="0" y="838"/>
                </a:moveTo>
                <a:lnTo>
                  <a:pt x="22580" y="37960"/>
                </a:lnTo>
                <a:lnTo>
                  <a:pt x="22580" y="8464"/>
                </a:lnTo>
                <a:lnTo>
                  <a:pt x="1269" y="0"/>
                </a:lnTo>
                <a:lnTo>
                  <a:pt x="0" y="8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28"/>
          <p:cNvSpPr txBox="1"/>
          <p:nvPr/>
        </p:nvSpPr>
        <p:spPr>
          <a:xfrm>
            <a:off x="2391626" y="5402274"/>
            <a:ext cx="174625" cy="256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600" i="1" spc="10" dirty="0">
                <a:latin typeface="Times New Roman"/>
                <a:cs typeface="Times New Roman"/>
              </a:rPr>
              <a:t>G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3" name="object 30"/>
          <p:cNvSpPr txBox="1"/>
          <p:nvPr/>
        </p:nvSpPr>
        <p:spPr>
          <a:xfrm>
            <a:off x="2896337" y="5708407"/>
            <a:ext cx="3328035" cy="3098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50" spc="140" dirty="0">
                <a:solidFill>
                  <a:srgbClr val="231F20"/>
                </a:solidFill>
                <a:latin typeface="Arial"/>
                <a:cs typeface="Arial"/>
              </a:rPr>
              <a:t>Companded </a:t>
            </a:r>
            <a:r>
              <a:rPr sz="1950" spc="-2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950" spc="160" dirty="0">
                <a:solidFill>
                  <a:srgbClr val="231F20"/>
                </a:solidFill>
                <a:latin typeface="Arial"/>
                <a:cs typeface="Arial"/>
              </a:rPr>
              <a:t>quantization.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260489" y="613741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压缩扩展量化</a:t>
            </a:r>
          </a:p>
        </p:txBody>
      </p:sp>
    </p:spTree>
    <p:extLst>
      <p:ext uri="{BB962C8B-B14F-4D97-AF65-F5344CB8AC3E}">
        <p14:creationId xmlns:p14="http://schemas.microsoft.com/office/powerpoint/2010/main" val="4017833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</a:t>
            </a:r>
            <a:r>
              <a:rPr lang="en-US" altLang="zh-CN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</a:t>
            </a: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ossy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Compression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（有损压缩）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Distortion Measures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（失真度量）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量化）</a:t>
            </a:r>
            <a:endParaRPr lang="en-US" altLang="zh-CN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 Coding </a:t>
            </a:r>
            <a:r>
              <a:rPr lang="zh-TW" altLang="en-US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变换编码）</a:t>
            </a:r>
          </a:p>
          <a:p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12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940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321040" cy="4876800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Example of transform coding</a:t>
            </a:r>
          </a:p>
          <a:p>
            <a:pPr lvl="1"/>
            <a:r>
              <a:rPr lang="en-US" altLang="zh-CN" sz="1900" dirty="0"/>
              <a:t>Original data X: {100 101 100 99 100 100 100 100}</a:t>
            </a:r>
          </a:p>
          <a:p>
            <a:pPr lvl="1"/>
            <a:r>
              <a:rPr lang="it-IT" altLang="zh-CN" sz="1900" dirty="0"/>
              <a:t>Transform coding T: d</a:t>
            </a:r>
            <a:r>
              <a:rPr lang="it-IT" altLang="zh-CN" sz="1600" dirty="0"/>
              <a:t>i</a:t>
            </a:r>
            <a:r>
              <a:rPr lang="it-IT" altLang="zh-CN" sz="1900" dirty="0"/>
              <a:t>-d</a:t>
            </a:r>
            <a:r>
              <a:rPr lang="it-IT" altLang="zh-CN" sz="1600" dirty="0"/>
              <a:t>i-1</a:t>
            </a:r>
            <a:r>
              <a:rPr lang="it-IT" altLang="zh-CN" sz="1900" dirty="0"/>
              <a:t> and d1 = 100;</a:t>
            </a:r>
          </a:p>
          <a:p>
            <a:pPr lvl="1"/>
            <a:r>
              <a:rPr lang="es-ES" altLang="zh-CN" sz="1900" dirty="0"/>
              <a:t>Transformed vector Y: {100 1 -1 -1 1 0 0 0}</a:t>
            </a:r>
          </a:p>
          <a:p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Y is the result of a linear transform T of the input vector X , the components of Y are much less correlated.</a:t>
            </a:r>
          </a:p>
          <a:p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If most information is accurately described by the first few components of a transformed vector, then the remaining components can be coarsely quantized.</a:t>
            </a:r>
          </a:p>
          <a:p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Y’: {100}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Transform Coding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325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4F39B1-D1F0-451D-A715-9DE2F6E9C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Transform Coding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DA9C00-CED9-491F-86B5-54709668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4958"/>
            <a:ext cx="7886700" cy="16859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zh-CN" sz="32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Frequency domains can be obtained through the transformation from one (time or spatial) domain to the other (frequency) via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Fourier Transform (FT</a:t>
            </a:r>
            <a:r>
              <a:rPr lang="zh-CN" altLang="en-US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，傅里叶变换</a:t>
            </a:r>
            <a:r>
              <a:rPr lang="en-US" altLang="zh-CN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), MPEG Audio .</a:t>
            </a:r>
          </a:p>
          <a:p>
            <a:pPr lvl="1" algn="just">
              <a:lnSpc>
                <a:spcPct val="100000"/>
              </a:lnSpc>
              <a:defRPr/>
            </a:pPr>
            <a:r>
              <a:rPr lang="en-US" altLang="zh-CN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Discrete Cosine Transform (DCT</a:t>
            </a:r>
            <a:r>
              <a:rPr lang="zh-CN" altLang="en-US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，离散余弦变换</a:t>
            </a:r>
            <a:r>
              <a:rPr lang="en-US" altLang="zh-CN" sz="2600" dirty="0">
                <a:solidFill>
                  <a:srgbClr val="000000"/>
                </a:solidFill>
                <a:latin typeface="Cambria" charset="0"/>
                <a:ea typeface="新細明體" charset="0"/>
                <a:cs typeface="Arial" panose="020B0604020202020204" pitchFamily="34" charset="0"/>
              </a:rPr>
              <a:t>) ——Heart of JPEG and MPEG Video, MPEG Audio.</a:t>
            </a:r>
          </a:p>
          <a:p>
            <a:pPr lvl="1" algn="just"/>
            <a:endParaRPr lang="en-US" altLang="zh-C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22EEB0-7045-4F02-8057-B52198DB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67969A-7FD0-43AB-BB5B-FD51AF09ADED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/>
          <a:srcRect t="3235" r="6133" b="15777"/>
          <a:stretch/>
        </p:blipFill>
        <p:spPr>
          <a:xfrm>
            <a:off x="1737361" y="2754992"/>
            <a:ext cx="6598920" cy="403122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46760" y="3124200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MSS12"/>
              </a:rPr>
              <a:t>Fourier transform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79348" y="4535826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MSS12"/>
              </a:rPr>
              <a:t>Sine transform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63054" y="5867400"/>
            <a:ext cx="2114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MSS12"/>
              </a:rPr>
              <a:t>Cosine transform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836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1D DCT and IDCT with 8 numbers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 algn="just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400" dirty="0">
                <a:latin typeface="Cambria" panose="02040503050406030204" pitchFamily="18" charset="0"/>
                <a:ea typeface="PMingLiU" pitchFamily="18" charset="-120"/>
              </a:rPr>
              <a:t>G</a:t>
            </a: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iven an input function f(</a:t>
            </a:r>
            <a:r>
              <a:rPr lang="en-US" altLang="zh-CN" sz="2600" dirty="0" err="1">
                <a:latin typeface="Cambria" panose="02040503050406030204" pitchFamily="18" charset="0"/>
                <a:ea typeface="PMingLiU" pitchFamily="18" charset="-120"/>
              </a:rPr>
              <a:t>i</a:t>
            </a: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) over an integer variables </a:t>
            </a:r>
            <a:r>
              <a:rPr lang="en-US" altLang="zh-CN" sz="2600" dirty="0" err="1">
                <a:latin typeface="Cambria" panose="02040503050406030204" pitchFamily="18" charset="0"/>
                <a:ea typeface="PMingLiU" pitchFamily="18" charset="-120"/>
              </a:rPr>
              <a:t>i</a:t>
            </a: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, the 1D DCT transforms it into a new function F(u), with integer u running over the same range  as  </a:t>
            </a:r>
            <a:r>
              <a:rPr lang="en-US" altLang="zh-CN" sz="2600" dirty="0" err="1">
                <a:latin typeface="Cambria" panose="02040503050406030204" pitchFamily="18" charset="0"/>
                <a:ea typeface="PMingLiU" pitchFamily="18" charset="-120"/>
              </a:rPr>
              <a:t>i</a:t>
            </a: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 .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Consider a data sequence with 8 numbers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1D 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1D IDCT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The constants C(u) are determined by</a:t>
            </a:r>
          </a:p>
          <a:p>
            <a:pPr eaLnBrk="1" hangingPunct="1"/>
            <a:endParaRPr lang="en-US" altLang="zh-TW" sz="24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38" y="2974916"/>
            <a:ext cx="43624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56" y="4176684"/>
            <a:ext cx="3732213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56" y="5899165"/>
            <a:ext cx="3181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457BB1-A6DC-4CB6-8D84-799EC89F4EDB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2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1D DCT and IDCT with 8 numbers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1D DCT basis function</a:t>
            </a:r>
            <a:endParaRPr lang="en-US" altLang="zh-TW" sz="24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92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457BB1-A6DC-4CB6-8D84-799EC89F4EDB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b="13958"/>
          <a:stretch/>
        </p:blipFill>
        <p:spPr>
          <a:xfrm>
            <a:off x="457200" y="1993549"/>
            <a:ext cx="8175957" cy="433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66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1D DCT and IDCT with 8 numbers</a:t>
            </a: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CN" sz="2600" dirty="0">
                <a:latin typeface="Cambria" panose="02040503050406030204" pitchFamily="18" charset="0"/>
                <a:ea typeface="PMingLiU" pitchFamily="18" charset="-120"/>
              </a:rPr>
              <a:t>1D DCT basis function</a:t>
            </a:r>
            <a:endParaRPr lang="en-US" altLang="zh-TW" sz="24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922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457BB1-A6DC-4CB6-8D84-799EC89F4EDB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72212" y="2037964"/>
            <a:ext cx="8314588" cy="4615141"/>
            <a:chOff x="857681" y="1128610"/>
            <a:chExt cx="8314588" cy="4615141"/>
          </a:xfrm>
        </p:grpSpPr>
        <p:sp>
          <p:nvSpPr>
            <p:cNvPr id="7" name="object 4"/>
            <p:cNvSpPr txBox="1"/>
            <p:nvPr/>
          </p:nvSpPr>
          <p:spPr>
            <a:xfrm>
              <a:off x="1968474" y="1128610"/>
              <a:ext cx="244284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dirty="0">
                  <a:latin typeface="Times New Roman"/>
                  <a:cs typeface="Times New Roman"/>
                </a:rPr>
                <a:t>The 4th basis function (</a:t>
              </a:r>
              <a:r>
                <a:rPr sz="1600" i="1" dirty="0">
                  <a:latin typeface="Times New Roman"/>
                  <a:cs typeface="Times New Roman"/>
                </a:rPr>
                <a:t>u </a:t>
              </a:r>
              <a:r>
                <a:rPr sz="1600" dirty="0">
                  <a:latin typeface="Times New Roman"/>
                  <a:cs typeface="Times New Roman"/>
                </a:rPr>
                <a:t>= 4)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9" name="object 5"/>
            <p:cNvSpPr/>
            <p:nvPr/>
          </p:nvSpPr>
          <p:spPr>
            <a:xfrm>
              <a:off x="1394167" y="2588945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0" y="0"/>
                  </a:moveTo>
                  <a:lnTo>
                    <a:pt x="265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" name="object 6"/>
            <p:cNvSpPr/>
            <p:nvPr/>
          </p:nvSpPr>
          <p:spPr>
            <a:xfrm>
              <a:off x="4936591" y="2588945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2651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" name="object 7"/>
            <p:cNvSpPr/>
            <p:nvPr/>
          </p:nvSpPr>
          <p:spPr>
            <a:xfrm>
              <a:off x="1394167" y="2336431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0" y="0"/>
                  </a:moveTo>
                  <a:lnTo>
                    <a:pt x="265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" name="object 8"/>
            <p:cNvSpPr/>
            <p:nvPr/>
          </p:nvSpPr>
          <p:spPr>
            <a:xfrm>
              <a:off x="4936591" y="2336431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2651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" name="object 9"/>
            <p:cNvSpPr/>
            <p:nvPr/>
          </p:nvSpPr>
          <p:spPr>
            <a:xfrm>
              <a:off x="1394167" y="2083904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0" y="0"/>
                  </a:moveTo>
                  <a:lnTo>
                    <a:pt x="265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" name="object 10"/>
            <p:cNvSpPr/>
            <p:nvPr/>
          </p:nvSpPr>
          <p:spPr>
            <a:xfrm>
              <a:off x="4936591" y="2083904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2651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" name="object 11"/>
            <p:cNvSpPr/>
            <p:nvPr/>
          </p:nvSpPr>
          <p:spPr>
            <a:xfrm>
              <a:off x="1394167" y="1831378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0" y="0"/>
                  </a:moveTo>
                  <a:lnTo>
                    <a:pt x="265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" name="object 12"/>
            <p:cNvSpPr/>
            <p:nvPr/>
          </p:nvSpPr>
          <p:spPr>
            <a:xfrm>
              <a:off x="4936591" y="1831378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2651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7" name="object 13"/>
            <p:cNvSpPr/>
            <p:nvPr/>
          </p:nvSpPr>
          <p:spPr>
            <a:xfrm>
              <a:off x="1394167" y="1578863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0" y="0"/>
                  </a:moveTo>
                  <a:lnTo>
                    <a:pt x="2651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8" name="object 14"/>
            <p:cNvSpPr/>
            <p:nvPr/>
          </p:nvSpPr>
          <p:spPr>
            <a:xfrm>
              <a:off x="4936591" y="1578863"/>
              <a:ext cx="26517" cy="0"/>
            </a:xfrm>
            <a:custGeom>
              <a:avLst/>
              <a:gdLst/>
              <a:ahLst/>
              <a:cxnLst/>
              <a:rect l="l" t="t" r="r" b="b"/>
              <a:pathLst>
                <a:path w="26517">
                  <a:moveTo>
                    <a:pt x="26517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9" name="object 15"/>
            <p:cNvSpPr txBox="1"/>
            <p:nvPr/>
          </p:nvSpPr>
          <p:spPr>
            <a:xfrm>
              <a:off x="857681" y="1431645"/>
              <a:ext cx="391160" cy="126619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11125" algn="ctr">
                <a:lnSpc>
                  <a:spcPct val="100000"/>
                </a:lnSpc>
              </a:pPr>
              <a:r>
                <a:rPr sz="1600" dirty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  <a:p>
              <a:pPr marL="111125" algn="ctr">
                <a:lnSpc>
                  <a:spcPct val="100000"/>
                </a:lnSpc>
                <a:spcBef>
                  <a:spcPts val="65"/>
                </a:spcBef>
              </a:pPr>
              <a:r>
                <a:rPr sz="1600" dirty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marR="12700" algn="r">
                <a:lnSpc>
                  <a:spcPct val="100000"/>
                </a:lnSpc>
                <a:spcBef>
                  <a:spcPts val="65"/>
                </a:spcBef>
              </a:pPr>
              <a:r>
                <a:rPr sz="1600" dirty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65"/>
                </a:spcBef>
              </a:pPr>
              <a:r>
                <a:rPr sz="1600" dirty="0">
                  <a:latin typeface="Symbol"/>
                  <a:cs typeface="Symbol"/>
                </a:rPr>
                <a:t></a:t>
              </a:r>
              <a:r>
                <a:rPr sz="1600" dirty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65"/>
                </a:spcBef>
              </a:pPr>
              <a:r>
                <a:rPr sz="1600" dirty="0">
                  <a:latin typeface="Symbol"/>
                  <a:cs typeface="Symbol"/>
                </a:rPr>
                <a:t></a:t>
              </a:r>
              <a:r>
                <a:rPr sz="1600" dirty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20" name="object 16"/>
            <p:cNvSpPr/>
            <p:nvPr/>
          </p:nvSpPr>
          <p:spPr>
            <a:xfrm>
              <a:off x="1617230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1617230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2" name="object 18"/>
            <p:cNvSpPr/>
            <p:nvPr/>
          </p:nvSpPr>
          <p:spPr>
            <a:xfrm>
              <a:off x="2063343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3" name="object 19"/>
            <p:cNvSpPr/>
            <p:nvPr/>
          </p:nvSpPr>
          <p:spPr>
            <a:xfrm>
              <a:off x="2063343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4" name="object 20"/>
            <p:cNvSpPr/>
            <p:nvPr/>
          </p:nvSpPr>
          <p:spPr>
            <a:xfrm>
              <a:off x="2509456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5" name="object 21"/>
            <p:cNvSpPr/>
            <p:nvPr/>
          </p:nvSpPr>
          <p:spPr>
            <a:xfrm>
              <a:off x="2509456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6" name="object 22"/>
            <p:cNvSpPr/>
            <p:nvPr/>
          </p:nvSpPr>
          <p:spPr>
            <a:xfrm>
              <a:off x="2955569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7" name="object 23"/>
            <p:cNvSpPr/>
            <p:nvPr/>
          </p:nvSpPr>
          <p:spPr>
            <a:xfrm>
              <a:off x="2955569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8" name="object 24"/>
            <p:cNvSpPr/>
            <p:nvPr/>
          </p:nvSpPr>
          <p:spPr>
            <a:xfrm>
              <a:off x="3401707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29" name="object 25"/>
            <p:cNvSpPr/>
            <p:nvPr/>
          </p:nvSpPr>
          <p:spPr>
            <a:xfrm>
              <a:off x="3401707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0" name="object 26"/>
            <p:cNvSpPr/>
            <p:nvPr/>
          </p:nvSpPr>
          <p:spPr>
            <a:xfrm>
              <a:off x="3847820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1" name="object 27"/>
            <p:cNvSpPr/>
            <p:nvPr/>
          </p:nvSpPr>
          <p:spPr>
            <a:xfrm>
              <a:off x="3847820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2" name="object 28"/>
            <p:cNvSpPr/>
            <p:nvPr/>
          </p:nvSpPr>
          <p:spPr>
            <a:xfrm>
              <a:off x="4293933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3" name="object 29"/>
            <p:cNvSpPr/>
            <p:nvPr/>
          </p:nvSpPr>
          <p:spPr>
            <a:xfrm>
              <a:off x="4293933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4" name="object 30"/>
            <p:cNvSpPr/>
            <p:nvPr/>
          </p:nvSpPr>
          <p:spPr>
            <a:xfrm>
              <a:off x="4740071" y="2612923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2651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4740071" y="1528368"/>
              <a:ext cx="0" cy="26517"/>
            </a:xfrm>
            <a:custGeom>
              <a:avLst/>
              <a:gdLst/>
              <a:ahLst/>
              <a:cxnLst/>
              <a:rect l="l" t="t" r="r" b="b"/>
              <a:pathLst>
                <a:path h="26517">
                  <a:moveTo>
                    <a:pt x="0" y="0"/>
                  </a:moveTo>
                  <a:lnTo>
                    <a:pt x="0" y="2651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6" name="object 32"/>
            <p:cNvSpPr txBox="1"/>
            <p:nvPr/>
          </p:nvSpPr>
          <p:spPr>
            <a:xfrm>
              <a:off x="1553730" y="2690240"/>
              <a:ext cx="3249930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458470" algn="l"/>
                  <a:tab pos="904875" algn="l"/>
                  <a:tab pos="1350645" algn="l"/>
                  <a:tab pos="1797050" algn="l"/>
                  <a:tab pos="2242820" algn="l"/>
                  <a:tab pos="2689225" algn="l"/>
                  <a:tab pos="3134995" algn="l"/>
                </a:tabLst>
              </a:pPr>
              <a:r>
                <a:rPr sz="1600" dirty="0">
                  <a:latin typeface="Times New Roman"/>
                  <a:cs typeface="Times New Roman"/>
                </a:rPr>
                <a:t>0	1	2	3	4	5	6	7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37" name="object 33"/>
            <p:cNvSpPr/>
            <p:nvPr/>
          </p:nvSpPr>
          <p:spPr>
            <a:xfrm>
              <a:off x="1394167" y="2083904"/>
              <a:ext cx="3568941" cy="0"/>
            </a:xfrm>
            <a:custGeom>
              <a:avLst/>
              <a:gdLst/>
              <a:ahLst/>
              <a:cxnLst/>
              <a:rect l="l" t="t" r="r" b="b"/>
              <a:pathLst>
                <a:path w="3568941">
                  <a:moveTo>
                    <a:pt x="0" y="0"/>
                  </a:moveTo>
                  <a:lnTo>
                    <a:pt x="3568941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1394167" y="1528368"/>
              <a:ext cx="3568941" cy="1111072"/>
            </a:xfrm>
            <a:custGeom>
              <a:avLst/>
              <a:gdLst/>
              <a:ahLst/>
              <a:cxnLst/>
              <a:rect l="l" t="t" r="r" b="b"/>
              <a:pathLst>
                <a:path w="3568941" h="1111072">
                  <a:moveTo>
                    <a:pt x="0" y="1111072"/>
                  </a:moveTo>
                  <a:lnTo>
                    <a:pt x="3568941" y="1111072"/>
                  </a:lnTo>
                  <a:lnTo>
                    <a:pt x="3568941" y="0"/>
                  </a:lnTo>
                  <a:lnTo>
                    <a:pt x="0" y="0"/>
                  </a:lnTo>
                  <a:lnTo>
                    <a:pt x="0" y="1111072"/>
                  </a:lnTo>
                </a:path>
              </a:pathLst>
            </a:custGeom>
            <a:ln w="1269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39" name="object 35"/>
            <p:cNvSpPr txBox="1"/>
            <p:nvPr/>
          </p:nvSpPr>
          <p:spPr>
            <a:xfrm>
              <a:off x="3140417" y="2942755"/>
              <a:ext cx="8191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dirty="0">
                  <a:latin typeface="Times New Roman"/>
                  <a:cs typeface="Times New Roman"/>
                </a:rPr>
                <a:t>i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0" name="object 36"/>
            <p:cNvSpPr/>
            <p:nvPr/>
          </p:nvSpPr>
          <p:spPr>
            <a:xfrm>
              <a:off x="1550314" y="1727022"/>
              <a:ext cx="133832" cy="356882"/>
            </a:xfrm>
            <a:custGeom>
              <a:avLst/>
              <a:gdLst/>
              <a:ahLst/>
              <a:cxnLst/>
              <a:rect l="l" t="t" r="r" b="b"/>
              <a:pathLst>
                <a:path w="133832" h="356882">
                  <a:moveTo>
                    <a:pt x="0" y="356882"/>
                  </a:moveTo>
                  <a:lnTo>
                    <a:pt x="0" y="0"/>
                  </a:lnTo>
                  <a:lnTo>
                    <a:pt x="133832" y="0"/>
                  </a:lnTo>
                  <a:lnTo>
                    <a:pt x="133832" y="356882"/>
                  </a:lnTo>
                  <a:lnTo>
                    <a:pt x="0" y="35688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1996427" y="2083904"/>
              <a:ext cx="133845" cy="356908"/>
            </a:xfrm>
            <a:custGeom>
              <a:avLst/>
              <a:gdLst/>
              <a:ahLst/>
              <a:cxnLst/>
              <a:rect l="l" t="t" r="r" b="b"/>
              <a:pathLst>
                <a:path w="133845" h="356908">
                  <a:moveTo>
                    <a:pt x="0" y="0"/>
                  </a:moveTo>
                  <a:lnTo>
                    <a:pt x="0" y="356908"/>
                  </a:lnTo>
                  <a:lnTo>
                    <a:pt x="133845" y="356908"/>
                  </a:lnTo>
                  <a:lnTo>
                    <a:pt x="133845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2" name="object 38"/>
            <p:cNvSpPr/>
            <p:nvPr/>
          </p:nvSpPr>
          <p:spPr>
            <a:xfrm>
              <a:off x="2442552" y="2083904"/>
              <a:ext cx="133832" cy="356908"/>
            </a:xfrm>
            <a:custGeom>
              <a:avLst/>
              <a:gdLst/>
              <a:ahLst/>
              <a:cxnLst/>
              <a:rect l="l" t="t" r="r" b="b"/>
              <a:pathLst>
                <a:path w="133832" h="356908">
                  <a:moveTo>
                    <a:pt x="0" y="0"/>
                  </a:moveTo>
                  <a:lnTo>
                    <a:pt x="0" y="356908"/>
                  </a:lnTo>
                  <a:lnTo>
                    <a:pt x="133832" y="356908"/>
                  </a:lnTo>
                  <a:lnTo>
                    <a:pt x="133832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3" name="object 39"/>
            <p:cNvSpPr/>
            <p:nvPr/>
          </p:nvSpPr>
          <p:spPr>
            <a:xfrm>
              <a:off x="2888653" y="1727022"/>
              <a:ext cx="133845" cy="356882"/>
            </a:xfrm>
            <a:custGeom>
              <a:avLst/>
              <a:gdLst/>
              <a:ahLst/>
              <a:cxnLst/>
              <a:rect l="l" t="t" r="r" b="b"/>
              <a:pathLst>
                <a:path w="133845" h="356882">
                  <a:moveTo>
                    <a:pt x="0" y="356882"/>
                  </a:moveTo>
                  <a:lnTo>
                    <a:pt x="0" y="0"/>
                  </a:lnTo>
                  <a:lnTo>
                    <a:pt x="133845" y="0"/>
                  </a:lnTo>
                  <a:lnTo>
                    <a:pt x="133845" y="356882"/>
                  </a:lnTo>
                  <a:lnTo>
                    <a:pt x="0" y="356882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3334791" y="1727022"/>
              <a:ext cx="133845" cy="356882"/>
            </a:xfrm>
            <a:custGeom>
              <a:avLst/>
              <a:gdLst/>
              <a:ahLst/>
              <a:cxnLst/>
              <a:rect l="l" t="t" r="r" b="b"/>
              <a:pathLst>
                <a:path w="133845" h="356882">
                  <a:moveTo>
                    <a:pt x="0" y="356882"/>
                  </a:moveTo>
                  <a:lnTo>
                    <a:pt x="0" y="0"/>
                  </a:lnTo>
                  <a:lnTo>
                    <a:pt x="133845" y="0"/>
                  </a:lnTo>
                  <a:lnTo>
                    <a:pt x="133845" y="356882"/>
                  </a:lnTo>
                  <a:lnTo>
                    <a:pt x="0" y="356882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5" name="object 41"/>
            <p:cNvSpPr/>
            <p:nvPr/>
          </p:nvSpPr>
          <p:spPr>
            <a:xfrm>
              <a:off x="3780904" y="2083904"/>
              <a:ext cx="133832" cy="356908"/>
            </a:xfrm>
            <a:custGeom>
              <a:avLst/>
              <a:gdLst/>
              <a:ahLst/>
              <a:cxnLst/>
              <a:rect l="l" t="t" r="r" b="b"/>
              <a:pathLst>
                <a:path w="133832" h="356908">
                  <a:moveTo>
                    <a:pt x="0" y="0"/>
                  </a:moveTo>
                  <a:lnTo>
                    <a:pt x="0" y="356908"/>
                  </a:lnTo>
                  <a:lnTo>
                    <a:pt x="133832" y="356908"/>
                  </a:lnTo>
                  <a:lnTo>
                    <a:pt x="133832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6" name="object 42"/>
            <p:cNvSpPr/>
            <p:nvPr/>
          </p:nvSpPr>
          <p:spPr>
            <a:xfrm>
              <a:off x="4227004" y="2083904"/>
              <a:ext cx="133858" cy="356908"/>
            </a:xfrm>
            <a:custGeom>
              <a:avLst/>
              <a:gdLst/>
              <a:ahLst/>
              <a:cxnLst/>
              <a:rect l="l" t="t" r="r" b="b"/>
              <a:pathLst>
                <a:path w="133858" h="356908">
                  <a:moveTo>
                    <a:pt x="0" y="0"/>
                  </a:moveTo>
                  <a:lnTo>
                    <a:pt x="0" y="356908"/>
                  </a:lnTo>
                  <a:lnTo>
                    <a:pt x="133858" y="356908"/>
                  </a:lnTo>
                  <a:lnTo>
                    <a:pt x="133858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4673142" y="1727022"/>
              <a:ext cx="133819" cy="356882"/>
            </a:xfrm>
            <a:custGeom>
              <a:avLst/>
              <a:gdLst/>
              <a:ahLst/>
              <a:cxnLst/>
              <a:rect l="l" t="t" r="r" b="b"/>
              <a:pathLst>
                <a:path w="133819" h="356882">
                  <a:moveTo>
                    <a:pt x="0" y="356882"/>
                  </a:moveTo>
                  <a:lnTo>
                    <a:pt x="0" y="0"/>
                  </a:lnTo>
                  <a:lnTo>
                    <a:pt x="133819" y="0"/>
                  </a:lnTo>
                  <a:lnTo>
                    <a:pt x="133819" y="356882"/>
                  </a:lnTo>
                  <a:lnTo>
                    <a:pt x="0" y="356882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48" name="object 44"/>
            <p:cNvSpPr txBox="1"/>
            <p:nvPr/>
          </p:nvSpPr>
          <p:spPr>
            <a:xfrm>
              <a:off x="6188900" y="1140142"/>
              <a:ext cx="2428240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10" dirty="0">
                  <a:latin typeface="Times New Roman"/>
                  <a:cs typeface="Times New Roman"/>
                </a:rPr>
                <a:t>The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5th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basis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function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(</a:t>
              </a:r>
              <a:r>
                <a:rPr sz="1600" i="1" spc="-10" dirty="0">
                  <a:latin typeface="Times New Roman"/>
                  <a:cs typeface="Times New Roman"/>
                </a:rPr>
                <a:t>u</a:t>
              </a:r>
              <a:r>
                <a:rPr sz="1600" i="1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=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5)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49" name="object 45"/>
            <p:cNvSpPr/>
            <p:nvPr/>
          </p:nvSpPr>
          <p:spPr>
            <a:xfrm>
              <a:off x="5625210" y="2592755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0" name="object 46"/>
            <p:cNvSpPr/>
            <p:nvPr/>
          </p:nvSpPr>
          <p:spPr>
            <a:xfrm>
              <a:off x="9145917" y="259275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1" name="object 47"/>
            <p:cNvSpPr/>
            <p:nvPr/>
          </p:nvSpPr>
          <p:spPr>
            <a:xfrm>
              <a:off x="5625210" y="2341791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2" name="object 48"/>
            <p:cNvSpPr/>
            <p:nvPr/>
          </p:nvSpPr>
          <p:spPr>
            <a:xfrm>
              <a:off x="9145917" y="2341791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3" name="object 49"/>
            <p:cNvSpPr/>
            <p:nvPr/>
          </p:nvSpPr>
          <p:spPr>
            <a:xfrm>
              <a:off x="5625210" y="2090826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4" name="object 50"/>
            <p:cNvSpPr/>
            <p:nvPr/>
          </p:nvSpPr>
          <p:spPr>
            <a:xfrm>
              <a:off x="9145917" y="2090826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5" name="object 51"/>
            <p:cNvSpPr/>
            <p:nvPr/>
          </p:nvSpPr>
          <p:spPr>
            <a:xfrm>
              <a:off x="5625210" y="1839848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6" name="object 52"/>
            <p:cNvSpPr/>
            <p:nvPr/>
          </p:nvSpPr>
          <p:spPr>
            <a:xfrm>
              <a:off x="9145917" y="1839848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7" name="object 53"/>
            <p:cNvSpPr/>
            <p:nvPr/>
          </p:nvSpPr>
          <p:spPr>
            <a:xfrm>
              <a:off x="5625210" y="1588884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8" name="object 54"/>
            <p:cNvSpPr/>
            <p:nvPr/>
          </p:nvSpPr>
          <p:spPr>
            <a:xfrm>
              <a:off x="9145917" y="1588884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59" name="object 55"/>
            <p:cNvSpPr txBox="1"/>
            <p:nvPr/>
          </p:nvSpPr>
          <p:spPr>
            <a:xfrm>
              <a:off x="5077891" y="1441310"/>
              <a:ext cx="389255" cy="12598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10489" algn="ctr">
                <a:lnSpc>
                  <a:spcPct val="100000"/>
                </a:lnSpc>
              </a:pPr>
              <a:r>
                <a:rPr sz="1600" spc="-10" dirty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  <a:p>
              <a:pPr marL="110489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marR="12700" algn="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  <a:p>
              <a:pPr marR="0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Symbol"/>
                  <a:cs typeface="Symbol"/>
                </a:rPr>
                <a:t></a:t>
              </a:r>
              <a:r>
                <a:rPr sz="1600" spc="-10" dirty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marR="0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Symbol"/>
                  <a:cs typeface="Symbol"/>
                </a:rPr>
                <a:t></a:t>
              </a:r>
              <a:r>
                <a:rPr sz="1600" spc="-10" dirty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60" name="object 56"/>
            <p:cNvSpPr/>
            <p:nvPr/>
          </p:nvSpPr>
          <p:spPr>
            <a:xfrm>
              <a:off x="5846914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1" name="object 57"/>
            <p:cNvSpPr/>
            <p:nvPr/>
          </p:nvSpPr>
          <p:spPr>
            <a:xfrm>
              <a:off x="5846914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6290297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3" name="object 59"/>
            <p:cNvSpPr/>
            <p:nvPr/>
          </p:nvSpPr>
          <p:spPr>
            <a:xfrm>
              <a:off x="6290297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4" name="object 60"/>
            <p:cNvSpPr/>
            <p:nvPr/>
          </p:nvSpPr>
          <p:spPr>
            <a:xfrm>
              <a:off x="6733667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5" name="object 61"/>
            <p:cNvSpPr/>
            <p:nvPr/>
          </p:nvSpPr>
          <p:spPr>
            <a:xfrm>
              <a:off x="6733667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6" name="object 62"/>
            <p:cNvSpPr/>
            <p:nvPr/>
          </p:nvSpPr>
          <p:spPr>
            <a:xfrm>
              <a:off x="7177049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7" name="object 63"/>
            <p:cNvSpPr/>
            <p:nvPr/>
          </p:nvSpPr>
          <p:spPr>
            <a:xfrm>
              <a:off x="7177049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7620444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69" name="object 65"/>
            <p:cNvSpPr/>
            <p:nvPr/>
          </p:nvSpPr>
          <p:spPr>
            <a:xfrm>
              <a:off x="7620444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0" name="object 66"/>
            <p:cNvSpPr/>
            <p:nvPr/>
          </p:nvSpPr>
          <p:spPr>
            <a:xfrm>
              <a:off x="8063813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1" name="object 67"/>
            <p:cNvSpPr/>
            <p:nvPr/>
          </p:nvSpPr>
          <p:spPr>
            <a:xfrm>
              <a:off x="8063813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2" name="object 68"/>
            <p:cNvSpPr/>
            <p:nvPr/>
          </p:nvSpPr>
          <p:spPr>
            <a:xfrm>
              <a:off x="8507196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3" name="object 69"/>
            <p:cNvSpPr/>
            <p:nvPr/>
          </p:nvSpPr>
          <p:spPr>
            <a:xfrm>
              <a:off x="8507196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4" name="object 70"/>
            <p:cNvSpPr/>
            <p:nvPr/>
          </p:nvSpPr>
          <p:spPr>
            <a:xfrm>
              <a:off x="8950591" y="26165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26352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8950591" y="1538693"/>
              <a:ext cx="0" cy="26352"/>
            </a:xfrm>
            <a:custGeom>
              <a:avLst/>
              <a:gdLst/>
              <a:ahLst/>
              <a:cxnLst/>
              <a:rect l="l" t="t" r="r" b="b"/>
              <a:pathLst>
                <a:path h="26352">
                  <a:moveTo>
                    <a:pt x="0" y="0"/>
                  </a:moveTo>
                  <a:lnTo>
                    <a:pt x="0" y="263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6" name="object 72"/>
            <p:cNvSpPr txBox="1"/>
            <p:nvPr/>
          </p:nvSpPr>
          <p:spPr>
            <a:xfrm>
              <a:off x="5783732" y="2692196"/>
              <a:ext cx="323024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455930" algn="l"/>
                  <a:tab pos="899160" algn="l"/>
                  <a:tab pos="1342390" algn="l"/>
                  <a:tab pos="1785620" algn="l"/>
                  <a:tab pos="2229485" algn="l"/>
                  <a:tab pos="2672715" algn="l"/>
                  <a:tab pos="3115945" algn="l"/>
                </a:tabLst>
              </a:pPr>
              <a:r>
                <a:rPr sz="1600" spc="-10" dirty="0">
                  <a:latin typeface="Times New Roman"/>
                  <a:cs typeface="Times New Roman"/>
                </a:rPr>
                <a:t>0	1	2	3	4	5	6	7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77" name="object 73"/>
            <p:cNvSpPr/>
            <p:nvPr/>
          </p:nvSpPr>
          <p:spPr>
            <a:xfrm>
              <a:off x="5625210" y="2090826"/>
              <a:ext cx="3547059" cy="0"/>
            </a:xfrm>
            <a:custGeom>
              <a:avLst/>
              <a:gdLst/>
              <a:ahLst/>
              <a:cxnLst/>
              <a:rect l="l" t="t" r="r" b="b"/>
              <a:pathLst>
                <a:path w="3547059">
                  <a:moveTo>
                    <a:pt x="0" y="0"/>
                  </a:moveTo>
                  <a:lnTo>
                    <a:pt x="3547059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8" name="object 74"/>
            <p:cNvSpPr/>
            <p:nvPr/>
          </p:nvSpPr>
          <p:spPr>
            <a:xfrm>
              <a:off x="5625210" y="1538693"/>
              <a:ext cx="3547059" cy="1104252"/>
            </a:xfrm>
            <a:custGeom>
              <a:avLst/>
              <a:gdLst/>
              <a:ahLst/>
              <a:cxnLst/>
              <a:rect l="l" t="t" r="r" b="b"/>
              <a:pathLst>
                <a:path w="3547059" h="1104252">
                  <a:moveTo>
                    <a:pt x="0" y="1104252"/>
                  </a:moveTo>
                  <a:lnTo>
                    <a:pt x="3547059" y="1104252"/>
                  </a:lnTo>
                  <a:lnTo>
                    <a:pt x="3547059" y="0"/>
                  </a:lnTo>
                  <a:lnTo>
                    <a:pt x="0" y="0"/>
                  </a:lnTo>
                  <a:lnTo>
                    <a:pt x="0" y="11042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79" name="object 75"/>
            <p:cNvSpPr txBox="1"/>
            <p:nvPr/>
          </p:nvSpPr>
          <p:spPr>
            <a:xfrm>
              <a:off x="7360678" y="2943148"/>
              <a:ext cx="8191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-5" dirty="0">
                  <a:latin typeface="Times New Roman"/>
                  <a:cs typeface="Times New Roman"/>
                </a:rPr>
                <a:t>i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80" name="object 76"/>
            <p:cNvSpPr/>
            <p:nvPr/>
          </p:nvSpPr>
          <p:spPr>
            <a:xfrm>
              <a:off x="5780404" y="1811832"/>
              <a:ext cx="133007" cy="278993"/>
            </a:xfrm>
            <a:custGeom>
              <a:avLst/>
              <a:gdLst/>
              <a:ahLst/>
              <a:cxnLst/>
              <a:rect l="l" t="t" r="r" b="b"/>
              <a:pathLst>
                <a:path w="133007" h="278993">
                  <a:moveTo>
                    <a:pt x="0" y="278993"/>
                  </a:moveTo>
                  <a:lnTo>
                    <a:pt x="0" y="0"/>
                  </a:lnTo>
                  <a:lnTo>
                    <a:pt x="133007" y="0"/>
                  </a:lnTo>
                  <a:lnTo>
                    <a:pt x="133007" y="278993"/>
                  </a:lnTo>
                  <a:lnTo>
                    <a:pt x="0" y="278993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1" name="object 77"/>
            <p:cNvSpPr/>
            <p:nvPr/>
          </p:nvSpPr>
          <p:spPr>
            <a:xfrm>
              <a:off x="6223787" y="2090826"/>
              <a:ext cx="133019" cy="492315"/>
            </a:xfrm>
            <a:custGeom>
              <a:avLst/>
              <a:gdLst/>
              <a:ahLst/>
              <a:cxnLst/>
              <a:rect l="l" t="t" r="r" b="b"/>
              <a:pathLst>
                <a:path w="133019" h="492315">
                  <a:moveTo>
                    <a:pt x="0" y="0"/>
                  </a:moveTo>
                  <a:lnTo>
                    <a:pt x="0" y="492315"/>
                  </a:lnTo>
                  <a:lnTo>
                    <a:pt x="133019" y="492315"/>
                  </a:lnTo>
                  <a:lnTo>
                    <a:pt x="133019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2" name="object 78"/>
            <p:cNvSpPr/>
            <p:nvPr/>
          </p:nvSpPr>
          <p:spPr>
            <a:xfrm>
              <a:off x="6667182" y="1992934"/>
              <a:ext cx="132994" cy="97891"/>
            </a:xfrm>
            <a:custGeom>
              <a:avLst/>
              <a:gdLst/>
              <a:ahLst/>
              <a:cxnLst/>
              <a:rect l="l" t="t" r="r" b="b"/>
              <a:pathLst>
                <a:path w="132994" h="97891">
                  <a:moveTo>
                    <a:pt x="0" y="97891"/>
                  </a:moveTo>
                  <a:lnTo>
                    <a:pt x="0" y="0"/>
                  </a:lnTo>
                  <a:lnTo>
                    <a:pt x="132994" y="0"/>
                  </a:lnTo>
                  <a:lnTo>
                    <a:pt x="132994" y="97891"/>
                  </a:lnTo>
                  <a:lnTo>
                    <a:pt x="0" y="97891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7110526" y="1673783"/>
              <a:ext cx="133032" cy="417042"/>
            </a:xfrm>
            <a:custGeom>
              <a:avLst/>
              <a:gdLst/>
              <a:ahLst/>
              <a:cxnLst/>
              <a:rect l="l" t="t" r="r" b="b"/>
              <a:pathLst>
                <a:path w="133032" h="417042">
                  <a:moveTo>
                    <a:pt x="0" y="417042"/>
                  </a:moveTo>
                  <a:lnTo>
                    <a:pt x="0" y="0"/>
                  </a:lnTo>
                  <a:lnTo>
                    <a:pt x="133032" y="0"/>
                  </a:lnTo>
                  <a:lnTo>
                    <a:pt x="133032" y="417042"/>
                  </a:lnTo>
                  <a:lnTo>
                    <a:pt x="0" y="417042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4" name="object 80"/>
            <p:cNvSpPr/>
            <p:nvPr/>
          </p:nvSpPr>
          <p:spPr>
            <a:xfrm>
              <a:off x="7553934" y="2090826"/>
              <a:ext cx="133019" cy="417029"/>
            </a:xfrm>
            <a:custGeom>
              <a:avLst/>
              <a:gdLst/>
              <a:ahLst/>
              <a:cxnLst/>
              <a:rect l="l" t="t" r="r" b="b"/>
              <a:pathLst>
                <a:path w="133019" h="417029">
                  <a:moveTo>
                    <a:pt x="0" y="0"/>
                  </a:moveTo>
                  <a:lnTo>
                    <a:pt x="0" y="417029"/>
                  </a:lnTo>
                  <a:lnTo>
                    <a:pt x="133019" y="417029"/>
                  </a:lnTo>
                  <a:lnTo>
                    <a:pt x="133019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5" name="object 81"/>
            <p:cNvSpPr/>
            <p:nvPr/>
          </p:nvSpPr>
          <p:spPr>
            <a:xfrm>
              <a:off x="7997304" y="2090826"/>
              <a:ext cx="133032" cy="97878"/>
            </a:xfrm>
            <a:custGeom>
              <a:avLst/>
              <a:gdLst/>
              <a:ahLst/>
              <a:cxnLst/>
              <a:rect l="l" t="t" r="r" b="b"/>
              <a:pathLst>
                <a:path w="133032" h="97878">
                  <a:moveTo>
                    <a:pt x="0" y="0"/>
                  </a:moveTo>
                  <a:lnTo>
                    <a:pt x="0" y="97878"/>
                  </a:lnTo>
                  <a:lnTo>
                    <a:pt x="133032" y="97878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6" name="object 82"/>
            <p:cNvSpPr/>
            <p:nvPr/>
          </p:nvSpPr>
          <p:spPr>
            <a:xfrm>
              <a:off x="8440686" y="1598498"/>
              <a:ext cx="133019" cy="492328"/>
            </a:xfrm>
            <a:custGeom>
              <a:avLst/>
              <a:gdLst/>
              <a:ahLst/>
              <a:cxnLst/>
              <a:rect l="l" t="t" r="r" b="b"/>
              <a:pathLst>
                <a:path w="133019" h="492328">
                  <a:moveTo>
                    <a:pt x="0" y="492328"/>
                  </a:moveTo>
                  <a:lnTo>
                    <a:pt x="0" y="0"/>
                  </a:lnTo>
                  <a:lnTo>
                    <a:pt x="133019" y="0"/>
                  </a:lnTo>
                  <a:lnTo>
                    <a:pt x="133019" y="492328"/>
                  </a:lnTo>
                  <a:lnTo>
                    <a:pt x="0" y="492328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8884081" y="2090826"/>
              <a:ext cx="132994" cy="279006"/>
            </a:xfrm>
            <a:custGeom>
              <a:avLst/>
              <a:gdLst/>
              <a:ahLst/>
              <a:cxnLst/>
              <a:rect l="l" t="t" r="r" b="b"/>
              <a:pathLst>
                <a:path w="132994" h="279006">
                  <a:moveTo>
                    <a:pt x="0" y="0"/>
                  </a:moveTo>
                  <a:lnTo>
                    <a:pt x="0" y="279006"/>
                  </a:lnTo>
                  <a:lnTo>
                    <a:pt x="132994" y="279006"/>
                  </a:lnTo>
                  <a:lnTo>
                    <a:pt x="132994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88" name="object 84"/>
            <p:cNvSpPr txBox="1"/>
            <p:nvPr/>
          </p:nvSpPr>
          <p:spPr>
            <a:xfrm>
              <a:off x="1986864" y="3684854"/>
              <a:ext cx="2428240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10" dirty="0">
                  <a:latin typeface="Times New Roman"/>
                  <a:cs typeface="Times New Roman"/>
                </a:rPr>
                <a:t>The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6th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basis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function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(</a:t>
              </a:r>
              <a:r>
                <a:rPr sz="1600" i="1" spc="-10" dirty="0">
                  <a:latin typeface="Times New Roman"/>
                  <a:cs typeface="Times New Roman"/>
                </a:rPr>
                <a:t>u</a:t>
              </a:r>
              <a:r>
                <a:rPr sz="1600" i="1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=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6)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89" name="object 85"/>
            <p:cNvSpPr/>
            <p:nvPr/>
          </p:nvSpPr>
          <p:spPr>
            <a:xfrm>
              <a:off x="1423174" y="5137454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0" y="0"/>
                  </a:moveTo>
                  <a:lnTo>
                    <a:pt x="26352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0" name="object 86"/>
            <p:cNvSpPr/>
            <p:nvPr/>
          </p:nvSpPr>
          <p:spPr>
            <a:xfrm>
              <a:off x="4943881" y="5137454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1" name="object 87"/>
            <p:cNvSpPr/>
            <p:nvPr/>
          </p:nvSpPr>
          <p:spPr>
            <a:xfrm>
              <a:off x="1423174" y="488651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0" y="0"/>
                  </a:moveTo>
                  <a:lnTo>
                    <a:pt x="26352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2" name="object 88"/>
            <p:cNvSpPr/>
            <p:nvPr/>
          </p:nvSpPr>
          <p:spPr>
            <a:xfrm>
              <a:off x="4943881" y="488651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3" name="object 89"/>
            <p:cNvSpPr/>
            <p:nvPr/>
          </p:nvSpPr>
          <p:spPr>
            <a:xfrm>
              <a:off x="1423174" y="463552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0" y="0"/>
                  </a:moveTo>
                  <a:lnTo>
                    <a:pt x="26352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4" name="object 90"/>
            <p:cNvSpPr/>
            <p:nvPr/>
          </p:nvSpPr>
          <p:spPr>
            <a:xfrm>
              <a:off x="4943881" y="463552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5" name="object 91"/>
            <p:cNvSpPr/>
            <p:nvPr/>
          </p:nvSpPr>
          <p:spPr>
            <a:xfrm>
              <a:off x="1423174" y="4384547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0" y="0"/>
                  </a:moveTo>
                  <a:lnTo>
                    <a:pt x="26352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6" name="object 92"/>
            <p:cNvSpPr/>
            <p:nvPr/>
          </p:nvSpPr>
          <p:spPr>
            <a:xfrm>
              <a:off x="4943881" y="4384547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7" name="object 93"/>
            <p:cNvSpPr/>
            <p:nvPr/>
          </p:nvSpPr>
          <p:spPr>
            <a:xfrm>
              <a:off x="1423174" y="4133596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0" y="0"/>
                  </a:moveTo>
                  <a:lnTo>
                    <a:pt x="26352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8" name="object 94"/>
            <p:cNvSpPr/>
            <p:nvPr/>
          </p:nvSpPr>
          <p:spPr>
            <a:xfrm>
              <a:off x="4943881" y="4133596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99" name="object 95"/>
            <p:cNvSpPr txBox="1"/>
            <p:nvPr/>
          </p:nvSpPr>
          <p:spPr>
            <a:xfrm>
              <a:off x="875855" y="3986021"/>
              <a:ext cx="389255" cy="12598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10489" algn="ctr">
                <a:lnSpc>
                  <a:spcPct val="100000"/>
                </a:lnSpc>
              </a:pPr>
              <a:r>
                <a:rPr sz="1600" spc="-10" dirty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  <a:p>
              <a:pPr marL="110489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marR="12700" algn="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0</a:t>
              </a:r>
              <a:endParaRPr sz="16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Symbol"/>
                  <a:cs typeface="Symbol"/>
                </a:rPr>
                <a:t></a:t>
              </a:r>
              <a:r>
                <a:rPr sz="1600" spc="-10" dirty="0">
                  <a:latin typeface="Times New Roman"/>
                  <a:cs typeface="Times New Roman"/>
                </a:rPr>
                <a:t>0.5</a:t>
              </a:r>
              <a:endParaRPr sz="1600">
                <a:latin typeface="Times New Roman"/>
                <a:cs typeface="Times New Roman"/>
              </a:endParaRPr>
            </a:p>
            <a:p>
              <a:pPr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Symbol"/>
                  <a:cs typeface="Symbol"/>
                </a:rPr>
                <a:t></a:t>
              </a:r>
              <a:r>
                <a:rPr sz="1600" spc="-10" dirty="0">
                  <a:latin typeface="Times New Roman"/>
                  <a:cs typeface="Times New Roman"/>
                </a:rPr>
                <a:t>1.0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00" name="object 96"/>
            <p:cNvSpPr/>
            <p:nvPr/>
          </p:nvSpPr>
          <p:spPr>
            <a:xfrm>
              <a:off x="1644878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1" name="object 97"/>
            <p:cNvSpPr/>
            <p:nvPr/>
          </p:nvSpPr>
          <p:spPr>
            <a:xfrm>
              <a:off x="1644878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2" name="object 98"/>
            <p:cNvSpPr/>
            <p:nvPr/>
          </p:nvSpPr>
          <p:spPr>
            <a:xfrm>
              <a:off x="2088260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3" name="object 99"/>
            <p:cNvSpPr/>
            <p:nvPr/>
          </p:nvSpPr>
          <p:spPr>
            <a:xfrm>
              <a:off x="2088260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4" name="object 100"/>
            <p:cNvSpPr/>
            <p:nvPr/>
          </p:nvSpPr>
          <p:spPr>
            <a:xfrm>
              <a:off x="2531630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5" name="object 101"/>
            <p:cNvSpPr/>
            <p:nvPr/>
          </p:nvSpPr>
          <p:spPr>
            <a:xfrm>
              <a:off x="2531630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6" name="object 102"/>
            <p:cNvSpPr/>
            <p:nvPr/>
          </p:nvSpPr>
          <p:spPr>
            <a:xfrm>
              <a:off x="2975025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7" name="object 103"/>
            <p:cNvSpPr/>
            <p:nvPr/>
          </p:nvSpPr>
          <p:spPr>
            <a:xfrm>
              <a:off x="2975025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8" name="object 104"/>
            <p:cNvSpPr/>
            <p:nvPr/>
          </p:nvSpPr>
          <p:spPr>
            <a:xfrm>
              <a:off x="3418408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09" name="object 105"/>
            <p:cNvSpPr/>
            <p:nvPr/>
          </p:nvSpPr>
          <p:spPr>
            <a:xfrm>
              <a:off x="3418408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0" name="object 106"/>
            <p:cNvSpPr/>
            <p:nvPr/>
          </p:nvSpPr>
          <p:spPr>
            <a:xfrm>
              <a:off x="3861777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1" name="object 107"/>
            <p:cNvSpPr/>
            <p:nvPr/>
          </p:nvSpPr>
          <p:spPr>
            <a:xfrm>
              <a:off x="3861777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2" name="object 108"/>
            <p:cNvSpPr/>
            <p:nvPr/>
          </p:nvSpPr>
          <p:spPr>
            <a:xfrm>
              <a:off x="4305160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3" name="object 109"/>
            <p:cNvSpPr/>
            <p:nvPr/>
          </p:nvSpPr>
          <p:spPr>
            <a:xfrm>
              <a:off x="4305160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4" name="object 110"/>
            <p:cNvSpPr/>
            <p:nvPr/>
          </p:nvSpPr>
          <p:spPr>
            <a:xfrm>
              <a:off x="4748555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5" name="object 111"/>
            <p:cNvSpPr/>
            <p:nvPr/>
          </p:nvSpPr>
          <p:spPr>
            <a:xfrm>
              <a:off x="4748555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6" name="object 112"/>
            <p:cNvSpPr txBox="1"/>
            <p:nvPr/>
          </p:nvSpPr>
          <p:spPr>
            <a:xfrm>
              <a:off x="1581696" y="5236883"/>
              <a:ext cx="323024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455930" algn="l"/>
                  <a:tab pos="899160" algn="l"/>
                  <a:tab pos="1342390" algn="l"/>
                  <a:tab pos="1785620" algn="l"/>
                  <a:tab pos="2229485" algn="l"/>
                  <a:tab pos="2672715" algn="l"/>
                  <a:tab pos="3115945" algn="l"/>
                </a:tabLst>
              </a:pPr>
              <a:r>
                <a:rPr sz="1600" spc="-10" dirty="0">
                  <a:latin typeface="Times New Roman"/>
                  <a:cs typeface="Times New Roman"/>
                </a:rPr>
                <a:t>0	1	2	3	4	5	6	7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17" name="object 113"/>
            <p:cNvSpPr/>
            <p:nvPr/>
          </p:nvSpPr>
          <p:spPr>
            <a:xfrm>
              <a:off x="1423174" y="4635525"/>
              <a:ext cx="3547059" cy="0"/>
            </a:xfrm>
            <a:custGeom>
              <a:avLst/>
              <a:gdLst/>
              <a:ahLst/>
              <a:cxnLst/>
              <a:rect l="l" t="t" r="r" b="b"/>
              <a:pathLst>
                <a:path w="3547059">
                  <a:moveTo>
                    <a:pt x="0" y="0"/>
                  </a:moveTo>
                  <a:lnTo>
                    <a:pt x="3547059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8" name="object 114"/>
            <p:cNvSpPr/>
            <p:nvPr/>
          </p:nvSpPr>
          <p:spPr>
            <a:xfrm>
              <a:off x="1423174" y="4083393"/>
              <a:ext cx="3547059" cy="1104252"/>
            </a:xfrm>
            <a:custGeom>
              <a:avLst/>
              <a:gdLst/>
              <a:ahLst/>
              <a:cxnLst/>
              <a:rect l="l" t="t" r="r" b="b"/>
              <a:pathLst>
                <a:path w="3547059" h="1104252">
                  <a:moveTo>
                    <a:pt x="0" y="1104252"/>
                  </a:moveTo>
                  <a:lnTo>
                    <a:pt x="3547059" y="1104252"/>
                  </a:lnTo>
                  <a:lnTo>
                    <a:pt x="3547059" y="0"/>
                  </a:lnTo>
                  <a:lnTo>
                    <a:pt x="0" y="0"/>
                  </a:lnTo>
                  <a:lnTo>
                    <a:pt x="0" y="11042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19" name="object 115"/>
            <p:cNvSpPr txBox="1"/>
            <p:nvPr/>
          </p:nvSpPr>
          <p:spPr>
            <a:xfrm>
              <a:off x="3158642" y="5487847"/>
              <a:ext cx="8191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-5" dirty="0">
                  <a:latin typeface="Times New Roman"/>
                  <a:cs typeface="Times New Roman"/>
                </a:rPr>
                <a:t>i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20" name="object 116"/>
            <p:cNvSpPr/>
            <p:nvPr/>
          </p:nvSpPr>
          <p:spPr>
            <a:xfrm>
              <a:off x="1578368" y="4443120"/>
              <a:ext cx="133007" cy="192405"/>
            </a:xfrm>
            <a:custGeom>
              <a:avLst/>
              <a:gdLst/>
              <a:ahLst/>
              <a:cxnLst/>
              <a:rect l="l" t="t" r="r" b="b"/>
              <a:pathLst>
                <a:path w="133007" h="192405">
                  <a:moveTo>
                    <a:pt x="0" y="192405"/>
                  </a:moveTo>
                  <a:lnTo>
                    <a:pt x="0" y="0"/>
                  </a:lnTo>
                  <a:lnTo>
                    <a:pt x="133007" y="0"/>
                  </a:lnTo>
                  <a:lnTo>
                    <a:pt x="133007" y="192405"/>
                  </a:lnTo>
                  <a:lnTo>
                    <a:pt x="0" y="192405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1" name="object 117"/>
            <p:cNvSpPr/>
            <p:nvPr/>
          </p:nvSpPr>
          <p:spPr>
            <a:xfrm>
              <a:off x="2021738" y="4635525"/>
              <a:ext cx="133032" cy="463867"/>
            </a:xfrm>
            <a:custGeom>
              <a:avLst/>
              <a:gdLst/>
              <a:ahLst/>
              <a:cxnLst/>
              <a:rect l="l" t="t" r="r" b="b"/>
              <a:pathLst>
                <a:path w="133032" h="463867">
                  <a:moveTo>
                    <a:pt x="0" y="0"/>
                  </a:moveTo>
                  <a:lnTo>
                    <a:pt x="0" y="463867"/>
                  </a:lnTo>
                  <a:lnTo>
                    <a:pt x="133032" y="463867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2" name="object 118"/>
            <p:cNvSpPr/>
            <p:nvPr/>
          </p:nvSpPr>
          <p:spPr>
            <a:xfrm>
              <a:off x="2465133" y="4171657"/>
              <a:ext cx="133007" cy="463867"/>
            </a:xfrm>
            <a:custGeom>
              <a:avLst/>
              <a:gdLst/>
              <a:ahLst/>
              <a:cxnLst/>
              <a:rect l="l" t="t" r="r" b="b"/>
              <a:pathLst>
                <a:path w="133007" h="463867">
                  <a:moveTo>
                    <a:pt x="0" y="463867"/>
                  </a:moveTo>
                  <a:lnTo>
                    <a:pt x="0" y="0"/>
                  </a:lnTo>
                  <a:lnTo>
                    <a:pt x="133007" y="0"/>
                  </a:lnTo>
                  <a:lnTo>
                    <a:pt x="133007" y="463867"/>
                  </a:lnTo>
                  <a:lnTo>
                    <a:pt x="0" y="463867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3" name="object 119"/>
            <p:cNvSpPr/>
            <p:nvPr/>
          </p:nvSpPr>
          <p:spPr>
            <a:xfrm>
              <a:off x="2908515" y="4635525"/>
              <a:ext cx="133032" cy="192417"/>
            </a:xfrm>
            <a:custGeom>
              <a:avLst/>
              <a:gdLst/>
              <a:ahLst/>
              <a:cxnLst/>
              <a:rect l="l" t="t" r="r" b="b"/>
              <a:pathLst>
                <a:path w="133032" h="192417">
                  <a:moveTo>
                    <a:pt x="0" y="0"/>
                  </a:moveTo>
                  <a:lnTo>
                    <a:pt x="0" y="192417"/>
                  </a:lnTo>
                  <a:lnTo>
                    <a:pt x="133032" y="192417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4" name="object 120"/>
            <p:cNvSpPr/>
            <p:nvPr/>
          </p:nvSpPr>
          <p:spPr>
            <a:xfrm>
              <a:off x="3351898" y="4635525"/>
              <a:ext cx="133019" cy="192417"/>
            </a:xfrm>
            <a:custGeom>
              <a:avLst/>
              <a:gdLst/>
              <a:ahLst/>
              <a:cxnLst/>
              <a:rect l="l" t="t" r="r" b="b"/>
              <a:pathLst>
                <a:path w="133019" h="192417">
                  <a:moveTo>
                    <a:pt x="0" y="0"/>
                  </a:moveTo>
                  <a:lnTo>
                    <a:pt x="0" y="192417"/>
                  </a:lnTo>
                  <a:lnTo>
                    <a:pt x="133019" y="192417"/>
                  </a:lnTo>
                  <a:lnTo>
                    <a:pt x="133019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5" name="object 121"/>
            <p:cNvSpPr/>
            <p:nvPr/>
          </p:nvSpPr>
          <p:spPr>
            <a:xfrm>
              <a:off x="3795267" y="4171657"/>
              <a:ext cx="133019" cy="463867"/>
            </a:xfrm>
            <a:custGeom>
              <a:avLst/>
              <a:gdLst/>
              <a:ahLst/>
              <a:cxnLst/>
              <a:rect l="l" t="t" r="r" b="b"/>
              <a:pathLst>
                <a:path w="133019" h="463867">
                  <a:moveTo>
                    <a:pt x="0" y="463867"/>
                  </a:moveTo>
                  <a:lnTo>
                    <a:pt x="0" y="0"/>
                  </a:lnTo>
                  <a:lnTo>
                    <a:pt x="133019" y="0"/>
                  </a:lnTo>
                  <a:lnTo>
                    <a:pt x="133019" y="463867"/>
                  </a:lnTo>
                  <a:lnTo>
                    <a:pt x="0" y="463867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6" name="object 122"/>
            <p:cNvSpPr/>
            <p:nvPr/>
          </p:nvSpPr>
          <p:spPr>
            <a:xfrm>
              <a:off x="4238637" y="4635525"/>
              <a:ext cx="133032" cy="463867"/>
            </a:xfrm>
            <a:custGeom>
              <a:avLst/>
              <a:gdLst/>
              <a:ahLst/>
              <a:cxnLst/>
              <a:rect l="l" t="t" r="r" b="b"/>
              <a:pathLst>
                <a:path w="133032" h="463867">
                  <a:moveTo>
                    <a:pt x="0" y="0"/>
                  </a:moveTo>
                  <a:lnTo>
                    <a:pt x="0" y="463867"/>
                  </a:lnTo>
                  <a:lnTo>
                    <a:pt x="133032" y="463867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7" name="object 123"/>
            <p:cNvSpPr/>
            <p:nvPr/>
          </p:nvSpPr>
          <p:spPr>
            <a:xfrm>
              <a:off x="4682045" y="4443120"/>
              <a:ext cx="132994" cy="192405"/>
            </a:xfrm>
            <a:custGeom>
              <a:avLst/>
              <a:gdLst/>
              <a:ahLst/>
              <a:cxnLst/>
              <a:rect l="l" t="t" r="r" b="b"/>
              <a:pathLst>
                <a:path w="132994" h="192405">
                  <a:moveTo>
                    <a:pt x="0" y="192405"/>
                  </a:moveTo>
                  <a:lnTo>
                    <a:pt x="0" y="0"/>
                  </a:lnTo>
                  <a:lnTo>
                    <a:pt x="132994" y="0"/>
                  </a:lnTo>
                  <a:lnTo>
                    <a:pt x="132994" y="192405"/>
                  </a:lnTo>
                  <a:lnTo>
                    <a:pt x="0" y="192405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28" name="object 124"/>
            <p:cNvSpPr txBox="1"/>
            <p:nvPr/>
          </p:nvSpPr>
          <p:spPr>
            <a:xfrm>
              <a:off x="6188900" y="3684854"/>
              <a:ext cx="2428240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spc="-10" dirty="0">
                  <a:latin typeface="Times New Roman"/>
                  <a:cs typeface="Times New Roman"/>
                </a:rPr>
                <a:t>The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7th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basis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function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(</a:t>
              </a:r>
              <a:r>
                <a:rPr sz="1600" i="1" spc="-10" dirty="0">
                  <a:latin typeface="Times New Roman"/>
                  <a:cs typeface="Times New Roman"/>
                </a:rPr>
                <a:t>u</a:t>
              </a:r>
              <a:r>
                <a:rPr sz="1600" i="1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=</a:t>
              </a:r>
              <a:r>
                <a:rPr sz="1600" spc="-5" dirty="0">
                  <a:latin typeface="Times New Roman"/>
                  <a:cs typeface="Times New Roman"/>
                </a:rPr>
                <a:t> </a:t>
              </a:r>
              <a:r>
                <a:rPr sz="1600" spc="-10" dirty="0">
                  <a:latin typeface="Times New Roman"/>
                  <a:cs typeface="Times New Roman"/>
                </a:rPr>
                <a:t>7)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29" name="object 125"/>
            <p:cNvSpPr/>
            <p:nvPr/>
          </p:nvSpPr>
          <p:spPr>
            <a:xfrm>
              <a:off x="5625210" y="5137454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0" name="object 126"/>
            <p:cNvSpPr/>
            <p:nvPr/>
          </p:nvSpPr>
          <p:spPr>
            <a:xfrm>
              <a:off x="9145917" y="5137454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1" name="object 127"/>
            <p:cNvSpPr/>
            <p:nvPr/>
          </p:nvSpPr>
          <p:spPr>
            <a:xfrm>
              <a:off x="5625210" y="4886515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2" name="object 128"/>
            <p:cNvSpPr/>
            <p:nvPr/>
          </p:nvSpPr>
          <p:spPr>
            <a:xfrm>
              <a:off x="9145917" y="4886515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3" name="object 129"/>
            <p:cNvSpPr/>
            <p:nvPr/>
          </p:nvSpPr>
          <p:spPr>
            <a:xfrm>
              <a:off x="5625210" y="4635512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4" name="object 130"/>
            <p:cNvSpPr/>
            <p:nvPr/>
          </p:nvSpPr>
          <p:spPr>
            <a:xfrm>
              <a:off x="9145917" y="4635512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5" name="object 131"/>
            <p:cNvSpPr/>
            <p:nvPr/>
          </p:nvSpPr>
          <p:spPr>
            <a:xfrm>
              <a:off x="5625210" y="4384547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6" name="object 132"/>
            <p:cNvSpPr/>
            <p:nvPr/>
          </p:nvSpPr>
          <p:spPr>
            <a:xfrm>
              <a:off x="9145917" y="4384547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7" name="object 133"/>
            <p:cNvSpPr/>
            <p:nvPr/>
          </p:nvSpPr>
          <p:spPr>
            <a:xfrm>
              <a:off x="5625210" y="4133596"/>
              <a:ext cx="26365" cy="0"/>
            </a:xfrm>
            <a:custGeom>
              <a:avLst/>
              <a:gdLst/>
              <a:ahLst/>
              <a:cxnLst/>
              <a:rect l="l" t="t" r="r" b="b"/>
              <a:pathLst>
                <a:path w="26365">
                  <a:moveTo>
                    <a:pt x="0" y="0"/>
                  </a:moveTo>
                  <a:lnTo>
                    <a:pt x="26365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8" name="object 134"/>
            <p:cNvSpPr/>
            <p:nvPr/>
          </p:nvSpPr>
          <p:spPr>
            <a:xfrm>
              <a:off x="9145917" y="4133596"/>
              <a:ext cx="26352" cy="0"/>
            </a:xfrm>
            <a:custGeom>
              <a:avLst/>
              <a:gdLst/>
              <a:ahLst/>
              <a:cxnLst/>
              <a:rect l="l" t="t" r="r" b="b"/>
              <a:pathLst>
                <a:path w="26352">
                  <a:moveTo>
                    <a:pt x="26352" y="0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39" name="object 135"/>
            <p:cNvSpPr txBox="1"/>
            <p:nvPr/>
          </p:nvSpPr>
          <p:spPr>
            <a:xfrm>
              <a:off x="5077891" y="3986009"/>
              <a:ext cx="389255" cy="1259840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10489" algn="ctr">
                <a:lnSpc>
                  <a:spcPct val="100000"/>
                </a:lnSpc>
              </a:pPr>
              <a:r>
                <a:rPr sz="1600" spc="-10" dirty="0">
                  <a:latin typeface="Times New Roman"/>
                  <a:cs typeface="Times New Roman"/>
                </a:rPr>
                <a:t>1.0</a:t>
              </a:r>
              <a:endParaRPr sz="1600" dirty="0">
                <a:latin typeface="Times New Roman"/>
                <a:cs typeface="Times New Roman"/>
              </a:endParaRPr>
            </a:p>
            <a:p>
              <a:pPr marL="110489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0.5</a:t>
              </a:r>
              <a:endParaRPr sz="1600" dirty="0">
                <a:latin typeface="Times New Roman"/>
                <a:cs typeface="Times New Roman"/>
              </a:endParaRPr>
            </a:p>
            <a:p>
              <a:pPr marR="12700" algn="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Times New Roman"/>
                  <a:cs typeface="Times New Roman"/>
                </a:rPr>
                <a:t>0</a:t>
              </a:r>
              <a:endParaRPr sz="1600" dirty="0">
                <a:latin typeface="Times New Roman"/>
                <a:cs typeface="Times New Roman"/>
              </a:endParaRPr>
            </a:p>
            <a:p>
              <a:pPr marR="0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Symbol"/>
                  <a:cs typeface="Symbol"/>
                </a:rPr>
                <a:t></a:t>
              </a:r>
              <a:r>
                <a:rPr sz="1600" spc="-10" dirty="0">
                  <a:latin typeface="Times New Roman"/>
                  <a:cs typeface="Times New Roman"/>
                </a:rPr>
                <a:t>0.5</a:t>
              </a:r>
              <a:endParaRPr sz="1600" dirty="0">
                <a:latin typeface="Times New Roman"/>
                <a:cs typeface="Times New Roman"/>
              </a:endParaRPr>
            </a:p>
            <a:p>
              <a:pPr marR="0" algn="ctr">
                <a:lnSpc>
                  <a:spcPct val="100000"/>
                </a:lnSpc>
                <a:spcBef>
                  <a:spcPts val="55"/>
                </a:spcBef>
              </a:pPr>
              <a:r>
                <a:rPr sz="1600" spc="-10" dirty="0">
                  <a:latin typeface="Symbol"/>
                  <a:cs typeface="Symbol"/>
                </a:rPr>
                <a:t></a:t>
              </a:r>
              <a:r>
                <a:rPr sz="1600" spc="-10" dirty="0">
                  <a:latin typeface="Times New Roman"/>
                  <a:cs typeface="Times New Roman"/>
                </a:rPr>
                <a:t>1.0</a:t>
              </a:r>
              <a:endParaRPr sz="1600" dirty="0">
                <a:latin typeface="Times New Roman"/>
                <a:cs typeface="Times New Roman"/>
              </a:endParaRPr>
            </a:p>
          </p:txBody>
        </p:sp>
        <p:sp>
          <p:nvSpPr>
            <p:cNvPr id="140" name="object 136"/>
            <p:cNvSpPr/>
            <p:nvPr/>
          </p:nvSpPr>
          <p:spPr>
            <a:xfrm>
              <a:off x="5846914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1" name="object 137"/>
            <p:cNvSpPr/>
            <p:nvPr/>
          </p:nvSpPr>
          <p:spPr>
            <a:xfrm>
              <a:off x="5846914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2" name="object 138"/>
            <p:cNvSpPr/>
            <p:nvPr/>
          </p:nvSpPr>
          <p:spPr>
            <a:xfrm>
              <a:off x="6290297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3" name="object 139"/>
            <p:cNvSpPr/>
            <p:nvPr/>
          </p:nvSpPr>
          <p:spPr>
            <a:xfrm>
              <a:off x="6290297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4" name="object 140"/>
            <p:cNvSpPr/>
            <p:nvPr/>
          </p:nvSpPr>
          <p:spPr>
            <a:xfrm>
              <a:off x="6733667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5" name="object 141"/>
            <p:cNvSpPr/>
            <p:nvPr/>
          </p:nvSpPr>
          <p:spPr>
            <a:xfrm>
              <a:off x="6733667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6" name="object 142"/>
            <p:cNvSpPr/>
            <p:nvPr/>
          </p:nvSpPr>
          <p:spPr>
            <a:xfrm>
              <a:off x="7177049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7" name="object 143"/>
            <p:cNvSpPr/>
            <p:nvPr/>
          </p:nvSpPr>
          <p:spPr>
            <a:xfrm>
              <a:off x="7177049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8" name="object 144"/>
            <p:cNvSpPr/>
            <p:nvPr/>
          </p:nvSpPr>
          <p:spPr>
            <a:xfrm>
              <a:off x="7620444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49" name="object 145"/>
            <p:cNvSpPr/>
            <p:nvPr/>
          </p:nvSpPr>
          <p:spPr>
            <a:xfrm>
              <a:off x="7620444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0" name="object 146"/>
            <p:cNvSpPr/>
            <p:nvPr/>
          </p:nvSpPr>
          <p:spPr>
            <a:xfrm>
              <a:off x="8063813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1" name="object 147"/>
            <p:cNvSpPr/>
            <p:nvPr/>
          </p:nvSpPr>
          <p:spPr>
            <a:xfrm>
              <a:off x="8063813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2" name="object 148"/>
            <p:cNvSpPr/>
            <p:nvPr/>
          </p:nvSpPr>
          <p:spPr>
            <a:xfrm>
              <a:off x="8507196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3" name="object 149"/>
            <p:cNvSpPr/>
            <p:nvPr/>
          </p:nvSpPr>
          <p:spPr>
            <a:xfrm>
              <a:off x="8507196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4" name="object 150"/>
            <p:cNvSpPr/>
            <p:nvPr/>
          </p:nvSpPr>
          <p:spPr>
            <a:xfrm>
              <a:off x="8950591" y="5161318"/>
              <a:ext cx="0" cy="26327"/>
            </a:xfrm>
            <a:custGeom>
              <a:avLst/>
              <a:gdLst/>
              <a:ahLst/>
              <a:cxnLst/>
              <a:rect l="l" t="t" r="r" b="b"/>
              <a:pathLst>
                <a:path h="26327">
                  <a:moveTo>
                    <a:pt x="0" y="26327"/>
                  </a:moveTo>
                  <a:lnTo>
                    <a:pt x="0" y="0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5" name="object 151"/>
            <p:cNvSpPr/>
            <p:nvPr/>
          </p:nvSpPr>
          <p:spPr>
            <a:xfrm>
              <a:off x="8950591" y="4083393"/>
              <a:ext cx="0" cy="26365"/>
            </a:xfrm>
            <a:custGeom>
              <a:avLst/>
              <a:gdLst/>
              <a:ahLst/>
              <a:cxnLst/>
              <a:rect l="l" t="t" r="r" b="b"/>
              <a:pathLst>
                <a:path h="26365">
                  <a:moveTo>
                    <a:pt x="0" y="0"/>
                  </a:moveTo>
                  <a:lnTo>
                    <a:pt x="0" y="26365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6" name="object 152"/>
            <p:cNvSpPr txBox="1"/>
            <p:nvPr/>
          </p:nvSpPr>
          <p:spPr>
            <a:xfrm>
              <a:off x="5783732" y="5236883"/>
              <a:ext cx="323024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  <a:tabLst>
                  <a:tab pos="455930" algn="l"/>
                  <a:tab pos="899160" algn="l"/>
                  <a:tab pos="1342390" algn="l"/>
                  <a:tab pos="1785620" algn="l"/>
                  <a:tab pos="2229485" algn="l"/>
                  <a:tab pos="2672715" algn="l"/>
                  <a:tab pos="3115945" algn="l"/>
                </a:tabLst>
              </a:pPr>
              <a:r>
                <a:rPr sz="1600" spc="-10" dirty="0">
                  <a:latin typeface="Times New Roman"/>
                  <a:cs typeface="Times New Roman"/>
                </a:rPr>
                <a:t>0	1	2	3	4	5	6	7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57" name="object 153"/>
            <p:cNvSpPr/>
            <p:nvPr/>
          </p:nvSpPr>
          <p:spPr>
            <a:xfrm>
              <a:off x="5625210" y="4635512"/>
              <a:ext cx="3547059" cy="0"/>
            </a:xfrm>
            <a:custGeom>
              <a:avLst/>
              <a:gdLst/>
              <a:ahLst/>
              <a:cxnLst/>
              <a:rect l="l" t="t" r="r" b="b"/>
              <a:pathLst>
                <a:path w="3547059">
                  <a:moveTo>
                    <a:pt x="0" y="0"/>
                  </a:moveTo>
                  <a:lnTo>
                    <a:pt x="3547059" y="0"/>
                  </a:lnTo>
                </a:path>
              </a:pathLst>
            </a:custGeom>
            <a:ln w="3175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8" name="object 154"/>
            <p:cNvSpPr/>
            <p:nvPr/>
          </p:nvSpPr>
          <p:spPr>
            <a:xfrm>
              <a:off x="5625210" y="4083393"/>
              <a:ext cx="3547059" cy="1104252"/>
            </a:xfrm>
            <a:custGeom>
              <a:avLst/>
              <a:gdLst/>
              <a:ahLst/>
              <a:cxnLst/>
              <a:rect l="l" t="t" r="r" b="b"/>
              <a:pathLst>
                <a:path w="3547059" h="1104252">
                  <a:moveTo>
                    <a:pt x="0" y="1104252"/>
                  </a:moveTo>
                  <a:lnTo>
                    <a:pt x="3547059" y="1104252"/>
                  </a:lnTo>
                  <a:lnTo>
                    <a:pt x="3547059" y="0"/>
                  </a:lnTo>
                  <a:lnTo>
                    <a:pt x="0" y="0"/>
                  </a:lnTo>
                  <a:lnTo>
                    <a:pt x="0" y="1104252"/>
                  </a:lnTo>
                </a:path>
              </a:pathLst>
            </a:custGeom>
            <a:ln w="12623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59" name="object 155"/>
            <p:cNvSpPr txBox="1"/>
            <p:nvPr/>
          </p:nvSpPr>
          <p:spPr>
            <a:xfrm>
              <a:off x="7360678" y="5487847"/>
              <a:ext cx="81915" cy="255904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/>
            <a:p>
              <a:pPr marL="12700">
                <a:lnSpc>
                  <a:spcPct val="100000"/>
                </a:lnSpc>
              </a:pPr>
              <a:r>
                <a:rPr sz="1600" i="1" spc="-5" dirty="0">
                  <a:latin typeface="Times New Roman"/>
                  <a:cs typeface="Times New Roman"/>
                </a:rPr>
                <a:t>i</a:t>
              </a:r>
              <a:endParaRPr sz="1600">
                <a:latin typeface="Times New Roman"/>
                <a:cs typeface="Times New Roman"/>
              </a:endParaRPr>
            </a:p>
          </p:txBody>
        </p:sp>
        <p:sp>
          <p:nvSpPr>
            <p:cNvPr id="160" name="object 156"/>
            <p:cNvSpPr/>
            <p:nvPr/>
          </p:nvSpPr>
          <p:spPr>
            <a:xfrm>
              <a:off x="5780404" y="4537646"/>
              <a:ext cx="133007" cy="97866"/>
            </a:xfrm>
            <a:custGeom>
              <a:avLst/>
              <a:gdLst/>
              <a:ahLst/>
              <a:cxnLst/>
              <a:rect l="l" t="t" r="r" b="b"/>
              <a:pathLst>
                <a:path w="133007" h="97866">
                  <a:moveTo>
                    <a:pt x="0" y="97866"/>
                  </a:moveTo>
                  <a:lnTo>
                    <a:pt x="0" y="0"/>
                  </a:lnTo>
                  <a:lnTo>
                    <a:pt x="133007" y="0"/>
                  </a:lnTo>
                  <a:lnTo>
                    <a:pt x="133007" y="97866"/>
                  </a:lnTo>
                  <a:lnTo>
                    <a:pt x="0" y="97866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1" name="object 157"/>
            <p:cNvSpPr/>
            <p:nvPr/>
          </p:nvSpPr>
          <p:spPr>
            <a:xfrm>
              <a:off x="6223787" y="4635512"/>
              <a:ext cx="133019" cy="279006"/>
            </a:xfrm>
            <a:custGeom>
              <a:avLst/>
              <a:gdLst/>
              <a:ahLst/>
              <a:cxnLst/>
              <a:rect l="l" t="t" r="r" b="b"/>
              <a:pathLst>
                <a:path w="133019" h="279006">
                  <a:moveTo>
                    <a:pt x="0" y="0"/>
                  </a:moveTo>
                  <a:lnTo>
                    <a:pt x="0" y="279006"/>
                  </a:lnTo>
                  <a:lnTo>
                    <a:pt x="133019" y="279006"/>
                  </a:lnTo>
                  <a:lnTo>
                    <a:pt x="133019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2" name="object 158"/>
            <p:cNvSpPr/>
            <p:nvPr/>
          </p:nvSpPr>
          <p:spPr>
            <a:xfrm>
              <a:off x="6667182" y="4218495"/>
              <a:ext cx="132994" cy="417017"/>
            </a:xfrm>
            <a:custGeom>
              <a:avLst/>
              <a:gdLst/>
              <a:ahLst/>
              <a:cxnLst/>
              <a:rect l="l" t="t" r="r" b="b"/>
              <a:pathLst>
                <a:path w="132994" h="417017">
                  <a:moveTo>
                    <a:pt x="0" y="417017"/>
                  </a:moveTo>
                  <a:lnTo>
                    <a:pt x="0" y="0"/>
                  </a:lnTo>
                  <a:lnTo>
                    <a:pt x="132994" y="0"/>
                  </a:lnTo>
                  <a:lnTo>
                    <a:pt x="132994" y="417017"/>
                  </a:lnTo>
                  <a:lnTo>
                    <a:pt x="0" y="417017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3" name="object 159"/>
            <p:cNvSpPr/>
            <p:nvPr/>
          </p:nvSpPr>
          <p:spPr>
            <a:xfrm>
              <a:off x="7110526" y="4635512"/>
              <a:ext cx="133032" cy="492328"/>
            </a:xfrm>
            <a:custGeom>
              <a:avLst/>
              <a:gdLst/>
              <a:ahLst/>
              <a:cxnLst/>
              <a:rect l="l" t="t" r="r" b="b"/>
              <a:pathLst>
                <a:path w="133032" h="492328">
                  <a:moveTo>
                    <a:pt x="0" y="0"/>
                  </a:moveTo>
                  <a:lnTo>
                    <a:pt x="0" y="492328"/>
                  </a:lnTo>
                  <a:lnTo>
                    <a:pt x="133032" y="492328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4" name="object 160"/>
            <p:cNvSpPr/>
            <p:nvPr/>
          </p:nvSpPr>
          <p:spPr>
            <a:xfrm>
              <a:off x="7553934" y="4143209"/>
              <a:ext cx="133019" cy="492302"/>
            </a:xfrm>
            <a:custGeom>
              <a:avLst/>
              <a:gdLst/>
              <a:ahLst/>
              <a:cxnLst/>
              <a:rect l="l" t="t" r="r" b="b"/>
              <a:pathLst>
                <a:path w="133019" h="492302">
                  <a:moveTo>
                    <a:pt x="0" y="492302"/>
                  </a:moveTo>
                  <a:lnTo>
                    <a:pt x="0" y="0"/>
                  </a:lnTo>
                  <a:lnTo>
                    <a:pt x="133019" y="0"/>
                  </a:lnTo>
                  <a:lnTo>
                    <a:pt x="133019" y="492302"/>
                  </a:lnTo>
                  <a:lnTo>
                    <a:pt x="0" y="492302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5" name="object 161"/>
            <p:cNvSpPr/>
            <p:nvPr/>
          </p:nvSpPr>
          <p:spPr>
            <a:xfrm>
              <a:off x="7997304" y="4635512"/>
              <a:ext cx="133032" cy="417042"/>
            </a:xfrm>
            <a:custGeom>
              <a:avLst/>
              <a:gdLst/>
              <a:ahLst/>
              <a:cxnLst/>
              <a:rect l="l" t="t" r="r" b="b"/>
              <a:pathLst>
                <a:path w="133032" h="417042">
                  <a:moveTo>
                    <a:pt x="0" y="0"/>
                  </a:moveTo>
                  <a:lnTo>
                    <a:pt x="0" y="417042"/>
                  </a:lnTo>
                  <a:lnTo>
                    <a:pt x="133032" y="417042"/>
                  </a:lnTo>
                  <a:lnTo>
                    <a:pt x="133032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6" name="object 162"/>
            <p:cNvSpPr/>
            <p:nvPr/>
          </p:nvSpPr>
          <p:spPr>
            <a:xfrm>
              <a:off x="8440686" y="4356544"/>
              <a:ext cx="133019" cy="278968"/>
            </a:xfrm>
            <a:custGeom>
              <a:avLst/>
              <a:gdLst/>
              <a:ahLst/>
              <a:cxnLst/>
              <a:rect l="l" t="t" r="r" b="b"/>
              <a:pathLst>
                <a:path w="133019" h="278968">
                  <a:moveTo>
                    <a:pt x="0" y="278968"/>
                  </a:moveTo>
                  <a:lnTo>
                    <a:pt x="0" y="0"/>
                  </a:lnTo>
                  <a:lnTo>
                    <a:pt x="133019" y="0"/>
                  </a:lnTo>
                  <a:lnTo>
                    <a:pt x="133019" y="278968"/>
                  </a:lnTo>
                  <a:lnTo>
                    <a:pt x="0" y="278968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  <p:sp>
          <p:nvSpPr>
            <p:cNvPr id="167" name="object 163"/>
            <p:cNvSpPr/>
            <p:nvPr/>
          </p:nvSpPr>
          <p:spPr>
            <a:xfrm>
              <a:off x="8884081" y="4635512"/>
              <a:ext cx="132994" cy="97891"/>
            </a:xfrm>
            <a:custGeom>
              <a:avLst/>
              <a:gdLst/>
              <a:ahLst/>
              <a:cxnLst/>
              <a:rect l="l" t="t" r="r" b="b"/>
              <a:pathLst>
                <a:path w="132994" h="97891">
                  <a:moveTo>
                    <a:pt x="0" y="0"/>
                  </a:moveTo>
                  <a:lnTo>
                    <a:pt x="0" y="97891"/>
                  </a:lnTo>
                  <a:lnTo>
                    <a:pt x="132994" y="97891"/>
                  </a:lnTo>
                  <a:lnTo>
                    <a:pt x="132994" y="0"/>
                  </a:lnTo>
                  <a:lnTo>
                    <a:pt x="0" y="0"/>
                  </a:lnTo>
                </a:path>
              </a:pathLst>
            </a:custGeom>
            <a:ln w="6311">
              <a:solidFill>
                <a:srgbClr val="000000"/>
              </a:solidFill>
            </a:ln>
          </p:spPr>
          <p:txBody>
            <a:bodyPr wrap="square" lIns="0" tIns="0" rIns="0" bIns="0" rtlCol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8847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Example of Compression Scheme for 1D DCT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457200" y="1224280"/>
            <a:ext cx="8229600" cy="11080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TW" sz="25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Matlab</a:t>
            </a:r>
            <a:r>
              <a:rPr lang="en-US" altLang="zh-TW" sz="25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code of 1D DCT (see </a:t>
            </a:r>
            <a:r>
              <a:rPr lang="en-US" altLang="zh-TW" sz="25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DCT1D.m</a:t>
            </a:r>
            <a:r>
              <a:rPr lang="en-US" altLang="zh-TW" sz="25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)</a:t>
            </a:r>
          </a:p>
          <a:p>
            <a:pPr eaLnBrk="1" hangingPunct="1"/>
            <a:r>
              <a:rPr lang="en-US" altLang="zh-TW" sz="25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Original data X: { 60 36 21 21 17 12 21 38 }</a:t>
            </a:r>
          </a:p>
          <a:p>
            <a:pPr eaLnBrk="1" hangingPunct="1"/>
            <a:r>
              <a:rPr lang="en-US" altLang="zh-TW" sz="25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Transformed vector Y: 80 20 32 2 16 1 0 0</a:t>
            </a:r>
            <a:endParaRPr lang="en-US" altLang="zh-TW" sz="23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0" b="6043"/>
          <a:stretch/>
        </p:blipFill>
        <p:spPr bwMode="auto">
          <a:xfrm>
            <a:off x="628650" y="2332354"/>
            <a:ext cx="7497019" cy="4525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12D765-E498-40C2-8C8C-295EFAC25EA8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059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589280" y="155575"/>
            <a:ext cx="8839200" cy="1139825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2D DCT and 2</a:t>
            </a:r>
            <a:r>
              <a:rPr lang="en-US" altLang="zh-CN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D </a:t>
            </a:r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IDCT</a:t>
            </a: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Consider an image block with 8 ×8 numbers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2D 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2D IDCT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The constants C(u) are determined by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pic>
        <p:nvPicPr>
          <p:cNvPr id="1229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80" y="5334000"/>
            <a:ext cx="318135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1D45F-A164-4BBE-8B28-F007C1D8F8FD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12294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40" b="83685"/>
          <a:stretch>
            <a:fillRect/>
          </a:stretch>
        </p:blipFill>
        <p:spPr bwMode="auto">
          <a:xfrm>
            <a:off x="885825" y="2212975"/>
            <a:ext cx="73723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" t="77364" r="14140" b="6258"/>
          <a:stretch>
            <a:fillRect/>
          </a:stretch>
        </p:blipFill>
        <p:spPr bwMode="auto">
          <a:xfrm>
            <a:off x="1419860" y="3621088"/>
            <a:ext cx="6934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373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</a:t>
            </a:r>
            <a:r>
              <a:rPr lang="en-US" altLang="zh-CN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</a:t>
            </a: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ossy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Compression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（有损压缩）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Distortion Measures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（失真度量）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量化）</a:t>
            </a:r>
            <a:endParaRPr lang="en-US" altLang="zh-CN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变换编码）</a:t>
            </a:r>
          </a:p>
          <a:p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219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>
          <a:xfrm>
            <a:off x="589280" y="155575"/>
            <a:ext cx="8839200" cy="1139825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2D DCT and 2</a:t>
            </a:r>
            <a:r>
              <a:rPr lang="en-US" altLang="zh-CN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D </a:t>
            </a:r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IDCT</a:t>
            </a:r>
          </a:p>
        </p:txBody>
      </p:sp>
      <p:sp>
        <p:nvSpPr>
          <p:cNvPr id="12291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DCT 2D Basis Functions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</a:rPr>
              <a:t>Matlab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 code of 2D DCT (see </a:t>
            </a:r>
            <a:r>
              <a:rPr lang="en-US" altLang="zh-TW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</a:rPr>
              <a:t>DCT2Dbasis.m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</a:rPr>
              <a:t>):</a:t>
            </a: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marL="360000" indent="-360000">
              <a:lnSpc>
                <a:spcPct val="90000"/>
              </a:lnSpc>
              <a:spcBef>
                <a:spcPts val="1000"/>
              </a:spcBef>
              <a:buClr>
                <a:srgbClr val="94003F"/>
              </a:buClr>
              <a:buSzPct val="70000"/>
              <a:buFont typeface="Wingdings" panose="05000000000000000000" pitchFamily="2" charset="2"/>
              <a:buChar char="u"/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</a:endParaRPr>
          </a:p>
          <a:p>
            <a:pPr eaLnBrk="1" hangingPunct="1"/>
            <a:endParaRPr lang="en-US" altLang="zh-CN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122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F1D45F-A164-4BBE-8B28-F007C1D8F8FD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4089256" y="2265416"/>
            <a:ext cx="4531942" cy="4531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40596" r="23016" b="83685"/>
          <a:stretch/>
        </p:blipFill>
        <p:spPr>
          <a:xfrm>
            <a:off x="619688" y="3154137"/>
            <a:ext cx="3124200" cy="83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03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617220" y="155575"/>
            <a:ext cx="8839200" cy="1139825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2D DCT and 2</a:t>
            </a:r>
            <a:r>
              <a:rPr lang="en-US" altLang="zh-CN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D </a:t>
            </a:r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IDCT </a:t>
            </a:r>
            <a:r>
              <a:rPr lang="en-US" altLang="zh-TW" dirty="0" err="1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Matlab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3315" name="Rectangle 3"/>
          <p:cNvSpPr txBox="1">
            <a:spLocks noChangeArrowheads="1"/>
          </p:cNvSpPr>
          <p:nvPr/>
        </p:nvSpPr>
        <p:spPr bwMode="auto">
          <a:xfrm>
            <a:off x="457200" y="169926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imread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'Lena.jpg'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I=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imresize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(I,[400 400]);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= rgb2gray(I);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 = im2double(I);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dctmtx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(8);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block_struct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T*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block_struct.data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*T';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 =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blockproc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(I,[8 8],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dct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mask = [1   1   1   0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1   1   1   0   0   0   0   0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1   1   1   0   0   0   0   0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0   0   0   0   0   0   0   0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0   0   0   0   0   0   0   0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0   0   0   0   0   0   0   0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0   0   0   0   0   0   0   0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0   0   0   0   0   0   0   0];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1600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1331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9FCDC4-D300-4B1C-8F56-7A933D15CD56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57200" y="1127998"/>
            <a:ext cx="1856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See </a:t>
            </a:r>
            <a:r>
              <a:rPr lang="zh-CN" altLang="en-US" dirty="0">
                <a:solidFill>
                  <a:srgbClr val="C00000"/>
                </a:solidFill>
              </a:rPr>
              <a:t>demoDCT2</a:t>
            </a:r>
            <a:r>
              <a:rPr lang="en-US" altLang="zh-CN" dirty="0">
                <a:solidFill>
                  <a:srgbClr val="C00000"/>
                </a:solidFill>
              </a:rPr>
              <a:t>.m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91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xfrm>
            <a:off x="640080" y="155575"/>
            <a:ext cx="8839200" cy="1139825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2D DCT and 2</a:t>
            </a:r>
            <a:r>
              <a:rPr lang="en-US" altLang="zh-CN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D </a:t>
            </a:r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IDCT </a:t>
            </a:r>
            <a:r>
              <a:rPr lang="en-US" altLang="zh-TW" dirty="0" err="1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Matlab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457200" y="12954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anose="02020500000000000000" pitchFamily="18" charset="-120"/>
                <a:cs typeface="PMingLiU" panose="02020500000000000000" pitchFamily="18" charset="-120"/>
              </a:defRPr>
            </a:lvl9pPr>
          </a:lstStyle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v-SE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B2 = blockproc(B,[8 8],@(block_struct) mask .* block_struct.data);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invdct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@(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block_struct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 T' * </a:t>
            </a: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block_struct.data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* T;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sv-SE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I2 = blockproc(B2,[8 8],invdct);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en-US" altLang="zh-CN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figure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subplot(2,2,1);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(I)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'Original Grayscale Image 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subplot(2,2,2);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(I2)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'Recovered from F(0,0) ~ F(2,2) 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subplot(2,2,3);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imshow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(B)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title(</a:t>
            </a:r>
            <a:r>
              <a:rPr lang="en-US" altLang="zh-CN" sz="1600" dirty="0">
                <a:solidFill>
                  <a:srgbClr val="A020F0"/>
                </a:solidFill>
                <a:latin typeface="Courier New" panose="02070309020205020404" pitchFamily="49" charset="0"/>
              </a:rPr>
              <a:t>'2D DCT result'</a:t>
            </a:r>
            <a:r>
              <a:rPr lang="en-US" altLang="zh-CN" sz="160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defRPr/>
            </a:pPr>
            <a:endParaRPr lang="zh-CN" altLang="en-US" sz="1600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n-US" altLang="zh-CN" sz="1600" dirty="0">
              <a:latin typeface="Cambria" panose="02040503050406030204" pitchFamily="18" charset="0"/>
              <a:ea typeface="黑体" panose="02010609060101010101" pitchFamily="49" charset="-122"/>
            </a:endParaRPr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391DBF-6CD3-4E73-BE6F-BE0F10623275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177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40080" y="133033"/>
            <a:ext cx="8839200" cy="1139825"/>
          </a:xfrm>
        </p:spPr>
        <p:txBody>
          <a:bodyPr/>
          <a:lstStyle/>
          <a:p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2D DCT and 2</a:t>
            </a:r>
            <a:r>
              <a:rPr lang="en-US" altLang="zh-CN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D </a:t>
            </a:r>
            <a:r>
              <a:rPr lang="en-US" altLang="zh-TW" dirty="0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IDCT </a:t>
            </a:r>
            <a:r>
              <a:rPr lang="en-US" altLang="zh-TW" dirty="0" err="1">
                <a:latin typeface="Calibri" panose="020F0502020204030204" pitchFamily="34" charset="0"/>
                <a:ea typeface="PMingLiU" pitchFamily="18" charset="-120"/>
                <a:cs typeface="PMingLiU" pitchFamily="18" charset="-120"/>
              </a:rPr>
              <a:t>Matlab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536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PMingLiU" pitchFamily="18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kumimoji="1" sz="26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kumimoji="1" sz="22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PMingLiU" pitchFamily="18" charset="-120"/>
                <a:cs typeface="PMingLiU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6C382CD-62AE-4BE0-8787-4321E38927E6}" type="slidenum">
              <a:rPr kumimoji="0" lang="en-US" altLang="zh-CN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15364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75" t="2286" r="8572" b="9714"/>
          <a:stretch>
            <a:fillRect/>
          </a:stretch>
        </p:blipFill>
        <p:spPr bwMode="auto">
          <a:xfrm>
            <a:off x="746760" y="876300"/>
            <a:ext cx="6858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561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to </a:t>
            </a:r>
            <a:r>
              <a:rPr lang="en-US" altLang="zh-CN" dirty="0" err="1"/>
              <a:t>Lossy</a:t>
            </a:r>
            <a:r>
              <a:rPr lang="en-US" altLang="zh-CN" dirty="0"/>
              <a:t> Compression 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199"/>
            <a:ext cx="8229600" cy="5416731"/>
          </a:xfrm>
        </p:spPr>
        <p:txBody>
          <a:bodyPr>
            <a:normAutofit/>
          </a:bodyPr>
          <a:lstStyle/>
          <a:p>
            <a:r>
              <a:rPr lang="en-US" altLang="zh-TW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What  is  </a:t>
            </a:r>
            <a:r>
              <a:rPr lang="en-US" altLang="zh-TW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lossy</a:t>
            </a:r>
            <a:r>
              <a:rPr lang="en-US" altLang="zh-TW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 compression  ?</a:t>
            </a:r>
          </a:p>
          <a:p>
            <a:pPr lvl="1"/>
            <a:endParaRPr lang="en-US" altLang="zh-TW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The compressed data is not the same as the original data, but  a  close  approximation  of  it.</a:t>
            </a:r>
          </a:p>
          <a:p>
            <a:pPr lvl="1"/>
            <a:endParaRPr lang="en-US" altLang="zh-TW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 lvl="1"/>
            <a:r>
              <a:rPr lang="en-US" altLang="zh-TW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Yields a much higher compression ratio than that of lossless  compression.</a:t>
            </a:r>
          </a:p>
          <a:p>
            <a:pPr>
              <a:lnSpc>
                <a:spcPct val="90000"/>
              </a:lnSpc>
            </a:pPr>
            <a:endParaRPr lang="en-US" altLang="zh-TW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3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927564"/>
            <a:ext cx="6856412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6698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</a:t>
            </a:r>
            <a:r>
              <a:rPr lang="en-US" altLang="zh-CN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</a:t>
            </a: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ossy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Compression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（有损压缩）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Distortion Measures </a:t>
            </a:r>
            <a:r>
              <a:rPr lang="zh-CN" altLang="en-US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（失真度量）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量化）</a:t>
            </a:r>
            <a:endParaRPr lang="en-US" altLang="zh-CN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变换编码）</a:t>
            </a:r>
          </a:p>
          <a:p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4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0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" name="object 28"/>
          <p:cNvSpPr txBox="1">
            <a:spLocks noChangeArrowheads="1"/>
          </p:cNvSpPr>
          <p:nvPr/>
        </p:nvSpPr>
        <p:spPr bwMode="auto">
          <a:xfrm>
            <a:off x="762000" y="1752600"/>
            <a:ext cx="8029575" cy="104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825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888"/>
              </a:lnSpc>
            </a:pPr>
            <a:r>
              <a:rPr lang="zh-CN" altLang="zh-CN" sz="1600" b="1" dirty="0">
                <a:solidFill>
                  <a:srgbClr val="231F20"/>
                </a:solidFill>
                <a:cs typeface="Arial" panose="020B0604020202020204" pitchFamily="34" charset="0"/>
              </a:rPr>
              <a:t>– 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mean  square  error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(MSE</a:t>
            </a:r>
            <a:r>
              <a:rPr lang="en-US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</a:t>
            </a:r>
            <a:r>
              <a:rPr lang="zh-CN" altLang="en-US" sz="16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均方差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) 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σ </a:t>
            </a:r>
            <a:r>
              <a:rPr lang="zh-CN" altLang="zh-CN" baseline="28000" dirty="0">
                <a:solidFill>
                  <a:srgbClr val="231F20"/>
                </a:solidFill>
                <a:cs typeface="Arial" panose="020B0604020202020204" pitchFamily="34" charset="0"/>
              </a:rPr>
              <a:t>2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</a:t>
            </a:r>
            <a:endParaRPr lang="zh-CN" altLang="zh-CN" sz="1600" dirty="0">
              <a:cs typeface="Arial" panose="020B0604020202020204" pitchFamily="34" charset="0"/>
            </a:endParaRP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Distortion Measures 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Distortion	Measures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580448" y="3666173"/>
            <a:ext cx="1970087" cy="704850"/>
            <a:chOff x="4129088" y="3666173"/>
            <a:chExt cx="1970087" cy="704850"/>
          </a:xfrm>
        </p:grpSpPr>
        <p:sp>
          <p:nvSpPr>
            <p:cNvPr id="6" name="object 13"/>
            <p:cNvSpPr txBox="1"/>
            <p:nvPr/>
          </p:nvSpPr>
          <p:spPr>
            <a:xfrm>
              <a:off x="4129088" y="3885248"/>
              <a:ext cx="1679575" cy="290512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650" i="1" spc="170" dirty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650" i="1" spc="80" dirty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650" i="1" spc="-28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i="1" spc="114" dirty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650" i="1" spc="3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635" dirty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650" spc="3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650" spc="110" dirty="0">
                  <a:solidFill>
                    <a:srgbClr val="231F20"/>
                  </a:solidFill>
                  <a:latin typeface="Arial"/>
                  <a:cs typeface="Arial"/>
                </a:rPr>
                <a:t>0</a:t>
              </a:r>
              <a:r>
                <a:rPr sz="1650" spc="-17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80" dirty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650" spc="120" dirty="0">
                  <a:solidFill>
                    <a:srgbClr val="231F20"/>
                  </a:solidFill>
                  <a:latin typeface="Arial"/>
                  <a:cs typeface="Arial"/>
                </a:rPr>
                <a:t>g</a:t>
              </a:r>
              <a:r>
                <a:rPr spc="97" baseline="-13888" dirty="0">
                  <a:solidFill>
                    <a:srgbClr val="231F20"/>
                  </a:solidFill>
                  <a:latin typeface="Arial"/>
                  <a:cs typeface="Arial"/>
                </a:rPr>
                <a:t>10</a:t>
              </a:r>
              <a:endParaRPr baseline="-13888" dirty="0">
                <a:latin typeface="Arial"/>
                <a:cs typeface="Arial"/>
              </a:endParaRPr>
            </a:p>
          </p:txBody>
        </p:sp>
        <p:sp>
          <p:nvSpPr>
            <p:cNvPr id="7" name="object 14"/>
            <p:cNvSpPr txBox="1"/>
            <p:nvPr/>
          </p:nvSpPr>
          <p:spPr>
            <a:xfrm>
              <a:off x="5842000" y="3666173"/>
              <a:ext cx="257175" cy="347662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89" baseline="-20202" dirty="0">
                  <a:solidFill>
                    <a:srgbClr val="231F20"/>
                  </a:solidFill>
                  <a:latin typeface="Arial"/>
                  <a:cs typeface="Arial"/>
                </a:rPr>
                <a:t>σ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8" name="object 15"/>
            <p:cNvSpPr txBox="1"/>
            <p:nvPr/>
          </p:nvSpPr>
          <p:spPr>
            <a:xfrm>
              <a:off x="5970588" y="3848735"/>
              <a:ext cx="115887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110" dirty="0">
                  <a:solidFill>
                    <a:srgbClr val="231F20"/>
                  </a:solidFill>
                  <a:latin typeface="Arial"/>
                  <a:cs typeface="Arial"/>
                </a:rPr>
                <a:t>x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5129" name="object 16"/>
            <p:cNvSpPr>
              <a:spLocks/>
            </p:cNvSpPr>
            <p:nvPr/>
          </p:nvSpPr>
          <p:spPr bwMode="auto">
            <a:xfrm>
              <a:off x="5854700" y="4040823"/>
              <a:ext cx="236538" cy="0"/>
            </a:xfrm>
            <a:custGeom>
              <a:avLst/>
              <a:gdLst>
                <a:gd name="T0" fmla="*/ 0 w 236220"/>
                <a:gd name="T1" fmla="*/ 236538 w 236220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236220">
                  <a:moveTo>
                    <a:pt x="0" y="0"/>
                  </a:moveTo>
                  <a:lnTo>
                    <a:pt x="236220" y="0"/>
                  </a:lnTo>
                </a:path>
              </a:pathLst>
            </a:custGeom>
            <a:noFill/>
            <a:ln w="9144">
              <a:solidFill>
                <a:srgbClr val="221E1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0" name="object 17"/>
            <p:cNvSpPr txBox="1"/>
            <p:nvPr/>
          </p:nvSpPr>
          <p:spPr>
            <a:xfrm>
              <a:off x="5842000" y="3970973"/>
              <a:ext cx="257175" cy="346075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89" baseline="-18518" dirty="0">
                  <a:solidFill>
                    <a:srgbClr val="231F20"/>
                  </a:solidFill>
                  <a:latin typeface="Arial"/>
                  <a:cs typeface="Arial"/>
                </a:rPr>
                <a:t>σ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11" name="object 18"/>
            <p:cNvSpPr txBox="1"/>
            <p:nvPr/>
          </p:nvSpPr>
          <p:spPr>
            <a:xfrm>
              <a:off x="5970588" y="4167823"/>
              <a:ext cx="107950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-20" dirty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endParaRPr sz="1200">
                <a:latin typeface="Arial"/>
                <a:cs typeface="Arial"/>
              </a:endParaRPr>
            </a:p>
          </p:txBody>
        </p:sp>
      </p:grpSp>
      <p:sp>
        <p:nvSpPr>
          <p:cNvPr id="13" name="object 20"/>
          <p:cNvSpPr txBox="1"/>
          <p:nvPr/>
        </p:nvSpPr>
        <p:spPr>
          <a:xfrm>
            <a:off x="1081088" y="5178303"/>
            <a:ext cx="7759700" cy="27463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650" i="1" spc="60" dirty="0">
                <a:solidFill>
                  <a:srgbClr val="231F20"/>
                </a:solidFill>
                <a:latin typeface="Arial"/>
                <a:cs typeface="Arial"/>
              </a:rPr>
              <a:t>σ</a:t>
            </a:r>
            <a:r>
              <a:rPr spc="104" baseline="27777" dirty="0">
                <a:solidFill>
                  <a:srgbClr val="231F20"/>
                </a:solidFill>
                <a:latin typeface="Arial"/>
                <a:cs typeface="Arial"/>
              </a:rPr>
              <a:t>2  </a:t>
            </a:r>
            <a:r>
              <a:rPr spc="-157" baseline="27777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5" dirty="0">
                <a:solidFill>
                  <a:srgbClr val="231F20"/>
                </a:solidFill>
                <a:latin typeface="Arial"/>
                <a:cs typeface="Arial"/>
              </a:rPr>
              <a:t>i</a:t>
            </a:r>
            <a:r>
              <a:rPr sz="1650" spc="30" dirty="0">
                <a:solidFill>
                  <a:srgbClr val="231F20"/>
                </a:solidFill>
                <a:latin typeface="Arial"/>
                <a:cs typeface="Arial"/>
              </a:rPr>
              <a:t>s </a:t>
            </a:r>
            <a:r>
              <a:rPr sz="165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1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650" spc="155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50" dirty="0">
                <a:solidFill>
                  <a:srgbClr val="231F20"/>
                </a:solidFill>
                <a:latin typeface="Arial"/>
                <a:cs typeface="Arial"/>
              </a:rPr>
              <a:t>averag</a:t>
            </a:r>
            <a:r>
              <a:rPr sz="1650" spc="6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-45" dirty="0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1650" spc="85" dirty="0">
                <a:solidFill>
                  <a:srgbClr val="231F20"/>
                </a:solidFill>
                <a:latin typeface="Arial"/>
                <a:cs typeface="Arial"/>
              </a:rPr>
              <a:t>qu</a:t>
            </a:r>
            <a:r>
              <a:rPr sz="1650" spc="2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650" spc="4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650" spc="8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60" dirty="0">
                <a:solidFill>
                  <a:srgbClr val="231F20"/>
                </a:solidFill>
                <a:latin typeface="Arial"/>
                <a:cs typeface="Arial"/>
              </a:rPr>
              <a:t>valu</a:t>
            </a:r>
            <a:r>
              <a:rPr sz="1650" spc="80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7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650" spc="90" dirty="0">
                <a:solidFill>
                  <a:srgbClr val="231F20"/>
                </a:solidFill>
                <a:latin typeface="Arial"/>
                <a:cs typeface="Arial"/>
              </a:rPr>
              <a:t>f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10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1650" spc="155" dirty="0">
                <a:solidFill>
                  <a:srgbClr val="231F20"/>
                </a:solidFill>
                <a:latin typeface="Arial"/>
                <a:cs typeface="Arial"/>
              </a:rPr>
              <a:t>e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45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1650" spc="130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650" spc="90" dirty="0">
                <a:solidFill>
                  <a:srgbClr val="231F20"/>
                </a:solidFill>
                <a:latin typeface="Arial"/>
                <a:cs typeface="Arial"/>
              </a:rPr>
              <a:t>igina</a:t>
            </a:r>
            <a:r>
              <a:rPr sz="1650" spc="50" dirty="0">
                <a:solidFill>
                  <a:srgbClr val="231F20"/>
                </a:solidFill>
                <a:latin typeface="Arial"/>
                <a:cs typeface="Arial"/>
              </a:rPr>
              <a:t>l </a:t>
            </a:r>
            <a:r>
              <a:rPr sz="165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14" dirty="0">
                <a:solidFill>
                  <a:srgbClr val="231F20"/>
                </a:solidFill>
                <a:latin typeface="Arial"/>
                <a:cs typeface="Arial"/>
              </a:rPr>
              <a:t>dat</a:t>
            </a:r>
            <a:r>
              <a:rPr sz="1650" spc="145" dirty="0">
                <a:solidFill>
                  <a:srgbClr val="231F20"/>
                </a:solidFill>
                <a:latin typeface="Arial"/>
                <a:cs typeface="Arial"/>
              </a:rPr>
              <a:t>a </a:t>
            </a:r>
            <a:r>
              <a:rPr sz="165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35" dirty="0">
                <a:solidFill>
                  <a:srgbClr val="231F20"/>
                </a:solidFill>
                <a:latin typeface="Arial"/>
                <a:cs typeface="Arial"/>
              </a:rPr>
              <a:t>sequence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5" name="object 22"/>
          <p:cNvSpPr txBox="1"/>
          <p:nvPr/>
        </p:nvSpPr>
        <p:spPr>
          <a:xfrm>
            <a:off x="1066800" y="4822030"/>
            <a:ext cx="2430462" cy="274638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650" spc="-2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i="1" spc="65" dirty="0">
                <a:solidFill>
                  <a:srgbClr val="231F20"/>
                </a:solidFill>
                <a:latin typeface="Arial"/>
                <a:cs typeface="Arial"/>
              </a:rPr>
              <a:t>σ</a:t>
            </a:r>
            <a:r>
              <a:rPr spc="104" baseline="27777" dirty="0">
                <a:solidFill>
                  <a:srgbClr val="231F20"/>
                </a:solidFill>
                <a:latin typeface="Arial"/>
                <a:cs typeface="Arial"/>
              </a:rPr>
              <a:t>2  </a:t>
            </a:r>
            <a:r>
              <a:rPr sz="1650" spc="20" dirty="0">
                <a:solidFill>
                  <a:srgbClr val="231F20"/>
                </a:solidFill>
                <a:latin typeface="Arial"/>
                <a:cs typeface="Arial"/>
              </a:rPr>
              <a:t>is</a:t>
            </a:r>
            <a:r>
              <a:rPr sz="1650" spc="2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2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650" spc="-229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650" spc="160" dirty="0">
                <a:solidFill>
                  <a:srgbClr val="231F20"/>
                </a:solidFill>
                <a:latin typeface="Arial"/>
                <a:cs typeface="Arial"/>
              </a:rPr>
              <a:t>MSE.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6" name="object 23"/>
          <p:cNvSpPr txBox="1"/>
          <p:nvPr/>
        </p:nvSpPr>
        <p:spPr>
          <a:xfrm>
            <a:off x="1221105" y="4947416"/>
            <a:ext cx="109538" cy="203200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i="1" spc="-2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141" name="object 29"/>
          <p:cNvSpPr txBox="1">
            <a:spLocks noChangeArrowheads="1"/>
          </p:cNvSpPr>
          <p:nvPr/>
        </p:nvSpPr>
        <p:spPr bwMode="auto">
          <a:xfrm>
            <a:off x="853440" y="2857500"/>
            <a:ext cx="7938135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809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788"/>
              </a:lnSpc>
            </a:pP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where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x</a:t>
            </a:r>
            <a:r>
              <a:rPr lang="zh-CN" altLang="zh-CN" i="1" baseline="-9000" dirty="0">
                <a:solidFill>
                  <a:srgbClr val="231F20"/>
                </a:solidFill>
                <a:cs typeface="Arial" panose="020B0604020202020204" pitchFamily="34" charset="0"/>
              </a:rPr>
              <a:t>n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y</a:t>
            </a:r>
            <a:r>
              <a:rPr lang="zh-CN" altLang="zh-CN" i="1" baseline="-9000" dirty="0">
                <a:solidFill>
                  <a:srgbClr val="231F20"/>
                </a:solidFill>
                <a:cs typeface="Arial" panose="020B0604020202020204" pitchFamily="34" charset="0"/>
              </a:rPr>
              <a:t>n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 and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N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are the input data sequence, reconstructed data sequence, and  length of  the  data  sequence respectively.</a:t>
            </a:r>
            <a:endParaRPr lang="zh-CN" altLang="zh-CN" sz="1600" dirty="0">
              <a:cs typeface="Arial" panose="020B0604020202020204" pitchFamily="34" charset="0"/>
            </a:endParaRPr>
          </a:p>
          <a:p>
            <a:pPr>
              <a:lnSpc>
                <a:spcPts val="1538"/>
              </a:lnSpc>
            </a:pPr>
            <a:endParaRPr lang="en-US" altLang="zh-CN" sz="1600" b="1" dirty="0">
              <a:solidFill>
                <a:srgbClr val="231F20"/>
              </a:solidFill>
              <a:cs typeface="Arial" panose="020B0604020202020204" pitchFamily="34" charset="0"/>
            </a:endParaRPr>
          </a:p>
          <a:p>
            <a:pPr>
              <a:lnSpc>
                <a:spcPts val="1538"/>
              </a:lnSpc>
            </a:pPr>
            <a:r>
              <a:rPr lang="zh-CN" altLang="zh-CN" sz="1600" b="1" dirty="0">
                <a:solidFill>
                  <a:srgbClr val="231F20"/>
                </a:solidFill>
                <a:cs typeface="Arial" panose="020B0604020202020204" pitchFamily="34" charset="0"/>
              </a:rPr>
              <a:t>–  </a:t>
            </a:r>
            <a:r>
              <a:rPr lang="zh-CN" altLang="zh-CN" sz="1600" i="1" dirty="0">
                <a:solidFill>
                  <a:srgbClr val="231F20"/>
                </a:solidFill>
                <a:cs typeface="Arial" panose="020B0604020202020204" pitchFamily="34" charset="0"/>
              </a:rPr>
              <a:t>signal  to noise  ratio 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(SNR</a:t>
            </a:r>
            <a:r>
              <a:rPr lang="en-US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,</a:t>
            </a:r>
            <a:r>
              <a:rPr lang="zh-CN" altLang="en-US" sz="16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信号噪声比 </a:t>
            </a:r>
            <a:r>
              <a:rPr lang="zh-CN" altLang="zh-CN" sz="1600" dirty="0">
                <a:solidFill>
                  <a:srgbClr val="231F20"/>
                </a:solidFill>
                <a:cs typeface="Arial" panose="020B0604020202020204" pitchFamily="34" charset="0"/>
              </a:rPr>
              <a:t>),  in  decibel units  (dB),</a:t>
            </a:r>
            <a:endParaRPr lang="zh-CN" altLang="zh-CN" sz="1600" dirty="0">
              <a:cs typeface="Arial" panose="020B0604020202020204" pitchFamily="34" charset="0"/>
            </a:endParaRPr>
          </a:p>
        </p:txBody>
      </p:sp>
      <p:sp>
        <p:nvSpPr>
          <p:cNvPr id="5142" name="object 30"/>
          <p:cNvSpPr txBox="1">
            <a:spLocks noChangeArrowheads="1"/>
          </p:cNvSpPr>
          <p:nvPr/>
        </p:nvSpPr>
        <p:spPr bwMode="auto">
          <a:xfrm>
            <a:off x="1066800" y="5562600"/>
            <a:ext cx="61245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ts val="1613"/>
              </a:lnSpc>
            </a:pPr>
            <a:r>
              <a:rPr lang="zh-CN" altLang="zh-CN" sz="1600" b="1">
                <a:solidFill>
                  <a:srgbClr val="231F20"/>
                </a:solidFill>
                <a:cs typeface="Arial" panose="020B0604020202020204" pitchFamily="34" charset="0"/>
              </a:rPr>
              <a:t>–  </a:t>
            </a:r>
            <a:r>
              <a:rPr lang="zh-CN" altLang="zh-CN" sz="1600" i="1">
                <a:solidFill>
                  <a:srgbClr val="231F20"/>
                </a:solidFill>
                <a:cs typeface="Arial" panose="020B0604020202020204" pitchFamily="34" charset="0"/>
              </a:rPr>
              <a:t>peak  signal  to  noise  ratio  </a:t>
            </a:r>
            <a:r>
              <a:rPr lang="zh-CN" altLang="zh-CN" sz="1600">
                <a:solidFill>
                  <a:srgbClr val="231F20"/>
                </a:solidFill>
                <a:cs typeface="Arial" panose="020B0604020202020204" pitchFamily="34" charset="0"/>
              </a:rPr>
              <a:t>(PSNR</a:t>
            </a:r>
            <a:r>
              <a:rPr lang="zh-CN" altLang="en-US" sz="1600">
                <a:solidFill>
                  <a:srgbClr val="231F20"/>
                </a:solidFill>
                <a:cs typeface="Arial" panose="020B0604020202020204" pitchFamily="34" charset="0"/>
              </a:rPr>
              <a:t>，</a:t>
            </a:r>
            <a:r>
              <a:rPr lang="zh-CN" altLang="en-US" sz="160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峰值信噪比</a:t>
            </a:r>
            <a:r>
              <a:rPr lang="zh-CN" altLang="zh-CN" sz="1600">
                <a:solidFill>
                  <a:srgbClr val="231F20"/>
                </a:solidFill>
                <a:cs typeface="Arial" panose="020B0604020202020204" pitchFamily="34" charset="0"/>
              </a:rPr>
              <a:t>),</a:t>
            </a:r>
            <a:endParaRPr lang="zh-CN" altLang="zh-CN" sz="1600">
              <a:cs typeface="Arial" panose="020B0604020202020204" pitchFamily="34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25863" y="5948680"/>
            <a:ext cx="2325687" cy="719138"/>
            <a:chOff x="3725863" y="5948680"/>
            <a:chExt cx="2325687" cy="719138"/>
          </a:xfrm>
        </p:grpSpPr>
        <p:sp>
          <p:nvSpPr>
            <p:cNvPr id="5137" name="object 24"/>
            <p:cNvSpPr>
              <a:spLocks/>
            </p:cNvSpPr>
            <p:nvPr/>
          </p:nvSpPr>
          <p:spPr bwMode="auto">
            <a:xfrm>
              <a:off x="5589588" y="6359843"/>
              <a:ext cx="461962" cy="0"/>
            </a:xfrm>
            <a:custGeom>
              <a:avLst/>
              <a:gdLst>
                <a:gd name="T0" fmla="*/ 0 w 461772"/>
                <a:gd name="T1" fmla="*/ 461962 w 461772"/>
                <a:gd name="T2" fmla="*/ 0 60000 65536"/>
                <a:gd name="T3" fmla="*/ 0 60000 65536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0" t="0" r="r" b="b"/>
              <a:pathLst>
                <a:path w="461772">
                  <a:moveTo>
                    <a:pt x="0" y="0"/>
                  </a:moveTo>
                  <a:lnTo>
                    <a:pt x="461772" y="0"/>
                  </a:lnTo>
                </a:path>
              </a:pathLst>
            </a:custGeom>
            <a:noFill/>
            <a:ln w="9144">
              <a:solidFill>
                <a:srgbClr val="221E1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18" name="object 25"/>
            <p:cNvSpPr txBox="1"/>
            <p:nvPr/>
          </p:nvSpPr>
          <p:spPr>
            <a:xfrm>
              <a:off x="5689600" y="6286818"/>
              <a:ext cx="257175" cy="347662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89" baseline="-20202" dirty="0">
                  <a:solidFill>
                    <a:srgbClr val="231F20"/>
                  </a:solidFill>
                  <a:latin typeface="Arial"/>
                  <a:cs typeface="Arial"/>
                </a:rPr>
                <a:t>σ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 dirty="0">
                <a:latin typeface="Arial"/>
                <a:cs typeface="Arial"/>
              </a:endParaRPr>
            </a:p>
          </p:txBody>
        </p:sp>
        <p:sp>
          <p:nvSpPr>
            <p:cNvPr id="19" name="object 26"/>
            <p:cNvSpPr txBox="1"/>
            <p:nvPr/>
          </p:nvSpPr>
          <p:spPr>
            <a:xfrm>
              <a:off x="5788025" y="6464618"/>
              <a:ext cx="109538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-20" dirty="0">
                  <a:solidFill>
                    <a:srgbClr val="231F20"/>
                  </a:solidFill>
                  <a:latin typeface="Arial"/>
                  <a:cs typeface="Arial"/>
                </a:rPr>
                <a:t>d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4" name="object 31"/>
            <p:cNvSpPr txBox="1"/>
            <p:nvPr/>
          </p:nvSpPr>
          <p:spPr>
            <a:xfrm>
              <a:off x="3725863" y="6172518"/>
              <a:ext cx="1851025" cy="2921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650" i="1" spc="10" dirty="0">
                  <a:solidFill>
                    <a:srgbClr val="231F20"/>
                  </a:solidFill>
                  <a:latin typeface="Arial"/>
                  <a:cs typeface="Arial"/>
                </a:rPr>
                <a:t>P</a:t>
              </a:r>
              <a:r>
                <a:rPr sz="1650" i="1" spc="-21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i="1" spc="60" dirty="0">
                  <a:solidFill>
                    <a:srgbClr val="231F20"/>
                  </a:solidFill>
                  <a:latin typeface="Arial"/>
                  <a:cs typeface="Arial"/>
                </a:rPr>
                <a:t>S</a:t>
              </a:r>
              <a:r>
                <a:rPr sz="1650" i="1" spc="190" dirty="0">
                  <a:solidFill>
                    <a:srgbClr val="231F20"/>
                  </a:solidFill>
                  <a:latin typeface="Arial"/>
                  <a:cs typeface="Arial"/>
                </a:rPr>
                <a:t>N</a:t>
              </a:r>
              <a:r>
                <a:rPr sz="1650" i="1" spc="-285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i="1" spc="114" dirty="0">
                  <a:solidFill>
                    <a:srgbClr val="231F20"/>
                  </a:solidFill>
                  <a:latin typeface="Arial"/>
                  <a:cs typeface="Arial"/>
                </a:rPr>
                <a:t>R</a:t>
              </a:r>
              <a:r>
                <a:rPr sz="1650" i="1" spc="4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635" dirty="0">
                  <a:solidFill>
                    <a:srgbClr val="231F20"/>
                  </a:solidFill>
                  <a:latin typeface="Arial"/>
                  <a:cs typeface="Arial"/>
                </a:rPr>
                <a:t>=</a:t>
              </a:r>
              <a:r>
                <a:rPr sz="1650" spc="2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1</a:t>
              </a:r>
              <a:r>
                <a:rPr sz="1650" spc="110" dirty="0">
                  <a:solidFill>
                    <a:srgbClr val="231F20"/>
                  </a:solidFill>
                  <a:latin typeface="Arial"/>
                  <a:cs typeface="Arial"/>
                </a:rPr>
                <a:t>0</a:t>
              </a:r>
              <a:r>
                <a:rPr sz="1650" spc="-160" dirty="0">
                  <a:solidFill>
                    <a:srgbClr val="231F20"/>
                  </a:solidFill>
                  <a:latin typeface="Arial"/>
                  <a:cs typeface="Arial"/>
                </a:rPr>
                <a:t> </a:t>
              </a:r>
              <a:r>
                <a:rPr sz="1650" spc="80" dirty="0">
                  <a:solidFill>
                    <a:srgbClr val="231F20"/>
                  </a:solidFill>
                  <a:latin typeface="Arial"/>
                  <a:cs typeface="Arial"/>
                </a:rPr>
                <a:t>l</a:t>
              </a:r>
              <a:r>
                <a:rPr sz="1650" spc="105" dirty="0">
                  <a:solidFill>
                    <a:srgbClr val="231F20"/>
                  </a:solidFill>
                  <a:latin typeface="Arial"/>
                  <a:cs typeface="Arial"/>
                </a:rPr>
                <a:t>o</a:t>
              </a:r>
              <a:r>
                <a:rPr sz="1650" spc="110" dirty="0">
                  <a:solidFill>
                    <a:srgbClr val="231F20"/>
                  </a:solidFill>
                  <a:latin typeface="Arial"/>
                  <a:cs typeface="Arial"/>
                </a:rPr>
                <a:t>g</a:t>
              </a:r>
              <a:r>
                <a:rPr spc="97" baseline="-13888" dirty="0">
                  <a:solidFill>
                    <a:srgbClr val="231F20"/>
                  </a:solidFill>
                  <a:latin typeface="Arial"/>
                  <a:cs typeface="Arial"/>
                </a:rPr>
                <a:t>10</a:t>
              </a:r>
              <a:endParaRPr baseline="-13888" dirty="0">
                <a:latin typeface="Arial"/>
                <a:cs typeface="Arial"/>
              </a:endParaRPr>
            </a:p>
          </p:txBody>
        </p:sp>
        <p:sp>
          <p:nvSpPr>
            <p:cNvPr id="25" name="object 32"/>
            <p:cNvSpPr txBox="1"/>
            <p:nvPr/>
          </p:nvSpPr>
          <p:spPr>
            <a:xfrm>
              <a:off x="5576888" y="5948680"/>
              <a:ext cx="246062" cy="34925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2475" i="1" spc="225" baseline="-20202" dirty="0">
                  <a:solidFill>
                    <a:srgbClr val="231F20"/>
                  </a:solidFill>
                  <a:latin typeface="Arial"/>
                  <a:cs typeface="Arial"/>
                </a:rPr>
                <a:t>x</a:t>
              </a:r>
              <a:r>
                <a:rPr sz="1200" spc="70" dirty="0">
                  <a:solidFill>
                    <a:srgbClr val="231F20"/>
                  </a:solidFill>
                  <a:latin typeface="Arial"/>
                  <a:cs typeface="Arial"/>
                </a:rPr>
                <a:t>2</a:t>
              </a:r>
              <a:endParaRPr sz="1200">
                <a:latin typeface="Arial"/>
                <a:cs typeface="Arial"/>
              </a:endParaRPr>
            </a:p>
          </p:txBody>
        </p:sp>
        <p:sp>
          <p:nvSpPr>
            <p:cNvPr id="26" name="object 33"/>
            <p:cNvSpPr txBox="1"/>
            <p:nvPr/>
          </p:nvSpPr>
          <p:spPr>
            <a:xfrm>
              <a:off x="5702300" y="6145530"/>
              <a:ext cx="349250" cy="203200"/>
            </a:xfrm>
            <a:prstGeom prst="rect">
              <a:avLst/>
            </a:prstGeom>
          </p:spPr>
          <p:txBody>
            <a:bodyPr lIns="0" tIns="0" rIns="0" bIns="0"/>
            <a:lstStyle/>
            <a:p>
              <a:pPr marL="12700">
                <a:defRPr/>
              </a:pPr>
              <a:r>
                <a:rPr sz="1200" i="1" spc="-20" dirty="0">
                  <a:solidFill>
                    <a:srgbClr val="231F20"/>
                  </a:solidFill>
                  <a:latin typeface="Arial"/>
                  <a:cs typeface="Arial"/>
                </a:rPr>
                <a:t>peak</a:t>
              </a:r>
              <a:endParaRPr sz="1200" dirty="0">
                <a:latin typeface="Arial"/>
                <a:cs typeface="Arial"/>
              </a:endParaRPr>
            </a:p>
          </p:txBody>
        </p:sp>
      </p:grpSp>
      <p:sp>
        <p:nvSpPr>
          <p:cNvPr id="5147" name="object 35"/>
          <p:cNvSpPr txBox="1">
            <a:spLocks noChangeArrowheads="1"/>
          </p:cNvSpPr>
          <p:nvPr/>
        </p:nvSpPr>
        <p:spPr bwMode="auto">
          <a:xfrm>
            <a:off x="3573462" y="4742691"/>
            <a:ext cx="555625" cy="250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127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zh-CN" altLang="zh-CN" sz="1600" dirty="0">
                <a:latin typeface="Adobe 宋体 Std L" panose="02020300000000000000" pitchFamily="18" charset="-122"/>
                <a:ea typeface="Adobe 宋体 Std L" panose="02020300000000000000" pitchFamily="18" charset="-122"/>
              </a:rPr>
              <a:t>均方</a:t>
            </a:r>
          </a:p>
        </p:txBody>
      </p:sp>
      <p:pic>
        <p:nvPicPr>
          <p:cNvPr id="5148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1981200"/>
            <a:ext cx="2425700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文本框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34151" y="4519940"/>
            <a:ext cx="2394310" cy="572401"/>
          </a:xfrm>
          <a:prstGeom prst="rect">
            <a:avLst/>
          </a:prstGeom>
          <a:blipFill rotWithShape="0">
            <a:blip r:embed="rId4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  <p:sp>
        <p:nvSpPr>
          <p:cNvPr id="32" name="object 15"/>
          <p:cNvSpPr txBox="1"/>
          <p:nvPr/>
        </p:nvSpPr>
        <p:spPr>
          <a:xfrm>
            <a:off x="1214756" y="5304571"/>
            <a:ext cx="115887" cy="203200"/>
          </a:xfrm>
          <a:prstGeom prst="rect">
            <a:avLst/>
          </a:prstGeom>
        </p:spPr>
        <p:txBody>
          <a:bodyPr lIns="0" tIns="0" rIns="0" bIns="0"/>
          <a:lstStyle/>
          <a:p>
            <a:pPr marL="12700">
              <a:defRPr/>
            </a:pPr>
            <a:r>
              <a:rPr sz="1200" i="1" spc="110" dirty="0">
                <a:solidFill>
                  <a:srgbClr val="231F20"/>
                </a:solidFill>
                <a:latin typeface="Arial"/>
                <a:cs typeface="Arial"/>
              </a:rPr>
              <a:t>x</a:t>
            </a:r>
            <a:endParaRPr sz="1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9369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Example</a:t>
            </a:r>
          </a:p>
          <a:p>
            <a:pPr lvl="1"/>
            <a:r>
              <a:rPr lang="en-US" altLang="zh-TW" sz="18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 set of codes before compression are: 12, 16, 16, 12, 12, 8, 8, 12</a:t>
            </a:r>
          </a:p>
          <a:p>
            <a:pPr lvl="1"/>
            <a:r>
              <a:rPr lang="en-US" altLang="zh-TW" sz="18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After compression:  8, 12, 12, 12, 12, 8, 12, 12</a:t>
            </a:r>
          </a:p>
          <a:p>
            <a:pPr lvl="1"/>
            <a:r>
              <a:rPr lang="en-US" altLang="zh-TW" sz="18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Please give the MSE, SNR, PSNR</a:t>
            </a: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Distortion Measures 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3583" y="3140174"/>
            <a:ext cx="8194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50" dirty="0">
                <a:solidFill>
                  <a:srgbClr val="231F20"/>
                </a:solidFill>
                <a:latin typeface="Arial"/>
                <a:cs typeface="Arial"/>
              </a:rPr>
              <a:t>MSE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86414" y="3134941"/>
                <a:ext cx="6927730" cy="3842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(12−8)</m:t>
                            </m:r>
                          </m:e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(12−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(12−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−8)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(12−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/>
                  <a:t>         =8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414" y="3134941"/>
                <a:ext cx="6927730" cy="384272"/>
              </a:xfrm>
              <a:prstGeom prst="rect">
                <a:avLst/>
              </a:prstGeom>
              <a:blipFill rotWithShape="0">
                <a:blip r:embed="rId3"/>
                <a:stretch>
                  <a:fillRect l="-792" t="-4762" r="-704" b="-25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608709" y="3876264"/>
                <a:ext cx="5559664" cy="432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(12)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(12)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(12)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(12)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dirty="0"/>
                  <a:t>         =152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09" y="3876264"/>
                <a:ext cx="5559664" cy="432234"/>
              </a:xfrm>
              <a:prstGeom prst="rect">
                <a:avLst/>
              </a:prstGeom>
              <a:blipFill rotWithShape="0">
                <a:blip r:embed="rId4"/>
                <a:stretch>
                  <a:fillRect r="-1535" b="-18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/>
          <p:cNvSpPr/>
          <p:nvPr/>
        </p:nvSpPr>
        <p:spPr>
          <a:xfrm>
            <a:off x="688954" y="3869914"/>
            <a:ext cx="806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pc="350" dirty="0">
                <a:solidFill>
                  <a:srgbClr val="231F20"/>
                </a:solidFill>
                <a:latin typeface="Arial"/>
                <a:cs typeface="Arial"/>
              </a:rPr>
              <a:t>SNR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608709" y="4483520"/>
                <a:ext cx="4819333" cy="6267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𝑆𝑁𝑅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152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709" y="4483520"/>
                <a:ext cx="4819333" cy="62677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628650" y="5394109"/>
            <a:ext cx="1030410" cy="3776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65" marR="12700">
              <a:lnSpc>
                <a:spcPct val="102600"/>
              </a:lnSpc>
              <a:buClr>
                <a:srgbClr val="231F20"/>
              </a:buClr>
              <a:tabLst>
                <a:tab pos="273050" algn="l"/>
              </a:tabLst>
            </a:pPr>
            <a:r>
              <a:rPr lang="en-US" altLang="zh-CN" spc="350" dirty="0">
                <a:solidFill>
                  <a:srgbClr val="231F20"/>
                </a:solidFill>
                <a:latin typeface="Arial"/>
                <a:cs typeface="Arial"/>
              </a:rPr>
              <a:t>PSNR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664132" y="5251970"/>
                <a:ext cx="5224507" cy="648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𝑃𝑆𝑁𝑅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𝑝𝑒𝑎𝑘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10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16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132" y="5251970"/>
                <a:ext cx="5224507" cy="64831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09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1" grpId="0"/>
      <p:bldP spid="33" grpId="0"/>
      <p:bldP spid="34" grpId="0"/>
      <p:bldP spid="35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/>
          <a:lstStyle/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Provides a framework for the study of tradeoffs between Rate and  Distortion. 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R(D)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比率失真函数</a:t>
            </a: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The Rate-Distortion Theory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603" y="2846520"/>
            <a:ext cx="5780794" cy="352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36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en-US" altLang="zh-TW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Introduction to </a:t>
            </a:r>
            <a:r>
              <a:rPr lang="en-US" altLang="zh-CN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</a:t>
            </a: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ossy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Compression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（有损压缩）</a:t>
            </a: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Distortion Measures 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（失真度量）</a:t>
            </a:r>
          </a:p>
          <a:p>
            <a:r>
              <a:rPr lang="en-US" altLang="zh-TW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 </a:t>
            </a:r>
            <a:r>
              <a:rPr lang="zh-TW" altLang="en-US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solidFill>
                  <a:srgbClr val="C00000"/>
                </a:solidFill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量化）</a:t>
            </a:r>
            <a:endParaRPr lang="en-US" altLang="zh-CN" sz="2600" dirty="0">
              <a:solidFill>
                <a:srgbClr val="C00000"/>
              </a:solidFill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Transform Coding </a:t>
            </a:r>
            <a:r>
              <a:rPr lang="zh-TW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（</a:t>
            </a:r>
            <a:r>
              <a:rPr lang="zh-CN" altLang="en-US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变换编码）</a:t>
            </a:r>
          </a:p>
          <a:p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600" dirty="0">
              <a:latin typeface="Cambria" panose="02040503050406030204" pitchFamily="18" charset="0"/>
              <a:ea typeface="PMingLiU" pitchFamily="18" charset="-120"/>
              <a:cs typeface="PMingLiU" pitchFamily="18" charset="-120"/>
            </a:endParaRPr>
          </a:p>
        </p:txBody>
      </p:sp>
      <p:sp>
        <p:nvSpPr>
          <p:cNvPr id="3174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929775-272A-4580-80FA-4B65E369EF02}" type="slidenum">
              <a:rPr kumimoji="0" lang="en-US" altLang="zh-CN" sz="1200">
                <a:latin typeface="Garamond" panose="02020404030301010803" pitchFamily="18" charset="0"/>
              </a:rPr>
              <a:pPr eaLnBrk="1" hangingPunct="1"/>
              <a:t>8</a:t>
            </a:fld>
            <a:endParaRPr kumimoji="0" lang="en-US" altLang="zh-CN" sz="120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6868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Quantization is the main  source  of  the  “loss”  in </a:t>
            </a:r>
            <a:r>
              <a:rPr lang="en-US" altLang="zh-TW" sz="26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lossy</a:t>
            </a:r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compression scheme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Reduce the number of distinct output values to a much smaller set</a:t>
            </a:r>
          </a:p>
          <a:p>
            <a:pPr lvl="1"/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Original: { 0,1,2, … 64 … 128 … 192 … 255 }</a:t>
            </a:r>
          </a:p>
          <a:p>
            <a:pPr lvl="1"/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Smaller set: {</a:t>
            </a:r>
            <a:r>
              <a:rPr lang="en-US" altLang="zh-CN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16,48, 80, 112,144,176,208,240</a:t>
            </a:r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}</a:t>
            </a:r>
          </a:p>
          <a:p>
            <a:r>
              <a:rPr lang="en-US" altLang="zh-TW" sz="26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Two different forms of quantization</a:t>
            </a:r>
          </a:p>
          <a:p>
            <a:pPr lvl="1"/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Uniform scalar quantization : equally spaced intervals</a:t>
            </a:r>
          </a:p>
          <a:p>
            <a:pPr lvl="1"/>
            <a:r>
              <a:rPr lang="en-US" altLang="zh-TW" sz="2400" dirty="0" err="1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Nonuniform</a:t>
            </a:r>
            <a:r>
              <a:rPr lang="en-US" altLang="zh-TW" sz="2400" dirty="0">
                <a:latin typeface="Cambria" panose="02040503050406030204" pitchFamily="18" charset="0"/>
                <a:ea typeface="PMingLiU" pitchFamily="18" charset="-120"/>
                <a:cs typeface="PMingLiU" pitchFamily="18" charset="-120"/>
              </a:rPr>
              <a:t> scalar quantization: unequally spaced intervals</a:t>
            </a:r>
          </a:p>
        </p:txBody>
      </p:sp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PMingLiU" pitchFamily="18" charset="-120"/>
              </a:rPr>
              <a:t>Quantization</a:t>
            </a:r>
            <a:endParaRPr lang="en-US" altLang="zh-TW" dirty="0">
              <a:latin typeface="Calibri" panose="020F0502020204030204" pitchFamily="34" charset="0"/>
              <a:ea typeface="PMingLiU" pitchFamily="18" charset="-120"/>
              <a:cs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673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4520</TotalTime>
  <Words>1324</Words>
  <Application>Microsoft Macintosh PowerPoint</Application>
  <PresentationFormat>On-screen Show (4:3)</PresentationFormat>
  <Paragraphs>239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04b</vt:lpstr>
      <vt:lpstr>Adobe 宋体 Std L</vt:lpstr>
      <vt:lpstr>CMSS12</vt:lpstr>
      <vt:lpstr>微软雅黑</vt:lpstr>
      <vt:lpstr>Arial</vt:lpstr>
      <vt:lpstr>Calibri</vt:lpstr>
      <vt:lpstr>Cambria</vt:lpstr>
      <vt:lpstr>Cambria Math</vt:lpstr>
      <vt:lpstr>Courier New</vt:lpstr>
      <vt:lpstr>Garamond</vt:lpstr>
      <vt:lpstr>Symbol</vt:lpstr>
      <vt:lpstr>Times New Roman</vt:lpstr>
      <vt:lpstr>Wingdings</vt:lpstr>
      <vt:lpstr>Office 主题</vt:lpstr>
      <vt:lpstr>有损压缩算法 Lossy Compression Algorithms </vt:lpstr>
      <vt:lpstr>Outline</vt:lpstr>
      <vt:lpstr>Introduction to Lossy Compression </vt:lpstr>
      <vt:lpstr>Outline</vt:lpstr>
      <vt:lpstr>Distortion Measures </vt:lpstr>
      <vt:lpstr>Distortion Measures </vt:lpstr>
      <vt:lpstr>The Rate-Distortion Theory</vt:lpstr>
      <vt:lpstr>Outline</vt:lpstr>
      <vt:lpstr>Quantization</vt:lpstr>
      <vt:lpstr>Quantization</vt:lpstr>
      <vt:lpstr>Quantization</vt:lpstr>
      <vt:lpstr>Outline</vt:lpstr>
      <vt:lpstr>Transform Coding</vt:lpstr>
      <vt:lpstr>Transform Coding</vt:lpstr>
      <vt:lpstr>1D DCT and IDCT with 8 numbers</vt:lpstr>
      <vt:lpstr>1D DCT and IDCT with 8 numbers</vt:lpstr>
      <vt:lpstr>1D DCT and IDCT with 8 numbers</vt:lpstr>
      <vt:lpstr>Example of Compression Scheme for 1D DCT</vt:lpstr>
      <vt:lpstr>2D DCT and 2D IDCT</vt:lpstr>
      <vt:lpstr>2D DCT and 2D IDCT</vt:lpstr>
      <vt:lpstr>2D DCT and 2D IDCT Matlab</vt:lpstr>
      <vt:lpstr>2D DCT and 2D IDCT Matlab</vt:lpstr>
      <vt:lpstr>2D DCT and 2D IDCT Matlab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GUO, cocoTao [Alumni]</cp:lastModifiedBy>
  <cp:revision>801</cp:revision>
  <dcterms:created xsi:type="dcterms:W3CDTF">2016-08-04T07:29:19Z</dcterms:created>
  <dcterms:modified xsi:type="dcterms:W3CDTF">2025-04-29T15:22:55Z</dcterms:modified>
</cp:coreProperties>
</file>