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8" r:id="rId2"/>
    <p:sldId id="464" r:id="rId3"/>
    <p:sldId id="468" r:id="rId4"/>
    <p:sldId id="469" r:id="rId5"/>
    <p:sldId id="540" r:id="rId6"/>
    <p:sldId id="539" r:id="rId7"/>
    <p:sldId id="474" r:id="rId8"/>
    <p:sldId id="473" r:id="rId9"/>
    <p:sldId id="475" r:id="rId10"/>
    <p:sldId id="477" r:id="rId11"/>
    <p:sldId id="478" r:id="rId12"/>
    <p:sldId id="543" r:id="rId13"/>
    <p:sldId id="541" r:id="rId14"/>
    <p:sldId id="542" r:id="rId15"/>
    <p:sldId id="482" r:id="rId16"/>
    <p:sldId id="544" r:id="rId17"/>
    <p:sldId id="501" r:id="rId18"/>
    <p:sldId id="500" r:id="rId19"/>
    <p:sldId id="513" r:id="rId20"/>
    <p:sldId id="515" r:id="rId21"/>
    <p:sldId id="508" r:id="rId22"/>
    <p:sldId id="516" r:id="rId23"/>
    <p:sldId id="509" r:id="rId24"/>
    <p:sldId id="519" r:id="rId25"/>
    <p:sldId id="510" r:id="rId26"/>
    <p:sldId id="523" r:id="rId27"/>
    <p:sldId id="524" r:id="rId28"/>
    <p:sldId id="525" r:id="rId29"/>
    <p:sldId id="526" r:id="rId30"/>
    <p:sldId id="527" r:id="rId31"/>
    <p:sldId id="529" r:id="rId32"/>
    <p:sldId id="537" r:id="rId3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ao" initials="D" lastIdx="2" clrIdx="0">
    <p:extLst>
      <p:ext uri="{19B8F6BF-5375-455C-9EA6-DF929625EA0E}">
        <p15:presenceInfo xmlns:p15="http://schemas.microsoft.com/office/powerpoint/2012/main" userId="David G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03F"/>
    <a:srgbClr val="D5A6DF"/>
    <a:srgbClr val="FF91C8"/>
    <a:srgbClr val="0000FF"/>
    <a:srgbClr val="464DD9"/>
    <a:srgbClr val="92D050"/>
    <a:srgbClr val="BDD7EE"/>
    <a:srgbClr val="A50021"/>
    <a:srgbClr val="7030A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60" autoAdjust="0"/>
    <p:restoredTop sz="83105" autoAdjust="0"/>
  </p:normalViewPr>
  <p:slideViewPr>
    <p:cSldViewPr snapToGrid="0">
      <p:cViewPr varScale="1">
        <p:scale>
          <a:sx n="93" d="100"/>
          <a:sy n="93" d="100"/>
        </p:scale>
        <p:origin x="182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4AA-669E-4804-A1D5-94FA36B6DCCD}" type="datetimeFigureOut">
              <a:rPr lang="zh-CN" altLang="en-US" smtClean="0"/>
              <a:t>2025/4/29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C56F0-BEE5-4715-8E33-DABC78619DE8}" type="slidenum">
              <a:rPr lang="zh-CN" altLang="en-US" smtClean="0"/>
              <a:t>‹#›</a:t>
            </a:fld>
            <a:endParaRPr lang="zh-CN" altLang="en-US"/>
          </a:p>
        </p:txBody>
      </p:sp>
    </p:spTree>
    <p:extLst>
      <p:ext uri="{BB962C8B-B14F-4D97-AF65-F5344CB8AC3E}">
        <p14:creationId xmlns:p14="http://schemas.microsoft.com/office/powerpoint/2010/main" val="176774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3</a:t>
            </a:fld>
            <a:endParaRPr lang="zh-CN" altLang="en-US"/>
          </a:p>
        </p:txBody>
      </p:sp>
    </p:spTree>
    <p:extLst>
      <p:ext uri="{BB962C8B-B14F-4D97-AF65-F5344CB8AC3E}">
        <p14:creationId xmlns:p14="http://schemas.microsoft.com/office/powerpoint/2010/main" val="206324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4</a:t>
            </a:fld>
            <a:endParaRPr lang="zh-CN" altLang="en-US"/>
          </a:p>
        </p:txBody>
      </p:sp>
    </p:spTree>
    <p:extLst>
      <p:ext uri="{BB962C8B-B14F-4D97-AF65-F5344CB8AC3E}">
        <p14:creationId xmlns:p14="http://schemas.microsoft.com/office/powerpoint/2010/main" val="168028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cs typeface="PMingLiU" pitchFamily="18" charset="-120"/>
              </a:rPr>
              <a:t>高于</a:t>
            </a:r>
            <a:r>
              <a:rPr lang="en-US" altLang="zh-CN">
                <a:cs typeface="PMingLiU" pitchFamily="18" charset="-120"/>
              </a:rPr>
              <a:t>20KHz</a:t>
            </a:r>
            <a:r>
              <a:rPr lang="zh-CN" altLang="en-US">
                <a:cs typeface="PMingLiU" pitchFamily="18" charset="-120"/>
              </a:rPr>
              <a:t>叫做超声</a:t>
            </a:r>
            <a:endParaRPr lang="en-US" altLang="zh-CN">
              <a:cs typeface="PMingLiU" pitchFamily="18" charset="-120"/>
            </a:endParaRP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30000"/>
              </a:spcBef>
              <a:defRPr kumimoji="1" sz="1200">
                <a:solidFill>
                  <a:schemeClr val="tx1"/>
                </a:solidFill>
                <a:latin typeface="Arial" panose="020B0604020202020204" pitchFamily="34" charset="0"/>
                <a:ea typeface="PMingLiU" pitchFamily="18" charset="-120"/>
                <a:cs typeface="PMingLiU" pitchFamily="18" charset="-120"/>
              </a:defRPr>
            </a:lvl2pPr>
            <a:lvl3pPr marL="11430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3pPr>
            <a:lvl4pPr marL="16002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4pPr>
            <a:lvl5pPr marL="20574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9pPr>
          </a:lstStyle>
          <a:p>
            <a:pPr>
              <a:spcBef>
                <a:spcPct val="0"/>
              </a:spcBef>
            </a:pPr>
            <a:fld id="{8BDD1446-8113-4948-AD59-FA1FB410A3EF}" type="slidenum">
              <a:rPr lang="en-US" altLang="zh-TW" smtClean="0">
                <a:ea typeface="PMingLiU" pitchFamily="18" charset="-120"/>
              </a:rPr>
              <a:pPr>
                <a:spcBef>
                  <a:spcPct val="0"/>
                </a:spcBef>
              </a:pPr>
              <a:t>5</a:t>
            </a:fld>
            <a:endParaRPr lang="en-US" altLang="zh-TW">
              <a:ea typeface="PMingLiU" pitchFamily="18" charset="-120"/>
            </a:endParaRPr>
          </a:p>
        </p:txBody>
      </p:sp>
    </p:spTree>
    <p:extLst>
      <p:ext uri="{BB962C8B-B14F-4D97-AF65-F5344CB8AC3E}">
        <p14:creationId xmlns:p14="http://schemas.microsoft.com/office/powerpoint/2010/main" val="3677333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cs typeface="PMingLiU" pitchFamily="18" charset="-120"/>
            </a:endParaRP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30000"/>
              </a:spcBef>
              <a:defRPr kumimoji="1" sz="1200">
                <a:solidFill>
                  <a:schemeClr val="tx1"/>
                </a:solidFill>
                <a:latin typeface="Arial" panose="020B0604020202020204" pitchFamily="34" charset="0"/>
                <a:ea typeface="PMingLiU" pitchFamily="18" charset="-120"/>
                <a:cs typeface="PMingLiU" pitchFamily="18" charset="-120"/>
              </a:defRPr>
            </a:lvl2pPr>
            <a:lvl3pPr marL="11430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3pPr>
            <a:lvl4pPr marL="16002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4pPr>
            <a:lvl5pPr marL="20574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9pPr>
          </a:lstStyle>
          <a:p>
            <a:pPr>
              <a:spcBef>
                <a:spcPct val="0"/>
              </a:spcBef>
            </a:pPr>
            <a:fld id="{F651FB57-9F74-4BB9-B2E5-6775A68784B3}" type="slidenum">
              <a:rPr lang="en-US" altLang="zh-TW" smtClean="0">
                <a:ea typeface="PMingLiU" pitchFamily="18" charset="-120"/>
              </a:rPr>
              <a:pPr>
                <a:spcBef>
                  <a:spcPct val="0"/>
                </a:spcBef>
              </a:pPr>
              <a:t>6</a:t>
            </a:fld>
            <a:endParaRPr lang="en-US" altLang="zh-TW">
              <a:ea typeface="PMingLiU" pitchFamily="18" charset="-120"/>
            </a:endParaRPr>
          </a:p>
        </p:txBody>
      </p:sp>
    </p:spTree>
    <p:extLst>
      <p:ext uri="{BB962C8B-B14F-4D97-AF65-F5344CB8AC3E}">
        <p14:creationId xmlns:p14="http://schemas.microsoft.com/office/powerpoint/2010/main" val="3125916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9</a:t>
            </a:fld>
            <a:endParaRPr lang="zh-CN" altLang="en-US"/>
          </a:p>
        </p:txBody>
      </p:sp>
    </p:spTree>
    <p:extLst>
      <p:ext uri="{BB962C8B-B14F-4D97-AF65-F5344CB8AC3E}">
        <p14:creationId xmlns:p14="http://schemas.microsoft.com/office/powerpoint/2010/main" val="2200267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11</a:t>
            </a:fld>
            <a:endParaRPr lang="zh-CN" altLang="en-US"/>
          </a:p>
        </p:txBody>
      </p:sp>
    </p:spTree>
    <p:extLst>
      <p:ext uri="{BB962C8B-B14F-4D97-AF65-F5344CB8AC3E}">
        <p14:creationId xmlns:p14="http://schemas.microsoft.com/office/powerpoint/2010/main" val="3465359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12</a:t>
            </a:fld>
            <a:endParaRPr lang="zh-CN" altLang="en-US"/>
          </a:p>
        </p:txBody>
      </p:sp>
    </p:spTree>
    <p:extLst>
      <p:ext uri="{BB962C8B-B14F-4D97-AF65-F5344CB8AC3E}">
        <p14:creationId xmlns:p14="http://schemas.microsoft.com/office/powerpoint/2010/main" val="1122826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cs typeface="PMingLiU" pitchFamily="18" charset="-120"/>
            </a:endParaRP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30000"/>
              </a:spcBef>
              <a:defRPr kumimoji="1" sz="1200">
                <a:solidFill>
                  <a:schemeClr val="tx1"/>
                </a:solidFill>
                <a:latin typeface="Arial" panose="020B0604020202020204" pitchFamily="34" charset="0"/>
                <a:ea typeface="PMingLiU" pitchFamily="18" charset="-120"/>
                <a:cs typeface="PMingLiU" pitchFamily="18" charset="-120"/>
              </a:defRPr>
            </a:lvl2pPr>
            <a:lvl3pPr marL="11430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3pPr>
            <a:lvl4pPr marL="16002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4pPr>
            <a:lvl5pPr marL="20574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9pPr>
          </a:lstStyle>
          <a:p>
            <a:pPr>
              <a:spcBef>
                <a:spcPct val="0"/>
              </a:spcBef>
            </a:pPr>
            <a:fld id="{6C5BB53D-C19E-45B2-9C75-1ED97B35BFB1}" type="slidenum">
              <a:rPr lang="en-US" altLang="zh-TW" smtClean="0">
                <a:ea typeface="PMingLiU" pitchFamily="18" charset="-120"/>
              </a:rPr>
              <a:pPr>
                <a:spcBef>
                  <a:spcPct val="0"/>
                </a:spcBef>
              </a:pPr>
              <a:t>13</a:t>
            </a:fld>
            <a:endParaRPr lang="en-US" altLang="zh-TW">
              <a:ea typeface="PMingLiU" pitchFamily="18" charset="-120"/>
            </a:endParaRPr>
          </a:p>
        </p:txBody>
      </p:sp>
    </p:spTree>
    <p:extLst>
      <p:ext uri="{BB962C8B-B14F-4D97-AF65-F5344CB8AC3E}">
        <p14:creationId xmlns:p14="http://schemas.microsoft.com/office/powerpoint/2010/main" val="3468613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dirty="0">
              <a:cs typeface="PMingLiU" pitchFamily="18" charset="-120"/>
            </a:endParaRPr>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30000"/>
              </a:spcBef>
              <a:defRPr kumimoji="1" sz="1200">
                <a:solidFill>
                  <a:schemeClr val="tx1"/>
                </a:solidFill>
                <a:latin typeface="Arial" panose="020B0604020202020204" pitchFamily="34" charset="0"/>
                <a:ea typeface="PMingLiU" pitchFamily="18" charset="-120"/>
                <a:cs typeface="PMingLiU" pitchFamily="18" charset="-120"/>
              </a:defRPr>
            </a:lvl2pPr>
            <a:lvl3pPr marL="11430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3pPr>
            <a:lvl4pPr marL="16002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4pPr>
            <a:lvl5pPr marL="2057400" indent="-228600">
              <a:spcBef>
                <a:spcPct val="30000"/>
              </a:spcBef>
              <a:defRPr kumimoji="1" sz="12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PMingLiU" pitchFamily="18" charset="-120"/>
                <a:cs typeface="PMingLiU" pitchFamily="18" charset="-120"/>
              </a:defRPr>
            </a:lvl9pPr>
          </a:lstStyle>
          <a:p>
            <a:pPr>
              <a:spcBef>
                <a:spcPct val="0"/>
              </a:spcBef>
            </a:pPr>
            <a:fld id="{DE65C05E-F603-47F3-9C66-CBEC5D5844D9}" type="slidenum">
              <a:rPr lang="en-US" altLang="zh-TW" smtClean="0">
                <a:ea typeface="PMingLiU" pitchFamily="18" charset="-120"/>
              </a:rPr>
              <a:pPr>
                <a:spcBef>
                  <a:spcPct val="0"/>
                </a:spcBef>
              </a:pPr>
              <a:t>14</a:t>
            </a:fld>
            <a:endParaRPr lang="en-US" altLang="zh-TW">
              <a:ea typeface="PMingLiU" pitchFamily="18" charset="-120"/>
            </a:endParaRPr>
          </a:p>
        </p:txBody>
      </p:sp>
    </p:spTree>
    <p:extLst>
      <p:ext uri="{BB962C8B-B14F-4D97-AF65-F5344CB8AC3E}">
        <p14:creationId xmlns:p14="http://schemas.microsoft.com/office/powerpoint/2010/main" val="304074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BE93B95-C703-CD4C-B49F-E1CD62379AD1}" type="datetime1">
              <a:rPr lang="en-US" altLang="zh-CN" smtClean="0"/>
              <a:t>4/29/25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80746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ADA74F4-7A2A-464D-AD92-27658FAA9AEC}" type="datetime1">
              <a:rPr lang="en-US" altLang="zh-CN" smtClean="0"/>
              <a:t>4/29/25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297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cxnSp>
        <p:nvCxnSpPr>
          <p:cNvPr id="4" name="Straight Connector 3"/>
          <p:cNvCxnSpPr/>
          <p:nvPr userDrawn="1"/>
        </p:nvCxnSpPr>
        <p:spPr bwMode="auto">
          <a:xfrm>
            <a:off x="457200" y="1066800"/>
            <a:ext cx="8229600" cy="0"/>
          </a:xfrm>
          <a:prstGeom prst="line">
            <a:avLst/>
          </a:prstGeom>
          <a:ln>
            <a:solidFill>
              <a:schemeClr val="tx1">
                <a:lumMod val="50000"/>
                <a:lumOff val="50000"/>
              </a:schemeClr>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 name="Content Placeholder 7"/>
          <p:cNvSpPr>
            <a:spLocks noGrp="1"/>
          </p:cNvSpPr>
          <p:nvPr>
            <p:ph sz="quarter" idx="11"/>
          </p:nvPr>
        </p:nvSpPr>
        <p:spPr>
          <a:xfrm>
            <a:off x="457200" y="1299599"/>
            <a:ext cx="8229600" cy="4876800"/>
          </a:xfrm>
          <a:prstGeom prst="rect">
            <a:avLst/>
          </a:prstGeom>
        </p:spPr>
        <p:txBody>
          <a:bodyPr/>
          <a:lstStyle>
            <a:lvl1pPr marL="342892" indent="-342892">
              <a:spcAft>
                <a:spcPts val="0"/>
              </a:spcAft>
              <a:buFont typeface="Arial" panose="020B0604020202020204" pitchFamily="34" charset="0"/>
              <a:buChar char="•"/>
              <a:defRPr sz="3200">
                <a:latin typeface="+mj-lt"/>
                <a:cs typeface="Arial"/>
              </a:defRPr>
            </a:lvl1pPr>
            <a:lvl2pPr marL="685783" marR="0" indent="-342892" algn="l" defTabSz="685783" rtl="0" eaLnBrk="1" fontAlgn="base" latinLnBrk="0" hangingPunct="1">
              <a:lnSpc>
                <a:spcPct val="90000"/>
              </a:lnSpc>
              <a:spcBef>
                <a:spcPts val="375"/>
              </a:spcBef>
              <a:spcAft>
                <a:spcPts val="0"/>
              </a:spcAft>
              <a:buClrTx/>
              <a:buSzTx/>
              <a:buFont typeface="Calibri" panose="020F0502020204030204" pitchFamily="34" charset="0"/>
              <a:buChar char="◦"/>
              <a:tabLst/>
              <a:defRPr sz="2800">
                <a:latin typeface="+mj-lt"/>
                <a:cs typeface="Arial"/>
              </a:defRPr>
            </a:lvl2pPr>
            <a:lvl3pPr marL="942952"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2400">
                <a:latin typeface="+mj-lt"/>
                <a:cs typeface="Arial"/>
              </a:defRPr>
            </a:lvl3pPr>
            <a:lvl4pPr marL="1285843" marR="0" indent="-25716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800">
                <a:latin typeface="+mj-lt"/>
                <a:cs typeface="Arial"/>
              </a:defRPr>
            </a:lvl4pPr>
            <a:lvl5pPr marL="1585874" marR="0" indent="-214308" algn="l" defTabSz="685783" rtl="0" eaLnBrk="1" fontAlgn="base" latinLnBrk="0" hangingPunct="1">
              <a:lnSpc>
                <a:spcPct val="90000"/>
              </a:lnSpc>
              <a:spcBef>
                <a:spcPts val="0"/>
              </a:spcBef>
              <a:spcAft>
                <a:spcPts val="0"/>
              </a:spcAft>
              <a:buClrTx/>
              <a:buSzTx/>
              <a:buFont typeface="Arial" panose="020B0604020202020204" pitchFamily="34" charset="0"/>
              <a:buChar char="•"/>
              <a:tabLst/>
              <a:defRPr sz="1600">
                <a:latin typeface="+mj-lt"/>
                <a:cs typeface="Arial"/>
              </a:defRPr>
            </a:lvl5pPr>
          </a:lstStyle>
          <a:p>
            <a:pPr lvl="0"/>
            <a:r>
              <a:rPr lang="en-GB" dirty="0"/>
              <a:t>Click to edit Master text styles</a:t>
            </a:r>
          </a:p>
          <a:p>
            <a:pPr marL="685783" marR="0" lvl="1" indent="-342892"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Second level</a:t>
            </a:r>
          </a:p>
          <a:p>
            <a:pPr marL="942952" marR="0" lvl="2"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Third level</a:t>
            </a:r>
          </a:p>
          <a:p>
            <a:pPr marL="1285843" marR="0" lvl="3" indent="-25716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Fourth level</a:t>
            </a:r>
          </a:p>
          <a:p>
            <a:pPr marL="1585874" marR="0" lvl="4" indent="-214308" algn="l" defTabSz="685783" rtl="0" eaLnBrk="1" fontAlgn="base" latinLnBrk="0" hangingPunct="1">
              <a:lnSpc>
                <a:spcPct val="90000"/>
              </a:lnSpc>
              <a:spcBef>
                <a:spcPts val="375"/>
              </a:spcBef>
              <a:spcAft>
                <a:spcPct val="0"/>
              </a:spcAft>
              <a:buClrTx/>
              <a:buSzTx/>
              <a:buFont typeface="Arial" panose="020B0604020202020204" pitchFamily="34" charset="0"/>
              <a:buChar char="•"/>
              <a:tabLst/>
              <a:defRPr/>
            </a:pPr>
            <a:r>
              <a:rPr lang="en-GB" dirty="0"/>
              <a:t>Fifth </a:t>
            </a:r>
            <a:r>
              <a:rPr lang="en-GB" dirty="0" err="1"/>
              <a:t>leve</a:t>
            </a:r>
            <a:r>
              <a:rPr lang="en-US" dirty="0"/>
              <a:t>l</a:t>
            </a:r>
          </a:p>
        </p:txBody>
      </p:sp>
      <p:sp>
        <p:nvSpPr>
          <p:cNvPr id="14" name="Title Placeholder 1"/>
          <p:cNvSpPr>
            <a:spLocks noGrp="1"/>
          </p:cNvSpPr>
          <p:nvPr>
            <p:ph type="title"/>
          </p:nvPr>
        </p:nvSpPr>
        <p:spPr bwMode="auto">
          <a:xfrm>
            <a:off x="457200" y="380999"/>
            <a:ext cx="8229600" cy="609602"/>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2" name="Slide Number Placeholder 1"/>
          <p:cNvSpPr>
            <a:spLocks noGrp="1"/>
          </p:cNvSpPr>
          <p:nvPr>
            <p:ph type="sldNum" sz="quarter" idx="12"/>
          </p:nvPr>
        </p:nvSpPr>
        <p:spPr/>
        <p:txBody>
          <a:bodyPr/>
          <a:lstStyle>
            <a:lvl1pPr>
              <a:defRPr>
                <a:solidFill>
                  <a:srgbClr val="938883"/>
                </a:solidFill>
              </a:defRPr>
            </a:lvl1pPr>
          </a:lstStyle>
          <a:p>
            <a:fld id="{036C557A-1475-2747-AFDC-D7C825D68B4C}" type="slidenum">
              <a:rPr lang="uk-UA" smtClean="0"/>
              <a:pPr/>
              <a:t>‹#›</a:t>
            </a:fld>
            <a:endParaRPr lang="uk-UA" dirty="0"/>
          </a:p>
        </p:txBody>
      </p:sp>
    </p:spTree>
    <p:extLst>
      <p:ext uri="{BB962C8B-B14F-4D97-AF65-F5344CB8AC3E}">
        <p14:creationId xmlns:p14="http://schemas.microsoft.com/office/powerpoint/2010/main" val="82224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141687"/>
            <a:ext cx="7886700" cy="532945"/>
          </a:xfrm>
        </p:spPr>
        <p:txBody>
          <a:bodyPr/>
          <a:lstStyle>
            <a:lvl1pPr>
              <a:defRPr>
                <a:solidFill>
                  <a:srgbClr val="94003F"/>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A9D698B4-4B2D-654A-B790-9D28830F66D1}" type="datetime1">
              <a:rPr lang="en-US" altLang="zh-CN" smtClean="0"/>
              <a:t>4/29/25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pPr/>
              <a:t>‹#›</a:t>
            </a:fld>
            <a:endParaRPr lang="zh-CN" altLang="en-US" dirty="0"/>
          </a:p>
        </p:txBody>
      </p:sp>
      <p:sp>
        <p:nvSpPr>
          <p:cNvPr id="8" name="矩形: 圆角 7">
            <a:extLst>
              <a:ext uri="{FF2B5EF4-FFF2-40B4-BE49-F238E27FC236}">
                <a16:creationId xmlns:a16="http://schemas.microsoft.com/office/drawing/2014/main" id="{C462250D-7816-4698-AB06-D55CC1575AE0}"/>
              </a:ext>
            </a:extLst>
          </p:cNvPr>
          <p:cNvSpPr/>
          <p:nvPr userDrawn="1"/>
        </p:nvSpPr>
        <p:spPr>
          <a:xfrm>
            <a:off x="304799" y="132161"/>
            <a:ext cx="238125" cy="532945"/>
          </a:xfrm>
          <a:prstGeom prst="roundRect">
            <a:avLst/>
          </a:prstGeom>
          <a:solidFill>
            <a:srgbClr val="9400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11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30037"/>
            <a:ext cx="3886200" cy="476942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32F789E-5532-C44B-BE37-3720379333A3}" type="datetime1">
              <a:rPr lang="en-US" altLang="zh-CN" smtClean="0"/>
              <a:t>4/29/25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715320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0C4CE90-35DF-714E-A54B-1616793996EF}" type="datetime1">
              <a:rPr lang="en-US" altLang="zh-CN" smtClean="0"/>
              <a:t>4/29/25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10525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4CB29BE-C124-6E4B-9540-86B6226EA005}" type="datetime1">
              <a:rPr lang="en-US" altLang="zh-CN" smtClean="0"/>
              <a:t>4/29/25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793511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54D0E-4541-D041-AAF9-9DC55280BABC}" type="datetime1">
              <a:rPr lang="en-US" altLang="zh-CN" smtClean="0"/>
              <a:t>4/29/25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55501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8121E4-0B7D-5B4D-A93A-4D6BDC0EFBD5}" type="datetime1">
              <a:rPr lang="en-US" altLang="zh-CN" smtClean="0"/>
              <a:t>4/29/25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47949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28477D0-6F70-944E-B052-F3A5D9F888C2}" type="datetime1">
              <a:rPr lang="en-US" altLang="zh-CN" smtClean="0"/>
              <a:t>4/29/25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8582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7A81147-639A-1645-AB65-BD692A4B0E54}" type="datetime1">
              <a:rPr lang="en-US" altLang="zh-CN" smtClean="0"/>
              <a:t>4/29/25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186778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0783800F-2EDC-054D-B04D-A89CE5DA3858}" type="datetime1">
              <a:rPr lang="en-US" altLang="zh-CN" smtClean="0"/>
              <a:t>4/29/25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pPr/>
              <a:t>‹#›</a:t>
            </a:fld>
            <a:endParaRPr lang="zh-CN" altLang="en-US"/>
          </a:p>
        </p:txBody>
      </p:sp>
    </p:spTree>
    <p:extLst>
      <p:ext uri="{BB962C8B-B14F-4D97-AF65-F5344CB8AC3E}">
        <p14:creationId xmlns:p14="http://schemas.microsoft.com/office/powerpoint/2010/main" val="2333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defRPr>
      </a:lvl1pPr>
    </p:titleStyle>
    <p:body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10">
            <a:extLst>
              <a:ext uri="{FF2B5EF4-FFF2-40B4-BE49-F238E27FC236}">
                <a16:creationId xmlns:a16="http://schemas.microsoft.com/office/drawing/2014/main" id="{3A5016C3-5892-442E-ABFD-D52AFF38DD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029" y="240061"/>
            <a:ext cx="972064" cy="972064"/>
          </a:xfrm>
          <a:prstGeom prst="rect">
            <a:avLst/>
          </a:prstGeom>
        </p:spPr>
      </p:pic>
      <p:pic>
        <p:nvPicPr>
          <p:cNvPr id="10" name="图片 9">
            <a:extLst>
              <a:ext uri="{FF2B5EF4-FFF2-40B4-BE49-F238E27FC236}">
                <a16:creationId xmlns:a16="http://schemas.microsoft.com/office/drawing/2014/main" id="{B961E0DD-8BFE-4D16-AFD0-6C0D6CD188CD}"/>
              </a:ext>
            </a:extLst>
          </p:cNvPr>
          <p:cNvPicPr>
            <a:picLocks noChangeAspect="1"/>
          </p:cNvPicPr>
          <p:nvPr/>
        </p:nvPicPr>
        <p:blipFill rotWithShape="1">
          <a:blip r:embed="rId3"/>
          <a:srcRect l="952" r="11334" b="15673"/>
          <a:stretch/>
        </p:blipFill>
        <p:spPr>
          <a:xfrm>
            <a:off x="1587252" y="435758"/>
            <a:ext cx="5982790" cy="671692"/>
          </a:xfrm>
          <a:prstGeom prst="rect">
            <a:avLst/>
          </a:prstGeom>
        </p:spPr>
      </p:pic>
      <p:pic>
        <p:nvPicPr>
          <p:cNvPr id="2050" name="Picture 2">
            <a:extLst>
              <a:ext uri="{FF2B5EF4-FFF2-40B4-BE49-F238E27FC236}">
                <a16:creationId xmlns:a16="http://schemas.microsoft.com/office/drawing/2014/main" id="{45AF210B-38FD-403E-B32F-0243E3095A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81446"/>
          <a:stretch/>
        </p:blipFill>
        <p:spPr bwMode="auto">
          <a:xfrm>
            <a:off x="7716202" y="240061"/>
            <a:ext cx="1028437" cy="972064"/>
          </a:xfrm>
          <a:prstGeom prst="rect">
            <a:avLst/>
          </a:prstGeom>
          <a:noFill/>
          <a:extLst>
            <a:ext uri="{909E8E84-426E-40DD-AFC4-6F175D3DCCD1}">
              <a14:hiddenFill xmlns:a14="http://schemas.microsoft.com/office/drawing/2010/main">
                <a:solidFill>
                  <a:srgbClr val="FFFFFF"/>
                </a:solidFill>
              </a14:hiddenFill>
            </a:ext>
          </a:extLst>
        </p:spPr>
      </p:pic>
      <p:sp>
        <p:nvSpPr>
          <p:cNvPr id="11" name="标题 1">
            <a:extLst>
              <a:ext uri="{FF2B5EF4-FFF2-40B4-BE49-F238E27FC236}">
                <a16:creationId xmlns:a16="http://schemas.microsoft.com/office/drawing/2014/main" id="{EBD2C3B8-A352-4C06-8DD0-8CF46837709A}"/>
              </a:ext>
            </a:extLst>
          </p:cNvPr>
          <p:cNvSpPr>
            <a:spLocks noGrp="1"/>
          </p:cNvSpPr>
          <p:nvPr>
            <p:ph type="ctrTitle"/>
          </p:nvPr>
        </p:nvSpPr>
        <p:spPr>
          <a:xfrm>
            <a:off x="685800" y="2078326"/>
            <a:ext cx="7772400" cy="2387600"/>
          </a:xfrm>
        </p:spPr>
        <p:txBody>
          <a:bodyPr/>
          <a:lstStyle/>
          <a:p>
            <a:r>
              <a:rPr lang="zh-CN" altLang="en-US" sz="5400" dirty="0">
                <a:solidFill>
                  <a:srgbClr val="94003F"/>
                </a:solidFill>
              </a:rPr>
              <a:t>数字音频基础</a:t>
            </a:r>
            <a:br>
              <a:rPr lang="en-US" altLang="zh-CN" sz="5400" dirty="0">
                <a:solidFill>
                  <a:srgbClr val="94003F"/>
                </a:solidFill>
              </a:rPr>
            </a:br>
            <a:r>
              <a:rPr lang="en-US" altLang="zh-TW" sz="4400" dirty="0">
                <a:solidFill>
                  <a:srgbClr val="94003F"/>
                </a:solidFill>
              </a:rPr>
              <a:t>Basics of Digital Audio</a:t>
            </a:r>
            <a:endParaRPr lang="zh-CN" altLang="en-US" sz="5400" dirty="0">
              <a:solidFill>
                <a:srgbClr val="94003F"/>
              </a:solidFill>
            </a:endParaRPr>
          </a:p>
        </p:txBody>
      </p:sp>
    </p:spTree>
    <p:extLst>
      <p:ext uri="{BB962C8B-B14F-4D97-AF65-F5344CB8AC3E}">
        <p14:creationId xmlns:p14="http://schemas.microsoft.com/office/powerpoint/2010/main" val="377363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04319F3-87CE-4EE8-ADB3-BA8C81BA8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6795" y="2190238"/>
            <a:ext cx="6409189" cy="162366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err="1"/>
              <a:t>Nyquist</a:t>
            </a:r>
            <a:r>
              <a:rPr lang="en-US" altLang="zh-CN" dirty="0"/>
              <a:t> Theorem</a:t>
            </a:r>
            <a:endParaRPr lang="zh-CN" altLang="en-US" dirty="0"/>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8"/>
            <a:ext cx="7886700" cy="1417515"/>
          </a:xfrm>
        </p:spPr>
        <p:txBody>
          <a:bodyPr>
            <a:normAutofit fontScale="47500" lnSpcReduction="20000"/>
          </a:bodyPr>
          <a:lstStyle/>
          <a:p>
            <a:pPr algn="just"/>
            <a:r>
              <a:rPr lang="en-US" altLang="zh-CN" sz="5900" dirty="0" err="1">
                <a:latin typeface="Cambria" panose="02040503050406030204" pitchFamily="18" charset="0"/>
                <a:ea typeface="Cambria" panose="02040503050406030204" pitchFamily="18" charset="0"/>
              </a:rPr>
              <a:t>Nyquist</a:t>
            </a:r>
            <a:r>
              <a:rPr lang="en-US" altLang="zh-CN" sz="5900" dirty="0">
                <a:latin typeface="Cambria" panose="02040503050406030204" pitchFamily="18" charset="0"/>
                <a:ea typeface="Cambria" panose="02040503050406030204" pitchFamily="18" charset="0"/>
              </a:rPr>
              <a:t> Theorem</a:t>
            </a:r>
            <a:r>
              <a:rPr lang="zh-CN" altLang="en-US" sz="5900" dirty="0">
                <a:latin typeface="Cambria" panose="02040503050406030204" pitchFamily="18" charset="0"/>
                <a:ea typeface="Cambria" panose="02040503050406030204" pitchFamily="18" charset="0"/>
              </a:rPr>
              <a:t>（奈奎斯特理论）</a:t>
            </a:r>
            <a:endParaRPr lang="en-US" altLang="zh-CN" sz="5900" dirty="0">
              <a:latin typeface="Cambria" panose="02040503050406030204" pitchFamily="18" charset="0"/>
              <a:ea typeface="Cambria" panose="02040503050406030204" pitchFamily="18" charset="0"/>
            </a:endParaRPr>
          </a:p>
          <a:p>
            <a:pPr lvl="1" algn="just">
              <a:lnSpc>
                <a:spcPct val="100000"/>
              </a:lnSpc>
              <a:defRPr/>
            </a:pPr>
            <a:r>
              <a:rPr lang="en-US" altLang="zh-CN" sz="5100" dirty="0">
                <a:solidFill>
                  <a:srgbClr val="000000"/>
                </a:solidFill>
                <a:latin typeface="Cambria" charset="0"/>
                <a:ea typeface="新細明體" charset="0"/>
                <a:cs typeface="Arial" panose="020B0604020202020204" pitchFamily="34" charset="0"/>
              </a:rPr>
              <a:t>The Nyquist theorem states </a:t>
            </a:r>
            <a:r>
              <a:rPr lang="en-US" altLang="zh-CN" sz="5100" b="1" dirty="0">
                <a:solidFill>
                  <a:srgbClr val="000000"/>
                </a:solidFill>
                <a:latin typeface="Cambria" charset="0"/>
                <a:ea typeface="新細明體" charset="0"/>
                <a:cs typeface="Arial" panose="020B0604020202020204" pitchFamily="34" charset="0"/>
              </a:rPr>
              <a:t>how frequently</a:t>
            </a:r>
            <a:r>
              <a:rPr lang="en-US" altLang="zh-CN" sz="5100" dirty="0">
                <a:solidFill>
                  <a:srgbClr val="000000"/>
                </a:solidFill>
                <a:latin typeface="Cambria" charset="0"/>
                <a:ea typeface="新細明體" charset="0"/>
                <a:cs typeface="Arial" panose="020B0604020202020204" pitchFamily="34" charset="0"/>
              </a:rPr>
              <a:t> we must sample in time to be able to recover the original sound.</a:t>
            </a: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10</a:t>
            </a:fld>
            <a:endParaRPr lang="en-US" altLang="zh-TW"/>
          </a:p>
        </p:txBody>
      </p:sp>
      <p:pic>
        <p:nvPicPr>
          <p:cNvPr id="6" name="Picture 4">
            <a:extLst>
              <a:ext uri="{FF2B5EF4-FFF2-40B4-BE49-F238E27FC236}">
                <a16:creationId xmlns:a16="http://schemas.microsoft.com/office/drawing/2014/main" id="{4AF6B932-ADD8-4D66-A4C7-231454DDD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767" y="3541958"/>
            <a:ext cx="6409189" cy="161507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DF9D7D2-73B1-40BD-A8EC-8F66421DC6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7823" y="5146859"/>
            <a:ext cx="6409189" cy="165535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4AF6B932-ADD8-4D66-A4C7-231454DDDF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1" r="87150" b="49601"/>
          <a:stretch/>
        </p:blipFill>
        <p:spPr bwMode="auto">
          <a:xfrm>
            <a:off x="3996965" y="3560066"/>
            <a:ext cx="584462" cy="8139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4AF6B932-ADD8-4D66-A4C7-231454DDDF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081" b="22896"/>
          <a:stretch/>
        </p:blipFill>
        <p:spPr bwMode="auto">
          <a:xfrm>
            <a:off x="7393790" y="3104208"/>
            <a:ext cx="1084387" cy="1245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97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err="1"/>
              <a:t>Nyquist</a:t>
            </a:r>
            <a:r>
              <a:rPr lang="en-US" altLang="zh-CN" dirty="0"/>
              <a:t> Theorem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551618" y="909657"/>
                <a:ext cx="7886700" cy="6226868"/>
              </a:xfrm>
            </p:spPr>
            <p:txBody>
              <a:bodyPr>
                <a:normAutofit/>
              </a:bodyPr>
              <a:lstStyle/>
              <a:p>
                <a:pPr algn="just"/>
                <a:r>
                  <a:rPr lang="en-US" altLang="zh-CN" sz="3600" dirty="0">
                    <a:latin typeface="Cambria" panose="02040503050406030204" pitchFamily="18" charset="0"/>
                    <a:ea typeface="Cambria" panose="02040503050406030204" pitchFamily="18" charset="0"/>
                  </a:rPr>
                  <a:t>Nyquist Theorem</a:t>
                </a:r>
              </a:p>
              <a:p>
                <a:pPr lvl="1" algn="just">
                  <a:lnSpc>
                    <a:spcPct val="100000"/>
                  </a:lnSpc>
                  <a:spcBef>
                    <a:spcPts val="1200"/>
                  </a:spcBef>
                  <a:defRPr/>
                </a:pP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For correct sampling we must use a sampling rate equal to at least </a:t>
                </a:r>
                <a:r>
                  <a:rPr lang="en-US" altLang="zh-CN" sz="2400" b="1" i="1" dirty="0">
                    <a:solidFill>
                      <a:srgbClr val="000000"/>
                    </a:solidFill>
                    <a:latin typeface="Cambria" panose="02040503050406030204" pitchFamily="18" charset="0"/>
                    <a:ea typeface="Cambria" panose="02040503050406030204" pitchFamily="18" charset="0"/>
                    <a:cs typeface="Arial" panose="020B0604020202020204" pitchFamily="34" charset="0"/>
                  </a:rPr>
                  <a:t>twice</a:t>
                </a:r>
                <a:r>
                  <a:rPr lang="en-US" altLang="zh-CN" sz="2400" i="1" dirty="0">
                    <a:solidFill>
                      <a:srgbClr val="000000"/>
                    </a:solidFill>
                    <a:latin typeface="Cambria" panose="02040503050406030204" pitchFamily="18" charset="0"/>
                    <a:ea typeface="Cambria" panose="02040503050406030204" pitchFamily="18" charset="0"/>
                    <a:cs typeface="Arial" panose="020B0604020202020204" pitchFamily="34" charset="0"/>
                  </a:rPr>
                  <a:t> the maximum frequency </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content in the signal. This rate is called the </a:t>
                </a:r>
                <a:r>
                  <a:rPr lang="en-US" altLang="zh-CN" sz="2400" b="1" dirty="0" err="1">
                    <a:solidFill>
                      <a:srgbClr val="000000"/>
                    </a:solidFill>
                    <a:latin typeface="Cambria" panose="02040503050406030204" pitchFamily="18" charset="0"/>
                    <a:ea typeface="Cambria" panose="02040503050406030204" pitchFamily="18" charset="0"/>
                    <a:cs typeface="Arial" panose="020B0604020202020204" pitchFamily="34" charset="0"/>
                  </a:rPr>
                  <a:t>Nyquist</a:t>
                </a:r>
                <a:r>
                  <a:rPr lang="en-US" altLang="zh-CN" sz="2400" b="1" dirty="0">
                    <a:solidFill>
                      <a:srgbClr val="000000"/>
                    </a:solidFill>
                    <a:latin typeface="Cambria" panose="02040503050406030204" pitchFamily="18" charset="0"/>
                    <a:ea typeface="Cambria" panose="02040503050406030204" pitchFamily="18" charset="0"/>
                    <a:cs typeface="Arial" panose="020B0604020202020204" pitchFamily="34" charset="0"/>
                  </a:rPr>
                  <a:t> rate(</a:t>
                </a:r>
                <a:r>
                  <a:rPr lang="zh-CN" altLang="en-US" sz="2400" b="1" dirty="0">
                    <a:solidFill>
                      <a:srgbClr val="000000"/>
                    </a:solidFill>
                    <a:latin typeface="Cambria" panose="02040503050406030204" pitchFamily="18" charset="0"/>
                    <a:ea typeface="新細明體" charset="0"/>
                    <a:cs typeface="Arial" panose="020B0604020202020204" pitchFamily="34" charset="0"/>
                  </a:rPr>
                  <a:t>奈奎斯特采样率</a:t>
                </a:r>
                <a:r>
                  <a:rPr lang="en-US" altLang="zh-CN" sz="2400" b="1" dirty="0">
                    <a:solidFill>
                      <a:srgbClr val="000000"/>
                    </a:solidFill>
                    <a:latin typeface="Cambria" panose="02040503050406030204" pitchFamily="18" charset="0"/>
                    <a:ea typeface="Cambria" panose="02040503050406030204" pitchFamily="18" charset="0"/>
                    <a:cs typeface="Arial" panose="020B0604020202020204" pitchFamily="34" charset="0"/>
                  </a:rPr>
                  <a:t>)</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a:t>
                </a:r>
              </a:p>
              <a:p>
                <a:pPr lvl="1" algn="just">
                  <a:lnSpc>
                    <a:spcPct val="100000"/>
                  </a:lnSpc>
                  <a:spcBef>
                    <a:spcPts val="1200"/>
                  </a:spcBef>
                  <a:defRPr/>
                </a:pPr>
                <a:r>
                  <a:rPr lang="en-US" altLang="zh-CN" sz="2400" b="1" dirty="0" err="1">
                    <a:solidFill>
                      <a:srgbClr val="000000"/>
                    </a:solidFill>
                    <a:latin typeface="Cambria" panose="02040503050406030204" pitchFamily="18" charset="0"/>
                    <a:ea typeface="Cambria" panose="02040503050406030204" pitchFamily="18" charset="0"/>
                    <a:cs typeface="Arial" panose="020B0604020202020204" pitchFamily="34" charset="0"/>
                  </a:rPr>
                  <a:t>Nyquist</a:t>
                </a:r>
                <a:r>
                  <a:rPr lang="en-US" altLang="zh-CN" sz="2400" b="1" dirty="0">
                    <a:solidFill>
                      <a:srgbClr val="000000"/>
                    </a:solidFill>
                    <a:latin typeface="Cambria" panose="02040503050406030204" pitchFamily="18" charset="0"/>
                    <a:ea typeface="Cambria" panose="02040503050406030204" pitchFamily="18" charset="0"/>
                    <a:cs typeface="Arial" panose="020B0604020202020204" pitchFamily="34" charset="0"/>
                  </a:rPr>
                  <a:t> frequency(</a:t>
                </a:r>
                <a:r>
                  <a:rPr lang="zh-CN" altLang="en-US" sz="2400" b="1" dirty="0">
                    <a:solidFill>
                      <a:srgbClr val="000000"/>
                    </a:solidFill>
                    <a:latin typeface="Cambria" panose="02040503050406030204" pitchFamily="18" charset="0"/>
                    <a:ea typeface="新細明體" charset="0"/>
                    <a:cs typeface="Arial" panose="020B0604020202020204" pitchFamily="34" charset="0"/>
                  </a:rPr>
                  <a:t>奈奎斯特频率</a:t>
                </a:r>
                <a:r>
                  <a:rPr lang="en-US" altLang="zh-CN" sz="2400" b="1" dirty="0">
                    <a:solidFill>
                      <a:srgbClr val="000000"/>
                    </a:solidFill>
                    <a:latin typeface="Cambria" panose="02040503050406030204" pitchFamily="18" charset="0"/>
                    <a:ea typeface="Cambria" panose="02040503050406030204" pitchFamily="18" charset="0"/>
                    <a:cs typeface="Arial" panose="020B0604020202020204" pitchFamily="34" charset="0"/>
                  </a:rPr>
                  <a:t>)</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 half of the Nyquist rate.</a:t>
                </a:r>
              </a:p>
              <a:p>
                <a:pPr lvl="1" algn="just">
                  <a:lnSpc>
                    <a:spcPct val="100000"/>
                  </a:lnSpc>
                  <a:spcBef>
                    <a:spcPts val="1200"/>
                  </a:spcBef>
                  <a:defRPr/>
                </a:pP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The relationship among the Sampling Frequency, True Frequency, and the Alias Frequency </a:t>
                </a:r>
                <a:r>
                  <a:rPr lang="zh-CN" altLang="en-US" sz="2400" b="1" dirty="0">
                    <a:solidFill>
                      <a:srgbClr val="000000"/>
                    </a:solidFill>
                    <a:latin typeface="Cambria" panose="02040503050406030204" pitchFamily="18" charset="0"/>
                    <a:ea typeface="新細明體" charset="0"/>
                    <a:cs typeface="Arial" panose="020B0604020202020204" pitchFamily="34" charset="0"/>
                  </a:rPr>
                  <a:t>（假频）</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 is as follows:</a:t>
                </a:r>
              </a:p>
              <a:p>
                <a:pPr marL="457200" lvl="1" indent="0" algn="ctr">
                  <a:lnSpc>
                    <a:spcPct val="120000"/>
                  </a:lnSpc>
                  <a:spcBef>
                    <a:spcPts val="1200"/>
                  </a:spcBef>
                  <a:buNone/>
                  <a:defRPr/>
                </a:pPr>
                <a14:m>
                  <m:oMath xmlns:m="http://schemas.openxmlformats.org/officeDocument/2006/math">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m:t>
                        </m:r>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𝑎𝑙𝑖𝑎𝑠</m:t>
                            </m:r>
                          </m:sub>
                        </m:s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m:t>
                        </m:r>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𝑠𝑎𝑚𝑝𝑙𝑖𝑛𝑔</m:t>
                            </m:r>
                          </m:sub>
                        </m:sSub>
                        <m:r>
                          <a:rPr lang="en-US" altLang="zh-CN" sz="2400" i="1">
                            <a:solidFill>
                              <a:srgbClr val="000000"/>
                            </a:solidFill>
                            <a:latin typeface="Cambria Math" panose="02040503050406030204" pitchFamily="18" charset="0"/>
                            <a:ea typeface="新細明體" charset="0"/>
                            <a:cs typeface="Arial" panose="020B0604020202020204" pitchFamily="34" charset="0"/>
                          </a:rPr>
                          <m:t>−</m:t>
                        </m:r>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𝑡𝑢𝑟𝑒</m:t>
                        </m:r>
                      </m:sub>
                    </m:sSub>
                    <m:r>
                      <a:rPr lang="en-US" altLang="zh-CN" sz="2400" i="1">
                        <a:solidFill>
                          <a:srgbClr val="000000"/>
                        </a:solidFill>
                        <a:latin typeface="Cambria Math" panose="02040503050406030204" pitchFamily="18" charset="0"/>
                        <a:ea typeface="新細明體" charset="0"/>
                        <a:cs typeface="Arial" panose="020B0604020202020204" pitchFamily="34" charset="0"/>
                      </a:rPr>
                      <m:t>)</m:t>
                    </m:r>
                  </m:oMath>
                </a14:m>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  for </a:t>
                </a:r>
                <a14:m>
                  <m:oMath xmlns:m="http://schemas.openxmlformats.org/officeDocument/2006/math">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𝑡𝑟𝑢𝑒</m:t>
                            </m:r>
                          </m:sub>
                        </m:s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&lt;</m:t>
                        </m:r>
                        <m:sSub>
                          <m:sSubPr>
                            <m:ctrlPr>
                              <a:rPr lang="en-US" altLang="zh-CN" sz="2400" i="1">
                                <a:solidFill>
                                  <a:srgbClr val="000000"/>
                                </a:solidFill>
                                <a:latin typeface="Cambria Math" panose="02040503050406030204" pitchFamily="18" charset="0"/>
                                <a:ea typeface="新細明體" charset="0"/>
                                <a:cs typeface="Arial" panose="020B0604020202020204" pitchFamily="34" charset="0"/>
                              </a:rPr>
                            </m:ctrlPr>
                          </m:sSubPr>
                          <m:e>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i="1">
                                <a:solidFill>
                                  <a:srgbClr val="000000"/>
                                </a:solidFill>
                                <a:latin typeface="Cambria Math" panose="02040503050406030204" pitchFamily="18" charset="0"/>
                                <a:ea typeface="新細明體" charset="0"/>
                                <a:cs typeface="Arial" panose="020B0604020202020204" pitchFamily="34" charset="0"/>
                              </a:rPr>
                              <m:t>𝑠𝑎𝑚𝑝𝑙𝑖𝑛𝑔</m:t>
                            </m:r>
                          </m:sub>
                        </m:sSub>
                        <m:r>
                          <a:rPr lang="en-US" altLang="zh-CN" sz="2400" b="0" i="1" smtClean="0">
                            <a:solidFill>
                              <a:srgbClr val="000000"/>
                            </a:solidFill>
                            <a:latin typeface="Cambria Math" panose="02040503050406030204" pitchFamily="18" charset="0"/>
                            <a:ea typeface="新細明體" charset="0"/>
                            <a:cs typeface="Arial" panose="020B0604020202020204" pitchFamily="34" charset="0"/>
                          </a:rPr>
                          <m:t>&lt;2</m:t>
                        </m:r>
                        <m:r>
                          <a:rPr lang="en-US" altLang="zh-CN" sz="24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2400" i="1">
                            <a:solidFill>
                              <a:srgbClr val="000000"/>
                            </a:solidFill>
                            <a:latin typeface="Cambria Math" panose="02040503050406030204" pitchFamily="18" charset="0"/>
                            <a:ea typeface="新細明體" charset="0"/>
                            <a:cs typeface="Arial" panose="020B0604020202020204" pitchFamily="34" charset="0"/>
                          </a:rPr>
                          <m:t>𝑡𝑢𝑟𝑒</m:t>
                        </m:r>
                      </m:sub>
                    </m:sSub>
                    <m:r>
                      <a:rPr lang="en-US" altLang="zh-CN" sz="2400" i="1">
                        <a:solidFill>
                          <a:srgbClr val="000000"/>
                        </a:solidFill>
                        <a:latin typeface="Cambria Math" panose="02040503050406030204" pitchFamily="18" charset="0"/>
                        <a:ea typeface="新細明體" charset="0"/>
                        <a:cs typeface="Arial" panose="020B0604020202020204" pitchFamily="34" charset="0"/>
                      </a:rPr>
                      <m:t>)</m:t>
                    </m:r>
                  </m:oMath>
                </a14:m>
                <a:endPar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551618" y="909657"/>
                <a:ext cx="7886700" cy="6226868"/>
              </a:xfrm>
              <a:blipFill>
                <a:blip r:embed="rId3"/>
                <a:stretch>
                  <a:fillRect l="-1159" t="-2348" r="-123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11</a:t>
            </a:fld>
            <a:endParaRPr lang="en-US" altLang="zh-TW"/>
          </a:p>
        </p:txBody>
      </p:sp>
    </p:spTree>
    <p:extLst>
      <p:ext uri="{BB962C8B-B14F-4D97-AF65-F5344CB8AC3E}">
        <p14:creationId xmlns:p14="http://schemas.microsoft.com/office/powerpoint/2010/main" val="427400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err="1"/>
              <a:t>Nyquist</a:t>
            </a:r>
            <a:r>
              <a:rPr lang="en-US" altLang="zh-CN" dirty="0"/>
              <a:t> Theorem</a:t>
            </a:r>
            <a:endParaRPr lang="zh-CN" altLang="en-US" dirty="0"/>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551618" y="909657"/>
            <a:ext cx="8224520" cy="6226868"/>
          </a:xfrm>
        </p:spPr>
        <p:txBody>
          <a:bodyPr>
            <a:normAutofit/>
          </a:bodyPr>
          <a:lstStyle/>
          <a:p>
            <a:pPr algn="just"/>
            <a:r>
              <a:rPr lang="zh-CN" altLang="en-US" sz="3600" dirty="0">
                <a:latin typeface="Cambria" panose="02040503050406030204" pitchFamily="18" charset="0"/>
                <a:ea typeface="Cambria" panose="02040503050406030204" pitchFamily="18" charset="0"/>
              </a:rPr>
              <a:t>思考题</a:t>
            </a:r>
            <a:endParaRPr lang="en-US" altLang="zh-CN" sz="3600" dirty="0">
              <a:latin typeface="Cambria" panose="02040503050406030204" pitchFamily="18" charset="0"/>
              <a:ea typeface="Cambria" panose="02040503050406030204" pitchFamily="18" charset="0"/>
            </a:endParaRPr>
          </a:p>
          <a:p>
            <a:pPr algn="just"/>
            <a:r>
              <a:rPr lang="zh-CN" altLang="en-US" sz="3600" dirty="0">
                <a:latin typeface="Cambria" panose="02040503050406030204" pitchFamily="18" charset="0"/>
                <a:ea typeface="Cambria" panose="02040503050406030204" pitchFamily="18" charset="0"/>
              </a:rPr>
              <a:t>如一个声音的频率为</a:t>
            </a:r>
            <a:r>
              <a:rPr lang="en-US" altLang="zh-CN" sz="3600" dirty="0">
                <a:latin typeface="Cambria" panose="02040503050406030204" pitchFamily="18" charset="0"/>
                <a:ea typeface="Cambria" panose="02040503050406030204" pitchFamily="18" charset="0"/>
              </a:rPr>
              <a:t>22.05kHz</a:t>
            </a:r>
            <a:r>
              <a:rPr lang="zh-CN" altLang="en-US" sz="3600" dirty="0">
                <a:latin typeface="Cambria" panose="02040503050406030204" pitchFamily="18" charset="0"/>
                <a:ea typeface="Cambria" panose="02040503050406030204" pitchFamily="18" charset="0"/>
              </a:rPr>
              <a:t>，</a:t>
            </a:r>
            <a:endParaRPr lang="en-US" altLang="zh-CN" sz="3600" dirty="0">
              <a:latin typeface="Cambria" panose="02040503050406030204" pitchFamily="18" charset="0"/>
              <a:ea typeface="Cambria" panose="02040503050406030204" pitchFamily="18" charset="0"/>
            </a:endParaRPr>
          </a:p>
          <a:p>
            <a:pPr lvl="1" algn="just"/>
            <a:r>
              <a:rPr lang="zh-CN" altLang="en-US" sz="2800" dirty="0">
                <a:latin typeface="Cambria" panose="02040503050406030204" pitchFamily="18" charset="0"/>
                <a:ea typeface="Cambria" panose="02040503050406030204" pitchFamily="18" charset="0"/>
              </a:rPr>
              <a:t>奈奎斯特采样率应该为多少？</a:t>
            </a:r>
            <a:endParaRPr lang="en-US" altLang="zh-CN" sz="2800" dirty="0">
              <a:latin typeface="Cambria" panose="02040503050406030204" pitchFamily="18" charset="0"/>
              <a:ea typeface="Cambria" panose="02040503050406030204" pitchFamily="18" charset="0"/>
            </a:endParaRPr>
          </a:p>
          <a:p>
            <a:pPr marL="457200" lvl="1" indent="0" algn="just">
              <a:buNone/>
            </a:pPr>
            <a:endParaRPr lang="en-US" altLang="zh-CN" sz="2800" dirty="0">
              <a:latin typeface="Cambria" panose="02040503050406030204" pitchFamily="18" charset="0"/>
              <a:ea typeface="Cambria" panose="02040503050406030204" pitchFamily="18" charset="0"/>
            </a:endParaRPr>
          </a:p>
          <a:p>
            <a:pPr marL="457200" lvl="1" indent="0" algn="just">
              <a:buNone/>
            </a:pPr>
            <a:r>
              <a:rPr lang="en-US" altLang="zh-CN" sz="2800" dirty="0">
                <a:latin typeface="Cambria" panose="02040503050406030204" pitchFamily="18" charset="0"/>
                <a:ea typeface="Cambria" panose="02040503050406030204" pitchFamily="18" charset="0"/>
              </a:rPr>
              <a:t>  44.1kHz</a:t>
            </a:r>
          </a:p>
          <a:p>
            <a:pPr lvl="1" algn="just"/>
            <a:endParaRPr lang="en-US" altLang="zh-CN" sz="2800" dirty="0">
              <a:latin typeface="Cambria" panose="02040503050406030204" pitchFamily="18" charset="0"/>
              <a:ea typeface="Cambria" panose="02040503050406030204" pitchFamily="18" charset="0"/>
            </a:endParaRPr>
          </a:p>
          <a:p>
            <a:pPr lvl="1" algn="just"/>
            <a:r>
              <a:rPr lang="zh-CN" altLang="en-US" sz="2800" dirty="0">
                <a:latin typeface="Cambria" panose="02040503050406030204" pitchFamily="18" charset="0"/>
                <a:ea typeface="Cambria" panose="02040503050406030204" pitchFamily="18" charset="0"/>
              </a:rPr>
              <a:t>如果采样频率为</a:t>
            </a:r>
            <a:r>
              <a:rPr lang="en-US" altLang="zh-CN" sz="2800" dirty="0">
                <a:latin typeface="Cambria" panose="02040503050406030204" pitchFamily="18" charset="0"/>
                <a:ea typeface="Cambria" panose="02040503050406030204" pitchFamily="18" charset="0"/>
              </a:rPr>
              <a:t>33.075kHz</a:t>
            </a:r>
            <a:r>
              <a:rPr lang="zh-CN" altLang="en-US" sz="2800" dirty="0">
                <a:latin typeface="Cambria" panose="02040503050406030204" pitchFamily="18" charset="0"/>
                <a:ea typeface="Cambria" panose="02040503050406030204" pitchFamily="18" charset="0"/>
              </a:rPr>
              <a:t>，则假频为多少？</a:t>
            </a:r>
            <a:endParaRPr lang="en-US" altLang="zh-CN" sz="2800" dirty="0">
              <a:latin typeface="Cambria" panose="02040503050406030204" pitchFamily="18" charset="0"/>
              <a:ea typeface="Cambria" panose="02040503050406030204" pitchFamily="18" charset="0"/>
            </a:endParaRPr>
          </a:p>
          <a:p>
            <a:pPr lvl="1" algn="just"/>
            <a:endParaRPr lang="en-US" altLang="zh-CN" sz="2800" dirty="0">
              <a:latin typeface="Cambria" panose="02040503050406030204" pitchFamily="18" charset="0"/>
              <a:ea typeface="Cambria" panose="02040503050406030204" pitchFamily="18" charset="0"/>
            </a:endParaRPr>
          </a:p>
          <a:p>
            <a:pPr marL="457200" lvl="1" indent="0" algn="just">
              <a:buNone/>
            </a:pPr>
            <a:r>
              <a:rPr lang="zh-CN" altLang="en-US" sz="2800" dirty="0">
                <a:latin typeface="Cambria" panose="02040503050406030204" pitchFamily="18" charset="0"/>
                <a:ea typeface="Cambria" panose="02040503050406030204" pitchFamily="18" charset="0"/>
              </a:rPr>
              <a:t>假频的计算公式为</a:t>
            </a:r>
            <a:r>
              <a:rPr lang="en-US" altLang="zh-CN" sz="2800" dirty="0">
                <a:latin typeface="Cambria" panose="02040503050406030204" pitchFamily="18" charset="0"/>
                <a:ea typeface="Cambria" panose="02040503050406030204" pitchFamily="18" charset="0"/>
              </a:rPr>
              <a:t>f</a:t>
            </a:r>
            <a:r>
              <a:rPr lang="zh-CN" altLang="en-US" sz="1800" dirty="0">
                <a:latin typeface="Cambria" panose="02040503050406030204" pitchFamily="18" charset="0"/>
                <a:ea typeface="Cambria" panose="02040503050406030204" pitchFamily="18" charset="0"/>
              </a:rPr>
              <a:t>假频</a:t>
            </a:r>
            <a:r>
              <a:rPr lang="en-US" altLang="zh-CN" sz="2800" dirty="0">
                <a:latin typeface="Cambria" panose="02040503050406030204" pitchFamily="18" charset="0"/>
                <a:ea typeface="Cambria" panose="02040503050406030204" pitchFamily="18" charset="0"/>
              </a:rPr>
              <a:t>=f</a:t>
            </a:r>
            <a:r>
              <a:rPr lang="zh-CN" altLang="en-US" sz="1800" dirty="0">
                <a:latin typeface="Cambria" panose="02040503050406030204" pitchFamily="18" charset="0"/>
                <a:ea typeface="Cambria" panose="02040503050406030204" pitchFamily="18" charset="0"/>
              </a:rPr>
              <a:t>采样频率</a:t>
            </a:r>
            <a:r>
              <a:rPr lang="en-US" altLang="zh-CN" sz="2800" dirty="0">
                <a:latin typeface="Cambria" panose="02040503050406030204" pitchFamily="18" charset="0"/>
                <a:ea typeface="Cambria" panose="02040503050406030204" pitchFamily="18" charset="0"/>
              </a:rPr>
              <a:t>-f</a:t>
            </a:r>
            <a:r>
              <a:rPr lang="zh-CN" altLang="en-US" dirty="0">
                <a:latin typeface="Cambria" panose="02040503050406030204" pitchFamily="18" charset="0"/>
                <a:ea typeface="Cambria" panose="02040503050406030204" pitchFamily="18" charset="0"/>
              </a:rPr>
              <a:t>真实频率</a:t>
            </a:r>
            <a:r>
              <a:rPr lang="zh-CN" altLang="en-US" sz="2800" dirty="0">
                <a:latin typeface="Cambria" panose="02040503050406030204" pitchFamily="18" charset="0"/>
                <a:ea typeface="Cambria" panose="02040503050406030204" pitchFamily="18" charset="0"/>
              </a:rPr>
              <a:t>，因此其假频为</a:t>
            </a:r>
            <a:r>
              <a:rPr lang="en-US" altLang="zh-CN" sz="2800" dirty="0">
                <a:latin typeface="Cambria" panose="02040503050406030204" pitchFamily="18" charset="0"/>
                <a:ea typeface="Cambria" panose="02040503050406030204" pitchFamily="18" charset="0"/>
              </a:rPr>
              <a:t>11.025kHz.</a:t>
            </a:r>
            <a:endParaRPr lang="zh-CN" altLang="en-US" sz="2800" dirty="0">
              <a:latin typeface="Cambria" panose="02040503050406030204" pitchFamily="18" charset="0"/>
              <a:ea typeface="Cambria" panose="02040503050406030204" pitchFamily="18" charset="0"/>
            </a:endParaRPr>
          </a:p>
          <a:p>
            <a:pPr algn="just"/>
            <a:endParaRPr lang="en-US" altLang="zh-CN" sz="3600" dirty="0">
              <a:latin typeface="Cambria" panose="02040503050406030204" pitchFamily="18" charset="0"/>
              <a:ea typeface="Cambria" panose="02040503050406030204" pitchFamily="18" charset="0"/>
            </a:endParaRP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12</a:t>
            </a:fld>
            <a:endParaRPr lang="en-US" altLang="zh-TW"/>
          </a:p>
        </p:txBody>
      </p:sp>
    </p:spTree>
    <p:extLst>
      <p:ext uri="{BB962C8B-B14F-4D97-AF65-F5344CB8AC3E}">
        <p14:creationId xmlns:p14="http://schemas.microsoft.com/office/powerpoint/2010/main" val="413120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Signal to Noise Ratio (SNR)</a:t>
            </a:r>
            <a:endParaRPr lang="en-US" altLang="zh-CN" dirty="0">
              <a:latin typeface="Calibri" panose="020F0502020204030204" pitchFamily="34" charset="0"/>
              <a:cs typeface="PMingLiU" pitchFamily="18" charset="-120"/>
            </a:endParaRPr>
          </a:p>
        </p:txBody>
      </p:sp>
      <p:sp>
        <p:nvSpPr>
          <p:cNvPr id="16387" name="内容占位符 2"/>
          <p:cNvSpPr>
            <a:spLocks noGrp="1"/>
          </p:cNvSpPr>
          <p:nvPr>
            <p:ph idx="1"/>
          </p:nvPr>
        </p:nvSpPr>
        <p:spPr>
          <a:xfrm>
            <a:off x="457200" y="1219200"/>
            <a:ext cx="8229600" cy="4876800"/>
          </a:xfrm>
        </p:spPr>
        <p:txBody>
          <a:bodyPr/>
          <a:lstStyle/>
          <a:p>
            <a:r>
              <a:rPr lang="en-US" altLang="zh-CN" dirty="0">
                <a:latin typeface="Cambria" panose="02040503050406030204" pitchFamily="18" charset="0"/>
                <a:ea typeface="Cambria" panose="02040503050406030204" pitchFamily="18" charset="0"/>
                <a:cs typeface="PMingLiU" pitchFamily="18" charset="-120"/>
              </a:rPr>
              <a:t>The ratio of the power of the correct signal and the noise is called the signal to noise ratio (SNR) </a:t>
            </a:r>
          </a:p>
          <a:p>
            <a:pPr lvl="1"/>
            <a:r>
              <a:rPr lang="en-US" altLang="zh-CN" sz="2400" dirty="0">
                <a:latin typeface="Cambria" panose="02040503050406030204" pitchFamily="18" charset="0"/>
                <a:ea typeface="Cambria" panose="02040503050406030204" pitchFamily="18" charset="0"/>
                <a:cs typeface="PMingLiU" pitchFamily="18" charset="-120"/>
              </a:rPr>
              <a:t>A measure of the quality of the signal</a:t>
            </a:r>
          </a:p>
          <a:p>
            <a:pPr lvl="1"/>
            <a:r>
              <a:rPr lang="en-US" altLang="zh-CN" sz="2400" dirty="0">
                <a:latin typeface="Cambria" panose="02040503050406030204" pitchFamily="18" charset="0"/>
                <a:ea typeface="Cambria" panose="02040503050406030204" pitchFamily="18" charset="0"/>
                <a:cs typeface="PMingLiU" pitchFamily="18" charset="-120"/>
              </a:rPr>
              <a:t>The SNR is usually measured in decibels (dB:</a:t>
            </a:r>
            <a:r>
              <a:rPr lang="zh-CN" altLang="en-US" sz="2400" dirty="0">
                <a:latin typeface="Cambria" panose="02040503050406030204" pitchFamily="18" charset="0"/>
                <a:ea typeface="黑体" panose="02010609060101010101" pitchFamily="49" charset="-122"/>
                <a:cs typeface="PMingLiU" pitchFamily="18" charset="-120"/>
              </a:rPr>
              <a:t>分贝</a:t>
            </a:r>
            <a:r>
              <a:rPr lang="en-US" altLang="zh-CN" sz="2400" dirty="0">
                <a:latin typeface="Cambria" panose="02040503050406030204" pitchFamily="18" charset="0"/>
                <a:ea typeface="Cambria" panose="02040503050406030204" pitchFamily="18" charset="0"/>
                <a:cs typeface="PMingLiU" pitchFamily="18" charset="-120"/>
              </a:rPr>
              <a:t>), where 1 dB is a tenth of a bel (</a:t>
            </a:r>
            <a:r>
              <a:rPr lang="zh-CN" altLang="en-US" sz="2400" dirty="0">
                <a:latin typeface="Cambria" panose="02040503050406030204" pitchFamily="18" charset="0"/>
                <a:ea typeface="黑体" panose="02010609060101010101" pitchFamily="49" charset="-122"/>
                <a:cs typeface="PMingLiU" pitchFamily="18" charset="-120"/>
              </a:rPr>
              <a:t>贝尔</a:t>
            </a:r>
            <a:r>
              <a:rPr lang="en-US" altLang="zh-CN" sz="2400" dirty="0">
                <a:latin typeface="Cambria" panose="02040503050406030204" pitchFamily="18" charset="0"/>
                <a:ea typeface="Cambria" panose="02040503050406030204" pitchFamily="18" charset="0"/>
                <a:cs typeface="PMingLiU" pitchFamily="18" charset="-120"/>
              </a:rPr>
              <a:t>)</a:t>
            </a:r>
          </a:p>
          <a:p>
            <a:pPr lvl="1"/>
            <a:r>
              <a:rPr lang="en-US" altLang="zh-CN" sz="2400" dirty="0">
                <a:latin typeface="Cambria" panose="02040503050406030204" pitchFamily="18" charset="0"/>
                <a:ea typeface="Cambria" panose="02040503050406030204" pitchFamily="18" charset="0"/>
                <a:cs typeface="PMingLiU" pitchFamily="18" charset="-120"/>
              </a:rPr>
              <a:t>The </a:t>
            </a:r>
            <a:r>
              <a:rPr lang="en-US" altLang="zh-CN" sz="2400" i="1" dirty="0">
                <a:latin typeface="Cambria" panose="02040503050406030204" pitchFamily="18" charset="0"/>
                <a:ea typeface="Cambria" panose="02040503050406030204" pitchFamily="18" charset="0"/>
                <a:cs typeface="PMingLiU" pitchFamily="18" charset="-120"/>
              </a:rPr>
              <a:t>SNR</a:t>
            </a:r>
            <a:r>
              <a:rPr lang="en-US" altLang="zh-CN" sz="2400" dirty="0">
                <a:latin typeface="Cambria" panose="02040503050406030204" pitchFamily="18" charset="0"/>
                <a:ea typeface="Cambria" panose="02040503050406030204" pitchFamily="18" charset="0"/>
                <a:cs typeface="PMingLiU" pitchFamily="18" charset="-120"/>
              </a:rPr>
              <a:t> value, in units of dB, is defined in terms of base 10 logarithms of squared voltages, as follows:</a:t>
            </a:r>
          </a:p>
          <a:p>
            <a:pPr>
              <a:lnSpc>
                <a:spcPct val="90000"/>
              </a:lnSpc>
            </a:pPr>
            <a:endParaRPr lang="en-US" altLang="zh-CN" dirty="0">
              <a:latin typeface="Cambria" panose="02040503050406030204" pitchFamily="18" charset="0"/>
              <a:cs typeface="PMingLiU" pitchFamily="18" charset="-120"/>
            </a:endParaRPr>
          </a:p>
        </p:txBody>
      </p:sp>
      <p:sp>
        <p:nvSpPr>
          <p:cNvPr id="1638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711818C3-76DB-4AFC-BBD9-543C73DFD301}" type="slidenum">
              <a:rPr kumimoji="0" lang="en-US" altLang="zh-CN" sz="1200" smtClean="0">
                <a:latin typeface="Garamond" panose="02020404030301010803" pitchFamily="18" charset="0"/>
              </a:rPr>
              <a:pPr>
                <a:spcBef>
                  <a:spcPct val="0"/>
                </a:spcBef>
                <a:buClrTx/>
                <a:buSzTx/>
                <a:buFontTx/>
                <a:buNone/>
              </a:pPr>
              <a:t>13</a:t>
            </a:fld>
            <a:endParaRPr kumimoji="0" lang="en-US" altLang="zh-CN" sz="1200">
              <a:latin typeface="Garamond" panose="02020404030301010803" pitchFamily="18" charset="0"/>
            </a:endParaRPr>
          </a:p>
        </p:txBody>
      </p:sp>
      <p:sp>
        <p:nvSpPr>
          <p:cNvPr id="16389" name="Rectangle 3"/>
          <p:cNvSpPr>
            <a:spLocks noChangeArrowheads="1"/>
          </p:cNvSpPr>
          <p:nvPr/>
        </p:nvSpPr>
        <p:spPr bwMode="auto">
          <a:xfrm>
            <a:off x="838200" y="4572000"/>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eaLnBrk="1" hangingPunct="1">
              <a:spcBef>
                <a:spcPct val="0"/>
              </a:spcBef>
              <a:buClrTx/>
              <a:buSzTx/>
              <a:buFontTx/>
              <a:buNone/>
            </a:pPr>
            <a:r>
              <a:rPr lang="en-US" altLang="zh-CN" sz="2400" i="1" dirty="0"/>
              <a:t>SNR</a:t>
            </a:r>
            <a:r>
              <a:rPr lang="en-US" altLang="zh-CN" sz="2400" dirty="0"/>
              <a:t> = 10log</a:t>
            </a:r>
            <a:r>
              <a:rPr lang="en-US" altLang="zh-CN" sz="2400" baseline="-25000" dirty="0"/>
              <a:t>10</a:t>
            </a:r>
            <a:r>
              <a:rPr lang="en-US" altLang="zh-CN" sz="2400" dirty="0"/>
              <a:t>(</a:t>
            </a:r>
            <a:r>
              <a:rPr lang="en-US" altLang="zh-CN" sz="2400" i="1" dirty="0"/>
              <a:t>v</a:t>
            </a:r>
            <a:r>
              <a:rPr lang="en-US" altLang="zh-CN" sz="2400" baseline="30000" dirty="0"/>
              <a:t>2</a:t>
            </a:r>
            <a:r>
              <a:rPr lang="en-US" altLang="zh-CN" sz="2400" baseline="-25000" dirty="0"/>
              <a:t>signal </a:t>
            </a:r>
            <a:r>
              <a:rPr lang="en-US" altLang="zh-CN" sz="2400" dirty="0"/>
              <a:t>/</a:t>
            </a:r>
            <a:r>
              <a:rPr lang="en-US" altLang="zh-CN" sz="2400" i="1" dirty="0"/>
              <a:t>v</a:t>
            </a:r>
            <a:r>
              <a:rPr lang="en-US" altLang="zh-CN" sz="2400" baseline="30000" dirty="0"/>
              <a:t>2</a:t>
            </a:r>
            <a:r>
              <a:rPr lang="en-US" altLang="zh-CN" sz="2400" baseline="-25000" dirty="0"/>
              <a:t>noise</a:t>
            </a:r>
            <a:r>
              <a:rPr lang="en-US" altLang="zh-CN" sz="2400" dirty="0"/>
              <a:t>) = 20log</a:t>
            </a:r>
            <a:r>
              <a:rPr lang="en-US" altLang="zh-CN" sz="2400" baseline="-25000" dirty="0"/>
              <a:t>10</a:t>
            </a:r>
            <a:r>
              <a:rPr lang="en-US" altLang="zh-CN" sz="2400" dirty="0"/>
              <a:t>(</a:t>
            </a:r>
            <a:r>
              <a:rPr lang="en-US" altLang="zh-CN" sz="2400" i="1" dirty="0" err="1"/>
              <a:t>v</a:t>
            </a:r>
            <a:r>
              <a:rPr lang="en-US" altLang="zh-CN" sz="2400" baseline="-25000" dirty="0" err="1"/>
              <a:t>signal</a:t>
            </a:r>
            <a:r>
              <a:rPr lang="en-US" altLang="zh-CN" sz="2400" baseline="-25000" dirty="0"/>
              <a:t> </a:t>
            </a:r>
            <a:r>
              <a:rPr lang="en-US" altLang="zh-CN" sz="2400" dirty="0"/>
              <a:t>/</a:t>
            </a:r>
            <a:r>
              <a:rPr lang="en-US" altLang="zh-CN" sz="2400" i="1" dirty="0" err="1"/>
              <a:t>v</a:t>
            </a:r>
            <a:r>
              <a:rPr lang="en-US" altLang="zh-CN" sz="2400" baseline="-25000" dirty="0" err="1"/>
              <a:t>noise</a:t>
            </a:r>
            <a:r>
              <a:rPr lang="en-US" altLang="zh-CN" sz="2400" dirty="0"/>
              <a:t>) </a:t>
            </a:r>
          </a:p>
        </p:txBody>
      </p:sp>
      <p:sp>
        <p:nvSpPr>
          <p:cNvPr id="16390" name="Rectangle 2"/>
          <p:cNvSpPr>
            <a:spLocks noChangeArrowheads="1"/>
          </p:cNvSpPr>
          <p:nvPr/>
        </p:nvSpPr>
        <p:spPr bwMode="auto">
          <a:xfrm>
            <a:off x="990600" y="5334000"/>
            <a:ext cx="419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eaLnBrk="1" hangingPunct="1">
              <a:spcBef>
                <a:spcPct val="0"/>
              </a:spcBef>
              <a:buClrTx/>
              <a:buSzTx/>
              <a:buFontTx/>
              <a:buNone/>
            </a:pPr>
            <a:r>
              <a:rPr lang="en-US" altLang="zh-CN" sz="2400" baseline="30000"/>
              <a:t>To know: Power — 10; Signal Voltage — 20</a:t>
            </a:r>
            <a:endParaRPr lang="en-US" altLang="zh-CN" sz="2400"/>
          </a:p>
        </p:txBody>
      </p:sp>
    </p:spTree>
    <p:extLst>
      <p:ext uri="{BB962C8B-B14F-4D97-AF65-F5344CB8AC3E}">
        <p14:creationId xmlns:p14="http://schemas.microsoft.com/office/powerpoint/2010/main" val="444407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Signal to Noise Ratio (SNR)</a:t>
            </a:r>
            <a:endParaRPr lang="en-US" altLang="zh-CN" dirty="0">
              <a:latin typeface="Calibri" panose="020F0502020204030204" pitchFamily="34" charset="0"/>
              <a:cs typeface="PMingLiU" pitchFamily="18" charset="-120"/>
            </a:endParaRPr>
          </a:p>
        </p:txBody>
      </p:sp>
      <p:sp>
        <p:nvSpPr>
          <p:cNvPr id="18435" name="内容占位符 2"/>
          <p:cNvSpPr>
            <a:spLocks noGrp="1"/>
          </p:cNvSpPr>
          <p:nvPr>
            <p:ph idx="1"/>
          </p:nvPr>
        </p:nvSpPr>
        <p:spPr>
          <a:xfrm>
            <a:off x="457200" y="1219200"/>
            <a:ext cx="8229600" cy="4876800"/>
          </a:xfrm>
        </p:spPr>
        <p:txBody>
          <a:bodyPr/>
          <a:lstStyle/>
          <a:p>
            <a:pPr>
              <a:spcBef>
                <a:spcPts val="125"/>
              </a:spcBef>
            </a:pPr>
            <a:r>
              <a:rPr lang="en-US" altLang="zh-CN" dirty="0">
                <a:latin typeface="Calibri" panose="020F0502020204030204" pitchFamily="34" charset="0"/>
                <a:cs typeface="PMingLiU" pitchFamily="18" charset="-120"/>
              </a:rPr>
              <a:t>Magnitude</a:t>
            </a:r>
            <a:r>
              <a:rPr lang="zh-CN" altLang="en-US" dirty="0">
                <a:latin typeface="Cambria" panose="02040503050406030204" pitchFamily="18" charset="0"/>
                <a:ea typeface="黑体" panose="02010609060101010101" pitchFamily="49" charset="-122"/>
                <a:cs typeface="PMingLiU" pitchFamily="18" charset="-120"/>
              </a:rPr>
              <a:t> （量级）</a:t>
            </a:r>
            <a:r>
              <a:rPr lang="en-US" altLang="zh-CN" dirty="0">
                <a:latin typeface="Calibri" panose="020F0502020204030204" pitchFamily="34" charset="0"/>
                <a:cs typeface="PMingLiU" pitchFamily="18" charset="-120"/>
              </a:rPr>
              <a:t> Range of Audio</a:t>
            </a:r>
          </a:p>
          <a:p>
            <a:pPr lvl="1">
              <a:spcBef>
                <a:spcPts val="125"/>
              </a:spcBef>
            </a:pPr>
            <a:r>
              <a:rPr lang="en-US" altLang="zh-CN" sz="2200" dirty="0">
                <a:latin typeface="Cambria" panose="02040503050406030204" pitchFamily="18" charset="0"/>
                <a:ea typeface="黑体" panose="02010609060101010101" pitchFamily="49" charset="-122"/>
                <a:cs typeface="PMingLiU" pitchFamily="18" charset="-120"/>
              </a:rPr>
              <a:t>The levels of audio are described in terms of decibels, as a ratio to the quietest sound we are capable of hearing</a:t>
            </a:r>
          </a:p>
          <a:p>
            <a:pPr lvl="1">
              <a:spcBef>
                <a:spcPts val="125"/>
              </a:spcBef>
            </a:pPr>
            <a:r>
              <a:rPr lang="en-US" altLang="zh-CN" sz="2200" dirty="0">
                <a:latin typeface="Cambria" panose="02040503050406030204" pitchFamily="18" charset="0"/>
                <a:ea typeface="黑体" panose="02010609060101010101" pitchFamily="49" charset="-122"/>
                <a:cs typeface="PMingLiU" pitchFamily="18" charset="-120"/>
              </a:rPr>
              <a:t>Humans perceive sounds over the entire range of 120dB, the upper limit of which will be painful to humans</a:t>
            </a:r>
            <a:endParaRPr lang="en-US" altLang="zh-CN" sz="2000" dirty="0">
              <a:latin typeface="Cambria" panose="02040503050406030204" pitchFamily="18" charset="0"/>
              <a:ea typeface="黑体" panose="02010609060101010101" pitchFamily="49" charset="-122"/>
              <a:cs typeface="PMingLiU" pitchFamily="18" charset="-120"/>
            </a:endParaRPr>
          </a:p>
          <a:p>
            <a:pPr>
              <a:lnSpc>
                <a:spcPct val="90000"/>
              </a:lnSpc>
            </a:pPr>
            <a:endParaRPr lang="en-US" altLang="zh-CN" dirty="0">
              <a:latin typeface="Cambria" panose="02040503050406030204" pitchFamily="18" charset="0"/>
              <a:cs typeface="PMingLiU" pitchFamily="18" charset="-120"/>
            </a:endParaRPr>
          </a:p>
        </p:txBody>
      </p:sp>
      <p:sp>
        <p:nvSpPr>
          <p:cNvPr id="1843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891516D0-11DE-4F53-A8B5-E6B919E050F7}" type="slidenum">
              <a:rPr kumimoji="0" lang="en-US" altLang="zh-CN" sz="1200" smtClean="0">
                <a:latin typeface="Garamond" panose="02020404030301010803" pitchFamily="18" charset="0"/>
              </a:rPr>
              <a:pPr>
                <a:spcBef>
                  <a:spcPct val="0"/>
                </a:spcBef>
                <a:buClrTx/>
                <a:buSzTx/>
                <a:buFontTx/>
                <a:buNone/>
              </a:pPr>
              <a:t>14</a:t>
            </a:fld>
            <a:endParaRPr kumimoji="0" lang="en-US" altLang="zh-CN" sz="1200">
              <a:latin typeface="Garamond" panose="02020404030301010803" pitchFamily="18" charset="0"/>
            </a:endParaRPr>
          </a:p>
        </p:txBody>
      </p:sp>
      <p:graphicFrame>
        <p:nvGraphicFramePr>
          <p:cNvPr id="2" name="Table 1"/>
          <p:cNvGraphicFramePr>
            <a:graphicFrameLocks noGrp="1"/>
          </p:cNvGraphicFramePr>
          <p:nvPr/>
        </p:nvGraphicFramePr>
        <p:xfrm>
          <a:off x="2133600" y="3124200"/>
          <a:ext cx="4343400" cy="3048000"/>
        </p:xfrm>
        <a:graphic>
          <a:graphicData uri="http://schemas.openxmlformats.org/drawingml/2006/table">
            <a:tbl>
              <a:tblPr/>
              <a:tblGrid>
                <a:gridCol w="1017588">
                  <a:extLst>
                    <a:ext uri="{9D8B030D-6E8A-4147-A177-3AD203B41FA5}">
                      <a16:colId xmlns:a16="http://schemas.microsoft.com/office/drawing/2014/main" val="20000"/>
                    </a:ext>
                  </a:extLst>
                </a:gridCol>
                <a:gridCol w="3325812">
                  <a:extLst>
                    <a:ext uri="{9D8B030D-6E8A-4147-A177-3AD203B41FA5}">
                      <a16:colId xmlns:a16="http://schemas.microsoft.com/office/drawing/2014/main" val="20001"/>
                    </a:ext>
                  </a:extLst>
                </a:gridCol>
              </a:tblGrid>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音量</a:t>
                      </a:r>
                      <a:endParaRPr kumimoji="0" lang="en-US" altLang="zh-CN" sz="1400" b="1" i="0" u="none" strike="noStrike" cap="none" normalizeH="0" baseline="0">
                        <a:ln>
                          <a:noFill/>
                        </a:ln>
                        <a:solidFill>
                          <a:srgbClr val="FF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FF0000"/>
                          </a:solidFill>
                          <a:effectLst/>
                          <a:latin typeface="黑体" panose="02010609060101010101" pitchFamily="49" charset="-122"/>
                          <a:ea typeface="黑体" panose="02010609060101010101" pitchFamily="49" charset="-122"/>
                        </a:rPr>
                        <a:t>相当于</a:t>
                      </a:r>
                      <a:endParaRPr kumimoji="0" lang="en-US" altLang="zh-CN" sz="1400" b="1" i="0" u="none" strike="noStrike" cap="none" normalizeH="0" baseline="0">
                        <a:ln>
                          <a:noFill/>
                        </a:ln>
                        <a:solidFill>
                          <a:srgbClr val="FF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听力的阈值</a:t>
                      </a:r>
                      <a:endPar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1"/>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60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日常对话</a:t>
                      </a:r>
                      <a:endPar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2"/>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70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嘈杂的餐馆</a:t>
                      </a:r>
                      <a:endPar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3"/>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80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嘈杂的交通，工厂噪音，吸尘器</a:t>
                      </a:r>
                      <a:endPar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4"/>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90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地铁列车，割草机</a:t>
                      </a:r>
                      <a:endPar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5"/>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100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电锯，冲击钻</a:t>
                      </a:r>
                      <a:endPar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6"/>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120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不舒服的阈值（摇滚音乐会，打雷）</a:t>
                      </a:r>
                      <a:endPar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7"/>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140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痛苦的阈值</a:t>
                      </a:r>
                      <a:endPar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8"/>
                  </a:ext>
                </a:extLst>
              </a:tr>
              <a:tr h="304800">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160 dB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BCBCB"/>
                    </a:solidFill>
                  </a:tcPr>
                </a:tc>
                <a:tc>
                  <a:txBody>
                    <a:bodyPr/>
                    <a:lstStyle>
                      <a:lvl1pPr eaLnBrk="0" hangingPunct="0">
                        <a:spcBef>
                          <a:spcPct val="20000"/>
                        </a:spcBef>
                        <a:buClr>
                          <a:schemeClr val="accent1"/>
                        </a:buClr>
                        <a:buSzPct val="65000"/>
                        <a:buFont typeface="Wingdings" panose="05000000000000000000" pitchFamily="2" charset="2"/>
                        <a:defRPr kumimoji="1" sz="26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lr>
                          <a:schemeClr val="accent2"/>
                        </a:buClr>
                        <a:buSzPct val="60000"/>
                        <a:buFont typeface="Wingdings" panose="05000000000000000000" pitchFamily="2" charset="2"/>
                        <a:defRPr kumimoji="1" sz="2200">
                          <a:solidFill>
                            <a:schemeClr val="tx1"/>
                          </a:solidFill>
                          <a:latin typeface="Arial" panose="020B0604020202020204" pitchFamily="34" charset="0"/>
                          <a:ea typeface="PMingLiU" panose="02020500000000000000" pitchFamily="18" charset="-120"/>
                          <a:cs typeface="PMingLiU" panose="02020500000000000000" pitchFamily="18" charset="-120"/>
                        </a:defRPr>
                      </a:lvl2pPr>
                      <a:lvl3pPr marL="1143000" indent="-228600" eaLnBrk="0" hangingPunct="0">
                        <a:spcBef>
                          <a:spcPct val="20000"/>
                        </a:spcBef>
                        <a:buClr>
                          <a:schemeClr val="accent1"/>
                        </a:buClr>
                        <a:buSzPct val="65000"/>
                        <a:buFont typeface="Wingdings" panose="05000000000000000000" pitchFamily="2" charset="2"/>
                        <a:defRPr kumimoji="1" sz="2000">
                          <a:solidFill>
                            <a:schemeClr val="tx1"/>
                          </a:solidFill>
                          <a:latin typeface="Arial" panose="020B0604020202020204" pitchFamily="34" charset="0"/>
                          <a:ea typeface="PMingLiU" panose="02020500000000000000" pitchFamily="18" charset="-120"/>
                          <a:cs typeface="PMingLiU" panose="02020500000000000000" pitchFamily="18" charset="-120"/>
                        </a:defRPr>
                      </a:lvl3pPr>
                      <a:lvl4pPr marL="1600200" indent="-228600" eaLnBrk="0" hangingPunct="0">
                        <a:spcBef>
                          <a:spcPct val="20000"/>
                        </a:spcBef>
                        <a:buClr>
                          <a:schemeClr val="accent2"/>
                        </a:buClr>
                        <a:buSzPct val="70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4pPr>
                      <a:lvl5pPr marL="2057400" indent="-228600" eaLnBrk="0" hangingPunct="0">
                        <a:spcBef>
                          <a:spcPct val="20000"/>
                        </a:spcBef>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defRPr kumimoji="1">
                          <a:solidFill>
                            <a:schemeClr val="tx1"/>
                          </a:solidFill>
                          <a:latin typeface="Arial" panose="020B0604020202020204" pitchFamily="34" charset="0"/>
                          <a:ea typeface="PMingLiU" panose="02020500000000000000" pitchFamily="18" charset="-120"/>
                          <a:cs typeface="PMingLiU" panose="02020500000000000000"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rgbClr val="000000"/>
                          </a:solidFill>
                          <a:effectLst/>
                          <a:latin typeface="黑体" panose="02010609060101010101" pitchFamily="49" charset="-122"/>
                          <a:ea typeface="黑体" panose="02010609060101010101" pitchFamily="49" charset="-122"/>
                        </a:rPr>
                        <a:t>伤及鼓膜</a:t>
                      </a:r>
                      <a:endParaRPr kumimoji="0" lang="en-US" altLang="zh-CN" sz="1400" b="0" i="0" u="none" strike="noStrike" cap="none" normalizeH="0" baseline="0">
                        <a:ln>
                          <a:noFill/>
                        </a:ln>
                        <a:solidFill>
                          <a:srgbClr val="000000"/>
                        </a:solidFill>
                        <a:effectLst/>
                        <a:latin typeface="黑体" panose="02010609060101010101" pitchFamily="49" charset="-122"/>
                        <a:ea typeface="黑体" panose="020106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BCBCB"/>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0550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Signal to Noise Ratio (SNR)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6"/>
                <a:ext cx="7886700" cy="4647279"/>
              </a:xfrm>
            </p:spPr>
            <p:txBody>
              <a:bodyPr>
                <a:normAutofit fontScale="47500" lnSpcReduction="20000"/>
              </a:bodyPr>
              <a:lstStyle/>
              <a:p>
                <a:pPr algn="just"/>
                <a:r>
                  <a:rPr lang="en-US" altLang="zh-CN" sz="5900" dirty="0">
                    <a:latin typeface="Cambria" panose="02040503050406030204" pitchFamily="18" charset="0"/>
                    <a:ea typeface="Cambria" panose="02040503050406030204" pitchFamily="18" charset="0"/>
                  </a:rPr>
                  <a:t>Signal to Quantization Noise Ratio (SQNR)</a:t>
                </a:r>
              </a:p>
              <a:p>
                <a:pPr lvl="1" algn="just">
                  <a:lnSpc>
                    <a:spcPct val="100000"/>
                  </a:lnSpc>
                  <a:spcBef>
                    <a:spcPts val="1200"/>
                  </a:spcBef>
                  <a:defRPr/>
                </a:pPr>
                <a:r>
                  <a:rPr lang="en-US" altLang="zh-CN" sz="5100" dirty="0">
                    <a:solidFill>
                      <a:srgbClr val="000000"/>
                    </a:solidFill>
                    <a:latin typeface="Cambria" charset="0"/>
                    <a:ea typeface="新細明體" charset="0"/>
                    <a:cs typeface="Arial" panose="020B0604020202020204" pitchFamily="34" charset="0"/>
                  </a:rPr>
                  <a:t>Aside from any noise that may have been present in the original analog signal, there is also an additional error that results from quantization.</a:t>
                </a:r>
              </a:p>
              <a:p>
                <a:pPr lvl="1" algn="just">
                  <a:lnSpc>
                    <a:spcPct val="100000"/>
                  </a:lnSpc>
                  <a:spcBef>
                    <a:spcPts val="1200"/>
                  </a:spcBef>
                  <a:defRPr/>
                </a:pPr>
                <a:r>
                  <a:rPr lang="en-US" altLang="zh-CN" sz="5100" dirty="0">
                    <a:solidFill>
                      <a:srgbClr val="000000"/>
                    </a:solidFill>
                    <a:latin typeface="Cambria" charset="0"/>
                    <a:ea typeface="新細明體" charset="0"/>
                    <a:cs typeface="Arial" panose="020B0604020202020204" pitchFamily="34" charset="0"/>
                  </a:rPr>
                  <a:t>I</a:t>
                </a:r>
                <a:r>
                  <a:rPr lang="en-US" sz="5100" dirty="0">
                    <a:solidFill>
                      <a:srgbClr val="000000"/>
                    </a:solidFill>
                    <a:latin typeface="Cambria" charset="0"/>
                    <a:ea typeface="新細明體" charset="0"/>
                    <a:cs typeface="Arial" panose="020B0604020202020204" pitchFamily="34" charset="0"/>
                  </a:rPr>
                  <a:t>t is called </a:t>
                </a:r>
                <a:r>
                  <a:rPr lang="en-US" sz="5100" b="1" dirty="0">
                    <a:solidFill>
                      <a:srgbClr val="000000"/>
                    </a:solidFill>
                    <a:latin typeface="Cambria" charset="0"/>
                    <a:ea typeface="新細明體" charset="0"/>
                    <a:cs typeface="Arial" panose="020B0604020202020204" pitchFamily="34" charset="0"/>
                  </a:rPr>
                  <a:t>quantization noise </a:t>
                </a:r>
                <a:r>
                  <a:rPr lang="en-US" sz="5100" dirty="0">
                    <a:solidFill>
                      <a:srgbClr val="000000"/>
                    </a:solidFill>
                    <a:latin typeface="Cambria" charset="0"/>
                    <a:ea typeface="新細明體" charset="0"/>
                    <a:cs typeface="Arial" panose="020B0604020202020204" pitchFamily="34" charset="0"/>
                  </a:rPr>
                  <a:t>(or quantization error).</a:t>
                </a:r>
              </a:p>
              <a:p>
                <a:pPr lvl="1" algn="just">
                  <a:lnSpc>
                    <a:spcPct val="100000"/>
                  </a:lnSpc>
                  <a:spcBef>
                    <a:spcPts val="1200"/>
                  </a:spcBef>
                  <a:defRPr/>
                </a:pPr>
                <a:r>
                  <a:rPr lang="en-US" altLang="zh-CN" sz="5100" b="1" dirty="0">
                    <a:solidFill>
                      <a:srgbClr val="000000"/>
                    </a:solidFill>
                    <a:latin typeface="Cambria" charset="0"/>
                    <a:ea typeface="新細明體" charset="0"/>
                    <a:cs typeface="Arial" panose="020B0604020202020204" pitchFamily="34" charset="0"/>
                  </a:rPr>
                  <a:t>Linear quantization </a:t>
                </a:r>
                <a:r>
                  <a:rPr lang="en-US" altLang="zh-CN" sz="5100" dirty="0">
                    <a:solidFill>
                      <a:srgbClr val="000000"/>
                    </a:solidFill>
                    <a:latin typeface="Cambria" charset="0"/>
                    <a:ea typeface="新細明體" charset="0"/>
                    <a:cs typeface="Arial" panose="020B0604020202020204" pitchFamily="34" charset="0"/>
                  </a:rPr>
                  <a:t>: samples are typically stored as uniformly quantized values.</a:t>
                </a:r>
              </a:p>
              <a:p>
                <a:pPr lvl="1" algn="just">
                  <a:lnSpc>
                    <a:spcPct val="100000"/>
                  </a:lnSpc>
                  <a:spcBef>
                    <a:spcPts val="1200"/>
                  </a:spcBef>
                  <a:defRPr/>
                </a:pPr>
                <a:r>
                  <a:rPr lang="en-US" altLang="zh-CN" sz="5100" b="1" dirty="0">
                    <a:solidFill>
                      <a:srgbClr val="000000"/>
                    </a:solidFill>
                    <a:latin typeface="Cambria" charset="0"/>
                    <a:ea typeface="新細明體" charset="0"/>
                    <a:cs typeface="Arial" panose="020B0604020202020204" pitchFamily="34" charset="0"/>
                  </a:rPr>
                  <a:t>Non-uniform quantization</a:t>
                </a:r>
                <a:r>
                  <a:rPr lang="en-US" altLang="zh-CN" sz="5100" dirty="0">
                    <a:solidFill>
                      <a:srgbClr val="000000"/>
                    </a:solidFill>
                    <a:latin typeface="Cambria" charset="0"/>
                    <a:ea typeface="新細明體" charset="0"/>
                    <a:cs typeface="Arial" panose="020B0604020202020204" pitchFamily="34" charset="0"/>
                  </a:rPr>
                  <a:t>: set up more finely-spaced levels where humans hear with the most acuity.</a:t>
                </a:r>
                <a14:m>
                  <m:oMath xmlns:m="http://schemas.openxmlformats.org/officeDocument/2006/math">
                    <m:r>
                      <a:rPr lang="en-US" altLang="zh-CN" sz="5100" b="0" i="0" dirty="0" smtClean="0">
                        <a:solidFill>
                          <a:srgbClr val="000000"/>
                        </a:solidFill>
                        <a:latin typeface="Cambria Math" panose="02040503050406030204" pitchFamily="18" charset="0"/>
                        <a:ea typeface="新細明體" charset="0"/>
                        <a:cs typeface="Arial" panose="020B0604020202020204" pitchFamily="34" charset="0"/>
                      </a:rPr>
                      <m:t>   </m:t>
                    </m:r>
                    <m:r>
                      <a:rPr lang="zh-CN" altLang="en-US" sz="5100" b="1" i="1" dirty="0">
                        <a:solidFill>
                          <a:srgbClr val="000000"/>
                        </a:solidFill>
                        <a:latin typeface="Cambria Math" panose="02040503050406030204" pitchFamily="18" charset="0"/>
                        <a:ea typeface="新細明體" charset="0"/>
                        <a:cs typeface="Arial" panose="020B0604020202020204" pitchFamily="34" charset="0"/>
                      </a:rPr>
                      <m:t>𝝁</m:t>
                    </m:r>
                  </m:oMath>
                </a14:m>
                <a:r>
                  <a:rPr lang="en-US" altLang="zh-CN" sz="5100" b="1" dirty="0">
                    <a:solidFill>
                      <a:srgbClr val="000000"/>
                    </a:solidFill>
                    <a:latin typeface="Cambria" charset="0"/>
                    <a:ea typeface="新細明體" charset="0"/>
                    <a:cs typeface="Arial" panose="020B0604020202020204" pitchFamily="34" charset="0"/>
                  </a:rPr>
                  <a:t>-law and A-law </a:t>
                </a:r>
                <a:r>
                  <a:rPr lang="en-US" altLang="zh-CN" sz="5100" dirty="0">
                    <a:solidFill>
                      <a:srgbClr val="000000"/>
                    </a:solidFill>
                    <a:latin typeface="Cambria" charset="0"/>
                    <a:ea typeface="新細明體" charset="0"/>
                    <a:cs typeface="Arial" panose="020B0604020202020204" pitchFamily="34" charset="0"/>
                  </a:rPr>
                  <a:t>encoding.</a:t>
                </a:r>
              </a:p>
              <a:p>
                <a:pPr marL="914400" lvl="1" indent="-457200" algn="just">
                  <a:lnSpc>
                    <a:spcPct val="130000"/>
                  </a:lnSpc>
                  <a:buFont typeface="+mj-lt"/>
                  <a:buAutoNum type="alphaLcParenR"/>
                  <a:defRPr/>
                </a:pPr>
                <a:endParaRPr lang="en-US" sz="5100" dirty="0">
                  <a:solidFill>
                    <a:srgbClr val="000000"/>
                  </a:solidFill>
                  <a:latin typeface="Cambria" charset="0"/>
                  <a:ea typeface="新細明體" charset="0"/>
                  <a:cs typeface="Arial" panose="020B0604020202020204" pitchFamily="34" charset="0"/>
                </a:endParaRPr>
              </a:p>
              <a:p>
                <a:pPr marL="457200" lvl="1" indent="0" algn="just">
                  <a:lnSpc>
                    <a:spcPct val="100000"/>
                  </a:lnSpc>
                  <a:spcBef>
                    <a:spcPts val="1200"/>
                  </a:spcBef>
                  <a:buNone/>
                  <a:defRPr/>
                </a:pPr>
                <a:endParaRPr lang="en-US" altLang="zh-CN" sz="51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5100" dirty="0">
                  <a:solidFill>
                    <a:srgbClr val="000000"/>
                  </a:solidFill>
                  <a:latin typeface="Cambria" charset="0"/>
                  <a:ea typeface="新細明體"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6"/>
                <a:ext cx="7886700" cy="4647279"/>
              </a:xfrm>
              <a:blipFill>
                <a:blip r:embed="rId2"/>
                <a:stretch>
                  <a:fillRect l="-618" t="-3932" r="-123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15</a:t>
            </a:fld>
            <a:endParaRPr lang="en-US" altLang="zh-TW"/>
          </a:p>
        </p:txBody>
      </p:sp>
    </p:spTree>
    <p:extLst>
      <p:ext uri="{BB962C8B-B14F-4D97-AF65-F5344CB8AC3E}">
        <p14:creationId xmlns:p14="http://schemas.microsoft.com/office/powerpoint/2010/main" val="1675194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Signal to Noise Ratio (SNR)</a:t>
            </a:r>
            <a:endParaRPr lang="zh-CN" altLang="en-US" dirty="0"/>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6"/>
            <a:ext cx="7886700" cy="4647279"/>
          </a:xfrm>
        </p:spPr>
        <p:txBody>
          <a:bodyPr>
            <a:normAutofit/>
          </a:bodyPr>
          <a:lstStyle/>
          <a:p>
            <a:pPr algn="just"/>
            <a:r>
              <a:rPr lang="zh-CN" altLang="en-US" sz="5900" dirty="0">
                <a:latin typeface="Cambria" panose="02040503050406030204" pitchFamily="18" charset="0"/>
                <a:ea typeface="Cambria" panose="02040503050406030204" pitchFamily="18" charset="0"/>
              </a:rPr>
              <a:t>思考题</a:t>
            </a:r>
            <a:endParaRPr lang="en-US" altLang="zh-CN" sz="5900" dirty="0">
              <a:latin typeface="Cambria" panose="02040503050406030204" pitchFamily="18" charset="0"/>
              <a:ea typeface="Cambria" panose="02040503050406030204" pitchFamily="18" charset="0"/>
            </a:endParaRPr>
          </a:p>
          <a:p>
            <a:pPr lvl="1" algn="just">
              <a:lnSpc>
                <a:spcPct val="100000"/>
              </a:lnSpc>
              <a:spcBef>
                <a:spcPts val="1200"/>
              </a:spcBef>
              <a:defRPr/>
            </a:pPr>
            <a:r>
              <a:rPr lang="zh-CN" altLang="en-US" sz="2400" dirty="0">
                <a:solidFill>
                  <a:srgbClr val="000000"/>
                </a:solidFill>
                <a:latin typeface="Cambria" charset="0"/>
                <a:ea typeface="新細明體" charset="0"/>
                <a:cs typeface="Arial" panose="020B0604020202020204" pitchFamily="34" charset="0"/>
              </a:rPr>
              <a:t>信号的电压为</a:t>
            </a:r>
            <a:r>
              <a:rPr lang="en-US" altLang="zh-CN" sz="2400" dirty="0">
                <a:solidFill>
                  <a:srgbClr val="000000"/>
                </a:solidFill>
                <a:latin typeface="Cambria" charset="0"/>
                <a:ea typeface="新細明體" charset="0"/>
                <a:cs typeface="Arial" panose="020B0604020202020204" pitchFamily="34" charset="0"/>
              </a:rPr>
              <a:t>100V</a:t>
            </a:r>
            <a:r>
              <a:rPr lang="zh-CN" altLang="en-US" sz="2400" dirty="0">
                <a:solidFill>
                  <a:srgbClr val="000000"/>
                </a:solidFill>
                <a:latin typeface="Cambria" charset="0"/>
                <a:ea typeface="新細明體" charset="0"/>
                <a:cs typeface="Arial" panose="020B0604020202020204" pitchFamily="34" charset="0"/>
              </a:rPr>
              <a:t>，噪声的电压为</a:t>
            </a:r>
            <a:r>
              <a:rPr lang="en-US" altLang="zh-CN" sz="2400" dirty="0">
                <a:solidFill>
                  <a:srgbClr val="000000"/>
                </a:solidFill>
                <a:latin typeface="Cambria" charset="0"/>
                <a:ea typeface="新細明體" charset="0"/>
                <a:cs typeface="Arial" panose="020B0604020202020204" pitchFamily="34" charset="0"/>
              </a:rPr>
              <a:t>10V</a:t>
            </a:r>
            <a:r>
              <a:rPr lang="zh-CN" altLang="en-US" sz="2400" dirty="0">
                <a:solidFill>
                  <a:srgbClr val="000000"/>
                </a:solidFill>
                <a:latin typeface="Cambria" charset="0"/>
                <a:ea typeface="新細明體" charset="0"/>
                <a:cs typeface="Arial" panose="020B0604020202020204" pitchFamily="34" charset="0"/>
              </a:rPr>
              <a:t>，求</a:t>
            </a:r>
            <a:r>
              <a:rPr lang="en-US" altLang="zh-CN" sz="2400" dirty="0">
                <a:solidFill>
                  <a:srgbClr val="000000"/>
                </a:solidFill>
                <a:latin typeface="Cambria" charset="0"/>
                <a:ea typeface="新細明體" charset="0"/>
                <a:cs typeface="Arial" panose="020B0604020202020204" pitchFamily="34" charset="0"/>
              </a:rPr>
              <a:t>SNR</a:t>
            </a:r>
            <a:r>
              <a:rPr lang="zh-CN" altLang="en-US" sz="2400" dirty="0">
                <a:solidFill>
                  <a:srgbClr val="000000"/>
                </a:solidFill>
                <a:latin typeface="Cambria" charset="0"/>
                <a:ea typeface="新細明體" charset="0"/>
                <a:cs typeface="Arial" panose="020B0604020202020204" pitchFamily="34" charset="0"/>
              </a:rPr>
              <a:t>为？</a:t>
            </a:r>
            <a:endParaRPr lang="en-US" altLang="zh-CN" sz="2400" dirty="0">
              <a:solidFill>
                <a:srgbClr val="000000"/>
              </a:solidFill>
              <a:latin typeface="Cambria" charset="0"/>
              <a:ea typeface="新細明體" charset="0"/>
              <a:cs typeface="Arial" panose="020B0604020202020204" pitchFamily="34" charset="0"/>
            </a:endParaRPr>
          </a:p>
          <a:p>
            <a:pPr marL="457200" lvl="1" indent="0" algn="just">
              <a:lnSpc>
                <a:spcPct val="100000"/>
              </a:lnSpc>
              <a:spcBef>
                <a:spcPts val="1200"/>
              </a:spcBef>
              <a:buNone/>
              <a:defRPr/>
            </a:pPr>
            <a:r>
              <a:rPr lang="en-US" sz="2400" dirty="0">
                <a:solidFill>
                  <a:srgbClr val="000000"/>
                </a:solidFill>
                <a:latin typeface="Cambria" charset="0"/>
                <a:ea typeface="新細明體" charset="0"/>
                <a:cs typeface="Arial" panose="020B0604020202020204" pitchFamily="34" charset="0"/>
              </a:rPr>
              <a:t>a. 10dB</a:t>
            </a:r>
          </a:p>
          <a:p>
            <a:pPr marL="457200" lvl="1" indent="0" algn="just">
              <a:lnSpc>
                <a:spcPct val="100000"/>
              </a:lnSpc>
              <a:spcBef>
                <a:spcPts val="1200"/>
              </a:spcBef>
              <a:buNone/>
              <a:defRPr/>
            </a:pPr>
            <a:r>
              <a:rPr lang="en-US" sz="2400" dirty="0">
                <a:solidFill>
                  <a:srgbClr val="000000"/>
                </a:solidFill>
                <a:latin typeface="Cambria" charset="0"/>
                <a:ea typeface="新細明體" charset="0"/>
                <a:cs typeface="Arial" panose="020B0604020202020204" pitchFamily="34" charset="0"/>
              </a:rPr>
              <a:t>b. 20dB</a:t>
            </a:r>
          </a:p>
          <a:p>
            <a:pPr marL="457200" lvl="1" indent="0" algn="just">
              <a:lnSpc>
                <a:spcPct val="100000"/>
              </a:lnSpc>
              <a:spcBef>
                <a:spcPts val="1200"/>
              </a:spcBef>
              <a:buNone/>
              <a:defRPr/>
            </a:pPr>
            <a:r>
              <a:rPr lang="en-US" sz="2400" dirty="0">
                <a:solidFill>
                  <a:srgbClr val="000000"/>
                </a:solidFill>
                <a:latin typeface="Cambria" charset="0"/>
                <a:ea typeface="新細明體" charset="0"/>
                <a:cs typeface="Arial" panose="020B0604020202020204" pitchFamily="34" charset="0"/>
              </a:rPr>
              <a:t>c. 40dB</a:t>
            </a:r>
          </a:p>
          <a:p>
            <a:pPr marL="457200" lvl="1" indent="0" algn="just">
              <a:lnSpc>
                <a:spcPct val="100000"/>
              </a:lnSpc>
              <a:spcBef>
                <a:spcPts val="1200"/>
              </a:spcBef>
              <a:buNone/>
              <a:defRPr/>
            </a:pPr>
            <a:endParaRPr lang="en-US" altLang="zh-CN" sz="51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51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16</a:t>
            </a:fld>
            <a:endParaRPr lang="en-US" altLang="zh-TW"/>
          </a:p>
        </p:txBody>
      </p:sp>
    </p:spTree>
    <p:extLst>
      <p:ext uri="{BB962C8B-B14F-4D97-AF65-F5344CB8AC3E}">
        <p14:creationId xmlns:p14="http://schemas.microsoft.com/office/powerpoint/2010/main" val="54861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C4910-84FA-4B55-9B6E-1C9A74278A29}"/>
              </a:ext>
            </a:extLst>
          </p:cNvPr>
          <p:cNvSpPr>
            <a:spLocks noGrp="1"/>
          </p:cNvSpPr>
          <p:nvPr>
            <p:ph type="title"/>
          </p:nvPr>
        </p:nvSpPr>
        <p:spPr/>
        <p:txBody>
          <a:bodyPr/>
          <a:lstStyle/>
          <a:p>
            <a:r>
              <a:rPr lang="en-US" altLang="zh-CN" dirty="0"/>
              <a:t>Outline of Lecture 05</a:t>
            </a:r>
            <a:endParaRPr lang="zh-CN" altLang="en-US" dirty="0"/>
          </a:p>
        </p:txBody>
      </p:sp>
      <p:sp>
        <p:nvSpPr>
          <p:cNvPr id="3" name="内容占位符 2">
            <a:extLst>
              <a:ext uri="{FF2B5EF4-FFF2-40B4-BE49-F238E27FC236}">
                <a16:creationId xmlns:a16="http://schemas.microsoft.com/office/drawing/2014/main" id="{164AA456-D49D-4BC4-9B55-EFC0B9735D23}"/>
              </a:ext>
            </a:extLst>
          </p:cNvPr>
          <p:cNvSpPr>
            <a:spLocks noGrp="1"/>
          </p:cNvSpPr>
          <p:nvPr>
            <p:ph idx="1"/>
          </p:nvPr>
        </p:nvSpPr>
        <p:spPr>
          <a:xfrm>
            <a:off x="628650" y="998049"/>
            <a:ext cx="7886700" cy="4351338"/>
          </a:xfrm>
        </p:spPr>
        <p:txBody>
          <a:bodyPr>
            <a:normAutofit/>
          </a:bodyPr>
          <a:lstStyle/>
          <a:p>
            <a:r>
              <a:rPr lang="en-US" altLang="zh-CN" dirty="0">
                <a:latin typeface="Cambria" charset="0"/>
                <a:ea typeface="新細明體" charset="0"/>
              </a:rPr>
              <a:t>Digitization of Sound</a:t>
            </a:r>
          </a:p>
          <a:p>
            <a:pPr lvl="1">
              <a:lnSpc>
                <a:spcPct val="110000"/>
              </a:lnSpc>
              <a:defRPr/>
            </a:pPr>
            <a:r>
              <a:rPr lang="en-US" altLang="zh-CN" sz="2400" dirty="0">
                <a:solidFill>
                  <a:srgbClr val="000000"/>
                </a:solidFill>
                <a:latin typeface="Cambria" charset="0"/>
                <a:ea typeface="新細明體" charset="0"/>
                <a:cs typeface="Arial" panose="020B0604020202020204" pitchFamily="34" charset="0"/>
              </a:rPr>
              <a:t>Sound and</a:t>
            </a:r>
            <a:r>
              <a:rPr lang="zh-CN" altLang="en-US" sz="2400" dirty="0">
                <a:solidFill>
                  <a:srgbClr val="000000"/>
                </a:solidFill>
                <a:latin typeface="Cambria" charset="0"/>
                <a:ea typeface="新細明體" charset="0"/>
                <a:cs typeface="Arial" panose="020B0604020202020204" pitchFamily="34" charset="0"/>
              </a:rPr>
              <a:t> </a:t>
            </a:r>
            <a:r>
              <a:rPr lang="en-US" altLang="zh-CN" sz="2400" dirty="0">
                <a:solidFill>
                  <a:srgbClr val="000000"/>
                </a:solidFill>
                <a:latin typeface="Cambria" charset="0"/>
                <a:ea typeface="新細明體" charset="0"/>
                <a:cs typeface="Arial" panose="020B0604020202020204" pitchFamily="34" charset="0"/>
              </a:rPr>
              <a:t>Digitization</a:t>
            </a:r>
            <a:endParaRPr lang="en-US" altLang="zh-TW" sz="2400" dirty="0">
              <a:solidFill>
                <a:srgbClr val="000000"/>
              </a:solidFill>
              <a:latin typeface="Cambria" charset="0"/>
              <a:ea typeface="新細明體" charset="0"/>
              <a:cs typeface="Arial" panose="020B0604020202020204" pitchFamily="34" charset="0"/>
            </a:endParaRPr>
          </a:p>
          <a:p>
            <a:pPr lvl="1">
              <a:lnSpc>
                <a:spcPct val="110000"/>
              </a:lnSpc>
              <a:defRPr/>
            </a:pPr>
            <a:r>
              <a:rPr lang="en-US" altLang="zh-TW" sz="2400" dirty="0">
                <a:latin typeface="Cambria" charset="0"/>
                <a:ea typeface="新細明體" charset="0"/>
                <a:cs typeface="Arial" panose="020B0604020202020204" pitchFamily="34" charset="0"/>
              </a:rPr>
              <a:t>Nyquist Theorem</a:t>
            </a:r>
          </a:p>
          <a:p>
            <a:pPr lvl="1">
              <a:lnSpc>
                <a:spcPct val="110000"/>
              </a:lnSpc>
              <a:defRPr/>
            </a:pPr>
            <a:r>
              <a:rPr lang="en-US" altLang="zh-TW" sz="2400" dirty="0">
                <a:latin typeface="Cambria" charset="0"/>
                <a:ea typeface="新細明體" charset="0"/>
                <a:cs typeface="Arial" panose="020B0604020202020204" pitchFamily="34" charset="0"/>
              </a:rPr>
              <a:t>Signal to Noise Ratio (SNR)</a:t>
            </a:r>
          </a:p>
          <a:p>
            <a:r>
              <a:rPr lang="en-US" altLang="zh-CN" dirty="0">
                <a:solidFill>
                  <a:srgbClr val="FF0000"/>
                </a:solidFill>
                <a:latin typeface="Cambria" charset="0"/>
                <a:ea typeface="新細明體" charset="0"/>
              </a:rPr>
              <a:t>Quantization and Transmission of Audio</a:t>
            </a:r>
          </a:p>
          <a:p>
            <a:r>
              <a:rPr lang="en-US" altLang="zh-CN" dirty="0">
                <a:latin typeface="Cambria" charset="0"/>
                <a:ea typeface="新細明體" charset="0"/>
              </a:rPr>
              <a:t>Experiments</a:t>
            </a:r>
            <a:endParaRPr lang="en-US" altLang="zh-CN" dirty="0"/>
          </a:p>
          <a:p>
            <a:endParaRPr lang="zh-CN" altLang="en-US" dirty="0"/>
          </a:p>
        </p:txBody>
      </p:sp>
      <p:sp>
        <p:nvSpPr>
          <p:cNvPr id="4" name="灯片编号占位符 3">
            <a:extLst>
              <a:ext uri="{FF2B5EF4-FFF2-40B4-BE49-F238E27FC236}">
                <a16:creationId xmlns:a16="http://schemas.microsoft.com/office/drawing/2014/main" id="{B3278D28-C645-4129-85F0-50CA6F8F40BA}"/>
              </a:ext>
            </a:extLst>
          </p:cNvPr>
          <p:cNvSpPr>
            <a:spLocks noGrp="1"/>
          </p:cNvSpPr>
          <p:nvPr>
            <p:ph type="sldNum" sz="quarter" idx="12"/>
          </p:nvPr>
        </p:nvSpPr>
        <p:spPr/>
        <p:txBody>
          <a:bodyPr/>
          <a:lstStyle/>
          <a:p>
            <a:fld id="{EB792F4E-54C0-4D36-B331-9C6FCFE9A340}" type="slidenum">
              <a:rPr lang="zh-CN" altLang="en-US" smtClean="0"/>
              <a:pPr/>
              <a:t>17</a:t>
            </a:fld>
            <a:endParaRPr lang="zh-CN" altLang="en-US" dirty="0"/>
          </a:p>
        </p:txBody>
      </p:sp>
    </p:spTree>
    <p:extLst>
      <p:ext uri="{BB962C8B-B14F-4D97-AF65-F5344CB8AC3E}">
        <p14:creationId xmlns:p14="http://schemas.microsoft.com/office/powerpoint/2010/main" val="3181922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7"/>
            <a:ext cx="7886700" cy="5646050"/>
          </a:xfrm>
        </p:spPr>
        <p:txBody>
          <a:bodyPr>
            <a:normAutofit fontScale="32500" lnSpcReduction="20000"/>
          </a:bodyPr>
          <a:lstStyle/>
          <a:p>
            <a:pPr algn="just"/>
            <a:r>
              <a:rPr lang="en-US" altLang="zh-CN" sz="8600" b="1" dirty="0">
                <a:latin typeface="Cambria" panose="02040503050406030204" pitchFamily="18" charset="0"/>
                <a:ea typeface="Cambria" panose="02040503050406030204" pitchFamily="18" charset="0"/>
              </a:rPr>
              <a:t>Coding of Audio</a:t>
            </a:r>
          </a:p>
          <a:p>
            <a:pPr lvl="1" algn="just">
              <a:lnSpc>
                <a:spcPct val="120000"/>
              </a:lnSpc>
              <a:spcBef>
                <a:spcPts val="1200"/>
              </a:spcBef>
              <a:defRPr/>
            </a:pPr>
            <a:r>
              <a:rPr lang="en-US" altLang="zh-CN" sz="7400" dirty="0">
                <a:solidFill>
                  <a:srgbClr val="000000"/>
                </a:solidFill>
                <a:latin typeface="Cambria" charset="0"/>
                <a:ea typeface="新細明體" charset="0"/>
                <a:cs typeface="Arial" panose="020B0604020202020204" pitchFamily="34" charset="0"/>
              </a:rPr>
              <a:t>Quantization and transformation of data are collectively known as </a:t>
            </a:r>
            <a:r>
              <a:rPr lang="en-US" altLang="zh-CN" sz="7400" b="1" dirty="0">
                <a:solidFill>
                  <a:srgbClr val="000000"/>
                </a:solidFill>
                <a:latin typeface="Cambria" charset="0"/>
                <a:ea typeface="新細明體" charset="0"/>
                <a:cs typeface="Arial" panose="020B0604020202020204" pitchFamily="34" charset="0"/>
              </a:rPr>
              <a:t>coding</a:t>
            </a:r>
            <a:r>
              <a:rPr lang="en-US" altLang="zh-CN" sz="7400" dirty="0">
                <a:solidFill>
                  <a:srgbClr val="000000"/>
                </a:solidFill>
                <a:latin typeface="Cambria" charset="0"/>
                <a:ea typeface="新細明體" charset="0"/>
                <a:cs typeface="Arial" panose="020B0604020202020204" pitchFamily="34" charset="0"/>
              </a:rPr>
              <a:t> of the data.</a:t>
            </a:r>
          </a:p>
          <a:p>
            <a:pPr lvl="2" algn="just">
              <a:lnSpc>
                <a:spcPct val="120000"/>
              </a:lnSpc>
              <a:spcBef>
                <a:spcPts val="1200"/>
              </a:spcBef>
              <a:defRPr/>
            </a:pPr>
            <a:r>
              <a:rPr lang="en-US" sz="7400" i="1" u="sng" dirty="0">
                <a:solidFill>
                  <a:srgbClr val="000000"/>
                </a:solidFill>
                <a:latin typeface="Cambria" charset="0"/>
                <a:ea typeface="新細明體" charset="0"/>
                <a:cs typeface="Arial" panose="020B0604020202020204" pitchFamily="34" charset="0"/>
              </a:rPr>
              <a:t>Differences</a:t>
            </a:r>
            <a:r>
              <a:rPr lang="en-US" sz="7400" dirty="0">
                <a:solidFill>
                  <a:srgbClr val="000000"/>
                </a:solidFill>
                <a:latin typeface="Cambria" charset="0"/>
                <a:ea typeface="新細明體" charset="0"/>
                <a:cs typeface="Arial" panose="020B0604020202020204" pitchFamily="34" charset="0"/>
              </a:rPr>
              <a:t> in signals between the present and a past time can reduce the size of signal values and also concentrate the histogram of pixel values (differences, now) into a much smaller range.</a:t>
            </a:r>
          </a:p>
          <a:p>
            <a:pPr lvl="1" algn="just">
              <a:lnSpc>
                <a:spcPct val="120000"/>
              </a:lnSpc>
              <a:spcBef>
                <a:spcPts val="1200"/>
              </a:spcBef>
              <a:defRPr/>
            </a:pPr>
            <a:r>
              <a:rPr lang="en-US" altLang="zh-CN" sz="7400" dirty="0">
                <a:solidFill>
                  <a:srgbClr val="000000"/>
                </a:solidFill>
                <a:latin typeface="Cambria" charset="0"/>
                <a:ea typeface="新細明體" charset="0"/>
                <a:cs typeface="Arial" panose="020B0604020202020204" pitchFamily="34" charset="0"/>
              </a:rPr>
              <a:t>In general, producing quantized sampled output for audio is called </a:t>
            </a:r>
            <a:r>
              <a:rPr lang="en-US" altLang="zh-CN" sz="7400" b="1" dirty="0">
                <a:solidFill>
                  <a:srgbClr val="000000"/>
                </a:solidFill>
                <a:latin typeface="Cambria" charset="0"/>
                <a:ea typeface="新細明體" charset="0"/>
                <a:cs typeface="Arial" panose="020B0604020202020204" pitchFamily="34" charset="0"/>
              </a:rPr>
              <a:t>PCM</a:t>
            </a:r>
            <a:r>
              <a:rPr lang="en-US" altLang="zh-CN" sz="7400" dirty="0">
                <a:solidFill>
                  <a:srgbClr val="000000"/>
                </a:solidFill>
                <a:latin typeface="Cambria" charset="0"/>
                <a:ea typeface="新細明體" charset="0"/>
                <a:cs typeface="Arial" panose="020B0604020202020204" pitchFamily="34" charset="0"/>
              </a:rPr>
              <a:t> (Pulse Code Modulation). The differences version is called </a:t>
            </a:r>
            <a:r>
              <a:rPr lang="en-US" altLang="zh-CN" sz="7400" b="1" dirty="0">
                <a:solidFill>
                  <a:srgbClr val="000000"/>
                </a:solidFill>
                <a:latin typeface="Cambria" charset="0"/>
                <a:ea typeface="新細明體" charset="0"/>
                <a:cs typeface="Arial" panose="020B0604020202020204" pitchFamily="34" charset="0"/>
              </a:rPr>
              <a:t>DPCM</a:t>
            </a:r>
            <a:r>
              <a:rPr lang="en-US" altLang="zh-CN" sz="7400" dirty="0">
                <a:solidFill>
                  <a:srgbClr val="000000"/>
                </a:solidFill>
                <a:latin typeface="Cambria" charset="0"/>
                <a:ea typeface="新細明體" charset="0"/>
                <a:cs typeface="Arial" panose="020B0604020202020204" pitchFamily="34" charset="0"/>
              </a:rPr>
              <a:t> (and a crude but efficient variant is called </a:t>
            </a:r>
            <a:r>
              <a:rPr lang="en-US" altLang="zh-CN" sz="7400" b="1" dirty="0">
                <a:solidFill>
                  <a:srgbClr val="000000"/>
                </a:solidFill>
                <a:latin typeface="Cambria" charset="0"/>
                <a:ea typeface="新細明體" charset="0"/>
                <a:cs typeface="Arial" panose="020B0604020202020204" pitchFamily="34" charset="0"/>
              </a:rPr>
              <a:t>DM</a:t>
            </a:r>
            <a:r>
              <a:rPr lang="en-US" altLang="zh-CN" sz="7400" dirty="0">
                <a:solidFill>
                  <a:srgbClr val="000000"/>
                </a:solidFill>
                <a:latin typeface="Cambria" charset="0"/>
                <a:ea typeface="新細明體" charset="0"/>
                <a:cs typeface="Arial" panose="020B0604020202020204" pitchFamily="34" charset="0"/>
              </a:rPr>
              <a:t>). The adaptive version is called </a:t>
            </a:r>
            <a:r>
              <a:rPr lang="en-US" altLang="zh-CN" sz="7400" b="1" dirty="0">
                <a:solidFill>
                  <a:srgbClr val="000000"/>
                </a:solidFill>
                <a:latin typeface="Cambria" charset="0"/>
                <a:ea typeface="新細明體" charset="0"/>
                <a:cs typeface="Arial" panose="020B0604020202020204" pitchFamily="34" charset="0"/>
              </a:rPr>
              <a:t>ADPCM</a:t>
            </a:r>
            <a:r>
              <a:rPr lang="en-US" altLang="zh-CN" sz="7400" dirty="0">
                <a:solidFill>
                  <a:srgbClr val="000000"/>
                </a:solidFill>
                <a:latin typeface="Cambria" charset="0"/>
                <a:ea typeface="新細明體" charset="0"/>
                <a:cs typeface="Arial" panose="020B0604020202020204" pitchFamily="34" charset="0"/>
              </a:rPr>
              <a:t>.</a:t>
            </a:r>
          </a:p>
          <a:p>
            <a:pPr lvl="2" algn="just">
              <a:lnSpc>
                <a:spcPct val="100000"/>
              </a:lnSpc>
              <a:spcBef>
                <a:spcPts val="1200"/>
              </a:spcBef>
              <a:defRPr/>
            </a:pPr>
            <a:endParaRPr lang="en-US" sz="74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18</a:t>
            </a:fld>
            <a:endParaRPr lang="en-US" altLang="zh-TW"/>
          </a:p>
        </p:txBody>
      </p:sp>
    </p:spTree>
    <p:extLst>
      <p:ext uri="{BB962C8B-B14F-4D97-AF65-F5344CB8AC3E}">
        <p14:creationId xmlns:p14="http://schemas.microsoft.com/office/powerpoint/2010/main" val="101103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7"/>
            <a:ext cx="7886700" cy="947733"/>
          </a:xfrm>
        </p:spPr>
        <p:txBody>
          <a:bodyPr>
            <a:normAutofit/>
          </a:bodyPr>
          <a:lstStyle/>
          <a:p>
            <a:pPr algn="just"/>
            <a:r>
              <a:rPr lang="en-US" altLang="zh-CN" sz="2400" b="1" dirty="0">
                <a:latin typeface="Cambria" panose="02040503050406030204" pitchFamily="18" charset="0"/>
                <a:ea typeface="Cambria" panose="02040503050406030204" pitchFamily="18" charset="0"/>
              </a:rPr>
              <a:t>Pulse Code Modulation in Speech Compression</a:t>
            </a: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19</a:t>
            </a:fld>
            <a:endParaRPr lang="en-US" altLang="zh-TW"/>
          </a:p>
        </p:txBody>
      </p:sp>
      <p:pic>
        <p:nvPicPr>
          <p:cNvPr id="6" name="Picture 5" descr="A close up of a map&#10;&#10;Description automatically generated">
            <a:extLst>
              <a:ext uri="{FF2B5EF4-FFF2-40B4-BE49-F238E27FC236}">
                <a16:creationId xmlns:a16="http://schemas.microsoft.com/office/drawing/2014/main" id="{405EBFEA-A3CD-4903-A42C-59691BFED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684" y="1308784"/>
            <a:ext cx="6283354" cy="5366653"/>
          </a:xfrm>
          <a:prstGeom prst="rect">
            <a:avLst/>
          </a:prstGeom>
        </p:spPr>
      </p:pic>
      <p:sp>
        <p:nvSpPr>
          <p:cNvPr id="7" name="Rectangle 6">
            <a:extLst>
              <a:ext uri="{FF2B5EF4-FFF2-40B4-BE49-F238E27FC236}">
                <a16:creationId xmlns:a16="http://schemas.microsoft.com/office/drawing/2014/main" id="{AE6CD720-386F-407C-BF17-BBA11220FDB1}"/>
              </a:ext>
            </a:extLst>
          </p:cNvPr>
          <p:cNvSpPr/>
          <p:nvPr/>
        </p:nvSpPr>
        <p:spPr>
          <a:xfrm>
            <a:off x="5603846" y="2161070"/>
            <a:ext cx="3540154" cy="2246769"/>
          </a:xfrm>
          <a:prstGeom prst="rect">
            <a:avLst/>
          </a:prstGeom>
        </p:spPr>
        <p:txBody>
          <a:bodyPr wrap="square">
            <a:spAutoFit/>
          </a:bodyPr>
          <a:lstStyle/>
          <a:p>
            <a:r>
              <a:rPr lang="en-US" sz="2000" dirty="0">
                <a:latin typeface="Cambria" panose="02040503050406030204" pitchFamily="18" charset="0"/>
                <a:ea typeface="Cambria" panose="02040503050406030204" pitchFamily="18" charset="0"/>
              </a:rPr>
              <a:t>Pulse Code Modulation (PCM). </a:t>
            </a:r>
          </a:p>
          <a:p>
            <a:r>
              <a:rPr lang="en-US" sz="2000" dirty="0">
                <a:latin typeface="Cambria" panose="02040503050406030204" pitchFamily="18" charset="0"/>
                <a:ea typeface="Cambria" panose="02040503050406030204" pitchFamily="18" charset="0"/>
              </a:rPr>
              <a:t>(a) Original analog signal</a:t>
            </a:r>
          </a:p>
          <a:p>
            <a:r>
              <a:rPr lang="en-US" sz="2000" dirty="0">
                <a:latin typeface="Cambria" panose="02040503050406030204" pitchFamily="18" charset="0"/>
                <a:ea typeface="Cambria" panose="02040503050406030204" pitchFamily="18" charset="0"/>
              </a:rPr>
              <a:t>and its corresponding PCM signals.</a:t>
            </a:r>
          </a:p>
          <a:p>
            <a:r>
              <a:rPr lang="en-US" sz="2000" dirty="0">
                <a:latin typeface="Cambria" panose="02040503050406030204" pitchFamily="18" charset="0"/>
                <a:ea typeface="Cambria" panose="02040503050406030204" pitchFamily="18" charset="0"/>
              </a:rPr>
              <a:t>(b) Decoded staircase signal. (c) Reconstructed signal after low-pass filtering.</a:t>
            </a:r>
          </a:p>
        </p:txBody>
      </p:sp>
    </p:spTree>
    <p:extLst>
      <p:ext uri="{BB962C8B-B14F-4D97-AF65-F5344CB8AC3E}">
        <p14:creationId xmlns:p14="http://schemas.microsoft.com/office/powerpoint/2010/main" val="2853301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C4910-84FA-4B55-9B6E-1C9A74278A29}"/>
              </a:ext>
            </a:extLst>
          </p:cNvPr>
          <p:cNvSpPr>
            <a:spLocks noGrp="1"/>
          </p:cNvSpPr>
          <p:nvPr>
            <p:ph type="title"/>
          </p:nvPr>
        </p:nvSpPr>
        <p:spPr/>
        <p:txBody>
          <a:bodyPr/>
          <a:lstStyle/>
          <a:p>
            <a:r>
              <a:rPr lang="en-US" altLang="zh-CN" dirty="0"/>
              <a:t>Outline of Lecture 05</a:t>
            </a:r>
            <a:endParaRPr lang="zh-CN" altLang="en-US" dirty="0"/>
          </a:p>
        </p:txBody>
      </p:sp>
      <p:sp>
        <p:nvSpPr>
          <p:cNvPr id="3" name="内容占位符 2">
            <a:extLst>
              <a:ext uri="{FF2B5EF4-FFF2-40B4-BE49-F238E27FC236}">
                <a16:creationId xmlns:a16="http://schemas.microsoft.com/office/drawing/2014/main" id="{164AA456-D49D-4BC4-9B55-EFC0B9735D23}"/>
              </a:ext>
            </a:extLst>
          </p:cNvPr>
          <p:cNvSpPr>
            <a:spLocks noGrp="1"/>
          </p:cNvSpPr>
          <p:nvPr>
            <p:ph idx="1"/>
          </p:nvPr>
        </p:nvSpPr>
        <p:spPr>
          <a:xfrm>
            <a:off x="628650" y="998049"/>
            <a:ext cx="7886700" cy="4351338"/>
          </a:xfrm>
        </p:spPr>
        <p:txBody>
          <a:bodyPr>
            <a:normAutofit/>
          </a:bodyPr>
          <a:lstStyle/>
          <a:p>
            <a:r>
              <a:rPr lang="en-US" altLang="zh-CN" dirty="0">
                <a:solidFill>
                  <a:srgbClr val="FF0000"/>
                </a:solidFill>
                <a:latin typeface="Cambria" panose="02040503050406030204" pitchFamily="18" charset="0"/>
                <a:ea typeface="Cambria" panose="02040503050406030204" pitchFamily="18" charset="0"/>
              </a:rPr>
              <a:t>Digitization of Sound</a:t>
            </a:r>
          </a:p>
          <a:p>
            <a:pPr lvl="1">
              <a:lnSpc>
                <a:spcPct val="110000"/>
              </a:lnSpc>
              <a:defRPr/>
            </a:pP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Sound and</a:t>
            </a:r>
            <a:r>
              <a:rPr lang="zh-CN" altLang="en-US" sz="2400" dirty="0">
                <a:solidFill>
                  <a:srgbClr val="000000"/>
                </a:solidFill>
                <a:latin typeface="Cambria" panose="02040503050406030204" pitchFamily="18" charset="0"/>
                <a:cs typeface="Arial" panose="020B0604020202020204" pitchFamily="34" charset="0"/>
              </a:rPr>
              <a:t> </a:t>
            </a:r>
            <a:r>
              <a:rPr lang="en-US" altLang="zh-CN" sz="2400" dirty="0">
                <a:solidFill>
                  <a:srgbClr val="000000"/>
                </a:solidFill>
                <a:latin typeface="Cambria" panose="02040503050406030204" pitchFamily="18" charset="0"/>
                <a:ea typeface="Cambria" panose="02040503050406030204" pitchFamily="18" charset="0"/>
                <a:cs typeface="Arial" panose="020B0604020202020204" pitchFamily="34" charset="0"/>
              </a:rPr>
              <a:t>Digitization</a:t>
            </a:r>
            <a:endParaRPr lang="en-US" altLang="zh-TW" sz="2400"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lvl="1">
              <a:lnSpc>
                <a:spcPct val="110000"/>
              </a:lnSpc>
              <a:defRPr/>
            </a:pPr>
            <a:r>
              <a:rPr lang="en-US" altLang="zh-TW" sz="2400" dirty="0">
                <a:latin typeface="Cambria" panose="02040503050406030204" pitchFamily="18" charset="0"/>
                <a:ea typeface="Cambria" panose="02040503050406030204" pitchFamily="18" charset="0"/>
                <a:cs typeface="Arial" panose="020B0604020202020204" pitchFamily="34" charset="0"/>
              </a:rPr>
              <a:t>Nyquist Theorem</a:t>
            </a:r>
          </a:p>
          <a:p>
            <a:pPr lvl="1">
              <a:lnSpc>
                <a:spcPct val="110000"/>
              </a:lnSpc>
              <a:defRPr/>
            </a:pPr>
            <a:r>
              <a:rPr lang="en-US" altLang="zh-TW" sz="2400" dirty="0">
                <a:latin typeface="Cambria" panose="02040503050406030204" pitchFamily="18" charset="0"/>
                <a:ea typeface="Cambria" panose="02040503050406030204" pitchFamily="18" charset="0"/>
                <a:cs typeface="Arial" panose="020B0604020202020204" pitchFamily="34" charset="0"/>
              </a:rPr>
              <a:t>Signal to Noise Ratio (SNR)</a:t>
            </a:r>
          </a:p>
          <a:p>
            <a:r>
              <a:rPr lang="en-US" altLang="zh-CN" dirty="0">
                <a:latin typeface="Cambria" panose="02040503050406030204" pitchFamily="18" charset="0"/>
                <a:ea typeface="Cambria" panose="02040503050406030204" pitchFamily="18" charset="0"/>
              </a:rPr>
              <a:t>Quantization and Transmission of Audio</a:t>
            </a:r>
          </a:p>
          <a:p>
            <a:r>
              <a:rPr lang="en-US" altLang="zh-CN" dirty="0">
                <a:latin typeface="Cambria" panose="02040503050406030204" pitchFamily="18" charset="0"/>
                <a:ea typeface="Cambria" panose="02040503050406030204" pitchFamily="18" charset="0"/>
              </a:rPr>
              <a:t>Experiments</a:t>
            </a:r>
          </a:p>
          <a:p>
            <a:endParaRPr lang="zh-CN" altLang="en-US" dirty="0"/>
          </a:p>
        </p:txBody>
      </p:sp>
      <p:sp>
        <p:nvSpPr>
          <p:cNvPr id="4" name="灯片编号占位符 3">
            <a:extLst>
              <a:ext uri="{FF2B5EF4-FFF2-40B4-BE49-F238E27FC236}">
                <a16:creationId xmlns:a16="http://schemas.microsoft.com/office/drawing/2014/main" id="{B3278D28-C645-4129-85F0-50CA6F8F40BA}"/>
              </a:ext>
            </a:extLst>
          </p:cNvPr>
          <p:cNvSpPr>
            <a:spLocks noGrp="1"/>
          </p:cNvSpPr>
          <p:nvPr>
            <p:ph type="sldNum" sz="quarter" idx="12"/>
          </p:nvPr>
        </p:nvSpPr>
        <p:spPr/>
        <p:txBody>
          <a:bodyPr/>
          <a:lstStyle/>
          <a:p>
            <a:fld id="{EB792F4E-54C0-4D36-B331-9C6FCFE9A340}" type="slidenum">
              <a:rPr lang="zh-CN" altLang="en-US" smtClean="0"/>
              <a:pPr/>
              <a:t>2</a:t>
            </a:fld>
            <a:endParaRPr lang="zh-CN" altLang="en-US" dirty="0"/>
          </a:p>
        </p:txBody>
      </p:sp>
    </p:spTree>
    <p:extLst>
      <p:ext uri="{BB962C8B-B14F-4D97-AF65-F5344CB8AC3E}">
        <p14:creationId xmlns:p14="http://schemas.microsoft.com/office/powerpoint/2010/main" val="3726789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7"/>
            <a:ext cx="7886700" cy="1417516"/>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PCM in Speech Compression</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The complete scheme for encoding and decoding telephony signals is shown as a schematic in Figure below.</a:t>
            </a:r>
            <a:endParaRPr lang="en-US" sz="88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20</a:t>
            </a:fld>
            <a:endParaRPr lang="en-US" altLang="zh-TW"/>
          </a:p>
        </p:txBody>
      </p:sp>
      <p:pic>
        <p:nvPicPr>
          <p:cNvPr id="6" name="Picture 5" descr="A screenshot of a cell phone&#10;&#10;Description automatically generated">
            <a:extLst>
              <a:ext uri="{FF2B5EF4-FFF2-40B4-BE49-F238E27FC236}">
                <a16:creationId xmlns:a16="http://schemas.microsoft.com/office/drawing/2014/main" id="{DCF75117-BD85-46C4-9243-4FA1236560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398" y="2630853"/>
            <a:ext cx="8239310" cy="3092444"/>
          </a:xfrm>
          <a:prstGeom prst="rect">
            <a:avLst/>
          </a:prstGeom>
        </p:spPr>
      </p:pic>
      <p:sp>
        <p:nvSpPr>
          <p:cNvPr id="7" name="Rectangle 6">
            <a:extLst>
              <a:ext uri="{FF2B5EF4-FFF2-40B4-BE49-F238E27FC236}">
                <a16:creationId xmlns:a16="http://schemas.microsoft.com/office/drawing/2014/main" id="{DF52A87F-F5D1-4698-BA2D-3DC94AE4A4A4}"/>
              </a:ext>
            </a:extLst>
          </p:cNvPr>
          <p:cNvSpPr/>
          <p:nvPr/>
        </p:nvSpPr>
        <p:spPr>
          <a:xfrm>
            <a:off x="3066672" y="5923420"/>
            <a:ext cx="3962944"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rPr>
              <a:t>PCM signal encoding and decoding</a:t>
            </a:r>
          </a:p>
        </p:txBody>
      </p:sp>
    </p:spTree>
    <p:extLst>
      <p:ext uri="{BB962C8B-B14F-4D97-AF65-F5344CB8AC3E}">
        <p14:creationId xmlns:p14="http://schemas.microsoft.com/office/powerpoint/2010/main" val="3207387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7"/>
                <a:ext cx="7886700" cy="5527918"/>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Lossless Predictive Coding</a:t>
                </a:r>
              </a:p>
              <a:p>
                <a:pPr lvl="1" algn="just">
                  <a:lnSpc>
                    <a:spcPct val="100000"/>
                  </a:lnSpc>
                  <a:spcBef>
                    <a:spcPts val="1200"/>
                  </a:spcBef>
                  <a:defRPr/>
                </a:pPr>
                <a:r>
                  <a:rPr lang="en-US" altLang="zh-CN" sz="9600" b="1" dirty="0">
                    <a:solidFill>
                      <a:srgbClr val="000000"/>
                    </a:solidFill>
                    <a:latin typeface="Cambria" charset="0"/>
                    <a:ea typeface="新細明體" charset="0"/>
                    <a:cs typeface="Arial" panose="020B0604020202020204" pitchFamily="34" charset="0"/>
                  </a:rPr>
                  <a:t>Predictive coding</a:t>
                </a:r>
                <a:r>
                  <a:rPr lang="en-US" altLang="zh-CN" sz="9600" dirty="0">
                    <a:solidFill>
                      <a:srgbClr val="000000"/>
                    </a:solidFill>
                    <a:latin typeface="Cambria" charset="0"/>
                    <a:ea typeface="新細明體" charset="0"/>
                    <a:cs typeface="Arial" panose="020B0604020202020204" pitchFamily="34" charset="0"/>
                  </a:rPr>
                  <a:t>: simply means transmitting differences -- predict the next sample as being equal to the current sample; send not the sample itself but the difference between previous and next.</a:t>
                </a:r>
              </a:p>
              <a:p>
                <a:pPr marL="914400" lvl="1" indent="-457200" algn="just">
                  <a:lnSpc>
                    <a:spcPct val="130000"/>
                  </a:lnSpc>
                  <a:buFont typeface="+mj-lt"/>
                  <a:buAutoNum type="alphaLcParenR"/>
                  <a:defRPr/>
                </a:pPr>
                <a:r>
                  <a:rPr lang="en-US" sz="8800" dirty="0">
                    <a:solidFill>
                      <a:srgbClr val="000000"/>
                    </a:solidFill>
                    <a:latin typeface="Cambria" charset="0"/>
                    <a:ea typeface="新細明體" charset="0"/>
                    <a:cs typeface="Arial" panose="020B0604020202020204" pitchFamily="34" charset="0"/>
                  </a:rPr>
                  <a:t>Predictive coding consists of finding differences, and transmitting these using a PCM system.</a:t>
                </a:r>
              </a:p>
              <a:p>
                <a:pPr marL="914400" lvl="1" indent="-457200" algn="just">
                  <a:lnSpc>
                    <a:spcPct val="130000"/>
                  </a:lnSpc>
                  <a:buFont typeface="+mj-lt"/>
                  <a:buAutoNum type="alphaLcParenR"/>
                  <a:defRPr/>
                </a:pPr>
                <a:r>
                  <a:rPr lang="en-US" sz="8800" dirty="0">
                    <a:solidFill>
                      <a:srgbClr val="000000"/>
                    </a:solidFill>
                    <a:latin typeface="Cambria" charset="0"/>
                    <a:ea typeface="新細明體" charset="0"/>
                    <a:cs typeface="Arial" panose="020B0604020202020204" pitchFamily="34" charset="0"/>
                  </a:rPr>
                  <a:t>Note that differences of integers will be integers.</a:t>
                </a:r>
              </a:p>
              <a:p>
                <a:pPr marL="457200" lvl="1" indent="0" algn="just">
                  <a:lnSpc>
                    <a:spcPct val="130000"/>
                  </a:lnSpc>
                  <a:buNone/>
                  <a:defRPr/>
                </a:pPr>
                <a:r>
                  <a:rPr lang="en-US" sz="8800" dirty="0">
                    <a:solidFill>
                      <a:srgbClr val="000000"/>
                    </a:solidFill>
                    <a:latin typeface="Cambria" charset="0"/>
                    <a:ea typeface="新細明體" charset="0"/>
                    <a:cs typeface="Arial" panose="020B0604020202020204" pitchFamily="34" charset="0"/>
                  </a:rPr>
                  <a:t>        </a:t>
                </a:r>
                <a:r>
                  <a:rPr lang="en-US" sz="8800" b="1" dirty="0">
                    <a:solidFill>
                      <a:srgbClr val="000000"/>
                    </a:solidFill>
                    <a:latin typeface="Cambria" charset="0"/>
                    <a:ea typeface="新細明體" charset="0"/>
                    <a:cs typeface="Arial" panose="020B0604020202020204" pitchFamily="34" charset="0"/>
                  </a:rPr>
                  <a:t>Input signal</a:t>
                </a: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oMath>
                </a14:m>
                <a:endParaRPr lang="en-US" sz="8800" i="1" baseline="-25000" dirty="0">
                  <a:solidFill>
                    <a:srgbClr val="000000"/>
                  </a:solidFill>
                  <a:latin typeface="Cambria" charset="0"/>
                  <a:ea typeface="新細明體" charset="0"/>
                  <a:cs typeface="Arial" panose="020B0604020202020204" pitchFamily="34" charset="0"/>
                </a:endParaRPr>
              </a:p>
              <a:p>
                <a:pPr marL="457200" lvl="1" indent="0" algn="just">
                  <a:lnSpc>
                    <a:spcPct val="130000"/>
                  </a:lnSpc>
                  <a:buNone/>
                  <a:defRPr/>
                </a:pPr>
                <a:r>
                  <a:rPr lang="en-US" sz="8800" dirty="0">
                    <a:solidFill>
                      <a:srgbClr val="000000"/>
                    </a:solidFill>
                    <a:latin typeface="Cambria" charset="0"/>
                    <a:ea typeface="新細明體" charset="0"/>
                    <a:cs typeface="Arial" panose="020B0604020202020204" pitchFamily="34" charset="0"/>
                  </a:rPr>
                  <a:t>        </a:t>
                </a:r>
                <a:r>
                  <a:rPr lang="en-US" sz="8800" b="1" dirty="0">
                    <a:solidFill>
                      <a:srgbClr val="000000"/>
                    </a:solidFill>
                    <a:latin typeface="Cambria" charset="0"/>
                    <a:ea typeface="新細明體" charset="0"/>
                    <a:cs typeface="Arial" panose="020B0604020202020204" pitchFamily="34" charset="0"/>
                  </a:rPr>
                  <a:t>Predict values</a:t>
                </a: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r>
                      <a:rPr lang="en-US" sz="880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sz="8800" i="1">
                            <a:solidFill>
                              <a:srgbClr val="000000"/>
                            </a:solidFill>
                            <a:latin typeface="Cambria Math" panose="02040503050406030204" pitchFamily="18" charset="0"/>
                            <a:ea typeface="新細明體" charset="0"/>
                            <a:cs typeface="Arial" panose="020B0604020202020204" pitchFamily="34" charset="0"/>
                          </a:rPr>
                          <m:t>−1</m:t>
                        </m:r>
                      </m:sub>
                    </m:sSub>
                  </m:oMath>
                </a14:m>
                <a:endParaRPr lang="en-US" sz="8800" dirty="0">
                  <a:solidFill>
                    <a:srgbClr val="000000"/>
                  </a:solidFill>
                  <a:latin typeface="Cambria" charset="0"/>
                  <a:ea typeface="新細明體" charset="0"/>
                  <a:cs typeface="Arial" panose="020B0604020202020204" pitchFamily="34" charset="0"/>
                </a:endParaRPr>
              </a:p>
              <a:p>
                <a:pPr marL="457200" lvl="1" indent="0" algn="just">
                  <a:lnSpc>
                    <a:spcPct val="130000"/>
                  </a:lnSpc>
                  <a:buNone/>
                  <a:defRPr/>
                </a:pPr>
                <a:r>
                  <a:rPr lang="en-US" sz="8800" dirty="0">
                    <a:solidFill>
                      <a:srgbClr val="000000"/>
                    </a:solidFill>
                    <a:latin typeface="Cambria" charset="0"/>
                    <a:ea typeface="新細明體" charset="0"/>
                    <a:cs typeface="Arial" panose="020B0604020202020204" pitchFamily="34" charset="0"/>
                  </a:rPr>
                  <a:t>        </a:t>
                </a:r>
                <a:r>
                  <a:rPr lang="en-US" sz="8800" b="1" dirty="0">
                    <a:solidFill>
                      <a:srgbClr val="000000"/>
                    </a:solidFill>
                    <a:latin typeface="Cambria" charset="0"/>
                    <a:ea typeface="新細明體" charset="0"/>
                    <a:cs typeface="Arial" panose="020B0604020202020204" pitchFamily="34" charset="0"/>
                  </a:rPr>
                  <a:t>Error</a:t>
                </a:r>
                <a:r>
                  <a:rPr lang="en-US" sz="8800" dirty="0">
                    <a:solidFill>
                      <a:srgbClr val="000000"/>
                    </a:solidFill>
                    <a:latin typeface="Cambria" charset="0"/>
                    <a:ea typeface="新細明體" charset="0"/>
                    <a:cs typeface="Arial" panose="020B0604020202020204" pitchFamily="34" charset="0"/>
                  </a:rPr>
                  <a:t>:</a:t>
                </a:r>
                <a14:m>
                  <m:oMath xmlns:m="http://schemas.openxmlformats.org/officeDocument/2006/math">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𝑒</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oMath>
                </a14:m>
                <a:endParaRPr lang="en-US"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None/>
                  <a:defRPr/>
                </a:pPr>
                <a:r>
                  <a:rPr lang="en-US" sz="8800" dirty="0">
                    <a:solidFill>
                      <a:srgbClr val="000000"/>
                    </a:solidFill>
                    <a:latin typeface="Cambria" charset="0"/>
                    <a:ea typeface="新細明體" charset="0"/>
                    <a:cs typeface="Arial" panose="020B0604020202020204" pitchFamily="34" charset="0"/>
                  </a:rPr>
                  <a:t>c)   Some function of a few of the previous values provides a    better prediction.</a:t>
                </a:r>
              </a:p>
              <a:p>
                <a:pPr marL="914400" lvl="1" indent="-457200" algn="just">
                  <a:lnSpc>
                    <a:spcPct val="130000"/>
                  </a:lnSpc>
                  <a:buNone/>
                  <a:defRPr/>
                </a:pP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acc>
                      <m:accPr>
                        <m:chr m:val="̂"/>
                        <m:ctrlPr>
                          <a:rPr lang="en-US" sz="8800" i="1" smtClean="0">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r>
                      <a:rPr lang="en-US" sz="8800" b="0" i="1" smtClean="0">
                        <a:solidFill>
                          <a:srgbClr val="000000"/>
                        </a:solidFill>
                        <a:latin typeface="Cambria Math" panose="02040503050406030204" pitchFamily="18" charset="0"/>
                        <a:ea typeface="新細明體" charset="0"/>
                        <a:cs typeface="Arial" panose="020B0604020202020204" pitchFamily="34" charset="0"/>
                      </a:rPr>
                      <m:t>=</m:t>
                    </m:r>
                    <m:nary>
                      <m:naryPr>
                        <m:chr m:val="∑"/>
                        <m:ctrlPr>
                          <a:rPr lang="en-US" sz="8800" i="1" smtClean="0">
                            <a:solidFill>
                              <a:srgbClr val="000000"/>
                            </a:solidFill>
                            <a:latin typeface="Cambria Math" panose="02040503050406030204" pitchFamily="18" charset="0"/>
                            <a:ea typeface="新細明體" charset="0"/>
                            <a:cs typeface="Arial" panose="020B0604020202020204" pitchFamily="34" charset="0"/>
                          </a:rPr>
                        </m:ctrlPr>
                      </m:naryPr>
                      <m:sub>
                        <m:r>
                          <m:rPr>
                            <m:brk m:alnAt="23"/>
                          </m:rPr>
                          <a:rPr lang="en-US" sz="8800" b="0" i="1" smtClean="0">
                            <a:solidFill>
                              <a:srgbClr val="000000"/>
                            </a:solidFill>
                            <a:latin typeface="Cambria Math" panose="02040503050406030204" pitchFamily="18" charset="0"/>
                            <a:ea typeface="新細明體" charset="0"/>
                            <a:cs typeface="Arial" panose="020B0604020202020204" pitchFamily="34" charset="0"/>
                          </a:rPr>
                          <m:t>𝑘</m:t>
                        </m:r>
                        <m:r>
                          <a:rPr lang="en-US" sz="8800" b="0" i="1" smtClean="0">
                            <a:solidFill>
                              <a:srgbClr val="000000"/>
                            </a:solidFill>
                            <a:latin typeface="Cambria Math" panose="02040503050406030204" pitchFamily="18" charset="0"/>
                            <a:ea typeface="新細明體" charset="0"/>
                            <a:cs typeface="Arial" panose="020B0604020202020204" pitchFamily="34" charset="0"/>
                          </a:rPr>
                          <m:t>=1</m:t>
                        </m:r>
                      </m:sub>
                      <m:sup>
                        <m:r>
                          <a:rPr lang="en-US" sz="8800" b="0" i="1" smtClean="0">
                            <a:solidFill>
                              <a:srgbClr val="000000"/>
                            </a:solidFill>
                            <a:latin typeface="Cambria Math" panose="02040503050406030204" pitchFamily="18" charset="0"/>
                            <a:ea typeface="新細明體" charset="0"/>
                            <a:cs typeface="Arial" panose="020B0604020202020204" pitchFamily="34" charset="0"/>
                          </a:rPr>
                          <m:t>2</m:t>
                        </m:r>
                        <m:r>
                          <a:rPr lang="en-US" sz="88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t>~4</m:t>
                        </m:r>
                      </m:sup>
                      <m:e>
                        <m:sSub>
                          <m:sSubPr>
                            <m:ctrlPr>
                              <a:rPr lang="en-US" sz="8800" b="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sSub>
                              <m:sSubPr>
                                <m:ctrlPr>
                                  <a:rPr lang="en-US" sz="8800" b="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smtClean="0">
                                    <a:solidFill>
                                      <a:srgbClr val="000000"/>
                                    </a:solidFill>
                                    <a:latin typeface="Cambria Math" panose="02040503050406030204" pitchFamily="18" charset="0"/>
                                    <a:ea typeface="新細明體" charset="0"/>
                                    <a:cs typeface="Arial" panose="020B0604020202020204" pitchFamily="34" charset="0"/>
                                  </a:rPr>
                                  <m:t>𝑎</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sz="8800" i="1">
                                    <a:solidFill>
                                      <a:srgbClr val="000000"/>
                                    </a:solidFill>
                                    <a:latin typeface="Cambria Math" panose="02040503050406030204" pitchFamily="18" charset="0"/>
                                    <a:ea typeface="新細明體" charset="0"/>
                                    <a:cs typeface="Arial" panose="020B0604020202020204" pitchFamily="34" charset="0"/>
                                  </a:rPr>
                                  <m:t>−</m:t>
                                </m:r>
                                <m:r>
                                  <a:rPr lang="en-US" sz="8800" b="0" i="1" smtClean="0">
                                    <a:solidFill>
                                      <a:srgbClr val="000000"/>
                                    </a:solidFill>
                                    <a:latin typeface="Cambria Math" panose="02040503050406030204" pitchFamily="18" charset="0"/>
                                    <a:ea typeface="新細明體" charset="0"/>
                                    <a:cs typeface="Arial" panose="020B0604020202020204" pitchFamily="34" charset="0"/>
                                  </a:rPr>
                                  <m:t>𝑘</m:t>
                                </m:r>
                              </m:sub>
                            </m:sSub>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sz="8800" i="1">
                                <a:solidFill>
                                  <a:srgbClr val="000000"/>
                                </a:solidFill>
                                <a:latin typeface="Cambria Math" panose="02040503050406030204" pitchFamily="18" charset="0"/>
                                <a:ea typeface="新細明體" charset="0"/>
                                <a:cs typeface="Arial" panose="020B0604020202020204" pitchFamily="34" charset="0"/>
                              </a:rPr>
                              <m:t>−</m:t>
                            </m:r>
                            <m:r>
                              <a:rPr lang="en-US" sz="8800" b="0" i="1" smtClean="0">
                                <a:solidFill>
                                  <a:srgbClr val="000000"/>
                                </a:solidFill>
                                <a:latin typeface="Cambria Math" panose="02040503050406030204" pitchFamily="18" charset="0"/>
                                <a:ea typeface="新細明體" charset="0"/>
                                <a:cs typeface="Arial" panose="020B0604020202020204" pitchFamily="34" charset="0"/>
                              </a:rPr>
                              <m:t>𝑘</m:t>
                            </m:r>
                          </m:sub>
                        </m:sSub>
                      </m:e>
                    </m:nary>
                  </m:oMath>
                </a14:m>
                <a:br>
                  <a:rPr lang="en-US" sz="8800" b="0" dirty="0">
                    <a:solidFill>
                      <a:srgbClr val="000000"/>
                    </a:solidFill>
                    <a:latin typeface="Cambria" charset="0"/>
                    <a:ea typeface="新細明體" charset="0"/>
                    <a:cs typeface="Arial" panose="020B0604020202020204" pitchFamily="34" charset="0"/>
                  </a:rPr>
                </a:br>
                <a:endParaRPr lang="en-US" sz="8800" dirty="0">
                  <a:solidFill>
                    <a:srgbClr val="000000"/>
                  </a:solidFill>
                  <a:latin typeface="Cambria" charset="0"/>
                  <a:ea typeface="新細明體"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7"/>
                <a:ext cx="7886700" cy="5527918"/>
              </a:xfrm>
              <a:blipFill>
                <a:blip r:embed="rId2"/>
                <a:stretch>
                  <a:fillRect l="-618" t="-3308" r="-1236" b="-14664"/>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21</a:t>
            </a:fld>
            <a:endParaRPr lang="en-US" altLang="zh-TW"/>
          </a:p>
        </p:txBody>
      </p:sp>
    </p:spTree>
    <p:extLst>
      <p:ext uri="{BB962C8B-B14F-4D97-AF65-F5344CB8AC3E}">
        <p14:creationId xmlns:p14="http://schemas.microsoft.com/office/powerpoint/2010/main" val="3513963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8"/>
            <a:ext cx="7886700" cy="2734588"/>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Lossless Predictive Coding</a:t>
            </a:r>
          </a:p>
          <a:p>
            <a:pPr lvl="1" algn="just">
              <a:lnSpc>
                <a:spcPct val="100000"/>
              </a:lnSpc>
              <a:spcBef>
                <a:spcPts val="1200"/>
              </a:spcBef>
              <a:defRPr/>
            </a:pPr>
            <a:r>
              <a:rPr lang="en-US" altLang="zh-CN" sz="8000" dirty="0">
                <a:solidFill>
                  <a:srgbClr val="000000"/>
                </a:solidFill>
                <a:latin typeface="Cambria" charset="0"/>
                <a:ea typeface="新細明體" charset="0"/>
                <a:cs typeface="Arial" panose="020B0604020202020204" pitchFamily="34" charset="0"/>
              </a:rPr>
              <a:t>The idea of forming differences is to make the histogram of sample values more peaked.</a:t>
            </a:r>
            <a:r>
              <a:rPr lang="en-US" sz="8000" dirty="0">
                <a:solidFill>
                  <a:srgbClr val="000000"/>
                </a:solidFill>
                <a:latin typeface="Cambria" charset="0"/>
                <a:ea typeface="新細明體" charset="0"/>
                <a:cs typeface="Arial" panose="020B0604020202020204" pitchFamily="34" charset="0"/>
              </a:rPr>
              <a:t> </a:t>
            </a:r>
          </a:p>
          <a:p>
            <a:pPr lvl="1" algn="just">
              <a:lnSpc>
                <a:spcPct val="100000"/>
              </a:lnSpc>
              <a:spcBef>
                <a:spcPts val="1200"/>
              </a:spcBef>
              <a:defRPr/>
            </a:pPr>
            <a:r>
              <a:rPr lang="en-US" sz="8000" dirty="0">
                <a:solidFill>
                  <a:srgbClr val="000000"/>
                </a:solidFill>
                <a:latin typeface="Cambria" charset="0"/>
                <a:ea typeface="新細明體" charset="0"/>
                <a:cs typeface="Arial" panose="020B0604020202020204" pitchFamily="34" charset="0"/>
              </a:rPr>
              <a:t>Coding scheme: assigns short codewords to frequently occurring symbols.</a:t>
            </a:r>
          </a:p>
          <a:p>
            <a:pPr marL="457200" lvl="1" indent="0" algn="just">
              <a:lnSpc>
                <a:spcPct val="130000"/>
              </a:lnSpc>
              <a:buNone/>
              <a:defRPr/>
            </a:pPr>
            <a:br>
              <a:rPr lang="en-US" sz="8800" b="0" dirty="0">
                <a:solidFill>
                  <a:srgbClr val="000000"/>
                </a:solidFill>
                <a:latin typeface="Cambria" charset="0"/>
                <a:ea typeface="新細明體" charset="0"/>
                <a:cs typeface="Arial" panose="020B0604020202020204" pitchFamily="34" charset="0"/>
              </a:rPr>
            </a:br>
            <a:endParaRPr lang="en-US" sz="88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22</a:t>
            </a:fld>
            <a:endParaRPr lang="en-US" altLang="zh-TW"/>
          </a:p>
        </p:txBody>
      </p:sp>
      <p:pic>
        <p:nvPicPr>
          <p:cNvPr id="6" name="Picture 5" descr="A picture containing object, brush&#10;&#10;Description automatically generated">
            <a:extLst>
              <a:ext uri="{FF2B5EF4-FFF2-40B4-BE49-F238E27FC236}">
                <a16:creationId xmlns:a16="http://schemas.microsoft.com/office/drawing/2014/main" id="{4C1AAFB9-64E3-407F-A01C-693908772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172" y="2576772"/>
            <a:ext cx="6754145" cy="2120772"/>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0ADA9A4C-00BD-4F25-A37C-B9BC7498A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347" y="4697544"/>
            <a:ext cx="3102972" cy="2120772"/>
          </a:xfrm>
          <a:prstGeom prst="rect">
            <a:avLst/>
          </a:prstGeom>
        </p:spPr>
      </p:pic>
      <p:sp>
        <p:nvSpPr>
          <p:cNvPr id="9" name="Rectangle 8">
            <a:extLst>
              <a:ext uri="{FF2B5EF4-FFF2-40B4-BE49-F238E27FC236}">
                <a16:creationId xmlns:a16="http://schemas.microsoft.com/office/drawing/2014/main" id="{507F6E74-95EA-415E-A56F-213B6A889073}"/>
              </a:ext>
            </a:extLst>
          </p:cNvPr>
          <p:cNvSpPr/>
          <p:nvPr/>
        </p:nvSpPr>
        <p:spPr>
          <a:xfrm>
            <a:off x="4811086" y="4832030"/>
            <a:ext cx="4148356" cy="1754326"/>
          </a:xfrm>
          <a:prstGeom prst="rect">
            <a:avLst/>
          </a:prstGeom>
        </p:spPr>
        <p:txBody>
          <a:bodyPr wrap="square">
            <a:spAutoFit/>
          </a:bodyPr>
          <a:lstStyle/>
          <a:p>
            <a:r>
              <a:rPr lang="en-US" dirty="0">
                <a:latin typeface="Cambria" panose="02040503050406030204" pitchFamily="18" charset="0"/>
                <a:ea typeface="Cambria" panose="02040503050406030204" pitchFamily="18" charset="0"/>
              </a:rPr>
              <a:t>Differencing concentrates the histogram. </a:t>
            </a:r>
          </a:p>
          <a:p>
            <a:r>
              <a:rPr lang="en-US" dirty="0">
                <a:latin typeface="Cambria" panose="02040503050406030204" pitchFamily="18" charset="0"/>
                <a:ea typeface="Cambria" panose="02040503050406030204" pitchFamily="18" charset="0"/>
              </a:rPr>
              <a:t>(a): Digital speech signal. </a:t>
            </a:r>
          </a:p>
          <a:p>
            <a:r>
              <a:rPr lang="en-US" dirty="0">
                <a:latin typeface="Cambria" panose="02040503050406030204" pitchFamily="18" charset="0"/>
                <a:ea typeface="Cambria" panose="02040503050406030204" pitchFamily="18" charset="0"/>
              </a:rPr>
              <a:t>(b): Histogram of digital speech signal values.</a:t>
            </a:r>
          </a:p>
          <a:p>
            <a:r>
              <a:rPr lang="en-US" dirty="0">
                <a:latin typeface="Cambria" panose="02040503050406030204" pitchFamily="18" charset="0"/>
                <a:ea typeface="Cambria" panose="02040503050406030204" pitchFamily="18" charset="0"/>
              </a:rPr>
              <a:t>(c): Histogram of digital speech signal differences.</a:t>
            </a:r>
          </a:p>
        </p:txBody>
      </p:sp>
    </p:spTree>
    <p:extLst>
      <p:ext uri="{BB962C8B-B14F-4D97-AF65-F5344CB8AC3E}">
        <p14:creationId xmlns:p14="http://schemas.microsoft.com/office/powerpoint/2010/main" val="2401652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close up of a clock&#10;&#10;Description automatically generated">
            <a:extLst>
              <a:ext uri="{FF2B5EF4-FFF2-40B4-BE49-F238E27FC236}">
                <a16:creationId xmlns:a16="http://schemas.microsoft.com/office/drawing/2014/main" id="{ABF41D64-28CA-446E-A35E-3C7C3B810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034" y="5825931"/>
            <a:ext cx="4572396" cy="960203"/>
          </a:xfrm>
          <a:prstGeom prst="rect">
            <a:avLst/>
          </a:prstGeom>
        </p:spPr>
      </p:pic>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7"/>
                <a:ext cx="7886700" cy="2464043"/>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Lossless Predictive Coding</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Simple example: </a:t>
                </a:r>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the sequence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1</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2</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3</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4</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5</m:t>
                        </m:r>
                      </m:sub>
                    </m:sSub>
                  </m:oMath>
                </a14:m>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21, 22, 27, 25, 22. </a:t>
                </a:r>
              </a:p>
              <a:p>
                <a:pPr marL="457200" lvl="1" indent="0" algn="just">
                  <a:lnSpc>
                    <a:spcPct val="100000"/>
                  </a:lnSpc>
                  <a:spcBef>
                    <a:spcPts val="1200"/>
                  </a:spcBef>
                  <a:buNone/>
                  <a:defRPr/>
                </a:pPr>
                <a14:m>
                  <m:oMathPara xmlns:m="http://schemas.openxmlformats.org/officeDocument/2006/math">
                    <m:oMathParaPr>
                      <m:jc m:val="centerGroup"/>
                    </m:oMathParaPr>
                    <m:oMath xmlns:m="http://schemas.openxmlformats.org/officeDocument/2006/math">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r>
                        <a:rPr lang="en-US" sz="8800" i="1">
                          <a:solidFill>
                            <a:srgbClr val="000000"/>
                          </a:solidFill>
                          <a:latin typeface="Cambria Math" panose="02040503050406030204" pitchFamily="18" charset="0"/>
                          <a:ea typeface="新細明體" charset="0"/>
                          <a:cs typeface="Arial" panose="020B0604020202020204" pitchFamily="34" charset="0"/>
                        </a:rPr>
                        <m:t>=</m:t>
                      </m:r>
                      <m:d>
                        <m:dPr>
                          <m:begChr m:val="⌊"/>
                          <m:endChr m:val="⌋"/>
                          <m:ctrlPr>
                            <a:rPr lang="en-US" sz="8800" i="1" smtClean="0">
                              <a:solidFill>
                                <a:srgbClr val="000000"/>
                              </a:solidFill>
                              <a:latin typeface="Cambria Math" panose="02040503050406030204" pitchFamily="18" charset="0"/>
                              <a:ea typeface="新細明體" charset="0"/>
                              <a:cs typeface="Arial" panose="020B0604020202020204" pitchFamily="34" charset="0"/>
                            </a:rPr>
                          </m:ctrlPr>
                        </m:dPr>
                        <m:e>
                          <m:f>
                            <m:fPr>
                              <m:ctrlPr>
                                <a:rPr lang="en-US" sz="8800" i="1" smtClean="0">
                                  <a:solidFill>
                                    <a:srgbClr val="000000"/>
                                  </a:solidFill>
                                  <a:latin typeface="Cambria Math" panose="02040503050406030204" pitchFamily="18" charset="0"/>
                                  <a:ea typeface="新細明體" charset="0"/>
                                  <a:cs typeface="Arial" panose="020B0604020202020204" pitchFamily="34" charset="0"/>
                                </a:rPr>
                              </m:ctrlPr>
                            </m:fPr>
                            <m:num>
                              <m:r>
                                <a:rPr lang="en-US" sz="8800" b="0" i="1" smtClean="0">
                                  <a:solidFill>
                                    <a:srgbClr val="000000"/>
                                  </a:solidFill>
                                  <a:latin typeface="Cambria Math" panose="02040503050406030204" pitchFamily="18" charset="0"/>
                                  <a:ea typeface="新細明體" charset="0"/>
                                  <a:cs typeface="Arial" panose="020B0604020202020204" pitchFamily="34" charset="0"/>
                                </a:rPr>
                                <m:t>1</m:t>
                              </m:r>
                            </m:num>
                            <m:den>
                              <m:r>
                                <a:rPr lang="en-US" sz="8800" b="0" i="1" smtClean="0">
                                  <a:solidFill>
                                    <a:srgbClr val="000000"/>
                                  </a:solidFill>
                                  <a:latin typeface="Cambria Math" panose="02040503050406030204" pitchFamily="18" charset="0"/>
                                  <a:ea typeface="新細明體" charset="0"/>
                                  <a:cs typeface="Arial" panose="020B0604020202020204" pitchFamily="34" charset="0"/>
                                </a:rPr>
                                <m:t>2</m:t>
                              </m:r>
                            </m:den>
                          </m:f>
                          <m:r>
                            <a:rPr lang="en-US" sz="8800" b="0" i="1" smtClean="0">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sz="8800" i="1">
                                  <a:solidFill>
                                    <a:srgbClr val="000000"/>
                                  </a:solidFill>
                                  <a:latin typeface="Cambria Math" panose="02040503050406030204" pitchFamily="18" charset="0"/>
                                  <a:ea typeface="新細明體" charset="0"/>
                                  <a:cs typeface="Arial" panose="020B0604020202020204" pitchFamily="34" charset="0"/>
                                </a:rPr>
                                <m:t>−1</m:t>
                              </m:r>
                            </m:sub>
                          </m:sSub>
                          <m:r>
                            <a:rPr lang="en-US" altLang="zh-CN" sz="8800" b="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r>
                                <a:rPr lang="en-US" altLang="zh-CN" sz="8800" i="1">
                                  <a:solidFill>
                                    <a:srgbClr val="000000"/>
                                  </a:solidFill>
                                  <a:latin typeface="Cambria Math" panose="02040503050406030204" pitchFamily="18" charset="0"/>
                                  <a:ea typeface="新細明體" charset="0"/>
                                  <a:cs typeface="Arial" panose="020B0604020202020204" pitchFamily="34" charset="0"/>
                                </a:rPr>
                                <m:t>−</m:t>
                              </m:r>
                              <m:r>
                                <a:rPr lang="en-US" altLang="zh-CN" sz="8800" b="0" i="1" smtClean="0">
                                  <a:solidFill>
                                    <a:srgbClr val="000000"/>
                                  </a:solidFill>
                                  <a:latin typeface="Cambria Math" panose="02040503050406030204" pitchFamily="18" charset="0"/>
                                  <a:ea typeface="新細明體" charset="0"/>
                                  <a:cs typeface="Arial" panose="020B0604020202020204" pitchFamily="34" charset="0"/>
                                </a:rPr>
                                <m:t>2</m:t>
                              </m:r>
                            </m:sub>
                          </m:sSub>
                          <m:r>
                            <a:rPr lang="en-US" sz="8800" b="0" i="1" smtClean="0">
                              <a:solidFill>
                                <a:srgbClr val="000000"/>
                              </a:solidFill>
                              <a:latin typeface="Cambria Math" panose="02040503050406030204" pitchFamily="18" charset="0"/>
                              <a:ea typeface="新細明體" charset="0"/>
                              <a:cs typeface="Arial" panose="020B0604020202020204" pitchFamily="34" charset="0"/>
                            </a:rPr>
                            <m:t>)</m:t>
                          </m:r>
                        </m:e>
                      </m:d>
                    </m:oMath>
                    <m:oMath xmlns:m="http://schemas.openxmlformats.org/officeDocument/2006/math">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𝑒</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oMath>
                  </m:oMathPara>
                </a14:m>
                <a:endParaRPr lang="en-US" sz="8800" dirty="0">
                  <a:solidFill>
                    <a:srgbClr val="000000"/>
                  </a:solidFill>
                  <a:latin typeface="Cambria" panose="02040503050406030204" pitchFamily="18" charset="0"/>
                  <a:ea typeface="Cambria" panose="02040503050406030204" pitchFamily="18"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7"/>
                <a:ext cx="7886700" cy="2464043"/>
              </a:xfrm>
              <a:blipFill>
                <a:blip r:embed="rId3"/>
                <a:stretch>
                  <a:fillRect l="-618" t="-7407" r="-123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23</a:t>
            </a:fld>
            <a:endParaRPr lang="en-US" altLang="zh-TW"/>
          </a:p>
        </p:txBody>
      </p:sp>
      <p:pic>
        <p:nvPicPr>
          <p:cNvPr id="6" name="Picture 5" descr="A close up of a logo&#10;&#10;Description automatically generated">
            <a:extLst>
              <a:ext uri="{FF2B5EF4-FFF2-40B4-BE49-F238E27FC236}">
                <a16:creationId xmlns:a16="http://schemas.microsoft.com/office/drawing/2014/main" id="{C5C7F770-3B85-4CBB-86D1-D7008A0FD6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918" y="3259871"/>
            <a:ext cx="3200677" cy="472481"/>
          </a:xfrm>
          <a:prstGeom prst="rect">
            <a:avLst/>
          </a:prstGeom>
        </p:spPr>
      </p:pic>
      <p:pic>
        <p:nvPicPr>
          <p:cNvPr id="8" name="Picture 7" descr="A close up of a clock&#10;&#10;Description automatically generated">
            <a:extLst>
              <a:ext uri="{FF2B5EF4-FFF2-40B4-BE49-F238E27FC236}">
                <a16:creationId xmlns:a16="http://schemas.microsoft.com/office/drawing/2014/main" id="{55F98E93-91FE-42F1-B8DC-20C07157AA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1362" y="3838131"/>
            <a:ext cx="4625741" cy="960203"/>
          </a:xfrm>
          <a:prstGeom prst="rect">
            <a:avLst/>
          </a:prstGeom>
        </p:spPr>
      </p:pic>
      <p:pic>
        <p:nvPicPr>
          <p:cNvPr id="10" name="Picture 9" descr="A close up of a clock&#10;&#10;Description automatically generated">
            <a:extLst>
              <a:ext uri="{FF2B5EF4-FFF2-40B4-BE49-F238E27FC236}">
                <a16:creationId xmlns:a16="http://schemas.microsoft.com/office/drawing/2014/main" id="{7843F12D-12EA-4DB0-8352-C1821B4F30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1362" y="4813527"/>
            <a:ext cx="4587638" cy="922100"/>
          </a:xfrm>
          <a:prstGeom prst="rect">
            <a:avLst/>
          </a:prstGeom>
        </p:spPr>
      </p:pic>
      <p:sp>
        <p:nvSpPr>
          <p:cNvPr id="13" name="Rectangle 12">
            <a:extLst>
              <a:ext uri="{FF2B5EF4-FFF2-40B4-BE49-F238E27FC236}">
                <a16:creationId xmlns:a16="http://schemas.microsoft.com/office/drawing/2014/main" id="{6D3EC256-0FA5-4ED2-A8EB-4B25AD99F217}"/>
              </a:ext>
            </a:extLst>
          </p:cNvPr>
          <p:cNvSpPr/>
          <p:nvPr/>
        </p:nvSpPr>
        <p:spPr>
          <a:xfrm>
            <a:off x="5939406" y="4813527"/>
            <a:ext cx="3045203" cy="1569660"/>
          </a:xfrm>
          <a:prstGeom prst="rect">
            <a:avLst/>
          </a:prstGeom>
        </p:spPr>
        <p:txBody>
          <a:bodyPr wrap="square">
            <a:spAutoFit/>
          </a:bodyPr>
          <a:lstStyle/>
          <a:p>
            <a:r>
              <a:rPr lang="en-US" sz="2400" dirty="0">
                <a:latin typeface="Cambria" panose="02040503050406030204" pitchFamily="18" charset="0"/>
                <a:ea typeface="Cambria" panose="02040503050406030204" pitchFamily="18" charset="0"/>
              </a:rPr>
              <a:t>The error does center around zero, we see, and coding will be efficient.</a:t>
            </a:r>
          </a:p>
        </p:txBody>
      </p:sp>
    </p:spTree>
    <p:extLst>
      <p:ext uri="{BB962C8B-B14F-4D97-AF65-F5344CB8AC3E}">
        <p14:creationId xmlns:p14="http://schemas.microsoft.com/office/powerpoint/2010/main" val="1051498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7"/>
                <a:ext cx="7886700" cy="1325237"/>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Lossless Predictive Coding</a:t>
                </a:r>
              </a:p>
              <a:p>
                <a:pPr lvl="1" algn="just">
                  <a:lnSpc>
                    <a:spcPct val="100000"/>
                  </a:lnSpc>
                  <a:spcBef>
                    <a:spcPts val="1200"/>
                  </a:spcBef>
                  <a:defRPr/>
                </a:pPr>
                <a:r>
                  <a:rPr lang="en-US" altLang="zh-CN" sz="9600" dirty="0">
                    <a:solidFill>
                      <a:schemeClr val="bg1"/>
                    </a:solidFill>
                    <a:latin typeface="Cambria" charset="0"/>
                    <a:ea typeface="新細明體" charset="0"/>
                    <a:cs typeface="Arial" panose="020B0604020202020204" pitchFamily="34" charset="0"/>
                  </a:rPr>
                  <a:t>Simple example: </a:t>
                </a:r>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the sequence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1</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2</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3</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4</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chemeClr val="bg1"/>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chemeClr val="bg1"/>
                            </a:solidFill>
                            <a:latin typeface="Cambria Math" panose="02040503050406030204" pitchFamily="18" charset="0"/>
                            <a:ea typeface="新細明體" charset="0"/>
                            <a:cs typeface="Arial" panose="020B0604020202020204" pitchFamily="34" charset="0"/>
                          </a:rPr>
                          <m:t>𝑓</m:t>
                        </m:r>
                      </m:e>
                      <m:sub>
                        <m:r>
                          <a:rPr lang="en-US" sz="9600" i="1">
                            <a:solidFill>
                              <a:schemeClr val="bg1"/>
                            </a:solidFill>
                            <a:latin typeface="Cambria Math" panose="02040503050406030204" pitchFamily="18" charset="0"/>
                            <a:ea typeface="新細明體" charset="0"/>
                            <a:cs typeface="Arial" panose="020B0604020202020204" pitchFamily="34" charset="0"/>
                          </a:rPr>
                          <m:t>5</m:t>
                        </m:r>
                      </m:sub>
                    </m:sSub>
                  </m:oMath>
                </a14:m>
                <a:r>
                  <a:rPr lang="en-US" sz="9600" dirty="0">
                    <a:solidFill>
                      <a:schemeClr val="bg1"/>
                    </a:solidFill>
                    <a:latin typeface="Cambria" panose="02040503050406030204" pitchFamily="18" charset="0"/>
                    <a:ea typeface="Cambria" panose="02040503050406030204" pitchFamily="18" charset="0"/>
                    <a:cs typeface="Arial" panose="020B0604020202020204" pitchFamily="34" charset="0"/>
                  </a:rPr>
                  <a:t>= 21, 22, 27, 25, 22. </a:t>
                </a:r>
              </a:p>
              <a:p>
                <a:pPr marL="457200" lvl="1" indent="0" algn="just">
                  <a:lnSpc>
                    <a:spcPct val="100000"/>
                  </a:lnSpc>
                  <a:spcBef>
                    <a:spcPts val="1200"/>
                  </a:spcBef>
                  <a:buNone/>
                  <a:defRPr/>
                </a:pPr>
                <a:endParaRPr lang="en-US" sz="8800" dirty="0">
                  <a:solidFill>
                    <a:srgbClr val="000000"/>
                  </a:solidFill>
                  <a:latin typeface="Cambria" panose="02040503050406030204" pitchFamily="18" charset="0"/>
                  <a:ea typeface="Cambria" panose="02040503050406030204" pitchFamily="18"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7"/>
                <a:ext cx="7886700" cy="1325237"/>
              </a:xfrm>
              <a:blipFill>
                <a:blip r:embed="rId2"/>
                <a:stretch>
                  <a:fillRect l="-618" t="-13761" r="-1236"/>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24</a:t>
            </a:fld>
            <a:endParaRPr lang="en-US" altLang="zh-TW"/>
          </a:p>
        </p:txBody>
      </p:sp>
      <p:pic>
        <p:nvPicPr>
          <p:cNvPr id="7" name="Picture 6" descr="A screenshot of a cell phone&#10;&#10;Description automatically generated">
            <a:extLst>
              <a:ext uri="{FF2B5EF4-FFF2-40B4-BE49-F238E27FC236}">
                <a16:creationId xmlns:a16="http://schemas.microsoft.com/office/drawing/2014/main" id="{D37B5084-A807-4270-A04C-B1C41E16E7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19" y="1776512"/>
            <a:ext cx="8054561" cy="3886057"/>
          </a:xfrm>
          <a:prstGeom prst="rect">
            <a:avLst/>
          </a:prstGeom>
        </p:spPr>
      </p:pic>
      <p:sp>
        <p:nvSpPr>
          <p:cNvPr id="9" name="Rectangle 8">
            <a:extLst>
              <a:ext uri="{FF2B5EF4-FFF2-40B4-BE49-F238E27FC236}">
                <a16:creationId xmlns:a16="http://schemas.microsoft.com/office/drawing/2014/main" id="{57EAC873-C7F6-4E8E-A241-87FC36D8872E}"/>
              </a:ext>
            </a:extLst>
          </p:cNvPr>
          <p:cNvSpPr/>
          <p:nvPr/>
        </p:nvSpPr>
        <p:spPr>
          <a:xfrm>
            <a:off x="628650" y="6002707"/>
            <a:ext cx="7676450" cy="400110"/>
          </a:xfrm>
          <a:prstGeom prst="rect">
            <a:avLst/>
          </a:prstGeom>
        </p:spPr>
        <p:txBody>
          <a:bodyPr wrap="square">
            <a:spAutoFit/>
          </a:bodyPr>
          <a:lstStyle/>
          <a:p>
            <a:pPr algn="ctr"/>
            <a:r>
              <a:rPr lang="en-US" sz="2000" dirty="0">
                <a:latin typeface="Cambria" panose="02040503050406030204" pitchFamily="18" charset="0"/>
                <a:ea typeface="Cambria" panose="02040503050406030204" pitchFamily="18" charset="0"/>
              </a:rPr>
              <a:t>Schematic diagram for Predictive Coding encoder and decoder.</a:t>
            </a:r>
          </a:p>
        </p:txBody>
      </p:sp>
    </p:spTree>
    <p:extLst>
      <p:ext uri="{BB962C8B-B14F-4D97-AF65-F5344CB8AC3E}">
        <p14:creationId xmlns:p14="http://schemas.microsoft.com/office/powerpoint/2010/main" val="2681296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7"/>
                <a:ext cx="7886700" cy="4278162"/>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Differential PCM is exactly the same as Predictive Coding, except that it incorporates a </a:t>
                </a:r>
                <a:r>
                  <a:rPr lang="en-US" altLang="zh-CN" sz="9600" i="1" dirty="0">
                    <a:solidFill>
                      <a:srgbClr val="000000"/>
                    </a:solidFill>
                    <a:latin typeface="Cambria" charset="0"/>
                    <a:ea typeface="新細明體" charset="0"/>
                    <a:cs typeface="Arial" panose="020B0604020202020204" pitchFamily="34" charset="0"/>
                  </a:rPr>
                  <a:t>quantizer</a:t>
                </a:r>
                <a:r>
                  <a:rPr lang="en-US" altLang="zh-CN" sz="9600" dirty="0">
                    <a:solidFill>
                      <a:srgbClr val="000000"/>
                    </a:solidFill>
                    <a:latin typeface="Cambria" charset="0"/>
                    <a:ea typeface="新細明體" charset="0"/>
                    <a:cs typeface="Arial" panose="020B0604020202020204" pitchFamily="34" charset="0"/>
                  </a:rPr>
                  <a:t> step.</a:t>
                </a:r>
              </a:p>
              <a:p>
                <a:pPr marL="914400" lvl="1" indent="-457200" algn="just">
                  <a:lnSpc>
                    <a:spcPct val="130000"/>
                  </a:lnSpc>
                  <a:buFont typeface="+mj-lt"/>
                  <a:buAutoNum type="alphaLcParenR"/>
                  <a:defRPr/>
                </a:pPr>
                <a:r>
                  <a:rPr lang="en-US" sz="8800" dirty="0">
                    <a:solidFill>
                      <a:srgbClr val="000000"/>
                    </a:solidFill>
                    <a:latin typeface="Cambria" charset="0"/>
                    <a:ea typeface="新細明體" charset="0"/>
                    <a:cs typeface="Arial" panose="020B0604020202020204" pitchFamily="34" charset="0"/>
                  </a:rPr>
                  <a:t>Our nomenclature: </a:t>
                </a:r>
                <a:r>
                  <a:rPr lang="en-US" sz="8800" b="1" dirty="0">
                    <a:solidFill>
                      <a:srgbClr val="000000"/>
                    </a:solidFill>
                    <a:latin typeface="Cambria" charset="0"/>
                    <a:ea typeface="新細明體" charset="0"/>
                    <a:cs typeface="Arial" panose="020B0604020202020204" pitchFamily="34" charset="0"/>
                  </a:rPr>
                  <a:t>signal values</a:t>
                </a: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a:solidFill>
                              <a:srgbClr val="000000"/>
                            </a:solidFill>
                            <a:latin typeface="Cambria Math" panose="02040503050406030204" pitchFamily="18" charset="0"/>
                            <a:ea typeface="新細明體" charset="0"/>
                            <a:cs typeface="Arial" panose="020B0604020202020204" pitchFamily="34" charset="0"/>
                          </a:rPr>
                          <m:t>𝑓</m:t>
                        </m:r>
                      </m:e>
                      <m:sub>
                        <m:r>
                          <a:rPr lang="en-US" sz="8800" b="0" i="1">
                            <a:solidFill>
                              <a:srgbClr val="000000"/>
                            </a:solidFill>
                            <a:latin typeface="Cambria Math" panose="02040503050406030204" pitchFamily="18" charset="0"/>
                            <a:ea typeface="新細明體" charset="0"/>
                            <a:cs typeface="Arial" panose="020B0604020202020204" pitchFamily="34" charset="0"/>
                          </a:rPr>
                          <m:t>𝑛</m:t>
                        </m:r>
                      </m:sub>
                    </m:sSub>
                    <m:r>
                      <a:rPr lang="en-US" sz="8800" b="0" i="1">
                        <a:solidFill>
                          <a:srgbClr val="000000"/>
                        </a:solidFill>
                        <a:latin typeface="Cambria Math" panose="02040503050406030204" pitchFamily="18" charset="0"/>
                        <a:ea typeface="新細明體" charset="0"/>
                        <a:cs typeface="Arial" panose="020B0604020202020204" pitchFamily="34" charset="0"/>
                      </a:rPr>
                      <m:t> </m:t>
                    </m:r>
                  </m:oMath>
                </a14:m>
                <a:r>
                  <a:rPr lang="en-US" sz="8800" dirty="0">
                    <a:solidFill>
                      <a:srgbClr val="000000"/>
                    </a:solidFill>
                    <a:latin typeface="Cambria" charset="0"/>
                    <a:ea typeface="新細明體" charset="0"/>
                    <a:cs typeface="Arial" panose="020B0604020202020204" pitchFamily="34" charset="0"/>
                  </a:rPr>
                  <a:t>- the original signal, </a:t>
                </a:r>
                <a14:m>
                  <m:oMath xmlns:m="http://schemas.openxmlformats.org/officeDocument/2006/math">
                    <m:acc>
                      <m:accPr>
                        <m:chr m:val="̂"/>
                        <m:ctrlPr>
                          <a:rPr lang="en-US" sz="8800" i="1">
                            <a:solidFill>
                              <a:srgbClr val="000000"/>
                            </a:solidFill>
                            <a:latin typeface="Cambria Math" panose="02040503050406030204" pitchFamily="18" charset="0"/>
                            <a:ea typeface="新細明體" charset="0"/>
                            <a:cs typeface="Arial" panose="020B0604020202020204" pitchFamily="34" charset="0"/>
                          </a:rPr>
                        </m:ctrlPr>
                      </m:accPr>
                      <m:e>
                        <m:sSub>
                          <m:sSubPr>
                            <m:ctrlPr>
                              <a:rPr lang="en-US" sz="8800" i="1">
                                <a:solidFill>
                                  <a:srgbClr val="000000"/>
                                </a:solidFill>
                                <a:latin typeface="Cambria Math" panose="02040503050406030204" pitchFamily="18" charset="0"/>
                                <a:ea typeface="新細明體" charset="0"/>
                                <a:cs typeface="Arial" panose="020B0604020202020204" pitchFamily="34" charset="0"/>
                              </a:rPr>
                            </m:ctrlPr>
                          </m:sSubPr>
                          <m:e>
                            <m:r>
                              <a:rPr lang="en-US" sz="8800" b="0" i="1">
                                <a:solidFill>
                                  <a:srgbClr val="000000"/>
                                </a:solidFill>
                                <a:latin typeface="Cambria Math" panose="02040503050406030204" pitchFamily="18" charset="0"/>
                                <a:ea typeface="新細明體" charset="0"/>
                                <a:cs typeface="Arial" panose="020B0604020202020204" pitchFamily="34" charset="0"/>
                              </a:rPr>
                              <m:t>𝑓</m:t>
                            </m:r>
                          </m:e>
                          <m:sub>
                            <m:r>
                              <a:rPr lang="en-US" sz="8800" b="0" i="1">
                                <a:solidFill>
                                  <a:srgbClr val="000000"/>
                                </a:solidFill>
                                <a:latin typeface="Cambria Math" panose="02040503050406030204" pitchFamily="18" charset="0"/>
                                <a:ea typeface="新細明體" charset="0"/>
                                <a:cs typeface="Arial" panose="020B0604020202020204" pitchFamily="34" charset="0"/>
                              </a:rPr>
                              <m:t>𝑛</m:t>
                            </m:r>
                          </m:sub>
                        </m:sSub>
                      </m:e>
                    </m:acc>
                  </m:oMath>
                </a14:m>
                <a:r>
                  <a:rPr lang="en-US" sz="8800" dirty="0">
                    <a:solidFill>
                      <a:srgbClr val="000000"/>
                    </a:solidFill>
                    <a:latin typeface="Cambria" charset="0"/>
                    <a:ea typeface="新細明體" charset="0"/>
                    <a:cs typeface="Arial" panose="020B0604020202020204" pitchFamily="34" charset="0"/>
                  </a:rPr>
                  <a:t>- the predicted signal, and </a:t>
                </a:r>
                <a14:m>
                  <m:oMath xmlns:m="http://schemas.openxmlformats.org/officeDocument/2006/math">
                    <m:acc>
                      <m:accPr>
                        <m:chr m:val="̃"/>
                        <m:ctrlPr>
                          <a:rPr lang="en-US" sz="88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a:solidFill>
                                  <a:srgbClr val="000000"/>
                                </a:solidFill>
                                <a:latin typeface="Cambria Math" panose="02040503050406030204" pitchFamily="18" charset="0"/>
                                <a:ea typeface="新細明體" charset="0"/>
                                <a:cs typeface="Arial" panose="020B0604020202020204" pitchFamily="34" charset="0"/>
                              </a:rPr>
                              <m:t>𝑓</m:t>
                            </m:r>
                          </m:e>
                          <m:sub>
                            <m:r>
                              <a:rPr lang="en-US" sz="8800" b="0" i="1">
                                <a:solidFill>
                                  <a:srgbClr val="000000"/>
                                </a:solidFill>
                                <a:latin typeface="Cambria Math" panose="02040503050406030204" pitchFamily="18" charset="0"/>
                                <a:ea typeface="新細明體" charset="0"/>
                                <a:cs typeface="Arial" panose="020B0604020202020204" pitchFamily="34" charset="0"/>
                              </a:rPr>
                              <m:t>𝑛</m:t>
                            </m:r>
                          </m:sub>
                        </m:sSub>
                      </m:e>
                    </m:acc>
                  </m:oMath>
                </a14:m>
                <a:r>
                  <a:rPr lang="en-US" sz="8800" dirty="0">
                    <a:solidFill>
                      <a:srgbClr val="000000"/>
                    </a:solidFill>
                    <a:latin typeface="Cambria" charset="0"/>
                    <a:ea typeface="新細明體" charset="0"/>
                    <a:cs typeface="Arial" panose="020B0604020202020204" pitchFamily="34" charset="0"/>
                  </a:rPr>
                  <a:t>- the reconstructed signal; </a:t>
                </a:r>
                <a:r>
                  <a:rPr lang="en-US" sz="8800" b="1" dirty="0">
                    <a:solidFill>
                      <a:srgbClr val="000000"/>
                    </a:solidFill>
                    <a:latin typeface="Cambria" charset="0"/>
                    <a:ea typeface="新細明體" charset="0"/>
                    <a:cs typeface="Arial" panose="020B0604020202020204" pitchFamily="34" charset="0"/>
                  </a:rPr>
                  <a:t>Error values</a:t>
                </a:r>
                <a:r>
                  <a:rPr lang="en-US" sz="8800" dirty="0">
                    <a:solidFill>
                      <a:srgbClr val="000000"/>
                    </a:solidFill>
                    <a:latin typeface="Cambria" charset="0"/>
                    <a:ea typeface="新細明體" charset="0"/>
                    <a:cs typeface="Arial" panose="020B0604020202020204" pitchFamily="34" charset="0"/>
                  </a:rPr>
                  <a:t>: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smtClean="0">
                            <a:solidFill>
                              <a:srgbClr val="000000"/>
                            </a:solidFill>
                            <a:latin typeface="Cambria Math" panose="02040503050406030204" pitchFamily="18" charset="0"/>
                            <a:ea typeface="新細明體" charset="0"/>
                            <a:cs typeface="Arial" panose="020B0604020202020204" pitchFamily="34" charset="0"/>
                          </a:rPr>
                          <m:t>𝑒</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 </m:t>
                    </m:r>
                  </m:oMath>
                </a14:m>
                <a:r>
                  <a:rPr lang="en-US" sz="8800" dirty="0">
                    <a:solidFill>
                      <a:srgbClr val="000000"/>
                    </a:solidFill>
                    <a:latin typeface="Cambria" charset="0"/>
                    <a:ea typeface="新細明體" charset="0"/>
                    <a:cs typeface="Arial" panose="020B0604020202020204" pitchFamily="34" charset="0"/>
                  </a:rPr>
                  <a:t>- an error by subtracting the prediction from the actual signal,</a:t>
                </a:r>
                <a:r>
                  <a:rPr lang="en-US" sz="8800" dirty="0">
                    <a:solidFill>
                      <a:srgbClr val="000000"/>
                    </a:solidFill>
                    <a:ea typeface="Cambria Math" panose="02040503050406030204" pitchFamily="18" charset="0"/>
                    <a:cs typeface="Arial" panose="020B0604020202020204" pitchFamily="34" charset="0"/>
                  </a:rPr>
                  <a:t>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acc>
                          <m:accPr>
                            <m:chr m:val="̃"/>
                            <m:ctrlPr>
                              <a:rPr lang="en-US" sz="88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t>𝑒</m:t>
                            </m:r>
                          </m:e>
                        </m:acc>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oMath>
                </a14:m>
                <a:r>
                  <a:rPr lang="en-US" sz="8800" dirty="0">
                    <a:solidFill>
                      <a:srgbClr val="000000"/>
                    </a:solidFill>
                    <a:latin typeface="Cambria" charset="0"/>
                    <a:ea typeface="新細明體" charset="0"/>
                    <a:cs typeface="Arial" panose="020B0604020202020204" pitchFamily="34" charset="0"/>
                  </a:rPr>
                  <a:t> - an error for quantizing the original error. </a:t>
                </a: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7"/>
                <a:ext cx="7886700" cy="4278162"/>
              </a:xfrm>
              <a:blipFill>
                <a:blip r:embed="rId2"/>
                <a:stretch>
                  <a:fillRect l="-618" t="-4274" r="-123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25</a:t>
            </a:fld>
            <a:endParaRPr lang="en-US" altLang="zh-TW"/>
          </a:p>
        </p:txBody>
      </p:sp>
      <p:pic>
        <p:nvPicPr>
          <p:cNvPr id="5" name="Picture 5" descr="A screenshot of a cell phone&#10;&#10;Description automatically generated">
            <a:extLst>
              <a:ext uri="{FF2B5EF4-FFF2-40B4-BE49-F238E27FC236}">
                <a16:creationId xmlns:a16="http://schemas.microsoft.com/office/drawing/2014/main" id="{C2DE2EE6-8545-46FF-943F-4B932310B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7837" y="3963591"/>
            <a:ext cx="4808326" cy="2186523"/>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254954" y="6150114"/>
                <a:ext cx="8183364" cy="707886"/>
              </a:xfrm>
              <a:prstGeom prst="rect">
                <a:avLst/>
              </a:prstGeom>
            </p:spPr>
            <p:txBody>
              <a:bodyPr wrap="square">
                <a:spAutoFit/>
              </a:bodyPr>
              <a:lstStyle/>
              <a:p>
                <a:pPr lvl="1" algn="just">
                  <a:lnSpc>
                    <a:spcPct val="100000"/>
                  </a:lnSpc>
                  <a:spcBef>
                    <a:spcPts val="1200"/>
                  </a:spcBef>
                  <a:defRPr/>
                </a:pPr>
                <a:r>
                  <a:rPr lang="en-US" altLang="zh-CN" sz="2000" i="1" dirty="0">
                    <a:solidFill>
                      <a:srgbClr val="000000"/>
                    </a:solidFill>
                    <a:latin typeface="Cambria" charset="0"/>
                    <a:ea typeface="新細明體" charset="0"/>
                    <a:cs typeface="Arial" panose="020B0604020202020204" pitchFamily="34" charset="0"/>
                  </a:rPr>
                  <a:t>codewords</a:t>
                </a:r>
                <a:r>
                  <a:rPr lang="en-US" altLang="zh-CN" sz="2000" dirty="0">
                    <a:solidFill>
                      <a:srgbClr val="000000"/>
                    </a:solidFill>
                    <a:latin typeface="Cambria" charset="0"/>
                    <a:ea typeface="新細明體" charset="0"/>
                    <a:cs typeface="Arial" panose="020B0604020202020204" pitchFamily="34" charset="0"/>
                  </a:rPr>
                  <a:t> for quantized error values </a:t>
                </a:r>
                <a14:m>
                  <m:oMath xmlns:m="http://schemas.openxmlformats.org/officeDocument/2006/math">
                    <m:sSub>
                      <m:sSubPr>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acc>
                          <m:accPr>
                            <m:chr m:val="̃"/>
                            <m:ctrlP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r>
                              <a:rPr lang="en-US" altLang="zh-CN" sz="2000" i="1">
                                <a:solidFill>
                                  <a:srgbClr val="000000"/>
                                </a:solidFill>
                                <a:latin typeface="Cambria Math" panose="02040503050406030204" pitchFamily="18" charset="0"/>
                                <a:ea typeface="Cambria Math" panose="02040503050406030204" pitchFamily="18" charset="0"/>
                                <a:cs typeface="Arial" panose="020B0604020202020204" pitchFamily="34" charset="0"/>
                              </a:rPr>
                              <m:t>𝑒</m:t>
                            </m:r>
                          </m:e>
                        </m:acc>
                      </m:e>
                      <m:sub>
                        <m:r>
                          <a:rPr lang="en-US" altLang="zh-CN" sz="2000" i="1">
                            <a:solidFill>
                              <a:srgbClr val="000000"/>
                            </a:solidFill>
                            <a:latin typeface="Cambria Math" panose="02040503050406030204" pitchFamily="18" charset="0"/>
                            <a:ea typeface="新細明體" charset="0"/>
                            <a:cs typeface="Arial" panose="020B0604020202020204" pitchFamily="34" charset="0"/>
                          </a:rPr>
                          <m:t>𝑛</m:t>
                        </m:r>
                      </m:sub>
                    </m:sSub>
                  </m:oMath>
                </a14:m>
                <a:r>
                  <a:rPr lang="en-US" altLang="zh-CN" sz="2000" dirty="0">
                    <a:solidFill>
                      <a:srgbClr val="000000"/>
                    </a:solidFill>
                    <a:latin typeface="Cambria" charset="0"/>
                    <a:ea typeface="新細明體" charset="0"/>
                    <a:cs typeface="Arial" panose="020B0604020202020204" pitchFamily="34" charset="0"/>
                  </a:rPr>
                  <a:t> are produced using entropy coding, e.g. Huffman coding (Chapter 7).</a:t>
                </a:r>
              </a:p>
            </p:txBody>
          </p:sp>
        </mc:Choice>
        <mc:Fallback xmlns="">
          <p:sp>
            <p:nvSpPr>
              <p:cNvPr id="6" name="矩形 5"/>
              <p:cNvSpPr>
                <a:spLocks noRot="1" noChangeAspect="1" noMove="1" noResize="1" noEditPoints="1" noAdjustHandles="1" noChangeArrowheads="1" noChangeShapeType="1" noTextEdit="1"/>
              </p:cNvSpPr>
              <p:nvPr/>
            </p:nvSpPr>
            <p:spPr>
              <a:xfrm>
                <a:off x="254954" y="6150114"/>
                <a:ext cx="8183364" cy="707886"/>
              </a:xfrm>
              <a:prstGeom prst="rect">
                <a:avLst/>
              </a:prstGeom>
              <a:blipFill>
                <a:blip r:embed="rId4"/>
                <a:stretch>
                  <a:fillRect t="-5172" r="-745" b="-14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9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Schematic diagram for DPCM:</a:t>
                </a: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600"/>
                  </a:spcBef>
                  <a:defRPr/>
                </a:pPr>
                <a:r>
                  <a:rPr lang="en-US" altLang="zh-CN" sz="8800" dirty="0">
                    <a:solidFill>
                      <a:srgbClr val="000000"/>
                    </a:solidFill>
                    <a:latin typeface="Cambria" charset="0"/>
                    <a:ea typeface="新細明體" charset="0"/>
                    <a:cs typeface="Arial" panose="020B0604020202020204" pitchFamily="34" charset="0"/>
                  </a:rPr>
                  <a:t>Notice that the quantization noise,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b="0" i="1" smtClean="0">
                        <a:solidFill>
                          <a:srgbClr val="000000"/>
                        </a:solidFill>
                        <a:latin typeface="Cambria Math" panose="02040503050406030204" pitchFamily="18" charset="0"/>
                        <a:ea typeface="新細明體" charset="0"/>
                        <a:cs typeface="Arial" panose="020B0604020202020204" pitchFamily="34" charset="0"/>
                      </a:rPr>
                      <m:t>−</m:t>
                    </m:r>
                    <m:acc>
                      <m:accPr>
                        <m:chr m:val="̃"/>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i="1">
                                <a:solidFill>
                                  <a:srgbClr val="000000"/>
                                </a:solidFill>
                                <a:latin typeface="Cambria Math" panose="02040503050406030204" pitchFamily="18" charset="0"/>
                                <a:ea typeface="新細明體" charset="0"/>
                                <a:cs typeface="Arial" panose="020B0604020202020204" pitchFamily="34" charset="0"/>
                              </a:rPr>
                              <m:t>𝑓</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e>
                    </m:acc>
                  </m:oMath>
                </a14:m>
                <a:r>
                  <a:rPr lang="en-US" altLang="zh-CN" sz="8800" dirty="0">
                    <a:solidFill>
                      <a:srgbClr val="000000"/>
                    </a:solidFill>
                    <a:latin typeface="Cambria" charset="0"/>
                    <a:ea typeface="新細明體" charset="0"/>
                    <a:cs typeface="Arial" panose="020B0604020202020204" pitchFamily="34" charset="0"/>
                  </a:rPr>
                  <a:t>, is equal to the quantization effect on the error term, </a:t>
                </a:r>
                <a14:m>
                  <m:oMath xmlns:m="http://schemas.openxmlformats.org/officeDocument/2006/math">
                    <m:sSub>
                      <m:sSubPr>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8800" b="0" i="1" smtClean="0">
                            <a:solidFill>
                              <a:srgbClr val="000000"/>
                            </a:solidFill>
                            <a:latin typeface="Cambria Math" panose="02040503050406030204" pitchFamily="18" charset="0"/>
                            <a:ea typeface="新細明體" charset="0"/>
                            <a:cs typeface="Arial" panose="020B0604020202020204" pitchFamily="34" charset="0"/>
                          </a:rPr>
                          <m:t>𝑒</m:t>
                        </m:r>
                      </m:e>
                      <m:sub>
                        <m:r>
                          <a:rPr lang="en-US" sz="8800" i="1">
                            <a:solidFill>
                              <a:srgbClr val="000000"/>
                            </a:solidFill>
                            <a:latin typeface="Cambria Math" panose="02040503050406030204" pitchFamily="18" charset="0"/>
                            <a:ea typeface="新細明體" charset="0"/>
                            <a:cs typeface="Arial" panose="020B0604020202020204" pitchFamily="34" charset="0"/>
                          </a:rPr>
                          <m:t>𝑛</m:t>
                        </m:r>
                      </m:sub>
                    </m:sSub>
                    <m:r>
                      <a:rPr lang="en-US" sz="8800" i="1">
                        <a:solidFill>
                          <a:srgbClr val="000000"/>
                        </a:solidFill>
                        <a:latin typeface="Cambria Math" panose="02040503050406030204" pitchFamily="18" charset="0"/>
                        <a:ea typeface="新細明體" charset="0"/>
                        <a:cs typeface="Arial" panose="020B0604020202020204" pitchFamily="34" charset="0"/>
                      </a:rPr>
                      <m:t>−</m:t>
                    </m:r>
                    <m:sSub>
                      <m:sSubPr>
                        <m:ctrlPr>
                          <a:rPr lang="en-US" sz="8800" i="1" smtClean="0">
                            <a:solidFill>
                              <a:srgbClr val="000000"/>
                            </a:solidFill>
                            <a:latin typeface="Cambria Math" panose="02040503050406030204" pitchFamily="18" charset="0"/>
                            <a:ea typeface="新細明體" charset="0"/>
                            <a:cs typeface="Arial" panose="020B0604020202020204" pitchFamily="34" charset="0"/>
                          </a:rPr>
                        </m:ctrlPr>
                      </m:sSubPr>
                      <m:e>
                        <m:acc>
                          <m:accPr>
                            <m:chr m:val="̃"/>
                            <m:ctrlP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r>
                              <a:rPr lang="en-US" sz="8800" i="1">
                                <a:solidFill>
                                  <a:srgbClr val="000000"/>
                                </a:solidFill>
                                <a:latin typeface="Cambria Math" panose="02040503050406030204" pitchFamily="18" charset="0"/>
                                <a:ea typeface="Cambria Math" panose="02040503050406030204" pitchFamily="18" charset="0"/>
                                <a:cs typeface="Arial" panose="020B0604020202020204" pitchFamily="34" charset="0"/>
                              </a:rPr>
                              <m:t>𝑒</m:t>
                            </m:r>
                          </m:e>
                        </m:acc>
                      </m:e>
                      <m:sub>
                        <m:r>
                          <a:rPr lang="en-US" sz="8800" b="0" i="1" smtClean="0">
                            <a:solidFill>
                              <a:srgbClr val="000000"/>
                            </a:solidFill>
                            <a:latin typeface="Cambria Math" panose="02040503050406030204" pitchFamily="18" charset="0"/>
                            <a:ea typeface="新細明體" charset="0"/>
                            <a:cs typeface="Arial" panose="020B0604020202020204" pitchFamily="34" charset="0"/>
                          </a:rPr>
                          <m:t>𝑛</m:t>
                        </m:r>
                      </m:sub>
                    </m:sSub>
                  </m:oMath>
                </a14:m>
                <a:r>
                  <a:rPr lang="en-US" altLang="zh-CN" sz="8800" dirty="0">
                    <a:solidFill>
                      <a:srgbClr val="000000"/>
                    </a:solidFill>
                    <a:latin typeface="Cambria" charset="0"/>
                    <a:ea typeface="新細明體" charset="0"/>
                    <a:cs typeface="Arial" panose="020B0604020202020204" pitchFamily="34" charset="0"/>
                  </a:rPr>
                  <a:t>.</a:t>
                </a:r>
                <a:endParaRPr lang="en-US" altLang="zh-CN" sz="9600" dirty="0">
                  <a:solidFill>
                    <a:srgbClr val="000000"/>
                  </a:solidFill>
                  <a:latin typeface="Cambria" charset="0"/>
                  <a:ea typeface="新細明體" charset="0"/>
                  <a:cs typeface="Arial" panose="020B0604020202020204" pitchFamily="34" charset="0"/>
                </a:endParaRP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9"/>
                <a:ext cx="7886700" cy="723164"/>
              </a:xfrm>
              <a:blipFill>
                <a:blip r:embed="rId2"/>
                <a:stretch>
                  <a:fillRect l="-618" t="-25210" r="-1005" b="-731933"/>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26</a:t>
            </a:fld>
            <a:endParaRPr lang="en-US" altLang="zh-TW"/>
          </a:p>
        </p:txBody>
      </p:sp>
      <p:pic>
        <p:nvPicPr>
          <p:cNvPr id="6" name="Picture 5" descr="A screenshot of a social media post&#10;&#10;Description automatically generated">
            <a:extLst>
              <a:ext uri="{FF2B5EF4-FFF2-40B4-BE49-F238E27FC236}">
                <a16:creationId xmlns:a16="http://schemas.microsoft.com/office/drawing/2014/main" id="{A9616C9B-0D0B-495F-A9BA-95BFD0E74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184" y="1818047"/>
            <a:ext cx="7064761" cy="2517667"/>
          </a:xfrm>
          <a:prstGeom prst="rect">
            <a:avLst/>
          </a:prstGeom>
        </p:spPr>
      </p:pic>
      <p:pic>
        <p:nvPicPr>
          <p:cNvPr id="8" name="Picture 7">
            <a:extLst>
              <a:ext uri="{FF2B5EF4-FFF2-40B4-BE49-F238E27FC236}">
                <a16:creationId xmlns:a16="http://schemas.microsoft.com/office/drawing/2014/main" id="{FA314AD4-B755-47CE-8370-824C092668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50" y="4335714"/>
            <a:ext cx="7540787" cy="1762875"/>
          </a:xfrm>
          <a:prstGeom prst="rect">
            <a:avLst/>
          </a:prstGeom>
        </p:spPr>
      </p:pic>
    </p:spTree>
    <p:extLst>
      <p:ext uri="{BB962C8B-B14F-4D97-AF65-F5344CB8AC3E}">
        <p14:creationId xmlns:p14="http://schemas.microsoft.com/office/powerpoint/2010/main" val="4049674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rPr>
                  <a:t>For example, suppose we adopt the particular predictor below:</a:t>
                </a:r>
              </a:p>
              <a:p>
                <a:pPr lvl="1" algn="just">
                  <a:lnSpc>
                    <a:spcPct val="100000"/>
                  </a:lnSpc>
                  <a:spcBef>
                    <a:spcPts val="1200"/>
                  </a:spcBef>
                  <a:defRPr/>
                </a:pPr>
                <a:endPar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lvl="1" algn="just">
                  <a:lnSpc>
                    <a:spcPct val="100000"/>
                  </a:lnSpc>
                  <a:spcBef>
                    <a:spcPts val="1200"/>
                  </a:spcBef>
                  <a:defRPr/>
                </a:pPr>
                <a:r>
                  <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rPr>
                  <a:t>so that</a:t>
                </a:r>
                <a:r>
                  <a:rPr lang="en-US" sz="9600" dirty="0">
                    <a:solidFill>
                      <a:srgbClr val="000000"/>
                    </a:solidFill>
                    <a:latin typeface="Cambria" panose="02040503050406030204" pitchFamily="18" charset="0"/>
                    <a:ea typeface="Cambria"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𝑒</m:t>
                        </m:r>
                      </m:e>
                      <m:sub>
                        <m:r>
                          <a:rPr lang="en-US" sz="9600" i="1">
                            <a:solidFill>
                              <a:srgbClr val="000000"/>
                            </a:solidFill>
                            <a:latin typeface="Cambria Math" panose="02040503050406030204" pitchFamily="18" charset="0"/>
                            <a:ea typeface="新細明體" charset="0"/>
                            <a:cs typeface="Arial" panose="020B0604020202020204" pitchFamily="34" charset="0"/>
                          </a:rPr>
                          <m:t>𝑛</m:t>
                        </m:r>
                      </m:sub>
                    </m:sSub>
                    <m:r>
                      <a:rPr lang="en-US" sz="9600" b="0" i="1" smtClean="0">
                        <a:solidFill>
                          <a:srgbClr val="000000"/>
                        </a:solidFill>
                        <a:latin typeface="Cambria Math" panose="02040503050406030204" pitchFamily="18" charset="0"/>
                        <a:ea typeface="新細明體" charset="0"/>
                        <a:cs typeface="Arial" panose="020B0604020202020204" pitchFamily="34" charset="0"/>
                      </a:rPr>
                      <m:t>=</m:t>
                    </m:r>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𝑛</m:t>
                        </m:r>
                      </m:sub>
                    </m:sSub>
                    <m:r>
                      <a:rPr lang="en-US" sz="9600" i="1">
                        <a:solidFill>
                          <a:srgbClr val="000000"/>
                        </a:solidFill>
                        <a:latin typeface="Cambria Math" panose="02040503050406030204" pitchFamily="18" charset="0"/>
                        <a:ea typeface="新細明體" charset="0"/>
                        <a:cs typeface="Arial" panose="020B0604020202020204" pitchFamily="34" charset="0"/>
                      </a:rPr>
                      <m:t>−</m:t>
                    </m:r>
                    <m:acc>
                      <m:accPr>
                        <m:chr m:val="̂"/>
                        <m:ctrlPr>
                          <a:rPr lang="en-US" altLang="zh-CN" sz="9600" i="1" smtClean="0">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altLang="zh-CN"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9600" i="1">
                                <a:solidFill>
                                  <a:srgbClr val="000000"/>
                                </a:solidFill>
                                <a:latin typeface="Cambria Math" panose="02040503050406030204" pitchFamily="18" charset="0"/>
                                <a:ea typeface="新細明體" charset="0"/>
                                <a:cs typeface="Arial" panose="020B0604020202020204" pitchFamily="34" charset="0"/>
                              </a:rPr>
                              <m:t>𝑓</m:t>
                            </m:r>
                          </m:e>
                          <m:sub>
                            <m:r>
                              <a:rPr lang="en-US" altLang="zh-CN" sz="9600" i="1">
                                <a:solidFill>
                                  <a:srgbClr val="000000"/>
                                </a:solidFill>
                                <a:latin typeface="Cambria Math" panose="02040503050406030204" pitchFamily="18" charset="0"/>
                                <a:ea typeface="新細明體" charset="0"/>
                                <a:cs typeface="Arial" panose="020B0604020202020204" pitchFamily="34" charset="0"/>
                              </a:rPr>
                              <m:t>𝑛</m:t>
                            </m:r>
                          </m:sub>
                        </m:sSub>
                      </m:e>
                    </m:acc>
                  </m:oMath>
                </a14:m>
                <a:r>
                  <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rPr>
                  <a:t>is an integer. As well, use the quantization scheme:</a:t>
                </a:r>
              </a:p>
              <a:p>
                <a:pPr lvl="1" algn="just">
                  <a:lnSpc>
                    <a:spcPct val="100000"/>
                  </a:lnSpc>
                  <a:spcBef>
                    <a:spcPts val="1200"/>
                  </a:spcBef>
                  <a:defRPr/>
                </a:pPr>
                <a:endPar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endParaRPr>
              </a:p>
              <a:p>
                <a:pPr lvl="1" algn="just">
                  <a:lnSpc>
                    <a:spcPct val="100000"/>
                  </a:lnSpc>
                  <a:spcBef>
                    <a:spcPts val="1200"/>
                  </a:spcBef>
                  <a:defRPr/>
                </a:pPr>
                <a:r>
                  <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rPr>
                  <a:t>First, we note that the error is in the range −255::255, i.e., there are </a:t>
                </a:r>
                <a:r>
                  <a:rPr lang="en-US" altLang="zh-CN" sz="9600" b="1" dirty="0">
                    <a:solidFill>
                      <a:srgbClr val="000000"/>
                    </a:solidFill>
                    <a:latin typeface="Cambria" panose="02040503050406030204" pitchFamily="18" charset="0"/>
                    <a:ea typeface="Cambria" panose="02040503050406030204" pitchFamily="18" charset="0"/>
                    <a:cs typeface="Arial" panose="020B0604020202020204" pitchFamily="34" charset="0"/>
                  </a:rPr>
                  <a:t>511 possible levels</a:t>
                </a:r>
                <a:r>
                  <a:rPr lang="en-US" altLang="zh-CN" sz="9600" dirty="0">
                    <a:solidFill>
                      <a:srgbClr val="000000"/>
                    </a:solidFill>
                    <a:latin typeface="Cambria" panose="02040503050406030204" pitchFamily="18" charset="0"/>
                    <a:ea typeface="Cambria" panose="02040503050406030204" pitchFamily="18" charset="0"/>
                    <a:cs typeface="Arial" panose="020B0604020202020204" pitchFamily="34" charset="0"/>
                  </a:rPr>
                  <a:t> for the error term. The quantizer simply divides the error range into 32 patches of about 16 levels each. It also makes the representative reconstructed value for each patch equal to the midway point for each group of 16 levels.</a:t>
                </a: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9"/>
                <a:ext cx="7886700" cy="723164"/>
              </a:xfrm>
              <a:blipFill>
                <a:blip r:embed="rId2"/>
                <a:stretch>
                  <a:fillRect l="-618" t="-25210" r="-1236" b="-625210"/>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27</a:t>
            </a:fld>
            <a:endParaRPr lang="en-US" altLang="zh-TW"/>
          </a:p>
        </p:txBody>
      </p:sp>
      <p:pic>
        <p:nvPicPr>
          <p:cNvPr id="7" name="Picture 6" descr="A close up of a clock&#10;&#10;Description automatically generated">
            <a:extLst>
              <a:ext uri="{FF2B5EF4-FFF2-40B4-BE49-F238E27FC236}">
                <a16:creationId xmlns:a16="http://schemas.microsoft.com/office/drawing/2014/main" id="{5BB71DF1-68C9-49F5-B280-50A615956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4631" y="1979853"/>
            <a:ext cx="3589075" cy="603861"/>
          </a:xfrm>
          <a:prstGeom prst="rect">
            <a:avLst/>
          </a:prstGeom>
        </p:spPr>
      </p:pic>
      <p:pic>
        <p:nvPicPr>
          <p:cNvPr id="6" name="Picture 5" descr="A picture containing table&#10;&#10;Description automatically generated">
            <a:extLst>
              <a:ext uri="{FF2B5EF4-FFF2-40B4-BE49-F238E27FC236}">
                <a16:creationId xmlns:a16="http://schemas.microsoft.com/office/drawing/2014/main" id="{05B52BF0-E565-4AA8-9333-5529A45C36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802" y="3404448"/>
            <a:ext cx="5863905" cy="806828"/>
          </a:xfrm>
          <a:prstGeom prst="rect">
            <a:avLst/>
          </a:prstGeom>
        </p:spPr>
      </p:pic>
    </p:spTree>
    <p:extLst>
      <p:ext uri="{BB962C8B-B14F-4D97-AF65-F5344CB8AC3E}">
        <p14:creationId xmlns:p14="http://schemas.microsoft.com/office/powerpoint/2010/main" val="1166708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Table below gives output values for any of the input codes</a:t>
            </a: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28</a:t>
            </a:fld>
            <a:endParaRPr lang="en-US" altLang="zh-TW"/>
          </a:p>
        </p:txBody>
      </p:sp>
      <p:pic>
        <p:nvPicPr>
          <p:cNvPr id="8" name="Picture 7" descr="A screenshot of a cell phone&#10;&#10;Description automatically generated">
            <a:extLst>
              <a:ext uri="{FF2B5EF4-FFF2-40B4-BE49-F238E27FC236}">
                <a16:creationId xmlns:a16="http://schemas.microsoft.com/office/drawing/2014/main" id="{5D2383F0-DBFB-4A89-9929-2937CAD48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701" y="2395882"/>
            <a:ext cx="6050598" cy="4278486"/>
          </a:xfrm>
          <a:prstGeom prst="rect">
            <a:avLst/>
          </a:prstGeom>
        </p:spPr>
      </p:pic>
    </p:spTree>
    <p:extLst>
      <p:ext uri="{BB962C8B-B14F-4D97-AF65-F5344CB8AC3E}">
        <p14:creationId xmlns:p14="http://schemas.microsoft.com/office/powerpoint/2010/main" val="194199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DPCM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As an example stream of signal values, consider the set of values:</a:t>
                </a: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Prepend extra values </a:t>
                </a:r>
                <a:r>
                  <a:rPr lang="en-US" altLang="zh-CN" sz="9600" i="1" dirty="0">
                    <a:solidFill>
                      <a:srgbClr val="000000"/>
                    </a:solidFill>
                    <a:latin typeface="Cambria" charset="0"/>
                    <a:ea typeface="新細明體" charset="0"/>
                    <a:cs typeface="Arial" panose="020B0604020202020204" pitchFamily="34" charset="0"/>
                  </a:rPr>
                  <a:t>f</a:t>
                </a:r>
                <a:r>
                  <a:rPr lang="en-US" altLang="zh-CN" sz="9600" dirty="0">
                    <a:solidFill>
                      <a:srgbClr val="000000"/>
                    </a:solidFill>
                    <a:latin typeface="Cambria" charset="0"/>
                    <a:ea typeface="新細明體" charset="0"/>
                    <a:cs typeface="Arial" panose="020B0604020202020204" pitchFamily="34" charset="0"/>
                  </a:rPr>
                  <a:t> = 130 to replicate the  first value, </a:t>
                </a:r>
                <a:r>
                  <a:rPr lang="en-US" altLang="zh-CN" sz="9600" i="1" dirty="0">
                    <a:solidFill>
                      <a:srgbClr val="000000"/>
                    </a:solidFill>
                    <a:latin typeface="Cambria" charset="0"/>
                    <a:ea typeface="新細明體" charset="0"/>
                    <a:cs typeface="Arial" panose="020B0604020202020204" pitchFamily="34" charset="0"/>
                  </a:rPr>
                  <a:t>f</a:t>
                </a:r>
                <a:r>
                  <a:rPr lang="en-US" altLang="zh-CN" sz="9600" baseline="-25000" dirty="0">
                    <a:solidFill>
                      <a:srgbClr val="000000"/>
                    </a:solidFill>
                    <a:latin typeface="Cambria" charset="0"/>
                    <a:ea typeface="新細明體" charset="0"/>
                    <a:cs typeface="Arial" panose="020B0604020202020204" pitchFamily="34" charset="0"/>
                  </a:rPr>
                  <a:t>1</a:t>
                </a:r>
                <a:r>
                  <a:rPr lang="en-US" altLang="zh-CN" sz="9600" dirty="0">
                    <a:solidFill>
                      <a:srgbClr val="000000"/>
                    </a:solidFill>
                    <a:latin typeface="Cambria" charset="0"/>
                    <a:ea typeface="新細明體" charset="0"/>
                    <a:cs typeface="Arial" panose="020B0604020202020204" pitchFamily="34" charset="0"/>
                  </a:rPr>
                  <a:t>. Initialize with quantized error </a:t>
                </a:r>
                <a14:m>
                  <m:oMath xmlns:m="http://schemas.openxmlformats.org/officeDocument/2006/math">
                    <m:sSub>
                      <m:sSubPr>
                        <m:ctrlPr>
                          <a:rPr lang="en-US" sz="9600" i="1">
                            <a:solidFill>
                              <a:srgbClr val="000000"/>
                            </a:solidFill>
                            <a:latin typeface="Cambria Math" panose="02040503050406030204" pitchFamily="18" charset="0"/>
                            <a:ea typeface="新細明體" charset="0"/>
                            <a:cs typeface="Arial" panose="020B0604020202020204" pitchFamily="34" charset="0"/>
                          </a:rPr>
                        </m:ctrlPr>
                      </m:sSubPr>
                      <m:e>
                        <m:acc>
                          <m:accPr>
                            <m:chr m:val="̃"/>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t>𝑒</m:t>
                            </m:r>
                          </m:e>
                        </m:acc>
                      </m:e>
                      <m:sub>
                        <m:r>
                          <a:rPr lang="en-US" sz="9600" b="0" i="1" smtClean="0">
                            <a:solidFill>
                              <a:srgbClr val="000000"/>
                            </a:solidFill>
                            <a:latin typeface="Cambria Math" panose="02040503050406030204" pitchFamily="18" charset="0"/>
                            <a:ea typeface="新細明體" charset="0"/>
                            <a:cs typeface="Arial" panose="020B0604020202020204" pitchFamily="34" charset="0"/>
                          </a:rPr>
                          <m:t>1</m:t>
                        </m:r>
                      </m:sub>
                    </m:sSub>
                    <m:r>
                      <a:rPr lang="en-US" sz="9600" i="1">
                        <a:solidFill>
                          <a:srgbClr val="000000"/>
                        </a:solidFill>
                        <a:latin typeface="Cambria Math" panose="02040503050406030204" pitchFamily="18" charset="0"/>
                        <a:ea typeface="新細明體" charset="0"/>
                        <a:cs typeface="Arial" panose="020B0604020202020204" pitchFamily="34" charset="0"/>
                      </a:rPr>
                      <m:t> </m:t>
                    </m:r>
                  </m:oMath>
                </a14:m>
                <a:r>
                  <a:rPr lang="en-US" altLang="zh-CN" sz="9600" dirty="0">
                    <a:solidFill>
                      <a:srgbClr val="000000"/>
                    </a:solidFill>
                    <a:latin typeface="Cambria" charset="0"/>
                    <a:ea typeface="新細明體" charset="0"/>
                    <a:cs typeface="Arial" panose="020B0604020202020204" pitchFamily="34" charset="0"/>
                  </a:rPr>
                  <a:t>= 0, so that the first reconstructed value is exact:</a:t>
                </a:r>
                <a14:m>
                  <m:oMath xmlns:m="http://schemas.openxmlformats.org/officeDocument/2006/math">
                    <m:acc>
                      <m:accPr>
                        <m:chr m:val="̃"/>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b="0" i="1" smtClean="0">
                                <a:solidFill>
                                  <a:srgbClr val="000000"/>
                                </a:solidFill>
                                <a:latin typeface="Cambria Math" panose="02040503050406030204" pitchFamily="18" charset="0"/>
                                <a:ea typeface="新細明體" charset="0"/>
                                <a:cs typeface="Arial" panose="020B0604020202020204" pitchFamily="34" charset="0"/>
                              </a:rPr>
                              <m:t>1</m:t>
                            </m:r>
                          </m:sub>
                        </m:sSub>
                      </m:e>
                    </m:acc>
                    <m:r>
                      <a:rPr lang="en-US" sz="9600" i="1">
                        <a:solidFill>
                          <a:srgbClr val="000000"/>
                        </a:solidFill>
                        <a:latin typeface="Cambria Math" panose="02040503050406030204" pitchFamily="18" charset="0"/>
                        <a:ea typeface="新細明體" charset="0"/>
                        <a:cs typeface="Arial" panose="020B0604020202020204" pitchFamily="34" charset="0"/>
                      </a:rPr>
                      <m:t> </m:t>
                    </m:r>
                  </m:oMath>
                </a14:m>
                <a:r>
                  <a:rPr lang="en-US" altLang="zh-CN" sz="9600" dirty="0">
                    <a:solidFill>
                      <a:srgbClr val="000000"/>
                    </a:solidFill>
                    <a:latin typeface="Cambria" charset="0"/>
                    <a:ea typeface="新細明體" charset="0"/>
                    <a:cs typeface="Arial" panose="020B0604020202020204" pitchFamily="34" charset="0"/>
                  </a:rPr>
                  <a:t>= 130. Then the rest of the values calculated are as follows (with prepended values in a box):</a:t>
                </a: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9"/>
                <a:ext cx="7886700" cy="723164"/>
              </a:xfrm>
              <a:blipFill>
                <a:blip r:embed="rId2"/>
                <a:stretch>
                  <a:fillRect l="-618" t="-25210" r="-1236" b="-360504"/>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29</a:t>
            </a:fld>
            <a:endParaRPr lang="en-US" altLang="zh-TW"/>
          </a:p>
        </p:txBody>
      </p:sp>
      <p:pic>
        <p:nvPicPr>
          <p:cNvPr id="6" name="Picture 5" descr="A picture containing object, clock, meter&#10;&#10;Description automatically generated">
            <a:extLst>
              <a:ext uri="{FF2B5EF4-FFF2-40B4-BE49-F238E27FC236}">
                <a16:creationId xmlns:a16="http://schemas.microsoft.com/office/drawing/2014/main" id="{32EE71F2-4F68-4A98-9BCC-511E7DC9B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818" y="1936505"/>
            <a:ext cx="2995829" cy="622137"/>
          </a:xfrm>
          <a:prstGeom prst="rect">
            <a:avLst/>
          </a:prstGeom>
        </p:spPr>
      </p:pic>
      <p:pic>
        <p:nvPicPr>
          <p:cNvPr id="9" name="Picture 8" descr="A black sign with white text&#10;&#10;Description automatically generated">
            <a:extLst>
              <a:ext uri="{FF2B5EF4-FFF2-40B4-BE49-F238E27FC236}">
                <a16:creationId xmlns:a16="http://schemas.microsoft.com/office/drawing/2014/main" id="{F209B2FA-66B6-4303-89B7-6461D1D29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2197" y="4269123"/>
            <a:ext cx="3516923" cy="1835334"/>
          </a:xfrm>
          <a:prstGeom prst="rect">
            <a:avLst/>
          </a:prstGeom>
        </p:spPr>
      </p:pic>
      <p:pic>
        <p:nvPicPr>
          <p:cNvPr id="7" name="Picture 6" descr="A close up of a clock&#10;&#10;Description automatically generated">
            <a:extLst>
              <a:ext uri="{FF2B5EF4-FFF2-40B4-BE49-F238E27FC236}">
                <a16:creationId xmlns:a16="http://schemas.microsoft.com/office/drawing/2014/main" id="{5BB71DF1-68C9-49F5-B280-50A615956D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38" y="4884859"/>
            <a:ext cx="3589075" cy="603861"/>
          </a:xfrm>
          <a:prstGeom prst="rect">
            <a:avLst/>
          </a:prstGeom>
        </p:spPr>
      </p:pic>
      <p:pic>
        <p:nvPicPr>
          <p:cNvPr id="8" name="Picture 5" descr="A picture containing table&#10;&#10;Description automatically generated">
            <a:extLst>
              <a:ext uri="{FF2B5EF4-FFF2-40B4-BE49-F238E27FC236}">
                <a16:creationId xmlns:a16="http://schemas.microsoft.com/office/drawing/2014/main" id="{05B52BF0-E565-4AA8-9333-5529A45C36D2}"/>
              </a:ext>
            </a:extLst>
          </p:cNvPr>
          <p:cNvPicPr>
            <a:picLocks noChangeAspect="1"/>
          </p:cNvPicPr>
          <p:nvPr/>
        </p:nvPicPr>
        <p:blipFill rotWithShape="1">
          <a:blip r:embed="rId6">
            <a:extLst>
              <a:ext uri="{28A0092B-C50C-407E-A947-70E740481C1C}">
                <a14:useLocalDpi xmlns:a14="http://schemas.microsoft.com/office/drawing/2010/main" val="0"/>
              </a:ext>
            </a:extLst>
          </a:blip>
          <a:srcRect t="42978" r="69954"/>
          <a:stretch/>
        </p:blipFill>
        <p:spPr>
          <a:xfrm>
            <a:off x="287637" y="5468892"/>
            <a:ext cx="1761881" cy="460070"/>
          </a:xfrm>
          <a:prstGeom prst="rect">
            <a:avLst/>
          </a:prstGeom>
        </p:spPr>
      </p:pic>
    </p:spTree>
    <p:extLst>
      <p:ext uri="{BB962C8B-B14F-4D97-AF65-F5344CB8AC3E}">
        <p14:creationId xmlns:p14="http://schemas.microsoft.com/office/powerpoint/2010/main" val="428050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a:t>Sound and Digitization</a:t>
            </a:r>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14159"/>
            <a:ext cx="7886700" cy="5578716"/>
          </a:xfrm>
        </p:spPr>
        <p:txBody>
          <a:bodyPr>
            <a:normAutofit fontScale="92500" lnSpcReduction="20000"/>
          </a:bodyPr>
          <a:lstStyle/>
          <a:p>
            <a:pPr algn="just"/>
            <a:r>
              <a:rPr lang="en-US" altLang="zh-CN" sz="3000" dirty="0">
                <a:latin typeface="Cambria" panose="02040503050406030204" pitchFamily="18" charset="0"/>
                <a:ea typeface="Cambria" panose="02040503050406030204" pitchFamily="18" charset="0"/>
              </a:rPr>
              <a:t>What is Sound?</a:t>
            </a:r>
          </a:p>
          <a:p>
            <a:pPr lvl="1"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Sound </a:t>
            </a:r>
            <a:r>
              <a:rPr lang="zh-CN" altLang="en-US" sz="2600" dirty="0">
                <a:solidFill>
                  <a:srgbClr val="000000"/>
                </a:solidFill>
                <a:latin typeface="Cambria" panose="02040503050406030204" pitchFamily="18" charset="0"/>
                <a:ea typeface="新細明體" charset="0"/>
                <a:cs typeface="Arial" panose="020B0604020202020204" pitchFamily="34" charset="0"/>
              </a:rPr>
              <a:t>（声音）</a:t>
            </a: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is a wave phenomenon like light, but is macroscopic and involves molecules of air being compressed and expanded under the action of some physical device.</a:t>
            </a:r>
          </a:p>
          <a:p>
            <a:pPr lvl="1"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Sound is a pressure wave that moves through a compressible (</a:t>
            </a:r>
            <a:r>
              <a:rPr lang="zh-CN" altLang="en-US" sz="2600" dirty="0">
                <a:solidFill>
                  <a:srgbClr val="000000"/>
                </a:solidFill>
                <a:latin typeface="Cambria" panose="02040503050406030204" pitchFamily="18" charset="0"/>
                <a:ea typeface="新細明體" charset="0"/>
                <a:cs typeface="Arial" panose="020B0604020202020204" pitchFamily="34" charset="0"/>
              </a:rPr>
              <a:t>可压缩的</a:t>
            </a: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 medium</a:t>
            </a:r>
          </a:p>
          <a:p>
            <a:pPr algn="just">
              <a:lnSpc>
                <a:spcPct val="110000"/>
              </a:lnSpc>
              <a:defRPr/>
            </a:pPr>
            <a:r>
              <a:rPr lang="en-US" altLang="zh-CN" sz="3000" dirty="0">
                <a:solidFill>
                  <a:srgbClr val="000000"/>
                </a:solidFill>
                <a:latin typeface="Cambria" panose="02040503050406030204" pitchFamily="18" charset="0"/>
                <a:ea typeface="Cambria" panose="02040503050406030204" pitchFamily="18" charset="0"/>
                <a:cs typeface="Arial" panose="020B0604020202020204" pitchFamily="34" charset="0"/>
              </a:rPr>
              <a:t>Characteristics of sound</a:t>
            </a:r>
          </a:p>
          <a:p>
            <a:pPr lvl="1"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Amplitude </a:t>
            </a:r>
            <a:r>
              <a:rPr lang="zh-CN" altLang="en-US" sz="2600" dirty="0">
                <a:solidFill>
                  <a:srgbClr val="000000"/>
                </a:solidFill>
                <a:latin typeface="Cambria" panose="02040503050406030204" pitchFamily="18" charset="0"/>
                <a:ea typeface="新細明體" charset="0"/>
                <a:cs typeface="Arial" panose="020B0604020202020204" pitchFamily="34" charset="0"/>
              </a:rPr>
              <a:t>（振幅）</a:t>
            </a:r>
          </a:p>
          <a:p>
            <a:pPr lvl="2"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Measure the pressure at a location using voltage levels</a:t>
            </a:r>
            <a:r>
              <a:rPr lang="zh-CN" altLang="en-US" sz="2600" dirty="0">
                <a:solidFill>
                  <a:srgbClr val="000000"/>
                </a:solidFill>
                <a:latin typeface="Cambria" panose="02040503050406030204" pitchFamily="18" charset="0"/>
                <a:ea typeface="新細明體" charset="0"/>
                <a:cs typeface="Arial" panose="020B0604020202020204" pitchFamily="34" charset="0"/>
              </a:rPr>
              <a:t>（电平）</a:t>
            </a:r>
          </a:p>
          <a:p>
            <a:pPr lvl="1"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Frequency</a:t>
            </a:r>
          </a:p>
          <a:p>
            <a:pPr lvl="2" algn="just">
              <a:lnSpc>
                <a:spcPct val="110000"/>
              </a:lnSpc>
              <a:defRPr/>
            </a:pP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The number of periodic vibrations (</a:t>
            </a:r>
            <a:r>
              <a:rPr lang="zh-CN" altLang="en-US" sz="2600" dirty="0">
                <a:solidFill>
                  <a:srgbClr val="000000"/>
                </a:solidFill>
                <a:latin typeface="Cambria" panose="02040503050406030204" pitchFamily="18" charset="0"/>
                <a:ea typeface="新細明體" charset="0"/>
                <a:cs typeface="Arial" panose="020B0604020202020204" pitchFamily="34" charset="0"/>
              </a:rPr>
              <a:t>震动</a:t>
            </a:r>
            <a:r>
              <a:rPr lang="en-US" altLang="zh-CN" sz="2600" dirty="0">
                <a:solidFill>
                  <a:srgbClr val="000000"/>
                </a:solidFill>
                <a:latin typeface="Cambria" panose="02040503050406030204" pitchFamily="18" charset="0"/>
                <a:ea typeface="Cambria" panose="02040503050406030204" pitchFamily="18" charset="0"/>
                <a:cs typeface="Arial" panose="020B0604020202020204" pitchFamily="34" charset="0"/>
              </a:rPr>
              <a:t>) within a second </a:t>
            </a:r>
          </a:p>
          <a:p>
            <a:pPr lvl="1" algn="just">
              <a:lnSpc>
                <a:spcPct val="110000"/>
              </a:lnSpc>
              <a:defRPr/>
            </a:pPr>
            <a:endParaRPr lang="en-US" altLang="zh-CN" sz="2600" dirty="0">
              <a:solidFill>
                <a:srgbClr val="000000"/>
              </a:solidFill>
              <a:latin typeface="Cambria" charset="0"/>
              <a:ea typeface="新細明體" charset="0"/>
              <a:cs typeface="Arial" panose="020B0604020202020204" pitchFamily="34" charset="0"/>
            </a:endParaRP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3</a:t>
            </a:fld>
            <a:endParaRPr lang="en-US" altLang="zh-TW"/>
          </a:p>
        </p:txBody>
      </p:sp>
      <p:pic>
        <p:nvPicPr>
          <p:cNvPr id="7" name="Picture 6" descr="A picture containing drawing&#10;&#10;Description automatically generated">
            <a:extLst>
              <a:ext uri="{FF2B5EF4-FFF2-40B4-BE49-F238E27FC236}">
                <a16:creationId xmlns:a16="http://schemas.microsoft.com/office/drawing/2014/main" id="{739FB24E-D0B9-4A49-83E7-CF7CC4C19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275" y="141687"/>
            <a:ext cx="3788887" cy="1980000"/>
          </a:xfrm>
          <a:prstGeom prst="rect">
            <a:avLst/>
          </a:prstGeom>
        </p:spPr>
      </p:pic>
      <p:pic>
        <p:nvPicPr>
          <p:cNvPr id="2050" name="Picture 2">
            <a:extLst>
              <a:ext uri="{FF2B5EF4-FFF2-40B4-BE49-F238E27FC236}">
                <a16:creationId xmlns:a16="http://schemas.microsoft.com/office/drawing/2014/main" id="{1FBD6F12-CFCB-4CEC-AFE7-366D40EC25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616" b="5694"/>
          <a:stretch/>
        </p:blipFill>
        <p:spPr bwMode="auto">
          <a:xfrm>
            <a:off x="5753317" y="2121687"/>
            <a:ext cx="3334845" cy="2264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5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DM</a:t>
            </a:r>
          </a:p>
          <a:p>
            <a:pPr lvl="1" algn="just">
              <a:lnSpc>
                <a:spcPct val="100000"/>
              </a:lnSpc>
              <a:spcBef>
                <a:spcPts val="1200"/>
              </a:spcBef>
              <a:defRPr/>
            </a:pPr>
            <a:r>
              <a:rPr lang="en-US" altLang="zh-CN" sz="9600" b="1" dirty="0">
                <a:solidFill>
                  <a:srgbClr val="000000"/>
                </a:solidFill>
                <a:latin typeface="Cambria" charset="0"/>
                <a:ea typeface="新細明體" charset="0"/>
                <a:cs typeface="Arial" panose="020B0604020202020204" pitchFamily="34" charset="0"/>
              </a:rPr>
              <a:t>DM (Delta Modulation)</a:t>
            </a:r>
            <a:r>
              <a:rPr lang="en-US" altLang="zh-CN" sz="9600" dirty="0">
                <a:solidFill>
                  <a:srgbClr val="000000"/>
                </a:solidFill>
                <a:latin typeface="Cambria" charset="0"/>
                <a:ea typeface="新細明體" charset="0"/>
                <a:cs typeface="Arial" panose="020B0604020202020204" pitchFamily="34" charset="0"/>
              </a:rPr>
              <a:t>: simplified version of DPCM. Often used as a quick AD converter.</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Uniform-Delta DM: use only a single quantized error value, either positive or negative.</a:t>
            </a:r>
          </a:p>
          <a:p>
            <a:pPr marL="914400" lvl="1" indent="-457200" algn="just">
              <a:lnSpc>
                <a:spcPct val="130000"/>
              </a:lnSpc>
              <a:buFont typeface="+mj-lt"/>
              <a:buAutoNum type="alphaLcParenR"/>
              <a:defRPr/>
            </a:pPr>
            <a:r>
              <a:rPr lang="en-US" altLang="zh-CN" sz="8800" dirty="0">
                <a:solidFill>
                  <a:srgbClr val="000000"/>
                </a:solidFill>
                <a:latin typeface="Cambria" charset="0"/>
                <a:ea typeface="新細明體" charset="0"/>
                <a:cs typeface="Arial" panose="020B0604020202020204" pitchFamily="34" charset="0"/>
              </a:rPr>
              <a:t>a 1-bit coder. Produces coded output that follows the original signal in a staircase fashion. The set of equations is:</a:t>
            </a: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914400" lvl="1" indent="-457200" algn="just">
              <a:lnSpc>
                <a:spcPct val="130000"/>
              </a:lnSpc>
              <a:buFont typeface="+mj-lt"/>
              <a:buAutoNum type="alphaLcParenR"/>
              <a:defRPr/>
            </a:pPr>
            <a:endParaRPr lang="en-US" altLang="zh-CN" sz="8800" dirty="0">
              <a:solidFill>
                <a:srgbClr val="000000"/>
              </a:solidFill>
              <a:latin typeface="Cambria" charset="0"/>
              <a:ea typeface="新細明體" charset="0"/>
              <a:cs typeface="Arial" panose="020B0604020202020204" pitchFamily="34" charset="0"/>
            </a:endParaRPr>
          </a:p>
          <a:p>
            <a:pPr marL="457200" lvl="1" indent="0" algn="just">
              <a:lnSpc>
                <a:spcPct val="130000"/>
              </a:lnSpc>
              <a:buNone/>
              <a:defRPr/>
            </a:pPr>
            <a:r>
              <a:rPr lang="en-US" altLang="zh-CN" sz="8800" dirty="0">
                <a:solidFill>
                  <a:srgbClr val="000000"/>
                </a:solidFill>
                <a:latin typeface="Cambria" charset="0"/>
                <a:ea typeface="新細明體" charset="0"/>
                <a:cs typeface="Arial" panose="020B0604020202020204" pitchFamily="34" charset="0"/>
              </a:rPr>
              <a:t>Note that the prediction simply involves a </a:t>
            </a:r>
            <a:r>
              <a:rPr lang="en-US" altLang="zh-CN" sz="8800" b="1" dirty="0">
                <a:solidFill>
                  <a:srgbClr val="000000"/>
                </a:solidFill>
                <a:latin typeface="Cambria" charset="0"/>
                <a:ea typeface="新細明體" charset="0"/>
                <a:cs typeface="Arial" panose="020B0604020202020204" pitchFamily="34" charset="0"/>
              </a:rPr>
              <a:t>delay</a:t>
            </a:r>
            <a:r>
              <a:rPr lang="en-US" altLang="zh-CN" sz="8800" dirty="0">
                <a:solidFill>
                  <a:srgbClr val="000000"/>
                </a:solidFill>
                <a:latin typeface="Cambria" charset="0"/>
                <a:ea typeface="新細明體" charset="0"/>
                <a:cs typeface="Arial" panose="020B0604020202020204" pitchFamily="34" charset="0"/>
              </a:rPr>
              <a:t>.</a:t>
            </a: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30</a:t>
            </a:fld>
            <a:endParaRPr lang="en-US" altLang="zh-TW"/>
          </a:p>
        </p:txBody>
      </p:sp>
      <p:pic>
        <p:nvPicPr>
          <p:cNvPr id="7" name="Picture 6" descr="A picture containing object, clock&#10;&#10;Description automatically generated">
            <a:extLst>
              <a:ext uri="{FF2B5EF4-FFF2-40B4-BE49-F238E27FC236}">
                <a16:creationId xmlns:a16="http://schemas.microsoft.com/office/drawing/2014/main" id="{8E36BF93-A7CC-4583-98CA-D13EEC5CC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737" y="3866275"/>
            <a:ext cx="5303521" cy="2233343"/>
          </a:xfrm>
          <a:prstGeom prst="rect">
            <a:avLst/>
          </a:prstGeom>
        </p:spPr>
      </p:pic>
    </p:spTree>
    <p:extLst>
      <p:ext uri="{BB962C8B-B14F-4D97-AF65-F5344CB8AC3E}">
        <p14:creationId xmlns:p14="http://schemas.microsoft.com/office/powerpoint/2010/main" val="644075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a:xfrm>
            <a:off x="628650" y="183632"/>
            <a:ext cx="7886700" cy="532945"/>
          </a:xfrm>
        </p:spPr>
        <p:txBody>
          <a:bodyPr/>
          <a:lstStyle/>
          <a:p>
            <a:r>
              <a:rPr lang="en-US" altLang="zh-CN" sz="2800" dirty="0"/>
              <a:t>Quantization and Transmission of Audio</a:t>
            </a:r>
            <a:endParaRPr lang="zh-CN" altLang="en-US" sz="28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9"/>
                <a:ext cx="7886700" cy="723164"/>
              </a:xfrm>
            </p:spPr>
            <p:txBody>
              <a:bodyPr>
                <a:normAutofit fontScale="25000" lnSpcReduction="20000"/>
              </a:bodyPr>
              <a:lstStyle/>
              <a:p>
                <a:pPr algn="just"/>
                <a:r>
                  <a:rPr lang="en-US" altLang="zh-CN" sz="11200" b="1" dirty="0">
                    <a:latin typeface="Cambria" panose="02040503050406030204" pitchFamily="18" charset="0"/>
                    <a:ea typeface="Cambria" panose="02040503050406030204" pitchFamily="18" charset="0"/>
                  </a:rPr>
                  <a:t>DM</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Consider actual numbers: Suppose signal values are</a:t>
                </a: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0"/>
                  </a:spcBef>
                  <a:defRPr/>
                </a:pPr>
                <a:r>
                  <a:rPr lang="en-US" altLang="zh-CN" sz="9600" dirty="0">
                    <a:solidFill>
                      <a:srgbClr val="000000"/>
                    </a:solidFill>
                    <a:latin typeface="Cambria" charset="0"/>
                    <a:ea typeface="新細明體" charset="0"/>
                    <a:cs typeface="Arial" panose="020B0604020202020204" pitchFamily="34" charset="0"/>
                  </a:rPr>
                  <a:t>Define ne an exact reconstructed value </a:t>
                </a:r>
                <a14:m>
                  <m:oMath xmlns:m="http://schemas.openxmlformats.org/officeDocument/2006/math">
                    <m:acc>
                      <m:accPr>
                        <m:chr m:val="̃"/>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accPr>
                      <m:e>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1</m:t>
                            </m:r>
                          </m:sub>
                        </m:sSub>
                      </m:e>
                    </m:acc>
                    <m:r>
                      <a:rPr lang="en-US" sz="9600" i="1">
                        <a:solidFill>
                          <a:srgbClr val="000000"/>
                        </a:solidFill>
                        <a:latin typeface="Cambria Math" panose="02040503050406030204" pitchFamily="18" charset="0"/>
                        <a:ea typeface="新細明體" charset="0"/>
                        <a:cs typeface="Arial" panose="020B0604020202020204" pitchFamily="34" charset="0"/>
                      </a:rPr>
                      <m:t> </m:t>
                    </m:r>
                  </m:oMath>
                </a14:m>
                <a:r>
                  <a:rPr lang="en-US" altLang="zh-CN" sz="9600" dirty="0">
                    <a:solidFill>
                      <a:srgbClr val="000000"/>
                    </a:solidFill>
                    <a:latin typeface="Cambria" charset="0"/>
                    <a:ea typeface="新細明體" charset="0"/>
                    <a:cs typeface="Arial" panose="020B0604020202020204" pitchFamily="34" charset="0"/>
                  </a:rPr>
                  <a:t>=</a:t>
                </a:r>
                <a:r>
                  <a:rPr lang="en-US" sz="9600" dirty="0">
                    <a:solidFill>
                      <a:srgbClr val="000000"/>
                    </a:solidFill>
                    <a:ea typeface="Cambria Math" panose="02040503050406030204" pitchFamily="18" charset="0"/>
                    <a:cs typeface="Arial" panose="020B0604020202020204" pitchFamily="34" charset="0"/>
                  </a:rPr>
                  <a:t> </a:t>
                </a:r>
                <a14:m>
                  <m:oMath xmlns:m="http://schemas.openxmlformats.org/officeDocument/2006/math">
                    <m:sSub>
                      <m:sSubPr>
                        <m:ctrlPr>
                          <a:rPr lang="en-US" sz="9600" i="1">
                            <a:solidFill>
                              <a:srgbClr val="000000"/>
                            </a:solidFill>
                            <a:latin typeface="Cambria Math" panose="02040503050406030204" pitchFamily="18" charset="0"/>
                            <a:ea typeface="Cambria Math" panose="02040503050406030204" pitchFamily="18" charset="0"/>
                            <a:cs typeface="Arial" panose="020B0604020202020204" pitchFamily="34" charset="0"/>
                          </a:rPr>
                        </m:ctrlPr>
                      </m:sSubPr>
                      <m:e>
                        <m:r>
                          <a:rPr lang="en-US" sz="9600" i="1">
                            <a:solidFill>
                              <a:srgbClr val="000000"/>
                            </a:solidFill>
                            <a:latin typeface="Cambria Math" panose="02040503050406030204" pitchFamily="18" charset="0"/>
                            <a:ea typeface="新細明體" charset="0"/>
                            <a:cs typeface="Arial" panose="020B0604020202020204" pitchFamily="34" charset="0"/>
                          </a:rPr>
                          <m:t>𝑓</m:t>
                        </m:r>
                      </m:e>
                      <m:sub>
                        <m:r>
                          <a:rPr lang="en-US" sz="9600" i="1">
                            <a:solidFill>
                              <a:srgbClr val="000000"/>
                            </a:solidFill>
                            <a:latin typeface="Cambria Math" panose="02040503050406030204" pitchFamily="18" charset="0"/>
                            <a:ea typeface="新細明體" charset="0"/>
                            <a:cs typeface="Arial" panose="020B0604020202020204" pitchFamily="34" charset="0"/>
                          </a:rPr>
                          <m:t>1</m:t>
                        </m:r>
                      </m:sub>
                    </m:sSub>
                  </m:oMath>
                </a14:m>
                <a:r>
                  <a:rPr lang="en-US" altLang="zh-CN" sz="9600" dirty="0">
                    <a:solidFill>
                      <a:srgbClr val="000000"/>
                    </a:solidFill>
                    <a:latin typeface="Cambria" charset="0"/>
                    <a:ea typeface="新細明體" charset="0"/>
                    <a:cs typeface="Arial" panose="020B0604020202020204" pitchFamily="34" charset="0"/>
                  </a:rPr>
                  <a:t>=10. </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use step value </a:t>
                </a:r>
                <a:r>
                  <a:rPr lang="en-US" altLang="zh-CN" sz="9600" i="1" dirty="0">
                    <a:solidFill>
                      <a:srgbClr val="000000"/>
                    </a:solidFill>
                    <a:latin typeface="Cambria" charset="0"/>
                    <a:ea typeface="新細明體" charset="0"/>
                    <a:cs typeface="Arial" panose="020B0604020202020204" pitchFamily="34" charset="0"/>
                  </a:rPr>
                  <a:t>k</a:t>
                </a:r>
                <a:r>
                  <a:rPr lang="en-US" altLang="zh-CN" sz="9600" dirty="0">
                    <a:solidFill>
                      <a:srgbClr val="000000"/>
                    </a:solidFill>
                    <a:latin typeface="Cambria" charset="0"/>
                    <a:ea typeface="新細明體" charset="0"/>
                    <a:cs typeface="Arial" panose="020B0604020202020204" pitchFamily="34" charset="0"/>
                  </a:rPr>
                  <a:t> = 4:</a:t>
                </a: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endParaRPr lang="en-US" altLang="zh-CN" sz="9600" dirty="0">
                  <a:solidFill>
                    <a:srgbClr val="000000"/>
                  </a:solidFill>
                  <a:latin typeface="Cambria" charset="0"/>
                  <a:ea typeface="新細明體" charset="0"/>
                  <a:cs typeface="Arial" panose="020B0604020202020204" pitchFamily="34" charset="0"/>
                </a:endParaRP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The reconstructed set of values 10, 14, 10, 14 is close to the correct set 10, 11, 13, 15.</a:t>
                </a:r>
              </a:p>
              <a:p>
                <a:pPr lvl="1" algn="just">
                  <a:lnSpc>
                    <a:spcPct val="100000"/>
                  </a:lnSpc>
                  <a:spcBef>
                    <a:spcPts val="1200"/>
                  </a:spcBef>
                  <a:defRPr/>
                </a:pPr>
                <a:r>
                  <a:rPr lang="en-US" altLang="zh-CN" sz="9600" dirty="0">
                    <a:solidFill>
                      <a:srgbClr val="000000"/>
                    </a:solidFill>
                    <a:latin typeface="Cambria" charset="0"/>
                    <a:ea typeface="新細明體" charset="0"/>
                    <a:cs typeface="Arial" panose="020B0604020202020204" pitchFamily="34" charset="0"/>
                  </a:rPr>
                  <a:t>However, DM copes less well with </a:t>
                </a:r>
                <a:r>
                  <a:rPr lang="en-US" altLang="zh-CN" sz="9600" b="1" dirty="0">
                    <a:solidFill>
                      <a:srgbClr val="000000"/>
                    </a:solidFill>
                    <a:latin typeface="Cambria" charset="0"/>
                    <a:ea typeface="新細明體" charset="0"/>
                    <a:cs typeface="Arial" panose="020B0604020202020204" pitchFamily="34" charset="0"/>
                  </a:rPr>
                  <a:t>rapidly changing signals</a:t>
                </a:r>
                <a:r>
                  <a:rPr lang="en-US" altLang="zh-CN" sz="9600" dirty="0">
                    <a:solidFill>
                      <a:srgbClr val="000000"/>
                    </a:solidFill>
                    <a:latin typeface="Cambria" charset="0"/>
                    <a:ea typeface="新細明體" charset="0"/>
                    <a:cs typeface="Arial" panose="020B0604020202020204" pitchFamily="34" charset="0"/>
                  </a:rPr>
                  <a:t>. One approach to mitigating this problem is to simply </a:t>
                </a:r>
                <a:r>
                  <a:rPr lang="en-US" altLang="zh-CN" sz="9600" b="1" dirty="0">
                    <a:solidFill>
                      <a:srgbClr val="000000"/>
                    </a:solidFill>
                    <a:latin typeface="Cambria" charset="0"/>
                    <a:ea typeface="新細明體" charset="0"/>
                    <a:cs typeface="Arial" panose="020B0604020202020204" pitchFamily="34" charset="0"/>
                  </a:rPr>
                  <a:t>increase the sampling</a:t>
                </a:r>
                <a:r>
                  <a:rPr lang="en-US" altLang="zh-CN" sz="9600" dirty="0">
                    <a:solidFill>
                      <a:srgbClr val="000000"/>
                    </a:solidFill>
                    <a:latin typeface="Cambria" charset="0"/>
                    <a:ea typeface="新細明體" charset="0"/>
                    <a:cs typeface="Arial" panose="020B0604020202020204" pitchFamily="34" charset="0"/>
                  </a:rPr>
                  <a:t>, perhaps to many times the Nyquist rate.</a:t>
                </a:r>
              </a:p>
            </p:txBody>
          </p:sp>
        </mc:Choice>
        <mc:Fallback xmlns="">
          <p:sp>
            <p:nvSpPr>
              <p:cNvPr id="3" name="内容占位符 2">
                <a:extLst>
                  <a:ext uri="{FF2B5EF4-FFF2-40B4-BE49-F238E27FC236}">
                    <a16:creationId xmlns:a16="http://schemas.microsoft.com/office/drawing/2014/main" id="{CBDA9C00-CED9-491F-86B5-54709668D7C2}"/>
                  </a:ext>
                </a:extLst>
              </p:cNvPr>
              <p:cNvSpPr>
                <a:spLocks noGrp="1" noRot="1" noChangeAspect="1" noMove="1" noResize="1" noEditPoints="1" noAdjustHandles="1" noChangeArrowheads="1" noChangeShapeType="1" noTextEdit="1"/>
              </p:cNvSpPr>
              <p:nvPr>
                <p:ph idx="1"/>
              </p:nvPr>
            </p:nvSpPr>
            <p:spPr>
              <a:xfrm>
                <a:off x="628650" y="964959"/>
                <a:ext cx="7886700" cy="723164"/>
              </a:xfrm>
              <a:blipFill>
                <a:blip r:embed="rId2"/>
                <a:stretch>
                  <a:fillRect l="-618" t="-25210" r="-1236" b="-728571"/>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31</a:t>
            </a:fld>
            <a:endParaRPr lang="en-US" altLang="zh-TW"/>
          </a:p>
        </p:txBody>
      </p:sp>
      <p:pic>
        <p:nvPicPr>
          <p:cNvPr id="6" name="Picture 5" descr="A drawing of a cartoon character&#10;&#10;Description automatically generated">
            <a:extLst>
              <a:ext uri="{FF2B5EF4-FFF2-40B4-BE49-F238E27FC236}">
                <a16:creationId xmlns:a16="http://schemas.microsoft.com/office/drawing/2014/main" id="{82382398-7157-41BD-8771-F3E9D40C1F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572" y="1724496"/>
            <a:ext cx="1992750" cy="763064"/>
          </a:xfrm>
          <a:prstGeom prst="rect">
            <a:avLst/>
          </a:prstGeom>
        </p:spPr>
      </p:pic>
      <p:pic>
        <p:nvPicPr>
          <p:cNvPr id="9" name="Picture 8" descr="A close up of a clock&#10;&#10;Description automatically generated">
            <a:extLst>
              <a:ext uri="{FF2B5EF4-FFF2-40B4-BE49-F238E27FC236}">
                <a16:creationId xmlns:a16="http://schemas.microsoft.com/office/drawing/2014/main" id="{70CBAF63-0B4D-4ED0-B502-C114B5DA6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8451" y="3445643"/>
            <a:ext cx="7732661" cy="1289712"/>
          </a:xfrm>
          <a:prstGeom prst="rect">
            <a:avLst/>
          </a:prstGeom>
        </p:spPr>
      </p:pic>
    </p:spTree>
    <p:extLst>
      <p:ext uri="{BB962C8B-B14F-4D97-AF65-F5344CB8AC3E}">
        <p14:creationId xmlns:p14="http://schemas.microsoft.com/office/powerpoint/2010/main" val="4119355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C4910-84FA-4B55-9B6E-1C9A74278A29}"/>
              </a:ext>
            </a:extLst>
          </p:cNvPr>
          <p:cNvSpPr>
            <a:spLocks noGrp="1"/>
          </p:cNvSpPr>
          <p:nvPr>
            <p:ph type="title"/>
          </p:nvPr>
        </p:nvSpPr>
        <p:spPr/>
        <p:txBody>
          <a:bodyPr/>
          <a:lstStyle/>
          <a:p>
            <a:r>
              <a:rPr lang="en-US" altLang="zh-CN" dirty="0"/>
              <a:t>Outline of Lecture 05</a:t>
            </a:r>
            <a:endParaRPr lang="zh-CN" altLang="en-US" dirty="0"/>
          </a:p>
        </p:txBody>
      </p:sp>
      <p:sp>
        <p:nvSpPr>
          <p:cNvPr id="3" name="内容占位符 2">
            <a:extLst>
              <a:ext uri="{FF2B5EF4-FFF2-40B4-BE49-F238E27FC236}">
                <a16:creationId xmlns:a16="http://schemas.microsoft.com/office/drawing/2014/main" id="{164AA456-D49D-4BC4-9B55-EFC0B9735D23}"/>
              </a:ext>
            </a:extLst>
          </p:cNvPr>
          <p:cNvSpPr>
            <a:spLocks noGrp="1"/>
          </p:cNvSpPr>
          <p:nvPr>
            <p:ph idx="1"/>
          </p:nvPr>
        </p:nvSpPr>
        <p:spPr>
          <a:xfrm>
            <a:off x="628650" y="998049"/>
            <a:ext cx="7886700" cy="4351338"/>
          </a:xfrm>
        </p:spPr>
        <p:txBody>
          <a:bodyPr>
            <a:normAutofit/>
          </a:bodyPr>
          <a:lstStyle/>
          <a:p>
            <a:r>
              <a:rPr lang="en-US" altLang="zh-CN" dirty="0">
                <a:latin typeface="Cambria" charset="0"/>
                <a:ea typeface="新細明體" charset="0"/>
              </a:rPr>
              <a:t>Digitization of Sound</a:t>
            </a:r>
          </a:p>
          <a:p>
            <a:pPr lvl="1">
              <a:lnSpc>
                <a:spcPct val="110000"/>
              </a:lnSpc>
              <a:defRPr/>
            </a:pPr>
            <a:r>
              <a:rPr lang="en-US" altLang="zh-CN" sz="2400" dirty="0">
                <a:solidFill>
                  <a:srgbClr val="000000"/>
                </a:solidFill>
                <a:latin typeface="Cambria" charset="0"/>
                <a:ea typeface="新細明體" charset="0"/>
                <a:cs typeface="Arial" panose="020B0604020202020204" pitchFamily="34" charset="0"/>
              </a:rPr>
              <a:t>Sound and</a:t>
            </a:r>
            <a:r>
              <a:rPr lang="zh-CN" altLang="en-US" sz="2400" dirty="0">
                <a:solidFill>
                  <a:srgbClr val="000000"/>
                </a:solidFill>
                <a:latin typeface="Cambria" charset="0"/>
                <a:ea typeface="新細明體" charset="0"/>
                <a:cs typeface="Arial" panose="020B0604020202020204" pitchFamily="34" charset="0"/>
              </a:rPr>
              <a:t> </a:t>
            </a:r>
            <a:r>
              <a:rPr lang="en-US" altLang="zh-CN" sz="2400" dirty="0">
                <a:solidFill>
                  <a:srgbClr val="000000"/>
                </a:solidFill>
                <a:latin typeface="Cambria" charset="0"/>
                <a:ea typeface="新細明體" charset="0"/>
                <a:cs typeface="Arial" panose="020B0604020202020204" pitchFamily="34" charset="0"/>
              </a:rPr>
              <a:t>Digitization</a:t>
            </a:r>
            <a:endParaRPr lang="en-US" altLang="zh-TW" sz="2400" dirty="0">
              <a:solidFill>
                <a:srgbClr val="000000"/>
              </a:solidFill>
              <a:latin typeface="Cambria" charset="0"/>
              <a:ea typeface="新細明體" charset="0"/>
              <a:cs typeface="Arial" panose="020B0604020202020204" pitchFamily="34" charset="0"/>
            </a:endParaRPr>
          </a:p>
          <a:p>
            <a:pPr lvl="1">
              <a:lnSpc>
                <a:spcPct val="110000"/>
              </a:lnSpc>
              <a:defRPr/>
            </a:pPr>
            <a:r>
              <a:rPr lang="en-US" altLang="zh-TW" sz="2400" dirty="0">
                <a:latin typeface="Cambria" charset="0"/>
                <a:ea typeface="新細明體" charset="0"/>
                <a:cs typeface="Arial" panose="020B0604020202020204" pitchFamily="34" charset="0"/>
              </a:rPr>
              <a:t>Nyquist Theorem</a:t>
            </a:r>
          </a:p>
          <a:p>
            <a:pPr lvl="1">
              <a:lnSpc>
                <a:spcPct val="110000"/>
              </a:lnSpc>
              <a:defRPr/>
            </a:pPr>
            <a:r>
              <a:rPr lang="en-US" altLang="zh-TW" sz="2400" dirty="0">
                <a:latin typeface="Cambria" charset="0"/>
                <a:ea typeface="新細明體" charset="0"/>
                <a:cs typeface="Arial" panose="020B0604020202020204" pitchFamily="34" charset="0"/>
              </a:rPr>
              <a:t>Signal to Noise Ratio (SNR)</a:t>
            </a:r>
          </a:p>
          <a:p>
            <a:r>
              <a:rPr lang="en-US" altLang="zh-CN" dirty="0">
                <a:latin typeface="Cambria" charset="0"/>
                <a:ea typeface="新細明體" charset="0"/>
              </a:rPr>
              <a:t>Quantization and Transmission of Audio</a:t>
            </a:r>
          </a:p>
          <a:p>
            <a:r>
              <a:rPr lang="en-US" altLang="zh-CN" dirty="0">
                <a:solidFill>
                  <a:srgbClr val="FF0000"/>
                </a:solidFill>
                <a:latin typeface="Cambria" charset="0"/>
                <a:ea typeface="新細明體" charset="0"/>
              </a:rPr>
              <a:t>Experiments</a:t>
            </a:r>
            <a:endParaRPr lang="en-US" altLang="zh-CN" dirty="0">
              <a:solidFill>
                <a:srgbClr val="FF0000"/>
              </a:solidFill>
            </a:endParaRPr>
          </a:p>
          <a:p>
            <a:endParaRPr lang="zh-CN" altLang="en-US" dirty="0"/>
          </a:p>
        </p:txBody>
      </p:sp>
      <p:sp>
        <p:nvSpPr>
          <p:cNvPr id="4" name="灯片编号占位符 3">
            <a:extLst>
              <a:ext uri="{FF2B5EF4-FFF2-40B4-BE49-F238E27FC236}">
                <a16:creationId xmlns:a16="http://schemas.microsoft.com/office/drawing/2014/main" id="{B3278D28-C645-4129-85F0-50CA6F8F40BA}"/>
              </a:ext>
            </a:extLst>
          </p:cNvPr>
          <p:cNvSpPr>
            <a:spLocks noGrp="1"/>
          </p:cNvSpPr>
          <p:nvPr>
            <p:ph type="sldNum" sz="quarter" idx="12"/>
          </p:nvPr>
        </p:nvSpPr>
        <p:spPr/>
        <p:txBody>
          <a:bodyPr/>
          <a:lstStyle/>
          <a:p>
            <a:fld id="{EB792F4E-54C0-4D36-B331-9C6FCFE9A340}" type="slidenum">
              <a:rPr lang="zh-CN" altLang="en-US" smtClean="0"/>
              <a:pPr/>
              <a:t>32</a:t>
            </a:fld>
            <a:endParaRPr lang="zh-CN" altLang="en-US" dirty="0"/>
          </a:p>
        </p:txBody>
      </p:sp>
    </p:spTree>
    <p:extLst>
      <p:ext uri="{BB962C8B-B14F-4D97-AF65-F5344CB8AC3E}">
        <p14:creationId xmlns:p14="http://schemas.microsoft.com/office/powerpoint/2010/main" val="329861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a:t>Sound and Digitization</a:t>
            </a:r>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1086879"/>
            <a:ext cx="7886700" cy="4127624"/>
          </a:xfrm>
        </p:spPr>
        <p:txBody>
          <a:bodyPr>
            <a:normAutofit/>
          </a:bodyPr>
          <a:lstStyle/>
          <a:p>
            <a:pPr algn="just"/>
            <a:r>
              <a:rPr lang="en-US" altLang="zh-CN" dirty="0">
                <a:latin typeface="Cambria" panose="02040503050406030204" pitchFamily="18" charset="0"/>
                <a:ea typeface="Cambria" panose="02040503050406030204" pitchFamily="18" charset="0"/>
              </a:rPr>
              <a:t>What is Sound?</a:t>
            </a:r>
          </a:p>
          <a:p>
            <a:pPr lvl="1" algn="just">
              <a:lnSpc>
                <a:spcPct val="100000"/>
              </a:lnSpc>
              <a:defRPr/>
            </a:pPr>
            <a:r>
              <a:rPr lang="en-US" altLang="zh-CN" sz="2400" dirty="0">
                <a:solidFill>
                  <a:srgbClr val="000000"/>
                </a:solidFill>
                <a:latin typeface="Cambria" charset="0"/>
                <a:ea typeface="新細明體" charset="0"/>
                <a:cs typeface="Arial" panose="020B0604020202020204" pitchFamily="34" charset="0"/>
              </a:rPr>
              <a:t>Frequency ranges of human and animals.</a:t>
            </a:r>
            <a:endParaRPr lang="zh-CN" altLang="en-US" sz="2400" dirty="0"/>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4</a:t>
            </a:fld>
            <a:endParaRPr lang="en-US" altLang="zh-TW"/>
          </a:p>
        </p:txBody>
      </p:sp>
      <p:pic>
        <p:nvPicPr>
          <p:cNvPr id="6" name="Picture 5" descr="A screenshot of a cell phone&#10;&#10;Description automatically generated">
            <a:extLst>
              <a:ext uri="{FF2B5EF4-FFF2-40B4-BE49-F238E27FC236}">
                <a16:creationId xmlns:a16="http://schemas.microsoft.com/office/drawing/2014/main" id="{CDAB3E94-5210-49AE-A1E2-E292985C0BE7}"/>
              </a:ext>
            </a:extLst>
          </p:cNvPr>
          <p:cNvPicPr>
            <a:picLocks noChangeAspect="1"/>
          </p:cNvPicPr>
          <p:nvPr/>
        </p:nvPicPr>
        <p:blipFill rotWithShape="1">
          <a:blip r:embed="rId3">
            <a:extLst>
              <a:ext uri="{28A0092B-C50C-407E-A947-70E740481C1C}">
                <a14:useLocalDpi xmlns:a14="http://schemas.microsoft.com/office/drawing/2010/main" val="0"/>
              </a:ext>
            </a:extLst>
          </a:blip>
          <a:srcRect t="1823"/>
          <a:stretch/>
        </p:blipFill>
        <p:spPr>
          <a:xfrm>
            <a:off x="1169366" y="2437748"/>
            <a:ext cx="6929577" cy="2902590"/>
          </a:xfrm>
          <a:prstGeom prst="rect">
            <a:avLst/>
          </a:prstGeom>
        </p:spPr>
      </p:pic>
    </p:spTree>
    <p:extLst>
      <p:ext uri="{BB962C8B-B14F-4D97-AF65-F5344CB8AC3E}">
        <p14:creationId xmlns:p14="http://schemas.microsoft.com/office/powerpoint/2010/main" val="399285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219200"/>
            <a:ext cx="8229600" cy="4876800"/>
          </a:xfrm>
        </p:spPr>
        <p:txBody>
          <a:bodyPr/>
          <a:lstStyle/>
          <a:p>
            <a:r>
              <a:rPr lang="en-US" altLang="zh-CN" dirty="0">
                <a:latin typeface="Cambria" panose="02040503050406030204" pitchFamily="18" charset="0"/>
                <a:ea typeface="Cambria" panose="02040503050406030204" pitchFamily="18" charset="0"/>
                <a:cs typeface="PMingLiU" pitchFamily="18" charset="-120"/>
              </a:rPr>
              <a:t>Audio </a:t>
            </a:r>
            <a:r>
              <a:rPr lang="zh-CN" altLang="en-US" dirty="0">
                <a:latin typeface="Cambria" panose="02040503050406030204" pitchFamily="18" charset="0"/>
                <a:ea typeface="黑体" panose="02010609060101010101" pitchFamily="49" charset="-122"/>
                <a:cs typeface="PMingLiU" pitchFamily="18" charset="-120"/>
              </a:rPr>
              <a:t>（音频）</a:t>
            </a:r>
            <a:r>
              <a:rPr lang="en-US" altLang="zh-CN" dirty="0">
                <a:latin typeface="Cambria" panose="02040503050406030204" pitchFamily="18" charset="0"/>
                <a:ea typeface="Cambria" panose="02040503050406030204" pitchFamily="18" charset="0"/>
                <a:cs typeface="PMingLiU" pitchFamily="18" charset="-120"/>
              </a:rPr>
              <a:t>is the sounds human can hear</a:t>
            </a:r>
          </a:p>
          <a:p>
            <a:r>
              <a:rPr lang="en-US" altLang="zh-CN" dirty="0">
                <a:latin typeface="Cambria" panose="02040503050406030204" pitchFamily="18" charset="0"/>
                <a:ea typeface="Cambria" panose="02040503050406030204" pitchFamily="18" charset="0"/>
                <a:cs typeface="PMingLiU" pitchFamily="18" charset="-120"/>
              </a:rPr>
              <a:t>Frequency response</a:t>
            </a:r>
          </a:p>
          <a:p>
            <a:pPr lvl="1"/>
            <a:r>
              <a:rPr lang="en-US" altLang="zh-CN" sz="2400" dirty="0">
                <a:latin typeface="Cambria" panose="02040503050406030204" pitchFamily="18" charset="0"/>
                <a:ea typeface="Cambria" panose="02040503050406030204" pitchFamily="18" charset="0"/>
                <a:cs typeface="PMingLiU" pitchFamily="18" charset="-120"/>
              </a:rPr>
              <a:t>20Hz-20kHz for human hearing</a:t>
            </a:r>
          </a:p>
          <a:p>
            <a:pPr lvl="1"/>
            <a:r>
              <a:rPr lang="en-US" altLang="zh-CN" sz="2400" dirty="0">
                <a:latin typeface="Cambria" panose="02040503050406030204" pitchFamily="18" charset="0"/>
                <a:ea typeface="Cambria" panose="02040503050406030204" pitchFamily="18" charset="0"/>
                <a:cs typeface="PMingLiU" pitchFamily="18" charset="-120"/>
              </a:rPr>
              <a:t>Human are more sensitive to low frequencies</a:t>
            </a:r>
          </a:p>
          <a:p>
            <a:pPr lvl="1"/>
            <a:endParaRPr lang="en-US" altLang="zh-CN" sz="2200" dirty="0">
              <a:latin typeface="Cambria" panose="02040503050406030204" pitchFamily="18" charset="0"/>
              <a:ea typeface="Cambria" panose="02040503050406030204" pitchFamily="18" charset="0"/>
              <a:cs typeface="PMingLiU" pitchFamily="18" charset="-120"/>
            </a:endParaRPr>
          </a:p>
          <a:p>
            <a:r>
              <a:rPr lang="en-US" altLang="zh-TW" dirty="0">
                <a:latin typeface="Cambria" panose="02040503050406030204" pitchFamily="18" charset="0"/>
                <a:ea typeface="Cambria" panose="02040503050406030204" pitchFamily="18" charset="0"/>
                <a:cs typeface="PMingLiU" pitchFamily="18" charset="-120"/>
              </a:rPr>
              <a:t>Speech </a:t>
            </a:r>
            <a:r>
              <a:rPr lang="zh-CN" altLang="en-US" dirty="0">
                <a:latin typeface="Cambria" panose="02040503050406030204" pitchFamily="18" charset="0"/>
                <a:ea typeface="黑体" panose="02010609060101010101" pitchFamily="49" charset="-122"/>
                <a:cs typeface="PMingLiU" pitchFamily="18" charset="-120"/>
              </a:rPr>
              <a:t>（语音）</a:t>
            </a:r>
            <a:r>
              <a:rPr lang="en-US" altLang="zh-TW" dirty="0">
                <a:latin typeface="Cambria" panose="02040503050406030204" pitchFamily="18" charset="0"/>
                <a:ea typeface="Cambria" panose="02040503050406030204" pitchFamily="18" charset="0"/>
                <a:cs typeface="PMingLiU" pitchFamily="18" charset="-120"/>
              </a:rPr>
              <a:t>is the sounds human can utter </a:t>
            </a:r>
            <a:r>
              <a:rPr lang="zh-CN" altLang="en-US" dirty="0">
                <a:latin typeface="Cambria" panose="02040503050406030204" pitchFamily="18" charset="0"/>
                <a:ea typeface="黑体" panose="02010609060101010101" pitchFamily="49" charset="-122"/>
                <a:cs typeface="PMingLiU" pitchFamily="18" charset="-120"/>
              </a:rPr>
              <a:t>（说出）</a:t>
            </a:r>
            <a:endParaRPr lang="en-US" altLang="zh-TW" dirty="0">
              <a:latin typeface="Cambria" panose="02040503050406030204" pitchFamily="18" charset="0"/>
              <a:ea typeface="Cambria" panose="02040503050406030204" pitchFamily="18" charset="0"/>
              <a:cs typeface="PMingLiU" pitchFamily="18" charset="-120"/>
            </a:endParaRPr>
          </a:p>
          <a:p>
            <a:pPr lvl="1"/>
            <a:r>
              <a:rPr lang="en-US" altLang="zh-CN" sz="2400" dirty="0">
                <a:latin typeface="Cambria" panose="02040503050406030204" pitchFamily="18" charset="0"/>
                <a:ea typeface="Cambria" panose="02040503050406030204" pitchFamily="18" charset="0"/>
                <a:cs typeface="PMingLiU" pitchFamily="18" charset="-120"/>
              </a:rPr>
              <a:t>85HZ to 1,100HZ</a:t>
            </a:r>
          </a:p>
          <a:p>
            <a:pPr lvl="1"/>
            <a:r>
              <a:rPr lang="en-US" altLang="zh-CN" sz="2400" dirty="0">
                <a:latin typeface="Cambria" panose="02040503050406030204" pitchFamily="18" charset="0"/>
                <a:ea typeface="Cambria" panose="02040503050406030204" pitchFamily="18" charset="0"/>
                <a:cs typeface="PMingLiU" pitchFamily="18" charset="-120"/>
              </a:rPr>
              <a:t>A human adjusts himself/herself very efficiently to different speakers and their speech habits</a:t>
            </a:r>
          </a:p>
          <a:p>
            <a:pPr lvl="1"/>
            <a:endParaRPr lang="en-US" altLang="zh-CN" sz="2200" dirty="0">
              <a:latin typeface="Cambria" panose="02040503050406030204" pitchFamily="18" charset="0"/>
              <a:ea typeface="黑体" panose="02010609060101010101" pitchFamily="49" charset="-122"/>
              <a:cs typeface="PMingLiU" pitchFamily="18" charset="-120"/>
            </a:endParaRPr>
          </a:p>
          <a:p>
            <a:pPr>
              <a:lnSpc>
                <a:spcPct val="90000"/>
              </a:lnSpc>
            </a:pPr>
            <a:endParaRPr lang="en-US" altLang="zh-CN" dirty="0">
              <a:latin typeface="Cambria" panose="02040503050406030204" pitchFamily="18" charset="0"/>
              <a:cs typeface="PMingLiU" pitchFamily="18" charset="-120"/>
            </a:endParaRPr>
          </a:p>
        </p:txBody>
      </p:sp>
      <p:sp>
        <p:nvSpPr>
          <p:cNvPr id="1434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97D3D329-EB97-4AE3-A752-79DF9ACD9ED3}" type="slidenum">
              <a:rPr kumimoji="0" lang="en-US" altLang="zh-CN" sz="1200" smtClean="0">
                <a:latin typeface="Garamond" panose="02020404030301010803" pitchFamily="18" charset="0"/>
              </a:rPr>
              <a:pPr>
                <a:spcBef>
                  <a:spcPct val="0"/>
                </a:spcBef>
                <a:buClrTx/>
                <a:buSzTx/>
                <a:buFontTx/>
                <a:buNone/>
              </a:pPr>
              <a:t>5</a:t>
            </a:fld>
            <a:endParaRPr kumimoji="0" lang="en-US" altLang="zh-CN" sz="1200">
              <a:latin typeface="Garamond" panose="02020404030301010803" pitchFamily="18" charset="0"/>
            </a:endParaRPr>
          </a:p>
        </p:txBody>
      </p:sp>
      <p:sp>
        <p:nvSpPr>
          <p:cNvPr id="6" name="标题 1">
            <a:extLst>
              <a:ext uri="{FF2B5EF4-FFF2-40B4-BE49-F238E27FC236}">
                <a16:creationId xmlns:a16="http://schemas.microsoft.com/office/drawing/2014/main" id="{4E4F39B1-D1F0-451D-A715-9DE2F6E9C15A}"/>
              </a:ext>
            </a:extLst>
          </p:cNvPr>
          <p:cNvSpPr txBox="1">
            <a:spLocks/>
          </p:cNvSpPr>
          <p:nvPr/>
        </p:nvSpPr>
        <p:spPr>
          <a:xfrm>
            <a:off x="628650" y="221345"/>
            <a:ext cx="7886700" cy="532945"/>
          </a:xfrm>
          <a:prstGeom prst="rect">
            <a:avLst/>
          </a:prstGeom>
          <a:noFill/>
        </p:spPr>
        <p:txBody>
          <a:bodyPr/>
          <a:lstStyle>
            <a:lvl1pPr algn="l" defTabSz="914400" rtl="0" eaLnBrk="1" latinLnBrk="0" hangingPunct="1">
              <a:lnSpc>
                <a:spcPct val="90000"/>
              </a:lnSpc>
              <a:spcBef>
                <a:spcPct val="0"/>
              </a:spcBef>
              <a:buNone/>
              <a:defRPr lang="en-US" altLang="en-US" sz="3200" b="1" kern="1200" cap="none" spc="0">
                <a:ln w="0"/>
                <a:solidFill>
                  <a:srgbClr val="94003F"/>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defRPr>
            </a:lvl1pPr>
          </a:lstStyle>
          <a:p>
            <a:r>
              <a:rPr lang="en-US" altLang="zh-CN" dirty="0"/>
              <a:t>Sound and Digitization</a:t>
            </a:r>
          </a:p>
        </p:txBody>
      </p:sp>
    </p:spTree>
    <p:extLst>
      <p:ext uri="{BB962C8B-B14F-4D97-AF65-F5344CB8AC3E}">
        <p14:creationId xmlns:p14="http://schemas.microsoft.com/office/powerpoint/2010/main" val="105778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en-US" altLang="zh-CN" dirty="0">
                <a:latin typeface="Calibri" panose="020F0502020204030204" pitchFamily="34" charset="0"/>
                <a:ea typeface="宋体" panose="02010600030101010101" pitchFamily="2" charset="-122"/>
                <a:cs typeface="PMingLiU" pitchFamily="18" charset="-120"/>
              </a:rPr>
              <a:t>Sound and Digitization</a:t>
            </a:r>
          </a:p>
        </p:txBody>
      </p:sp>
      <p:sp>
        <p:nvSpPr>
          <p:cNvPr id="9219" name="内容占位符 2"/>
          <p:cNvSpPr>
            <a:spLocks noGrp="1"/>
          </p:cNvSpPr>
          <p:nvPr>
            <p:ph idx="1"/>
          </p:nvPr>
        </p:nvSpPr>
        <p:spPr>
          <a:xfrm>
            <a:off x="457200" y="1295400"/>
            <a:ext cx="8229600" cy="4876800"/>
          </a:xfrm>
        </p:spPr>
        <p:txBody>
          <a:bodyPr/>
          <a:lstStyle/>
          <a:p>
            <a:r>
              <a:rPr lang="en-US" altLang="zh-CN" sz="2600">
                <a:latin typeface="Cambria" panose="02040503050406030204" pitchFamily="18" charset="0"/>
                <a:ea typeface="黑体" panose="02010609060101010101" pitchFamily="49" charset="-122"/>
                <a:cs typeface="PMingLiU" pitchFamily="18" charset="-120"/>
              </a:rPr>
              <a:t>The signal is digitized in each dimension: in time and in amplitude</a:t>
            </a:r>
          </a:p>
          <a:p>
            <a:r>
              <a:rPr lang="en-US" altLang="zh-CN" sz="2600">
                <a:latin typeface="Cambria" panose="02040503050406030204" pitchFamily="18" charset="0"/>
                <a:ea typeface="黑体" panose="02010609060101010101" pitchFamily="49" charset="-122"/>
                <a:cs typeface="PMingLiU" pitchFamily="18" charset="-120"/>
              </a:rPr>
              <a:t>Sampling</a:t>
            </a:r>
          </a:p>
          <a:p>
            <a:pPr lvl="1"/>
            <a:r>
              <a:rPr lang="en-US" altLang="zh-CN" sz="2200">
                <a:latin typeface="Cambria" panose="02040503050406030204" pitchFamily="18" charset="0"/>
                <a:ea typeface="黑体" panose="02010609060101010101" pitchFamily="49" charset="-122"/>
                <a:cs typeface="PMingLiU" pitchFamily="18" charset="-120"/>
              </a:rPr>
              <a:t>Convert continuous time into discrete time domain </a:t>
            </a:r>
          </a:p>
          <a:p>
            <a:pPr lvl="1"/>
            <a:r>
              <a:rPr lang="en-US" altLang="zh-CN" sz="2200">
                <a:latin typeface="Cambria" panose="02040503050406030204" pitchFamily="18" charset="0"/>
                <a:ea typeface="黑体" panose="02010609060101010101" pitchFamily="49" charset="-122"/>
                <a:cs typeface="PMingLiU" pitchFamily="18" charset="-120"/>
              </a:rPr>
              <a:t>Typical sampling rate of audio: 8KHZ ~ 48KHZ</a:t>
            </a:r>
          </a:p>
          <a:p>
            <a:r>
              <a:rPr lang="en-US" altLang="zh-CN" sz="2600">
                <a:latin typeface="Cambria" panose="02040503050406030204" pitchFamily="18" charset="0"/>
                <a:ea typeface="黑体" panose="02010609060101010101" pitchFamily="49" charset="-122"/>
                <a:cs typeface="PMingLiU" pitchFamily="18" charset="-120"/>
              </a:rPr>
              <a:t>Quantization</a:t>
            </a:r>
          </a:p>
          <a:p>
            <a:pPr lvl="1"/>
            <a:r>
              <a:rPr lang="en-US" altLang="zh-CN" sz="2200">
                <a:latin typeface="Cambria" panose="02040503050406030204" pitchFamily="18" charset="0"/>
                <a:ea typeface="黑体" panose="02010609060101010101" pitchFamily="49" charset="-122"/>
                <a:cs typeface="PMingLiU" pitchFamily="18" charset="-120"/>
              </a:rPr>
              <a:t>Convert continuous sample values into discrete values</a:t>
            </a:r>
          </a:p>
          <a:p>
            <a:endParaRPr lang="en-US" altLang="zh-CN">
              <a:latin typeface="Cambria" panose="02040503050406030204" pitchFamily="18" charset="0"/>
              <a:cs typeface="PMingLiU" pitchFamily="18" charset="-120"/>
            </a:endParaRPr>
          </a:p>
        </p:txBody>
      </p:sp>
      <p:sp>
        <p:nvSpPr>
          <p:cNvPr id="922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kumimoji="1" sz="3000">
                <a:solidFill>
                  <a:schemeClr val="tx1"/>
                </a:solidFill>
                <a:latin typeface="Arial" panose="020B0604020202020204" pitchFamily="34" charset="0"/>
                <a:ea typeface="MS PGothic" panose="020B0600070205080204" pitchFamily="34" charset="-128"/>
                <a:cs typeface="PMingLiU" pitchFamily="18" charset="-120"/>
              </a:defRPr>
            </a:lvl1pPr>
            <a:lvl2pPr marL="742950" indent="-285750">
              <a:spcBef>
                <a:spcPct val="20000"/>
              </a:spcBef>
              <a:buClr>
                <a:schemeClr val="accent2"/>
              </a:buClr>
              <a:buSzPct val="60000"/>
              <a:buFont typeface="Wingdings" panose="05000000000000000000" pitchFamily="2" charset="2"/>
              <a:buChar char="q"/>
              <a:defRPr kumimoji="1" sz="2600">
                <a:solidFill>
                  <a:schemeClr val="tx1"/>
                </a:solidFill>
                <a:latin typeface="Arial" panose="020B0604020202020204" pitchFamily="34" charset="0"/>
                <a:ea typeface="PMingLiU" pitchFamily="18" charset="-120"/>
                <a:cs typeface="PMingLiU" pitchFamily="18" charset="-120"/>
              </a:defRPr>
            </a:lvl2pPr>
            <a:lvl3pPr marL="1143000" indent="-228600">
              <a:spcBef>
                <a:spcPct val="20000"/>
              </a:spcBef>
              <a:buClr>
                <a:schemeClr val="accent1"/>
              </a:buClr>
              <a:buSzPct val="65000"/>
              <a:buFont typeface="Wingdings" panose="05000000000000000000" pitchFamily="2" charset="2"/>
              <a:buChar char="n"/>
              <a:defRPr kumimoji="1" sz="2200">
                <a:solidFill>
                  <a:schemeClr val="tx1"/>
                </a:solidFill>
                <a:latin typeface="Arial" panose="020B0604020202020204" pitchFamily="34" charset="0"/>
                <a:ea typeface="PMingLiU" pitchFamily="18" charset="-120"/>
                <a:cs typeface="PMingLiU" pitchFamily="18" charset="-120"/>
              </a:defRPr>
            </a:lvl3pPr>
            <a:lvl4pPr marL="1600200" indent="-228600">
              <a:spcBef>
                <a:spcPct val="20000"/>
              </a:spcBef>
              <a:buClr>
                <a:schemeClr val="accent2"/>
              </a:buClr>
              <a:buSzPct val="70000"/>
              <a:buFont typeface="Wingdings" panose="05000000000000000000" pitchFamily="2" charset="2"/>
              <a:buChar char="q"/>
              <a:defRPr kumimoji="1" sz="2000">
                <a:solidFill>
                  <a:schemeClr val="tx1"/>
                </a:solidFill>
                <a:latin typeface="Arial" panose="020B0604020202020204" pitchFamily="34" charset="0"/>
                <a:ea typeface="PMingLiU" pitchFamily="18" charset="-120"/>
                <a:cs typeface="PMingLiU" pitchFamily="18" charset="-120"/>
              </a:defRPr>
            </a:lvl4pPr>
            <a:lvl5pPr marL="2057400" indent="-228600">
              <a:spcBef>
                <a:spcPct val="20000"/>
              </a:spcBef>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sz="2000">
                <a:solidFill>
                  <a:schemeClr val="tx1"/>
                </a:solidFill>
                <a:latin typeface="Arial" panose="020B0604020202020204" pitchFamily="34" charset="0"/>
                <a:ea typeface="PMingLiU" pitchFamily="18" charset="-120"/>
                <a:cs typeface="PMingLiU" pitchFamily="18" charset="-120"/>
              </a:defRPr>
            </a:lvl9pPr>
          </a:lstStyle>
          <a:p>
            <a:pPr>
              <a:spcBef>
                <a:spcPct val="0"/>
              </a:spcBef>
              <a:buClrTx/>
              <a:buSzTx/>
              <a:buFontTx/>
              <a:buNone/>
            </a:pPr>
            <a:fld id="{01DBE9A9-C39C-4904-B3D6-AC7D50DD6B3B}" type="slidenum">
              <a:rPr kumimoji="0" lang="en-US" altLang="zh-CN" sz="1200" smtClean="0">
                <a:latin typeface="Garamond" panose="02020404030301010803" pitchFamily="18" charset="0"/>
              </a:rPr>
              <a:pPr>
                <a:spcBef>
                  <a:spcPct val="0"/>
                </a:spcBef>
                <a:buClrTx/>
                <a:buSzTx/>
                <a:buFontTx/>
                <a:buNone/>
              </a:pPr>
              <a:t>6</a:t>
            </a:fld>
            <a:endParaRPr kumimoji="0" lang="en-US" altLang="zh-CN" sz="1200">
              <a:latin typeface="Garamond" panose="02020404030301010803" pitchFamily="18" charset="0"/>
            </a:endParaRPr>
          </a:p>
        </p:txBody>
      </p:sp>
      <p:pic>
        <p:nvPicPr>
          <p:cNvPr id="9221"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310063"/>
            <a:ext cx="7010400" cy="238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167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a:t>Sound and Digitization</a:t>
            </a:r>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8"/>
            <a:ext cx="7886700" cy="5251284"/>
          </a:xfrm>
        </p:spPr>
        <p:txBody>
          <a:bodyPr>
            <a:normAutofit/>
          </a:bodyPr>
          <a:lstStyle/>
          <a:p>
            <a:pPr algn="just"/>
            <a:r>
              <a:rPr lang="en-US" altLang="zh-CN" dirty="0">
                <a:latin typeface="Cambria" panose="02040503050406030204" pitchFamily="18" charset="0"/>
                <a:ea typeface="Cambria" panose="02040503050406030204" pitchFamily="18" charset="0"/>
              </a:rPr>
              <a:t>Digitization</a:t>
            </a:r>
          </a:p>
          <a:p>
            <a:pPr lvl="1" algn="just">
              <a:lnSpc>
                <a:spcPct val="100000"/>
              </a:lnSpc>
              <a:defRPr/>
            </a:pPr>
            <a:r>
              <a:rPr lang="en-US" altLang="zh-CN" sz="2400" dirty="0">
                <a:solidFill>
                  <a:srgbClr val="000000"/>
                </a:solidFill>
                <a:latin typeface="Cambria" charset="0"/>
                <a:ea typeface="新細明體" charset="0"/>
                <a:cs typeface="Arial" panose="020B0604020202020204" pitchFamily="34" charset="0"/>
              </a:rPr>
              <a:t>Thus to decide how to digitize audio data we need to answer the following questions:</a:t>
            </a:r>
          </a:p>
          <a:p>
            <a:pPr marL="914400" lvl="1" indent="-457200" algn="just">
              <a:lnSpc>
                <a:spcPct val="110000"/>
              </a:lnSpc>
              <a:buFont typeface="+mj-lt"/>
              <a:buAutoNum type="alphaLcParenR"/>
              <a:defRPr/>
            </a:pPr>
            <a:r>
              <a:rPr lang="en-US" altLang="zh-TW" dirty="0">
                <a:solidFill>
                  <a:srgbClr val="000000"/>
                </a:solidFill>
                <a:latin typeface="Cambria" charset="0"/>
                <a:ea typeface="新細明體" charset="0"/>
                <a:cs typeface="Arial" panose="020B0604020202020204" pitchFamily="34" charset="0"/>
              </a:rPr>
              <a:t>What is the sampling rate?</a:t>
            </a:r>
          </a:p>
          <a:p>
            <a:pPr marL="914400" lvl="1" indent="-457200" algn="just">
              <a:lnSpc>
                <a:spcPct val="110000"/>
              </a:lnSpc>
              <a:buFont typeface="+mj-lt"/>
              <a:buAutoNum type="alphaLcParenR"/>
              <a:defRPr/>
            </a:pPr>
            <a:r>
              <a:rPr lang="en-US" altLang="zh-TW" dirty="0">
                <a:solidFill>
                  <a:srgbClr val="000000"/>
                </a:solidFill>
                <a:latin typeface="Cambria" charset="0"/>
                <a:ea typeface="新細明體" charset="0"/>
                <a:cs typeface="Arial" panose="020B0604020202020204" pitchFamily="34" charset="0"/>
              </a:rPr>
              <a:t>How finely is the data to be quantized, and is quantization uniform?</a:t>
            </a:r>
          </a:p>
          <a:p>
            <a:pPr marL="914400" lvl="1" indent="-457200" algn="just">
              <a:lnSpc>
                <a:spcPct val="110000"/>
              </a:lnSpc>
              <a:buFont typeface="+mj-lt"/>
              <a:buAutoNum type="alphaLcParenR"/>
              <a:defRPr/>
            </a:pPr>
            <a:r>
              <a:rPr lang="en-US" altLang="zh-TW" dirty="0">
                <a:solidFill>
                  <a:srgbClr val="000000"/>
                </a:solidFill>
                <a:latin typeface="Cambria" charset="0"/>
                <a:ea typeface="新細明體" charset="0"/>
                <a:cs typeface="Arial" panose="020B0604020202020204" pitchFamily="34" charset="0"/>
              </a:rPr>
              <a:t>How is audio data formatted? (file format)</a:t>
            </a:r>
            <a:endParaRPr lang="en-US" altLang="zh-CN" sz="2600" dirty="0">
              <a:latin typeface="Cambria" panose="02040503050406030204" pitchFamily="18" charset="0"/>
              <a:ea typeface="Cambria" panose="02040503050406030204" pitchFamily="18" charset="0"/>
            </a:endParaRP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7</a:t>
            </a:fld>
            <a:endParaRPr lang="en-US" altLang="zh-TW"/>
          </a:p>
        </p:txBody>
      </p:sp>
    </p:spTree>
    <p:extLst>
      <p:ext uri="{BB962C8B-B14F-4D97-AF65-F5344CB8AC3E}">
        <p14:creationId xmlns:p14="http://schemas.microsoft.com/office/powerpoint/2010/main" val="372817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err="1"/>
              <a:t>Nyquist</a:t>
            </a:r>
            <a:r>
              <a:rPr lang="en-US" altLang="zh-CN" dirty="0"/>
              <a:t> Theorem</a:t>
            </a:r>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8"/>
            <a:ext cx="7886700" cy="1685963"/>
          </a:xfrm>
        </p:spPr>
        <p:txBody>
          <a:bodyPr>
            <a:normAutofit/>
          </a:bodyPr>
          <a:lstStyle/>
          <a:p>
            <a:pPr algn="just">
              <a:lnSpc>
                <a:spcPct val="100000"/>
              </a:lnSpc>
              <a:defRPr/>
            </a:pPr>
            <a:r>
              <a:rPr lang="en-US" altLang="zh-CN" sz="3200" dirty="0">
                <a:solidFill>
                  <a:srgbClr val="000000"/>
                </a:solidFill>
                <a:latin typeface="Cambria" charset="0"/>
                <a:ea typeface="新細明體" charset="0"/>
                <a:cs typeface="Arial" panose="020B0604020202020204" pitchFamily="34" charset="0"/>
              </a:rPr>
              <a:t>Complex signal by superposing sinusoids</a:t>
            </a:r>
          </a:p>
          <a:p>
            <a:pPr algn="just"/>
            <a:endParaRPr lang="en-US" altLang="zh-CN" sz="2600" dirty="0">
              <a:latin typeface="Cambria" panose="02040503050406030204" pitchFamily="18" charset="0"/>
              <a:ea typeface="Cambria" panose="02040503050406030204" pitchFamily="18" charset="0"/>
            </a:endParaRP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8</a:t>
            </a:fld>
            <a:endParaRPr lang="en-US" altLang="zh-TW"/>
          </a:p>
        </p:txBody>
      </p:sp>
      <p:pic>
        <p:nvPicPr>
          <p:cNvPr id="6" name="Picture 5" descr="A close up of text on a white background&#10;&#10;Description automatically generated">
            <a:extLst>
              <a:ext uri="{FF2B5EF4-FFF2-40B4-BE49-F238E27FC236}">
                <a16:creationId xmlns:a16="http://schemas.microsoft.com/office/drawing/2014/main" id="{39AF9007-B774-42AC-A282-3465D78E4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073" y="1897013"/>
            <a:ext cx="5375562" cy="4960987"/>
          </a:xfrm>
          <a:prstGeom prst="rect">
            <a:avLst/>
          </a:prstGeom>
        </p:spPr>
      </p:pic>
    </p:spTree>
    <p:extLst>
      <p:ext uri="{BB962C8B-B14F-4D97-AF65-F5344CB8AC3E}">
        <p14:creationId xmlns:p14="http://schemas.microsoft.com/office/powerpoint/2010/main" val="1852649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F39B1-D1F0-451D-A715-9DE2F6E9C15A}"/>
              </a:ext>
            </a:extLst>
          </p:cNvPr>
          <p:cNvSpPr>
            <a:spLocks noGrp="1"/>
          </p:cNvSpPr>
          <p:nvPr>
            <p:ph type="title"/>
          </p:nvPr>
        </p:nvSpPr>
        <p:spPr/>
        <p:txBody>
          <a:bodyPr/>
          <a:lstStyle/>
          <a:p>
            <a:r>
              <a:rPr lang="en-US" altLang="zh-CN" dirty="0" err="1"/>
              <a:t>Nyquist</a:t>
            </a:r>
            <a:r>
              <a:rPr lang="en-US" altLang="zh-CN" dirty="0"/>
              <a:t> Theorem</a:t>
            </a:r>
          </a:p>
        </p:txBody>
      </p:sp>
      <p:sp>
        <p:nvSpPr>
          <p:cNvPr id="3" name="内容占位符 2">
            <a:extLst>
              <a:ext uri="{FF2B5EF4-FFF2-40B4-BE49-F238E27FC236}">
                <a16:creationId xmlns:a16="http://schemas.microsoft.com/office/drawing/2014/main" id="{CBDA9C00-CED9-491F-86B5-54709668D7C2}"/>
              </a:ext>
            </a:extLst>
          </p:cNvPr>
          <p:cNvSpPr>
            <a:spLocks noGrp="1"/>
          </p:cNvSpPr>
          <p:nvPr>
            <p:ph idx="1"/>
          </p:nvPr>
        </p:nvSpPr>
        <p:spPr>
          <a:xfrm>
            <a:off x="628650" y="964957"/>
            <a:ext cx="7886700" cy="2482223"/>
          </a:xfrm>
        </p:spPr>
        <p:txBody>
          <a:bodyPr>
            <a:normAutofit fontScale="85000" lnSpcReduction="20000"/>
          </a:bodyPr>
          <a:lstStyle/>
          <a:p>
            <a:pPr algn="just">
              <a:lnSpc>
                <a:spcPct val="100000"/>
              </a:lnSpc>
              <a:spcBef>
                <a:spcPts val="1200"/>
              </a:spcBef>
              <a:defRPr/>
            </a:pPr>
            <a:r>
              <a:rPr lang="en-US" altLang="zh-CN" sz="3200" dirty="0">
                <a:solidFill>
                  <a:srgbClr val="000000"/>
                </a:solidFill>
                <a:latin typeface="Cambria" charset="0"/>
                <a:ea typeface="新細明體" charset="0"/>
                <a:cs typeface="Arial" panose="020B0604020202020204" pitchFamily="34" charset="0"/>
              </a:rPr>
              <a:t>Signals can be decomposed into a sum of sinusoids. </a:t>
            </a:r>
          </a:p>
          <a:p>
            <a:pPr lvl="1" algn="just">
              <a:lnSpc>
                <a:spcPct val="100000"/>
              </a:lnSpc>
              <a:spcBef>
                <a:spcPts val="1200"/>
              </a:spcBef>
              <a:defRPr/>
            </a:pPr>
            <a:r>
              <a:rPr lang="en-US" altLang="zh-CN" sz="2800" dirty="0">
                <a:latin typeface="Cambria" panose="02040503050406030204" pitchFamily="18" charset="0"/>
                <a:ea typeface="Cambria" panose="02040503050406030204" pitchFamily="18" charset="0"/>
              </a:rPr>
              <a:t>Whereas </a:t>
            </a:r>
            <a:r>
              <a:rPr lang="en-US" altLang="zh-CN" sz="2800" b="1" dirty="0">
                <a:latin typeface="Cambria" panose="02040503050406030204" pitchFamily="18" charset="0"/>
                <a:ea typeface="Cambria" panose="02040503050406030204" pitchFamily="18" charset="0"/>
              </a:rPr>
              <a:t>frequency</a:t>
            </a:r>
            <a:r>
              <a:rPr lang="en-US" altLang="zh-CN" sz="2800" dirty="0">
                <a:latin typeface="Cambria" panose="02040503050406030204" pitchFamily="18" charset="0"/>
                <a:ea typeface="Cambria" panose="02040503050406030204" pitchFamily="18" charset="0"/>
              </a:rPr>
              <a:t> is an absolute measure, </a:t>
            </a:r>
            <a:r>
              <a:rPr lang="en-US" altLang="zh-CN" sz="2800" b="1" dirty="0">
                <a:latin typeface="Cambria" panose="02040503050406030204" pitchFamily="18" charset="0"/>
                <a:ea typeface="Cambria" panose="02040503050406030204" pitchFamily="18" charset="0"/>
              </a:rPr>
              <a:t>pitch(</a:t>
            </a:r>
            <a:r>
              <a:rPr lang="zh-CN" altLang="en-US" sz="2800" b="1" dirty="0">
                <a:latin typeface="Cambria" panose="02040503050406030204" pitchFamily="18" charset="0"/>
                <a:ea typeface="Cambria" panose="02040503050406030204" pitchFamily="18" charset="0"/>
              </a:rPr>
              <a:t>音高</a:t>
            </a:r>
            <a:r>
              <a:rPr lang="en-US" altLang="zh-CN" sz="2800" b="1" dirty="0">
                <a:latin typeface="Cambria" panose="02040503050406030204" pitchFamily="18" charset="0"/>
                <a:ea typeface="Cambria" panose="02040503050406030204" pitchFamily="18" charset="0"/>
              </a:rPr>
              <a:t>/</a:t>
            </a:r>
            <a:r>
              <a:rPr lang="zh-CN" altLang="en-US" sz="2800" b="1" dirty="0">
                <a:latin typeface="Cambria" panose="02040503050406030204" pitchFamily="18" charset="0"/>
                <a:ea typeface="Cambria" panose="02040503050406030204" pitchFamily="18" charset="0"/>
              </a:rPr>
              <a:t>音调</a:t>
            </a:r>
            <a:r>
              <a:rPr lang="en-US" altLang="zh-CN" sz="2800" b="1" dirty="0">
                <a:latin typeface="Cambria" panose="02040503050406030204" pitchFamily="18" charset="0"/>
                <a:ea typeface="Cambria" panose="02040503050406030204" pitchFamily="18" charset="0"/>
              </a:rPr>
              <a:t>)</a:t>
            </a:r>
            <a:r>
              <a:rPr lang="en-US" altLang="zh-CN" sz="2800" dirty="0">
                <a:latin typeface="Cambria" panose="02040503050406030204" pitchFamily="18" charset="0"/>
                <a:ea typeface="Cambria" panose="02040503050406030204" pitchFamily="18" charset="0"/>
              </a:rPr>
              <a:t> is generally relative - a perceptual subjective quality of sound.</a:t>
            </a:r>
          </a:p>
          <a:p>
            <a:pPr lvl="1" algn="just">
              <a:lnSpc>
                <a:spcPct val="100000"/>
              </a:lnSpc>
              <a:defRPr/>
            </a:pPr>
            <a:r>
              <a:rPr lang="en-US" altLang="zh-CN" sz="2800" dirty="0">
                <a:solidFill>
                  <a:srgbClr val="000000"/>
                </a:solidFill>
                <a:latin typeface="Cambria" charset="0"/>
                <a:ea typeface="新細明體" charset="0"/>
                <a:cs typeface="Arial" panose="020B0604020202020204" pitchFamily="34" charset="0"/>
              </a:rPr>
              <a:t>Fourier transformation: Extract information of each components</a:t>
            </a:r>
          </a:p>
          <a:p>
            <a:pPr algn="just"/>
            <a:endParaRPr lang="en-US" altLang="zh-CN" sz="2600" dirty="0">
              <a:latin typeface="Cambria" panose="02040503050406030204" pitchFamily="18" charset="0"/>
              <a:ea typeface="Cambria" panose="02040503050406030204" pitchFamily="18" charset="0"/>
            </a:endParaRPr>
          </a:p>
        </p:txBody>
      </p:sp>
      <p:sp>
        <p:nvSpPr>
          <p:cNvPr id="4" name="灯片编号占位符 3">
            <a:extLst>
              <a:ext uri="{FF2B5EF4-FFF2-40B4-BE49-F238E27FC236}">
                <a16:creationId xmlns:a16="http://schemas.microsoft.com/office/drawing/2014/main" id="{7122EEB0-7045-4F02-8057-B52198DB7A38}"/>
              </a:ext>
            </a:extLst>
          </p:cNvPr>
          <p:cNvSpPr>
            <a:spLocks noGrp="1"/>
          </p:cNvSpPr>
          <p:nvPr>
            <p:ph type="sldNum" sz="quarter" idx="12"/>
          </p:nvPr>
        </p:nvSpPr>
        <p:spPr/>
        <p:txBody>
          <a:bodyPr/>
          <a:lstStyle/>
          <a:p>
            <a:pPr>
              <a:defRPr/>
            </a:pPr>
            <a:fld id="{FD67969A-7FD0-43AB-BB5B-FD51AF09ADED}" type="slidenum">
              <a:rPr lang="en-US" altLang="zh-TW" smtClean="0"/>
              <a:pPr>
                <a:defRPr/>
              </a:pPr>
              <a:t>9</a:t>
            </a:fld>
            <a:endParaRPr lang="en-US" altLang="zh-TW"/>
          </a:p>
        </p:txBody>
      </p:sp>
      <p:pic>
        <p:nvPicPr>
          <p:cNvPr id="7" name="Picture 6" descr="A close up of text on a white background&#10;&#10;Description automatically generated">
            <a:extLst>
              <a:ext uri="{FF2B5EF4-FFF2-40B4-BE49-F238E27FC236}">
                <a16:creationId xmlns:a16="http://schemas.microsoft.com/office/drawing/2014/main" id="{2492E6B9-A286-454C-BFD4-274F1CBF2169}"/>
              </a:ext>
            </a:extLst>
          </p:cNvPr>
          <p:cNvPicPr>
            <a:picLocks noChangeAspect="1"/>
          </p:cNvPicPr>
          <p:nvPr/>
        </p:nvPicPr>
        <p:blipFill rotWithShape="1">
          <a:blip r:embed="rId3">
            <a:extLst>
              <a:ext uri="{28A0092B-C50C-407E-A947-70E740481C1C}">
                <a14:useLocalDpi xmlns:a14="http://schemas.microsoft.com/office/drawing/2010/main" val="0"/>
              </a:ext>
            </a:extLst>
          </a:blip>
          <a:srcRect l="26643" r="38370"/>
          <a:stretch/>
        </p:blipFill>
        <p:spPr>
          <a:xfrm>
            <a:off x="6890056" y="3080028"/>
            <a:ext cx="1433029" cy="3780000"/>
          </a:xfrm>
          <a:prstGeom prst="rect">
            <a:avLst/>
          </a:prstGeom>
        </p:spPr>
      </p:pic>
      <p:pic>
        <p:nvPicPr>
          <p:cNvPr id="9" name="Picture 8" descr="A close up of a hanger&#10;&#10;Description automatically generated">
            <a:extLst>
              <a:ext uri="{FF2B5EF4-FFF2-40B4-BE49-F238E27FC236}">
                <a16:creationId xmlns:a16="http://schemas.microsoft.com/office/drawing/2014/main" id="{177196B9-E9C6-4ABE-9473-C3A26F2E6F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9154" y="3853269"/>
            <a:ext cx="2155888" cy="1437258"/>
          </a:xfrm>
          <a:prstGeom prst="rect">
            <a:avLst/>
          </a:prstGeom>
        </p:spPr>
      </p:pic>
      <p:sp>
        <p:nvSpPr>
          <p:cNvPr id="10" name="Arrow: Right 9">
            <a:extLst>
              <a:ext uri="{FF2B5EF4-FFF2-40B4-BE49-F238E27FC236}">
                <a16:creationId xmlns:a16="http://schemas.microsoft.com/office/drawing/2014/main" id="{7F955538-9404-4195-8A64-FCC5B2F7845F}"/>
              </a:ext>
            </a:extLst>
          </p:cNvPr>
          <p:cNvSpPr/>
          <p:nvPr/>
        </p:nvSpPr>
        <p:spPr>
          <a:xfrm>
            <a:off x="5783690" y="4198638"/>
            <a:ext cx="935182" cy="685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3A377F3-717C-405A-81B3-6F34D5C2381A}"/>
              </a:ext>
            </a:extLst>
          </p:cNvPr>
          <p:cNvSpPr/>
          <p:nvPr/>
        </p:nvSpPr>
        <p:spPr>
          <a:xfrm>
            <a:off x="2486180" y="6432156"/>
            <a:ext cx="4026167" cy="369332"/>
          </a:xfrm>
          <a:prstGeom prst="rect">
            <a:avLst/>
          </a:prstGeom>
        </p:spPr>
        <p:txBody>
          <a:bodyPr wrap="none">
            <a:spAutoFit/>
          </a:bodyPr>
          <a:lstStyle/>
          <a:p>
            <a:r>
              <a:rPr lang="en-US" dirty="0"/>
              <a:t>https://zhuanlan.zhihu.com/p/19763358</a:t>
            </a:r>
          </a:p>
        </p:txBody>
      </p:sp>
      <p:pic>
        <p:nvPicPr>
          <p:cNvPr id="3074" name="Picture 2">
            <a:extLst>
              <a:ext uri="{FF2B5EF4-FFF2-40B4-BE49-F238E27FC236}">
                <a16:creationId xmlns:a16="http://schemas.microsoft.com/office/drawing/2014/main" id="{71239EE6-2609-4AEB-94A7-DEDF20118C5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926" r="5446" b="9405"/>
          <a:stretch/>
        </p:blipFill>
        <p:spPr bwMode="auto">
          <a:xfrm>
            <a:off x="398184" y="3300438"/>
            <a:ext cx="3194346" cy="316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6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5765</TotalTime>
  <Words>1905</Words>
  <Application>Microsoft Macintosh PowerPoint</Application>
  <PresentationFormat>On-screen Show (4:3)</PresentationFormat>
  <Paragraphs>268</Paragraphs>
  <Slides>32</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04b</vt:lpstr>
      <vt:lpstr>微软雅黑</vt:lpstr>
      <vt:lpstr>PMingLiU</vt:lpstr>
      <vt:lpstr>黑体</vt:lpstr>
      <vt:lpstr>Arial</vt:lpstr>
      <vt:lpstr>Calibri</vt:lpstr>
      <vt:lpstr>Cambria</vt:lpstr>
      <vt:lpstr>Cambria Math</vt:lpstr>
      <vt:lpstr>Garamond</vt:lpstr>
      <vt:lpstr>Wingdings</vt:lpstr>
      <vt:lpstr>Office 主题</vt:lpstr>
      <vt:lpstr>数字音频基础 Basics of Digital Audio</vt:lpstr>
      <vt:lpstr>Outline of Lecture 05</vt:lpstr>
      <vt:lpstr>Sound and Digitization</vt:lpstr>
      <vt:lpstr>Sound and Digitization</vt:lpstr>
      <vt:lpstr>PowerPoint Presentation</vt:lpstr>
      <vt:lpstr>Sound and Digitization</vt:lpstr>
      <vt:lpstr>Sound and Digitization</vt:lpstr>
      <vt:lpstr>Nyquist Theorem</vt:lpstr>
      <vt:lpstr>Nyquist Theorem</vt:lpstr>
      <vt:lpstr>Nyquist Theorem</vt:lpstr>
      <vt:lpstr>Nyquist Theorem</vt:lpstr>
      <vt:lpstr>Nyquist Theorem</vt:lpstr>
      <vt:lpstr>Signal to Noise Ratio (SNR)</vt:lpstr>
      <vt:lpstr>Signal to Noise Ratio (SNR)</vt:lpstr>
      <vt:lpstr>Signal to Noise Ratio (SNR)</vt:lpstr>
      <vt:lpstr>Signal to Noise Ratio (SNR)</vt:lpstr>
      <vt:lpstr>Outline of Lecture 05</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Quantization and Transmission of Audio</vt:lpstr>
      <vt:lpstr>Outline of Lecture 05</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Ruizhen Hu</dc:creator>
  <cp:lastModifiedBy>GUO, cocoTao [Alumni]</cp:lastModifiedBy>
  <cp:revision>712</cp:revision>
  <dcterms:created xsi:type="dcterms:W3CDTF">2016-08-04T07:29:19Z</dcterms:created>
  <dcterms:modified xsi:type="dcterms:W3CDTF">2025-04-29T11:57:03Z</dcterms:modified>
</cp:coreProperties>
</file>