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258" r:id="rId2"/>
    <p:sldId id="471" r:id="rId3"/>
    <p:sldId id="472" r:id="rId4"/>
    <p:sldId id="473" r:id="rId5"/>
    <p:sldId id="474" r:id="rId6"/>
    <p:sldId id="476" r:id="rId7"/>
    <p:sldId id="477" r:id="rId8"/>
    <p:sldId id="518" r:id="rId9"/>
    <p:sldId id="478" r:id="rId10"/>
    <p:sldId id="480" r:id="rId11"/>
    <p:sldId id="509" r:id="rId12"/>
    <p:sldId id="479" r:id="rId13"/>
    <p:sldId id="514" r:id="rId14"/>
    <p:sldId id="510" r:id="rId15"/>
    <p:sldId id="482" r:id="rId16"/>
    <p:sldId id="483" r:id="rId17"/>
    <p:sldId id="484" r:id="rId18"/>
    <p:sldId id="485" r:id="rId19"/>
    <p:sldId id="486" r:id="rId20"/>
    <p:sldId id="487" r:id="rId21"/>
    <p:sldId id="489" r:id="rId22"/>
    <p:sldId id="488" r:id="rId23"/>
    <p:sldId id="490" r:id="rId24"/>
    <p:sldId id="491" r:id="rId25"/>
    <p:sldId id="492" r:id="rId26"/>
    <p:sldId id="493" r:id="rId27"/>
    <p:sldId id="511" r:id="rId28"/>
    <p:sldId id="513" r:id="rId29"/>
    <p:sldId id="494" r:id="rId30"/>
    <p:sldId id="495" r:id="rId31"/>
    <p:sldId id="496" r:id="rId32"/>
    <p:sldId id="497" r:id="rId33"/>
    <p:sldId id="498" r:id="rId34"/>
    <p:sldId id="499" r:id="rId35"/>
    <p:sldId id="512" r:id="rId36"/>
    <p:sldId id="500" r:id="rId37"/>
    <p:sldId id="501" r:id="rId38"/>
    <p:sldId id="502" r:id="rId39"/>
    <p:sldId id="503" r:id="rId40"/>
    <p:sldId id="504" r:id="rId41"/>
    <p:sldId id="505" r:id="rId42"/>
    <p:sldId id="519" r:id="rId43"/>
    <p:sldId id="520" r:id="rId44"/>
    <p:sldId id="507" r:id="rId45"/>
    <p:sldId id="515" r:id="rId46"/>
    <p:sldId id="516" r:id="rId47"/>
    <p:sldId id="517" r:id="rId48"/>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3F"/>
    <a:srgbClr val="D5A6DF"/>
    <a:srgbClr val="FF91C8"/>
    <a:srgbClr val="0000FF"/>
    <a:srgbClr val="464DD9"/>
    <a:srgbClr val="92D050"/>
    <a:srgbClr val="BDD7EE"/>
    <a:srgbClr val="A50021"/>
    <a:srgbClr val="7030A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57" autoAdjust="0"/>
    <p:restoredTop sz="72679" autoAdjust="0"/>
  </p:normalViewPr>
  <p:slideViewPr>
    <p:cSldViewPr snapToGrid="0">
      <p:cViewPr varScale="1">
        <p:scale>
          <a:sx n="80" d="100"/>
          <a:sy n="80" d="100"/>
        </p:scale>
        <p:origin x="2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A6B9332A-6DE7-4EB6-A4B8-A214E27F3760}" type="datetimeFigureOut">
              <a:rPr lang="zh-CN" altLang="en-US" smtClean="0"/>
              <a:t>2025/4/29</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42441848-54E3-48D2-834C-F024BBC478D7}" type="slidenum">
              <a:rPr lang="zh-CN" altLang="en-US" smtClean="0"/>
              <a:t>‹#›</a:t>
            </a:fld>
            <a:endParaRPr lang="zh-CN" altLang="en-US"/>
          </a:p>
        </p:txBody>
      </p:sp>
    </p:spTree>
    <p:extLst>
      <p:ext uri="{BB962C8B-B14F-4D97-AF65-F5344CB8AC3E}">
        <p14:creationId xmlns:p14="http://schemas.microsoft.com/office/powerpoint/2010/main" val="31883726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2025/4/29</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9%A6%99%E5%86%9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9%A6%99%E5%86%9C"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54578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ea typeface="ＭＳ Ｐゴシック" panose="020B0600070205080204" pitchFamily="34" charset="-128"/>
              <a:cs typeface="PMingLiU" pitchFamily="18" charset="-120"/>
            </a:endParaRPr>
          </a:p>
        </p:txBody>
      </p:sp>
    </p:spTree>
    <p:extLst>
      <p:ext uri="{BB962C8B-B14F-4D97-AF65-F5344CB8AC3E}">
        <p14:creationId xmlns:p14="http://schemas.microsoft.com/office/powerpoint/2010/main" val="42962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ea typeface="ＭＳ Ｐゴシック" panose="020B0600070205080204" pitchFamily="34" charset="-128"/>
              <a:cs typeface="PMingLiU" pitchFamily="18" charset="-120"/>
            </a:endParaRPr>
          </a:p>
        </p:txBody>
      </p:sp>
    </p:spTree>
    <p:extLst>
      <p:ext uri="{BB962C8B-B14F-4D97-AF65-F5344CB8AC3E}">
        <p14:creationId xmlns:p14="http://schemas.microsoft.com/office/powerpoint/2010/main" val="877693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ea typeface="ＭＳ Ｐゴシック" panose="020B0600070205080204" pitchFamily="34" charset="-128"/>
              <a:cs typeface="PMingLiU" pitchFamily="18" charset="-120"/>
            </a:endParaRPr>
          </a:p>
        </p:txBody>
      </p:sp>
    </p:spTree>
    <p:extLst>
      <p:ext uri="{BB962C8B-B14F-4D97-AF65-F5344CB8AC3E}">
        <p14:creationId xmlns:p14="http://schemas.microsoft.com/office/powerpoint/2010/main" val="719690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788440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46035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972117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363366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11862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95113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024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431966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56801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3398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404738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098992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277368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905296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316241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4029607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6781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8352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70749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400827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208095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068533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355699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4107620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202847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252017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642065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019199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375806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912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628419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969981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Calibri" panose="020F0502020204030204" pitchFamily="34" charset="0"/>
                <a:ea typeface="PMingLiU" pitchFamily="18" charset="-120"/>
                <a:cs typeface="PMingLiU" pitchFamily="18" charset="-120"/>
              </a:rPr>
              <a:t>区间中取最短二进制码，算法见参考书，是个尝试判断方法</a:t>
            </a:r>
            <a:endParaRPr lang="en-US" altLang="zh-CN" dirty="0">
              <a:latin typeface="Calibri" panose="020F0502020204030204" pitchFamily="34" charset="0"/>
              <a:ea typeface="PMingLiU" pitchFamily="18" charset="-120"/>
              <a:cs typeface="PMingLiU" pitchFamily="18" charset="-120"/>
            </a:endParaRPr>
          </a:p>
        </p:txBody>
      </p:sp>
      <p:sp>
        <p:nvSpPr>
          <p:cNvPr id="3277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81294FAE-8498-4CA1-891C-82FE6B18B6EA}" type="slidenum">
              <a:rPr lang="zh-TW" altLang="en-US" sz="1200">
                <a:latin typeface="Calibri" panose="020F0502020204030204" pitchFamily="34" charset="0"/>
                <a:ea typeface="PMingLiU" pitchFamily="18" charset="-120"/>
              </a:rPr>
              <a:pPr eaLnBrk="1" hangingPunct="1"/>
              <a:t>42</a:t>
            </a:fld>
            <a:endParaRPr lang="en-US" altLang="zh-TW" sz="1200">
              <a:latin typeface="Calibri" panose="020F0502020204030204" pitchFamily="34" charset="0"/>
              <a:ea typeface="PMingLiU" pitchFamily="18" charset="-120"/>
            </a:endParaRPr>
          </a:p>
        </p:txBody>
      </p:sp>
    </p:spTree>
    <p:extLst>
      <p:ext uri="{BB962C8B-B14F-4D97-AF65-F5344CB8AC3E}">
        <p14:creationId xmlns:p14="http://schemas.microsoft.com/office/powerpoint/2010/main" val="279214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
        <p:nvSpPr>
          <p:cNvPr id="3277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81294FAE-8498-4CA1-891C-82FE6B18B6EA}" type="slidenum">
              <a:rPr lang="zh-TW" altLang="en-US" sz="1200">
                <a:latin typeface="Calibri" panose="020F0502020204030204" pitchFamily="34" charset="0"/>
                <a:ea typeface="PMingLiU" pitchFamily="18" charset="-120"/>
              </a:rPr>
              <a:pPr eaLnBrk="1" hangingPunct="1"/>
              <a:t>43</a:t>
            </a:fld>
            <a:endParaRPr lang="en-US" altLang="zh-TW" sz="1200">
              <a:latin typeface="Calibri" panose="020F0502020204030204" pitchFamily="34" charset="0"/>
              <a:ea typeface="PMingLiU" pitchFamily="18" charset="-120"/>
            </a:endParaRPr>
          </a:p>
        </p:txBody>
      </p:sp>
    </p:spTree>
    <p:extLst>
      <p:ext uri="{BB962C8B-B14F-4D97-AF65-F5344CB8AC3E}">
        <p14:creationId xmlns:p14="http://schemas.microsoft.com/office/powerpoint/2010/main" val="1860906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17320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583941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2874667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431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9378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4218215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Calibri" panose="020F0502020204030204" pitchFamily="34" charset="0"/>
              <a:ea typeface="PMingLiU" pitchFamily="18" charset="-120"/>
              <a:cs typeface="PMingLiU" pitchFamily="18" charset="-120"/>
            </a:endParaRPr>
          </a:p>
        </p:txBody>
      </p:sp>
    </p:spTree>
    <p:extLst>
      <p:ext uri="{BB962C8B-B14F-4D97-AF65-F5344CB8AC3E}">
        <p14:creationId xmlns:p14="http://schemas.microsoft.com/office/powerpoint/2010/main" val="141748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200" b="0" i="0" u="none" strike="noStrike" kern="1200" dirty="0">
              <a:solidFill>
                <a:schemeClr val="tx1"/>
              </a:solidFill>
              <a:effectLst/>
              <a:latin typeface="+mn-lt"/>
              <a:ea typeface="+mn-ea"/>
              <a:cs typeface="+mn-cs"/>
              <a:hlinkClick r:id="rId3"/>
            </a:endParaRPr>
          </a:p>
        </p:txBody>
      </p:sp>
    </p:spTree>
    <p:extLst>
      <p:ext uri="{BB962C8B-B14F-4D97-AF65-F5344CB8AC3E}">
        <p14:creationId xmlns:p14="http://schemas.microsoft.com/office/powerpoint/2010/main" val="146923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p:spPr>
      </p:sp>
      <p:sp>
        <p:nvSpPr>
          <p:cNvPr id="3277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200" b="0" i="0" u="none" strike="noStrike" kern="1200" dirty="0">
              <a:solidFill>
                <a:schemeClr val="tx1"/>
              </a:solidFill>
              <a:effectLst/>
              <a:latin typeface="+mn-lt"/>
              <a:ea typeface="+mn-ea"/>
              <a:cs typeface="+mn-cs"/>
              <a:hlinkClick r:id="rId3"/>
            </a:endParaRPr>
          </a:p>
        </p:txBody>
      </p:sp>
    </p:spTree>
    <p:extLst>
      <p:ext uri="{BB962C8B-B14F-4D97-AF65-F5344CB8AC3E}">
        <p14:creationId xmlns:p14="http://schemas.microsoft.com/office/powerpoint/2010/main" val="112475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93B95-C703-CD4C-B49F-E1CD62379AD1}"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DA74F4-7A2A-464D-AD92-27658FAA9AEC}"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457200" y="1066800"/>
            <a:ext cx="82296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457200" y="1299599"/>
            <a:ext cx="8229600" cy="4876800"/>
          </a:xfrm>
          <a:prstGeom prst="rect">
            <a:avLst/>
          </a:prstGeom>
        </p:spPr>
        <p:txBody>
          <a:bodyPr/>
          <a:lstStyle>
            <a:lvl1pPr marL="342892" indent="-342892">
              <a:spcAft>
                <a:spcPts val="0"/>
              </a:spcAft>
              <a:buFont typeface="Arial" panose="020B0604020202020204" pitchFamily="34" charset="0"/>
              <a:buChar char="•"/>
              <a:defRPr sz="3200">
                <a:latin typeface="+mj-lt"/>
                <a:cs typeface="Arial"/>
              </a:defRPr>
            </a:lvl1pPr>
            <a:lvl2pPr marL="685783" marR="0" indent="-342892" algn="l" defTabSz="685783" rtl="0" eaLnBrk="1" fontAlgn="base" latinLnBrk="0" hangingPunct="1">
              <a:lnSpc>
                <a:spcPct val="90000"/>
              </a:lnSpc>
              <a:spcBef>
                <a:spcPts val="375"/>
              </a:spcBef>
              <a:spcAft>
                <a:spcPts val="0"/>
              </a:spcAft>
              <a:buClrTx/>
              <a:buSzTx/>
              <a:buFont typeface="Calibri" panose="020F0502020204030204" pitchFamily="34" charset="0"/>
              <a:buChar char="◦"/>
              <a:tabLst/>
              <a:defRPr sz="2800">
                <a:latin typeface="+mj-lt"/>
                <a:cs typeface="Arial"/>
              </a:defRPr>
            </a:lvl2pPr>
            <a:lvl3pPr marL="942952"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2400">
                <a:latin typeface="+mj-lt"/>
                <a:cs typeface="Arial"/>
              </a:defRPr>
            </a:lvl3pPr>
            <a:lvl4pPr marL="1285843"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800">
                <a:latin typeface="+mj-lt"/>
                <a:cs typeface="Arial"/>
              </a:defRPr>
            </a:lvl4pPr>
            <a:lvl5pPr marL="1585874" marR="0" indent="-21430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600">
                <a:latin typeface="+mj-lt"/>
                <a:cs typeface="Arial"/>
              </a:defRPr>
            </a:lvl5pPr>
          </a:lstStyle>
          <a:p>
            <a:pPr lvl="0"/>
            <a:r>
              <a:rPr lang="en-GB" dirty="0"/>
              <a:t>Click to edit Master text styles</a:t>
            </a:r>
          </a:p>
          <a:p>
            <a:pPr marL="685783" marR="0" lvl="1" indent="-342892"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Second level</a:t>
            </a:r>
          </a:p>
          <a:p>
            <a:pPr marL="942952" marR="0" lvl="2"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Third level</a:t>
            </a:r>
          </a:p>
          <a:p>
            <a:pPr marL="1285843" marR="0" lvl="3"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Fourth level</a:t>
            </a:r>
          </a:p>
          <a:p>
            <a:pPr marL="1585874" marR="0" lvl="4" indent="-21430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Fifth </a:t>
            </a:r>
            <a:r>
              <a:rPr lang="en-GB" dirty="0" err="1"/>
              <a:t>leve</a:t>
            </a:r>
            <a:r>
              <a:rPr lang="en-US" dirty="0"/>
              <a:t>l</a:t>
            </a:r>
          </a:p>
        </p:txBody>
      </p:sp>
      <p:sp>
        <p:nvSpPr>
          <p:cNvPr id="14" name="Title Placeholder 1"/>
          <p:cNvSpPr>
            <a:spLocks noGrp="1"/>
          </p:cNvSpPr>
          <p:nvPr>
            <p:ph type="title"/>
          </p:nvPr>
        </p:nvSpPr>
        <p:spPr bwMode="auto">
          <a:xfrm>
            <a:off x="457200" y="380999"/>
            <a:ext cx="8229600" cy="60960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pPr/>
              <a:t>‹#›</a:t>
            </a:fld>
            <a:endParaRPr lang="uk-UA" dirty="0"/>
          </a:p>
        </p:txBody>
      </p:sp>
    </p:spTree>
    <p:extLst>
      <p:ext uri="{BB962C8B-B14F-4D97-AF65-F5344CB8AC3E}">
        <p14:creationId xmlns:p14="http://schemas.microsoft.com/office/powerpoint/2010/main" val="8222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1687"/>
            <a:ext cx="7886700" cy="532945"/>
          </a:xfrm>
        </p:spPr>
        <p:txBody>
          <a:bodyPr/>
          <a:lstStyle>
            <a:lvl1pPr>
              <a:defRPr>
                <a:solidFill>
                  <a:srgbClr val="94003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9D698B4-4B2D-654A-B790-9D28830F66D1}"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
        <p:nvSpPr>
          <p:cNvPr id="8" name="矩形: 圆角 7">
            <a:extLst>
              <a:ext uri="{FF2B5EF4-FFF2-40B4-BE49-F238E27FC236}">
                <a16:creationId xmlns:a16="http://schemas.microsoft.com/office/drawing/2014/main" id="{C462250D-7816-4698-AB06-D55CC1575AE0}"/>
              </a:ext>
            </a:extLst>
          </p:cNvPr>
          <p:cNvSpPr/>
          <p:nvPr userDrawn="1"/>
        </p:nvSpPr>
        <p:spPr>
          <a:xfrm>
            <a:off x="304799" y="132161"/>
            <a:ext cx="238125" cy="532945"/>
          </a:xfrm>
          <a:prstGeom prst="roundRect">
            <a:avLst/>
          </a:prstGeom>
          <a:solidFill>
            <a:srgbClr val="9400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4/29/25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0C4CE90-35DF-714E-A54B-1616793996EF}" type="datetime1">
              <a:rPr lang="en-US" altLang="zh-CN" smtClean="0"/>
              <a:t>4/29/25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CB29BE-C124-6E4B-9540-86B6226EA005}" type="datetime1">
              <a:rPr lang="en-US" altLang="zh-CN" smtClean="0"/>
              <a:t>4/29/25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D0E-4541-D041-AAF9-9DC55280BABC}" type="datetime1">
              <a:rPr lang="en-US" altLang="zh-CN" smtClean="0"/>
              <a:t>4/29/25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121E4-0B7D-5B4D-A93A-4D6BDC0EFBD5}" type="datetime1">
              <a:rPr lang="en-US" altLang="zh-CN" smtClean="0"/>
              <a:t>4/29/25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8477D0-6F70-944E-B052-F3A5D9F888C2}" type="datetime1">
              <a:rPr lang="en-US" altLang="zh-CN" smtClean="0"/>
              <a:t>4/29/25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A81147-639A-1645-AB65-BD692A4B0E54}"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783800F-2EDC-054D-B04D-A89CE5DA3858}" type="datetime1">
              <a:rPr lang="en-US" altLang="zh-CN" smtClean="0"/>
              <a:t>4/29/25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B0737-0771-45C8-9CD7-A3CBF1E811D3}"/>
              </a:ext>
            </a:extLst>
          </p:cNvPr>
          <p:cNvSpPr>
            <a:spLocks noGrp="1"/>
          </p:cNvSpPr>
          <p:nvPr>
            <p:ph type="ctrTitle"/>
          </p:nvPr>
        </p:nvSpPr>
        <p:spPr>
          <a:xfrm>
            <a:off x="692447" y="2235200"/>
            <a:ext cx="7772400" cy="2387600"/>
          </a:xfrm>
        </p:spPr>
        <p:txBody>
          <a:bodyPr/>
          <a:lstStyle/>
          <a:p>
            <a:r>
              <a:rPr lang="zh-CN" altLang="en-US" sz="3200" dirty="0">
                <a:solidFill>
                  <a:srgbClr val="94003F"/>
                </a:solidFill>
              </a:rPr>
              <a:t>无损压缩算法</a:t>
            </a:r>
            <a:br>
              <a:rPr lang="en-US" altLang="zh-CN" sz="3200" dirty="0">
                <a:solidFill>
                  <a:srgbClr val="94003F"/>
                </a:solidFill>
              </a:rPr>
            </a:br>
            <a:r>
              <a:rPr lang="en-US" altLang="zh-CN" sz="3200" dirty="0">
                <a:solidFill>
                  <a:srgbClr val="94003F"/>
                </a:solidFill>
              </a:rPr>
              <a:t>Lossless	Compression	Algorithms</a:t>
            </a:r>
            <a:br>
              <a:rPr lang="en-US" altLang="zh-CN" sz="3200" dirty="0">
                <a:solidFill>
                  <a:srgbClr val="94003F"/>
                </a:solidFill>
              </a:rPr>
            </a:br>
            <a:endParaRPr lang="zh-CN" altLang="en-US" sz="3200" dirty="0">
              <a:solidFill>
                <a:srgbClr val="94003F"/>
              </a:solidFill>
            </a:endParaRPr>
          </a:p>
        </p:txBody>
      </p:sp>
      <p:pic>
        <p:nvPicPr>
          <p:cNvPr id="6" name="图片 10">
            <a:extLst>
              <a:ext uri="{FF2B5EF4-FFF2-40B4-BE49-F238E27FC236}">
                <a16:creationId xmlns:a16="http://schemas.microsoft.com/office/drawing/2014/main" id="{3A5016C3-5892-442E-ABFD-D52AFF38DD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029" y="240061"/>
            <a:ext cx="972064" cy="972064"/>
          </a:xfrm>
          <a:prstGeom prst="rect">
            <a:avLst/>
          </a:prstGeom>
        </p:spPr>
      </p:pic>
      <p:pic>
        <p:nvPicPr>
          <p:cNvPr id="10" name="图片 9">
            <a:extLst>
              <a:ext uri="{FF2B5EF4-FFF2-40B4-BE49-F238E27FC236}">
                <a16:creationId xmlns:a16="http://schemas.microsoft.com/office/drawing/2014/main" id="{B961E0DD-8BFE-4D16-AFD0-6C0D6CD188CD}"/>
              </a:ext>
            </a:extLst>
          </p:cNvPr>
          <p:cNvPicPr>
            <a:picLocks noChangeAspect="1"/>
          </p:cNvPicPr>
          <p:nvPr/>
        </p:nvPicPr>
        <p:blipFill rotWithShape="1">
          <a:blip r:embed="rId4"/>
          <a:srcRect l="952" r="11334" b="15673"/>
          <a:stretch/>
        </p:blipFill>
        <p:spPr>
          <a:xfrm>
            <a:off x="1587252" y="435758"/>
            <a:ext cx="5982790" cy="671692"/>
          </a:xfrm>
          <a:prstGeom prst="rect">
            <a:avLst/>
          </a:prstGeom>
        </p:spPr>
      </p:pic>
      <p:pic>
        <p:nvPicPr>
          <p:cNvPr id="2050" name="Picture 2">
            <a:extLst>
              <a:ext uri="{FF2B5EF4-FFF2-40B4-BE49-F238E27FC236}">
                <a16:creationId xmlns:a16="http://schemas.microsoft.com/office/drawing/2014/main" id="{45AF210B-38FD-403E-B32F-0243E3095A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1446"/>
          <a:stretch/>
        </p:blipFill>
        <p:spPr bwMode="auto">
          <a:xfrm>
            <a:off x="7716202" y="240061"/>
            <a:ext cx="1028437" cy="97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63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r>
              <a:rPr lang="en-US" altLang="zh-CN">
                <a:latin typeface="Calibri" panose="020F0502020204030204" pitchFamily="34" charset="0"/>
                <a:ea typeface="宋体" panose="02010600030101010101" pitchFamily="2" charset="-122"/>
                <a:cs typeface="PMingLiU" pitchFamily="18" charset="-120"/>
              </a:rPr>
              <a:t>Example of Entropy Calculation</a:t>
            </a:r>
            <a:endParaRPr lang="en-US" altLang="zh-TW">
              <a:latin typeface="Calibri" panose="020F0502020204030204" pitchFamily="34" charset="0"/>
              <a:ea typeface="PMingLiU" pitchFamily="18" charset="-120"/>
              <a:cs typeface="PMingLiU" pitchFamily="18" charset="-120"/>
            </a:endParaRPr>
          </a:p>
        </p:txBody>
      </p:sp>
      <p:sp>
        <p:nvSpPr>
          <p:cNvPr id="28675" name="内容占位符 2"/>
          <p:cNvSpPr>
            <a:spLocks noGrp="1"/>
          </p:cNvSpPr>
          <p:nvPr>
            <p:ph idx="1"/>
          </p:nvPr>
        </p:nvSpPr>
        <p:spPr>
          <a:xfrm>
            <a:off x="457200" y="1668236"/>
            <a:ext cx="8229600" cy="4503963"/>
          </a:xfrm>
        </p:spPr>
        <p:txBody>
          <a:bodyPr>
            <a:normAutofit/>
          </a:bodyPr>
          <a:lstStyle/>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panose="02040503050406030204" pitchFamily="18" charset="0"/>
              <a:ea typeface="Cambria" panose="02040503050406030204" pitchFamily="18"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a:p>
            <a:pPr>
              <a:defRPr/>
            </a:pPr>
            <a:r>
              <a:rPr lang="en-US" altLang="zh-TW" sz="2400" dirty="0">
                <a:latin typeface="Cambria" charset="0"/>
                <a:ea typeface="新細明體" charset="0"/>
                <a:cs typeface="新細明體" charset="0"/>
              </a:rPr>
              <a:t>For image (b),  </a:t>
            </a:r>
            <a:r>
              <a:rPr lang="en-US" altLang="zh-TW" sz="2400" dirty="0">
                <a:latin typeface="Cambria" panose="02040503050406030204" pitchFamily="18" charset="0"/>
                <a:ea typeface="PMingLiU" pitchFamily="18" charset="-120"/>
                <a:cs typeface="PMingLiU" pitchFamily="18" charset="-120"/>
              </a:rPr>
              <a:t>p</a:t>
            </a:r>
            <a:r>
              <a:rPr lang="en-US" altLang="zh-TW" sz="2400" baseline="-25000" dirty="0">
                <a:latin typeface="Cambria" panose="02040503050406030204" pitchFamily="18" charset="0"/>
                <a:ea typeface="PMingLiU" pitchFamily="18" charset="-120"/>
                <a:cs typeface="PMingLiU" pitchFamily="18" charset="-120"/>
              </a:rPr>
              <a:t>i</a:t>
            </a:r>
            <a:r>
              <a:rPr lang="en-US" altLang="zh-CN" sz="2400" i="1" spc="-284" baseline="-13468" dirty="0">
                <a:solidFill>
                  <a:srgbClr val="231F20"/>
                </a:solidFill>
                <a:latin typeface="Times New Roman"/>
                <a:cs typeface="Times New Roman"/>
              </a:rPr>
              <a:t> </a:t>
            </a:r>
            <a:r>
              <a:rPr lang="en-US" altLang="zh-CN" sz="2400" spc="785" dirty="0">
                <a:solidFill>
                  <a:srgbClr val="231F20"/>
                </a:solidFill>
                <a:latin typeface="Arial"/>
                <a:cs typeface="Arial"/>
              </a:rPr>
              <a:t>=</a:t>
            </a:r>
            <a:r>
              <a:rPr lang="en-US" altLang="zh-CN" sz="2400" spc="45" dirty="0">
                <a:solidFill>
                  <a:srgbClr val="231F20"/>
                </a:solidFill>
                <a:latin typeface="Arial"/>
                <a:cs typeface="Arial"/>
              </a:rPr>
              <a:t> {</a:t>
            </a:r>
            <a:r>
              <a:rPr lang="en-US" altLang="zh-CN" sz="2400" spc="145" dirty="0">
                <a:solidFill>
                  <a:srgbClr val="231F20"/>
                </a:solidFill>
                <a:latin typeface="Arial"/>
                <a:cs typeface="Arial"/>
              </a:rPr>
              <a:t>1</a:t>
            </a:r>
            <a:r>
              <a:rPr lang="en-US" altLang="zh-CN" sz="2400" i="1" spc="505" dirty="0">
                <a:solidFill>
                  <a:srgbClr val="231F20"/>
                </a:solidFill>
                <a:latin typeface="Times New Roman"/>
                <a:cs typeface="Times New Roman"/>
              </a:rPr>
              <a:t>/</a:t>
            </a:r>
            <a:r>
              <a:rPr lang="en-US" altLang="zh-CN" sz="2400" spc="145" dirty="0">
                <a:solidFill>
                  <a:srgbClr val="231F20"/>
                </a:solidFill>
                <a:latin typeface="Arial"/>
                <a:cs typeface="Arial"/>
              </a:rPr>
              <a:t>3, 2/3}, the entropy is</a:t>
            </a: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E7505D77-C221-452D-9A84-1ED2DD2C9AE2}" type="slidenum">
              <a:rPr kumimoji="0" lang="en-US" altLang="zh-CN" sz="1200">
                <a:latin typeface="Garamond" panose="02020404030301010803" pitchFamily="18" charset="0"/>
              </a:rPr>
              <a:pPr eaLnBrk="1" hangingPunct="1"/>
              <a:t>10</a:t>
            </a:fld>
            <a:endParaRPr kumimoji="0" lang="en-US" altLang="zh-CN" sz="1200">
              <a:latin typeface="Garamond" panose="02020404030301010803" pitchFamily="18"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4372"/>
          <a:stretch/>
        </p:blipFill>
        <p:spPr>
          <a:xfrm>
            <a:off x="325998" y="858258"/>
            <a:ext cx="8189352" cy="28440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3690000"/>
            <a:ext cx="7611648" cy="3168000"/>
          </a:xfrm>
          <a:prstGeom prst="rect">
            <a:avLst/>
          </a:prstGeom>
        </p:spPr>
      </p:pic>
    </p:spTree>
    <p:extLst>
      <p:ext uri="{BB962C8B-B14F-4D97-AF65-F5344CB8AC3E}">
        <p14:creationId xmlns:p14="http://schemas.microsoft.com/office/powerpoint/2010/main" val="8329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r>
              <a:rPr lang="en-US" altLang="zh-CN">
                <a:latin typeface="Calibri" panose="020F0502020204030204" pitchFamily="34" charset="0"/>
                <a:ea typeface="宋体" panose="02010600030101010101" pitchFamily="2" charset="-122"/>
                <a:cs typeface="PMingLiU" pitchFamily="18" charset="-120"/>
              </a:rPr>
              <a:t>Example of Entropy Calculation</a:t>
            </a:r>
            <a:endParaRPr lang="en-US" altLang="zh-TW">
              <a:latin typeface="Calibri" panose="020F0502020204030204" pitchFamily="34" charset="0"/>
              <a:ea typeface="PMingLiU" pitchFamily="18" charset="-120"/>
              <a:cs typeface="PMingLiU" pitchFamily="18" charset="-120"/>
            </a:endParaRPr>
          </a:p>
        </p:txBody>
      </p:sp>
      <mc:AlternateContent xmlns:mc="http://schemas.openxmlformats.org/markup-compatibility/2006" xmlns:a14="http://schemas.microsoft.com/office/drawing/2010/main">
        <mc:Choice Requires="a14">
          <p:sp>
            <p:nvSpPr>
              <p:cNvPr id="28675" name="内容占位符 2"/>
              <p:cNvSpPr>
                <a:spLocks noGrp="1"/>
              </p:cNvSpPr>
              <p:nvPr>
                <p:ph idx="1"/>
              </p:nvPr>
            </p:nvSpPr>
            <p:spPr>
              <a:xfrm>
                <a:off x="457200" y="1668236"/>
                <a:ext cx="8229600" cy="4503963"/>
              </a:xfrm>
            </p:spPr>
            <p:txBody>
              <a:bodyPr>
                <a:normAutofit/>
              </a:bodyPr>
              <a:lstStyle/>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panose="02040503050406030204" pitchFamily="18" charset="0"/>
                  <a:ea typeface="Cambria" panose="02040503050406030204" pitchFamily="18" charset="0"/>
                  <a:cs typeface="新細明體" charset="0"/>
                </a:endParaRPr>
              </a:p>
              <a:p>
                <a:pPr>
                  <a:defRPr/>
                </a:pPr>
                <a:r>
                  <a:rPr lang="en-US" altLang="zh-TW" sz="2600" dirty="0">
                    <a:latin typeface="Cambria" panose="02040503050406030204" pitchFamily="18" charset="0"/>
                    <a:ea typeface="PMingLiU" pitchFamily="18" charset="-120"/>
                    <a:cs typeface="PMingLiU" pitchFamily="18" charset="-120"/>
                  </a:rPr>
                  <a:t>For image (</a:t>
                </a:r>
                <a:r>
                  <a:rPr lang="en-US" altLang="zh-TW" sz="2600" dirty="0">
                    <a:latin typeface="Cambria" panose="02040503050406030204" pitchFamily="18" charset="0"/>
                    <a:ea typeface="Cambria" panose="02040503050406030204" pitchFamily="18" charset="0"/>
                    <a:cs typeface="新細明體" charset="0"/>
                  </a:rPr>
                  <a:t>a),  </a:t>
                </a:r>
                <a:r>
                  <a:rPr lang="en-US" altLang="zh-TW" sz="2600" dirty="0">
                    <a:latin typeface="Cambria" panose="02040503050406030204" pitchFamily="18" charset="0"/>
                    <a:ea typeface="Cambria" panose="02040503050406030204" pitchFamily="18" charset="0"/>
                    <a:cs typeface="PMingLiU" pitchFamily="18" charset="-120"/>
                  </a:rPr>
                  <a:t>p</a:t>
                </a:r>
                <a:r>
                  <a:rPr lang="en-US" altLang="zh-TW" sz="2600" baseline="-25000" dirty="0">
                    <a:latin typeface="Cambria" panose="02040503050406030204" pitchFamily="18" charset="0"/>
                    <a:ea typeface="Cambria" panose="02040503050406030204" pitchFamily="18" charset="0"/>
                    <a:cs typeface="PMingLiU" pitchFamily="18" charset="-120"/>
                  </a:rPr>
                  <a:t>i</a:t>
                </a:r>
                <a:r>
                  <a:rPr lang="en-US" altLang="zh-CN" sz="3600" i="1" spc="-284" baseline="-13468" dirty="0">
                    <a:solidFill>
                      <a:srgbClr val="231F20"/>
                    </a:solidFill>
                    <a:latin typeface="Cambria" panose="02040503050406030204" pitchFamily="18" charset="0"/>
                    <a:ea typeface="Cambria" panose="02040503050406030204" pitchFamily="18" charset="0"/>
                    <a:cs typeface="Times New Roman"/>
                  </a:rPr>
                  <a:t> </a:t>
                </a:r>
                <a:r>
                  <a:rPr lang="en-US" altLang="zh-CN" sz="2400" spc="785" dirty="0">
                    <a:solidFill>
                      <a:srgbClr val="231F20"/>
                    </a:solidFill>
                    <a:latin typeface="Cambria" panose="02040503050406030204" pitchFamily="18" charset="0"/>
                    <a:ea typeface="Cambria" panose="02040503050406030204" pitchFamily="18" charset="0"/>
                    <a:cs typeface="Arial"/>
                  </a:rPr>
                  <a:t>=</a:t>
                </a:r>
                <a:r>
                  <a:rPr lang="en-US" altLang="zh-CN" sz="2400" spc="45" dirty="0">
                    <a:solidFill>
                      <a:srgbClr val="231F20"/>
                    </a:solidFill>
                    <a:latin typeface="Cambria" panose="02040503050406030204" pitchFamily="18" charset="0"/>
                    <a:ea typeface="Cambria" panose="02040503050406030204" pitchFamily="18" charset="0"/>
                    <a:cs typeface="Arial"/>
                  </a:rPr>
                  <a:t> </a:t>
                </a:r>
                <a:r>
                  <a:rPr lang="en-US" altLang="zh-CN" sz="2400" spc="145" dirty="0">
                    <a:solidFill>
                      <a:srgbClr val="231F20"/>
                    </a:solidFill>
                    <a:latin typeface="Cambria" panose="02040503050406030204" pitchFamily="18" charset="0"/>
                    <a:ea typeface="Cambria" panose="02040503050406030204" pitchFamily="18" charset="0"/>
                    <a:cs typeface="Arial"/>
                  </a:rPr>
                  <a:t>1</a:t>
                </a:r>
                <a:r>
                  <a:rPr lang="en-US" altLang="zh-CN" sz="2400" i="1" spc="505" dirty="0">
                    <a:solidFill>
                      <a:srgbClr val="231F20"/>
                    </a:solidFill>
                    <a:latin typeface="Cambria" panose="02040503050406030204" pitchFamily="18" charset="0"/>
                    <a:ea typeface="Cambria" panose="02040503050406030204" pitchFamily="18" charset="0"/>
                    <a:cs typeface="Times New Roman"/>
                  </a:rPr>
                  <a:t>/</a:t>
                </a:r>
                <a:r>
                  <a:rPr lang="en-US" altLang="zh-CN" sz="2400" spc="145" dirty="0">
                    <a:solidFill>
                      <a:srgbClr val="231F20"/>
                    </a:solidFill>
                    <a:latin typeface="Cambria" panose="02040503050406030204" pitchFamily="18" charset="0"/>
                    <a:ea typeface="Cambria" panose="02040503050406030204" pitchFamily="18" charset="0"/>
                    <a:cs typeface="Arial"/>
                  </a:rPr>
                  <a:t>256, t</a:t>
                </a:r>
                <a:r>
                  <a:rPr lang="en-US" altLang="zh-CN" sz="2400" spc="170" dirty="0">
                    <a:solidFill>
                      <a:srgbClr val="231F20"/>
                    </a:solidFill>
                    <a:latin typeface="Cambria" panose="02040503050406030204" pitchFamily="18" charset="0"/>
                    <a:ea typeface="Cambria" panose="02040503050406030204" pitchFamily="18" charset="0"/>
                    <a:cs typeface="Arial"/>
                  </a:rPr>
                  <a:t>he </a:t>
                </a:r>
                <a:r>
                  <a:rPr lang="en-US" altLang="zh-CN" sz="2400" spc="-265" dirty="0">
                    <a:solidFill>
                      <a:srgbClr val="231F20"/>
                    </a:solidFill>
                    <a:latin typeface="Cambria" panose="02040503050406030204" pitchFamily="18" charset="0"/>
                    <a:ea typeface="Cambria" panose="02040503050406030204" pitchFamily="18" charset="0"/>
                    <a:cs typeface="Arial"/>
                  </a:rPr>
                  <a:t> </a:t>
                </a:r>
                <a:r>
                  <a:rPr lang="en-US" altLang="zh-CN" sz="2400" spc="10" dirty="0">
                    <a:solidFill>
                      <a:srgbClr val="231F20"/>
                    </a:solidFill>
                    <a:latin typeface="Cambria" panose="02040503050406030204" pitchFamily="18" charset="0"/>
                    <a:ea typeface="Cambria" panose="02040503050406030204" pitchFamily="18" charset="0"/>
                    <a:cs typeface="Arial"/>
                  </a:rPr>
                  <a:t>e</a:t>
                </a:r>
                <a:r>
                  <a:rPr lang="en-US" altLang="zh-CN" sz="2400" spc="180" dirty="0">
                    <a:solidFill>
                      <a:srgbClr val="231F20"/>
                    </a:solidFill>
                    <a:latin typeface="Cambria" panose="02040503050406030204" pitchFamily="18" charset="0"/>
                    <a:ea typeface="Cambria" panose="02040503050406030204" pitchFamily="18" charset="0"/>
                    <a:cs typeface="Arial"/>
                  </a:rPr>
                  <a:t>ntro</a:t>
                </a:r>
                <a:r>
                  <a:rPr lang="en-US" altLang="zh-CN" sz="2400" spc="160" dirty="0">
                    <a:solidFill>
                      <a:srgbClr val="231F20"/>
                    </a:solidFill>
                    <a:latin typeface="Cambria" panose="02040503050406030204" pitchFamily="18" charset="0"/>
                    <a:ea typeface="Cambria" panose="02040503050406030204" pitchFamily="18" charset="0"/>
                    <a:cs typeface="Arial"/>
                  </a:rPr>
                  <a:t>p</a:t>
                </a:r>
                <a:r>
                  <a:rPr lang="en-US" altLang="zh-CN" sz="2400" spc="114" dirty="0">
                    <a:solidFill>
                      <a:srgbClr val="231F20"/>
                    </a:solidFill>
                    <a:latin typeface="Cambria" panose="02040503050406030204" pitchFamily="18" charset="0"/>
                    <a:ea typeface="Cambria" panose="02040503050406030204" pitchFamily="18" charset="0"/>
                    <a:cs typeface="Arial"/>
                  </a:rPr>
                  <a:t>y </a:t>
                </a:r>
                <a:r>
                  <a:rPr lang="en-US" altLang="zh-CN" sz="2400" spc="-254" dirty="0">
                    <a:solidFill>
                      <a:srgbClr val="231F20"/>
                    </a:solidFill>
                    <a:latin typeface="Cambria" panose="02040503050406030204" pitchFamily="18" charset="0"/>
                    <a:ea typeface="Cambria" panose="02040503050406030204" pitchFamily="18" charset="0"/>
                    <a:cs typeface="Arial"/>
                  </a:rPr>
                  <a:t> </a:t>
                </a:r>
                <a:r>
                  <a:rPr lang="en-US" altLang="zh-CN" sz="2400" spc="110" dirty="0">
                    <a:solidFill>
                      <a:srgbClr val="231F20"/>
                    </a:solidFill>
                    <a:latin typeface="Cambria" panose="02040503050406030204" pitchFamily="18" charset="0"/>
                    <a:ea typeface="Cambria" panose="02040503050406030204" pitchFamily="18" charset="0"/>
                    <a:cs typeface="Arial"/>
                  </a:rPr>
                  <a:t>i</a:t>
                </a:r>
                <a:r>
                  <a:rPr lang="en-US" altLang="zh-CN" sz="2400" spc="50" dirty="0">
                    <a:solidFill>
                      <a:srgbClr val="231F20"/>
                    </a:solidFill>
                    <a:latin typeface="Cambria" panose="02040503050406030204" pitchFamily="18" charset="0"/>
                    <a:ea typeface="Cambria" panose="02040503050406030204" pitchFamily="18" charset="0"/>
                    <a:cs typeface="Arial"/>
                  </a:rPr>
                  <a:t>s:</a:t>
                </a:r>
                <a:endParaRPr lang="en-US" altLang="zh-CN" sz="2400" dirty="0">
                  <a:latin typeface="Cambria" panose="02040503050406030204" pitchFamily="18" charset="0"/>
                  <a:ea typeface="Cambria" panose="02040503050406030204" pitchFamily="18" charset="0"/>
                  <a:cs typeface="Arial"/>
                </a:endParaRPr>
              </a:p>
              <a:p>
                <a:pPr marL="0" indent="0">
                  <a:buNone/>
                  <a:defRPr/>
                </a:pPr>
                <a:r>
                  <a:rPr lang="en-US" altLang="zh-CN" sz="2400" spc="85" dirty="0">
                    <a:solidFill>
                      <a:srgbClr val="231F20"/>
                    </a:solidFill>
                    <a:latin typeface="Cambria" panose="02040503050406030204" pitchFamily="18" charset="0"/>
                    <a:ea typeface="Cambria" panose="02040503050406030204" pitchFamily="18" charset="0"/>
                    <a:cs typeface="Times New Roman"/>
                  </a:rPr>
                  <a:t>                    </a:t>
                </a:r>
                <a14:m>
                  <m:oMath xmlns:m="http://schemas.openxmlformats.org/officeDocument/2006/math">
                    <m:r>
                      <m:rPr>
                        <m:nor/>
                      </m:rPr>
                      <a:rPr lang="el-GR" altLang="zh-CN" sz="2400" i="1" spc="85" dirty="0">
                        <a:solidFill>
                          <a:srgbClr val="231F20"/>
                        </a:solidFill>
                        <a:latin typeface="Cambria" panose="02040503050406030204" pitchFamily="18" charset="0"/>
                        <a:ea typeface="Cambria" panose="02040503050406030204" pitchFamily="18" charset="0"/>
                        <a:cs typeface="Times New Roman"/>
                      </a:rPr>
                      <m:t>η</m:t>
                    </m:r>
                  </m:oMath>
                </a14:m>
                <a:r>
                  <a:rPr lang="el-GR" altLang="zh-CN" sz="2400" spc="114" dirty="0">
                    <a:solidFill>
                      <a:srgbClr val="231F20"/>
                    </a:solidFill>
                    <a:latin typeface="Cambria" panose="02040503050406030204" pitchFamily="18" charset="0"/>
                    <a:ea typeface="Cambria" panose="02040503050406030204" pitchFamily="18" charset="0"/>
                    <a:cs typeface="Arial"/>
                  </a:rPr>
                  <a:t>=</a:t>
                </a:r>
                <a14:m>
                  <m:oMath xmlns:m="http://schemas.openxmlformats.org/officeDocument/2006/math">
                    <m:nary>
                      <m:naryPr>
                        <m:chr m:val="∑"/>
                        <m:ctrlPr>
                          <a:rPr lang="ar-AE" altLang="zh-CN" sz="2400" i="1" spc="114" dirty="0">
                            <a:solidFill>
                              <a:srgbClr val="231F20"/>
                            </a:solidFill>
                            <a:latin typeface="Cambria Math" panose="02040503050406030204" pitchFamily="18" charset="0"/>
                            <a:cs typeface="Arial"/>
                          </a:rPr>
                        </m:ctrlPr>
                      </m:naryPr>
                      <m:sub>
                        <m:r>
                          <m:rPr>
                            <m:brk m:alnAt="23"/>
                          </m:rPr>
                          <a:rPr lang="zh-CN" altLang="ar-AE" sz="2400" i="1" spc="114" dirty="0">
                            <a:solidFill>
                              <a:srgbClr val="231F20"/>
                            </a:solidFill>
                            <a:latin typeface="Cambria Math" panose="02040503050406030204" pitchFamily="18" charset="0"/>
                            <a:cs typeface="Arial"/>
                          </a:rPr>
                          <m:t>𝑖</m:t>
                        </m:r>
                        <m:r>
                          <a:rPr lang="ar-AE" altLang="zh-CN" sz="2400" i="1" spc="114" dirty="0">
                            <a:solidFill>
                              <a:srgbClr val="231F20"/>
                            </a:solidFill>
                            <a:latin typeface="Cambria Math" panose="02040503050406030204" pitchFamily="18" charset="0"/>
                            <a:cs typeface="Arial"/>
                          </a:rPr>
                          <m:t>=</m:t>
                        </m:r>
                        <m:r>
                          <m:rPr>
                            <m:brk m:alnAt="23"/>
                          </m:rPr>
                          <a:rPr lang="ar-AE" altLang="zh-CN" sz="2400" i="1" spc="114" dirty="0">
                            <a:solidFill>
                              <a:srgbClr val="231F20"/>
                            </a:solidFill>
                            <a:latin typeface="Cambria Math" panose="02040503050406030204" pitchFamily="18" charset="0"/>
                            <a:cs typeface="Arial"/>
                          </a:rPr>
                          <m:t>0</m:t>
                        </m:r>
                      </m:sub>
                      <m:sup>
                        <m:r>
                          <a:rPr lang="ar-AE" altLang="zh-CN" sz="2400" i="1" spc="114" dirty="0">
                            <a:solidFill>
                              <a:srgbClr val="231F20"/>
                            </a:solidFill>
                            <a:latin typeface="Cambria Math" panose="02040503050406030204" pitchFamily="18" charset="0"/>
                            <a:cs typeface="Arial"/>
                          </a:rPr>
                          <m:t>255</m:t>
                        </m:r>
                      </m:sup>
                      <m:e>
                        <m:f>
                          <m:fPr>
                            <m:ctrlPr>
                              <a:rPr lang="ar-AE" altLang="zh-CN" sz="2400" i="1" spc="114" dirty="0">
                                <a:solidFill>
                                  <a:srgbClr val="231F20"/>
                                </a:solidFill>
                                <a:latin typeface="Cambria Math" panose="02040503050406030204" pitchFamily="18" charset="0"/>
                                <a:cs typeface="Arial"/>
                              </a:rPr>
                            </m:ctrlPr>
                          </m:fPr>
                          <m:num>
                            <m:r>
                              <a:rPr lang="ar-AE" altLang="zh-CN" sz="2400" i="1" spc="114" dirty="0">
                                <a:solidFill>
                                  <a:srgbClr val="231F20"/>
                                </a:solidFill>
                                <a:latin typeface="Cambria Math" panose="02040503050406030204" pitchFamily="18" charset="0"/>
                                <a:cs typeface="Arial"/>
                              </a:rPr>
                              <m:t>1</m:t>
                            </m:r>
                          </m:num>
                          <m:den>
                            <m:r>
                              <a:rPr lang="ar-AE" altLang="zh-CN" sz="2400" i="1" spc="114" dirty="0">
                                <a:solidFill>
                                  <a:srgbClr val="231F20"/>
                                </a:solidFill>
                                <a:latin typeface="Cambria Math" panose="02040503050406030204" pitchFamily="18" charset="0"/>
                                <a:cs typeface="Arial"/>
                              </a:rPr>
                              <m:t>256</m:t>
                            </m:r>
                          </m:den>
                        </m:f>
                      </m:e>
                    </m:nary>
                  </m:oMath>
                </a14:m>
                <a:r>
                  <a:rPr lang="ar-AE" altLang="zh-CN" sz="2400" spc="114" dirty="0">
                    <a:solidFill>
                      <a:srgbClr val="231F20"/>
                    </a:solidFill>
                    <a:latin typeface="Cambria" panose="02040503050406030204" pitchFamily="18" charset="0"/>
                    <a:ea typeface="Cambria" panose="02040503050406030204" pitchFamily="18" charset="0"/>
                    <a:cs typeface="Arial"/>
                  </a:rPr>
                  <a:t> </a:t>
                </a:r>
                <a:r>
                  <a:rPr lang="en-US" altLang="zh-CN" sz="2400" spc="114" dirty="0">
                    <a:solidFill>
                      <a:srgbClr val="231F20"/>
                    </a:solidFill>
                    <a:latin typeface="Cambria" panose="02040503050406030204" pitchFamily="18" charset="0"/>
                    <a:ea typeface="Cambria" panose="02040503050406030204" pitchFamily="18" charset="0"/>
                    <a:cs typeface="Arial"/>
                  </a:rPr>
                  <a:t>lo</a:t>
                </a:r>
                <a:r>
                  <a:rPr lang="en-US" altLang="zh-CN" sz="2400" spc="170" dirty="0">
                    <a:solidFill>
                      <a:srgbClr val="231F20"/>
                    </a:solidFill>
                    <a:latin typeface="Cambria" panose="02040503050406030204" pitchFamily="18" charset="0"/>
                    <a:ea typeface="Cambria" panose="02040503050406030204" pitchFamily="18" charset="0"/>
                    <a:cs typeface="Arial"/>
                  </a:rPr>
                  <a:t>g</a:t>
                </a:r>
                <a:r>
                  <a:rPr lang="en-US" altLang="zh-CN" sz="2400" spc="165" baseline="-13468" dirty="0">
                    <a:solidFill>
                      <a:srgbClr val="231F20"/>
                    </a:solidFill>
                    <a:latin typeface="Cambria" panose="02040503050406030204" pitchFamily="18" charset="0"/>
                    <a:ea typeface="Cambria" panose="02040503050406030204" pitchFamily="18" charset="0"/>
                    <a:cs typeface="Arial"/>
                  </a:rPr>
                  <a:t>2</a:t>
                </a:r>
                <a:r>
                  <a:rPr lang="en-US" altLang="zh-CN" sz="2400" spc="-82" baseline="-13468" dirty="0">
                    <a:solidFill>
                      <a:srgbClr val="231F20"/>
                    </a:solidFill>
                    <a:latin typeface="Cambria" panose="02040503050406030204" pitchFamily="18" charset="0"/>
                    <a:ea typeface="Cambria" panose="02040503050406030204" pitchFamily="18" charset="0"/>
                    <a:cs typeface="Arial"/>
                  </a:rPr>
                  <a:t> </a:t>
                </a:r>
                <a:r>
                  <a:rPr lang="en-US" altLang="zh-CN" sz="2400" spc="145" dirty="0">
                    <a:solidFill>
                      <a:srgbClr val="231F20"/>
                    </a:solidFill>
                    <a:latin typeface="Cambria" panose="02040503050406030204" pitchFamily="18" charset="0"/>
                    <a:ea typeface="Cambria" panose="02040503050406030204" pitchFamily="18" charset="0"/>
                    <a:cs typeface="Arial"/>
                  </a:rPr>
                  <a:t>25</a:t>
                </a:r>
                <a:r>
                  <a:rPr lang="en-US" altLang="zh-CN" sz="2400" spc="150" dirty="0">
                    <a:solidFill>
                      <a:srgbClr val="231F20"/>
                    </a:solidFill>
                    <a:latin typeface="Cambria" panose="02040503050406030204" pitchFamily="18" charset="0"/>
                    <a:ea typeface="Cambria" panose="02040503050406030204" pitchFamily="18" charset="0"/>
                    <a:cs typeface="Arial"/>
                  </a:rPr>
                  <a:t>6</a:t>
                </a:r>
                <a:r>
                  <a:rPr lang="en-US" altLang="zh-CN" sz="2400" spc="40" dirty="0">
                    <a:solidFill>
                      <a:srgbClr val="231F20"/>
                    </a:solidFill>
                    <a:latin typeface="Cambria" panose="02040503050406030204" pitchFamily="18" charset="0"/>
                    <a:ea typeface="Cambria" panose="02040503050406030204" pitchFamily="18" charset="0"/>
                    <a:cs typeface="Arial"/>
                  </a:rPr>
                  <a:t> </a:t>
                </a:r>
                <a:r>
                  <a:rPr lang="en-US" altLang="zh-CN" sz="2400" spc="785" dirty="0">
                    <a:solidFill>
                      <a:srgbClr val="231F20"/>
                    </a:solidFill>
                    <a:latin typeface="Cambria" panose="02040503050406030204" pitchFamily="18" charset="0"/>
                    <a:ea typeface="Cambria" panose="02040503050406030204" pitchFamily="18" charset="0"/>
                    <a:cs typeface="Arial"/>
                  </a:rPr>
                  <a:t>=</a:t>
                </a:r>
                <a:r>
                  <a:rPr lang="en-US" altLang="zh-CN" sz="2400" spc="45" dirty="0">
                    <a:solidFill>
                      <a:srgbClr val="231F20"/>
                    </a:solidFill>
                    <a:latin typeface="Cambria" panose="02040503050406030204" pitchFamily="18" charset="0"/>
                    <a:ea typeface="Cambria" panose="02040503050406030204" pitchFamily="18" charset="0"/>
                    <a:cs typeface="Arial"/>
                  </a:rPr>
                  <a:t> </a:t>
                </a:r>
                <a:r>
                  <a:rPr lang="en-US" altLang="zh-CN" sz="2400" spc="150" dirty="0">
                    <a:solidFill>
                      <a:srgbClr val="231F20"/>
                    </a:solidFill>
                    <a:latin typeface="Cambria" panose="02040503050406030204" pitchFamily="18" charset="0"/>
                    <a:ea typeface="Cambria" panose="02040503050406030204" pitchFamily="18" charset="0"/>
                    <a:cs typeface="Arial"/>
                  </a:rPr>
                  <a:t>8</a:t>
                </a:r>
                <a:endParaRPr lang="en-US" altLang="zh-CN" sz="2400" dirty="0">
                  <a:latin typeface="Cambria" panose="02040503050406030204" pitchFamily="18" charset="0"/>
                  <a:ea typeface="Cambria" panose="02040503050406030204" pitchFamily="18" charset="0"/>
                  <a:cs typeface="Arial"/>
                </a:endParaRPr>
              </a:p>
              <a:p>
                <a:pPr>
                  <a:buFont typeface="Wingdings" charset="0"/>
                  <a:buChar char="n"/>
                  <a:defRPr/>
                </a:pPr>
                <a:endParaRPr lang="en-US" altLang="zh-TW" sz="2600" dirty="0">
                  <a:latin typeface="Cambria" charset="0"/>
                  <a:ea typeface="新細明體" charset="0"/>
                  <a:cs typeface="新細明體" charset="0"/>
                </a:endParaRPr>
              </a:p>
              <a:p>
                <a:pPr>
                  <a:defRPr/>
                </a:pPr>
                <a:r>
                  <a:rPr lang="en-US" altLang="zh-TW" sz="2400" dirty="0">
                    <a:latin typeface="Cambria" charset="0"/>
                    <a:ea typeface="新細明體" charset="0"/>
                    <a:cs typeface="新細明體" charset="0"/>
                  </a:rPr>
                  <a:t>For image (b),  </a:t>
                </a:r>
                <a:r>
                  <a:rPr lang="en-US" altLang="zh-TW" sz="2400" dirty="0">
                    <a:latin typeface="Cambria" panose="02040503050406030204" pitchFamily="18" charset="0"/>
                    <a:ea typeface="PMingLiU" pitchFamily="18" charset="-120"/>
                    <a:cs typeface="PMingLiU" pitchFamily="18" charset="-120"/>
                  </a:rPr>
                  <a:t>p</a:t>
                </a:r>
                <a:r>
                  <a:rPr lang="en-US" altLang="zh-TW" sz="2400" baseline="-25000" dirty="0">
                    <a:latin typeface="Cambria" panose="02040503050406030204" pitchFamily="18" charset="0"/>
                    <a:ea typeface="PMingLiU" pitchFamily="18" charset="-120"/>
                    <a:cs typeface="PMingLiU" pitchFamily="18" charset="-120"/>
                  </a:rPr>
                  <a:t>i</a:t>
                </a:r>
                <a:r>
                  <a:rPr lang="en-US" altLang="zh-CN" sz="2400" i="1" spc="-284" baseline="-13468" dirty="0">
                    <a:solidFill>
                      <a:srgbClr val="231F20"/>
                    </a:solidFill>
                    <a:latin typeface="Times New Roman"/>
                    <a:cs typeface="Times New Roman"/>
                  </a:rPr>
                  <a:t> </a:t>
                </a:r>
                <a:r>
                  <a:rPr lang="en-US" altLang="zh-CN" sz="2400" spc="785" dirty="0">
                    <a:solidFill>
                      <a:srgbClr val="231F20"/>
                    </a:solidFill>
                    <a:latin typeface="Arial"/>
                    <a:cs typeface="Arial"/>
                  </a:rPr>
                  <a:t>=</a:t>
                </a:r>
                <a:r>
                  <a:rPr lang="en-US" altLang="zh-CN" sz="2400" spc="45" dirty="0">
                    <a:solidFill>
                      <a:srgbClr val="231F20"/>
                    </a:solidFill>
                    <a:latin typeface="Arial"/>
                    <a:cs typeface="Arial"/>
                  </a:rPr>
                  <a:t> {</a:t>
                </a:r>
                <a:r>
                  <a:rPr lang="en-US" altLang="zh-CN" sz="2400" spc="145" dirty="0">
                    <a:solidFill>
                      <a:srgbClr val="231F20"/>
                    </a:solidFill>
                    <a:latin typeface="Arial"/>
                    <a:cs typeface="Arial"/>
                  </a:rPr>
                  <a:t>1</a:t>
                </a:r>
                <a:r>
                  <a:rPr lang="en-US" altLang="zh-CN" sz="2400" i="1" spc="505" dirty="0">
                    <a:solidFill>
                      <a:srgbClr val="231F20"/>
                    </a:solidFill>
                    <a:latin typeface="Times New Roman"/>
                    <a:cs typeface="Times New Roman"/>
                  </a:rPr>
                  <a:t>/</a:t>
                </a:r>
                <a:r>
                  <a:rPr lang="en-US" altLang="zh-CN" sz="2400" spc="145" dirty="0">
                    <a:solidFill>
                      <a:srgbClr val="231F20"/>
                    </a:solidFill>
                    <a:latin typeface="Arial"/>
                    <a:cs typeface="Arial"/>
                  </a:rPr>
                  <a:t>3, 2/3}, the entropy is</a:t>
                </a: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endParaRPr lang="en-US" altLang="zh-TW" sz="2600" dirty="0">
                  <a:latin typeface="Cambria" charset="0"/>
                  <a:ea typeface="新細明體" charset="0"/>
                  <a:cs typeface="新細明體" charset="0"/>
                </a:endParaRPr>
              </a:p>
            </p:txBody>
          </p:sp>
        </mc:Choice>
        <mc:Fallback xmlns="">
          <p:sp>
            <p:nvSpPr>
              <p:cNvPr id="28675" name="内容占位符 2"/>
              <p:cNvSpPr>
                <a:spLocks noGrp="1" noRot="1" noChangeAspect="1" noMove="1" noResize="1" noEditPoints="1" noAdjustHandles="1" noChangeArrowheads="1" noChangeShapeType="1" noTextEdit="1"/>
              </p:cNvSpPr>
              <p:nvPr>
                <p:ph idx="1"/>
              </p:nvPr>
            </p:nvSpPr>
            <p:spPr>
              <a:xfrm>
                <a:off x="457200" y="1668236"/>
                <a:ext cx="8229600" cy="4503963"/>
              </a:xfrm>
              <a:blipFill>
                <a:blip r:embed="rId3"/>
                <a:stretch>
                  <a:fillRect l="-444"/>
                </a:stretch>
              </a:blipFill>
            </p:spPr>
            <p:txBody>
              <a:bodyPr/>
              <a:lstStyle/>
              <a:p>
                <a:r>
                  <a:rPr lang="zh-CN" altLang="en-US">
                    <a:noFill/>
                  </a:rPr>
                  <a:t> </a:t>
                </a:r>
              </a:p>
            </p:txBody>
          </p:sp>
        </mc:Fallback>
      </mc:AlternateContent>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E7505D77-C221-452D-9A84-1ED2DD2C9AE2}" type="slidenum">
              <a:rPr kumimoji="0" lang="en-US" altLang="zh-CN" sz="1200">
                <a:latin typeface="Garamond" panose="02020404030301010803" pitchFamily="18" charset="0"/>
              </a:rPr>
              <a:pPr eaLnBrk="1" hangingPunct="1"/>
              <a:t>11</a:t>
            </a:fld>
            <a:endParaRPr kumimoji="0" lang="en-US" altLang="zh-CN" sz="1200">
              <a:latin typeface="Garamond" panose="02020404030301010803" pitchFamily="18" charset="0"/>
            </a:endParaRPr>
          </a:p>
        </p:txBody>
      </p:sp>
      <p:sp>
        <p:nvSpPr>
          <p:cNvPr id="5" name="object 5"/>
          <p:cNvSpPr/>
          <p:nvPr/>
        </p:nvSpPr>
        <p:spPr>
          <a:xfrm>
            <a:off x="3006851" y="1787526"/>
            <a:ext cx="9144" cy="9144"/>
          </a:xfrm>
          <a:custGeom>
            <a:avLst/>
            <a:gdLst/>
            <a:ahLst/>
            <a:cxnLst/>
            <a:rect l="l" t="t" r="r" b="b"/>
            <a:pathLst>
              <a:path w="9144" h="9144">
                <a:moveTo>
                  <a:pt x="9144" y="4572"/>
                </a:moveTo>
                <a:lnTo>
                  <a:pt x="9144" y="7099"/>
                </a:lnTo>
                <a:lnTo>
                  <a:pt x="7099" y="9144"/>
                </a:lnTo>
                <a:lnTo>
                  <a:pt x="4572" y="9144"/>
                </a:lnTo>
                <a:lnTo>
                  <a:pt x="2044" y="9144"/>
                </a:lnTo>
                <a:lnTo>
                  <a:pt x="0" y="7099"/>
                </a:lnTo>
                <a:lnTo>
                  <a:pt x="0" y="4572"/>
                </a:lnTo>
                <a:lnTo>
                  <a:pt x="0" y="2044"/>
                </a:lnTo>
                <a:lnTo>
                  <a:pt x="2044" y="0"/>
                </a:lnTo>
                <a:lnTo>
                  <a:pt x="4572" y="0"/>
                </a:lnTo>
                <a:lnTo>
                  <a:pt x="7099" y="0"/>
                </a:lnTo>
                <a:lnTo>
                  <a:pt x="9144" y="2044"/>
                </a:lnTo>
                <a:lnTo>
                  <a:pt x="9144" y="4572"/>
                </a:lnTo>
                <a:close/>
              </a:path>
            </a:pathLst>
          </a:custGeom>
          <a:ln w="27432">
            <a:solidFill>
              <a:srgbClr val="000000"/>
            </a:solidFill>
          </a:ln>
        </p:spPr>
        <p:txBody>
          <a:bodyPr wrap="square" lIns="0" tIns="0" rIns="0" bIns="0" rtlCol="0">
            <a:noAutofit/>
          </a:bodyPr>
          <a:lstStyle/>
          <a:p>
            <a:endParaRPr sz="4400"/>
          </a:p>
        </p:txBody>
      </p:sp>
      <p:sp>
        <p:nvSpPr>
          <p:cNvPr id="6" name="object 6"/>
          <p:cNvSpPr/>
          <p:nvPr/>
        </p:nvSpPr>
        <p:spPr>
          <a:xfrm>
            <a:off x="3075431" y="1787526"/>
            <a:ext cx="9143" cy="9144"/>
          </a:xfrm>
          <a:custGeom>
            <a:avLst/>
            <a:gdLst/>
            <a:ahLst/>
            <a:cxnLst/>
            <a:rect l="l" t="t" r="r" b="b"/>
            <a:pathLst>
              <a:path w="9143" h="9144">
                <a:moveTo>
                  <a:pt x="9143" y="4572"/>
                </a:moveTo>
                <a:lnTo>
                  <a:pt x="9143" y="7099"/>
                </a:lnTo>
                <a:lnTo>
                  <a:pt x="7099" y="9144"/>
                </a:lnTo>
                <a:lnTo>
                  <a:pt x="4572" y="9144"/>
                </a:lnTo>
                <a:lnTo>
                  <a:pt x="2044" y="9144"/>
                </a:lnTo>
                <a:lnTo>
                  <a:pt x="0" y="7099"/>
                </a:lnTo>
                <a:lnTo>
                  <a:pt x="0" y="4572"/>
                </a:lnTo>
                <a:lnTo>
                  <a:pt x="0" y="2044"/>
                </a:lnTo>
                <a:lnTo>
                  <a:pt x="2044" y="0"/>
                </a:lnTo>
                <a:lnTo>
                  <a:pt x="4572" y="0"/>
                </a:lnTo>
                <a:lnTo>
                  <a:pt x="7099" y="0"/>
                </a:lnTo>
                <a:lnTo>
                  <a:pt x="9143" y="2044"/>
                </a:lnTo>
                <a:lnTo>
                  <a:pt x="9143" y="4572"/>
                </a:lnTo>
                <a:close/>
              </a:path>
            </a:pathLst>
          </a:custGeom>
          <a:ln w="27431">
            <a:solidFill>
              <a:srgbClr val="000000"/>
            </a:solidFill>
          </a:ln>
        </p:spPr>
        <p:txBody>
          <a:bodyPr wrap="square" lIns="0" tIns="0" rIns="0" bIns="0" rtlCol="0">
            <a:noAutofit/>
          </a:bodyPr>
          <a:lstStyle/>
          <a:p>
            <a:endParaRPr sz="4400"/>
          </a:p>
        </p:txBody>
      </p:sp>
      <p:sp>
        <p:nvSpPr>
          <p:cNvPr id="7" name="object 7"/>
          <p:cNvSpPr/>
          <p:nvPr/>
        </p:nvSpPr>
        <p:spPr>
          <a:xfrm>
            <a:off x="3144012" y="1787526"/>
            <a:ext cx="9144" cy="9144"/>
          </a:xfrm>
          <a:custGeom>
            <a:avLst/>
            <a:gdLst/>
            <a:ahLst/>
            <a:cxnLst/>
            <a:rect l="l" t="t" r="r" b="b"/>
            <a:pathLst>
              <a:path w="9144" h="9144">
                <a:moveTo>
                  <a:pt x="9144" y="4572"/>
                </a:moveTo>
                <a:lnTo>
                  <a:pt x="9144" y="7099"/>
                </a:lnTo>
                <a:lnTo>
                  <a:pt x="7099" y="9144"/>
                </a:lnTo>
                <a:lnTo>
                  <a:pt x="4572" y="9144"/>
                </a:lnTo>
                <a:lnTo>
                  <a:pt x="2044" y="9144"/>
                </a:lnTo>
                <a:lnTo>
                  <a:pt x="0" y="7099"/>
                </a:lnTo>
                <a:lnTo>
                  <a:pt x="0" y="4572"/>
                </a:lnTo>
                <a:lnTo>
                  <a:pt x="0" y="2044"/>
                </a:lnTo>
                <a:lnTo>
                  <a:pt x="2044" y="0"/>
                </a:lnTo>
                <a:lnTo>
                  <a:pt x="4572" y="0"/>
                </a:lnTo>
                <a:lnTo>
                  <a:pt x="7099" y="0"/>
                </a:lnTo>
                <a:lnTo>
                  <a:pt x="9144" y="2044"/>
                </a:lnTo>
                <a:lnTo>
                  <a:pt x="9144" y="4572"/>
                </a:lnTo>
                <a:close/>
              </a:path>
            </a:pathLst>
          </a:custGeom>
          <a:ln w="27432">
            <a:solidFill>
              <a:srgbClr val="000000"/>
            </a:solidFill>
          </a:ln>
        </p:spPr>
        <p:txBody>
          <a:bodyPr wrap="square" lIns="0" tIns="0" rIns="0" bIns="0" rtlCol="0">
            <a:noAutofit/>
          </a:bodyPr>
          <a:lstStyle/>
          <a:p>
            <a:endParaRPr sz="4400"/>
          </a:p>
        </p:txBody>
      </p:sp>
      <p:sp>
        <p:nvSpPr>
          <p:cNvPr id="8" name="object 8"/>
          <p:cNvSpPr/>
          <p:nvPr/>
        </p:nvSpPr>
        <p:spPr>
          <a:xfrm>
            <a:off x="2326386" y="1118388"/>
            <a:ext cx="0" cy="947775"/>
          </a:xfrm>
          <a:custGeom>
            <a:avLst/>
            <a:gdLst/>
            <a:ahLst/>
            <a:cxnLst/>
            <a:rect l="l" t="t" r="r" b="b"/>
            <a:pathLst>
              <a:path h="947775">
                <a:moveTo>
                  <a:pt x="0" y="947775"/>
                </a:moveTo>
                <a:lnTo>
                  <a:pt x="0" y="54863"/>
                </a:lnTo>
              </a:path>
              <a:path h="947775">
                <a:moveTo>
                  <a:pt x="0" y="54863"/>
                </a:moveTo>
                <a:lnTo>
                  <a:pt x="0" y="0"/>
                </a:lnTo>
              </a:path>
            </a:pathLst>
          </a:custGeom>
          <a:ln w="3428">
            <a:solidFill>
              <a:srgbClr val="000000"/>
            </a:solidFill>
          </a:ln>
        </p:spPr>
        <p:txBody>
          <a:bodyPr wrap="square" lIns="0" tIns="0" rIns="0" bIns="0" rtlCol="0">
            <a:noAutofit/>
          </a:bodyPr>
          <a:lstStyle/>
          <a:p>
            <a:endParaRPr sz="4400"/>
          </a:p>
        </p:txBody>
      </p:sp>
      <p:sp>
        <p:nvSpPr>
          <p:cNvPr id="9" name="object 9"/>
          <p:cNvSpPr/>
          <p:nvPr/>
        </p:nvSpPr>
        <p:spPr>
          <a:xfrm>
            <a:off x="2312670" y="1118388"/>
            <a:ext cx="27432" cy="54863"/>
          </a:xfrm>
          <a:custGeom>
            <a:avLst/>
            <a:gdLst/>
            <a:ahLst/>
            <a:cxnLst/>
            <a:rect l="l" t="t" r="r" b="b"/>
            <a:pathLst>
              <a:path w="27432" h="54863">
                <a:moveTo>
                  <a:pt x="0" y="54863"/>
                </a:moveTo>
                <a:lnTo>
                  <a:pt x="13716" y="0"/>
                </a:lnTo>
                <a:lnTo>
                  <a:pt x="27432" y="54863"/>
                </a:lnTo>
              </a:path>
            </a:pathLst>
          </a:custGeom>
          <a:ln w="3429">
            <a:solidFill>
              <a:srgbClr val="000000"/>
            </a:solidFill>
          </a:ln>
        </p:spPr>
        <p:txBody>
          <a:bodyPr wrap="square" lIns="0" tIns="0" rIns="0" bIns="0" rtlCol="0">
            <a:noAutofit/>
          </a:bodyPr>
          <a:lstStyle/>
          <a:p>
            <a:endParaRPr sz="4400"/>
          </a:p>
        </p:txBody>
      </p:sp>
      <p:sp>
        <p:nvSpPr>
          <p:cNvPr id="10" name="object 10"/>
          <p:cNvSpPr/>
          <p:nvPr/>
        </p:nvSpPr>
        <p:spPr>
          <a:xfrm>
            <a:off x="2326386" y="2066164"/>
            <a:ext cx="1496415" cy="0"/>
          </a:xfrm>
          <a:custGeom>
            <a:avLst/>
            <a:gdLst/>
            <a:ahLst/>
            <a:cxnLst/>
            <a:rect l="l" t="t" r="r" b="b"/>
            <a:pathLst>
              <a:path w="1496415">
                <a:moveTo>
                  <a:pt x="0" y="0"/>
                </a:moveTo>
                <a:lnTo>
                  <a:pt x="1496415" y="0"/>
                </a:lnTo>
              </a:path>
            </a:pathLst>
          </a:custGeom>
          <a:ln w="3429">
            <a:solidFill>
              <a:srgbClr val="000000"/>
            </a:solidFill>
          </a:ln>
        </p:spPr>
        <p:txBody>
          <a:bodyPr wrap="square" lIns="0" tIns="0" rIns="0" bIns="0" rtlCol="0">
            <a:noAutofit/>
          </a:bodyPr>
          <a:lstStyle/>
          <a:p>
            <a:endParaRPr sz="4400"/>
          </a:p>
        </p:txBody>
      </p:sp>
      <p:sp>
        <p:nvSpPr>
          <p:cNvPr id="11" name="object 11"/>
          <p:cNvSpPr/>
          <p:nvPr/>
        </p:nvSpPr>
        <p:spPr>
          <a:xfrm>
            <a:off x="3767937" y="2052448"/>
            <a:ext cx="54864" cy="27431"/>
          </a:xfrm>
          <a:custGeom>
            <a:avLst/>
            <a:gdLst/>
            <a:ahLst/>
            <a:cxnLst/>
            <a:rect l="l" t="t" r="r" b="b"/>
            <a:pathLst>
              <a:path w="54864" h="27431">
                <a:moveTo>
                  <a:pt x="0" y="0"/>
                </a:moveTo>
                <a:lnTo>
                  <a:pt x="54864" y="13715"/>
                </a:lnTo>
                <a:lnTo>
                  <a:pt x="0" y="27431"/>
                </a:lnTo>
              </a:path>
            </a:pathLst>
          </a:custGeom>
          <a:ln w="3429">
            <a:solidFill>
              <a:srgbClr val="000000"/>
            </a:solidFill>
          </a:ln>
        </p:spPr>
        <p:txBody>
          <a:bodyPr wrap="square" lIns="0" tIns="0" rIns="0" bIns="0" rtlCol="0">
            <a:noAutofit/>
          </a:bodyPr>
          <a:lstStyle/>
          <a:p>
            <a:endParaRPr sz="4400"/>
          </a:p>
        </p:txBody>
      </p:sp>
      <p:sp>
        <p:nvSpPr>
          <p:cNvPr id="12" name="object 12"/>
          <p:cNvSpPr/>
          <p:nvPr/>
        </p:nvSpPr>
        <p:spPr>
          <a:xfrm>
            <a:off x="3629406" y="1517523"/>
            <a:ext cx="0" cy="582929"/>
          </a:xfrm>
          <a:custGeom>
            <a:avLst/>
            <a:gdLst/>
            <a:ahLst/>
            <a:cxnLst/>
            <a:rect l="l" t="t" r="r" b="b"/>
            <a:pathLst>
              <a:path h="582929">
                <a:moveTo>
                  <a:pt x="0" y="582929"/>
                </a:moveTo>
                <a:lnTo>
                  <a:pt x="0" y="0"/>
                </a:lnTo>
              </a:path>
            </a:pathLst>
          </a:custGeom>
          <a:ln w="3428">
            <a:solidFill>
              <a:srgbClr val="000000"/>
            </a:solidFill>
          </a:ln>
        </p:spPr>
        <p:txBody>
          <a:bodyPr wrap="square" lIns="0" tIns="0" rIns="0" bIns="0" rtlCol="0">
            <a:noAutofit/>
          </a:bodyPr>
          <a:lstStyle/>
          <a:p>
            <a:endParaRPr sz="4400"/>
          </a:p>
        </p:txBody>
      </p:sp>
      <p:sp>
        <p:nvSpPr>
          <p:cNvPr id="13" name="object 13"/>
          <p:cNvSpPr/>
          <p:nvPr/>
        </p:nvSpPr>
        <p:spPr>
          <a:xfrm>
            <a:off x="4514088" y="1125246"/>
            <a:ext cx="0" cy="947775"/>
          </a:xfrm>
          <a:custGeom>
            <a:avLst/>
            <a:gdLst/>
            <a:ahLst/>
            <a:cxnLst/>
            <a:rect l="l" t="t" r="r" b="b"/>
            <a:pathLst>
              <a:path h="947775">
                <a:moveTo>
                  <a:pt x="0" y="947775"/>
                </a:moveTo>
                <a:lnTo>
                  <a:pt x="0" y="54863"/>
                </a:lnTo>
              </a:path>
              <a:path h="947775">
                <a:moveTo>
                  <a:pt x="0" y="54863"/>
                </a:moveTo>
                <a:lnTo>
                  <a:pt x="0" y="0"/>
                </a:lnTo>
              </a:path>
            </a:pathLst>
          </a:custGeom>
          <a:ln w="3428">
            <a:solidFill>
              <a:srgbClr val="000000"/>
            </a:solidFill>
          </a:ln>
        </p:spPr>
        <p:txBody>
          <a:bodyPr wrap="square" lIns="0" tIns="0" rIns="0" bIns="0" rtlCol="0">
            <a:noAutofit/>
          </a:bodyPr>
          <a:lstStyle/>
          <a:p>
            <a:endParaRPr sz="4400"/>
          </a:p>
        </p:txBody>
      </p:sp>
      <p:sp>
        <p:nvSpPr>
          <p:cNvPr id="14" name="object 14"/>
          <p:cNvSpPr/>
          <p:nvPr/>
        </p:nvSpPr>
        <p:spPr>
          <a:xfrm>
            <a:off x="4500371" y="1125246"/>
            <a:ext cx="27432" cy="54864"/>
          </a:xfrm>
          <a:custGeom>
            <a:avLst/>
            <a:gdLst/>
            <a:ahLst/>
            <a:cxnLst/>
            <a:rect l="l" t="t" r="r" b="b"/>
            <a:pathLst>
              <a:path w="27432" h="54864">
                <a:moveTo>
                  <a:pt x="0" y="54864"/>
                </a:moveTo>
                <a:lnTo>
                  <a:pt x="13715" y="0"/>
                </a:lnTo>
                <a:lnTo>
                  <a:pt x="27432" y="54864"/>
                </a:lnTo>
              </a:path>
            </a:pathLst>
          </a:custGeom>
          <a:ln w="3429">
            <a:solidFill>
              <a:srgbClr val="000000"/>
            </a:solidFill>
          </a:ln>
        </p:spPr>
        <p:txBody>
          <a:bodyPr wrap="square" lIns="0" tIns="0" rIns="0" bIns="0" rtlCol="0">
            <a:noAutofit/>
          </a:bodyPr>
          <a:lstStyle/>
          <a:p>
            <a:endParaRPr sz="4400"/>
          </a:p>
        </p:txBody>
      </p:sp>
      <p:sp>
        <p:nvSpPr>
          <p:cNvPr id="15" name="object 15"/>
          <p:cNvSpPr/>
          <p:nvPr/>
        </p:nvSpPr>
        <p:spPr>
          <a:xfrm>
            <a:off x="4514088" y="2073021"/>
            <a:ext cx="0" cy="0"/>
          </a:xfrm>
          <a:custGeom>
            <a:avLst/>
            <a:gdLst/>
            <a:ahLst/>
            <a:cxnLst/>
            <a:rect l="l" t="t" r="r" b="b"/>
            <a:pathLst>
              <a:path>
                <a:moveTo>
                  <a:pt x="0" y="0"/>
                </a:moveTo>
                <a:lnTo>
                  <a:pt x="0" y="0"/>
                </a:lnTo>
              </a:path>
            </a:pathLst>
          </a:custGeom>
          <a:ln w="3429">
            <a:solidFill>
              <a:srgbClr val="000000"/>
            </a:solidFill>
          </a:ln>
        </p:spPr>
        <p:txBody>
          <a:bodyPr wrap="square" lIns="0" tIns="0" rIns="0" bIns="0" rtlCol="0">
            <a:noAutofit/>
          </a:bodyPr>
          <a:lstStyle/>
          <a:p>
            <a:endParaRPr sz="4400"/>
          </a:p>
        </p:txBody>
      </p:sp>
      <p:sp>
        <p:nvSpPr>
          <p:cNvPr id="16" name="object 16"/>
          <p:cNvSpPr/>
          <p:nvPr/>
        </p:nvSpPr>
        <p:spPr>
          <a:xfrm>
            <a:off x="4514088" y="2073021"/>
            <a:ext cx="1496415" cy="0"/>
          </a:xfrm>
          <a:custGeom>
            <a:avLst/>
            <a:gdLst/>
            <a:ahLst/>
            <a:cxnLst/>
            <a:rect l="l" t="t" r="r" b="b"/>
            <a:pathLst>
              <a:path w="1496415">
                <a:moveTo>
                  <a:pt x="0" y="0"/>
                </a:moveTo>
                <a:lnTo>
                  <a:pt x="1496415" y="0"/>
                </a:lnTo>
              </a:path>
            </a:pathLst>
          </a:custGeom>
          <a:ln w="3429">
            <a:solidFill>
              <a:srgbClr val="000000"/>
            </a:solidFill>
          </a:ln>
        </p:spPr>
        <p:txBody>
          <a:bodyPr wrap="square" lIns="0" tIns="0" rIns="0" bIns="0" rtlCol="0">
            <a:noAutofit/>
          </a:bodyPr>
          <a:lstStyle/>
          <a:p>
            <a:endParaRPr sz="4400"/>
          </a:p>
        </p:txBody>
      </p:sp>
      <p:sp>
        <p:nvSpPr>
          <p:cNvPr id="17" name="object 17"/>
          <p:cNvSpPr/>
          <p:nvPr/>
        </p:nvSpPr>
        <p:spPr>
          <a:xfrm>
            <a:off x="5955639" y="2059305"/>
            <a:ext cx="54864" cy="27432"/>
          </a:xfrm>
          <a:custGeom>
            <a:avLst/>
            <a:gdLst/>
            <a:ahLst/>
            <a:cxnLst/>
            <a:rect l="l" t="t" r="r" b="b"/>
            <a:pathLst>
              <a:path w="54864" h="27432">
                <a:moveTo>
                  <a:pt x="0" y="0"/>
                </a:moveTo>
                <a:lnTo>
                  <a:pt x="54864" y="13716"/>
                </a:lnTo>
                <a:lnTo>
                  <a:pt x="0" y="27432"/>
                </a:lnTo>
              </a:path>
            </a:pathLst>
          </a:custGeom>
          <a:ln w="3429">
            <a:solidFill>
              <a:srgbClr val="000000"/>
            </a:solidFill>
          </a:ln>
        </p:spPr>
        <p:txBody>
          <a:bodyPr wrap="square" lIns="0" tIns="0" rIns="0" bIns="0" rtlCol="0">
            <a:noAutofit/>
          </a:bodyPr>
          <a:lstStyle/>
          <a:p>
            <a:endParaRPr sz="4400"/>
          </a:p>
        </p:txBody>
      </p:sp>
      <p:sp>
        <p:nvSpPr>
          <p:cNvPr id="18" name="object 18"/>
          <p:cNvSpPr/>
          <p:nvPr/>
        </p:nvSpPr>
        <p:spPr>
          <a:xfrm>
            <a:off x="4788407" y="1798702"/>
            <a:ext cx="0" cy="274320"/>
          </a:xfrm>
          <a:custGeom>
            <a:avLst/>
            <a:gdLst/>
            <a:ahLst/>
            <a:cxnLst/>
            <a:rect l="l" t="t" r="r" b="b"/>
            <a:pathLst>
              <a:path h="274320">
                <a:moveTo>
                  <a:pt x="0" y="0"/>
                </a:moveTo>
                <a:lnTo>
                  <a:pt x="0" y="274320"/>
                </a:lnTo>
              </a:path>
            </a:pathLst>
          </a:custGeom>
          <a:ln w="3429">
            <a:solidFill>
              <a:srgbClr val="000000"/>
            </a:solidFill>
          </a:ln>
        </p:spPr>
        <p:txBody>
          <a:bodyPr wrap="square" lIns="0" tIns="0" rIns="0" bIns="0" rtlCol="0">
            <a:noAutofit/>
          </a:bodyPr>
          <a:lstStyle/>
          <a:p>
            <a:endParaRPr sz="4400"/>
          </a:p>
        </p:txBody>
      </p:sp>
      <p:sp>
        <p:nvSpPr>
          <p:cNvPr id="19" name="object 19"/>
          <p:cNvSpPr/>
          <p:nvPr/>
        </p:nvSpPr>
        <p:spPr>
          <a:xfrm>
            <a:off x="5611368" y="1524382"/>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20" name="object 20"/>
          <p:cNvSpPr/>
          <p:nvPr/>
        </p:nvSpPr>
        <p:spPr>
          <a:xfrm>
            <a:off x="5817107" y="2038732"/>
            <a:ext cx="0" cy="68579"/>
          </a:xfrm>
          <a:custGeom>
            <a:avLst/>
            <a:gdLst/>
            <a:ahLst/>
            <a:cxnLst/>
            <a:rect l="l" t="t" r="r" b="b"/>
            <a:pathLst>
              <a:path h="68579">
                <a:moveTo>
                  <a:pt x="0" y="0"/>
                </a:moveTo>
                <a:lnTo>
                  <a:pt x="0" y="68579"/>
                </a:lnTo>
              </a:path>
            </a:pathLst>
          </a:custGeom>
          <a:ln w="3429">
            <a:solidFill>
              <a:srgbClr val="000000"/>
            </a:solidFill>
          </a:ln>
        </p:spPr>
        <p:txBody>
          <a:bodyPr wrap="square" lIns="0" tIns="0" rIns="0" bIns="0" rtlCol="0">
            <a:noAutofit/>
          </a:bodyPr>
          <a:lstStyle/>
          <a:p>
            <a:endParaRPr sz="4400"/>
          </a:p>
        </p:txBody>
      </p:sp>
      <p:sp>
        <p:nvSpPr>
          <p:cNvPr id="21" name="object 21"/>
          <p:cNvSpPr/>
          <p:nvPr/>
        </p:nvSpPr>
        <p:spPr>
          <a:xfrm>
            <a:off x="4472939" y="1791843"/>
            <a:ext cx="82296" cy="0"/>
          </a:xfrm>
          <a:custGeom>
            <a:avLst/>
            <a:gdLst/>
            <a:ahLst/>
            <a:cxnLst/>
            <a:rect l="l" t="t" r="r" b="b"/>
            <a:pathLst>
              <a:path w="82296">
                <a:moveTo>
                  <a:pt x="0" y="0"/>
                </a:moveTo>
                <a:lnTo>
                  <a:pt x="82296" y="0"/>
                </a:lnTo>
              </a:path>
            </a:pathLst>
          </a:custGeom>
          <a:ln w="3429">
            <a:solidFill>
              <a:srgbClr val="000000"/>
            </a:solidFill>
          </a:ln>
        </p:spPr>
        <p:txBody>
          <a:bodyPr wrap="square" lIns="0" tIns="0" rIns="0" bIns="0" rtlCol="0">
            <a:noAutofit/>
          </a:bodyPr>
          <a:lstStyle/>
          <a:p>
            <a:endParaRPr sz="4400"/>
          </a:p>
        </p:txBody>
      </p:sp>
      <p:sp>
        <p:nvSpPr>
          <p:cNvPr id="22" name="object 22"/>
          <p:cNvSpPr/>
          <p:nvPr/>
        </p:nvSpPr>
        <p:spPr>
          <a:xfrm>
            <a:off x="4472939" y="1517523"/>
            <a:ext cx="75437" cy="0"/>
          </a:xfrm>
          <a:custGeom>
            <a:avLst/>
            <a:gdLst/>
            <a:ahLst/>
            <a:cxnLst/>
            <a:rect l="l" t="t" r="r" b="b"/>
            <a:pathLst>
              <a:path w="75437">
                <a:moveTo>
                  <a:pt x="0" y="0"/>
                </a:moveTo>
                <a:lnTo>
                  <a:pt x="75437" y="0"/>
                </a:lnTo>
              </a:path>
            </a:pathLst>
          </a:custGeom>
          <a:ln w="3429">
            <a:solidFill>
              <a:srgbClr val="000000"/>
            </a:solidFill>
          </a:ln>
        </p:spPr>
        <p:txBody>
          <a:bodyPr wrap="square" lIns="0" tIns="0" rIns="0" bIns="0" rtlCol="0">
            <a:noAutofit/>
          </a:bodyPr>
          <a:lstStyle/>
          <a:p>
            <a:endParaRPr sz="4400"/>
          </a:p>
        </p:txBody>
      </p:sp>
      <p:sp>
        <p:nvSpPr>
          <p:cNvPr id="23" name="object 23"/>
          <p:cNvSpPr/>
          <p:nvPr/>
        </p:nvSpPr>
        <p:spPr>
          <a:xfrm>
            <a:off x="4472939" y="1243204"/>
            <a:ext cx="82296" cy="0"/>
          </a:xfrm>
          <a:custGeom>
            <a:avLst/>
            <a:gdLst/>
            <a:ahLst/>
            <a:cxnLst/>
            <a:rect l="l" t="t" r="r" b="b"/>
            <a:pathLst>
              <a:path w="82296">
                <a:moveTo>
                  <a:pt x="0" y="0"/>
                </a:moveTo>
                <a:lnTo>
                  <a:pt x="82296" y="0"/>
                </a:lnTo>
              </a:path>
            </a:pathLst>
          </a:custGeom>
          <a:ln w="3429">
            <a:solidFill>
              <a:srgbClr val="000000"/>
            </a:solidFill>
          </a:ln>
        </p:spPr>
        <p:txBody>
          <a:bodyPr wrap="square" lIns="0" tIns="0" rIns="0" bIns="0" rtlCol="0">
            <a:noAutofit/>
          </a:bodyPr>
          <a:lstStyle/>
          <a:p>
            <a:endParaRPr sz="4400"/>
          </a:p>
        </p:txBody>
      </p:sp>
      <p:sp>
        <p:nvSpPr>
          <p:cNvPr id="24" name="object 24"/>
          <p:cNvSpPr/>
          <p:nvPr/>
        </p:nvSpPr>
        <p:spPr>
          <a:xfrm>
            <a:off x="2271521" y="1510665"/>
            <a:ext cx="89154" cy="0"/>
          </a:xfrm>
          <a:custGeom>
            <a:avLst/>
            <a:gdLst/>
            <a:ahLst/>
            <a:cxnLst/>
            <a:rect l="l" t="t" r="r" b="b"/>
            <a:pathLst>
              <a:path w="89154">
                <a:moveTo>
                  <a:pt x="0" y="0"/>
                </a:moveTo>
                <a:lnTo>
                  <a:pt x="89154" y="0"/>
                </a:lnTo>
              </a:path>
            </a:pathLst>
          </a:custGeom>
          <a:ln w="3429">
            <a:solidFill>
              <a:srgbClr val="000000"/>
            </a:solidFill>
          </a:ln>
        </p:spPr>
        <p:txBody>
          <a:bodyPr wrap="square" lIns="0" tIns="0" rIns="0" bIns="0" rtlCol="0">
            <a:noAutofit/>
          </a:bodyPr>
          <a:lstStyle/>
          <a:p>
            <a:endParaRPr sz="4400"/>
          </a:p>
        </p:txBody>
      </p:sp>
      <p:sp>
        <p:nvSpPr>
          <p:cNvPr id="25" name="object 25"/>
          <p:cNvSpPr/>
          <p:nvPr/>
        </p:nvSpPr>
        <p:spPr>
          <a:xfrm>
            <a:off x="2463545"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26" name="object 26"/>
          <p:cNvSpPr/>
          <p:nvPr/>
        </p:nvSpPr>
        <p:spPr>
          <a:xfrm>
            <a:off x="2600706"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27" name="object 27"/>
          <p:cNvSpPr/>
          <p:nvPr/>
        </p:nvSpPr>
        <p:spPr>
          <a:xfrm>
            <a:off x="2737865"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28" name="object 28"/>
          <p:cNvSpPr/>
          <p:nvPr/>
        </p:nvSpPr>
        <p:spPr>
          <a:xfrm>
            <a:off x="3560825"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29" name="object 29"/>
          <p:cNvSpPr/>
          <p:nvPr/>
        </p:nvSpPr>
        <p:spPr>
          <a:xfrm>
            <a:off x="2532125"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30" name="object 30"/>
          <p:cNvSpPr/>
          <p:nvPr/>
        </p:nvSpPr>
        <p:spPr>
          <a:xfrm>
            <a:off x="2669286"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31" name="object 31"/>
          <p:cNvSpPr/>
          <p:nvPr/>
        </p:nvSpPr>
        <p:spPr>
          <a:xfrm>
            <a:off x="2394965"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32" name="object 32"/>
          <p:cNvSpPr/>
          <p:nvPr/>
        </p:nvSpPr>
        <p:spPr>
          <a:xfrm>
            <a:off x="3492245"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33" name="object 33"/>
          <p:cNvSpPr/>
          <p:nvPr/>
        </p:nvSpPr>
        <p:spPr>
          <a:xfrm>
            <a:off x="3423665" y="1517523"/>
            <a:ext cx="0" cy="548639"/>
          </a:xfrm>
          <a:custGeom>
            <a:avLst/>
            <a:gdLst/>
            <a:ahLst/>
            <a:cxnLst/>
            <a:rect l="l" t="t" r="r" b="b"/>
            <a:pathLst>
              <a:path h="548639">
                <a:moveTo>
                  <a:pt x="0" y="0"/>
                </a:moveTo>
                <a:lnTo>
                  <a:pt x="0" y="548639"/>
                </a:lnTo>
              </a:path>
            </a:pathLst>
          </a:custGeom>
          <a:ln w="3429">
            <a:solidFill>
              <a:srgbClr val="000000"/>
            </a:solidFill>
          </a:ln>
        </p:spPr>
        <p:txBody>
          <a:bodyPr wrap="square" lIns="0" tIns="0" rIns="0" bIns="0" rtlCol="0">
            <a:noAutofit/>
          </a:bodyPr>
          <a:lstStyle/>
          <a:p>
            <a:endParaRPr sz="4400"/>
          </a:p>
        </p:txBody>
      </p:sp>
      <p:sp>
        <p:nvSpPr>
          <p:cNvPr id="34" name="object 34"/>
          <p:cNvSpPr txBox="1"/>
          <p:nvPr/>
        </p:nvSpPr>
        <p:spPr>
          <a:xfrm>
            <a:off x="2207386" y="2101216"/>
            <a:ext cx="73660" cy="127000"/>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0</a:t>
            </a:r>
            <a:endParaRPr sz="1400">
              <a:latin typeface="Times New Roman"/>
              <a:cs typeface="Times New Roman"/>
            </a:endParaRPr>
          </a:p>
        </p:txBody>
      </p:sp>
      <p:sp>
        <p:nvSpPr>
          <p:cNvPr id="35" name="object 35"/>
          <p:cNvSpPr txBox="1"/>
          <p:nvPr/>
        </p:nvSpPr>
        <p:spPr>
          <a:xfrm>
            <a:off x="4415663" y="2108032"/>
            <a:ext cx="73660" cy="127000"/>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0</a:t>
            </a:r>
            <a:endParaRPr sz="1400">
              <a:latin typeface="Times New Roman"/>
              <a:cs typeface="Times New Roman"/>
            </a:endParaRPr>
          </a:p>
        </p:txBody>
      </p:sp>
      <p:sp>
        <p:nvSpPr>
          <p:cNvPr id="36" name="object 36"/>
          <p:cNvSpPr txBox="1"/>
          <p:nvPr/>
        </p:nvSpPr>
        <p:spPr>
          <a:xfrm>
            <a:off x="5739284" y="2142308"/>
            <a:ext cx="384415" cy="128857"/>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255</a:t>
            </a:r>
          </a:p>
        </p:txBody>
      </p:sp>
      <p:sp>
        <p:nvSpPr>
          <p:cNvPr id="37" name="object 37"/>
          <p:cNvSpPr txBox="1"/>
          <p:nvPr/>
        </p:nvSpPr>
        <p:spPr>
          <a:xfrm>
            <a:off x="3474339" y="2142309"/>
            <a:ext cx="293597" cy="135714"/>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255</a:t>
            </a:r>
          </a:p>
        </p:txBody>
      </p:sp>
      <p:sp>
        <p:nvSpPr>
          <p:cNvPr id="38" name="object 38"/>
          <p:cNvSpPr txBox="1"/>
          <p:nvPr/>
        </p:nvSpPr>
        <p:spPr>
          <a:xfrm>
            <a:off x="2258476" y="796886"/>
            <a:ext cx="2604698" cy="601856"/>
          </a:xfrm>
          <a:prstGeom prst="rect">
            <a:avLst/>
          </a:prstGeom>
        </p:spPr>
        <p:txBody>
          <a:bodyPr vert="horz" wrap="square" lIns="0" tIns="0" rIns="0" bIns="0" rtlCol="0">
            <a:noAutofit/>
          </a:bodyPr>
          <a:lstStyle/>
          <a:p>
            <a:pPr marL="12700">
              <a:lnSpc>
                <a:spcPct val="100000"/>
              </a:lnSpc>
              <a:tabLst>
                <a:tab pos="2221865" algn="l"/>
              </a:tabLst>
            </a:pPr>
            <a:r>
              <a:rPr sz="1600" i="1" spc="25" dirty="0">
                <a:solidFill>
                  <a:srgbClr val="231F20"/>
                </a:solidFill>
                <a:latin typeface="Times New Roman"/>
                <a:cs typeface="Times New Roman"/>
              </a:rPr>
              <a:t>p</a:t>
            </a:r>
            <a:r>
              <a:rPr sz="2400" i="1" spc="82" baseline="-15873" dirty="0">
                <a:solidFill>
                  <a:srgbClr val="231F20"/>
                </a:solidFill>
                <a:latin typeface="Times New Roman"/>
                <a:cs typeface="Times New Roman"/>
              </a:rPr>
              <a:t>i	</a:t>
            </a:r>
            <a:r>
              <a:rPr sz="1600" i="1" spc="25" dirty="0">
                <a:solidFill>
                  <a:srgbClr val="231F20"/>
                </a:solidFill>
                <a:latin typeface="Times New Roman"/>
                <a:cs typeface="Times New Roman"/>
              </a:rPr>
              <a:t>p</a:t>
            </a:r>
            <a:r>
              <a:rPr sz="2400" i="1" spc="82" baseline="-15873" dirty="0">
                <a:solidFill>
                  <a:srgbClr val="231F20"/>
                </a:solidFill>
                <a:latin typeface="Times New Roman"/>
                <a:cs typeface="Times New Roman"/>
              </a:rPr>
              <a:t>i</a:t>
            </a:r>
            <a:endParaRPr lang="en-US" sz="2400" baseline="-15873" dirty="0">
              <a:latin typeface="Times New Roman"/>
              <a:cs typeface="Times New Roman"/>
            </a:endParaRPr>
          </a:p>
          <a:p>
            <a:pPr marL="12700">
              <a:lnSpc>
                <a:spcPct val="100000"/>
              </a:lnSpc>
              <a:tabLst>
                <a:tab pos="2221865" algn="l"/>
              </a:tabLst>
            </a:pPr>
            <a:r>
              <a:rPr lang="en-US" sz="2400" baseline="-15873" dirty="0">
                <a:latin typeface="Times New Roman"/>
                <a:cs typeface="Times New Roman"/>
              </a:rPr>
              <a:t> </a:t>
            </a:r>
            <a:r>
              <a:rPr lang="en-US" sz="2400" dirty="0">
                <a:latin typeface="Times New Roman"/>
                <a:cs typeface="Times New Roman"/>
              </a:rPr>
              <a:t>                          </a:t>
            </a:r>
            <a:r>
              <a:rPr sz="1400" dirty="0">
                <a:latin typeface="Times New Roman"/>
                <a:cs typeface="Times New Roman"/>
              </a:rPr>
              <a:t>1</a:t>
            </a:r>
          </a:p>
        </p:txBody>
      </p:sp>
      <p:sp>
        <p:nvSpPr>
          <p:cNvPr id="39" name="object 39"/>
          <p:cNvSpPr txBox="1"/>
          <p:nvPr/>
        </p:nvSpPr>
        <p:spPr>
          <a:xfrm>
            <a:off x="4182305" y="1400776"/>
            <a:ext cx="372929" cy="181186"/>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2/3</a:t>
            </a:r>
          </a:p>
        </p:txBody>
      </p:sp>
      <p:sp>
        <p:nvSpPr>
          <p:cNvPr id="40" name="object 40"/>
          <p:cNvSpPr txBox="1"/>
          <p:nvPr/>
        </p:nvSpPr>
        <p:spPr>
          <a:xfrm>
            <a:off x="4181853" y="1672912"/>
            <a:ext cx="489967" cy="146801"/>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1/3</a:t>
            </a:r>
          </a:p>
        </p:txBody>
      </p:sp>
      <p:sp>
        <p:nvSpPr>
          <p:cNvPr id="41" name="object 41"/>
          <p:cNvSpPr txBox="1"/>
          <p:nvPr/>
        </p:nvSpPr>
        <p:spPr>
          <a:xfrm>
            <a:off x="1728341" y="1382322"/>
            <a:ext cx="584778" cy="199639"/>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1/256</a:t>
            </a:r>
          </a:p>
        </p:txBody>
      </p:sp>
      <p:sp>
        <p:nvSpPr>
          <p:cNvPr id="42" name="object 42"/>
          <p:cNvSpPr txBox="1"/>
          <p:nvPr/>
        </p:nvSpPr>
        <p:spPr>
          <a:xfrm>
            <a:off x="923543" y="2426359"/>
            <a:ext cx="6984239" cy="537845"/>
          </a:xfrm>
          <a:prstGeom prst="rect">
            <a:avLst/>
          </a:prstGeom>
        </p:spPr>
        <p:txBody>
          <a:bodyPr vert="horz" wrap="square" lIns="0" tIns="0" rIns="0" bIns="0" rtlCol="0">
            <a:noAutofit/>
          </a:bodyPr>
          <a:lstStyle/>
          <a:p>
            <a:pPr marL="8255" algn="ctr">
              <a:lnSpc>
                <a:spcPct val="100000"/>
              </a:lnSpc>
              <a:tabLst>
                <a:tab pos="2200275" algn="l"/>
              </a:tabLst>
            </a:pPr>
            <a:r>
              <a:rPr dirty="0">
                <a:latin typeface="Times New Roman"/>
                <a:cs typeface="Times New Roman"/>
              </a:rPr>
              <a:t>(a)	(b)</a:t>
            </a:r>
          </a:p>
          <a:p>
            <a:pPr>
              <a:lnSpc>
                <a:spcPts val="850"/>
              </a:lnSpc>
              <a:spcBef>
                <a:spcPts val="47"/>
              </a:spcBef>
            </a:pPr>
            <a:r>
              <a:rPr lang="en-US" sz="1950" spc="145" dirty="0">
                <a:solidFill>
                  <a:srgbClr val="231F20"/>
                </a:solidFill>
                <a:latin typeface="Arial"/>
                <a:cs typeface="Arial"/>
              </a:rPr>
              <a:t>         </a:t>
            </a:r>
          </a:p>
          <a:p>
            <a:pPr>
              <a:lnSpc>
                <a:spcPts val="850"/>
              </a:lnSpc>
              <a:spcBef>
                <a:spcPts val="47"/>
              </a:spcBef>
            </a:pPr>
            <a:r>
              <a:rPr lang="en-US" sz="1950" spc="145" dirty="0">
                <a:solidFill>
                  <a:srgbClr val="231F20"/>
                </a:solidFill>
                <a:latin typeface="Arial"/>
                <a:cs typeface="Arial"/>
              </a:rPr>
              <a:t>             </a:t>
            </a:r>
            <a:r>
              <a:rPr sz="1950" spc="145" dirty="0">
                <a:solidFill>
                  <a:srgbClr val="231F20"/>
                </a:solidFill>
                <a:latin typeface="Arial"/>
                <a:cs typeface="Arial"/>
              </a:rPr>
              <a:t>Histograms </a:t>
            </a:r>
            <a:r>
              <a:rPr sz="1950" spc="-254" dirty="0">
                <a:solidFill>
                  <a:srgbClr val="231F20"/>
                </a:solidFill>
                <a:latin typeface="Arial"/>
                <a:cs typeface="Arial"/>
              </a:rPr>
              <a:t> </a:t>
            </a:r>
            <a:r>
              <a:rPr sz="1950" spc="210" dirty="0">
                <a:solidFill>
                  <a:srgbClr val="231F20"/>
                </a:solidFill>
                <a:latin typeface="Arial"/>
                <a:cs typeface="Arial"/>
              </a:rPr>
              <a:t>f</a:t>
            </a:r>
            <a:r>
              <a:rPr sz="1950" spc="70" dirty="0">
                <a:solidFill>
                  <a:srgbClr val="231F20"/>
                </a:solidFill>
                <a:latin typeface="Arial"/>
                <a:cs typeface="Arial"/>
              </a:rPr>
              <a:t>o</a:t>
            </a:r>
            <a:r>
              <a:rPr sz="1950" spc="175" dirty="0">
                <a:solidFill>
                  <a:srgbClr val="231F20"/>
                </a:solidFill>
                <a:latin typeface="Arial"/>
                <a:cs typeface="Arial"/>
              </a:rPr>
              <a:t>r </a:t>
            </a:r>
            <a:r>
              <a:rPr sz="1950" spc="-254" dirty="0">
                <a:solidFill>
                  <a:srgbClr val="231F20"/>
                </a:solidFill>
                <a:latin typeface="Arial"/>
                <a:cs typeface="Arial"/>
              </a:rPr>
              <a:t> </a:t>
            </a:r>
            <a:r>
              <a:rPr lang="en-US" sz="1950" spc="365" dirty="0">
                <a:solidFill>
                  <a:srgbClr val="231F20"/>
                </a:solidFill>
                <a:latin typeface="Arial"/>
                <a:cs typeface="Arial"/>
              </a:rPr>
              <a:t>Two</a:t>
            </a:r>
            <a:r>
              <a:rPr sz="1950" spc="150" dirty="0">
                <a:solidFill>
                  <a:srgbClr val="231F20"/>
                </a:solidFill>
                <a:latin typeface="Arial"/>
                <a:cs typeface="Arial"/>
              </a:rPr>
              <a:t> </a:t>
            </a:r>
            <a:r>
              <a:rPr sz="1950" spc="-260" dirty="0">
                <a:solidFill>
                  <a:srgbClr val="231F20"/>
                </a:solidFill>
                <a:latin typeface="Arial"/>
                <a:cs typeface="Arial"/>
              </a:rPr>
              <a:t> </a:t>
            </a:r>
            <a:r>
              <a:rPr sz="1950" spc="120" dirty="0">
                <a:solidFill>
                  <a:srgbClr val="231F20"/>
                </a:solidFill>
                <a:latin typeface="Arial"/>
                <a:cs typeface="Arial"/>
              </a:rPr>
              <a:t>G</a:t>
            </a:r>
            <a:r>
              <a:rPr sz="1950" spc="95" dirty="0">
                <a:solidFill>
                  <a:srgbClr val="231F20"/>
                </a:solidFill>
                <a:latin typeface="Arial"/>
                <a:cs typeface="Arial"/>
              </a:rPr>
              <a:t>r</a:t>
            </a:r>
            <a:r>
              <a:rPr sz="1950" spc="90" dirty="0">
                <a:solidFill>
                  <a:srgbClr val="231F20"/>
                </a:solidFill>
                <a:latin typeface="Arial"/>
                <a:cs typeface="Arial"/>
              </a:rPr>
              <a:t>a</a:t>
            </a:r>
            <a:r>
              <a:rPr sz="1950" spc="95" dirty="0">
                <a:solidFill>
                  <a:srgbClr val="231F20"/>
                </a:solidFill>
                <a:latin typeface="Arial"/>
                <a:cs typeface="Arial"/>
              </a:rPr>
              <a:t>y-level </a:t>
            </a:r>
            <a:r>
              <a:rPr sz="1950" spc="-254" dirty="0">
                <a:solidFill>
                  <a:srgbClr val="231F20"/>
                </a:solidFill>
                <a:latin typeface="Arial"/>
                <a:cs typeface="Arial"/>
              </a:rPr>
              <a:t> </a:t>
            </a:r>
            <a:r>
              <a:rPr sz="1950" spc="105" dirty="0">
                <a:solidFill>
                  <a:srgbClr val="231F20"/>
                </a:solidFill>
                <a:latin typeface="Arial"/>
                <a:cs typeface="Arial"/>
              </a:rPr>
              <a:t>Images.</a:t>
            </a:r>
            <a:endParaRPr sz="1950" dirty="0">
              <a:latin typeface="Arial"/>
              <a:cs typeface="Arial"/>
            </a:endParaRPr>
          </a:p>
        </p:txBody>
      </p:sp>
      <p:sp>
        <p:nvSpPr>
          <p:cNvPr id="43" name="object 43"/>
          <p:cNvSpPr txBox="1"/>
          <p:nvPr/>
        </p:nvSpPr>
        <p:spPr>
          <a:xfrm>
            <a:off x="3913886" y="2005203"/>
            <a:ext cx="62230" cy="139700"/>
          </a:xfrm>
          <a:prstGeom prst="rect">
            <a:avLst/>
          </a:prstGeom>
        </p:spPr>
        <p:txBody>
          <a:bodyPr vert="horz" wrap="square" lIns="0" tIns="0" rIns="0" bIns="0" rtlCol="0">
            <a:noAutofit/>
          </a:bodyPr>
          <a:lstStyle/>
          <a:p>
            <a:pPr marL="12700">
              <a:lnSpc>
                <a:spcPct val="100000"/>
              </a:lnSpc>
            </a:pPr>
            <a:r>
              <a:rPr sz="1600" i="1" spc="60" dirty="0">
                <a:solidFill>
                  <a:srgbClr val="231F20"/>
                </a:solidFill>
                <a:latin typeface="Times New Roman"/>
                <a:cs typeface="Times New Roman"/>
              </a:rPr>
              <a:t>i</a:t>
            </a:r>
            <a:endParaRPr sz="1600">
              <a:latin typeface="Times New Roman"/>
              <a:cs typeface="Times New Roman"/>
            </a:endParaRPr>
          </a:p>
        </p:txBody>
      </p:sp>
      <p:sp>
        <p:nvSpPr>
          <p:cNvPr id="44" name="object 44"/>
          <p:cNvSpPr txBox="1"/>
          <p:nvPr/>
        </p:nvSpPr>
        <p:spPr>
          <a:xfrm>
            <a:off x="6123699" y="2005203"/>
            <a:ext cx="62230" cy="139700"/>
          </a:xfrm>
          <a:prstGeom prst="rect">
            <a:avLst/>
          </a:prstGeom>
        </p:spPr>
        <p:txBody>
          <a:bodyPr vert="horz" wrap="square" lIns="0" tIns="0" rIns="0" bIns="0" rtlCol="0">
            <a:noAutofit/>
          </a:bodyPr>
          <a:lstStyle/>
          <a:p>
            <a:pPr marL="12700">
              <a:lnSpc>
                <a:spcPct val="100000"/>
              </a:lnSpc>
            </a:pPr>
            <a:r>
              <a:rPr sz="1600" i="1" spc="60" dirty="0">
                <a:solidFill>
                  <a:srgbClr val="231F20"/>
                </a:solidFill>
                <a:latin typeface="Times New Roman"/>
                <a:cs typeface="Times New Roman"/>
              </a:rPr>
              <a:t>i</a:t>
            </a:r>
            <a:endParaRPr sz="1600">
              <a:latin typeface="Times New Roman"/>
              <a:cs typeface="Times New Roman"/>
            </a:endParaRPr>
          </a:p>
        </p:txBody>
      </p:sp>
      <mc:AlternateContent xmlns:mc="http://schemas.openxmlformats.org/markup-compatibility/2006" xmlns:a14="http://schemas.microsoft.com/office/drawing/2010/main">
        <mc:Choice Requires="a14">
          <p:sp>
            <p:nvSpPr>
              <p:cNvPr id="45" name="矩形 44"/>
              <p:cNvSpPr/>
              <p:nvPr/>
            </p:nvSpPr>
            <p:spPr>
              <a:xfrm>
                <a:off x="2143415" y="5583469"/>
                <a:ext cx="3824958" cy="616515"/>
              </a:xfrm>
              <a:prstGeom prst="rect">
                <a:avLst/>
              </a:prstGeom>
            </p:spPr>
            <p:txBody>
              <a:bodyPr wrap="none">
                <a:spAutoFit/>
              </a:bodyPr>
              <a:lstStyle/>
              <a:p>
                <a14:m>
                  <m:oMath xmlns:m="http://schemas.openxmlformats.org/officeDocument/2006/math">
                    <m:r>
                      <m:rPr>
                        <m:nor/>
                      </m:rPr>
                      <a:rPr lang="el-GR" altLang="zh-CN" sz="2400" i="1" spc="85" dirty="0" smtClean="0">
                        <a:solidFill>
                          <a:srgbClr val="231F20"/>
                        </a:solidFill>
                        <a:latin typeface="Cambria" panose="02040503050406030204" pitchFamily="18" charset="0"/>
                        <a:ea typeface="Cambria" panose="02040503050406030204" pitchFamily="18" charset="0"/>
                        <a:cs typeface="Times New Roman"/>
                      </a:rPr>
                      <m:t>η</m:t>
                    </m:r>
                  </m:oMath>
                </a14:m>
                <a:r>
                  <a:rPr lang="el-GR" altLang="zh-CN" sz="2400" spc="114" dirty="0">
                    <a:solidFill>
                      <a:srgbClr val="231F20"/>
                    </a:solidFill>
                    <a:latin typeface="Cambria" panose="02040503050406030204" pitchFamily="18" charset="0"/>
                    <a:ea typeface="Cambria" panose="02040503050406030204" pitchFamily="18" charset="0"/>
                    <a:cs typeface="Arial"/>
                  </a:rPr>
                  <a:t>=</a:t>
                </a:r>
                <a14:m>
                  <m:oMath xmlns:m="http://schemas.openxmlformats.org/officeDocument/2006/math">
                    <m:f>
                      <m:fPr>
                        <m:ctrlPr>
                          <a:rPr lang="el-GR" altLang="zh-CN" sz="2400" i="1" spc="114" dirty="0" smtClean="0">
                            <a:solidFill>
                              <a:srgbClr val="231F20"/>
                            </a:solidFill>
                            <a:latin typeface="Cambria Math" panose="02040503050406030204" pitchFamily="18" charset="0"/>
                            <a:cs typeface="Arial"/>
                          </a:rPr>
                        </m:ctrlPr>
                      </m:fPr>
                      <m:num>
                        <m:r>
                          <a:rPr lang="en-US" altLang="zh-CN" sz="2400" b="0" i="1" spc="114" dirty="0" smtClean="0">
                            <a:solidFill>
                              <a:srgbClr val="231F20"/>
                            </a:solidFill>
                            <a:latin typeface="Cambria Math" panose="02040503050406030204" pitchFamily="18" charset="0"/>
                            <a:cs typeface="Arial"/>
                          </a:rPr>
                          <m:t>1</m:t>
                        </m:r>
                      </m:num>
                      <m:den>
                        <m:r>
                          <a:rPr lang="en-US" altLang="zh-CN" sz="2400" b="0" i="1" spc="114" dirty="0" smtClean="0">
                            <a:solidFill>
                              <a:srgbClr val="231F20"/>
                            </a:solidFill>
                            <a:latin typeface="Cambria Math" panose="02040503050406030204" pitchFamily="18" charset="0"/>
                            <a:cs typeface="Arial"/>
                          </a:rPr>
                          <m:t>3</m:t>
                        </m:r>
                      </m:den>
                    </m:f>
                    <m:func>
                      <m:funcPr>
                        <m:ctrlPr>
                          <a:rPr lang="en-US" altLang="zh-CN" sz="2400" i="1" spc="114" dirty="0" smtClean="0">
                            <a:solidFill>
                              <a:srgbClr val="231F20"/>
                            </a:solidFill>
                            <a:latin typeface="Cambria Math" panose="02040503050406030204" pitchFamily="18" charset="0"/>
                            <a:cs typeface="Arial"/>
                          </a:rPr>
                        </m:ctrlPr>
                      </m:funcPr>
                      <m:fName>
                        <m:sSub>
                          <m:sSubPr>
                            <m:ctrlPr>
                              <a:rPr lang="en-US" altLang="zh-CN" sz="2400" i="1" spc="114" dirty="0" smtClean="0">
                                <a:solidFill>
                                  <a:srgbClr val="231F20"/>
                                </a:solidFill>
                                <a:latin typeface="Cambria Math" panose="02040503050406030204" pitchFamily="18" charset="0"/>
                                <a:cs typeface="Arial"/>
                              </a:rPr>
                            </m:ctrlPr>
                          </m:sSubPr>
                          <m:e>
                            <m:r>
                              <m:rPr>
                                <m:sty m:val="p"/>
                              </m:rPr>
                              <a:rPr lang="en-US" altLang="zh-CN" sz="2400" i="0" spc="114" dirty="0" smtClean="0">
                                <a:solidFill>
                                  <a:srgbClr val="231F20"/>
                                </a:solidFill>
                                <a:latin typeface="Cambria Math" panose="02040503050406030204" pitchFamily="18" charset="0"/>
                                <a:cs typeface="Arial"/>
                              </a:rPr>
                              <m:t>log</m:t>
                            </m:r>
                          </m:e>
                          <m:sub>
                            <m:r>
                              <a:rPr lang="en-US" altLang="zh-CN" sz="2400" b="0" i="1" spc="114" dirty="0" smtClean="0">
                                <a:solidFill>
                                  <a:srgbClr val="231F20"/>
                                </a:solidFill>
                                <a:latin typeface="Cambria Math" panose="02040503050406030204" pitchFamily="18" charset="0"/>
                                <a:cs typeface="Arial"/>
                              </a:rPr>
                              <m:t>2</m:t>
                            </m:r>
                          </m:sub>
                        </m:sSub>
                      </m:fName>
                      <m:e>
                        <m:r>
                          <a:rPr lang="en-US" altLang="zh-CN" sz="2400" b="0" i="1" spc="114" dirty="0" smtClean="0">
                            <a:solidFill>
                              <a:srgbClr val="231F20"/>
                            </a:solidFill>
                            <a:latin typeface="Cambria Math" panose="02040503050406030204" pitchFamily="18" charset="0"/>
                            <a:cs typeface="Arial"/>
                          </a:rPr>
                          <m:t>3</m:t>
                        </m:r>
                      </m:e>
                    </m:func>
                  </m:oMath>
                </a14:m>
                <a:r>
                  <a:rPr lang="en-US" altLang="zh-CN" sz="2400" dirty="0">
                    <a:latin typeface="Cambria" panose="02040503050406030204" pitchFamily="18" charset="0"/>
                    <a:ea typeface="Cambria" panose="02040503050406030204" pitchFamily="18" charset="0"/>
                  </a:rPr>
                  <a:t>+</a:t>
                </a:r>
                <a14:m>
                  <m:oMath xmlns:m="http://schemas.openxmlformats.org/officeDocument/2006/math">
                    <m:f>
                      <m:fPr>
                        <m:ctrlPr>
                          <a:rPr lang="el-GR" altLang="zh-CN" sz="2400" i="1" spc="114" dirty="0" smtClean="0">
                            <a:solidFill>
                              <a:srgbClr val="231F20"/>
                            </a:solidFill>
                            <a:latin typeface="Cambria Math" panose="02040503050406030204" pitchFamily="18" charset="0"/>
                            <a:cs typeface="Arial"/>
                          </a:rPr>
                        </m:ctrlPr>
                      </m:fPr>
                      <m:num>
                        <m:r>
                          <a:rPr lang="en-US" altLang="zh-CN" sz="2400" b="0" i="1" spc="114" dirty="0" smtClean="0">
                            <a:solidFill>
                              <a:srgbClr val="231F20"/>
                            </a:solidFill>
                            <a:latin typeface="Cambria Math" panose="02040503050406030204" pitchFamily="18" charset="0"/>
                            <a:cs typeface="Arial"/>
                          </a:rPr>
                          <m:t>2</m:t>
                        </m:r>
                      </m:num>
                      <m:den>
                        <m:r>
                          <a:rPr lang="en-US" altLang="zh-CN" sz="2400" b="0" i="1" spc="114" dirty="0" smtClean="0">
                            <a:solidFill>
                              <a:srgbClr val="231F20"/>
                            </a:solidFill>
                            <a:latin typeface="Cambria Math" panose="02040503050406030204" pitchFamily="18" charset="0"/>
                            <a:cs typeface="Arial"/>
                          </a:rPr>
                          <m:t>3</m:t>
                        </m:r>
                      </m:den>
                    </m:f>
                    <m:func>
                      <m:funcPr>
                        <m:ctrlPr>
                          <a:rPr lang="en-US" altLang="zh-CN" sz="2400" i="1" spc="114" dirty="0" smtClean="0">
                            <a:solidFill>
                              <a:srgbClr val="231F20"/>
                            </a:solidFill>
                            <a:latin typeface="Cambria Math" panose="02040503050406030204" pitchFamily="18" charset="0"/>
                            <a:cs typeface="Arial"/>
                          </a:rPr>
                        </m:ctrlPr>
                      </m:funcPr>
                      <m:fName>
                        <m:sSub>
                          <m:sSubPr>
                            <m:ctrlPr>
                              <a:rPr lang="en-US" altLang="zh-CN" sz="2400" i="1" spc="114" dirty="0" smtClean="0">
                                <a:solidFill>
                                  <a:srgbClr val="231F20"/>
                                </a:solidFill>
                                <a:latin typeface="Cambria Math" panose="02040503050406030204" pitchFamily="18" charset="0"/>
                                <a:cs typeface="Arial"/>
                              </a:rPr>
                            </m:ctrlPr>
                          </m:sSubPr>
                          <m:e>
                            <m:r>
                              <m:rPr>
                                <m:sty m:val="p"/>
                              </m:rPr>
                              <a:rPr lang="en-US" altLang="zh-CN" sz="2400" i="0" spc="114" dirty="0" smtClean="0">
                                <a:solidFill>
                                  <a:srgbClr val="231F20"/>
                                </a:solidFill>
                                <a:latin typeface="Cambria Math" panose="02040503050406030204" pitchFamily="18" charset="0"/>
                                <a:cs typeface="Arial"/>
                              </a:rPr>
                              <m:t>log</m:t>
                            </m:r>
                          </m:e>
                          <m:sub>
                            <m:r>
                              <a:rPr lang="en-US" altLang="zh-CN" sz="2400" b="0" i="1" spc="114" dirty="0" smtClean="0">
                                <a:solidFill>
                                  <a:srgbClr val="231F20"/>
                                </a:solidFill>
                                <a:latin typeface="Cambria Math" panose="02040503050406030204" pitchFamily="18" charset="0"/>
                                <a:cs typeface="Arial"/>
                              </a:rPr>
                              <m:t>2</m:t>
                            </m:r>
                          </m:sub>
                        </m:sSub>
                      </m:fName>
                      <m:e>
                        <m:f>
                          <m:fPr>
                            <m:ctrlPr>
                              <a:rPr lang="el-GR" altLang="zh-CN" sz="2400" i="1" spc="114" dirty="0" smtClean="0">
                                <a:solidFill>
                                  <a:srgbClr val="231F20"/>
                                </a:solidFill>
                                <a:latin typeface="Cambria Math" panose="02040503050406030204" pitchFamily="18" charset="0"/>
                                <a:cs typeface="Arial"/>
                              </a:rPr>
                            </m:ctrlPr>
                          </m:fPr>
                          <m:num>
                            <m:r>
                              <a:rPr lang="en-US" altLang="zh-CN" sz="2400" b="0" i="1" spc="114" dirty="0" smtClean="0">
                                <a:solidFill>
                                  <a:srgbClr val="231F20"/>
                                </a:solidFill>
                                <a:latin typeface="Cambria Math" panose="02040503050406030204" pitchFamily="18" charset="0"/>
                                <a:cs typeface="Arial"/>
                              </a:rPr>
                              <m:t>3</m:t>
                            </m:r>
                          </m:num>
                          <m:den>
                            <m:r>
                              <a:rPr lang="en-US" altLang="zh-CN" sz="2400" b="0" i="1" spc="114" dirty="0" smtClean="0">
                                <a:solidFill>
                                  <a:srgbClr val="231F20"/>
                                </a:solidFill>
                                <a:latin typeface="Cambria Math" panose="02040503050406030204" pitchFamily="18" charset="0"/>
                                <a:cs typeface="Arial"/>
                              </a:rPr>
                              <m:t>2</m:t>
                            </m:r>
                          </m:den>
                        </m:f>
                      </m:e>
                    </m:func>
                  </m:oMath>
                </a14:m>
                <a:r>
                  <a:rPr lang="en-US" altLang="zh-CN" sz="2400" dirty="0">
                    <a:latin typeface="Cambria" panose="02040503050406030204" pitchFamily="18" charset="0"/>
                    <a:ea typeface="Cambria" panose="02040503050406030204" pitchFamily="18" charset="0"/>
                  </a:rPr>
                  <a:t>=0.9183</a:t>
                </a:r>
                <a:endParaRPr lang="zh-CN" altLang="en-US" sz="2400" dirty="0">
                  <a:latin typeface="Cambria" panose="02040503050406030204" pitchFamily="18" charset="0"/>
                </a:endParaRPr>
              </a:p>
            </p:txBody>
          </p:sp>
        </mc:Choice>
        <mc:Fallback xmlns="">
          <p:sp>
            <p:nvSpPr>
              <p:cNvPr id="45" name="矩形 44"/>
              <p:cNvSpPr>
                <a:spLocks noRot="1" noChangeAspect="1" noMove="1" noResize="1" noEditPoints="1" noAdjustHandles="1" noChangeArrowheads="1" noChangeShapeType="1" noTextEdit="1"/>
              </p:cNvSpPr>
              <p:nvPr/>
            </p:nvSpPr>
            <p:spPr>
              <a:xfrm>
                <a:off x="2143415" y="5583469"/>
                <a:ext cx="3824958" cy="616515"/>
              </a:xfrm>
              <a:prstGeom prst="rect">
                <a:avLst/>
              </a:prstGeom>
              <a:blipFill>
                <a:blip r:embed="rId4"/>
                <a:stretch>
                  <a:fillRect r="-1914" b="-7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23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r>
              <a:rPr lang="en-US" altLang="zh-CN">
                <a:latin typeface="Calibri" panose="020F0502020204030204" pitchFamily="34" charset="0"/>
                <a:ea typeface="宋体" panose="02010600030101010101" pitchFamily="2" charset="-122"/>
                <a:cs typeface="PMingLiU" pitchFamily="18" charset="-120"/>
              </a:rPr>
              <a:t>Example of Entropy Calculation</a:t>
            </a:r>
            <a:endParaRPr lang="en-US" altLang="zh-TW">
              <a:latin typeface="Calibri" panose="020F0502020204030204" pitchFamily="34" charset="0"/>
              <a:ea typeface="PMingLiU" pitchFamily="18" charset="-120"/>
              <a:cs typeface="PMingLiU" pitchFamily="18" charset="-120"/>
            </a:endParaRPr>
          </a:p>
        </p:txBody>
      </p:sp>
      <p:sp>
        <p:nvSpPr>
          <p:cNvPr id="28675" name="内容占位符 2"/>
          <p:cNvSpPr>
            <a:spLocks noGrp="1"/>
          </p:cNvSpPr>
          <p:nvPr>
            <p:ph idx="1"/>
          </p:nvPr>
        </p:nvSpPr>
        <p:spPr>
          <a:xfrm>
            <a:off x="457200" y="1295399"/>
            <a:ext cx="8229600" cy="4944533"/>
          </a:xfrm>
        </p:spPr>
        <p:txBody>
          <a:bodyPr>
            <a:normAutofit fontScale="92500" lnSpcReduction="20000"/>
          </a:bodyPr>
          <a:lstStyle/>
          <a:p>
            <a:pPr>
              <a:buFont typeface="Wingdings" charset="0"/>
              <a:buChar char="n"/>
              <a:defRPr/>
            </a:pPr>
            <a:r>
              <a:rPr lang="en-US" altLang="zh-TW" sz="2600" dirty="0">
                <a:latin typeface="Cambria" charset="0"/>
                <a:ea typeface="新細明體" charset="0"/>
                <a:cs typeface="新細明體" charset="0"/>
              </a:rPr>
              <a:t>Example</a:t>
            </a:r>
          </a:p>
          <a:p>
            <a:pPr lvl="1">
              <a:buFont typeface="Wingdings" charset="0"/>
              <a:buChar char="q"/>
              <a:defRPr/>
            </a:pPr>
            <a:r>
              <a:rPr lang="en-US" altLang="zh-TW" sz="2200" dirty="0">
                <a:latin typeface="Cambria" charset="0"/>
                <a:cs typeface="新細明體" charset="0"/>
              </a:rPr>
              <a:t>Alphabet:		S = 	{0,        1,        2,        3}</a:t>
            </a:r>
          </a:p>
          <a:p>
            <a:pPr lvl="1">
              <a:buFont typeface="Wingdings" charset="0"/>
              <a:buChar char="q"/>
              <a:defRPr/>
            </a:pPr>
            <a:r>
              <a:rPr lang="en-US" altLang="zh-TW" sz="2200" dirty="0">
                <a:latin typeface="Cambria" charset="0"/>
                <a:cs typeface="新細明體" charset="0"/>
              </a:rPr>
              <a:t>Probability: 	  	P =         {1/4,     1/4,     1/4,     1/4}</a:t>
            </a:r>
          </a:p>
          <a:p>
            <a:pPr lvl="1">
              <a:buFont typeface="Wingdings" charset="0"/>
              <a:buChar char="q"/>
              <a:defRPr/>
            </a:pPr>
            <a:r>
              <a:rPr lang="en-US" altLang="zh-TW" sz="2200" dirty="0">
                <a:latin typeface="Cambria" charset="0"/>
                <a:cs typeface="新細明體" charset="0"/>
              </a:rPr>
              <a:t>Self-information:          - log</a:t>
            </a:r>
            <a:r>
              <a:rPr lang="en-US" altLang="zh-TW" sz="2200" baseline="-25000" dirty="0">
                <a:latin typeface="Cambria" charset="0"/>
                <a:cs typeface="新細明體" charset="0"/>
              </a:rPr>
              <a:t>2</a:t>
            </a:r>
            <a:r>
              <a:rPr lang="en-US" altLang="zh-TW" sz="2200" dirty="0">
                <a:latin typeface="Cambria" charset="0"/>
                <a:cs typeface="新細明體" charset="0"/>
              </a:rPr>
              <a:t>p</a:t>
            </a:r>
            <a:r>
              <a:rPr lang="en-US" altLang="zh-TW" sz="2200" baseline="-25000" dirty="0">
                <a:latin typeface="Cambria" charset="0"/>
                <a:cs typeface="新細明體" charset="0"/>
              </a:rPr>
              <a:t>i </a:t>
            </a:r>
            <a:r>
              <a:rPr lang="en-US" altLang="zh-TW" sz="2200" dirty="0">
                <a:latin typeface="Cambria" charset="0"/>
                <a:cs typeface="新細明體" charset="0"/>
              </a:rPr>
              <a:t>= 	 { 2,       2,        2,        2}</a:t>
            </a:r>
          </a:p>
          <a:p>
            <a:pPr lvl="1">
              <a:buFont typeface="Wingdings" charset="0"/>
              <a:buChar char="q"/>
              <a:defRPr/>
            </a:pPr>
            <a:r>
              <a:rPr lang="en-US" altLang="zh-TW" sz="2200" dirty="0">
                <a:latin typeface="Cambria" charset="0"/>
                <a:cs typeface="新細明體" charset="0"/>
              </a:rPr>
              <a:t>Entropy: 		       	E = 2</a:t>
            </a:r>
          </a:p>
          <a:p>
            <a:pPr lvl="2">
              <a:buFont typeface="Wingdings" charset="0"/>
              <a:buChar char="n"/>
              <a:defRPr/>
            </a:pPr>
            <a:r>
              <a:rPr lang="en-US" altLang="zh-TW" sz="2000" dirty="0">
                <a:latin typeface="Cambria" charset="0"/>
                <a:cs typeface="新細明體" charset="0"/>
              </a:rPr>
              <a:t>On average, 2 bits should be used to represent each symbol</a:t>
            </a:r>
          </a:p>
          <a:p>
            <a:pPr>
              <a:buFont typeface="Wingdings" charset="0"/>
              <a:buChar char="n"/>
              <a:defRPr/>
            </a:pPr>
            <a:endParaRPr lang="en-US" altLang="zh-TW" sz="2600" dirty="0">
              <a:latin typeface="Cambria" charset="0"/>
              <a:ea typeface="新細明體" charset="0"/>
              <a:cs typeface="新細明體" charset="0"/>
            </a:endParaRPr>
          </a:p>
          <a:p>
            <a:pPr>
              <a:buFont typeface="Wingdings" charset="0"/>
              <a:buChar char="n"/>
              <a:defRPr/>
            </a:pPr>
            <a:r>
              <a:rPr lang="en-US" altLang="zh-TW" sz="2600" dirty="0">
                <a:latin typeface="Cambria" charset="0"/>
                <a:ea typeface="新細明體" charset="0"/>
                <a:cs typeface="新細明體" charset="0"/>
              </a:rPr>
              <a:t>Example</a:t>
            </a:r>
          </a:p>
          <a:p>
            <a:pPr lvl="1">
              <a:buFont typeface="Wingdings" charset="0"/>
              <a:buChar char="q"/>
              <a:defRPr/>
            </a:pPr>
            <a:r>
              <a:rPr lang="en-US" altLang="zh-TW" sz="2200" dirty="0">
                <a:latin typeface="Cambria" charset="0"/>
                <a:cs typeface="新細明體" charset="0"/>
              </a:rPr>
              <a:t>Alphabet:	  	S = 	{0,        1,        2,        3}</a:t>
            </a:r>
          </a:p>
          <a:p>
            <a:pPr lvl="1">
              <a:buFont typeface="Wingdings" charset="0"/>
              <a:buChar char="q"/>
              <a:defRPr/>
            </a:pPr>
            <a:r>
              <a:rPr lang="en-US" altLang="zh-TW" sz="2200" dirty="0">
                <a:latin typeface="Cambria" charset="0"/>
                <a:cs typeface="新細明體" charset="0"/>
              </a:rPr>
              <a:t>Probability: 	  	P = 	{0,    1/2,        0,     1/2}</a:t>
            </a:r>
          </a:p>
          <a:p>
            <a:pPr lvl="1">
              <a:buFont typeface="Wingdings" charset="0"/>
              <a:buChar char="q"/>
              <a:defRPr/>
            </a:pPr>
            <a:r>
              <a:rPr lang="en-US" altLang="zh-TW" sz="2200" dirty="0">
                <a:latin typeface="Cambria" charset="0"/>
                <a:cs typeface="新細明體" charset="0"/>
              </a:rPr>
              <a:t>Self-information:          - log</a:t>
            </a:r>
            <a:r>
              <a:rPr lang="en-US" altLang="zh-TW" sz="2200" baseline="-25000" dirty="0">
                <a:latin typeface="Cambria" charset="0"/>
                <a:cs typeface="新細明體" charset="0"/>
              </a:rPr>
              <a:t>2</a:t>
            </a:r>
            <a:r>
              <a:rPr lang="en-US" altLang="zh-TW" sz="2200" dirty="0">
                <a:latin typeface="Cambria" charset="0"/>
                <a:cs typeface="新細明體" charset="0"/>
              </a:rPr>
              <a:t>p</a:t>
            </a:r>
            <a:r>
              <a:rPr lang="en-US" altLang="zh-TW" sz="2200" baseline="-25000" dirty="0">
                <a:latin typeface="Cambria" charset="0"/>
                <a:cs typeface="新細明體" charset="0"/>
              </a:rPr>
              <a:t>i </a:t>
            </a:r>
            <a:r>
              <a:rPr lang="en-US" altLang="zh-TW" sz="2200" dirty="0">
                <a:latin typeface="Cambria" charset="0"/>
                <a:cs typeface="新細明體" charset="0"/>
              </a:rPr>
              <a:t>= 	{---,       1,      ---,        1}</a:t>
            </a:r>
          </a:p>
          <a:p>
            <a:pPr lvl="1">
              <a:buFont typeface="Wingdings" charset="0"/>
              <a:buChar char="q"/>
              <a:defRPr/>
            </a:pPr>
            <a:r>
              <a:rPr lang="en-US" altLang="zh-TW" sz="2200" dirty="0">
                <a:latin typeface="Cambria" charset="0"/>
                <a:cs typeface="新細明體" charset="0"/>
              </a:rPr>
              <a:t>Entropy: 		       	E = 1</a:t>
            </a:r>
          </a:p>
          <a:p>
            <a:pPr lvl="2">
              <a:buFont typeface="Wingdings" charset="0"/>
              <a:buChar char="n"/>
              <a:defRPr/>
            </a:pPr>
            <a:r>
              <a:rPr lang="en-US" altLang="zh-TW" sz="2000" dirty="0">
                <a:latin typeface="Cambria" charset="0"/>
                <a:cs typeface="新細明體" charset="0"/>
              </a:rPr>
              <a:t>On average, 1 bit should be used to represent each symbol</a:t>
            </a:r>
          </a:p>
          <a:p>
            <a:pPr>
              <a:buFont typeface="Wingdings" charset="0"/>
              <a:buChar char="n"/>
              <a:defRPr/>
            </a:pPr>
            <a:r>
              <a:rPr lang="en-US" altLang="zh-TW" sz="2600" dirty="0">
                <a:latin typeface="Cambria" charset="0"/>
                <a:ea typeface="新細明體" charset="0"/>
                <a:cs typeface="新細明體" charset="0"/>
              </a:rPr>
              <a:t>Entropy </a:t>
            </a:r>
            <a:r>
              <a:rPr lang="en-US" altLang="zh-CN" sz="2600" dirty="0">
                <a:latin typeface="Cambria" charset="0"/>
                <a:ea typeface="新細明體" charset="0"/>
                <a:cs typeface="新細明體" charset="0"/>
              </a:rPr>
              <a:t>c</a:t>
            </a:r>
            <a:r>
              <a:rPr lang="en-US" altLang="zh-TW" sz="2600" dirty="0">
                <a:latin typeface="Cambria" charset="0"/>
                <a:ea typeface="新細明體" charset="0"/>
                <a:cs typeface="新細明體" charset="0"/>
              </a:rPr>
              <a:t>orresponds to  the average number  of  bits  needed  to  encode a character</a:t>
            </a:r>
          </a:p>
          <a:p>
            <a:pPr>
              <a:lnSpc>
                <a:spcPct val="90000"/>
              </a:lnSpc>
              <a:buFont typeface="Wingdings" charset="0"/>
              <a:buChar char="n"/>
              <a:defRPr/>
            </a:pPr>
            <a:endParaRPr lang="en-US" altLang="zh-TW" dirty="0">
              <a:latin typeface="Cambria" charset="0"/>
              <a:ea typeface="新細明體" charset="0"/>
              <a:cs typeface="新細明體" charset="0"/>
            </a:endParaRP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E7505D77-C221-452D-9A84-1ED2DD2C9AE2}" type="slidenum">
              <a:rPr kumimoji="0" lang="en-US" altLang="zh-CN" sz="1200">
                <a:latin typeface="Garamond" panose="02020404030301010803" pitchFamily="18" charset="0"/>
              </a:rPr>
              <a:pPr eaLnBrk="1" hangingPunct="1"/>
              <a:t>12</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72983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xEl>
                                              <p:pRg st="13" end="13"/>
                                            </p:txEl>
                                          </p:spTgt>
                                        </p:tgtEl>
                                        <p:attrNameLst>
                                          <p:attrName>style.visibility</p:attrName>
                                        </p:attrNameLst>
                                      </p:cBhvr>
                                      <p:to>
                                        <p:strVal val="visible"/>
                                      </p:to>
                                    </p:set>
                                    <p:animEffect transition="in" filter="fade">
                                      <p:cBhvr>
                                        <p:cTn id="7" dur="1000"/>
                                        <p:tgtEl>
                                          <p:spTgt spid="28675">
                                            <p:txEl>
                                              <p:pRg st="13" end="13"/>
                                            </p:txEl>
                                          </p:spTgt>
                                        </p:tgtEl>
                                      </p:cBhvr>
                                    </p:animEffect>
                                    <p:anim calcmode="lin" valueType="num">
                                      <p:cBhvr>
                                        <p:cTn id="8" dur="1000" fill="hold"/>
                                        <p:tgtEl>
                                          <p:spTgt spid="28675">
                                            <p:txEl>
                                              <p:pRg st="13" end="13"/>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8675">
                                            <p:txEl>
                                              <p:pRg st="4" end="4"/>
                                            </p:txEl>
                                          </p:spTgt>
                                        </p:tgtEl>
                                        <p:attrNameLst>
                                          <p:attrName>style.visibility</p:attrName>
                                        </p:attrNameLst>
                                      </p:cBhvr>
                                      <p:to>
                                        <p:strVal val="visible"/>
                                      </p:to>
                                    </p:set>
                                    <p:anim calcmode="lin" valueType="num">
                                      <p:cBhvr additive="base">
                                        <p:cTn id="14"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8675">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8675">
                                            <p:txEl>
                                              <p:pRg st="5" end="5"/>
                                            </p:txEl>
                                          </p:spTgt>
                                        </p:tgtEl>
                                        <p:attrNameLst>
                                          <p:attrName>style.visibility</p:attrName>
                                        </p:attrNameLst>
                                      </p:cBhvr>
                                      <p:to>
                                        <p:strVal val="visible"/>
                                      </p:to>
                                    </p:set>
                                    <p:anim calcmode="lin" valueType="num">
                                      <p:cBhvr additive="base">
                                        <p:cTn id="18"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8675">
                                            <p:txEl>
                                              <p:pRg st="11" end="11"/>
                                            </p:txEl>
                                          </p:spTgt>
                                        </p:tgtEl>
                                        <p:attrNameLst>
                                          <p:attrName>style.visibility</p:attrName>
                                        </p:attrNameLst>
                                      </p:cBhvr>
                                      <p:to>
                                        <p:strVal val="visible"/>
                                      </p:to>
                                    </p:set>
                                    <p:anim calcmode="lin" valueType="num">
                                      <p:cBhvr additive="base">
                                        <p:cTn id="24" dur="500" fill="hold"/>
                                        <p:tgtEl>
                                          <p:spTgt spid="28675">
                                            <p:txEl>
                                              <p:pRg st="11" end="1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675">
                                            <p:txEl>
                                              <p:pRg st="11" end="1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8675">
                                            <p:txEl>
                                              <p:pRg st="12" end="12"/>
                                            </p:txEl>
                                          </p:spTgt>
                                        </p:tgtEl>
                                        <p:attrNameLst>
                                          <p:attrName>style.visibility</p:attrName>
                                        </p:attrNameLst>
                                      </p:cBhvr>
                                      <p:to>
                                        <p:strVal val="visible"/>
                                      </p:to>
                                    </p:set>
                                    <p:anim calcmode="lin" valueType="num">
                                      <p:cBhvr additive="base">
                                        <p:cTn id="28" dur="500" fill="hold"/>
                                        <p:tgtEl>
                                          <p:spTgt spid="28675">
                                            <p:txEl>
                                              <p:pRg st="12" end="1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6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Basics of Information Theory</a:t>
            </a:r>
            <a:endParaRPr lang="en-US" altLang="zh-TW" dirty="0">
              <a:latin typeface="Calibri" panose="020F0502020204030204" pitchFamily="34" charset="0"/>
              <a:ea typeface="PMingLiU" pitchFamily="18" charset="-120"/>
              <a:cs typeface="PMingLiU" pitchFamily="18" charset="-120"/>
            </a:endParaRPr>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r>
              <a:rPr lang="en-US" altLang="zh-CN" sz="2400" dirty="0">
                <a:latin typeface="Cambria" panose="02040503050406030204" pitchFamily="18" charset="0"/>
                <a:ea typeface="Cambria" panose="02040503050406030204" pitchFamily="18" charset="0"/>
                <a:cs typeface="PMingLiU" pitchFamily="18" charset="-120"/>
              </a:rPr>
              <a:t>The  entropy (</a:t>
            </a:r>
            <a:r>
              <a:rPr lang="zh-CN" altLang="en-US" sz="2400" dirty="0">
                <a:latin typeface="Cambria" panose="02040503050406030204" pitchFamily="18" charset="0"/>
                <a:ea typeface="PMingLiU" pitchFamily="18" charset="-120"/>
                <a:cs typeface="PMingLiU" pitchFamily="18" charset="-120"/>
              </a:rPr>
              <a:t>熵</a:t>
            </a:r>
            <a:r>
              <a:rPr lang="en-US" altLang="zh-CN" sz="2400" dirty="0">
                <a:latin typeface="Cambria" panose="02040503050406030204" pitchFamily="18" charset="0"/>
                <a:ea typeface="Cambria" panose="02040503050406030204" pitchFamily="18" charset="0"/>
                <a:cs typeface="PMingLiU" pitchFamily="18" charset="-120"/>
              </a:rPr>
              <a:t>) </a:t>
            </a:r>
            <a:r>
              <a:rPr lang="en-US" altLang="zh-CN" sz="2400" i="1" dirty="0">
                <a:latin typeface="Cambria" panose="02040503050406030204" pitchFamily="18" charset="0"/>
                <a:ea typeface="Cambria" panose="02040503050406030204" pitchFamily="18" charset="0"/>
                <a:cs typeface="PMingLiU" pitchFamily="18" charset="-120"/>
              </a:rPr>
              <a:t>η</a:t>
            </a:r>
            <a:r>
              <a:rPr lang="en-US" altLang="zh-CN" sz="2400" dirty="0">
                <a:latin typeface="Cambria" panose="02040503050406030204" pitchFamily="18" charset="0"/>
                <a:ea typeface="Cambria" panose="02040503050406030204" pitchFamily="18" charset="0"/>
                <a:cs typeface="PMingLiU" pitchFamily="18" charset="-120"/>
              </a:rPr>
              <a:t> represents the average amount of information  contained  per  symbol  in  the  source  S.</a:t>
            </a:r>
          </a:p>
          <a:p>
            <a:pPr>
              <a:lnSpc>
                <a:spcPct val="100000"/>
              </a:lnSpc>
              <a:tabLst>
                <a:tab pos="273050" algn="l"/>
                <a:tab pos="2266315" algn="l"/>
              </a:tabLst>
            </a:pPr>
            <a:r>
              <a:rPr lang="en-US" altLang="zh-CN" sz="2400" dirty="0">
                <a:latin typeface="Cambria" panose="02040503050406030204" pitchFamily="18" charset="0"/>
                <a:ea typeface="Cambria" panose="02040503050406030204" pitchFamily="18" charset="0"/>
                <a:cs typeface="PMingLiU" pitchFamily="18" charset="-120"/>
              </a:rPr>
              <a:t>The entropy </a:t>
            </a:r>
            <a:r>
              <a:rPr lang="en-US" altLang="zh-CN" sz="2400" i="1" dirty="0">
                <a:latin typeface="Cambria" panose="02040503050406030204" pitchFamily="18" charset="0"/>
                <a:ea typeface="Cambria" panose="02040503050406030204" pitchFamily="18" charset="0"/>
                <a:cs typeface="PMingLiU" pitchFamily="18" charset="-120"/>
              </a:rPr>
              <a:t>η</a:t>
            </a:r>
            <a:r>
              <a:rPr lang="en-US" altLang="zh-CN" sz="2400" dirty="0">
                <a:latin typeface="Cambria" panose="02040503050406030204" pitchFamily="18" charset="0"/>
                <a:ea typeface="Cambria" panose="02040503050406030204" pitchFamily="18" charset="0"/>
                <a:cs typeface="PMingLiU" pitchFamily="18" charset="-120"/>
              </a:rPr>
              <a:t> specifies the lower bound for the average number of  bits  to  code  each  symbol  in  </a:t>
            </a:r>
            <a:r>
              <a:rPr lang="en-US" altLang="zh-CN" sz="2400" i="1" dirty="0">
                <a:latin typeface="Cambria" panose="02040503050406030204" pitchFamily="18" charset="0"/>
                <a:ea typeface="Cambria" panose="02040503050406030204" pitchFamily="18" charset="0"/>
                <a:cs typeface="PMingLiU" pitchFamily="18" charset="-120"/>
              </a:rPr>
              <a:t>S</a:t>
            </a:r>
            <a:r>
              <a:rPr lang="en-US" altLang="zh-CN" sz="2400" dirty="0">
                <a:latin typeface="Cambria" panose="02040503050406030204" pitchFamily="18" charset="0"/>
                <a:ea typeface="Cambria" panose="02040503050406030204" pitchFamily="18" charset="0"/>
                <a:cs typeface="PMingLiU" pitchFamily="18" charset="-120"/>
              </a:rPr>
              <a:t>,  i.e.,</a:t>
            </a: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100000"/>
              </a:lnSpc>
            </a:pPr>
            <a:r>
              <a:rPr lang="en-US" altLang="zh-CN" sz="3600" spc="-1439" baseline="9971" dirty="0">
                <a:solidFill>
                  <a:srgbClr val="231F20"/>
                </a:solidFill>
                <a:latin typeface="Arial"/>
                <a:cs typeface="Arial"/>
              </a:rPr>
              <a:t>¯</a:t>
            </a:r>
            <a:r>
              <a:rPr lang="en-US" altLang="zh-CN" sz="2400" i="1" spc="80" dirty="0">
                <a:solidFill>
                  <a:srgbClr val="231F20"/>
                </a:solidFill>
                <a:latin typeface="Times New Roman"/>
                <a:cs typeface="Times New Roman"/>
              </a:rPr>
              <a:t>l </a:t>
            </a:r>
            <a:r>
              <a:rPr lang="en-US" altLang="zh-CN" sz="2400" spc="80" dirty="0">
                <a:solidFill>
                  <a:srgbClr val="231F20"/>
                </a:solidFill>
                <a:latin typeface="Cambria" panose="02040503050406030204" pitchFamily="18" charset="0"/>
                <a:ea typeface="Cambria" panose="02040503050406030204" pitchFamily="18" charset="0"/>
                <a:cs typeface="Times New Roman"/>
              </a:rPr>
              <a:t>is</a:t>
            </a:r>
            <a:r>
              <a:rPr lang="en-US" altLang="zh-CN" sz="2400" i="1" spc="80" dirty="0">
                <a:solidFill>
                  <a:srgbClr val="231F20"/>
                </a:solidFill>
                <a:latin typeface="Cambria" panose="02040503050406030204" pitchFamily="18" charset="0"/>
                <a:ea typeface="Cambria" panose="02040503050406030204" pitchFamily="18" charset="0"/>
                <a:cs typeface="Times New Roman"/>
              </a:rPr>
              <a:t> </a:t>
            </a:r>
            <a:r>
              <a:rPr lang="en-US" altLang="zh-TW" sz="2400" dirty="0">
                <a:latin typeface="Cambria" panose="02040503050406030204" pitchFamily="18" charset="0"/>
                <a:ea typeface="Cambria" panose="02040503050406030204" pitchFamily="18" charset="0"/>
                <a:cs typeface="PMingLiU" pitchFamily="18" charset="-120"/>
              </a:rPr>
              <a:t>the  average  length  (measured  in  bits)  of  the  </a:t>
            </a:r>
            <a:r>
              <a:rPr lang="en-US" altLang="zh-TW" sz="2400" dirty="0" err="1">
                <a:latin typeface="Cambria" panose="02040503050406030204" pitchFamily="18" charset="0"/>
                <a:ea typeface="Cambria" panose="02040503050406030204" pitchFamily="18" charset="0"/>
                <a:cs typeface="PMingLiU" pitchFamily="18" charset="-120"/>
              </a:rPr>
              <a:t>codewords</a:t>
            </a:r>
            <a:r>
              <a:rPr lang="en-US" altLang="zh-TW" sz="2400" dirty="0">
                <a:latin typeface="Cambria" panose="02040503050406030204" pitchFamily="18" charset="0"/>
                <a:ea typeface="Cambria" panose="02040503050406030204" pitchFamily="18" charset="0"/>
                <a:cs typeface="PMingLiU" pitchFamily="18" charset="-120"/>
              </a:rPr>
              <a:t> produced  by  the  encoder.</a:t>
            </a:r>
          </a:p>
          <a:p>
            <a:pPr lvl="1">
              <a:lnSpc>
                <a:spcPct val="100000"/>
              </a:lnSpc>
            </a:pPr>
            <a:r>
              <a:rPr lang="en-US" altLang="zh-TW" sz="2400" dirty="0">
                <a:latin typeface="Cambria" panose="02040503050406030204" pitchFamily="18" charset="0"/>
                <a:ea typeface="Cambria" panose="02040503050406030204" pitchFamily="18" charset="0"/>
                <a:cs typeface="PMingLiU" pitchFamily="18" charset="-120"/>
              </a:rPr>
              <a:t>Entropy coding is a lossless data compression scheme.</a:t>
            </a:r>
          </a:p>
          <a:p>
            <a:pPr lvl="1">
              <a:lnSpc>
                <a:spcPct val="100000"/>
              </a:lnSpc>
            </a:pPr>
            <a:r>
              <a:rPr lang="en-US" altLang="zh-TW" sz="2400" dirty="0">
                <a:latin typeface="Cambria" panose="02040503050406030204" pitchFamily="18" charset="0"/>
                <a:ea typeface="Cambria" panose="02040503050406030204" pitchFamily="18" charset="0"/>
                <a:cs typeface="PMingLiU" pitchFamily="18" charset="-120"/>
              </a:rPr>
              <a:t>Two most common: Shannon–</a:t>
            </a:r>
            <a:r>
              <a:rPr lang="en-US" altLang="zh-TW" sz="2400" dirty="0" err="1">
                <a:latin typeface="Cambria" panose="02040503050406030204" pitchFamily="18" charset="0"/>
                <a:ea typeface="Cambria" panose="02040503050406030204" pitchFamily="18" charset="0"/>
                <a:cs typeface="PMingLiU" pitchFamily="18" charset="-120"/>
              </a:rPr>
              <a:t>Fano</a:t>
            </a:r>
            <a:r>
              <a:rPr lang="en-US" altLang="zh-TW" sz="2400" dirty="0">
                <a:latin typeface="Cambria" panose="02040503050406030204" pitchFamily="18" charset="0"/>
                <a:ea typeface="Cambria" panose="02040503050406030204" pitchFamily="18" charset="0"/>
                <a:cs typeface="PMingLiU" pitchFamily="18" charset="-120"/>
              </a:rPr>
              <a:t> algorithm, Huffman coding.</a:t>
            </a:r>
          </a:p>
          <a:p>
            <a:pPr lvl="1">
              <a:lnSpc>
                <a:spcPct val="100000"/>
              </a:lnSpc>
            </a:pPr>
            <a:r>
              <a:rPr lang="en-US" altLang="zh-CN" sz="2400" dirty="0">
                <a:solidFill>
                  <a:srgbClr val="FF0000"/>
                </a:solidFill>
                <a:latin typeface="Cambria" panose="02040503050406030204" pitchFamily="18" charset="0"/>
                <a:ea typeface="Cambria" panose="02040503050406030204" pitchFamily="18" charset="0"/>
                <a:cs typeface="PMingLiU" pitchFamily="18" charset="-120"/>
              </a:rPr>
              <a:t>Demo   </a:t>
            </a:r>
            <a:r>
              <a:rPr lang="en-US" altLang="zh-CN" sz="2400" dirty="0" err="1">
                <a:solidFill>
                  <a:srgbClr val="FF0000"/>
                </a:solidFill>
                <a:latin typeface="Cambria" panose="02040503050406030204" pitchFamily="18" charset="0"/>
                <a:ea typeface="Cambria" panose="02040503050406030204" pitchFamily="18" charset="0"/>
                <a:cs typeface="PMingLiU" pitchFamily="18" charset="-120"/>
              </a:rPr>
              <a:t>entropyRGB_Ycbcr.m</a:t>
            </a:r>
            <a:endParaRPr lang="en-US" altLang="zh-TW" sz="2400" dirty="0">
              <a:solidFill>
                <a:srgbClr val="FF0000"/>
              </a:solidFill>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13</a:t>
            </a:fld>
            <a:endParaRPr kumimoji="0" lang="en-US" altLang="zh-CN" sz="1200">
              <a:latin typeface="Garamond" panose="02020404030301010803" pitchFamily="18" charset="0"/>
            </a:endParaRPr>
          </a:p>
        </p:txBody>
      </p:sp>
      <p:sp>
        <p:nvSpPr>
          <p:cNvPr id="7" name="object 10"/>
          <p:cNvSpPr txBox="1"/>
          <p:nvPr/>
        </p:nvSpPr>
        <p:spPr>
          <a:xfrm>
            <a:off x="3551254" y="3222036"/>
            <a:ext cx="1534665" cy="365589"/>
          </a:xfrm>
          <a:prstGeom prst="rect">
            <a:avLst/>
          </a:prstGeom>
        </p:spPr>
        <p:txBody>
          <a:bodyPr vert="horz" wrap="square" lIns="0" tIns="0" rIns="0" bIns="0" rtlCol="0">
            <a:noAutofit/>
          </a:bodyPr>
          <a:lstStyle/>
          <a:p>
            <a:pPr marL="12700">
              <a:lnSpc>
                <a:spcPct val="100000"/>
              </a:lnSpc>
            </a:pPr>
            <a:r>
              <a:rPr sz="1950" i="1" spc="85" dirty="0">
                <a:solidFill>
                  <a:srgbClr val="231F20"/>
                </a:solidFill>
                <a:latin typeface="Times New Roman"/>
                <a:cs typeface="Times New Roman"/>
              </a:rPr>
              <a:t>η</a:t>
            </a:r>
            <a:r>
              <a:rPr sz="1950" i="1" spc="170" dirty="0">
                <a:solidFill>
                  <a:srgbClr val="231F20"/>
                </a:solidFill>
                <a:latin typeface="Times New Roman"/>
                <a:cs typeface="Times New Roman"/>
              </a:rPr>
              <a:t> </a:t>
            </a:r>
            <a:r>
              <a:rPr sz="1950" i="1" spc="60" dirty="0">
                <a:solidFill>
                  <a:srgbClr val="231F20"/>
                </a:solidFill>
                <a:latin typeface="Meiryo"/>
                <a:cs typeface="Meiryo"/>
              </a:rPr>
              <a:t>≤</a:t>
            </a:r>
            <a:r>
              <a:rPr sz="1950" i="1" spc="-204" dirty="0">
                <a:solidFill>
                  <a:srgbClr val="231F20"/>
                </a:solidFill>
                <a:latin typeface="Meiryo"/>
                <a:cs typeface="Meiryo"/>
              </a:rPr>
              <a:t> </a:t>
            </a:r>
            <a:r>
              <a:rPr sz="2925" spc="-1439" baseline="9971" dirty="0">
                <a:solidFill>
                  <a:srgbClr val="231F20"/>
                </a:solidFill>
                <a:latin typeface="Arial"/>
                <a:cs typeface="Arial"/>
              </a:rPr>
              <a:t>¯</a:t>
            </a:r>
            <a:r>
              <a:rPr sz="1950" i="1" spc="80" dirty="0">
                <a:solidFill>
                  <a:srgbClr val="231F20"/>
                </a:solidFill>
                <a:latin typeface="Times New Roman"/>
                <a:cs typeface="Times New Roman"/>
              </a:rPr>
              <a:t>l</a:t>
            </a:r>
            <a:endParaRPr sz="1950" dirty="0">
              <a:latin typeface="Times New Roman"/>
              <a:cs typeface="Times New Roman"/>
            </a:endParaRPr>
          </a:p>
        </p:txBody>
      </p:sp>
    </p:spTree>
    <p:extLst>
      <p:ext uri="{BB962C8B-B14F-4D97-AF65-F5344CB8AC3E}">
        <p14:creationId xmlns:p14="http://schemas.microsoft.com/office/powerpoint/2010/main" val="241126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Basics of Information Theory</a:t>
            </a:r>
            <a:endParaRPr lang="en-US" altLang="zh-TW" dirty="0">
              <a:latin typeface="Calibri" panose="020F0502020204030204" pitchFamily="34" charset="0"/>
              <a:ea typeface="PMingLiU" pitchFamily="18" charset="-120"/>
              <a:cs typeface="PMingLiU" pitchFamily="18" charset="-120"/>
            </a:endParaRPr>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r>
              <a:rPr lang="zh-CN" altLang="en-US" sz="2400" dirty="0">
                <a:latin typeface="Cambria" panose="02040503050406030204" pitchFamily="18" charset="0"/>
                <a:ea typeface="Cambria" panose="02040503050406030204" pitchFamily="18" charset="0"/>
                <a:cs typeface="PMingLiU" pitchFamily="18" charset="-120"/>
              </a:rPr>
              <a:t>练习</a:t>
            </a:r>
            <a:endParaRPr lang="en-US" altLang="zh-CN" sz="2400" dirty="0">
              <a:latin typeface="Cambria" panose="02040503050406030204" pitchFamily="18" charset="0"/>
              <a:ea typeface="Cambria" panose="02040503050406030204" pitchFamily="18" charset="0"/>
              <a:cs typeface="PMingLiU" pitchFamily="18" charset="-120"/>
            </a:endParaRPr>
          </a:p>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14</a:t>
            </a:fld>
            <a:endParaRPr kumimoji="0" lang="en-US" altLang="zh-CN" sz="1200">
              <a:latin typeface="Garamond" panose="02020404030301010803" pitchFamily="18" charset="0"/>
            </a:endParaRPr>
          </a:p>
        </p:txBody>
      </p:sp>
      <p:pic>
        <p:nvPicPr>
          <p:cNvPr id="2" name="图片 1"/>
          <p:cNvPicPr>
            <a:picLocks noChangeAspect="1"/>
          </p:cNvPicPr>
          <p:nvPr/>
        </p:nvPicPr>
        <p:blipFill>
          <a:blip r:embed="rId3"/>
          <a:stretch>
            <a:fillRect/>
          </a:stretch>
        </p:blipFill>
        <p:spPr>
          <a:xfrm>
            <a:off x="457200" y="1808144"/>
            <a:ext cx="8543287" cy="3005595"/>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1424416920"/>
              </p:ext>
            </p:extLst>
          </p:nvPr>
        </p:nvGraphicFramePr>
        <p:xfrm>
          <a:off x="320566" y="4265099"/>
          <a:ext cx="3221420" cy="1097280"/>
        </p:xfrm>
        <a:graphic>
          <a:graphicData uri="http://schemas.openxmlformats.org/drawingml/2006/table">
            <a:tbl>
              <a:tblPr firstRow="1" bandRow="1">
                <a:tableStyleId>{2D5ABB26-0587-4C30-8999-92F81FD0307C}</a:tableStyleId>
              </a:tblPr>
              <a:tblGrid>
                <a:gridCol w="644284">
                  <a:extLst>
                    <a:ext uri="{9D8B030D-6E8A-4147-A177-3AD203B41FA5}">
                      <a16:colId xmlns:a16="http://schemas.microsoft.com/office/drawing/2014/main" val="3214990923"/>
                    </a:ext>
                  </a:extLst>
                </a:gridCol>
                <a:gridCol w="644284">
                  <a:extLst>
                    <a:ext uri="{9D8B030D-6E8A-4147-A177-3AD203B41FA5}">
                      <a16:colId xmlns:a16="http://schemas.microsoft.com/office/drawing/2014/main" val="1918813697"/>
                    </a:ext>
                  </a:extLst>
                </a:gridCol>
                <a:gridCol w="644284">
                  <a:extLst>
                    <a:ext uri="{9D8B030D-6E8A-4147-A177-3AD203B41FA5}">
                      <a16:colId xmlns:a16="http://schemas.microsoft.com/office/drawing/2014/main" val="644087965"/>
                    </a:ext>
                  </a:extLst>
                </a:gridCol>
                <a:gridCol w="644284">
                  <a:extLst>
                    <a:ext uri="{9D8B030D-6E8A-4147-A177-3AD203B41FA5}">
                      <a16:colId xmlns:a16="http://schemas.microsoft.com/office/drawing/2014/main" val="713423537"/>
                    </a:ext>
                  </a:extLst>
                </a:gridCol>
                <a:gridCol w="644284">
                  <a:extLst>
                    <a:ext uri="{9D8B030D-6E8A-4147-A177-3AD203B41FA5}">
                      <a16:colId xmlns:a16="http://schemas.microsoft.com/office/drawing/2014/main" val="727760382"/>
                    </a:ext>
                  </a:extLst>
                </a:gridCol>
              </a:tblGrid>
              <a:tr h="360855">
                <a:tc>
                  <a:txBody>
                    <a:bodyPr/>
                    <a:lstStyle/>
                    <a:p>
                      <a:r>
                        <a:rPr lang="zh-CN" altLang="en-US" dirty="0"/>
                        <a:t>灰度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99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978132"/>
                  </a:ext>
                </a:extLst>
              </a:tr>
              <a:tr h="360855">
                <a:tc>
                  <a:txBody>
                    <a:bodyPr/>
                    <a:lstStyle/>
                    <a:p>
                      <a:r>
                        <a:rPr lang="zh-CN" altLang="en-US" dirty="0"/>
                        <a:t>次数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32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731624"/>
                  </a:ext>
                </a:extLst>
              </a:tr>
              <a:tr h="360855">
                <a:tc>
                  <a:txBody>
                    <a:bodyPr/>
                    <a:lstStyle/>
                    <a:p>
                      <a:r>
                        <a:rPr lang="zh-CN" altLang="en-US" dirty="0"/>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8723703"/>
                  </a:ext>
                </a:extLst>
              </a:tr>
            </a:tbl>
          </a:graphicData>
        </a:graphic>
      </p:graphicFrame>
      <mc:AlternateContent xmlns:mc="http://schemas.openxmlformats.org/markup-compatibility/2006" xmlns:a14="http://schemas.microsoft.com/office/drawing/2010/main">
        <mc:Choice Requires="a14">
          <p:sp>
            <p:nvSpPr>
              <p:cNvPr id="4" name="文本框 3"/>
              <p:cNvSpPr txBox="1"/>
              <p:nvPr/>
            </p:nvSpPr>
            <p:spPr>
              <a:xfrm>
                <a:off x="3913698" y="4617242"/>
                <a:ext cx="4773102" cy="392993"/>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𝜂</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2</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8</m:t>
                        </m:r>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r>
                          <a:rPr lang="en-US" altLang="zh-CN" b="0" i="1" smtClean="0">
                            <a:latin typeface="Cambria Math" panose="02040503050406030204" pitchFamily="18" charset="0"/>
                          </a:rPr>
                          <m:t>8</m:t>
                        </m:r>
                      </m:e>
                    </m:func>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4</m:t>
                        </m:r>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r>
                          <a:rPr lang="en-US" altLang="zh-CN" b="0" i="1" smtClean="0">
                            <a:latin typeface="Cambria Math" panose="02040503050406030204" pitchFamily="18" charset="0"/>
                          </a:rPr>
                          <m:t>4</m:t>
                        </m:r>
                      </m:e>
                    </m:func>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8</m:t>
                        </m:r>
                      </m:den>
                    </m:f>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r>
                          <a:rPr lang="en-US" altLang="zh-CN" b="0" i="1" smtClean="0">
                            <a:latin typeface="Cambria Math" panose="02040503050406030204" pitchFamily="18" charset="0"/>
                          </a:rPr>
                          <m:t>8</m:t>
                        </m:r>
                      </m:e>
                    </m:func>
                    <m:r>
                      <a:rPr lang="en-US" altLang="zh-CN" i="1" smtClean="0">
                        <a:latin typeface="Cambria Math" panose="02040503050406030204" pitchFamily="18" charset="0"/>
                      </a:rPr>
                      <m:t>=</m:t>
                    </m:r>
                  </m:oMath>
                </a14:m>
                <a:r>
                  <a:rPr lang="en-US" altLang="zh-CN" dirty="0"/>
                  <a:t>1.75</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913698" y="4617242"/>
                <a:ext cx="4773102" cy="392993"/>
              </a:xfrm>
              <a:prstGeom prst="rect">
                <a:avLst/>
              </a:prstGeom>
              <a:blipFill>
                <a:blip r:embed="rId4"/>
                <a:stretch>
                  <a:fillRect l="-1788" t="-4615" r="-2171" b="-2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06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Outline</a:t>
            </a:r>
            <a:endParaRPr lang="en-US" altLang="zh-TW" dirty="0"/>
          </a:p>
        </p:txBody>
      </p:sp>
      <p:sp>
        <p:nvSpPr>
          <p:cNvPr id="12291" name="内容占位符 2"/>
          <p:cNvSpPr>
            <a:spLocks noGrp="1"/>
          </p:cNvSpPr>
          <p:nvPr>
            <p:ph idx="1"/>
          </p:nvPr>
        </p:nvSpPr>
        <p:spPr>
          <a:xfrm>
            <a:off x="457200" y="1219200"/>
            <a:ext cx="8229600" cy="4876800"/>
          </a:xfrm>
        </p:spPr>
        <p:txBody>
          <a:bodyPr>
            <a:normAutofit/>
          </a:bodyPr>
          <a:lstStyle/>
          <a:p>
            <a:pPr>
              <a:lnSpc>
                <a:spcPct val="90000"/>
              </a:lnSpc>
            </a:pPr>
            <a:r>
              <a:rPr lang="en-US" altLang="zh-TW" sz="2600" dirty="0">
                <a:latin typeface="Cambria" panose="02040503050406030204" pitchFamily="18" charset="0"/>
                <a:ea typeface="PMingLiU" pitchFamily="18" charset="-120"/>
                <a:cs typeface="PMingLiU" pitchFamily="18" charset="-120"/>
              </a:rPr>
              <a:t>Introduction to Compression </a:t>
            </a:r>
            <a:r>
              <a:rPr lang="zh-CN" altLang="en-US" sz="2600" dirty="0">
                <a:latin typeface="Cambria" panose="02040503050406030204" pitchFamily="18" charset="0"/>
                <a:ea typeface="PMingLiU" pitchFamily="18" charset="-120"/>
                <a:cs typeface="PMingLiU" pitchFamily="18" charset="-120"/>
              </a:rPr>
              <a:t>（压缩）</a:t>
            </a:r>
            <a:endParaRPr lang="en-US" altLang="zh-TW" sz="2600" dirty="0">
              <a:latin typeface="Cambria" panose="02040503050406030204" pitchFamily="18" charset="0"/>
              <a:ea typeface="PMingLiU" pitchFamily="18" charset="-120"/>
              <a:cs typeface="PMingLiU" pitchFamily="18" charset="-120"/>
            </a:endParaRPr>
          </a:p>
          <a:p>
            <a:pPr lvl="1"/>
            <a:r>
              <a:rPr lang="en-US" altLang="zh-TW" sz="2200" dirty="0">
                <a:latin typeface="Cambria" panose="02040503050406030204" pitchFamily="18" charset="0"/>
                <a:cs typeface="PMingLiU" pitchFamily="18" charset="-120"/>
              </a:rPr>
              <a:t>The need for data compression</a:t>
            </a:r>
          </a:p>
          <a:p>
            <a:pPr lvl="1"/>
            <a:r>
              <a:rPr lang="en-US" altLang="zh-TW" sz="2200" dirty="0">
                <a:latin typeface="Cambria" panose="02040503050406030204" pitchFamily="18" charset="0"/>
                <a:cs typeface="PMingLiU" pitchFamily="18" charset="-120"/>
              </a:rPr>
              <a:t>Lossless vs </a:t>
            </a:r>
            <a:r>
              <a:rPr lang="en-US" altLang="zh-TW" sz="2200" dirty="0" err="1">
                <a:latin typeface="Cambria" panose="02040503050406030204" pitchFamily="18" charset="0"/>
                <a:cs typeface="PMingLiU" pitchFamily="18" charset="-120"/>
              </a:rPr>
              <a:t>lossy</a:t>
            </a:r>
            <a:r>
              <a:rPr lang="en-US" altLang="zh-TW" sz="2200" dirty="0">
                <a:latin typeface="Cambria" panose="02040503050406030204" pitchFamily="18" charset="0"/>
                <a:cs typeface="PMingLiU" pitchFamily="18" charset="-120"/>
              </a:rPr>
              <a:t> compression</a:t>
            </a:r>
          </a:p>
          <a:p>
            <a:pPr lvl="1"/>
            <a:r>
              <a:rPr lang="en-US" altLang="zh-TW" sz="2200" dirty="0">
                <a:latin typeface="Cambria" panose="02040503050406030204" pitchFamily="18" charset="0"/>
                <a:cs typeface="PMingLiU" pitchFamily="18" charset="-120"/>
              </a:rPr>
              <a:t>Compression  ratio</a:t>
            </a:r>
          </a:p>
          <a:p>
            <a:r>
              <a:rPr lang="en-US" altLang="zh-TW" sz="2600" dirty="0">
                <a:latin typeface="Cambria" panose="02040503050406030204" pitchFamily="18" charset="0"/>
                <a:ea typeface="PMingLiU" pitchFamily="18" charset="-120"/>
                <a:cs typeface="PMingLiU" pitchFamily="18" charset="-120"/>
              </a:rPr>
              <a:t>Basics of Information Theory </a:t>
            </a:r>
            <a:r>
              <a:rPr lang="zh-CN" altLang="en-US" sz="2600" dirty="0">
                <a:latin typeface="Cambria" panose="02040503050406030204" pitchFamily="18" charset="0"/>
                <a:ea typeface="PMingLiU" pitchFamily="18" charset="-120"/>
                <a:cs typeface="PMingLiU" pitchFamily="18" charset="-120"/>
              </a:rPr>
              <a:t>（信息论基础）</a:t>
            </a:r>
          </a:p>
          <a:p>
            <a:r>
              <a:rPr lang="en-US" altLang="zh-TW" sz="2600" dirty="0">
                <a:solidFill>
                  <a:srgbClr val="FF0000"/>
                </a:solidFill>
                <a:latin typeface="Cambria" panose="02040503050406030204" pitchFamily="18" charset="0"/>
                <a:ea typeface="PMingLiU" pitchFamily="18" charset="-120"/>
                <a:cs typeface="PMingLiU" pitchFamily="18" charset="-120"/>
              </a:rPr>
              <a:t>Variable-Length	Coding  (VLC) </a:t>
            </a:r>
            <a:r>
              <a:rPr lang="zh-TW" altLang="en-US" sz="2600" dirty="0">
                <a:solidFill>
                  <a:srgbClr val="FF0000"/>
                </a:solidFill>
                <a:latin typeface="Cambria" panose="02040503050406030204" pitchFamily="18" charset="0"/>
                <a:ea typeface="PMingLiU" pitchFamily="18" charset="-120"/>
                <a:cs typeface="PMingLiU" pitchFamily="18" charset="-120"/>
              </a:rPr>
              <a:t>（</a:t>
            </a:r>
            <a:r>
              <a:rPr lang="zh-CN" altLang="en-US" sz="2600" dirty="0">
                <a:solidFill>
                  <a:srgbClr val="FF0000"/>
                </a:solidFill>
                <a:latin typeface="Cambria" panose="02040503050406030204" pitchFamily="18" charset="0"/>
                <a:ea typeface="PMingLiU" pitchFamily="18" charset="-120"/>
                <a:cs typeface="PMingLiU" pitchFamily="18" charset="-120"/>
              </a:rPr>
              <a:t>变长编码）</a:t>
            </a:r>
            <a:endParaRPr lang="en-US" altLang="zh-CN" sz="2600" dirty="0">
              <a:solidFill>
                <a:srgbClr val="FF0000"/>
              </a:solidFill>
              <a:latin typeface="Cambria" panose="02040503050406030204" pitchFamily="18" charset="0"/>
              <a:ea typeface="PMingLiU" pitchFamily="18" charset="-120"/>
              <a:cs typeface="PMingLiU" pitchFamily="18" charset="-120"/>
            </a:endParaRPr>
          </a:p>
          <a:p>
            <a:pPr lvl="1"/>
            <a:r>
              <a:rPr lang="en-US" altLang="zh-CN" sz="2400" dirty="0">
                <a:solidFill>
                  <a:srgbClr val="231F20"/>
                </a:solidFill>
                <a:latin typeface="Cambria" panose="02040503050406030204" pitchFamily="18" charset="0"/>
                <a:ea typeface="Cambria" panose="02040503050406030204" pitchFamily="18" charset="0"/>
                <a:cs typeface="Arial"/>
              </a:rPr>
              <a:t>Shannon-</a:t>
            </a:r>
            <a:r>
              <a:rPr lang="en-US" altLang="zh-CN" sz="2400" dirty="0" err="1">
                <a:solidFill>
                  <a:srgbClr val="231F20"/>
                </a:solidFill>
                <a:latin typeface="Cambria" panose="02040503050406030204" pitchFamily="18" charset="0"/>
                <a:ea typeface="Cambria" panose="02040503050406030204" pitchFamily="18" charset="0"/>
                <a:cs typeface="Arial"/>
              </a:rPr>
              <a:t>Fano</a:t>
            </a:r>
            <a:r>
              <a:rPr lang="en-US" altLang="zh-CN" sz="2400" dirty="0">
                <a:solidFill>
                  <a:srgbClr val="231F20"/>
                </a:solidFill>
                <a:latin typeface="Cambria" panose="02040503050406030204" pitchFamily="18" charset="0"/>
                <a:ea typeface="Cambria" panose="02040503050406030204" pitchFamily="18" charset="0"/>
                <a:cs typeface="Arial"/>
              </a:rPr>
              <a:t> Algorithm</a:t>
            </a:r>
          </a:p>
          <a:p>
            <a:pPr lvl="1"/>
            <a:r>
              <a:rPr lang="en-US" altLang="zh-CN" sz="2400" dirty="0">
                <a:solidFill>
                  <a:srgbClr val="231F20"/>
                </a:solidFill>
                <a:latin typeface="Cambria" panose="02040503050406030204" pitchFamily="18" charset="0"/>
                <a:ea typeface="Cambria" panose="02040503050406030204" pitchFamily="18" charset="0"/>
                <a:cs typeface="Arial"/>
              </a:rPr>
              <a:t>Huffman Coding</a:t>
            </a:r>
            <a:endParaRPr lang="zh-CN" altLang="en-US" sz="2400" dirty="0">
              <a:solidFill>
                <a:srgbClr val="FF0000"/>
              </a:solidFill>
              <a:latin typeface="Cambria" panose="02040503050406030204" pitchFamily="18" charset="0"/>
              <a:ea typeface="PMingLiU" pitchFamily="18" charset="-120"/>
              <a:cs typeface="PMingLiU" pitchFamily="18" charset="-120"/>
            </a:endParaRPr>
          </a:p>
          <a:p>
            <a:r>
              <a:rPr lang="en-US" altLang="zh-TW" sz="2600" dirty="0">
                <a:latin typeface="Cambria" panose="02040503050406030204" pitchFamily="18" charset="0"/>
                <a:ea typeface="PMingLiU" pitchFamily="18" charset="-120"/>
                <a:cs typeface="PMingLiU" pitchFamily="18" charset="-120"/>
              </a:rPr>
              <a:t>Dictionary-based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基于字典的编码）</a:t>
            </a:r>
          </a:p>
          <a:p>
            <a:r>
              <a:rPr lang="en-US" altLang="zh-TW" sz="2600" dirty="0">
                <a:latin typeface="Cambria" panose="02040503050406030204" pitchFamily="18" charset="0"/>
                <a:ea typeface="PMingLiU" pitchFamily="18" charset="-120"/>
                <a:cs typeface="PMingLiU" pitchFamily="18" charset="-120"/>
              </a:rPr>
              <a:t>Arithmetic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算术编码）</a:t>
            </a:r>
          </a:p>
          <a:p>
            <a:endParaRPr lang="en-US" altLang="zh-TW" sz="2600" dirty="0">
              <a:latin typeface="Cambria" panose="02040503050406030204" pitchFamily="18" charset="0"/>
              <a:ea typeface="PMingLiU" pitchFamily="18" charset="-120"/>
              <a:cs typeface="PMingLiU" pitchFamily="18" charset="-120"/>
            </a:endParaRPr>
          </a:p>
          <a:p>
            <a:pPr>
              <a:lnSpc>
                <a:spcPct val="90000"/>
              </a:lnSpc>
            </a:pPr>
            <a:endParaRPr lang="en-US" altLang="zh-TW" sz="2600"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15</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624167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Variable-Length Coding (VLC) </a:t>
            </a:r>
            <a:endParaRPr lang="zh-CN" altLang="en-US" dirty="0"/>
          </a:p>
        </p:txBody>
      </p:sp>
      <p:sp>
        <p:nvSpPr>
          <p:cNvPr id="12291" name="内容占位符 2"/>
          <p:cNvSpPr>
            <a:spLocks noGrp="1"/>
          </p:cNvSpPr>
          <p:nvPr>
            <p:ph idx="1"/>
          </p:nvPr>
        </p:nvSpPr>
        <p:spPr>
          <a:xfrm>
            <a:off x="457199" y="1219199"/>
            <a:ext cx="8403021" cy="5416731"/>
          </a:xfrm>
        </p:spPr>
        <p:txBody>
          <a:bodyPr>
            <a:normAutofit/>
          </a:bodyPr>
          <a:lstStyle/>
          <a:p>
            <a:pPr>
              <a:lnSpc>
                <a:spcPct val="100000"/>
              </a:lnSpc>
              <a:tabLst>
                <a:tab pos="273050" algn="l"/>
                <a:tab pos="2266315" algn="l"/>
              </a:tabLst>
            </a:pPr>
            <a:r>
              <a:rPr lang="en-US" altLang="zh-CN" dirty="0">
                <a:latin typeface="Cambria" panose="02040503050406030204" pitchFamily="18" charset="0"/>
                <a:ea typeface="Cambria" panose="02040503050406030204" pitchFamily="18" charset="0"/>
                <a:cs typeface="PMingLiU" pitchFamily="18" charset="-120"/>
              </a:rPr>
              <a:t>The code lengths for different symbols should vary according to the information carried by the symbols</a:t>
            </a:r>
          </a:p>
          <a:p>
            <a:pPr>
              <a:lnSpc>
                <a:spcPct val="100000"/>
              </a:lnSpc>
              <a:tabLst>
                <a:tab pos="273050" algn="l"/>
                <a:tab pos="2266315" algn="l"/>
              </a:tabLst>
            </a:pPr>
            <a:r>
              <a:rPr lang="en-US" altLang="zh-CN" dirty="0">
                <a:latin typeface="Cambria" panose="02040503050406030204" pitchFamily="18" charset="0"/>
                <a:ea typeface="Cambria" panose="02040503050406030204" pitchFamily="18" charset="0"/>
                <a:cs typeface="PMingLiU" pitchFamily="18" charset="-120"/>
              </a:rPr>
              <a:t>Symbols that occur </a:t>
            </a:r>
            <a:r>
              <a:rPr lang="en-US" altLang="zh-CN" dirty="0">
                <a:solidFill>
                  <a:srgbClr val="FF0000"/>
                </a:solidFill>
                <a:latin typeface="Cambria" panose="02040503050406030204" pitchFamily="18" charset="0"/>
                <a:ea typeface="Cambria" panose="02040503050406030204" pitchFamily="18" charset="0"/>
                <a:cs typeface="PMingLiU" pitchFamily="18" charset="-120"/>
              </a:rPr>
              <a:t>more frequently </a:t>
            </a:r>
            <a:r>
              <a:rPr lang="en-US" altLang="zh-CN" dirty="0">
                <a:latin typeface="Cambria" panose="02040503050406030204" pitchFamily="18" charset="0"/>
                <a:ea typeface="Cambria" panose="02040503050406030204" pitchFamily="18" charset="0"/>
                <a:cs typeface="PMingLiU" pitchFamily="18" charset="-120"/>
              </a:rPr>
              <a:t>will have </a:t>
            </a:r>
            <a:r>
              <a:rPr lang="en-US" altLang="zh-CN" dirty="0">
                <a:solidFill>
                  <a:srgbClr val="FF0000"/>
                </a:solidFill>
                <a:latin typeface="Cambria" panose="02040503050406030204" pitchFamily="18" charset="0"/>
                <a:ea typeface="Cambria" panose="02040503050406030204" pitchFamily="18" charset="0"/>
                <a:cs typeface="PMingLiU" pitchFamily="18" charset="-120"/>
              </a:rPr>
              <a:t>shorter</a:t>
            </a:r>
            <a:r>
              <a:rPr lang="en-US" altLang="zh-CN" dirty="0">
                <a:latin typeface="Cambria" panose="02040503050406030204" pitchFamily="18" charset="0"/>
                <a:ea typeface="Cambria" panose="02040503050406030204" pitchFamily="18" charset="0"/>
                <a:cs typeface="PMingLiU" pitchFamily="18" charset="-120"/>
              </a:rPr>
              <a:t>  codes than symbols that occur less frequently</a:t>
            </a:r>
          </a:p>
          <a:p>
            <a:pPr>
              <a:lnSpc>
                <a:spcPct val="100000"/>
              </a:lnSpc>
              <a:tabLst>
                <a:tab pos="273050" algn="l"/>
                <a:tab pos="2266315" algn="l"/>
              </a:tabLst>
            </a:pPr>
            <a:r>
              <a:rPr lang="en-US" altLang="zh-CN" dirty="0">
                <a:latin typeface="Cambria" panose="02040503050406030204" pitchFamily="18" charset="0"/>
                <a:ea typeface="Cambria" panose="02040503050406030204" pitchFamily="18" charset="0"/>
                <a:cs typeface="PMingLiU" pitchFamily="18" charset="-120"/>
              </a:rPr>
              <a:t>Main VLC algorithms</a:t>
            </a:r>
          </a:p>
          <a:p>
            <a:pPr lvl="1">
              <a:lnSpc>
                <a:spcPct val="100000"/>
              </a:lnSpc>
              <a:tabLst>
                <a:tab pos="273050" algn="l"/>
                <a:tab pos="2266315" algn="l"/>
              </a:tabLst>
            </a:pPr>
            <a:r>
              <a:rPr lang="en-US" altLang="zh-CN" sz="2400" dirty="0">
                <a:solidFill>
                  <a:srgbClr val="231F20"/>
                </a:solidFill>
                <a:latin typeface="Cambria" panose="02040503050406030204" pitchFamily="18" charset="0"/>
                <a:ea typeface="Cambria" panose="02040503050406030204" pitchFamily="18" charset="0"/>
                <a:cs typeface="Arial"/>
              </a:rPr>
              <a:t>Shannon-</a:t>
            </a:r>
            <a:r>
              <a:rPr lang="en-US" altLang="zh-CN" sz="2400" dirty="0" err="1">
                <a:solidFill>
                  <a:srgbClr val="231F20"/>
                </a:solidFill>
                <a:latin typeface="Cambria" panose="02040503050406030204" pitchFamily="18" charset="0"/>
                <a:ea typeface="Cambria" panose="02040503050406030204" pitchFamily="18" charset="0"/>
                <a:cs typeface="Arial"/>
              </a:rPr>
              <a:t>Fano</a:t>
            </a:r>
            <a:r>
              <a:rPr lang="en-US" altLang="zh-CN" sz="2400" dirty="0">
                <a:solidFill>
                  <a:srgbClr val="231F20"/>
                </a:solidFill>
                <a:latin typeface="Cambria" panose="02040503050406030204" pitchFamily="18" charset="0"/>
                <a:ea typeface="Cambria" panose="02040503050406030204" pitchFamily="18" charset="0"/>
                <a:cs typeface="Arial"/>
              </a:rPr>
              <a:t> Algorithm(top-down approach)</a:t>
            </a:r>
          </a:p>
          <a:p>
            <a:pPr lvl="1">
              <a:lnSpc>
                <a:spcPct val="100000"/>
              </a:lnSpc>
              <a:tabLst>
                <a:tab pos="273050" algn="l"/>
                <a:tab pos="2266315" algn="l"/>
              </a:tabLst>
            </a:pPr>
            <a:r>
              <a:rPr lang="en-US" altLang="zh-CN" sz="2400" dirty="0">
                <a:solidFill>
                  <a:srgbClr val="231F20"/>
                </a:solidFill>
                <a:latin typeface="Cambria" panose="02040503050406030204" pitchFamily="18" charset="0"/>
                <a:ea typeface="Cambria" panose="02040503050406030204" pitchFamily="18" charset="0"/>
                <a:cs typeface="Arial"/>
              </a:rPr>
              <a:t>Huffman Coding (bottom-up approach)</a:t>
            </a:r>
            <a:endParaRPr lang="en-US" altLang="zh-CN" sz="2400" dirty="0">
              <a:latin typeface="Cambria" panose="02040503050406030204" pitchFamily="18" charset="0"/>
              <a:ea typeface="Cambria" panose="02040503050406030204" pitchFamily="18" charset="0"/>
              <a:cs typeface="Arial"/>
            </a:endParaRPr>
          </a:p>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16</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123429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Shannon-</a:t>
            </a:r>
            <a:r>
              <a:rPr lang="en-US" altLang="zh-CN" dirty="0" err="1"/>
              <a:t>Fano</a:t>
            </a:r>
            <a:r>
              <a:rPr lang="en-US" altLang="zh-CN" dirty="0"/>
              <a:t> Algorithm</a:t>
            </a:r>
          </a:p>
        </p:txBody>
      </p:sp>
      <p:sp>
        <p:nvSpPr>
          <p:cNvPr id="12291" name="内容占位符 2"/>
          <p:cNvSpPr>
            <a:spLocks noGrp="1"/>
          </p:cNvSpPr>
          <p:nvPr>
            <p:ph idx="1"/>
          </p:nvPr>
        </p:nvSpPr>
        <p:spPr>
          <a:xfrm>
            <a:off x="457200" y="1219199"/>
            <a:ext cx="8229600" cy="5416731"/>
          </a:xfrm>
        </p:spPr>
        <p:txBody>
          <a:bodyPr>
            <a:normAutofit/>
          </a:bodyPr>
          <a:lstStyle/>
          <a:p>
            <a:r>
              <a:rPr lang="en-US" altLang="zh-CN" sz="2600" dirty="0">
                <a:latin typeface="Cambria" panose="02040503050406030204" pitchFamily="18" charset="0"/>
                <a:ea typeface="PMingLiU" pitchFamily="18" charset="-120"/>
                <a:cs typeface="PMingLiU" pitchFamily="18" charset="-120"/>
              </a:rPr>
              <a:t>D</a:t>
            </a:r>
            <a:r>
              <a:rPr lang="en-US" altLang="zh-TW" sz="2600" dirty="0">
                <a:latin typeface="Cambria" panose="02040503050406030204" pitchFamily="18" charset="0"/>
                <a:ea typeface="PMingLiU" pitchFamily="18" charset="-120"/>
                <a:cs typeface="PMingLiU" pitchFamily="18" charset="-120"/>
              </a:rPr>
              <a:t>eveloped by Shannon at Bell Labs and Robert </a:t>
            </a:r>
            <a:r>
              <a:rPr lang="en-US" altLang="zh-TW" sz="2600" dirty="0" err="1">
                <a:latin typeface="Cambria" panose="02040503050406030204" pitchFamily="18" charset="0"/>
                <a:ea typeface="PMingLiU" pitchFamily="18" charset="-120"/>
                <a:cs typeface="PMingLiU" pitchFamily="18" charset="-120"/>
              </a:rPr>
              <a:t>Fano</a:t>
            </a:r>
            <a:r>
              <a:rPr lang="en-US" altLang="zh-TW" sz="2600" dirty="0">
                <a:latin typeface="Cambria" panose="02040503050406030204" pitchFamily="18" charset="0"/>
                <a:ea typeface="PMingLiU" pitchFamily="18" charset="-120"/>
                <a:cs typeface="PMingLiU" pitchFamily="18" charset="-120"/>
              </a:rPr>
              <a:t> at MIT </a:t>
            </a:r>
          </a:p>
          <a:p>
            <a:r>
              <a:rPr lang="en-US" altLang="zh-TW" sz="2600" dirty="0">
                <a:latin typeface="Cambria" panose="02040503050406030204" pitchFamily="18" charset="0"/>
                <a:ea typeface="PMingLiU" pitchFamily="18" charset="-120"/>
                <a:cs typeface="PMingLiU" pitchFamily="18" charset="-120"/>
              </a:rPr>
              <a:t>Example</a:t>
            </a:r>
          </a:p>
          <a:p>
            <a:pPr lvl="1"/>
            <a:r>
              <a:rPr lang="en-US" altLang="zh-TW" sz="2200" dirty="0">
                <a:latin typeface="Cambria" panose="02040503050406030204" pitchFamily="18" charset="0"/>
                <a:cs typeface="PMingLiU" pitchFamily="18" charset="-120"/>
              </a:rPr>
              <a:t>“HELLO”</a:t>
            </a:r>
          </a:p>
          <a:p>
            <a:r>
              <a:rPr lang="en-US" altLang="zh-TW" sz="2600" dirty="0">
                <a:latin typeface="Cambria" panose="02040503050406030204" pitchFamily="18" charset="0"/>
                <a:ea typeface="PMingLiU" pitchFamily="18" charset="-120"/>
                <a:cs typeface="PMingLiU" pitchFamily="18" charset="-120"/>
              </a:rPr>
              <a:t>Algorithm</a:t>
            </a:r>
          </a:p>
          <a:p>
            <a:pPr lvl="1"/>
            <a:r>
              <a:rPr lang="en-US" altLang="zh-TW" sz="2200" dirty="0">
                <a:latin typeface="Cambria" panose="02040503050406030204" pitchFamily="18" charset="0"/>
                <a:cs typeface="PMingLiU" pitchFamily="18" charset="-120"/>
              </a:rPr>
              <a:t>Sort the symbols according to the frequency count of their occurrences.</a:t>
            </a:r>
          </a:p>
          <a:p>
            <a:pPr lvl="1"/>
            <a:r>
              <a:rPr lang="en-US" altLang="zh-TW" sz="2200" dirty="0">
                <a:latin typeface="Cambria" panose="02040503050406030204" pitchFamily="18" charset="0"/>
                <a:cs typeface="PMingLiU" pitchFamily="18" charset="-120"/>
              </a:rPr>
              <a:t>Recursively </a:t>
            </a:r>
            <a:r>
              <a:rPr lang="en-US" altLang="zh-TW" sz="2200" dirty="0">
                <a:solidFill>
                  <a:srgbClr val="FF0000"/>
                </a:solidFill>
                <a:latin typeface="Cambria" panose="02040503050406030204" pitchFamily="18" charset="0"/>
                <a:cs typeface="PMingLiU" pitchFamily="18" charset="-120"/>
              </a:rPr>
              <a:t>divide the symbols into two parts</a:t>
            </a:r>
            <a:r>
              <a:rPr lang="en-US" altLang="zh-TW" sz="2200" dirty="0">
                <a:latin typeface="Cambria" panose="02040503050406030204" pitchFamily="18" charset="0"/>
                <a:cs typeface="PMingLiU" pitchFamily="18" charset="-120"/>
              </a:rPr>
              <a:t>, each with approximately the same number of counts, until all parts contain only one symbol.</a:t>
            </a:r>
          </a:p>
          <a:p>
            <a:r>
              <a:rPr lang="en-US" altLang="zh-TW" sz="2600" dirty="0">
                <a:latin typeface="Cambria" panose="02040503050406030204" pitchFamily="18" charset="0"/>
                <a:ea typeface="PMingLiU" pitchFamily="18" charset="-120"/>
                <a:cs typeface="PMingLiU" pitchFamily="18" charset="-120"/>
              </a:rPr>
              <a:t>Frequency count of the symbols</a:t>
            </a:r>
          </a:p>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17</a:t>
            </a:fld>
            <a:endParaRPr kumimoji="0" lang="en-US" altLang="zh-CN" sz="1200">
              <a:latin typeface="Garamond" panose="02020404030301010803" pitchFamily="18" charset="0"/>
            </a:endParaRPr>
          </a:p>
        </p:txBody>
      </p:sp>
      <p:graphicFrame>
        <p:nvGraphicFramePr>
          <p:cNvPr id="6" name="object 8"/>
          <p:cNvGraphicFramePr>
            <a:graphicFrameLocks noGrp="1"/>
          </p:cNvGraphicFramePr>
          <p:nvPr>
            <p:extLst>
              <p:ext uri="{D42A27DB-BD31-4B8C-83A1-F6EECF244321}">
                <p14:modId xmlns:p14="http://schemas.microsoft.com/office/powerpoint/2010/main" val="246602839"/>
              </p:ext>
            </p:extLst>
          </p:nvPr>
        </p:nvGraphicFramePr>
        <p:xfrm>
          <a:off x="2336492" y="5486449"/>
          <a:ext cx="3617296" cy="695715"/>
        </p:xfrm>
        <a:graphic>
          <a:graphicData uri="http://schemas.openxmlformats.org/drawingml/2006/table">
            <a:tbl>
              <a:tblPr firstRow="1" bandRow="1">
                <a:tableStyleId>{2D5ABB26-0587-4C30-8999-92F81FD0307C}</a:tableStyleId>
              </a:tblPr>
              <a:tblGrid>
                <a:gridCol w="1434226">
                  <a:extLst>
                    <a:ext uri="{9D8B030D-6E8A-4147-A177-3AD203B41FA5}">
                      <a16:colId xmlns:a16="http://schemas.microsoft.com/office/drawing/2014/main" val="20000"/>
                    </a:ext>
                  </a:extLst>
                </a:gridCol>
                <a:gridCol w="368448">
                  <a:extLst>
                    <a:ext uri="{9D8B030D-6E8A-4147-A177-3AD203B41FA5}">
                      <a16:colId xmlns:a16="http://schemas.microsoft.com/office/drawing/2014/main" val="20001"/>
                    </a:ext>
                  </a:extLst>
                </a:gridCol>
                <a:gridCol w="618510">
                  <a:extLst>
                    <a:ext uri="{9D8B030D-6E8A-4147-A177-3AD203B41FA5}">
                      <a16:colId xmlns:a16="http://schemas.microsoft.com/office/drawing/2014/main" val="20002"/>
                    </a:ext>
                  </a:extLst>
                </a:gridCol>
                <a:gridCol w="480689">
                  <a:extLst>
                    <a:ext uri="{9D8B030D-6E8A-4147-A177-3AD203B41FA5}">
                      <a16:colId xmlns:a16="http://schemas.microsoft.com/office/drawing/2014/main" val="20003"/>
                    </a:ext>
                  </a:extLst>
                </a:gridCol>
                <a:gridCol w="715423">
                  <a:extLst>
                    <a:ext uri="{9D8B030D-6E8A-4147-A177-3AD203B41FA5}">
                      <a16:colId xmlns:a16="http://schemas.microsoft.com/office/drawing/2014/main" val="20004"/>
                    </a:ext>
                  </a:extLst>
                </a:gridCol>
              </a:tblGrid>
              <a:tr h="383296">
                <a:tc>
                  <a:txBody>
                    <a:bodyPr/>
                    <a:lstStyle/>
                    <a:p>
                      <a:pPr marL="121920">
                        <a:lnSpc>
                          <a:spcPct val="100000"/>
                        </a:lnSpc>
                      </a:pPr>
                      <a:r>
                        <a:rPr sz="1950" dirty="0">
                          <a:solidFill>
                            <a:srgbClr val="231F20"/>
                          </a:solidFill>
                          <a:latin typeface="Arial"/>
                          <a:cs typeface="Arial"/>
                        </a:rPr>
                        <a:t>Sym</a:t>
                      </a:r>
                      <a:r>
                        <a:rPr sz="1950" spc="70" dirty="0">
                          <a:solidFill>
                            <a:srgbClr val="231F20"/>
                          </a:solidFill>
                          <a:latin typeface="Arial"/>
                          <a:cs typeface="Arial"/>
                        </a:rPr>
                        <a:t>b</a:t>
                      </a:r>
                      <a:r>
                        <a:rPr sz="1950" spc="-5" dirty="0">
                          <a:solidFill>
                            <a:srgbClr val="231F20"/>
                          </a:solidFill>
                          <a:latin typeface="Arial"/>
                          <a:cs typeface="Arial"/>
                        </a:rPr>
                        <a:t>o</a:t>
                      </a:r>
                      <a:r>
                        <a:rPr sz="1950" spc="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23189">
                        <a:lnSpc>
                          <a:spcPct val="100000"/>
                        </a:lnSpc>
                      </a:pPr>
                      <a:r>
                        <a:rPr lang="en-US" altLang="zh-CN" sz="195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23189" marR="0" lvl="0" indent="0" algn="l" defTabSz="914400" rtl="0" eaLnBrk="1" fontAlgn="auto" latinLnBrk="0" hangingPunct="1">
                        <a:lnSpc>
                          <a:spcPct val="100000"/>
                        </a:lnSpc>
                        <a:spcBef>
                          <a:spcPts val="0"/>
                        </a:spcBef>
                        <a:spcAft>
                          <a:spcPts val="0"/>
                        </a:spcAft>
                        <a:buClrTx/>
                        <a:buSzTx/>
                        <a:buFontTx/>
                        <a:buNone/>
                        <a:tabLst/>
                        <a:defRPr/>
                      </a:pPr>
                      <a:r>
                        <a:rPr lang="en-US" altLang="zh-CN" sz="1950" dirty="0">
                          <a:solidFill>
                            <a:srgbClr val="231F20"/>
                          </a:solidFill>
                          <a:latin typeface="Arial"/>
                          <a:cs typeface="Arial"/>
                        </a:rPr>
                        <a:t>H</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26364">
                        <a:lnSpc>
                          <a:spcPct val="100000"/>
                        </a:lnSpc>
                      </a:pPr>
                      <a:r>
                        <a:rPr sz="1950" dirty="0">
                          <a:solidFill>
                            <a:srgbClr val="231F20"/>
                          </a:solidFill>
                          <a:latin typeface="Arial"/>
                          <a:cs typeface="Arial"/>
                        </a:rPr>
                        <a:t>E</a:t>
                      </a:r>
                      <a:r>
                        <a:rPr lang="en-US" sz="1950" dirty="0">
                          <a:solidFill>
                            <a:srgbClr val="231F20"/>
                          </a:solidFill>
                          <a:latin typeface="Arial"/>
                          <a:cs typeface="Arial"/>
                        </a:rPr>
                        <a:t> </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126364">
                        <a:lnSpc>
                          <a:spcPct val="100000"/>
                        </a:lnSpc>
                      </a:pPr>
                      <a:r>
                        <a:rPr sz="1950" dirty="0">
                          <a:solidFill>
                            <a:srgbClr val="231F20"/>
                          </a:solidFill>
                          <a:latin typeface="Arial"/>
                          <a:cs typeface="Arial"/>
                        </a:rPr>
                        <a:t>O</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0"/>
                  </a:ext>
                </a:extLst>
              </a:tr>
              <a:tr h="312419">
                <a:tc>
                  <a:txBody>
                    <a:bodyPr/>
                    <a:lstStyle/>
                    <a:p>
                      <a:pPr marL="121920">
                        <a:lnSpc>
                          <a:spcPct val="100000"/>
                        </a:lnSpc>
                      </a:pPr>
                      <a:r>
                        <a:rPr sz="1950" spc="-5" dirty="0">
                          <a:solidFill>
                            <a:srgbClr val="231F20"/>
                          </a:solidFill>
                          <a:latin typeface="Arial"/>
                          <a:cs typeface="Arial"/>
                        </a:rPr>
                        <a:t>Count</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solidFill>
                            <a:srgbClr val="231F20"/>
                          </a:solidFill>
                          <a:latin typeface="Arial"/>
                          <a:cs typeface="Arial"/>
                        </a:rPr>
                        <a:t>2</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latin typeface="Arial"/>
                          <a:cs typeface="Arial"/>
                        </a:rPr>
                        <a:t>1</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45415">
                        <a:lnSpc>
                          <a:spcPct val="100000"/>
                        </a:lnSpc>
                      </a:pPr>
                      <a:r>
                        <a:rPr sz="1950" dirty="0">
                          <a:solidFill>
                            <a:srgbClr val="231F20"/>
                          </a:solidFill>
                          <a:latin typeface="Arial"/>
                          <a:cs typeface="Arial"/>
                        </a:rPr>
                        <a:t>1</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3175" algn="ctr">
                        <a:lnSpc>
                          <a:spcPct val="100000"/>
                        </a:lnSpc>
                      </a:pPr>
                      <a:r>
                        <a:rPr sz="1950" dirty="0">
                          <a:solidFill>
                            <a:srgbClr val="231F20"/>
                          </a:solidFill>
                          <a:latin typeface="Arial"/>
                          <a:cs typeface="Arial"/>
                        </a:rPr>
                        <a:t>1</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1421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Shannon-</a:t>
            </a:r>
            <a:r>
              <a:rPr lang="en-US" altLang="zh-CN" dirty="0" err="1"/>
              <a:t>Fano</a:t>
            </a:r>
            <a:r>
              <a:rPr lang="en-US" altLang="zh-CN" dirty="0"/>
              <a:t> Algorithm</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r>
              <a:rPr lang="en-US" altLang="zh-TW" sz="2600" dirty="0">
                <a:latin typeface="Cambria" panose="02040503050406030204" pitchFamily="18" charset="0"/>
                <a:ea typeface="PMingLiU" pitchFamily="18" charset="-120"/>
                <a:cs typeface="PMingLiU" pitchFamily="18" charset="-120"/>
              </a:rPr>
              <a:t>Coding tree for “hello” by Shannon-</a:t>
            </a:r>
            <a:r>
              <a:rPr lang="en-US" altLang="zh-TW" sz="2600" dirty="0" err="1">
                <a:latin typeface="Cambria" panose="02040503050406030204" pitchFamily="18" charset="0"/>
                <a:ea typeface="PMingLiU" pitchFamily="18" charset="-120"/>
                <a:cs typeface="PMingLiU" pitchFamily="18" charset="-120"/>
              </a:rPr>
              <a:t>Fano</a:t>
            </a:r>
            <a:r>
              <a:rPr lang="en-US" altLang="zh-TW" sz="2600" dirty="0">
                <a:latin typeface="Cambria" panose="02040503050406030204" pitchFamily="18" charset="0"/>
                <a:ea typeface="PMingLiU" pitchFamily="18" charset="-120"/>
                <a:cs typeface="PMingLiU" pitchFamily="18" charset="-120"/>
              </a:rPr>
              <a:t> algorithm</a:t>
            </a:r>
          </a:p>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18</a:t>
            </a:fld>
            <a:endParaRPr kumimoji="0" lang="en-US" altLang="zh-CN" sz="1200">
              <a:latin typeface="Garamond" panose="02020404030301010803" pitchFamily="18" charset="0"/>
            </a:endParaRPr>
          </a:p>
        </p:txBody>
      </p:sp>
      <p:sp>
        <p:nvSpPr>
          <p:cNvPr id="6" name="object 4"/>
          <p:cNvSpPr/>
          <p:nvPr/>
        </p:nvSpPr>
        <p:spPr>
          <a:xfrm>
            <a:off x="1564701" y="3309591"/>
            <a:ext cx="1078979" cy="431596"/>
          </a:xfrm>
          <a:custGeom>
            <a:avLst/>
            <a:gdLst/>
            <a:ahLst/>
            <a:cxnLst/>
            <a:rect l="l" t="t" r="r" b="b"/>
            <a:pathLst>
              <a:path w="1078979" h="431596">
                <a:moveTo>
                  <a:pt x="1078979" y="0"/>
                </a:moveTo>
                <a:lnTo>
                  <a:pt x="0" y="431596"/>
                </a:lnTo>
              </a:path>
            </a:pathLst>
          </a:custGeom>
          <a:ln w="10388">
            <a:solidFill>
              <a:srgbClr val="000000"/>
            </a:solidFill>
          </a:ln>
        </p:spPr>
        <p:txBody>
          <a:bodyPr wrap="square" lIns="0" tIns="0" rIns="0" bIns="0" rtlCol="0">
            <a:noAutofit/>
          </a:bodyPr>
          <a:lstStyle/>
          <a:p>
            <a:endParaRPr/>
          </a:p>
        </p:txBody>
      </p:sp>
      <p:sp>
        <p:nvSpPr>
          <p:cNvPr id="7" name="object 5"/>
          <p:cNvSpPr/>
          <p:nvPr/>
        </p:nvSpPr>
        <p:spPr>
          <a:xfrm>
            <a:off x="2643680" y="3309591"/>
            <a:ext cx="1078992" cy="431596"/>
          </a:xfrm>
          <a:custGeom>
            <a:avLst/>
            <a:gdLst/>
            <a:ahLst/>
            <a:cxnLst/>
            <a:rect l="l" t="t" r="r" b="b"/>
            <a:pathLst>
              <a:path w="1078992" h="431596">
                <a:moveTo>
                  <a:pt x="0" y="0"/>
                </a:moveTo>
                <a:lnTo>
                  <a:pt x="1078992" y="431596"/>
                </a:lnTo>
              </a:path>
            </a:pathLst>
          </a:custGeom>
          <a:ln w="10388">
            <a:solidFill>
              <a:srgbClr val="000000"/>
            </a:solidFill>
          </a:ln>
        </p:spPr>
        <p:txBody>
          <a:bodyPr wrap="square" lIns="0" tIns="0" rIns="0" bIns="0" rtlCol="0">
            <a:noAutofit/>
          </a:bodyPr>
          <a:lstStyle/>
          <a:p>
            <a:endParaRPr/>
          </a:p>
        </p:txBody>
      </p:sp>
      <p:sp>
        <p:nvSpPr>
          <p:cNvPr id="8" name="object 6"/>
          <p:cNvSpPr txBox="1"/>
          <p:nvPr/>
        </p:nvSpPr>
        <p:spPr>
          <a:xfrm>
            <a:off x="1338463" y="3745811"/>
            <a:ext cx="45275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L:(2)</a:t>
            </a:r>
            <a:endParaRPr sz="1600" dirty="0">
              <a:latin typeface="Times New Roman"/>
              <a:cs typeface="Times New Roman"/>
            </a:endParaRPr>
          </a:p>
        </p:txBody>
      </p:sp>
      <p:sp>
        <p:nvSpPr>
          <p:cNvPr id="9" name="object 7"/>
          <p:cNvSpPr txBox="1"/>
          <p:nvPr/>
        </p:nvSpPr>
        <p:spPr>
          <a:xfrm>
            <a:off x="2509752" y="3002429"/>
            <a:ext cx="26797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(5)</a:t>
            </a:r>
            <a:endParaRPr sz="1600">
              <a:latin typeface="Times New Roman"/>
              <a:cs typeface="Times New Roman"/>
            </a:endParaRPr>
          </a:p>
        </p:txBody>
      </p:sp>
      <p:sp>
        <p:nvSpPr>
          <p:cNvPr id="10" name="object 8"/>
          <p:cNvSpPr txBox="1"/>
          <p:nvPr/>
        </p:nvSpPr>
        <p:spPr>
          <a:xfrm>
            <a:off x="3294491" y="3758904"/>
            <a:ext cx="85661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H,E,O:(3)</a:t>
            </a:r>
            <a:endParaRPr sz="1600">
              <a:latin typeface="Times New Roman"/>
              <a:cs typeface="Times New Roman"/>
            </a:endParaRPr>
          </a:p>
        </p:txBody>
      </p:sp>
      <p:sp>
        <p:nvSpPr>
          <p:cNvPr id="11" name="object 9"/>
          <p:cNvSpPr txBox="1"/>
          <p:nvPr/>
        </p:nvSpPr>
        <p:spPr>
          <a:xfrm>
            <a:off x="2515571" y="4497090"/>
            <a:ext cx="25654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(a)</a:t>
            </a:r>
            <a:endParaRPr sz="1600">
              <a:latin typeface="Times New Roman"/>
              <a:cs typeface="Times New Roman"/>
            </a:endParaRPr>
          </a:p>
        </p:txBody>
      </p:sp>
      <p:sp>
        <p:nvSpPr>
          <p:cNvPr id="12" name="object 10"/>
          <p:cNvSpPr txBox="1"/>
          <p:nvPr/>
        </p:nvSpPr>
        <p:spPr>
          <a:xfrm>
            <a:off x="2060231" y="3221059"/>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0</a:t>
            </a:r>
            <a:endParaRPr sz="1600">
              <a:latin typeface="Times New Roman"/>
              <a:cs typeface="Times New Roman"/>
            </a:endParaRPr>
          </a:p>
        </p:txBody>
      </p:sp>
      <p:sp>
        <p:nvSpPr>
          <p:cNvPr id="13" name="object 11"/>
          <p:cNvSpPr txBox="1"/>
          <p:nvPr/>
        </p:nvSpPr>
        <p:spPr>
          <a:xfrm>
            <a:off x="3100592" y="3221059"/>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1</a:t>
            </a:r>
            <a:endParaRPr sz="1600">
              <a:latin typeface="Times New Roman"/>
              <a:cs typeface="Times New Roman"/>
            </a:endParaRPr>
          </a:p>
        </p:txBody>
      </p:sp>
      <p:graphicFrame>
        <p:nvGraphicFramePr>
          <p:cNvPr id="14" name="object 8"/>
          <p:cNvGraphicFramePr>
            <a:graphicFrameLocks noGrp="1"/>
          </p:cNvGraphicFramePr>
          <p:nvPr>
            <p:extLst>
              <p:ext uri="{D42A27DB-BD31-4B8C-83A1-F6EECF244321}">
                <p14:modId xmlns:p14="http://schemas.microsoft.com/office/powerpoint/2010/main" val="3896283036"/>
              </p:ext>
            </p:extLst>
          </p:nvPr>
        </p:nvGraphicFramePr>
        <p:xfrm>
          <a:off x="465359" y="1888116"/>
          <a:ext cx="3617296" cy="695715"/>
        </p:xfrm>
        <a:graphic>
          <a:graphicData uri="http://schemas.openxmlformats.org/drawingml/2006/table">
            <a:tbl>
              <a:tblPr firstRow="1" bandRow="1">
                <a:tableStyleId>{2D5ABB26-0587-4C30-8999-92F81FD0307C}</a:tableStyleId>
              </a:tblPr>
              <a:tblGrid>
                <a:gridCol w="1434226">
                  <a:extLst>
                    <a:ext uri="{9D8B030D-6E8A-4147-A177-3AD203B41FA5}">
                      <a16:colId xmlns:a16="http://schemas.microsoft.com/office/drawing/2014/main" val="20000"/>
                    </a:ext>
                  </a:extLst>
                </a:gridCol>
                <a:gridCol w="368448">
                  <a:extLst>
                    <a:ext uri="{9D8B030D-6E8A-4147-A177-3AD203B41FA5}">
                      <a16:colId xmlns:a16="http://schemas.microsoft.com/office/drawing/2014/main" val="20001"/>
                    </a:ext>
                  </a:extLst>
                </a:gridCol>
                <a:gridCol w="618510">
                  <a:extLst>
                    <a:ext uri="{9D8B030D-6E8A-4147-A177-3AD203B41FA5}">
                      <a16:colId xmlns:a16="http://schemas.microsoft.com/office/drawing/2014/main" val="20002"/>
                    </a:ext>
                  </a:extLst>
                </a:gridCol>
                <a:gridCol w="480689">
                  <a:extLst>
                    <a:ext uri="{9D8B030D-6E8A-4147-A177-3AD203B41FA5}">
                      <a16:colId xmlns:a16="http://schemas.microsoft.com/office/drawing/2014/main" val="20003"/>
                    </a:ext>
                  </a:extLst>
                </a:gridCol>
                <a:gridCol w="715423">
                  <a:extLst>
                    <a:ext uri="{9D8B030D-6E8A-4147-A177-3AD203B41FA5}">
                      <a16:colId xmlns:a16="http://schemas.microsoft.com/office/drawing/2014/main" val="20004"/>
                    </a:ext>
                  </a:extLst>
                </a:gridCol>
              </a:tblGrid>
              <a:tr h="383296">
                <a:tc>
                  <a:txBody>
                    <a:bodyPr/>
                    <a:lstStyle/>
                    <a:p>
                      <a:pPr marL="121920">
                        <a:lnSpc>
                          <a:spcPct val="100000"/>
                        </a:lnSpc>
                      </a:pPr>
                      <a:r>
                        <a:rPr sz="1950" dirty="0">
                          <a:solidFill>
                            <a:srgbClr val="231F20"/>
                          </a:solidFill>
                          <a:latin typeface="Arial"/>
                          <a:cs typeface="Arial"/>
                        </a:rPr>
                        <a:t>Sym</a:t>
                      </a:r>
                      <a:r>
                        <a:rPr sz="1950" spc="70" dirty="0">
                          <a:solidFill>
                            <a:srgbClr val="231F20"/>
                          </a:solidFill>
                          <a:latin typeface="Arial"/>
                          <a:cs typeface="Arial"/>
                        </a:rPr>
                        <a:t>b</a:t>
                      </a:r>
                      <a:r>
                        <a:rPr sz="1950" spc="-5" dirty="0">
                          <a:solidFill>
                            <a:srgbClr val="231F20"/>
                          </a:solidFill>
                          <a:latin typeface="Arial"/>
                          <a:cs typeface="Arial"/>
                        </a:rPr>
                        <a:t>o</a:t>
                      </a:r>
                      <a:r>
                        <a:rPr sz="1950" spc="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23189">
                        <a:lnSpc>
                          <a:spcPct val="100000"/>
                        </a:lnSpc>
                      </a:pPr>
                      <a:r>
                        <a:rPr lang="en-US" altLang="zh-CN" sz="195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23189" marR="0" lvl="0" indent="0" algn="l" defTabSz="914400" rtl="0" eaLnBrk="1" fontAlgn="auto" latinLnBrk="0" hangingPunct="1">
                        <a:lnSpc>
                          <a:spcPct val="100000"/>
                        </a:lnSpc>
                        <a:spcBef>
                          <a:spcPts val="0"/>
                        </a:spcBef>
                        <a:spcAft>
                          <a:spcPts val="0"/>
                        </a:spcAft>
                        <a:buClrTx/>
                        <a:buSzTx/>
                        <a:buFontTx/>
                        <a:buNone/>
                        <a:tabLst/>
                        <a:defRPr/>
                      </a:pPr>
                      <a:r>
                        <a:rPr lang="en-US" altLang="zh-CN" sz="1950" dirty="0">
                          <a:solidFill>
                            <a:srgbClr val="231F20"/>
                          </a:solidFill>
                          <a:latin typeface="Arial"/>
                          <a:cs typeface="Arial"/>
                        </a:rPr>
                        <a:t>H</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26364">
                        <a:lnSpc>
                          <a:spcPct val="100000"/>
                        </a:lnSpc>
                      </a:pPr>
                      <a:r>
                        <a:rPr sz="1950" dirty="0">
                          <a:solidFill>
                            <a:srgbClr val="231F20"/>
                          </a:solidFill>
                          <a:latin typeface="Arial"/>
                          <a:cs typeface="Arial"/>
                        </a:rPr>
                        <a:t>E</a:t>
                      </a:r>
                      <a:r>
                        <a:rPr lang="en-US" sz="1950" dirty="0">
                          <a:solidFill>
                            <a:srgbClr val="231F20"/>
                          </a:solidFill>
                          <a:latin typeface="Arial"/>
                          <a:cs typeface="Arial"/>
                        </a:rPr>
                        <a:t> </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126364">
                        <a:lnSpc>
                          <a:spcPct val="100000"/>
                        </a:lnSpc>
                      </a:pPr>
                      <a:r>
                        <a:rPr sz="1950" dirty="0">
                          <a:solidFill>
                            <a:srgbClr val="231F20"/>
                          </a:solidFill>
                          <a:latin typeface="Arial"/>
                          <a:cs typeface="Arial"/>
                        </a:rPr>
                        <a:t>O</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0"/>
                  </a:ext>
                </a:extLst>
              </a:tr>
              <a:tr h="312419">
                <a:tc>
                  <a:txBody>
                    <a:bodyPr/>
                    <a:lstStyle/>
                    <a:p>
                      <a:pPr marL="121920">
                        <a:lnSpc>
                          <a:spcPct val="100000"/>
                        </a:lnSpc>
                      </a:pPr>
                      <a:r>
                        <a:rPr sz="1950" spc="-5" dirty="0">
                          <a:solidFill>
                            <a:srgbClr val="231F20"/>
                          </a:solidFill>
                          <a:latin typeface="Arial"/>
                          <a:cs typeface="Arial"/>
                        </a:rPr>
                        <a:t>Count</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solidFill>
                            <a:srgbClr val="231F20"/>
                          </a:solidFill>
                          <a:latin typeface="Arial"/>
                          <a:cs typeface="Arial"/>
                        </a:rPr>
                        <a:t>2</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latin typeface="Arial"/>
                          <a:cs typeface="Arial"/>
                        </a:rPr>
                        <a:t>1</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45415">
                        <a:lnSpc>
                          <a:spcPct val="100000"/>
                        </a:lnSpc>
                      </a:pPr>
                      <a:r>
                        <a:rPr sz="1950" dirty="0">
                          <a:solidFill>
                            <a:srgbClr val="231F20"/>
                          </a:solidFill>
                          <a:latin typeface="Arial"/>
                          <a:cs typeface="Arial"/>
                        </a:rPr>
                        <a:t>1</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3175" algn="ctr">
                        <a:lnSpc>
                          <a:spcPct val="100000"/>
                        </a:lnSpc>
                      </a:pPr>
                      <a:r>
                        <a:rPr sz="1950" dirty="0">
                          <a:solidFill>
                            <a:srgbClr val="231F20"/>
                          </a:solidFill>
                          <a:latin typeface="Arial"/>
                          <a:cs typeface="Arial"/>
                        </a:rPr>
                        <a:t>1</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5" name="组合 14"/>
          <p:cNvGrpSpPr/>
          <p:nvPr/>
        </p:nvGrpSpPr>
        <p:grpSpPr>
          <a:xfrm>
            <a:off x="4647586" y="2181592"/>
            <a:ext cx="3790732" cy="1751202"/>
            <a:chOff x="4908734" y="1316165"/>
            <a:chExt cx="3790732" cy="1751202"/>
          </a:xfrm>
        </p:grpSpPr>
        <p:sp>
          <p:nvSpPr>
            <p:cNvPr id="16" name="object 12"/>
            <p:cNvSpPr/>
            <p:nvPr/>
          </p:nvSpPr>
          <p:spPr>
            <a:xfrm>
              <a:off x="5134902" y="1623313"/>
              <a:ext cx="1078991" cy="431596"/>
            </a:xfrm>
            <a:custGeom>
              <a:avLst/>
              <a:gdLst/>
              <a:ahLst/>
              <a:cxnLst/>
              <a:rect l="l" t="t" r="r" b="b"/>
              <a:pathLst>
                <a:path w="1078991" h="431596">
                  <a:moveTo>
                    <a:pt x="1078991" y="0"/>
                  </a:moveTo>
                  <a:lnTo>
                    <a:pt x="0" y="431596"/>
                  </a:lnTo>
                </a:path>
              </a:pathLst>
            </a:custGeom>
            <a:ln w="10388">
              <a:solidFill>
                <a:srgbClr val="000000"/>
              </a:solidFill>
            </a:ln>
          </p:spPr>
          <p:txBody>
            <a:bodyPr wrap="square" lIns="0" tIns="0" rIns="0" bIns="0" rtlCol="0">
              <a:noAutofit/>
            </a:bodyPr>
            <a:lstStyle/>
            <a:p>
              <a:endParaRPr/>
            </a:p>
          </p:txBody>
        </p:sp>
        <p:sp>
          <p:nvSpPr>
            <p:cNvPr id="17" name="object 13"/>
            <p:cNvSpPr/>
            <p:nvPr/>
          </p:nvSpPr>
          <p:spPr>
            <a:xfrm>
              <a:off x="6213893" y="1623313"/>
              <a:ext cx="1078992" cy="431596"/>
            </a:xfrm>
            <a:custGeom>
              <a:avLst/>
              <a:gdLst/>
              <a:ahLst/>
              <a:cxnLst/>
              <a:rect l="l" t="t" r="r" b="b"/>
              <a:pathLst>
                <a:path w="1078992" h="431596">
                  <a:moveTo>
                    <a:pt x="0" y="0"/>
                  </a:moveTo>
                  <a:lnTo>
                    <a:pt x="1078992" y="431596"/>
                  </a:lnTo>
                </a:path>
              </a:pathLst>
            </a:custGeom>
            <a:ln w="10388">
              <a:solidFill>
                <a:srgbClr val="000000"/>
              </a:solidFill>
            </a:ln>
          </p:spPr>
          <p:txBody>
            <a:bodyPr wrap="square" lIns="0" tIns="0" rIns="0" bIns="0" rtlCol="0">
              <a:noAutofit/>
            </a:bodyPr>
            <a:lstStyle/>
            <a:p>
              <a:endParaRPr/>
            </a:p>
          </p:txBody>
        </p:sp>
        <p:sp>
          <p:nvSpPr>
            <p:cNvPr id="18" name="object 14"/>
            <p:cNvSpPr/>
            <p:nvPr/>
          </p:nvSpPr>
          <p:spPr>
            <a:xfrm>
              <a:off x="6213893" y="2054910"/>
              <a:ext cx="1078991" cy="431596"/>
            </a:xfrm>
            <a:custGeom>
              <a:avLst/>
              <a:gdLst/>
              <a:ahLst/>
              <a:cxnLst/>
              <a:rect l="l" t="t" r="r" b="b"/>
              <a:pathLst>
                <a:path w="1078992" h="431596">
                  <a:moveTo>
                    <a:pt x="1078991" y="0"/>
                  </a:moveTo>
                  <a:lnTo>
                    <a:pt x="0" y="431596"/>
                  </a:lnTo>
                </a:path>
              </a:pathLst>
            </a:custGeom>
            <a:ln w="10388">
              <a:solidFill>
                <a:srgbClr val="000000"/>
              </a:solidFill>
            </a:ln>
          </p:spPr>
          <p:txBody>
            <a:bodyPr wrap="square" lIns="0" tIns="0" rIns="0" bIns="0" rtlCol="0">
              <a:noAutofit/>
            </a:bodyPr>
            <a:lstStyle/>
            <a:p>
              <a:endParaRPr/>
            </a:p>
          </p:txBody>
        </p:sp>
        <p:sp>
          <p:nvSpPr>
            <p:cNvPr id="19" name="object 15"/>
            <p:cNvSpPr/>
            <p:nvPr/>
          </p:nvSpPr>
          <p:spPr>
            <a:xfrm>
              <a:off x="7292885" y="2054910"/>
              <a:ext cx="1078991" cy="431596"/>
            </a:xfrm>
            <a:custGeom>
              <a:avLst/>
              <a:gdLst/>
              <a:ahLst/>
              <a:cxnLst/>
              <a:rect l="l" t="t" r="r" b="b"/>
              <a:pathLst>
                <a:path w="1078991" h="431596">
                  <a:moveTo>
                    <a:pt x="0" y="0"/>
                  </a:moveTo>
                  <a:lnTo>
                    <a:pt x="1078991" y="431596"/>
                  </a:lnTo>
                </a:path>
              </a:pathLst>
            </a:custGeom>
            <a:ln w="10388">
              <a:solidFill>
                <a:srgbClr val="000000"/>
              </a:solidFill>
            </a:ln>
          </p:spPr>
          <p:txBody>
            <a:bodyPr wrap="square" lIns="0" tIns="0" rIns="0" bIns="0" rtlCol="0">
              <a:noAutofit/>
            </a:bodyPr>
            <a:lstStyle/>
            <a:p>
              <a:endParaRPr/>
            </a:p>
          </p:txBody>
        </p:sp>
        <p:sp>
          <p:nvSpPr>
            <p:cNvPr id="20" name="object 16"/>
            <p:cNvSpPr txBox="1"/>
            <p:nvPr/>
          </p:nvSpPr>
          <p:spPr>
            <a:xfrm>
              <a:off x="6619532" y="2810827"/>
              <a:ext cx="26797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(b)</a:t>
              </a:r>
              <a:endParaRPr sz="1600">
                <a:latin typeface="Times New Roman"/>
                <a:cs typeface="Times New Roman"/>
              </a:endParaRPr>
            </a:p>
          </p:txBody>
        </p:sp>
        <p:sp>
          <p:nvSpPr>
            <p:cNvPr id="21" name="object 17"/>
            <p:cNvSpPr txBox="1"/>
            <p:nvPr/>
          </p:nvSpPr>
          <p:spPr>
            <a:xfrm>
              <a:off x="4908734" y="2085733"/>
              <a:ext cx="45275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L:(2)</a:t>
              </a:r>
              <a:endParaRPr sz="1600">
                <a:latin typeface="Times New Roman"/>
                <a:cs typeface="Times New Roman"/>
              </a:endParaRPr>
            </a:p>
          </p:txBody>
        </p:sp>
        <p:sp>
          <p:nvSpPr>
            <p:cNvPr id="22" name="object 18"/>
            <p:cNvSpPr txBox="1"/>
            <p:nvPr/>
          </p:nvSpPr>
          <p:spPr>
            <a:xfrm>
              <a:off x="6080231" y="1316165"/>
              <a:ext cx="26797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(5)</a:t>
              </a:r>
              <a:endParaRPr sz="1600">
                <a:latin typeface="Times New Roman"/>
                <a:cs typeface="Times New Roman"/>
              </a:endParaRPr>
            </a:p>
          </p:txBody>
        </p:sp>
        <p:sp>
          <p:nvSpPr>
            <p:cNvPr id="23" name="object 19"/>
            <p:cNvSpPr txBox="1"/>
            <p:nvPr/>
          </p:nvSpPr>
          <p:spPr>
            <a:xfrm>
              <a:off x="5976320" y="2499093"/>
              <a:ext cx="47561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H:(1)</a:t>
              </a:r>
              <a:endParaRPr sz="1600">
                <a:latin typeface="Times New Roman"/>
                <a:cs typeface="Times New Roman"/>
              </a:endParaRPr>
            </a:p>
          </p:txBody>
        </p:sp>
        <p:sp>
          <p:nvSpPr>
            <p:cNvPr id="24" name="object 20"/>
            <p:cNvSpPr txBox="1"/>
            <p:nvPr/>
          </p:nvSpPr>
          <p:spPr>
            <a:xfrm>
              <a:off x="8044781" y="2499093"/>
              <a:ext cx="65468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E,O:(2)</a:t>
              </a:r>
              <a:endParaRPr sz="1600">
                <a:latin typeface="Times New Roman"/>
                <a:cs typeface="Times New Roman"/>
              </a:endParaRPr>
            </a:p>
          </p:txBody>
        </p:sp>
        <p:sp>
          <p:nvSpPr>
            <p:cNvPr id="25" name="object 21"/>
            <p:cNvSpPr txBox="1"/>
            <p:nvPr/>
          </p:nvSpPr>
          <p:spPr>
            <a:xfrm>
              <a:off x="7332364" y="1799769"/>
              <a:ext cx="26797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(3)</a:t>
              </a:r>
              <a:endParaRPr sz="1600">
                <a:latin typeface="Times New Roman"/>
                <a:cs typeface="Times New Roman"/>
              </a:endParaRPr>
            </a:p>
          </p:txBody>
        </p:sp>
        <p:sp>
          <p:nvSpPr>
            <p:cNvPr id="26" name="object 22"/>
            <p:cNvSpPr txBox="1"/>
            <p:nvPr/>
          </p:nvSpPr>
          <p:spPr>
            <a:xfrm>
              <a:off x="5610136" y="1534795"/>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0</a:t>
              </a:r>
              <a:endParaRPr sz="1600">
                <a:latin typeface="Times New Roman"/>
                <a:cs typeface="Times New Roman"/>
              </a:endParaRPr>
            </a:p>
          </p:txBody>
        </p:sp>
        <p:sp>
          <p:nvSpPr>
            <p:cNvPr id="27" name="object 23"/>
            <p:cNvSpPr txBox="1"/>
            <p:nvPr/>
          </p:nvSpPr>
          <p:spPr>
            <a:xfrm>
              <a:off x="6686867" y="1534795"/>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1</a:t>
              </a:r>
              <a:endParaRPr sz="1600">
                <a:latin typeface="Times New Roman"/>
                <a:cs typeface="Times New Roman"/>
              </a:endParaRPr>
            </a:p>
          </p:txBody>
        </p:sp>
        <p:sp>
          <p:nvSpPr>
            <p:cNvPr id="28" name="object 24"/>
            <p:cNvSpPr txBox="1"/>
            <p:nvPr/>
          </p:nvSpPr>
          <p:spPr>
            <a:xfrm>
              <a:off x="6653199" y="2046455"/>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0</a:t>
              </a:r>
              <a:endParaRPr sz="1600">
                <a:latin typeface="Times New Roman"/>
                <a:cs typeface="Times New Roman"/>
              </a:endParaRPr>
            </a:p>
          </p:txBody>
        </p:sp>
        <p:sp>
          <p:nvSpPr>
            <p:cNvPr id="29" name="object 25"/>
            <p:cNvSpPr txBox="1"/>
            <p:nvPr/>
          </p:nvSpPr>
          <p:spPr>
            <a:xfrm>
              <a:off x="7884549" y="2020685"/>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1</a:t>
              </a:r>
              <a:endParaRPr sz="1600">
                <a:latin typeface="Times New Roman"/>
                <a:cs typeface="Times New Roman"/>
              </a:endParaRPr>
            </a:p>
          </p:txBody>
        </p:sp>
      </p:grpSp>
      <p:sp>
        <p:nvSpPr>
          <p:cNvPr id="30" name="object 34"/>
          <p:cNvSpPr txBox="1"/>
          <p:nvPr/>
        </p:nvSpPr>
        <p:spPr>
          <a:xfrm>
            <a:off x="4588316" y="4679099"/>
            <a:ext cx="26797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(5)</a:t>
            </a:r>
            <a:endParaRPr sz="1600" dirty="0">
              <a:latin typeface="Times New Roman"/>
              <a:cs typeface="Times New Roman"/>
            </a:endParaRPr>
          </a:p>
        </p:txBody>
      </p:sp>
      <p:grpSp>
        <p:nvGrpSpPr>
          <p:cNvPr id="31" name="组合 30"/>
          <p:cNvGrpSpPr/>
          <p:nvPr/>
        </p:nvGrpSpPr>
        <p:grpSpPr>
          <a:xfrm>
            <a:off x="3396452" y="4945528"/>
            <a:ext cx="4456461" cy="1912472"/>
            <a:chOff x="2455989" y="3586730"/>
            <a:chExt cx="4456461" cy="1912472"/>
          </a:xfrm>
        </p:grpSpPr>
        <p:sp>
          <p:nvSpPr>
            <p:cNvPr id="32" name="object 26"/>
            <p:cNvSpPr/>
            <p:nvPr/>
          </p:nvSpPr>
          <p:spPr>
            <a:xfrm>
              <a:off x="2682227" y="3631412"/>
              <a:ext cx="1078991" cy="431609"/>
            </a:xfrm>
            <a:custGeom>
              <a:avLst/>
              <a:gdLst/>
              <a:ahLst/>
              <a:cxnLst/>
              <a:rect l="l" t="t" r="r" b="b"/>
              <a:pathLst>
                <a:path w="1078991" h="431609">
                  <a:moveTo>
                    <a:pt x="1078991" y="0"/>
                  </a:moveTo>
                  <a:lnTo>
                    <a:pt x="0" y="431609"/>
                  </a:lnTo>
                </a:path>
              </a:pathLst>
            </a:custGeom>
            <a:ln w="10388">
              <a:solidFill>
                <a:srgbClr val="000000"/>
              </a:solidFill>
            </a:ln>
          </p:spPr>
          <p:txBody>
            <a:bodyPr wrap="square" lIns="0" tIns="0" rIns="0" bIns="0" rtlCol="0">
              <a:noAutofit/>
            </a:bodyPr>
            <a:lstStyle/>
            <a:p>
              <a:endParaRPr/>
            </a:p>
          </p:txBody>
        </p:sp>
        <p:sp>
          <p:nvSpPr>
            <p:cNvPr id="33" name="object 27"/>
            <p:cNvSpPr/>
            <p:nvPr/>
          </p:nvSpPr>
          <p:spPr>
            <a:xfrm>
              <a:off x="3761219" y="3631412"/>
              <a:ext cx="1078979" cy="431609"/>
            </a:xfrm>
            <a:custGeom>
              <a:avLst/>
              <a:gdLst/>
              <a:ahLst/>
              <a:cxnLst/>
              <a:rect l="l" t="t" r="r" b="b"/>
              <a:pathLst>
                <a:path w="1078979" h="431609">
                  <a:moveTo>
                    <a:pt x="0" y="0"/>
                  </a:moveTo>
                  <a:lnTo>
                    <a:pt x="1078979" y="431609"/>
                  </a:lnTo>
                </a:path>
              </a:pathLst>
            </a:custGeom>
            <a:ln w="10388">
              <a:solidFill>
                <a:srgbClr val="000000"/>
              </a:solidFill>
            </a:ln>
          </p:spPr>
          <p:txBody>
            <a:bodyPr wrap="square" lIns="0" tIns="0" rIns="0" bIns="0" rtlCol="0">
              <a:noAutofit/>
            </a:bodyPr>
            <a:lstStyle/>
            <a:p>
              <a:endParaRPr/>
            </a:p>
          </p:txBody>
        </p:sp>
        <p:sp>
          <p:nvSpPr>
            <p:cNvPr id="34" name="object 28"/>
            <p:cNvSpPr/>
            <p:nvPr/>
          </p:nvSpPr>
          <p:spPr>
            <a:xfrm>
              <a:off x="3761219" y="4063022"/>
              <a:ext cx="1078979" cy="431584"/>
            </a:xfrm>
            <a:custGeom>
              <a:avLst/>
              <a:gdLst/>
              <a:ahLst/>
              <a:cxnLst/>
              <a:rect l="l" t="t" r="r" b="b"/>
              <a:pathLst>
                <a:path w="1078979" h="431584">
                  <a:moveTo>
                    <a:pt x="1078979" y="0"/>
                  </a:moveTo>
                  <a:lnTo>
                    <a:pt x="0" y="431584"/>
                  </a:lnTo>
                </a:path>
              </a:pathLst>
            </a:custGeom>
            <a:ln w="10388">
              <a:solidFill>
                <a:srgbClr val="000000"/>
              </a:solidFill>
            </a:ln>
          </p:spPr>
          <p:txBody>
            <a:bodyPr wrap="square" lIns="0" tIns="0" rIns="0" bIns="0" rtlCol="0">
              <a:noAutofit/>
            </a:bodyPr>
            <a:lstStyle/>
            <a:p>
              <a:endParaRPr/>
            </a:p>
          </p:txBody>
        </p:sp>
        <p:sp>
          <p:nvSpPr>
            <p:cNvPr id="35" name="object 29"/>
            <p:cNvSpPr/>
            <p:nvPr/>
          </p:nvSpPr>
          <p:spPr>
            <a:xfrm>
              <a:off x="4840198" y="4063022"/>
              <a:ext cx="1078991" cy="431584"/>
            </a:xfrm>
            <a:custGeom>
              <a:avLst/>
              <a:gdLst/>
              <a:ahLst/>
              <a:cxnLst/>
              <a:rect l="l" t="t" r="r" b="b"/>
              <a:pathLst>
                <a:path w="1078991" h="431584">
                  <a:moveTo>
                    <a:pt x="0" y="0"/>
                  </a:moveTo>
                  <a:lnTo>
                    <a:pt x="1078991" y="431584"/>
                  </a:lnTo>
                </a:path>
              </a:pathLst>
            </a:custGeom>
            <a:ln w="10388">
              <a:solidFill>
                <a:srgbClr val="000000"/>
              </a:solidFill>
            </a:ln>
          </p:spPr>
          <p:txBody>
            <a:bodyPr wrap="square" lIns="0" tIns="0" rIns="0" bIns="0" rtlCol="0">
              <a:noAutofit/>
            </a:bodyPr>
            <a:lstStyle/>
            <a:p>
              <a:endParaRPr/>
            </a:p>
          </p:txBody>
        </p:sp>
        <p:sp>
          <p:nvSpPr>
            <p:cNvPr id="36" name="object 30"/>
            <p:cNvSpPr/>
            <p:nvPr/>
          </p:nvSpPr>
          <p:spPr>
            <a:xfrm>
              <a:off x="5163908" y="4494606"/>
              <a:ext cx="755281" cy="431609"/>
            </a:xfrm>
            <a:custGeom>
              <a:avLst/>
              <a:gdLst/>
              <a:ahLst/>
              <a:cxnLst/>
              <a:rect l="l" t="t" r="r" b="b"/>
              <a:pathLst>
                <a:path w="755281" h="431609">
                  <a:moveTo>
                    <a:pt x="755281" y="0"/>
                  </a:moveTo>
                  <a:lnTo>
                    <a:pt x="0" y="431609"/>
                  </a:lnTo>
                </a:path>
              </a:pathLst>
            </a:custGeom>
            <a:ln w="10388">
              <a:solidFill>
                <a:srgbClr val="000000"/>
              </a:solidFill>
            </a:ln>
          </p:spPr>
          <p:txBody>
            <a:bodyPr wrap="square" lIns="0" tIns="0" rIns="0" bIns="0" rtlCol="0">
              <a:noAutofit/>
            </a:bodyPr>
            <a:lstStyle/>
            <a:p>
              <a:endParaRPr/>
            </a:p>
          </p:txBody>
        </p:sp>
        <p:sp>
          <p:nvSpPr>
            <p:cNvPr id="37" name="object 31"/>
            <p:cNvSpPr/>
            <p:nvPr/>
          </p:nvSpPr>
          <p:spPr>
            <a:xfrm>
              <a:off x="5919190" y="4494606"/>
              <a:ext cx="755294" cy="431609"/>
            </a:xfrm>
            <a:custGeom>
              <a:avLst/>
              <a:gdLst/>
              <a:ahLst/>
              <a:cxnLst/>
              <a:rect l="l" t="t" r="r" b="b"/>
              <a:pathLst>
                <a:path w="755294" h="431609">
                  <a:moveTo>
                    <a:pt x="0" y="0"/>
                  </a:moveTo>
                  <a:lnTo>
                    <a:pt x="755294" y="431609"/>
                  </a:lnTo>
                </a:path>
              </a:pathLst>
            </a:custGeom>
            <a:ln w="10388">
              <a:solidFill>
                <a:srgbClr val="000000"/>
              </a:solidFill>
            </a:ln>
          </p:spPr>
          <p:txBody>
            <a:bodyPr wrap="square" lIns="0" tIns="0" rIns="0" bIns="0" rtlCol="0">
              <a:noAutofit/>
            </a:bodyPr>
            <a:lstStyle/>
            <a:p>
              <a:endParaRPr/>
            </a:p>
          </p:txBody>
        </p:sp>
        <p:sp>
          <p:nvSpPr>
            <p:cNvPr id="38" name="object 32"/>
            <p:cNvSpPr txBox="1"/>
            <p:nvPr/>
          </p:nvSpPr>
          <p:spPr>
            <a:xfrm>
              <a:off x="2455989" y="4067632"/>
              <a:ext cx="45275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L:(2)</a:t>
              </a:r>
              <a:endParaRPr sz="1600">
                <a:latin typeface="Times New Roman"/>
                <a:cs typeface="Times New Roman"/>
              </a:endParaRPr>
            </a:p>
          </p:txBody>
        </p:sp>
        <p:sp>
          <p:nvSpPr>
            <p:cNvPr id="39" name="object 33"/>
            <p:cNvSpPr txBox="1"/>
            <p:nvPr/>
          </p:nvSpPr>
          <p:spPr>
            <a:xfrm>
              <a:off x="6436835" y="4930928"/>
              <a:ext cx="47561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O:(1)</a:t>
              </a:r>
              <a:endParaRPr sz="1600">
                <a:latin typeface="Times New Roman"/>
                <a:cs typeface="Times New Roman"/>
              </a:endParaRPr>
            </a:p>
          </p:txBody>
        </p:sp>
        <p:sp>
          <p:nvSpPr>
            <p:cNvPr id="40" name="object 35"/>
            <p:cNvSpPr txBox="1"/>
            <p:nvPr/>
          </p:nvSpPr>
          <p:spPr>
            <a:xfrm>
              <a:off x="4937601" y="4930928"/>
              <a:ext cx="45275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E:(1)</a:t>
              </a:r>
              <a:endParaRPr sz="1600">
                <a:latin typeface="Times New Roman"/>
                <a:cs typeface="Times New Roman"/>
              </a:endParaRPr>
            </a:p>
          </p:txBody>
        </p:sp>
        <p:sp>
          <p:nvSpPr>
            <p:cNvPr id="41" name="object 36"/>
            <p:cNvSpPr txBox="1"/>
            <p:nvPr/>
          </p:nvSpPr>
          <p:spPr>
            <a:xfrm>
              <a:off x="3523367" y="4499280"/>
              <a:ext cx="475615"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H:(1)</a:t>
              </a:r>
              <a:endParaRPr sz="1600">
                <a:latin typeface="Times New Roman"/>
                <a:cs typeface="Times New Roman"/>
              </a:endParaRPr>
            </a:p>
          </p:txBody>
        </p:sp>
        <p:sp>
          <p:nvSpPr>
            <p:cNvPr id="42" name="object 37"/>
            <p:cNvSpPr txBox="1"/>
            <p:nvPr/>
          </p:nvSpPr>
          <p:spPr>
            <a:xfrm>
              <a:off x="4544193" y="5242662"/>
              <a:ext cx="25654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(c)</a:t>
              </a:r>
              <a:endParaRPr sz="1600">
                <a:latin typeface="Times New Roman"/>
                <a:cs typeface="Times New Roman"/>
              </a:endParaRPr>
            </a:p>
          </p:txBody>
        </p:sp>
        <p:sp>
          <p:nvSpPr>
            <p:cNvPr id="43" name="object 38"/>
            <p:cNvSpPr txBox="1"/>
            <p:nvPr/>
          </p:nvSpPr>
          <p:spPr>
            <a:xfrm>
              <a:off x="5958427" y="4239501"/>
              <a:ext cx="26797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(2)</a:t>
              </a:r>
              <a:endParaRPr sz="1600">
                <a:latin typeface="Times New Roman"/>
                <a:cs typeface="Times New Roman"/>
              </a:endParaRPr>
            </a:p>
          </p:txBody>
        </p:sp>
        <p:sp>
          <p:nvSpPr>
            <p:cNvPr id="44" name="object 39"/>
            <p:cNvSpPr txBox="1"/>
            <p:nvPr/>
          </p:nvSpPr>
          <p:spPr>
            <a:xfrm>
              <a:off x="4879411" y="3807853"/>
              <a:ext cx="267970" cy="256540"/>
            </a:xfrm>
            <a:prstGeom prst="rect">
              <a:avLst/>
            </a:prstGeom>
          </p:spPr>
          <p:txBody>
            <a:bodyPr vert="horz" wrap="square" lIns="0" tIns="0" rIns="0" bIns="0" rtlCol="0">
              <a:noAutofit/>
            </a:bodyPr>
            <a:lstStyle/>
            <a:p>
              <a:pPr marL="12700">
                <a:lnSpc>
                  <a:spcPct val="100000"/>
                </a:lnSpc>
              </a:pPr>
              <a:r>
                <a:rPr sz="1600" spc="10" dirty="0">
                  <a:latin typeface="Times New Roman"/>
                  <a:cs typeface="Times New Roman"/>
                </a:rPr>
                <a:t>(3)</a:t>
              </a:r>
              <a:endParaRPr sz="1600">
                <a:latin typeface="Times New Roman"/>
                <a:cs typeface="Times New Roman"/>
              </a:endParaRPr>
            </a:p>
          </p:txBody>
        </p:sp>
        <p:sp>
          <p:nvSpPr>
            <p:cNvPr id="45" name="object 40"/>
            <p:cNvSpPr txBox="1"/>
            <p:nvPr/>
          </p:nvSpPr>
          <p:spPr>
            <a:xfrm>
              <a:off x="4106102" y="4057033"/>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0</a:t>
              </a:r>
              <a:endParaRPr sz="1600">
                <a:latin typeface="Times New Roman"/>
                <a:cs typeface="Times New Roman"/>
              </a:endParaRPr>
            </a:p>
          </p:txBody>
        </p:sp>
        <p:sp>
          <p:nvSpPr>
            <p:cNvPr id="46" name="object 41"/>
            <p:cNvSpPr txBox="1"/>
            <p:nvPr/>
          </p:nvSpPr>
          <p:spPr>
            <a:xfrm>
              <a:off x="5432427" y="4046434"/>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1</a:t>
              </a:r>
              <a:endParaRPr sz="1600">
                <a:latin typeface="Times New Roman"/>
                <a:cs typeface="Times New Roman"/>
              </a:endParaRPr>
            </a:p>
          </p:txBody>
        </p:sp>
        <p:sp>
          <p:nvSpPr>
            <p:cNvPr id="47" name="object 42"/>
            <p:cNvSpPr txBox="1"/>
            <p:nvPr/>
          </p:nvSpPr>
          <p:spPr>
            <a:xfrm>
              <a:off x="3196669" y="3586730"/>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0</a:t>
              </a:r>
              <a:endParaRPr sz="1600">
                <a:latin typeface="Times New Roman"/>
                <a:cs typeface="Times New Roman"/>
              </a:endParaRPr>
            </a:p>
          </p:txBody>
        </p:sp>
        <p:sp>
          <p:nvSpPr>
            <p:cNvPr id="48" name="object 43"/>
            <p:cNvSpPr txBox="1"/>
            <p:nvPr/>
          </p:nvSpPr>
          <p:spPr>
            <a:xfrm>
              <a:off x="4204402" y="3586730"/>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1</a:t>
              </a:r>
              <a:endParaRPr sz="1600">
                <a:latin typeface="Times New Roman"/>
                <a:cs typeface="Times New Roman"/>
              </a:endParaRPr>
            </a:p>
          </p:txBody>
        </p:sp>
        <p:sp>
          <p:nvSpPr>
            <p:cNvPr id="49" name="object 44"/>
            <p:cNvSpPr txBox="1"/>
            <p:nvPr/>
          </p:nvSpPr>
          <p:spPr>
            <a:xfrm>
              <a:off x="5344726" y="4493461"/>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0</a:t>
              </a:r>
              <a:endParaRPr sz="1600">
                <a:latin typeface="Times New Roman"/>
                <a:cs typeface="Times New Roman"/>
              </a:endParaRPr>
            </a:p>
          </p:txBody>
        </p:sp>
        <p:sp>
          <p:nvSpPr>
            <p:cNvPr id="50" name="object 45"/>
            <p:cNvSpPr txBox="1"/>
            <p:nvPr/>
          </p:nvSpPr>
          <p:spPr>
            <a:xfrm>
              <a:off x="6373864" y="4487850"/>
              <a:ext cx="129539" cy="256540"/>
            </a:xfrm>
            <a:prstGeom prst="rect">
              <a:avLst/>
            </a:prstGeom>
          </p:spPr>
          <p:txBody>
            <a:bodyPr vert="horz" wrap="square" lIns="0" tIns="0" rIns="0" bIns="0" rtlCol="0">
              <a:noAutofit/>
            </a:bodyPr>
            <a:lstStyle/>
            <a:p>
              <a:pPr marL="12700">
                <a:lnSpc>
                  <a:spcPct val="100000"/>
                </a:lnSpc>
              </a:pPr>
              <a:r>
                <a:rPr sz="1600" spc="15" dirty="0">
                  <a:latin typeface="Times New Roman"/>
                  <a:cs typeface="Times New Roman"/>
                </a:rPr>
                <a:t>1</a:t>
              </a:r>
              <a:endParaRPr sz="1600">
                <a:latin typeface="Times New Roman"/>
                <a:cs typeface="Times New Roman"/>
              </a:endParaRPr>
            </a:p>
          </p:txBody>
        </p:sp>
      </p:grpSp>
    </p:spTree>
    <p:extLst>
      <p:ext uri="{BB962C8B-B14F-4D97-AF65-F5344CB8AC3E}">
        <p14:creationId xmlns:p14="http://schemas.microsoft.com/office/powerpoint/2010/main" val="50894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lang="en-US" altLang="zh-CN" dirty="0"/>
              <a:t>Shannon-</a:t>
            </a:r>
            <a:r>
              <a:rPr lang="en-US" altLang="zh-CN" dirty="0" err="1"/>
              <a:t>Fano</a:t>
            </a:r>
            <a:r>
              <a:rPr lang="en-US" altLang="zh-CN" dirty="0"/>
              <a:t> Algorithm</a:t>
            </a:r>
            <a:endParaRPr lang="en-US" altLang="zh-TW" dirty="0">
              <a:latin typeface="Calibri" panose="020F0502020204030204" pitchFamily="34" charset="0"/>
              <a:ea typeface="PMingLiU" pitchFamily="18" charset="-120"/>
              <a:cs typeface="PMingLiU" pitchFamily="18" charset="-120"/>
            </a:endParaRPr>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AB67BE88-AB21-4226-A123-590247CE2CD0}" type="slidenum">
              <a:rPr kumimoji="0" lang="en-US" altLang="zh-CN" sz="1200">
                <a:latin typeface="Garamond" panose="02020404030301010803" pitchFamily="18" charset="0"/>
              </a:rPr>
              <a:pPr eaLnBrk="1" hangingPunct="1"/>
              <a:t>19</a:t>
            </a:fld>
            <a:endParaRPr kumimoji="0" lang="en-US" altLang="zh-CN" sz="1200">
              <a:latin typeface="Garamond" panose="02020404030301010803" pitchFamily="18" charset="0"/>
            </a:endParaRPr>
          </a:p>
        </p:txBody>
      </p:sp>
      <p:pic>
        <p:nvPicPr>
          <p:cNvPr id="614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05200"/>
            <a:ext cx="74422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p:cNvSpPr>
          <p:nvPr/>
        </p:nvSpPr>
        <p:spPr>
          <a:xfrm>
            <a:off x="596345" y="1076144"/>
            <a:ext cx="8229600" cy="5416731"/>
          </a:xfrm>
          <a:prstGeom prst="rect">
            <a:avLst/>
          </a:prstGeom>
        </p:spPr>
        <p:txBody>
          <a:bodyPr vert="horz" lIns="91440" tIns="45720" rIns="91440" bIns="45720" rtlCol="0">
            <a:normAutofit/>
          </a:bodyPr>
          <a:lst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600" dirty="0">
                <a:latin typeface="Cambria" panose="02040503050406030204" pitchFamily="18" charset="0"/>
                <a:ea typeface="PMingLiU" pitchFamily="18" charset="-120"/>
                <a:cs typeface="PMingLiU" pitchFamily="18" charset="-120"/>
              </a:rPr>
              <a:t>Another coding tree for “hello” by Shannon-</a:t>
            </a:r>
            <a:r>
              <a:rPr lang="en-US" altLang="zh-TW" sz="2600" dirty="0" err="1">
                <a:latin typeface="Cambria" panose="02040503050406030204" pitchFamily="18" charset="0"/>
                <a:ea typeface="PMingLiU" pitchFamily="18" charset="-120"/>
                <a:cs typeface="PMingLiU" pitchFamily="18" charset="-120"/>
              </a:rPr>
              <a:t>Fano</a:t>
            </a:r>
            <a:r>
              <a:rPr lang="en-US" altLang="zh-TW" sz="2600" dirty="0">
                <a:latin typeface="Cambria" panose="02040503050406030204" pitchFamily="18" charset="0"/>
                <a:ea typeface="PMingLiU" pitchFamily="18" charset="-120"/>
                <a:cs typeface="PMingLiU" pitchFamily="18" charset="-120"/>
              </a:rPr>
              <a:t> algorithm</a:t>
            </a:r>
          </a:p>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endParaRPr lang="en-US" altLang="zh-TW" sz="2200" dirty="0">
              <a:latin typeface="Cambria" panose="02040503050406030204" pitchFamily="18" charset="0"/>
              <a:cs typeface="PMingLiU" pitchFamily="18" charset="-120"/>
            </a:endParaRPr>
          </a:p>
          <a:p>
            <a:pPr lvl="1"/>
            <a:endParaRPr lang="en-US" altLang="zh-TW" sz="2200" dirty="0">
              <a:latin typeface="Cambria" panose="02040503050406030204" pitchFamily="18" charset="0"/>
              <a:cs typeface="PMingLiU" pitchFamily="18" charset="-120"/>
            </a:endParaRPr>
          </a:p>
          <a:p>
            <a:endParaRPr lang="en-US" altLang="zh-TW" dirty="0">
              <a:latin typeface="Cambria" panose="02040503050406030204" pitchFamily="18" charset="0"/>
              <a:ea typeface="PMingLiU" pitchFamily="18" charset="-120"/>
              <a:cs typeface="PMingLiU" pitchFamily="18" charset="-120"/>
            </a:endParaRPr>
          </a:p>
        </p:txBody>
      </p:sp>
      <p:graphicFrame>
        <p:nvGraphicFramePr>
          <p:cNvPr id="8" name="object 8"/>
          <p:cNvGraphicFramePr>
            <a:graphicFrameLocks noGrp="1"/>
          </p:cNvGraphicFramePr>
          <p:nvPr>
            <p:extLst>
              <p:ext uri="{D42A27DB-BD31-4B8C-83A1-F6EECF244321}">
                <p14:modId xmlns:p14="http://schemas.microsoft.com/office/powerpoint/2010/main" val="129835454"/>
              </p:ext>
            </p:extLst>
          </p:nvPr>
        </p:nvGraphicFramePr>
        <p:xfrm>
          <a:off x="457185" y="2232025"/>
          <a:ext cx="3617296" cy="695715"/>
        </p:xfrm>
        <a:graphic>
          <a:graphicData uri="http://schemas.openxmlformats.org/drawingml/2006/table">
            <a:tbl>
              <a:tblPr firstRow="1" bandRow="1">
                <a:tableStyleId>{2D5ABB26-0587-4C30-8999-92F81FD0307C}</a:tableStyleId>
              </a:tblPr>
              <a:tblGrid>
                <a:gridCol w="1434226">
                  <a:extLst>
                    <a:ext uri="{9D8B030D-6E8A-4147-A177-3AD203B41FA5}">
                      <a16:colId xmlns:a16="http://schemas.microsoft.com/office/drawing/2014/main" val="20000"/>
                    </a:ext>
                  </a:extLst>
                </a:gridCol>
                <a:gridCol w="368448">
                  <a:extLst>
                    <a:ext uri="{9D8B030D-6E8A-4147-A177-3AD203B41FA5}">
                      <a16:colId xmlns:a16="http://schemas.microsoft.com/office/drawing/2014/main" val="20001"/>
                    </a:ext>
                  </a:extLst>
                </a:gridCol>
                <a:gridCol w="618510">
                  <a:extLst>
                    <a:ext uri="{9D8B030D-6E8A-4147-A177-3AD203B41FA5}">
                      <a16:colId xmlns:a16="http://schemas.microsoft.com/office/drawing/2014/main" val="20002"/>
                    </a:ext>
                  </a:extLst>
                </a:gridCol>
                <a:gridCol w="480689">
                  <a:extLst>
                    <a:ext uri="{9D8B030D-6E8A-4147-A177-3AD203B41FA5}">
                      <a16:colId xmlns:a16="http://schemas.microsoft.com/office/drawing/2014/main" val="20003"/>
                    </a:ext>
                  </a:extLst>
                </a:gridCol>
                <a:gridCol w="715423">
                  <a:extLst>
                    <a:ext uri="{9D8B030D-6E8A-4147-A177-3AD203B41FA5}">
                      <a16:colId xmlns:a16="http://schemas.microsoft.com/office/drawing/2014/main" val="20004"/>
                    </a:ext>
                  </a:extLst>
                </a:gridCol>
              </a:tblGrid>
              <a:tr h="383296">
                <a:tc>
                  <a:txBody>
                    <a:bodyPr/>
                    <a:lstStyle/>
                    <a:p>
                      <a:pPr marL="121920">
                        <a:lnSpc>
                          <a:spcPct val="100000"/>
                        </a:lnSpc>
                      </a:pPr>
                      <a:r>
                        <a:rPr sz="1950" dirty="0">
                          <a:solidFill>
                            <a:srgbClr val="231F20"/>
                          </a:solidFill>
                          <a:latin typeface="Arial"/>
                          <a:cs typeface="Arial"/>
                        </a:rPr>
                        <a:t>Sym</a:t>
                      </a:r>
                      <a:r>
                        <a:rPr sz="1950" spc="70" dirty="0">
                          <a:solidFill>
                            <a:srgbClr val="231F20"/>
                          </a:solidFill>
                          <a:latin typeface="Arial"/>
                          <a:cs typeface="Arial"/>
                        </a:rPr>
                        <a:t>b</a:t>
                      </a:r>
                      <a:r>
                        <a:rPr sz="1950" spc="-5" dirty="0">
                          <a:solidFill>
                            <a:srgbClr val="231F20"/>
                          </a:solidFill>
                          <a:latin typeface="Arial"/>
                          <a:cs typeface="Arial"/>
                        </a:rPr>
                        <a:t>o</a:t>
                      </a:r>
                      <a:r>
                        <a:rPr sz="1950" spc="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23189">
                        <a:lnSpc>
                          <a:spcPct val="100000"/>
                        </a:lnSpc>
                      </a:pPr>
                      <a:r>
                        <a:rPr lang="en-US" altLang="zh-CN" sz="195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23189" marR="0" lvl="0" indent="0" algn="l" defTabSz="914400" rtl="0" eaLnBrk="1" fontAlgn="auto" latinLnBrk="0" hangingPunct="1">
                        <a:lnSpc>
                          <a:spcPct val="100000"/>
                        </a:lnSpc>
                        <a:spcBef>
                          <a:spcPts val="0"/>
                        </a:spcBef>
                        <a:spcAft>
                          <a:spcPts val="0"/>
                        </a:spcAft>
                        <a:buClrTx/>
                        <a:buSzTx/>
                        <a:buFontTx/>
                        <a:buNone/>
                        <a:tabLst/>
                        <a:defRPr/>
                      </a:pPr>
                      <a:r>
                        <a:rPr lang="en-US" altLang="zh-CN" sz="1950" dirty="0">
                          <a:solidFill>
                            <a:srgbClr val="231F20"/>
                          </a:solidFill>
                          <a:latin typeface="Arial"/>
                          <a:cs typeface="Arial"/>
                        </a:rPr>
                        <a:t>H</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26364">
                        <a:lnSpc>
                          <a:spcPct val="100000"/>
                        </a:lnSpc>
                      </a:pPr>
                      <a:r>
                        <a:rPr sz="1950" dirty="0">
                          <a:solidFill>
                            <a:srgbClr val="231F20"/>
                          </a:solidFill>
                          <a:latin typeface="Arial"/>
                          <a:cs typeface="Arial"/>
                        </a:rPr>
                        <a:t>E</a:t>
                      </a:r>
                      <a:r>
                        <a:rPr lang="en-US" sz="1950" dirty="0">
                          <a:solidFill>
                            <a:srgbClr val="231F20"/>
                          </a:solidFill>
                          <a:latin typeface="Arial"/>
                          <a:cs typeface="Arial"/>
                        </a:rPr>
                        <a:t> </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126364">
                        <a:lnSpc>
                          <a:spcPct val="100000"/>
                        </a:lnSpc>
                      </a:pPr>
                      <a:r>
                        <a:rPr sz="1950" dirty="0">
                          <a:solidFill>
                            <a:srgbClr val="231F20"/>
                          </a:solidFill>
                          <a:latin typeface="Arial"/>
                          <a:cs typeface="Arial"/>
                        </a:rPr>
                        <a:t>O</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0"/>
                  </a:ext>
                </a:extLst>
              </a:tr>
              <a:tr h="312419">
                <a:tc>
                  <a:txBody>
                    <a:bodyPr/>
                    <a:lstStyle/>
                    <a:p>
                      <a:pPr marL="121920">
                        <a:lnSpc>
                          <a:spcPct val="100000"/>
                        </a:lnSpc>
                      </a:pPr>
                      <a:r>
                        <a:rPr sz="1950" spc="-5" dirty="0">
                          <a:solidFill>
                            <a:srgbClr val="231F20"/>
                          </a:solidFill>
                          <a:latin typeface="Arial"/>
                          <a:cs typeface="Arial"/>
                        </a:rPr>
                        <a:t>Count</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solidFill>
                            <a:srgbClr val="231F20"/>
                          </a:solidFill>
                          <a:latin typeface="Arial"/>
                          <a:cs typeface="Arial"/>
                        </a:rPr>
                        <a:t>2</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latin typeface="Arial"/>
                          <a:cs typeface="Arial"/>
                        </a:rPr>
                        <a:t>1</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45415">
                        <a:lnSpc>
                          <a:spcPct val="100000"/>
                        </a:lnSpc>
                      </a:pPr>
                      <a:r>
                        <a:rPr sz="1950" dirty="0">
                          <a:solidFill>
                            <a:srgbClr val="231F20"/>
                          </a:solidFill>
                          <a:latin typeface="Arial"/>
                          <a:cs typeface="Arial"/>
                        </a:rPr>
                        <a:t>1</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3175" algn="ctr">
                        <a:lnSpc>
                          <a:spcPct val="100000"/>
                        </a:lnSpc>
                      </a:pPr>
                      <a:r>
                        <a:rPr sz="1950" dirty="0">
                          <a:solidFill>
                            <a:srgbClr val="231F20"/>
                          </a:solidFill>
                          <a:latin typeface="Arial"/>
                          <a:cs typeface="Arial"/>
                        </a:rPr>
                        <a:t>1</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7455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Outline</a:t>
            </a:r>
            <a:endParaRPr lang="en-US" altLang="zh-TW" dirty="0"/>
          </a:p>
        </p:txBody>
      </p:sp>
      <p:sp>
        <p:nvSpPr>
          <p:cNvPr id="12291" name="内容占位符 2"/>
          <p:cNvSpPr>
            <a:spLocks noGrp="1"/>
          </p:cNvSpPr>
          <p:nvPr>
            <p:ph idx="1"/>
          </p:nvPr>
        </p:nvSpPr>
        <p:spPr>
          <a:xfrm>
            <a:off x="457200" y="1219200"/>
            <a:ext cx="8229600" cy="4876800"/>
          </a:xfrm>
        </p:spPr>
        <p:txBody>
          <a:bodyPr>
            <a:normAutofit/>
          </a:bodyPr>
          <a:lstStyle/>
          <a:p>
            <a:pPr>
              <a:lnSpc>
                <a:spcPct val="90000"/>
              </a:lnSpc>
            </a:pPr>
            <a:r>
              <a:rPr lang="en-US" altLang="zh-TW" sz="2600" dirty="0">
                <a:latin typeface="Cambria" panose="02040503050406030204" pitchFamily="18" charset="0"/>
                <a:ea typeface="PMingLiU" pitchFamily="18" charset="-120"/>
                <a:cs typeface="PMingLiU" pitchFamily="18" charset="-120"/>
              </a:rPr>
              <a:t>Introduction to Compression </a:t>
            </a:r>
            <a:r>
              <a:rPr lang="zh-CN" altLang="en-US" sz="2600" dirty="0">
                <a:latin typeface="Cambria" panose="02040503050406030204" pitchFamily="18" charset="0"/>
                <a:ea typeface="PMingLiU" pitchFamily="18" charset="-120"/>
                <a:cs typeface="PMingLiU" pitchFamily="18" charset="-120"/>
              </a:rPr>
              <a:t>（压缩）</a:t>
            </a:r>
            <a:endParaRPr lang="en-US" altLang="zh-TW" sz="2600" dirty="0">
              <a:latin typeface="Cambria" panose="02040503050406030204" pitchFamily="18" charset="0"/>
              <a:ea typeface="PMingLiU" pitchFamily="18" charset="-120"/>
              <a:cs typeface="PMingLiU" pitchFamily="18" charset="-120"/>
            </a:endParaRPr>
          </a:p>
          <a:p>
            <a:pPr lvl="1"/>
            <a:r>
              <a:rPr lang="en-US" altLang="zh-TW" sz="2200" dirty="0">
                <a:latin typeface="Cambria" panose="02040503050406030204" pitchFamily="18" charset="0"/>
                <a:cs typeface="PMingLiU" pitchFamily="18" charset="-120"/>
              </a:rPr>
              <a:t>The need for data compression</a:t>
            </a:r>
          </a:p>
          <a:p>
            <a:pPr lvl="1"/>
            <a:r>
              <a:rPr lang="en-US" altLang="zh-TW" sz="2200" dirty="0">
                <a:latin typeface="Cambria" panose="02040503050406030204" pitchFamily="18" charset="0"/>
                <a:cs typeface="PMingLiU" pitchFamily="18" charset="-120"/>
              </a:rPr>
              <a:t>Lossless vs </a:t>
            </a:r>
            <a:r>
              <a:rPr lang="en-US" altLang="zh-TW" sz="2200" dirty="0" err="1">
                <a:latin typeface="Cambria" panose="02040503050406030204" pitchFamily="18" charset="0"/>
                <a:cs typeface="PMingLiU" pitchFamily="18" charset="-120"/>
              </a:rPr>
              <a:t>lossy</a:t>
            </a:r>
            <a:r>
              <a:rPr lang="en-US" altLang="zh-TW" sz="2200" dirty="0">
                <a:latin typeface="Cambria" panose="02040503050406030204" pitchFamily="18" charset="0"/>
                <a:cs typeface="PMingLiU" pitchFamily="18" charset="-120"/>
              </a:rPr>
              <a:t> compression</a:t>
            </a:r>
          </a:p>
          <a:p>
            <a:pPr lvl="1"/>
            <a:r>
              <a:rPr lang="en-US" altLang="zh-TW" sz="2200" dirty="0">
                <a:latin typeface="Cambria" panose="02040503050406030204" pitchFamily="18" charset="0"/>
                <a:cs typeface="PMingLiU" pitchFamily="18" charset="-120"/>
              </a:rPr>
              <a:t>Compression  ratio</a:t>
            </a:r>
          </a:p>
          <a:p>
            <a:r>
              <a:rPr lang="en-US" altLang="zh-TW" sz="2600" dirty="0">
                <a:latin typeface="Cambria" panose="02040503050406030204" pitchFamily="18" charset="0"/>
                <a:ea typeface="PMingLiU" pitchFamily="18" charset="-120"/>
                <a:cs typeface="PMingLiU" pitchFamily="18" charset="-120"/>
              </a:rPr>
              <a:t>Basics of Information Theory </a:t>
            </a:r>
            <a:r>
              <a:rPr lang="zh-CN" altLang="en-US" sz="2600" dirty="0">
                <a:latin typeface="Cambria" panose="02040503050406030204" pitchFamily="18" charset="0"/>
                <a:ea typeface="PMingLiU" pitchFamily="18" charset="-120"/>
                <a:cs typeface="PMingLiU" pitchFamily="18" charset="-120"/>
              </a:rPr>
              <a:t>（信息论基础）</a:t>
            </a:r>
          </a:p>
          <a:p>
            <a:r>
              <a:rPr lang="en-US" altLang="zh-TW" sz="2600" dirty="0">
                <a:latin typeface="Cambria" panose="02040503050406030204" pitchFamily="18" charset="0"/>
                <a:ea typeface="PMingLiU" pitchFamily="18" charset="-120"/>
                <a:cs typeface="PMingLiU" pitchFamily="18" charset="-120"/>
              </a:rPr>
              <a:t>Variable-Length	Coding  (VLC)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变长编码）</a:t>
            </a:r>
            <a:endParaRPr lang="en-US" altLang="zh-CN" sz="2600" dirty="0">
              <a:latin typeface="Cambria" panose="02040503050406030204" pitchFamily="18" charset="0"/>
              <a:ea typeface="PMingLiU" pitchFamily="18" charset="-120"/>
              <a:cs typeface="PMingLiU" pitchFamily="18" charset="-120"/>
            </a:endParaRPr>
          </a:p>
          <a:p>
            <a:pPr lvl="1"/>
            <a:r>
              <a:rPr lang="en-US" altLang="zh-CN" sz="2400" dirty="0">
                <a:solidFill>
                  <a:srgbClr val="231F20"/>
                </a:solidFill>
                <a:latin typeface="Cambria" panose="02040503050406030204" pitchFamily="18" charset="0"/>
                <a:ea typeface="Cambria" panose="02040503050406030204" pitchFamily="18" charset="0"/>
                <a:cs typeface="Arial"/>
              </a:rPr>
              <a:t>Shannon-</a:t>
            </a:r>
            <a:r>
              <a:rPr lang="en-US" altLang="zh-CN" sz="2400" dirty="0" err="1">
                <a:solidFill>
                  <a:srgbClr val="231F20"/>
                </a:solidFill>
                <a:latin typeface="Cambria" panose="02040503050406030204" pitchFamily="18" charset="0"/>
                <a:ea typeface="Cambria" panose="02040503050406030204" pitchFamily="18" charset="0"/>
                <a:cs typeface="Arial"/>
              </a:rPr>
              <a:t>Fano</a:t>
            </a:r>
            <a:r>
              <a:rPr lang="en-US" altLang="zh-CN" sz="2400" dirty="0">
                <a:solidFill>
                  <a:srgbClr val="231F20"/>
                </a:solidFill>
                <a:latin typeface="Cambria" panose="02040503050406030204" pitchFamily="18" charset="0"/>
                <a:ea typeface="Cambria" panose="02040503050406030204" pitchFamily="18" charset="0"/>
                <a:cs typeface="Arial"/>
              </a:rPr>
              <a:t> Algorithm</a:t>
            </a:r>
          </a:p>
          <a:p>
            <a:pPr lvl="1"/>
            <a:r>
              <a:rPr lang="en-US" altLang="zh-CN" sz="2400" dirty="0">
                <a:solidFill>
                  <a:srgbClr val="231F20"/>
                </a:solidFill>
                <a:latin typeface="Cambria" panose="02040503050406030204" pitchFamily="18" charset="0"/>
                <a:ea typeface="Cambria" panose="02040503050406030204" pitchFamily="18" charset="0"/>
                <a:cs typeface="Arial"/>
              </a:rPr>
              <a:t>Huffman Coding</a:t>
            </a:r>
            <a:endParaRPr lang="zh-CN" altLang="en-US" sz="2600" dirty="0">
              <a:latin typeface="Cambria" panose="02040503050406030204" pitchFamily="18" charset="0"/>
              <a:ea typeface="PMingLiU" pitchFamily="18" charset="-120"/>
              <a:cs typeface="PMingLiU" pitchFamily="18" charset="-120"/>
            </a:endParaRPr>
          </a:p>
          <a:p>
            <a:r>
              <a:rPr lang="en-US" altLang="zh-TW" sz="2600" dirty="0">
                <a:latin typeface="Cambria" panose="02040503050406030204" pitchFamily="18" charset="0"/>
                <a:ea typeface="PMingLiU" pitchFamily="18" charset="-120"/>
                <a:cs typeface="PMingLiU" pitchFamily="18" charset="-120"/>
              </a:rPr>
              <a:t>Dictionary-based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基于字典的编码）</a:t>
            </a:r>
          </a:p>
          <a:p>
            <a:r>
              <a:rPr lang="en-US" altLang="zh-TW" sz="2600" dirty="0">
                <a:latin typeface="Cambria" panose="02040503050406030204" pitchFamily="18" charset="0"/>
                <a:ea typeface="PMingLiU" pitchFamily="18" charset="-120"/>
                <a:cs typeface="PMingLiU" pitchFamily="18" charset="-120"/>
              </a:rPr>
              <a:t>Arithmetic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算术编码）</a:t>
            </a:r>
          </a:p>
          <a:p>
            <a:endParaRPr lang="en-US" altLang="zh-TW" sz="2600" dirty="0">
              <a:latin typeface="Cambria" panose="02040503050406030204" pitchFamily="18" charset="0"/>
              <a:ea typeface="PMingLiU" pitchFamily="18" charset="-120"/>
              <a:cs typeface="PMingLiU" pitchFamily="18" charset="-120"/>
            </a:endParaRPr>
          </a:p>
          <a:p>
            <a:pPr>
              <a:lnSpc>
                <a:spcPct val="90000"/>
              </a:lnSpc>
            </a:pPr>
            <a:endParaRPr lang="en-US" altLang="zh-TW" sz="2600"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222076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r>
              <a:rPr lang="en-US" altLang="zh-CN" sz="4400" dirty="0">
                <a:latin typeface="Calibri" panose="020F0502020204030204" pitchFamily="34" charset="0"/>
                <a:ea typeface="宋体" panose="02010600030101010101" pitchFamily="2" charset="-122"/>
                <a:cs typeface="PMingLiU" pitchFamily="18" charset="-120"/>
              </a:rPr>
              <a:t>Shannon-</a:t>
            </a:r>
            <a:r>
              <a:rPr lang="en-US" altLang="zh-CN" sz="4400" dirty="0" err="1">
                <a:latin typeface="Calibri" panose="020F0502020204030204" pitchFamily="34" charset="0"/>
                <a:ea typeface="宋体" panose="02010600030101010101" pitchFamily="2" charset="-122"/>
                <a:cs typeface="PMingLiU" pitchFamily="18" charset="-120"/>
              </a:rPr>
              <a:t>Fano</a:t>
            </a:r>
            <a:r>
              <a:rPr lang="en-US" altLang="zh-CN" sz="4400" dirty="0">
                <a:latin typeface="Calibri" panose="020F0502020204030204" pitchFamily="34" charset="0"/>
                <a:ea typeface="宋体" panose="02010600030101010101" pitchFamily="2" charset="-122"/>
                <a:cs typeface="PMingLiU" pitchFamily="18" charset="-120"/>
              </a:rPr>
              <a:t> Algorithm</a:t>
            </a:r>
            <a:endParaRPr lang="en-US" altLang="zh-TW" dirty="0">
              <a:latin typeface="Calibri" panose="020F0502020204030204" pitchFamily="34" charset="0"/>
              <a:ea typeface="PMingLiU" pitchFamily="18" charset="-120"/>
              <a:cs typeface="PMingLiU" pitchFamily="18" charset="-120"/>
            </a:endParaRPr>
          </a:p>
        </p:txBody>
      </p:sp>
      <p:pic>
        <p:nvPicPr>
          <p:cNvPr id="624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18" y="1850164"/>
            <a:ext cx="4549775"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18" y="3963126"/>
            <a:ext cx="454342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0A9B85D2-A03A-439D-B654-CEE5F347DB06}" type="slidenum">
              <a:rPr kumimoji="0" lang="en-US" altLang="zh-CN" sz="1200">
                <a:latin typeface="Garamond" panose="02020404030301010803" pitchFamily="18" charset="0"/>
              </a:rPr>
              <a:pPr eaLnBrk="1" hangingPunct="1"/>
              <a:t>20</a:t>
            </a:fld>
            <a:endParaRPr kumimoji="0" lang="en-US" altLang="zh-CN" sz="1200">
              <a:latin typeface="Garamond" panose="02020404030301010803" pitchFamily="18" charset="0"/>
            </a:endParaRPr>
          </a:p>
        </p:txBody>
      </p:sp>
      <p:sp>
        <p:nvSpPr>
          <p:cNvPr id="6" name="内容占位符 2"/>
          <p:cNvSpPr txBox="1">
            <a:spLocks/>
          </p:cNvSpPr>
          <p:nvPr/>
        </p:nvSpPr>
        <p:spPr>
          <a:xfrm>
            <a:off x="596345" y="1076145"/>
            <a:ext cx="8229600" cy="620168"/>
          </a:xfrm>
          <a:prstGeom prst="rect">
            <a:avLst/>
          </a:prstGeom>
        </p:spPr>
        <p:txBody>
          <a:bodyPr vert="horz" lIns="91440" tIns="45720" rIns="91440" bIns="45720" rtlCol="0">
            <a:normAutofit/>
          </a:bodyPr>
          <a:lst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tabLst>
                <a:tab pos="273050" algn="l"/>
                <a:tab pos="2266315" algn="l"/>
              </a:tabLst>
            </a:pPr>
            <a:r>
              <a:rPr lang="en-US" altLang="zh-CN" dirty="0">
                <a:solidFill>
                  <a:srgbClr val="231F20"/>
                </a:solidFill>
                <a:latin typeface="Cambria" panose="02040503050406030204" pitchFamily="18" charset="0"/>
                <a:ea typeface="Cambria" panose="02040503050406030204" pitchFamily="18" charset="0"/>
                <a:cs typeface="Arial"/>
              </a:rPr>
              <a:t>Result  of  Performing  Shannon-</a:t>
            </a:r>
            <a:r>
              <a:rPr lang="en-US" altLang="zh-CN" dirty="0" err="1">
                <a:solidFill>
                  <a:srgbClr val="231F20"/>
                </a:solidFill>
                <a:latin typeface="Cambria" panose="02040503050406030204" pitchFamily="18" charset="0"/>
                <a:ea typeface="Cambria" panose="02040503050406030204" pitchFamily="18" charset="0"/>
                <a:cs typeface="Arial"/>
              </a:rPr>
              <a:t>Fano</a:t>
            </a:r>
            <a:r>
              <a:rPr lang="en-US" altLang="zh-CN" dirty="0">
                <a:solidFill>
                  <a:srgbClr val="231F20"/>
                </a:solidFill>
                <a:latin typeface="Cambria" panose="02040503050406030204" pitchFamily="18" charset="0"/>
                <a:ea typeface="Cambria" panose="02040503050406030204" pitchFamily="18" charset="0"/>
                <a:cs typeface="Arial"/>
              </a:rPr>
              <a:t>  on  HELLO</a:t>
            </a:r>
          </a:p>
          <a:p>
            <a:endParaRPr lang="en-US" altLang="zh-TW" dirty="0">
              <a:latin typeface="Cambria" panose="02040503050406030204" pitchFamily="18" charset="0"/>
              <a:ea typeface="PMingLiU" pitchFamily="18" charset="-120"/>
              <a:cs typeface="PMingLiU" pitchFamily="18" charset="-120"/>
            </a:endParaRPr>
          </a:p>
        </p:txBody>
      </p:sp>
      <p:sp>
        <p:nvSpPr>
          <p:cNvPr id="2" name="矩形 1"/>
          <p:cNvSpPr/>
          <p:nvPr/>
        </p:nvSpPr>
        <p:spPr>
          <a:xfrm>
            <a:off x="5171090" y="1984673"/>
            <a:ext cx="3972910" cy="2554545"/>
          </a:xfrm>
          <a:prstGeom prst="rect">
            <a:avLst/>
          </a:prstGeom>
        </p:spPr>
        <p:txBody>
          <a:bodyPr wrap="square">
            <a:spAutoFit/>
          </a:bodyPr>
          <a:lstStyle/>
          <a:p>
            <a:pPr lvl="1">
              <a:lnSpc>
                <a:spcPct val="100000"/>
              </a:lnSpc>
            </a:pPr>
            <a:r>
              <a:rPr lang="en-US" altLang="zh-TW" sz="2000" dirty="0">
                <a:latin typeface="Cambria" panose="02040503050406030204" pitchFamily="18" charset="0"/>
                <a:ea typeface="PMingLiU" pitchFamily="18" charset="-120"/>
                <a:cs typeface="PMingLiU" pitchFamily="18" charset="-120"/>
              </a:rPr>
              <a:t>Discussion:</a:t>
            </a:r>
          </a:p>
          <a:p>
            <a:pPr lvl="1">
              <a:lnSpc>
                <a:spcPct val="100000"/>
              </a:lnSpc>
            </a:pPr>
            <a:endParaRPr lang="en-US" altLang="zh-TW" sz="2000" dirty="0">
              <a:latin typeface="Cambria" panose="02040503050406030204" pitchFamily="18" charset="0"/>
              <a:ea typeface="PMingLiU" pitchFamily="18" charset="-120"/>
              <a:cs typeface="PMingLiU" pitchFamily="18" charset="-120"/>
            </a:endParaRPr>
          </a:p>
          <a:p>
            <a:pPr lvl="1" algn="just"/>
            <a:r>
              <a:rPr lang="en-US" altLang="zh-CN" sz="2000" dirty="0">
                <a:latin typeface="Cambria" panose="02040503050406030204" pitchFamily="18" charset="0"/>
                <a:ea typeface="PMingLiU" pitchFamily="18" charset="-120"/>
                <a:cs typeface="PMingLiU" pitchFamily="18" charset="-120"/>
              </a:rPr>
              <a:t>The Shannon–</a:t>
            </a:r>
            <a:r>
              <a:rPr lang="en-US" altLang="zh-CN" sz="2000" dirty="0" err="1">
                <a:latin typeface="Cambria" panose="02040503050406030204" pitchFamily="18" charset="0"/>
                <a:ea typeface="PMingLiU" pitchFamily="18" charset="-120"/>
                <a:cs typeface="PMingLiU" pitchFamily="18" charset="-120"/>
              </a:rPr>
              <a:t>Fano</a:t>
            </a:r>
            <a:r>
              <a:rPr lang="en-US" altLang="zh-CN" sz="2000" dirty="0">
                <a:latin typeface="Cambria" panose="02040503050406030204" pitchFamily="18" charset="0"/>
                <a:ea typeface="PMingLiU" pitchFamily="18" charset="-120"/>
                <a:cs typeface="PMingLiU" pitchFamily="18" charset="-120"/>
              </a:rPr>
              <a:t> algorithm delivers satisfactory coding results for data compression,</a:t>
            </a:r>
          </a:p>
          <a:p>
            <a:pPr lvl="1"/>
            <a:r>
              <a:rPr lang="en-US" altLang="zh-CN" sz="2000" dirty="0">
                <a:latin typeface="Cambria" panose="02040503050406030204" pitchFamily="18" charset="0"/>
                <a:ea typeface="PMingLiU" pitchFamily="18" charset="-120"/>
                <a:cs typeface="PMingLiU" pitchFamily="18" charset="-120"/>
              </a:rPr>
              <a:t>but it was soon outperformed and overtaken by the Huffman coding method.</a:t>
            </a:r>
            <a:endParaRPr lang="en-US" altLang="zh-TW" sz="2000" dirty="0">
              <a:latin typeface="Cambria" panose="02040503050406030204" pitchFamily="18" charset="0"/>
              <a:ea typeface="PMingLiU" pitchFamily="18" charset="-120"/>
              <a:cs typeface="PMingLiU" pitchFamily="18" charset="-120"/>
            </a:endParaRPr>
          </a:p>
        </p:txBody>
      </p:sp>
    </p:spTree>
    <p:extLst>
      <p:ext uri="{BB962C8B-B14F-4D97-AF65-F5344CB8AC3E}">
        <p14:creationId xmlns:p14="http://schemas.microsoft.com/office/powerpoint/2010/main" val="4159663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3450" y="1544395"/>
            <a:ext cx="3369609" cy="585507"/>
          </a:xfrm>
          <a:prstGeom prst="rect">
            <a:avLst/>
          </a:prstGeom>
        </p:spPr>
        <p:txBody>
          <a:bodyPr vert="horz" wrap="square" lIns="0" tIns="0" rIns="0" bIns="0" rtlCol="0">
            <a:noAutofit/>
          </a:bodyPr>
          <a:lstStyle/>
          <a:p>
            <a:pPr marL="11206"/>
            <a:endParaRPr sz="1721" dirty="0">
              <a:latin typeface="Arial"/>
              <a:cs typeface="Arial"/>
            </a:endParaRPr>
          </a:p>
        </p:txBody>
      </p:sp>
      <p:sp>
        <p:nvSpPr>
          <p:cNvPr id="9" name="object 9"/>
          <p:cNvSpPr txBox="1"/>
          <p:nvPr/>
        </p:nvSpPr>
        <p:spPr>
          <a:xfrm>
            <a:off x="548503" y="1039955"/>
            <a:ext cx="7751733"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400" dirty="0">
                <a:solidFill>
                  <a:srgbClr val="231F20"/>
                </a:solidFill>
                <a:latin typeface="Cambria" panose="02040503050406030204" pitchFamily="18" charset="0"/>
                <a:ea typeface="Cambria" panose="02040503050406030204" pitchFamily="18" charset="0"/>
                <a:cs typeface="Arial"/>
              </a:rPr>
              <a:t>First presented by Huffman in a 1952, has been adopted in fax machines, JPEG, and MPEG.</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400" dirty="0">
                <a:solidFill>
                  <a:srgbClr val="231F20"/>
                </a:solidFill>
                <a:latin typeface="Cambria" panose="02040503050406030204" pitchFamily="18" charset="0"/>
                <a:ea typeface="Cambria" panose="02040503050406030204" pitchFamily="18" charset="0"/>
                <a:cs typeface="Arial"/>
              </a:rPr>
              <a:t>A bottom-up approach</a:t>
            </a:r>
            <a:r>
              <a:rPr lang="zh-CN" altLang="en-US" sz="2400" dirty="0">
                <a:solidFill>
                  <a:srgbClr val="231F20"/>
                </a:solidFill>
                <a:latin typeface="Cambria" panose="02040503050406030204" pitchFamily="18" charset="0"/>
                <a:ea typeface="Cambria" panose="02040503050406030204" pitchFamily="18" charset="0"/>
                <a:cs typeface="Arial"/>
              </a:rPr>
              <a:t>（</a:t>
            </a:r>
            <a:r>
              <a:rPr lang="zh-CN" altLang="en-US" sz="2400" dirty="0">
                <a:solidFill>
                  <a:srgbClr val="FF0000"/>
                </a:solidFill>
                <a:latin typeface="Cambria" panose="02040503050406030204" pitchFamily="18" charset="0"/>
                <a:ea typeface="Cambria" panose="02040503050406030204" pitchFamily="18" charset="0"/>
                <a:cs typeface="Arial"/>
              </a:rPr>
              <a:t>自底向上</a:t>
            </a:r>
            <a:r>
              <a:rPr lang="zh-CN" altLang="en-US" sz="2400" dirty="0">
                <a:solidFill>
                  <a:srgbClr val="231F20"/>
                </a:solidFill>
                <a:latin typeface="Cambria" panose="02040503050406030204" pitchFamily="18" charset="0"/>
                <a:ea typeface="Cambria" panose="02040503050406030204" pitchFamily="18" charset="0"/>
                <a:cs typeface="Arial"/>
              </a:rPr>
              <a:t>）</a:t>
            </a:r>
            <a:endParaRPr lang="en-US" altLang="zh-CN" sz="2400" spc="132"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400" dirty="0">
                <a:solidFill>
                  <a:srgbClr val="231F20"/>
                </a:solidFill>
                <a:latin typeface="Cambria" panose="02040503050406030204" pitchFamily="18" charset="0"/>
                <a:ea typeface="Cambria" panose="02040503050406030204" pitchFamily="18" charset="0"/>
                <a:cs typeface="Arial"/>
              </a:rPr>
              <a:t>Initialization: Put  all symbols  on a list </a:t>
            </a:r>
            <a:r>
              <a:rPr lang="en-US" altLang="zh-CN" sz="2400" dirty="0">
                <a:solidFill>
                  <a:srgbClr val="FF0000"/>
                </a:solidFill>
                <a:latin typeface="Cambria" panose="02040503050406030204" pitchFamily="18" charset="0"/>
                <a:ea typeface="Cambria" panose="02040503050406030204" pitchFamily="18" charset="0"/>
                <a:cs typeface="Arial"/>
              </a:rPr>
              <a:t>sorted</a:t>
            </a:r>
            <a:r>
              <a:rPr lang="en-US" altLang="zh-CN" sz="2400" dirty="0">
                <a:solidFill>
                  <a:srgbClr val="231F20"/>
                </a:solidFill>
                <a:latin typeface="Cambria" panose="02040503050406030204" pitchFamily="18" charset="0"/>
                <a:ea typeface="Cambria" panose="02040503050406030204" pitchFamily="18" charset="0"/>
                <a:cs typeface="Arial"/>
              </a:rPr>
              <a:t> according  to </a:t>
            </a:r>
            <a:r>
              <a:rPr sz="2400" dirty="0">
                <a:solidFill>
                  <a:srgbClr val="231F20"/>
                </a:solidFill>
                <a:latin typeface="Cambria" panose="02040503050406030204" pitchFamily="18" charset="0"/>
                <a:ea typeface="Cambria" panose="02040503050406030204" pitchFamily="18" charset="0"/>
                <a:cs typeface="Arial"/>
              </a:rPr>
              <a:t>their  frequency  counts.</a:t>
            </a:r>
            <a:endParaRPr lang="en-US" sz="24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sz="2400" dirty="0">
                <a:solidFill>
                  <a:srgbClr val="231F20"/>
                </a:solidFill>
                <a:latin typeface="Cambria" panose="02040503050406030204" pitchFamily="18" charset="0"/>
                <a:ea typeface="Cambria" panose="02040503050406030204" pitchFamily="18" charset="0"/>
                <a:cs typeface="Arial"/>
              </a:rPr>
              <a:t>Repeat  until  the  list  has  only  one  symbol  left:</a:t>
            </a:r>
          </a:p>
          <a:p>
            <a:pPr>
              <a:lnSpc>
                <a:spcPts val="574"/>
              </a:lnSpc>
              <a:spcBef>
                <a:spcPts val="27"/>
              </a:spcBef>
              <a:buClr>
                <a:srgbClr val="231F20"/>
              </a:buClr>
              <a:buFont typeface="Arial"/>
              <a:buAutoNum type="arabicPeriod" startAt="2"/>
            </a:pPr>
            <a:endParaRPr sz="574" dirty="0"/>
          </a:p>
          <a:p>
            <a:pPr marL="672389" lvl="1" indent="-407916">
              <a:buClr>
                <a:srgbClr val="231F20"/>
              </a:buClr>
              <a:buFont typeface="Arial"/>
              <a:buAutoNum type="arabicParenBoth"/>
              <a:tabLst>
                <a:tab pos="672389" algn="l"/>
              </a:tabLst>
            </a:pPr>
            <a:r>
              <a:rPr dirty="0">
                <a:solidFill>
                  <a:srgbClr val="231F20"/>
                </a:solidFill>
                <a:latin typeface="Arial"/>
                <a:cs typeface="Arial"/>
              </a:rPr>
              <a:t>From  the  list  pick  two  symbols  with  the  </a:t>
            </a:r>
            <a:r>
              <a:rPr dirty="0">
                <a:solidFill>
                  <a:srgbClr val="FF0000"/>
                </a:solidFill>
                <a:latin typeface="Arial"/>
                <a:cs typeface="Arial"/>
              </a:rPr>
              <a:t>lowest  frequency  </a:t>
            </a:r>
            <a:r>
              <a:rPr dirty="0">
                <a:solidFill>
                  <a:srgbClr val="231F20"/>
                </a:solidFill>
                <a:latin typeface="Arial"/>
                <a:cs typeface="Arial"/>
              </a:rPr>
              <a:t>counts.</a:t>
            </a:r>
            <a:r>
              <a:rPr lang="en-US" dirty="0">
                <a:solidFill>
                  <a:srgbClr val="231F20"/>
                </a:solidFill>
                <a:latin typeface="Arial"/>
                <a:cs typeface="Arial"/>
              </a:rPr>
              <a:t> </a:t>
            </a:r>
            <a:r>
              <a:rPr dirty="0">
                <a:solidFill>
                  <a:srgbClr val="231F20"/>
                </a:solidFill>
                <a:latin typeface="Arial"/>
                <a:cs typeface="Arial"/>
              </a:rPr>
              <a:t>Form  a  Huffman  subtree  that  has  these  two  symbols  as  child  nodes and  create  a  parent  node.</a:t>
            </a:r>
            <a:endParaRPr dirty="0">
              <a:latin typeface="Arial"/>
              <a:cs typeface="Arial"/>
            </a:endParaRPr>
          </a:p>
          <a:p>
            <a:pPr>
              <a:lnSpc>
                <a:spcPts val="1147"/>
              </a:lnSpc>
              <a:spcBef>
                <a:spcPts val="77"/>
              </a:spcBef>
            </a:pPr>
            <a:endParaRPr dirty="0"/>
          </a:p>
          <a:p>
            <a:pPr marL="672389" marR="17370" lvl="1" indent="-407916">
              <a:lnSpc>
                <a:spcPts val="1677"/>
              </a:lnSpc>
              <a:buClr>
                <a:srgbClr val="231F20"/>
              </a:buClr>
              <a:buFont typeface="Arial"/>
              <a:buAutoNum type="arabicParenBoth" startAt="2"/>
              <a:tabLst>
                <a:tab pos="672389" algn="l"/>
              </a:tabLst>
            </a:pPr>
            <a:r>
              <a:rPr dirty="0">
                <a:solidFill>
                  <a:srgbClr val="FF0000"/>
                </a:solidFill>
                <a:latin typeface="Arial"/>
                <a:cs typeface="Arial"/>
              </a:rPr>
              <a:t>Assign  the  sum  of  the  children’s  frequency counts  to  the  parent </a:t>
            </a:r>
            <a:r>
              <a:rPr dirty="0">
                <a:solidFill>
                  <a:srgbClr val="C00000"/>
                </a:solidFill>
                <a:latin typeface="Arial"/>
                <a:cs typeface="Arial"/>
              </a:rPr>
              <a:t> </a:t>
            </a:r>
            <a:r>
              <a:rPr dirty="0">
                <a:solidFill>
                  <a:srgbClr val="231F20"/>
                </a:solidFill>
                <a:latin typeface="Arial"/>
                <a:cs typeface="Arial"/>
              </a:rPr>
              <a:t>and insert  it  into  the  list  such that  the  order  is maintained.</a:t>
            </a:r>
            <a:endParaRPr dirty="0">
              <a:latin typeface="Arial"/>
              <a:cs typeface="Arial"/>
            </a:endParaRPr>
          </a:p>
          <a:p>
            <a:pPr lvl="1">
              <a:lnSpc>
                <a:spcPts val="1059"/>
              </a:lnSpc>
              <a:spcBef>
                <a:spcPts val="40"/>
              </a:spcBef>
              <a:buClr>
                <a:srgbClr val="231F20"/>
              </a:buClr>
              <a:buFont typeface="Arial"/>
              <a:buAutoNum type="arabicParenBoth" startAt="2"/>
            </a:pPr>
            <a:endParaRPr dirty="0"/>
          </a:p>
          <a:p>
            <a:pPr marL="672389" lvl="1" indent="-407356">
              <a:buClr>
                <a:srgbClr val="231F20"/>
              </a:buClr>
              <a:buFont typeface="Arial"/>
              <a:buAutoNum type="arabicParenBoth" startAt="2"/>
              <a:tabLst>
                <a:tab pos="672389" algn="l"/>
              </a:tabLst>
            </a:pPr>
            <a:r>
              <a:rPr lang="en-US" dirty="0">
                <a:solidFill>
                  <a:srgbClr val="231F20"/>
                </a:solidFill>
                <a:latin typeface="Arial"/>
                <a:cs typeface="Arial"/>
              </a:rPr>
              <a:t>Assign code 0/1 to the two branches of the tree, </a:t>
            </a:r>
            <a:r>
              <a:rPr lang="en-US" dirty="0">
                <a:solidFill>
                  <a:srgbClr val="FF0000"/>
                </a:solidFill>
                <a:latin typeface="Arial"/>
                <a:cs typeface="Arial"/>
              </a:rPr>
              <a:t>d</a:t>
            </a:r>
            <a:r>
              <a:rPr dirty="0">
                <a:solidFill>
                  <a:srgbClr val="FF0000"/>
                </a:solidFill>
                <a:latin typeface="Arial"/>
                <a:cs typeface="Arial"/>
              </a:rPr>
              <a:t>elete  the  children  from the  list.</a:t>
            </a:r>
            <a:endParaRPr sz="882" dirty="0">
              <a:solidFill>
                <a:srgbClr val="FF0000"/>
              </a:solidFill>
            </a:endParaRPr>
          </a:p>
          <a:p>
            <a:pPr marL="360000" marR="12887" indent="-360000">
              <a:lnSpc>
                <a:spcPct val="119500"/>
              </a:lnSpc>
              <a:spcBef>
                <a:spcPts val="1000"/>
              </a:spcBef>
              <a:buClr>
                <a:srgbClr val="94003F"/>
              </a:buClr>
              <a:buSzPct val="70000"/>
              <a:buFont typeface="Wingdings" panose="05000000000000000000" pitchFamily="2" charset="2"/>
              <a:buChar char="u"/>
              <a:tabLst>
                <a:tab pos="273050" algn="l"/>
                <a:tab pos="2266315" algn="l"/>
              </a:tabLst>
            </a:pPr>
            <a:r>
              <a:rPr sz="2400" dirty="0">
                <a:solidFill>
                  <a:srgbClr val="231F20"/>
                </a:solidFill>
                <a:latin typeface="Cambria" panose="02040503050406030204" pitchFamily="18" charset="0"/>
                <a:ea typeface="Cambria" panose="02040503050406030204" pitchFamily="18" charset="0"/>
                <a:cs typeface="Arial"/>
              </a:rPr>
              <a:t>Assign  a </a:t>
            </a:r>
            <a:r>
              <a:rPr sz="2400" dirty="0" err="1">
                <a:solidFill>
                  <a:srgbClr val="231F20"/>
                </a:solidFill>
                <a:latin typeface="Cambria" panose="02040503050406030204" pitchFamily="18" charset="0"/>
                <a:ea typeface="Cambria" panose="02040503050406030204" pitchFamily="18" charset="0"/>
                <a:cs typeface="Arial"/>
              </a:rPr>
              <a:t>codeword</a:t>
            </a:r>
            <a:r>
              <a:rPr sz="2400" dirty="0">
                <a:solidFill>
                  <a:srgbClr val="231F20"/>
                </a:solidFill>
                <a:latin typeface="Cambria" panose="02040503050406030204" pitchFamily="18" charset="0"/>
                <a:ea typeface="Cambria" panose="02040503050406030204" pitchFamily="18" charset="0"/>
                <a:cs typeface="Arial"/>
              </a:rPr>
              <a:t>  for each leaf based on the path from the root.</a:t>
            </a:r>
          </a:p>
        </p:txBody>
      </p:sp>
      <p:sp>
        <p:nvSpPr>
          <p:cNvPr id="14" name="标题 1"/>
          <p:cNvSpPr>
            <a:spLocks noGrp="1"/>
          </p:cNvSpPr>
          <p:nvPr>
            <p:ph type="title"/>
          </p:nvPr>
        </p:nvSpPr>
        <p:spPr>
          <a:xfrm>
            <a:off x="628650" y="141687"/>
            <a:ext cx="7886700" cy="532945"/>
          </a:xfrm>
        </p:spPr>
        <p:txBody>
          <a:bodyPr/>
          <a:lstStyle/>
          <a:p>
            <a:r>
              <a:rPr lang="en-US" altLang="zh-CN" dirty="0"/>
              <a:t>Huffman Coding </a:t>
            </a:r>
            <a:endParaRPr lang="zh-CN" altLang="en-US" dirty="0"/>
          </a:p>
        </p:txBody>
      </p:sp>
    </p:spTree>
    <p:extLst>
      <p:ext uri="{BB962C8B-B14F-4D97-AF65-F5344CB8AC3E}">
        <p14:creationId xmlns:p14="http://schemas.microsoft.com/office/powerpoint/2010/main" val="74531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Huffman Coding </a:t>
            </a:r>
            <a:endParaRPr lang="zh-CN" altLang="en-US" dirty="0"/>
          </a:p>
        </p:txBody>
      </p:sp>
      <p:sp>
        <p:nvSpPr>
          <p:cNvPr id="12291" name="内容占位符 2"/>
          <p:cNvSpPr>
            <a:spLocks noGrp="1"/>
          </p:cNvSpPr>
          <p:nvPr>
            <p:ph idx="1"/>
          </p:nvPr>
        </p:nvSpPr>
        <p:spPr>
          <a:xfrm>
            <a:off x="403531" y="120298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22</a:t>
            </a:fld>
            <a:endParaRPr kumimoji="0" lang="en-US" altLang="zh-CN" sz="1200">
              <a:latin typeface="Garamond" panose="02020404030301010803" pitchFamily="18" charset="0"/>
            </a:endParaRPr>
          </a:p>
        </p:txBody>
      </p:sp>
      <p:sp>
        <p:nvSpPr>
          <p:cNvPr id="6" name="object 4"/>
          <p:cNvSpPr/>
          <p:nvPr/>
        </p:nvSpPr>
        <p:spPr>
          <a:xfrm>
            <a:off x="2770349" y="2257337"/>
            <a:ext cx="954963" cy="381990"/>
          </a:xfrm>
          <a:custGeom>
            <a:avLst/>
            <a:gdLst/>
            <a:ahLst/>
            <a:cxnLst/>
            <a:rect l="l" t="t" r="r" b="b"/>
            <a:pathLst>
              <a:path w="954963" h="381990">
                <a:moveTo>
                  <a:pt x="954963" y="0"/>
                </a:moveTo>
                <a:lnTo>
                  <a:pt x="0" y="381990"/>
                </a:lnTo>
              </a:path>
            </a:pathLst>
          </a:custGeom>
          <a:ln w="9194">
            <a:solidFill>
              <a:srgbClr val="000000"/>
            </a:solidFill>
          </a:ln>
        </p:spPr>
        <p:txBody>
          <a:bodyPr wrap="square" lIns="0" tIns="0" rIns="0" bIns="0" rtlCol="0">
            <a:noAutofit/>
          </a:bodyPr>
          <a:lstStyle/>
          <a:p>
            <a:endParaRPr/>
          </a:p>
        </p:txBody>
      </p:sp>
      <p:sp>
        <p:nvSpPr>
          <p:cNvPr id="7" name="object 5"/>
          <p:cNvSpPr/>
          <p:nvPr/>
        </p:nvSpPr>
        <p:spPr>
          <a:xfrm>
            <a:off x="3725313" y="2257337"/>
            <a:ext cx="954976" cy="381990"/>
          </a:xfrm>
          <a:custGeom>
            <a:avLst/>
            <a:gdLst/>
            <a:ahLst/>
            <a:cxnLst/>
            <a:rect l="l" t="t" r="r" b="b"/>
            <a:pathLst>
              <a:path w="954976" h="381990">
                <a:moveTo>
                  <a:pt x="0" y="0"/>
                </a:moveTo>
                <a:lnTo>
                  <a:pt x="954976" y="381990"/>
                </a:lnTo>
              </a:path>
            </a:pathLst>
          </a:custGeom>
          <a:ln w="9194">
            <a:solidFill>
              <a:srgbClr val="000000"/>
            </a:solidFill>
          </a:ln>
        </p:spPr>
        <p:txBody>
          <a:bodyPr wrap="square" lIns="0" tIns="0" rIns="0" bIns="0" rtlCol="0">
            <a:noAutofit/>
          </a:bodyPr>
          <a:lstStyle/>
          <a:p>
            <a:endParaRPr/>
          </a:p>
        </p:txBody>
      </p:sp>
      <p:sp>
        <p:nvSpPr>
          <p:cNvPr id="8" name="object 6"/>
          <p:cNvSpPr txBox="1"/>
          <p:nvPr/>
        </p:nvSpPr>
        <p:spPr>
          <a:xfrm>
            <a:off x="2568673" y="2639112"/>
            <a:ext cx="40386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E:(1)</a:t>
            </a:r>
            <a:endParaRPr sz="1450">
              <a:latin typeface="Times New Roman"/>
              <a:cs typeface="Times New Roman"/>
            </a:endParaRPr>
          </a:p>
        </p:txBody>
      </p:sp>
      <p:sp>
        <p:nvSpPr>
          <p:cNvPr id="9" name="object 7"/>
          <p:cNvSpPr txBox="1"/>
          <p:nvPr/>
        </p:nvSpPr>
        <p:spPr>
          <a:xfrm>
            <a:off x="3482642" y="1981180"/>
            <a:ext cx="4857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P1:(2)</a:t>
            </a:r>
            <a:endParaRPr sz="1450">
              <a:latin typeface="Times New Roman"/>
              <a:cs typeface="Times New Roman"/>
            </a:endParaRPr>
          </a:p>
        </p:txBody>
      </p:sp>
      <p:sp>
        <p:nvSpPr>
          <p:cNvPr id="10" name="object 8"/>
          <p:cNvSpPr txBox="1"/>
          <p:nvPr/>
        </p:nvSpPr>
        <p:spPr>
          <a:xfrm>
            <a:off x="4468345" y="2650700"/>
            <a:ext cx="42418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O:(1)</a:t>
            </a:r>
            <a:endParaRPr sz="1450">
              <a:latin typeface="Times New Roman"/>
              <a:cs typeface="Times New Roman"/>
            </a:endParaRPr>
          </a:p>
        </p:txBody>
      </p:sp>
      <p:sp>
        <p:nvSpPr>
          <p:cNvPr id="11" name="object 9"/>
          <p:cNvSpPr txBox="1"/>
          <p:nvPr/>
        </p:nvSpPr>
        <p:spPr>
          <a:xfrm>
            <a:off x="3610476" y="3304034"/>
            <a:ext cx="22987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(a)</a:t>
            </a:r>
            <a:endParaRPr sz="1450">
              <a:latin typeface="Times New Roman"/>
              <a:cs typeface="Times New Roman"/>
            </a:endParaRPr>
          </a:p>
        </p:txBody>
      </p:sp>
      <p:sp>
        <p:nvSpPr>
          <p:cNvPr id="12" name="object 10"/>
          <p:cNvSpPr txBox="1"/>
          <p:nvPr/>
        </p:nvSpPr>
        <p:spPr>
          <a:xfrm>
            <a:off x="3207477" y="2174678"/>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sp>
        <p:nvSpPr>
          <p:cNvPr id="13" name="object 11"/>
          <p:cNvSpPr txBox="1"/>
          <p:nvPr/>
        </p:nvSpPr>
        <p:spPr>
          <a:xfrm>
            <a:off x="4128251" y="2174678"/>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1</a:t>
            </a:r>
            <a:endParaRPr sz="1450" dirty="0">
              <a:latin typeface="Times New Roman"/>
              <a:cs typeface="Times New Roman"/>
            </a:endParaRPr>
          </a:p>
        </p:txBody>
      </p:sp>
      <p:grpSp>
        <p:nvGrpSpPr>
          <p:cNvPr id="2" name="组合 1"/>
          <p:cNvGrpSpPr/>
          <p:nvPr/>
        </p:nvGrpSpPr>
        <p:grpSpPr>
          <a:xfrm>
            <a:off x="5729254" y="1763766"/>
            <a:ext cx="3288953" cy="1555899"/>
            <a:chOff x="5729254" y="1763766"/>
            <a:chExt cx="3288953" cy="1555899"/>
          </a:xfrm>
        </p:grpSpPr>
        <p:sp>
          <p:nvSpPr>
            <p:cNvPr id="14" name="object 12"/>
            <p:cNvSpPr/>
            <p:nvPr/>
          </p:nvSpPr>
          <p:spPr>
            <a:xfrm>
              <a:off x="5941167" y="2039911"/>
              <a:ext cx="954976" cy="381990"/>
            </a:xfrm>
            <a:custGeom>
              <a:avLst/>
              <a:gdLst/>
              <a:ahLst/>
              <a:cxnLst/>
              <a:rect l="l" t="t" r="r" b="b"/>
              <a:pathLst>
                <a:path w="954976" h="381990">
                  <a:moveTo>
                    <a:pt x="954976" y="0"/>
                  </a:moveTo>
                  <a:lnTo>
                    <a:pt x="0" y="381990"/>
                  </a:lnTo>
                </a:path>
              </a:pathLst>
            </a:custGeom>
            <a:ln w="9194">
              <a:solidFill>
                <a:srgbClr val="000000"/>
              </a:solidFill>
            </a:ln>
          </p:spPr>
          <p:txBody>
            <a:bodyPr wrap="square" lIns="0" tIns="0" rIns="0" bIns="0" rtlCol="0">
              <a:noAutofit/>
            </a:bodyPr>
            <a:lstStyle/>
            <a:p>
              <a:endParaRPr/>
            </a:p>
          </p:txBody>
        </p:sp>
        <p:sp>
          <p:nvSpPr>
            <p:cNvPr id="15" name="object 13"/>
            <p:cNvSpPr/>
            <p:nvPr/>
          </p:nvSpPr>
          <p:spPr>
            <a:xfrm>
              <a:off x="6896144" y="2039911"/>
              <a:ext cx="954963" cy="381990"/>
            </a:xfrm>
            <a:custGeom>
              <a:avLst/>
              <a:gdLst/>
              <a:ahLst/>
              <a:cxnLst/>
              <a:rect l="l" t="t" r="r" b="b"/>
              <a:pathLst>
                <a:path w="954963" h="381990">
                  <a:moveTo>
                    <a:pt x="0" y="0"/>
                  </a:moveTo>
                  <a:lnTo>
                    <a:pt x="954963" y="381990"/>
                  </a:lnTo>
                </a:path>
              </a:pathLst>
            </a:custGeom>
            <a:ln w="9194">
              <a:solidFill>
                <a:srgbClr val="000000"/>
              </a:solidFill>
            </a:ln>
          </p:spPr>
          <p:txBody>
            <a:bodyPr wrap="square" lIns="0" tIns="0" rIns="0" bIns="0" rtlCol="0">
              <a:noAutofit/>
            </a:bodyPr>
            <a:lstStyle/>
            <a:p>
              <a:endParaRPr/>
            </a:p>
          </p:txBody>
        </p:sp>
        <p:sp>
          <p:nvSpPr>
            <p:cNvPr id="16" name="object 14"/>
            <p:cNvSpPr/>
            <p:nvPr/>
          </p:nvSpPr>
          <p:spPr>
            <a:xfrm>
              <a:off x="6896144" y="2421902"/>
              <a:ext cx="954963" cy="381977"/>
            </a:xfrm>
            <a:custGeom>
              <a:avLst/>
              <a:gdLst/>
              <a:ahLst/>
              <a:cxnLst/>
              <a:rect l="l" t="t" r="r" b="b"/>
              <a:pathLst>
                <a:path w="954963" h="381977">
                  <a:moveTo>
                    <a:pt x="954963" y="0"/>
                  </a:moveTo>
                  <a:lnTo>
                    <a:pt x="0" y="381977"/>
                  </a:lnTo>
                </a:path>
              </a:pathLst>
            </a:custGeom>
            <a:ln w="9194">
              <a:solidFill>
                <a:srgbClr val="000000"/>
              </a:solidFill>
            </a:ln>
          </p:spPr>
          <p:txBody>
            <a:bodyPr wrap="square" lIns="0" tIns="0" rIns="0" bIns="0" rtlCol="0">
              <a:noAutofit/>
            </a:bodyPr>
            <a:lstStyle/>
            <a:p>
              <a:endParaRPr/>
            </a:p>
          </p:txBody>
        </p:sp>
        <p:sp>
          <p:nvSpPr>
            <p:cNvPr id="17" name="object 15"/>
            <p:cNvSpPr/>
            <p:nvPr/>
          </p:nvSpPr>
          <p:spPr>
            <a:xfrm>
              <a:off x="7851108" y="2421902"/>
              <a:ext cx="954963" cy="381977"/>
            </a:xfrm>
            <a:custGeom>
              <a:avLst/>
              <a:gdLst/>
              <a:ahLst/>
              <a:cxnLst/>
              <a:rect l="l" t="t" r="r" b="b"/>
              <a:pathLst>
                <a:path w="954963" h="381977">
                  <a:moveTo>
                    <a:pt x="0" y="0"/>
                  </a:moveTo>
                  <a:lnTo>
                    <a:pt x="954963" y="381977"/>
                  </a:lnTo>
                </a:path>
              </a:pathLst>
            </a:custGeom>
            <a:ln w="9194">
              <a:solidFill>
                <a:srgbClr val="000000"/>
              </a:solidFill>
            </a:ln>
          </p:spPr>
          <p:txBody>
            <a:bodyPr wrap="square" lIns="0" tIns="0" rIns="0" bIns="0" rtlCol="0">
              <a:noAutofit/>
            </a:bodyPr>
            <a:lstStyle/>
            <a:p>
              <a:endParaRPr/>
            </a:p>
          </p:txBody>
        </p:sp>
        <p:sp>
          <p:nvSpPr>
            <p:cNvPr id="18" name="object 16"/>
            <p:cNvSpPr txBox="1"/>
            <p:nvPr/>
          </p:nvSpPr>
          <p:spPr>
            <a:xfrm>
              <a:off x="7253700" y="3086620"/>
              <a:ext cx="240029"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(b)</a:t>
              </a:r>
              <a:endParaRPr sz="1450">
                <a:latin typeface="Times New Roman"/>
                <a:cs typeface="Times New Roman"/>
              </a:endParaRPr>
            </a:p>
          </p:txBody>
        </p:sp>
        <p:sp>
          <p:nvSpPr>
            <p:cNvPr id="19" name="object 17"/>
            <p:cNvSpPr txBox="1"/>
            <p:nvPr/>
          </p:nvSpPr>
          <p:spPr>
            <a:xfrm>
              <a:off x="5729254" y="2444874"/>
              <a:ext cx="42418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H:(1)</a:t>
              </a:r>
              <a:endParaRPr sz="1450">
                <a:latin typeface="Times New Roman"/>
                <a:cs typeface="Times New Roman"/>
              </a:endParaRPr>
            </a:p>
          </p:txBody>
        </p:sp>
        <p:sp>
          <p:nvSpPr>
            <p:cNvPr id="20" name="object 18"/>
            <p:cNvSpPr txBox="1"/>
            <p:nvPr/>
          </p:nvSpPr>
          <p:spPr>
            <a:xfrm>
              <a:off x="6653523" y="1763766"/>
              <a:ext cx="4857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P2:(3)</a:t>
              </a:r>
              <a:endParaRPr sz="1450" dirty="0">
                <a:latin typeface="Times New Roman"/>
                <a:cs typeface="Times New Roman"/>
              </a:endParaRPr>
            </a:p>
          </p:txBody>
        </p:sp>
        <p:sp>
          <p:nvSpPr>
            <p:cNvPr id="21" name="object 19"/>
            <p:cNvSpPr txBox="1"/>
            <p:nvPr/>
          </p:nvSpPr>
          <p:spPr>
            <a:xfrm>
              <a:off x="6694356" y="2810719"/>
              <a:ext cx="40386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E:(1)</a:t>
              </a:r>
              <a:endParaRPr sz="1450">
                <a:latin typeface="Times New Roman"/>
                <a:cs typeface="Times New Roman"/>
              </a:endParaRPr>
            </a:p>
          </p:txBody>
        </p:sp>
        <p:sp>
          <p:nvSpPr>
            <p:cNvPr id="22" name="object 20"/>
            <p:cNvSpPr txBox="1"/>
            <p:nvPr/>
          </p:nvSpPr>
          <p:spPr>
            <a:xfrm>
              <a:off x="8594027" y="2810719"/>
              <a:ext cx="42418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O:(1)</a:t>
              </a:r>
              <a:endParaRPr sz="1450">
                <a:latin typeface="Times New Roman"/>
                <a:cs typeface="Times New Roman"/>
              </a:endParaRPr>
            </a:p>
          </p:txBody>
        </p:sp>
        <p:sp>
          <p:nvSpPr>
            <p:cNvPr id="23" name="object 21"/>
            <p:cNvSpPr txBox="1"/>
            <p:nvPr/>
          </p:nvSpPr>
          <p:spPr>
            <a:xfrm>
              <a:off x="7884226" y="2191780"/>
              <a:ext cx="4857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P1:(2)</a:t>
              </a:r>
              <a:endParaRPr sz="1450">
                <a:latin typeface="Times New Roman"/>
                <a:cs typeface="Times New Roman"/>
              </a:endParaRPr>
            </a:p>
          </p:txBody>
        </p:sp>
        <p:sp>
          <p:nvSpPr>
            <p:cNvPr id="24" name="object 22"/>
            <p:cNvSpPr txBox="1"/>
            <p:nvPr/>
          </p:nvSpPr>
          <p:spPr>
            <a:xfrm>
              <a:off x="6359964" y="1957264"/>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sp>
          <p:nvSpPr>
            <p:cNvPr id="25" name="object 23"/>
            <p:cNvSpPr txBox="1"/>
            <p:nvPr/>
          </p:nvSpPr>
          <p:spPr>
            <a:xfrm>
              <a:off x="7312927" y="1957264"/>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1</a:t>
              </a:r>
              <a:endParaRPr sz="1450">
                <a:latin typeface="Times New Roman"/>
                <a:cs typeface="Times New Roman"/>
              </a:endParaRPr>
            </a:p>
          </p:txBody>
        </p:sp>
        <p:sp>
          <p:nvSpPr>
            <p:cNvPr id="26" name="object 24"/>
            <p:cNvSpPr txBox="1"/>
            <p:nvPr/>
          </p:nvSpPr>
          <p:spPr>
            <a:xfrm>
              <a:off x="7283129" y="2410110"/>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sp>
          <p:nvSpPr>
            <p:cNvPr id="27" name="object 25"/>
            <p:cNvSpPr txBox="1"/>
            <p:nvPr/>
          </p:nvSpPr>
          <p:spPr>
            <a:xfrm>
              <a:off x="8372939" y="2387303"/>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1</a:t>
              </a:r>
              <a:endParaRPr sz="1450">
                <a:latin typeface="Times New Roman"/>
                <a:cs typeface="Times New Roman"/>
              </a:endParaRPr>
            </a:p>
          </p:txBody>
        </p:sp>
      </p:grpSp>
      <p:grpSp>
        <p:nvGrpSpPr>
          <p:cNvPr id="3" name="组合 2"/>
          <p:cNvGrpSpPr/>
          <p:nvPr/>
        </p:nvGrpSpPr>
        <p:grpSpPr>
          <a:xfrm>
            <a:off x="3573646" y="3911355"/>
            <a:ext cx="3947437" cy="1934436"/>
            <a:chOff x="3573646" y="3911355"/>
            <a:chExt cx="3947437" cy="1934436"/>
          </a:xfrm>
        </p:grpSpPr>
        <p:sp>
          <p:nvSpPr>
            <p:cNvPr id="28" name="object 26"/>
            <p:cNvSpPr/>
            <p:nvPr/>
          </p:nvSpPr>
          <p:spPr>
            <a:xfrm>
              <a:off x="3775334" y="4191008"/>
              <a:ext cx="954976" cy="381990"/>
            </a:xfrm>
            <a:custGeom>
              <a:avLst/>
              <a:gdLst/>
              <a:ahLst/>
              <a:cxnLst/>
              <a:rect l="l" t="t" r="r" b="b"/>
              <a:pathLst>
                <a:path w="954976" h="381990">
                  <a:moveTo>
                    <a:pt x="954976" y="0"/>
                  </a:moveTo>
                  <a:lnTo>
                    <a:pt x="0" y="381990"/>
                  </a:lnTo>
                </a:path>
              </a:pathLst>
            </a:custGeom>
            <a:ln w="9194">
              <a:solidFill>
                <a:srgbClr val="000000"/>
              </a:solidFill>
            </a:ln>
          </p:spPr>
          <p:txBody>
            <a:bodyPr wrap="square" lIns="0" tIns="0" rIns="0" bIns="0" rtlCol="0">
              <a:noAutofit/>
            </a:bodyPr>
            <a:lstStyle/>
            <a:p>
              <a:endParaRPr/>
            </a:p>
          </p:txBody>
        </p:sp>
        <p:sp>
          <p:nvSpPr>
            <p:cNvPr id="29" name="object 27"/>
            <p:cNvSpPr/>
            <p:nvPr/>
          </p:nvSpPr>
          <p:spPr>
            <a:xfrm>
              <a:off x="4730311" y="4191008"/>
              <a:ext cx="954963" cy="381990"/>
            </a:xfrm>
            <a:custGeom>
              <a:avLst/>
              <a:gdLst/>
              <a:ahLst/>
              <a:cxnLst/>
              <a:rect l="l" t="t" r="r" b="b"/>
              <a:pathLst>
                <a:path w="954963" h="381990">
                  <a:moveTo>
                    <a:pt x="0" y="0"/>
                  </a:moveTo>
                  <a:lnTo>
                    <a:pt x="954963" y="381990"/>
                  </a:lnTo>
                </a:path>
              </a:pathLst>
            </a:custGeom>
            <a:ln w="9194">
              <a:solidFill>
                <a:srgbClr val="000000"/>
              </a:solidFill>
            </a:ln>
          </p:spPr>
          <p:txBody>
            <a:bodyPr wrap="square" lIns="0" tIns="0" rIns="0" bIns="0" rtlCol="0">
              <a:noAutofit/>
            </a:bodyPr>
            <a:lstStyle/>
            <a:p>
              <a:endParaRPr/>
            </a:p>
          </p:txBody>
        </p:sp>
        <p:sp>
          <p:nvSpPr>
            <p:cNvPr id="30" name="object 28"/>
            <p:cNvSpPr/>
            <p:nvPr/>
          </p:nvSpPr>
          <p:spPr>
            <a:xfrm>
              <a:off x="4730311" y="4572998"/>
              <a:ext cx="954963" cy="381977"/>
            </a:xfrm>
            <a:custGeom>
              <a:avLst/>
              <a:gdLst/>
              <a:ahLst/>
              <a:cxnLst/>
              <a:rect l="l" t="t" r="r" b="b"/>
              <a:pathLst>
                <a:path w="954963" h="381977">
                  <a:moveTo>
                    <a:pt x="954963" y="0"/>
                  </a:moveTo>
                  <a:lnTo>
                    <a:pt x="0" y="381977"/>
                  </a:lnTo>
                </a:path>
              </a:pathLst>
            </a:custGeom>
            <a:ln w="9194">
              <a:solidFill>
                <a:srgbClr val="000000"/>
              </a:solidFill>
            </a:ln>
          </p:spPr>
          <p:txBody>
            <a:bodyPr wrap="square" lIns="0" tIns="0" rIns="0" bIns="0" rtlCol="0">
              <a:noAutofit/>
            </a:bodyPr>
            <a:lstStyle/>
            <a:p>
              <a:endParaRPr/>
            </a:p>
          </p:txBody>
        </p:sp>
        <p:sp>
          <p:nvSpPr>
            <p:cNvPr id="31" name="object 29"/>
            <p:cNvSpPr/>
            <p:nvPr/>
          </p:nvSpPr>
          <p:spPr>
            <a:xfrm>
              <a:off x="5685275" y="4572998"/>
              <a:ext cx="954963" cy="381977"/>
            </a:xfrm>
            <a:custGeom>
              <a:avLst/>
              <a:gdLst/>
              <a:ahLst/>
              <a:cxnLst/>
              <a:rect l="l" t="t" r="r" b="b"/>
              <a:pathLst>
                <a:path w="954963" h="381977">
                  <a:moveTo>
                    <a:pt x="0" y="0"/>
                  </a:moveTo>
                  <a:lnTo>
                    <a:pt x="954963" y="381977"/>
                  </a:lnTo>
                </a:path>
              </a:pathLst>
            </a:custGeom>
            <a:ln w="9194">
              <a:solidFill>
                <a:srgbClr val="000000"/>
              </a:solidFill>
            </a:ln>
          </p:spPr>
          <p:txBody>
            <a:bodyPr wrap="square" lIns="0" tIns="0" rIns="0" bIns="0" rtlCol="0">
              <a:noAutofit/>
            </a:bodyPr>
            <a:lstStyle/>
            <a:p>
              <a:endParaRPr/>
            </a:p>
          </p:txBody>
        </p:sp>
        <p:sp>
          <p:nvSpPr>
            <p:cNvPr id="32" name="object 30"/>
            <p:cNvSpPr/>
            <p:nvPr/>
          </p:nvSpPr>
          <p:spPr>
            <a:xfrm>
              <a:off x="5971774" y="4954976"/>
              <a:ext cx="668464" cy="382016"/>
            </a:xfrm>
            <a:custGeom>
              <a:avLst/>
              <a:gdLst/>
              <a:ahLst/>
              <a:cxnLst/>
              <a:rect l="l" t="t" r="r" b="b"/>
              <a:pathLst>
                <a:path w="668464" h="382016">
                  <a:moveTo>
                    <a:pt x="668464" y="0"/>
                  </a:moveTo>
                  <a:lnTo>
                    <a:pt x="0" y="382015"/>
                  </a:lnTo>
                </a:path>
              </a:pathLst>
            </a:custGeom>
            <a:ln w="9194">
              <a:solidFill>
                <a:srgbClr val="000000"/>
              </a:solidFill>
            </a:ln>
          </p:spPr>
          <p:txBody>
            <a:bodyPr wrap="square" lIns="0" tIns="0" rIns="0" bIns="0" rtlCol="0">
              <a:noAutofit/>
            </a:bodyPr>
            <a:lstStyle/>
            <a:p>
              <a:endParaRPr/>
            </a:p>
          </p:txBody>
        </p:sp>
        <p:sp>
          <p:nvSpPr>
            <p:cNvPr id="33" name="object 31"/>
            <p:cNvSpPr/>
            <p:nvPr/>
          </p:nvSpPr>
          <p:spPr>
            <a:xfrm>
              <a:off x="6640238" y="4954976"/>
              <a:ext cx="668477" cy="382016"/>
            </a:xfrm>
            <a:custGeom>
              <a:avLst/>
              <a:gdLst/>
              <a:ahLst/>
              <a:cxnLst/>
              <a:rect l="l" t="t" r="r" b="b"/>
              <a:pathLst>
                <a:path w="668477" h="382016">
                  <a:moveTo>
                    <a:pt x="0" y="0"/>
                  </a:moveTo>
                  <a:lnTo>
                    <a:pt x="668477" y="382015"/>
                  </a:lnTo>
                </a:path>
              </a:pathLst>
            </a:custGeom>
            <a:ln w="9194">
              <a:solidFill>
                <a:srgbClr val="000000"/>
              </a:solidFill>
            </a:ln>
          </p:spPr>
          <p:txBody>
            <a:bodyPr wrap="square" lIns="0" tIns="0" rIns="0" bIns="0" rtlCol="0">
              <a:noAutofit/>
            </a:bodyPr>
            <a:lstStyle/>
            <a:p>
              <a:endParaRPr/>
            </a:p>
          </p:txBody>
        </p:sp>
        <p:sp>
          <p:nvSpPr>
            <p:cNvPr id="34" name="object 32"/>
            <p:cNvSpPr txBox="1"/>
            <p:nvPr/>
          </p:nvSpPr>
          <p:spPr>
            <a:xfrm>
              <a:off x="3573646" y="4572783"/>
              <a:ext cx="40386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L:(2)</a:t>
              </a:r>
              <a:endParaRPr sz="1450">
                <a:latin typeface="Times New Roman"/>
                <a:cs typeface="Times New Roman"/>
              </a:endParaRPr>
            </a:p>
          </p:txBody>
        </p:sp>
        <p:sp>
          <p:nvSpPr>
            <p:cNvPr id="35" name="object 33"/>
            <p:cNvSpPr txBox="1"/>
            <p:nvPr/>
          </p:nvSpPr>
          <p:spPr>
            <a:xfrm>
              <a:off x="7096903" y="5336845"/>
              <a:ext cx="42418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O:(1)</a:t>
              </a:r>
              <a:endParaRPr sz="1450">
                <a:latin typeface="Times New Roman"/>
                <a:cs typeface="Times New Roman"/>
              </a:endParaRPr>
            </a:p>
          </p:txBody>
        </p:sp>
        <p:sp>
          <p:nvSpPr>
            <p:cNvPr id="36" name="object 34"/>
            <p:cNvSpPr txBox="1"/>
            <p:nvPr/>
          </p:nvSpPr>
          <p:spPr>
            <a:xfrm>
              <a:off x="4628508" y="3911355"/>
              <a:ext cx="4857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P3:(5)</a:t>
              </a:r>
              <a:endParaRPr sz="1450">
                <a:latin typeface="Times New Roman"/>
                <a:cs typeface="Times New Roman"/>
              </a:endParaRPr>
            </a:p>
          </p:txBody>
        </p:sp>
        <p:sp>
          <p:nvSpPr>
            <p:cNvPr id="37" name="object 35"/>
            <p:cNvSpPr txBox="1"/>
            <p:nvPr/>
          </p:nvSpPr>
          <p:spPr>
            <a:xfrm>
              <a:off x="5770003" y="5336845"/>
              <a:ext cx="40386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E:(1)</a:t>
              </a:r>
              <a:endParaRPr sz="1450" dirty="0">
                <a:latin typeface="Times New Roman"/>
                <a:cs typeface="Times New Roman"/>
              </a:endParaRPr>
            </a:p>
          </p:txBody>
        </p:sp>
        <p:sp>
          <p:nvSpPr>
            <p:cNvPr id="38" name="object 36"/>
            <p:cNvSpPr txBox="1"/>
            <p:nvPr/>
          </p:nvSpPr>
          <p:spPr>
            <a:xfrm>
              <a:off x="4518331" y="4954814"/>
              <a:ext cx="42418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H:(1)</a:t>
              </a:r>
              <a:endParaRPr sz="1450">
                <a:latin typeface="Times New Roman"/>
                <a:cs typeface="Times New Roman"/>
              </a:endParaRPr>
            </a:p>
          </p:txBody>
        </p:sp>
        <p:sp>
          <p:nvSpPr>
            <p:cNvPr id="39" name="object 37"/>
            <p:cNvSpPr txBox="1"/>
            <p:nvPr/>
          </p:nvSpPr>
          <p:spPr>
            <a:xfrm>
              <a:off x="5421815" y="5612746"/>
              <a:ext cx="229870"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(c)</a:t>
              </a:r>
              <a:endParaRPr sz="1450">
                <a:latin typeface="Times New Roman"/>
                <a:cs typeface="Times New Roman"/>
              </a:endParaRPr>
            </a:p>
          </p:txBody>
        </p:sp>
        <p:sp>
          <p:nvSpPr>
            <p:cNvPr id="40" name="object 38"/>
            <p:cNvSpPr txBox="1"/>
            <p:nvPr/>
          </p:nvSpPr>
          <p:spPr>
            <a:xfrm>
              <a:off x="6673303" y="4724896"/>
              <a:ext cx="485775" cy="452755"/>
            </a:xfrm>
            <a:prstGeom prst="rect">
              <a:avLst/>
            </a:prstGeom>
          </p:spPr>
          <p:txBody>
            <a:bodyPr vert="horz" wrap="square" lIns="0" tIns="0" rIns="0" bIns="0" rtlCol="0">
              <a:noAutofit/>
            </a:bodyPr>
            <a:lstStyle/>
            <a:p>
              <a:pPr marR="12700" algn="r">
                <a:lnSpc>
                  <a:spcPct val="100000"/>
                </a:lnSpc>
              </a:pPr>
              <a:r>
                <a:rPr sz="1450" spc="-10" dirty="0">
                  <a:latin typeface="Times New Roman"/>
                  <a:cs typeface="Times New Roman"/>
                </a:rPr>
                <a:t>P1:(2)</a:t>
              </a:r>
              <a:endParaRPr sz="1450">
                <a:latin typeface="Times New Roman"/>
                <a:cs typeface="Times New Roman"/>
              </a:endParaRPr>
            </a:p>
            <a:p>
              <a:pPr marR="12700" algn="r">
                <a:lnSpc>
                  <a:spcPts val="1730"/>
                </a:lnSpc>
              </a:pPr>
              <a:r>
                <a:rPr sz="1450" spc="-10" dirty="0">
                  <a:latin typeface="Times New Roman"/>
                  <a:cs typeface="Times New Roman"/>
                </a:rPr>
                <a:t>1</a:t>
              </a:r>
              <a:endParaRPr sz="1450">
                <a:latin typeface="Times New Roman"/>
                <a:cs typeface="Times New Roman"/>
              </a:endParaRPr>
            </a:p>
          </p:txBody>
        </p:sp>
        <p:sp>
          <p:nvSpPr>
            <p:cNvPr id="41" name="object 39"/>
            <p:cNvSpPr txBox="1"/>
            <p:nvPr/>
          </p:nvSpPr>
          <p:spPr>
            <a:xfrm>
              <a:off x="5718317" y="4342865"/>
              <a:ext cx="4857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P2:(3)</a:t>
              </a:r>
              <a:endParaRPr sz="1450">
                <a:latin typeface="Times New Roman"/>
                <a:cs typeface="Times New Roman"/>
              </a:endParaRPr>
            </a:p>
          </p:txBody>
        </p:sp>
        <p:sp>
          <p:nvSpPr>
            <p:cNvPr id="42" name="object 40"/>
            <p:cNvSpPr txBox="1"/>
            <p:nvPr/>
          </p:nvSpPr>
          <p:spPr>
            <a:xfrm>
              <a:off x="5033898" y="4563402"/>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sp>
          <p:nvSpPr>
            <p:cNvPr id="43" name="object 41"/>
            <p:cNvSpPr txBox="1"/>
            <p:nvPr/>
          </p:nvSpPr>
          <p:spPr>
            <a:xfrm>
              <a:off x="6207766" y="4554021"/>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1</a:t>
              </a:r>
              <a:endParaRPr sz="1450">
                <a:latin typeface="Times New Roman"/>
                <a:cs typeface="Times New Roman"/>
              </a:endParaRPr>
            </a:p>
          </p:txBody>
        </p:sp>
        <p:sp>
          <p:nvSpPr>
            <p:cNvPr id="44" name="object 42"/>
            <p:cNvSpPr txBox="1"/>
            <p:nvPr/>
          </p:nvSpPr>
          <p:spPr>
            <a:xfrm>
              <a:off x="4229003" y="4147159"/>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sp>
          <p:nvSpPr>
            <p:cNvPr id="45" name="object 43"/>
            <p:cNvSpPr txBox="1"/>
            <p:nvPr/>
          </p:nvSpPr>
          <p:spPr>
            <a:xfrm>
              <a:off x="5120899" y="4147159"/>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1</a:t>
              </a:r>
              <a:endParaRPr sz="1450">
                <a:latin typeface="Times New Roman"/>
                <a:cs typeface="Times New Roman"/>
              </a:endParaRPr>
            </a:p>
          </p:txBody>
        </p:sp>
        <p:sp>
          <p:nvSpPr>
            <p:cNvPr id="46" name="object 44"/>
            <p:cNvSpPr txBox="1"/>
            <p:nvPr/>
          </p:nvSpPr>
          <p:spPr>
            <a:xfrm>
              <a:off x="6130145" y="4949663"/>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grpSp>
      <p:sp>
        <p:nvSpPr>
          <p:cNvPr id="47" name="object 5"/>
          <p:cNvSpPr txBox="1"/>
          <p:nvPr/>
        </p:nvSpPr>
        <p:spPr>
          <a:xfrm>
            <a:off x="-215295" y="3500798"/>
            <a:ext cx="7312198" cy="1540013"/>
          </a:xfrm>
          <a:prstGeom prst="rect">
            <a:avLst/>
          </a:prstGeom>
        </p:spPr>
        <p:txBody>
          <a:bodyPr vert="horz" wrap="square" lIns="0" tIns="0" rIns="0" bIns="0" rtlCol="0">
            <a:noAutofit/>
          </a:bodyPr>
          <a:lstStyle/>
          <a:p>
            <a:pPr>
              <a:lnSpc>
                <a:spcPts val="1000"/>
              </a:lnSpc>
            </a:pPr>
            <a:endParaRPr sz="1000" dirty="0"/>
          </a:p>
          <a:p>
            <a:pPr marL="476884" marR="3769360">
              <a:lnSpc>
                <a:spcPct val="119300"/>
              </a:lnSpc>
              <a:tabLst>
                <a:tab pos="3336925" algn="l"/>
              </a:tabLst>
            </a:pPr>
            <a:r>
              <a:rPr sz="1400" spc="204" dirty="0">
                <a:solidFill>
                  <a:srgbClr val="231F20"/>
                </a:solidFill>
                <a:latin typeface="Arial"/>
                <a:cs typeface="Arial"/>
              </a:rPr>
              <a:t>After </a:t>
            </a:r>
            <a:r>
              <a:rPr sz="1400" spc="-260" dirty="0">
                <a:solidFill>
                  <a:srgbClr val="231F20"/>
                </a:solidFill>
                <a:latin typeface="Arial"/>
                <a:cs typeface="Arial"/>
              </a:rPr>
              <a:t> </a:t>
            </a:r>
            <a:r>
              <a:rPr sz="1400" spc="145" dirty="0">
                <a:solidFill>
                  <a:srgbClr val="231F20"/>
                </a:solidFill>
                <a:latin typeface="Arial"/>
                <a:cs typeface="Arial"/>
              </a:rPr>
              <a:t>initialization:</a:t>
            </a:r>
            <a:r>
              <a:rPr lang="en-US" sz="1400" spc="145" dirty="0">
                <a:solidFill>
                  <a:srgbClr val="231F20"/>
                </a:solidFill>
                <a:latin typeface="Arial"/>
                <a:cs typeface="Arial"/>
              </a:rPr>
              <a:t>   </a:t>
            </a:r>
            <a:r>
              <a:rPr sz="1400" spc="-509" dirty="0">
                <a:solidFill>
                  <a:srgbClr val="231F20"/>
                </a:solidFill>
                <a:latin typeface="Arial"/>
                <a:cs typeface="Arial"/>
              </a:rPr>
              <a:t> </a:t>
            </a:r>
            <a:r>
              <a:rPr sz="1400" spc="310" dirty="0">
                <a:solidFill>
                  <a:srgbClr val="231F20"/>
                </a:solidFill>
                <a:latin typeface="Arial"/>
                <a:cs typeface="Arial"/>
              </a:rPr>
              <a:t>L </a:t>
            </a:r>
            <a:r>
              <a:rPr sz="1400" spc="-260" dirty="0">
                <a:solidFill>
                  <a:srgbClr val="231F20"/>
                </a:solidFill>
                <a:latin typeface="Arial"/>
                <a:cs typeface="Arial"/>
              </a:rPr>
              <a:t> </a:t>
            </a:r>
            <a:r>
              <a:rPr sz="1400" spc="195" dirty="0">
                <a:solidFill>
                  <a:srgbClr val="231F20"/>
                </a:solidFill>
                <a:latin typeface="Arial"/>
                <a:cs typeface="Arial"/>
              </a:rPr>
              <a:t>H </a:t>
            </a:r>
            <a:r>
              <a:rPr sz="1400" spc="-260" dirty="0">
                <a:solidFill>
                  <a:srgbClr val="231F20"/>
                </a:solidFill>
                <a:latin typeface="Arial"/>
                <a:cs typeface="Arial"/>
              </a:rPr>
              <a:t> </a:t>
            </a:r>
            <a:r>
              <a:rPr sz="1400" spc="229" dirty="0">
                <a:solidFill>
                  <a:srgbClr val="231F20"/>
                </a:solidFill>
                <a:latin typeface="Arial"/>
                <a:cs typeface="Arial"/>
              </a:rPr>
              <a:t>E </a:t>
            </a:r>
            <a:r>
              <a:rPr sz="1400" spc="-250" dirty="0">
                <a:solidFill>
                  <a:srgbClr val="231F20"/>
                </a:solidFill>
                <a:latin typeface="Arial"/>
                <a:cs typeface="Arial"/>
              </a:rPr>
              <a:t> </a:t>
            </a:r>
            <a:r>
              <a:rPr sz="1400" spc="390" dirty="0">
                <a:solidFill>
                  <a:srgbClr val="231F20"/>
                </a:solidFill>
                <a:latin typeface="Arial"/>
                <a:cs typeface="Arial"/>
              </a:rPr>
              <a:t>O</a:t>
            </a:r>
            <a:endParaRPr lang="en-US" sz="1400" spc="390" dirty="0">
              <a:solidFill>
                <a:srgbClr val="231F20"/>
              </a:solidFill>
              <a:latin typeface="Arial"/>
              <a:cs typeface="Arial"/>
            </a:endParaRPr>
          </a:p>
          <a:p>
            <a:pPr marL="476884" marR="3769360">
              <a:lnSpc>
                <a:spcPct val="119300"/>
              </a:lnSpc>
              <a:tabLst>
                <a:tab pos="3336925" algn="l"/>
              </a:tabLst>
            </a:pPr>
            <a:r>
              <a:rPr lang="en-US" altLang="zh-CN" sz="1400" spc="204" dirty="0">
                <a:solidFill>
                  <a:srgbClr val="231F20"/>
                </a:solidFill>
                <a:latin typeface="Arial"/>
                <a:cs typeface="Arial"/>
              </a:rPr>
              <a:t>After </a:t>
            </a:r>
            <a:r>
              <a:rPr lang="en-US" altLang="zh-CN" sz="1400" spc="-260" dirty="0">
                <a:solidFill>
                  <a:srgbClr val="231F20"/>
                </a:solidFill>
                <a:latin typeface="Arial"/>
                <a:cs typeface="Arial"/>
              </a:rPr>
              <a:t> </a:t>
            </a:r>
            <a:r>
              <a:rPr lang="en-US" altLang="zh-CN" sz="1400" spc="165" dirty="0">
                <a:solidFill>
                  <a:srgbClr val="231F20"/>
                </a:solidFill>
                <a:latin typeface="Arial"/>
                <a:cs typeface="Arial"/>
              </a:rPr>
              <a:t>iteration </a:t>
            </a:r>
            <a:r>
              <a:rPr lang="en-US" altLang="zh-CN" sz="1400" spc="-265" dirty="0">
                <a:solidFill>
                  <a:srgbClr val="231F20"/>
                </a:solidFill>
                <a:latin typeface="Arial"/>
                <a:cs typeface="Arial"/>
              </a:rPr>
              <a:t> </a:t>
            </a:r>
            <a:r>
              <a:rPr lang="en-US" altLang="zh-CN" sz="1400" spc="210" dirty="0">
                <a:solidFill>
                  <a:srgbClr val="231F20"/>
                </a:solidFill>
                <a:latin typeface="Arial"/>
                <a:cs typeface="Arial"/>
              </a:rPr>
              <a:t>(a):  </a:t>
            </a:r>
            <a:r>
              <a:rPr lang="en-US" altLang="zh-CN" sz="1400" spc="310" dirty="0">
                <a:solidFill>
                  <a:srgbClr val="231F20"/>
                </a:solidFill>
                <a:latin typeface="Arial"/>
                <a:cs typeface="Arial"/>
              </a:rPr>
              <a:t>L </a:t>
            </a:r>
            <a:r>
              <a:rPr lang="en-US" altLang="zh-CN" sz="1400" spc="-260" dirty="0">
                <a:solidFill>
                  <a:srgbClr val="231F20"/>
                </a:solidFill>
                <a:latin typeface="Arial"/>
                <a:cs typeface="Arial"/>
              </a:rPr>
              <a:t> </a:t>
            </a:r>
            <a:r>
              <a:rPr lang="en-US" altLang="zh-CN" sz="1400" spc="250" dirty="0">
                <a:solidFill>
                  <a:srgbClr val="231F20"/>
                </a:solidFill>
                <a:latin typeface="Arial"/>
                <a:cs typeface="Arial"/>
              </a:rPr>
              <a:t>P</a:t>
            </a:r>
            <a:r>
              <a:rPr lang="en-US" altLang="zh-CN" sz="1400" spc="150" dirty="0">
                <a:solidFill>
                  <a:srgbClr val="231F20"/>
                </a:solidFill>
                <a:latin typeface="Arial"/>
                <a:cs typeface="Arial"/>
              </a:rPr>
              <a:t>1 </a:t>
            </a:r>
            <a:r>
              <a:rPr lang="en-US" altLang="zh-CN" sz="1400" spc="-260" dirty="0">
                <a:solidFill>
                  <a:srgbClr val="231F20"/>
                </a:solidFill>
                <a:latin typeface="Arial"/>
                <a:cs typeface="Arial"/>
              </a:rPr>
              <a:t> </a:t>
            </a:r>
            <a:r>
              <a:rPr lang="en-US" altLang="zh-CN" sz="1400" spc="195" dirty="0">
                <a:solidFill>
                  <a:srgbClr val="231F20"/>
                </a:solidFill>
                <a:latin typeface="Arial"/>
                <a:cs typeface="Arial"/>
              </a:rPr>
              <a:t>H</a:t>
            </a:r>
          </a:p>
          <a:p>
            <a:pPr marL="476884" marR="3769360">
              <a:lnSpc>
                <a:spcPct val="119300"/>
              </a:lnSpc>
              <a:tabLst>
                <a:tab pos="3336925" algn="l"/>
              </a:tabLst>
            </a:pPr>
            <a:r>
              <a:rPr lang="en-US" altLang="zh-CN" sz="1400" spc="204" dirty="0">
                <a:solidFill>
                  <a:srgbClr val="231F20"/>
                </a:solidFill>
                <a:latin typeface="Arial"/>
                <a:cs typeface="Arial"/>
              </a:rPr>
              <a:t>After </a:t>
            </a:r>
            <a:r>
              <a:rPr lang="en-US" altLang="zh-CN" sz="1400" spc="-260" dirty="0">
                <a:solidFill>
                  <a:srgbClr val="231F20"/>
                </a:solidFill>
                <a:latin typeface="Arial"/>
                <a:cs typeface="Arial"/>
              </a:rPr>
              <a:t> </a:t>
            </a:r>
            <a:r>
              <a:rPr lang="en-US" altLang="zh-CN" sz="1400" spc="165" dirty="0">
                <a:solidFill>
                  <a:srgbClr val="231F20"/>
                </a:solidFill>
                <a:latin typeface="Arial"/>
                <a:cs typeface="Arial"/>
              </a:rPr>
              <a:t>iteration </a:t>
            </a:r>
            <a:r>
              <a:rPr lang="en-US" altLang="zh-CN" sz="1400" spc="-265" dirty="0">
                <a:solidFill>
                  <a:srgbClr val="231F20"/>
                </a:solidFill>
                <a:latin typeface="Arial"/>
                <a:cs typeface="Arial"/>
              </a:rPr>
              <a:t> </a:t>
            </a:r>
            <a:r>
              <a:rPr lang="en-US" altLang="zh-CN" sz="1400" spc="225" dirty="0">
                <a:solidFill>
                  <a:srgbClr val="231F20"/>
                </a:solidFill>
                <a:latin typeface="Arial"/>
                <a:cs typeface="Arial"/>
              </a:rPr>
              <a:t>(b): </a:t>
            </a:r>
            <a:r>
              <a:rPr lang="en-US" altLang="zh-CN" sz="1400" spc="250" dirty="0">
                <a:solidFill>
                  <a:srgbClr val="231F20"/>
                </a:solidFill>
                <a:latin typeface="Arial"/>
                <a:cs typeface="Arial"/>
              </a:rPr>
              <a:t>P</a:t>
            </a:r>
            <a:r>
              <a:rPr lang="en-US" altLang="zh-CN" sz="1400" spc="150" dirty="0">
                <a:solidFill>
                  <a:srgbClr val="231F20"/>
                </a:solidFill>
                <a:latin typeface="Arial"/>
                <a:cs typeface="Arial"/>
              </a:rPr>
              <a:t>2</a:t>
            </a:r>
            <a:r>
              <a:rPr lang="en-US" altLang="zh-CN" sz="1400" spc="75" dirty="0">
                <a:solidFill>
                  <a:srgbClr val="231F20"/>
                </a:solidFill>
                <a:latin typeface="Arial"/>
                <a:cs typeface="Arial"/>
              </a:rPr>
              <a:t> L</a:t>
            </a:r>
          </a:p>
          <a:p>
            <a:pPr marL="476884" marR="3769360">
              <a:lnSpc>
                <a:spcPct val="119300"/>
              </a:lnSpc>
              <a:tabLst>
                <a:tab pos="3336925" algn="l"/>
              </a:tabLst>
            </a:pPr>
            <a:r>
              <a:rPr lang="en-US" altLang="zh-CN" sz="1400" spc="204" dirty="0">
                <a:solidFill>
                  <a:srgbClr val="231F20"/>
                </a:solidFill>
                <a:latin typeface="Arial"/>
                <a:cs typeface="Arial"/>
              </a:rPr>
              <a:t>After </a:t>
            </a:r>
            <a:r>
              <a:rPr lang="en-US" altLang="zh-CN" sz="1400" spc="-260" dirty="0">
                <a:solidFill>
                  <a:srgbClr val="231F20"/>
                </a:solidFill>
                <a:latin typeface="Arial"/>
                <a:cs typeface="Arial"/>
              </a:rPr>
              <a:t> </a:t>
            </a:r>
            <a:r>
              <a:rPr lang="en-US" altLang="zh-CN" sz="1400" spc="165" dirty="0">
                <a:solidFill>
                  <a:srgbClr val="231F20"/>
                </a:solidFill>
                <a:latin typeface="Arial"/>
                <a:cs typeface="Arial"/>
              </a:rPr>
              <a:t>iteration </a:t>
            </a:r>
            <a:r>
              <a:rPr lang="en-US" altLang="zh-CN" sz="1400" spc="-265" dirty="0">
                <a:solidFill>
                  <a:srgbClr val="231F20"/>
                </a:solidFill>
                <a:latin typeface="Arial"/>
                <a:cs typeface="Arial"/>
              </a:rPr>
              <a:t> </a:t>
            </a:r>
            <a:r>
              <a:rPr lang="en-US" altLang="zh-CN" sz="1400" spc="215" dirty="0">
                <a:solidFill>
                  <a:srgbClr val="231F20"/>
                </a:solidFill>
                <a:latin typeface="Arial"/>
                <a:cs typeface="Arial"/>
              </a:rPr>
              <a:t>(c):  </a:t>
            </a:r>
            <a:r>
              <a:rPr lang="en-US" altLang="zh-CN" sz="1400" spc="200" dirty="0">
                <a:solidFill>
                  <a:srgbClr val="231F20"/>
                </a:solidFill>
                <a:latin typeface="Arial"/>
                <a:cs typeface="Arial"/>
              </a:rPr>
              <a:t>P3</a:t>
            </a:r>
            <a:endParaRPr lang="en-US" altLang="zh-CN" sz="1400" dirty="0">
              <a:latin typeface="Arial"/>
              <a:cs typeface="Arial"/>
            </a:endParaRPr>
          </a:p>
          <a:p>
            <a:pPr marL="476884" marR="3769360">
              <a:lnSpc>
                <a:spcPct val="119300"/>
              </a:lnSpc>
              <a:tabLst>
                <a:tab pos="3336925" algn="l"/>
              </a:tabLst>
            </a:pPr>
            <a:endParaRPr lang="en-US" altLang="zh-CN" sz="1400" spc="75" dirty="0">
              <a:solidFill>
                <a:srgbClr val="231F20"/>
              </a:solidFill>
              <a:latin typeface="Arial"/>
              <a:cs typeface="Arial"/>
            </a:endParaRPr>
          </a:p>
          <a:p>
            <a:pPr marL="476884" marR="3769360">
              <a:lnSpc>
                <a:spcPct val="119300"/>
              </a:lnSpc>
              <a:tabLst>
                <a:tab pos="3336925" algn="l"/>
              </a:tabLst>
            </a:pPr>
            <a:r>
              <a:rPr lang="en-US" altLang="zh-CN" sz="1400" spc="75" dirty="0">
                <a:solidFill>
                  <a:srgbClr val="231F20"/>
                </a:solidFill>
                <a:latin typeface="Arial"/>
                <a:cs typeface="Arial"/>
              </a:rPr>
              <a:t> </a:t>
            </a:r>
          </a:p>
          <a:p>
            <a:pPr marL="476884" marR="3769360">
              <a:lnSpc>
                <a:spcPct val="119300"/>
              </a:lnSpc>
              <a:tabLst>
                <a:tab pos="3336925" algn="l"/>
              </a:tabLst>
            </a:pPr>
            <a:endParaRPr lang="en-US" sz="1400" spc="390" dirty="0">
              <a:solidFill>
                <a:srgbClr val="231F20"/>
              </a:solidFill>
              <a:latin typeface="Arial"/>
              <a:cs typeface="Arial"/>
            </a:endParaRPr>
          </a:p>
        </p:txBody>
      </p:sp>
      <p:graphicFrame>
        <p:nvGraphicFramePr>
          <p:cNvPr id="50" name="表格 49"/>
          <p:cNvGraphicFramePr>
            <a:graphicFrameLocks noGrp="1"/>
          </p:cNvGraphicFramePr>
          <p:nvPr>
            <p:extLst>
              <p:ext uri="{D42A27DB-BD31-4B8C-83A1-F6EECF244321}">
                <p14:modId xmlns:p14="http://schemas.microsoft.com/office/powerpoint/2010/main" val="2992768356"/>
              </p:ext>
            </p:extLst>
          </p:nvPr>
        </p:nvGraphicFramePr>
        <p:xfrm>
          <a:off x="181584" y="4892765"/>
          <a:ext cx="2667000" cy="1854200"/>
        </p:xfrm>
        <a:graphic>
          <a:graphicData uri="http://schemas.openxmlformats.org/drawingml/2006/table">
            <a:tbl>
              <a:tblPr firstRow="1" bandRow="1">
                <a:tableStyleId>{5940675A-B579-460E-94D1-54222C63F5DA}</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370840">
                <a:tc>
                  <a:txBody>
                    <a:bodyPr/>
                    <a:lstStyle/>
                    <a:p>
                      <a:r>
                        <a:rPr lang="en-US" altLang="zh-CN" dirty="0"/>
                        <a:t>Symbol</a:t>
                      </a:r>
                      <a:endParaRPr lang="zh-CN" altLang="en-US" dirty="0"/>
                    </a:p>
                  </a:txBody>
                  <a:tcPr/>
                </a:tc>
                <a:tc>
                  <a:txBody>
                    <a:bodyPr/>
                    <a:lstStyle/>
                    <a:p>
                      <a:r>
                        <a:rPr lang="en-US" altLang="zh-CN" dirty="0"/>
                        <a:t>Code</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L</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H</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E</a:t>
                      </a:r>
                      <a:endParaRPr lang="zh-CN" altLang="en-US" dirty="0"/>
                    </a:p>
                  </a:txBody>
                  <a:tcPr/>
                </a:tc>
                <a:tc>
                  <a:txBody>
                    <a:bodyPr/>
                    <a:lstStyle/>
                    <a:p>
                      <a:r>
                        <a:rPr lang="en-US" altLang="zh-CN" dirty="0"/>
                        <a:t>110</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O</a:t>
                      </a:r>
                      <a:endParaRPr lang="zh-CN" altLang="en-US" dirty="0"/>
                    </a:p>
                  </a:txBody>
                  <a:tcPr/>
                </a:tc>
                <a:tc>
                  <a:txBody>
                    <a:bodyPr/>
                    <a:lstStyle/>
                    <a:p>
                      <a:r>
                        <a:rPr lang="en-US" altLang="zh-CN" dirty="0"/>
                        <a:t>111</a:t>
                      </a:r>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51" name="object 8"/>
          <p:cNvGraphicFramePr>
            <a:graphicFrameLocks noGrp="1"/>
          </p:cNvGraphicFramePr>
          <p:nvPr>
            <p:extLst>
              <p:ext uri="{D42A27DB-BD31-4B8C-83A1-F6EECF244321}">
                <p14:modId xmlns:p14="http://schemas.microsoft.com/office/powerpoint/2010/main" val="605793080"/>
              </p:ext>
            </p:extLst>
          </p:nvPr>
        </p:nvGraphicFramePr>
        <p:xfrm>
          <a:off x="181584" y="1097147"/>
          <a:ext cx="3617296" cy="695715"/>
        </p:xfrm>
        <a:graphic>
          <a:graphicData uri="http://schemas.openxmlformats.org/drawingml/2006/table">
            <a:tbl>
              <a:tblPr firstRow="1" bandRow="1">
                <a:tableStyleId>{2D5ABB26-0587-4C30-8999-92F81FD0307C}</a:tableStyleId>
              </a:tblPr>
              <a:tblGrid>
                <a:gridCol w="1434226">
                  <a:extLst>
                    <a:ext uri="{9D8B030D-6E8A-4147-A177-3AD203B41FA5}">
                      <a16:colId xmlns:a16="http://schemas.microsoft.com/office/drawing/2014/main" val="20000"/>
                    </a:ext>
                  </a:extLst>
                </a:gridCol>
                <a:gridCol w="368448">
                  <a:extLst>
                    <a:ext uri="{9D8B030D-6E8A-4147-A177-3AD203B41FA5}">
                      <a16:colId xmlns:a16="http://schemas.microsoft.com/office/drawing/2014/main" val="20001"/>
                    </a:ext>
                  </a:extLst>
                </a:gridCol>
                <a:gridCol w="618510">
                  <a:extLst>
                    <a:ext uri="{9D8B030D-6E8A-4147-A177-3AD203B41FA5}">
                      <a16:colId xmlns:a16="http://schemas.microsoft.com/office/drawing/2014/main" val="20002"/>
                    </a:ext>
                  </a:extLst>
                </a:gridCol>
                <a:gridCol w="480689">
                  <a:extLst>
                    <a:ext uri="{9D8B030D-6E8A-4147-A177-3AD203B41FA5}">
                      <a16:colId xmlns:a16="http://schemas.microsoft.com/office/drawing/2014/main" val="20003"/>
                    </a:ext>
                  </a:extLst>
                </a:gridCol>
                <a:gridCol w="715423">
                  <a:extLst>
                    <a:ext uri="{9D8B030D-6E8A-4147-A177-3AD203B41FA5}">
                      <a16:colId xmlns:a16="http://schemas.microsoft.com/office/drawing/2014/main" val="20004"/>
                    </a:ext>
                  </a:extLst>
                </a:gridCol>
              </a:tblGrid>
              <a:tr h="383296">
                <a:tc>
                  <a:txBody>
                    <a:bodyPr/>
                    <a:lstStyle/>
                    <a:p>
                      <a:pPr marL="121920">
                        <a:lnSpc>
                          <a:spcPct val="100000"/>
                        </a:lnSpc>
                      </a:pPr>
                      <a:r>
                        <a:rPr sz="1950" dirty="0">
                          <a:solidFill>
                            <a:srgbClr val="231F20"/>
                          </a:solidFill>
                          <a:latin typeface="Arial"/>
                          <a:cs typeface="Arial"/>
                        </a:rPr>
                        <a:t>Sym</a:t>
                      </a:r>
                      <a:r>
                        <a:rPr sz="1950" spc="70" dirty="0">
                          <a:solidFill>
                            <a:srgbClr val="231F20"/>
                          </a:solidFill>
                          <a:latin typeface="Arial"/>
                          <a:cs typeface="Arial"/>
                        </a:rPr>
                        <a:t>b</a:t>
                      </a:r>
                      <a:r>
                        <a:rPr sz="1950" spc="-5" dirty="0">
                          <a:solidFill>
                            <a:srgbClr val="231F20"/>
                          </a:solidFill>
                          <a:latin typeface="Arial"/>
                          <a:cs typeface="Arial"/>
                        </a:rPr>
                        <a:t>o</a:t>
                      </a:r>
                      <a:r>
                        <a:rPr sz="1950" spc="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23189">
                        <a:lnSpc>
                          <a:spcPct val="100000"/>
                        </a:lnSpc>
                      </a:pPr>
                      <a:r>
                        <a:rPr lang="en-US" altLang="zh-CN" sz="1950" dirty="0">
                          <a:solidFill>
                            <a:srgbClr val="231F20"/>
                          </a:solidFill>
                          <a:latin typeface="Arial"/>
                          <a:cs typeface="Arial"/>
                        </a:rPr>
                        <a:t>L</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23189" marR="0" lvl="0" indent="0" algn="l" defTabSz="914400" rtl="0" eaLnBrk="1" fontAlgn="auto" latinLnBrk="0" hangingPunct="1">
                        <a:lnSpc>
                          <a:spcPct val="100000"/>
                        </a:lnSpc>
                        <a:spcBef>
                          <a:spcPts val="0"/>
                        </a:spcBef>
                        <a:spcAft>
                          <a:spcPts val="0"/>
                        </a:spcAft>
                        <a:buClrTx/>
                        <a:buSzTx/>
                        <a:buFontTx/>
                        <a:buNone/>
                        <a:tabLst/>
                        <a:defRPr/>
                      </a:pPr>
                      <a:r>
                        <a:rPr lang="en-US" altLang="zh-CN" sz="1950" dirty="0">
                          <a:solidFill>
                            <a:srgbClr val="231F20"/>
                          </a:solidFill>
                          <a:latin typeface="Arial"/>
                          <a:cs typeface="Arial"/>
                        </a:rPr>
                        <a:t>H</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26364">
                        <a:lnSpc>
                          <a:spcPct val="100000"/>
                        </a:lnSpc>
                      </a:pPr>
                      <a:r>
                        <a:rPr sz="1950" dirty="0">
                          <a:solidFill>
                            <a:srgbClr val="231F20"/>
                          </a:solidFill>
                          <a:latin typeface="Arial"/>
                          <a:cs typeface="Arial"/>
                        </a:rPr>
                        <a:t>E</a:t>
                      </a:r>
                      <a:r>
                        <a:rPr lang="en-US" sz="1950" dirty="0">
                          <a:solidFill>
                            <a:srgbClr val="231F20"/>
                          </a:solidFill>
                          <a:latin typeface="Arial"/>
                          <a:cs typeface="Arial"/>
                        </a:rPr>
                        <a:t> </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126364">
                        <a:lnSpc>
                          <a:spcPct val="100000"/>
                        </a:lnSpc>
                      </a:pPr>
                      <a:r>
                        <a:rPr sz="1950" dirty="0">
                          <a:solidFill>
                            <a:srgbClr val="231F20"/>
                          </a:solidFill>
                          <a:latin typeface="Arial"/>
                          <a:cs typeface="Arial"/>
                        </a:rPr>
                        <a:t>O</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0"/>
                  </a:ext>
                </a:extLst>
              </a:tr>
              <a:tr h="312419">
                <a:tc>
                  <a:txBody>
                    <a:bodyPr/>
                    <a:lstStyle/>
                    <a:p>
                      <a:pPr marL="121920">
                        <a:lnSpc>
                          <a:spcPct val="100000"/>
                        </a:lnSpc>
                      </a:pPr>
                      <a:r>
                        <a:rPr sz="1950" spc="-5" dirty="0">
                          <a:solidFill>
                            <a:srgbClr val="231F20"/>
                          </a:solidFill>
                          <a:latin typeface="Arial"/>
                          <a:cs typeface="Arial"/>
                        </a:rPr>
                        <a:t>Count</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solidFill>
                            <a:srgbClr val="231F20"/>
                          </a:solidFill>
                          <a:latin typeface="Arial"/>
                          <a:cs typeface="Arial"/>
                        </a:rPr>
                        <a:t>2</a:t>
                      </a:r>
                      <a:endParaRPr sz="1950" dirty="0">
                        <a:latin typeface="Arial"/>
                        <a:cs typeface="Arial"/>
                      </a:endParaRPr>
                    </a:p>
                  </a:txBody>
                  <a:tcPr marL="0" marR="0" marT="0" marB="0">
                    <a:lnL w="7620">
                      <a:solidFill>
                        <a:srgbClr val="221E1F"/>
                      </a:solidFill>
                      <a:prstDash val="solid"/>
                    </a:lnL>
                    <a:lnT w="7620">
                      <a:solidFill>
                        <a:srgbClr val="221E1F"/>
                      </a:solidFill>
                      <a:prstDash val="solid"/>
                    </a:lnT>
                    <a:lnB w="7620">
                      <a:solidFill>
                        <a:srgbClr val="221E1F"/>
                      </a:solidFill>
                      <a:prstDash val="solid"/>
                    </a:lnB>
                  </a:tcPr>
                </a:tc>
                <a:tc>
                  <a:txBody>
                    <a:bodyPr/>
                    <a:lstStyle/>
                    <a:p>
                      <a:pPr marL="146050">
                        <a:lnSpc>
                          <a:spcPct val="100000"/>
                        </a:lnSpc>
                      </a:pPr>
                      <a:r>
                        <a:rPr lang="en-US" sz="1950" dirty="0">
                          <a:latin typeface="Arial"/>
                          <a:cs typeface="Arial"/>
                        </a:rPr>
                        <a:t>1</a:t>
                      </a:r>
                      <a:endParaRPr sz="1950" dirty="0">
                        <a:latin typeface="Arial"/>
                        <a:cs typeface="Arial"/>
                      </a:endParaRPr>
                    </a:p>
                  </a:txBody>
                  <a:tcPr marL="0" marR="0" marT="0" marB="0">
                    <a:lnT w="7620" cap="flat" cmpd="sng" algn="ctr">
                      <a:solidFill>
                        <a:srgbClr val="221E1F"/>
                      </a:solidFill>
                      <a:prstDash val="solid"/>
                      <a:round/>
                      <a:headEnd type="none" w="med" len="med"/>
                      <a:tailEnd type="none" w="med" len="med"/>
                    </a:lnT>
                    <a:lnB w="7620" cap="flat" cmpd="sng" algn="ctr">
                      <a:solidFill>
                        <a:srgbClr val="221E1F"/>
                      </a:solidFill>
                      <a:prstDash val="solid"/>
                      <a:round/>
                      <a:headEnd type="none" w="med" len="med"/>
                      <a:tailEnd type="none" w="med" len="med"/>
                    </a:lnB>
                  </a:tcPr>
                </a:tc>
                <a:tc>
                  <a:txBody>
                    <a:bodyPr/>
                    <a:lstStyle/>
                    <a:p>
                      <a:pPr marL="145415">
                        <a:lnSpc>
                          <a:spcPct val="100000"/>
                        </a:lnSpc>
                      </a:pPr>
                      <a:r>
                        <a:rPr sz="1950" dirty="0">
                          <a:solidFill>
                            <a:srgbClr val="231F20"/>
                          </a:solidFill>
                          <a:latin typeface="Arial"/>
                          <a:cs typeface="Arial"/>
                        </a:rPr>
                        <a:t>1</a:t>
                      </a:r>
                      <a:endParaRPr sz="1950" dirty="0">
                        <a:latin typeface="Arial"/>
                        <a:cs typeface="Arial"/>
                      </a:endParaRPr>
                    </a:p>
                  </a:txBody>
                  <a:tcPr marL="0" marR="0" marT="0" marB="0">
                    <a:lnT w="7620">
                      <a:solidFill>
                        <a:srgbClr val="221E1F"/>
                      </a:solidFill>
                      <a:prstDash val="solid"/>
                    </a:lnT>
                    <a:lnB w="7620">
                      <a:solidFill>
                        <a:srgbClr val="221E1F"/>
                      </a:solidFill>
                      <a:prstDash val="solid"/>
                    </a:lnB>
                  </a:tcPr>
                </a:tc>
                <a:tc>
                  <a:txBody>
                    <a:bodyPr/>
                    <a:lstStyle/>
                    <a:p>
                      <a:pPr marL="3175" algn="ctr">
                        <a:lnSpc>
                          <a:spcPct val="100000"/>
                        </a:lnSpc>
                      </a:pPr>
                      <a:r>
                        <a:rPr sz="1950" dirty="0">
                          <a:solidFill>
                            <a:srgbClr val="231F20"/>
                          </a:solidFill>
                          <a:latin typeface="Arial"/>
                          <a:cs typeface="Arial"/>
                        </a:rPr>
                        <a:t>1</a:t>
                      </a:r>
                      <a:endParaRPr sz="1950" dirty="0">
                        <a:latin typeface="Arial"/>
                        <a:cs typeface="Arial"/>
                      </a:endParaRPr>
                    </a:p>
                  </a:txBody>
                  <a:tcPr marL="0" marR="0" marT="0" marB="0">
                    <a:lnR w="7620" cap="flat" cmpd="sng" algn="ctr">
                      <a:solidFill>
                        <a:srgbClr val="221E1F"/>
                      </a:solidFill>
                      <a:prstDash val="solid"/>
                      <a:round/>
                      <a:headEnd type="none" w="med" len="med"/>
                      <a:tailEnd type="none" w="med" len="med"/>
                    </a:lnR>
                    <a:lnT w="7620">
                      <a:solidFill>
                        <a:srgbClr val="221E1F"/>
                      </a:solidFill>
                      <a:prstDash val="solid"/>
                    </a:lnT>
                    <a:lnB w="7620" cap="flat" cmpd="sng" algn="ctr">
                      <a:solidFill>
                        <a:srgbClr val="221E1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5484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anim calcmode="lin" valueType="num">
                                      <p:cBhvr additive="base">
                                        <p:cTn id="7" dur="500" fill="hold"/>
                                        <p:tgtEl>
                                          <p:spTgt spid="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anim calcmode="lin" valueType="num">
                                      <p:cBhvr additive="base">
                                        <p:cTn id="19" dur="500" fill="hold"/>
                                        <p:tgtEl>
                                          <p:spTgt spid="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
                                            <p:txEl>
                                              <p:pRg st="4" end="4"/>
                                            </p:txEl>
                                          </p:spTgt>
                                        </p:tgtEl>
                                        <p:attrNameLst>
                                          <p:attrName>style.visibility</p:attrName>
                                        </p:attrNameLst>
                                      </p:cBhvr>
                                      <p:to>
                                        <p:strVal val="visible"/>
                                      </p:to>
                                    </p:set>
                                    <p:anim calcmode="lin" valueType="num">
                                      <p:cBhvr additive="base">
                                        <p:cTn id="31" dur="500" fill="hold"/>
                                        <p:tgtEl>
                                          <p:spTgt spid="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ppt_x"/>
                                          </p:val>
                                        </p:tav>
                                        <p:tav tm="100000">
                                          <p:val>
                                            <p:strVal val="#ppt_x"/>
                                          </p:val>
                                        </p:tav>
                                      </p:tavLst>
                                    </p:anim>
                                    <p:anim calcmode="lin" valueType="num">
                                      <p:cBhvr additive="base">
                                        <p:cTn id="3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Huffman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23</a:t>
            </a:fld>
            <a:endParaRPr kumimoji="0" lang="en-US" altLang="zh-CN" sz="1200">
              <a:latin typeface="Garamond" panose="02020404030301010803" pitchFamily="18" charset="0"/>
            </a:endParaRPr>
          </a:p>
        </p:txBody>
      </p:sp>
      <p:sp>
        <p:nvSpPr>
          <p:cNvPr id="51" name="object 9"/>
          <p:cNvSpPr txBox="1"/>
          <p:nvPr/>
        </p:nvSpPr>
        <p:spPr>
          <a:xfrm>
            <a:off x="582369" y="1260088"/>
            <a:ext cx="7751733"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Example:</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Consider a symbol stream:</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ACABADADEAABBAAAEDCACDEAAABCDBBEDCBACAE</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Give the Huffman coding!</a:t>
            </a:r>
          </a:p>
        </p:txBody>
      </p:sp>
      <p:pic>
        <p:nvPicPr>
          <p:cNvPr id="52" name="图片 51"/>
          <p:cNvPicPr>
            <a:picLocks noChangeAspect="1"/>
          </p:cNvPicPr>
          <p:nvPr/>
        </p:nvPicPr>
        <p:blipFill rotWithShape="1">
          <a:blip r:embed="rId3"/>
          <a:srcRect r="6877"/>
          <a:stretch/>
        </p:blipFill>
        <p:spPr>
          <a:xfrm>
            <a:off x="298448" y="3470461"/>
            <a:ext cx="4624413" cy="1404000"/>
          </a:xfrm>
          <a:prstGeom prst="rect">
            <a:avLst/>
          </a:prstGeom>
        </p:spPr>
      </p:pic>
      <p:grpSp>
        <p:nvGrpSpPr>
          <p:cNvPr id="53" name="组合 52"/>
          <p:cNvGrpSpPr/>
          <p:nvPr/>
        </p:nvGrpSpPr>
        <p:grpSpPr>
          <a:xfrm>
            <a:off x="5247213" y="2611528"/>
            <a:ext cx="3702973" cy="2700805"/>
            <a:chOff x="5818170" y="3003413"/>
            <a:chExt cx="3702973" cy="2700805"/>
          </a:xfrm>
        </p:grpSpPr>
        <p:sp>
          <p:nvSpPr>
            <p:cNvPr id="54" name="object 12"/>
            <p:cNvSpPr/>
            <p:nvPr/>
          </p:nvSpPr>
          <p:spPr>
            <a:xfrm>
              <a:off x="6058047" y="3253181"/>
              <a:ext cx="808993" cy="451738"/>
            </a:xfrm>
            <a:custGeom>
              <a:avLst/>
              <a:gdLst/>
              <a:ahLst/>
              <a:cxnLst/>
              <a:rect l="l" t="t" r="r" b="b"/>
              <a:pathLst>
                <a:path w="1122946" h="449173">
                  <a:moveTo>
                    <a:pt x="1122946" y="0"/>
                  </a:moveTo>
                  <a:lnTo>
                    <a:pt x="0" y="449173"/>
                  </a:lnTo>
                </a:path>
              </a:pathLst>
            </a:custGeom>
            <a:ln w="10299">
              <a:solidFill>
                <a:srgbClr val="000000"/>
              </a:solidFill>
            </a:ln>
          </p:spPr>
          <p:txBody>
            <a:bodyPr wrap="square" lIns="0" tIns="0" rIns="0" bIns="0" rtlCol="0">
              <a:noAutofit/>
            </a:bodyPr>
            <a:lstStyle/>
            <a:p>
              <a:endParaRPr/>
            </a:p>
          </p:txBody>
        </p:sp>
        <p:sp>
          <p:nvSpPr>
            <p:cNvPr id="55" name="object 13"/>
            <p:cNvSpPr/>
            <p:nvPr/>
          </p:nvSpPr>
          <p:spPr>
            <a:xfrm>
              <a:off x="6867040" y="3250617"/>
              <a:ext cx="738227" cy="404064"/>
            </a:xfrm>
            <a:custGeom>
              <a:avLst/>
              <a:gdLst/>
              <a:ahLst/>
              <a:cxnLst/>
              <a:rect l="l" t="t" r="r" b="b"/>
              <a:pathLst>
                <a:path w="1122883" h="449173">
                  <a:moveTo>
                    <a:pt x="0" y="0"/>
                  </a:moveTo>
                  <a:lnTo>
                    <a:pt x="1122883" y="449173"/>
                  </a:lnTo>
                </a:path>
              </a:pathLst>
            </a:custGeom>
            <a:ln w="10299">
              <a:solidFill>
                <a:srgbClr val="000000"/>
              </a:solidFill>
            </a:ln>
          </p:spPr>
          <p:txBody>
            <a:bodyPr wrap="square" lIns="0" tIns="0" rIns="0" bIns="0" rtlCol="0">
              <a:noAutofit/>
            </a:bodyPr>
            <a:lstStyle/>
            <a:p>
              <a:endParaRPr/>
            </a:p>
          </p:txBody>
        </p:sp>
        <p:sp>
          <p:nvSpPr>
            <p:cNvPr id="56" name="object 16"/>
            <p:cNvSpPr/>
            <p:nvPr/>
          </p:nvSpPr>
          <p:spPr>
            <a:xfrm>
              <a:off x="6714383" y="4011310"/>
              <a:ext cx="886401" cy="645384"/>
            </a:xfrm>
            <a:custGeom>
              <a:avLst/>
              <a:gdLst/>
              <a:ahLst/>
              <a:cxnLst/>
              <a:rect l="l" t="t" r="r" b="b"/>
              <a:pathLst>
                <a:path w="561428" h="449173">
                  <a:moveTo>
                    <a:pt x="561428" y="0"/>
                  </a:moveTo>
                  <a:lnTo>
                    <a:pt x="0" y="449173"/>
                  </a:lnTo>
                </a:path>
              </a:pathLst>
            </a:custGeom>
            <a:ln w="10299">
              <a:solidFill>
                <a:srgbClr val="000000"/>
              </a:solidFill>
            </a:ln>
          </p:spPr>
          <p:txBody>
            <a:bodyPr wrap="square" lIns="0" tIns="0" rIns="0" bIns="0" rtlCol="0">
              <a:noAutofit/>
            </a:bodyPr>
            <a:lstStyle/>
            <a:p>
              <a:endParaRPr/>
            </a:p>
          </p:txBody>
        </p:sp>
        <p:sp>
          <p:nvSpPr>
            <p:cNvPr id="57" name="object 17"/>
            <p:cNvSpPr/>
            <p:nvPr/>
          </p:nvSpPr>
          <p:spPr>
            <a:xfrm>
              <a:off x="7595486" y="3984926"/>
              <a:ext cx="1145040" cy="618145"/>
            </a:xfrm>
            <a:custGeom>
              <a:avLst/>
              <a:gdLst/>
              <a:ahLst/>
              <a:cxnLst/>
              <a:rect l="l" t="t" r="r" b="b"/>
              <a:pathLst>
                <a:path w="617626" h="449173">
                  <a:moveTo>
                    <a:pt x="0" y="0"/>
                  </a:moveTo>
                  <a:lnTo>
                    <a:pt x="617626" y="449173"/>
                  </a:lnTo>
                </a:path>
              </a:pathLst>
            </a:custGeom>
            <a:ln w="10299">
              <a:solidFill>
                <a:srgbClr val="000000"/>
              </a:solidFill>
            </a:ln>
          </p:spPr>
          <p:txBody>
            <a:bodyPr wrap="square" lIns="0" tIns="0" rIns="0" bIns="0" rtlCol="0">
              <a:noAutofit/>
            </a:bodyPr>
            <a:lstStyle/>
            <a:p>
              <a:endParaRPr/>
            </a:p>
          </p:txBody>
        </p:sp>
        <p:sp>
          <p:nvSpPr>
            <p:cNvPr id="58" name="object 20"/>
            <p:cNvSpPr txBox="1"/>
            <p:nvPr/>
          </p:nvSpPr>
          <p:spPr>
            <a:xfrm>
              <a:off x="6657175" y="3003413"/>
              <a:ext cx="707706" cy="244639"/>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P4</a:t>
              </a:r>
              <a:r>
                <a:rPr sz="1600" spc="5" dirty="0">
                  <a:latin typeface="Times New Roman"/>
                  <a:cs typeface="Times New Roman"/>
                </a:rPr>
                <a:t>:(</a:t>
              </a:r>
              <a:r>
                <a:rPr lang="en-US" sz="1600" spc="5" dirty="0">
                  <a:latin typeface="Times New Roman"/>
                  <a:cs typeface="Times New Roman"/>
                </a:rPr>
                <a:t>39</a:t>
              </a:r>
              <a:r>
                <a:rPr sz="1600" spc="5" dirty="0">
                  <a:latin typeface="Times New Roman"/>
                  <a:cs typeface="Times New Roman"/>
                </a:rPr>
                <a:t>)</a:t>
              </a:r>
              <a:endParaRPr sz="1600" dirty="0">
                <a:latin typeface="Times New Roman"/>
                <a:cs typeface="Times New Roman"/>
              </a:endParaRPr>
            </a:p>
          </p:txBody>
        </p:sp>
        <p:sp>
          <p:nvSpPr>
            <p:cNvPr id="59" name="object 22"/>
            <p:cNvSpPr txBox="1"/>
            <p:nvPr/>
          </p:nvSpPr>
          <p:spPr>
            <a:xfrm>
              <a:off x="6511354" y="4698476"/>
              <a:ext cx="711373" cy="226527"/>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P1</a:t>
              </a:r>
              <a:r>
                <a:rPr sz="1600" spc="5" dirty="0">
                  <a:latin typeface="Times New Roman"/>
                  <a:cs typeface="Times New Roman"/>
                </a:rPr>
                <a:t>:(1</a:t>
              </a:r>
              <a:r>
                <a:rPr lang="en-US" sz="1600" spc="5" dirty="0">
                  <a:latin typeface="Times New Roman"/>
                  <a:cs typeface="Times New Roman"/>
                </a:rPr>
                <a:t>1</a:t>
              </a:r>
              <a:r>
                <a:rPr sz="1600" spc="5" dirty="0">
                  <a:latin typeface="Times New Roman"/>
                  <a:cs typeface="Times New Roman"/>
                </a:rPr>
                <a:t>)</a:t>
              </a:r>
              <a:endParaRPr sz="1600" dirty="0">
                <a:latin typeface="Times New Roman"/>
                <a:cs typeface="Times New Roman"/>
              </a:endParaRPr>
            </a:p>
          </p:txBody>
        </p:sp>
        <p:sp>
          <p:nvSpPr>
            <p:cNvPr id="60" name="object 24"/>
            <p:cNvSpPr txBox="1"/>
            <p:nvPr/>
          </p:nvSpPr>
          <p:spPr>
            <a:xfrm>
              <a:off x="5818170" y="3707484"/>
              <a:ext cx="561234"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A</a:t>
              </a:r>
              <a:r>
                <a:rPr sz="1600" spc="5" dirty="0">
                  <a:latin typeface="Times New Roman"/>
                  <a:cs typeface="Times New Roman"/>
                </a:rPr>
                <a:t>:(</a:t>
              </a:r>
              <a:r>
                <a:rPr lang="en-US" sz="1600" spc="5" dirty="0">
                  <a:latin typeface="Times New Roman"/>
                  <a:cs typeface="Times New Roman"/>
                </a:rPr>
                <a:t>15</a:t>
              </a:r>
              <a:r>
                <a:rPr sz="1600" spc="5" dirty="0">
                  <a:latin typeface="Times New Roman"/>
                  <a:cs typeface="Times New Roman"/>
                </a:rPr>
                <a:t>)</a:t>
              </a:r>
              <a:endParaRPr sz="1600" dirty="0">
                <a:latin typeface="Times New Roman"/>
                <a:cs typeface="Times New Roman"/>
              </a:endParaRPr>
            </a:p>
          </p:txBody>
        </p:sp>
        <p:sp>
          <p:nvSpPr>
            <p:cNvPr id="61" name="object 16"/>
            <p:cNvSpPr/>
            <p:nvPr/>
          </p:nvSpPr>
          <p:spPr>
            <a:xfrm>
              <a:off x="6186149" y="4977045"/>
              <a:ext cx="561428" cy="449173"/>
            </a:xfrm>
            <a:custGeom>
              <a:avLst/>
              <a:gdLst/>
              <a:ahLst/>
              <a:cxnLst/>
              <a:rect l="l" t="t" r="r" b="b"/>
              <a:pathLst>
                <a:path w="561428" h="449173">
                  <a:moveTo>
                    <a:pt x="561428" y="0"/>
                  </a:moveTo>
                  <a:lnTo>
                    <a:pt x="0" y="449173"/>
                  </a:lnTo>
                </a:path>
              </a:pathLst>
            </a:custGeom>
            <a:ln w="10299">
              <a:solidFill>
                <a:srgbClr val="000000"/>
              </a:solidFill>
            </a:ln>
          </p:spPr>
          <p:txBody>
            <a:bodyPr wrap="square" lIns="0" tIns="0" rIns="0" bIns="0" rtlCol="0">
              <a:noAutofit/>
            </a:bodyPr>
            <a:lstStyle/>
            <a:p>
              <a:endParaRPr/>
            </a:p>
          </p:txBody>
        </p:sp>
        <p:sp>
          <p:nvSpPr>
            <p:cNvPr id="62" name="object 17"/>
            <p:cNvSpPr/>
            <p:nvPr/>
          </p:nvSpPr>
          <p:spPr>
            <a:xfrm>
              <a:off x="6747578" y="4977045"/>
              <a:ext cx="617626" cy="449173"/>
            </a:xfrm>
            <a:custGeom>
              <a:avLst/>
              <a:gdLst/>
              <a:ahLst/>
              <a:cxnLst/>
              <a:rect l="l" t="t" r="r" b="b"/>
              <a:pathLst>
                <a:path w="617626" h="449173">
                  <a:moveTo>
                    <a:pt x="0" y="0"/>
                  </a:moveTo>
                  <a:lnTo>
                    <a:pt x="617626" y="449173"/>
                  </a:lnTo>
                </a:path>
              </a:pathLst>
            </a:custGeom>
            <a:ln w="10299">
              <a:solidFill>
                <a:srgbClr val="000000"/>
              </a:solidFill>
            </a:ln>
          </p:spPr>
          <p:txBody>
            <a:bodyPr wrap="square" lIns="0" tIns="0" rIns="0" bIns="0" rtlCol="0">
              <a:noAutofit/>
            </a:bodyPr>
            <a:lstStyle/>
            <a:p>
              <a:endParaRPr/>
            </a:p>
          </p:txBody>
        </p:sp>
        <p:sp>
          <p:nvSpPr>
            <p:cNvPr id="63" name="object 21"/>
            <p:cNvSpPr txBox="1"/>
            <p:nvPr/>
          </p:nvSpPr>
          <p:spPr>
            <a:xfrm>
              <a:off x="5961458" y="5447678"/>
              <a:ext cx="44894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E</a:t>
              </a:r>
              <a:r>
                <a:rPr sz="1600" spc="5" dirty="0">
                  <a:latin typeface="Times New Roman"/>
                  <a:cs typeface="Times New Roman"/>
                </a:rPr>
                <a:t>:(</a:t>
              </a:r>
              <a:r>
                <a:rPr lang="en-US" sz="1600" spc="5" dirty="0">
                  <a:latin typeface="Times New Roman"/>
                  <a:cs typeface="Times New Roman"/>
                </a:rPr>
                <a:t>5</a:t>
              </a:r>
              <a:r>
                <a:rPr sz="1600" spc="5" dirty="0">
                  <a:latin typeface="Times New Roman"/>
                  <a:cs typeface="Times New Roman"/>
                </a:rPr>
                <a:t>)</a:t>
              </a:r>
              <a:endParaRPr sz="1600" dirty="0">
                <a:latin typeface="Times New Roman"/>
                <a:cs typeface="Times New Roman"/>
              </a:endParaRPr>
            </a:p>
          </p:txBody>
        </p:sp>
        <p:sp>
          <p:nvSpPr>
            <p:cNvPr id="64" name="object 22"/>
            <p:cNvSpPr txBox="1"/>
            <p:nvPr/>
          </p:nvSpPr>
          <p:spPr>
            <a:xfrm>
              <a:off x="7128980" y="5447678"/>
              <a:ext cx="47180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D</a:t>
              </a:r>
              <a:r>
                <a:rPr sz="1600" spc="5" dirty="0">
                  <a:latin typeface="Times New Roman"/>
                  <a:cs typeface="Times New Roman"/>
                </a:rPr>
                <a:t>:(</a:t>
              </a:r>
              <a:r>
                <a:rPr lang="en-US" sz="1600" spc="5" dirty="0">
                  <a:latin typeface="Times New Roman"/>
                  <a:cs typeface="Times New Roman"/>
                </a:rPr>
                <a:t>6</a:t>
              </a:r>
              <a:r>
                <a:rPr sz="1600" spc="5" dirty="0">
                  <a:latin typeface="Times New Roman"/>
                  <a:cs typeface="Times New Roman"/>
                </a:rPr>
                <a:t>)</a:t>
              </a:r>
              <a:endParaRPr sz="1600" dirty="0">
                <a:latin typeface="Times New Roman"/>
                <a:cs typeface="Times New Roman"/>
              </a:endParaRPr>
            </a:p>
          </p:txBody>
        </p:sp>
        <p:sp>
          <p:nvSpPr>
            <p:cNvPr id="65" name="object 29"/>
            <p:cNvSpPr txBox="1"/>
            <p:nvPr/>
          </p:nvSpPr>
          <p:spPr>
            <a:xfrm>
              <a:off x="6265805" y="5009806"/>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dirty="0">
                <a:latin typeface="Times New Roman"/>
                <a:cs typeface="Times New Roman"/>
              </a:endParaRPr>
            </a:p>
          </p:txBody>
        </p:sp>
        <p:sp>
          <p:nvSpPr>
            <p:cNvPr id="66" name="object 30"/>
            <p:cNvSpPr txBox="1"/>
            <p:nvPr/>
          </p:nvSpPr>
          <p:spPr>
            <a:xfrm>
              <a:off x="7146907" y="5012691"/>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sp>
          <p:nvSpPr>
            <p:cNvPr id="67" name="object 22"/>
            <p:cNvSpPr txBox="1"/>
            <p:nvPr/>
          </p:nvSpPr>
          <p:spPr>
            <a:xfrm>
              <a:off x="8431712" y="4686727"/>
              <a:ext cx="711373" cy="226527"/>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P2</a:t>
              </a:r>
              <a:r>
                <a:rPr sz="1600" spc="5" dirty="0">
                  <a:latin typeface="Times New Roman"/>
                  <a:cs typeface="Times New Roman"/>
                </a:rPr>
                <a:t>:(1</a:t>
              </a:r>
              <a:r>
                <a:rPr lang="en-US" sz="1600" spc="5" dirty="0">
                  <a:latin typeface="Times New Roman"/>
                  <a:cs typeface="Times New Roman"/>
                </a:rPr>
                <a:t>3</a:t>
              </a:r>
              <a:r>
                <a:rPr sz="1600" spc="5" dirty="0">
                  <a:latin typeface="Times New Roman"/>
                  <a:cs typeface="Times New Roman"/>
                </a:rPr>
                <a:t>)</a:t>
              </a:r>
              <a:endParaRPr sz="1600" dirty="0">
                <a:latin typeface="Times New Roman"/>
                <a:cs typeface="Times New Roman"/>
              </a:endParaRPr>
            </a:p>
          </p:txBody>
        </p:sp>
        <p:sp>
          <p:nvSpPr>
            <p:cNvPr id="68" name="object 16"/>
            <p:cNvSpPr/>
            <p:nvPr/>
          </p:nvSpPr>
          <p:spPr>
            <a:xfrm>
              <a:off x="8106507" y="4965296"/>
              <a:ext cx="561428" cy="449173"/>
            </a:xfrm>
            <a:custGeom>
              <a:avLst/>
              <a:gdLst/>
              <a:ahLst/>
              <a:cxnLst/>
              <a:rect l="l" t="t" r="r" b="b"/>
              <a:pathLst>
                <a:path w="561428" h="449173">
                  <a:moveTo>
                    <a:pt x="561428" y="0"/>
                  </a:moveTo>
                  <a:lnTo>
                    <a:pt x="0" y="449173"/>
                  </a:lnTo>
                </a:path>
              </a:pathLst>
            </a:custGeom>
            <a:ln w="10299">
              <a:solidFill>
                <a:srgbClr val="000000"/>
              </a:solidFill>
            </a:ln>
          </p:spPr>
          <p:txBody>
            <a:bodyPr wrap="square" lIns="0" tIns="0" rIns="0" bIns="0" rtlCol="0">
              <a:noAutofit/>
            </a:bodyPr>
            <a:lstStyle/>
            <a:p>
              <a:endParaRPr/>
            </a:p>
          </p:txBody>
        </p:sp>
        <p:sp>
          <p:nvSpPr>
            <p:cNvPr id="69" name="object 17"/>
            <p:cNvSpPr/>
            <p:nvPr/>
          </p:nvSpPr>
          <p:spPr>
            <a:xfrm>
              <a:off x="8667936" y="4965296"/>
              <a:ext cx="617626" cy="449173"/>
            </a:xfrm>
            <a:custGeom>
              <a:avLst/>
              <a:gdLst/>
              <a:ahLst/>
              <a:cxnLst/>
              <a:rect l="l" t="t" r="r" b="b"/>
              <a:pathLst>
                <a:path w="617626" h="449173">
                  <a:moveTo>
                    <a:pt x="0" y="0"/>
                  </a:moveTo>
                  <a:lnTo>
                    <a:pt x="617626" y="449173"/>
                  </a:lnTo>
                </a:path>
              </a:pathLst>
            </a:custGeom>
            <a:ln w="10299">
              <a:solidFill>
                <a:srgbClr val="000000"/>
              </a:solidFill>
            </a:ln>
          </p:spPr>
          <p:txBody>
            <a:bodyPr wrap="square" lIns="0" tIns="0" rIns="0" bIns="0" rtlCol="0">
              <a:noAutofit/>
            </a:bodyPr>
            <a:lstStyle/>
            <a:p>
              <a:endParaRPr/>
            </a:p>
          </p:txBody>
        </p:sp>
        <p:sp>
          <p:nvSpPr>
            <p:cNvPr id="70" name="object 21"/>
            <p:cNvSpPr txBox="1"/>
            <p:nvPr/>
          </p:nvSpPr>
          <p:spPr>
            <a:xfrm>
              <a:off x="7881816" y="5435929"/>
              <a:ext cx="44894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C</a:t>
              </a:r>
              <a:r>
                <a:rPr sz="1600" spc="5" dirty="0">
                  <a:latin typeface="Times New Roman"/>
                  <a:cs typeface="Times New Roman"/>
                </a:rPr>
                <a:t>:(</a:t>
              </a:r>
              <a:r>
                <a:rPr lang="en-US" sz="1600" spc="5" dirty="0">
                  <a:latin typeface="Times New Roman"/>
                  <a:cs typeface="Times New Roman"/>
                </a:rPr>
                <a:t>6</a:t>
              </a:r>
              <a:r>
                <a:rPr sz="1600" spc="5" dirty="0">
                  <a:latin typeface="Times New Roman"/>
                  <a:cs typeface="Times New Roman"/>
                </a:rPr>
                <a:t>)</a:t>
              </a:r>
              <a:endParaRPr sz="1600" dirty="0">
                <a:latin typeface="Times New Roman"/>
                <a:cs typeface="Times New Roman"/>
              </a:endParaRPr>
            </a:p>
          </p:txBody>
        </p:sp>
        <p:sp>
          <p:nvSpPr>
            <p:cNvPr id="71" name="object 22"/>
            <p:cNvSpPr txBox="1"/>
            <p:nvPr/>
          </p:nvSpPr>
          <p:spPr>
            <a:xfrm>
              <a:off x="9049338" y="5435929"/>
              <a:ext cx="47180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B</a:t>
              </a:r>
              <a:r>
                <a:rPr sz="1600" spc="5" dirty="0">
                  <a:latin typeface="Times New Roman"/>
                  <a:cs typeface="Times New Roman"/>
                </a:rPr>
                <a:t>:(</a:t>
              </a:r>
              <a:r>
                <a:rPr lang="en-US" sz="1600" spc="5" dirty="0">
                  <a:latin typeface="Times New Roman"/>
                  <a:cs typeface="Times New Roman"/>
                </a:rPr>
                <a:t>7</a:t>
              </a:r>
              <a:r>
                <a:rPr sz="1600" spc="5" dirty="0">
                  <a:latin typeface="Times New Roman"/>
                  <a:cs typeface="Times New Roman"/>
                </a:rPr>
                <a:t>)</a:t>
              </a:r>
              <a:endParaRPr sz="1600" dirty="0">
                <a:latin typeface="Times New Roman"/>
                <a:cs typeface="Times New Roman"/>
              </a:endParaRPr>
            </a:p>
          </p:txBody>
        </p:sp>
        <p:sp>
          <p:nvSpPr>
            <p:cNvPr id="72" name="object 29"/>
            <p:cNvSpPr txBox="1"/>
            <p:nvPr/>
          </p:nvSpPr>
          <p:spPr>
            <a:xfrm>
              <a:off x="8186163" y="4998057"/>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a:latin typeface="Times New Roman"/>
                <a:cs typeface="Times New Roman"/>
              </a:endParaRPr>
            </a:p>
          </p:txBody>
        </p:sp>
        <p:sp>
          <p:nvSpPr>
            <p:cNvPr id="73" name="object 30"/>
            <p:cNvSpPr txBox="1"/>
            <p:nvPr/>
          </p:nvSpPr>
          <p:spPr>
            <a:xfrm>
              <a:off x="9067265" y="5000942"/>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sp>
          <p:nvSpPr>
            <p:cNvPr id="74" name="object 24"/>
            <p:cNvSpPr txBox="1"/>
            <p:nvPr/>
          </p:nvSpPr>
          <p:spPr>
            <a:xfrm>
              <a:off x="7364881" y="3676140"/>
              <a:ext cx="741625" cy="255163"/>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P3</a:t>
              </a:r>
              <a:r>
                <a:rPr sz="1600" spc="5" dirty="0">
                  <a:latin typeface="Times New Roman"/>
                  <a:cs typeface="Times New Roman"/>
                </a:rPr>
                <a:t>:(</a:t>
              </a:r>
              <a:r>
                <a:rPr lang="en-US" sz="1600" spc="5" dirty="0">
                  <a:latin typeface="Times New Roman"/>
                  <a:cs typeface="Times New Roman"/>
                </a:rPr>
                <a:t>24</a:t>
              </a:r>
              <a:r>
                <a:rPr sz="1600" spc="5" dirty="0">
                  <a:latin typeface="Times New Roman"/>
                  <a:cs typeface="Times New Roman"/>
                </a:rPr>
                <a:t>)</a:t>
              </a:r>
              <a:endParaRPr sz="1600" dirty="0">
                <a:latin typeface="Times New Roman"/>
                <a:cs typeface="Times New Roman"/>
              </a:endParaRPr>
            </a:p>
          </p:txBody>
        </p:sp>
        <p:sp>
          <p:nvSpPr>
            <p:cNvPr id="75" name="object 29"/>
            <p:cNvSpPr txBox="1"/>
            <p:nvPr/>
          </p:nvSpPr>
          <p:spPr>
            <a:xfrm>
              <a:off x="6983994" y="4084346"/>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dirty="0">
                <a:latin typeface="Times New Roman"/>
                <a:cs typeface="Times New Roman"/>
              </a:endParaRPr>
            </a:p>
          </p:txBody>
        </p:sp>
        <p:sp>
          <p:nvSpPr>
            <p:cNvPr id="76" name="object 29"/>
            <p:cNvSpPr txBox="1"/>
            <p:nvPr/>
          </p:nvSpPr>
          <p:spPr>
            <a:xfrm>
              <a:off x="6228706" y="3206126"/>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dirty="0">
                <a:latin typeface="Times New Roman"/>
                <a:cs typeface="Times New Roman"/>
              </a:endParaRPr>
            </a:p>
          </p:txBody>
        </p:sp>
        <p:sp>
          <p:nvSpPr>
            <p:cNvPr id="77" name="object 30"/>
            <p:cNvSpPr txBox="1"/>
            <p:nvPr/>
          </p:nvSpPr>
          <p:spPr>
            <a:xfrm>
              <a:off x="8287269" y="4034548"/>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sp>
          <p:nvSpPr>
            <p:cNvPr id="78" name="object 30"/>
            <p:cNvSpPr txBox="1"/>
            <p:nvPr/>
          </p:nvSpPr>
          <p:spPr>
            <a:xfrm>
              <a:off x="7374700" y="3266405"/>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grpSp>
    </p:spTree>
    <p:extLst>
      <p:ext uri="{BB962C8B-B14F-4D97-AF65-F5344CB8AC3E}">
        <p14:creationId xmlns:p14="http://schemas.microsoft.com/office/powerpoint/2010/main" val="402437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Huffman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24</a:t>
            </a:fld>
            <a:endParaRPr kumimoji="0" lang="en-US" altLang="zh-CN" sz="1200">
              <a:latin typeface="Garamond" panose="02020404030301010803" pitchFamily="18" charset="0"/>
            </a:endParaRPr>
          </a:p>
        </p:txBody>
      </p:sp>
      <p:sp>
        <p:nvSpPr>
          <p:cNvPr id="51" name="object 9"/>
          <p:cNvSpPr txBox="1"/>
          <p:nvPr/>
        </p:nvSpPr>
        <p:spPr>
          <a:xfrm>
            <a:off x="582369" y="1260088"/>
            <a:ext cx="7751733"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Example:</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Consider a symbol stream:</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ACABADADEAABBAAAEDCACDEAAABCDBBEDCBACAE</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Give the Huffman coding!</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Cambria" panose="02040503050406030204" pitchFamily="18" charset="0"/>
                <a:cs typeface="PMingLiU" pitchFamily="18" charset="-120"/>
              </a:rPr>
              <a:t>Average number of bits needed for each symbol is: (1*15+3*7+3*6+3*6+3*5)/(15+7+6+6+5) = 2.23</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400" dirty="0">
                <a:latin typeface="Cambria" panose="02040503050406030204" pitchFamily="18" charset="0"/>
                <a:ea typeface="Cambria" panose="02040503050406030204" pitchFamily="18" charset="0"/>
              </a:rPr>
              <a:t>Ideal entropy = (15*1.38 + 7*2.48 + 6*2.7+6*2.7 + 5*2.96)/39=2.19</a:t>
            </a:r>
            <a:endParaRPr lang="zh-CN" altLang="en-US" sz="2400" dirty="0">
              <a:latin typeface="Cambria" panose="02040503050406030204" pitchFamily="18" charset="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pSp>
        <p:nvGrpSpPr>
          <p:cNvPr id="53" name="组合 52"/>
          <p:cNvGrpSpPr/>
          <p:nvPr/>
        </p:nvGrpSpPr>
        <p:grpSpPr>
          <a:xfrm>
            <a:off x="5247213" y="2611528"/>
            <a:ext cx="3702973" cy="2700805"/>
            <a:chOff x="5818170" y="3003413"/>
            <a:chExt cx="3702973" cy="2700805"/>
          </a:xfrm>
        </p:grpSpPr>
        <p:sp>
          <p:nvSpPr>
            <p:cNvPr id="54" name="object 12"/>
            <p:cNvSpPr/>
            <p:nvPr/>
          </p:nvSpPr>
          <p:spPr>
            <a:xfrm>
              <a:off x="6058047" y="3253181"/>
              <a:ext cx="808993" cy="451738"/>
            </a:xfrm>
            <a:custGeom>
              <a:avLst/>
              <a:gdLst/>
              <a:ahLst/>
              <a:cxnLst/>
              <a:rect l="l" t="t" r="r" b="b"/>
              <a:pathLst>
                <a:path w="1122946" h="449173">
                  <a:moveTo>
                    <a:pt x="1122946" y="0"/>
                  </a:moveTo>
                  <a:lnTo>
                    <a:pt x="0" y="449173"/>
                  </a:lnTo>
                </a:path>
              </a:pathLst>
            </a:custGeom>
            <a:ln w="10299">
              <a:solidFill>
                <a:srgbClr val="000000"/>
              </a:solidFill>
            </a:ln>
          </p:spPr>
          <p:txBody>
            <a:bodyPr wrap="square" lIns="0" tIns="0" rIns="0" bIns="0" rtlCol="0">
              <a:noAutofit/>
            </a:bodyPr>
            <a:lstStyle/>
            <a:p>
              <a:endParaRPr/>
            </a:p>
          </p:txBody>
        </p:sp>
        <p:sp>
          <p:nvSpPr>
            <p:cNvPr id="55" name="object 13"/>
            <p:cNvSpPr/>
            <p:nvPr/>
          </p:nvSpPr>
          <p:spPr>
            <a:xfrm>
              <a:off x="6867040" y="3250617"/>
              <a:ext cx="738227" cy="404064"/>
            </a:xfrm>
            <a:custGeom>
              <a:avLst/>
              <a:gdLst/>
              <a:ahLst/>
              <a:cxnLst/>
              <a:rect l="l" t="t" r="r" b="b"/>
              <a:pathLst>
                <a:path w="1122883" h="449173">
                  <a:moveTo>
                    <a:pt x="0" y="0"/>
                  </a:moveTo>
                  <a:lnTo>
                    <a:pt x="1122883" y="449173"/>
                  </a:lnTo>
                </a:path>
              </a:pathLst>
            </a:custGeom>
            <a:ln w="10299">
              <a:solidFill>
                <a:srgbClr val="000000"/>
              </a:solidFill>
            </a:ln>
          </p:spPr>
          <p:txBody>
            <a:bodyPr wrap="square" lIns="0" tIns="0" rIns="0" bIns="0" rtlCol="0">
              <a:noAutofit/>
            </a:bodyPr>
            <a:lstStyle/>
            <a:p>
              <a:endParaRPr/>
            </a:p>
          </p:txBody>
        </p:sp>
        <p:sp>
          <p:nvSpPr>
            <p:cNvPr id="56" name="object 16"/>
            <p:cNvSpPr/>
            <p:nvPr/>
          </p:nvSpPr>
          <p:spPr>
            <a:xfrm>
              <a:off x="6714383" y="4011310"/>
              <a:ext cx="886401" cy="645384"/>
            </a:xfrm>
            <a:custGeom>
              <a:avLst/>
              <a:gdLst/>
              <a:ahLst/>
              <a:cxnLst/>
              <a:rect l="l" t="t" r="r" b="b"/>
              <a:pathLst>
                <a:path w="561428" h="449173">
                  <a:moveTo>
                    <a:pt x="561428" y="0"/>
                  </a:moveTo>
                  <a:lnTo>
                    <a:pt x="0" y="449173"/>
                  </a:lnTo>
                </a:path>
              </a:pathLst>
            </a:custGeom>
            <a:ln w="10299">
              <a:solidFill>
                <a:srgbClr val="000000"/>
              </a:solidFill>
            </a:ln>
          </p:spPr>
          <p:txBody>
            <a:bodyPr wrap="square" lIns="0" tIns="0" rIns="0" bIns="0" rtlCol="0">
              <a:noAutofit/>
            </a:bodyPr>
            <a:lstStyle/>
            <a:p>
              <a:endParaRPr/>
            </a:p>
          </p:txBody>
        </p:sp>
        <p:sp>
          <p:nvSpPr>
            <p:cNvPr id="57" name="object 17"/>
            <p:cNvSpPr/>
            <p:nvPr/>
          </p:nvSpPr>
          <p:spPr>
            <a:xfrm>
              <a:off x="7595486" y="3984926"/>
              <a:ext cx="1145040" cy="618145"/>
            </a:xfrm>
            <a:custGeom>
              <a:avLst/>
              <a:gdLst/>
              <a:ahLst/>
              <a:cxnLst/>
              <a:rect l="l" t="t" r="r" b="b"/>
              <a:pathLst>
                <a:path w="617626" h="449173">
                  <a:moveTo>
                    <a:pt x="0" y="0"/>
                  </a:moveTo>
                  <a:lnTo>
                    <a:pt x="617626" y="449173"/>
                  </a:lnTo>
                </a:path>
              </a:pathLst>
            </a:custGeom>
            <a:ln w="10299">
              <a:solidFill>
                <a:srgbClr val="000000"/>
              </a:solidFill>
            </a:ln>
          </p:spPr>
          <p:txBody>
            <a:bodyPr wrap="square" lIns="0" tIns="0" rIns="0" bIns="0" rtlCol="0">
              <a:noAutofit/>
            </a:bodyPr>
            <a:lstStyle/>
            <a:p>
              <a:endParaRPr/>
            </a:p>
          </p:txBody>
        </p:sp>
        <p:sp>
          <p:nvSpPr>
            <p:cNvPr id="58" name="object 20"/>
            <p:cNvSpPr txBox="1"/>
            <p:nvPr/>
          </p:nvSpPr>
          <p:spPr>
            <a:xfrm>
              <a:off x="6657175" y="3003413"/>
              <a:ext cx="707706" cy="244639"/>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P4</a:t>
              </a:r>
              <a:r>
                <a:rPr sz="1600" spc="5" dirty="0">
                  <a:latin typeface="Times New Roman"/>
                  <a:cs typeface="Times New Roman"/>
                </a:rPr>
                <a:t>:(</a:t>
              </a:r>
              <a:r>
                <a:rPr lang="en-US" sz="1600" spc="5" dirty="0">
                  <a:latin typeface="Times New Roman"/>
                  <a:cs typeface="Times New Roman"/>
                </a:rPr>
                <a:t>39</a:t>
              </a:r>
              <a:r>
                <a:rPr sz="1600" spc="5" dirty="0">
                  <a:latin typeface="Times New Roman"/>
                  <a:cs typeface="Times New Roman"/>
                </a:rPr>
                <a:t>)</a:t>
              </a:r>
              <a:endParaRPr sz="1600" dirty="0">
                <a:latin typeface="Times New Roman"/>
                <a:cs typeface="Times New Roman"/>
              </a:endParaRPr>
            </a:p>
          </p:txBody>
        </p:sp>
        <p:sp>
          <p:nvSpPr>
            <p:cNvPr id="59" name="object 22"/>
            <p:cNvSpPr txBox="1"/>
            <p:nvPr/>
          </p:nvSpPr>
          <p:spPr>
            <a:xfrm>
              <a:off x="6511354" y="4698476"/>
              <a:ext cx="711373" cy="226527"/>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P1</a:t>
              </a:r>
              <a:r>
                <a:rPr sz="1600" spc="5" dirty="0">
                  <a:latin typeface="Times New Roman"/>
                  <a:cs typeface="Times New Roman"/>
                </a:rPr>
                <a:t>:(1</a:t>
              </a:r>
              <a:r>
                <a:rPr lang="en-US" sz="1600" spc="5" dirty="0">
                  <a:latin typeface="Times New Roman"/>
                  <a:cs typeface="Times New Roman"/>
                </a:rPr>
                <a:t>1</a:t>
              </a:r>
              <a:r>
                <a:rPr sz="1600" spc="5" dirty="0">
                  <a:latin typeface="Times New Roman"/>
                  <a:cs typeface="Times New Roman"/>
                </a:rPr>
                <a:t>)</a:t>
              </a:r>
              <a:endParaRPr sz="1600" dirty="0">
                <a:latin typeface="Times New Roman"/>
                <a:cs typeface="Times New Roman"/>
              </a:endParaRPr>
            </a:p>
          </p:txBody>
        </p:sp>
        <p:sp>
          <p:nvSpPr>
            <p:cNvPr id="60" name="object 24"/>
            <p:cNvSpPr txBox="1"/>
            <p:nvPr/>
          </p:nvSpPr>
          <p:spPr>
            <a:xfrm>
              <a:off x="5818170" y="3707484"/>
              <a:ext cx="561234"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A</a:t>
              </a:r>
              <a:r>
                <a:rPr sz="1600" spc="5" dirty="0">
                  <a:latin typeface="Times New Roman"/>
                  <a:cs typeface="Times New Roman"/>
                </a:rPr>
                <a:t>:(</a:t>
              </a:r>
              <a:r>
                <a:rPr lang="en-US" sz="1600" spc="5" dirty="0">
                  <a:latin typeface="Times New Roman"/>
                  <a:cs typeface="Times New Roman"/>
                </a:rPr>
                <a:t>15</a:t>
              </a:r>
              <a:r>
                <a:rPr sz="1600" spc="5" dirty="0">
                  <a:latin typeface="Times New Roman"/>
                  <a:cs typeface="Times New Roman"/>
                </a:rPr>
                <a:t>)</a:t>
              </a:r>
              <a:endParaRPr sz="1600" dirty="0">
                <a:latin typeface="Times New Roman"/>
                <a:cs typeface="Times New Roman"/>
              </a:endParaRPr>
            </a:p>
          </p:txBody>
        </p:sp>
        <p:sp>
          <p:nvSpPr>
            <p:cNvPr id="61" name="object 16"/>
            <p:cNvSpPr/>
            <p:nvPr/>
          </p:nvSpPr>
          <p:spPr>
            <a:xfrm>
              <a:off x="6186149" y="4977045"/>
              <a:ext cx="561428" cy="449173"/>
            </a:xfrm>
            <a:custGeom>
              <a:avLst/>
              <a:gdLst/>
              <a:ahLst/>
              <a:cxnLst/>
              <a:rect l="l" t="t" r="r" b="b"/>
              <a:pathLst>
                <a:path w="561428" h="449173">
                  <a:moveTo>
                    <a:pt x="561428" y="0"/>
                  </a:moveTo>
                  <a:lnTo>
                    <a:pt x="0" y="449173"/>
                  </a:lnTo>
                </a:path>
              </a:pathLst>
            </a:custGeom>
            <a:ln w="10299">
              <a:solidFill>
                <a:srgbClr val="000000"/>
              </a:solidFill>
            </a:ln>
          </p:spPr>
          <p:txBody>
            <a:bodyPr wrap="square" lIns="0" tIns="0" rIns="0" bIns="0" rtlCol="0">
              <a:noAutofit/>
            </a:bodyPr>
            <a:lstStyle/>
            <a:p>
              <a:endParaRPr/>
            </a:p>
          </p:txBody>
        </p:sp>
        <p:sp>
          <p:nvSpPr>
            <p:cNvPr id="62" name="object 17"/>
            <p:cNvSpPr/>
            <p:nvPr/>
          </p:nvSpPr>
          <p:spPr>
            <a:xfrm>
              <a:off x="6747578" y="4977045"/>
              <a:ext cx="617626" cy="449173"/>
            </a:xfrm>
            <a:custGeom>
              <a:avLst/>
              <a:gdLst/>
              <a:ahLst/>
              <a:cxnLst/>
              <a:rect l="l" t="t" r="r" b="b"/>
              <a:pathLst>
                <a:path w="617626" h="449173">
                  <a:moveTo>
                    <a:pt x="0" y="0"/>
                  </a:moveTo>
                  <a:lnTo>
                    <a:pt x="617626" y="449173"/>
                  </a:lnTo>
                </a:path>
              </a:pathLst>
            </a:custGeom>
            <a:ln w="10299">
              <a:solidFill>
                <a:srgbClr val="000000"/>
              </a:solidFill>
            </a:ln>
          </p:spPr>
          <p:txBody>
            <a:bodyPr wrap="square" lIns="0" tIns="0" rIns="0" bIns="0" rtlCol="0">
              <a:noAutofit/>
            </a:bodyPr>
            <a:lstStyle/>
            <a:p>
              <a:endParaRPr/>
            </a:p>
          </p:txBody>
        </p:sp>
        <p:sp>
          <p:nvSpPr>
            <p:cNvPr id="63" name="object 21"/>
            <p:cNvSpPr txBox="1"/>
            <p:nvPr/>
          </p:nvSpPr>
          <p:spPr>
            <a:xfrm>
              <a:off x="5961458" y="5447678"/>
              <a:ext cx="44894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E</a:t>
              </a:r>
              <a:r>
                <a:rPr sz="1600" spc="5" dirty="0">
                  <a:latin typeface="Times New Roman"/>
                  <a:cs typeface="Times New Roman"/>
                </a:rPr>
                <a:t>:(</a:t>
              </a:r>
              <a:r>
                <a:rPr lang="en-US" sz="1600" spc="5" dirty="0">
                  <a:latin typeface="Times New Roman"/>
                  <a:cs typeface="Times New Roman"/>
                </a:rPr>
                <a:t>5</a:t>
              </a:r>
              <a:r>
                <a:rPr sz="1600" spc="5" dirty="0">
                  <a:latin typeface="Times New Roman"/>
                  <a:cs typeface="Times New Roman"/>
                </a:rPr>
                <a:t>)</a:t>
              </a:r>
              <a:endParaRPr sz="1600" dirty="0">
                <a:latin typeface="Times New Roman"/>
                <a:cs typeface="Times New Roman"/>
              </a:endParaRPr>
            </a:p>
          </p:txBody>
        </p:sp>
        <p:sp>
          <p:nvSpPr>
            <p:cNvPr id="64" name="object 22"/>
            <p:cNvSpPr txBox="1"/>
            <p:nvPr/>
          </p:nvSpPr>
          <p:spPr>
            <a:xfrm>
              <a:off x="7128980" y="5447678"/>
              <a:ext cx="47180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D</a:t>
              </a:r>
              <a:r>
                <a:rPr sz="1600" spc="5" dirty="0">
                  <a:latin typeface="Times New Roman"/>
                  <a:cs typeface="Times New Roman"/>
                </a:rPr>
                <a:t>:(</a:t>
              </a:r>
              <a:r>
                <a:rPr lang="en-US" sz="1600" spc="5" dirty="0">
                  <a:latin typeface="Times New Roman"/>
                  <a:cs typeface="Times New Roman"/>
                </a:rPr>
                <a:t>6</a:t>
              </a:r>
              <a:r>
                <a:rPr sz="1600" spc="5" dirty="0">
                  <a:latin typeface="Times New Roman"/>
                  <a:cs typeface="Times New Roman"/>
                </a:rPr>
                <a:t>)</a:t>
              </a:r>
              <a:endParaRPr sz="1600" dirty="0">
                <a:latin typeface="Times New Roman"/>
                <a:cs typeface="Times New Roman"/>
              </a:endParaRPr>
            </a:p>
          </p:txBody>
        </p:sp>
        <p:sp>
          <p:nvSpPr>
            <p:cNvPr id="65" name="object 29"/>
            <p:cNvSpPr txBox="1"/>
            <p:nvPr/>
          </p:nvSpPr>
          <p:spPr>
            <a:xfrm>
              <a:off x="6265805" y="5009806"/>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dirty="0">
                <a:latin typeface="Times New Roman"/>
                <a:cs typeface="Times New Roman"/>
              </a:endParaRPr>
            </a:p>
          </p:txBody>
        </p:sp>
        <p:sp>
          <p:nvSpPr>
            <p:cNvPr id="66" name="object 30"/>
            <p:cNvSpPr txBox="1"/>
            <p:nvPr/>
          </p:nvSpPr>
          <p:spPr>
            <a:xfrm>
              <a:off x="7146907" y="5012691"/>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sp>
          <p:nvSpPr>
            <p:cNvPr id="67" name="object 22"/>
            <p:cNvSpPr txBox="1"/>
            <p:nvPr/>
          </p:nvSpPr>
          <p:spPr>
            <a:xfrm>
              <a:off x="8431712" y="4686727"/>
              <a:ext cx="711373" cy="226527"/>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P2</a:t>
              </a:r>
              <a:r>
                <a:rPr sz="1600" spc="5" dirty="0">
                  <a:latin typeface="Times New Roman"/>
                  <a:cs typeface="Times New Roman"/>
                </a:rPr>
                <a:t>:(1</a:t>
              </a:r>
              <a:r>
                <a:rPr lang="en-US" sz="1600" spc="5" dirty="0">
                  <a:latin typeface="Times New Roman"/>
                  <a:cs typeface="Times New Roman"/>
                </a:rPr>
                <a:t>3</a:t>
              </a:r>
              <a:r>
                <a:rPr sz="1600" spc="5" dirty="0">
                  <a:latin typeface="Times New Roman"/>
                  <a:cs typeface="Times New Roman"/>
                </a:rPr>
                <a:t>)</a:t>
              </a:r>
              <a:endParaRPr sz="1600" dirty="0">
                <a:latin typeface="Times New Roman"/>
                <a:cs typeface="Times New Roman"/>
              </a:endParaRPr>
            </a:p>
          </p:txBody>
        </p:sp>
        <p:sp>
          <p:nvSpPr>
            <p:cNvPr id="68" name="object 16"/>
            <p:cNvSpPr/>
            <p:nvPr/>
          </p:nvSpPr>
          <p:spPr>
            <a:xfrm>
              <a:off x="8106507" y="4965296"/>
              <a:ext cx="561428" cy="449173"/>
            </a:xfrm>
            <a:custGeom>
              <a:avLst/>
              <a:gdLst/>
              <a:ahLst/>
              <a:cxnLst/>
              <a:rect l="l" t="t" r="r" b="b"/>
              <a:pathLst>
                <a:path w="561428" h="449173">
                  <a:moveTo>
                    <a:pt x="561428" y="0"/>
                  </a:moveTo>
                  <a:lnTo>
                    <a:pt x="0" y="449173"/>
                  </a:lnTo>
                </a:path>
              </a:pathLst>
            </a:custGeom>
            <a:ln w="10299">
              <a:solidFill>
                <a:srgbClr val="000000"/>
              </a:solidFill>
            </a:ln>
          </p:spPr>
          <p:txBody>
            <a:bodyPr wrap="square" lIns="0" tIns="0" rIns="0" bIns="0" rtlCol="0">
              <a:noAutofit/>
            </a:bodyPr>
            <a:lstStyle/>
            <a:p>
              <a:endParaRPr/>
            </a:p>
          </p:txBody>
        </p:sp>
        <p:sp>
          <p:nvSpPr>
            <p:cNvPr id="69" name="object 17"/>
            <p:cNvSpPr/>
            <p:nvPr/>
          </p:nvSpPr>
          <p:spPr>
            <a:xfrm>
              <a:off x="8667936" y="4965296"/>
              <a:ext cx="617626" cy="449173"/>
            </a:xfrm>
            <a:custGeom>
              <a:avLst/>
              <a:gdLst/>
              <a:ahLst/>
              <a:cxnLst/>
              <a:rect l="l" t="t" r="r" b="b"/>
              <a:pathLst>
                <a:path w="617626" h="449173">
                  <a:moveTo>
                    <a:pt x="0" y="0"/>
                  </a:moveTo>
                  <a:lnTo>
                    <a:pt x="617626" y="449173"/>
                  </a:lnTo>
                </a:path>
              </a:pathLst>
            </a:custGeom>
            <a:ln w="10299">
              <a:solidFill>
                <a:srgbClr val="000000"/>
              </a:solidFill>
            </a:ln>
          </p:spPr>
          <p:txBody>
            <a:bodyPr wrap="square" lIns="0" tIns="0" rIns="0" bIns="0" rtlCol="0">
              <a:noAutofit/>
            </a:bodyPr>
            <a:lstStyle/>
            <a:p>
              <a:endParaRPr/>
            </a:p>
          </p:txBody>
        </p:sp>
        <p:sp>
          <p:nvSpPr>
            <p:cNvPr id="70" name="object 21"/>
            <p:cNvSpPr txBox="1"/>
            <p:nvPr/>
          </p:nvSpPr>
          <p:spPr>
            <a:xfrm>
              <a:off x="7881816" y="5435929"/>
              <a:ext cx="44894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C</a:t>
              </a:r>
              <a:r>
                <a:rPr sz="1600" spc="5" dirty="0">
                  <a:latin typeface="Times New Roman"/>
                  <a:cs typeface="Times New Roman"/>
                </a:rPr>
                <a:t>:(</a:t>
              </a:r>
              <a:r>
                <a:rPr lang="en-US" sz="1600" spc="5" dirty="0">
                  <a:latin typeface="Times New Roman"/>
                  <a:cs typeface="Times New Roman"/>
                </a:rPr>
                <a:t>6</a:t>
              </a:r>
              <a:r>
                <a:rPr sz="1600" spc="5" dirty="0">
                  <a:latin typeface="Times New Roman"/>
                  <a:cs typeface="Times New Roman"/>
                </a:rPr>
                <a:t>)</a:t>
              </a:r>
              <a:endParaRPr sz="1600" dirty="0">
                <a:latin typeface="Times New Roman"/>
                <a:cs typeface="Times New Roman"/>
              </a:endParaRPr>
            </a:p>
          </p:txBody>
        </p:sp>
        <p:sp>
          <p:nvSpPr>
            <p:cNvPr id="71" name="object 22"/>
            <p:cNvSpPr txBox="1"/>
            <p:nvPr/>
          </p:nvSpPr>
          <p:spPr>
            <a:xfrm>
              <a:off x="9049338" y="5435929"/>
              <a:ext cx="471805" cy="256540"/>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B</a:t>
              </a:r>
              <a:r>
                <a:rPr sz="1600" spc="5" dirty="0">
                  <a:latin typeface="Times New Roman"/>
                  <a:cs typeface="Times New Roman"/>
                </a:rPr>
                <a:t>:(</a:t>
              </a:r>
              <a:r>
                <a:rPr lang="en-US" sz="1600" spc="5" dirty="0">
                  <a:latin typeface="Times New Roman"/>
                  <a:cs typeface="Times New Roman"/>
                </a:rPr>
                <a:t>7</a:t>
              </a:r>
              <a:r>
                <a:rPr sz="1600" spc="5" dirty="0">
                  <a:latin typeface="Times New Roman"/>
                  <a:cs typeface="Times New Roman"/>
                </a:rPr>
                <a:t>)</a:t>
              </a:r>
              <a:endParaRPr sz="1600" dirty="0">
                <a:latin typeface="Times New Roman"/>
                <a:cs typeface="Times New Roman"/>
              </a:endParaRPr>
            </a:p>
          </p:txBody>
        </p:sp>
        <p:sp>
          <p:nvSpPr>
            <p:cNvPr id="72" name="object 29"/>
            <p:cNvSpPr txBox="1"/>
            <p:nvPr/>
          </p:nvSpPr>
          <p:spPr>
            <a:xfrm>
              <a:off x="8186163" y="4998057"/>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a:latin typeface="Times New Roman"/>
                <a:cs typeface="Times New Roman"/>
              </a:endParaRPr>
            </a:p>
          </p:txBody>
        </p:sp>
        <p:sp>
          <p:nvSpPr>
            <p:cNvPr id="73" name="object 30"/>
            <p:cNvSpPr txBox="1"/>
            <p:nvPr/>
          </p:nvSpPr>
          <p:spPr>
            <a:xfrm>
              <a:off x="9067265" y="5000942"/>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sp>
          <p:nvSpPr>
            <p:cNvPr id="74" name="object 24"/>
            <p:cNvSpPr txBox="1"/>
            <p:nvPr/>
          </p:nvSpPr>
          <p:spPr>
            <a:xfrm>
              <a:off x="7364881" y="3676140"/>
              <a:ext cx="741625" cy="255163"/>
            </a:xfrm>
            <a:prstGeom prst="rect">
              <a:avLst/>
            </a:prstGeom>
          </p:spPr>
          <p:txBody>
            <a:bodyPr vert="horz" wrap="square" lIns="0" tIns="0" rIns="0" bIns="0" rtlCol="0">
              <a:noAutofit/>
            </a:bodyPr>
            <a:lstStyle/>
            <a:p>
              <a:pPr marL="12700">
                <a:lnSpc>
                  <a:spcPct val="100000"/>
                </a:lnSpc>
              </a:pPr>
              <a:r>
                <a:rPr lang="en-US" altLang="zh-CN" sz="1600" spc="5" dirty="0">
                  <a:latin typeface="Times New Roman"/>
                  <a:cs typeface="Times New Roman"/>
                </a:rPr>
                <a:t>P3</a:t>
              </a:r>
              <a:r>
                <a:rPr sz="1600" spc="5" dirty="0">
                  <a:latin typeface="Times New Roman"/>
                  <a:cs typeface="Times New Roman"/>
                </a:rPr>
                <a:t>:(</a:t>
              </a:r>
              <a:r>
                <a:rPr lang="en-US" sz="1600" spc="5" dirty="0">
                  <a:latin typeface="Times New Roman"/>
                  <a:cs typeface="Times New Roman"/>
                </a:rPr>
                <a:t>24</a:t>
              </a:r>
              <a:r>
                <a:rPr sz="1600" spc="5" dirty="0">
                  <a:latin typeface="Times New Roman"/>
                  <a:cs typeface="Times New Roman"/>
                </a:rPr>
                <a:t>)</a:t>
              </a:r>
              <a:endParaRPr sz="1600" dirty="0">
                <a:latin typeface="Times New Roman"/>
                <a:cs typeface="Times New Roman"/>
              </a:endParaRPr>
            </a:p>
          </p:txBody>
        </p:sp>
        <p:sp>
          <p:nvSpPr>
            <p:cNvPr id="75" name="object 29"/>
            <p:cNvSpPr txBox="1"/>
            <p:nvPr/>
          </p:nvSpPr>
          <p:spPr>
            <a:xfrm>
              <a:off x="6983994" y="4084346"/>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dirty="0">
                <a:latin typeface="Times New Roman"/>
                <a:cs typeface="Times New Roman"/>
              </a:endParaRPr>
            </a:p>
          </p:txBody>
        </p:sp>
        <p:sp>
          <p:nvSpPr>
            <p:cNvPr id="76" name="object 29"/>
            <p:cNvSpPr txBox="1"/>
            <p:nvPr/>
          </p:nvSpPr>
          <p:spPr>
            <a:xfrm>
              <a:off x="6228706" y="3206126"/>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0</a:t>
              </a:r>
              <a:endParaRPr sz="1600" dirty="0">
                <a:latin typeface="Times New Roman"/>
                <a:cs typeface="Times New Roman"/>
              </a:endParaRPr>
            </a:p>
          </p:txBody>
        </p:sp>
        <p:sp>
          <p:nvSpPr>
            <p:cNvPr id="77" name="object 30"/>
            <p:cNvSpPr txBox="1"/>
            <p:nvPr/>
          </p:nvSpPr>
          <p:spPr>
            <a:xfrm>
              <a:off x="8287269" y="4034548"/>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sp>
          <p:nvSpPr>
            <p:cNvPr id="78" name="object 30"/>
            <p:cNvSpPr txBox="1"/>
            <p:nvPr/>
          </p:nvSpPr>
          <p:spPr>
            <a:xfrm>
              <a:off x="7374700" y="3266405"/>
              <a:ext cx="128905" cy="256540"/>
            </a:xfrm>
            <a:prstGeom prst="rect">
              <a:avLst/>
            </a:prstGeom>
          </p:spPr>
          <p:txBody>
            <a:bodyPr vert="horz" wrap="square" lIns="0" tIns="0" rIns="0" bIns="0" rtlCol="0">
              <a:noAutofit/>
            </a:bodyPr>
            <a:lstStyle/>
            <a:p>
              <a:pPr marL="12700">
                <a:lnSpc>
                  <a:spcPct val="100000"/>
                </a:lnSpc>
              </a:pPr>
              <a:r>
                <a:rPr sz="1600" spc="5" dirty="0">
                  <a:latin typeface="Times New Roman"/>
                  <a:cs typeface="Times New Roman"/>
                </a:rPr>
                <a:t>1</a:t>
              </a:r>
              <a:endParaRPr sz="1600">
                <a:latin typeface="Times New Roman"/>
                <a:cs typeface="Times New Roman"/>
              </a:endParaRPr>
            </a:p>
          </p:txBody>
        </p:sp>
      </p:grpSp>
      <p:graphicFrame>
        <p:nvGraphicFramePr>
          <p:cNvPr id="33" name="表格 32"/>
          <p:cNvGraphicFramePr>
            <a:graphicFrameLocks noGrp="1"/>
          </p:cNvGraphicFramePr>
          <p:nvPr>
            <p:extLst>
              <p:ext uri="{D42A27DB-BD31-4B8C-83A1-F6EECF244321}">
                <p14:modId xmlns:p14="http://schemas.microsoft.com/office/powerpoint/2010/main" val="2639003681"/>
              </p:ext>
            </p:extLst>
          </p:nvPr>
        </p:nvGraphicFramePr>
        <p:xfrm>
          <a:off x="334672" y="2942511"/>
          <a:ext cx="4541889" cy="2209800"/>
        </p:xfrm>
        <a:graphic>
          <a:graphicData uri="http://schemas.openxmlformats.org/drawingml/2006/table">
            <a:tbl>
              <a:tblPr firstRow="1" bandRow="1">
                <a:tableStyleId>{5940675A-B579-460E-94D1-54222C63F5DA}</a:tableStyleId>
              </a:tblPr>
              <a:tblGrid>
                <a:gridCol w="1203950">
                  <a:extLst>
                    <a:ext uri="{9D8B030D-6E8A-4147-A177-3AD203B41FA5}">
                      <a16:colId xmlns:a16="http://schemas.microsoft.com/office/drawing/2014/main" val="20000"/>
                    </a:ext>
                  </a:extLst>
                </a:gridCol>
                <a:gridCol w="875331">
                  <a:extLst>
                    <a:ext uri="{9D8B030D-6E8A-4147-A177-3AD203B41FA5}">
                      <a16:colId xmlns:a16="http://schemas.microsoft.com/office/drawing/2014/main" val="20001"/>
                    </a:ext>
                  </a:extLst>
                </a:gridCol>
                <a:gridCol w="807998">
                  <a:extLst>
                    <a:ext uri="{9D8B030D-6E8A-4147-A177-3AD203B41FA5}">
                      <a16:colId xmlns:a16="http://schemas.microsoft.com/office/drawing/2014/main" val="20002"/>
                    </a:ext>
                  </a:extLst>
                </a:gridCol>
                <a:gridCol w="1654610">
                  <a:extLst>
                    <a:ext uri="{9D8B030D-6E8A-4147-A177-3AD203B41FA5}">
                      <a16:colId xmlns:a16="http://schemas.microsoft.com/office/drawing/2014/main" val="20003"/>
                    </a:ext>
                  </a:extLst>
                </a:gridCol>
              </a:tblGrid>
              <a:tr h="353000">
                <a:tc>
                  <a:txBody>
                    <a:bodyPr/>
                    <a:lstStyle/>
                    <a:p>
                      <a:r>
                        <a:rPr lang="en-US" altLang="zh-CN" dirty="0"/>
                        <a:t>Symbol</a:t>
                      </a:r>
                      <a:endParaRPr lang="zh-CN" altLang="en-US" dirty="0"/>
                    </a:p>
                  </a:txBody>
                  <a:tcPr/>
                </a:tc>
                <a:tc>
                  <a:txBody>
                    <a:bodyPr/>
                    <a:lstStyle/>
                    <a:p>
                      <a:r>
                        <a:rPr lang="en-US" altLang="zh-CN" dirty="0"/>
                        <a:t>Code</a:t>
                      </a:r>
                      <a:endParaRPr lang="zh-CN" altLang="en-US" dirty="0"/>
                    </a:p>
                  </a:txBody>
                  <a:tcPr/>
                </a:tc>
                <a:tc>
                  <a:txBody>
                    <a:bodyPr/>
                    <a:lstStyle/>
                    <a:p>
                      <a:r>
                        <a:rPr lang="en-US" altLang="zh-CN" dirty="0"/>
                        <a:t>Count</a:t>
                      </a:r>
                      <a:endParaRPr lang="zh-CN" altLang="en-US" dirty="0"/>
                    </a:p>
                  </a:txBody>
                  <a:tcPr/>
                </a:tc>
                <a:tc>
                  <a:txBody>
                    <a:bodyPr/>
                    <a:lstStyle/>
                    <a:p>
                      <a:r>
                        <a:rPr lang="en-US" altLang="zh-CN" dirty="0"/>
                        <a:t>Log(1/p)</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A</a:t>
                      </a:r>
                      <a:endParaRPr lang="zh-CN" altLang="en-US" dirty="0"/>
                    </a:p>
                  </a:txBody>
                  <a:tcPr/>
                </a:tc>
                <a:tc>
                  <a:txBody>
                    <a:bodyPr/>
                    <a:lstStyle/>
                    <a:p>
                      <a:r>
                        <a:rPr lang="en-US" altLang="zh-CN" dirty="0"/>
                        <a:t>0</a:t>
                      </a:r>
                      <a:endParaRPr lang="zh-CN" altLang="en-US" dirty="0"/>
                    </a:p>
                  </a:txBody>
                  <a:tcPr/>
                </a:tc>
                <a:tc>
                  <a:txBody>
                    <a:bodyPr/>
                    <a:lstStyle/>
                    <a:p>
                      <a:r>
                        <a:rPr lang="en-US" altLang="zh-CN" dirty="0"/>
                        <a:t>15</a:t>
                      </a:r>
                      <a:endParaRPr lang="zh-CN" altLang="en-US" dirty="0"/>
                    </a:p>
                  </a:txBody>
                  <a:tcPr/>
                </a:tc>
                <a:tc>
                  <a:txBody>
                    <a:bodyPr/>
                    <a:lstStyle/>
                    <a:p>
                      <a:r>
                        <a:rPr lang="en-US" altLang="zh-CN" dirty="0"/>
                        <a:t>1.38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B</a:t>
                      </a:r>
                      <a:endParaRPr lang="zh-CN" altLang="en-US" dirty="0"/>
                    </a:p>
                  </a:txBody>
                  <a:tcPr/>
                </a:tc>
                <a:tc>
                  <a:txBody>
                    <a:bodyPr/>
                    <a:lstStyle/>
                    <a:p>
                      <a:r>
                        <a:rPr lang="en-US" altLang="zh-CN" dirty="0"/>
                        <a:t>111</a:t>
                      </a:r>
                      <a:endParaRPr lang="zh-CN" altLang="en-US" dirty="0"/>
                    </a:p>
                  </a:txBody>
                  <a:tcPr/>
                </a:tc>
                <a:tc>
                  <a:txBody>
                    <a:bodyPr/>
                    <a:lstStyle/>
                    <a:p>
                      <a:r>
                        <a:rPr lang="en-US" altLang="zh-CN" dirty="0"/>
                        <a:t>7</a:t>
                      </a:r>
                      <a:endParaRPr lang="zh-CN" altLang="en-US" dirty="0"/>
                    </a:p>
                  </a:txBody>
                  <a:tcPr/>
                </a:tc>
                <a:tc>
                  <a:txBody>
                    <a:bodyPr/>
                    <a:lstStyle/>
                    <a:p>
                      <a:r>
                        <a:rPr lang="en-US" altLang="zh-CN" dirty="0"/>
                        <a:t>2.48</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C</a:t>
                      </a:r>
                      <a:endParaRPr lang="zh-CN" altLang="en-US" dirty="0"/>
                    </a:p>
                  </a:txBody>
                  <a:tcPr/>
                </a:tc>
                <a:tc>
                  <a:txBody>
                    <a:bodyPr/>
                    <a:lstStyle/>
                    <a:p>
                      <a:r>
                        <a:rPr lang="en-US" altLang="zh-CN" dirty="0"/>
                        <a:t>110</a:t>
                      </a:r>
                      <a:endParaRPr lang="zh-CN" altLang="en-US" dirty="0"/>
                    </a:p>
                  </a:txBody>
                  <a:tcPr/>
                </a:tc>
                <a:tc>
                  <a:txBody>
                    <a:bodyPr/>
                    <a:lstStyle/>
                    <a:p>
                      <a:r>
                        <a:rPr lang="en-US" altLang="zh-CN" dirty="0"/>
                        <a:t>6</a:t>
                      </a:r>
                      <a:endParaRPr lang="zh-CN" altLang="en-US" dirty="0"/>
                    </a:p>
                  </a:txBody>
                  <a:tcPr/>
                </a:tc>
                <a:tc>
                  <a:txBody>
                    <a:bodyPr/>
                    <a:lstStyle/>
                    <a:p>
                      <a:r>
                        <a:rPr lang="en-US" altLang="zh-CN" dirty="0"/>
                        <a:t>2.70</a:t>
                      </a:r>
                      <a:endParaRPr lang="zh-CN" altLang="en-US" dirty="0"/>
                    </a:p>
                  </a:txBody>
                  <a:tcPr/>
                </a:tc>
                <a:extLst>
                  <a:ext uri="{0D108BD9-81ED-4DB2-BD59-A6C34878D82A}">
                    <a16:rowId xmlns:a16="http://schemas.microsoft.com/office/drawing/2014/main" val="10003"/>
                  </a:ext>
                </a:extLst>
              </a:tr>
              <a:tr h="185420">
                <a:tc>
                  <a:txBody>
                    <a:bodyPr/>
                    <a:lstStyle/>
                    <a:p>
                      <a:r>
                        <a:rPr lang="en-US" altLang="zh-CN" dirty="0"/>
                        <a:t>D</a:t>
                      </a:r>
                      <a:endParaRPr lang="zh-CN" altLang="en-US" dirty="0"/>
                    </a:p>
                  </a:txBody>
                  <a:tcPr/>
                </a:tc>
                <a:tc>
                  <a:txBody>
                    <a:bodyPr/>
                    <a:lstStyle/>
                    <a:p>
                      <a:r>
                        <a:rPr lang="en-US" altLang="zh-CN"/>
                        <a:t>101</a:t>
                      </a:r>
                      <a:endParaRPr lang="zh-CN" altLang="en-US" dirty="0"/>
                    </a:p>
                  </a:txBody>
                  <a:tcPr/>
                </a:tc>
                <a:tc>
                  <a:txBody>
                    <a:bodyPr/>
                    <a:lstStyle/>
                    <a:p>
                      <a:r>
                        <a:rPr lang="en-US" altLang="zh-CN" dirty="0"/>
                        <a:t>6</a:t>
                      </a:r>
                      <a:endParaRPr lang="zh-CN" altLang="en-US" dirty="0"/>
                    </a:p>
                  </a:txBody>
                  <a:tcPr/>
                </a:tc>
                <a:tc>
                  <a:txBody>
                    <a:bodyPr/>
                    <a:lstStyle/>
                    <a:p>
                      <a:r>
                        <a:rPr lang="en-US" altLang="zh-CN" dirty="0"/>
                        <a:t>2.70</a:t>
                      </a:r>
                      <a:endParaRPr lang="zh-CN" altLang="en-US" dirty="0"/>
                    </a:p>
                  </a:txBody>
                  <a:tcPr/>
                </a:tc>
                <a:extLst>
                  <a:ext uri="{0D108BD9-81ED-4DB2-BD59-A6C34878D82A}">
                    <a16:rowId xmlns:a16="http://schemas.microsoft.com/office/drawing/2014/main" val="10004"/>
                  </a:ext>
                </a:extLst>
              </a:tr>
              <a:tr h="185420">
                <a:tc>
                  <a:txBody>
                    <a:bodyPr/>
                    <a:lstStyle/>
                    <a:p>
                      <a:r>
                        <a:rPr lang="en-US" altLang="zh-CN" dirty="0"/>
                        <a:t>E</a:t>
                      </a:r>
                      <a:endParaRPr lang="zh-CN" altLang="en-US" dirty="0"/>
                    </a:p>
                  </a:txBody>
                  <a:tcPr/>
                </a:tc>
                <a:tc>
                  <a:txBody>
                    <a:bodyPr/>
                    <a:lstStyle/>
                    <a:p>
                      <a:r>
                        <a:rPr lang="en-US" altLang="zh-CN" dirty="0"/>
                        <a:t>100</a:t>
                      </a:r>
                      <a:endParaRPr lang="zh-CN" altLang="en-US" dirty="0"/>
                    </a:p>
                  </a:txBody>
                  <a:tcPr/>
                </a:tc>
                <a:tc>
                  <a:txBody>
                    <a:bodyPr/>
                    <a:lstStyle/>
                    <a:p>
                      <a:r>
                        <a:rPr lang="en-US" altLang="zh-CN" dirty="0"/>
                        <a:t>5</a:t>
                      </a:r>
                      <a:endParaRPr lang="zh-CN" altLang="en-US" dirty="0"/>
                    </a:p>
                  </a:txBody>
                  <a:tcPr/>
                </a:tc>
                <a:tc>
                  <a:txBody>
                    <a:bodyPr/>
                    <a:lstStyle/>
                    <a:p>
                      <a:r>
                        <a:rPr lang="en-US" altLang="zh-CN" dirty="0"/>
                        <a:t>2.96</a:t>
                      </a:r>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832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11" end="11"/>
                                            </p:txEl>
                                          </p:spTgt>
                                        </p:tgtEl>
                                        <p:attrNameLst>
                                          <p:attrName>style.visibility</p:attrName>
                                        </p:attrNameLst>
                                      </p:cBhvr>
                                      <p:to>
                                        <p:strVal val="visible"/>
                                      </p:to>
                                    </p:set>
                                    <p:anim calcmode="lin" valueType="num">
                                      <p:cBhvr additive="base">
                                        <p:cTn id="7" dur="500" fill="hold"/>
                                        <p:tgtEl>
                                          <p:spTgt spid="51">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
                                            <p:txEl>
                                              <p:pRg st="12" end="12"/>
                                            </p:txEl>
                                          </p:spTgt>
                                        </p:tgtEl>
                                        <p:attrNameLst>
                                          <p:attrName>style.visibility</p:attrName>
                                        </p:attrNameLst>
                                      </p:cBhvr>
                                      <p:to>
                                        <p:strVal val="visible"/>
                                      </p:to>
                                    </p:set>
                                    <p:anim calcmode="lin" valueType="num">
                                      <p:cBhvr additive="base">
                                        <p:cTn id="13" dur="500" fill="hold"/>
                                        <p:tgtEl>
                                          <p:spTgt spid="51">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Huffman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25</a:t>
            </a:fld>
            <a:endParaRPr kumimoji="0" lang="en-US" altLang="zh-CN" sz="1200">
              <a:latin typeface="Garamond" panose="02020404030301010803" pitchFamily="18" charset="0"/>
            </a:endParaRPr>
          </a:p>
        </p:txBody>
      </p:sp>
      <p:sp>
        <p:nvSpPr>
          <p:cNvPr id="51" name="object 9"/>
          <p:cNvSpPr txBox="1"/>
          <p:nvPr/>
        </p:nvSpPr>
        <p:spPr>
          <a:xfrm>
            <a:off x="582369" y="1260088"/>
            <a:ext cx="7751733"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Properties of Huffman Coding</a:t>
            </a:r>
          </a:p>
          <a:p>
            <a:pPr marL="382905" marR="17145" indent="-370840" algn="just">
              <a:lnSpc>
                <a:spcPct val="105100"/>
              </a:lnSpc>
              <a:buClr>
                <a:srgbClr val="231F20"/>
              </a:buClr>
              <a:buFont typeface="Arial"/>
              <a:buAutoNum type="arabicPeriod"/>
              <a:tabLst>
                <a:tab pos="382905" algn="l"/>
              </a:tabLst>
            </a:pPr>
            <a:endParaRPr lang="en-US" altLang="zh-CN" sz="1950" b="1" dirty="0">
              <a:solidFill>
                <a:srgbClr val="231F20"/>
              </a:solidFill>
              <a:latin typeface="Cambria" panose="02040503050406030204" pitchFamily="18" charset="0"/>
              <a:ea typeface="Cambria" panose="02040503050406030204" pitchFamily="18" charset="0"/>
              <a:cs typeface="Arial"/>
            </a:endParaRPr>
          </a:p>
          <a:p>
            <a:pPr marL="382905" marR="17145" indent="-370840" algn="just">
              <a:lnSpc>
                <a:spcPct val="105100"/>
              </a:lnSpc>
              <a:buClr>
                <a:srgbClr val="231F20"/>
              </a:buClr>
              <a:buFont typeface="Arial"/>
              <a:buAutoNum type="arabicPeriod"/>
              <a:tabLst>
                <a:tab pos="382905" algn="l"/>
              </a:tabLst>
            </a:pPr>
            <a:r>
              <a:rPr lang="en-US" altLang="zh-CN" sz="1950" b="1" dirty="0">
                <a:solidFill>
                  <a:srgbClr val="231F20"/>
                </a:solidFill>
                <a:latin typeface="Cambria" panose="02040503050406030204" pitchFamily="18" charset="0"/>
                <a:ea typeface="Cambria" panose="02040503050406030204" pitchFamily="18" charset="0"/>
                <a:cs typeface="Arial"/>
              </a:rPr>
              <a:t>Unique Prefix Property</a:t>
            </a:r>
            <a:r>
              <a:rPr lang="zh-CN" altLang="en-US" sz="1950" b="1" dirty="0">
                <a:solidFill>
                  <a:srgbClr val="231F20"/>
                </a:solidFill>
                <a:latin typeface="Cambria" panose="02040503050406030204" pitchFamily="18" charset="0"/>
                <a:cs typeface="Arial"/>
              </a:rPr>
              <a:t>（唯一前缀）</a:t>
            </a:r>
            <a:r>
              <a:rPr lang="en-US" altLang="zh-CN" sz="1950" dirty="0">
                <a:solidFill>
                  <a:srgbClr val="231F20"/>
                </a:solidFill>
                <a:latin typeface="Cambria" panose="02040503050406030204" pitchFamily="18" charset="0"/>
                <a:ea typeface="Cambria" panose="02040503050406030204" pitchFamily="18" charset="0"/>
                <a:cs typeface="Arial"/>
              </a:rPr>
              <a:t>: </a:t>
            </a:r>
            <a:r>
              <a:rPr lang="zh-CN" altLang="en-US" sz="1950" dirty="0">
                <a:solidFill>
                  <a:srgbClr val="231F20"/>
                </a:solidFill>
                <a:latin typeface="Cambria" panose="02040503050406030204" pitchFamily="18" charset="0"/>
                <a:cs typeface="Arial"/>
              </a:rPr>
              <a:t> </a:t>
            </a:r>
            <a:r>
              <a:rPr lang="en-US" altLang="zh-CN" sz="1950" dirty="0">
                <a:solidFill>
                  <a:srgbClr val="231F20"/>
                </a:solidFill>
                <a:latin typeface="Cambria" panose="02040503050406030204" pitchFamily="18" charset="0"/>
                <a:ea typeface="Cambria" panose="02040503050406030204" pitchFamily="18" charset="0"/>
                <a:cs typeface="Arial"/>
              </a:rPr>
              <a:t>No Huffman code is a prefix of any other  Huffman  code  -  precludes  any  ambiguity  in  decoding.</a:t>
            </a:r>
            <a:endParaRPr lang="en-US" altLang="zh-CN" sz="1950" dirty="0">
              <a:latin typeface="Cambria" panose="02040503050406030204" pitchFamily="18" charset="0"/>
              <a:ea typeface="Cambria" panose="02040503050406030204" pitchFamily="18" charset="0"/>
              <a:cs typeface="Arial"/>
            </a:endParaRPr>
          </a:p>
          <a:p>
            <a:pPr>
              <a:lnSpc>
                <a:spcPts val="900"/>
              </a:lnSpc>
              <a:spcBef>
                <a:spcPts val="24"/>
              </a:spcBef>
              <a:buClr>
                <a:srgbClr val="231F20"/>
              </a:buClr>
              <a:buFont typeface="Arial"/>
              <a:buAutoNum type="arabicPeriod"/>
            </a:pPr>
            <a:endParaRPr lang="en-US" altLang="zh-CN" sz="900" dirty="0">
              <a:latin typeface="Cambria" panose="02040503050406030204" pitchFamily="18" charset="0"/>
              <a:ea typeface="Cambria" panose="02040503050406030204" pitchFamily="18" charset="0"/>
            </a:endParaRPr>
          </a:p>
          <a:p>
            <a:pPr marL="382905" marR="16510" indent="-370840" algn="just">
              <a:lnSpc>
                <a:spcPct val="105100"/>
              </a:lnSpc>
              <a:buClr>
                <a:srgbClr val="231F20"/>
              </a:buClr>
              <a:buFont typeface="Arial"/>
              <a:buAutoNum type="arabicPeriod"/>
              <a:tabLst>
                <a:tab pos="382905" algn="l"/>
              </a:tabLst>
            </a:pPr>
            <a:r>
              <a:rPr lang="en-US" altLang="zh-CN" sz="1950" b="1" dirty="0">
                <a:solidFill>
                  <a:srgbClr val="231F20"/>
                </a:solidFill>
                <a:latin typeface="Cambria" panose="02040503050406030204" pitchFamily="18" charset="0"/>
                <a:ea typeface="Cambria" panose="02040503050406030204" pitchFamily="18" charset="0"/>
                <a:cs typeface="Arial"/>
              </a:rPr>
              <a:t>Optimality(</a:t>
            </a:r>
            <a:r>
              <a:rPr lang="zh-CN" altLang="en-US" sz="1950" b="1" dirty="0">
                <a:solidFill>
                  <a:srgbClr val="231F20"/>
                </a:solidFill>
                <a:latin typeface="Cambria" panose="02040503050406030204" pitchFamily="18" charset="0"/>
                <a:cs typeface="Arial"/>
              </a:rPr>
              <a:t>最优性</a:t>
            </a:r>
            <a:r>
              <a:rPr lang="en-US" altLang="zh-CN" sz="1950" b="1" dirty="0">
                <a:solidFill>
                  <a:srgbClr val="231F20"/>
                </a:solidFill>
                <a:latin typeface="Cambria" panose="02040503050406030204" pitchFamily="18" charset="0"/>
                <a:ea typeface="Cambria" panose="02040503050406030204" pitchFamily="18" charset="0"/>
                <a:cs typeface="Arial"/>
              </a:rPr>
              <a:t>)</a:t>
            </a:r>
            <a:r>
              <a:rPr lang="en-US" altLang="zh-CN" sz="1950" dirty="0">
                <a:solidFill>
                  <a:srgbClr val="231F20"/>
                </a:solidFill>
                <a:latin typeface="Cambria" panose="02040503050406030204" pitchFamily="18" charset="0"/>
                <a:ea typeface="Cambria" panose="02040503050406030204" pitchFamily="18" charset="0"/>
                <a:cs typeface="Arial"/>
              </a:rPr>
              <a:t>:  </a:t>
            </a:r>
            <a:r>
              <a:rPr lang="zh-CN" altLang="en-US" sz="1950" dirty="0">
                <a:solidFill>
                  <a:srgbClr val="231F20"/>
                </a:solidFill>
                <a:latin typeface="Cambria" panose="02040503050406030204" pitchFamily="18" charset="0"/>
                <a:cs typeface="Arial"/>
              </a:rPr>
              <a:t> </a:t>
            </a:r>
            <a:r>
              <a:rPr lang="en-US" altLang="zh-CN" sz="1950" i="1" dirty="0">
                <a:solidFill>
                  <a:srgbClr val="231F20"/>
                </a:solidFill>
                <a:latin typeface="Cambria" panose="02040503050406030204" pitchFamily="18" charset="0"/>
                <a:ea typeface="Cambria" panose="02040503050406030204" pitchFamily="18" charset="0"/>
                <a:cs typeface="Arial"/>
              </a:rPr>
              <a:t>minimum  redundancy  code  </a:t>
            </a:r>
            <a:r>
              <a:rPr lang="en-US" altLang="zh-CN" sz="1950" dirty="0">
                <a:solidFill>
                  <a:srgbClr val="231F20"/>
                </a:solidFill>
                <a:latin typeface="Cambria" panose="02040503050406030204" pitchFamily="18" charset="0"/>
                <a:ea typeface="Cambria" panose="02040503050406030204" pitchFamily="18" charset="0"/>
                <a:cs typeface="Arial"/>
              </a:rPr>
              <a:t>-  proved  </a:t>
            </a:r>
            <a:r>
              <a:rPr lang="en-US" altLang="zh-CN" sz="1950" i="1" dirty="0">
                <a:solidFill>
                  <a:srgbClr val="231F20"/>
                </a:solidFill>
                <a:latin typeface="Cambria" panose="02040503050406030204" pitchFamily="18" charset="0"/>
                <a:ea typeface="Cambria" panose="02040503050406030204" pitchFamily="18" charset="0"/>
                <a:cs typeface="Arial"/>
              </a:rPr>
              <a:t>optimal </a:t>
            </a:r>
            <a:r>
              <a:rPr lang="en-US" altLang="zh-CN" sz="1950" dirty="0">
                <a:solidFill>
                  <a:srgbClr val="231F20"/>
                </a:solidFill>
                <a:latin typeface="Cambria" panose="02040503050406030204" pitchFamily="18" charset="0"/>
                <a:ea typeface="Cambria" panose="02040503050406030204" pitchFamily="18" charset="0"/>
                <a:cs typeface="Arial"/>
              </a:rPr>
              <a:t>for  a  given  data  model  :</a:t>
            </a:r>
            <a:endParaRPr lang="en-US" altLang="zh-CN" sz="1950" dirty="0">
              <a:latin typeface="Cambria" panose="02040503050406030204" pitchFamily="18" charset="0"/>
              <a:ea typeface="Cambria" panose="02040503050406030204" pitchFamily="18" charset="0"/>
              <a:cs typeface="Arial"/>
            </a:endParaRPr>
          </a:p>
          <a:p>
            <a:pPr>
              <a:lnSpc>
                <a:spcPts val="800"/>
              </a:lnSpc>
              <a:spcBef>
                <a:spcPts val="28"/>
              </a:spcBef>
              <a:buClr>
                <a:srgbClr val="231F20"/>
              </a:buClr>
              <a:buFont typeface="Arial"/>
              <a:buAutoNum type="arabicPeriod"/>
            </a:pPr>
            <a:endParaRPr lang="en-US" altLang="zh-CN" sz="800" dirty="0">
              <a:latin typeface="Cambria" panose="02040503050406030204" pitchFamily="18" charset="0"/>
              <a:ea typeface="Cambria" panose="02040503050406030204" pitchFamily="18" charset="0"/>
            </a:endParaRPr>
          </a:p>
          <a:p>
            <a:pPr marL="762000" marR="12700" lvl="1" indent="-259715" algn="just">
              <a:lnSpc>
                <a:spcPct val="105100"/>
              </a:lnSpc>
              <a:buClr>
                <a:srgbClr val="231F20"/>
              </a:buClr>
              <a:buFont typeface="Meiryo"/>
              <a:buChar char="•"/>
              <a:tabLst>
                <a:tab pos="762000" algn="l"/>
              </a:tabLst>
            </a:pPr>
            <a:r>
              <a:rPr lang="en-US" altLang="zh-CN" sz="1950" dirty="0">
                <a:solidFill>
                  <a:srgbClr val="231F20"/>
                </a:solidFill>
                <a:latin typeface="Cambria" panose="02040503050406030204" pitchFamily="18" charset="0"/>
                <a:ea typeface="Cambria" panose="02040503050406030204" pitchFamily="18" charset="0"/>
                <a:cs typeface="Arial"/>
              </a:rPr>
              <a:t>Symbols that occur </a:t>
            </a:r>
            <a:r>
              <a:rPr lang="en-US" altLang="zh-CN" sz="1950" dirty="0">
                <a:solidFill>
                  <a:srgbClr val="FF0000"/>
                </a:solidFill>
                <a:latin typeface="Cambria" panose="02040503050406030204" pitchFamily="18" charset="0"/>
                <a:ea typeface="Cambria" panose="02040503050406030204" pitchFamily="18" charset="0"/>
                <a:cs typeface="Arial"/>
              </a:rPr>
              <a:t>more frequently </a:t>
            </a:r>
            <a:r>
              <a:rPr lang="en-US" altLang="zh-CN" sz="1950" dirty="0">
                <a:solidFill>
                  <a:srgbClr val="231F20"/>
                </a:solidFill>
                <a:latin typeface="Cambria" panose="02040503050406030204" pitchFamily="18" charset="0"/>
                <a:ea typeface="Cambria" panose="02040503050406030204" pitchFamily="18" charset="0"/>
                <a:cs typeface="Arial"/>
              </a:rPr>
              <a:t>will have </a:t>
            </a:r>
            <a:r>
              <a:rPr lang="en-US" altLang="zh-CN" sz="1950" dirty="0">
                <a:solidFill>
                  <a:srgbClr val="FF0000"/>
                </a:solidFill>
                <a:latin typeface="Cambria" panose="02040503050406030204" pitchFamily="18" charset="0"/>
                <a:ea typeface="Cambria" panose="02040503050406030204" pitchFamily="18" charset="0"/>
                <a:cs typeface="Arial"/>
              </a:rPr>
              <a:t>shorter</a:t>
            </a:r>
            <a:r>
              <a:rPr lang="en-US" altLang="zh-CN" sz="1950" dirty="0">
                <a:solidFill>
                  <a:srgbClr val="231F20"/>
                </a:solidFill>
                <a:latin typeface="Cambria" panose="02040503050406030204" pitchFamily="18" charset="0"/>
                <a:ea typeface="Cambria" panose="02040503050406030204" pitchFamily="18" charset="0"/>
                <a:cs typeface="Arial"/>
              </a:rPr>
              <a:t> Huffman  codes  than  symbols  that  occur  less  frequently.</a:t>
            </a:r>
            <a:endParaRPr lang="en-US" altLang="zh-CN" sz="1950" dirty="0">
              <a:latin typeface="Cambria" panose="02040503050406030204" pitchFamily="18" charset="0"/>
              <a:ea typeface="Cambria" panose="02040503050406030204" pitchFamily="18" charset="0"/>
              <a:cs typeface="Arial"/>
            </a:endParaRPr>
          </a:p>
          <a:p>
            <a:pPr lvl="1">
              <a:lnSpc>
                <a:spcPts val="800"/>
              </a:lnSpc>
              <a:spcBef>
                <a:spcPts val="28"/>
              </a:spcBef>
              <a:buClr>
                <a:srgbClr val="231F20"/>
              </a:buClr>
              <a:buFont typeface="Meiryo"/>
              <a:buChar char="•"/>
            </a:pPr>
            <a:endParaRPr lang="en-US" altLang="zh-CN" sz="800" dirty="0">
              <a:latin typeface="Cambria" panose="02040503050406030204" pitchFamily="18" charset="0"/>
              <a:ea typeface="Cambria" panose="02040503050406030204" pitchFamily="18" charset="0"/>
            </a:endParaRPr>
          </a:p>
          <a:p>
            <a:pPr marL="762000" marR="17145" lvl="1" indent="-259715" algn="just">
              <a:lnSpc>
                <a:spcPct val="105100"/>
              </a:lnSpc>
              <a:buClr>
                <a:srgbClr val="231F20"/>
              </a:buClr>
              <a:buFont typeface="Meiryo"/>
              <a:buChar char="•"/>
              <a:tabLst>
                <a:tab pos="762000" algn="l"/>
                <a:tab pos="1774189" algn="l"/>
              </a:tabLst>
            </a:pPr>
            <a:r>
              <a:rPr lang="en-US" altLang="zh-CN" sz="1950" dirty="0">
                <a:solidFill>
                  <a:srgbClr val="231F20"/>
                </a:solidFill>
                <a:latin typeface="Cambria" panose="02040503050406030204" pitchFamily="18" charset="0"/>
                <a:ea typeface="Cambria" panose="02040503050406030204" pitchFamily="18" charset="0"/>
                <a:cs typeface="Arial"/>
              </a:rPr>
              <a:t>The average code length for an information source </a:t>
            </a:r>
            <a:r>
              <a:rPr lang="en-US" altLang="zh-CN" sz="1950" i="1" dirty="0">
                <a:solidFill>
                  <a:srgbClr val="231F20"/>
                </a:solidFill>
                <a:latin typeface="Cambria" panose="02040503050406030204" pitchFamily="18" charset="0"/>
                <a:ea typeface="Cambria" panose="02040503050406030204" pitchFamily="18" charset="0"/>
                <a:cs typeface="Times New Roman"/>
              </a:rPr>
              <a:t>S </a:t>
            </a:r>
            <a:r>
              <a:rPr lang="en-US" altLang="zh-CN" sz="1950" dirty="0">
                <a:solidFill>
                  <a:srgbClr val="231F20"/>
                </a:solidFill>
                <a:latin typeface="Cambria" panose="02040503050406030204" pitchFamily="18" charset="0"/>
                <a:ea typeface="Cambria" panose="02040503050406030204" pitchFamily="18" charset="0"/>
                <a:cs typeface="Arial"/>
              </a:rPr>
              <a:t>is strictly	less  than  </a:t>
            </a:r>
            <a:r>
              <a:rPr lang="el-GR" altLang="zh-CN" sz="1950" i="1" dirty="0">
                <a:solidFill>
                  <a:srgbClr val="231F20"/>
                </a:solidFill>
                <a:latin typeface="Cambria" panose="02040503050406030204" pitchFamily="18" charset="0"/>
                <a:ea typeface="Cambria" panose="02040503050406030204" pitchFamily="18" charset="0"/>
                <a:cs typeface="Times New Roman"/>
              </a:rPr>
              <a:t>η </a:t>
            </a:r>
            <a:r>
              <a:rPr lang="el-GR" altLang="zh-CN" sz="1950" dirty="0">
                <a:solidFill>
                  <a:srgbClr val="231F20"/>
                </a:solidFill>
                <a:latin typeface="Cambria" panose="02040503050406030204" pitchFamily="18" charset="0"/>
                <a:ea typeface="Cambria" panose="02040503050406030204" pitchFamily="18" charset="0"/>
                <a:cs typeface="Arial"/>
              </a:rPr>
              <a:t>+ 1. </a:t>
            </a:r>
            <a:r>
              <a:rPr lang="en-US" altLang="zh-CN" sz="1950" dirty="0">
                <a:solidFill>
                  <a:srgbClr val="231F20"/>
                </a:solidFill>
                <a:latin typeface="Cambria" panose="02040503050406030204" pitchFamily="18" charset="0"/>
                <a:ea typeface="Cambria" panose="02040503050406030204" pitchFamily="18" charset="0"/>
                <a:cs typeface="Arial"/>
              </a:rPr>
              <a:t>We have:</a:t>
            </a:r>
            <a:endParaRPr lang="en-US" altLang="zh-CN" sz="1950" dirty="0">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pSp>
        <p:nvGrpSpPr>
          <p:cNvPr id="34" name="组合 33"/>
          <p:cNvGrpSpPr/>
          <p:nvPr/>
        </p:nvGrpSpPr>
        <p:grpSpPr>
          <a:xfrm>
            <a:off x="3196835" y="5087317"/>
            <a:ext cx="1704412" cy="369332"/>
            <a:chOff x="3745475" y="5557580"/>
            <a:chExt cx="1704412" cy="369332"/>
          </a:xfrm>
        </p:grpSpPr>
        <p:sp>
          <p:nvSpPr>
            <p:cNvPr id="35" name="object 6"/>
            <p:cNvSpPr txBox="1"/>
            <p:nvPr/>
          </p:nvSpPr>
          <p:spPr>
            <a:xfrm>
              <a:off x="4245292" y="5603062"/>
              <a:ext cx="1204595" cy="323850"/>
            </a:xfrm>
            <a:prstGeom prst="rect">
              <a:avLst/>
            </a:prstGeom>
          </p:spPr>
          <p:txBody>
            <a:bodyPr vert="horz" wrap="square" lIns="0" tIns="0" rIns="0" bIns="0" rtlCol="0">
              <a:noAutofit/>
            </a:bodyPr>
            <a:lstStyle/>
            <a:p>
              <a:pPr marL="12700">
                <a:lnSpc>
                  <a:spcPct val="100000"/>
                </a:lnSpc>
              </a:pPr>
              <a:r>
                <a:rPr sz="2925" spc="-1439" baseline="9971" dirty="0">
                  <a:solidFill>
                    <a:srgbClr val="231F20"/>
                  </a:solidFill>
                  <a:latin typeface="Arial"/>
                  <a:cs typeface="Arial"/>
                </a:rPr>
                <a:t>¯</a:t>
              </a:r>
              <a:r>
                <a:rPr sz="1950" i="1" spc="80" dirty="0">
                  <a:solidFill>
                    <a:srgbClr val="231F20"/>
                  </a:solidFill>
                  <a:latin typeface="Times New Roman"/>
                  <a:cs typeface="Times New Roman"/>
                </a:rPr>
                <a:t>l</a:t>
              </a:r>
              <a:r>
                <a:rPr sz="1950" i="1" spc="114" dirty="0">
                  <a:solidFill>
                    <a:srgbClr val="231F20"/>
                  </a:solidFill>
                  <a:latin typeface="Times New Roman"/>
                  <a:cs typeface="Times New Roman"/>
                </a:rPr>
                <a:t> </a:t>
              </a:r>
              <a:r>
                <a:rPr sz="1950" i="1" spc="315" dirty="0">
                  <a:solidFill>
                    <a:srgbClr val="231F20"/>
                  </a:solidFill>
                  <a:latin typeface="Times New Roman"/>
                  <a:cs typeface="Times New Roman"/>
                </a:rPr>
                <a:t>&lt;</a:t>
              </a:r>
              <a:r>
                <a:rPr sz="1950" i="1" spc="90" dirty="0">
                  <a:solidFill>
                    <a:srgbClr val="231F20"/>
                  </a:solidFill>
                  <a:latin typeface="Times New Roman"/>
                  <a:cs typeface="Times New Roman"/>
                </a:rPr>
                <a:t> </a:t>
              </a:r>
              <a:r>
                <a:rPr sz="1950" i="1" spc="85" dirty="0">
                  <a:solidFill>
                    <a:srgbClr val="231F20"/>
                  </a:solidFill>
                  <a:latin typeface="Times New Roman"/>
                  <a:cs typeface="Times New Roman"/>
                </a:rPr>
                <a:t>η</a:t>
              </a:r>
              <a:r>
                <a:rPr sz="1950" i="1" spc="50" dirty="0">
                  <a:solidFill>
                    <a:srgbClr val="231F20"/>
                  </a:solidFill>
                  <a:latin typeface="Times New Roman"/>
                  <a:cs typeface="Times New Roman"/>
                </a:rPr>
                <a:t> </a:t>
              </a:r>
              <a:r>
                <a:rPr sz="1950" spc="944" dirty="0">
                  <a:solidFill>
                    <a:srgbClr val="231F20"/>
                  </a:solidFill>
                  <a:latin typeface="Arial"/>
                  <a:cs typeface="Arial"/>
                </a:rPr>
                <a:t>+</a:t>
              </a:r>
              <a:r>
                <a:rPr sz="1950" spc="455" dirty="0">
                  <a:solidFill>
                    <a:srgbClr val="231F20"/>
                  </a:solidFill>
                  <a:latin typeface="Arial"/>
                  <a:cs typeface="Arial"/>
                </a:rPr>
                <a:t>1</a:t>
              </a:r>
              <a:r>
                <a:rPr sz="1950" spc="-70" dirty="0">
                  <a:solidFill>
                    <a:srgbClr val="231F20"/>
                  </a:solidFill>
                  <a:latin typeface="Arial"/>
                  <a:cs typeface="Arial"/>
                </a:rPr>
                <a:t> </a:t>
              </a:r>
              <a:endParaRPr sz="1950" dirty="0">
                <a:latin typeface="Arial"/>
                <a:cs typeface="Arial"/>
              </a:endParaRPr>
            </a:p>
          </p:txBody>
        </p:sp>
        <p:sp>
          <p:nvSpPr>
            <p:cNvPr id="36" name="矩形 35"/>
            <p:cNvSpPr/>
            <p:nvPr/>
          </p:nvSpPr>
          <p:spPr>
            <a:xfrm>
              <a:off x="3745475" y="5557580"/>
              <a:ext cx="515526" cy="369332"/>
            </a:xfrm>
            <a:prstGeom prst="rect">
              <a:avLst/>
            </a:prstGeom>
          </p:spPr>
          <p:txBody>
            <a:bodyPr wrap="none">
              <a:spAutoFit/>
            </a:bodyPr>
            <a:lstStyle/>
            <a:p>
              <a:r>
                <a:rPr lang="el-GR" altLang="zh-CN" i="1" spc="85" dirty="0">
                  <a:solidFill>
                    <a:srgbClr val="231F20"/>
                  </a:solidFill>
                  <a:latin typeface="Times New Roman"/>
                  <a:cs typeface="Times New Roman"/>
                </a:rPr>
                <a:t>η </a:t>
              </a:r>
              <a:r>
                <a:rPr lang="en-US" altLang="zh-CN" i="1" spc="85" dirty="0">
                  <a:solidFill>
                    <a:srgbClr val="231F20"/>
                  </a:solidFill>
                  <a:latin typeface="Times New Roman"/>
                  <a:cs typeface="Times New Roman"/>
                </a:rPr>
                <a:t>≤</a:t>
              </a:r>
              <a:endParaRPr lang="zh-CN" altLang="en-US" dirty="0"/>
            </a:p>
          </p:txBody>
        </p:sp>
      </p:grpSp>
    </p:spTree>
    <p:extLst>
      <p:ext uri="{BB962C8B-B14F-4D97-AF65-F5344CB8AC3E}">
        <p14:creationId xmlns:p14="http://schemas.microsoft.com/office/powerpoint/2010/main" val="747417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Huffman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26</a:t>
            </a:fld>
            <a:endParaRPr kumimoji="0" lang="en-US" altLang="zh-CN" sz="1200">
              <a:latin typeface="Garamond" panose="02020404030301010803" pitchFamily="18" charset="0"/>
            </a:endParaRPr>
          </a:p>
        </p:txBody>
      </p:sp>
      <p:sp>
        <p:nvSpPr>
          <p:cNvPr id="51" name="object 9"/>
          <p:cNvSpPr txBox="1"/>
          <p:nvPr/>
        </p:nvSpPr>
        <p:spPr>
          <a:xfrm>
            <a:off x="582369" y="1260088"/>
            <a:ext cx="7751733"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Discussion</a:t>
            </a:r>
          </a:p>
          <a:p>
            <a:pPr marL="382905" marR="17145" indent="-370840" algn="just">
              <a:lnSpc>
                <a:spcPct val="105100"/>
              </a:lnSpc>
              <a:buClr>
                <a:srgbClr val="231F20"/>
              </a:buClr>
              <a:buFont typeface="Arial"/>
              <a:buAutoNum type="arabicPeriod"/>
              <a:tabLst>
                <a:tab pos="382905" algn="l"/>
              </a:tabLst>
            </a:pPr>
            <a:endParaRPr lang="en-US" altLang="zh-CN" sz="1950" b="1" dirty="0">
              <a:solidFill>
                <a:srgbClr val="231F20"/>
              </a:solidFill>
              <a:latin typeface="Cambria" panose="02040503050406030204" pitchFamily="18" charset="0"/>
              <a:ea typeface="Cambria" panose="02040503050406030204" pitchFamily="18" charset="0"/>
              <a:cs typeface="Arial"/>
            </a:endParaRP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The following points are worth noting :</a:t>
            </a:r>
          </a:p>
          <a:p>
            <a:pPr marL="685800" lvl="1" indent="-228600" algn="just">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400" dirty="0">
                <a:latin typeface="Cambria" panose="02040503050406030204" pitchFamily="18" charset="0"/>
                <a:ea typeface="Cambria" panose="02040503050406030204" pitchFamily="18" charset="0"/>
              </a:rPr>
              <a:t>Decoding for the above two algorithms is trivial as long as the coding table/book is sent before the data. There is a bit of an overhead for sending this. But negligible if the data is big.</a:t>
            </a:r>
          </a:p>
          <a:p>
            <a:pPr lvl="1" algn="just"/>
            <a:endParaRPr lang="en-US" altLang="zh-CN" dirty="0">
              <a:latin typeface="Cambria" panose="02040503050406030204" pitchFamily="18" charset="0"/>
              <a:ea typeface="Cambria" panose="02040503050406030204" pitchFamily="18" charset="0"/>
            </a:endParaRPr>
          </a:p>
          <a:p>
            <a:pPr marL="685800" lvl="1" indent="-228600" algn="just">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400" dirty="0">
                <a:latin typeface="Cambria" panose="02040503050406030204" pitchFamily="18" charset="0"/>
                <a:ea typeface="Cambria" panose="02040503050406030204" pitchFamily="18" charset="0"/>
              </a:rPr>
              <a:t>If prior statistics are available and accurate, then Human coding is very good.</a:t>
            </a:r>
            <a:endParaRPr lang="zh-CN" altLang="en-US" sz="2400" dirty="0">
              <a:latin typeface="Cambria" panose="02040503050406030204" pitchFamily="18" charset="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Tree>
    <p:extLst>
      <p:ext uri="{BB962C8B-B14F-4D97-AF65-F5344CB8AC3E}">
        <p14:creationId xmlns:p14="http://schemas.microsoft.com/office/powerpoint/2010/main" val="2611466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Huffman Coding </a:t>
            </a:r>
            <a:endParaRPr lang="en-US" altLang="zh-TW" dirty="0">
              <a:latin typeface="Calibri" panose="020F0502020204030204" pitchFamily="34" charset="0"/>
              <a:ea typeface="PMingLiU" pitchFamily="18" charset="-120"/>
              <a:cs typeface="PMingLiU" pitchFamily="18" charset="-120"/>
            </a:endParaRPr>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r>
              <a:rPr lang="zh-CN" altLang="en-US" sz="2400" dirty="0">
                <a:latin typeface="Cambria" panose="02040503050406030204" pitchFamily="18" charset="0"/>
                <a:ea typeface="Cambria" panose="02040503050406030204" pitchFamily="18" charset="0"/>
                <a:cs typeface="PMingLiU" pitchFamily="18" charset="-120"/>
              </a:rPr>
              <a:t>练习</a:t>
            </a:r>
            <a:endParaRPr lang="en-US" altLang="zh-CN" sz="2400" dirty="0">
              <a:latin typeface="Cambria" panose="02040503050406030204" pitchFamily="18" charset="0"/>
              <a:ea typeface="Cambria" panose="02040503050406030204" pitchFamily="18" charset="0"/>
              <a:cs typeface="PMingLiU" pitchFamily="18" charset="-120"/>
            </a:endParaRPr>
          </a:p>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27</a:t>
            </a:fld>
            <a:endParaRPr kumimoji="0" lang="en-US" altLang="zh-CN" sz="1200">
              <a:latin typeface="Garamond" panose="02020404030301010803" pitchFamily="18" charset="0"/>
            </a:endParaRPr>
          </a:p>
        </p:txBody>
      </p:sp>
      <p:pic>
        <p:nvPicPr>
          <p:cNvPr id="2" name="图片 1"/>
          <p:cNvPicPr>
            <a:picLocks noChangeAspect="1"/>
          </p:cNvPicPr>
          <p:nvPr/>
        </p:nvPicPr>
        <p:blipFill rotWithShape="1">
          <a:blip r:embed="rId3"/>
          <a:srcRect l="35739" t="12927" r="24155"/>
          <a:stretch/>
        </p:blipFill>
        <p:spPr>
          <a:xfrm>
            <a:off x="559319" y="2000165"/>
            <a:ext cx="3426374" cy="2617077"/>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499803106"/>
              </p:ext>
            </p:extLst>
          </p:nvPr>
        </p:nvGraphicFramePr>
        <p:xfrm>
          <a:off x="4574263" y="2236434"/>
          <a:ext cx="3221420" cy="1097280"/>
        </p:xfrm>
        <a:graphic>
          <a:graphicData uri="http://schemas.openxmlformats.org/drawingml/2006/table">
            <a:tbl>
              <a:tblPr firstRow="1" bandRow="1">
                <a:tableStyleId>{2D5ABB26-0587-4C30-8999-92F81FD0307C}</a:tableStyleId>
              </a:tblPr>
              <a:tblGrid>
                <a:gridCol w="644284">
                  <a:extLst>
                    <a:ext uri="{9D8B030D-6E8A-4147-A177-3AD203B41FA5}">
                      <a16:colId xmlns:a16="http://schemas.microsoft.com/office/drawing/2014/main" val="3214990923"/>
                    </a:ext>
                  </a:extLst>
                </a:gridCol>
                <a:gridCol w="644284">
                  <a:extLst>
                    <a:ext uri="{9D8B030D-6E8A-4147-A177-3AD203B41FA5}">
                      <a16:colId xmlns:a16="http://schemas.microsoft.com/office/drawing/2014/main" val="1918813697"/>
                    </a:ext>
                  </a:extLst>
                </a:gridCol>
                <a:gridCol w="644284">
                  <a:extLst>
                    <a:ext uri="{9D8B030D-6E8A-4147-A177-3AD203B41FA5}">
                      <a16:colId xmlns:a16="http://schemas.microsoft.com/office/drawing/2014/main" val="644087965"/>
                    </a:ext>
                  </a:extLst>
                </a:gridCol>
                <a:gridCol w="644284">
                  <a:extLst>
                    <a:ext uri="{9D8B030D-6E8A-4147-A177-3AD203B41FA5}">
                      <a16:colId xmlns:a16="http://schemas.microsoft.com/office/drawing/2014/main" val="713423537"/>
                    </a:ext>
                  </a:extLst>
                </a:gridCol>
                <a:gridCol w="644284">
                  <a:extLst>
                    <a:ext uri="{9D8B030D-6E8A-4147-A177-3AD203B41FA5}">
                      <a16:colId xmlns:a16="http://schemas.microsoft.com/office/drawing/2014/main" val="727760382"/>
                    </a:ext>
                  </a:extLst>
                </a:gridCol>
              </a:tblGrid>
              <a:tr h="360855">
                <a:tc>
                  <a:txBody>
                    <a:bodyPr/>
                    <a:lstStyle/>
                    <a:p>
                      <a:r>
                        <a:rPr lang="zh-CN" altLang="en-US" dirty="0"/>
                        <a:t>灰度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99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978132"/>
                  </a:ext>
                </a:extLst>
              </a:tr>
              <a:tr h="360855">
                <a:tc>
                  <a:txBody>
                    <a:bodyPr/>
                    <a:lstStyle/>
                    <a:p>
                      <a:r>
                        <a:rPr lang="zh-CN" altLang="en-US" dirty="0"/>
                        <a:t>次数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32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731624"/>
                  </a:ext>
                </a:extLst>
              </a:tr>
              <a:tr h="360855">
                <a:tc>
                  <a:txBody>
                    <a:bodyPr/>
                    <a:lstStyle/>
                    <a:p>
                      <a:r>
                        <a:rPr lang="zh-CN" altLang="en-US" dirty="0"/>
                        <a:t>概率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8723703"/>
                  </a:ext>
                </a:extLst>
              </a:tr>
            </a:tbl>
          </a:graphicData>
        </a:graphic>
      </p:graphicFrame>
      <mc:AlternateContent xmlns:mc="http://schemas.openxmlformats.org/markup-compatibility/2006" xmlns:a14="http://schemas.microsoft.com/office/drawing/2010/main">
        <mc:Choice Requires="a14">
          <p:sp>
            <p:nvSpPr>
              <p:cNvPr id="4" name="文本框 3"/>
              <p:cNvSpPr txBox="1"/>
              <p:nvPr/>
            </p:nvSpPr>
            <p:spPr>
              <a:xfrm>
                <a:off x="5114372" y="3485043"/>
                <a:ext cx="774571"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𝜂</m:t>
                    </m:r>
                    <m:r>
                      <a:rPr lang="en-US" altLang="zh-CN" i="1">
                        <a:latin typeface="Cambria Math" panose="02040503050406030204" pitchFamily="18" charset="0"/>
                      </a:rPr>
                      <m:t>=</m:t>
                    </m:r>
                  </m:oMath>
                </a14:m>
                <a:r>
                  <a:rPr lang="en-US" altLang="zh-CN" dirty="0"/>
                  <a:t>1.75</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5114372" y="3485043"/>
                <a:ext cx="774571" cy="276999"/>
              </a:xfrm>
              <a:prstGeom prst="rect">
                <a:avLst/>
              </a:prstGeom>
              <a:blipFill>
                <a:blip r:embed="rId4"/>
                <a:stretch>
                  <a:fillRect l="-11024" t="-28889" r="-17323" b="-51111"/>
                </a:stretch>
              </a:blipFill>
            </p:spPr>
            <p:txBody>
              <a:bodyPr/>
              <a:lstStyle/>
              <a:p>
                <a:r>
                  <a:rPr lang="zh-CN" altLang="en-US">
                    <a:noFill/>
                  </a:rPr>
                  <a:t> </a:t>
                </a:r>
              </a:p>
            </p:txBody>
          </p:sp>
        </mc:Fallback>
      </mc:AlternateContent>
      <p:pic>
        <p:nvPicPr>
          <p:cNvPr id="5" name="图片 4"/>
          <p:cNvPicPr>
            <a:picLocks noChangeAspect="1"/>
          </p:cNvPicPr>
          <p:nvPr/>
        </p:nvPicPr>
        <p:blipFill>
          <a:blip r:embed="rId5"/>
          <a:stretch>
            <a:fillRect/>
          </a:stretch>
        </p:blipFill>
        <p:spPr>
          <a:xfrm>
            <a:off x="1675611" y="1101336"/>
            <a:ext cx="7274575" cy="825727"/>
          </a:xfrm>
          <a:prstGeom prst="rect">
            <a:avLst/>
          </a:prstGeom>
        </p:spPr>
      </p:pic>
      <p:grpSp>
        <p:nvGrpSpPr>
          <p:cNvPr id="9" name="组合 8"/>
          <p:cNvGrpSpPr/>
          <p:nvPr/>
        </p:nvGrpSpPr>
        <p:grpSpPr>
          <a:xfrm>
            <a:off x="4580176" y="4369718"/>
            <a:ext cx="3997004" cy="1658535"/>
            <a:chOff x="3573645" y="3911355"/>
            <a:chExt cx="3997004" cy="1658535"/>
          </a:xfrm>
        </p:grpSpPr>
        <p:sp>
          <p:nvSpPr>
            <p:cNvPr id="10" name="object 26"/>
            <p:cNvSpPr/>
            <p:nvPr/>
          </p:nvSpPr>
          <p:spPr>
            <a:xfrm>
              <a:off x="3775334" y="4191008"/>
              <a:ext cx="954976" cy="381990"/>
            </a:xfrm>
            <a:custGeom>
              <a:avLst/>
              <a:gdLst/>
              <a:ahLst/>
              <a:cxnLst/>
              <a:rect l="l" t="t" r="r" b="b"/>
              <a:pathLst>
                <a:path w="954976" h="381990">
                  <a:moveTo>
                    <a:pt x="954976" y="0"/>
                  </a:moveTo>
                  <a:lnTo>
                    <a:pt x="0" y="381990"/>
                  </a:lnTo>
                </a:path>
              </a:pathLst>
            </a:custGeom>
            <a:ln w="9194">
              <a:solidFill>
                <a:srgbClr val="000000"/>
              </a:solidFill>
            </a:ln>
          </p:spPr>
          <p:txBody>
            <a:bodyPr wrap="square" lIns="0" tIns="0" rIns="0" bIns="0" rtlCol="0">
              <a:noAutofit/>
            </a:bodyPr>
            <a:lstStyle/>
            <a:p>
              <a:endParaRPr/>
            </a:p>
          </p:txBody>
        </p:sp>
        <p:sp>
          <p:nvSpPr>
            <p:cNvPr id="11" name="object 27"/>
            <p:cNvSpPr/>
            <p:nvPr/>
          </p:nvSpPr>
          <p:spPr>
            <a:xfrm>
              <a:off x="4730311" y="4191008"/>
              <a:ext cx="954963" cy="381990"/>
            </a:xfrm>
            <a:custGeom>
              <a:avLst/>
              <a:gdLst/>
              <a:ahLst/>
              <a:cxnLst/>
              <a:rect l="l" t="t" r="r" b="b"/>
              <a:pathLst>
                <a:path w="954963" h="381990">
                  <a:moveTo>
                    <a:pt x="0" y="0"/>
                  </a:moveTo>
                  <a:lnTo>
                    <a:pt x="954963" y="381990"/>
                  </a:lnTo>
                </a:path>
              </a:pathLst>
            </a:custGeom>
            <a:ln w="9194">
              <a:solidFill>
                <a:srgbClr val="000000"/>
              </a:solidFill>
            </a:ln>
          </p:spPr>
          <p:txBody>
            <a:bodyPr wrap="square" lIns="0" tIns="0" rIns="0" bIns="0" rtlCol="0">
              <a:noAutofit/>
            </a:bodyPr>
            <a:lstStyle/>
            <a:p>
              <a:endParaRPr/>
            </a:p>
          </p:txBody>
        </p:sp>
        <p:sp>
          <p:nvSpPr>
            <p:cNvPr id="12" name="object 28"/>
            <p:cNvSpPr/>
            <p:nvPr/>
          </p:nvSpPr>
          <p:spPr>
            <a:xfrm>
              <a:off x="4730311" y="4572998"/>
              <a:ext cx="954963" cy="381977"/>
            </a:xfrm>
            <a:custGeom>
              <a:avLst/>
              <a:gdLst/>
              <a:ahLst/>
              <a:cxnLst/>
              <a:rect l="l" t="t" r="r" b="b"/>
              <a:pathLst>
                <a:path w="954963" h="381977">
                  <a:moveTo>
                    <a:pt x="954963" y="0"/>
                  </a:moveTo>
                  <a:lnTo>
                    <a:pt x="0" y="381977"/>
                  </a:lnTo>
                </a:path>
              </a:pathLst>
            </a:custGeom>
            <a:ln w="9194">
              <a:solidFill>
                <a:srgbClr val="000000"/>
              </a:solidFill>
            </a:ln>
          </p:spPr>
          <p:txBody>
            <a:bodyPr wrap="square" lIns="0" tIns="0" rIns="0" bIns="0" rtlCol="0">
              <a:noAutofit/>
            </a:bodyPr>
            <a:lstStyle/>
            <a:p>
              <a:endParaRPr/>
            </a:p>
          </p:txBody>
        </p:sp>
        <p:sp>
          <p:nvSpPr>
            <p:cNvPr id="13" name="object 29"/>
            <p:cNvSpPr/>
            <p:nvPr/>
          </p:nvSpPr>
          <p:spPr>
            <a:xfrm>
              <a:off x="5685275" y="4572998"/>
              <a:ext cx="954963" cy="381977"/>
            </a:xfrm>
            <a:custGeom>
              <a:avLst/>
              <a:gdLst/>
              <a:ahLst/>
              <a:cxnLst/>
              <a:rect l="l" t="t" r="r" b="b"/>
              <a:pathLst>
                <a:path w="954963" h="381977">
                  <a:moveTo>
                    <a:pt x="0" y="0"/>
                  </a:moveTo>
                  <a:lnTo>
                    <a:pt x="954963" y="381977"/>
                  </a:lnTo>
                </a:path>
              </a:pathLst>
            </a:custGeom>
            <a:ln w="9194">
              <a:solidFill>
                <a:srgbClr val="000000"/>
              </a:solidFill>
            </a:ln>
          </p:spPr>
          <p:txBody>
            <a:bodyPr wrap="square" lIns="0" tIns="0" rIns="0" bIns="0" rtlCol="0">
              <a:noAutofit/>
            </a:bodyPr>
            <a:lstStyle/>
            <a:p>
              <a:endParaRPr/>
            </a:p>
          </p:txBody>
        </p:sp>
        <p:sp>
          <p:nvSpPr>
            <p:cNvPr id="14" name="object 30"/>
            <p:cNvSpPr/>
            <p:nvPr/>
          </p:nvSpPr>
          <p:spPr>
            <a:xfrm>
              <a:off x="5971774" y="4954976"/>
              <a:ext cx="668464" cy="382016"/>
            </a:xfrm>
            <a:custGeom>
              <a:avLst/>
              <a:gdLst/>
              <a:ahLst/>
              <a:cxnLst/>
              <a:rect l="l" t="t" r="r" b="b"/>
              <a:pathLst>
                <a:path w="668464" h="382016">
                  <a:moveTo>
                    <a:pt x="668464" y="0"/>
                  </a:moveTo>
                  <a:lnTo>
                    <a:pt x="0" y="382015"/>
                  </a:lnTo>
                </a:path>
              </a:pathLst>
            </a:custGeom>
            <a:ln w="9194">
              <a:solidFill>
                <a:srgbClr val="000000"/>
              </a:solidFill>
            </a:ln>
          </p:spPr>
          <p:txBody>
            <a:bodyPr wrap="square" lIns="0" tIns="0" rIns="0" bIns="0" rtlCol="0">
              <a:noAutofit/>
            </a:bodyPr>
            <a:lstStyle/>
            <a:p>
              <a:endParaRPr/>
            </a:p>
          </p:txBody>
        </p:sp>
        <p:sp>
          <p:nvSpPr>
            <p:cNvPr id="15" name="object 31"/>
            <p:cNvSpPr/>
            <p:nvPr/>
          </p:nvSpPr>
          <p:spPr>
            <a:xfrm>
              <a:off x="6640238" y="4954976"/>
              <a:ext cx="668477" cy="382016"/>
            </a:xfrm>
            <a:custGeom>
              <a:avLst/>
              <a:gdLst/>
              <a:ahLst/>
              <a:cxnLst/>
              <a:rect l="l" t="t" r="r" b="b"/>
              <a:pathLst>
                <a:path w="668477" h="382016">
                  <a:moveTo>
                    <a:pt x="0" y="0"/>
                  </a:moveTo>
                  <a:lnTo>
                    <a:pt x="668477" y="382015"/>
                  </a:lnTo>
                </a:path>
              </a:pathLst>
            </a:custGeom>
            <a:ln w="9194">
              <a:solidFill>
                <a:srgbClr val="000000"/>
              </a:solidFill>
            </a:ln>
          </p:spPr>
          <p:txBody>
            <a:bodyPr wrap="square" lIns="0" tIns="0" rIns="0" bIns="0" rtlCol="0">
              <a:noAutofit/>
            </a:bodyPr>
            <a:lstStyle/>
            <a:p>
              <a:endParaRPr/>
            </a:p>
          </p:txBody>
        </p:sp>
        <p:sp>
          <p:nvSpPr>
            <p:cNvPr id="16" name="object 32"/>
            <p:cNvSpPr txBox="1"/>
            <p:nvPr/>
          </p:nvSpPr>
          <p:spPr>
            <a:xfrm>
              <a:off x="3573645" y="4572784"/>
              <a:ext cx="491991" cy="223664"/>
            </a:xfrm>
            <a:prstGeom prst="rect">
              <a:avLst/>
            </a:prstGeom>
          </p:spPr>
          <p:txBody>
            <a:bodyPr vert="horz" wrap="square" lIns="0" tIns="0" rIns="0" bIns="0" rtlCol="0">
              <a:noAutofit/>
            </a:bodyPr>
            <a:lstStyle/>
            <a:p>
              <a:pPr marL="12700">
                <a:lnSpc>
                  <a:spcPct val="100000"/>
                </a:lnSpc>
              </a:pPr>
              <a:r>
                <a:rPr lang="en-US" sz="1450" spc="-10" dirty="0">
                  <a:latin typeface="Times New Roman"/>
                  <a:cs typeface="Times New Roman"/>
                </a:rPr>
                <a:t>0</a:t>
              </a:r>
              <a:r>
                <a:rPr sz="1450" spc="-10" dirty="0">
                  <a:latin typeface="Times New Roman"/>
                  <a:cs typeface="Times New Roman"/>
                </a:rPr>
                <a:t>:(</a:t>
              </a:r>
              <a:r>
                <a:rPr lang="en-US" sz="1450" spc="-10" dirty="0">
                  <a:latin typeface="Times New Roman"/>
                  <a:cs typeface="Times New Roman"/>
                </a:rPr>
                <a:t>3</a:t>
              </a:r>
              <a:r>
                <a:rPr sz="1450" spc="-10" dirty="0">
                  <a:latin typeface="Times New Roman"/>
                  <a:cs typeface="Times New Roman"/>
                </a:rPr>
                <a:t>2)</a:t>
              </a:r>
              <a:endParaRPr sz="1450" dirty="0">
                <a:latin typeface="Times New Roman"/>
                <a:cs typeface="Times New Roman"/>
              </a:endParaRPr>
            </a:p>
          </p:txBody>
        </p:sp>
        <p:sp>
          <p:nvSpPr>
            <p:cNvPr id="17" name="object 33"/>
            <p:cNvSpPr txBox="1"/>
            <p:nvPr/>
          </p:nvSpPr>
          <p:spPr>
            <a:xfrm>
              <a:off x="7046754" y="5336992"/>
              <a:ext cx="523895" cy="232898"/>
            </a:xfrm>
            <a:prstGeom prst="rect">
              <a:avLst/>
            </a:prstGeom>
          </p:spPr>
          <p:txBody>
            <a:bodyPr vert="horz" wrap="square" lIns="0" tIns="0" rIns="0" bIns="0" rtlCol="0">
              <a:noAutofit/>
            </a:bodyPr>
            <a:lstStyle/>
            <a:p>
              <a:pPr marL="12700">
                <a:lnSpc>
                  <a:spcPct val="100000"/>
                </a:lnSpc>
              </a:pPr>
              <a:r>
                <a:rPr lang="en-US" sz="1450" spc="-10" dirty="0">
                  <a:latin typeface="Times New Roman"/>
                  <a:cs typeface="Times New Roman"/>
                </a:rPr>
                <a:t>99</a:t>
              </a:r>
              <a:r>
                <a:rPr sz="1450" spc="-10" dirty="0">
                  <a:latin typeface="Times New Roman"/>
                  <a:cs typeface="Times New Roman"/>
                </a:rPr>
                <a:t>:(</a:t>
              </a:r>
              <a:r>
                <a:rPr lang="en-US" sz="1450" spc="-10" dirty="0">
                  <a:latin typeface="Times New Roman"/>
                  <a:cs typeface="Times New Roman"/>
                </a:rPr>
                <a:t>8</a:t>
              </a:r>
              <a:r>
                <a:rPr sz="1450" spc="-10" dirty="0">
                  <a:latin typeface="Times New Roman"/>
                  <a:cs typeface="Times New Roman"/>
                </a:rPr>
                <a:t>)</a:t>
              </a:r>
              <a:endParaRPr sz="1450" dirty="0">
                <a:latin typeface="Times New Roman"/>
                <a:cs typeface="Times New Roman"/>
              </a:endParaRPr>
            </a:p>
          </p:txBody>
        </p:sp>
        <p:sp>
          <p:nvSpPr>
            <p:cNvPr id="18" name="object 34"/>
            <p:cNvSpPr txBox="1"/>
            <p:nvPr/>
          </p:nvSpPr>
          <p:spPr>
            <a:xfrm>
              <a:off x="4628508" y="3911355"/>
              <a:ext cx="609866" cy="261717"/>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P3:(</a:t>
              </a:r>
              <a:r>
                <a:rPr lang="en-US" sz="1450" spc="-10" dirty="0">
                  <a:latin typeface="Times New Roman"/>
                  <a:cs typeface="Times New Roman"/>
                </a:rPr>
                <a:t>64</a:t>
              </a:r>
              <a:r>
                <a:rPr sz="1450" spc="-10" dirty="0">
                  <a:latin typeface="Times New Roman"/>
                  <a:cs typeface="Times New Roman"/>
                </a:rPr>
                <a:t>)</a:t>
              </a:r>
              <a:endParaRPr sz="1450" dirty="0">
                <a:latin typeface="Times New Roman"/>
                <a:cs typeface="Times New Roman"/>
              </a:endParaRPr>
            </a:p>
          </p:txBody>
        </p:sp>
        <p:sp>
          <p:nvSpPr>
            <p:cNvPr id="19" name="object 35"/>
            <p:cNvSpPr txBox="1"/>
            <p:nvPr/>
          </p:nvSpPr>
          <p:spPr>
            <a:xfrm>
              <a:off x="5685274" y="5345305"/>
              <a:ext cx="488589" cy="224585"/>
            </a:xfrm>
            <a:prstGeom prst="rect">
              <a:avLst/>
            </a:prstGeom>
          </p:spPr>
          <p:txBody>
            <a:bodyPr vert="horz" wrap="square" lIns="0" tIns="0" rIns="0" bIns="0" rtlCol="0">
              <a:noAutofit/>
            </a:bodyPr>
            <a:lstStyle/>
            <a:p>
              <a:pPr marL="12700">
                <a:lnSpc>
                  <a:spcPct val="100000"/>
                </a:lnSpc>
              </a:pPr>
              <a:r>
                <a:rPr lang="en-US" sz="1450" spc="-10" dirty="0">
                  <a:latin typeface="Times New Roman"/>
                  <a:cs typeface="Times New Roman"/>
                </a:rPr>
                <a:t>20</a:t>
              </a:r>
              <a:r>
                <a:rPr sz="1450" spc="-10" dirty="0">
                  <a:latin typeface="Times New Roman"/>
                  <a:cs typeface="Times New Roman"/>
                </a:rPr>
                <a:t>:(</a:t>
              </a:r>
              <a:r>
                <a:rPr lang="en-US" sz="1450" spc="-10" dirty="0">
                  <a:latin typeface="Times New Roman"/>
                  <a:cs typeface="Times New Roman"/>
                </a:rPr>
                <a:t>8</a:t>
              </a:r>
              <a:r>
                <a:rPr sz="1450" spc="-10" dirty="0">
                  <a:latin typeface="Times New Roman"/>
                  <a:cs typeface="Times New Roman"/>
                </a:rPr>
                <a:t>)</a:t>
              </a:r>
              <a:endParaRPr sz="1450" dirty="0">
                <a:latin typeface="Times New Roman"/>
                <a:cs typeface="Times New Roman"/>
              </a:endParaRPr>
            </a:p>
          </p:txBody>
        </p:sp>
        <p:sp>
          <p:nvSpPr>
            <p:cNvPr id="20" name="object 36"/>
            <p:cNvSpPr txBox="1"/>
            <p:nvPr/>
          </p:nvSpPr>
          <p:spPr>
            <a:xfrm>
              <a:off x="4518331" y="4954814"/>
              <a:ext cx="633042" cy="214027"/>
            </a:xfrm>
            <a:prstGeom prst="rect">
              <a:avLst/>
            </a:prstGeom>
          </p:spPr>
          <p:txBody>
            <a:bodyPr vert="horz" wrap="square" lIns="0" tIns="0" rIns="0" bIns="0" rtlCol="0">
              <a:noAutofit/>
            </a:bodyPr>
            <a:lstStyle/>
            <a:p>
              <a:pPr marL="12700">
                <a:lnSpc>
                  <a:spcPct val="100000"/>
                </a:lnSpc>
              </a:pPr>
              <a:r>
                <a:rPr lang="en-US" sz="1450" spc="-10" dirty="0">
                  <a:latin typeface="Times New Roman"/>
                  <a:cs typeface="Times New Roman"/>
                </a:rPr>
                <a:t>50</a:t>
              </a:r>
              <a:r>
                <a:rPr sz="1450" spc="-10" dirty="0">
                  <a:latin typeface="Times New Roman"/>
                  <a:cs typeface="Times New Roman"/>
                </a:rPr>
                <a:t>:(1</a:t>
              </a:r>
              <a:r>
                <a:rPr lang="en-US" sz="1450" spc="-10" dirty="0">
                  <a:latin typeface="Times New Roman"/>
                  <a:cs typeface="Times New Roman"/>
                </a:rPr>
                <a:t>6</a:t>
              </a:r>
              <a:r>
                <a:rPr sz="1450" spc="-10" dirty="0">
                  <a:latin typeface="Times New Roman"/>
                  <a:cs typeface="Times New Roman"/>
                </a:rPr>
                <a:t>)</a:t>
              </a:r>
              <a:endParaRPr sz="1450" dirty="0">
                <a:latin typeface="Times New Roman"/>
                <a:cs typeface="Times New Roman"/>
              </a:endParaRPr>
            </a:p>
          </p:txBody>
        </p:sp>
        <p:sp>
          <p:nvSpPr>
            <p:cNvPr id="22" name="object 38"/>
            <p:cNvSpPr txBox="1"/>
            <p:nvPr/>
          </p:nvSpPr>
          <p:spPr>
            <a:xfrm>
              <a:off x="6673303" y="4724896"/>
              <a:ext cx="635399" cy="452755"/>
            </a:xfrm>
            <a:prstGeom prst="rect">
              <a:avLst/>
            </a:prstGeom>
          </p:spPr>
          <p:txBody>
            <a:bodyPr vert="horz" wrap="square" lIns="0" tIns="0" rIns="0" bIns="0" rtlCol="0">
              <a:noAutofit/>
            </a:bodyPr>
            <a:lstStyle/>
            <a:p>
              <a:pPr marR="12700" algn="r">
                <a:lnSpc>
                  <a:spcPct val="100000"/>
                </a:lnSpc>
              </a:pPr>
              <a:r>
                <a:rPr sz="1450" spc="-10" dirty="0">
                  <a:latin typeface="Times New Roman"/>
                  <a:cs typeface="Times New Roman"/>
                </a:rPr>
                <a:t>P1:(</a:t>
              </a:r>
              <a:r>
                <a:rPr lang="en-US" sz="1450" spc="-10" dirty="0">
                  <a:latin typeface="Times New Roman"/>
                  <a:cs typeface="Times New Roman"/>
                </a:rPr>
                <a:t>16</a:t>
              </a:r>
              <a:r>
                <a:rPr sz="1450" spc="-10" dirty="0">
                  <a:latin typeface="Times New Roman"/>
                  <a:cs typeface="Times New Roman"/>
                </a:rPr>
                <a:t>)</a:t>
              </a:r>
              <a:endParaRPr sz="1450" dirty="0">
                <a:latin typeface="Times New Roman"/>
                <a:cs typeface="Times New Roman"/>
              </a:endParaRPr>
            </a:p>
            <a:p>
              <a:pPr marR="12700" algn="r">
                <a:lnSpc>
                  <a:spcPts val="1730"/>
                </a:lnSpc>
              </a:pPr>
              <a:r>
                <a:rPr sz="1450" spc="-10" dirty="0">
                  <a:latin typeface="Times New Roman"/>
                  <a:cs typeface="Times New Roman"/>
                </a:rPr>
                <a:t>1</a:t>
              </a:r>
              <a:endParaRPr sz="1450" dirty="0">
                <a:latin typeface="Times New Roman"/>
                <a:cs typeface="Times New Roman"/>
              </a:endParaRPr>
            </a:p>
          </p:txBody>
        </p:sp>
        <p:sp>
          <p:nvSpPr>
            <p:cNvPr id="23" name="object 39"/>
            <p:cNvSpPr txBox="1"/>
            <p:nvPr/>
          </p:nvSpPr>
          <p:spPr>
            <a:xfrm>
              <a:off x="5718317" y="4342866"/>
              <a:ext cx="719762" cy="229918"/>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P2:(3</a:t>
              </a:r>
              <a:r>
                <a:rPr lang="en-US" sz="1450" spc="-10" dirty="0">
                  <a:latin typeface="Times New Roman"/>
                  <a:cs typeface="Times New Roman"/>
                </a:rPr>
                <a:t>2</a:t>
              </a:r>
              <a:r>
                <a:rPr sz="1450" spc="-10" dirty="0">
                  <a:latin typeface="Times New Roman"/>
                  <a:cs typeface="Times New Roman"/>
                </a:rPr>
                <a:t>)</a:t>
              </a:r>
              <a:endParaRPr sz="1450" dirty="0">
                <a:latin typeface="Times New Roman"/>
                <a:cs typeface="Times New Roman"/>
              </a:endParaRPr>
            </a:p>
          </p:txBody>
        </p:sp>
        <p:sp>
          <p:nvSpPr>
            <p:cNvPr id="24" name="object 40"/>
            <p:cNvSpPr txBox="1"/>
            <p:nvPr/>
          </p:nvSpPr>
          <p:spPr>
            <a:xfrm>
              <a:off x="5033898" y="4563402"/>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sp>
          <p:nvSpPr>
            <p:cNvPr id="25" name="object 41"/>
            <p:cNvSpPr txBox="1"/>
            <p:nvPr/>
          </p:nvSpPr>
          <p:spPr>
            <a:xfrm>
              <a:off x="6207766" y="4554021"/>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1</a:t>
              </a:r>
              <a:endParaRPr sz="1450">
                <a:latin typeface="Times New Roman"/>
                <a:cs typeface="Times New Roman"/>
              </a:endParaRPr>
            </a:p>
          </p:txBody>
        </p:sp>
        <p:sp>
          <p:nvSpPr>
            <p:cNvPr id="26" name="object 42"/>
            <p:cNvSpPr txBox="1"/>
            <p:nvPr/>
          </p:nvSpPr>
          <p:spPr>
            <a:xfrm>
              <a:off x="4229003" y="4147159"/>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sp>
          <p:nvSpPr>
            <p:cNvPr id="27" name="object 43"/>
            <p:cNvSpPr txBox="1"/>
            <p:nvPr/>
          </p:nvSpPr>
          <p:spPr>
            <a:xfrm>
              <a:off x="5120899" y="4147159"/>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1</a:t>
              </a:r>
              <a:endParaRPr sz="1450">
                <a:latin typeface="Times New Roman"/>
                <a:cs typeface="Times New Roman"/>
              </a:endParaRPr>
            </a:p>
          </p:txBody>
        </p:sp>
        <p:sp>
          <p:nvSpPr>
            <p:cNvPr id="28" name="object 44"/>
            <p:cNvSpPr txBox="1"/>
            <p:nvPr/>
          </p:nvSpPr>
          <p:spPr>
            <a:xfrm>
              <a:off x="6130145" y="4949663"/>
              <a:ext cx="117475" cy="233045"/>
            </a:xfrm>
            <a:prstGeom prst="rect">
              <a:avLst/>
            </a:prstGeom>
          </p:spPr>
          <p:txBody>
            <a:bodyPr vert="horz" wrap="square" lIns="0" tIns="0" rIns="0" bIns="0" rtlCol="0">
              <a:noAutofit/>
            </a:bodyPr>
            <a:lstStyle/>
            <a:p>
              <a:pPr marL="12700">
                <a:lnSpc>
                  <a:spcPct val="100000"/>
                </a:lnSpc>
              </a:pPr>
              <a:r>
                <a:rPr sz="1450" spc="-10" dirty="0">
                  <a:latin typeface="Times New Roman"/>
                  <a:cs typeface="Times New Roman"/>
                </a:rPr>
                <a:t>0</a:t>
              </a:r>
              <a:endParaRPr sz="1450">
                <a:latin typeface="Times New Roman"/>
                <a:cs typeface="Times New Roman"/>
              </a:endParaRPr>
            </a:p>
          </p:txBody>
        </p:sp>
      </p:grpSp>
      <p:sp>
        <p:nvSpPr>
          <p:cNvPr id="6" name="矩形 5"/>
          <p:cNvSpPr/>
          <p:nvPr/>
        </p:nvSpPr>
        <p:spPr>
          <a:xfrm>
            <a:off x="-343875" y="4853046"/>
            <a:ext cx="4572000" cy="1006429"/>
          </a:xfrm>
          <a:prstGeom prst="rect">
            <a:avLst/>
          </a:prstGeom>
        </p:spPr>
        <p:txBody>
          <a:bodyPr>
            <a:spAutoFit/>
          </a:bodyPr>
          <a:lstStyle/>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zh-CN" altLang="en-US" sz="2200" dirty="0">
                <a:latin typeface="Cambria" panose="02040503050406030204" pitchFamily="18" charset="0"/>
                <a:ea typeface="Cambria" panose="02040503050406030204" pitchFamily="18" charset="0"/>
                <a:cs typeface="PMingLiU" pitchFamily="18" charset="-120"/>
              </a:rPr>
              <a:t>每个像素的平均位数</a:t>
            </a:r>
            <a:r>
              <a:rPr lang="en-US" altLang="zh-CN" sz="2200" dirty="0">
                <a:latin typeface="Cambria" panose="02040503050406030204" pitchFamily="18" charset="0"/>
                <a:ea typeface="Cambria" panose="02040503050406030204" pitchFamily="18" charset="0"/>
                <a:cs typeface="PMingLiU" pitchFamily="18" charset="-120"/>
              </a:rPr>
              <a:t>: (1*32+2*16+3*8+3*8)/(32+16+8+8) = 1.75</a:t>
            </a:r>
          </a:p>
        </p:txBody>
      </p:sp>
    </p:spTree>
    <p:extLst>
      <p:ext uri="{BB962C8B-B14F-4D97-AF65-F5344CB8AC3E}">
        <p14:creationId xmlns:p14="http://schemas.microsoft.com/office/powerpoint/2010/main" val="379776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Huffman Coding </a:t>
            </a:r>
            <a:endParaRPr lang="en-US" altLang="zh-TW" dirty="0">
              <a:latin typeface="Calibri" panose="020F0502020204030204" pitchFamily="34" charset="0"/>
              <a:ea typeface="PMingLiU" pitchFamily="18" charset="-120"/>
              <a:cs typeface="PMingLiU" pitchFamily="18" charset="-120"/>
            </a:endParaRPr>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r>
              <a:rPr lang="en-US" altLang="zh-CN" sz="2400" dirty="0">
                <a:latin typeface="Cambria" panose="02040503050406030204" pitchFamily="18" charset="0"/>
                <a:ea typeface="Cambria" panose="02040503050406030204" pitchFamily="18" charset="0"/>
                <a:cs typeface="PMingLiU" pitchFamily="18" charset="-120"/>
              </a:rPr>
              <a:t>Learn 7.4.3 Adaptive Huffman Coding.</a:t>
            </a:r>
          </a:p>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a:lnSpc>
                <a:spcPct val="100000"/>
              </a:lnSpc>
              <a:tabLst>
                <a:tab pos="273050" algn="l"/>
                <a:tab pos="2266315" algn="l"/>
              </a:tabLst>
            </a:pPr>
            <a:r>
              <a:rPr lang="zh-CN" altLang="en-US" sz="2400" dirty="0">
                <a:latin typeface="Cambria" panose="02040503050406030204" pitchFamily="18" charset="0"/>
                <a:ea typeface="Cambria" panose="02040503050406030204" pitchFamily="18" charset="0"/>
                <a:cs typeface="PMingLiU" pitchFamily="18" charset="-120"/>
              </a:rPr>
              <a:t>自学自适应哈夫曼编码方法，准备</a:t>
            </a:r>
            <a:r>
              <a:rPr lang="en-US" altLang="zh-CN" sz="2400" dirty="0">
                <a:latin typeface="Cambria" panose="02040503050406030204" pitchFamily="18" charset="0"/>
                <a:ea typeface="Cambria" panose="02040503050406030204" pitchFamily="18" charset="0"/>
                <a:cs typeface="PMingLiU" pitchFamily="18" charset="-120"/>
              </a:rPr>
              <a:t>PPT</a:t>
            </a:r>
            <a:r>
              <a:rPr lang="zh-CN" altLang="en-US" sz="2400" dirty="0">
                <a:latin typeface="Cambria" panose="02040503050406030204" pitchFamily="18" charset="0"/>
                <a:ea typeface="Cambria" panose="02040503050406030204" pitchFamily="18" charset="0"/>
                <a:cs typeface="PMingLiU" pitchFamily="18" charset="-120"/>
              </a:rPr>
              <a:t>进行方法介绍。</a:t>
            </a:r>
            <a:endParaRPr lang="en-US" altLang="zh-CN" sz="2400" dirty="0">
              <a:latin typeface="Cambria" panose="02040503050406030204" pitchFamily="18" charset="0"/>
              <a:ea typeface="Cambria" panose="02040503050406030204" pitchFamily="18" charset="0"/>
              <a:cs typeface="PMingLiU" pitchFamily="18" charset="-120"/>
            </a:endParaRPr>
          </a:p>
          <a:p>
            <a:pPr marL="457200" lvl="1" indent="0">
              <a:lnSpc>
                <a:spcPct val="90000"/>
              </a:lnSpc>
              <a:buNone/>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28</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396460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Outline</a:t>
            </a:r>
            <a:endParaRPr lang="en-US" altLang="zh-TW" dirty="0"/>
          </a:p>
        </p:txBody>
      </p:sp>
      <p:sp>
        <p:nvSpPr>
          <p:cNvPr id="12291" name="内容占位符 2"/>
          <p:cNvSpPr>
            <a:spLocks noGrp="1"/>
          </p:cNvSpPr>
          <p:nvPr>
            <p:ph idx="1"/>
          </p:nvPr>
        </p:nvSpPr>
        <p:spPr>
          <a:xfrm>
            <a:off x="457200" y="1219200"/>
            <a:ext cx="8229600" cy="4876800"/>
          </a:xfrm>
        </p:spPr>
        <p:txBody>
          <a:bodyPr>
            <a:normAutofit/>
          </a:bodyPr>
          <a:lstStyle/>
          <a:p>
            <a:pPr>
              <a:lnSpc>
                <a:spcPct val="90000"/>
              </a:lnSpc>
            </a:pPr>
            <a:r>
              <a:rPr lang="en-US" altLang="zh-TW" sz="2600" dirty="0">
                <a:latin typeface="Cambria" panose="02040503050406030204" pitchFamily="18" charset="0"/>
                <a:ea typeface="PMingLiU" pitchFamily="18" charset="-120"/>
                <a:cs typeface="PMingLiU" pitchFamily="18" charset="-120"/>
              </a:rPr>
              <a:t>Introduction to Compression </a:t>
            </a:r>
            <a:r>
              <a:rPr lang="zh-CN" altLang="en-US" sz="2600" dirty="0">
                <a:latin typeface="Cambria" panose="02040503050406030204" pitchFamily="18" charset="0"/>
                <a:ea typeface="PMingLiU" pitchFamily="18" charset="-120"/>
                <a:cs typeface="PMingLiU" pitchFamily="18" charset="-120"/>
              </a:rPr>
              <a:t>（压缩）</a:t>
            </a:r>
            <a:endParaRPr lang="en-US" altLang="zh-TW" sz="2600" dirty="0">
              <a:latin typeface="Cambria" panose="02040503050406030204" pitchFamily="18" charset="0"/>
              <a:ea typeface="PMingLiU" pitchFamily="18" charset="-120"/>
              <a:cs typeface="PMingLiU" pitchFamily="18" charset="-120"/>
            </a:endParaRPr>
          </a:p>
          <a:p>
            <a:pPr lvl="1"/>
            <a:r>
              <a:rPr lang="en-US" altLang="zh-TW" sz="2200" dirty="0">
                <a:latin typeface="Cambria" panose="02040503050406030204" pitchFamily="18" charset="0"/>
                <a:cs typeface="PMingLiU" pitchFamily="18" charset="-120"/>
              </a:rPr>
              <a:t>The need for data compression</a:t>
            </a:r>
          </a:p>
          <a:p>
            <a:pPr lvl="1"/>
            <a:r>
              <a:rPr lang="en-US" altLang="zh-TW" sz="2200" dirty="0">
                <a:latin typeface="Cambria" panose="02040503050406030204" pitchFamily="18" charset="0"/>
                <a:cs typeface="PMingLiU" pitchFamily="18" charset="-120"/>
              </a:rPr>
              <a:t>Lossless vs </a:t>
            </a:r>
            <a:r>
              <a:rPr lang="en-US" altLang="zh-TW" sz="2200" dirty="0" err="1">
                <a:latin typeface="Cambria" panose="02040503050406030204" pitchFamily="18" charset="0"/>
                <a:cs typeface="PMingLiU" pitchFamily="18" charset="-120"/>
              </a:rPr>
              <a:t>lossy</a:t>
            </a:r>
            <a:r>
              <a:rPr lang="en-US" altLang="zh-TW" sz="2200" dirty="0">
                <a:latin typeface="Cambria" panose="02040503050406030204" pitchFamily="18" charset="0"/>
                <a:cs typeface="PMingLiU" pitchFamily="18" charset="-120"/>
              </a:rPr>
              <a:t> compression</a:t>
            </a:r>
          </a:p>
          <a:p>
            <a:pPr lvl="1"/>
            <a:r>
              <a:rPr lang="en-US" altLang="zh-TW" sz="2200" dirty="0">
                <a:latin typeface="Cambria" panose="02040503050406030204" pitchFamily="18" charset="0"/>
                <a:cs typeface="PMingLiU" pitchFamily="18" charset="-120"/>
              </a:rPr>
              <a:t>Compression  ratio</a:t>
            </a:r>
          </a:p>
          <a:p>
            <a:r>
              <a:rPr lang="en-US" altLang="zh-TW" sz="2600" dirty="0">
                <a:latin typeface="Cambria" panose="02040503050406030204" pitchFamily="18" charset="0"/>
                <a:ea typeface="PMingLiU" pitchFamily="18" charset="-120"/>
                <a:cs typeface="PMingLiU" pitchFamily="18" charset="-120"/>
              </a:rPr>
              <a:t>Basics of Information Theory </a:t>
            </a:r>
            <a:r>
              <a:rPr lang="zh-CN" altLang="en-US" sz="2600" dirty="0">
                <a:latin typeface="Cambria" panose="02040503050406030204" pitchFamily="18" charset="0"/>
                <a:ea typeface="PMingLiU" pitchFamily="18" charset="-120"/>
                <a:cs typeface="PMingLiU" pitchFamily="18" charset="-120"/>
              </a:rPr>
              <a:t>（信息论基础）</a:t>
            </a:r>
          </a:p>
          <a:p>
            <a:r>
              <a:rPr lang="en-US" altLang="zh-TW" sz="2600" dirty="0">
                <a:latin typeface="Cambria" panose="02040503050406030204" pitchFamily="18" charset="0"/>
                <a:ea typeface="PMingLiU" pitchFamily="18" charset="-120"/>
                <a:cs typeface="PMingLiU" pitchFamily="18" charset="-120"/>
              </a:rPr>
              <a:t>Variable-Length	Coding  (VLC)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变长编码）</a:t>
            </a:r>
            <a:endParaRPr lang="en-US" altLang="zh-CN" sz="2600" dirty="0">
              <a:latin typeface="Cambria" panose="02040503050406030204" pitchFamily="18" charset="0"/>
              <a:ea typeface="PMingLiU" pitchFamily="18" charset="-120"/>
              <a:cs typeface="PMingLiU" pitchFamily="18" charset="-120"/>
            </a:endParaRPr>
          </a:p>
          <a:p>
            <a:pPr lvl="1"/>
            <a:r>
              <a:rPr lang="en-US" altLang="zh-CN" sz="2400" dirty="0">
                <a:solidFill>
                  <a:srgbClr val="231F20"/>
                </a:solidFill>
                <a:latin typeface="Cambria" panose="02040503050406030204" pitchFamily="18" charset="0"/>
                <a:ea typeface="Cambria" panose="02040503050406030204" pitchFamily="18" charset="0"/>
                <a:cs typeface="Arial"/>
              </a:rPr>
              <a:t>Shannon-</a:t>
            </a:r>
            <a:r>
              <a:rPr lang="en-US" altLang="zh-CN" sz="2400" dirty="0" err="1">
                <a:solidFill>
                  <a:srgbClr val="231F20"/>
                </a:solidFill>
                <a:latin typeface="Cambria" panose="02040503050406030204" pitchFamily="18" charset="0"/>
                <a:ea typeface="Cambria" panose="02040503050406030204" pitchFamily="18" charset="0"/>
                <a:cs typeface="Arial"/>
              </a:rPr>
              <a:t>Fano</a:t>
            </a:r>
            <a:r>
              <a:rPr lang="en-US" altLang="zh-CN" sz="2400" dirty="0">
                <a:solidFill>
                  <a:srgbClr val="231F20"/>
                </a:solidFill>
                <a:latin typeface="Cambria" panose="02040503050406030204" pitchFamily="18" charset="0"/>
                <a:ea typeface="Cambria" panose="02040503050406030204" pitchFamily="18" charset="0"/>
                <a:cs typeface="Arial"/>
              </a:rPr>
              <a:t> Algorithm</a:t>
            </a:r>
          </a:p>
          <a:p>
            <a:pPr lvl="1"/>
            <a:r>
              <a:rPr lang="en-US" altLang="zh-CN" sz="2400" dirty="0">
                <a:solidFill>
                  <a:srgbClr val="231F20"/>
                </a:solidFill>
                <a:latin typeface="Cambria" panose="02040503050406030204" pitchFamily="18" charset="0"/>
                <a:ea typeface="Cambria" panose="02040503050406030204" pitchFamily="18" charset="0"/>
                <a:cs typeface="Arial"/>
              </a:rPr>
              <a:t>Huffman Coding</a:t>
            </a:r>
            <a:endParaRPr lang="zh-CN" altLang="en-US" sz="2400" dirty="0">
              <a:solidFill>
                <a:srgbClr val="FF0000"/>
              </a:solidFill>
              <a:latin typeface="Cambria" panose="02040503050406030204" pitchFamily="18" charset="0"/>
              <a:ea typeface="PMingLiU" pitchFamily="18" charset="-120"/>
              <a:cs typeface="PMingLiU" pitchFamily="18" charset="-120"/>
            </a:endParaRPr>
          </a:p>
          <a:p>
            <a:r>
              <a:rPr lang="en-US" altLang="zh-TW" sz="2600" dirty="0">
                <a:solidFill>
                  <a:srgbClr val="FF0000"/>
                </a:solidFill>
                <a:latin typeface="Cambria" panose="02040503050406030204" pitchFamily="18" charset="0"/>
                <a:ea typeface="PMingLiU" pitchFamily="18" charset="-120"/>
                <a:cs typeface="PMingLiU" pitchFamily="18" charset="-120"/>
              </a:rPr>
              <a:t>Dictionary-based Coding </a:t>
            </a:r>
            <a:r>
              <a:rPr lang="zh-TW" altLang="en-US" sz="2600" dirty="0">
                <a:solidFill>
                  <a:srgbClr val="FF0000"/>
                </a:solidFill>
                <a:latin typeface="Cambria" panose="02040503050406030204" pitchFamily="18" charset="0"/>
                <a:ea typeface="PMingLiU" pitchFamily="18" charset="-120"/>
                <a:cs typeface="PMingLiU" pitchFamily="18" charset="-120"/>
              </a:rPr>
              <a:t>（</a:t>
            </a:r>
            <a:r>
              <a:rPr lang="zh-CN" altLang="en-US" sz="2600" dirty="0">
                <a:solidFill>
                  <a:srgbClr val="FF0000"/>
                </a:solidFill>
                <a:latin typeface="Cambria" panose="02040503050406030204" pitchFamily="18" charset="0"/>
                <a:ea typeface="PMingLiU" pitchFamily="18" charset="-120"/>
                <a:cs typeface="PMingLiU" pitchFamily="18" charset="-120"/>
              </a:rPr>
              <a:t>基于字典的编码）</a:t>
            </a:r>
          </a:p>
          <a:p>
            <a:r>
              <a:rPr lang="en-US" altLang="zh-TW" sz="2600" dirty="0">
                <a:latin typeface="Cambria" panose="02040503050406030204" pitchFamily="18" charset="0"/>
                <a:ea typeface="PMingLiU" pitchFamily="18" charset="-120"/>
                <a:cs typeface="PMingLiU" pitchFamily="18" charset="-120"/>
              </a:rPr>
              <a:t>Arithmetic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算术编码）</a:t>
            </a:r>
          </a:p>
          <a:p>
            <a:endParaRPr lang="en-US" altLang="zh-TW" sz="2600" dirty="0">
              <a:latin typeface="Cambria" panose="02040503050406030204" pitchFamily="18" charset="0"/>
              <a:ea typeface="PMingLiU" pitchFamily="18" charset="-120"/>
              <a:cs typeface="PMingLiU" pitchFamily="18" charset="-120"/>
            </a:endParaRPr>
          </a:p>
          <a:p>
            <a:pPr>
              <a:lnSpc>
                <a:spcPct val="90000"/>
              </a:lnSpc>
            </a:pPr>
            <a:endParaRPr lang="en-US" altLang="zh-TW" sz="2600"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29</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62104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2845370766"/>
              </p:ext>
            </p:extLst>
          </p:nvPr>
        </p:nvGraphicFramePr>
        <p:xfrm>
          <a:off x="910685" y="4064251"/>
          <a:ext cx="5916706" cy="327212"/>
        </p:xfrm>
        <a:graphic>
          <a:graphicData uri="http://schemas.openxmlformats.org/drawingml/2006/table">
            <a:tbl>
              <a:tblPr firstRow="1" bandRow="1">
                <a:tableStyleId>{21E4AEA4-8DFA-4A89-87EB-49C32662AFE0}</a:tableStyleId>
              </a:tblPr>
              <a:tblGrid>
                <a:gridCol w="5916706">
                  <a:extLst>
                    <a:ext uri="{9D8B030D-6E8A-4147-A177-3AD203B41FA5}">
                      <a16:colId xmlns:a16="http://schemas.microsoft.com/office/drawing/2014/main" val="20000"/>
                    </a:ext>
                  </a:extLst>
                </a:gridCol>
              </a:tblGrid>
              <a:tr h="327212">
                <a:tc>
                  <a:txBody>
                    <a:bodyPr/>
                    <a:lstStyle/>
                    <a:p>
                      <a:endParaRPr lang="zh-CN" altLang="en-US" sz="1600" dirty="0"/>
                    </a:p>
                  </a:txBody>
                  <a:tcPr marL="80682" marR="80682" marT="40341" marB="40341"/>
                </a:tc>
                <a:extLst>
                  <a:ext uri="{0D108BD9-81ED-4DB2-BD59-A6C34878D82A}">
                    <a16:rowId xmlns:a16="http://schemas.microsoft.com/office/drawing/2014/main" val="10000"/>
                  </a:ext>
                </a:extLst>
              </a:tr>
            </a:tbl>
          </a:graphicData>
        </a:graphic>
      </p:graphicFrame>
      <p:sp>
        <p:nvSpPr>
          <p:cNvPr id="2" name="标题 1"/>
          <p:cNvSpPr>
            <a:spLocks noGrp="1"/>
          </p:cNvSpPr>
          <p:nvPr>
            <p:ph type="title"/>
          </p:nvPr>
        </p:nvSpPr>
        <p:spPr>
          <a:xfrm>
            <a:off x="910685" y="256378"/>
            <a:ext cx="7127325" cy="327683"/>
          </a:xfrm>
        </p:spPr>
        <p:txBody>
          <a:bodyPr/>
          <a:lstStyle/>
          <a:p>
            <a:r>
              <a:rPr lang="en-US" altLang="zh-CN" dirty="0"/>
              <a:t>The Need for Compression</a:t>
            </a:r>
            <a:endParaRPr lang="zh-CN" altLang="en-US" dirty="0"/>
          </a:p>
        </p:txBody>
      </p:sp>
      <p:sp>
        <p:nvSpPr>
          <p:cNvPr id="3" name="文本占位符 2"/>
          <p:cNvSpPr>
            <a:spLocks noGrp="1"/>
          </p:cNvSpPr>
          <p:nvPr>
            <p:ph type="body" idx="1"/>
          </p:nvPr>
        </p:nvSpPr>
        <p:spPr>
          <a:xfrm>
            <a:off x="910685" y="1156307"/>
            <a:ext cx="7919806" cy="2579145"/>
          </a:xfrm>
        </p:spPr>
        <p:txBody>
          <a:bodyPr/>
          <a:lstStyle/>
          <a:p>
            <a:r>
              <a:rPr lang="en-US" altLang="zh-CN" dirty="0"/>
              <a:t>Raw video, image, and audio can be very large.</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505956425"/>
              </p:ext>
            </p:extLst>
          </p:nvPr>
        </p:nvGraphicFramePr>
        <p:xfrm>
          <a:off x="896983" y="2059225"/>
          <a:ext cx="7476820" cy="1980872"/>
        </p:xfrm>
        <a:graphic>
          <a:graphicData uri="http://schemas.openxmlformats.org/drawingml/2006/table">
            <a:tbl>
              <a:tblPr firstRow="1" bandRow="1">
                <a:tableStyleId>{2D5ABB26-0587-4C30-8999-92F81FD0307C}</a:tableStyleId>
              </a:tblPr>
              <a:tblGrid>
                <a:gridCol w="3282773">
                  <a:extLst>
                    <a:ext uri="{9D8B030D-6E8A-4147-A177-3AD203B41FA5}">
                      <a16:colId xmlns:a16="http://schemas.microsoft.com/office/drawing/2014/main" val="20000"/>
                    </a:ext>
                  </a:extLst>
                </a:gridCol>
                <a:gridCol w="4194047">
                  <a:extLst>
                    <a:ext uri="{9D8B030D-6E8A-4147-A177-3AD203B41FA5}">
                      <a16:colId xmlns:a16="http://schemas.microsoft.com/office/drawing/2014/main" val="20001"/>
                    </a:ext>
                  </a:extLst>
                </a:gridCol>
              </a:tblGrid>
              <a:tr h="345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u="none" strike="noStrike" kern="1200" baseline="0" dirty="0"/>
                        <a:t>Example: Uncompressed images.</a:t>
                      </a:r>
                      <a:endParaRPr lang="zh-CN" altLang="en-US" sz="1600" b="1" dirty="0">
                        <a:latin typeface="Cambria" panose="02040503050406030204" pitchFamily="18" charset="0"/>
                      </a:endParaRPr>
                    </a:p>
                  </a:txBody>
                  <a:tcPr marL="80682" marR="80682" marT="40341" marB="40341">
                    <a:solidFill>
                      <a:schemeClr val="accent2"/>
                    </a:solidFill>
                  </a:tcPr>
                </a:tc>
                <a:tc>
                  <a:txBody>
                    <a:bodyPr/>
                    <a:lstStyle/>
                    <a:p>
                      <a:endParaRPr lang="zh-CN" altLang="en-US" sz="1600" dirty="0">
                        <a:latin typeface="Cambria" panose="02040503050406030204" pitchFamily="18" charset="0"/>
                      </a:endParaRPr>
                    </a:p>
                  </a:txBody>
                  <a:tcPr marL="80682" marR="80682" marT="40341" marB="40341"/>
                </a:tc>
                <a:extLst>
                  <a:ext uri="{0D108BD9-81ED-4DB2-BD59-A6C34878D82A}">
                    <a16:rowId xmlns:a16="http://schemas.microsoft.com/office/drawing/2014/main" val="10000"/>
                  </a:ext>
                </a:extLst>
              </a:tr>
              <a:tr h="345281">
                <a:tc>
                  <a:txBody>
                    <a:bodyPr/>
                    <a:lstStyle/>
                    <a:p>
                      <a:r>
                        <a:rPr lang="en-US" altLang="zh-CN" sz="1600" dirty="0"/>
                        <a:t>Image Type</a:t>
                      </a:r>
                      <a:endParaRPr lang="zh-CN" altLang="en-US" sz="1600" dirty="0">
                        <a:latin typeface="Cambria" panose="02040503050406030204" pitchFamily="18" charset="0"/>
                      </a:endParaRPr>
                    </a:p>
                  </a:txBody>
                  <a:tcPr marL="80682" marR="80682" marT="40341" marB="40341"/>
                </a:tc>
                <a:tc>
                  <a:txBody>
                    <a:bodyPr/>
                    <a:lstStyle/>
                    <a:p>
                      <a:r>
                        <a:rPr lang="en-US" altLang="zh-CN" sz="1600" dirty="0"/>
                        <a:t>File Size</a:t>
                      </a:r>
                      <a:endParaRPr lang="zh-CN" altLang="en-US" sz="1600" dirty="0">
                        <a:latin typeface="Cambria" panose="02040503050406030204" pitchFamily="18" charset="0"/>
                      </a:endParaRPr>
                    </a:p>
                  </a:txBody>
                  <a:tcPr marL="80682" marR="80682" marT="40341" marB="40341"/>
                </a:tc>
                <a:extLst>
                  <a:ext uri="{0D108BD9-81ED-4DB2-BD59-A6C34878D82A}">
                    <a16:rowId xmlns:a16="http://schemas.microsoft.com/office/drawing/2014/main" val="10001"/>
                  </a:ext>
                </a:extLst>
              </a:tr>
              <a:tr h="345281">
                <a:tc>
                  <a:txBody>
                    <a:bodyPr/>
                    <a:lstStyle/>
                    <a:p>
                      <a:r>
                        <a:rPr lang="fr-FR" altLang="zh-CN" sz="1600" u="none" strike="noStrike" kern="1200" baseline="0" dirty="0"/>
                        <a:t>512 x 512 8-bit colour image</a:t>
                      </a:r>
                      <a:endParaRPr lang="zh-CN" altLang="en-US" sz="1600" dirty="0">
                        <a:latin typeface="Cambria" panose="02040503050406030204" pitchFamily="18" charset="0"/>
                      </a:endParaRPr>
                    </a:p>
                  </a:txBody>
                  <a:tcPr marL="80682" marR="80682" marT="40341" marB="40341"/>
                </a:tc>
                <a:tc>
                  <a:txBody>
                    <a:bodyPr/>
                    <a:lstStyle/>
                    <a:p>
                      <a:r>
                        <a:rPr lang="en-US" altLang="zh-CN" sz="1600" u="none" strike="noStrike" kern="1200" baseline="0" dirty="0"/>
                        <a:t>0.25 MB</a:t>
                      </a:r>
                      <a:endParaRPr lang="zh-CN" altLang="en-US" sz="1600" dirty="0">
                        <a:latin typeface="Cambria" panose="02040503050406030204" pitchFamily="18" charset="0"/>
                      </a:endParaRPr>
                    </a:p>
                  </a:txBody>
                  <a:tcPr marL="80682" marR="80682" marT="40341" marB="40341"/>
                </a:tc>
                <a:extLst>
                  <a:ext uri="{0D108BD9-81ED-4DB2-BD59-A6C34878D82A}">
                    <a16:rowId xmlns:a16="http://schemas.microsoft.com/office/drawing/2014/main" val="10002"/>
                  </a:ext>
                </a:extLst>
              </a:tr>
              <a:tr h="345281">
                <a:tc>
                  <a:txBody>
                    <a:bodyPr/>
                    <a:lstStyle/>
                    <a:p>
                      <a:r>
                        <a:rPr lang="fr-FR" altLang="zh-CN" sz="1600" u="none" strike="noStrike" kern="1200" baseline="0" dirty="0"/>
                        <a:t>512 x 512 24-bit colour image</a:t>
                      </a:r>
                      <a:endParaRPr lang="zh-CN" altLang="en-US" sz="1600" dirty="0">
                        <a:latin typeface="Cambria" panose="02040503050406030204" pitchFamily="18" charset="0"/>
                      </a:endParaRPr>
                    </a:p>
                  </a:txBody>
                  <a:tcPr marL="80682" marR="80682" marT="40341" marB="40341"/>
                </a:tc>
                <a:tc>
                  <a:txBody>
                    <a:bodyPr/>
                    <a:lstStyle/>
                    <a:p>
                      <a:r>
                        <a:rPr lang="en-US" altLang="zh-CN" sz="1600" u="none" strike="noStrike" kern="1200" baseline="0" dirty="0"/>
                        <a:t>0.75 MB</a:t>
                      </a:r>
                      <a:endParaRPr lang="zh-CN" altLang="en-US" sz="1600" dirty="0">
                        <a:latin typeface="Cambria" panose="02040503050406030204" pitchFamily="18" charset="0"/>
                      </a:endParaRPr>
                    </a:p>
                  </a:txBody>
                  <a:tcPr marL="80682" marR="80682" marT="40341" marB="40341"/>
                </a:tc>
                <a:extLst>
                  <a:ext uri="{0D108BD9-81ED-4DB2-BD59-A6C34878D82A}">
                    <a16:rowId xmlns:a16="http://schemas.microsoft.com/office/drawing/2014/main" val="10003"/>
                  </a:ext>
                </a:extLst>
              </a:tr>
              <a:tr h="5997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600" u="none" strike="noStrike" kern="1200" baseline="0" dirty="0"/>
                        <a:t>4032 x 3024 24-bit colour image</a:t>
                      </a:r>
                      <a:endParaRPr lang="zh-CN" altLang="en-US" sz="1600" dirty="0"/>
                    </a:p>
                    <a:p>
                      <a:r>
                        <a:rPr lang="en-US" altLang="zh-CN" sz="1600" dirty="0"/>
                        <a:t>(</a:t>
                      </a:r>
                      <a:r>
                        <a:rPr lang="zh-CN" altLang="en-US" sz="1600" dirty="0"/>
                        <a:t>约</a:t>
                      </a:r>
                      <a:r>
                        <a:rPr lang="en-US" altLang="zh-CN" sz="1600" dirty="0"/>
                        <a:t>1200</a:t>
                      </a:r>
                      <a:r>
                        <a:rPr lang="zh-CN" altLang="en-US" sz="1600" dirty="0"/>
                        <a:t>万像素</a:t>
                      </a:r>
                      <a:r>
                        <a:rPr lang="en-US" altLang="zh-CN" sz="1600" dirty="0"/>
                        <a:t>)</a:t>
                      </a:r>
                      <a:endParaRPr lang="zh-CN" altLang="en-US" sz="1600" dirty="0">
                        <a:latin typeface="Cambria" panose="02040503050406030204" pitchFamily="18" charset="0"/>
                      </a:endParaRPr>
                    </a:p>
                  </a:txBody>
                  <a:tcPr marL="80682" marR="80682" marT="40341" marB="40341"/>
                </a:tc>
                <a:tc>
                  <a:txBody>
                    <a:bodyPr/>
                    <a:lstStyle/>
                    <a:p>
                      <a:r>
                        <a:rPr lang="en-US" altLang="zh-CN" sz="1600" dirty="0"/>
                        <a:t>34MB</a:t>
                      </a:r>
                      <a:endParaRPr lang="zh-CN" altLang="en-US" sz="1600" dirty="0">
                        <a:latin typeface="Cambria" panose="02040503050406030204" pitchFamily="18" charset="0"/>
                      </a:endParaRPr>
                    </a:p>
                  </a:txBody>
                  <a:tcPr marL="80682" marR="80682" marT="40341" marB="40341"/>
                </a:tc>
                <a:extLst>
                  <a:ext uri="{0D108BD9-81ED-4DB2-BD59-A6C34878D82A}">
                    <a16:rowId xmlns:a16="http://schemas.microsoft.com/office/drawing/2014/main" val="10004"/>
                  </a:ext>
                </a:extLst>
              </a:tr>
            </a:tbl>
          </a:graphicData>
        </a:graphic>
      </p:graphicFrame>
      <p:sp>
        <p:nvSpPr>
          <p:cNvPr id="7" name="矩形 6"/>
          <p:cNvSpPr/>
          <p:nvPr/>
        </p:nvSpPr>
        <p:spPr>
          <a:xfrm>
            <a:off x="910685" y="4040097"/>
            <a:ext cx="7347501" cy="1504386"/>
          </a:xfrm>
          <a:prstGeom prst="rect">
            <a:avLst/>
          </a:prstGeom>
        </p:spPr>
        <p:txBody>
          <a:bodyPr wrap="square">
            <a:spAutoFit/>
          </a:bodyPr>
          <a:lstStyle/>
          <a:p>
            <a:r>
              <a:rPr lang="en-US" altLang="zh-CN" sz="1588" dirty="0">
                <a:solidFill>
                  <a:schemeClr val="bg1"/>
                </a:solidFill>
              </a:rPr>
              <a:t>Example: Videos (involves a stream of audio plus video imagery).</a:t>
            </a:r>
            <a:endParaRPr lang="en-US" altLang="zh-CN" sz="1588" dirty="0">
              <a:solidFill>
                <a:schemeClr val="bg1"/>
              </a:solidFill>
              <a:latin typeface="CMSS12"/>
            </a:endParaRPr>
          </a:p>
          <a:p>
            <a:endParaRPr lang="en-US" altLang="zh-CN" sz="1588" dirty="0">
              <a:solidFill>
                <a:srgbClr val="C00000"/>
              </a:solidFill>
              <a:latin typeface="CMSS12"/>
            </a:endParaRPr>
          </a:p>
          <a:p>
            <a:r>
              <a:rPr lang="en-US" altLang="zh-CN" sz="2000" dirty="0">
                <a:latin typeface="Cambria" panose="02040503050406030204" pitchFamily="18" charset="0"/>
                <a:ea typeface="Cambria" panose="02040503050406030204" pitchFamily="18" charset="0"/>
              </a:rPr>
              <a:t>Raw Video —uncompressed image frames 512</a:t>
            </a:r>
            <a:r>
              <a:rPr lang="en-US" altLang="zh-CN" sz="2000" dirty="0">
                <a:latin typeface="Cambria" panose="02040503050406030204" pitchFamily="18" charset="0"/>
                <a:ea typeface="Cambria" panose="02040503050406030204" pitchFamily="18" charset="0"/>
                <a:cs typeface="Times New Roman" panose="02020603050405020304" pitchFamily="18" charset="0"/>
              </a:rPr>
              <a:t>×</a:t>
            </a:r>
            <a:r>
              <a:rPr lang="en-US" altLang="zh-CN" sz="2000" dirty="0">
                <a:latin typeface="Cambria" panose="02040503050406030204" pitchFamily="18" charset="0"/>
                <a:ea typeface="Cambria" panose="02040503050406030204" pitchFamily="18" charset="0"/>
              </a:rPr>
              <a:t>512, true </a:t>
            </a:r>
            <a:r>
              <a:rPr lang="da-DK" altLang="zh-CN" sz="2000" dirty="0">
                <a:latin typeface="Cambria" panose="02040503050406030204" pitchFamily="18" charset="0"/>
                <a:ea typeface="Cambria" panose="02040503050406030204" pitchFamily="18" charset="0"/>
              </a:rPr>
              <a:t>Colour at 25 FPS </a:t>
            </a:r>
            <a:r>
              <a:rPr lang="da-DK" altLang="zh-CN" sz="2000" dirty="0">
                <a:solidFill>
                  <a:srgbClr val="000000"/>
                </a:solidFill>
                <a:latin typeface="Cambria" panose="02040503050406030204" pitchFamily="18" charset="0"/>
                <a:ea typeface="Cambria" panose="02040503050406030204" pitchFamily="18" charset="0"/>
              </a:rPr>
              <a:t>= </a:t>
            </a:r>
            <a:r>
              <a:rPr lang="da-DK" altLang="zh-CN" sz="2000" dirty="0">
                <a:solidFill>
                  <a:srgbClr val="FF0000"/>
                </a:solidFill>
                <a:latin typeface="Cambria" panose="02040503050406030204" pitchFamily="18" charset="0"/>
                <a:ea typeface="Cambria" panose="02040503050406030204" pitchFamily="18" charset="0"/>
              </a:rPr>
              <a:t>1125 MB/min.</a:t>
            </a:r>
          </a:p>
          <a:p>
            <a:r>
              <a:rPr lang="sv-SE" altLang="zh-CN" sz="2000" dirty="0">
                <a:solidFill>
                  <a:srgbClr val="000000"/>
                </a:solidFill>
                <a:latin typeface="Cambria" panose="02040503050406030204" pitchFamily="18" charset="0"/>
                <a:ea typeface="Cambria" panose="02040503050406030204" pitchFamily="18" charset="0"/>
              </a:rPr>
              <a:t>HDTV (1920</a:t>
            </a:r>
            <a:r>
              <a:rPr lang="en-US" altLang="zh-CN" sz="2000" dirty="0">
                <a:latin typeface="Cambria" panose="02040503050406030204" pitchFamily="18" charset="0"/>
                <a:ea typeface="Cambria" panose="02040503050406030204" pitchFamily="18" charset="0"/>
                <a:cs typeface="Times New Roman" panose="02020603050405020304" pitchFamily="18" charset="0"/>
              </a:rPr>
              <a:t>×</a:t>
            </a:r>
            <a:r>
              <a:rPr lang="sv-SE" altLang="zh-CN" sz="2000" dirty="0">
                <a:solidFill>
                  <a:srgbClr val="000000"/>
                </a:solidFill>
                <a:latin typeface="Cambria" panose="02040503050406030204" pitchFamily="18" charset="0"/>
                <a:ea typeface="Cambria" panose="02040503050406030204" pitchFamily="18" charset="0"/>
              </a:rPr>
              <a:t>1080) </a:t>
            </a:r>
            <a:r>
              <a:rPr lang="en-US" altLang="zh-CN" sz="2000" dirty="0">
                <a:solidFill>
                  <a:srgbClr val="000000"/>
                </a:solidFill>
                <a:latin typeface="Cambria" panose="02040503050406030204" pitchFamily="18" charset="0"/>
                <a:ea typeface="Cambria" panose="02040503050406030204" pitchFamily="18" charset="0"/>
              </a:rPr>
              <a:t>—true </a:t>
            </a:r>
            <a:r>
              <a:rPr lang="en-US" altLang="zh-CN" sz="2000" dirty="0" err="1">
                <a:solidFill>
                  <a:srgbClr val="000000"/>
                </a:solidFill>
                <a:latin typeface="Cambria" panose="02040503050406030204" pitchFamily="18" charset="0"/>
                <a:ea typeface="Cambria" panose="02040503050406030204" pitchFamily="18" charset="0"/>
              </a:rPr>
              <a:t>Colour</a:t>
            </a:r>
            <a:r>
              <a:rPr lang="en-US" altLang="zh-CN" sz="2000" dirty="0">
                <a:solidFill>
                  <a:srgbClr val="000000"/>
                </a:solidFill>
                <a:latin typeface="Cambria" panose="02040503050406030204" pitchFamily="18" charset="0"/>
                <a:ea typeface="Cambria" panose="02040503050406030204" pitchFamily="18" charset="0"/>
              </a:rPr>
              <a:t> at 25 FPS = </a:t>
            </a:r>
            <a:r>
              <a:rPr lang="en-US" altLang="zh-CN" sz="2000" dirty="0">
                <a:solidFill>
                  <a:srgbClr val="FF0000"/>
                </a:solidFill>
                <a:latin typeface="Cambria" panose="02040503050406030204" pitchFamily="18" charset="0"/>
                <a:ea typeface="Cambria" panose="02040503050406030204" pitchFamily="18" charset="0"/>
              </a:rPr>
              <a:t>8.7 GB/min.</a:t>
            </a:r>
            <a:endParaRPr lang="zh-CN" altLang="en-US" sz="2000" dirty="0">
              <a:solidFill>
                <a:srgbClr val="FF0000"/>
              </a:solidFill>
              <a:latin typeface="Cambria" panose="02040503050406030204" pitchFamily="18" charset="0"/>
            </a:endParaRPr>
          </a:p>
        </p:txBody>
      </p:sp>
      <p:sp>
        <p:nvSpPr>
          <p:cNvPr id="8" name="矩形 7"/>
          <p:cNvSpPr/>
          <p:nvPr/>
        </p:nvSpPr>
        <p:spPr>
          <a:xfrm>
            <a:off x="345766" y="5866628"/>
            <a:ext cx="8691154" cy="508729"/>
          </a:xfrm>
          <a:prstGeom prst="rect">
            <a:avLst/>
          </a:prstGeom>
        </p:spPr>
        <p:txBody>
          <a:bodyPr wrap="square">
            <a:spAutoFit/>
          </a:bodyPr>
          <a:lstStyle/>
          <a:p>
            <a:r>
              <a:rPr lang="en-US" altLang="zh-CN" sz="2000" dirty="0">
                <a:solidFill>
                  <a:srgbClr val="000000"/>
                </a:solidFill>
                <a:latin typeface="Cambria" panose="02040503050406030204" pitchFamily="18" charset="0"/>
                <a:ea typeface="Cambria" panose="02040503050406030204" pitchFamily="18" charset="0"/>
              </a:rPr>
              <a:t>Compression </a:t>
            </a:r>
            <a:r>
              <a:rPr lang="en-US" altLang="zh-CN" sz="2000" dirty="0">
                <a:solidFill>
                  <a:srgbClr val="FF0000"/>
                </a:solidFill>
                <a:latin typeface="Cambria" panose="02040503050406030204" pitchFamily="18" charset="0"/>
                <a:ea typeface="Cambria" panose="02040503050406030204" pitchFamily="18" charset="0"/>
              </a:rPr>
              <a:t>HAS TO BE </a:t>
            </a:r>
            <a:r>
              <a:rPr lang="en-US" altLang="zh-CN" sz="2000" dirty="0">
                <a:solidFill>
                  <a:srgbClr val="000000"/>
                </a:solidFill>
                <a:latin typeface="Cambria" panose="02040503050406030204" pitchFamily="18" charset="0"/>
                <a:ea typeface="Cambria" panose="02040503050406030204" pitchFamily="18" charset="0"/>
              </a:rPr>
              <a:t>part of the representation of audio, image, and video</a:t>
            </a:r>
            <a:r>
              <a:rPr lang="zh-CN" altLang="en-US" sz="2000" dirty="0">
                <a:solidFill>
                  <a:srgbClr val="000000"/>
                </a:solidFill>
                <a:latin typeface="Cambria" panose="02040503050406030204" pitchFamily="18" charset="0"/>
              </a:rPr>
              <a:t>。</a:t>
            </a:r>
            <a:endParaRPr lang="en-US" altLang="zh-CN" sz="2000" dirty="0">
              <a:solidFill>
                <a:srgbClr val="000000"/>
              </a:solidFill>
              <a:latin typeface="Cambria" panose="02040503050406030204" pitchFamily="18" charset="0"/>
              <a:ea typeface="Cambria" panose="02040503050406030204" pitchFamily="18" charset="0"/>
            </a:endParaRPr>
          </a:p>
          <a:p>
            <a:r>
              <a:rPr lang="en-US" altLang="zh-CN" sz="706" dirty="0">
                <a:solidFill>
                  <a:srgbClr val="FFFFFF"/>
                </a:solidFill>
                <a:latin typeface="CMSS8"/>
              </a:rPr>
              <a:t>CM3106 Chapter 9: Basic Compression </a:t>
            </a:r>
            <a:r>
              <a:rPr lang="en-US" altLang="zh-CN" sz="706" dirty="0" err="1">
                <a:solidFill>
                  <a:srgbClr val="FFFFFF"/>
                </a:solidFill>
                <a:latin typeface="CMSS8"/>
              </a:rPr>
              <a:t>Compression</a:t>
            </a:r>
            <a:r>
              <a:rPr lang="en-US" altLang="zh-CN" sz="706" dirty="0">
                <a:solidFill>
                  <a:srgbClr val="FFFFFF"/>
                </a:solidFill>
                <a:latin typeface="CMSS8"/>
              </a:rPr>
              <a:t> Overview 3</a:t>
            </a:r>
            <a:endParaRPr lang="zh-CN" altLang="en-US" sz="1588" dirty="0"/>
          </a:p>
        </p:txBody>
      </p:sp>
    </p:spTree>
    <p:extLst>
      <p:ext uri="{BB962C8B-B14F-4D97-AF65-F5344CB8AC3E}">
        <p14:creationId xmlns:p14="http://schemas.microsoft.com/office/powerpoint/2010/main" val="2512593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Dictionary-based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30</a:t>
            </a:fld>
            <a:endParaRPr kumimoji="0" lang="en-US" altLang="zh-CN" sz="1200">
              <a:latin typeface="Garamond" panose="02020404030301010803" pitchFamily="18" charset="0"/>
            </a:endParaRPr>
          </a:p>
        </p:txBody>
      </p:sp>
      <p:sp>
        <p:nvSpPr>
          <p:cNvPr id="51" name="object 9"/>
          <p:cNvSpPr txBox="1"/>
          <p:nvPr/>
        </p:nvSpPr>
        <p:spPr>
          <a:xfrm>
            <a:off x="582369" y="1260088"/>
            <a:ext cx="7751733"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LZW </a:t>
            </a:r>
            <a:r>
              <a:rPr lang="zh-CN" altLang="en-US" sz="2800" dirty="0">
                <a:solidFill>
                  <a:srgbClr val="231F20"/>
                </a:solidFill>
                <a:latin typeface="Cambria" panose="02040503050406030204" pitchFamily="18" charset="0"/>
                <a:ea typeface="Cambria" panose="02040503050406030204" pitchFamily="18" charset="0"/>
                <a:cs typeface="Arial"/>
              </a:rPr>
              <a:t>（</a:t>
            </a:r>
            <a:r>
              <a:rPr lang="en-US" altLang="zh-CN" sz="2800" dirty="0">
                <a:solidFill>
                  <a:srgbClr val="231F20"/>
                </a:solidFill>
                <a:latin typeface="Cambria" panose="02040503050406030204" pitchFamily="18" charset="0"/>
                <a:ea typeface="Cambria" panose="02040503050406030204" pitchFamily="18" charset="0"/>
                <a:cs typeface="Arial"/>
              </a:rPr>
              <a:t>Lempel-Ziv-Welch</a:t>
            </a:r>
            <a:r>
              <a:rPr lang="zh-CN" altLang="en-US" sz="2800" dirty="0">
                <a:solidFill>
                  <a:srgbClr val="231F20"/>
                </a:solidFill>
                <a:latin typeface="Cambria" panose="02040503050406030204" pitchFamily="18" charset="0"/>
                <a:ea typeface="Cambria" panose="02040503050406030204" pitchFamily="18" charset="0"/>
                <a:cs typeface="Arial"/>
              </a:rPr>
              <a:t>）</a:t>
            </a:r>
            <a:r>
              <a:rPr lang="en-US" altLang="zh-CN" sz="2800" dirty="0">
                <a:solidFill>
                  <a:srgbClr val="231F20"/>
                </a:solidFill>
                <a:latin typeface="Cambria" panose="02040503050406030204" pitchFamily="18" charset="0"/>
                <a:ea typeface="Cambria" panose="02040503050406030204" pitchFamily="18" charset="0"/>
                <a:cs typeface="Arial"/>
              </a:rPr>
              <a:t>uses </a:t>
            </a:r>
            <a:r>
              <a:rPr lang="en-US" altLang="zh-CN" sz="2800" dirty="0">
                <a:solidFill>
                  <a:srgbClr val="FF0000"/>
                </a:solidFill>
                <a:latin typeface="Cambria" panose="02040503050406030204" pitchFamily="18" charset="0"/>
                <a:ea typeface="Cambria" panose="02040503050406030204" pitchFamily="18" charset="0"/>
                <a:cs typeface="Arial"/>
              </a:rPr>
              <a:t>fixed-length </a:t>
            </a:r>
            <a:r>
              <a:rPr lang="en-US" altLang="zh-CN" sz="2800" dirty="0" err="1">
                <a:solidFill>
                  <a:srgbClr val="FF0000"/>
                </a:solidFill>
                <a:latin typeface="Cambria" panose="02040503050406030204" pitchFamily="18" charset="0"/>
                <a:ea typeface="Cambria" panose="02040503050406030204" pitchFamily="18" charset="0"/>
                <a:cs typeface="Arial"/>
              </a:rPr>
              <a:t>codewords</a:t>
            </a:r>
            <a:endParaRPr lang="en-US" altLang="zh-CN" sz="1950" b="1" dirty="0">
              <a:solidFill>
                <a:srgbClr val="FF0000"/>
              </a:solidFill>
              <a:latin typeface="Cambria" panose="02040503050406030204" pitchFamily="18" charset="0"/>
              <a:ea typeface="Cambria" panose="02040503050406030204" pitchFamily="18" charset="0"/>
              <a:cs typeface="Arial"/>
            </a:endParaRP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LZW places longer and longer repeated entries into a dictionary,  and  then  emits  the  code  for  an  string </a:t>
            </a:r>
            <a:r>
              <a:rPr lang="zh-CN" altLang="en-US" sz="2800" dirty="0">
                <a:solidFill>
                  <a:srgbClr val="231F20"/>
                </a:solidFill>
                <a:latin typeface="Cambria" panose="02040503050406030204" pitchFamily="18" charset="0"/>
                <a:ea typeface="Cambria" panose="02040503050406030204" pitchFamily="18" charset="0"/>
                <a:cs typeface="Arial"/>
              </a:rPr>
              <a:t>（</a:t>
            </a:r>
            <a:r>
              <a:rPr lang="en-US" altLang="zh-CN" sz="2800" dirty="0">
                <a:solidFill>
                  <a:srgbClr val="231F20"/>
                </a:solidFill>
                <a:latin typeface="Cambria" panose="02040503050406030204" pitchFamily="18" charset="0"/>
                <a:ea typeface="Cambria" panose="02040503050406030204" pitchFamily="18" charset="0"/>
                <a:cs typeface="Arial"/>
              </a:rPr>
              <a:t>like English word</a:t>
            </a:r>
            <a:r>
              <a:rPr lang="zh-CN" altLang="en-US" sz="2800" dirty="0">
                <a:solidFill>
                  <a:srgbClr val="231F20"/>
                </a:solidFill>
                <a:latin typeface="Cambria" panose="02040503050406030204" pitchFamily="18" charset="0"/>
                <a:ea typeface="Cambria" panose="02040503050406030204" pitchFamily="18" charset="0"/>
                <a:cs typeface="Arial"/>
              </a:rPr>
              <a:t>）</a:t>
            </a:r>
            <a:r>
              <a:rPr lang="en-US" altLang="zh-CN" sz="2800" dirty="0">
                <a:solidFill>
                  <a:srgbClr val="231F20"/>
                </a:solidFill>
                <a:latin typeface="Cambria" panose="02040503050406030204" pitchFamily="18" charset="0"/>
                <a:ea typeface="Cambria" panose="02040503050406030204" pitchFamily="18" charset="0"/>
                <a:cs typeface="Arial"/>
              </a:rPr>
              <a:t>. </a:t>
            </a: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The </a:t>
            </a:r>
            <a:r>
              <a:rPr lang="en-US" altLang="zh-TW" sz="2800" dirty="0">
                <a:latin typeface="Cambria" panose="02040503050406030204" pitchFamily="18" charset="0"/>
                <a:cs typeface="PMingLiU" pitchFamily="18" charset="-120"/>
              </a:rPr>
              <a:t>Compression ratio 14/9</a:t>
            </a: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Encoder  and  decoder  build  up  </a:t>
            </a:r>
          </a:p>
          <a:p>
            <a:pPr>
              <a:lnSpc>
                <a:spcPct val="90000"/>
              </a:lnSpc>
              <a:spcBef>
                <a:spcPts val="1000"/>
              </a:spcBef>
              <a:buClr>
                <a:srgbClr val="94003F"/>
              </a:buClr>
              <a:buSzPct val="70000"/>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     the  same  dictionary dynamically.</a:t>
            </a: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
        <p:nvSpPr>
          <p:cNvPr id="2" name="矩形 1"/>
          <p:cNvSpPr/>
          <p:nvPr/>
        </p:nvSpPr>
        <p:spPr>
          <a:xfrm>
            <a:off x="2023082" y="3927564"/>
            <a:ext cx="4870305" cy="523220"/>
          </a:xfrm>
          <a:prstGeom prst="rect">
            <a:avLst/>
          </a:prstGeom>
        </p:spPr>
        <p:txBody>
          <a:bodyPr wrap="square">
            <a:spAutoFit/>
          </a:bodyPr>
          <a:lstStyle/>
          <a:p>
            <a:r>
              <a:rPr lang="en-US" altLang="zh-CN" sz="2800" spc="310" dirty="0">
                <a:solidFill>
                  <a:srgbClr val="231F20"/>
                </a:solidFill>
                <a:latin typeface="Arial"/>
                <a:cs typeface="Arial"/>
              </a:rPr>
              <a:t>ABABBABCABABBA</a:t>
            </a:r>
            <a:endParaRPr lang="zh-CN" altLang="en-US" sz="2800" dirty="0"/>
          </a:p>
        </p:txBody>
      </p:sp>
      <p:grpSp>
        <p:nvGrpSpPr>
          <p:cNvPr id="26" name="组合 25"/>
          <p:cNvGrpSpPr/>
          <p:nvPr/>
        </p:nvGrpSpPr>
        <p:grpSpPr>
          <a:xfrm>
            <a:off x="7143623" y="3017037"/>
            <a:ext cx="1344508" cy="3729928"/>
            <a:chOff x="6408945" y="3017037"/>
            <a:chExt cx="1344508" cy="3729928"/>
          </a:xfrm>
        </p:grpSpPr>
        <p:pic>
          <p:nvPicPr>
            <p:cNvPr id="27" name="图片 26"/>
            <p:cNvPicPr>
              <a:picLocks noChangeAspect="1"/>
            </p:cNvPicPr>
            <p:nvPr/>
          </p:nvPicPr>
          <p:blipFill rotWithShape="1">
            <a:blip r:embed="rId3"/>
            <a:srcRect l="54653" t="4865" b="4997"/>
            <a:stretch/>
          </p:blipFill>
          <p:spPr>
            <a:xfrm>
              <a:off x="6408945" y="3362965"/>
              <a:ext cx="1344508" cy="3384000"/>
            </a:xfrm>
            <a:prstGeom prst="rect">
              <a:avLst/>
            </a:prstGeom>
          </p:spPr>
        </p:pic>
        <p:sp>
          <p:nvSpPr>
            <p:cNvPr id="16" name="矩形 15"/>
            <p:cNvSpPr/>
            <p:nvPr/>
          </p:nvSpPr>
          <p:spPr>
            <a:xfrm>
              <a:off x="6408945" y="3017037"/>
              <a:ext cx="12202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Dictionary</a:t>
              </a:r>
              <a:endParaRPr lang="zh-CN" altLang="en-US" dirty="0"/>
            </a:p>
          </p:txBody>
        </p:sp>
      </p:grpSp>
      <p:grpSp>
        <p:nvGrpSpPr>
          <p:cNvPr id="24" name="组合 23"/>
          <p:cNvGrpSpPr/>
          <p:nvPr/>
        </p:nvGrpSpPr>
        <p:grpSpPr>
          <a:xfrm>
            <a:off x="2144642" y="3804884"/>
            <a:ext cx="3790331" cy="656568"/>
            <a:chOff x="2144642" y="3804884"/>
            <a:chExt cx="3790331" cy="656568"/>
          </a:xfrm>
        </p:grpSpPr>
        <p:grpSp>
          <p:nvGrpSpPr>
            <p:cNvPr id="6" name="组合 5"/>
            <p:cNvGrpSpPr/>
            <p:nvPr/>
          </p:nvGrpSpPr>
          <p:grpSpPr>
            <a:xfrm>
              <a:off x="2144642" y="3822136"/>
              <a:ext cx="3413556" cy="639316"/>
              <a:chOff x="2144642" y="3822136"/>
              <a:chExt cx="3413556" cy="639316"/>
            </a:xfrm>
          </p:grpSpPr>
          <p:sp>
            <p:nvSpPr>
              <p:cNvPr id="3" name="左大括号 2"/>
              <p:cNvSpPr/>
              <p:nvPr/>
            </p:nvSpPr>
            <p:spPr>
              <a:xfrm rot="5400000">
                <a:off x="2186497" y="3818235"/>
                <a:ext cx="134954" cy="21866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p:cNvSpPr/>
              <p:nvPr/>
            </p:nvSpPr>
            <p:spPr>
              <a:xfrm rot="16200000" flipV="1">
                <a:off x="2456039" y="4310273"/>
                <a:ext cx="125747" cy="15527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rot="5400000">
                <a:off x="2849459" y="3752798"/>
                <a:ext cx="172910" cy="31158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p:cNvSpPr/>
              <p:nvPr/>
            </p:nvSpPr>
            <p:spPr>
              <a:xfrm rot="16200000" flipV="1">
                <a:off x="3408527" y="4250783"/>
                <a:ext cx="145619" cy="27572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5400000">
                <a:off x="3805019" y="3865710"/>
                <a:ext cx="130786" cy="14408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6200000" flipV="1">
                <a:off x="4158502" y="4313971"/>
                <a:ext cx="116293" cy="14135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p:cNvSpPr/>
              <p:nvPr/>
            </p:nvSpPr>
            <p:spPr>
              <a:xfrm rot="5400000">
                <a:off x="4504199" y="3775648"/>
                <a:ext cx="164809" cy="27398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16200000" flipV="1">
                <a:off x="5201392" y="4085990"/>
                <a:ext cx="126963" cy="58664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9" name="左大括号 28"/>
            <p:cNvSpPr/>
            <p:nvPr/>
          </p:nvSpPr>
          <p:spPr>
            <a:xfrm rot="5400000">
              <a:off x="5785746" y="3778338"/>
              <a:ext cx="122682" cy="17577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5" name="组合 24"/>
          <p:cNvGrpSpPr/>
          <p:nvPr/>
        </p:nvGrpSpPr>
        <p:grpSpPr>
          <a:xfrm>
            <a:off x="2108611" y="3407948"/>
            <a:ext cx="3913979" cy="1499601"/>
            <a:chOff x="2108611" y="3407948"/>
            <a:chExt cx="3913979" cy="1499601"/>
          </a:xfrm>
        </p:grpSpPr>
        <p:grpSp>
          <p:nvGrpSpPr>
            <p:cNvPr id="5" name="组合 4"/>
            <p:cNvGrpSpPr/>
            <p:nvPr/>
          </p:nvGrpSpPr>
          <p:grpSpPr>
            <a:xfrm>
              <a:off x="2108611" y="3412386"/>
              <a:ext cx="3313891" cy="1495163"/>
              <a:chOff x="2108611" y="3412386"/>
              <a:chExt cx="3313891" cy="1495163"/>
            </a:xfrm>
          </p:grpSpPr>
          <p:sp>
            <p:nvSpPr>
              <p:cNvPr id="4" name="矩形 3"/>
              <p:cNvSpPr/>
              <p:nvPr/>
            </p:nvSpPr>
            <p:spPr>
              <a:xfrm>
                <a:off x="2108611" y="3430661"/>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1</a:t>
                </a:r>
                <a:endParaRPr lang="zh-CN" altLang="en-US" dirty="0"/>
              </a:p>
            </p:txBody>
          </p:sp>
          <p:sp>
            <p:nvSpPr>
              <p:cNvPr id="17" name="矩形 16"/>
              <p:cNvSpPr/>
              <p:nvPr/>
            </p:nvSpPr>
            <p:spPr>
              <a:xfrm>
                <a:off x="2352761" y="4538217"/>
                <a:ext cx="312906" cy="369332"/>
              </a:xfrm>
              <a:prstGeom prst="rect">
                <a:avLst/>
              </a:prstGeom>
            </p:spPr>
            <p:txBody>
              <a:bodyPr wrap="square">
                <a:spAutoFit/>
              </a:bodyPr>
              <a:lstStyle/>
              <a:p>
                <a:r>
                  <a:rPr lang="en-US" altLang="zh-CN" dirty="0">
                    <a:solidFill>
                      <a:srgbClr val="231F20"/>
                    </a:solidFill>
                    <a:latin typeface="Cambria" panose="02040503050406030204" pitchFamily="18" charset="0"/>
                    <a:ea typeface="Cambria" panose="02040503050406030204" pitchFamily="18" charset="0"/>
                    <a:cs typeface="Arial"/>
                  </a:rPr>
                  <a:t>2</a:t>
                </a:r>
                <a:endParaRPr lang="zh-CN" altLang="en-US" dirty="0"/>
              </a:p>
            </p:txBody>
          </p:sp>
          <p:sp>
            <p:nvSpPr>
              <p:cNvPr id="18" name="矩形 17"/>
              <p:cNvSpPr/>
              <p:nvPr/>
            </p:nvSpPr>
            <p:spPr>
              <a:xfrm>
                <a:off x="2787783" y="3412386"/>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4</a:t>
                </a:r>
                <a:endParaRPr lang="zh-CN" altLang="en-US" dirty="0"/>
              </a:p>
            </p:txBody>
          </p:sp>
          <p:sp>
            <p:nvSpPr>
              <p:cNvPr id="19" name="矩形 18"/>
              <p:cNvSpPr/>
              <p:nvPr/>
            </p:nvSpPr>
            <p:spPr>
              <a:xfrm>
                <a:off x="3339204" y="4520250"/>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5</a:t>
                </a:r>
                <a:endParaRPr lang="zh-CN" altLang="en-US" dirty="0"/>
              </a:p>
            </p:txBody>
          </p:sp>
          <p:sp>
            <p:nvSpPr>
              <p:cNvPr id="20" name="矩形 19"/>
              <p:cNvSpPr/>
              <p:nvPr/>
            </p:nvSpPr>
            <p:spPr>
              <a:xfrm>
                <a:off x="3735747" y="3445676"/>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2</a:t>
                </a:r>
                <a:endParaRPr lang="zh-CN" altLang="en-US" dirty="0"/>
              </a:p>
            </p:txBody>
          </p:sp>
          <p:sp>
            <p:nvSpPr>
              <p:cNvPr id="21" name="矩形 20"/>
              <p:cNvSpPr/>
              <p:nvPr/>
            </p:nvSpPr>
            <p:spPr>
              <a:xfrm>
                <a:off x="4067947" y="4494674"/>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3</a:t>
                </a:r>
                <a:endParaRPr lang="zh-CN" altLang="en-US" dirty="0"/>
              </a:p>
            </p:txBody>
          </p:sp>
          <p:sp>
            <p:nvSpPr>
              <p:cNvPr id="22" name="矩形 21"/>
              <p:cNvSpPr/>
              <p:nvPr/>
            </p:nvSpPr>
            <p:spPr>
              <a:xfrm>
                <a:off x="4449609" y="3424375"/>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4</a:t>
                </a:r>
                <a:endParaRPr lang="zh-CN" altLang="en-US" dirty="0"/>
              </a:p>
            </p:txBody>
          </p:sp>
          <p:sp>
            <p:nvSpPr>
              <p:cNvPr id="23" name="矩形 22"/>
              <p:cNvSpPr/>
              <p:nvPr/>
            </p:nvSpPr>
            <p:spPr>
              <a:xfrm>
                <a:off x="5109596" y="4488984"/>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6</a:t>
                </a:r>
                <a:endParaRPr lang="zh-CN" altLang="en-US" dirty="0"/>
              </a:p>
            </p:txBody>
          </p:sp>
        </p:grpSp>
        <p:sp>
          <p:nvSpPr>
            <p:cNvPr id="30" name="矩形 29"/>
            <p:cNvSpPr/>
            <p:nvPr/>
          </p:nvSpPr>
          <p:spPr>
            <a:xfrm>
              <a:off x="5709684" y="3407948"/>
              <a:ext cx="312906" cy="369332"/>
            </a:xfrm>
            <a:prstGeom prst="rect">
              <a:avLst/>
            </a:prstGeom>
          </p:spPr>
          <p:txBody>
            <a:bodyPr wrap="none">
              <a:spAutoFit/>
            </a:bodyPr>
            <a:lstStyle/>
            <a:p>
              <a:r>
                <a:rPr lang="en-US" altLang="zh-CN" dirty="0">
                  <a:solidFill>
                    <a:srgbClr val="231F20"/>
                  </a:solidFill>
                  <a:latin typeface="Cambria" panose="02040503050406030204" pitchFamily="18" charset="0"/>
                  <a:ea typeface="Cambria" panose="02040503050406030204" pitchFamily="18" charset="0"/>
                  <a:cs typeface="Arial"/>
                </a:rPr>
                <a:t>1</a:t>
              </a:r>
              <a:endParaRPr lang="zh-CN" altLang="en-US" dirty="0"/>
            </a:p>
          </p:txBody>
        </p:sp>
      </p:grpSp>
    </p:spTree>
    <p:extLst>
      <p:ext uri="{BB962C8B-B14F-4D97-AF65-F5344CB8AC3E}">
        <p14:creationId xmlns:p14="http://schemas.microsoft.com/office/powerpoint/2010/main" val="114300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
                                            <p:txEl>
                                              <p:pRg st="5" end="5"/>
                                            </p:txEl>
                                          </p:spTgt>
                                        </p:tgtEl>
                                        <p:attrNameLst>
                                          <p:attrName>style.visibility</p:attrName>
                                        </p:attrNameLst>
                                      </p:cBhvr>
                                      <p:to>
                                        <p:strVal val="visible"/>
                                      </p:to>
                                    </p:set>
                                    <p:anim calcmode="lin" valueType="num">
                                      <p:cBhvr additive="base">
                                        <p:cTn id="25" dur="500" fill="hold"/>
                                        <p:tgtEl>
                                          <p:spTgt spid="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
                                            <p:txEl>
                                              <p:pRg st="6" end="6"/>
                                            </p:txEl>
                                          </p:spTgt>
                                        </p:tgtEl>
                                        <p:attrNameLst>
                                          <p:attrName>style.visibility</p:attrName>
                                        </p:attrNameLst>
                                      </p:cBhvr>
                                      <p:to>
                                        <p:strVal val="visible"/>
                                      </p:to>
                                    </p:set>
                                    <p:anim calcmode="lin" valueType="num">
                                      <p:cBhvr additive="base">
                                        <p:cTn id="31" dur="500" fill="hold"/>
                                        <p:tgtEl>
                                          <p:spTgt spid="5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1">
                                            <p:txEl>
                                              <p:pRg st="7" end="7"/>
                                            </p:txEl>
                                          </p:spTgt>
                                        </p:tgtEl>
                                        <p:attrNameLst>
                                          <p:attrName>style.visibility</p:attrName>
                                        </p:attrNameLst>
                                      </p:cBhvr>
                                      <p:to>
                                        <p:strVal val="visible"/>
                                      </p:to>
                                    </p:set>
                                    <p:anim calcmode="lin" valueType="num">
                                      <p:cBhvr additive="base">
                                        <p:cTn id="35" dur="500" fill="hold"/>
                                        <p:tgtEl>
                                          <p:spTgt spid="5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Dictionary-based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31</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Example </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String is “ABABBABCABABBA”</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Dictionary  (also  referred  to  as a  “string  table”),  initially  containing  only  3  characters,  with codes  as  follows:</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
        <p:nvSpPr>
          <p:cNvPr id="7" name="矩形 6"/>
          <p:cNvSpPr/>
          <p:nvPr/>
        </p:nvSpPr>
        <p:spPr>
          <a:xfrm>
            <a:off x="1953041" y="3703817"/>
            <a:ext cx="4572000" cy="710451"/>
          </a:xfrm>
          <a:prstGeom prst="rect">
            <a:avLst/>
          </a:prstGeom>
        </p:spPr>
        <p:txBody>
          <a:bodyPr>
            <a:spAutoFit/>
          </a:bodyPr>
          <a:lstStyle/>
          <a:p>
            <a:pPr marR="260350" algn="ctr">
              <a:lnSpc>
                <a:spcPct val="100000"/>
              </a:lnSpc>
              <a:tabLst>
                <a:tab pos="1070610" algn="l"/>
              </a:tabLst>
            </a:pPr>
            <a:r>
              <a:rPr lang="en-US" altLang="zh-CN" spc="-15" dirty="0">
                <a:solidFill>
                  <a:srgbClr val="231F20"/>
                </a:solidFill>
                <a:latin typeface="Arial"/>
                <a:cs typeface="Arial"/>
              </a:rPr>
              <a:t>code	</a:t>
            </a:r>
            <a:r>
              <a:rPr lang="en-US" altLang="zh-CN" spc="250" dirty="0">
                <a:solidFill>
                  <a:srgbClr val="231F20"/>
                </a:solidFill>
                <a:latin typeface="Arial"/>
                <a:cs typeface="Arial"/>
              </a:rPr>
              <a:t>string</a:t>
            </a:r>
            <a:endParaRPr lang="en-US" altLang="zh-CN" dirty="0">
              <a:latin typeface="Arial"/>
              <a:cs typeface="Arial"/>
            </a:endParaRPr>
          </a:p>
          <a:p>
            <a:pPr marR="125095" algn="ctr">
              <a:lnSpc>
                <a:spcPct val="100000"/>
              </a:lnSpc>
              <a:spcBef>
                <a:spcPts val="455"/>
              </a:spcBef>
            </a:pPr>
            <a:r>
              <a:rPr lang="en-US" altLang="zh-CN" spc="400" dirty="0">
                <a:solidFill>
                  <a:srgbClr val="231F20"/>
                </a:solidFill>
                <a:latin typeface="Arial"/>
                <a:cs typeface="Arial"/>
              </a:rPr>
              <a:t>---------------</a:t>
            </a:r>
            <a:endParaRPr lang="en-US" altLang="zh-CN" dirty="0">
              <a:latin typeface="Arial"/>
              <a:cs typeface="Arial"/>
            </a:endParaRPr>
          </a:p>
        </p:txBody>
      </p:sp>
      <p:sp>
        <p:nvSpPr>
          <p:cNvPr id="27" name="object 9"/>
          <p:cNvSpPr txBox="1"/>
          <p:nvPr/>
        </p:nvSpPr>
        <p:spPr>
          <a:xfrm>
            <a:off x="3389779" y="4270597"/>
            <a:ext cx="159385" cy="1032510"/>
          </a:xfrm>
          <a:prstGeom prst="rect">
            <a:avLst/>
          </a:prstGeom>
        </p:spPr>
        <p:txBody>
          <a:bodyPr vert="horz" wrap="square" lIns="0" tIns="0" rIns="0" bIns="0" rtlCol="0">
            <a:noAutofit/>
          </a:bodyPr>
          <a:lstStyle/>
          <a:p>
            <a:pPr marL="12700">
              <a:lnSpc>
                <a:spcPct val="100000"/>
              </a:lnSpc>
            </a:pPr>
            <a:r>
              <a:rPr sz="1950" spc="-35" dirty="0">
                <a:solidFill>
                  <a:srgbClr val="231F20"/>
                </a:solidFill>
                <a:latin typeface="Arial"/>
                <a:cs typeface="Arial"/>
              </a:rPr>
              <a:t>1</a:t>
            </a:r>
            <a:endParaRPr sz="1950" dirty="0">
              <a:latin typeface="Arial"/>
              <a:cs typeface="Arial"/>
            </a:endParaRPr>
          </a:p>
          <a:p>
            <a:pPr marL="12700">
              <a:lnSpc>
                <a:spcPct val="100000"/>
              </a:lnSpc>
              <a:spcBef>
                <a:spcPts val="455"/>
              </a:spcBef>
            </a:pPr>
            <a:r>
              <a:rPr sz="1950" spc="-35" dirty="0">
                <a:solidFill>
                  <a:srgbClr val="231F20"/>
                </a:solidFill>
                <a:latin typeface="Arial"/>
                <a:cs typeface="Arial"/>
              </a:rPr>
              <a:t>2</a:t>
            </a:r>
            <a:endParaRPr sz="1950" dirty="0">
              <a:latin typeface="Arial"/>
              <a:cs typeface="Arial"/>
            </a:endParaRPr>
          </a:p>
          <a:p>
            <a:pPr marL="12700">
              <a:lnSpc>
                <a:spcPct val="100000"/>
              </a:lnSpc>
              <a:spcBef>
                <a:spcPts val="445"/>
              </a:spcBef>
            </a:pPr>
            <a:r>
              <a:rPr sz="1950" spc="-35" dirty="0">
                <a:solidFill>
                  <a:srgbClr val="231F20"/>
                </a:solidFill>
                <a:latin typeface="Arial"/>
                <a:cs typeface="Arial"/>
              </a:rPr>
              <a:t>3</a:t>
            </a:r>
            <a:endParaRPr sz="1950" dirty="0">
              <a:latin typeface="Arial"/>
              <a:cs typeface="Arial"/>
            </a:endParaRPr>
          </a:p>
        </p:txBody>
      </p:sp>
      <p:sp>
        <p:nvSpPr>
          <p:cNvPr id="28" name="object 10"/>
          <p:cNvSpPr txBox="1"/>
          <p:nvPr/>
        </p:nvSpPr>
        <p:spPr>
          <a:xfrm>
            <a:off x="4593761" y="4213241"/>
            <a:ext cx="239285" cy="1089660"/>
          </a:xfrm>
          <a:prstGeom prst="rect">
            <a:avLst/>
          </a:prstGeom>
        </p:spPr>
        <p:txBody>
          <a:bodyPr vert="horz" wrap="square" lIns="0" tIns="0" rIns="0" bIns="0" rtlCol="0">
            <a:noAutofit/>
          </a:bodyPr>
          <a:lstStyle/>
          <a:p>
            <a:pPr marL="12700" marR="12700" algn="just">
              <a:lnSpc>
                <a:spcPct val="119300"/>
              </a:lnSpc>
            </a:pPr>
            <a:r>
              <a:rPr sz="1950" spc="-260" dirty="0">
                <a:solidFill>
                  <a:srgbClr val="231F20"/>
                </a:solidFill>
                <a:latin typeface="Arial"/>
                <a:cs typeface="Arial"/>
              </a:rPr>
              <a:t>A</a:t>
            </a:r>
            <a:r>
              <a:rPr sz="1950" spc="-185" dirty="0">
                <a:solidFill>
                  <a:srgbClr val="231F20"/>
                </a:solidFill>
                <a:latin typeface="Arial"/>
                <a:cs typeface="Arial"/>
              </a:rPr>
              <a:t> B</a:t>
            </a:r>
            <a:r>
              <a:rPr sz="1950" spc="-110" dirty="0">
                <a:solidFill>
                  <a:srgbClr val="231F20"/>
                </a:solidFill>
                <a:latin typeface="Arial"/>
                <a:cs typeface="Arial"/>
              </a:rPr>
              <a:t> </a:t>
            </a:r>
            <a:r>
              <a:rPr sz="1950" spc="-370" dirty="0">
                <a:solidFill>
                  <a:srgbClr val="231F20"/>
                </a:solidFill>
                <a:latin typeface="Arial"/>
                <a:cs typeface="Arial"/>
              </a:rPr>
              <a:t>C</a:t>
            </a:r>
            <a:endParaRPr sz="1950" dirty="0">
              <a:latin typeface="Arial"/>
              <a:cs typeface="Arial"/>
            </a:endParaRPr>
          </a:p>
        </p:txBody>
      </p:sp>
    </p:spTree>
    <p:extLst>
      <p:ext uri="{BB962C8B-B14F-4D97-AF65-F5344CB8AC3E}">
        <p14:creationId xmlns:p14="http://schemas.microsoft.com/office/powerpoint/2010/main" val="5056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Dictionary-based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32</a:t>
            </a:fld>
            <a:endParaRPr kumimoji="0" lang="en-US" altLang="zh-CN" sz="1200">
              <a:latin typeface="Garamond" panose="02020404030301010803" pitchFamily="18" charset="0"/>
            </a:endParaRPr>
          </a:p>
        </p:txBody>
      </p:sp>
      <p:sp>
        <p:nvSpPr>
          <p:cNvPr id="51" name="object 9"/>
          <p:cNvSpPr txBox="1"/>
          <p:nvPr/>
        </p:nvSpPr>
        <p:spPr>
          <a:xfrm>
            <a:off x="582369" y="1260088"/>
            <a:ext cx="7751733" cy="5597911"/>
          </a:xfrm>
          <a:prstGeom prst="rect">
            <a:avLst/>
          </a:prstGeom>
        </p:spPr>
        <p:txBody>
          <a:bodyPr vert="horz" wrap="square" lIns="0" tIns="0" rIns="0" bIns="0" rtlCol="0">
            <a:noAutofit/>
          </a:bodyPr>
          <a:lstStyle/>
          <a:p>
            <a:r>
              <a:rPr lang="en-US" altLang="zh-CN" sz="2800" spc="575" dirty="0">
                <a:solidFill>
                  <a:srgbClr val="231F20"/>
                </a:solidFill>
                <a:latin typeface="Arial"/>
                <a:cs typeface="Arial"/>
              </a:rPr>
              <a:t>“</a:t>
            </a:r>
            <a:r>
              <a:rPr lang="en-US" altLang="zh-CN" sz="2800" spc="310" dirty="0">
                <a:solidFill>
                  <a:srgbClr val="231F20"/>
                </a:solidFill>
                <a:latin typeface="Arial"/>
                <a:cs typeface="Arial"/>
              </a:rPr>
              <a:t>ABABBABCABABBA”</a:t>
            </a:r>
            <a:r>
              <a:rPr lang="en-US" altLang="zh-CN" sz="2800" spc="210" dirty="0">
                <a:solidFill>
                  <a:srgbClr val="231F20"/>
                </a:solidFill>
                <a:latin typeface="Arial"/>
                <a:cs typeface="Arial"/>
              </a:rPr>
              <a:t> </a:t>
            </a:r>
            <a:endParaRPr lang="zh-CN" altLang="en-US" sz="2800" dirty="0"/>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pic>
        <p:nvPicPr>
          <p:cNvPr id="29" name="图片 28"/>
          <p:cNvPicPr>
            <a:picLocks noChangeAspect="1"/>
          </p:cNvPicPr>
          <p:nvPr/>
        </p:nvPicPr>
        <p:blipFill>
          <a:blip r:embed="rId3"/>
          <a:stretch>
            <a:fillRect/>
          </a:stretch>
        </p:blipFill>
        <p:spPr>
          <a:xfrm>
            <a:off x="5656420" y="1694438"/>
            <a:ext cx="3454059" cy="4373567"/>
          </a:xfrm>
          <a:prstGeom prst="rect">
            <a:avLst/>
          </a:prstGeom>
        </p:spPr>
      </p:pic>
      <p:pic>
        <p:nvPicPr>
          <p:cNvPr id="30" name="图片 29"/>
          <p:cNvPicPr>
            <a:picLocks noChangeAspect="1"/>
          </p:cNvPicPr>
          <p:nvPr/>
        </p:nvPicPr>
        <p:blipFill>
          <a:blip r:embed="rId4"/>
          <a:stretch>
            <a:fillRect/>
          </a:stretch>
        </p:blipFill>
        <p:spPr>
          <a:xfrm>
            <a:off x="168215" y="2095008"/>
            <a:ext cx="5429031" cy="3572428"/>
          </a:xfrm>
          <a:prstGeom prst="rect">
            <a:avLst/>
          </a:prstGeom>
        </p:spPr>
      </p:pic>
      <p:sp>
        <p:nvSpPr>
          <p:cNvPr id="32" name="椭圆 31"/>
          <p:cNvSpPr/>
          <p:nvPr/>
        </p:nvSpPr>
        <p:spPr>
          <a:xfrm>
            <a:off x="6699128" y="2192972"/>
            <a:ext cx="762000" cy="441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5656420" y="6066769"/>
            <a:ext cx="2133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4769" y="6056284"/>
            <a:ext cx="4800297" cy="579646"/>
          </a:xfrm>
          <a:prstGeom prst="rect">
            <a:avLst/>
          </a:prstGeom>
        </p:spPr>
        <p:txBody>
          <a:bodyPr wrap="square">
            <a:spAutoFit/>
          </a:bodyPr>
          <a:lstStyle/>
          <a:p>
            <a:pPr marL="12065" marR="12700">
              <a:lnSpc>
                <a:spcPts val="1880"/>
              </a:lnSpc>
              <a:buClr>
                <a:srgbClr val="231F20"/>
              </a:buClr>
              <a:tabLst>
                <a:tab pos="250190" algn="l"/>
              </a:tabLst>
            </a:pPr>
            <a:r>
              <a:rPr lang="en-US" altLang="zh-CN" spc="185" dirty="0">
                <a:solidFill>
                  <a:srgbClr val="231F20"/>
                </a:solidFill>
                <a:latin typeface="Arial"/>
                <a:cs typeface="Arial"/>
              </a:rPr>
              <a:t>The</a:t>
            </a:r>
            <a:r>
              <a:rPr lang="en-US" altLang="zh-CN" spc="40" dirty="0">
                <a:solidFill>
                  <a:srgbClr val="231F20"/>
                </a:solidFill>
                <a:latin typeface="Arial"/>
                <a:cs typeface="Arial"/>
              </a:rPr>
              <a:t> </a:t>
            </a:r>
            <a:r>
              <a:rPr lang="en-US" altLang="zh-CN" spc="165" dirty="0">
                <a:solidFill>
                  <a:srgbClr val="231F20"/>
                </a:solidFill>
                <a:latin typeface="Arial"/>
                <a:cs typeface="Arial"/>
              </a:rPr>
              <a:t>output</a:t>
            </a:r>
            <a:r>
              <a:rPr lang="en-US" altLang="zh-CN" spc="30" dirty="0">
                <a:solidFill>
                  <a:srgbClr val="231F20"/>
                </a:solidFill>
                <a:latin typeface="Arial"/>
                <a:cs typeface="Arial"/>
              </a:rPr>
              <a:t> </a:t>
            </a:r>
            <a:r>
              <a:rPr lang="en-US" altLang="zh-CN" spc="90" dirty="0">
                <a:solidFill>
                  <a:srgbClr val="231F20"/>
                </a:solidFill>
                <a:latin typeface="Arial"/>
                <a:cs typeface="Arial"/>
              </a:rPr>
              <a:t>c</a:t>
            </a:r>
            <a:r>
              <a:rPr lang="en-US" altLang="zh-CN" spc="160" dirty="0">
                <a:solidFill>
                  <a:srgbClr val="231F20"/>
                </a:solidFill>
                <a:latin typeface="Arial"/>
                <a:cs typeface="Arial"/>
              </a:rPr>
              <a:t>o</a:t>
            </a:r>
            <a:r>
              <a:rPr lang="en-US" altLang="zh-CN" spc="25" dirty="0">
                <a:solidFill>
                  <a:srgbClr val="231F20"/>
                </a:solidFill>
                <a:latin typeface="Arial"/>
                <a:cs typeface="Arial"/>
              </a:rPr>
              <a:t>des</a:t>
            </a:r>
            <a:r>
              <a:rPr lang="en-US" altLang="zh-CN" spc="20" dirty="0">
                <a:solidFill>
                  <a:srgbClr val="231F20"/>
                </a:solidFill>
                <a:latin typeface="Arial"/>
                <a:cs typeface="Arial"/>
              </a:rPr>
              <a:t> </a:t>
            </a:r>
            <a:r>
              <a:rPr lang="en-US" altLang="zh-CN" spc="-10" dirty="0">
                <a:solidFill>
                  <a:srgbClr val="231F20"/>
                </a:solidFill>
                <a:latin typeface="Arial"/>
                <a:cs typeface="Arial"/>
              </a:rPr>
              <a:t>a</a:t>
            </a:r>
            <a:r>
              <a:rPr lang="en-US" altLang="zh-CN" spc="80" dirty="0">
                <a:solidFill>
                  <a:srgbClr val="231F20"/>
                </a:solidFill>
                <a:latin typeface="Arial"/>
                <a:cs typeface="Arial"/>
              </a:rPr>
              <a:t>re: </a:t>
            </a:r>
            <a:r>
              <a:rPr lang="en-US" altLang="zh-CN" spc="-100" dirty="0">
                <a:solidFill>
                  <a:srgbClr val="231F20"/>
                </a:solidFill>
                <a:latin typeface="Arial"/>
                <a:cs typeface="Arial"/>
              </a:rPr>
              <a:t> </a:t>
            </a:r>
            <a:r>
              <a:rPr lang="en-US" altLang="zh-CN" spc="110" dirty="0">
                <a:solidFill>
                  <a:srgbClr val="231F20"/>
                </a:solidFill>
                <a:latin typeface="Arial"/>
                <a:cs typeface="Arial"/>
              </a:rPr>
              <a:t>1</a:t>
            </a:r>
            <a:r>
              <a:rPr lang="en-US" altLang="zh-CN" spc="30" dirty="0">
                <a:solidFill>
                  <a:srgbClr val="231F20"/>
                </a:solidFill>
                <a:latin typeface="Arial"/>
                <a:cs typeface="Arial"/>
              </a:rPr>
              <a:t> </a:t>
            </a:r>
            <a:r>
              <a:rPr lang="en-US" altLang="zh-CN" spc="110" dirty="0">
                <a:solidFill>
                  <a:srgbClr val="231F20"/>
                </a:solidFill>
                <a:latin typeface="Arial"/>
                <a:cs typeface="Arial"/>
              </a:rPr>
              <a:t>2</a:t>
            </a:r>
            <a:r>
              <a:rPr lang="en-US" altLang="zh-CN" spc="20" dirty="0">
                <a:solidFill>
                  <a:srgbClr val="231F20"/>
                </a:solidFill>
                <a:latin typeface="Arial"/>
                <a:cs typeface="Arial"/>
              </a:rPr>
              <a:t> </a:t>
            </a:r>
            <a:r>
              <a:rPr lang="en-US" altLang="zh-CN" spc="110" dirty="0">
                <a:solidFill>
                  <a:srgbClr val="231F20"/>
                </a:solidFill>
                <a:latin typeface="Arial"/>
                <a:cs typeface="Arial"/>
              </a:rPr>
              <a:t>4</a:t>
            </a:r>
            <a:r>
              <a:rPr lang="en-US" altLang="zh-CN" spc="30" dirty="0">
                <a:solidFill>
                  <a:srgbClr val="231F20"/>
                </a:solidFill>
                <a:latin typeface="Arial"/>
                <a:cs typeface="Arial"/>
              </a:rPr>
              <a:t> </a:t>
            </a:r>
            <a:r>
              <a:rPr lang="en-US" altLang="zh-CN" spc="110" dirty="0">
                <a:solidFill>
                  <a:srgbClr val="231F20"/>
                </a:solidFill>
                <a:latin typeface="Arial"/>
                <a:cs typeface="Arial"/>
              </a:rPr>
              <a:t>5</a:t>
            </a:r>
            <a:r>
              <a:rPr lang="en-US" altLang="zh-CN" spc="20" dirty="0">
                <a:solidFill>
                  <a:srgbClr val="231F20"/>
                </a:solidFill>
                <a:latin typeface="Arial"/>
                <a:cs typeface="Arial"/>
              </a:rPr>
              <a:t> </a:t>
            </a:r>
            <a:r>
              <a:rPr lang="en-US" altLang="zh-CN" spc="110" dirty="0">
                <a:solidFill>
                  <a:srgbClr val="231F20"/>
                </a:solidFill>
                <a:latin typeface="Arial"/>
                <a:cs typeface="Arial"/>
              </a:rPr>
              <a:t>2</a:t>
            </a:r>
            <a:r>
              <a:rPr lang="en-US" altLang="zh-CN" spc="30" dirty="0">
                <a:solidFill>
                  <a:srgbClr val="231F20"/>
                </a:solidFill>
                <a:latin typeface="Arial"/>
                <a:cs typeface="Arial"/>
              </a:rPr>
              <a:t> </a:t>
            </a:r>
            <a:r>
              <a:rPr lang="en-US" altLang="zh-CN" spc="110" dirty="0">
                <a:solidFill>
                  <a:srgbClr val="231F20"/>
                </a:solidFill>
                <a:latin typeface="Arial"/>
                <a:cs typeface="Arial"/>
              </a:rPr>
              <a:t>3</a:t>
            </a:r>
            <a:r>
              <a:rPr lang="en-US" altLang="zh-CN" spc="30" dirty="0">
                <a:solidFill>
                  <a:srgbClr val="231F20"/>
                </a:solidFill>
                <a:latin typeface="Arial"/>
                <a:cs typeface="Arial"/>
              </a:rPr>
              <a:t> </a:t>
            </a:r>
            <a:r>
              <a:rPr lang="en-US" altLang="zh-CN" spc="110" dirty="0">
                <a:solidFill>
                  <a:srgbClr val="231F20"/>
                </a:solidFill>
                <a:latin typeface="Arial"/>
                <a:cs typeface="Arial"/>
              </a:rPr>
              <a:t>4</a:t>
            </a:r>
            <a:r>
              <a:rPr lang="en-US" altLang="zh-CN" spc="20" dirty="0">
                <a:solidFill>
                  <a:srgbClr val="231F20"/>
                </a:solidFill>
                <a:latin typeface="Arial"/>
                <a:cs typeface="Arial"/>
              </a:rPr>
              <a:t> </a:t>
            </a:r>
            <a:r>
              <a:rPr lang="en-US" altLang="zh-CN" spc="110" dirty="0">
                <a:solidFill>
                  <a:srgbClr val="231F20"/>
                </a:solidFill>
                <a:latin typeface="Arial"/>
                <a:cs typeface="Arial"/>
              </a:rPr>
              <a:t>6</a:t>
            </a:r>
            <a:r>
              <a:rPr lang="en-US" altLang="zh-CN" spc="30" dirty="0">
                <a:solidFill>
                  <a:srgbClr val="231F20"/>
                </a:solidFill>
                <a:latin typeface="Arial"/>
                <a:cs typeface="Arial"/>
              </a:rPr>
              <a:t> </a:t>
            </a:r>
            <a:r>
              <a:rPr lang="en-US" altLang="zh-CN" spc="105" dirty="0">
                <a:solidFill>
                  <a:srgbClr val="231F20"/>
                </a:solidFill>
                <a:latin typeface="Arial"/>
                <a:cs typeface="Arial"/>
              </a:rPr>
              <a:t>1</a:t>
            </a:r>
            <a:r>
              <a:rPr lang="en-US" altLang="zh-CN" spc="110" dirty="0">
                <a:solidFill>
                  <a:srgbClr val="231F20"/>
                </a:solidFill>
                <a:latin typeface="Arial"/>
                <a:cs typeface="Arial"/>
              </a:rPr>
              <a:t> </a:t>
            </a:r>
            <a:r>
              <a:rPr lang="en-US" altLang="zh-CN" spc="-65" dirty="0">
                <a:solidFill>
                  <a:srgbClr val="231F20"/>
                </a:solidFill>
                <a:latin typeface="Arial"/>
                <a:cs typeface="Arial"/>
              </a:rPr>
              <a:t> </a:t>
            </a:r>
          </a:p>
          <a:p>
            <a:pPr marL="12065" marR="12700">
              <a:lnSpc>
                <a:spcPts val="1880"/>
              </a:lnSpc>
              <a:buClr>
                <a:srgbClr val="231F20"/>
              </a:buClr>
              <a:tabLst>
                <a:tab pos="250190" algn="l"/>
              </a:tabLst>
            </a:pPr>
            <a:r>
              <a:rPr lang="en-US" altLang="zh-CN" spc="155" dirty="0">
                <a:solidFill>
                  <a:srgbClr val="231F20"/>
                </a:solidFill>
                <a:latin typeface="Arial"/>
                <a:cs typeface="Arial"/>
              </a:rPr>
              <a:t>Com</a:t>
            </a:r>
            <a:r>
              <a:rPr lang="en-US" altLang="zh-CN" spc="95" dirty="0">
                <a:solidFill>
                  <a:srgbClr val="231F20"/>
                </a:solidFill>
                <a:latin typeface="Arial"/>
                <a:cs typeface="Arial"/>
              </a:rPr>
              <a:t>p</a:t>
            </a:r>
            <a:r>
              <a:rPr lang="en-US" altLang="zh-CN" spc="130" dirty="0">
                <a:solidFill>
                  <a:srgbClr val="231F20"/>
                </a:solidFill>
                <a:latin typeface="Arial"/>
                <a:cs typeface="Arial"/>
              </a:rPr>
              <a:t>r</a:t>
            </a:r>
            <a:r>
              <a:rPr lang="en-US" altLang="zh-CN" spc="35" dirty="0">
                <a:solidFill>
                  <a:srgbClr val="231F20"/>
                </a:solidFill>
                <a:latin typeface="Arial"/>
                <a:cs typeface="Arial"/>
              </a:rPr>
              <a:t>ession</a:t>
            </a:r>
            <a:r>
              <a:rPr lang="en-US" altLang="zh-CN" spc="225" dirty="0">
                <a:solidFill>
                  <a:srgbClr val="231F20"/>
                </a:solidFill>
                <a:latin typeface="Arial"/>
                <a:cs typeface="Arial"/>
              </a:rPr>
              <a:t> </a:t>
            </a:r>
            <a:r>
              <a:rPr lang="en-US" altLang="zh-CN" spc="130" dirty="0">
                <a:solidFill>
                  <a:srgbClr val="231F20"/>
                </a:solidFill>
                <a:latin typeface="Arial"/>
                <a:cs typeface="Arial"/>
              </a:rPr>
              <a:t>ratio </a:t>
            </a:r>
            <a:r>
              <a:rPr lang="en-US" altLang="zh-CN" spc="-210" dirty="0">
                <a:solidFill>
                  <a:srgbClr val="231F20"/>
                </a:solidFill>
                <a:latin typeface="Arial"/>
                <a:cs typeface="Arial"/>
              </a:rPr>
              <a:t> </a:t>
            </a:r>
            <a:r>
              <a:rPr lang="en-US" altLang="zh-CN" spc="635" dirty="0">
                <a:solidFill>
                  <a:srgbClr val="231F20"/>
                </a:solidFill>
                <a:latin typeface="Arial"/>
                <a:cs typeface="Arial"/>
              </a:rPr>
              <a:t>=</a:t>
            </a:r>
            <a:r>
              <a:rPr lang="en-US" altLang="zh-CN" spc="225" dirty="0">
                <a:solidFill>
                  <a:srgbClr val="231F20"/>
                </a:solidFill>
                <a:latin typeface="Arial"/>
                <a:cs typeface="Arial"/>
              </a:rPr>
              <a:t> </a:t>
            </a:r>
            <a:r>
              <a:rPr lang="en-US" altLang="zh-CN" spc="220" dirty="0">
                <a:solidFill>
                  <a:srgbClr val="231F20"/>
                </a:solidFill>
                <a:latin typeface="Arial"/>
                <a:cs typeface="Arial"/>
              </a:rPr>
              <a:t>14/9 </a:t>
            </a:r>
            <a:r>
              <a:rPr lang="en-US" altLang="zh-CN" spc="-225" dirty="0">
                <a:solidFill>
                  <a:srgbClr val="231F20"/>
                </a:solidFill>
                <a:latin typeface="Arial"/>
                <a:cs typeface="Arial"/>
              </a:rPr>
              <a:t> </a:t>
            </a:r>
            <a:r>
              <a:rPr lang="en-US" altLang="zh-CN" spc="635" dirty="0">
                <a:solidFill>
                  <a:srgbClr val="231F20"/>
                </a:solidFill>
                <a:latin typeface="Arial"/>
                <a:cs typeface="Arial"/>
              </a:rPr>
              <a:t>=</a:t>
            </a:r>
            <a:r>
              <a:rPr lang="en-US" altLang="zh-CN" spc="225" dirty="0">
                <a:solidFill>
                  <a:srgbClr val="231F20"/>
                </a:solidFill>
                <a:latin typeface="Arial"/>
                <a:cs typeface="Arial"/>
              </a:rPr>
              <a:t> </a:t>
            </a:r>
            <a:r>
              <a:rPr lang="en-US" altLang="zh-CN" spc="105" dirty="0">
                <a:solidFill>
                  <a:srgbClr val="231F20"/>
                </a:solidFill>
                <a:latin typeface="Arial"/>
                <a:cs typeface="Arial"/>
              </a:rPr>
              <a:t>1</a:t>
            </a:r>
            <a:r>
              <a:rPr lang="en-US" altLang="zh-CN" spc="135" dirty="0">
                <a:solidFill>
                  <a:srgbClr val="231F20"/>
                </a:solidFill>
                <a:latin typeface="Arial"/>
                <a:cs typeface="Arial"/>
              </a:rPr>
              <a:t>.56</a:t>
            </a:r>
            <a:endParaRPr lang="en-US" altLang="zh-CN" dirty="0">
              <a:latin typeface="Arial"/>
              <a:cs typeface="Arial"/>
            </a:endParaRPr>
          </a:p>
        </p:txBody>
      </p:sp>
      <p:sp>
        <p:nvSpPr>
          <p:cNvPr id="2" name="文本框 1"/>
          <p:cNvSpPr txBox="1"/>
          <p:nvPr/>
        </p:nvSpPr>
        <p:spPr>
          <a:xfrm>
            <a:off x="2434281" y="3696555"/>
            <a:ext cx="1800493" cy="369332"/>
          </a:xfrm>
          <a:prstGeom prst="rect">
            <a:avLst/>
          </a:prstGeom>
          <a:noFill/>
        </p:spPr>
        <p:txBody>
          <a:bodyPr wrap="none" rtlCol="0">
            <a:spAutoFit/>
          </a:bodyPr>
          <a:lstStyle/>
          <a:p>
            <a:r>
              <a:rPr lang="zh-CN" altLang="en-US" dirty="0">
                <a:solidFill>
                  <a:srgbClr val="FF0000"/>
                </a:solidFill>
              </a:rPr>
              <a:t>跳一行，不编码</a:t>
            </a:r>
          </a:p>
        </p:txBody>
      </p:sp>
      <p:sp>
        <p:nvSpPr>
          <p:cNvPr id="12" name="文本框 11"/>
          <p:cNvSpPr txBox="1"/>
          <p:nvPr/>
        </p:nvSpPr>
        <p:spPr>
          <a:xfrm>
            <a:off x="3272561" y="4059043"/>
            <a:ext cx="1107996" cy="369332"/>
          </a:xfrm>
          <a:prstGeom prst="rect">
            <a:avLst/>
          </a:prstGeom>
          <a:noFill/>
        </p:spPr>
        <p:txBody>
          <a:bodyPr wrap="none" rtlCol="0">
            <a:spAutoFit/>
          </a:bodyPr>
          <a:lstStyle/>
          <a:p>
            <a:r>
              <a:rPr lang="zh-CN" altLang="en-US" dirty="0">
                <a:solidFill>
                  <a:srgbClr val="FF0000"/>
                </a:solidFill>
              </a:rPr>
              <a:t>输出编码</a:t>
            </a:r>
          </a:p>
        </p:txBody>
      </p:sp>
      <p:sp>
        <p:nvSpPr>
          <p:cNvPr id="13" name="文本框 12"/>
          <p:cNvSpPr txBox="1"/>
          <p:nvPr/>
        </p:nvSpPr>
        <p:spPr>
          <a:xfrm>
            <a:off x="3272561" y="4531475"/>
            <a:ext cx="1107996" cy="369332"/>
          </a:xfrm>
          <a:prstGeom prst="rect">
            <a:avLst/>
          </a:prstGeom>
          <a:noFill/>
        </p:spPr>
        <p:txBody>
          <a:bodyPr wrap="none" rtlCol="0">
            <a:spAutoFit/>
          </a:bodyPr>
          <a:lstStyle/>
          <a:p>
            <a:r>
              <a:rPr lang="zh-CN" altLang="en-US" dirty="0">
                <a:solidFill>
                  <a:srgbClr val="FF0000"/>
                </a:solidFill>
              </a:rPr>
              <a:t>添加字典</a:t>
            </a:r>
          </a:p>
        </p:txBody>
      </p:sp>
    </p:spTree>
    <p:extLst>
      <p:ext uri="{BB962C8B-B14F-4D97-AF65-F5344CB8AC3E}">
        <p14:creationId xmlns:p14="http://schemas.microsoft.com/office/powerpoint/2010/main" val="218312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Dictionary-based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33</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The  LZW  decompression  algorithm  then  works  as  follows:</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pic>
        <p:nvPicPr>
          <p:cNvPr id="9" name="图片 8"/>
          <p:cNvPicPr>
            <a:picLocks noChangeAspect="1"/>
          </p:cNvPicPr>
          <p:nvPr/>
        </p:nvPicPr>
        <p:blipFill>
          <a:blip r:embed="rId3"/>
          <a:stretch>
            <a:fillRect/>
          </a:stretch>
        </p:blipFill>
        <p:spPr>
          <a:xfrm>
            <a:off x="4678280" y="2199419"/>
            <a:ext cx="4465720" cy="3708000"/>
          </a:xfrm>
          <a:prstGeom prst="rect">
            <a:avLst/>
          </a:prstGeom>
        </p:spPr>
      </p:pic>
      <p:cxnSp>
        <p:nvCxnSpPr>
          <p:cNvPr id="10" name="直接连接符 9"/>
          <p:cNvCxnSpPr/>
          <p:nvPr/>
        </p:nvCxnSpPr>
        <p:spPr>
          <a:xfrm>
            <a:off x="4892173" y="5866529"/>
            <a:ext cx="2133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149140" y="2348048"/>
            <a:ext cx="762000" cy="40015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bject 6"/>
          <p:cNvSpPr txBox="1"/>
          <p:nvPr/>
        </p:nvSpPr>
        <p:spPr>
          <a:xfrm>
            <a:off x="-192886" y="2561507"/>
            <a:ext cx="7933894" cy="4618990"/>
          </a:xfrm>
          <a:prstGeom prst="rect">
            <a:avLst/>
          </a:prstGeom>
        </p:spPr>
        <p:txBody>
          <a:bodyPr vert="horz" wrap="square" lIns="0" tIns="0" rIns="0" bIns="0" rtlCol="0">
            <a:noAutofit/>
          </a:bodyPr>
          <a:lstStyle/>
          <a:p>
            <a:pPr marL="346075">
              <a:lnSpc>
                <a:spcPct val="100000"/>
              </a:lnSpc>
            </a:pPr>
            <a:r>
              <a:rPr sz="1650" dirty="0">
                <a:solidFill>
                  <a:srgbClr val="231F20"/>
                </a:solidFill>
                <a:latin typeface="Arial"/>
                <a:cs typeface="Arial"/>
              </a:rPr>
              <a:t>BEGIN</a:t>
            </a:r>
            <a:endParaRPr sz="1650" dirty="0">
              <a:latin typeface="Arial"/>
              <a:cs typeface="Arial"/>
            </a:endParaRPr>
          </a:p>
          <a:p>
            <a:pPr marL="681355">
              <a:lnSpc>
                <a:spcPts val="1895"/>
              </a:lnSpc>
            </a:pPr>
            <a:r>
              <a:rPr sz="1650" dirty="0">
                <a:solidFill>
                  <a:srgbClr val="231F20"/>
                </a:solidFill>
                <a:latin typeface="Arial"/>
                <a:cs typeface="Arial"/>
              </a:rPr>
              <a:t>s  =  NIL;</a:t>
            </a:r>
            <a:endParaRPr sz="1650" dirty="0">
              <a:latin typeface="Arial"/>
              <a:cs typeface="Arial"/>
            </a:endParaRPr>
          </a:p>
          <a:p>
            <a:pPr marL="681355">
              <a:lnSpc>
                <a:spcPts val="1895"/>
              </a:lnSpc>
            </a:pPr>
            <a:r>
              <a:rPr sz="1650" dirty="0">
                <a:solidFill>
                  <a:srgbClr val="231F20"/>
                </a:solidFill>
                <a:latin typeface="Arial"/>
                <a:cs typeface="Arial"/>
              </a:rPr>
              <a:t>while  not  EOF</a:t>
            </a:r>
            <a:endParaRPr sz="1650" dirty="0">
              <a:latin typeface="Arial"/>
              <a:cs typeface="Arial"/>
            </a:endParaRPr>
          </a:p>
          <a:p>
            <a:pPr marL="1127760">
              <a:lnSpc>
                <a:spcPts val="1885"/>
              </a:lnSpc>
            </a:pPr>
            <a:r>
              <a:rPr sz="1650" dirty="0">
                <a:solidFill>
                  <a:srgbClr val="231F20"/>
                </a:solidFill>
                <a:latin typeface="Arial"/>
                <a:cs typeface="Arial"/>
              </a:rPr>
              <a:t>{</a:t>
            </a:r>
            <a:endParaRPr sz="1650" dirty="0">
              <a:latin typeface="Arial"/>
              <a:cs typeface="Arial"/>
            </a:endParaRPr>
          </a:p>
          <a:p>
            <a:pPr marL="1350645">
              <a:lnSpc>
                <a:spcPts val="1895"/>
              </a:lnSpc>
            </a:pPr>
            <a:r>
              <a:rPr sz="1650" dirty="0">
                <a:solidFill>
                  <a:srgbClr val="231F20"/>
                </a:solidFill>
                <a:latin typeface="Arial"/>
                <a:cs typeface="Arial"/>
              </a:rPr>
              <a:t>k  =  next  input  code;</a:t>
            </a:r>
            <a:endParaRPr sz="1650" dirty="0">
              <a:latin typeface="Arial"/>
              <a:cs typeface="Arial"/>
            </a:endParaRPr>
          </a:p>
          <a:p>
            <a:pPr marL="1350645" marR="2946400">
              <a:lnSpc>
                <a:spcPts val="1900"/>
              </a:lnSpc>
              <a:spcBef>
                <a:spcPts val="45"/>
              </a:spcBef>
            </a:pPr>
            <a:r>
              <a:rPr sz="1650" dirty="0">
                <a:solidFill>
                  <a:srgbClr val="231F20"/>
                </a:solidFill>
                <a:latin typeface="Arial"/>
                <a:cs typeface="Arial"/>
              </a:rPr>
              <a:t>entry  =  dictionary  entry  for  k; </a:t>
            </a:r>
            <a:endParaRPr lang="en-US" sz="1650" dirty="0">
              <a:solidFill>
                <a:srgbClr val="231F20"/>
              </a:solidFill>
              <a:latin typeface="Arial"/>
              <a:cs typeface="Arial"/>
            </a:endParaRPr>
          </a:p>
          <a:p>
            <a:pPr marL="1350645" marR="2946400">
              <a:lnSpc>
                <a:spcPts val="1900"/>
              </a:lnSpc>
              <a:spcBef>
                <a:spcPts val="45"/>
              </a:spcBef>
            </a:pPr>
            <a:r>
              <a:rPr sz="1650" dirty="0">
                <a:solidFill>
                  <a:srgbClr val="231F20"/>
                </a:solidFill>
                <a:latin typeface="Arial"/>
                <a:cs typeface="Arial"/>
              </a:rPr>
              <a:t>output  entry;</a:t>
            </a:r>
            <a:endParaRPr lang="en-US" sz="1650" dirty="0">
              <a:solidFill>
                <a:srgbClr val="231F20"/>
              </a:solidFill>
              <a:latin typeface="Arial"/>
              <a:cs typeface="Arial"/>
            </a:endParaRPr>
          </a:p>
          <a:p>
            <a:pPr marL="1350645" marR="2946400">
              <a:lnSpc>
                <a:spcPts val="1900"/>
              </a:lnSpc>
              <a:spcBef>
                <a:spcPts val="45"/>
              </a:spcBef>
            </a:pPr>
            <a:endParaRPr sz="1650" dirty="0">
              <a:latin typeface="Arial"/>
              <a:cs typeface="Arial"/>
            </a:endParaRPr>
          </a:p>
          <a:p>
            <a:pPr marL="1350645">
              <a:lnSpc>
                <a:spcPts val="1835"/>
              </a:lnSpc>
            </a:pPr>
            <a:r>
              <a:rPr sz="1650" dirty="0">
                <a:solidFill>
                  <a:srgbClr val="231F20"/>
                </a:solidFill>
                <a:latin typeface="Arial"/>
                <a:cs typeface="Arial"/>
              </a:rPr>
              <a:t>if  (s  !=  NIL)</a:t>
            </a:r>
            <a:endParaRPr sz="1650" dirty="0">
              <a:latin typeface="Arial"/>
              <a:cs typeface="Arial"/>
            </a:endParaRPr>
          </a:p>
          <a:p>
            <a:pPr marL="1350645" marR="48260" indent="333375">
              <a:lnSpc>
                <a:spcPts val="1900"/>
              </a:lnSpc>
              <a:spcBef>
                <a:spcPts val="45"/>
              </a:spcBef>
            </a:pPr>
            <a:r>
              <a:rPr sz="1650" dirty="0">
                <a:solidFill>
                  <a:srgbClr val="231F20"/>
                </a:solidFill>
                <a:latin typeface="Arial"/>
                <a:cs typeface="Arial"/>
              </a:rPr>
              <a:t>add  string  s  +  </a:t>
            </a:r>
            <a:r>
              <a:rPr sz="1650" dirty="0">
                <a:solidFill>
                  <a:srgbClr val="FF0000"/>
                </a:solidFill>
                <a:latin typeface="Arial"/>
                <a:cs typeface="Arial"/>
              </a:rPr>
              <a:t>entry[0]</a:t>
            </a:r>
            <a:r>
              <a:rPr sz="1650" dirty="0">
                <a:solidFill>
                  <a:srgbClr val="231F20"/>
                </a:solidFill>
                <a:latin typeface="Arial"/>
                <a:cs typeface="Arial"/>
              </a:rPr>
              <a:t>  to </a:t>
            </a:r>
            <a:endParaRPr lang="en-US" sz="1650" dirty="0">
              <a:solidFill>
                <a:srgbClr val="231F20"/>
              </a:solidFill>
              <a:latin typeface="Arial"/>
              <a:cs typeface="Arial"/>
            </a:endParaRPr>
          </a:p>
          <a:p>
            <a:pPr marL="1350645" marR="48260" indent="333375">
              <a:lnSpc>
                <a:spcPts val="1900"/>
              </a:lnSpc>
              <a:spcBef>
                <a:spcPts val="45"/>
              </a:spcBef>
            </a:pPr>
            <a:r>
              <a:rPr sz="1650" dirty="0">
                <a:solidFill>
                  <a:srgbClr val="231F20"/>
                </a:solidFill>
                <a:latin typeface="Arial"/>
                <a:cs typeface="Arial"/>
              </a:rPr>
              <a:t> dictionary  with  a  new  code; </a:t>
            </a:r>
            <a:endParaRPr lang="en-US" sz="1650" dirty="0">
              <a:solidFill>
                <a:srgbClr val="231F20"/>
              </a:solidFill>
              <a:latin typeface="Arial"/>
              <a:cs typeface="Arial"/>
            </a:endParaRPr>
          </a:p>
          <a:p>
            <a:pPr marL="1350645" marR="48260" indent="333375">
              <a:lnSpc>
                <a:spcPts val="1900"/>
              </a:lnSpc>
              <a:spcBef>
                <a:spcPts val="45"/>
              </a:spcBef>
            </a:pPr>
            <a:endParaRPr lang="en-US" sz="1650" dirty="0">
              <a:solidFill>
                <a:srgbClr val="231F20"/>
              </a:solidFill>
              <a:latin typeface="Arial"/>
              <a:cs typeface="Arial"/>
            </a:endParaRPr>
          </a:p>
          <a:p>
            <a:pPr marL="1350645" marR="48260" indent="333375">
              <a:lnSpc>
                <a:spcPts val="1900"/>
              </a:lnSpc>
              <a:spcBef>
                <a:spcPts val="45"/>
              </a:spcBef>
            </a:pPr>
            <a:r>
              <a:rPr sz="1650" dirty="0">
                <a:solidFill>
                  <a:srgbClr val="231F20"/>
                </a:solidFill>
                <a:latin typeface="Arial"/>
                <a:cs typeface="Arial"/>
              </a:rPr>
              <a:t>s  =  entry;</a:t>
            </a:r>
            <a:endParaRPr lang="en-US" sz="1650" dirty="0">
              <a:solidFill>
                <a:srgbClr val="231F20"/>
              </a:solidFill>
              <a:latin typeface="Arial"/>
              <a:cs typeface="Arial"/>
            </a:endParaRPr>
          </a:p>
          <a:p>
            <a:pPr marL="346075" marR="6513830" indent="781685">
              <a:lnSpc>
                <a:spcPts val="1880"/>
              </a:lnSpc>
              <a:spcBef>
                <a:spcPts val="10"/>
              </a:spcBef>
            </a:pPr>
            <a:r>
              <a:rPr sz="1650" dirty="0">
                <a:solidFill>
                  <a:srgbClr val="231F20"/>
                </a:solidFill>
                <a:latin typeface="Arial"/>
                <a:cs typeface="Arial"/>
              </a:rPr>
              <a:t>} END</a:t>
            </a:r>
            <a:endParaRPr sz="1650" dirty="0">
              <a:latin typeface="Arial"/>
              <a:cs typeface="Arial"/>
            </a:endParaRPr>
          </a:p>
          <a:p>
            <a:pPr>
              <a:lnSpc>
                <a:spcPts val="650"/>
              </a:lnSpc>
              <a:spcBef>
                <a:spcPts val="19"/>
              </a:spcBef>
            </a:pPr>
            <a:endParaRPr sz="650" dirty="0"/>
          </a:p>
          <a:p>
            <a:pPr>
              <a:lnSpc>
                <a:spcPts val="1000"/>
              </a:lnSpc>
            </a:pPr>
            <a:endParaRPr sz="1000" dirty="0"/>
          </a:p>
          <a:p>
            <a:pPr>
              <a:lnSpc>
                <a:spcPts val="1000"/>
              </a:lnSpc>
            </a:pPr>
            <a:endParaRPr sz="1000" dirty="0"/>
          </a:p>
          <a:p>
            <a:pPr>
              <a:lnSpc>
                <a:spcPts val="1000"/>
              </a:lnSpc>
            </a:pPr>
            <a:endParaRPr sz="1000" dirty="0"/>
          </a:p>
          <a:p>
            <a:pPr>
              <a:lnSpc>
                <a:spcPts val="1000"/>
              </a:lnSpc>
            </a:pPr>
            <a:endParaRPr sz="1000" dirty="0"/>
          </a:p>
        </p:txBody>
      </p:sp>
      <p:sp>
        <p:nvSpPr>
          <p:cNvPr id="2" name="矩形 1"/>
          <p:cNvSpPr/>
          <p:nvPr/>
        </p:nvSpPr>
        <p:spPr>
          <a:xfrm>
            <a:off x="333887" y="6377633"/>
            <a:ext cx="4023537" cy="369332"/>
          </a:xfrm>
          <a:prstGeom prst="rect">
            <a:avLst/>
          </a:prstGeom>
        </p:spPr>
        <p:txBody>
          <a:bodyPr wrap="none">
            <a:spAutoFit/>
          </a:bodyPr>
          <a:lstStyle/>
          <a:p>
            <a:r>
              <a:rPr lang="en-US" altLang="zh-CN" dirty="0">
                <a:solidFill>
                  <a:srgbClr val="231F20"/>
                </a:solidFill>
                <a:latin typeface="Arial"/>
                <a:cs typeface="Arial"/>
              </a:rPr>
              <a:t>Output </a:t>
            </a:r>
            <a:r>
              <a:rPr lang="en-US" altLang="zh-CN" spc="575" dirty="0">
                <a:solidFill>
                  <a:srgbClr val="231F20"/>
                </a:solidFill>
                <a:latin typeface="Arial"/>
                <a:cs typeface="Arial"/>
              </a:rPr>
              <a:t>“</a:t>
            </a:r>
            <a:r>
              <a:rPr lang="en-US" altLang="zh-CN" spc="310" dirty="0">
                <a:solidFill>
                  <a:srgbClr val="231F20"/>
                </a:solidFill>
                <a:latin typeface="Arial"/>
                <a:cs typeface="Arial"/>
              </a:rPr>
              <a:t>ABABBABCABABBA”</a:t>
            </a:r>
            <a:r>
              <a:rPr lang="en-US" altLang="zh-CN" spc="210" dirty="0">
                <a:solidFill>
                  <a:srgbClr val="231F20"/>
                </a:solidFill>
                <a:latin typeface="Arial"/>
                <a:cs typeface="Arial"/>
              </a:rPr>
              <a:t> </a:t>
            </a:r>
            <a:endParaRPr lang="zh-CN" altLang="en-US" dirty="0"/>
          </a:p>
        </p:txBody>
      </p:sp>
    </p:spTree>
    <p:extLst>
      <p:ext uri="{BB962C8B-B14F-4D97-AF65-F5344CB8AC3E}">
        <p14:creationId xmlns:p14="http://schemas.microsoft.com/office/powerpoint/2010/main" val="377578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Dictionary-based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34</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In real applications, the code length </a:t>
            </a:r>
            <a:r>
              <a:rPr lang="en-US" altLang="zh-CN" sz="2800" i="1" dirty="0">
                <a:solidFill>
                  <a:srgbClr val="231F20"/>
                </a:solidFill>
                <a:latin typeface="Cambria" panose="02040503050406030204" pitchFamily="18" charset="0"/>
                <a:ea typeface="Cambria" panose="02040503050406030204" pitchFamily="18" charset="0"/>
                <a:cs typeface="Arial"/>
              </a:rPr>
              <a:t>l</a:t>
            </a:r>
            <a:r>
              <a:rPr lang="en-US" altLang="zh-CN" sz="2800" dirty="0">
                <a:solidFill>
                  <a:srgbClr val="231F20"/>
                </a:solidFill>
                <a:latin typeface="Cambria" panose="02040503050406030204" pitchFamily="18" charset="0"/>
                <a:ea typeface="Cambria" panose="02040503050406030204" pitchFamily="18" charset="0"/>
                <a:cs typeface="Arial"/>
              </a:rPr>
              <a:t>  is kept in the range of </a:t>
            </a:r>
            <a:r>
              <a:rPr lang="en-US" altLang="zh-CN" sz="2800" spc="145" dirty="0">
                <a:solidFill>
                  <a:srgbClr val="231F20"/>
                </a:solidFill>
                <a:latin typeface="Arial"/>
                <a:cs typeface="Arial"/>
              </a:rPr>
              <a:t>[</a:t>
            </a:r>
            <a:r>
              <a:rPr lang="en-US" altLang="zh-CN" sz="2800" i="1" spc="75" dirty="0">
                <a:solidFill>
                  <a:srgbClr val="231F20"/>
                </a:solidFill>
                <a:latin typeface="Times New Roman"/>
                <a:cs typeface="Times New Roman"/>
              </a:rPr>
              <a:t>l</a:t>
            </a:r>
            <a:r>
              <a:rPr lang="en-US" altLang="zh-CN" sz="3600" spc="247" baseline="-13468" dirty="0">
                <a:solidFill>
                  <a:srgbClr val="231F20"/>
                </a:solidFill>
                <a:latin typeface="Arial"/>
                <a:cs typeface="Arial"/>
              </a:rPr>
              <a:t>0</a:t>
            </a:r>
            <a:r>
              <a:rPr lang="en-US" altLang="zh-CN" sz="2800" i="1" spc="95" dirty="0">
                <a:solidFill>
                  <a:srgbClr val="231F20"/>
                </a:solidFill>
                <a:latin typeface="Times New Roman"/>
                <a:cs typeface="Times New Roman"/>
              </a:rPr>
              <a:t>,</a:t>
            </a:r>
            <a:r>
              <a:rPr lang="en-US" altLang="zh-CN" sz="2800" i="1" spc="75" dirty="0">
                <a:solidFill>
                  <a:srgbClr val="231F20"/>
                </a:solidFill>
                <a:latin typeface="Times New Roman"/>
                <a:cs typeface="Times New Roman"/>
              </a:rPr>
              <a:t> </a:t>
            </a:r>
            <a:r>
              <a:rPr lang="en-US" altLang="zh-CN" sz="2800" i="1" spc="75" dirty="0" err="1">
                <a:solidFill>
                  <a:srgbClr val="231F20"/>
                </a:solidFill>
                <a:latin typeface="Times New Roman"/>
                <a:cs typeface="Times New Roman"/>
              </a:rPr>
              <a:t>l</a:t>
            </a:r>
            <a:r>
              <a:rPr lang="en-US" altLang="zh-CN" sz="3600" i="1" spc="382" baseline="-8417" dirty="0" err="1">
                <a:solidFill>
                  <a:srgbClr val="231F20"/>
                </a:solidFill>
                <a:latin typeface="Times New Roman"/>
                <a:cs typeface="Times New Roman"/>
              </a:rPr>
              <a:t>ma</a:t>
            </a:r>
            <a:r>
              <a:rPr lang="en-US" altLang="zh-CN" sz="3600" i="1" spc="367" baseline="-8417" dirty="0" err="1">
                <a:solidFill>
                  <a:srgbClr val="231F20"/>
                </a:solidFill>
                <a:latin typeface="Times New Roman"/>
                <a:cs typeface="Times New Roman"/>
              </a:rPr>
              <a:t>x</a:t>
            </a:r>
            <a:r>
              <a:rPr lang="en-US" altLang="zh-CN" sz="2800" spc="145" dirty="0">
                <a:solidFill>
                  <a:srgbClr val="231F20"/>
                </a:solidFill>
                <a:latin typeface="Arial"/>
                <a:cs typeface="Arial"/>
              </a:rPr>
              <a:t>].	</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spc="245" dirty="0">
                <a:solidFill>
                  <a:srgbClr val="231F20"/>
                </a:solidFill>
                <a:latin typeface="Arial"/>
                <a:cs typeface="Arial"/>
              </a:rPr>
              <a:t>The </a:t>
            </a:r>
            <a:r>
              <a:rPr lang="en-US" altLang="zh-CN" sz="2800" spc="145" dirty="0">
                <a:solidFill>
                  <a:srgbClr val="231F20"/>
                </a:solidFill>
                <a:latin typeface="Arial"/>
                <a:cs typeface="Arial"/>
              </a:rPr>
              <a:t>d</a:t>
            </a:r>
            <a:r>
              <a:rPr lang="en-US" altLang="zh-CN" sz="2800" spc="140" dirty="0">
                <a:solidFill>
                  <a:srgbClr val="231F20"/>
                </a:solidFill>
                <a:latin typeface="Arial"/>
                <a:cs typeface="Arial"/>
              </a:rPr>
              <a:t>ictiona</a:t>
            </a:r>
            <a:r>
              <a:rPr lang="en-US" altLang="zh-CN" sz="2800" spc="145" dirty="0">
                <a:solidFill>
                  <a:srgbClr val="231F20"/>
                </a:solidFill>
                <a:latin typeface="Arial"/>
                <a:cs typeface="Arial"/>
              </a:rPr>
              <a:t>ry </a:t>
            </a:r>
            <a:r>
              <a:rPr lang="en-US" altLang="zh-CN" sz="2800" spc="140" dirty="0">
                <a:solidFill>
                  <a:srgbClr val="231F20"/>
                </a:solidFill>
                <a:latin typeface="Arial"/>
                <a:cs typeface="Arial"/>
              </a:rPr>
              <a:t>initially </a:t>
            </a:r>
            <a:r>
              <a:rPr lang="en-US" altLang="zh-CN" sz="2800" spc="60" dirty="0">
                <a:solidFill>
                  <a:srgbClr val="231F20"/>
                </a:solidFill>
                <a:latin typeface="Arial"/>
                <a:cs typeface="Arial"/>
              </a:rPr>
              <a:t>has </a:t>
            </a:r>
            <a:r>
              <a:rPr lang="en-US" altLang="zh-CN" sz="2800" spc="75" dirty="0">
                <a:solidFill>
                  <a:srgbClr val="231F20"/>
                </a:solidFill>
                <a:latin typeface="Arial"/>
                <a:cs typeface="Arial"/>
              </a:rPr>
              <a:t>a </a:t>
            </a:r>
            <a:r>
              <a:rPr lang="en-US" altLang="zh-CN" sz="2800" spc="40" dirty="0">
                <a:solidFill>
                  <a:srgbClr val="231F20"/>
                </a:solidFill>
                <a:latin typeface="Arial"/>
                <a:cs typeface="Arial"/>
              </a:rPr>
              <a:t>size </a:t>
            </a:r>
            <a:r>
              <a:rPr lang="en-US" altLang="zh-CN" sz="2800" spc="175" dirty="0">
                <a:solidFill>
                  <a:srgbClr val="231F20"/>
                </a:solidFill>
                <a:latin typeface="Arial"/>
                <a:cs typeface="Arial"/>
              </a:rPr>
              <a:t>of </a:t>
            </a:r>
            <a:r>
              <a:rPr lang="en-US" altLang="zh-CN" sz="2800" spc="150" dirty="0">
                <a:solidFill>
                  <a:srgbClr val="231F20"/>
                </a:solidFill>
                <a:latin typeface="Arial"/>
                <a:cs typeface="Arial"/>
              </a:rPr>
              <a:t>2</a:t>
            </a:r>
            <a:r>
              <a:rPr lang="en-US" altLang="zh-CN" sz="3600" i="1" spc="89" baseline="23569" dirty="0">
                <a:solidFill>
                  <a:srgbClr val="231F20"/>
                </a:solidFill>
                <a:latin typeface="Times New Roman"/>
                <a:cs typeface="Times New Roman"/>
              </a:rPr>
              <a:t>l</a:t>
            </a:r>
            <a:r>
              <a:rPr lang="en-US" altLang="zh-CN" sz="3200" spc="300" baseline="14403" dirty="0">
                <a:solidFill>
                  <a:srgbClr val="231F20"/>
                </a:solidFill>
                <a:latin typeface="Arial"/>
                <a:cs typeface="Arial"/>
              </a:rPr>
              <a:t>0</a:t>
            </a:r>
            <a:r>
              <a:rPr lang="en-US" altLang="zh-CN" sz="2800" spc="140" dirty="0">
                <a:solidFill>
                  <a:srgbClr val="231F20"/>
                </a:solidFill>
                <a:latin typeface="Arial"/>
                <a:cs typeface="Arial"/>
              </a:rPr>
              <a:t>.	</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spc="140" dirty="0">
                <a:solidFill>
                  <a:srgbClr val="231F20"/>
                </a:solidFill>
                <a:latin typeface="Arial"/>
                <a:cs typeface="Arial"/>
              </a:rPr>
              <a:t>For Gif format, </a:t>
            </a:r>
            <a:r>
              <a:rPr lang="en-US" altLang="zh-CN" sz="2800" spc="245" dirty="0">
                <a:solidFill>
                  <a:srgbClr val="231F20"/>
                </a:solidFill>
                <a:latin typeface="Arial"/>
                <a:cs typeface="Arial"/>
              </a:rPr>
              <a:t>the </a:t>
            </a:r>
            <a:r>
              <a:rPr lang="en-US" altLang="zh-CN" sz="2800" spc="145" dirty="0">
                <a:solidFill>
                  <a:srgbClr val="231F20"/>
                </a:solidFill>
                <a:latin typeface="Arial"/>
                <a:cs typeface="Arial"/>
              </a:rPr>
              <a:t>d</a:t>
            </a:r>
            <a:r>
              <a:rPr lang="en-US" altLang="zh-CN" sz="2800" spc="140" dirty="0">
                <a:solidFill>
                  <a:srgbClr val="231F20"/>
                </a:solidFill>
                <a:latin typeface="Arial"/>
                <a:cs typeface="Arial"/>
              </a:rPr>
              <a:t>ictiona</a:t>
            </a:r>
            <a:r>
              <a:rPr lang="en-US" altLang="zh-CN" sz="2800" spc="145" dirty="0">
                <a:solidFill>
                  <a:srgbClr val="231F20"/>
                </a:solidFill>
                <a:latin typeface="Arial"/>
                <a:cs typeface="Arial"/>
              </a:rPr>
              <a:t>ry size is 4096</a:t>
            </a:r>
            <a:endParaRPr lang="en-US" altLang="zh-CN" sz="2800" dirty="0">
              <a:latin typeface="Arial"/>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spc="190" dirty="0">
                <a:solidFill>
                  <a:srgbClr val="231F20"/>
                </a:solidFill>
                <a:latin typeface="Arial"/>
                <a:cs typeface="Arial"/>
              </a:rPr>
              <a:t>When</a:t>
            </a:r>
            <a:r>
              <a:rPr lang="en-US" altLang="zh-CN" sz="2800" spc="185" dirty="0">
                <a:solidFill>
                  <a:srgbClr val="231F20"/>
                </a:solidFill>
                <a:latin typeface="Arial"/>
                <a:cs typeface="Arial"/>
              </a:rPr>
              <a:t> </a:t>
            </a:r>
            <a:r>
              <a:rPr lang="en-US" altLang="zh-CN" sz="2800" i="1" spc="70" dirty="0" err="1">
                <a:solidFill>
                  <a:srgbClr val="231F20"/>
                </a:solidFill>
                <a:latin typeface="Times New Roman"/>
                <a:cs typeface="Times New Roman"/>
              </a:rPr>
              <a:t>lmax</a:t>
            </a:r>
            <a:r>
              <a:rPr lang="en-US" altLang="zh-CN" sz="2800" i="1" spc="215" dirty="0">
                <a:solidFill>
                  <a:srgbClr val="231F20"/>
                </a:solidFill>
                <a:latin typeface="Times New Roman"/>
                <a:cs typeface="Times New Roman"/>
              </a:rPr>
              <a:t> </a:t>
            </a:r>
            <a:r>
              <a:rPr lang="en-US" altLang="zh-CN" sz="2800" i="1" spc="-240" dirty="0">
                <a:solidFill>
                  <a:srgbClr val="231F20"/>
                </a:solidFill>
                <a:latin typeface="Times New Roman"/>
                <a:cs typeface="Times New Roman"/>
              </a:rPr>
              <a:t> </a:t>
            </a:r>
            <a:r>
              <a:rPr lang="en-US" altLang="zh-CN" sz="2800" spc="40" dirty="0">
                <a:solidFill>
                  <a:srgbClr val="231F20"/>
                </a:solidFill>
                <a:latin typeface="Arial"/>
                <a:cs typeface="Arial"/>
              </a:rPr>
              <a:t>is</a:t>
            </a:r>
            <a:r>
              <a:rPr lang="en-US" altLang="zh-CN" sz="2800" spc="185" dirty="0">
                <a:solidFill>
                  <a:srgbClr val="231F20"/>
                </a:solidFill>
                <a:latin typeface="Arial"/>
                <a:cs typeface="Arial"/>
              </a:rPr>
              <a:t> </a:t>
            </a:r>
            <a:r>
              <a:rPr lang="en-US" altLang="zh-CN" sz="2800" spc="100" dirty="0">
                <a:solidFill>
                  <a:srgbClr val="231F20"/>
                </a:solidFill>
                <a:latin typeface="Arial"/>
                <a:cs typeface="Arial"/>
              </a:rPr>
              <a:t>reached</a:t>
            </a:r>
            <a:r>
              <a:rPr lang="en-US" altLang="zh-CN" sz="2800" spc="180" dirty="0">
                <a:solidFill>
                  <a:srgbClr val="231F20"/>
                </a:solidFill>
                <a:latin typeface="Arial"/>
                <a:cs typeface="Arial"/>
              </a:rPr>
              <a:t> </a:t>
            </a:r>
            <a:r>
              <a:rPr lang="en-US" altLang="zh-CN" sz="2800" spc="130" dirty="0">
                <a:solidFill>
                  <a:srgbClr val="231F20"/>
                </a:solidFill>
                <a:latin typeface="Arial"/>
                <a:cs typeface="Arial"/>
              </a:rPr>
              <a:t>and</a:t>
            </a:r>
            <a:r>
              <a:rPr lang="en-US" altLang="zh-CN" sz="2800" spc="185" dirty="0">
                <a:solidFill>
                  <a:srgbClr val="231F20"/>
                </a:solidFill>
                <a:latin typeface="Arial"/>
                <a:cs typeface="Arial"/>
              </a:rPr>
              <a:t> </a:t>
            </a:r>
            <a:r>
              <a:rPr lang="en-US" altLang="zh-CN" sz="2800" spc="350" dirty="0">
                <a:solidFill>
                  <a:srgbClr val="231F20"/>
                </a:solidFill>
                <a:latin typeface="Arial"/>
                <a:cs typeface="Arial"/>
              </a:rPr>
              <a:t>t</a:t>
            </a:r>
            <a:r>
              <a:rPr lang="en-US" altLang="zh-CN" sz="2800" spc="75" dirty="0">
                <a:solidFill>
                  <a:srgbClr val="231F20"/>
                </a:solidFill>
                <a:latin typeface="Arial"/>
                <a:cs typeface="Arial"/>
              </a:rPr>
              <a:t>he</a:t>
            </a:r>
            <a:r>
              <a:rPr lang="en-US" altLang="zh-CN" sz="2800" spc="190" dirty="0">
                <a:solidFill>
                  <a:srgbClr val="231F20"/>
                </a:solidFill>
                <a:latin typeface="Arial"/>
                <a:cs typeface="Arial"/>
              </a:rPr>
              <a:t> </a:t>
            </a:r>
            <a:r>
              <a:rPr lang="en-US" altLang="zh-CN" sz="2800" spc="140" dirty="0">
                <a:solidFill>
                  <a:srgbClr val="231F20"/>
                </a:solidFill>
                <a:latin typeface="Arial"/>
                <a:cs typeface="Arial"/>
              </a:rPr>
              <a:t>diction</a:t>
            </a:r>
            <a:r>
              <a:rPr lang="en-US" altLang="zh-CN" sz="2800" spc="130" dirty="0">
                <a:solidFill>
                  <a:srgbClr val="231F20"/>
                </a:solidFill>
                <a:latin typeface="Arial"/>
                <a:cs typeface="Arial"/>
              </a:rPr>
              <a:t>a</a:t>
            </a:r>
            <a:r>
              <a:rPr lang="en-US" altLang="zh-CN" sz="2800" spc="145" dirty="0">
                <a:solidFill>
                  <a:srgbClr val="231F20"/>
                </a:solidFill>
                <a:latin typeface="Arial"/>
                <a:cs typeface="Arial"/>
              </a:rPr>
              <a:t>ry</a:t>
            </a:r>
            <a:r>
              <a:rPr lang="en-US" altLang="zh-CN" sz="2800" spc="180" dirty="0">
                <a:solidFill>
                  <a:srgbClr val="231F20"/>
                </a:solidFill>
                <a:latin typeface="Arial"/>
                <a:cs typeface="Arial"/>
              </a:rPr>
              <a:t> </a:t>
            </a:r>
            <a:r>
              <a:rPr lang="en-US" altLang="zh-CN" sz="2800" spc="40" dirty="0">
                <a:solidFill>
                  <a:srgbClr val="231F20"/>
                </a:solidFill>
                <a:latin typeface="Arial"/>
                <a:cs typeface="Arial"/>
              </a:rPr>
              <a:t>is</a:t>
            </a:r>
            <a:r>
              <a:rPr lang="en-US" altLang="zh-CN" sz="2800" spc="185" dirty="0">
                <a:solidFill>
                  <a:srgbClr val="231F20"/>
                </a:solidFill>
                <a:latin typeface="Arial"/>
                <a:cs typeface="Arial"/>
              </a:rPr>
              <a:t> </a:t>
            </a:r>
            <a:r>
              <a:rPr lang="en-US" altLang="zh-CN" sz="2800" spc="120" dirty="0">
                <a:solidFill>
                  <a:srgbClr val="231F20"/>
                </a:solidFill>
                <a:latin typeface="Arial"/>
                <a:cs typeface="Arial"/>
              </a:rPr>
              <a:t>filled</a:t>
            </a:r>
            <a:r>
              <a:rPr lang="en-US" altLang="zh-CN" sz="2800" spc="190" dirty="0">
                <a:solidFill>
                  <a:srgbClr val="231F20"/>
                </a:solidFill>
                <a:latin typeface="Arial"/>
                <a:cs typeface="Arial"/>
              </a:rPr>
              <a:t> </a:t>
            </a:r>
            <a:r>
              <a:rPr lang="en-US" altLang="zh-CN" sz="2800" spc="140" dirty="0">
                <a:solidFill>
                  <a:srgbClr val="231F20"/>
                </a:solidFill>
                <a:latin typeface="Arial"/>
                <a:cs typeface="Arial"/>
              </a:rPr>
              <a:t>up,</a:t>
            </a:r>
            <a:r>
              <a:rPr lang="en-US" altLang="zh-CN" sz="2800" spc="204" dirty="0">
                <a:solidFill>
                  <a:srgbClr val="231F20"/>
                </a:solidFill>
                <a:latin typeface="Arial"/>
                <a:cs typeface="Arial"/>
              </a:rPr>
              <a:t> </a:t>
            </a:r>
            <a:r>
              <a:rPr lang="en-US" altLang="zh-CN" sz="2800" spc="229" dirty="0">
                <a:solidFill>
                  <a:srgbClr val="231F20"/>
                </a:solidFill>
                <a:latin typeface="Arial"/>
                <a:cs typeface="Arial"/>
              </a:rPr>
              <a:t>it</a:t>
            </a:r>
            <a:r>
              <a:rPr lang="en-US" altLang="zh-CN" sz="2800" spc="195" dirty="0">
                <a:solidFill>
                  <a:srgbClr val="231F20"/>
                </a:solidFill>
                <a:latin typeface="Arial"/>
                <a:cs typeface="Arial"/>
              </a:rPr>
              <a:t> </a:t>
            </a:r>
            <a:r>
              <a:rPr lang="en-US" altLang="zh-CN" sz="2800" spc="60" dirty="0">
                <a:solidFill>
                  <a:srgbClr val="231F20"/>
                </a:solidFill>
                <a:latin typeface="Arial"/>
                <a:cs typeface="Arial"/>
              </a:rPr>
              <a:t>needs</a:t>
            </a:r>
            <a:r>
              <a:rPr lang="en-US" altLang="zh-CN" sz="2800" spc="30" dirty="0">
                <a:solidFill>
                  <a:srgbClr val="231F20"/>
                </a:solidFill>
                <a:latin typeface="Arial"/>
                <a:cs typeface="Arial"/>
              </a:rPr>
              <a:t> </a:t>
            </a:r>
            <a:r>
              <a:rPr lang="en-US" altLang="zh-CN" sz="2800" spc="250" dirty="0">
                <a:solidFill>
                  <a:srgbClr val="231F20"/>
                </a:solidFill>
                <a:latin typeface="Arial"/>
                <a:cs typeface="Arial"/>
              </a:rPr>
              <a:t>to</a:t>
            </a:r>
            <a:r>
              <a:rPr lang="en-US" altLang="zh-CN" sz="2800" spc="100" dirty="0">
                <a:solidFill>
                  <a:srgbClr val="231F20"/>
                </a:solidFill>
                <a:latin typeface="Arial"/>
                <a:cs typeface="Arial"/>
              </a:rPr>
              <a:t> </a:t>
            </a:r>
            <a:r>
              <a:rPr lang="en-US" altLang="zh-CN" sz="2800" spc="215" dirty="0">
                <a:solidFill>
                  <a:srgbClr val="231F20"/>
                </a:solidFill>
                <a:latin typeface="Arial"/>
                <a:cs typeface="Arial"/>
              </a:rPr>
              <a:t>b</a:t>
            </a:r>
            <a:r>
              <a:rPr lang="en-US" altLang="zh-CN" sz="2800" spc="10" dirty="0">
                <a:solidFill>
                  <a:srgbClr val="231F20"/>
                </a:solidFill>
                <a:latin typeface="Arial"/>
                <a:cs typeface="Arial"/>
              </a:rPr>
              <a:t>e</a:t>
            </a:r>
            <a:r>
              <a:rPr lang="en-US" altLang="zh-CN" sz="2800" spc="95" dirty="0">
                <a:solidFill>
                  <a:srgbClr val="231F20"/>
                </a:solidFill>
                <a:latin typeface="Arial"/>
                <a:cs typeface="Arial"/>
              </a:rPr>
              <a:t> </a:t>
            </a:r>
            <a:r>
              <a:rPr lang="en-US" altLang="zh-CN" sz="2800" spc="105" dirty="0">
                <a:solidFill>
                  <a:srgbClr val="231F20"/>
                </a:solidFill>
                <a:latin typeface="Arial"/>
                <a:cs typeface="Arial"/>
              </a:rPr>
              <a:t>flushed</a:t>
            </a:r>
            <a:r>
              <a:rPr lang="en-US" altLang="zh-CN" sz="2800" spc="114" dirty="0">
                <a:solidFill>
                  <a:srgbClr val="231F20"/>
                </a:solidFill>
                <a:latin typeface="Arial"/>
                <a:cs typeface="Arial"/>
              </a:rPr>
              <a:t> (as</a:t>
            </a:r>
            <a:r>
              <a:rPr lang="en-US" altLang="zh-CN" sz="2800" spc="100" dirty="0">
                <a:solidFill>
                  <a:srgbClr val="231F20"/>
                </a:solidFill>
                <a:latin typeface="Arial"/>
                <a:cs typeface="Arial"/>
              </a:rPr>
              <a:t> </a:t>
            </a:r>
            <a:r>
              <a:rPr lang="en-US" altLang="zh-CN" sz="2800" spc="110" dirty="0">
                <a:solidFill>
                  <a:srgbClr val="231F20"/>
                </a:solidFill>
                <a:latin typeface="Arial"/>
                <a:cs typeface="Arial"/>
              </a:rPr>
              <a:t>i</a:t>
            </a:r>
            <a:r>
              <a:rPr lang="en-US" altLang="zh-CN" sz="2800" spc="150" dirty="0">
                <a:solidFill>
                  <a:srgbClr val="231F20"/>
                </a:solidFill>
                <a:latin typeface="Arial"/>
                <a:cs typeface="Arial"/>
              </a:rPr>
              <a:t>n</a:t>
            </a:r>
            <a:r>
              <a:rPr lang="en-US" altLang="zh-CN" sz="2800" spc="100" dirty="0">
                <a:solidFill>
                  <a:srgbClr val="231F20"/>
                </a:solidFill>
                <a:latin typeface="Arial"/>
                <a:cs typeface="Arial"/>
              </a:rPr>
              <a:t> </a:t>
            </a:r>
            <a:r>
              <a:rPr lang="en-US" altLang="zh-CN" sz="2800" spc="180" dirty="0">
                <a:solidFill>
                  <a:srgbClr val="231F20"/>
                </a:solidFill>
                <a:latin typeface="Arial"/>
                <a:cs typeface="Arial"/>
              </a:rPr>
              <a:t>U</a:t>
            </a:r>
            <a:r>
              <a:rPr lang="en-US" altLang="zh-CN" sz="2800" spc="120" dirty="0">
                <a:solidFill>
                  <a:srgbClr val="231F20"/>
                </a:solidFill>
                <a:latin typeface="Arial"/>
                <a:cs typeface="Arial"/>
              </a:rPr>
              <a:t>nix</a:t>
            </a:r>
            <a:r>
              <a:rPr lang="en-US" altLang="zh-CN" sz="2800" spc="90" dirty="0">
                <a:solidFill>
                  <a:srgbClr val="231F20"/>
                </a:solidFill>
                <a:latin typeface="Arial"/>
                <a:cs typeface="Arial"/>
              </a:rPr>
              <a:t> </a:t>
            </a:r>
            <a:r>
              <a:rPr lang="en-US" altLang="zh-CN" sz="2800" i="1" spc="180" dirty="0">
                <a:solidFill>
                  <a:srgbClr val="231F20"/>
                </a:solidFill>
                <a:latin typeface="Arial"/>
                <a:cs typeface="Arial"/>
              </a:rPr>
              <a:t>com</a:t>
            </a:r>
            <a:r>
              <a:rPr lang="en-US" altLang="zh-CN" sz="2800" i="1" spc="85" dirty="0">
                <a:solidFill>
                  <a:srgbClr val="231F20"/>
                </a:solidFill>
                <a:latin typeface="Arial"/>
                <a:cs typeface="Arial"/>
              </a:rPr>
              <a:t>p</a:t>
            </a:r>
            <a:r>
              <a:rPr lang="en-US" altLang="zh-CN" sz="2800" i="1" spc="25" dirty="0">
                <a:solidFill>
                  <a:srgbClr val="231F20"/>
                </a:solidFill>
                <a:latin typeface="Arial"/>
                <a:cs typeface="Arial"/>
              </a:rPr>
              <a:t>res</a:t>
            </a:r>
            <a:r>
              <a:rPr lang="en-US" altLang="zh-CN" sz="2800" i="1" spc="15" dirty="0">
                <a:solidFill>
                  <a:srgbClr val="231F20"/>
                </a:solidFill>
                <a:latin typeface="Arial"/>
                <a:cs typeface="Arial"/>
              </a:rPr>
              <a:t>s</a:t>
            </a:r>
            <a:r>
              <a:rPr lang="en-US" altLang="zh-CN" sz="2800" spc="140" dirty="0">
                <a:solidFill>
                  <a:srgbClr val="231F20"/>
                </a:solidFill>
                <a:latin typeface="Arial"/>
                <a:cs typeface="Arial"/>
              </a:rPr>
              <a:t>,</a:t>
            </a:r>
            <a:r>
              <a:rPr lang="en-US" altLang="zh-CN" sz="2800" spc="150" dirty="0">
                <a:solidFill>
                  <a:srgbClr val="231F20"/>
                </a:solidFill>
                <a:latin typeface="Arial"/>
                <a:cs typeface="Arial"/>
              </a:rPr>
              <a:t> </a:t>
            </a:r>
            <a:r>
              <a:rPr lang="en-US" altLang="zh-CN" sz="2800" spc="70" dirty="0">
                <a:solidFill>
                  <a:srgbClr val="231F20"/>
                </a:solidFill>
                <a:latin typeface="Arial"/>
                <a:cs typeface="Arial"/>
              </a:rPr>
              <a:t>o</a:t>
            </a:r>
            <a:r>
              <a:rPr lang="en-US" altLang="zh-CN" sz="2800" spc="175" dirty="0">
                <a:solidFill>
                  <a:srgbClr val="231F20"/>
                </a:solidFill>
                <a:latin typeface="Arial"/>
                <a:cs typeface="Arial"/>
              </a:rPr>
              <a:t>r</a:t>
            </a:r>
            <a:r>
              <a:rPr lang="en-US" altLang="zh-CN" sz="2800" spc="105" dirty="0">
                <a:solidFill>
                  <a:srgbClr val="231F20"/>
                </a:solidFill>
                <a:latin typeface="Arial"/>
                <a:cs typeface="Arial"/>
              </a:rPr>
              <a:t> </a:t>
            </a:r>
            <a:r>
              <a:rPr lang="en-US" altLang="zh-CN" sz="2800" spc="350" dirty="0">
                <a:solidFill>
                  <a:srgbClr val="231F20"/>
                </a:solidFill>
                <a:latin typeface="Arial"/>
                <a:cs typeface="Arial"/>
              </a:rPr>
              <a:t>t</a:t>
            </a:r>
            <a:r>
              <a:rPr lang="en-US" altLang="zh-CN" sz="2800" spc="150" dirty="0">
                <a:solidFill>
                  <a:srgbClr val="231F20"/>
                </a:solidFill>
                <a:latin typeface="Arial"/>
                <a:cs typeface="Arial"/>
              </a:rPr>
              <a:t>o</a:t>
            </a:r>
            <a:r>
              <a:rPr lang="en-US" altLang="zh-CN" sz="2800" spc="105" dirty="0">
                <a:solidFill>
                  <a:srgbClr val="231F20"/>
                </a:solidFill>
                <a:latin typeface="Arial"/>
                <a:cs typeface="Arial"/>
              </a:rPr>
              <a:t> </a:t>
            </a:r>
            <a:r>
              <a:rPr lang="en-US" altLang="zh-CN" sz="2800" spc="145" dirty="0">
                <a:solidFill>
                  <a:srgbClr val="231F20"/>
                </a:solidFill>
                <a:latin typeface="Arial"/>
                <a:cs typeface="Arial"/>
              </a:rPr>
              <a:t>h</a:t>
            </a:r>
            <a:r>
              <a:rPr lang="en-US" altLang="zh-CN" sz="2800" spc="80" dirty="0">
                <a:solidFill>
                  <a:srgbClr val="231F20"/>
                </a:solidFill>
                <a:latin typeface="Arial"/>
                <a:cs typeface="Arial"/>
              </a:rPr>
              <a:t>a</a:t>
            </a:r>
            <a:r>
              <a:rPr lang="en-US" altLang="zh-CN" sz="2800" spc="114" dirty="0">
                <a:solidFill>
                  <a:srgbClr val="231F20"/>
                </a:solidFill>
                <a:latin typeface="Arial"/>
                <a:cs typeface="Arial"/>
              </a:rPr>
              <a:t>v</a:t>
            </a:r>
            <a:r>
              <a:rPr lang="en-US" altLang="zh-CN" sz="2800" spc="10" dirty="0">
                <a:solidFill>
                  <a:srgbClr val="231F20"/>
                </a:solidFill>
                <a:latin typeface="Arial"/>
                <a:cs typeface="Arial"/>
              </a:rPr>
              <a:t>e</a:t>
            </a:r>
            <a:r>
              <a:rPr lang="en-US" altLang="zh-CN" sz="2800" spc="95" dirty="0">
                <a:solidFill>
                  <a:srgbClr val="231F20"/>
                </a:solidFill>
                <a:latin typeface="Arial"/>
                <a:cs typeface="Arial"/>
              </a:rPr>
              <a:t> </a:t>
            </a:r>
            <a:r>
              <a:rPr lang="en-US" altLang="zh-CN" sz="2800" spc="350" dirty="0">
                <a:solidFill>
                  <a:srgbClr val="231F20"/>
                </a:solidFill>
                <a:latin typeface="Arial"/>
                <a:cs typeface="Arial"/>
              </a:rPr>
              <a:t>t</a:t>
            </a:r>
            <a:r>
              <a:rPr lang="en-US" altLang="zh-CN" sz="2800" spc="145" dirty="0">
                <a:solidFill>
                  <a:srgbClr val="231F20"/>
                </a:solidFill>
                <a:latin typeface="Arial"/>
                <a:cs typeface="Arial"/>
              </a:rPr>
              <a:t>h</a:t>
            </a:r>
            <a:r>
              <a:rPr lang="en-US" altLang="zh-CN" sz="2800" spc="10" dirty="0">
                <a:solidFill>
                  <a:srgbClr val="231F20"/>
                </a:solidFill>
                <a:latin typeface="Arial"/>
                <a:cs typeface="Arial"/>
              </a:rPr>
              <a:t>e</a:t>
            </a:r>
            <a:r>
              <a:rPr lang="en-US" altLang="zh-CN" sz="2800" spc="95" dirty="0">
                <a:solidFill>
                  <a:srgbClr val="231F20"/>
                </a:solidFill>
                <a:latin typeface="Arial"/>
                <a:cs typeface="Arial"/>
              </a:rPr>
              <a:t> </a:t>
            </a:r>
            <a:r>
              <a:rPr lang="en-US" altLang="zh-CN" sz="2800" spc="310" dirty="0">
                <a:solidFill>
                  <a:srgbClr val="231F20"/>
                </a:solidFill>
                <a:latin typeface="Arial"/>
                <a:cs typeface="Arial"/>
              </a:rPr>
              <a:t>L</a:t>
            </a:r>
            <a:r>
              <a:rPr lang="en-US" altLang="zh-CN" sz="2800" spc="195" dirty="0">
                <a:solidFill>
                  <a:srgbClr val="231F20"/>
                </a:solidFill>
                <a:latin typeface="Arial"/>
                <a:cs typeface="Arial"/>
              </a:rPr>
              <a:t>R</a:t>
            </a:r>
            <a:r>
              <a:rPr lang="en-US" altLang="zh-CN" sz="2800" spc="180" dirty="0">
                <a:solidFill>
                  <a:srgbClr val="231F20"/>
                </a:solidFill>
                <a:latin typeface="Arial"/>
                <a:cs typeface="Arial"/>
              </a:rPr>
              <a:t>U</a:t>
            </a:r>
            <a:r>
              <a:rPr lang="en-US" altLang="zh-CN" sz="2800" spc="105" dirty="0">
                <a:solidFill>
                  <a:srgbClr val="231F20"/>
                </a:solidFill>
                <a:latin typeface="Arial"/>
                <a:cs typeface="Arial"/>
              </a:rPr>
              <a:t> </a:t>
            </a:r>
            <a:r>
              <a:rPr lang="en-US" altLang="zh-CN" sz="2800" spc="305" dirty="0">
                <a:solidFill>
                  <a:srgbClr val="231F20"/>
                </a:solidFill>
                <a:latin typeface="Arial"/>
                <a:cs typeface="Arial"/>
              </a:rPr>
              <a:t>(</a:t>
            </a:r>
            <a:r>
              <a:rPr lang="en-US" altLang="zh-CN" sz="2800" spc="110" dirty="0">
                <a:solidFill>
                  <a:srgbClr val="231F20"/>
                </a:solidFill>
                <a:latin typeface="Arial"/>
                <a:cs typeface="Arial"/>
              </a:rPr>
              <a:t>l</a:t>
            </a:r>
            <a:r>
              <a:rPr lang="en-US" altLang="zh-CN" sz="2800" spc="10" dirty="0">
                <a:solidFill>
                  <a:srgbClr val="231F20"/>
                </a:solidFill>
                <a:latin typeface="Arial"/>
                <a:cs typeface="Arial"/>
              </a:rPr>
              <a:t>e</a:t>
            </a:r>
            <a:r>
              <a:rPr lang="en-US" altLang="zh-CN" sz="2800" spc="80" dirty="0">
                <a:solidFill>
                  <a:srgbClr val="231F20"/>
                </a:solidFill>
                <a:latin typeface="Arial"/>
                <a:cs typeface="Arial"/>
              </a:rPr>
              <a:t>a</a:t>
            </a:r>
            <a:r>
              <a:rPr lang="en-US" altLang="zh-CN" sz="2800" spc="-35" dirty="0">
                <a:solidFill>
                  <a:srgbClr val="231F20"/>
                </a:solidFill>
                <a:latin typeface="Arial"/>
                <a:cs typeface="Arial"/>
              </a:rPr>
              <a:t>s</a:t>
            </a:r>
            <a:r>
              <a:rPr lang="en-US" altLang="zh-CN" sz="2800" spc="350" dirty="0">
                <a:solidFill>
                  <a:srgbClr val="231F20"/>
                </a:solidFill>
                <a:latin typeface="Arial"/>
                <a:cs typeface="Arial"/>
              </a:rPr>
              <a:t>t </a:t>
            </a:r>
            <a:r>
              <a:rPr lang="en-US" altLang="zh-CN" sz="2800" spc="125" dirty="0">
                <a:solidFill>
                  <a:srgbClr val="231F20"/>
                </a:solidFill>
                <a:latin typeface="Arial"/>
                <a:cs typeface="Arial"/>
              </a:rPr>
              <a:t>recently </a:t>
            </a:r>
            <a:r>
              <a:rPr lang="en-US" altLang="zh-CN" sz="2800" spc="-254" dirty="0">
                <a:solidFill>
                  <a:srgbClr val="231F20"/>
                </a:solidFill>
                <a:latin typeface="Arial"/>
                <a:cs typeface="Arial"/>
              </a:rPr>
              <a:t> </a:t>
            </a:r>
            <a:r>
              <a:rPr lang="en-US" altLang="zh-CN" sz="2800" spc="145" dirty="0">
                <a:solidFill>
                  <a:srgbClr val="231F20"/>
                </a:solidFill>
                <a:latin typeface="Arial"/>
                <a:cs typeface="Arial"/>
              </a:rPr>
              <a:t>u</a:t>
            </a:r>
            <a:r>
              <a:rPr lang="en-US" altLang="zh-CN" sz="2800" spc="110" dirty="0">
                <a:solidFill>
                  <a:srgbClr val="231F20"/>
                </a:solidFill>
                <a:latin typeface="Arial"/>
                <a:cs typeface="Arial"/>
              </a:rPr>
              <a:t>sed) </a:t>
            </a:r>
            <a:r>
              <a:rPr lang="en-US" altLang="zh-CN" sz="2800" spc="-250" dirty="0">
                <a:solidFill>
                  <a:srgbClr val="231F20"/>
                </a:solidFill>
                <a:latin typeface="Arial"/>
                <a:cs typeface="Arial"/>
              </a:rPr>
              <a:t> </a:t>
            </a:r>
            <a:r>
              <a:rPr lang="en-US" altLang="zh-CN" sz="2800" spc="105" dirty="0">
                <a:solidFill>
                  <a:srgbClr val="231F20"/>
                </a:solidFill>
                <a:latin typeface="Arial"/>
                <a:cs typeface="Arial"/>
              </a:rPr>
              <a:t>entries </a:t>
            </a:r>
            <a:r>
              <a:rPr lang="en-US" altLang="zh-CN" sz="2800" spc="-265" dirty="0">
                <a:solidFill>
                  <a:srgbClr val="231F20"/>
                </a:solidFill>
                <a:latin typeface="Arial"/>
                <a:cs typeface="Arial"/>
              </a:rPr>
              <a:t> </a:t>
            </a:r>
            <a:r>
              <a:rPr lang="en-US" altLang="zh-CN" sz="2800" spc="130" dirty="0">
                <a:solidFill>
                  <a:srgbClr val="231F20"/>
                </a:solidFill>
                <a:latin typeface="Arial"/>
                <a:cs typeface="Arial"/>
              </a:rPr>
              <a:t>removed.</a:t>
            </a:r>
            <a:endParaRPr lang="en-US" altLang="zh-CN" sz="2800" dirty="0">
              <a:latin typeface="Arial"/>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Tree>
    <p:extLst>
      <p:ext uri="{BB962C8B-B14F-4D97-AF65-F5344CB8AC3E}">
        <p14:creationId xmlns:p14="http://schemas.microsoft.com/office/powerpoint/2010/main" val="903039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Dictionary-based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35</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zh-CN" altLang="en-US" sz="2800" dirty="0">
                <a:solidFill>
                  <a:srgbClr val="231F20"/>
                </a:solidFill>
                <a:latin typeface="Cambria" panose="02040503050406030204" pitchFamily="18" charset="0"/>
                <a:ea typeface="Cambria" panose="02040503050406030204" pitchFamily="18" charset="0"/>
                <a:cs typeface="Arial"/>
              </a:rPr>
              <a:t>练习</a:t>
            </a: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lvl="1" indent="-360000">
              <a:spcBef>
                <a:spcPts val="1000"/>
              </a:spcBef>
              <a:buClr>
                <a:srgbClr val="94003F"/>
              </a:buClr>
              <a:buSzPct val="70000"/>
              <a:buFont typeface="Wingdings" panose="05000000000000000000" pitchFamily="2" charset="2"/>
              <a:buChar char="u"/>
              <a:tabLst>
                <a:tab pos="273050" algn="l"/>
                <a:tab pos="2266315" algn="l"/>
              </a:tabLst>
            </a:pPr>
            <a:r>
              <a:rPr lang="zh-CN" altLang="zh-CN" sz="2800" dirty="0">
                <a:solidFill>
                  <a:srgbClr val="231F20"/>
                </a:solidFill>
                <a:latin typeface="Cambria" panose="02040503050406030204" pitchFamily="18" charset="0"/>
                <a:ea typeface="Cambria" panose="02040503050406030204" pitchFamily="18" charset="0"/>
                <a:cs typeface="Arial"/>
              </a:rPr>
              <a:t>当输入数据为</a:t>
            </a:r>
            <a:r>
              <a:rPr lang="en-US" altLang="zh-CN" sz="2800" dirty="0">
                <a:solidFill>
                  <a:srgbClr val="231F20"/>
                </a:solidFill>
                <a:latin typeface="Cambria" panose="02040503050406030204" pitchFamily="18" charset="0"/>
                <a:ea typeface="Cambria" panose="02040503050406030204" pitchFamily="18" charset="0"/>
                <a:cs typeface="Arial"/>
              </a:rPr>
              <a:t>BACBABABCCA </a:t>
            </a:r>
            <a:r>
              <a:rPr lang="zh-CN" altLang="zh-CN" sz="2800" dirty="0">
                <a:solidFill>
                  <a:srgbClr val="231F20"/>
                </a:solidFill>
                <a:latin typeface="Cambria" panose="02040503050406030204" pitchFamily="18" charset="0"/>
                <a:ea typeface="Cambria" panose="02040503050406030204" pitchFamily="18" charset="0"/>
                <a:cs typeface="Arial"/>
              </a:rPr>
              <a:t>时，请使用</a:t>
            </a:r>
            <a:r>
              <a:rPr lang="en-US" altLang="zh-CN" sz="2800" dirty="0">
                <a:solidFill>
                  <a:srgbClr val="231F20"/>
                </a:solidFill>
                <a:latin typeface="Cambria" panose="02040503050406030204" pitchFamily="18" charset="0"/>
                <a:ea typeface="Cambria" panose="02040503050406030204" pitchFamily="18" charset="0"/>
                <a:cs typeface="Arial"/>
              </a:rPr>
              <a:t>LZW</a:t>
            </a:r>
            <a:r>
              <a:rPr lang="zh-CN" altLang="zh-CN" sz="2800" dirty="0">
                <a:solidFill>
                  <a:srgbClr val="231F20"/>
                </a:solidFill>
                <a:latin typeface="Cambria" panose="02040503050406030204" pitchFamily="18" charset="0"/>
                <a:ea typeface="Cambria" panose="02040503050406030204" pitchFamily="18" charset="0"/>
                <a:cs typeface="Arial"/>
              </a:rPr>
              <a:t>压缩方法进行编码，写出编码过程。</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pic>
        <p:nvPicPr>
          <p:cNvPr id="7" name="图片 6"/>
          <p:cNvPicPr>
            <a:picLocks noChangeAspect="1"/>
          </p:cNvPicPr>
          <p:nvPr/>
        </p:nvPicPr>
        <p:blipFill>
          <a:blip r:embed="rId3"/>
          <a:stretch>
            <a:fillRect/>
          </a:stretch>
        </p:blipFill>
        <p:spPr>
          <a:xfrm>
            <a:off x="558158" y="2710274"/>
            <a:ext cx="5429031" cy="3572428"/>
          </a:xfrm>
          <a:prstGeom prst="rect">
            <a:avLst/>
          </a:prstGeom>
        </p:spPr>
      </p:pic>
      <p:pic>
        <p:nvPicPr>
          <p:cNvPr id="1026" name="Picture 2" descr="IMG_2549"/>
          <p:cNvPicPr>
            <a:picLocks noChangeAspect="1" noChangeArrowheads="1"/>
          </p:cNvPicPr>
          <p:nvPr/>
        </p:nvPicPr>
        <p:blipFill>
          <a:blip r:embed="rId4" cstate="print">
            <a:extLst>
              <a:ext uri="{28A0092B-C50C-407E-A947-70E740481C1C}">
                <a14:useLocalDpi xmlns:a14="http://schemas.microsoft.com/office/drawing/2010/main" val="0"/>
              </a:ext>
            </a:extLst>
          </a:blip>
          <a:srcRect l="-3059" t="18198" b="9460"/>
          <a:stretch>
            <a:fillRect/>
          </a:stretch>
        </p:blipFill>
        <p:spPr bwMode="auto">
          <a:xfrm>
            <a:off x="2177322" y="2239270"/>
            <a:ext cx="6897105" cy="36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532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Outline</a:t>
            </a:r>
            <a:endParaRPr lang="en-US" altLang="zh-TW" dirty="0"/>
          </a:p>
        </p:txBody>
      </p:sp>
      <p:sp>
        <p:nvSpPr>
          <p:cNvPr id="12291" name="内容占位符 2"/>
          <p:cNvSpPr>
            <a:spLocks noGrp="1"/>
          </p:cNvSpPr>
          <p:nvPr>
            <p:ph idx="1"/>
          </p:nvPr>
        </p:nvSpPr>
        <p:spPr>
          <a:xfrm>
            <a:off x="457200" y="1219200"/>
            <a:ext cx="8229600" cy="4876800"/>
          </a:xfrm>
        </p:spPr>
        <p:txBody>
          <a:bodyPr>
            <a:normAutofit/>
          </a:bodyPr>
          <a:lstStyle/>
          <a:p>
            <a:pPr>
              <a:lnSpc>
                <a:spcPct val="90000"/>
              </a:lnSpc>
            </a:pPr>
            <a:r>
              <a:rPr lang="en-US" altLang="zh-TW" sz="2600" dirty="0">
                <a:latin typeface="Cambria" panose="02040503050406030204" pitchFamily="18" charset="0"/>
                <a:ea typeface="PMingLiU" pitchFamily="18" charset="-120"/>
                <a:cs typeface="PMingLiU" pitchFamily="18" charset="-120"/>
              </a:rPr>
              <a:t>Introduction to Compression </a:t>
            </a:r>
            <a:r>
              <a:rPr lang="zh-CN" altLang="en-US" sz="2600" dirty="0">
                <a:latin typeface="Cambria" panose="02040503050406030204" pitchFamily="18" charset="0"/>
                <a:ea typeface="PMingLiU" pitchFamily="18" charset="-120"/>
                <a:cs typeface="PMingLiU" pitchFamily="18" charset="-120"/>
              </a:rPr>
              <a:t>（压缩）</a:t>
            </a:r>
            <a:endParaRPr lang="en-US" altLang="zh-TW" sz="2600" dirty="0">
              <a:latin typeface="Cambria" panose="02040503050406030204" pitchFamily="18" charset="0"/>
              <a:ea typeface="PMingLiU" pitchFamily="18" charset="-120"/>
              <a:cs typeface="PMingLiU" pitchFamily="18" charset="-120"/>
            </a:endParaRPr>
          </a:p>
          <a:p>
            <a:pPr lvl="1"/>
            <a:r>
              <a:rPr lang="en-US" altLang="zh-TW" sz="2200" dirty="0">
                <a:latin typeface="Cambria" panose="02040503050406030204" pitchFamily="18" charset="0"/>
                <a:cs typeface="PMingLiU" pitchFamily="18" charset="-120"/>
              </a:rPr>
              <a:t>The need for data compression</a:t>
            </a:r>
          </a:p>
          <a:p>
            <a:pPr lvl="1"/>
            <a:r>
              <a:rPr lang="en-US" altLang="zh-TW" sz="2200" dirty="0">
                <a:latin typeface="Cambria" panose="02040503050406030204" pitchFamily="18" charset="0"/>
                <a:cs typeface="PMingLiU" pitchFamily="18" charset="-120"/>
              </a:rPr>
              <a:t>Lossless vs </a:t>
            </a:r>
            <a:r>
              <a:rPr lang="en-US" altLang="zh-TW" sz="2200" dirty="0" err="1">
                <a:latin typeface="Cambria" panose="02040503050406030204" pitchFamily="18" charset="0"/>
                <a:cs typeface="PMingLiU" pitchFamily="18" charset="-120"/>
              </a:rPr>
              <a:t>lossy</a:t>
            </a:r>
            <a:r>
              <a:rPr lang="en-US" altLang="zh-TW" sz="2200" dirty="0">
                <a:latin typeface="Cambria" panose="02040503050406030204" pitchFamily="18" charset="0"/>
                <a:cs typeface="PMingLiU" pitchFamily="18" charset="-120"/>
              </a:rPr>
              <a:t> compression</a:t>
            </a:r>
          </a:p>
          <a:p>
            <a:pPr lvl="1"/>
            <a:r>
              <a:rPr lang="en-US" altLang="zh-TW" sz="2200" dirty="0">
                <a:latin typeface="Cambria" panose="02040503050406030204" pitchFamily="18" charset="0"/>
                <a:cs typeface="PMingLiU" pitchFamily="18" charset="-120"/>
              </a:rPr>
              <a:t>Compression  ratio</a:t>
            </a:r>
          </a:p>
          <a:p>
            <a:r>
              <a:rPr lang="en-US" altLang="zh-TW" sz="2600" dirty="0">
                <a:latin typeface="Cambria" panose="02040503050406030204" pitchFamily="18" charset="0"/>
                <a:ea typeface="PMingLiU" pitchFamily="18" charset="-120"/>
                <a:cs typeface="PMingLiU" pitchFamily="18" charset="-120"/>
              </a:rPr>
              <a:t>Basics of Information Theory </a:t>
            </a:r>
            <a:r>
              <a:rPr lang="zh-CN" altLang="en-US" sz="2600" dirty="0">
                <a:latin typeface="Cambria" panose="02040503050406030204" pitchFamily="18" charset="0"/>
                <a:ea typeface="PMingLiU" pitchFamily="18" charset="-120"/>
                <a:cs typeface="PMingLiU" pitchFamily="18" charset="-120"/>
              </a:rPr>
              <a:t>（信息论基础）</a:t>
            </a:r>
          </a:p>
          <a:p>
            <a:r>
              <a:rPr lang="en-US" altLang="zh-TW" sz="2600" dirty="0">
                <a:latin typeface="Cambria" panose="02040503050406030204" pitchFamily="18" charset="0"/>
                <a:ea typeface="PMingLiU" pitchFamily="18" charset="-120"/>
                <a:cs typeface="PMingLiU" pitchFamily="18" charset="-120"/>
              </a:rPr>
              <a:t>Variable-Length	Coding  (VLC)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变长编码）</a:t>
            </a:r>
            <a:endParaRPr lang="en-US" altLang="zh-CN" sz="2600" dirty="0">
              <a:latin typeface="Cambria" panose="02040503050406030204" pitchFamily="18" charset="0"/>
              <a:ea typeface="PMingLiU" pitchFamily="18" charset="-120"/>
              <a:cs typeface="PMingLiU" pitchFamily="18" charset="-120"/>
            </a:endParaRPr>
          </a:p>
          <a:p>
            <a:pPr lvl="1"/>
            <a:r>
              <a:rPr lang="en-US" altLang="zh-CN" sz="2400" dirty="0">
                <a:solidFill>
                  <a:srgbClr val="231F20"/>
                </a:solidFill>
                <a:latin typeface="Cambria" panose="02040503050406030204" pitchFamily="18" charset="0"/>
                <a:ea typeface="Cambria" panose="02040503050406030204" pitchFamily="18" charset="0"/>
                <a:cs typeface="Arial"/>
              </a:rPr>
              <a:t>Shannon-</a:t>
            </a:r>
            <a:r>
              <a:rPr lang="en-US" altLang="zh-CN" sz="2400" dirty="0" err="1">
                <a:solidFill>
                  <a:srgbClr val="231F20"/>
                </a:solidFill>
                <a:latin typeface="Cambria" panose="02040503050406030204" pitchFamily="18" charset="0"/>
                <a:ea typeface="Cambria" panose="02040503050406030204" pitchFamily="18" charset="0"/>
                <a:cs typeface="Arial"/>
              </a:rPr>
              <a:t>Fano</a:t>
            </a:r>
            <a:r>
              <a:rPr lang="en-US" altLang="zh-CN" sz="2400" dirty="0">
                <a:solidFill>
                  <a:srgbClr val="231F20"/>
                </a:solidFill>
                <a:latin typeface="Cambria" panose="02040503050406030204" pitchFamily="18" charset="0"/>
                <a:ea typeface="Cambria" panose="02040503050406030204" pitchFamily="18" charset="0"/>
                <a:cs typeface="Arial"/>
              </a:rPr>
              <a:t> Algorithm</a:t>
            </a:r>
          </a:p>
          <a:p>
            <a:pPr lvl="1"/>
            <a:r>
              <a:rPr lang="en-US" altLang="zh-CN" sz="2400" dirty="0">
                <a:solidFill>
                  <a:srgbClr val="231F20"/>
                </a:solidFill>
                <a:latin typeface="Cambria" panose="02040503050406030204" pitchFamily="18" charset="0"/>
                <a:ea typeface="Cambria" panose="02040503050406030204" pitchFamily="18" charset="0"/>
                <a:cs typeface="Arial"/>
              </a:rPr>
              <a:t>Huffman Coding</a:t>
            </a:r>
            <a:endParaRPr lang="zh-CN" altLang="en-US" sz="2400" dirty="0">
              <a:solidFill>
                <a:srgbClr val="FF0000"/>
              </a:solidFill>
              <a:latin typeface="Cambria" panose="02040503050406030204" pitchFamily="18" charset="0"/>
              <a:ea typeface="PMingLiU" pitchFamily="18" charset="-120"/>
              <a:cs typeface="PMingLiU" pitchFamily="18" charset="-120"/>
            </a:endParaRPr>
          </a:p>
          <a:p>
            <a:r>
              <a:rPr lang="en-US" altLang="zh-TW" sz="2600" dirty="0">
                <a:latin typeface="Cambria" panose="02040503050406030204" pitchFamily="18" charset="0"/>
                <a:ea typeface="PMingLiU" pitchFamily="18" charset="-120"/>
                <a:cs typeface="PMingLiU" pitchFamily="18" charset="-120"/>
              </a:rPr>
              <a:t>Dictionary-based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基于字典的编码）</a:t>
            </a:r>
          </a:p>
          <a:p>
            <a:r>
              <a:rPr lang="en-US" altLang="zh-TW" sz="2600" dirty="0">
                <a:solidFill>
                  <a:srgbClr val="FF0000"/>
                </a:solidFill>
                <a:latin typeface="Cambria" panose="02040503050406030204" pitchFamily="18" charset="0"/>
                <a:ea typeface="PMingLiU" pitchFamily="18" charset="-120"/>
                <a:cs typeface="PMingLiU" pitchFamily="18" charset="-120"/>
              </a:rPr>
              <a:t>Arithmetic  Coding </a:t>
            </a:r>
            <a:r>
              <a:rPr lang="zh-TW" altLang="en-US" sz="2600" dirty="0">
                <a:solidFill>
                  <a:srgbClr val="FF0000"/>
                </a:solidFill>
                <a:latin typeface="Cambria" panose="02040503050406030204" pitchFamily="18" charset="0"/>
                <a:ea typeface="PMingLiU" pitchFamily="18" charset="-120"/>
                <a:cs typeface="PMingLiU" pitchFamily="18" charset="-120"/>
              </a:rPr>
              <a:t>（</a:t>
            </a:r>
            <a:r>
              <a:rPr lang="zh-CN" altLang="en-US" sz="2600" dirty="0">
                <a:solidFill>
                  <a:srgbClr val="FF0000"/>
                </a:solidFill>
                <a:latin typeface="Cambria" panose="02040503050406030204" pitchFamily="18" charset="0"/>
                <a:ea typeface="PMingLiU" pitchFamily="18" charset="-120"/>
                <a:cs typeface="PMingLiU" pitchFamily="18" charset="-120"/>
              </a:rPr>
              <a:t>算术编码）</a:t>
            </a:r>
          </a:p>
          <a:p>
            <a:endParaRPr lang="en-US" altLang="zh-TW" sz="2600" dirty="0">
              <a:latin typeface="Cambria" panose="02040503050406030204" pitchFamily="18" charset="0"/>
              <a:ea typeface="PMingLiU" pitchFamily="18" charset="-120"/>
              <a:cs typeface="PMingLiU" pitchFamily="18" charset="-120"/>
            </a:endParaRPr>
          </a:p>
          <a:p>
            <a:pPr>
              <a:lnSpc>
                <a:spcPct val="90000"/>
              </a:lnSpc>
            </a:pPr>
            <a:endParaRPr lang="en-US" altLang="zh-TW" sz="2600"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36</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2635060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37</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It was initially developed in the late 1970s and 1980s.</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A form of entropy encoding used in lossless data compression.</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Characters of arithmetic coding (</a:t>
            </a:r>
            <a:r>
              <a:rPr lang="zh-CN" altLang="en-US" sz="2800" dirty="0">
                <a:solidFill>
                  <a:srgbClr val="231F20"/>
                </a:solidFill>
                <a:latin typeface="Cambria" panose="02040503050406030204" pitchFamily="18" charset="0"/>
                <a:ea typeface="Cambria" panose="02040503050406030204" pitchFamily="18" charset="0"/>
                <a:cs typeface="Arial"/>
              </a:rPr>
              <a:t>算术编码）</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400" dirty="0">
                <a:solidFill>
                  <a:srgbClr val="231F20"/>
                </a:solidFill>
                <a:latin typeface="Cambria" panose="02040503050406030204" pitchFamily="18" charset="0"/>
                <a:ea typeface="Cambria" panose="02040503050406030204" pitchFamily="18" charset="0"/>
                <a:cs typeface="Arial"/>
              </a:rPr>
              <a:t>Arithmetic coding is a more modern coding method that usually out-performs Huffman coding</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400" dirty="0">
                <a:solidFill>
                  <a:srgbClr val="231F20"/>
                </a:solidFill>
                <a:latin typeface="Cambria" panose="02040503050406030204" pitchFamily="18" charset="0"/>
                <a:ea typeface="Cambria" panose="02040503050406030204" pitchFamily="18" charset="0"/>
                <a:cs typeface="Arial"/>
              </a:rPr>
              <a:t>Arithmetic coding can treat the whole message as one unit</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A message is represented by a half-open interval [</a:t>
            </a:r>
            <a:r>
              <a:rPr lang="en-US" altLang="zh-CN" sz="2800" i="1" dirty="0">
                <a:solidFill>
                  <a:srgbClr val="231F20"/>
                </a:solidFill>
                <a:latin typeface="Cambria" panose="02040503050406030204" pitchFamily="18" charset="0"/>
                <a:ea typeface="Cambria" panose="02040503050406030204" pitchFamily="18" charset="0"/>
                <a:cs typeface="Arial"/>
              </a:rPr>
              <a:t>a</a:t>
            </a:r>
            <a:r>
              <a:rPr lang="en-US" altLang="zh-CN" sz="2800" dirty="0">
                <a:solidFill>
                  <a:srgbClr val="231F20"/>
                </a:solidFill>
                <a:latin typeface="Cambria" panose="02040503050406030204" pitchFamily="18" charset="0"/>
                <a:ea typeface="Cambria" panose="02040503050406030204" pitchFamily="18" charset="0"/>
                <a:cs typeface="Arial"/>
              </a:rPr>
              <a:t>, </a:t>
            </a:r>
            <a:r>
              <a:rPr lang="en-US" altLang="zh-CN" sz="2800" i="1" dirty="0">
                <a:solidFill>
                  <a:srgbClr val="231F20"/>
                </a:solidFill>
                <a:latin typeface="Cambria" panose="02040503050406030204" pitchFamily="18" charset="0"/>
                <a:ea typeface="Cambria" panose="02040503050406030204" pitchFamily="18" charset="0"/>
                <a:cs typeface="Arial"/>
              </a:rPr>
              <a:t>b</a:t>
            </a:r>
            <a:r>
              <a:rPr lang="en-US" altLang="zh-CN" sz="2800" dirty="0">
                <a:solidFill>
                  <a:srgbClr val="231F20"/>
                </a:solidFill>
                <a:latin typeface="Cambria" panose="02040503050406030204" pitchFamily="18" charset="0"/>
                <a:ea typeface="Cambria" panose="02040503050406030204" pitchFamily="18" charset="0"/>
                <a:cs typeface="Arial"/>
              </a:rPr>
              <a:t>) where </a:t>
            </a:r>
            <a:r>
              <a:rPr lang="en-US" altLang="zh-CN" sz="2800" i="1" dirty="0">
                <a:solidFill>
                  <a:srgbClr val="231F20"/>
                </a:solidFill>
                <a:latin typeface="Cambria" panose="02040503050406030204" pitchFamily="18" charset="0"/>
                <a:ea typeface="Cambria" panose="02040503050406030204" pitchFamily="18" charset="0"/>
                <a:cs typeface="Arial"/>
              </a:rPr>
              <a:t>a</a:t>
            </a:r>
            <a:r>
              <a:rPr lang="en-US" altLang="zh-CN" sz="2800" dirty="0">
                <a:solidFill>
                  <a:srgbClr val="231F20"/>
                </a:solidFill>
                <a:latin typeface="Cambria" panose="02040503050406030204" pitchFamily="18" charset="0"/>
                <a:ea typeface="Cambria" panose="02040503050406030204" pitchFamily="18" charset="0"/>
                <a:cs typeface="Arial"/>
              </a:rPr>
              <a:t> and </a:t>
            </a:r>
            <a:r>
              <a:rPr lang="en-US" altLang="zh-CN" sz="2800" i="1" dirty="0">
                <a:solidFill>
                  <a:srgbClr val="231F20"/>
                </a:solidFill>
                <a:latin typeface="Cambria" panose="02040503050406030204" pitchFamily="18" charset="0"/>
                <a:ea typeface="Cambria" panose="02040503050406030204" pitchFamily="18" charset="0"/>
                <a:cs typeface="Arial"/>
              </a:rPr>
              <a:t>b</a:t>
            </a:r>
            <a:r>
              <a:rPr lang="en-US" altLang="zh-CN" sz="2800" dirty="0">
                <a:solidFill>
                  <a:srgbClr val="231F20"/>
                </a:solidFill>
                <a:latin typeface="Cambria" panose="02040503050406030204" pitchFamily="18" charset="0"/>
                <a:ea typeface="Cambria" panose="02040503050406030204" pitchFamily="18" charset="0"/>
                <a:cs typeface="Arial"/>
              </a:rPr>
              <a:t> are real numbers between 0 and 1.</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Tree>
    <p:extLst>
      <p:ext uri="{BB962C8B-B14F-4D97-AF65-F5344CB8AC3E}">
        <p14:creationId xmlns:p14="http://schemas.microsoft.com/office/powerpoint/2010/main" val="3587266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38</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Encode  Symbols  “CAEE$”.</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Probability  distribution  of  symbols.</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aphicFrame>
        <p:nvGraphicFramePr>
          <p:cNvPr id="6" name="object 6"/>
          <p:cNvGraphicFramePr>
            <a:graphicFrameLocks noGrp="1"/>
          </p:cNvGraphicFramePr>
          <p:nvPr>
            <p:extLst>
              <p:ext uri="{D42A27DB-BD31-4B8C-83A1-F6EECF244321}">
                <p14:modId xmlns:p14="http://schemas.microsoft.com/office/powerpoint/2010/main" val="3705349012"/>
              </p:ext>
            </p:extLst>
          </p:nvPr>
        </p:nvGraphicFramePr>
        <p:xfrm>
          <a:off x="1969248" y="2473456"/>
          <a:ext cx="4829555" cy="2923029"/>
        </p:xfrm>
        <a:graphic>
          <a:graphicData uri="http://schemas.openxmlformats.org/drawingml/2006/table">
            <a:tbl>
              <a:tblPr firstRow="1" bandRow="1">
                <a:tableStyleId>{2D5ABB26-0587-4C30-8999-92F81FD0307C}</a:tableStyleId>
              </a:tblPr>
              <a:tblGrid>
                <a:gridCol w="1294638">
                  <a:extLst>
                    <a:ext uri="{9D8B030D-6E8A-4147-A177-3AD203B41FA5}">
                      <a16:colId xmlns:a16="http://schemas.microsoft.com/office/drawing/2014/main" val="20000"/>
                    </a:ext>
                  </a:extLst>
                </a:gridCol>
                <a:gridCol w="1757172">
                  <a:extLst>
                    <a:ext uri="{9D8B030D-6E8A-4147-A177-3AD203B41FA5}">
                      <a16:colId xmlns:a16="http://schemas.microsoft.com/office/drawing/2014/main" val="20001"/>
                    </a:ext>
                  </a:extLst>
                </a:gridCol>
                <a:gridCol w="1777745">
                  <a:extLst>
                    <a:ext uri="{9D8B030D-6E8A-4147-A177-3AD203B41FA5}">
                      <a16:colId xmlns:a16="http://schemas.microsoft.com/office/drawing/2014/main" val="20002"/>
                    </a:ext>
                  </a:extLst>
                </a:gridCol>
              </a:tblGrid>
              <a:tr h="373380">
                <a:tc>
                  <a:txBody>
                    <a:bodyPr/>
                    <a:lstStyle/>
                    <a:p>
                      <a:pPr marL="126364">
                        <a:lnSpc>
                          <a:spcPct val="100000"/>
                        </a:lnSpc>
                      </a:pPr>
                      <a:r>
                        <a:rPr sz="1950" b="1" dirty="0">
                          <a:solidFill>
                            <a:srgbClr val="231F20"/>
                          </a:solidFill>
                          <a:latin typeface="Arial"/>
                          <a:cs typeface="Arial"/>
                        </a:rPr>
                        <a:t>Sym</a:t>
                      </a:r>
                      <a:r>
                        <a:rPr sz="1950" b="1" spc="70" dirty="0">
                          <a:solidFill>
                            <a:srgbClr val="231F20"/>
                          </a:solidFill>
                          <a:latin typeface="Arial"/>
                          <a:cs typeface="Arial"/>
                        </a:rPr>
                        <a:t>b</a:t>
                      </a:r>
                      <a:r>
                        <a:rPr sz="1950" b="1" spc="0" dirty="0">
                          <a:solidFill>
                            <a:srgbClr val="231F20"/>
                          </a:solidFill>
                          <a:latin typeface="Arial"/>
                          <a:cs typeface="Arial"/>
                        </a:rPr>
                        <a:t>ol</a:t>
                      </a:r>
                      <a:endParaRPr sz="1950">
                        <a:latin typeface="Arial"/>
                        <a:cs typeface="Arial"/>
                      </a:endParaRPr>
                    </a:p>
                  </a:txBody>
                  <a:tcPr marL="0" marR="0" marT="0" marB="0">
                    <a:lnR w="7620">
                      <a:solidFill>
                        <a:srgbClr val="221E1F"/>
                      </a:solidFill>
                      <a:prstDash val="solid"/>
                    </a:lnR>
                    <a:lnB w="7620">
                      <a:solidFill>
                        <a:srgbClr val="221E1F"/>
                      </a:solidFill>
                      <a:prstDash val="solid"/>
                    </a:lnB>
                  </a:tcPr>
                </a:tc>
                <a:tc>
                  <a:txBody>
                    <a:bodyPr/>
                    <a:lstStyle/>
                    <a:p>
                      <a:pPr marL="123189">
                        <a:lnSpc>
                          <a:spcPct val="100000"/>
                        </a:lnSpc>
                      </a:pPr>
                      <a:r>
                        <a:rPr sz="1950" b="1" spc="-5" dirty="0">
                          <a:solidFill>
                            <a:srgbClr val="231F20"/>
                          </a:solidFill>
                          <a:latin typeface="Arial"/>
                          <a:cs typeface="Arial"/>
                        </a:rPr>
                        <a:t>Probabili</a:t>
                      </a:r>
                      <a:r>
                        <a:rPr sz="1950" b="1" spc="-55" dirty="0">
                          <a:solidFill>
                            <a:srgbClr val="231F20"/>
                          </a:solidFill>
                          <a:latin typeface="Arial"/>
                          <a:cs typeface="Arial"/>
                        </a:rPr>
                        <a:t>t</a:t>
                      </a:r>
                      <a:r>
                        <a:rPr sz="1950" b="1" spc="0" dirty="0">
                          <a:solidFill>
                            <a:srgbClr val="231F20"/>
                          </a:solidFill>
                          <a:latin typeface="Arial"/>
                          <a:cs typeface="Arial"/>
                        </a:rPr>
                        <a:t>y</a:t>
                      </a:r>
                      <a:endParaRPr sz="1950">
                        <a:latin typeface="Arial"/>
                        <a:cs typeface="Arial"/>
                      </a:endParaRPr>
                    </a:p>
                  </a:txBody>
                  <a:tcPr marL="0" marR="0" marT="0" marB="0">
                    <a:lnL w="7620">
                      <a:solidFill>
                        <a:srgbClr val="221E1F"/>
                      </a:solidFill>
                      <a:prstDash val="solid"/>
                    </a:lnL>
                    <a:lnR w="7620">
                      <a:solidFill>
                        <a:srgbClr val="221E1F"/>
                      </a:solidFill>
                      <a:prstDash val="solid"/>
                    </a:lnR>
                    <a:lnB w="7620">
                      <a:solidFill>
                        <a:srgbClr val="221E1F"/>
                      </a:solidFill>
                      <a:prstDash val="solid"/>
                    </a:lnB>
                  </a:tcPr>
                </a:tc>
                <a:tc>
                  <a:txBody>
                    <a:bodyPr/>
                    <a:lstStyle/>
                    <a:p>
                      <a:pPr marL="353060">
                        <a:lnSpc>
                          <a:spcPct val="100000"/>
                        </a:lnSpc>
                      </a:pPr>
                      <a:r>
                        <a:rPr sz="1950" b="1" spc="-5" dirty="0">
                          <a:solidFill>
                            <a:srgbClr val="231F20"/>
                          </a:solidFill>
                          <a:latin typeface="Arial"/>
                          <a:cs typeface="Arial"/>
                        </a:rPr>
                        <a:t>Range</a:t>
                      </a:r>
                      <a:endParaRPr sz="1950">
                        <a:latin typeface="Arial"/>
                        <a:cs typeface="Arial"/>
                      </a:endParaRPr>
                    </a:p>
                  </a:txBody>
                  <a:tcPr marL="0" marR="0" marT="0" marB="0">
                    <a:lnL w="7620">
                      <a:solidFill>
                        <a:srgbClr val="221E1F"/>
                      </a:solidFill>
                      <a:prstDash val="solid"/>
                    </a:lnL>
                    <a:lnB w="7620">
                      <a:solidFill>
                        <a:srgbClr val="221E1F"/>
                      </a:solidFill>
                      <a:prstDash val="solid"/>
                    </a:lnB>
                  </a:tcPr>
                </a:tc>
                <a:extLst>
                  <a:ext uri="{0D108BD9-81ED-4DB2-BD59-A6C34878D82A}">
                    <a16:rowId xmlns:a16="http://schemas.microsoft.com/office/drawing/2014/main" val="10000"/>
                  </a:ext>
                </a:extLst>
              </a:tr>
              <a:tr h="362765">
                <a:tc>
                  <a:txBody>
                    <a:bodyPr/>
                    <a:lstStyle/>
                    <a:p>
                      <a:pPr marL="3175" algn="ctr">
                        <a:lnSpc>
                          <a:spcPct val="100000"/>
                        </a:lnSpc>
                      </a:pPr>
                      <a:r>
                        <a:rPr sz="1950" dirty="0">
                          <a:solidFill>
                            <a:srgbClr val="231F20"/>
                          </a:solidFill>
                          <a:latin typeface="Arial"/>
                          <a:cs typeface="Arial"/>
                        </a:rPr>
                        <a:t>A</a:t>
                      </a:r>
                      <a:endParaRPr sz="1950">
                        <a:latin typeface="Arial"/>
                        <a:cs typeface="Arial"/>
                      </a:endParaRPr>
                    </a:p>
                  </a:txBody>
                  <a:tcPr marL="0" marR="0" marT="0" marB="0">
                    <a:lnR w="7620">
                      <a:solidFill>
                        <a:srgbClr val="221E1F"/>
                      </a:solidFill>
                      <a:prstDash val="solid"/>
                    </a:lnR>
                    <a:lnT w="7620">
                      <a:solidFill>
                        <a:srgbClr val="221E1F"/>
                      </a:solidFill>
                      <a:prstDash val="solid"/>
                    </a:lnT>
                  </a:tcPr>
                </a:tc>
                <a:tc>
                  <a:txBody>
                    <a:bodyPr/>
                    <a:lstStyle/>
                    <a:p>
                      <a:pPr marR="1270" algn="ctr">
                        <a:lnSpc>
                          <a:spcPct val="100000"/>
                        </a:lnSpc>
                      </a:pPr>
                      <a:r>
                        <a:rPr sz="1950" spc="-5" dirty="0">
                          <a:solidFill>
                            <a:srgbClr val="231F20"/>
                          </a:solidFill>
                          <a:latin typeface="Arial"/>
                          <a:cs typeface="Arial"/>
                        </a:rPr>
                        <a:t>0.2</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tcPr>
                </a:tc>
                <a:tc>
                  <a:txBody>
                    <a:bodyPr/>
                    <a:lstStyle/>
                    <a:p>
                      <a:pPr marL="123189">
                        <a:lnSpc>
                          <a:spcPct val="100000"/>
                        </a:lnSpc>
                      </a:pPr>
                      <a:r>
                        <a:rPr sz="1950" spc="-5" dirty="0">
                          <a:solidFill>
                            <a:srgbClr val="231F20"/>
                          </a:solidFill>
                          <a:latin typeface="Arial"/>
                          <a:cs typeface="Arial"/>
                        </a:rPr>
                        <a:t>[0</a:t>
                      </a:r>
                      <a:r>
                        <a:rPr sz="1950" spc="0" dirty="0">
                          <a:solidFill>
                            <a:srgbClr val="231F20"/>
                          </a:solidFill>
                          <a:latin typeface="Arial"/>
                          <a:cs typeface="Arial"/>
                        </a:rPr>
                        <a:t>, </a:t>
                      </a:r>
                      <a:r>
                        <a:rPr sz="1950" spc="-265" dirty="0">
                          <a:solidFill>
                            <a:srgbClr val="231F20"/>
                          </a:solidFill>
                          <a:latin typeface="Arial"/>
                          <a:cs typeface="Arial"/>
                        </a:rPr>
                        <a:t> </a:t>
                      </a:r>
                      <a:r>
                        <a:rPr sz="1950" spc="-5" dirty="0">
                          <a:solidFill>
                            <a:srgbClr val="231F20"/>
                          </a:solidFill>
                          <a:latin typeface="Arial"/>
                          <a:cs typeface="Arial"/>
                        </a:rPr>
                        <a:t>0.2)</a:t>
                      </a:r>
                      <a:endParaRPr sz="1950">
                        <a:latin typeface="Arial"/>
                        <a:cs typeface="Arial"/>
                      </a:endParaRPr>
                    </a:p>
                  </a:txBody>
                  <a:tcPr marL="0" marR="0" marT="0" marB="0">
                    <a:lnL w="7620">
                      <a:solidFill>
                        <a:srgbClr val="221E1F"/>
                      </a:solidFill>
                      <a:prstDash val="solid"/>
                    </a:lnL>
                    <a:lnT w="7620">
                      <a:solidFill>
                        <a:srgbClr val="221E1F"/>
                      </a:solidFill>
                      <a:prstDash val="solid"/>
                    </a:lnT>
                  </a:tcPr>
                </a:tc>
                <a:extLst>
                  <a:ext uri="{0D108BD9-81ED-4DB2-BD59-A6C34878D82A}">
                    <a16:rowId xmlns:a16="http://schemas.microsoft.com/office/drawing/2014/main" val="10001"/>
                  </a:ext>
                </a:extLst>
              </a:tr>
              <a:tr h="364235">
                <a:tc>
                  <a:txBody>
                    <a:bodyPr/>
                    <a:lstStyle/>
                    <a:p>
                      <a:pPr marL="3810" algn="ctr">
                        <a:lnSpc>
                          <a:spcPct val="100000"/>
                        </a:lnSpc>
                      </a:pPr>
                      <a:r>
                        <a:rPr sz="1950" dirty="0">
                          <a:solidFill>
                            <a:srgbClr val="231F20"/>
                          </a:solidFill>
                          <a:latin typeface="Arial"/>
                          <a:cs typeface="Arial"/>
                        </a:rPr>
                        <a:t>B</a:t>
                      </a:r>
                      <a:endParaRPr sz="1950">
                        <a:latin typeface="Arial"/>
                        <a:cs typeface="Arial"/>
                      </a:endParaRPr>
                    </a:p>
                  </a:txBody>
                  <a:tcPr marL="0" marR="0" marT="0" marB="0">
                    <a:lnR w="7620">
                      <a:solidFill>
                        <a:srgbClr val="221E1F"/>
                      </a:solidFill>
                      <a:prstDash val="solid"/>
                    </a:lnR>
                  </a:tcPr>
                </a:tc>
                <a:tc>
                  <a:txBody>
                    <a:bodyPr/>
                    <a:lstStyle/>
                    <a:p>
                      <a:pPr marR="1270" algn="ctr">
                        <a:lnSpc>
                          <a:spcPct val="100000"/>
                        </a:lnSpc>
                      </a:pPr>
                      <a:r>
                        <a:rPr sz="1950" spc="-5" dirty="0">
                          <a:solidFill>
                            <a:srgbClr val="231F20"/>
                          </a:solidFill>
                          <a:latin typeface="Arial"/>
                          <a:cs typeface="Arial"/>
                        </a:rPr>
                        <a:t>0.1</a:t>
                      </a:r>
                      <a:endParaRPr sz="1950" dirty="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3189">
                        <a:lnSpc>
                          <a:spcPct val="100000"/>
                        </a:lnSpc>
                      </a:pPr>
                      <a:r>
                        <a:rPr sz="1950" spc="-5" dirty="0">
                          <a:solidFill>
                            <a:srgbClr val="231F20"/>
                          </a:solidFill>
                          <a:latin typeface="Arial"/>
                          <a:cs typeface="Arial"/>
                        </a:rPr>
                        <a:t>[0.2</a:t>
                      </a:r>
                      <a:r>
                        <a:rPr sz="1950" spc="0" dirty="0">
                          <a:solidFill>
                            <a:srgbClr val="231F20"/>
                          </a:solidFill>
                          <a:latin typeface="Arial"/>
                          <a:cs typeface="Arial"/>
                        </a:rPr>
                        <a:t>, </a:t>
                      </a:r>
                      <a:r>
                        <a:rPr sz="1950" spc="-250" dirty="0">
                          <a:solidFill>
                            <a:srgbClr val="231F20"/>
                          </a:solidFill>
                          <a:latin typeface="Arial"/>
                          <a:cs typeface="Arial"/>
                        </a:rPr>
                        <a:t> </a:t>
                      </a:r>
                      <a:r>
                        <a:rPr sz="1950" spc="-5" dirty="0">
                          <a:solidFill>
                            <a:srgbClr val="231F20"/>
                          </a:solidFill>
                          <a:latin typeface="Arial"/>
                          <a:cs typeface="Arial"/>
                        </a:rPr>
                        <a:t>0.3)</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2"/>
                  </a:ext>
                </a:extLst>
              </a:tr>
              <a:tr h="364236">
                <a:tc>
                  <a:txBody>
                    <a:bodyPr/>
                    <a:lstStyle/>
                    <a:p>
                      <a:pPr marL="4445" algn="ctr">
                        <a:lnSpc>
                          <a:spcPct val="100000"/>
                        </a:lnSpc>
                      </a:pPr>
                      <a:r>
                        <a:rPr sz="1950" dirty="0">
                          <a:solidFill>
                            <a:srgbClr val="231F20"/>
                          </a:solidFill>
                          <a:latin typeface="Arial"/>
                          <a:cs typeface="Arial"/>
                        </a:rPr>
                        <a:t>C</a:t>
                      </a:r>
                      <a:endParaRPr sz="1950">
                        <a:latin typeface="Arial"/>
                        <a:cs typeface="Arial"/>
                      </a:endParaRPr>
                    </a:p>
                  </a:txBody>
                  <a:tcPr marL="0" marR="0" marT="0" marB="0">
                    <a:lnR w="7620">
                      <a:solidFill>
                        <a:srgbClr val="221E1F"/>
                      </a:solidFill>
                      <a:prstDash val="solid"/>
                    </a:lnR>
                  </a:tcPr>
                </a:tc>
                <a:tc>
                  <a:txBody>
                    <a:bodyPr/>
                    <a:lstStyle/>
                    <a:p>
                      <a:pPr marR="1270" algn="ctr">
                        <a:lnSpc>
                          <a:spcPct val="100000"/>
                        </a:lnSpc>
                      </a:pPr>
                      <a:r>
                        <a:rPr sz="1950" spc="-5" dirty="0">
                          <a:solidFill>
                            <a:srgbClr val="231F20"/>
                          </a:solidFill>
                          <a:latin typeface="Arial"/>
                          <a:cs typeface="Arial"/>
                        </a:rPr>
                        <a:t>0.2</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3189">
                        <a:lnSpc>
                          <a:spcPct val="100000"/>
                        </a:lnSpc>
                      </a:pPr>
                      <a:r>
                        <a:rPr sz="1950" spc="-5" dirty="0">
                          <a:solidFill>
                            <a:srgbClr val="231F20"/>
                          </a:solidFill>
                          <a:latin typeface="Arial"/>
                          <a:cs typeface="Arial"/>
                        </a:rPr>
                        <a:t>[0.3</a:t>
                      </a:r>
                      <a:r>
                        <a:rPr sz="1950" spc="0" dirty="0">
                          <a:solidFill>
                            <a:srgbClr val="231F20"/>
                          </a:solidFill>
                          <a:latin typeface="Arial"/>
                          <a:cs typeface="Arial"/>
                        </a:rPr>
                        <a:t>, </a:t>
                      </a:r>
                      <a:r>
                        <a:rPr sz="1950" spc="-250" dirty="0">
                          <a:solidFill>
                            <a:srgbClr val="231F20"/>
                          </a:solidFill>
                          <a:latin typeface="Arial"/>
                          <a:cs typeface="Arial"/>
                        </a:rPr>
                        <a:t> </a:t>
                      </a:r>
                      <a:r>
                        <a:rPr sz="1950" spc="-5" dirty="0">
                          <a:solidFill>
                            <a:srgbClr val="231F20"/>
                          </a:solidFill>
                          <a:latin typeface="Arial"/>
                          <a:cs typeface="Arial"/>
                        </a:rPr>
                        <a:t>0.5)</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3"/>
                  </a:ext>
                </a:extLst>
              </a:tr>
              <a:tr h="364236">
                <a:tc>
                  <a:txBody>
                    <a:bodyPr/>
                    <a:lstStyle/>
                    <a:p>
                      <a:pPr marL="2540" algn="ctr">
                        <a:lnSpc>
                          <a:spcPct val="100000"/>
                        </a:lnSpc>
                      </a:pPr>
                      <a:r>
                        <a:rPr sz="1950" dirty="0">
                          <a:solidFill>
                            <a:srgbClr val="231F20"/>
                          </a:solidFill>
                          <a:latin typeface="Arial"/>
                          <a:cs typeface="Arial"/>
                        </a:rPr>
                        <a:t>D</a:t>
                      </a:r>
                      <a:endParaRPr sz="1950">
                        <a:latin typeface="Arial"/>
                        <a:cs typeface="Arial"/>
                      </a:endParaRPr>
                    </a:p>
                  </a:txBody>
                  <a:tcPr marL="0" marR="0" marT="0" marB="0">
                    <a:lnR w="7620">
                      <a:solidFill>
                        <a:srgbClr val="221E1F"/>
                      </a:solidFill>
                      <a:prstDash val="solid"/>
                    </a:lnR>
                  </a:tcPr>
                </a:tc>
                <a:tc>
                  <a:txBody>
                    <a:bodyPr/>
                    <a:lstStyle/>
                    <a:p>
                      <a:pPr marR="2540" algn="ctr">
                        <a:lnSpc>
                          <a:spcPct val="100000"/>
                        </a:lnSpc>
                      </a:pPr>
                      <a:r>
                        <a:rPr sz="1950" spc="-5" dirty="0">
                          <a:solidFill>
                            <a:srgbClr val="231F20"/>
                          </a:solidFill>
                          <a:latin typeface="Arial"/>
                          <a:cs typeface="Arial"/>
                        </a:rPr>
                        <a:t>0.05</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3189">
                        <a:lnSpc>
                          <a:spcPct val="100000"/>
                        </a:lnSpc>
                      </a:pPr>
                      <a:r>
                        <a:rPr sz="1950" spc="-5" dirty="0">
                          <a:solidFill>
                            <a:srgbClr val="231F20"/>
                          </a:solidFill>
                          <a:latin typeface="Arial"/>
                          <a:cs typeface="Arial"/>
                        </a:rPr>
                        <a:t>[0.5</a:t>
                      </a:r>
                      <a:r>
                        <a:rPr sz="1950" spc="0" dirty="0">
                          <a:solidFill>
                            <a:srgbClr val="231F20"/>
                          </a:solidFill>
                          <a:latin typeface="Arial"/>
                          <a:cs typeface="Arial"/>
                        </a:rPr>
                        <a:t>, </a:t>
                      </a:r>
                      <a:r>
                        <a:rPr sz="1950" spc="-250" dirty="0">
                          <a:solidFill>
                            <a:srgbClr val="231F20"/>
                          </a:solidFill>
                          <a:latin typeface="Arial"/>
                          <a:cs typeface="Arial"/>
                        </a:rPr>
                        <a:t> </a:t>
                      </a:r>
                      <a:r>
                        <a:rPr sz="1950" spc="-5" dirty="0">
                          <a:solidFill>
                            <a:srgbClr val="231F20"/>
                          </a:solidFill>
                          <a:latin typeface="Arial"/>
                          <a:cs typeface="Arial"/>
                        </a:rPr>
                        <a:t>0.55)</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4"/>
                  </a:ext>
                </a:extLst>
              </a:tr>
              <a:tr h="364236">
                <a:tc>
                  <a:txBody>
                    <a:bodyPr/>
                    <a:lstStyle/>
                    <a:p>
                      <a:pPr marL="1905" algn="ctr">
                        <a:lnSpc>
                          <a:spcPct val="100000"/>
                        </a:lnSpc>
                      </a:pPr>
                      <a:r>
                        <a:rPr sz="1950" dirty="0">
                          <a:solidFill>
                            <a:srgbClr val="231F20"/>
                          </a:solidFill>
                          <a:latin typeface="Arial"/>
                          <a:cs typeface="Arial"/>
                        </a:rPr>
                        <a:t>E</a:t>
                      </a:r>
                      <a:endParaRPr sz="1950" dirty="0">
                        <a:latin typeface="Arial"/>
                        <a:cs typeface="Arial"/>
                      </a:endParaRPr>
                    </a:p>
                  </a:txBody>
                  <a:tcPr marL="0" marR="0" marT="0" marB="0">
                    <a:lnR w="7620">
                      <a:solidFill>
                        <a:srgbClr val="221E1F"/>
                      </a:solidFill>
                      <a:prstDash val="solid"/>
                    </a:lnR>
                  </a:tcPr>
                </a:tc>
                <a:tc>
                  <a:txBody>
                    <a:bodyPr/>
                    <a:lstStyle/>
                    <a:p>
                      <a:pPr marR="1270" algn="ctr">
                        <a:lnSpc>
                          <a:spcPct val="100000"/>
                        </a:lnSpc>
                      </a:pPr>
                      <a:r>
                        <a:rPr sz="1950" spc="-5" dirty="0">
                          <a:solidFill>
                            <a:srgbClr val="231F20"/>
                          </a:solidFill>
                          <a:latin typeface="Arial"/>
                          <a:cs typeface="Arial"/>
                        </a:rPr>
                        <a:t>0.3</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3189">
                        <a:lnSpc>
                          <a:spcPct val="100000"/>
                        </a:lnSpc>
                      </a:pPr>
                      <a:r>
                        <a:rPr sz="1950" spc="-5" dirty="0">
                          <a:solidFill>
                            <a:srgbClr val="231F20"/>
                          </a:solidFill>
                          <a:latin typeface="Arial"/>
                          <a:cs typeface="Arial"/>
                        </a:rPr>
                        <a:t>[0.55</a:t>
                      </a:r>
                      <a:r>
                        <a:rPr sz="1950" spc="0" dirty="0">
                          <a:solidFill>
                            <a:srgbClr val="231F20"/>
                          </a:solidFill>
                          <a:latin typeface="Arial"/>
                          <a:cs typeface="Arial"/>
                        </a:rPr>
                        <a:t>, </a:t>
                      </a:r>
                      <a:r>
                        <a:rPr sz="1950" spc="-250" dirty="0">
                          <a:solidFill>
                            <a:srgbClr val="231F20"/>
                          </a:solidFill>
                          <a:latin typeface="Arial"/>
                          <a:cs typeface="Arial"/>
                        </a:rPr>
                        <a:t> </a:t>
                      </a:r>
                      <a:r>
                        <a:rPr sz="1950" spc="-5" dirty="0">
                          <a:solidFill>
                            <a:srgbClr val="231F20"/>
                          </a:solidFill>
                          <a:latin typeface="Arial"/>
                          <a:cs typeface="Arial"/>
                        </a:rPr>
                        <a:t>0.85)</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5"/>
                  </a:ext>
                </a:extLst>
              </a:tr>
              <a:tr h="364991">
                <a:tc>
                  <a:txBody>
                    <a:bodyPr/>
                    <a:lstStyle/>
                    <a:p>
                      <a:pPr marL="2540" algn="ctr">
                        <a:lnSpc>
                          <a:spcPct val="100000"/>
                        </a:lnSpc>
                      </a:pPr>
                      <a:r>
                        <a:rPr sz="1950" dirty="0">
                          <a:solidFill>
                            <a:srgbClr val="231F20"/>
                          </a:solidFill>
                          <a:latin typeface="Arial"/>
                          <a:cs typeface="Arial"/>
                        </a:rPr>
                        <a:t>F</a:t>
                      </a:r>
                      <a:endParaRPr sz="1950">
                        <a:latin typeface="Arial"/>
                        <a:cs typeface="Arial"/>
                      </a:endParaRPr>
                    </a:p>
                  </a:txBody>
                  <a:tcPr marL="0" marR="0" marT="0" marB="0">
                    <a:lnR w="7620">
                      <a:solidFill>
                        <a:srgbClr val="221E1F"/>
                      </a:solidFill>
                      <a:prstDash val="solid"/>
                    </a:lnR>
                  </a:tcPr>
                </a:tc>
                <a:tc>
                  <a:txBody>
                    <a:bodyPr/>
                    <a:lstStyle/>
                    <a:p>
                      <a:pPr marR="2540" algn="ctr">
                        <a:lnSpc>
                          <a:spcPct val="100000"/>
                        </a:lnSpc>
                      </a:pPr>
                      <a:r>
                        <a:rPr sz="1950" spc="-5" dirty="0">
                          <a:solidFill>
                            <a:srgbClr val="231F20"/>
                          </a:solidFill>
                          <a:latin typeface="Arial"/>
                          <a:cs typeface="Arial"/>
                        </a:rPr>
                        <a:t>0.05</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3189">
                        <a:lnSpc>
                          <a:spcPct val="100000"/>
                        </a:lnSpc>
                      </a:pPr>
                      <a:r>
                        <a:rPr sz="1950" spc="-5" dirty="0">
                          <a:solidFill>
                            <a:srgbClr val="231F20"/>
                          </a:solidFill>
                          <a:latin typeface="Arial"/>
                          <a:cs typeface="Arial"/>
                        </a:rPr>
                        <a:t>[0.85</a:t>
                      </a:r>
                      <a:r>
                        <a:rPr sz="1950" spc="0" dirty="0">
                          <a:solidFill>
                            <a:srgbClr val="231F20"/>
                          </a:solidFill>
                          <a:latin typeface="Arial"/>
                          <a:cs typeface="Arial"/>
                        </a:rPr>
                        <a:t>, </a:t>
                      </a:r>
                      <a:r>
                        <a:rPr sz="1950" spc="-250" dirty="0">
                          <a:solidFill>
                            <a:srgbClr val="231F20"/>
                          </a:solidFill>
                          <a:latin typeface="Arial"/>
                          <a:cs typeface="Arial"/>
                        </a:rPr>
                        <a:t> </a:t>
                      </a:r>
                      <a:r>
                        <a:rPr sz="1950" spc="-5" dirty="0">
                          <a:solidFill>
                            <a:srgbClr val="231F20"/>
                          </a:solidFill>
                          <a:latin typeface="Arial"/>
                          <a:cs typeface="Arial"/>
                        </a:rPr>
                        <a:t>0.9)</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6"/>
                  </a:ext>
                </a:extLst>
              </a:tr>
              <a:tr h="364950">
                <a:tc>
                  <a:txBody>
                    <a:bodyPr/>
                    <a:lstStyle/>
                    <a:p>
                      <a:pPr marL="3175" algn="ctr">
                        <a:lnSpc>
                          <a:spcPct val="100000"/>
                        </a:lnSpc>
                      </a:pPr>
                      <a:r>
                        <a:rPr sz="1950" dirty="0">
                          <a:solidFill>
                            <a:srgbClr val="231F20"/>
                          </a:solidFill>
                          <a:latin typeface="Arial"/>
                          <a:cs typeface="Arial"/>
                        </a:rPr>
                        <a:t>$</a:t>
                      </a:r>
                      <a:endParaRPr sz="1950">
                        <a:latin typeface="Arial"/>
                        <a:cs typeface="Arial"/>
                      </a:endParaRPr>
                    </a:p>
                  </a:txBody>
                  <a:tcPr marL="0" marR="0" marT="0" marB="0">
                    <a:lnR w="7620">
                      <a:solidFill>
                        <a:srgbClr val="221E1F"/>
                      </a:solidFill>
                      <a:prstDash val="solid"/>
                    </a:lnR>
                  </a:tcPr>
                </a:tc>
                <a:tc>
                  <a:txBody>
                    <a:bodyPr/>
                    <a:lstStyle/>
                    <a:p>
                      <a:pPr marR="1270" algn="ctr">
                        <a:lnSpc>
                          <a:spcPct val="100000"/>
                        </a:lnSpc>
                      </a:pPr>
                      <a:r>
                        <a:rPr sz="1950" spc="-5" dirty="0">
                          <a:solidFill>
                            <a:srgbClr val="231F20"/>
                          </a:solidFill>
                          <a:latin typeface="Arial"/>
                          <a:cs typeface="Arial"/>
                        </a:rPr>
                        <a:t>0.1</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3189">
                        <a:lnSpc>
                          <a:spcPct val="100000"/>
                        </a:lnSpc>
                      </a:pPr>
                      <a:r>
                        <a:rPr sz="1950" spc="-5" dirty="0">
                          <a:solidFill>
                            <a:srgbClr val="231F20"/>
                          </a:solidFill>
                          <a:latin typeface="Arial"/>
                          <a:cs typeface="Arial"/>
                        </a:rPr>
                        <a:t>[0.9</a:t>
                      </a:r>
                      <a:r>
                        <a:rPr sz="1950" spc="0" dirty="0">
                          <a:solidFill>
                            <a:srgbClr val="231F20"/>
                          </a:solidFill>
                          <a:latin typeface="Arial"/>
                          <a:cs typeface="Arial"/>
                        </a:rPr>
                        <a:t>, </a:t>
                      </a:r>
                      <a:r>
                        <a:rPr sz="1950" spc="-250" dirty="0">
                          <a:solidFill>
                            <a:srgbClr val="231F20"/>
                          </a:solidFill>
                          <a:latin typeface="Arial"/>
                          <a:cs typeface="Arial"/>
                        </a:rPr>
                        <a:t> </a:t>
                      </a:r>
                      <a:r>
                        <a:rPr sz="1950" spc="-5" dirty="0">
                          <a:solidFill>
                            <a:srgbClr val="231F20"/>
                          </a:solidFill>
                          <a:latin typeface="Arial"/>
                          <a:cs typeface="Arial"/>
                        </a:rPr>
                        <a:t>1.0)</a:t>
                      </a:r>
                      <a:endParaRPr sz="1950" dirty="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76603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39</a:t>
            </a:fld>
            <a:endParaRPr kumimoji="0" lang="en-US" altLang="zh-CN" sz="1200">
              <a:latin typeface="Garamond" panose="02020404030301010803" pitchFamily="18" charset="0"/>
            </a:endParaRPr>
          </a:p>
        </p:txBody>
      </p:sp>
      <p:sp>
        <p:nvSpPr>
          <p:cNvPr id="51" name="object 9"/>
          <p:cNvSpPr txBox="1"/>
          <p:nvPr/>
        </p:nvSpPr>
        <p:spPr>
          <a:xfrm>
            <a:off x="628650" y="894964"/>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Arithmetic  Coding  Encoder</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pSp>
        <p:nvGrpSpPr>
          <p:cNvPr id="2" name="组合 1"/>
          <p:cNvGrpSpPr/>
          <p:nvPr/>
        </p:nvGrpSpPr>
        <p:grpSpPr>
          <a:xfrm>
            <a:off x="1485257" y="1546292"/>
            <a:ext cx="6584950" cy="4575880"/>
            <a:chOff x="1574500" y="1978825"/>
            <a:chExt cx="6584950" cy="4575880"/>
          </a:xfrm>
        </p:grpSpPr>
        <p:sp>
          <p:nvSpPr>
            <p:cNvPr id="7" name="object 6"/>
            <p:cNvSpPr txBox="1"/>
            <p:nvPr/>
          </p:nvSpPr>
          <p:spPr>
            <a:xfrm>
              <a:off x="1574500" y="1978825"/>
              <a:ext cx="1765300" cy="676910"/>
            </a:xfrm>
            <a:prstGeom prst="rect">
              <a:avLst/>
            </a:prstGeom>
          </p:spPr>
          <p:txBody>
            <a:bodyPr vert="horz" wrap="square" lIns="0" tIns="0" rIns="0" bIns="0" rtlCol="0">
              <a:noAutofit/>
            </a:bodyPr>
            <a:lstStyle/>
            <a:p>
              <a:pPr marL="12700">
                <a:lnSpc>
                  <a:spcPct val="100000"/>
                </a:lnSpc>
              </a:pPr>
              <a:r>
                <a:rPr sz="1950" dirty="0">
                  <a:solidFill>
                    <a:srgbClr val="231F20"/>
                  </a:solidFill>
                  <a:latin typeface="Arial"/>
                  <a:cs typeface="Arial"/>
                </a:rPr>
                <a:t>BEGIN</a:t>
              </a:r>
              <a:endParaRPr sz="1950" dirty="0">
                <a:latin typeface="Arial"/>
                <a:cs typeface="Arial"/>
              </a:endParaRPr>
            </a:p>
            <a:p>
              <a:pPr marL="413384">
                <a:lnSpc>
                  <a:spcPct val="100000"/>
                </a:lnSpc>
                <a:spcBef>
                  <a:spcPts val="445"/>
                </a:spcBef>
                <a:tabLst>
                  <a:tab pos="948055" algn="l"/>
                  <a:tab pos="1216025" algn="l"/>
                </a:tabLst>
              </a:pPr>
              <a:r>
                <a:rPr sz="1950" dirty="0">
                  <a:solidFill>
                    <a:srgbClr val="231F20"/>
                  </a:solidFill>
                  <a:latin typeface="Arial"/>
                  <a:cs typeface="Arial"/>
                </a:rPr>
                <a:t>low	=	0.0;</a:t>
              </a:r>
              <a:endParaRPr sz="1950" dirty="0">
                <a:latin typeface="Arial"/>
                <a:cs typeface="Arial"/>
              </a:endParaRPr>
            </a:p>
          </p:txBody>
        </p:sp>
        <p:sp>
          <p:nvSpPr>
            <p:cNvPr id="8" name="object 7"/>
            <p:cNvSpPr txBox="1"/>
            <p:nvPr/>
          </p:nvSpPr>
          <p:spPr>
            <a:xfrm>
              <a:off x="3715221" y="2332463"/>
              <a:ext cx="1497330" cy="323215"/>
            </a:xfrm>
            <a:prstGeom prst="rect">
              <a:avLst/>
            </a:prstGeom>
          </p:spPr>
          <p:txBody>
            <a:bodyPr vert="horz" wrap="square" lIns="0" tIns="0" rIns="0" bIns="0" rtlCol="0">
              <a:noAutofit/>
            </a:bodyPr>
            <a:lstStyle/>
            <a:p>
              <a:pPr marL="12700">
                <a:lnSpc>
                  <a:spcPct val="100000"/>
                </a:lnSpc>
                <a:tabLst>
                  <a:tab pos="681355" algn="l"/>
                  <a:tab pos="948055" algn="l"/>
                </a:tabLst>
              </a:pPr>
              <a:r>
                <a:rPr sz="1950" dirty="0">
                  <a:solidFill>
                    <a:srgbClr val="231F20"/>
                  </a:solidFill>
                  <a:latin typeface="Arial"/>
                  <a:cs typeface="Arial"/>
                </a:rPr>
                <a:t>high	=	1.0;</a:t>
              </a:r>
              <a:endParaRPr sz="1950">
                <a:latin typeface="Arial"/>
                <a:cs typeface="Arial"/>
              </a:endParaRPr>
            </a:p>
          </p:txBody>
        </p:sp>
        <p:sp>
          <p:nvSpPr>
            <p:cNvPr id="9" name="object 8"/>
            <p:cNvSpPr txBox="1"/>
            <p:nvPr/>
          </p:nvSpPr>
          <p:spPr>
            <a:xfrm>
              <a:off x="5587690" y="2332463"/>
              <a:ext cx="1631314" cy="323215"/>
            </a:xfrm>
            <a:prstGeom prst="rect">
              <a:avLst/>
            </a:prstGeom>
          </p:spPr>
          <p:txBody>
            <a:bodyPr vert="horz" wrap="square" lIns="0" tIns="0" rIns="0" bIns="0" rtlCol="0">
              <a:noAutofit/>
            </a:bodyPr>
            <a:lstStyle/>
            <a:p>
              <a:pPr marL="12700">
                <a:lnSpc>
                  <a:spcPct val="100000"/>
                </a:lnSpc>
                <a:tabLst>
                  <a:tab pos="815340" algn="l"/>
                  <a:tab pos="1082040" algn="l"/>
                </a:tabLst>
              </a:pPr>
              <a:r>
                <a:rPr sz="1950" dirty="0">
                  <a:solidFill>
                    <a:srgbClr val="231F20"/>
                  </a:solidFill>
                  <a:latin typeface="Arial"/>
                  <a:cs typeface="Arial"/>
                </a:rPr>
                <a:t>range	=	1.0;</a:t>
              </a:r>
              <a:endParaRPr sz="1950">
                <a:latin typeface="Arial"/>
                <a:cs typeface="Arial"/>
              </a:endParaRPr>
            </a:p>
          </p:txBody>
        </p:sp>
        <p:sp>
          <p:nvSpPr>
            <p:cNvPr id="10" name="object 9"/>
            <p:cNvSpPr txBox="1"/>
            <p:nvPr/>
          </p:nvSpPr>
          <p:spPr>
            <a:xfrm>
              <a:off x="1574500" y="3041251"/>
              <a:ext cx="6584950" cy="3513454"/>
            </a:xfrm>
            <a:prstGeom prst="rect">
              <a:avLst/>
            </a:prstGeom>
          </p:spPr>
          <p:txBody>
            <a:bodyPr vert="horz" wrap="square" lIns="0" tIns="0" rIns="0" bIns="0" rtlCol="0">
              <a:noAutofit/>
            </a:bodyPr>
            <a:lstStyle/>
            <a:p>
              <a:pPr marL="413384">
                <a:lnSpc>
                  <a:spcPct val="100000"/>
                </a:lnSpc>
                <a:tabLst>
                  <a:tab pos="1216025" algn="l"/>
                  <a:tab pos="2284730" algn="l"/>
                  <a:tab pos="2687320" algn="l"/>
                </a:tabLst>
              </a:pPr>
              <a:r>
                <a:rPr sz="1950" dirty="0">
                  <a:solidFill>
                    <a:srgbClr val="231F20"/>
                  </a:solidFill>
                  <a:latin typeface="Arial"/>
                  <a:cs typeface="Arial"/>
                </a:rPr>
                <a:t>while	(symbol	!=	terminator)</a:t>
              </a:r>
              <a:endParaRPr sz="1950" dirty="0">
                <a:latin typeface="Arial"/>
                <a:cs typeface="Arial"/>
              </a:endParaRPr>
            </a:p>
            <a:p>
              <a:pPr marL="948055">
                <a:lnSpc>
                  <a:spcPct val="100000"/>
                </a:lnSpc>
                <a:spcBef>
                  <a:spcPts val="455"/>
                </a:spcBef>
              </a:pPr>
              <a:r>
                <a:rPr sz="1950" dirty="0">
                  <a:solidFill>
                    <a:srgbClr val="231F20"/>
                  </a:solidFill>
                  <a:latin typeface="Arial"/>
                  <a:cs typeface="Arial"/>
                </a:rPr>
                <a:t>{</a:t>
              </a:r>
              <a:endParaRPr sz="1950" dirty="0">
                <a:latin typeface="Arial"/>
                <a:cs typeface="Arial"/>
              </a:endParaRPr>
            </a:p>
            <a:p>
              <a:pPr marL="1216660">
                <a:lnSpc>
                  <a:spcPct val="100000"/>
                </a:lnSpc>
                <a:spcBef>
                  <a:spcPts val="445"/>
                </a:spcBef>
                <a:tabLst>
                  <a:tab pos="1751330" algn="l"/>
                </a:tabLst>
              </a:pPr>
              <a:r>
                <a:rPr sz="1950" dirty="0">
                  <a:solidFill>
                    <a:srgbClr val="231F20"/>
                  </a:solidFill>
                  <a:latin typeface="Arial"/>
                  <a:cs typeface="Arial"/>
                </a:rPr>
                <a:t>get	(symbol);</a:t>
              </a:r>
              <a:endParaRPr sz="1950" dirty="0">
                <a:latin typeface="Arial"/>
                <a:cs typeface="Arial"/>
              </a:endParaRPr>
            </a:p>
            <a:p>
              <a:pPr marL="1216660" marR="12700">
                <a:lnSpc>
                  <a:spcPct val="119300"/>
                </a:lnSpc>
                <a:spcBef>
                  <a:spcPts val="5"/>
                </a:spcBef>
                <a:tabLst>
                  <a:tab pos="1751330" algn="l"/>
                  <a:tab pos="1885314" algn="l"/>
                  <a:tab pos="2019300" algn="l"/>
                  <a:tab pos="2153285" algn="l"/>
                  <a:tab pos="2286000" algn="l"/>
                  <a:tab pos="2687955" algn="l"/>
                  <a:tab pos="2954655" algn="l"/>
                  <a:tab pos="3222625" algn="l"/>
                  <a:tab pos="3757295" algn="l"/>
                  <a:tab pos="4025900" algn="l"/>
                </a:tabLst>
              </a:pPr>
              <a:r>
                <a:rPr sz="1950" dirty="0">
                  <a:solidFill>
                    <a:srgbClr val="FF0000"/>
                  </a:solidFill>
                  <a:latin typeface="Arial"/>
                  <a:cs typeface="Arial"/>
                </a:rPr>
                <a:t>low</a:t>
              </a:r>
              <a:r>
                <a:rPr lang="en-US" sz="1950" dirty="0">
                  <a:solidFill>
                    <a:srgbClr val="FF0000"/>
                  </a:solidFill>
                  <a:latin typeface="Arial"/>
                  <a:cs typeface="Arial"/>
                </a:rPr>
                <a:t>2</a:t>
              </a:r>
              <a:r>
                <a:rPr sz="1950" dirty="0">
                  <a:solidFill>
                    <a:srgbClr val="FF0000"/>
                  </a:solidFill>
                  <a:latin typeface="Arial"/>
                  <a:cs typeface="Arial"/>
                </a:rPr>
                <a:t>	=			low	+	range	*	Range_low(symbol); high</a:t>
              </a:r>
              <a:r>
                <a:rPr lang="en-US" sz="1950" dirty="0">
                  <a:solidFill>
                    <a:srgbClr val="FF0000"/>
                  </a:solidFill>
                  <a:latin typeface="Arial"/>
                  <a:cs typeface="Arial"/>
                </a:rPr>
                <a:t>2</a:t>
              </a:r>
              <a:r>
                <a:rPr sz="1950" dirty="0">
                  <a:solidFill>
                    <a:srgbClr val="FF0000"/>
                  </a:solidFill>
                  <a:latin typeface="Arial"/>
                  <a:cs typeface="Arial"/>
                </a:rPr>
                <a:t>	=		</a:t>
              </a:r>
              <a:r>
                <a:rPr sz="1950" dirty="0">
                  <a:solidFill>
                    <a:srgbClr val="C00000"/>
                  </a:solidFill>
                  <a:latin typeface="Arial"/>
                  <a:cs typeface="Arial"/>
                </a:rPr>
                <a:t>low</a:t>
              </a:r>
              <a:r>
                <a:rPr sz="1950" dirty="0">
                  <a:solidFill>
                    <a:srgbClr val="FF0000"/>
                  </a:solidFill>
                  <a:latin typeface="Arial"/>
                  <a:cs typeface="Arial"/>
                </a:rPr>
                <a:t>	+	range	*	Range_high(symbol); </a:t>
              </a:r>
              <a:r>
                <a:rPr lang="en-US" sz="1950" dirty="0">
                  <a:solidFill>
                    <a:srgbClr val="FF0000"/>
                  </a:solidFill>
                  <a:latin typeface="Arial"/>
                  <a:cs typeface="Arial"/>
                </a:rPr>
                <a:t>low=low2;</a:t>
              </a:r>
            </a:p>
            <a:p>
              <a:pPr marL="1216660" marR="12700">
                <a:lnSpc>
                  <a:spcPct val="119300"/>
                </a:lnSpc>
                <a:spcBef>
                  <a:spcPts val="5"/>
                </a:spcBef>
                <a:tabLst>
                  <a:tab pos="1751330" algn="l"/>
                  <a:tab pos="1885314" algn="l"/>
                  <a:tab pos="2019300" algn="l"/>
                  <a:tab pos="2153285" algn="l"/>
                  <a:tab pos="2286000" algn="l"/>
                  <a:tab pos="2687955" algn="l"/>
                  <a:tab pos="2954655" algn="l"/>
                  <a:tab pos="3222625" algn="l"/>
                  <a:tab pos="3757295" algn="l"/>
                  <a:tab pos="4025900" algn="l"/>
                </a:tabLst>
              </a:pPr>
              <a:r>
                <a:rPr lang="en-US" sz="1950" dirty="0">
                  <a:solidFill>
                    <a:srgbClr val="FF0000"/>
                  </a:solidFill>
                  <a:latin typeface="Arial"/>
                  <a:cs typeface="Arial"/>
                </a:rPr>
                <a:t>high=high2;</a:t>
              </a:r>
            </a:p>
            <a:p>
              <a:pPr marL="1216660" marR="12700">
                <a:lnSpc>
                  <a:spcPct val="119300"/>
                </a:lnSpc>
                <a:spcBef>
                  <a:spcPts val="5"/>
                </a:spcBef>
                <a:tabLst>
                  <a:tab pos="1751330" algn="l"/>
                  <a:tab pos="1885314" algn="l"/>
                  <a:tab pos="2019300" algn="l"/>
                  <a:tab pos="2153285" algn="l"/>
                  <a:tab pos="2286000" algn="l"/>
                  <a:tab pos="2687955" algn="l"/>
                  <a:tab pos="2954655" algn="l"/>
                  <a:tab pos="3222625" algn="l"/>
                  <a:tab pos="3757295" algn="l"/>
                  <a:tab pos="4025900" algn="l"/>
                </a:tabLst>
              </a:pPr>
              <a:r>
                <a:rPr lang="en-US" altLang="zh-CN" sz="1950" dirty="0">
                  <a:solidFill>
                    <a:srgbClr val="FF0000"/>
                  </a:solidFill>
                  <a:latin typeface="Arial"/>
                  <a:cs typeface="Arial"/>
                </a:rPr>
                <a:t>range=		high	-	low;</a:t>
              </a:r>
              <a:endParaRPr sz="1950" dirty="0">
                <a:solidFill>
                  <a:srgbClr val="FF0000"/>
                </a:solidFill>
                <a:latin typeface="Arial"/>
                <a:cs typeface="Arial"/>
              </a:endParaRPr>
            </a:p>
            <a:p>
              <a:pPr marL="948055">
                <a:lnSpc>
                  <a:spcPct val="100000"/>
                </a:lnSpc>
                <a:spcBef>
                  <a:spcPts val="445"/>
                </a:spcBef>
              </a:pPr>
              <a:r>
                <a:rPr sz="1950" dirty="0">
                  <a:solidFill>
                    <a:srgbClr val="231F20"/>
                  </a:solidFill>
                  <a:latin typeface="Arial"/>
                  <a:cs typeface="Arial"/>
                </a:rPr>
                <a:t>}</a:t>
              </a:r>
              <a:endParaRPr sz="1950" dirty="0">
                <a:latin typeface="Arial"/>
                <a:cs typeface="Arial"/>
              </a:endParaRPr>
            </a:p>
            <a:p>
              <a:pPr>
                <a:lnSpc>
                  <a:spcPts val="750"/>
                </a:lnSpc>
                <a:spcBef>
                  <a:spcPts val="34"/>
                </a:spcBef>
              </a:pPr>
              <a:endParaRPr sz="750" dirty="0"/>
            </a:p>
            <a:p>
              <a:pPr>
                <a:lnSpc>
                  <a:spcPts val="1000"/>
                </a:lnSpc>
              </a:pPr>
              <a:endParaRPr sz="1000" dirty="0"/>
            </a:p>
            <a:p>
              <a:pPr>
                <a:lnSpc>
                  <a:spcPts val="1000"/>
                </a:lnSpc>
              </a:pPr>
              <a:endParaRPr sz="1000" dirty="0"/>
            </a:p>
            <a:p>
              <a:pPr marL="12700" marR="685165" indent="400685">
                <a:lnSpc>
                  <a:spcPct val="119500"/>
                </a:lnSpc>
                <a:tabLst>
                  <a:tab pos="1350010" algn="l"/>
                  <a:tab pos="1616710" algn="l"/>
                  <a:tab pos="2285365" algn="l"/>
                  <a:tab pos="2687320" algn="l"/>
                  <a:tab pos="3355975" algn="l"/>
                  <a:tab pos="3891279" algn="l"/>
                  <a:tab pos="4291965" algn="l"/>
                  <a:tab pos="4960620" algn="l"/>
                  <a:tab pos="5228590" algn="l"/>
                </a:tabLst>
              </a:pPr>
              <a:r>
                <a:rPr sz="1950" dirty="0">
                  <a:solidFill>
                    <a:srgbClr val="231F20"/>
                  </a:solidFill>
                  <a:latin typeface="Arial"/>
                  <a:cs typeface="Arial"/>
                </a:rPr>
                <a:t>output	a	code	so	that	low	&lt;=	code	&lt;	high; END</a:t>
              </a:r>
              <a:endParaRPr sz="1950" dirty="0">
                <a:latin typeface="Arial"/>
                <a:cs typeface="Arial"/>
              </a:endParaRPr>
            </a:p>
          </p:txBody>
        </p:sp>
      </p:grpSp>
    </p:spTree>
    <p:extLst>
      <p:ext uri="{BB962C8B-B14F-4D97-AF65-F5344CB8AC3E}">
        <p14:creationId xmlns:p14="http://schemas.microsoft.com/office/powerpoint/2010/main" val="49975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746" y="159956"/>
            <a:ext cx="7126941" cy="605118"/>
          </a:xfrm>
        </p:spPr>
        <p:txBody>
          <a:bodyPr/>
          <a:lstStyle/>
          <a:p>
            <a:r>
              <a:rPr lang="en-US" altLang="zh-CN" dirty="0"/>
              <a:t>Compression in Multimedia Data</a:t>
            </a:r>
            <a:endParaRPr lang="zh-CN" altLang="en-US" dirty="0"/>
          </a:p>
        </p:txBody>
      </p:sp>
      <p:sp>
        <p:nvSpPr>
          <p:cNvPr id="3" name="文本占位符 2"/>
          <p:cNvSpPr>
            <a:spLocks noGrp="1"/>
          </p:cNvSpPr>
          <p:nvPr>
            <p:ph type="body" idx="1"/>
          </p:nvPr>
        </p:nvSpPr>
        <p:spPr>
          <a:xfrm>
            <a:off x="840989" y="1136083"/>
            <a:ext cx="8074411" cy="5221173"/>
          </a:xfrm>
        </p:spPr>
        <p:txBody>
          <a:bodyPr>
            <a:normAutofit fontScale="85000" lnSpcReduction="20000"/>
          </a:bodyPr>
          <a:lstStyle/>
          <a:p>
            <a:pPr>
              <a:lnSpc>
                <a:spcPct val="120000"/>
              </a:lnSpc>
            </a:pPr>
            <a:r>
              <a:rPr lang="en-US" altLang="zh-CN" sz="3000" dirty="0">
                <a:latin typeface="Cambria" panose="02040503050406030204" pitchFamily="18" charset="0"/>
                <a:ea typeface="Cambria" panose="02040503050406030204" pitchFamily="18" charset="0"/>
              </a:rPr>
              <a:t>The objective of compression is </a:t>
            </a:r>
            <a:r>
              <a:rPr lang="en-US" altLang="zh-CN" sz="3000" b="1" dirty="0">
                <a:solidFill>
                  <a:srgbClr val="FF0000"/>
                </a:solidFill>
                <a:latin typeface="Cambria" panose="02040503050406030204" pitchFamily="18" charset="0"/>
                <a:ea typeface="Cambria" panose="02040503050406030204" pitchFamily="18" charset="0"/>
              </a:rPr>
              <a:t>to reduce the redundancy</a:t>
            </a:r>
            <a:r>
              <a:rPr lang="en-US" altLang="zh-CN" sz="3000" b="1" dirty="0">
                <a:latin typeface="Cambria" panose="02040503050406030204" pitchFamily="18" charset="0"/>
                <a:ea typeface="Cambria" panose="02040503050406030204" pitchFamily="18" charset="0"/>
              </a:rPr>
              <a:t> </a:t>
            </a:r>
            <a:r>
              <a:rPr lang="en-US" altLang="zh-CN" sz="3000" dirty="0">
                <a:latin typeface="Cambria" panose="02040503050406030204" pitchFamily="18" charset="0"/>
                <a:ea typeface="Cambria" panose="02040503050406030204" pitchFamily="18" charset="0"/>
              </a:rPr>
              <a:t>of the data and to store or transmit data in an efficient form.</a:t>
            </a:r>
          </a:p>
          <a:p>
            <a:pPr>
              <a:lnSpc>
                <a:spcPct val="120000"/>
              </a:lnSpc>
            </a:pPr>
            <a:r>
              <a:rPr lang="en-US" altLang="zh-CN" sz="3000" dirty="0">
                <a:latin typeface="Cambria" panose="02040503050406030204" pitchFamily="18" charset="0"/>
                <a:ea typeface="Cambria" panose="02040503050406030204" pitchFamily="18" charset="0"/>
              </a:rPr>
              <a:t>Compression basically employs redundancy </a:t>
            </a:r>
            <a:r>
              <a:rPr lang="zh-CN" altLang="en-US" sz="3000" dirty="0">
                <a:latin typeface="Cambria" panose="02040503050406030204" pitchFamily="18" charset="0"/>
              </a:rPr>
              <a:t>（冗余）</a:t>
            </a:r>
            <a:r>
              <a:rPr lang="en-US" altLang="zh-CN" sz="3000" dirty="0">
                <a:latin typeface="Cambria" panose="02040503050406030204" pitchFamily="18" charset="0"/>
                <a:ea typeface="Cambria" panose="02040503050406030204" pitchFamily="18" charset="0"/>
              </a:rPr>
              <a:t>in the data:</a:t>
            </a:r>
          </a:p>
          <a:p>
            <a:pPr lvl="1">
              <a:lnSpc>
                <a:spcPct val="120000"/>
              </a:lnSpc>
            </a:pPr>
            <a:r>
              <a:rPr lang="en-US" altLang="zh-CN" sz="2600" dirty="0">
                <a:solidFill>
                  <a:srgbClr val="C00000"/>
                </a:solidFill>
                <a:latin typeface="Cambria" panose="02040503050406030204" pitchFamily="18" charset="0"/>
                <a:ea typeface="Cambria" panose="02040503050406030204" pitchFamily="18" charset="0"/>
              </a:rPr>
              <a:t>Temporal</a:t>
            </a:r>
            <a:r>
              <a:rPr lang="en-US" altLang="zh-CN" sz="2600" dirty="0">
                <a:latin typeface="Cambria" panose="02040503050406030204" pitchFamily="18" charset="0"/>
                <a:ea typeface="Cambria" panose="02040503050406030204" pitchFamily="18" charset="0"/>
              </a:rPr>
              <a:t> in 1D data, 1D signals, audio, between video frames etc.</a:t>
            </a:r>
          </a:p>
          <a:p>
            <a:pPr lvl="1">
              <a:lnSpc>
                <a:spcPct val="120000"/>
              </a:lnSpc>
            </a:pPr>
            <a:r>
              <a:rPr lang="en-US" altLang="zh-CN" sz="2600" dirty="0">
                <a:solidFill>
                  <a:srgbClr val="C00000"/>
                </a:solidFill>
                <a:latin typeface="Cambria" panose="02040503050406030204" pitchFamily="18" charset="0"/>
                <a:ea typeface="Cambria" panose="02040503050406030204" pitchFamily="18" charset="0"/>
              </a:rPr>
              <a:t>Spatial </a:t>
            </a:r>
            <a:r>
              <a:rPr lang="en-US" altLang="zh-CN" sz="2600" dirty="0">
                <a:latin typeface="Cambria" panose="02040503050406030204" pitchFamily="18" charset="0"/>
                <a:ea typeface="Cambria" panose="02040503050406030204" pitchFamily="18" charset="0"/>
              </a:rPr>
              <a:t>correlation between neighboring pixels or data items.</a:t>
            </a:r>
          </a:p>
          <a:p>
            <a:pPr lvl="1" algn="just">
              <a:lnSpc>
                <a:spcPct val="120000"/>
              </a:lnSpc>
            </a:pPr>
            <a:r>
              <a:rPr lang="en-US" altLang="zh-CN" sz="2600" dirty="0">
                <a:solidFill>
                  <a:srgbClr val="C00000"/>
                </a:solidFill>
                <a:latin typeface="Cambria" panose="02040503050406030204" pitchFamily="18" charset="0"/>
                <a:ea typeface="Cambria" panose="02040503050406030204" pitchFamily="18" charset="0"/>
              </a:rPr>
              <a:t>Spectral, </a:t>
            </a:r>
            <a:r>
              <a:rPr lang="en-US" altLang="zh-CN" sz="2600" dirty="0">
                <a:latin typeface="Cambria" panose="02040503050406030204" pitchFamily="18" charset="0"/>
                <a:ea typeface="Cambria" panose="02040503050406030204" pitchFamily="18" charset="0"/>
              </a:rPr>
              <a:t>e.g. correlation between color or luminescence components. This uses the frequency domain to exploit relationships between frequency of change in data.</a:t>
            </a:r>
          </a:p>
          <a:p>
            <a:pPr lvl="1" algn="just">
              <a:lnSpc>
                <a:spcPct val="120000"/>
              </a:lnSpc>
            </a:pPr>
            <a:r>
              <a:rPr lang="en-US" altLang="zh-CN" sz="2600" dirty="0">
                <a:solidFill>
                  <a:srgbClr val="C00000"/>
                </a:solidFill>
                <a:latin typeface="Cambria" panose="02040503050406030204" pitchFamily="18" charset="0"/>
                <a:ea typeface="Cambria" panose="02040503050406030204" pitchFamily="18" charset="0"/>
              </a:rPr>
              <a:t>Psycho-visual </a:t>
            </a:r>
            <a:r>
              <a:rPr lang="en-US" altLang="zh-CN" sz="2600" dirty="0">
                <a:latin typeface="Cambria" panose="02040503050406030204" pitchFamily="18" charset="0"/>
                <a:ea typeface="Cambria" panose="02040503050406030204" pitchFamily="18" charset="0"/>
              </a:rPr>
              <a:t>(</a:t>
            </a:r>
            <a:r>
              <a:rPr lang="zh-CN" altLang="en-US" sz="2600" dirty="0">
                <a:latin typeface="Cambria" panose="02040503050406030204" pitchFamily="18" charset="0"/>
                <a:ea typeface="Cambria" panose="02040503050406030204" pitchFamily="18" charset="0"/>
              </a:rPr>
              <a:t>心理视觉</a:t>
            </a:r>
            <a:r>
              <a:rPr lang="en-US" altLang="zh-CN" sz="2600" dirty="0">
                <a:latin typeface="Cambria" panose="02040503050406030204" pitchFamily="18" charset="0"/>
                <a:ea typeface="Cambria" panose="02040503050406030204" pitchFamily="18" charset="0"/>
              </a:rPr>
              <a:t>) exploit perceptual properties of the human visual system.</a:t>
            </a:r>
          </a:p>
          <a:p>
            <a:endParaRPr lang="zh-CN" altLang="en-US" dirty="0"/>
          </a:p>
        </p:txBody>
      </p:sp>
    </p:spTree>
    <p:extLst>
      <p:ext uri="{BB962C8B-B14F-4D97-AF65-F5344CB8AC3E}">
        <p14:creationId xmlns:p14="http://schemas.microsoft.com/office/powerpoint/2010/main" val="1660337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Dictionary-based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40</a:t>
            </a:fld>
            <a:endParaRPr kumimoji="0" lang="en-US" altLang="zh-CN" sz="1200">
              <a:latin typeface="Garamond" panose="02020404030301010803" pitchFamily="18" charset="0"/>
            </a:endParaRPr>
          </a:p>
        </p:txBody>
      </p:sp>
      <p:sp>
        <p:nvSpPr>
          <p:cNvPr id="51" name="object 9"/>
          <p:cNvSpPr txBox="1"/>
          <p:nvPr/>
        </p:nvSpPr>
        <p:spPr>
          <a:xfrm>
            <a:off x="459371" y="834639"/>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Graphical  display  of  shrinking  ranges.</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
        <p:nvSpPr>
          <p:cNvPr id="9" name="object 4"/>
          <p:cNvSpPr/>
          <p:nvPr/>
        </p:nvSpPr>
        <p:spPr>
          <a:xfrm>
            <a:off x="1463248" y="1739900"/>
            <a:ext cx="0" cy="4572000"/>
          </a:xfrm>
          <a:custGeom>
            <a:avLst/>
            <a:gdLst/>
            <a:ahLst/>
            <a:cxnLst/>
            <a:rect l="l" t="t" r="r" b="b"/>
            <a:pathLst>
              <a:path h="4572000">
                <a:moveTo>
                  <a:pt x="0" y="0"/>
                </a:moveTo>
                <a:lnTo>
                  <a:pt x="0" y="4572000"/>
                </a:lnTo>
              </a:path>
            </a:pathLst>
          </a:custGeom>
          <a:ln w="5715">
            <a:solidFill>
              <a:srgbClr val="000000"/>
            </a:solidFill>
          </a:ln>
        </p:spPr>
        <p:txBody>
          <a:bodyPr wrap="square" lIns="0" tIns="0" rIns="0" bIns="0" rtlCol="0">
            <a:noAutofit/>
          </a:bodyPr>
          <a:lstStyle/>
          <a:p>
            <a:endParaRPr/>
          </a:p>
        </p:txBody>
      </p:sp>
      <p:sp>
        <p:nvSpPr>
          <p:cNvPr id="10" name="object 5"/>
          <p:cNvSpPr/>
          <p:nvPr/>
        </p:nvSpPr>
        <p:spPr>
          <a:xfrm>
            <a:off x="1406098" y="6311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1" name="object 6"/>
          <p:cNvSpPr/>
          <p:nvPr/>
        </p:nvSpPr>
        <p:spPr>
          <a:xfrm>
            <a:off x="1406098" y="53975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2" name="object 7"/>
          <p:cNvSpPr/>
          <p:nvPr/>
        </p:nvSpPr>
        <p:spPr>
          <a:xfrm>
            <a:off x="1406098" y="4940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3" name="object 8"/>
          <p:cNvSpPr/>
          <p:nvPr/>
        </p:nvSpPr>
        <p:spPr>
          <a:xfrm>
            <a:off x="1406098" y="4025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4" name="object 9"/>
          <p:cNvSpPr/>
          <p:nvPr/>
        </p:nvSpPr>
        <p:spPr>
          <a:xfrm>
            <a:off x="1406098" y="3797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5" name="object 10"/>
          <p:cNvSpPr/>
          <p:nvPr/>
        </p:nvSpPr>
        <p:spPr>
          <a:xfrm>
            <a:off x="1406098" y="24257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6" name="object 11"/>
          <p:cNvSpPr/>
          <p:nvPr/>
        </p:nvSpPr>
        <p:spPr>
          <a:xfrm>
            <a:off x="1406098" y="21971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7" name="object 12"/>
          <p:cNvSpPr txBox="1"/>
          <p:nvPr/>
        </p:nvSpPr>
        <p:spPr>
          <a:xfrm>
            <a:off x="1621388" y="5753100"/>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a:t>
            </a:r>
            <a:endParaRPr sz="1250">
              <a:latin typeface="Times New Roman"/>
              <a:cs typeface="Times New Roman"/>
            </a:endParaRPr>
          </a:p>
        </p:txBody>
      </p:sp>
      <p:sp>
        <p:nvSpPr>
          <p:cNvPr id="18" name="object 13"/>
          <p:cNvSpPr txBox="1"/>
          <p:nvPr/>
        </p:nvSpPr>
        <p:spPr>
          <a:xfrm>
            <a:off x="1625868" y="5067255"/>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B</a:t>
            </a:r>
            <a:endParaRPr sz="1250">
              <a:latin typeface="Times New Roman"/>
              <a:cs typeface="Times New Roman"/>
            </a:endParaRPr>
          </a:p>
        </p:txBody>
      </p:sp>
      <p:sp>
        <p:nvSpPr>
          <p:cNvPr id="19" name="object 14"/>
          <p:cNvSpPr txBox="1"/>
          <p:nvPr/>
        </p:nvSpPr>
        <p:spPr>
          <a:xfrm>
            <a:off x="1625868" y="4381409"/>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C</a:t>
            </a:r>
            <a:endParaRPr sz="1250">
              <a:latin typeface="Times New Roman"/>
              <a:cs typeface="Times New Roman"/>
            </a:endParaRPr>
          </a:p>
        </p:txBody>
      </p:sp>
      <p:sp>
        <p:nvSpPr>
          <p:cNvPr id="20" name="object 15"/>
          <p:cNvSpPr txBox="1"/>
          <p:nvPr/>
        </p:nvSpPr>
        <p:spPr>
          <a:xfrm>
            <a:off x="1621388" y="3809978"/>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D</a:t>
            </a:r>
            <a:endParaRPr sz="1250">
              <a:latin typeface="Times New Roman"/>
              <a:cs typeface="Times New Roman"/>
            </a:endParaRPr>
          </a:p>
        </p:txBody>
      </p:sp>
      <p:sp>
        <p:nvSpPr>
          <p:cNvPr id="21" name="object 16"/>
          <p:cNvSpPr txBox="1"/>
          <p:nvPr/>
        </p:nvSpPr>
        <p:spPr>
          <a:xfrm>
            <a:off x="1630349" y="3009878"/>
            <a:ext cx="123189"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E</a:t>
            </a:r>
            <a:endParaRPr sz="1250">
              <a:latin typeface="Times New Roman"/>
              <a:cs typeface="Times New Roman"/>
            </a:endParaRPr>
          </a:p>
        </p:txBody>
      </p:sp>
      <p:sp>
        <p:nvSpPr>
          <p:cNvPr id="22" name="object 17"/>
          <p:cNvSpPr txBox="1"/>
          <p:nvPr/>
        </p:nvSpPr>
        <p:spPr>
          <a:xfrm>
            <a:off x="1634829" y="2209778"/>
            <a:ext cx="11493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F</a:t>
            </a:r>
            <a:endParaRPr sz="1250">
              <a:latin typeface="Times New Roman"/>
              <a:cs typeface="Times New Roman"/>
            </a:endParaRPr>
          </a:p>
        </p:txBody>
      </p:sp>
      <p:sp>
        <p:nvSpPr>
          <p:cNvPr id="23" name="object 18"/>
          <p:cNvSpPr txBox="1"/>
          <p:nvPr/>
        </p:nvSpPr>
        <p:spPr>
          <a:xfrm>
            <a:off x="1639310" y="1866855"/>
            <a:ext cx="10541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t>
            </a:r>
            <a:endParaRPr sz="1250">
              <a:latin typeface="Times New Roman"/>
              <a:cs typeface="Times New Roman"/>
            </a:endParaRPr>
          </a:p>
        </p:txBody>
      </p:sp>
      <p:sp>
        <p:nvSpPr>
          <p:cNvPr id="24" name="object 19"/>
          <p:cNvSpPr/>
          <p:nvPr/>
        </p:nvSpPr>
        <p:spPr>
          <a:xfrm>
            <a:off x="2606247" y="1739900"/>
            <a:ext cx="0" cy="4572000"/>
          </a:xfrm>
          <a:custGeom>
            <a:avLst/>
            <a:gdLst/>
            <a:ahLst/>
            <a:cxnLst/>
            <a:rect l="l" t="t" r="r" b="b"/>
            <a:pathLst>
              <a:path h="4572000">
                <a:moveTo>
                  <a:pt x="0" y="0"/>
                </a:moveTo>
                <a:lnTo>
                  <a:pt x="0" y="4572000"/>
                </a:lnTo>
              </a:path>
            </a:pathLst>
          </a:custGeom>
          <a:ln w="5715">
            <a:solidFill>
              <a:srgbClr val="000000"/>
            </a:solidFill>
          </a:ln>
        </p:spPr>
        <p:txBody>
          <a:bodyPr wrap="square" lIns="0" tIns="0" rIns="0" bIns="0" rtlCol="0">
            <a:noAutofit/>
          </a:bodyPr>
          <a:lstStyle/>
          <a:p>
            <a:endParaRPr/>
          </a:p>
        </p:txBody>
      </p:sp>
      <p:sp>
        <p:nvSpPr>
          <p:cNvPr id="25" name="object 20"/>
          <p:cNvSpPr/>
          <p:nvPr/>
        </p:nvSpPr>
        <p:spPr>
          <a:xfrm>
            <a:off x="2549097" y="53975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26" name="object 21"/>
          <p:cNvSpPr/>
          <p:nvPr/>
        </p:nvSpPr>
        <p:spPr>
          <a:xfrm>
            <a:off x="2549097" y="4940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27" name="object 22"/>
          <p:cNvSpPr/>
          <p:nvPr/>
        </p:nvSpPr>
        <p:spPr>
          <a:xfrm>
            <a:off x="2549097" y="4025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28" name="object 23"/>
          <p:cNvSpPr/>
          <p:nvPr/>
        </p:nvSpPr>
        <p:spPr>
          <a:xfrm>
            <a:off x="2549097" y="3797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29" name="object 24"/>
          <p:cNvSpPr/>
          <p:nvPr/>
        </p:nvSpPr>
        <p:spPr>
          <a:xfrm>
            <a:off x="2549097" y="24257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30" name="object 25"/>
          <p:cNvSpPr/>
          <p:nvPr/>
        </p:nvSpPr>
        <p:spPr>
          <a:xfrm>
            <a:off x="2549097" y="21971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31" name="object 26"/>
          <p:cNvSpPr txBox="1"/>
          <p:nvPr/>
        </p:nvSpPr>
        <p:spPr>
          <a:xfrm>
            <a:off x="2764388" y="5753100"/>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a:t>
            </a:r>
            <a:endParaRPr sz="1250">
              <a:latin typeface="Times New Roman"/>
              <a:cs typeface="Times New Roman"/>
            </a:endParaRPr>
          </a:p>
        </p:txBody>
      </p:sp>
      <p:sp>
        <p:nvSpPr>
          <p:cNvPr id="32" name="object 27"/>
          <p:cNvSpPr txBox="1"/>
          <p:nvPr/>
        </p:nvSpPr>
        <p:spPr>
          <a:xfrm>
            <a:off x="2768868" y="5067255"/>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B</a:t>
            </a:r>
            <a:endParaRPr sz="1250">
              <a:latin typeface="Times New Roman"/>
              <a:cs typeface="Times New Roman"/>
            </a:endParaRPr>
          </a:p>
        </p:txBody>
      </p:sp>
      <p:sp>
        <p:nvSpPr>
          <p:cNvPr id="33" name="object 28"/>
          <p:cNvSpPr txBox="1"/>
          <p:nvPr/>
        </p:nvSpPr>
        <p:spPr>
          <a:xfrm>
            <a:off x="2768868" y="4381409"/>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C</a:t>
            </a:r>
            <a:endParaRPr sz="1250">
              <a:latin typeface="Times New Roman"/>
              <a:cs typeface="Times New Roman"/>
            </a:endParaRPr>
          </a:p>
        </p:txBody>
      </p:sp>
      <p:sp>
        <p:nvSpPr>
          <p:cNvPr id="34" name="object 29"/>
          <p:cNvSpPr txBox="1"/>
          <p:nvPr/>
        </p:nvSpPr>
        <p:spPr>
          <a:xfrm>
            <a:off x="2764388" y="3809978"/>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D</a:t>
            </a:r>
            <a:endParaRPr sz="1250">
              <a:latin typeface="Times New Roman"/>
              <a:cs typeface="Times New Roman"/>
            </a:endParaRPr>
          </a:p>
        </p:txBody>
      </p:sp>
      <p:sp>
        <p:nvSpPr>
          <p:cNvPr id="35" name="object 30"/>
          <p:cNvSpPr txBox="1"/>
          <p:nvPr/>
        </p:nvSpPr>
        <p:spPr>
          <a:xfrm>
            <a:off x="2773349" y="3009878"/>
            <a:ext cx="123189"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E</a:t>
            </a:r>
            <a:endParaRPr sz="1250">
              <a:latin typeface="Times New Roman"/>
              <a:cs typeface="Times New Roman"/>
            </a:endParaRPr>
          </a:p>
        </p:txBody>
      </p:sp>
      <p:sp>
        <p:nvSpPr>
          <p:cNvPr id="36" name="object 31"/>
          <p:cNvSpPr txBox="1"/>
          <p:nvPr/>
        </p:nvSpPr>
        <p:spPr>
          <a:xfrm>
            <a:off x="2777669" y="2209778"/>
            <a:ext cx="11493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F</a:t>
            </a:r>
            <a:endParaRPr sz="1250">
              <a:latin typeface="Times New Roman"/>
              <a:cs typeface="Times New Roman"/>
            </a:endParaRPr>
          </a:p>
        </p:txBody>
      </p:sp>
      <p:sp>
        <p:nvSpPr>
          <p:cNvPr id="37" name="object 32"/>
          <p:cNvSpPr txBox="1"/>
          <p:nvPr/>
        </p:nvSpPr>
        <p:spPr>
          <a:xfrm>
            <a:off x="2782150" y="1866855"/>
            <a:ext cx="10541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t>
            </a:r>
            <a:endParaRPr sz="1250">
              <a:latin typeface="Times New Roman"/>
              <a:cs typeface="Times New Roman"/>
            </a:endParaRPr>
          </a:p>
        </p:txBody>
      </p:sp>
      <p:sp>
        <p:nvSpPr>
          <p:cNvPr id="38" name="object 33"/>
          <p:cNvSpPr/>
          <p:nvPr/>
        </p:nvSpPr>
        <p:spPr>
          <a:xfrm>
            <a:off x="3749247" y="1739900"/>
            <a:ext cx="0" cy="4572000"/>
          </a:xfrm>
          <a:custGeom>
            <a:avLst/>
            <a:gdLst/>
            <a:ahLst/>
            <a:cxnLst/>
            <a:rect l="l" t="t" r="r" b="b"/>
            <a:pathLst>
              <a:path h="4572000">
                <a:moveTo>
                  <a:pt x="0" y="0"/>
                </a:moveTo>
                <a:lnTo>
                  <a:pt x="0" y="4572000"/>
                </a:lnTo>
              </a:path>
            </a:pathLst>
          </a:custGeom>
          <a:ln w="5715">
            <a:solidFill>
              <a:srgbClr val="000000"/>
            </a:solidFill>
          </a:ln>
        </p:spPr>
        <p:txBody>
          <a:bodyPr wrap="square" lIns="0" tIns="0" rIns="0" bIns="0" rtlCol="0">
            <a:noAutofit/>
          </a:bodyPr>
          <a:lstStyle/>
          <a:p>
            <a:endParaRPr/>
          </a:p>
        </p:txBody>
      </p:sp>
      <p:sp>
        <p:nvSpPr>
          <p:cNvPr id="39" name="object 34"/>
          <p:cNvSpPr/>
          <p:nvPr/>
        </p:nvSpPr>
        <p:spPr>
          <a:xfrm>
            <a:off x="2549097" y="6311900"/>
            <a:ext cx="1257299" cy="0"/>
          </a:xfrm>
          <a:custGeom>
            <a:avLst/>
            <a:gdLst/>
            <a:ahLst/>
            <a:cxnLst/>
            <a:rect l="l" t="t" r="r" b="b"/>
            <a:pathLst>
              <a:path w="1257299">
                <a:moveTo>
                  <a:pt x="0" y="0"/>
                </a:moveTo>
                <a:lnTo>
                  <a:pt x="1257299" y="0"/>
                </a:lnTo>
              </a:path>
            </a:pathLst>
          </a:custGeom>
          <a:ln w="5714">
            <a:solidFill>
              <a:srgbClr val="000000"/>
            </a:solidFill>
          </a:ln>
        </p:spPr>
        <p:txBody>
          <a:bodyPr wrap="square" lIns="0" tIns="0" rIns="0" bIns="0" rtlCol="0">
            <a:noAutofit/>
          </a:bodyPr>
          <a:lstStyle/>
          <a:p>
            <a:endParaRPr/>
          </a:p>
        </p:txBody>
      </p:sp>
      <p:sp>
        <p:nvSpPr>
          <p:cNvPr id="40" name="object 35"/>
          <p:cNvSpPr/>
          <p:nvPr/>
        </p:nvSpPr>
        <p:spPr>
          <a:xfrm>
            <a:off x="3692097" y="53975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41" name="object 36"/>
          <p:cNvSpPr/>
          <p:nvPr/>
        </p:nvSpPr>
        <p:spPr>
          <a:xfrm>
            <a:off x="3692097" y="4940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42" name="object 37"/>
          <p:cNvSpPr/>
          <p:nvPr/>
        </p:nvSpPr>
        <p:spPr>
          <a:xfrm>
            <a:off x="3692097" y="4025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43" name="object 38"/>
          <p:cNvSpPr/>
          <p:nvPr/>
        </p:nvSpPr>
        <p:spPr>
          <a:xfrm>
            <a:off x="3692097" y="3797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44" name="object 39"/>
          <p:cNvSpPr/>
          <p:nvPr/>
        </p:nvSpPr>
        <p:spPr>
          <a:xfrm>
            <a:off x="3692097" y="24257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45" name="object 40"/>
          <p:cNvSpPr/>
          <p:nvPr/>
        </p:nvSpPr>
        <p:spPr>
          <a:xfrm>
            <a:off x="3692097" y="21971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46" name="object 41"/>
          <p:cNvSpPr txBox="1"/>
          <p:nvPr/>
        </p:nvSpPr>
        <p:spPr>
          <a:xfrm>
            <a:off x="3907388" y="5753100"/>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a:t>
            </a:r>
            <a:endParaRPr sz="1250">
              <a:latin typeface="Times New Roman"/>
              <a:cs typeface="Times New Roman"/>
            </a:endParaRPr>
          </a:p>
        </p:txBody>
      </p:sp>
      <p:sp>
        <p:nvSpPr>
          <p:cNvPr id="47" name="object 42"/>
          <p:cNvSpPr txBox="1"/>
          <p:nvPr/>
        </p:nvSpPr>
        <p:spPr>
          <a:xfrm>
            <a:off x="3911868" y="5067255"/>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B</a:t>
            </a:r>
            <a:endParaRPr sz="1250">
              <a:latin typeface="Times New Roman"/>
              <a:cs typeface="Times New Roman"/>
            </a:endParaRPr>
          </a:p>
        </p:txBody>
      </p:sp>
      <p:sp>
        <p:nvSpPr>
          <p:cNvPr id="48" name="object 43"/>
          <p:cNvSpPr txBox="1"/>
          <p:nvPr/>
        </p:nvSpPr>
        <p:spPr>
          <a:xfrm>
            <a:off x="3911868" y="4381409"/>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C</a:t>
            </a:r>
            <a:endParaRPr sz="1250">
              <a:latin typeface="Times New Roman"/>
              <a:cs typeface="Times New Roman"/>
            </a:endParaRPr>
          </a:p>
        </p:txBody>
      </p:sp>
      <p:sp>
        <p:nvSpPr>
          <p:cNvPr id="49" name="object 44"/>
          <p:cNvSpPr txBox="1"/>
          <p:nvPr/>
        </p:nvSpPr>
        <p:spPr>
          <a:xfrm>
            <a:off x="3907388" y="3809978"/>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D</a:t>
            </a:r>
            <a:endParaRPr sz="1250">
              <a:latin typeface="Times New Roman"/>
              <a:cs typeface="Times New Roman"/>
            </a:endParaRPr>
          </a:p>
        </p:txBody>
      </p:sp>
      <p:sp>
        <p:nvSpPr>
          <p:cNvPr id="50" name="object 45"/>
          <p:cNvSpPr txBox="1"/>
          <p:nvPr/>
        </p:nvSpPr>
        <p:spPr>
          <a:xfrm>
            <a:off x="3916349" y="3009878"/>
            <a:ext cx="123189"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E</a:t>
            </a:r>
            <a:endParaRPr sz="1250">
              <a:latin typeface="Times New Roman"/>
              <a:cs typeface="Times New Roman"/>
            </a:endParaRPr>
          </a:p>
        </p:txBody>
      </p:sp>
      <p:sp>
        <p:nvSpPr>
          <p:cNvPr id="52" name="object 46"/>
          <p:cNvSpPr txBox="1"/>
          <p:nvPr/>
        </p:nvSpPr>
        <p:spPr>
          <a:xfrm>
            <a:off x="3920829" y="2209778"/>
            <a:ext cx="11493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F</a:t>
            </a:r>
            <a:endParaRPr sz="1250">
              <a:latin typeface="Times New Roman"/>
              <a:cs typeface="Times New Roman"/>
            </a:endParaRPr>
          </a:p>
        </p:txBody>
      </p:sp>
      <p:sp>
        <p:nvSpPr>
          <p:cNvPr id="53" name="object 47"/>
          <p:cNvSpPr txBox="1"/>
          <p:nvPr/>
        </p:nvSpPr>
        <p:spPr>
          <a:xfrm>
            <a:off x="3925310" y="1866855"/>
            <a:ext cx="10541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t>
            </a:r>
            <a:endParaRPr sz="1250">
              <a:latin typeface="Times New Roman"/>
              <a:cs typeface="Times New Roman"/>
            </a:endParaRPr>
          </a:p>
        </p:txBody>
      </p:sp>
      <p:sp>
        <p:nvSpPr>
          <p:cNvPr id="54" name="object 48"/>
          <p:cNvSpPr/>
          <p:nvPr/>
        </p:nvSpPr>
        <p:spPr>
          <a:xfrm>
            <a:off x="4892247" y="1739900"/>
            <a:ext cx="0" cy="4572000"/>
          </a:xfrm>
          <a:custGeom>
            <a:avLst/>
            <a:gdLst/>
            <a:ahLst/>
            <a:cxnLst/>
            <a:rect l="l" t="t" r="r" b="b"/>
            <a:pathLst>
              <a:path h="4572000">
                <a:moveTo>
                  <a:pt x="0" y="0"/>
                </a:moveTo>
                <a:lnTo>
                  <a:pt x="0" y="4572000"/>
                </a:lnTo>
              </a:path>
            </a:pathLst>
          </a:custGeom>
          <a:ln w="5715">
            <a:solidFill>
              <a:srgbClr val="000000"/>
            </a:solidFill>
          </a:ln>
        </p:spPr>
        <p:txBody>
          <a:bodyPr wrap="square" lIns="0" tIns="0" rIns="0" bIns="0" rtlCol="0">
            <a:noAutofit/>
          </a:bodyPr>
          <a:lstStyle/>
          <a:p>
            <a:endParaRPr/>
          </a:p>
        </p:txBody>
      </p:sp>
      <p:sp>
        <p:nvSpPr>
          <p:cNvPr id="55" name="object 49"/>
          <p:cNvSpPr/>
          <p:nvPr/>
        </p:nvSpPr>
        <p:spPr>
          <a:xfrm>
            <a:off x="4835097" y="6311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56" name="object 50"/>
          <p:cNvSpPr/>
          <p:nvPr/>
        </p:nvSpPr>
        <p:spPr>
          <a:xfrm>
            <a:off x="4835097" y="53975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57" name="object 51"/>
          <p:cNvSpPr/>
          <p:nvPr/>
        </p:nvSpPr>
        <p:spPr>
          <a:xfrm>
            <a:off x="4835097" y="4940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58" name="object 52"/>
          <p:cNvSpPr/>
          <p:nvPr/>
        </p:nvSpPr>
        <p:spPr>
          <a:xfrm>
            <a:off x="4835097" y="4025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59" name="object 53"/>
          <p:cNvSpPr/>
          <p:nvPr/>
        </p:nvSpPr>
        <p:spPr>
          <a:xfrm>
            <a:off x="4835097" y="3797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60" name="object 54"/>
          <p:cNvSpPr/>
          <p:nvPr/>
        </p:nvSpPr>
        <p:spPr>
          <a:xfrm>
            <a:off x="4835097" y="24257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61" name="object 55"/>
          <p:cNvSpPr/>
          <p:nvPr/>
        </p:nvSpPr>
        <p:spPr>
          <a:xfrm>
            <a:off x="4835097" y="21971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62" name="object 56"/>
          <p:cNvSpPr txBox="1"/>
          <p:nvPr/>
        </p:nvSpPr>
        <p:spPr>
          <a:xfrm>
            <a:off x="5050388" y="5753100"/>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a:t>
            </a:r>
            <a:endParaRPr sz="1250">
              <a:latin typeface="Times New Roman"/>
              <a:cs typeface="Times New Roman"/>
            </a:endParaRPr>
          </a:p>
        </p:txBody>
      </p:sp>
      <p:sp>
        <p:nvSpPr>
          <p:cNvPr id="63" name="object 57"/>
          <p:cNvSpPr txBox="1"/>
          <p:nvPr/>
        </p:nvSpPr>
        <p:spPr>
          <a:xfrm>
            <a:off x="5054708" y="5067255"/>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B</a:t>
            </a:r>
            <a:endParaRPr sz="1250">
              <a:latin typeface="Times New Roman"/>
              <a:cs typeface="Times New Roman"/>
            </a:endParaRPr>
          </a:p>
        </p:txBody>
      </p:sp>
      <p:sp>
        <p:nvSpPr>
          <p:cNvPr id="64" name="object 58"/>
          <p:cNvSpPr txBox="1"/>
          <p:nvPr/>
        </p:nvSpPr>
        <p:spPr>
          <a:xfrm>
            <a:off x="5054708" y="4381409"/>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C</a:t>
            </a:r>
            <a:endParaRPr sz="1250">
              <a:latin typeface="Times New Roman"/>
              <a:cs typeface="Times New Roman"/>
            </a:endParaRPr>
          </a:p>
        </p:txBody>
      </p:sp>
      <p:sp>
        <p:nvSpPr>
          <p:cNvPr id="65" name="object 59"/>
          <p:cNvSpPr txBox="1"/>
          <p:nvPr/>
        </p:nvSpPr>
        <p:spPr>
          <a:xfrm>
            <a:off x="5050388" y="3809978"/>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D</a:t>
            </a:r>
            <a:endParaRPr sz="1250">
              <a:latin typeface="Times New Roman"/>
              <a:cs typeface="Times New Roman"/>
            </a:endParaRPr>
          </a:p>
        </p:txBody>
      </p:sp>
      <p:sp>
        <p:nvSpPr>
          <p:cNvPr id="66" name="object 60"/>
          <p:cNvSpPr txBox="1"/>
          <p:nvPr/>
        </p:nvSpPr>
        <p:spPr>
          <a:xfrm>
            <a:off x="5059189" y="3009878"/>
            <a:ext cx="123189"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E</a:t>
            </a:r>
            <a:endParaRPr sz="1250">
              <a:latin typeface="Times New Roman"/>
              <a:cs typeface="Times New Roman"/>
            </a:endParaRPr>
          </a:p>
        </p:txBody>
      </p:sp>
      <p:sp>
        <p:nvSpPr>
          <p:cNvPr id="67" name="object 61"/>
          <p:cNvSpPr txBox="1"/>
          <p:nvPr/>
        </p:nvSpPr>
        <p:spPr>
          <a:xfrm>
            <a:off x="5063669" y="2209778"/>
            <a:ext cx="11493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F</a:t>
            </a:r>
            <a:endParaRPr sz="1250">
              <a:latin typeface="Times New Roman"/>
              <a:cs typeface="Times New Roman"/>
            </a:endParaRPr>
          </a:p>
        </p:txBody>
      </p:sp>
      <p:sp>
        <p:nvSpPr>
          <p:cNvPr id="68" name="object 62"/>
          <p:cNvSpPr txBox="1"/>
          <p:nvPr/>
        </p:nvSpPr>
        <p:spPr>
          <a:xfrm>
            <a:off x="5068150" y="1866855"/>
            <a:ext cx="10541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t>
            </a:r>
            <a:endParaRPr sz="1250">
              <a:latin typeface="Times New Roman"/>
              <a:cs typeface="Times New Roman"/>
            </a:endParaRPr>
          </a:p>
        </p:txBody>
      </p:sp>
      <p:sp>
        <p:nvSpPr>
          <p:cNvPr id="69" name="object 63"/>
          <p:cNvSpPr/>
          <p:nvPr/>
        </p:nvSpPr>
        <p:spPr>
          <a:xfrm>
            <a:off x="6035248" y="1739900"/>
            <a:ext cx="0" cy="4572000"/>
          </a:xfrm>
          <a:custGeom>
            <a:avLst/>
            <a:gdLst/>
            <a:ahLst/>
            <a:cxnLst/>
            <a:rect l="l" t="t" r="r" b="b"/>
            <a:pathLst>
              <a:path h="4572000">
                <a:moveTo>
                  <a:pt x="0" y="0"/>
                </a:moveTo>
                <a:lnTo>
                  <a:pt x="0" y="4572000"/>
                </a:lnTo>
              </a:path>
            </a:pathLst>
          </a:custGeom>
          <a:ln w="5715">
            <a:solidFill>
              <a:srgbClr val="000000"/>
            </a:solidFill>
          </a:ln>
        </p:spPr>
        <p:txBody>
          <a:bodyPr wrap="square" lIns="0" tIns="0" rIns="0" bIns="0" rtlCol="0">
            <a:noAutofit/>
          </a:bodyPr>
          <a:lstStyle/>
          <a:p>
            <a:endParaRPr/>
          </a:p>
        </p:txBody>
      </p:sp>
      <p:sp>
        <p:nvSpPr>
          <p:cNvPr id="70" name="object 64"/>
          <p:cNvSpPr/>
          <p:nvPr/>
        </p:nvSpPr>
        <p:spPr>
          <a:xfrm>
            <a:off x="5978098" y="6311900"/>
            <a:ext cx="114300" cy="0"/>
          </a:xfrm>
          <a:custGeom>
            <a:avLst/>
            <a:gdLst/>
            <a:ahLst/>
            <a:cxnLst/>
            <a:rect l="l" t="t" r="r" b="b"/>
            <a:pathLst>
              <a:path w="114300">
                <a:moveTo>
                  <a:pt x="0" y="0"/>
                </a:moveTo>
                <a:lnTo>
                  <a:pt x="114299" y="0"/>
                </a:lnTo>
              </a:path>
            </a:pathLst>
          </a:custGeom>
          <a:ln w="5715">
            <a:solidFill>
              <a:srgbClr val="000000"/>
            </a:solidFill>
          </a:ln>
        </p:spPr>
        <p:txBody>
          <a:bodyPr wrap="square" lIns="0" tIns="0" rIns="0" bIns="0" rtlCol="0">
            <a:noAutofit/>
          </a:bodyPr>
          <a:lstStyle/>
          <a:p>
            <a:endParaRPr/>
          </a:p>
        </p:txBody>
      </p:sp>
      <p:sp>
        <p:nvSpPr>
          <p:cNvPr id="71" name="object 65"/>
          <p:cNvSpPr/>
          <p:nvPr/>
        </p:nvSpPr>
        <p:spPr>
          <a:xfrm>
            <a:off x="5978098" y="53975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72" name="object 66"/>
          <p:cNvSpPr/>
          <p:nvPr/>
        </p:nvSpPr>
        <p:spPr>
          <a:xfrm>
            <a:off x="5978098" y="4940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73" name="object 67"/>
          <p:cNvSpPr/>
          <p:nvPr/>
        </p:nvSpPr>
        <p:spPr>
          <a:xfrm>
            <a:off x="5978098" y="4025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74" name="object 68"/>
          <p:cNvSpPr/>
          <p:nvPr/>
        </p:nvSpPr>
        <p:spPr>
          <a:xfrm>
            <a:off x="5978098" y="3797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75" name="object 69"/>
          <p:cNvSpPr/>
          <p:nvPr/>
        </p:nvSpPr>
        <p:spPr>
          <a:xfrm>
            <a:off x="5978098" y="24257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76" name="object 70"/>
          <p:cNvSpPr/>
          <p:nvPr/>
        </p:nvSpPr>
        <p:spPr>
          <a:xfrm>
            <a:off x="5978098" y="21971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77" name="object 71"/>
          <p:cNvSpPr txBox="1"/>
          <p:nvPr/>
        </p:nvSpPr>
        <p:spPr>
          <a:xfrm>
            <a:off x="6193388" y="5753100"/>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a:t>
            </a:r>
            <a:endParaRPr sz="1250">
              <a:latin typeface="Times New Roman"/>
              <a:cs typeface="Times New Roman"/>
            </a:endParaRPr>
          </a:p>
        </p:txBody>
      </p:sp>
      <p:sp>
        <p:nvSpPr>
          <p:cNvPr id="78" name="object 72"/>
          <p:cNvSpPr txBox="1"/>
          <p:nvPr/>
        </p:nvSpPr>
        <p:spPr>
          <a:xfrm>
            <a:off x="6197708" y="5067255"/>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B</a:t>
            </a:r>
            <a:endParaRPr sz="1250">
              <a:latin typeface="Times New Roman"/>
              <a:cs typeface="Times New Roman"/>
            </a:endParaRPr>
          </a:p>
        </p:txBody>
      </p:sp>
      <p:sp>
        <p:nvSpPr>
          <p:cNvPr id="79" name="object 73"/>
          <p:cNvSpPr txBox="1"/>
          <p:nvPr/>
        </p:nvSpPr>
        <p:spPr>
          <a:xfrm>
            <a:off x="6197708" y="4381409"/>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C</a:t>
            </a:r>
            <a:endParaRPr sz="1250">
              <a:latin typeface="Times New Roman"/>
              <a:cs typeface="Times New Roman"/>
            </a:endParaRPr>
          </a:p>
        </p:txBody>
      </p:sp>
      <p:sp>
        <p:nvSpPr>
          <p:cNvPr id="80" name="object 74"/>
          <p:cNvSpPr txBox="1"/>
          <p:nvPr/>
        </p:nvSpPr>
        <p:spPr>
          <a:xfrm>
            <a:off x="6193388" y="3809978"/>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D</a:t>
            </a:r>
            <a:endParaRPr sz="1250">
              <a:latin typeface="Times New Roman"/>
              <a:cs typeface="Times New Roman"/>
            </a:endParaRPr>
          </a:p>
        </p:txBody>
      </p:sp>
      <p:sp>
        <p:nvSpPr>
          <p:cNvPr id="81" name="object 75"/>
          <p:cNvSpPr txBox="1"/>
          <p:nvPr/>
        </p:nvSpPr>
        <p:spPr>
          <a:xfrm>
            <a:off x="6202189" y="3009878"/>
            <a:ext cx="123189"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E</a:t>
            </a:r>
            <a:endParaRPr sz="1250">
              <a:latin typeface="Times New Roman"/>
              <a:cs typeface="Times New Roman"/>
            </a:endParaRPr>
          </a:p>
        </p:txBody>
      </p:sp>
      <p:sp>
        <p:nvSpPr>
          <p:cNvPr id="82" name="object 76"/>
          <p:cNvSpPr txBox="1"/>
          <p:nvPr/>
        </p:nvSpPr>
        <p:spPr>
          <a:xfrm>
            <a:off x="6206509" y="2209778"/>
            <a:ext cx="11493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F</a:t>
            </a:r>
            <a:endParaRPr sz="1250">
              <a:latin typeface="Times New Roman"/>
              <a:cs typeface="Times New Roman"/>
            </a:endParaRPr>
          </a:p>
        </p:txBody>
      </p:sp>
      <p:sp>
        <p:nvSpPr>
          <p:cNvPr id="83" name="object 77"/>
          <p:cNvSpPr txBox="1"/>
          <p:nvPr/>
        </p:nvSpPr>
        <p:spPr>
          <a:xfrm>
            <a:off x="6210990" y="1866855"/>
            <a:ext cx="10541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t>
            </a:r>
            <a:endParaRPr sz="1250">
              <a:latin typeface="Times New Roman"/>
              <a:cs typeface="Times New Roman"/>
            </a:endParaRPr>
          </a:p>
        </p:txBody>
      </p:sp>
      <p:sp>
        <p:nvSpPr>
          <p:cNvPr id="84" name="object 78"/>
          <p:cNvSpPr/>
          <p:nvPr/>
        </p:nvSpPr>
        <p:spPr>
          <a:xfrm>
            <a:off x="7178248" y="1739900"/>
            <a:ext cx="0" cy="4572000"/>
          </a:xfrm>
          <a:custGeom>
            <a:avLst/>
            <a:gdLst/>
            <a:ahLst/>
            <a:cxnLst/>
            <a:rect l="l" t="t" r="r" b="b"/>
            <a:pathLst>
              <a:path h="4572000">
                <a:moveTo>
                  <a:pt x="0" y="0"/>
                </a:moveTo>
                <a:lnTo>
                  <a:pt x="0" y="4572000"/>
                </a:lnTo>
              </a:path>
            </a:pathLst>
          </a:custGeom>
          <a:ln w="5715">
            <a:solidFill>
              <a:srgbClr val="000000"/>
            </a:solidFill>
          </a:ln>
        </p:spPr>
        <p:txBody>
          <a:bodyPr wrap="square" lIns="0" tIns="0" rIns="0" bIns="0" rtlCol="0">
            <a:noAutofit/>
          </a:bodyPr>
          <a:lstStyle/>
          <a:p>
            <a:endParaRPr/>
          </a:p>
        </p:txBody>
      </p:sp>
      <p:sp>
        <p:nvSpPr>
          <p:cNvPr id="85" name="object 79"/>
          <p:cNvSpPr/>
          <p:nvPr/>
        </p:nvSpPr>
        <p:spPr>
          <a:xfrm>
            <a:off x="7121098" y="6311900"/>
            <a:ext cx="114300" cy="0"/>
          </a:xfrm>
          <a:custGeom>
            <a:avLst/>
            <a:gdLst/>
            <a:ahLst/>
            <a:cxnLst/>
            <a:rect l="l" t="t" r="r" b="b"/>
            <a:pathLst>
              <a:path w="114300">
                <a:moveTo>
                  <a:pt x="0" y="0"/>
                </a:moveTo>
                <a:lnTo>
                  <a:pt x="114299" y="0"/>
                </a:lnTo>
              </a:path>
            </a:pathLst>
          </a:custGeom>
          <a:ln w="5715">
            <a:solidFill>
              <a:srgbClr val="000000"/>
            </a:solidFill>
          </a:ln>
        </p:spPr>
        <p:txBody>
          <a:bodyPr wrap="square" lIns="0" tIns="0" rIns="0" bIns="0" rtlCol="0">
            <a:noAutofit/>
          </a:bodyPr>
          <a:lstStyle/>
          <a:p>
            <a:endParaRPr/>
          </a:p>
        </p:txBody>
      </p:sp>
      <p:sp>
        <p:nvSpPr>
          <p:cNvPr id="86" name="object 80"/>
          <p:cNvSpPr/>
          <p:nvPr/>
        </p:nvSpPr>
        <p:spPr>
          <a:xfrm>
            <a:off x="7121098" y="5397500"/>
            <a:ext cx="114300" cy="0"/>
          </a:xfrm>
          <a:custGeom>
            <a:avLst/>
            <a:gdLst/>
            <a:ahLst/>
            <a:cxnLst/>
            <a:rect l="l" t="t" r="r" b="b"/>
            <a:pathLst>
              <a:path w="114300">
                <a:moveTo>
                  <a:pt x="0" y="0"/>
                </a:moveTo>
                <a:lnTo>
                  <a:pt x="114299" y="0"/>
                </a:lnTo>
              </a:path>
            </a:pathLst>
          </a:custGeom>
          <a:ln w="5715">
            <a:solidFill>
              <a:srgbClr val="000000"/>
            </a:solidFill>
          </a:ln>
        </p:spPr>
        <p:txBody>
          <a:bodyPr wrap="square" lIns="0" tIns="0" rIns="0" bIns="0" rtlCol="0">
            <a:noAutofit/>
          </a:bodyPr>
          <a:lstStyle/>
          <a:p>
            <a:endParaRPr/>
          </a:p>
        </p:txBody>
      </p:sp>
      <p:sp>
        <p:nvSpPr>
          <p:cNvPr id="87" name="object 81"/>
          <p:cNvSpPr/>
          <p:nvPr/>
        </p:nvSpPr>
        <p:spPr>
          <a:xfrm>
            <a:off x="7121098" y="4940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88" name="object 82"/>
          <p:cNvSpPr/>
          <p:nvPr/>
        </p:nvSpPr>
        <p:spPr>
          <a:xfrm>
            <a:off x="7121098" y="4025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89" name="object 83"/>
          <p:cNvSpPr/>
          <p:nvPr/>
        </p:nvSpPr>
        <p:spPr>
          <a:xfrm>
            <a:off x="7121098" y="37973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90" name="object 84"/>
          <p:cNvSpPr/>
          <p:nvPr/>
        </p:nvSpPr>
        <p:spPr>
          <a:xfrm>
            <a:off x="7121098" y="24257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91" name="object 85"/>
          <p:cNvSpPr/>
          <p:nvPr/>
        </p:nvSpPr>
        <p:spPr>
          <a:xfrm>
            <a:off x="7121098" y="21971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92" name="object 86"/>
          <p:cNvSpPr txBox="1"/>
          <p:nvPr/>
        </p:nvSpPr>
        <p:spPr>
          <a:xfrm>
            <a:off x="7336388" y="5753100"/>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a:t>
            </a:r>
            <a:endParaRPr sz="1250">
              <a:latin typeface="Times New Roman"/>
              <a:cs typeface="Times New Roman"/>
            </a:endParaRPr>
          </a:p>
        </p:txBody>
      </p:sp>
      <p:sp>
        <p:nvSpPr>
          <p:cNvPr id="93" name="object 87"/>
          <p:cNvSpPr txBox="1"/>
          <p:nvPr/>
        </p:nvSpPr>
        <p:spPr>
          <a:xfrm>
            <a:off x="7340708" y="5067255"/>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B</a:t>
            </a:r>
            <a:endParaRPr sz="1250">
              <a:latin typeface="Times New Roman"/>
              <a:cs typeface="Times New Roman"/>
            </a:endParaRPr>
          </a:p>
        </p:txBody>
      </p:sp>
      <p:sp>
        <p:nvSpPr>
          <p:cNvPr id="94" name="object 88"/>
          <p:cNvSpPr txBox="1"/>
          <p:nvPr/>
        </p:nvSpPr>
        <p:spPr>
          <a:xfrm>
            <a:off x="7340708" y="4381409"/>
            <a:ext cx="13271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C</a:t>
            </a:r>
            <a:endParaRPr sz="1250">
              <a:latin typeface="Times New Roman"/>
              <a:cs typeface="Times New Roman"/>
            </a:endParaRPr>
          </a:p>
        </p:txBody>
      </p:sp>
      <p:sp>
        <p:nvSpPr>
          <p:cNvPr id="95" name="object 89"/>
          <p:cNvSpPr txBox="1"/>
          <p:nvPr/>
        </p:nvSpPr>
        <p:spPr>
          <a:xfrm>
            <a:off x="7336388" y="3809978"/>
            <a:ext cx="14097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D</a:t>
            </a:r>
            <a:endParaRPr sz="1250">
              <a:latin typeface="Times New Roman"/>
              <a:cs typeface="Times New Roman"/>
            </a:endParaRPr>
          </a:p>
        </p:txBody>
      </p:sp>
      <p:sp>
        <p:nvSpPr>
          <p:cNvPr id="96" name="object 90"/>
          <p:cNvSpPr txBox="1"/>
          <p:nvPr/>
        </p:nvSpPr>
        <p:spPr>
          <a:xfrm>
            <a:off x="7345189" y="3009878"/>
            <a:ext cx="123189"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E</a:t>
            </a:r>
            <a:endParaRPr sz="1250">
              <a:latin typeface="Times New Roman"/>
              <a:cs typeface="Times New Roman"/>
            </a:endParaRPr>
          </a:p>
        </p:txBody>
      </p:sp>
      <p:sp>
        <p:nvSpPr>
          <p:cNvPr id="97" name="object 91"/>
          <p:cNvSpPr txBox="1"/>
          <p:nvPr/>
        </p:nvSpPr>
        <p:spPr>
          <a:xfrm>
            <a:off x="7349509" y="2209778"/>
            <a:ext cx="11493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F</a:t>
            </a:r>
            <a:endParaRPr sz="1250">
              <a:latin typeface="Times New Roman"/>
              <a:cs typeface="Times New Roman"/>
            </a:endParaRPr>
          </a:p>
        </p:txBody>
      </p:sp>
      <p:sp>
        <p:nvSpPr>
          <p:cNvPr id="98" name="object 92"/>
          <p:cNvSpPr txBox="1"/>
          <p:nvPr/>
        </p:nvSpPr>
        <p:spPr>
          <a:xfrm>
            <a:off x="7353990" y="1866855"/>
            <a:ext cx="10541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a:t>
            </a:r>
            <a:endParaRPr sz="1250">
              <a:latin typeface="Times New Roman"/>
              <a:cs typeface="Times New Roman"/>
            </a:endParaRPr>
          </a:p>
        </p:txBody>
      </p:sp>
      <p:sp>
        <p:nvSpPr>
          <p:cNvPr id="99" name="object 93"/>
          <p:cNvSpPr/>
          <p:nvPr/>
        </p:nvSpPr>
        <p:spPr>
          <a:xfrm>
            <a:off x="1463248" y="4940300"/>
            <a:ext cx="1143000" cy="1371600"/>
          </a:xfrm>
          <a:custGeom>
            <a:avLst/>
            <a:gdLst/>
            <a:ahLst/>
            <a:cxnLst/>
            <a:rect l="l" t="t" r="r" b="b"/>
            <a:pathLst>
              <a:path w="1143000" h="1371600">
                <a:moveTo>
                  <a:pt x="0" y="0"/>
                </a:moveTo>
                <a:lnTo>
                  <a:pt x="457200" y="0"/>
                </a:lnTo>
                <a:lnTo>
                  <a:pt x="1143000" y="1371600"/>
                </a:lnTo>
              </a:path>
            </a:pathLst>
          </a:custGeom>
          <a:ln w="5715">
            <a:solidFill>
              <a:srgbClr val="000000"/>
            </a:solidFill>
            <a:prstDash val="dash"/>
          </a:ln>
        </p:spPr>
        <p:txBody>
          <a:bodyPr wrap="square" lIns="0" tIns="0" rIns="0" bIns="0" rtlCol="0">
            <a:noAutofit/>
          </a:bodyPr>
          <a:lstStyle/>
          <a:p>
            <a:endParaRPr/>
          </a:p>
        </p:txBody>
      </p:sp>
      <p:sp>
        <p:nvSpPr>
          <p:cNvPr id="100" name="object 94"/>
          <p:cNvSpPr/>
          <p:nvPr/>
        </p:nvSpPr>
        <p:spPr>
          <a:xfrm>
            <a:off x="1463248" y="1739900"/>
            <a:ext cx="1143000" cy="2286000"/>
          </a:xfrm>
          <a:custGeom>
            <a:avLst/>
            <a:gdLst/>
            <a:ahLst/>
            <a:cxnLst/>
            <a:rect l="l" t="t" r="r" b="b"/>
            <a:pathLst>
              <a:path w="1143000" h="2286000">
                <a:moveTo>
                  <a:pt x="0" y="2286000"/>
                </a:moveTo>
                <a:lnTo>
                  <a:pt x="457200" y="2286000"/>
                </a:lnTo>
                <a:lnTo>
                  <a:pt x="1143000" y="0"/>
                </a:lnTo>
              </a:path>
            </a:pathLst>
          </a:custGeom>
          <a:ln w="5715">
            <a:solidFill>
              <a:srgbClr val="000000"/>
            </a:solidFill>
            <a:prstDash val="dash"/>
          </a:ln>
        </p:spPr>
        <p:txBody>
          <a:bodyPr wrap="square" lIns="0" tIns="0" rIns="0" bIns="0" rtlCol="0">
            <a:noAutofit/>
          </a:bodyPr>
          <a:lstStyle/>
          <a:p>
            <a:endParaRPr/>
          </a:p>
        </p:txBody>
      </p:sp>
      <p:sp>
        <p:nvSpPr>
          <p:cNvPr id="101" name="object 95"/>
          <p:cNvSpPr/>
          <p:nvPr/>
        </p:nvSpPr>
        <p:spPr>
          <a:xfrm>
            <a:off x="2606247" y="1739900"/>
            <a:ext cx="1142999" cy="3657600"/>
          </a:xfrm>
          <a:custGeom>
            <a:avLst/>
            <a:gdLst/>
            <a:ahLst/>
            <a:cxnLst/>
            <a:rect l="l" t="t" r="r" b="b"/>
            <a:pathLst>
              <a:path w="1142999" h="3657600">
                <a:moveTo>
                  <a:pt x="0" y="3657600"/>
                </a:moveTo>
                <a:lnTo>
                  <a:pt x="457199" y="3657600"/>
                </a:lnTo>
                <a:lnTo>
                  <a:pt x="1142999" y="0"/>
                </a:lnTo>
              </a:path>
            </a:pathLst>
          </a:custGeom>
          <a:ln w="5715">
            <a:solidFill>
              <a:srgbClr val="000000"/>
            </a:solidFill>
            <a:prstDash val="dash"/>
          </a:ln>
        </p:spPr>
        <p:txBody>
          <a:bodyPr wrap="square" lIns="0" tIns="0" rIns="0" bIns="0" rtlCol="0">
            <a:noAutofit/>
          </a:bodyPr>
          <a:lstStyle/>
          <a:p>
            <a:endParaRPr/>
          </a:p>
        </p:txBody>
      </p:sp>
      <p:sp>
        <p:nvSpPr>
          <p:cNvPr id="102" name="object 96"/>
          <p:cNvSpPr/>
          <p:nvPr/>
        </p:nvSpPr>
        <p:spPr>
          <a:xfrm>
            <a:off x="5978098" y="1739900"/>
            <a:ext cx="1257300" cy="0"/>
          </a:xfrm>
          <a:custGeom>
            <a:avLst/>
            <a:gdLst/>
            <a:ahLst/>
            <a:cxnLst/>
            <a:rect l="l" t="t" r="r" b="b"/>
            <a:pathLst>
              <a:path w="1257300">
                <a:moveTo>
                  <a:pt x="0" y="0"/>
                </a:moveTo>
                <a:lnTo>
                  <a:pt x="1257300" y="0"/>
                </a:lnTo>
              </a:path>
            </a:pathLst>
          </a:custGeom>
          <a:ln w="5715">
            <a:solidFill>
              <a:srgbClr val="000000"/>
            </a:solidFill>
            <a:prstDash val="dash"/>
          </a:ln>
        </p:spPr>
        <p:txBody>
          <a:bodyPr wrap="square" lIns="0" tIns="0" rIns="0" bIns="0" rtlCol="0">
            <a:noAutofit/>
          </a:bodyPr>
          <a:lstStyle/>
          <a:p>
            <a:endParaRPr/>
          </a:p>
        </p:txBody>
      </p:sp>
      <p:sp>
        <p:nvSpPr>
          <p:cNvPr id="103" name="object 97"/>
          <p:cNvSpPr/>
          <p:nvPr/>
        </p:nvSpPr>
        <p:spPr>
          <a:xfrm>
            <a:off x="6035248" y="2197100"/>
            <a:ext cx="1143000" cy="4114800"/>
          </a:xfrm>
          <a:custGeom>
            <a:avLst/>
            <a:gdLst/>
            <a:ahLst/>
            <a:cxnLst/>
            <a:rect l="l" t="t" r="r" b="b"/>
            <a:pathLst>
              <a:path w="1143000" h="4114800">
                <a:moveTo>
                  <a:pt x="0" y="0"/>
                </a:moveTo>
                <a:lnTo>
                  <a:pt x="457200" y="0"/>
                </a:lnTo>
                <a:lnTo>
                  <a:pt x="1143000" y="4114800"/>
                </a:lnTo>
              </a:path>
            </a:pathLst>
          </a:custGeom>
          <a:ln w="5715">
            <a:solidFill>
              <a:srgbClr val="000000"/>
            </a:solidFill>
            <a:prstDash val="dash"/>
          </a:ln>
        </p:spPr>
        <p:txBody>
          <a:bodyPr wrap="square" lIns="0" tIns="0" rIns="0" bIns="0" rtlCol="0">
            <a:noAutofit/>
          </a:bodyPr>
          <a:lstStyle/>
          <a:p>
            <a:endParaRPr/>
          </a:p>
        </p:txBody>
      </p:sp>
      <p:sp>
        <p:nvSpPr>
          <p:cNvPr id="104" name="object 98"/>
          <p:cNvSpPr/>
          <p:nvPr/>
        </p:nvSpPr>
        <p:spPr>
          <a:xfrm>
            <a:off x="1406098" y="1739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05" name="object 99"/>
          <p:cNvSpPr/>
          <p:nvPr/>
        </p:nvSpPr>
        <p:spPr>
          <a:xfrm>
            <a:off x="2549097" y="1739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06" name="object 100"/>
          <p:cNvSpPr/>
          <p:nvPr/>
        </p:nvSpPr>
        <p:spPr>
          <a:xfrm>
            <a:off x="3692097" y="1739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07" name="object 101"/>
          <p:cNvSpPr/>
          <p:nvPr/>
        </p:nvSpPr>
        <p:spPr>
          <a:xfrm>
            <a:off x="4835097" y="1739900"/>
            <a:ext cx="114300" cy="0"/>
          </a:xfrm>
          <a:custGeom>
            <a:avLst/>
            <a:gdLst/>
            <a:ahLst/>
            <a:cxnLst/>
            <a:rect l="l" t="t" r="r" b="b"/>
            <a:pathLst>
              <a:path w="114300">
                <a:moveTo>
                  <a:pt x="0" y="0"/>
                </a:moveTo>
                <a:lnTo>
                  <a:pt x="114300" y="0"/>
                </a:lnTo>
              </a:path>
            </a:pathLst>
          </a:custGeom>
          <a:ln w="5715">
            <a:solidFill>
              <a:srgbClr val="000000"/>
            </a:solidFill>
          </a:ln>
        </p:spPr>
        <p:txBody>
          <a:bodyPr wrap="square" lIns="0" tIns="0" rIns="0" bIns="0" rtlCol="0">
            <a:noAutofit/>
          </a:bodyPr>
          <a:lstStyle/>
          <a:p>
            <a:endParaRPr/>
          </a:p>
        </p:txBody>
      </p:sp>
      <p:sp>
        <p:nvSpPr>
          <p:cNvPr id="108" name="object 102"/>
          <p:cNvSpPr/>
          <p:nvPr/>
        </p:nvSpPr>
        <p:spPr>
          <a:xfrm>
            <a:off x="3749247" y="1739900"/>
            <a:ext cx="1142999" cy="685800"/>
          </a:xfrm>
          <a:custGeom>
            <a:avLst/>
            <a:gdLst/>
            <a:ahLst/>
            <a:cxnLst/>
            <a:rect l="l" t="t" r="r" b="b"/>
            <a:pathLst>
              <a:path w="1142999" h="685800">
                <a:moveTo>
                  <a:pt x="0" y="685800"/>
                </a:moveTo>
                <a:lnTo>
                  <a:pt x="457200" y="685800"/>
                </a:lnTo>
                <a:lnTo>
                  <a:pt x="1142999" y="0"/>
                </a:lnTo>
              </a:path>
            </a:pathLst>
          </a:custGeom>
          <a:ln w="5715">
            <a:solidFill>
              <a:srgbClr val="000000"/>
            </a:solidFill>
            <a:prstDash val="dash"/>
          </a:ln>
        </p:spPr>
        <p:txBody>
          <a:bodyPr wrap="square" lIns="0" tIns="0" rIns="0" bIns="0" rtlCol="0">
            <a:noAutofit/>
          </a:bodyPr>
          <a:lstStyle/>
          <a:p>
            <a:endParaRPr/>
          </a:p>
        </p:txBody>
      </p:sp>
      <p:sp>
        <p:nvSpPr>
          <p:cNvPr id="109" name="object 103"/>
          <p:cNvSpPr/>
          <p:nvPr/>
        </p:nvSpPr>
        <p:spPr>
          <a:xfrm>
            <a:off x="3749247" y="3797300"/>
            <a:ext cx="1143000" cy="2514600"/>
          </a:xfrm>
          <a:custGeom>
            <a:avLst/>
            <a:gdLst/>
            <a:ahLst/>
            <a:cxnLst/>
            <a:rect l="l" t="t" r="r" b="b"/>
            <a:pathLst>
              <a:path w="1143000" h="2514600">
                <a:moveTo>
                  <a:pt x="0" y="0"/>
                </a:moveTo>
                <a:lnTo>
                  <a:pt x="457200" y="0"/>
                </a:lnTo>
                <a:lnTo>
                  <a:pt x="1143000" y="2514600"/>
                </a:lnTo>
              </a:path>
            </a:pathLst>
          </a:custGeom>
          <a:ln w="5715">
            <a:solidFill>
              <a:srgbClr val="000000"/>
            </a:solidFill>
            <a:prstDash val="dash"/>
          </a:ln>
        </p:spPr>
        <p:txBody>
          <a:bodyPr wrap="square" lIns="0" tIns="0" rIns="0" bIns="0" rtlCol="0">
            <a:noAutofit/>
          </a:bodyPr>
          <a:lstStyle/>
          <a:p>
            <a:endParaRPr/>
          </a:p>
        </p:txBody>
      </p:sp>
      <p:sp>
        <p:nvSpPr>
          <p:cNvPr id="110" name="object 104"/>
          <p:cNvSpPr/>
          <p:nvPr/>
        </p:nvSpPr>
        <p:spPr>
          <a:xfrm>
            <a:off x="4892247" y="1739900"/>
            <a:ext cx="1142999" cy="685800"/>
          </a:xfrm>
          <a:custGeom>
            <a:avLst/>
            <a:gdLst/>
            <a:ahLst/>
            <a:cxnLst/>
            <a:rect l="l" t="t" r="r" b="b"/>
            <a:pathLst>
              <a:path w="1142999" h="685800">
                <a:moveTo>
                  <a:pt x="0" y="685800"/>
                </a:moveTo>
                <a:lnTo>
                  <a:pt x="457200" y="685800"/>
                </a:lnTo>
                <a:lnTo>
                  <a:pt x="1142999" y="0"/>
                </a:lnTo>
              </a:path>
            </a:pathLst>
          </a:custGeom>
          <a:ln w="5715">
            <a:solidFill>
              <a:srgbClr val="000000"/>
            </a:solidFill>
            <a:prstDash val="dash"/>
          </a:ln>
        </p:spPr>
        <p:txBody>
          <a:bodyPr wrap="square" lIns="0" tIns="0" rIns="0" bIns="0" rtlCol="0">
            <a:noAutofit/>
          </a:bodyPr>
          <a:lstStyle/>
          <a:p>
            <a:endParaRPr/>
          </a:p>
        </p:txBody>
      </p:sp>
      <p:sp>
        <p:nvSpPr>
          <p:cNvPr id="111" name="object 105"/>
          <p:cNvSpPr/>
          <p:nvPr/>
        </p:nvSpPr>
        <p:spPr>
          <a:xfrm>
            <a:off x="4892247" y="3797300"/>
            <a:ext cx="1143000" cy="2514600"/>
          </a:xfrm>
          <a:custGeom>
            <a:avLst/>
            <a:gdLst/>
            <a:ahLst/>
            <a:cxnLst/>
            <a:rect l="l" t="t" r="r" b="b"/>
            <a:pathLst>
              <a:path w="1143000" h="2514600">
                <a:moveTo>
                  <a:pt x="0" y="0"/>
                </a:moveTo>
                <a:lnTo>
                  <a:pt x="457200" y="0"/>
                </a:lnTo>
                <a:lnTo>
                  <a:pt x="1143000" y="2514600"/>
                </a:lnTo>
              </a:path>
            </a:pathLst>
          </a:custGeom>
          <a:ln w="5715">
            <a:solidFill>
              <a:srgbClr val="000000"/>
            </a:solidFill>
            <a:prstDash val="dash"/>
          </a:ln>
        </p:spPr>
        <p:txBody>
          <a:bodyPr wrap="square" lIns="0" tIns="0" rIns="0" bIns="0" rtlCol="0">
            <a:noAutofit/>
          </a:bodyPr>
          <a:lstStyle/>
          <a:p>
            <a:endParaRPr/>
          </a:p>
        </p:txBody>
      </p:sp>
      <p:sp>
        <p:nvSpPr>
          <p:cNvPr id="112" name="object 106"/>
          <p:cNvSpPr txBox="1"/>
          <p:nvPr/>
        </p:nvSpPr>
        <p:spPr>
          <a:xfrm>
            <a:off x="2493535" y="6553200"/>
            <a:ext cx="4958080" cy="203200"/>
          </a:xfrm>
          <a:prstGeom prst="rect">
            <a:avLst/>
          </a:prstGeom>
        </p:spPr>
        <p:txBody>
          <a:bodyPr vert="horz" wrap="square" lIns="0" tIns="0" rIns="0" bIns="0" rtlCol="0">
            <a:noAutofit/>
          </a:bodyPr>
          <a:lstStyle/>
          <a:p>
            <a:pPr marL="12700">
              <a:lnSpc>
                <a:spcPct val="100000"/>
              </a:lnSpc>
              <a:tabLst>
                <a:tab pos="1155065" algn="l"/>
                <a:tab pos="2218055" algn="l"/>
                <a:tab pos="3321685" algn="l"/>
                <a:tab pos="4424680" algn="l"/>
              </a:tabLst>
            </a:pPr>
            <a:r>
              <a:rPr sz="1250" dirty="0">
                <a:latin typeface="Times New Roman"/>
                <a:cs typeface="Times New Roman"/>
              </a:rPr>
              <a:t>0.3	0.3	0.322	0.3286	0.33184</a:t>
            </a:r>
            <a:endParaRPr sz="1250">
              <a:latin typeface="Times New Roman"/>
              <a:cs typeface="Times New Roman"/>
            </a:endParaRPr>
          </a:p>
        </p:txBody>
      </p:sp>
      <p:sp>
        <p:nvSpPr>
          <p:cNvPr id="113" name="object 107"/>
          <p:cNvSpPr txBox="1"/>
          <p:nvPr/>
        </p:nvSpPr>
        <p:spPr>
          <a:xfrm>
            <a:off x="6945451" y="1352551"/>
            <a:ext cx="46545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0.3322</a:t>
            </a:r>
            <a:endParaRPr sz="1250">
              <a:latin typeface="Times New Roman"/>
              <a:cs typeface="Times New Roman"/>
            </a:endParaRPr>
          </a:p>
        </p:txBody>
      </p:sp>
      <p:sp>
        <p:nvSpPr>
          <p:cNvPr id="114" name="object 108"/>
          <p:cNvSpPr txBox="1"/>
          <p:nvPr/>
        </p:nvSpPr>
        <p:spPr>
          <a:xfrm>
            <a:off x="5802429" y="1352551"/>
            <a:ext cx="46545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0.3322</a:t>
            </a:r>
            <a:endParaRPr sz="1250">
              <a:latin typeface="Times New Roman"/>
              <a:cs typeface="Times New Roman"/>
            </a:endParaRPr>
          </a:p>
        </p:txBody>
      </p:sp>
      <p:sp>
        <p:nvSpPr>
          <p:cNvPr id="115" name="object 109"/>
          <p:cNvSpPr txBox="1"/>
          <p:nvPr/>
        </p:nvSpPr>
        <p:spPr>
          <a:xfrm>
            <a:off x="3596393" y="1352551"/>
            <a:ext cx="30543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0.34</a:t>
            </a:r>
            <a:endParaRPr sz="1250">
              <a:latin typeface="Times New Roman"/>
              <a:cs typeface="Times New Roman"/>
            </a:endParaRPr>
          </a:p>
        </p:txBody>
      </p:sp>
      <p:sp>
        <p:nvSpPr>
          <p:cNvPr id="116" name="object 110"/>
          <p:cNvSpPr txBox="1"/>
          <p:nvPr/>
        </p:nvSpPr>
        <p:spPr>
          <a:xfrm>
            <a:off x="2493375" y="1352551"/>
            <a:ext cx="22542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0.5</a:t>
            </a:r>
            <a:endParaRPr sz="1250">
              <a:latin typeface="Times New Roman"/>
              <a:cs typeface="Times New Roman"/>
            </a:endParaRPr>
          </a:p>
        </p:txBody>
      </p:sp>
      <p:sp>
        <p:nvSpPr>
          <p:cNvPr id="117" name="object 111"/>
          <p:cNvSpPr txBox="1"/>
          <p:nvPr/>
        </p:nvSpPr>
        <p:spPr>
          <a:xfrm>
            <a:off x="1410360" y="6553200"/>
            <a:ext cx="105410"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a:t>
            </a:r>
            <a:endParaRPr sz="1250">
              <a:latin typeface="Times New Roman"/>
              <a:cs typeface="Times New Roman"/>
            </a:endParaRPr>
          </a:p>
        </p:txBody>
      </p:sp>
      <p:sp>
        <p:nvSpPr>
          <p:cNvPr id="118" name="object 112"/>
          <p:cNvSpPr txBox="1"/>
          <p:nvPr/>
        </p:nvSpPr>
        <p:spPr>
          <a:xfrm>
            <a:off x="1350352" y="1352551"/>
            <a:ext cx="22542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1.0</a:t>
            </a:r>
            <a:endParaRPr sz="1250">
              <a:latin typeface="Times New Roman"/>
              <a:cs typeface="Times New Roman"/>
            </a:endParaRPr>
          </a:p>
        </p:txBody>
      </p:sp>
      <p:sp>
        <p:nvSpPr>
          <p:cNvPr id="119" name="object 113"/>
          <p:cNvSpPr txBox="1"/>
          <p:nvPr/>
        </p:nvSpPr>
        <p:spPr>
          <a:xfrm>
            <a:off x="4699411" y="1352551"/>
            <a:ext cx="38544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0.334</a:t>
            </a:r>
            <a:endParaRPr sz="1250">
              <a:latin typeface="Times New Roman"/>
              <a:cs typeface="Times New Roman"/>
            </a:endParaRPr>
          </a:p>
        </p:txBody>
      </p:sp>
      <p:sp>
        <p:nvSpPr>
          <p:cNvPr id="120" name="object 114"/>
          <p:cNvSpPr txBox="1"/>
          <p:nvPr/>
        </p:nvSpPr>
        <p:spPr>
          <a:xfrm>
            <a:off x="1050315" y="2095523"/>
            <a:ext cx="305435" cy="4318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0.9</a:t>
            </a:r>
            <a:endParaRPr sz="1250">
              <a:latin typeface="Times New Roman"/>
              <a:cs typeface="Times New Roman"/>
            </a:endParaRPr>
          </a:p>
          <a:p>
            <a:pPr marL="12700">
              <a:lnSpc>
                <a:spcPct val="100000"/>
              </a:lnSpc>
              <a:spcBef>
                <a:spcPts val="300"/>
              </a:spcBef>
            </a:pPr>
            <a:r>
              <a:rPr sz="1250" dirty="0">
                <a:latin typeface="Times New Roman"/>
                <a:cs typeface="Times New Roman"/>
              </a:rPr>
              <a:t>0.85</a:t>
            </a:r>
            <a:endParaRPr sz="1250">
              <a:latin typeface="Times New Roman"/>
              <a:cs typeface="Times New Roman"/>
            </a:endParaRPr>
          </a:p>
        </p:txBody>
      </p:sp>
      <p:sp>
        <p:nvSpPr>
          <p:cNvPr id="121" name="object 115"/>
          <p:cNvSpPr txBox="1"/>
          <p:nvPr/>
        </p:nvSpPr>
        <p:spPr>
          <a:xfrm>
            <a:off x="1050315" y="3695723"/>
            <a:ext cx="305435" cy="4318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0.55</a:t>
            </a:r>
            <a:endParaRPr sz="1250">
              <a:latin typeface="Times New Roman"/>
              <a:cs typeface="Times New Roman"/>
            </a:endParaRPr>
          </a:p>
          <a:p>
            <a:pPr marL="12700">
              <a:lnSpc>
                <a:spcPct val="100000"/>
              </a:lnSpc>
              <a:spcBef>
                <a:spcPts val="300"/>
              </a:spcBef>
            </a:pPr>
            <a:r>
              <a:rPr sz="1250" dirty="0">
                <a:latin typeface="Times New Roman"/>
                <a:cs typeface="Times New Roman"/>
              </a:rPr>
              <a:t>0.5</a:t>
            </a:r>
            <a:endParaRPr sz="1250">
              <a:latin typeface="Times New Roman"/>
              <a:cs typeface="Times New Roman"/>
            </a:endParaRPr>
          </a:p>
        </p:txBody>
      </p:sp>
      <p:sp>
        <p:nvSpPr>
          <p:cNvPr id="122" name="object 116"/>
          <p:cNvSpPr txBox="1"/>
          <p:nvPr/>
        </p:nvSpPr>
        <p:spPr>
          <a:xfrm>
            <a:off x="1050315" y="4838746"/>
            <a:ext cx="22542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0.3</a:t>
            </a:r>
            <a:endParaRPr sz="1250">
              <a:latin typeface="Times New Roman"/>
              <a:cs typeface="Times New Roman"/>
            </a:endParaRPr>
          </a:p>
        </p:txBody>
      </p:sp>
      <p:sp>
        <p:nvSpPr>
          <p:cNvPr id="123" name="object 117"/>
          <p:cNvSpPr txBox="1"/>
          <p:nvPr/>
        </p:nvSpPr>
        <p:spPr>
          <a:xfrm>
            <a:off x="1050315" y="5295923"/>
            <a:ext cx="225425" cy="203200"/>
          </a:xfrm>
          <a:prstGeom prst="rect">
            <a:avLst/>
          </a:prstGeom>
        </p:spPr>
        <p:txBody>
          <a:bodyPr vert="horz" wrap="square" lIns="0" tIns="0" rIns="0" bIns="0" rtlCol="0">
            <a:noAutofit/>
          </a:bodyPr>
          <a:lstStyle/>
          <a:p>
            <a:pPr marL="12700">
              <a:lnSpc>
                <a:spcPct val="100000"/>
              </a:lnSpc>
            </a:pPr>
            <a:r>
              <a:rPr sz="1250" dirty="0">
                <a:latin typeface="Times New Roman"/>
                <a:cs typeface="Times New Roman"/>
              </a:rPr>
              <a:t>0.2</a:t>
            </a:r>
            <a:endParaRPr sz="1250">
              <a:latin typeface="Times New Roman"/>
              <a:cs typeface="Times New Roman"/>
            </a:endParaRPr>
          </a:p>
        </p:txBody>
      </p:sp>
      <p:pic>
        <p:nvPicPr>
          <p:cNvPr id="124" name="图片 123"/>
          <p:cNvPicPr>
            <a:picLocks noChangeAspect="1"/>
          </p:cNvPicPr>
          <p:nvPr/>
        </p:nvPicPr>
        <p:blipFill>
          <a:blip r:embed="rId3"/>
          <a:stretch>
            <a:fillRect/>
          </a:stretch>
        </p:blipFill>
        <p:spPr>
          <a:xfrm>
            <a:off x="688339" y="136604"/>
            <a:ext cx="7767322" cy="1041355"/>
          </a:xfrm>
          <a:prstGeom prst="rect">
            <a:avLst/>
          </a:prstGeom>
        </p:spPr>
      </p:pic>
    </p:spTree>
    <p:extLst>
      <p:ext uri="{BB962C8B-B14F-4D97-AF65-F5344CB8AC3E}">
        <p14:creationId xmlns:p14="http://schemas.microsoft.com/office/powerpoint/2010/main" val="9966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anim calcmode="lin" valueType="num">
                                      <p:cBhvr>
                                        <p:cTn id="8" dur="1000" fill="hold"/>
                                        <p:tgtEl>
                                          <p:spTgt spid="124"/>
                                        </p:tgtEl>
                                        <p:attrNameLst>
                                          <p:attrName>ppt_x</p:attrName>
                                        </p:attrNameLst>
                                      </p:cBhvr>
                                      <p:tavLst>
                                        <p:tav tm="0">
                                          <p:val>
                                            <p:strVal val="#ppt_x"/>
                                          </p:val>
                                        </p:tav>
                                        <p:tav tm="100000">
                                          <p:val>
                                            <p:strVal val="#ppt_x"/>
                                          </p:val>
                                        </p:tav>
                                      </p:tavLst>
                                    </p:anim>
                                    <p:anim calcmode="lin" valueType="num">
                                      <p:cBhvr>
                                        <p:cTn id="9"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41</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Encode  Symbols  “CAEE$”.</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Generate the </a:t>
            </a:r>
            <a:r>
              <a:rPr lang="en-US" altLang="zh-CN" sz="2800" dirty="0" err="1">
                <a:solidFill>
                  <a:srgbClr val="231F20"/>
                </a:solidFill>
                <a:latin typeface="Cambria" panose="02040503050406030204" pitchFamily="18" charset="0"/>
                <a:ea typeface="Cambria" panose="02040503050406030204" pitchFamily="18" charset="0"/>
                <a:cs typeface="Arial"/>
              </a:rPr>
              <a:t>codeword</a:t>
            </a: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0.33184 &lt; </a:t>
            </a:r>
            <a:r>
              <a:rPr lang="en-US" altLang="zh-CN" sz="2200" dirty="0" err="1">
                <a:latin typeface="Cambria" panose="02040503050406030204" pitchFamily="18" charset="0"/>
                <a:ea typeface="微软雅黑" panose="020B0503020204020204" pitchFamily="34" charset="-122"/>
                <a:cs typeface="PMingLiU" pitchFamily="18" charset="-120"/>
              </a:rPr>
              <a:t>codeword</a:t>
            </a:r>
            <a:r>
              <a:rPr lang="en-US" altLang="zh-CN" sz="2200" dirty="0">
                <a:latin typeface="Cambria" panose="02040503050406030204" pitchFamily="18" charset="0"/>
                <a:ea typeface="微软雅黑" panose="020B0503020204020204" pitchFamily="34" charset="-122"/>
                <a:cs typeface="PMingLiU" pitchFamily="18" charset="-120"/>
              </a:rPr>
              <a:t> &lt; 0.33220</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The shortest binary  </a:t>
            </a:r>
            <a:r>
              <a:rPr lang="en-US" altLang="zh-CN" sz="2200" dirty="0" err="1">
                <a:latin typeface="Cambria" panose="02040503050406030204" pitchFamily="18" charset="0"/>
                <a:ea typeface="微软雅黑" panose="020B0503020204020204" pitchFamily="34" charset="-122"/>
                <a:cs typeface="PMingLiU" pitchFamily="18" charset="-120"/>
              </a:rPr>
              <a:t>codeword</a:t>
            </a:r>
            <a:r>
              <a:rPr lang="en-US" altLang="zh-CN" sz="2200" dirty="0">
                <a:latin typeface="Cambria" panose="02040503050406030204" pitchFamily="18" charset="0"/>
                <a:ea typeface="微软雅黑" panose="020B0503020204020204" pitchFamily="34" charset="-122"/>
                <a:cs typeface="PMingLiU" pitchFamily="18" charset="-120"/>
              </a:rPr>
              <a:t> 0.01010101</a:t>
            </a:r>
          </a:p>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The message becomes longer</a:t>
            </a:r>
            <a:r>
              <a:rPr lang="zh-CN" altLang="en-US" sz="2800" dirty="0">
                <a:solidFill>
                  <a:srgbClr val="231F20"/>
                </a:solidFill>
                <a:latin typeface="Cambria" panose="02040503050406030204" pitchFamily="18" charset="0"/>
                <a:ea typeface="Cambria" panose="02040503050406030204" pitchFamily="18" charset="0"/>
                <a:cs typeface="Arial"/>
              </a:rPr>
              <a:t>，</a:t>
            </a:r>
            <a:r>
              <a:rPr lang="en-US" altLang="zh-CN" sz="2800" dirty="0">
                <a:solidFill>
                  <a:srgbClr val="231F20"/>
                </a:solidFill>
                <a:latin typeface="Cambria" panose="02040503050406030204" pitchFamily="18" charset="0"/>
                <a:ea typeface="Cambria" panose="02040503050406030204" pitchFamily="18" charset="0"/>
                <a:cs typeface="Arial"/>
              </a:rPr>
              <a:t>the length of the interval shortens </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aphicFrame>
        <p:nvGraphicFramePr>
          <p:cNvPr id="7" name="object 4"/>
          <p:cNvGraphicFramePr>
            <a:graphicFrameLocks noGrp="1"/>
          </p:cNvGraphicFramePr>
          <p:nvPr>
            <p:extLst>
              <p:ext uri="{D42A27DB-BD31-4B8C-83A1-F6EECF244321}">
                <p14:modId xmlns:p14="http://schemas.microsoft.com/office/powerpoint/2010/main" val="1438472052"/>
              </p:ext>
            </p:extLst>
          </p:nvPr>
        </p:nvGraphicFramePr>
        <p:xfrm>
          <a:off x="1604504" y="1903675"/>
          <a:ext cx="5151118" cy="2560318"/>
        </p:xfrm>
        <a:graphic>
          <a:graphicData uri="http://schemas.openxmlformats.org/drawingml/2006/table">
            <a:tbl>
              <a:tblPr firstRow="1" bandRow="1">
                <a:tableStyleId>{2D5ABB26-0587-4C30-8999-92F81FD0307C}</a:tableStyleId>
              </a:tblPr>
              <a:tblGrid>
                <a:gridCol w="1294638">
                  <a:extLst>
                    <a:ext uri="{9D8B030D-6E8A-4147-A177-3AD203B41FA5}">
                      <a16:colId xmlns:a16="http://schemas.microsoft.com/office/drawing/2014/main" val="20000"/>
                    </a:ext>
                  </a:extLst>
                </a:gridCol>
                <a:gridCol w="1286255">
                  <a:extLst>
                    <a:ext uri="{9D8B030D-6E8A-4147-A177-3AD203B41FA5}">
                      <a16:colId xmlns:a16="http://schemas.microsoft.com/office/drawing/2014/main" val="20001"/>
                    </a:ext>
                  </a:extLst>
                </a:gridCol>
                <a:gridCol w="1284731">
                  <a:extLst>
                    <a:ext uri="{9D8B030D-6E8A-4147-A177-3AD203B41FA5}">
                      <a16:colId xmlns:a16="http://schemas.microsoft.com/office/drawing/2014/main" val="20002"/>
                    </a:ext>
                  </a:extLst>
                </a:gridCol>
                <a:gridCol w="1285494">
                  <a:extLst>
                    <a:ext uri="{9D8B030D-6E8A-4147-A177-3AD203B41FA5}">
                      <a16:colId xmlns:a16="http://schemas.microsoft.com/office/drawing/2014/main" val="20003"/>
                    </a:ext>
                  </a:extLst>
                </a:gridCol>
              </a:tblGrid>
              <a:tr h="373380">
                <a:tc>
                  <a:txBody>
                    <a:bodyPr/>
                    <a:lstStyle/>
                    <a:p>
                      <a:pPr marL="126364">
                        <a:lnSpc>
                          <a:spcPct val="100000"/>
                        </a:lnSpc>
                      </a:pPr>
                      <a:r>
                        <a:rPr sz="1950" b="1" dirty="0">
                          <a:solidFill>
                            <a:srgbClr val="231F20"/>
                          </a:solidFill>
                          <a:latin typeface="Arial"/>
                          <a:cs typeface="Arial"/>
                        </a:rPr>
                        <a:t>Sym</a:t>
                      </a:r>
                      <a:r>
                        <a:rPr sz="1950" b="1" spc="70" dirty="0">
                          <a:solidFill>
                            <a:srgbClr val="231F20"/>
                          </a:solidFill>
                          <a:latin typeface="Arial"/>
                          <a:cs typeface="Arial"/>
                        </a:rPr>
                        <a:t>b</a:t>
                      </a:r>
                      <a:r>
                        <a:rPr sz="1950" b="1" spc="0" dirty="0">
                          <a:solidFill>
                            <a:srgbClr val="231F20"/>
                          </a:solidFill>
                          <a:latin typeface="Arial"/>
                          <a:cs typeface="Arial"/>
                        </a:rPr>
                        <a:t>ol</a:t>
                      </a:r>
                      <a:endParaRPr sz="1950">
                        <a:latin typeface="Arial"/>
                        <a:cs typeface="Arial"/>
                      </a:endParaRPr>
                    </a:p>
                  </a:txBody>
                  <a:tcPr marL="0" marR="0" marT="0" marB="0">
                    <a:lnR w="7620">
                      <a:solidFill>
                        <a:srgbClr val="221E1F"/>
                      </a:solidFill>
                      <a:prstDash val="solid"/>
                    </a:lnR>
                    <a:lnB w="7620">
                      <a:solidFill>
                        <a:srgbClr val="221E1F"/>
                      </a:solidFill>
                      <a:prstDash val="solid"/>
                    </a:lnB>
                  </a:tcPr>
                </a:tc>
                <a:tc>
                  <a:txBody>
                    <a:bodyPr/>
                    <a:lstStyle/>
                    <a:p>
                      <a:pPr marL="405130">
                        <a:lnSpc>
                          <a:spcPct val="100000"/>
                        </a:lnSpc>
                      </a:pPr>
                      <a:r>
                        <a:rPr sz="1950" b="1" spc="-5" dirty="0">
                          <a:solidFill>
                            <a:srgbClr val="231F20"/>
                          </a:solidFill>
                          <a:latin typeface="Arial"/>
                          <a:cs typeface="Arial"/>
                        </a:rPr>
                        <a:t>l</a:t>
                      </a:r>
                      <a:r>
                        <a:rPr sz="1950" b="1" spc="-65" dirty="0">
                          <a:solidFill>
                            <a:srgbClr val="231F20"/>
                          </a:solidFill>
                          <a:latin typeface="Arial"/>
                          <a:cs typeface="Arial"/>
                        </a:rPr>
                        <a:t>o</a:t>
                      </a:r>
                      <a:r>
                        <a:rPr sz="1950" b="1" spc="0" dirty="0">
                          <a:solidFill>
                            <a:srgbClr val="231F20"/>
                          </a:solidFill>
                          <a:latin typeface="Arial"/>
                          <a:cs typeface="Arial"/>
                        </a:rPr>
                        <a:t>w</a:t>
                      </a:r>
                      <a:endParaRPr sz="1950">
                        <a:latin typeface="Arial"/>
                        <a:cs typeface="Arial"/>
                      </a:endParaRPr>
                    </a:p>
                  </a:txBody>
                  <a:tcPr marL="0" marR="0" marT="0" marB="0">
                    <a:lnL w="7620">
                      <a:solidFill>
                        <a:srgbClr val="221E1F"/>
                      </a:solidFill>
                      <a:prstDash val="solid"/>
                    </a:lnL>
                    <a:lnR w="7620">
                      <a:solidFill>
                        <a:srgbClr val="221E1F"/>
                      </a:solidFill>
                      <a:prstDash val="solid"/>
                    </a:lnR>
                    <a:lnB w="7620">
                      <a:solidFill>
                        <a:srgbClr val="221E1F"/>
                      </a:solidFill>
                      <a:prstDash val="solid"/>
                    </a:lnB>
                  </a:tcPr>
                </a:tc>
                <a:tc>
                  <a:txBody>
                    <a:bodyPr/>
                    <a:lstStyle/>
                    <a:p>
                      <a:pPr marL="342900">
                        <a:lnSpc>
                          <a:spcPct val="100000"/>
                        </a:lnSpc>
                      </a:pPr>
                      <a:r>
                        <a:rPr sz="1950" b="1" spc="-5" dirty="0">
                          <a:solidFill>
                            <a:srgbClr val="231F20"/>
                          </a:solidFill>
                          <a:latin typeface="Arial"/>
                          <a:cs typeface="Arial"/>
                        </a:rPr>
                        <a:t>high</a:t>
                      </a:r>
                      <a:endParaRPr sz="1950">
                        <a:latin typeface="Arial"/>
                        <a:cs typeface="Arial"/>
                      </a:endParaRPr>
                    </a:p>
                  </a:txBody>
                  <a:tcPr marL="0" marR="0" marT="0" marB="0">
                    <a:lnL w="7620">
                      <a:solidFill>
                        <a:srgbClr val="221E1F"/>
                      </a:solidFill>
                      <a:prstDash val="solid"/>
                    </a:lnL>
                    <a:lnR w="7620">
                      <a:solidFill>
                        <a:srgbClr val="221E1F"/>
                      </a:solidFill>
                      <a:prstDash val="solid"/>
                    </a:lnR>
                    <a:lnB w="7620">
                      <a:solidFill>
                        <a:srgbClr val="221E1F"/>
                      </a:solidFill>
                      <a:prstDash val="solid"/>
                    </a:lnB>
                  </a:tcPr>
                </a:tc>
                <a:tc>
                  <a:txBody>
                    <a:bodyPr/>
                    <a:lstStyle/>
                    <a:p>
                      <a:pPr marL="363855">
                        <a:lnSpc>
                          <a:spcPct val="100000"/>
                        </a:lnSpc>
                      </a:pPr>
                      <a:r>
                        <a:rPr sz="1950" b="1" spc="-5" dirty="0">
                          <a:solidFill>
                            <a:srgbClr val="231F20"/>
                          </a:solidFill>
                          <a:latin typeface="Arial"/>
                          <a:cs typeface="Arial"/>
                        </a:rPr>
                        <a:t>range</a:t>
                      </a:r>
                      <a:endParaRPr sz="1950">
                        <a:latin typeface="Arial"/>
                        <a:cs typeface="Arial"/>
                      </a:endParaRPr>
                    </a:p>
                  </a:txBody>
                  <a:tcPr marL="0" marR="0" marT="0" marB="0">
                    <a:lnL w="7620">
                      <a:solidFill>
                        <a:srgbClr val="221E1F"/>
                      </a:solidFill>
                      <a:prstDash val="solid"/>
                    </a:lnL>
                    <a:lnB w="7620">
                      <a:solidFill>
                        <a:srgbClr val="221E1F"/>
                      </a:solidFill>
                      <a:prstDash val="solid"/>
                    </a:lnB>
                  </a:tcPr>
                </a:tc>
                <a:extLst>
                  <a:ext uri="{0D108BD9-81ED-4DB2-BD59-A6C34878D82A}">
                    <a16:rowId xmlns:a16="http://schemas.microsoft.com/office/drawing/2014/main" val="10000"/>
                  </a:ext>
                </a:extLst>
              </a:tr>
              <a:tr h="364289">
                <a:tc>
                  <a:txBody>
                    <a:bodyPr/>
                    <a:lstStyle/>
                    <a:p>
                      <a:endParaRPr sz="1950">
                        <a:latin typeface="Arial"/>
                        <a:cs typeface="Arial"/>
                      </a:endParaRPr>
                    </a:p>
                  </a:txBody>
                  <a:tcPr marL="0" marR="0" marT="0" marB="0">
                    <a:lnR w="7620">
                      <a:solidFill>
                        <a:srgbClr val="221E1F"/>
                      </a:solidFill>
                      <a:prstDash val="solid"/>
                    </a:lnR>
                    <a:lnT w="7620">
                      <a:solidFill>
                        <a:srgbClr val="221E1F"/>
                      </a:solidFill>
                      <a:prstDash val="solid"/>
                    </a:lnT>
                  </a:tcPr>
                </a:tc>
                <a:tc>
                  <a:txBody>
                    <a:bodyPr/>
                    <a:lstStyle/>
                    <a:p>
                      <a:pPr marL="635" algn="ctr">
                        <a:lnSpc>
                          <a:spcPct val="100000"/>
                        </a:lnSpc>
                      </a:pPr>
                      <a:r>
                        <a:rPr sz="1950" dirty="0">
                          <a:solidFill>
                            <a:srgbClr val="231F20"/>
                          </a:solidFill>
                          <a:latin typeface="Arial"/>
                          <a:cs typeface="Arial"/>
                        </a:rPr>
                        <a:t>0</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tcPr>
                </a:tc>
                <a:tc>
                  <a:txBody>
                    <a:bodyPr/>
                    <a:lstStyle/>
                    <a:p>
                      <a:pPr marR="1270" algn="ctr">
                        <a:lnSpc>
                          <a:spcPct val="100000"/>
                        </a:lnSpc>
                      </a:pPr>
                      <a:r>
                        <a:rPr sz="1950" spc="-5" dirty="0">
                          <a:solidFill>
                            <a:srgbClr val="231F20"/>
                          </a:solidFill>
                          <a:latin typeface="Arial"/>
                          <a:cs typeface="Arial"/>
                        </a:rPr>
                        <a:t>1.0</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tcPr>
                </a:tc>
                <a:tc>
                  <a:txBody>
                    <a:bodyPr/>
                    <a:lstStyle/>
                    <a:p>
                      <a:pPr marR="5715" algn="ctr">
                        <a:lnSpc>
                          <a:spcPct val="100000"/>
                        </a:lnSpc>
                      </a:pPr>
                      <a:r>
                        <a:rPr sz="1950" spc="-5" dirty="0">
                          <a:solidFill>
                            <a:srgbClr val="231F20"/>
                          </a:solidFill>
                          <a:latin typeface="Arial"/>
                          <a:cs typeface="Arial"/>
                        </a:rPr>
                        <a:t>1.0</a:t>
                      </a:r>
                      <a:endParaRPr sz="1950">
                        <a:latin typeface="Arial"/>
                        <a:cs typeface="Arial"/>
                      </a:endParaRPr>
                    </a:p>
                  </a:txBody>
                  <a:tcPr marL="0" marR="0" marT="0" marB="0">
                    <a:lnL w="7620">
                      <a:solidFill>
                        <a:srgbClr val="221E1F"/>
                      </a:solidFill>
                      <a:prstDash val="solid"/>
                    </a:lnL>
                    <a:lnT w="7620">
                      <a:solidFill>
                        <a:srgbClr val="221E1F"/>
                      </a:solidFill>
                      <a:prstDash val="solid"/>
                    </a:lnT>
                  </a:tcPr>
                </a:tc>
                <a:extLst>
                  <a:ext uri="{0D108BD9-81ED-4DB2-BD59-A6C34878D82A}">
                    <a16:rowId xmlns:a16="http://schemas.microsoft.com/office/drawing/2014/main" val="10001"/>
                  </a:ext>
                </a:extLst>
              </a:tr>
              <a:tr h="364236">
                <a:tc>
                  <a:txBody>
                    <a:bodyPr/>
                    <a:lstStyle/>
                    <a:p>
                      <a:pPr marL="4445" algn="ctr">
                        <a:lnSpc>
                          <a:spcPct val="100000"/>
                        </a:lnSpc>
                      </a:pPr>
                      <a:r>
                        <a:rPr sz="1950" dirty="0">
                          <a:solidFill>
                            <a:srgbClr val="231F20"/>
                          </a:solidFill>
                          <a:latin typeface="Arial"/>
                          <a:cs typeface="Arial"/>
                        </a:rPr>
                        <a:t>C</a:t>
                      </a:r>
                      <a:endParaRPr sz="1950">
                        <a:latin typeface="Arial"/>
                        <a:cs typeface="Arial"/>
                      </a:endParaRPr>
                    </a:p>
                  </a:txBody>
                  <a:tcPr marL="0" marR="0" marT="0" marB="0">
                    <a:lnR w="7620">
                      <a:solidFill>
                        <a:srgbClr val="221E1F"/>
                      </a:solidFill>
                      <a:prstDash val="solid"/>
                    </a:lnR>
                  </a:tcPr>
                </a:tc>
                <a:tc>
                  <a:txBody>
                    <a:bodyPr/>
                    <a:lstStyle/>
                    <a:p>
                      <a:pPr marL="0" algn="ctr">
                        <a:lnSpc>
                          <a:spcPct val="100000"/>
                        </a:lnSpc>
                      </a:pPr>
                      <a:r>
                        <a:rPr sz="1950" spc="-5" dirty="0">
                          <a:solidFill>
                            <a:srgbClr val="231F20"/>
                          </a:solidFill>
                          <a:latin typeface="Arial"/>
                          <a:cs typeface="Arial"/>
                        </a:rPr>
                        <a:t>0.3</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R="1270" algn="ctr">
                        <a:lnSpc>
                          <a:spcPct val="100000"/>
                        </a:lnSpc>
                      </a:pPr>
                      <a:r>
                        <a:rPr sz="1950" spc="-5" dirty="0">
                          <a:solidFill>
                            <a:srgbClr val="231F20"/>
                          </a:solidFill>
                          <a:latin typeface="Arial"/>
                          <a:cs typeface="Arial"/>
                        </a:rPr>
                        <a:t>0.5</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R="5715" algn="ctr">
                        <a:lnSpc>
                          <a:spcPct val="100000"/>
                        </a:lnSpc>
                      </a:pPr>
                      <a:r>
                        <a:rPr sz="1950" spc="-5" dirty="0">
                          <a:solidFill>
                            <a:srgbClr val="231F20"/>
                          </a:solidFill>
                          <a:latin typeface="Arial"/>
                          <a:cs typeface="Arial"/>
                        </a:rPr>
                        <a:t>0.2</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2"/>
                  </a:ext>
                </a:extLst>
              </a:tr>
              <a:tr h="364236">
                <a:tc>
                  <a:txBody>
                    <a:bodyPr/>
                    <a:lstStyle/>
                    <a:p>
                      <a:pPr marL="5715" algn="ctr">
                        <a:lnSpc>
                          <a:spcPct val="100000"/>
                        </a:lnSpc>
                      </a:pPr>
                      <a:r>
                        <a:rPr sz="1950" dirty="0">
                          <a:solidFill>
                            <a:srgbClr val="231F20"/>
                          </a:solidFill>
                          <a:latin typeface="Arial"/>
                          <a:cs typeface="Arial"/>
                        </a:rPr>
                        <a:t>A</a:t>
                      </a:r>
                      <a:endParaRPr sz="1950">
                        <a:latin typeface="Arial"/>
                        <a:cs typeface="Arial"/>
                      </a:endParaRPr>
                    </a:p>
                  </a:txBody>
                  <a:tcPr marL="0" marR="0" marT="0" marB="0">
                    <a:lnR w="7620">
                      <a:solidFill>
                        <a:srgbClr val="221E1F"/>
                      </a:solidFill>
                      <a:prstDash val="solid"/>
                    </a:lnR>
                  </a:tcPr>
                </a:tc>
                <a:tc>
                  <a:txBody>
                    <a:bodyPr/>
                    <a:lstStyle/>
                    <a:p>
                      <a:pPr marL="359410">
                        <a:lnSpc>
                          <a:spcPct val="100000"/>
                        </a:lnSpc>
                      </a:pPr>
                      <a:r>
                        <a:rPr sz="1950" spc="-5" dirty="0">
                          <a:solidFill>
                            <a:srgbClr val="231F20"/>
                          </a:solidFill>
                          <a:latin typeface="Arial"/>
                          <a:cs typeface="Arial"/>
                        </a:rPr>
                        <a:t>0.30</a:t>
                      </a:r>
                      <a:endParaRPr sz="1950" dirty="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358140">
                        <a:lnSpc>
                          <a:spcPct val="100000"/>
                        </a:lnSpc>
                      </a:pPr>
                      <a:r>
                        <a:rPr sz="1950" spc="-5" dirty="0">
                          <a:solidFill>
                            <a:srgbClr val="231F20"/>
                          </a:solidFill>
                          <a:latin typeface="Arial"/>
                          <a:cs typeface="Arial"/>
                        </a:rPr>
                        <a:t>0.34</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358140">
                        <a:lnSpc>
                          <a:spcPct val="100000"/>
                        </a:lnSpc>
                      </a:pPr>
                      <a:r>
                        <a:rPr sz="1950" spc="-5" dirty="0">
                          <a:solidFill>
                            <a:srgbClr val="231F20"/>
                          </a:solidFill>
                          <a:latin typeface="Arial"/>
                          <a:cs typeface="Arial"/>
                        </a:rPr>
                        <a:t>0.04</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3"/>
                  </a:ext>
                </a:extLst>
              </a:tr>
              <a:tr h="364236">
                <a:tc>
                  <a:txBody>
                    <a:bodyPr/>
                    <a:lstStyle/>
                    <a:p>
                      <a:pPr marL="5080" algn="ctr">
                        <a:lnSpc>
                          <a:spcPct val="100000"/>
                        </a:lnSpc>
                      </a:pPr>
                      <a:r>
                        <a:rPr sz="1950" dirty="0">
                          <a:solidFill>
                            <a:srgbClr val="231F20"/>
                          </a:solidFill>
                          <a:latin typeface="Arial"/>
                          <a:cs typeface="Arial"/>
                        </a:rPr>
                        <a:t>E</a:t>
                      </a:r>
                      <a:endParaRPr sz="1950">
                        <a:latin typeface="Arial"/>
                        <a:cs typeface="Arial"/>
                      </a:endParaRPr>
                    </a:p>
                  </a:txBody>
                  <a:tcPr marL="0" marR="0" marT="0" marB="0">
                    <a:lnR w="7620">
                      <a:solidFill>
                        <a:srgbClr val="221E1F"/>
                      </a:solidFill>
                      <a:prstDash val="solid"/>
                    </a:lnR>
                  </a:tcPr>
                </a:tc>
                <a:tc>
                  <a:txBody>
                    <a:bodyPr/>
                    <a:lstStyle/>
                    <a:p>
                      <a:pPr marL="280035">
                        <a:lnSpc>
                          <a:spcPct val="100000"/>
                        </a:lnSpc>
                      </a:pPr>
                      <a:r>
                        <a:rPr sz="1950" spc="-5" dirty="0">
                          <a:solidFill>
                            <a:srgbClr val="231F20"/>
                          </a:solidFill>
                          <a:latin typeface="Arial"/>
                          <a:cs typeface="Arial"/>
                        </a:rPr>
                        <a:t>0.322</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278765">
                        <a:lnSpc>
                          <a:spcPct val="100000"/>
                        </a:lnSpc>
                      </a:pPr>
                      <a:r>
                        <a:rPr sz="1950" spc="-5" dirty="0">
                          <a:solidFill>
                            <a:srgbClr val="231F20"/>
                          </a:solidFill>
                          <a:latin typeface="Arial"/>
                          <a:cs typeface="Arial"/>
                        </a:rPr>
                        <a:t>0.334</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280035">
                        <a:lnSpc>
                          <a:spcPct val="100000"/>
                        </a:lnSpc>
                      </a:pPr>
                      <a:r>
                        <a:rPr sz="1950" spc="-5" dirty="0">
                          <a:solidFill>
                            <a:srgbClr val="231F20"/>
                          </a:solidFill>
                          <a:latin typeface="Arial"/>
                          <a:cs typeface="Arial"/>
                        </a:rPr>
                        <a:t>0.012</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4"/>
                  </a:ext>
                </a:extLst>
              </a:tr>
              <a:tr h="364235">
                <a:tc>
                  <a:txBody>
                    <a:bodyPr/>
                    <a:lstStyle/>
                    <a:p>
                      <a:pPr marL="5080" algn="ctr">
                        <a:lnSpc>
                          <a:spcPct val="100000"/>
                        </a:lnSpc>
                      </a:pPr>
                      <a:r>
                        <a:rPr sz="1950" dirty="0">
                          <a:solidFill>
                            <a:srgbClr val="231F20"/>
                          </a:solidFill>
                          <a:latin typeface="Arial"/>
                          <a:cs typeface="Arial"/>
                        </a:rPr>
                        <a:t>E</a:t>
                      </a:r>
                      <a:endParaRPr sz="1950">
                        <a:latin typeface="Arial"/>
                        <a:cs typeface="Arial"/>
                      </a:endParaRPr>
                    </a:p>
                  </a:txBody>
                  <a:tcPr marL="0" marR="0" marT="0" marB="0">
                    <a:lnR w="7620">
                      <a:solidFill>
                        <a:srgbClr val="221E1F"/>
                      </a:solidFill>
                      <a:prstDash val="solid"/>
                    </a:lnR>
                  </a:tcPr>
                </a:tc>
                <a:tc>
                  <a:txBody>
                    <a:bodyPr/>
                    <a:lstStyle/>
                    <a:p>
                      <a:pPr marL="202565">
                        <a:lnSpc>
                          <a:spcPct val="100000"/>
                        </a:lnSpc>
                      </a:pPr>
                      <a:r>
                        <a:rPr sz="1950" spc="-5" dirty="0">
                          <a:solidFill>
                            <a:srgbClr val="231F20"/>
                          </a:solidFill>
                          <a:latin typeface="Arial"/>
                          <a:cs typeface="Arial"/>
                        </a:rPr>
                        <a:t>0.3286</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201295">
                        <a:lnSpc>
                          <a:spcPct val="100000"/>
                        </a:lnSpc>
                      </a:pPr>
                      <a:r>
                        <a:rPr sz="1950" spc="-5" dirty="0">
                          <a:solidFill>
                            <a:srgbClr val="231F20"/>
                          </a:solidFill>
                          <a:latin typeface="Arial"/>
                          <a:cs typeface="Arial"/>
                        </a:rPr>
                        <a:t>0.3322</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200660">
                        <a:lnSpc>
                          <a:spcPct val="100000"/>
                        </a:lnSpc>
                      </a:pPr>
                      <a:r>
                        <a:rPr sz="1950" spc="-5" dirty="0">
                          <a:solidFill>
                            <a:srgbClr val="231F20"/>
                          </a:solidFill>
                          <a:latin typeface="Arial"/>
                          <a:cs typeface="Arial"/>
                        </a:rPr>
                        <a:t>0.0036</a:t>
                      </a:r>
                      <a:endParaRPr sz="195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5"/>
                  </a:ext>
                </a:extLst>
              </a:tr>
              <a:tr h="365706">
                <a:tc>
                  <a:txBody>
                    <a:bodyPr/>
                    <a:lstStyle/>
                    <a:p>
                      <a:pPr marL="6350" algn="ctr">
                        <a:lnSpc>
                          <a:spcPct val="100000"/>
                        </a:lnSpc>
                      </a:pPr>
                      <a:r>
                        <a:rPr sz="1950" dirty="0">
                          <a:solidFill>
                            <a:srgbClr val="231F20"/>
                          </a:solidFill>
                          <a:latin typeface="Arial"/>
                          <a:cs typeface="Arial"/>
                        </a:rPr>
                        <a:t>$</a:t>
                      </a:r>
                      <a:endParaRPr sz="1950">
                        <a:latin typeface="Arial"/>
                        <a:cs typeface="Arial"/>
                      </a:endParaRPr>
                    </a:p>
                  </a:txBody>
                  <a:tcPr marL="0" marR="0" marT="0" marB="0">
                    <a:lnR w="7620">
                      <a:solidFill>
                        <a:srgbClr val="221E1F"/>
                      </a:solidFill>
                      <a:prstDash val="solid"/>
                    </a:lnR>
                  </a:tcPr>
                </a:tc>
                <a:tc>
                  <a:txBody>
                    <a:bodyPr/>
                    <a:lstStyle/>
                    <a:p>
                      <a:pPr marL="123189">
                        <a:lnSpc>
                          <a:spcPct val="100000"/>
                        </a:lnSpc>
                      </a:pPr>
                      <a:r>
                        <a:rPr sz="1950" spc="-5" dirty="0">
                          <a:solidFill>
                            <a:srgbClr val="231F20"/>
                          </a:solidFill>
                          <a:latin typeface="Arial"/>
                          <a:cs typeface="Arial"/>
                        </a:rPr>
                        <a:t>0.33184</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1920">
                        <a:lnSpc>
                          <a:spcPct val="100000"/>
                        </a:lnSpc>
                      </a:pPr>
                      <a:r>
                        <a:rPr sz="1950" spc="-5" dirty="0">
                          <a:solidFill>
                            <a:srgbClr val="231F20"/>
                          </a:solidFill>
                          <a:latin typeface="Arial"/>
                          <a:cs typeface="Arial"/>
                        </a:rPr>
                        <a:t>0.33220</a:t>
                      </a:r>
                      <a:endParaRPr sz="1950">
                        <a:latin typeface="Arial"/>
                        <a:cs typeface="Arial"/>
                      </a:endParaRPr>
                    </a:p>
                  </a:txBody>
                  <a:tcPr marL="0" marR="0" marT="0" marB="0">
                    <a:lnL w="7620">
                      <a:solidFill>
                        <a:srgbClr val="221E1F"/>
                      </a:solidFill>
                      <a:prstDash val="solid"/>
                    </a:lnL>
                    <a:lnR w="7620">
                      <a:solidFill>
                        <a:srgbClr val="221E1F"/>
                      </a:solidFill>
                      <a:prstDash val="solid"/>
                    </a:lnR>
                  </a:tcPr>
                </a:tc>
                <a:tc>
                  <a:txBody>
                    <a:bodyPr/>
                    <a:lstStyle/>
                    <a:p>
                      <a:pPr marL="121920">
                        <a:lnSpc>
                          <a:spcPct val="100000"/>
                        </a:lnSpc>
                      </a:pPr>
                      <a:r>
                        <a:rPr sz="1950" spc="-5" dirty="0">
                          <a:solidFill>
                            <a:srgbClr val="231F20"/>
                          </a:solidFill>
                          <a:latin typeface="Arial"/>
                          <a:cs typeface="Arial"/>
                        </a:rPr>
                        <a:t>0.00036</a:t>
                      </a:r>
                      <a:endParaRPr sz="1950" dirty="0">
                        <a:latin typeface="Arial"/>
                        <a:cs typeface="Arial"/>
                      </a:endParaRPr>
                    </a:p>
                  </a:txBody>
                  <a:tcPr marL="0" marR="0" marT="0" marB="0">
                    <a:lnL w="7620">
                      <a:solidFill>
                        <a:srgbClr val="221E1F"/>
                      </a:solidFill>
                      <a:prstDash val="solid"/>
                    </a:ln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57832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42</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lnSpc>
                <a:spcPct val="90000"/>
              </a:lnSpc>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Generate the </a:t>
            </a:r>
            <a:r>
              <a:rPr lang="en-US" altLang="zh-CN" sz="2800" dirty="0" err="1">
                <a:solidFill>
                  <a:srgbClr val="231F20"/>
                </a:solidFill>
                <a:latin typeface="Cambria" panose="02040503050406030204" pitchFamily="18" charset="0"/>
                <a:ea typeface="Cambria" panose="02040503050406030204" pitchFamily="18" charset="0"/>
                <a:cs typeface="Arial"/>
              </a:rPr>
              <a:t>codeword</a:t>
            </a: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0.33184 &lt; </a:t>
            </a:r>
            <a:r>
              <a:rPr lang="en-US" altLang="zh-CN" sz="2200" dirty="0" err="1">
                <a:latin typeface="Cambria" panose="02040503050406030204" pitchFamily="18" charset="0"/>
                <a:ea typeface="微软雅黑" panose="020B0503020204020204" pitchFamily="34" charset="-122"/>
                <a:cs typeface="PMingLiU" pitchFamily="18" charset="-120"/>
              </a:rPr>
              <a:t>codeword</a:t>
            </a:r>
            <a:r>
              <a:rPr lang="en-US" altLang="zh-CN" sz="2200" dirty="0">
                <a:latin typeface="Cambria" panose="02040503050406030204" pitchFamily="18" charset="0"/>
                <a:ea typeface="微软雅黑" panose="020B0503020204020204" pitchFamily="34" charset="-122"/>
                <a:cs typeface="PMingLiU" pitchFamily="18" charset="-120"/>
              </a:rPr>
              <a:t> &lt; 0.33220</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r>
              <a:rPr lang="en-US" altLang="zh-CN" sz="2200" dirty="0">
                <a:latin typeface="Cambria" panose="02040503050406030204" pitchFamily="18" charset="0"/>
                <a:ea typeface="微软雅黑" panose="020B0503020204020204" pitchFamily="34" charset="-122"/>
                <a:cs typeface="PMingLiU" pitchFamily="18" charset="-120"/>
              </a:rPr>
              <a:t>The shortest binary  </a:t>
            </a:r>
            <a:r>
              <a:rPr lang="en-US" altLang="zh-CN" sz="2200" dirty="0" err="1">
                <a:latin typeface="Cambria" panose="02040503050406030204" pitchFamily="18" charset="0"/>
                <a:ea typeface="微软雅黑" panose="020B0503020204020204" pitchFamily="34" charset="-122"/>
                <a:cs typeface="PMingLiU" pitchFamily="18" charset="-120"/>
              </a:rPr>
              <a:t>codeword</a:t>
            </a:r>
            <a:r>
              <a:rPr lang="en-US" altLang="zh-CN" sz="2200" dirty="0">
                <a:latin typeface="Cambria" panose="02040503050406030204" pitchFamily="18" charset="0"/>
                <a:ea typeface="微软雅黑" panose="020B0503020204020204" pitchFamily="34" charset="-122"/>
                <a:cs typeface="PMingLiU" pitchFamily="18" charset="-120"/>
              </a:rPr>
              <a:t> 0.01010101</a:t>
            </a: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
        <p:nvSpPr>
          <p:cNvPr id="2" name="矩形 1"/>
          <p:cNvSpPr/>
          <p:nvPr/>
        </p:nvSpPr>
        <p:spPr>
          <a:xfrm>
            <a:off x="457200" y="2901709"/>
            <a:ext cx="8373307" cy="3570721"/>
          </a:xfrm>
          <a:prstGeom prst="rect">
            <a:avLst/>
          </a:prstGeom>
        </p:spPr>
        <p:txBody>
          <a:bodyPr wrap="square">
            <a:spAutoFit/>
          </a:bodyPr>
          <a:lstStyle/>
          <a:p>
            <a:pPr marL="280670">
              <a:lnSpc>
                <a:spcPct val="100000"/>
              </a:lnSpc>
              <a:tabLst>
                <a:tab pos="3128010" algn="l"/>
              </a:tabLst>
            </a:pPr>
            <a:r>
              <a:rPr lang="en-US" altLang="zh-CN" b="1" spc="250" dirty="0">
                <a:solidFill>
                  <a:srgbClr val="231F20"/>
                </a:solidFill>
                <a:latin typeface="Arial"/>
                <a:cs typeface="Arial"/>
              </a:rPr>
              <a:t>G</a:t>
            </a:r>
            <a:r>
              <a:rPr lang="en-US" altLang="zh-CN" b="1" spc="190" dirty="0">
                <a:solidFill>
                  <a:srgbClr val="231F20"/>
                </a:solidFill>
                <a:latin typeface="Arial"/>
                <a:cs typeface="Arial"/>
              </a:rPr>
              <a:t>e</a:t>
            </a:r>
            <a:r>
              <a:rPr lang="en-US" altLang="zh-CN" b="1" spc="150" dirty="0">
                <a:solidFill>
                  <a:srgbClr val="231F20"/>
                </a:solidFill>
                <a:latin typeface="Arial"/>
                <a:cs typeface="Arial"/>
              </a:rPr>
              <a:t>ne</a:t>
            </a:r>
            <a:r>
              <a:rPr lang="en-US" altLang="zh-CN" b="1" spc="155" dirty="0">
                <a:solidFill>
                  <a:srgbClr val="231F20"/>
                </a:solidFill>
                <a:latin typeface="Arial"/>
                <a:cs typeface="Arial"/>
              </a:rPr>
              <a:t>ratin</a:t>
            </a:r>
            <a:r>
              <a:rPr lang="en-US" altLang="zh-CN" b="1" spc="225" dirty="0">
                <a:solidFill>
                  <a:srgbClr val="231F20"/>
                </a:solidFill>
                <a:latin typeface="Arial"/>
                <a:cs typeface="Arial"/>
              </a:rPr>
              <a:t>g </a:t>
            </a:r>
            <a:r>
              <a:rPr lang="en-US" altLang="zh-CN" b="1" spc="-145" dirty="0">
                <a:solidFill>
                  <a:srgbClr val="231F20"/>
                </a:solidFill>
                <a:latin typeface="Arial"/>
                <a:cs typeface="Arial"/>
              </a:rPr>
              <a:t> </a:t>
            </a:r>
            <a:r>
              <a:rPr lang="en-US" altLang="zh-CN" b="1" spc="260" dirty="0" err="1">
                <a:solidFill>
                  <a:srgbClr val="231F20"/>
                </a:solidFill>
                <a:latin typeface="Arial"/>
                <a:cs typeface="Arial"/>
              </a:rPr>
              <a:t>C</a:t>
            </a:r>
            <a:r>
              <a:rPr lang="en-US" altLang="zh-CN" b="1" spc="300" dirty="0" err="1">
                <a:solidFill>
                  <a:srgbClr val="231F20"/>
                </a:solidFill>
                <a:latin typeface="Arial"/>
                <a:cs typeface="Arial"/>
              </a:rPr>
              <a:t>o</a:t>
            </a:r>
            <a:r>
              <a:rPr lang="en-US" altLang="zh-CN" b="1" spc="150" dirty="0" err="1">
                <a:solidFill>
                  <a:srgbClr val="231F20"/>
                </a:solidFill>
                <a:latin typeface="Arial"/>
                <a:cs typeface="Arial"/>
              </a:rPr>
              <a:t>de</a:t>
            </a:r>
            <a:r>
              <a:rPr lang="en-US" altLang="zh-CN" b="1" spc="195" dirty="0" err="1">
                <a:solidFill>
                  <a:srgbClr val="231F20"/>
                </a:solidFill>
                <a:latin typeface="Arial"/>
                <a:cs typeface="Arial"/>
              </a:rPr>
              <a:t>w</a:t>
            </a:r>
            <a:r>
              <a:rPr lang="en-US" altLang="zh-CN" b="1" spc="95" dirty="0" err="1">
                <a:solidFill>
                  <a:srgbClr val="231F20"/>
                </a:solidFill>
                <a:latin typeface="Arial"/>
                <a:cs typeface="Arial"/>
              </a:rPr>
              <a:t>o</a:t>
            </a:r>
            <a:r>
              <a:rPr lang="en-US" altLang="zh-CN" b="1" spc="105" dirty="0" err="1">
                <a:solidFill>
                  <a:srgbClr val="231F20"/>
                </a:solidFill>
                <a:latin typeface="Arial"/>
                <a:cs typeface="Arial"/>
              </a:rPr>
              <a:t>r</a:t>
            </a:r>
            <a:r>
              <a:rPr lang="en-US" altLang="zh-CN" b="1" spc="175" dirty="0" err="1">
                <a:solidFill>
                  <a:srgbClr val="231F20"/>
                </a:solidFill>
                <a:latin typeface="Arial"/>
                <a:cs typeface="Arial"/>
              </a:rPr>
              <a:t>d</a:t>
            </a:r>
            <a:r>
              <a:rPr lang="en-US" altLang="zh-CN" b="1" spc="175" dirty="0">
                <a:solidFill>
                  <a:srgbClr val="231F20"/>
                </a:solidFill>
                <a:latin typeface="Arial"/>
                <a:cs typeface="Arial"/>
              </a:rPr>
              <a:t> </a:t>
            </a:r>
            <a:r>
              <a:rPr lang="en-US" altLang="zh-CN" b="1" spc="-190" dirty="0">
                <a:solidFill>
                  <a:srgbClr val="231F20"/>
                </a:solidFill>
                <a:latin typeface="Arial"/>
                <a:cs typeface="Arial"/>
              </a:rPr>
              <a:t> </a:t>
            </a:r>
            <a:r>
              <a:rPr lang="en-US" altLang="zh-CN" b="1" spc="114" dirty="0">
                <a:solidFill>
                  <a:srgbClr val="231F20"/>
                </a:solidFill>
                <a:latin typeface="Arial"/>
                <a:cs typeface="Arial"/>
              </a:rPr>
              <a:t>f</a:t>
            </a:r>
            <a:r>
              <a:rPr lang="en-US" altLang="zh-CN" b="1" spc="155" dirty="0">
                <a:solidFill>
                  <a:srgbClr val="231F20"/>
                </a:solidFill>
                <a:latin typeface="Arial"/>
                <a:cs typeface="Arial"/>
              </a:rPr>
              <a:t>o</a:t>
            </a:r>
            <a:r>
              <a:rPr lang="en-US" altLang="zh-CN" b="1" spc="135" dirty="0">
                <a:solidFill>
                  <a:srgbClr val="231F20"/>
                </a:solidFill>
                <a:latin typeface="Arial"/>
                <a:cs typeface="Arial"/>
              </a:rPr>
              <a:t>r </a:t>
            </a:r>
            <a:r>
              <a:rPr lang="en-US" altLang="zh-CN" b="1" spc="-175" dirty="0">
                <a:solidFill>
                  <a:srgbClr val="231F20"/>
                </a:solidFill>
                <a:latin typeface="Arial"/>
                <a:cs typeface="Arial"/>
              </a:rPr>
              <a:t> </a:t>
            </a:r>
            <a:r>
              <a:rPr lang="en-US" altLang="zh-CN" b="1" spc="385" dirty="0">
                <a:solidFill>
                  <a:srgbClr val="231F20"/>
                </a:solidFill>
                <a:latin typeface="Arial"/>
                <a:cs typeface="Arial"/>
              </a:rPr>
              <a:t>E</a:t>
            </a:r>
            <a:r>
              <a:rPr lang="en-US" altLang="zh-CN" b="1" spc="140" dirty="0">
                <a:solidFill>
                  <a:srgbClr val="231F20"/>
                </a:solidFill>
                <a:latin typeface="Arial"/>
                <a:cs typeface="Arial"/>
              </a:rPr>
              <a:t>nc</a:t>
            </a:r>
            <a:r>
              <a:rPr lang="en-US" altLang="zh-CN" b="1" spc="229" dirty="0">
                <a:solidFill>
                  <a:srgbClr val="231F20"/>
                </a:solidFill>
                <a:latin typeface="Arial"/>
                <a:cs typeface="Arial"/>
              </a:rPr>
              <a:t>o</a:t>
            </a:r>
            <a:r>
              <a:rPr lang="en-US" altLang="zh-CN" b="1" spc="150" dirty="0">
                <a:solidFill>
                  <a:srgbClr val="231F20"/>
                </a:solidFill>
                <a:latin typeface="Arial"/>
                <a:cs typeface="Arial"/>
              </a:rPr>
              <a:t>d</a:t>
            </a:r>
            <a:r>
              <a:rPr lang="en-US" altLang="zh-CN" b="1" spc="155" dirty="0">
                <a:solidFill>
                  <a:srgbClr val="231F20"/>
                </a:solidFill>
                <a:latin typeface="Arial"/>
                <a:cs typeface="Arial"/>
              </a:rPr>
              <a:t>e</a:t>
            </a:r>
            <a:r>
              <a:rPr lang="en-US" altLang="zh-CN" b="1" spc="135" dirty="0">
                <a:solidFill>
                  <a:srgbClr val="231F20"/>
                </a:solidFill>
                <a:latin typeface="Arial"/>
                <a:cs typeface="Arial"/>
              </a:rPr>
              <a:t>r</a:t>
            </a:r>
            <a:endParaRPr lang="en-US" altLang="zh-CN" dirty="0">
              <a:latin typeface="Arial"/>
              <a:cs typeface="Arial"/>
            </a:endParaRPr>
          </a:p>
          <a:p>
            <a:pPr>
              <a:lnSpc>
                <a:spcPts val="700"/>
              </a:lnSpc>
              <a:spcBef>
                <a:spcPts val="47"/>
              </a:spcBef>
            </a:pPr>
            <a:endParaRPr lang="en-US" altLang="zh-CN" sz="600" dirty="0"/>
          </a:p>
          <a:p>
            <a:pPr marL="413384">
              <a:lnSpc>
                <a:spcPct val="100000"/>
              </a:lnSpc>
            </a:pPr>
            <a:r>
              <a:rPr lang="en-US" altLang="zh-CN" spc="-170" dirty="0">
                <a:solidFill>
                  <a:srgbClr val="231F20"/>
                </a:solidFill>
                <a:latin typeface="Arial"/>
                <a:cs typeface="Arial"/>
              </a:rPr>
              <a:t>BEGIN</a:t>
            </a:r>
            <a:endParaRPr lang="en-US" altLang="zh-CN" dirty="0">
              <a:latin typeface="Arial"/>
              <a:cs typeface="Arial"/>
            </a:endParaRPr>
          </a:p>
          <a:p>
            <a:pPr marL="815340">
              <a:lnSpc>
                <a:spcPct val="100000"/>
              </a:lnSpc>
              <a:spcBef>
                <a:spcPts val="240"/>
              </a:spcBef>
              <a:tabLst>
                <a:tab pos="1483995" algn="l"/>
                <a:tab pos="1750695" algn="l"/>
              </a:tabLst>
            </a:pPr>
            <a:r>
              <a:rPr lang="en-US" altLang="zh-CN" spc="-15" dirty="0">
                <a:solidFill>
                  <a:srgbClr val="231F20"/>
                </a:solidFill>
                <a:latin typeface="Arial"/>
                <a:cs typeface="Arial"/>
              </a:rPr>
              <a:t>code	</a:t>
            </a:r>
            <a:r>
              <a:rPr lang="en-US" altLang="zh-CN" spc="-95" dirty="0">
                <a:solidFill>
                  <a:srgbClr val="231F20"/>
                </a:solidFill>
                <a:latin typeface="Arial"/>
                <a:cs typeface="Arial"/>
              </a:rPr>
              <a:t>=	</a:t>
            </a:r>
            <a:r>
              <a:rPr lang="en-US" altLang="zh-CN" spc="-35" dirty="0">
                <a:solidFill>
                  <a:srgbClr val="231F20"/>
                </a:solidFill>
                <a:latin typeface="Arial"/>
                <a:cs typeface="Arial"/>
              </a:rPr>
              <a:t>0</a:t>
            </a:r>
            <a:r>
              <a:rPr lang="en-US" altLang="zh-CN" spc="505" dirty="0">
                <a:solidFill>
                  <a:srgbClr val="231F20"/>
                </a:solidFill>
                <a:latin typeface="Arial"/>
                <a:cs typeface="Arial"/>
              </a:rPr>
              <a:t>;</a:t>
            </a:r>
            <a:endParaRPr lang="en-US" altLang="zh-CN" dirty="0">
              <a:latin typeface="Arial"/>
              <a:cs typeface="Arial"/>
            </a:endParaRPr>
          </a:p>
          <a:p>
            <a:pPr marL="815340">
              <a:lnSpc>
                <a:spcPct val="100000"/>
              </a:lnSpc>
              <a:spcBef>
                <a:spcPts val="225"/>
              </a:spcBef>
              <a:tabLst>
                <a:tab pos="1082040" algn="l"/>
                <a:tab pos="1350010" algn="l"/>
              </a:tabLst>
            </a:pPr>
            <a:r>
              <a:rPr lang="en-US" altLang="zh-CN" spc="75" dirty="0">
                <a:solidFill>
                  <a:srgbClr val="231F20"/>
                </a:solidFill>
                <a:latin typeface="Arial"/>
                <a:cs typeface="Arial"/>
              </a:rPr>
              <a:t>k	</a:t>
            </a:r>
            <a:r>
              <a:rPr lang="en-US" altLang="zh-CN" spc="-95" dirty="0">
                <a:solidFill>
                  <a:srgbClr val="231F20"/>
                </a:solidFill>
                <a:latin typeface="Arial"/>
                <a:cs typeface="Arial"/>
              </a:rPr>
              <a:t>=	</a:t>
            </a:r>
            <a:r>
              <a:rPr lang="en-US" altLang="zh-CN" spc="-35" dirty="0">
                <a:solidFill>
                  <a:srgbClr val="231F20"/>
                </a:solidFill>
                <a:latin typeface="Arial"/>
                <a:cs typeface="Arial"/>
              </a:rPr>
              <a:t>1</a:t>
            </a:r>
            <a:r>
              <a:rPr lang="en-US" altLang="zh-CN" spc="505" dirty="0">
                <a:solidFill>
                  <a:srgbClr val="231F20"/>
                </a:solidFill>
                <a:latin typeface="Arial"/>
                <a:cs typeface="Arial"/>
              </a:rPr>
              <a:t>;</a:t>
            </a:r>
            <a:endParaRPr lang="en-US" altLang="zh-CN" dirty="0">
              <a:latin typeface="Arial"/>
              <a:cs typeface="Arial"/>
            </a:endParaRPr>
          </a:p>
          <a:p>
            <a:pPr marL="815340">
              <a:lnSpc>
                <a:spcPct val="100000"/>
              </a:lnSpc>
              <a:spcBef>
                <a:spcPts val="240"/>
              </a:spcBef>
              <a:tabLst>
                <a:tab pos="1616710" algn="l"/>
                <a:tab pos="3355975" algn="l"/>
                <a:tab pos="3622675" algn="l"/>
              </a:tabLst>
            </a:pPr>
            <a:r>
              <a:rPr lang="en-US" altLang="zh-CN" spc="155" dirty="0">
                <a:solidFill>
                  <a:srgbClr val="231F20"/>
                </a:solidFill>
                <a:latin typeface="Arial"/>
                <a:cs typeface="Arial"/>
              </a:rPr>
              <a:t>while	</a:t>
            </a:r>
            <a:r>
              <a:rPr lang="en-US" altLang="zh-CN" spc="140" dirty="0">
                <a:solidFill>
                  <a:srgbClr val="231F20"/>
                </a:solidFill>
                <a:latin typeface="Arial"/>
                <a:cs typeface="Arial"/>
              </a:rPr>
              <a:t>(value(code)	</a:t>
            </a:r>
            <a:r>
              <a:rPr lang="en-US" altLang="zh-CN" spc="-95" dirty="0">
                <a:solidFill>
                  <a:srgbClr val="231F20"/>
                </a:solidFill>
                <a:latin typeface="Arial"/>
                <a:cs typeface="Arial"/>
              </a:rPr>
              <a:t>&lt;	</a:t>
            </a:r>
            <a:r>
              <a:rPr lang="en-US" altLang="zh-CN" spc="150" dirty="0">
                <a:solidFill>
                  <a:srgbClr val="231F20"/>
                </a:solidFill>
                <a:latin typeface="Arial"/>
                <a:cs typeface="Arial"/>
              </a:rPr>
              <a:t>low)</a:t>
            </a:r>
            <a:endParaRPr lang="en-US" altLang="zh-CN" dirty="0">
              <a:latin typeface="Arial"/>
              <a:cs typeface="Arial"/>
            </a:endParaRPr>
          </a:p>
          <a:p>
            <a:pPr marL="1617345" marR="1414780" indent="-267335">
              <a:lnSpc>
                <a:spcPct val="110300"/>
              </a:lnSpc>
              <a:tabLst>
                <a:tab pos="1616710" algn="l"/>
                <a:tab pos="2019300" algn="l"/>
                <a:tab pos="2553970" algn="l"/>
                <a:tab pos="2821940" algn="l"/>
                <a:tab pos="3222625" algn="l"/>
                <a:tab pos="3756660" algn="l"/>
                <a:tab pos="4025265" algn="l"/>
                <a:tab pos="4291965" algn="l"/>
                <a:tab pos="5229225" algn="l"/>
                <a:tab pos="6431915" algn="l"/>
              </a:tabLst>
            </a:pPr>
            <a:r>
              <a:rPr lang="en-US" altLang="zh-CN" spc="395" dirty="0">
                <a:solidFill>
                  <a:srgbClr val="231F20"/>
                </a:solidFill>
                <a:latin typeface="Arial"/>
                <a:cs typeface="Arial"/>
              </a:rPr>
              <a:t>{	</a:t>
            </a:r>
            <a:r>
              <a:rPr lang="en-US" altLang="zh-CN" spc="110" dirty="0">
                <a:solidFill>
                  <a:srgbClr val="231F20"/>
                </a:solidFill>
                <a:latin typeface="Arial"/>
                <a:cs typeface="Arial"/>
              </a:rPr>
              <a:t>assign	</a:t>
            </a:r>
            <a:r>
              <a:rPr lang="en-US" altLang="zh-CN" spc="-35" dirty="0">
                <a:solidFill>
                  <a:srgbClr val="231F20"/>
                </a:solidFill>
                <a:latin typeface="Arial"/>
                <a:cs typeface="Arial"/>
              </a:rPr>
              <a:t>1	</a:t>
            </a:r>
            <a:r>
              <a:rPr lang="en-US" altLang="zh-CN" spc="505" dirty="0">
                <a:solidFill>
                  <a:srgbClr val="231F20"/>
                </a:solidFill>
                <a:latin typeface="Arial"/>
                <a:cs typeface="Arial"/>
              </a:rPr>
              <a:t>t</a:t>
            </a:r>
            <a:r>
              <a:rPr lang="en-US" altLang="zh-CN" spc="-35" dirty="0">
                <a:solidFill>
                  <a:srgbClr val="231F20"/>
                </a:solidFill>
                <a:latin typeface="Arial"/>
                <a:cs typeface="Arial"/>
              </a:rPr>
              <a:t>o	</a:t>
            </a:r>
            <a:r>
              <a:rPr lang="en-US" altLang="zh-CN" spc="140" dirty="0">
                <a:solidFill>
                  <a:srgbClr val="231F20"/>
                </a:solidFill>
                <a:latin typeface="Arial"/>
                <a:cs typeface="Arial"/>
              </a:rPr>
              <a:t>the	</a:t>
            </a:r>
            <a:r>
              <a:rPr lang="en-US" altLang="zh-CN" spc="180" dirty="0">
                <a:solidFill>
                  <a:srgbClr val="231F20"/>
                </a:solidFill>
                <a:latin typeface="Arial"/>
                <a:cs typeface="Arial"/>
              </a:rPr>
              <a:t>kth	</a:t>
            </a:r>
            <a:r>
              <a:rPr lang="en-US" altLang="zh-CN" spc="165" dirty="0">
                <a:solidFill>
                  <a:srgbClr val="231F20"/>
                </a:solidFill>
                <a:latin typeface="Arial"/>
                <a:cs typeface="Arial"/>
              </a:rPr>
              <a:t>binary	</a:t>
            </a:r>
            <a:r>
              <a:rPr lang="en-US" altLang="zh-CN" spc="245" dirty="0">
                <a:solidFill>
                  <a:srgbClr val="231F20"/>
                </a:solidFill>
                <a:latin typeface="Arial"/>
                <a:cs typeface="Arial"/>
              </a:rPr>
              <a:t>fraction </a:t>
            </a:r>
            <a:r>
              <a:rPr lang="en-US" altLang="zh-CN" spc="360" dirty="0">
                <a:solidFill>
                  <a:srgbClr val="231F20"/>
                </a:solidFill>
                <a:latin typeface="Arial"/>
                <a:cs typeface="Arial"/>
              </a:rPr>
              <a:t>bit</a:t>
            </a:r>
            <a:r>
              <a:rPr lang="en-US" altLang="zh-CN" spc="285" dirty="0">
                <a:solidFill>
                  <a:srgbClr val="231F20"/>
                </a:solidFill>
                <a:latin typeface="Arial"/>
                <a:cs typeface="Arial"/>
              </a:rPr>
              <a:t> </a:t>
            </a:r>
            <a:r>
              <a:rPr lang="en-US" altLang="zh-CN" spc="565" dirty="0">
                <a:solidFill>
                  <a:srgbClr val="231F20"/>
                </a:solidFill>
                <a:latin typeface="Arial"/>
                <a:cs typeface="Arial"/>
              </a:rPr>
              <a:t>if	</a:t>
            </a:r>
            <a:r>
              <a:rPr lang="en-US" altLang="zh-CN" spc="140" dirty="0">
                <a:solidFill>
                  <a:srgbClr val="231F20"/>
                </a:solidFill>
                <a:latin typeface="Arial"/>
                <a:cs typeface="Arial"/>
              </a:rPr>
              <a:t>(value(code)</a:t>
            </a:r>
            <a:r>
              <a:rPr lang="en-US" altLang="zh-CN" spc="-95" dirty="0">
                <a:solidFill>
                  <a:srgbClr val="231F20"/>
                </a:solidFill>
                <a:latin typeface="Arial"/>
                <a:cs typeface="Arial"/>
              </a:rPr>
              <a:t>&gt;</a:t>
            </a:r>
            <a:r>
              <a:rPr lang="en-US" altLang="zh-CN" spc="180" dirty="0">
                <a:solidFill>
                  <a:srgbClr val="231F20"/>
                </a:solidFill>
                <a:latin typeface="Arial"/>
                <a:cs typeface="Arial"/>
              </a:rPr>
              <a:t>high)</a:t>
            </a:r>
            <a:endParaRPr lang="en-US" altLang="zh-CN" dirty="0">
              <a:latin typeface="Arial"/>
              <a:cs typeface="Arial"/>
            </a:endParaRPr>
          </a:p>
          <a:p>
            <a:pPr marL="2019300">
              <a:lnSpc>
                <a:spcPct val="100000"/>
              </a:lnSpc>
              <a:spcBef>
                <a:spcPts val="225"/>
              </a:spcBef>
              <a:tabLst>
                <a:tab pos="3088640" algn="l"/>
                <a:tab pos="3623310" algn="l"/>
                <a:tab pos="4159250" algn="l"/>
                <a:tab pos="4693920" algn="l"/>
                <a:tab pos="5095240" algn="l"/>
              </a:tabLst>
            </a:pPr>
            <a:r>
              <a:rPr lang="en-US" altLang="zh-CN" spc="135" dirty="0">
                <a:solidFill>
                  <a:srgbClr val="231F20"/>
                </a:solidFill>
                <a:latin typeface="Arial"/>
                <a:cs typeface="Arial"/>
              </a:rPr>
              <a:t>replace	</a:t>
            </a:r>
            <a:r>
              <a:rPr lang="en-US" altLang="zh-CN" spc="140" dirty="0">
                <a:solidFill>
                  <a:srgbClr val="231F20"/>
                </a:solidFill>
                <a:latin typeface="Arial"/>
                <a:cs typeface="Arial"/>
              </a:rPr>
              <a:t>the	</a:t>
            </a:r>
            <a:r>
              <a:rPr lang="en-US" altLang="zh-CN" spc="180" dirty="0">
                <a:solidFill>
                  <a:srgbClr val="231F20"/>
                </a:solidFill>
                <a:latin typeface="Arial"/>
                <a:cs typeface="Arial"/>
              </a:rPr>
              <a:t>kth	</a:t>
            </a:r>
            <a:r>
              <a:rPr lang="en-US" altLang="zh-CN" spc="360" dirty="0">
                <a:solidFill>
                  <a:srgbClr val="231F20"/>
                </a:solidFill>
                <a:latin typeface="Arial"/>
                <a:cs typeface="Arial"/>
              </a:rPr>
              <a:t>bit	</a:t>
            </a:r>
            <a:r>
              <a:rPr lang="en-US" altLang="zh-CN" spc="20" dirty="0">
                <a:solidFill>
                  <a:srgbClr val="231F20"/>
                </a:solidFill>
                <a:latin typeface="Arial"/>
                <a:cs typeface="Arial"/>
              </a:rPr>
              <a:t>by	</a:t>
            </a:r>
            <a:r>
              <a:rPr lang="en-US" altLang="zh-CN" spc="-35" dirty="0">
                <a:solidFill>
                  <a:srgbClr val="231F20"/>
                </a:solidFill>
                <a:latin typeface="Arial"/>
                <a:cs typeface="Arial"/>
              </a:rPr>
              <a:t>0</a:t>
            </a:r>
            <a:endParaRPr lang="en-US" altLang="zh-CN" sz="900" dirty="0"/>
          </a:p>
          <a:p>
            <a:pPr>
              <a:lnSpc>
                <a:spcPts val="1000"/>
              </a:lnSpc>
            </a:pPr>
            <a:endParaRPr lang="en-US" altLang="zh-CN" sz="900" dirty="0"/>
          </a:p>
          <a:p>
            <a:pPr marL="1617345">
              <a:lnSpc>
                <a:spcPct val="100000"/>
              </a:lnSpc>
              <a:tabLst>
                <a:tab pos="1885314" algn="l"/>
                <a:tab pos="2153285" algn="l"/>
                <a:tab pos="2419985" algn="l"/>
                <a:tab pos="2688590" algn="l"/>
              </a:tabLst>
            </a:pPr>
            <a:r>
              <a:rPr lang="en-US" altLang="zh-CN" spc="75" dirty="0">
                <a:solidFill>
                  <a:srgbClr val="231F20"/>
                </a:solidFill>
                <a:latin typeface="Arial"/>
                <a:cs typeface="Arial"/>
              </a:rPr>
              <a:t>k	</a:t>
            </a:r>
            <a:r>
              <a:rPr lang="en-US" altLang="zh-CN" spc="-95" dirty="0">
                <a:solidFill>
                  <a:srgbClr val="231F20"/>
                </a:solidFill>
                <a:latin typeface="Arial"/>
                <a:cs typeface="Arial"/>
              </a:rPr>
              <a:t>=	</a:t>
            </a:r>
            <a:r>
              <a:rPr lang="en-US" altLang="zh-CN" spc="75" dirty="0">
                <a:solidFill>
                  <a:srgbClr val="231F20"/>
                </a:solidFill>
                <a:latin typeface="Arial"/>
                <a:cs typeface="Arial"/>
              </a:rPr>
              <a:t>k	</a:t>
            </a:r>
            <a:r>
              <a:rPr lang="en-US" altLang="zh-CN" spc="-95" dirty="0">
                <a:solidFill>
                  <a:srgbClr val="231F20"/>
                </a:solidFill>
                <a:latin typeface="Arial"/>
                <a:cs typeface="Arial"/>
              </a:rPr>
              <a:t>+	</a:t>
            </a:r>
            <a:r>
              <a:rPr lang="en-US" altLang="zh-CN" spc="-35" dirty="0">
                <a:solidFill>
                  <a:srgbClr val="231F20"/>
                </a:solidFill>
                <a:latin typeface="Arial"/>
                <a:cs typeface="Arial"/>
              </a:rPr>
              <a:t>1</a:t>
            </a:r>
            <a:r>
              <a:rPr lang="en-US" altLang="zh-CN" spc="505" dirty="0">
                <a:solidFill>
                  <a:srgbClr val="231F20"/>
                </a:solidFill>
                <a:latin typeface="Arial"/>
                <a:cs typeface="Arial"/>
              </a:rPr>
              <a:t>;</a:t>
            </a:r>
            <a:endParaRPr lang="en-US" altLang="zh-CN" dirty="0">
              <a:latin typeface="Arial"/>
              <a:cs typeface="Arial"/>
            </a:endParaRPr>
          </a:p>
          <a:p>
            <a:pPr marL="413384" marR="6764655" indent="936625">
              <a:lnSpc>
                <a:spcPct val="110300"/>
              </a:lnSpc>
            </a:pPr>
            <a:r>
              <a:rPr lang="en-US" altLang="zh-CN" spc="395" dirty="0">
                <a:solidFill>
                  <a:srgbClr val="231F20"/>
                </a:solidFill>
                <a:latin typeface="Arial"/>
                <a:cs typeface="Arial"/>
              </a:rPr>
              <a:t>}</a:t>
            </a:r>
            <a:r>
              <a:rPr lang="en-US" altLang="zh-CN" spc="330" dirty="0">
                <a:solidFill>
                  <a:srgbClr val="231F20"/>
                </a:solidFill>
                <a:latin typeface="Arial"/>
                <a:cs typeface="Arial"/>
              </a:rPr>
              <a:t> </a:t>
            </a:r>
            <a:r>
              <a:rPr lang="en-US" altLang="zh-CN" spc="-330" dirty="0">
                <a:solidFill>
                  <a:srgbClr val="231F20"/>
                </a:solidFill>
                <a:latin typeface="Arial"/>
                <a:cs typeface="Arial"/>
              </a:rPr>
              <a:t>END</a:t>
            </a:r>
            <a:endParaRPr lang="en-US" altLang="zh-CN" dirty="0">
              <a:latin typeface="Arial"/>
              <a:cs typeface="Arial"/>
            </a:endParaRPr>
          </a:p>
        </p:txBody>
      </p:sp>
    </p:spTree>
    <p:extLst>
      <p:ext uri="{BB962C8B-B14F-4D97-AF65-F5344CB8AC3E}">
        <p14:creationId xmlns:p14="http://schemas.microsoft.com/office/powerpoint/2010/main" val="3253730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43</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Arithmetic  Coding  Decoder</a:t>
            </a: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sp>
        <p:nvSpPr>
          <p:cNvPr id="8" name="object 6"/>
          <p:cNvSpPr txBox="1"/>
          <p:nvPr/>
        </p:nvSpPr>
        <p:spPr>
          <a:xfrm>
            <a:off x="1204202" y="1817459"/>
            <a:ext cx="6985634" cy="4929505"/>
          </a:xfrm>
          <a:prstGeom prst="rect">
            <a:avLst/>
          </a:prstGeom>
        </p:spPr>
        <p:txBody>
          <a:bodyPr vert="horz" wrap="square" lIns="0" tIns="0" rIns="0" bIns="0" rtlCol="0">
            <a:noAutofit/>
          </a:bodyPr>
          <a:lstStyle/>
          <a:p>
            <a:pPr marL="12700">
              <a:lnSpc>
                <a:spcPct val="100000"/>
              </a:lnSpc>
            </a:pPr>
            <a:r>
              <a:rPr sz="1950" dirty="0">
                <a:solidFill>
                  <a:srgbClr val="231F20"/>
                </a:solidFill>
                <a:latin typeface="Arial"/>
                <a:cs typeface="Arial"/>
              </a:rPr>
              <a:t>BEGIN</a:t>
            </a:r>
            <a:endParaRPr sz="1950" dirty="0">
              <a:latin typeface="Arial"/>
              <a:cs typeface="Arial"/>
            </a:endParaRPr>
          </a:p>
          <a:p>
            <a:pPr marL="949325" marR="2286635" indent="-535305">
              <a:lnSpc>
                <a:spcPct val="119000"/>
              </a:lnSpc>
              <a:tabLst>
                <a:tab pos="949325" algn="l"/>
                <a:tab pos="1884680" algn="l"/>
                <a:tab pos="2018664" algn="l"/>
                <a:tab pos="2553335" algn="l"/>
                <a:tab pos="2821305" algn="l"/>
                <a:tab pos="3089275" algn="l"/>
                <a:tab pos="4158615" algn="l"/>
              </a:tabLst>
            </a:pPr>
            <a:r>
              <a:rPr sz="1950" dirty="0">
                <a:solidFill>
                  <a:srgbClr val="231F20"/>
                </a:solidFill>
                <a:latin typeface="Arial"/>
                <a:cs typeface="Arial"/>
              </a:rPr>
              <a:t>get	binary	code	and	convert	to decimal	value	=	value(code);</a:t>
            </a:r>
            <a:r>
              <a:rPr lang="en-US" sz="1950" dirty="0">
                <a:solidFill>
                  <a:srgbClr val="231F20"/>
                </a:solidFill>
                <a:latin typeface="Arial"/>
                <a:cs typeface="Arial"/>
              </a:rPr>
              <a:t> </a:t>
            </a:r>
            <a:endParaRPr sz="1950" dirty="0">
              <a:solidFill>
                <a:srgbClr val="FF0000"/>
              </a:solidFill>
              <a:latin typeface="Arial"/>
              <a:cs typeface="Arial"/>
            </a:endParaRPr>
          </a:p>
          <a:p>
            <a:pPr marL="414655">
              <a:lnSpc>
                <a:spcPct val="100000"/>
              </a:lnSpc>
              <a:spcBef>
                <a:spcPts val="455"/>
              </a:spcBef>
            </a:pPr>
            <a:r>
              <a:rPr sz="1950" dirty="0">
                <a:solidFill>
                  <a:srgbClr val="231F20"/>
                </a:solidFill>
                <a:latin typeface="Arial"/>
                <a:cs typeface="Arial"/>
              </a:rPr>
              <a:t>Do</a:t>
            </a:r>
            <a:endParaRPr sz="1950" dirty="0">
              <a:latin typeface="Arial"/>
              <a:cs typeface="Arial"/>
            </a:endParaRPr>
          </a:p>
          <a:p>
            <a:pPr marL="949325">
              <a:lnSpc>
                <a:spcPct val="100000"/>
              </a:lnSpc>
              <a:spcBef>
                <a:spcPts val="445"/>
              </a:spcBef>
              <a:tabLst>
                <a:tab pos="1216025" algn="l"/>
                <a:tab pos="1885314" algn="l"/>
                <a:tab pos="2153285" algn="l"/>
                <a:tab pos="3089910" algn="l"/>
                <a:tab pos="3356610" algn="l"/>
                <a:tab pos="3759200" algn="l"/>
              </a:tabLst>
            </a:pPr>
            <a:r>
              <a:rPr sz="1950" dirty="0">
                <a:solidFill>
                  <a:srgbClr val="231F20"/>
                </a:solidFill>
                <a:latin typeface="Arial"/>
                <a:cs typeface="Arial"/>
              </a:rPr>
              <a:t>{	find	a	symbol	s	so	that</a:t>
            </a:r>
            <a:endParaRPr sz="1950" dirty="0">
              <a:latin typeface="Arial"/>
              <a:cs typeface="Arial"/>
            </a:endParaRPr>
          </a:p>
          <a:p>
            <a:pPr marL="1216660" marR="12700" indent="668655">
              <a:lnSpc>
                <a:spcPct val="119000"/>
              </a:lnSpc>
              <a:spcBef>
                <a:spcPts val="10"/>
              </a:spcBef>
              <a:tabLst>
                <a:tab pos="2153285" algn="l"/>
                <a:tab pos="3624579" algn="l"/>
                <a:tab pos="4025265" algn="l"/>
                <a:tab pos="4827905" algn="l"/>
                <a:tab pos="5096510" algn="l"/>
              </a:tabLst>
            </a:pPr>
            <a:r>
              <a:rPr sz="1950" dirty="0">
                <a:solidFill>
                  <a:srgbClr val="231F20"/>
                </a:solidFill>
                <a:latin typeface="Arial"/>
                <a:cs typeface="Arial"/>
              </a:rPr>
              <a:t>Range_low(s)	&lt;=	value	&lt;	Range_high(s); output	s;</a:t>
            </a:r>
            <a:endParaRPr sz="1950" dirty="0">
              <a:latin typeface="Arial"/>
              <a:cs typeface="Arial"/>
            </a:endParaRPr>
          </a:p>
          <a:p>
            <a:pPr marL="1216660" marR="2955290">
              <a:lnSpc>
                <a:spcPct val="119300"/>
              </a:lnSpc>
              <a:spcBef>
                <a:spcPts val="5"/>
              </a:spcBef>
              <a:tabLst>
                <a:tab pos="1752600" algn="l"/>
                <a:tab pos="1885314" algn="l"/>
                <a:tab pos="2019300" algn="l"/>
                <a:tab pos="2153285" algn="l"/>
                <a:tab pos="2287270" algn="l"/>
                <a:tab pos="2955925" algn="l"/>
                <a:tab pos="3222625" algn="l"/>
              </a:tabLst>
            </a:pPr>
            <a:r>
              <a:rPr sz="1950" dirty="0">
                <a:solidFill>
                  <a:srgbClr val="231F20"/>
                </a:solidFill>
                <a:latin typeface="Arial"/>
                <a:cs typeface="Arial"/>
              </a:rPr>
              <a:t>low	=	Rang_low(s); high		=		Range_high(s); range	=		high	-	low;</a:t>
            </a:r>
            <a:endParaRPr sz="1950" dirty="0">
              <a:latin typeface="Arial"/>
              <a:cs typeface="Arial"/>
            </a:endParaRPr>
          </a:p>
          <a:p>
            <a:pPr marL="1216660">
              <a:lnSpc>
                <a:spcPct val="100000"/>
              </a:lnSpc>
              <a:spcBef>
                <a:spcPts val="445"/>
              </a:spcBef>
              <a:tabLst>
                <a:tab pos="2019300" algn="l"/>
                <a:tab pos="2287270" algn="l"/>
                <a:tab pos="3222625" algn="l"/>
                <a:tab pos="3490595" algn="l"/>
                <a:tab pos="4159250" algn="l"/>
                <a:tab pos="4427855" algn="l"/>
              </a:tabLst>
            </a:pPr>
            <a:r>
              <a:rPr sz="1950" dirty="0">
                <a:solidFill>
                  <a:srgbClr val="FF0000"/>
                </a:solidFill>
                <a:latin typeface="Arial"/>
                <a:cs typeface="Arial"/>
              </a:rPr>
              <a:t>value	=	[value	-	low]	/	range;</a:t>
            </a:r>
          </a:p>
          <a:p>
            <a:pPr marL="949325">
              <a:lnSpc>
                <a:spcPct val="100000"/>
              </a:lnSpc>
              <a:spcBef>
                <a:spcPts val="455"/>
              </a:spcBef>
            </a:pPr>
            <a:r>
              <a:rPr sz="1950" dirty="0">
                <a:solidFill>
                  <a:srgbClr val="231F20"/>
                </a:solidFill>
                <a:latin typeface="Arial"/>
                <a:cs typeface="Arial"/>
              </a:rPr>
              <a:t>}</a:t>
            </a:r>
            <a:endParaRPr sz="1950" dirty="0">
              <a:latin typeface="Arial"/>
              <a:cs typeface="Arial"/>
            </a:endParaRPr>
          </a:p>
          <a:p>
            <a:pPr marL="12700" marR="2554605" indent="401955">
              <a:lnSpc>
                <a:spcPts val="2800"/>
              </a:lnSpc>
              <a:spcBef>
                <a:spcPts val="155"/>
              </a:spcBef>
              <a:tabLst>
                <a:tab pos="1216025" algn="l"/>
                <a:tab pos="2152650" algn="l"/>
                <a:tab pos="2420620" algn="l"/>
                <a:tab pos="2821305" algn="l"/>
                <a:tab pos="3089910" algn="l"/>
              </a:tabLst>
            </a:pPr>
            <a:r>
              <a:rPr sz="1950" dirty="0">
                <a:solidFill>
                  <a:srgbClr val="231F20"/>
                </a:solidFill>
                <a:latin typeface="Arial"/>
                <a:cs typeface="Arial"/>
              </a:rPr>
              <a:t>Until	symbol	s	is	a	terminator END</a:t>
            </a:r>
            <a:endParaRPr sz="1950" dirty="0">
              <a:latin typeface="Arial"/>
              <a:cs typeface="Arial"/>
            </a:endParaRPr>
          </a:p>
        </p:txBody>
      </p:sp>
      <p:sp>
        <p:nvSpPr>
          <p:cNvPr id="2" name="矩形 1"/>
          <p:cNvSpPr/>
          <p:nvPr/>
        </p:nvSpPr>
        <p:spPr>
          <a:xfrm>
            <a:off x="996453" y="2451854"/>
            <a:ext cx="415498" cy="369332"/>
          </a:xfrm>
          <a:prstGeom prst="rect">
            <a:avLst/>
          </a:prstGeom>
        </p:spPr>
        <p:txBody>
          <a:bodyPr wrap="none">
            <a:spAutoFit/>
          </a:bodyPr>
          <a:lstStyle/>
          <a:p>
            <a:r>
              <a:rPr lang="en-US" altLang="zh-CN" dirty="0">
                <a:solidFill>
                  <a:srgbClr val="FF0000"/>
                </a:solidFill>
                <a:latin typeface="Calibri" panose="020F0502020204030204" pitchFamily="34" charset="0"/>
                <a:cs typeface="Calibri" panose="020F0502020204030204" pitchFamily="34" charset="0"/>
              </a:rPr>
              <a:t>①</a:t>
            </a:r>
            <a:endParaRPr lang="zh-CN" altLang="en-US" dirty="0"/>
          </a:p>
        </p:txBody>
      </p:sp>
      <p:sp>
        <p:nvSpPr>
          <p:cNvPr id="9" name="矩形 8"/>
          <p:cNvSpPr/>
          <p:nvPr/>
        </p:nvSpPr>
        <p:spPr>
          <a:xfrm>
            <a:off x="998704" y="3596332"/>
            <a:ext cx="415498" cy="369332"/>
          </a:xfrm>
          <a:prstGeom prst="rect">
            <a:avLst/>
          </a:prstGeom>
        </p:spPr>
        <p:txBody>
          <a:bodyPr wrap="none">
            <a:spAutoFit/>
          </a:bodyPr>
          <a:lstStyle/>
          <a:p>
            <a:r>
              <a:rPr lang="zh-CN" altLang="en-US" dirty="0">
                <a:solidFill>
                  <a:srgbClr val="FF0000"/>
                </a:solidFill>
                <a:latin typeface="Calibri" panose="020F0502020204030204" pitchFamily="34" charset="0"/>
                <a:cs typeface="Calibri" panose="020F0502020204030204" pitchFamily="34" charset="0"/>
              </a:rPr>
              <a:t>②</a:t>
            </a:r>
            <a:endParaRPr lang="zh-CN" altLang="en-US" dirty="0">
              <a:solidFill>
                <a:srgbClr val="FF0000"/>
              </a:solidFill>
            </a:endParaRPr>
          </a:p>
        </p:txBody>
      </p:sp>
      <p:sp>
        <p:nvSpPr>
          <p:cNvPr id="3" name="矩形 2"/>
          <p:cNvSpPr/>
          <p:nvPr/>
        </p:nvSpPr>
        <p:spPr>
          <a:xfrm>
            <a:off x="996453" y="4600059"/>
            <a:ext cx="415498" cy="369332"/>
          </a:xfrm>
          <a:prstGeom prst="rect">
            <a:avLst/>
          </a:prstGeom>
        </p:spPr>
        <p:txBody>
          <a:bodyPr wrap="none">
            <a:spAutoFit/>
          </a:bodyPr>
          <a:lstStyle/>
          <a:p>
            <a:r>
              <a:rPr lang="zh-CN" altLang="en-US" dirty="0">
                <a:solidFill>
                  <a:srgbClr val="FF0000"/>
                </a:solidFill>
                <a:latin typeface="Calibri" panose="020F0502020204030204" pitchFamily="34" charset="0"/>
                <a:cs typeface="Calibri" panose="020F0502020204030204" pitchFamily="34" charset="0"/>
              </a:rPr>
              <a:t>③</a:t>
            </a:r>
            <a:endParaRPr lang="zh-CN" altLang="en-US" dirty="0">
              <a:solidFill>
                <a:srgbClr val="FF0000"/>
              </a:solidFill>
            </a:endParaRPr>
          </a:p>
        </p:txBody>
      </p:sp>
      <p:sp>
        <p:nvSpPr>
          <p:cNvPr id="10" name="矩形 9"/>
          <p:cNvSpPr/>
          <p:nvPr/>
        </p:nvSpPr>
        <p:spPr>
          <a:xfrm>
            <a:off x="996453" y="5375205"/>
            <a:ext cx="415498" cy="369332"/>
          </a:xfrm>
          <a:prstGeom prst="rect">
            <a:avLst/>
          </a:prstGeom>
        </p:spPr>
        <p:txBody>
          <a:bodyPr wrap="none">
            <a:spAutoFit/>
          </a:bodyPr>
          <a:lstStyle/>
          <a:p>
            <a:r>
              <a:rPr lang="zh-CN" altLang="en-US" dirty="0">
                <a:solidFill>
                  <a:srgbClr val="FF0000"/>
                </a:solidFill>
                <a:latin typeface="Calibri" panose="020F0502020204030204" pitchFamily="34" charset="0"/>
                <a:cs typeface="Calibri" panose="020F0502020204030204" pitchFamily="34" charset="0"/>
              </a:rPr>
              <a:t>④</a:t>
            </a:r>
            <a:endParaRPr lang="zh-CN" altLang="en-US" dirty="0">
              <a:solidFill>
                <a:srgbClr val="FF0000"/>
              </a:solidFill>
            </a:endParaRPr>
          </a:p>
        </p:txBody>
      </p:sp>
    </p:spTree>
    <p:extLst>
      <p:ext uri="{BB962C8B-B14F-4D97-AF65-F5344CB8AC3E}">
        <p14:creationId xmlns:p14="http://schemas.microsoft.com/office/powerpoint/2010/main" val="184396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44</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solidFill>
                  <a:srgbClr val="231F20"/>
                </a:solidFill>
                <a:latin typeface="Cambria" panose="02040503050406030204" pitchFamily="18" charset="0"/>
                <a:ea typeface="Cambria" panose="02040503050406030204" pitchFamily="18" charset="0"/>
                <a:cs typeface="Arial"/>
              </a:rPr>
              <a:t>Decode  symbols  “CAEE$”</a:t>
            </a:r>
          </a:p>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800" dirty="0">
                <a:latin typeface="Cambria" panose="02040503050406030204" pitchFamily="18" charset="0"/>
                <a:cs typeface="PMingLiU" charset="-122"/>
              </a:rPr>
              <a:t>0.01010101</a:t>
            </a:r>
            <a:r>
              <a:rPr lang="en-US" altLang="zh-CN" sz="2800" dirty="0">
                <a:latin typeface="Cambria" panose="02040503050406030204" pitchFamily="18" charset="0"/>
                <a:cs typeface="PMingLiU" charset="-122"/>
                <a:sym typeface="Wingdings" panose="05000000000000000000" pitchFamily="2" charset="2"/>
              </a:rPr>
              <a:t> 0.33203125</a:t>
            </a:r>
            <a:endParaRPr lang="en-US" altLang="zh-CN" sz="2800" dirty="0">
              <a:latin typeface="Cambria" panose="02040503050406030204" pitchFamily="18" charset="0"/>
              <a:cs typeface="PMingLiU" charset="-122"/>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aphicFrame>
        <p:nvGraphicFramePr>
          <p:cNvPr id="7" name="object 7"/>
          <p:cNvGraphicFramePr>
            <a:graphicFrameLocks noGrp="1"/>
          </p:cNvGraphicFramePr>
          <p:nvPr>
            <p:extLst>
              <p:ext uri="{D42A27DB-BD31-4B8C-83A1-F6EECF244321}">
                <p14:modId xmlns:p14="http://schemas.microsoft.com/office/powerpoint/2010/main" val="1657556978"/>
              </p:ext>
            </p:extLst>
          </p:nvPr>
        </p:nvGraphicFramePr>
        <p:xfrm>
          <a:off x="847968" y="3249228"/>
          <a:ext cx="7115554" cy="2747772"/>
        </p:xfrm>
        <a:graphic>
          <a:graphicData uri="http://schemas.openxmlformats.org/drawingml/2006/table">
            <a:tbl>
              <a:tblPr firstRow="1" bandRow="1">
                <a:tableStyleId>{2D5ABB26-0587-4C30-8999-92F81FD0307C}</a:tableStyleId>
              </a:tblPr>
              <a:tblGrid>
                <a:gridCol w="1757173">
                  <a:extLst>
                    <a:ext uri="{9D8B030D-6E8A-4147-A177-3AD203B41FA5}">
                      <a16:colId xmlns:a16="http://schemas.microsoft.com/office/drawing/2014/main" val="20000"/>
                    </a:ext>
                  </a:extLst>
                </a:gridCol>
                <a:gridCol w="2441448">
                  <a:extLst>
                    <a:ext uri="{9D8B030D-6E8A-4147-A177-3AD203B41FA5}">
                      <a16:colId xmlns:a16="http://schemas.microsoft.com/office/drawing/2014/main" val="20001"/>
                    </a:ext>
                  </a:extLst>
                </a:gridCol>
                <a:gridCol w="812291">
                  <a:extLst>
                    <a:ext uri="{9D8B030D-6E8A-4147-A177-3AD203B41FA5}">
                      <a16:colId xmlns:a16="http://schemas.microsoft.com/office/drawing/2014/main" val="20002"/>
                    </a:ext>
                  </a:extLst>
                </a:gridCol>
                <a:gridCol w="842771">
                  <a:extLst>
                    <a:ext uri="{9D8B030D-6E8A-4147-A177-3AD203B41FA5}">
                      <a16:colId xmlns:a16="http://schemas.microsoft.com/office/drawing/2014/main" val="20003"/>
                    </a:ext>
                  </a:extLst>
                </a:gridCol>
                <a:gridCol w="1261871">
                  <a:extLst>
                    <a:ext uri="{9D8B030D-6E8A-4147-A177-3AD203B41FA5}">
                      <a16:colId xmlns:a16="http://schemas.microsoft.com/office/drawing/2014/main" val="20004"/>
                    </a:ext>
                  </a:extLst>
                </a:gridCol>
              </a:tblGrid>
              <a:tr h="463296">
                <a:tc>
                  <a:txBody>
                    <a:bodyPr/>
                    <a:lstStyle/>
                    <a:p>
                      <a:pPr marL="353695">
                        <a:lnSpc>
                          <a:spcPct val="100000"/>
                        </a:lnSpc>
                      </a:pPr>
                      <a:r>
                        <a:rPr sz="1950" b="1" spc="-5" dirty="0">
                          <a:solidFill>
                            <a:srgbClr val="231F20"/>
                          </a:solidFill>
                          <a:latin typeface="Arial"/>
                          <a:cs typeface="Arial"/>
                        </a:rPr>
                        <a:t>value</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23189">
                        <a:lnSpc>
                          <a:spcPct val="100000"/>
                        </a:lnSpc>
                      </a:pPr>
                      <a:r>
                        <a:rPr sz="1950" b="1" dirty="0">
                          <a:solidFill>
                            <a:srgbClr val="231F20"/>
                          </a:solidFill>
                          <a:latin typeface="Arial"/>
                          <a:cs typeface="Arial"/>
                        </a:rPr>
                        <a:t>Output </a:t>
                      </a:r>
                      <a:r>
                        <a:rPr sz="1950" b="1" spc="-150" dirty="0">
                          <a:solidFill>
                            <a:srgbClr val="231F20"/>
                          </a:solidFill>
                          <a:latin typeface="Arial"/>
                          <a:cs typeface="Arial"/>
                        </a:rPr>
                        <a:t> </a:t>
                      </a:r>
                      <a:r>
                        <a:rPr sz="1950" b="1" spc="0" dirty="0">
                          <a:solidFill>
                            <a:srgbClr val="231F20"/>
                          </a:solidFill>
                          <a:latin typeface="Arial"/>
                          <a:cs typeface="Arial"/>
                        </a:rPr>
                        <a:t>Sym</a:t>
                      </a:r>
                      <a:r>
                        <a:rPr sz="1950" b="1" spc="70" dirty="0">
                          <a:solidFill>
                            <a:srgbClr val="231F20"/>
                          </a:solidFill>
                          <a:latin typeface="Arial"/>
                          <a:cs typeface="Arial"/>
                        </a:rPr>
                        <a:t>b</a:t>
                      </a:r>
                      <a:r>
                        <a:rPr sz="1950" b="1" spc="0" dirty="0">
                          <a:solidFill>
                            <a:srgbClr val="231F20"/>
                          </a:solidFill>
                          <a:latin typeface="Arial"/>
                          <a:cs typeface="Arial"/>
                        </a:rPr>
                        <a:t>ol</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68910">
                        <a:lnSpc>
                          <a:spcPct val="100000"/>
                        </a:lnSpc>
                      </a:pPr>
                      <a:r>
                        <a:rPr sz="1950" b="1" spc="-5" dirty="0">
                          <a:solidFill>
                            <a:srgbClr val="231F20"/>
                          </a:solidFill>
                          <a:latin typeface="Arial"/>
                          <a:cs typeface="Arial"/>
                        </a:rPr>
                        <a:t>l</a:t>
                      </a:r>
                      <a:r>
                        <a:rPr sz="1950" b="1" spc="-65" dirty="0">
                          <a:solidFill>
                            <a:srgbClr val="231F20"/>
                          </a:solidFill>
                          <a:latin typeface="Arial"/>
                          <a:cs typeface="Arial"/>
                        </a:rPr>
                        <a:t>o</a:t>
                      </a:r>
                      <a:r>
                        <a:rPr sz="1950" b="1" spc="0" dirty="0">
                          <a:solidFill>
                            <a:srgbClr val="231F20"/>
                          </a:solidFill>
                          <a:latin typeface="Arial"/>
                          <a:cs typeface="Arial"/>
                        </a:rPr>
                        <a:t>w</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23189">
                        <a:lnSpc>
                          <a:spcPct val="100000"/>
                        </a:lnSpc>
                      </a:pPr>
                      <a:r>
                        <a:rPr sz="1950" b="1" spc="-5" dirty="0">
                          <a:solidFill>
                            <a:srgbClr val="231F20"/>
                          </a:solidFill>
                          <a:latin typeface="Arial"/>
                          <a:cs typeface="Arial"/>
                        </a:rPr>
                        <a:t>high</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353060">
                        <a:lnSpc>
                          <a:spcPct val="100000"/>
                        </a:lnSpc>
                      </a:pPr>
                      <a:r>
                        <a:rPr sz="1950" b="1" spc="-5" dirty="0">
                          <a:solidFill>
                            <a:srgbClr val="231F20"/>
                          </a:solidFill>
                          <a:latin typeface="Arial"/>
                          <a:cs typeface="Arial"/>
                        </a:rPr>
                        <a:t>range</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extLst>
                  <a:ext uri="{0D108BD9-81ED-4DB2-BD59-A6C34878D82A}">
                    <a16:rowId xmlns:a16="http://schemas.microsoft.com/office/drawing/2014/main" val="10000"/>
                  </a:ext>
                </a:extLst>
              </a:tr>
              <a:tr h="2284476">
                <a:tc>
                  <a:txBody>
                    <a:bodyPr/>
                    <a:lstStyle/>
                    <a:p>
                      <a:pPr marL="121920">
                        <a:lnSpc>
                          <a:spcPct val="100000"/>
                        </a:lnSpc>
                      </a:pPr>
                      <a:r>
                        <a:rPr sz="1950" spc="-5" dirty="0">
                          <a:solidFill>
                            <a:srgbClr val="231F20"/>
                          </a:solidFill>
                          <a:latin typeface="Arial"/>
                          <a:cs typeface="Arial"/>
                        </a:rPr>
                        <a:t>0.33203125</a:t>
                      </a:r>
                      <a:endParaRPr sz="1950" dirty="0">
                        <a:latin typeface="Arial"/>
                        <a:cs typeface="Arial"/>
                      </a:endParaRPr>
                    </a:p>
                    <a:p>
                      <a:pPr>
                        <a:lnSpc>
                          <a:spcPts val="1200"/>
                        </a:lnSpc>
                        <a:spcBef>
                          <a:spcPts val="48"/>
                        </a:spcBef>
                      </a:pPr>
                      <a:endParaRPr sz="1200" dirty="0"/>
                    </a:p>
                    <a:p>
                      <a:pPr marL="121920">
                        <a:lnSpc>
                          <a:spcPct val="100000"/>
                        </a:lnSpc>
                      </a:pPr>
                      <a:r>
                        <a:rPr sz="1950" spc="-5" dirty="0">
                          <a:solidFill>
                            <a:srgbClr val="231F20"/>
                          </a:solidFill>
                          <a:latin typeface="Arial"/>
                          <a:cs typeface="Arial"/>
                        </a:rPr>
                        <a:t>0.16015625</a:t>
                      </a:r>
                      <a:endParaRPr sz="1950" dirty="0">
                        <a:latin typeface="Arial"/>
                        <a:cs typeface="Arial"/>
                      </a:endParaRPr>
                    </a:p>
                    <a:p>
                      <a:pPr>
                        <a:lnSpc>
                          <a:spcPts val="1200"/>
                        </a:lnSpc>
                        <a:spcBef>
                          <a:spcPts val="48"/>
                        </a:spcBef>
                      </a:pPr>
                      <a:endParaRPr sz="1200" dirty="0"/>
                    </a:p>
                    <a:p>
                      <a:pPr marL="121920">
                        <a:lnSpc>
                          <a:spcPct val="100000"/>
                        </a:lnSpc>
                      </a:pPr>
                      <a:r>
                        <a:rPr sz="1950" spc="-5" dirty="0">
                          <a:solidFill>
                            <a:srgbClr val="231F20"/>
                          </a:solidFill>
                          <a:latin typeface="Arial"/>
                          <a:cs typeface="Arial"/>
                        </a:rPr>
                        <a:t>0.80078125</a:t>
                      </a:r>
                      <a:endParaRPr sz="1950" dirty="0">
                        <a:latin typeface="Arial"/>
                        <a:cs typeface="Arial"/>
                      </a:endParaRPr>
                    </a:p>
                    <a:p>
                      <a:pPr>
                        <a:lnSpc>
                          <a:spcPts val="1200"/>
                        </a:lnSpc>
                        <a:spcBef>
                          <a:spcPts val="36"/>
                        </a:spcBef>
                      </a:pPr>
                      <a:endParaRPr sz="1200" dirty="0"/>
                    </a:p>
                    <a:p>
                      <a:pPr marL="121920">
                        <a:lnSpc>
                          <a:spcPct val="100000"/>
                        </a:lnSpc>
                      </a:pPr>
                      <a:r>
                        <a:rPr sz="1950" spc="-5" dirty="0">
                          <a:solidFill>
                            <a:srgbClr val="231F20"/>
                          </a:solidFill>
                          <a:latin typeface="Arial"/>
                          <a:cs typeface="Arial"/>
                        </a:rPr>
                        <a:t>0.8359375</a:t>
                      </a:r>
                      <a:endParaRPr sz="1950" dirty="0">
                        <a:latin typeface="Arial"/>
                        <a:cs typeface="Arial"/>
                      </a:endParaRPr>
                    </a:p>
                    <a:p>
                      <a:pPr>
                        <a:lnSpc>
                          <a:spcPts val="1200"/>
                        </a:lnSpc>
                        <a:spcBef>
                          <a:spcPts val="47"/>
                        </a:spcBef>
                      </a:pPr>
                      <a:endParaRPr sz="1200" dirty="0"/>
                    </a:p>
                    <a:p>
                      <a:pPr marL="121920">
                        <a:lnSpc>
                          <a:spcPct val="100000"/>
                        </a:lnSpc>
                      </a:pPr>
                      <a:r>
                        <a:rPr sz="1950" spc="-5" dirty="0">
                          <a:solidFill>
                            <a:srgbClr val="231F20"/>
                          </a:solidFill>
                          <a:latin typeface="Arial"/>
                          <a:cs typeface="Arial"/>
                        </a:rPr>
                        <a:t>0.953125</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1115060" marR="1115060" algn="just">
                        <a:lnSpc>
                          <a:spcPct val="153200"/>
                        </a:lnSpc>
                      </a:pPr>
                      <a:r>
                        <a:rPr sz="1950" dirty="0">
                          <a:solidFill>
                            <a:srgbClr val="231F20"/>
                          </a:solidFill>
                          <a:latin typeface="Arial"/>
                          <a:cs typeface="Arial"/>
                        </a:rPr>
                        <a:t>C A E E</a:t>
                      </a:r>
                      <a:endParaRPr sz="1950">
                        <a:latin typeface="Arial"/>
                        <a:cs typeface="Arial"/>
                      </a:endParaRPr>
                    </a:p>
                    <a:p>
                      <a:pPr>
                        <a:lnSpc>
                          <a:spcPts val="1200"/>
                        </a:lnSpc>
                        <a:spcBef>
                          <a:spcPts val="47"/>
                        </a:spcBef>
                      </a:pPr>
                      <a:endParaRPr sz="1200"/>
                    </a:p>
                    <a:p>
                      <a:pPr marL="635" algn="ctr">
                        <a:lnSpc>
                          <a:spcPct val="100000"/>
                        </a:lnSpc>
                      </a:pPr>
                      <a:r>
                        <a:rPr sz="1950" dirty="0">
                          <a:solidFill>
                            <a:srgbClr val="231F20"/>
                          </a:solidFill>
                          <a:latin typeface="Arial"/>
                          <a:cs typeface="Arial"/>
                        </a:rPr>
                        <a:t>$</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R="1270" algn="ctr">
                        <a:lnSpc>
                          <a:spcPct val="100000"/>
                        </a:lnSpc>
                      </a:pPr>
                      <a:r>
                        <a:rPr sz="1950" spc="-5" dirty="0">
                          <a:solidFill>
                            <a:srgbClr val="231F20"/>
                          </a:solidFill>
                          <a:latin typeface="Arial"/>
                          <a:cs typeface="Arial"/>
                        </a:rPr>
                        <a:t>0.3</a:t>
                      </a:r>
                      <a:endParaRPr sz="1950">
                        <a:latin typeface="Arial"/>
                        <a:cs typeface="Arial"/>
                      </a:endParaRPr>
                    </a:p>
                    <a:p>
                      <a:pPr>
                        <a:lnSpc>
                          <a:spcPts val="1200"/>
                        </a:lnSpc>
                        <a:spcBef>
                          <a:spcPts val="48"/>
                        </a:spcBef>
                      </a:pPr>
                      <a:endParaRPr sz="1200"/>
                    </a:p>
                    <a:p>
                      <a:pPr marR="1270" algn="ctr">
                        <a:lnSpc>
                          <a:spcPct val="100000"/>
                        </a:lnSpc>
                      </a:pPr>
                      <a:r>
                        <a:rPr sz="1950" spc="-5" dirty="0">
                          <a:solidFill>
                            <a:srgbClr val="231F20"/>
                          </a:solidFill>
                          <a:latin typeface="Arial"/>
                          <a:cs typeface="Arial"/>
                        </a:rPr>
                        <a:t>0.0</a:t>
                      </a:r>
                      <a:endParaRPr sz="1950">
                        <a:latin typeface="Arial"/>
                        <a:cs typeface="Arial"/>
                      </a:endParaRPr>
                    </a:p>
                    <a:p>
                      <a:pPr>
                        <a:lnSpc>
                          <a:spcPts val="1200"/>
                        </a:lnSpc>
                        <a:spcBef>
                          <a:spcPts val="48"/>
                        </a:spcBef>
                      </a:pPr>
                      <a:endParaRPr sz="1200"/>
                    </a:p>
                    <a:p>
                      <a:pPr marR="2540" algn="ctr">
                        <a:lnSpc>
                          <a:spcPct val="100000"/>
                        </a:lnSpc>
                      </a:pPr>
                      <a:r>
                        <a:rPr sz="1950" spc="-5" dirty="0">
                          <a:solidFill>
                            <a:srgbClr val="231F20"/>
                          </a:solidFill>
                          <a:latin typeface="Arial"/>
                          <a:cs typeface="Arial"/>
                        </a:rPr>
                        <a:t>0.55</a:t>
                      </a:r>
                      <a:endParaRPr sz="1950">
                        <a:latin typeface="Arial"/>
                        <a:cs typeface="Arial"/>
                      </a:endParaRPr>
                    </a:p>
                    <a:p>
                      <a:pPr>
                        <a:lnSpc>
                          <a:spcPts val="1200"/>
                        </a:lnSpc>
                        <a:spcBef>
                          <a:spcPts val="36"/>
                        </a:spcBef>
                      </a:pPr>
                      <a:endParaRPr sz="1200"/>
                    </a:p>
                    <a:p>
                      <a:pPr marR="2540" algn="ctr">
                        <a:lnSpc>
                          <a:spcPct val="100000"/>
                        </a:lnSpc>
                      </a:pPr>
                      <a:r>
                        <a:rPr sz="1950" spc="-5" dirty="0">
                          <a:solidFill>
                            <a:srgbClr val="231F20"/>
                          </a:solidFill>
                          <a:latin typeface="Arial"/>
                          <a:cs typeface="Arial"/>
                        </a:rPr>
                        <a:t>0.55</a:t>
                      </a:r>
                      <a:endParaRPr sz="1950">
                        <a:latin typeface="Arial"/>
                        <a:cs typeface="Arial"/>
                      </a:endParaRPr>
                    </a:p>
                    <a:p>
                      <a:pPr>
                        <a:lnSpc>
                          <a:spcPts val="1200"/>
                        </a:lnSpc>
                        <a:spcBef>
                          <a:spcPts val="47"/>
                        </a:spcBef>
                      </a:pPr>
                      <a:endParaRPr sz="1200"/>
                    </a:p>
                    <a:p>
                      <a:pPr marR="1270" algn="ctr">
                        <a:lnSpc>
                          <a:spcPct val="100000"/>
                        </a:lnSpc>
                      </a:pPr>
                      <a:r>
                        <a:rPr sz="1950" spc="-5" dirty="0">
                          <a:solidFill>
                            <a:srgbClr val="231F20"/>
                          </a:solidFill>
                          <a:latin typeface="Arial"/>
                          <a:cs typeface="Arial"/>
                        </a:rPr>
                        <a:t>0.9</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R="1270" algn="ctr">
                        <a:lnSpc>
                          <a:spcPct val="100000"/>
                        </a:lnSpc>
                      </a:pPr>
                      <a:r>
                        <a:rPr sz="1950" spc="-5" dirty="0">
                          <a:solidFill>
                            <a:srgbClr val="231F20"/>
                          </a:solidFill>
                          <a:latin typeface="Arial"/>
                          <a:cs typeface="Arial"/>
                        </a:rPr>
                        <a:t>0.5</a:t>
                      </a:r>
                      <a:endParaRPr sz="1950">
                        <a:latin typeface="Arial"/>
                        <a:cs typeface="Arial"/>
                      </a:endParaRPr>
                    </a:p>
                    <a:p>
                      <a:pPr>
                        <a:lnSpc>
                          <a:spcPts val="1200"/>
                        </a:lnSpc>
                        <a:spcBef>
                          <a:spcPts val="48"/>
                        </a:spcBef>
                      </a:pPr>
                      <a:endParaRPr sz="1200"/>
                    </a:p>
                    <a:p>
                      <a:pPr marR="1270" algn="ctr">
                        <a:lnSpc>
                          <a:spcPct val="100000"/>
                        </a:lnSpc>
                      </a:pPr>
                      <a:r>
                        <a:rPr sz="1950" spc="-5" dirty="0">
                          <a:solidFill>
                            <a:srgbClr val="231F20"/>
                          </a:solidFill>
                          <a:latin typeface="Arial"/>
                          <a:cs typeface="Arial"/>
                        </a:rPr>
                        <a:t>0.2</a:t>
                      </a:r>
                      <a:endParaRPr sz="1950">
                        <a:latin typeface="Arial"/>
                        <a:cs typeface="Arial"/>
                      </a:endParaRPr>
                    </a:p>
                    <a:p>
                      <a:pPr>
                        <a:lnSpc>
                          <a:spcPts val="1200"/>
                        </a:lnSpc>
                        <a:spcBef>
                          <a:spcPts val="48"/>
                        </a:spcBef>
                      </a:pPr>
                      <a:endParaRPr sz="1200"/>
                    </a:p>
                    <a:p>
                      <a:pPr marR="2540" algn="ctr">
                        <a:lnSpc>
                          <a:spcPct val="100000"/>
                        </a:lnSpc>
                      </a:pPr>
                      <a:r>
                        <a:rPr sz="1950" spc="-5" dirty="0">
                          <a:solidFill>
                            <a:srgbClr val="231F20"/>
                          </a:solidFill>
                          <a:latin typeface="Arial"/>
                          <a:cs typeface="Arial"/>
                        </a:rPr>
                        <a:t>0.85</a:t>
                      </a:r>
                      <a:endParaRPr sz="1950">
                        <a:latin typeface="Arial"/>
                        <a:cs typeface="Arial"/>
                      </a:endParaRPr>
                    </a:p>
                    <a:p>
                      <a:pPr>
                        <a:lnSpc>
                          <a:spcPts val="1200"/>
                        </a:lnSpc>
                        <a:spcBef>
                          <a:spcPts val="36"/>
                        </a:spcBef>
                      </a:pPr>
                      <a:endParaRPr sz="1200"/>
                    </a:p>
                    <a:p>
                      <a:pPr marR="2540" algn="ctr">
                        <a:lnSpc>
                          <a:spcPct val="100000"/>
                        </a:lnSpc>
                      </a:pPr>
                      <a:r>
                        <a:rPr sz="1950" spc="-5" dirty="0">
                          <a:solidFill>
                            <a:srgbClr val="231F20"/>
                          </a:solidFill>
                          <a:latin typeface="Arial"/>
                          <a:cs typeface="Arial"/>
                        </a:rPr>
                        <a:t>0.85</a:t>
                      </a:r>
                      <a:endParaRPr sz="1950">
                        <a:latin typeface="Arial"/>
                        <a:cs typeface="Arial"/>
                      </a:endParaRPr>
                    </a:p>
                    <a:p>
                      <a:pPr>
                        <a:lnSpc>
                          <a:spcPts val="1200"/>
                        </a:lnSpc>
                        <a:spcBef>
                          <a:spcPts val="47"/>
                        </a:spcBef>
                      </a:pPr>
                      <a:endParaRPr sz="1200"/>
                    </a:p>
                    <a:p>
                      <a:pPr marR="1270" algn="ctr">
                        <a:lnSpc>
                          <a:spcPct val="100000"/>
                        </a:lnSpc>
                      </a:pPr>
                      <a:r>
                        <a:rPr sz="1950" spc="-5" dirty="0">
                          <a:solidFill>
                            <a:srgbClr val="231F20"/>
                          </a:solidFill>
                          <a:latin typeface="Arial"/>
                          <a:cs typeface="Arial"/>
                        </a:rPr>
                        <a:t>1.0</a:t>
                      </a:r>
                      <a:endParaRPr sz="195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tc>
                  <a:txBody>
                    <a:bodyPr/>
                    <a:lstStyle/>
                    <a:p>
                      <a:pPr marL="0" algn="ctr">
                        <a:lnSpc>
                          <a:spcPct val="100000"/>
                        </a:lnSpc>
                      </a:pPr>
                      <a:r>
                        <a:rPr sz="1950" spc="-5" dirty="0">
                          <a:solidFill>
                            <a:srgbClr val="231F20"/>
                          </a:solidFill>
                          <a:latin typeface="Arial"/>
                          <a:cs typeface="Arial"/>
                        </a:rPr>
                        <a:t>0.2</a:t>
                      </a:r>
                      <a:endParaRPr sz="1950" dirty="0">
                        <a:latin typeface="Arial"/>
                        <a:cs typeface="Arial"/>
                      </a:endParaRPr>
                    </a:p>
                    <a:p>
                      <a:pPr>
                        <a:lnSpc>
                          <a:spcPts val="1200"/>
                        </a:lnSpc>
                        <a:spcBef>
                          <a:spcPts val="48"/>
                        </a:spcBef>
                      </a:pPr>
                      <a:endParaRPr sz="1200" dirty="0"/>
                    </a:p>
                    <a:p>
                      <a:pPr marL="0" algn="ctr">
                        <a:lnSpc>
                          <a:spcPct val="100000"/>
                        </a:lnSpc>
                      </a:pPr>
                      <a:r>
                        <a:rPr sz="1950" spc="-5" dirty="0">
                          <a:solidFill>
                            <a:srgbClr val="231F20"/>
                          </a:solidFill>
                          <a:latin typeface="Arial"/>
                          <a:cs typeface="Arial"/>
                        </a:rPr>
                        <a:t>0.2</a:t>
                      </a:r>
                      <a:endParaRPr sz="1950" dirty="0">
                        <a:latin typeface="Arial"/>
                        <a:cs typeface="Arial"/>
                      </a:endParaRPr>
                    </a:p>
                    <a:p>
                      <a:pPr>
                        <a:lnSpc>
                          <a:spcPts val="1200"/>
                        </a:lnSpc>
                        <a:spcBef>
                          <a:spcPts val="48"/>
                        </a:spcBef>
                      </a:pPr>
                      <a:endParaRPr sz="1200" dirty="0"/>
                    </a:p>
                    <a:p>
                      <a:pPr marL="0" algn="ctr">
                        <a:lnSpc>
                          <a:spcPct val="100000"/>
                        </a:lnSpc>
                      </a:pPr>
                      <a:r>
                        <a:rPr sz="1950" spc="-5" dirty="0">
                          <a:solidFill>
                            <a:srgbClr val="231F20"/>
                          </a:solidFill>
                          <a:latin typeface="Arial"/>
                          <a:cs typeface="Arial"/>
                        </a:rPr>
                        <a:t>0.3</a:t>
                      </a:r>
                      <a:endParaRPr sz="1950" dirty="0">
                        <a:latin typeface="Arial"/>
                        <a:cs typeface="Arial"/>
                      </a:endParaRPr>
                    </a:p>
                    <a:p>
                      <a:pPr>
                        <a:lnSpc>
                          <a:spcPts val="1200"/>
                        </a:lnSpc>
                        <a:spcBef>
                          <a:spcPts val="36"/>
                        </a:spcBef>
                      </a:pPr>
                      <a:endParaRPr sz="1200" dirty="0"/>
                    </a:p>
                    <a:p>
                      <a:pPr marL="0" algn="ctr">
                        <a:lnSpc>
                          <a:spcPct val="100000"/>
                        </a:lnSpc>
                      </a:pPr>
                      <a:r>
                        <a:rPr sz="1950" spc="-5" dirty="0">
                          <a:solidFill>
                            <a:srgbClr val="231F20"/>
                          </a:solidFill>
                          <a:latin typeface="Arial"/>
                          <a:cs typeface="Arial"/>
                        </a:rPr>
                        <a:t>0.3</a:t>
                      </a:r>
                      <a:endParaRPr sz="1950" dirty="0">
                        <a:latin typeface="Arial"/>
                        <a:cs typeface="Arial"/>
                      </a:endParaRPr>
                    </a:p>
                    <a:p>
                      <a:pPr>
                        <a:lnSpc>
                          <a:spcPts val="1200"/>
                        </a:lnSpc>
                        <a:spcBef>
                          <a:spcPts val="47"/>
                        </a:spcBef>
                      </a:pPr>
                      <a:endParaRPr sz="1200" dirty="0"/>
                    </a:p>
                    <a:p>
                      <a:pPr marL="0" algn="ctr">
                        <a:lnSpc>
                          <a:spcPct val="100000"/>
                        </a:lnSpc>
                      </a:pPr>
                      <a:r>
                        <a:rPr sz="1950" spc="-5" dirty="0">
                          <a:solidFill>
                            <a:srgbClr val="231F20"/>
                          </a:solidFill>
                          <a:latin typeface="Arial"/>
                          <a:cs typeface="Arial"/>
                        </a:rPr>
                        <a:t>0.1</a:t>
                      </a:r>
                      <a:endParaRPr sz="1950" dirty="0">
                        <a:latin typeface="Arial"/>
                        <a:cs typeface="Arial"/>
                      </a:endParaRPr>
                    </a:p>
                  </a:txBody>
                  <a:tcPr marL="0" marR="0" marT="0" marB="0">
                    <a:lnL w="7620">
                      <a:solidFill>
                        <a:srgbClr val="221E1F"/>
                      </a:solidFill>
                      <a:prstDash val="solid"/>
                    </a:lnL>
                    <a:lnR w="7620">
                      <a:solidFill>
                        <a:srgbClr val="221E1F"/>
                      </a:solidFill>
                      <a:prstDash val="solid"/>
                    </a:lnR>
                    <a:lnT w="7620">
                      <a:solidFill>
                        <a:srgbClr val="221E1F"/>
                      </a:solidFill>
                      <a:prstDash val="solid"/>
                    </a:lnT>
                    <a:lnB w="7620">
                      <a:solidFill>
                        <a:srgbClr val="221E1F"/>
                      </a:solidFill>
                      <a:prstDash val="solid"/>
                    </a:lnB>
                  </a:tcPr>
                </a:tc>
                <a:extLst>
                  <a:ext uri="{0D108BD9-81ED-4DB2-BD59-A6C34878D82A}">
                    <a16:rowId xmlns:a16="http://schemas.microsoft.com/office/drawing/2014/main" val="10001"/>
                  </a:ext>
                </a:extLst>
              </a:tr>
            </a:tbl>
          </a:graphicData>
        </a:graphic>
      </p:graphicFrame>
      <p:pic>
        <p:nvPicPr>
          <p:cNvPr id="9" name="图片 8"/>
          <p:cNvPicPr>
            <a:picLocks noChangeAspect="1"/>
          </p:cNvPicPr>
          <p:nvPr/>
        </p:nvPicPr>
        <p:blipFill>
          <a:blip r:embed="rId3"/>
          <a:stretch>
            <a:fillRect/>
          </a:stretch>
        </p:blipFill>
        <p:spPr>
          <a:xfrm>
            <a:off x="5191459" y="674632"/>
            <a:ext cx="3758728" cy="2389949"/>
          </a:xfrm>
          <a:prstGeom prst="rect">
            <a:avLst/>
          </a:prstGeom>
        </p:spPr>
      </p:pic>
    </p:spTree>
    <p:extLst>
      <p:ext uri="{BB962C8B-B14F-4D97-AF65-F5344CB8AC3E}">
        <p14:creationId xmlns:p14="http://schemas.microsoft.com/office/powerpoint/2010/main" val="14955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45</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zh-CN" altLang="zh-CN" sz="2400" dirty="0"/>
              <a:t>请使用算术编码对字符串</a:t>
            </a:r>
            <a:r>
              <a:rPr lang="en-US" altLang="zh-CN" sz="2400" dirty="0"/>
              <a:t>games</a:t>
            </a:r>
            <a:r>
              <a:rPr lang="zh-CN" altLang="zh-CN" sz="2400" dirty="0"/>
              <a:t>进行编码。假设各字符的概率和初始编码间隔如表</a:t>
            </a:r>
            <a:r>
              <a:rPr lang="en-US" altLang="zh-CN" sz="2400" dirty="0"/>
              <a:t>1</a:t>
            </a:r>
            <a:r>
              <a:rPr lang="zh-CN" altLang="zh-CN" sz="2400" dirty="0"/>
              <a:t>所示。请写出编码过程，</a:t>
            </a:r>
            <a:r>
              <a:rPr lang="zh-CN" altLang="en-US" sz="2400" dirty="0"/>
              <a:t>编码后字符串所在的区间为多少</a:t>
            </a:r>
            <a:r>
              <a:rPr lang="zh-CN" altLang="zh-CN" sz="2400" dirty="0"/>
              <a:t>？</a:t>
            </a:r>
            <a:endParaRPr lang="en-US" altLang="zh-CN" sz="24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aphicFrame>
        <p:nvGraphicFramePr>
          <p:cNvPr id="6" name="表格 5"/>
          <p:cNvGraphicFramePr>
            <a:graphicFrameLocks noGrp="1"/>
          </p:cNvGraphicFramePr>
          <p:nvPr/>
        </p:nvGraphicFramePr>
        <p:xfrm>
          <a:off x="1064907" y="2857544"/>
          <a:ext cx="6709585" cy="1356136"/>
        </p:xfrm>
        <a:graphic>
          <a:graphicData uri="http://schemas.openxmlformats.org/drawingml/2006/table">
            <a:tbl>
              <a:tblPr firstRow="1" firstCol="1" bandRow="1">
                <a:tableStyleId>{5C22544A-7EE6-4342-B048-85BDC9FD1C3A}</a:tableStyleId>
              </a:tblPr>
              <a:tblGrid>
                <a:gridCol w="1024925">
                  <a:extLst>
                    <a:ext uri="{9D8B030D-6E8A-4147-A177-3AD203B41FA5}">
                      <a16:colId xmlns:a16="http://schemas.microsoft.com/office/drawing/2014/main" val="1733851990"/>
                    </a:ext>
                  </a:extLst>
                </a:gridCol>
                <a:gridCol w="1194741">
                  <a:extLst>
                    <a:ext uri="{9D8B030D-6E8A-4147-A177-3AD203B41FA5}">
                      <a16:colId xmlns:a16="http://schemas.microsoft.com/office/drawing/2014/main" val="4002045348"/>
                    </a:ext>
                  </a:extLst>
                </a:gridCol>
                <a:gridCol w="1181236">
                  <a:extLst>
                    <a:ext uri="{9D8B030D-6E8A-4147-A177-3AD203B41FA5}">
                      <a16:colId xmlns:a16="http://schemas.microsoft.com/office/drawing/2014/main" val="364168451"/>
                    </a:ext>
                  </a:extLst>
                </a:gridCol>
                <a:gridCol w="1206086">
                  <a:extLst>
                    <a:ext uri="{9D8B030D-6E8A-4147-A177-3AD203B41FA5}">
                      <a16:colId xmlns:a16="http://schemas.microsoft.com/office/drawing/2014/main" val="859597056"/>
                    </a:ext>
                  </a:extLst>
                </a:gridCol>
                <a:gridCol w="1116009">
                  <a:extLst>
                    <a:ext uri="{9D8B030D-6E8A-4147-A177-3AD203B41FA5}">
                      <a16:colId xmlns:a16="http://schemas.microsoft.com/office/drawing/2014/main" val="3012305774"/>
                    </a:ext>
                  </a:extLst>
                </a:gridCol>
                <a:gridCol w="986588">
                  <a:extLst>
                    <a:ext uri="{9D8B030D-6E8A-4147-A177-3AD203B41FA5}">
                      <a16:colId xmlns:a16="http://schemas.microsoft.com/office/drawing/2014/main" val="3806979812"/>
                    </a:ext>
                  </a:extLst>
                </a:gridCol>
              </a:tblGrid>
              <a:tr h="441736">
                <a:tc>
                  <a:txBody>
                    <a:bodyPr/>
                    <a:lstStyle/>
                    <a:p>
                      <a:pPr algn="ctr">
                        <a:spcAft>
                          <a:spcPts val="0"/>
                        </a:spcAft>
                      </a:pPr>
                      <a:r>
                        <a:rPr lang="zh-CN" sz="2000" kern="100" dirty="0">
                          <a:effectLst/>
                        </a:rPr>
                        <a:t>字符</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s</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e</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m</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4100929"/>
                  </a:ext>
                </a:extLst>
              </a:tr>
              <a:tr h="292008">
                <a:tc>
                  <a:txBody>
                    <a:bodyPr/>
                    <a:lstStyle/>
                    <a:p>
                      <a:pPr algn="ctr">
                        <a:spcAft>
                          <a:spcPts val="0"/>
                        </a:spcAft>
                      </a:pPr>
                      <a:r>
                        <a:rPr lang="zh-CN" sz="2000" kern="100">
                          <a:effectLst/>
                        </a:rPr>
                        <a:t>概率</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2342403"/>
                  </a:ext>
                </a:extLst>
              </a:tr>
              <a:tr h="584016">
                <a:tc>
                  <a:txBody>
                    <a:bodyPr/>
                    <a:lstStyle/>
                    <a:p>
                      <a:pPr algn="ctr">
                        <a:spcAft>
                          <a:spcPts val="0"/>
                        </a:spcAft>
                      </a:pPr>
                      <a:r>
                        <a:rPr lang="zh-CN" sz="2000" kern="100">
                          <a:effectLst/>
                        </a:rPr>
                        <a:t>初始编码间隔</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 , 0.1)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 0.2)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[0.2 , 0.4)</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[0.4 , 0.6)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[0.6 ,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3856888"/>
                  </a:ext>
                </a:extLst>
              </a:tr>
            </a:tbl>
          </a:graphicData>
        </a:graphic>
      </p:graphicFrame>
      <p:sp>
        <p:nvSpPr>
          <p:cNvPr id="8" name="Rectangle 3"/>
          <p:cNvSpPr>
            <a:spLocks noChangeArrowheads="1"/>
          </p:cNvSpPr>
          <p:nvPr/>
        </p:nvSpPr>
        <p:spPr bwMode="auto">
          <a:xfrm>
            <a:off x="3998580" y="2411699"/>
            <a:ext cx="114683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表</a:t>
            </a:r>
            <a:r>
              <a:rPr kumimoji="0" lang="en-US"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endParaRPr kumimoji="0" lang="en-US" altLang="zh-CN"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350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Arithmetic Coding </a:t>
            </a:r>
            <a:endParaRPr lang="zh-CN" altLang="en-US" dirty="0"/>
          </a:p>
        </p:txBody>
      </p:sp>
      <p:sp>
        <p:nvSpPr>
          <p:cNvPr id="12291" name="内容占位符 2"/>
          <p:cNvSpPr>
            <a:spLocks noGrp="1"/>
          </p:cNvSpPr>
          <p:nvPr>
            <p:ph idx="1"/>
          </p:nvPr>
        </p:nvSpPr>
        <p:spPr>
          <a:xfrm>
            <a:off x="457200" y="1219199"/>
            <a:ext cx="8229600" cy="5416731"/>
          </a:xfrm>
        </p:spPr>
        <p:txBody>
          <a:bodyPr>
            <a:normAutofit/>
          </a:bodyPr>
          <a:lstStyle/>
          <a:p>
            <a:pPr>
              <a:lnSpc>
                <a:spcPct val="100000"/>
              </a:lnSpc>
              <a:tabLst>
                <a:tab pos="273050" algn="l"/>
                <a:tab pos="2266315" algn="l"/>
              </a:tabLst>
            </a:pPr>
            <a:endParaRPr lang="en-US" altLang="zh-CN" sz="2400" dirty="0">
              <a:latin typeface="Cambria" panose="02040503050406030204" pitchFamily="18" charset="0"/>
              <a:ea typeface="Cambria" panose="02040503050406030204" pitchFamily="18" charset="0"/>
              <a:cs typeface="PMingLiU" pitchFamily="18" charset="-120"/>
            </a:endParaRPr>
          </a:p>
          <a:p>
            <a:pPr marL="273050" indent="-260985">
              <a:lnSpc>
                <a:spcPct val="100000"/>
              </a:lnSpc>
              <a:buClr>
                <a:srgbClr val="231F20"/>
              </a:buClr>
              <a:buFont typeface="Meiryo"/>
              <a:buChar char="•"/>
              <a:tabLst>
                <a:tab pos="273050" algn="l"/>
                <a:tab pos="2266315" algn="l"/>
              </a:tabLst>
            </a:pPr>
            <a:endParaRPr lang="en-US" altLang="zh-CN" sz="2400" dirty="0">
              <a:latin typeface="Cambria" panose="02040503050406030204" pitchFamily="18" charset="0"/>
              <a:ea typeface="Cambria" panose="02040503050406030204" pitchFamily="18" charset="0"/>
              <a:cs typeface="Arial"/>
            </a:endParaRPr>
          </a:p>
          <a:p>
            <a:pPr lvl="1">
              <a:lnSpc>
                <a:spcPct val="100000"/>
              </a:lnSpc>
            </a:pPr>
            <a:endParaRPr lang="en-US" altLang="zh-TW" sz="2400" dirty="0">
              <a:latin typeface="Cambria" panose="02040503050406030204" pitchFamily="18" charset="0"/>
              <a:ea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46</a:t>
            </a:fld>
            <a:endParaRPr kumimoji="0" lang="en-US" altLang="zh-CN" sz="1200">
              <a:latin typeface="Garamond" panose="02020404030301010803" pitchFamily="18" charset="0"/>
            </a:endParaRPr>
          </a:p>
        </p:txBody>
      </p:sp>
      <p:sp>
        <p:nvSpPr>
          <p:cNvPr id="51" name="object 9"/>
          <p:cNvSpPr txBox="1"/>
          <p:nvPr/>
        </p:nvSpPr>
        <p:spPr>
          <a:xfrm>
            <a:off x="582369" y="1260088"/>
            <a:ext cx="7855949" cy="5597911"/>
          </a:xfrm>
          <a:prstGeom prst="rect">
            <a:avLst/>
          </a:prstGeom>
        </p:spPr>
        <p:txBody>
          <a:bodyPr vert="horz" wrap="square" lIns="0" tIns="0" rIns="0" bIns="0" rtlCol="0">
            <a:noAutofit/>
          </a:bodyPr>
          <a:lstStyle/>
          <a:p>
            <a:pPr marL="360000" indent="-360000">
              <a:spcBef>
                <a:spcPts val="1000"/>
              </a:spcBef>
              <a:buClr>
                <a:srgbClr val="94003F"/>
              </a:buClr>
              <a:buSzPct val="70000"/>
              <a:buFont typeface="Wingdings" panose="05000000000000000000" pitchFamily="2" charset="2"/>
              <a:buChar char="u"/>
              <a:tabLst>
                <a:tab pos="273050" algn="l"/>
                <a:tab pos="2266315" algn="l"/>
              </a:tabLst>
            </a:pPr>
            <a:r>
              <a:rPr lang="en-US" altLang="zh-CN" sz="2400" dirty="0"/>
              <a:t>games</a:t>
            </a: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360000" indent="-360000">
              <a:spcBef>
                <a:spcPts val="1000"/>
              </a:spcBef>
              <a:buClr>
                <a:srgbClr val="94003F"/>
              </a:buClr>
              <a:buSzPct val="70000"/>
              <a:buFont typeface="Wingdings" panose="05000000000000000000" pitchFamily="2" charset="2"/>
              <a:buChar char="u"/>
              <a:tabLst>
                <a:tab pos="273050" algn="l"/>
                <a:tab pos="2266315" algn="l"/>
              </a:tabLst>
            </a:pPr>
            <a:endParaRPr lang="en-US" altLang="zh-CN" sz="2800" dirty="0">
              <a:solidFill>
                <a:srgbClr val="231F20"/>
              </a:solidFill>
              <a:latin typeface="Cambria" panose="02040503050406030204" pitchFamily="18" charset="0"/>
              <a:ea typeface="Cambria" panose="02040503050406030204" pitchFamily="18" charset="0"/>
              <a:cs typeface="Arial"/>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a:p>
            <a:pPr marL="685800" lvl="1" indent="-228600">
              <a:lnSpc>
                <a:spcPct val="90000"/>
              </a:lnSpc>
              <a:spcBef>
                <a:spcPts val="500"/>
              </a:spcBef>
              <a:buClr>
                <a:srgbClr val="94003F"/>
              </a:buClr>
              <a:buSzPct val="70000"/>
              <a:buFont typeface="04b" panose="00000400000000000000" pitchFamily="2" charset="0"/>
              <a:buChar char="-"/>
              <a:tabLst>
                <a:tab pos="273050" algn="l"/>
                <a:tab pos="2266315" algn="l"/>
              </a:tabLst>
            </a:pPr>
            <a:endParaRPr lang="en-US" altLang="zh-CN" sz="2200" dirty="0">
              <a:latin typeface="Cambria" panose="02040503050406030204" pitchFamily="18" charset="0"/>
              <a:ea typeface="微软雅黑" panose="020B0503020204020204" pitchFamily="34" charset="-122"/>
              <a:cs typeface="PMingLiU" pitchFamily="18" charset="-120"/>
            </a:endParaRPr>
          </a:p>
        </p:txBody>
      </p:sp>
      <p:graphicFrame>
        <p:nvGraphicFramePr>
          <p:cNvPr id="6" name="表格 5"/>
          <p:cNvGraphicFramePr>
            <a:graphicFrameLocks noGrp="1"/>
          </p:cNvGraphicFramePr>
          <p:nvPr/>
        </p:nvGraphicFramePr>
        <p:xfrm>
          <a:off x="920528" y="1798765"/>
          <a:ext cx="6709585" cy="1356136"/>
        </p:xfrm>
        <a:graphic>
          <a:graphicData uri="http://schemas.openxmlformats.org/drawingml/2006/table">
            <a:tbl>
              <a:tblPr firstRow="1" firstCol="1" bandRow="1">
                <a:tableStyleId>{5C22544A-7EE6-4342-B048-85BDC9FD1C3A}</a:tableStyleId>
              </a:tblPr>
              <a:tblGrid>
                <a:gridCol w="1024925">
                  <a:extLst>
                    <a:ext uri="{9D8B030D-6E8A-4147-A177-3AD203B41FA5}">
                      <a16:colId xmlns:a16="http://schemas.microsoft.com/office/drawing/2014/main" val="1733851990"/>
                    </a:ext>
                  </a:extLst>
                </a:gridCol>
                <a:gridCol w="1194741">
                  <a:extLst>
                    <a:ext uri="{9D8B030D-6E8A-4147-A177-3AD203B41FA5}">
                      <a16:colId xmlns:a16="http://schemas.microsoft.com/office/drawing/2014/main" val="4002045348"/>
                    </a:ext>
                  </a:extLst>
                </a:gridCol>
                <a:gridCol w="1181236">
                  <a:extLst>
                    <a:ext uri="{9D8B030D-6E8A-4147-A177-3AD203B41FA5}">
                      <a16:colId xmlns:a16="http://schemas.microsoft.com/office/drawing/2014/main" val="364168451"/>
                    </a:ext>
                  </a:extLst>
                </a:gridCol>
                <a:gridCol w="1206086">
                  <a:extLst>
                    <a:ext uri="{9D8B030D-6E8A-4147-A177-3AD203B41FA5}">
                      <a16:colId xmlns:a16="http://schemas.microsoft.com/office/drawing/2014/main" val="859597056"/>
                    </a:ext>
                  </a:extLst>
                </a:gridCol>
                <a:gridCol w="1116009">
                  <a:extLst>
                    <a:ext uri="{9D8B030D-6E8A-4147-A177-3AD203B41FA5}">
                      <a16:colId xmlns:a16="http://schemas.microsoft.com/office/drawing/2014/main" val="3012305774"/>
                    </a:ext>
                  </a:extLst>
                </a:gridCol>
                <a:gridCol w="986588">
                  <a:extLst>
                    <a:ext uri="{9D8B030D-6E8A-4147-A177-3AD203B41FA5}">
                      <a16:colId xmlns:a16="http://schemas.microsoft.com/office/drawing/2014/main" val="3806979812"/>
                    </a:ext>
                  </a:extLst>
                </a:gridCol>
              </a:tblGrid>
              <a:tr h="441736">
                <a:tc>
                  <a:txBody>
                    <a:bodyPr/>
                    <a:lstStyle/>
                    <a:p>
                      <a:pPr algn="ctr">
                        <a:spcAft>
                          <a:spcPts val="0"/>
                        </a:spcAft>
                      </a:pPr>
                      <a:r>
                        <a:rPr lang="zh-CN" sz="2000" kern="100" dirty="0">
                          <a:effectLst/>
                        </a:rPr>
                        <a:t>字符</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s</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e</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m</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4100929"/>
                  </a:ext>
                </a:extLst>
              </a:tr>
              <a:tr h="292008">
                <a:tc>
                  <a:txBody>
                    <a:bodyPr/>
                    <a:lstStyle/>
                    <a:p>
                      <a:pPr algn="ctr">
                        <a:spcAft>
                          <a:spcPts val="0"/>
                        </a:spcAft>
                      </a:pPr>
                      <a:r>
                        <a:rPr lang="zh-CN" sz="2000" kern="100">
                          <a:effectLst/>
                        </a:rPr>
                        <a:t>概率</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2342403"/>
                  </a:ext>
                </a:extLst>
              </a:tr>
              <a:tr h="584016">
                <a:tc>
                  <a:txBody>
                    <a:bodyPr/>
                    <a:lstStyle/>
                    <a:p>
                      <a:pPr algn="ctr">
                        <a:spcAft>
                          <a:spcPts val="0"/>
                        </a:spcAft>
                      </a:pPr>
                      <a:r>
                        <a:rPr lang="zh-CN" sz="2000" kern="100">
                          <a:effectLst/>
                        </a:rPr>
                        <a:t>初始编码间隔</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 , 0.1)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 0.2)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[0.2 , 0.4)</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[0.4 , 0.6)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[0.6 ,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3856888"/>
                  </a:ext>
                </a:extLst>
              </a:tr>
            </a:tbl>
          </a:graphicData>
        </a:graphic>
      </p:graphicFrame>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1640478" y="3194408"/>
            <a:ext cx="5863043" cy="2574875"/>
          </a:xfrm>
          <a:prstGeom prst="rect">
            <a:avLst/>
          </a:prstGeom>
          <a:noFill/>
          <a:ln>
            <a:noFill/>
          </a:ln>
        </p:spPr>
      </p:pic>
      <p:pic>
        <p:nvPicPr>
          <p:cNvPr id="10" name="图片 9"/>
          <p:cNvPicPr>
            <a:picLocks noChangeAspect="1"/>
          </p:cNvPicPr>
          <p:nvPr/>
        </p:nvPicPr>
        <p:blipFill>
          <a:blip r:embed="rId4"/>
          <a:stretch>
            <a:fillRect/>
          </a:stretch>
        </p:blipFill>
        <p:spPr>
          <a:xfrm>
            <a:off x="1220419" y="5848281"/>
            <a:ext cx="6703160" cy="898684"/>
          </a:xfrm>
          <a:prstGeom prst="rect">
            <a:avLst/>
          </a:prstGeom>
        </p:spPr>
      </p:pic>
    </p:spTree>
    <p:extLst>
      <p:ext uri="{BB962C8B-B14F-4D97-AF65-F5344CB8AC3E}">
        <p14:creationId xmlns:p14="http://schemas.microsoft.com/office/powerpoint/2010/main" val="21225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r>
              <a:rPr lang="zh-CN" altLang="en-US" dirty="0"/>
              <a:t>找一个自己熟悉的汉字输入法，介绍该汉字输入法里面的压缩编码原理。</a:t>
            </a:r>
            <a:endParaRPr lang="en-US" altLang="zh-CN" dirty="0"/>
          </a:p>
          <a:p>
            <a:endParaRPr lang="en-US" altLang="zh-CN" dirty="0"/>
          </a:p>
          <a:p>
            <a:r>
              <a:rPr lang="zh-CN" altLang="en-US" dirty="0"/>
              <a:t>提示： 汉字输入法会考虑汉字输入的平均击键次数和用户每次的击键反应时间。</a:t>
            </a:r>
            <a:endParaRPr lang="en-US" altLang="zh-CN" dirty="0"/>
          </a:p>
          <a:p>
            <a:r>
              <a:rPr lang="zh-CN" altLang="en-US" dirty="0"/>
              <a:t>键盘是输入工具</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47</a:t>
            </a:fld>
            <a:endParaRPr lang="zh-CN" altLang="en-US" dirty="0"/>
          </a:p>
        </p:txBody>
      </p:sp>
    </p:spTree>
    <p:extLst>
      <p:ext uri="{BB962C8B-B14F-4D97-AF65-F5344CB8AC3E}">
        <p14:creationId xmlns:p14="http://schemas.microsoft.com/office/powerpoint/2010/main" val="315806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0666" y="159956"/>
            <a:ext cx="7126941" cy="605118"/>
          </a:xfrm>
        </p:spPr>
        <p:txBody>
          <a:bodyPr/>
          <a:lstStyle/>
          <a:p>
            <a:r>
              <a:rPr lang="en-US" altLang="zh-CN" dirty="0"/>
              <a:t>Lossless vs </a:t>
            </a:r>
            <a:r>
              <a:rPr lang="en-US" altLang="zh-CN" dirty="0" err="1"/>
              <a:t>Lossy</a:t>
            </a:r>
            <a:r>
              <a:rPr lang="en-US" altLang="zh-CN" dirty="0"/>
              <a:t> Compression</a:t>
            </a:r>
            <a:endParaRPr lang="zh-CN" altLang="en-US" dirty="0"/>
          </a:p>
        </p:txBody>
      </p:sp>
      <p:sp>
        <p:nvSpPr>
          <p:cNvPr id="3" name="文本占位符 2"/>
          <p:cNvSpPr>
            <a:spLocks noGrp="1"/>
          </p:cNvSpPr>
          <p:nvPr>
            <p:ph type="body" idx="1"/>
          </p:nvPr>
        </p:nvSpPr>
        <p:spPr>
          <a:xfrm>
            <a:off x="886787" y="1231878"/>
            <a:ext cx="7534402" cy="4341607"/>
          </a:xfrm>
        </p:spPr>
        <p:txBody>
          <a:bodyPr>
            <a:normAutofit fontScale="77500" lnSpcReduction="20000"/>
          </a:bodyPr>
          <a:lstStyle/>
          <a:p>
            <a:pPr>
              <a:lnSpc>
                <a:spcPct val="110000"/>
              </a:lnSpc>
            </a:pPr>
            <a:r>
              <a:rPr lang="en-US" altLang="zh-CN" sz="3100" dirty="0">
                <a:latin typeface="Cambria" panose="02040503050406030204" pitchFamily="18" charset="0"/>
                <a:ea typeface="Cambria" panose="02040503050406030204" pitchFamily="18" charset="0"/>
              </a:rPr>
              <a:t>Compression can be categorized in two broad ways:</a:t>
            </a:r>
          </a:p>
          <a:p>
            <a:pPr marL="0" indent="0">
              <a:lnSpc>
                <a:spcPct val="120000"/>
              </a:lnSpc>
              <a:buNone/>
            </a:pPr>
            <a:endParaRPr lang="en-US" altLang="zh-CN" sz="1765" dirty="0">
              <a:latin typeface="Cambria" panose="02040503050406030204" pitchFamily="18" charset="0"/>
              <a:ea typeface="Cambria" panose="02040503050406030204" pitchFamily="18" charset="0"/>
            </a:endParaRPr>
          </a:p>
          <a:p>
            <a:pPr lvl="1">
              <a:lnSpc>
                <a:spcPct val="120000"/>
              </a:lnSpc>
            </a:pPr>
            <a:r>
              <a:rPr lang="en-US" altLang="zh-CN" sz="2600" dirty="0">
                <a:solidFill>
                  <a:srgbClr val="C00000"/>
                </a:solidFill>
                <a:latin typeface="Cambria" panose="02040503050406030204" pitchFamily="18" charset="0"/>
                <a:ea typeface="Cambria" panose="02040503050406030204" pitchFamily="18" charset="0"/>
              </a:rPr>
              <a:t>Lossless Compression</a:t>
            </a:r>
            <a:r>
              <a:rPr lang="zh-CN" altLang="en-US" sz="2600" dirty="0">
                <a:solidFill>
                  <a:srgbClr val="C00000"/>
                </a:solidFill>
                <a:latin typeface="Cambria" panose="02040503050406030204" pitchFamily="18" charset="0"/>
                <a:ea typeface="Cambria" panose="02040503050406030204" pitchFamily="18" charset="0"/>
              </a:rPr>
              <a:t>（无损）</a:t>
            </a:r>
            <a:r>
              <a:rPr lang="en-US" altLang="zh-CN" sz="2600" dirty="0">
                <a:latin typeface="Cambria" panose="02040503050406030204" pitchFamily="18" charset="0"/>
                <a:ea typeface="Cambria" panose="02040503050406030204" pitchFamily="18" charset="0"/>
              </a:rPr>
              <a:t>: after decompression gives an exact copy of the original data. </a:t>
            </a:r>
          </a:p>
          <a:p>
            <a:pPr lvl="1">
              <a:lnSpc>
                <a:spcPct val="120000"/>
              </a:lnSpc>
            </a:pPr>
            <a:r>
              <a:rPr lang="en-US" altLang="zh-CN" sz="2600" dirty="0">
                <a:latin typeface="Cambria" panose="02040503050406030204" pitchFamily="18" charset="0"/>
                <a:ea typeface="Cambria" panose="02040503050406030204" pitchFamily="18" charset="0"/>
              </a:rPr>
              <a:t>There is no information loss .</a:t>
            </a:r>
          </a:p>
          <a:p>
            <a:pPr lvl="1">
              <a:lnSpc>
                <a:spcPct val="120000"/>
              </a:lnSpc>
            </a:pPr>
            <a:r>
              <a:rPr lang="en-US" altLang="zh-CN" sz="2600" dirty="0">
                <a:latin typeface="Cambria" panose="02040503050406030204" pitchFamily="18" charset="0"/>
                <a:ea typeface="Cambria" panose="02040503050406030204" pitchFamily="18" charset="0"/>
              </a:rPr>
              <a:t>Example</a:t>
            </a:r>
            <a:r>
              <a:rPr lang="zh-CN" altLang="en-US" sz="2600" dirty="0">
                <a:latin typeface="Cambria" panose="02040503050406030204" pitchFamily="18" charset="0"/>
              </a:rPr>
              <a:t>：</a:t>
            </a:r>
            <a:r>
              <a:rPr lang="en-US" altLang="zh-CN" sz="2600" dirty="0">
                <a:latin typeface="Cambria" panose="02040503050406030204" pitchFamily="18" charset="0"/>
                <a:ea typeface="Cambria" panose="02040503050406030204" pitchFamily="18" charset="0"/>
              </a:rPr>
              <a:t>Entropy encoding schemes (Shannon-</a:t>
            </a:r>
            <a:r>
              <a:rPr lang="en-US" altLang="zh-CN" sz="2600" dirty="0" err="1">
                <a:latin typeface="Cambria" panose="02040503050406030204" pitchFamily="18" charset="0"/>
                <a:ea typeface="Cambria" panose="02040503050406030204" pitchFamily="18" charset="0"/>
              </a:rPr>
              <a:t>Fano</a:t>
            </a:r>
            <a:r>
              <a:rPr lang="en-US" altLang="zh-CN" sz="2600" dirty="0">
                <a:latin typeface="Cambria" panose="02040503050406030204" pitchFamily="18" charset="0"/>
                <a:ea typeface="Cambria" panose="02040503050406030204" pitchFamily="18" charset="0"/>
              </a:rPr>
              <a:t>, Human coding), arithmetic coding, LZW algorithm</a:t>
            </a:r>
          </a:p>
          <a:p>
            <a:pPr lvl="1">
              <a:lnSpc>
                <a:spcPct val="120000"/>
              </a:lnSpc>
            </a:pPr>
            <a:endParaRPr lang="en-US" altLang="zh-CN" sz="2600" dirty="0">
              <a:latin typeface="Cambria" panose="02040503050406030204" pitchFamily="18" charset="0"/>
              <a:ea typeface="Cambria" panose="02040503050406030204" pitchFamily="18" charset="0"/>
            </a:endParaRPr>
          </a:p>
          <a:p>
            <a:pPr lvl="1">
              <a:lnSpc>
                <a:spcPct val="120000"/>
              </a:lnSpc>
            </a:pPr>
            <a:r>
              <a:rPr lang="en-US" altLang="zh-CN" sz="2600" dirty="0" err="1">
                <a:solidFill>
                  <a:srgbClr val="C00000"/>
                </a:solidFill>
                <a:latin typeface="Cambria" panose="02040503050406030204" pitchFamily="18" charset="0"/>
                <a:ea typeface="Cambria" panose="02040503050406030204" pitchFamily="18" charset="0"/>
              </a:rPr>
              <a:t>Lossy</a:t>
            </a:r>
            <a:r>
              <a:rPr lang="en-US" altLang="zh-CN" sz="2600" dirty="0">
                <a:solidFill>
                  <a:srgbClr val="C00000"/>
                </a:solidFill>
                <a:latin typeface="Cambria" panose="02040503050406030204" pitchFamily="18" charset="0"/>
                <a:ea typeface="Cambria" panose="02040503050406030204" pitchFamily="18" charset="0"/>
              </a:rPr>
              <a:t> Compression</a:t>
            </a:r>
            <a:r>
              <a:rPr lang="zh-CN" altLang="en-US" sz="2600" dirty="0">
                <a:solidFill>
                  <a:srgbClr val="C00000"/>
                </a:solidFill>
                <a:latin typeface="Cambria" panose="02040503050406030204" pitchFamily="18" charset="0"/>
                <a:ea typeface="Cambria" panose="02040503050406030204" pitchFamily="18" charset="0"/>
              </a:rPr>
              <a:t>（有损）</a:t>
            </a:r>
            <a:r>
              <a:rPr lang="en-US" altLang="zh-CN" sz="2600" dirty="0">
                <a:latin typeface="Cambria" panose="02040503050406030204" pitchFamily="18" charset="0"/>
                <a:ea typeface="Cambria" panose="02040503050406030204" pitchFamily="18" charset="0"/>
              </a:rPr>
              <a:t>: after decompression gives ideally a </a:t>
            </a:r>
            <a:r>
              <a:rPr lang="zh-CN" altLang="en-US" sz="2600" dirty="0">
                <a:latin typeface="Cambria" panose="02040503050406030204" pitchFamily="18" charset="0"/>
              </a:rPr>
              <a:t>“</a:t>
            </a:r>
            <a:r>
              <a:rPr lang="en-US" altLang="zh-CN" sz="2600" dirty="0">
                <a:solidFill>
                  <a:srgbClr val="C00000"/>
                </a:solidFill>
                <a:latin typeface="Cambria" panose="02040503050406030204" pitchFamily="18" charset="0"/>
                <a:ea typeface="Cambria" panose="02040503050406030204" pitchFamily="18" charset="0"/>
              </a:rPr>
              <a:t>close</a:t>
            </a:r>
            <a:r>
              <a:rPr lang="zh-CN" altLang="en-US" sz="2600" dirty="0">
                <a:latin typeface="Cambria" panose="02040503050406030204" pitchFamily="18" charset="0"/>
              </a:rPr>
              <a:t>”</a:t>
            </a:r>
            <a:r>
              <a:rPr lang="en-US" altLang="zh-CN" sz="2600" dirty="0">
                <a:latin typeface="Cambria" panose="02040503050406030204" pitchFamily="18" charset="0"/>
                <a:ea typeface="Cambria" panose="02040503050406030204" pitchFamily="18" charset="0"/>
              </a:rPr>
              <a:t> approximation of the original data. </a:t>
            </a:r>
          </a:p>
          <a:p>
            <a:pPr lvl="1">
              <a:lnSpc>
                <a:spcPct val="120000"/>
              </a:lnSpc>
            </a:pPr>
            <a:r>
              <a:rPr lang="en-US" altLang="zh-CN" sz="2600" dirty="0">
                <a:latin typeface="Cambria" panose="02040503050406030204" pitchFamily="18" charset="0"/>
                <a:ea typeface="Cambria" panose="02040503050406030204" pitchFamily="18" charset="0"/>
              </a:rPr>
              <a:t>There is information loss . </a:t>
            </a:r>
          </a:p>
          <a:p>
            <a:pPr lvl="1">
              <a:lnSpc>
                <a:spcPct val="120000"/>
              </a:lnSpc>
            </a:pPr>
            <a:r>
              <a:rPr lang="en-US" altLang="zh-CN" sz="2600" dirty="0">
                <a:latin typeface="Cambria" panose="02040503050406030204" pitchFamily="18" charset="0"/>
                <a:ea typeface="Cambria" panose="02040503050406030204" pitchFamily="18" charset="0"/>
              </a:rPr>
              <a:t>Example: JPEG/MPEG</a:t>
            </a:r>
            <a:endParaRPr lang="zh-CN" altLang="en-US" sz="2600" dirty="0">
              <a:latin typeface="Cambria" panose="02040503050406030204" pitchFamily="18" charset="0"/>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195" y="5418137"/>
            <a:ext cx="685641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2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Compression  Ratio</a:t>
            </a:r>
            <a:endParaRPr lang="en-US" altLang="zh-TW" dirty="0">
              <a:latin typeface="Calibri" panose="020F0502020204030204" pitchFamily="34" charset="0"/>
              <a:ea typeface="PMingLiU" pitchFamily="18" charset="-120"/>
              <a:cs typeface="PMingLiU" pitchFamily="18" charset="-120"/>
            </a:endParaRPr>
          </a:p>
        </p:txBody>
      </p:sp>
      <p:sp>
        <p:nvSpPr>
          <p:cNvPr id="12291" name="内容占位符 2"/>
          <p:cNvSpPr>
            <a:spLocks noGrp="1"/>
          </p:cNvSpPr>
          <p:nvPr>
            <p:ph idx="1"/>
          </p:nvPr>
        </p:nvSpPr>
        <p:spPr>
          <a:xfrm>
            <a:off x="457200" y="1219200"/>
            <a:ext cx="8229600" cy="4876800"/>
          </a:xfrm>
        </p:spPr>
        <p:txBody>
          <a:bodyPr>
            <a:normAutofit/>
          </a:bodyPr>
          <a:lstStyle/>
          <a:p>
            <a:pPr>
              <a:lnSpc>
                <a:spcPct val="90000"/>
              </a:lnSpc>
            </a:pPr>
            <a:r>
              <a:rPr lang="en-US" altLang="zh-TW" sz="2600" dirty="0">
                <a:latin typeface="Cambria" panose="02040503050406030204" pitchFamily="18" charset="0"/>
                <a:ea typeface="PMingLiU" pitchFamily="18" charset="-120"/>
                <a:cs typeface="PMingLiU" pitchFamily="18" charset="-120"/>
              </a:rPr>
              <a:t>Compression ratio</a:t>
            </a:r>
          </a:p>
          <a:p>
            <a:pPr lvl="1">
              <a:lnSpc>
                <a:spcPct val="90000"/>
              </a:lnSpc>
            </a:pPr>
            <a:r>
              <a:rPr lang="en-US" altLang="zh-TW" sz="2200" dirty="0">
                <a:latin typeface="Cambria" panose="02040503050406030204" pitchFamily="18" charset="0"/>
                <a:cs typeface="PMingLiU" pitchFamily="18" charset="-120"/>
              </a:rPr>
              <a:t>Compression ratio = B</a:t>
            </a:r>
            <a:r>
              <a:rPr lang="en-US" altLang="zh-TW" sz="2200" baseline="-25000" dirty="0">
                <a:latin typeface="Cambria" panose="02040503050406030204" pitchFamily="18" charset="0"/>
                <a:cs typeface="PMingLiU" pitchFamily="18" charset="-120"/>
              </a:rPr>
              <a:t>0</a:t>
            </a:r>
            <a:r>
              <a:rPr lang="en-US" altLang="zh-TW" sz="2200" dirty="0">
                <a:latin typeface="Cambria" panose="02040503050406030204" pitchFamily="18" charset="0"/>
                <a:cs typeface="PMingLiU" pitchFamily="18" charset="-120"/>
              </a:rPr>
              <a:t>/B</a:t>
            </a:r>
            <a:r>
              <a:rPr lang="en-US" altLang="zh-TW" sz="2200" baseline="-25000" dirty="0">
                <a:latin typeface="Cambria" panose="02040503050406030204" pitchFamily="18" charset="0"/>
                <a:cs typeface="PMingLiU" pitchFamily="18" charset="-120"/>
              </a:rPr>
              <a:t>1</a:t>
            </a:r>
          </a:p>
          <a:p>
            <a:pPr lvl="1">
              <a:lnSpc>
                <a:spcPct val="90000"/>
              </a:lnSpc>
            </a:pPr>
            <a:r>
              <a:rPr lang="en-US" altLang="zh-TW" sz="2200" dirty="0">
                <a:latin typeface="Cambria" panose="02040503050406030204" pitchFamily="18" charset="0"/>
                <a:cs typeface="PMingLiU" pitchFamily="18" charset="-120"/>
              </a:rPr>
              <a:t>B</a:t>
            </a:r>
            <a:r>
              <a:rPr lang="en-US" altLang="zh-TW" sz="2200" baseline="-25000" dirty="0">
                <a:latin typeface="Cambria" panose="02040503050406030204" pitchFamily="18" charset="0"/>
                <a:cs typeface="PMingLiU" pitchFamily="18" charset="-120"/>
              </a:rPr>
              <a:t>0</a:t>
            </a:r>
            <a:r>
              <a:rPr lang="en-US" altLang="zh-TW" sz="2200" dirty="0">
                <a:latin typeface="Cambria" panose="02040503050406030204" pitchFamily="18" charset="0"/>
                <a:cs typeface="PMingLiU" pitchFamily="18" charset="-120"/>
              </a:rPr>
              <a:t>: number of bits before compression</a:t>
            </a:r>
          </a:p>
          <a:p>
            <a:pPr lvl="1">
              <a:lnSpc>
                <a:spcPct val="90000"/>
              </a:lnSpc>
            </a:pPr>
            <a:r>
              <a:rPr lang="en-US" altLang="zh-TW" sz="2200" dirty="0">
                <a:latin typeface="Cambria" panose="02040503050406030204" pitchFamily="18" charset="0"/>
                <a:cs typeface="PMingLiU" pitchFamily="18" charset="-120"/>
              </a:rPr>
              <a:t>B</a:t>
            </a:r>
            <a:r>
              <a:rPr lang="en-US" altLang="zh-TW" sz="2200" baseline="-25000" dirty="0">
                <a:latin typeface="Cambria" panose="02040503050406030204" pitchFamily="18" charset="0"/>
                <a:cs typeface="PMingLiU" pitchFamily="18" charset="-120"/>
              </a:rPr>
              <a:t>1</a:t>
            </a:r>
            <a:r>
              <a:rPr lang="en-US" altLang="zh-TW" sz="2200" dirty="0">
                <a:latin typeface="Cambria" panose="02040503050406030204" pitchFamily="18" charset="0"/>
                <a:cs typeface="PMingLiU" pitchFamily="18" charset="-120"/>
              </a:rPr>
              <a:t>: number of bits after compression</a:t>
            </a: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100000"/>
              </a:lnSpc>
            </a:pPr>
            <a:r>
              <a:rPr lang="zh-CN" altLang="en-US" sz="2200" dirty="0">
                <a:latin typeface="Cambria" panose="02040503050406030204" pitchFamily="18" charset="0"/>
                <a:cs typeface="PMingLiU" pitchFamily="18" charset="-120"/>
              </a:rPr>
              <a:t>有一个字符串，压缩前每个字符长度为</a:t>
            </a:r>
            <a:r>
              <a:rPr lang="en-US" altLang="zh-CN" sz="2200" dirty="0">
                <a:latin typeface="Cambria" panose="02040503050406030204" pitchFamily="18" charset="0"/>
                <a:cs typeface="PMingLiU" pitchFamily="18" charset="-120"/>
              </a:rPr>
              <a:t>8bit</a:t>
            </a:r>
            <a:r>
              <a:rPr lang="zh-CN" altLang="en-US" sz="2200" dirty="0">
                <a:latin typeface="Cambria" panose="02040503050406030204" pitchFamily="18" charset="0"/>
                <a:cs typeface="PMingLiU" pitchFamily="18" charset="-120"/>
              </a:rPr>
              <a:t>，压缩后每个字符的平均长度为</a:t>
            </a:r>
            <a:r>
              <a:rPr lang="en-US" altLang="zh-CN" sz="2200" dirty="0">
                <a:latin typeface="Cambria" panose="02040503050406030204" pitchFamily="18" charset="0"/>
                <a:cs typeface="PMingLiU" pitchFamily="18" charset="-120"/>
              </a:rPr>
              <a:t>3bit</a:t>
            </a:r>
            <a:r>
              <a:rPr lang="zh-CN" altLang="en-US" sz="2200" dirty="0">
                <a:latin typeface="Cambria" panose="02040503050406030204" pitchFamily="18" charset="0"/>
                <a:cs typeface="PMingLiU" pitchFamily="18" charset="-120"/>
              </a:rPr>
              <a:t>，压缩率为多少？</a:t>
            </a:r>
            <a:endParaRPr lang="en-US" altLang="zh-CN" sz="2200" dirty="0">
              <a:latin typeface="Cambria" panose="02040503050406030204" pitchFamily="18" charset="0"/>
              <a:cs typeface="PMingLiU" pitchFamily="18" charset="-120"/>
            </a:endParaRPr>
          </a:p>
          <a:p>
            <a:pPr lvl="1">
              <a:lnSpc>
                <a:spcPct val="100000"/>
              </a:lnSpc>
            </a:pPr>
            <a:r>
              <a:rPr lang="zh-CN" altLang="en-US" sz="2200" dirty="0">
                <a:latin typeface="Cambria" panose="02040503050406030204" pitchFamily="18" charset="0"/>
                <a:cs typeface="PMingLiU" pitchFamily="18" charset="-120"/>
              </a:rPr>
              <a:t>压缩率为</a:t>
            </a:r>
            <a:r>
              <a:rPr lang="en-US" altLang="zh-TW" sz="2200" dirty="0">
                <a:latin typeface="Cambria" panose="02040503050406030204" pitchFamily="18" charset="0"/>
                <a:cs typeface="PMingLiU" pitchFamily="18" charset="-120"/>
              </a:rPr>
              <a:t>8/3</a:t>
            </a: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6</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26952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7" end="7"/>
                                            </p:txEl>
                                          </p:spTgt>
                                        </p:tgtEl>
                                        <p:attrNameLst>
                                          <p:attrName>style.visibility</p:attrName>
                                        </p:attrNameLst>
                                      </p:cBhvr>
                                      <p:to>
                                        <p:strVal val="visible"/>
                                      </p:to>
                                    </p:set>
                                    <p:anim calcmode="lin" valueType="num">
                                      <p:cBhvr additive="base">
                                        <p:cTn id="7"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Outline</a:t>
            </a:r>
            <a:endParaRPr lang="en-US" altLang="zh-TW" dirty="0">
              <a:latin typeface="Calibri" panose="020F0502020204030204" pitchFamily="34" charset="0"/>
              <a:ea typeface="PMingLiU" pitchFamily="18" charset="-120"/>
              <a:cs typeface="PMingLiU" pitchFamily="18" charset="-120"/>
            </a:endParaRPr>
          </a:p>
        </p:txBody>
      </p:sp>
      <p:sp>
        <p:nvSpPr>
          <p:cNvPr id="12291" name="内容占位符 2"/>
          <p:cNvSpPr>
            <a:spLocks noGrp="1"/>
          </p:cNvSpPr>
          <p:nvPr>
            <p:ph idx="1"/>
          </p:nvPr>
        </p:nvSpPr>
        <p:spPr>
          <a:xfrm>
            <a:off x="457200" y="1219200"/>
            <a:ext cx="8229600" cy="4876800"/>
          </a:xfrm>
        </p:spPr>
        <p:txBody>
          <a:bodyPr>
            <a:normAutofit/>
          </a:bodyPr>
          <a:lstStyle/>
          <a:p>
            <a:pPr>
              <a:lnSpc>
                <a:spcPct val="90000"/>
              </a:lnSpc>
            </a:pPr>
            <a:r>
              <a:rPr lang="en-US" altLang="zh-TW" sz="2600" dirty="0">
                <a:latin typeface="Cambria" panose="02040503050406030204" pitchFamily="18" charset="0"/>
                <a:ea typeface="PMingLiU" pitchFamily="18" charset="-120"/>
                <a:cs typeface="PMingLiU" pitchFamily="18" charset="-120"/>
              </a:rPr>
              <a:t>Introduction to Compression </a:t>
            </a:r>
            <a:r>
              <a:rPr lang="zh-CN" altLang="en-US" sz="2600" dirty="0">
                <a:latin typeface="Cambria" panose="02040503050406030204" pitchFamily="18" charset="0"/>
                <a:ea typeface="PMingLiU" pitchFamily="18" charset="-120"/>
                <a:cs typeface="PMingLiU" pitchFamily="18" charset="-120"/>
              </a:rPr>
              <a:t>（压缩）</a:t>
            </a:r>
            <a:endParaRPr lang="en-US" altLang="zh-TW" sz="2600" dirty="0">
              <a:latin typeface="Cambria" panose="02040503050406030204" pitchFamily="18" charset="0"/>
              <a:ea typeface="PMingLiU" pitchFamily="18" charset="-120"/>
              <a:cs typeface="PMingLiU" pitchFamily="18" charset="-120"/>
            </a:endParaRPr>
          </a:p>
          <a:p>
            <a:pPr lvl="1"/>
            <a:r>
              <a:rPr lang="en-US" altLang="zh-TW" sz="2200" dirty="0">
                <a:latin typeface="Cambria" panose="02040503050406030204" pitchFamily="18" charset="0"/>
                <a:cs typeface="PMingLiU" pitchFamily="18" charset="-120"/>
              </a:rPr>
              <a:t>The need for data compression</a:t>
            </a:r>
          </a:p>
          <a:p>
            <a:pPr lvl="1"/>
            <a:r>
              <a:rPr lang="en-US" altLang="zh-TW" sz="2200" dirty="0">
                <a:latin typeface="Cambria" panose="02040503050406030204" pitchFamily="18" charset="0"/>
                <a:cs typeface="PMingLiU" pitchFamily="18" charset="-120"/>
              </a:rPr>
              <a:t>Lossless vs </a:t>
            </a:r>
            <a:r>
              <a:rPr lang="en-US" altLang="zh-TW" sz="2200" dirty="0" err="1">
                <a:latin typeface="Cambria" panose="02040503050406030204" pitchFamily="18" charset="0"/>
                <a:cs typeface="PMingLiU" pitchFamily="18" charset="-120"/>
              </a:rPr>
              <a:t>lossy</a:t>
            </a:r>
            <a:r>
              <a:rPr lang="en-US" altLang="zh-TW" sz="2200" dirty="0">
                <a:latin typeface="Cambria" panose="02040503050406030204" pitchFamily="18" charset="0"/>
                <a:cs typeface="PMingLiU" pitchFamily="18" charset="-120"/>
              </a:rPr>
              <a:t> compression</a:t>
            </a:r>
          </a:p>
          <a:p>
            <a:pPr lvl="1"/>
            <a:r>
              <a:rPr lang="en-US" altLang="zh-TW" sz="2200" dirty="0">
                <a:latin typeface="Cambria" panose="02040503050406030204" pitchFamily="18" charset="0"/>
                <a:cs typeface="PMingLiU" pitchFamily="18" charset="-120"/>
              </a:rPr>
              <a:t>Compression  ratio</a:t>
            </a:r>
          </a:p>
          <a:p>
            <a:r>
              <a:rPr lang="en-US" altLang="zh-TW" sz="2600" dirty="0">
                <a:solidFill>
                  <a:srgbClr val="FF0000"/>
                </a:solidFill>
                <a:latin typeface="Cambria" panose="02040503050406030204" pitchFamily="18" charset="0"/>
                <a:ea typeface="PMingLiU" pitchFamily="18" charset="-120"/>
                <a:cs typeface="PMingLiU" pitchFamily="18" charset="-120"/>
              </a:rPr>
              <a:t>Basics of Information Theory </a:t>
            </a:r>
            <a:r>
              <a:rPr lang="zh-CN" altLang="en-US" sz="2600" dirty="0">
                <a:solidFill>
                  <a:srgbClr val="FF0000"/>
                </a:solidFill>
                <a:latin typeface="Cambria" panose="02040503050406030204" pitchFamily="18" charset="0"/>
                <a:ea typeface="PMingLiU" pitchFamily="18" charset="-120"/>
                <a:cs typeface="PMingLiU" pitchFamily="18" charset="-120"/>
              </a:rPr>
              <a:t>（信息论基础）</a:t>
            </a:r>
          </a:p>
          <a:p>
            <a:r>
              <a:rPr lang="en-US" altLang="zh-TW" sz="2600" dirty="0">
                <a:latin typeface="Cambria" panose="02040503050406030204" pitchFamily="18" charset="0"/>
                <a:ea typeface="PMingLiU" pitchFamily="18" charset="-120"/>
                <a:cs typeface="PMingLiU" pitchFamily="18" charset="-120"/>
              </a:rPr>
              <a:t>Variable-Length	Coding  (VLC)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变长编码）</a:t>
            </a:r>
            <a:endParaRPr lang="en-US" altLang="zh-CN" sz="2600" dirty="0">
              <a:latin typeface="Cambria" panose="02040503050406030204" pitchFamily="18" charset="0"/>
              <a:ea typeface="PMingLiU" pitchFamily="18" charset="-120"/>
              <a:cs typeface="PMingLiU" pitchFamily="18" charset="-120"/>
            </a:endParaRPr>
          </a:p>
          <a:p>
            <a:pPr lvl="1"/>
            <a:r>
              <a:rPr lang="en-US" altLang="zh-CN" sz="2400" dirty="0">
                <a:solidFill>
                  <a:srgbClr val="231F20"/>
                </a:solidFill>
                <a:latin typeface="Cambria" panose="02040503050406030204" pitchFamily="18" charset="0"/>
                <a:ea typeface="Cambria" panose="02040503050406030204" pitchFamily="18" charset="0"/>
                <a:cs typeface="Arial"/>
              </a:rPr>
              <a:t>Shannon-</a:t>
            </a:r>
            <a:r>
              <a:rPr lang="en-US" altLang="zh-CN" sz="2400" dirty="0" err="1">
                <a:solidFill>
                  <a:srgbClr val="231F20"/>
                </a:solidFill>
                <a:latin typeface="Cambria" panose="02040503050406030204" pitchFamily="18" charset="0"/>
                <a:ea typeface="Cambria" panose="02040503050406030204" pitchFamily="18" charset="0"/>
                <a:cs typeface="Arial"/>
              </a:rPr>
              <a:t>Fano</a:t>
            </a:r>
            <a:r>
              <a:rPr lang="en-US" altLang="zh-CN" sz="2400" dirty="0">
                <a:solidFill>
                  <a:srgbClr val="231F20"/>
                </a:solidFill>
                <a:latin typeface="Cambria" panose="02040503050406030204" pitchFamily="18" charset="0"/>
                <a:ea typeface="Cambria" panose="02040503050406030204" pitchFamily="18" charset="0"/>
                <a:cs typeface="Arial"/>
              </a:rPr>
              <a:t> Algorithm</a:t>
            </a:r>
          </a:p>
          <a:p>
            <a:pPr lvl="1"/>
            <a:r>
              <a:rPr lang="en-US" altLang="zh-CN" sz="2400" dirty="0">
                <a:solidFill>
                  <a:srgbClr val="231F20"/>
                </a:solidFill>
                <a:latin typeface="Cambria" panose="02040503050406030204" pitchFamily="18" charset="0"/>
                <a:ea typeface="Cambria" panose="02040503050406030204" pitchFamily="18" charset="0"/>
                <a:cs typeface="Arial"/>
              </a:rPr>
              <a:t>Huffman Coding</a:t>
            </a:r>
            <a:endParaRPr lang="zh-CN" altLang="en-US" sz="2600" dirty="0">
              <a:latin typeface="Cambria" panose="02040503050406030204" pitchFamily="18" charset="0"/>
              <a:ea typeface="PMingLiU" pitchFamily="18" charset="-120"/>
              <a:cs typeface="PMingLiU" pitchFamily="18" charset="-120"/>
            </a:endParaRPr>
          </a:p>
          <a:p>
            <a:r>
              <a:rPr lang="en-US" altLang="zh-TW" sz="2600" dirty="0">
                <a:latin typeface="Cambria" panose="02040503050406030204" pitchFamily="18" charset="0"/>
                <a:ea typeface="PMingLiU" pitchFamily="18" charset="-120"/>
                <a:cs typeface="PMingLiU" pitchFamily="18" charset="-120"/>
              </a:rPr>
              <a:t>Dictionary-based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基于字典的编码）</a:t>
            </a:r>
          </a:p>
          <a:p>
            <a:r>
              <a:rPr lang="en-US" altLang="zh-TW" sz="2600" dirty="0">
                <a:latin typeface="Cambria" panose="02040503050406030204" pitchFamily="18" charset="0"/>
                <a:ea typeface="PMingLiU" pitchFamily="18" charset="-120"/>
                <a:cs typeface="PMingLiU" pitchFamily="18" charset="-120"/>
              </a:rPr>
              <a:t>Arithmetic  Coding </a:t>
            </a:r>
            <a:r>
              <a:rPr lang="zh-TW" altLang="en-US" sz="2600" dirty="0">
                <a:latin typeface="Cambria" panose="02040503050406030204" pitchFamily="18" charset="0"/>
                <a:ea typeface="PMingLiU" pitchFamily="18" charset="-120"/>
                <a:cs typeface="PMingLiU" pitchFamily="18" charset="-120"/>
              </a:rPr>
              <a:t>（</a:t>
            </a:r>
            <a:r>
              <a:rPr lang="zh-CN" altLang="en-US" sz="2600" dirty="0">
                <a:latin typeface="Cambria" panose="02040503050406030204" pitchFamily="18" charset="0"/>
                <a:ea typeface="PMingLiU" pitchFamily="18" charset="-120"/>
                <a:cs typeface="PMingLiU" pitchFamily="18" charset="-120"/>
              </a:rPr>
              <a:t>算术编码）</a:t>
            </a:r>
          </a:p>
          <a:p>
            <a:endParaRPr lang="en-US" altLang="zh-TW" sz="2600" dirty="0">
              <a:latin typeface="Cambria" panose="02040503050406030204" pitchFamily="18" charset="0"/>
              <a:ea typeface="PMingLiU" pitchFamily="18" charset="-120"/>
              <a:cs typeface="PMingLiU" pitchFamily="18" charset="-120"/>
            </a:endParaRPr>
          </a:p>
          <a:p>
            <a:pPr>
              <a:lnSpc>
                <a:spcPct val="90000"/>
              </a:lnSpc>
            </a:pPr>
            <a:endParaRPr lang="en-US" altLang="zh-TW" sz="2600" dirty="0">
              <a:latin typeface="Cambria" panose="02040503050406030204" pitchFamily="18"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7</a:t>
            </a:fld>
            <a:endParaRPr kumimoji="0" lang="en-US" altLang="zh-CN" sz="1200">
              <a:latin typeface="Garamond" panose="02020404030301010803" pitchFamily="18" charset="0"/>
            </a:endParaRPr>
          </a:p>
        </p:txBody>
      </p:sp>
    </p:spTree>
    <p:extLst>
      <p:ext uri="{BB962C8B-B14F-4D97-AF65-F5344CB8AC3E}">
        <p14:creationId xmlns:p14="http://schemas.microsoft.com/office/powerpoint/2010/main" val="343506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Basics of Information Theory</a:t>
            </a:r>
            <a:endParaRPr lang="en-US" altLang="zh-TW" dirty="0">
              <a:latin typeface="Calibri" panose="020F0502020204030204" pitchFamily="34" charset="0"/>
              <a:ea typeface="PMingLiU" pitchFamily="18" charset="-120"/>
              <a:cs typeface="PMingLiU" pitchFamily="18" charset="-120"/>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8</a:t>
            </a:fld>
            <a:endParaRPr kumimoji="0" lang="en-US" altLang="zh-CN" sz="1200">
              <a:latin typeface="Garamond" panose="02020404030301010803" pitchFamily="18" charset="0"/>
            </a:endParaRPr>
          </a:p>
        </p:txBody>
      </p:sp>
      <p:graphicFrame>
        <p:nvGraphicFramePr>
          <p:cNvPr id="83" name="内容占位符 1"/>
          <p:cNvGraphicFramePr>
            <a:graphicFrameLocks/>
          </p:cNvGraphicFramePr>
          <p:nvPr>
            <p:extLst>
              <p:ext uri="{D42A27DB-BD31-4B8C-83A1-F6EECF244321}">
                <p14:modId xmlns:p14="http://schemas.microsoft.com/office/powerpoint/2010/main" val="3138982745"/>
              </p:ext>
            </p:extLst>
          </p:nvPr>
        </p:nvGraphicFramePr>
        <p:xfrm>
          <a:off x="889000" y="2082417"/>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0</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0</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85" name="内容占位符 1"/>
          <p:cNvGraphicFramePr>
            <a:graphicFrameLocks/>
          </p:cNvGraphicFramePr>
          <p:nvPr>
            <p:extLst>
              <p:ext uri="{D42A27DB-BD31-4B8C-83A1-F6EECF244321}">
                <p14:modId xmlns:p14="http://schemas.microsoft.com/office/powerpoint/2010/main" val="1561477169"/>
              </p:ext>
            </p:extLst>
          </p:nvPr>
        </p:nvGraphicFramePr>
        <p:xfrm>
          <a:off x="889000" y="2068554"/>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1</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1</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02" name="内容占位符 1"/>
          <p:cNvGraphicFramePr>
            <a:graphicFrameLocks/>
          </p:cNvGraphicFramePr>
          <p:nvPr>
            <p:extLst>
              <p:ext uri="{D42A27DB-BD31-4B8C-83A1-F6EECF244321}">
                <p14:modId xmlns:p14="http://schemas.microsoft.com/office/powerpoint/2010/main" val="1547386359"/>
              </p:ext>
            </p:extLst>
          </p:nvPr>
        </p:nvGraphicFramePr>
        <p:xfrm>
          <a:off x="5264150" y="2062356"/>
          <a:ext cx="2921000" cy="774700"/>
        </p:xfrm>
        <a:graphic>
          <a:graphicData uri="http://schemas.openxmlformats.org/drawingml/2006/table">
            <a:tbl>
              <a:tblPr firstRow="1" bandRow="1">
                <a:tableStyleId>{5C22544A-7EE6-4342-B048-85BDC9FD1C3A}</a:tableStyleId>
              </a:tblPr>
              <a:tblGrid>
                <a:gridCol w="1452605">
                  <a:extLst>
                    <a:ext uri="{9D8B030D-6E8A-4147-A177-3AD203B41FA5}">
                      <a16:colId xmlns:a16="http://schemas.microsoft.com/office/drawing/2014/main" val="2199524935"/>
                    </a:ext>
                  </a:extLst>
                </a:gridCol>
                <a:gridCol w="1468395">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2</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9</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5" name="内容占位符 1"/>
          <p:cNvGraphicFramePr>
            <a:graphicFrameLocks/>
          </p:cNvGraphicFramePr>
          <p:nvPr>
            <p:extLst>
              <p:ext uri="{D42A27DB-BD31-4B8C-83A1-F6EECF244321}">
                <p14:modId xmlns:p14="http://schemas.microsoft.com/office/powerpoint/2010/main" val="966295674"/>
              </p:ext>
            </p:extLst>
          </p:nvPr>
        </p:nvGraphicFramePr>
        <p:xfrm>
          <a:off x="889000" y="2054691"/>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2</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2</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7" name="内容占位符 1"/>
          <p:cNvGraphicFramePr>
            <a:graphicFrameLocks/>
          </p:cNvGraphicFramePr>
          <p:nvPr>
            <p:extLst>
              <p:ext uri="{D42A27DB-BD31-4B8C-83A1-F6EECF244321}">
                <p14:modId xmlns:p14="http://schemas.microsoft.com/office/powerpoint/2010/main" val="4164637309"/>
              </p:ext>
            </p:extLst>
          </p:nvPr>
        </p:nvGraphicFramePr>
        <p:xfrm>
          <a:off x="889000" y="2054691"/>
          <a:ext cx="2921000" cy="7620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0">
                <a:tc>
                  <a:txBody>
                    <a:bodyPr/>
                    <a:lstStyle/>
                    <a:p>
                      <a:r>
                        <a:rPr lang="en-US" altLang="zh-CN" sz="4400" dirty="0">
                          <a:solidFill>
                            <a:srgbClr val="FF0000"/>
                          </a:solidFill>
                        </a:rPr>
                        <a:t>3</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3</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65" name="内容占位符 1"/>
          <p:cNvGraphicFramePr>
            <a:graphicFrameLocks/>
          </p:cNvGraphicFramePr>
          <p:nvPr>
            <p:extLst>
              <p:ext uri="{D42A27DB-BD31-4B8C-83A1-F6EECF244321}">
                <p14:modId xmlns:p14="http://schemas.microsoft.com/office/powerpoint/2010/main" val="2241859640"/>
              </p:ext>
            </p:extLst>
          </p:nvPr>
        </p:nvGraphicFramePr>
        <p:xfrm>
          <a:off x="889000" y="2048341"/>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4</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4</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04" name="内容占位符 1"/>
          <p:cNvGraphicFramePr>
            <a:graphicFrameLocks/>
          </p:cNvGraphicFramePr>
          <p:nvPr>
            <p:extLst>
              <p:ext uri="{D42A27DB-BD31-4B8C-83A1-F6EECF244321}">
                <p14:modId xmlns:p14="http://schemas.microsoft.com/office/powerpoint/2010/main" val="1197989327"/>
              </p:ext>
            </p:extLst>
          </p:nvPr>
        </p:nvGraphicFramePr>
        <p:xfrm>
          <a:off x="889000" y="2051516"/>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5</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5</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05" name="内容占位符 1"/>
          <p:cNvGraphicFramePr>
            <a:graphicFrameLocks/>
          </p:cNvGraphicFramePr>
          <p:nvPr>
            <p:extLst>
              <p:ext uri="{D42A27DB-BD31-4B8C-83A1-F6EECF244321}">
                <p14:modId xmlns:p14="http://schemas.microsoft.com/office/powerpoint/2010/main" val="3952292087"/>
              </p:ext>
            </p:extLst>
          </p:nvPr>
        </p:nvGraphicFramePr>
        <p:xfrm>
          <a:off x="889000" y="2034478"/>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6</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6</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06" name="内容占位符 1"/>
          <p:cNvGraphicFramePr>
            <a:graphicFrameLocks/>
          </p:cNvGraphicFramePr>
          <p:nvPr>
            <p:extLst>
              <p:ext uri="{D42A27DB-BD31-4B8C-83A1-F6EECF244321}">
                <p14:modId xmlns:p14="http://schemas.microsoft.com/office/powerpoint/2010/main" val="709118147"/>
              </p:ext>
            </p:extLst>
          </p:nvPr>
        </p:nvGraphicFramePr>
        <p:xfrm>
          <a:off x="889000" y="2041991"/>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7</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7</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07" name="内容占位符 1"/>
          <p:cNvGraphicFramePr>
            <a:graphicFrameLocks/>
          </p:cNvGraphicFramePr>
          <p:nvPr>
            <p:extLst>
              <p:ext uri="{D42A27DB-BD31-4B8C-83A1-F6EECF244321}">
                <p14:modId xmlns:p14="http://schemas.microsoft.com/office/powerpoint/2010/main" val="4006232584"/>
              </p:ext>
            </p:extLst>
          </p:nvPr>
        </p:nvGraphicFramePr>
        <p:xfrm>
          <a:off x="889000" y="2026965"/>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8</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8</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08" name="内容占位符 1"/>
          <p:cNvGraphicFramePr>
            <a:graphicFrameLocks/>
          </p:cNvGraphicFramePr>
          <p:nvPr>
            <p:extLst>
              <p:ext uri="{D42A27DB-BD31-4B8C-83A1-F6EECF244321}">
                <p14:modId xmlns:p14="http://schemas.microsoft.com/office/powerpoint/2010/main" val="4044951442"/>
              </p:ext>
            </p:extLst>
          </p:nvPr>
        </p:nvGraphicFramePr>
        <p:xfrm>
          <a:off x="889000" y="2040828"/>
          <a:ext cx="2921000" cy="7747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199524935"/>
                    </a:ext>
                  </a:extLst>
                </a:gridCol>
                <a:gridCol w="1473200">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9</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9</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09" name="内容占位符 1"/>
          <p:cNvGraphicFramePr>
            <a:graphicFrameLocks/>
          </p:cNvGraphicFramePr>
          <p:nvPr>
            <p:extLst>
              <p:ext uri="{D42A27DB-BD31-4B8C-83A1-F6EECF244321}">
                <p14:modId xmlns:p14="http://schemas.microsoft.com/office/powerpoint/2010/main" val="205180673"/>
              </p:ext>
            </p:extLst>
          </p:nvPr>
        </p:nvGraphicFramePr>
        <p:xfrm>
          <a:off x="5264150" y="2054691"/>
          <a:ext cx="2921000" cy="774700"/>
        </p:xfrm>
        <a:graphic>
          <a:graphicData uri="http://schemas.openxmlformats.org/drawingml/2006/table">
            <a:tbl>
              <a:tblPr firstRow="1" bandRow="1">
                <a:tableStyleId>{5C22544A-7EE6-4342-B048-85BDC9FD1C3A}</a:tableStyleId>
              </a:tblPr>
              <a:tblGrid>
                <a:gridCol w="1452605">
                  <a:extLst>
                    <a:ext uri="{9D8B030D-6E8A-4147-A177-3AD203B41FA5}">
                      <a16:colId xmlns:a16="http://schemas.microsoft.com/office/drawing/2014/main" val="2199524935"/>
                    </a:ext>
                  </a:extLst>
                </a:gridCol>
                <a:gridCol w="1468395">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0</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1</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10" name="内容占位符 1"/>
          <p:cNvGraphicFramePr>
            <a:graphicFrameLocks/>
          </p:cNvGraphicFramePr>
          <p:nvPr>
            <p:extLst>
              <p:ext uri="{D42A27DB-BD31-4B8C-83A1-F6EECF244321}">
                <p14:modId xmlns:p14="http://schemas.microsoft.com/office/powerpoint/2010/main" val="343719853"/>
              </p:ext>
            </p:extLst>
          </p:nvPr>
        </p:nvGraphicFramePr>
        <p:xfrm>
          <a:off x="5264150" y="2062356"/>
          <a:ext cx="2921000" cy="774700"/>
        </p:xfrm>
        <a:graphic>
          <a:graphicData uri="http://schemas.openxmlformats.org/drawingml/2006/table">
            <a:tbl>
              <a:tblPr firstRow="1" bandRow="1">
                <a:tableStyleId>{5C22544A-7EE6-4342-B048-85BDC9FD1C3A}</a:tableStyleId>
              </a:tblPr>
              <a:tblGrid>
                <a:gridCol w="1452605">
                  <a:extLst>
                    <a:ext uri="{9D8B030D-6E8A-4147-A177-3AD203B41FA5}">
                      <a16:colId xmlns:a16="http://schemas.microsoft.com/office/drawing/2014/main" val="2199524935"/>
                    </a:ext>
                  </a:extLst>
                </a:gridCol>
                <a:gridCol w="1468395">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6</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3</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11" name="内容占位符 1"/>
          <p:cNvGraphicFramePr>
            <a:graphicFrameLocks/>
          </p:cNvGraphicFramePr>
          <p:nvPr>
            <p:extLst>
              <p:ext uri="{D42A27DB-BD31-4B8C-83A1-F6EECF244321}">
                <p14:modId xmlns:p14="http://schemas.microsoft.com/office/powerpoint/2010/main" val="599846770"/>
              </p:ext>
            </p:extLst>
          </p:nvPr>
        </p:nvGraphicFramePr>
        <p:xfrm>
          <a:off x="5264150" y="2070021"/>
          <a:ext cx="2921000" cy="774700"/>
        </p:xfrm>
        <a:graphic>
          <a:graphicData uri="http://schemas.openxmlformats.org/drawingml/2006/table">
            <a:tbl>
              <a:tblPr firstRow="1" bandRow="1">
                <a:tableStyleId>{5C22544A-7EE6-4342-B048-85BDC9FD1C3A}</a:tableStyleId>
              </a:tblPr>
              <a:tblGrid>
                <a:gridCol w="1452605">
                  <a:extLst>
                    <a:ext uri="{9D8B030D-6E8A-4147-A177-3AD203B41FA5}">
                      <a16:colId xmlns:a16="http://schemas.microsoft.com/office/drawing/2014/main" val="2199524935"/>
                    </a:ext>
                  </a:extLst>
                </a:gridCol>
                <a:gridCol w="1468395">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9</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5</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12" name="内容占位符 1"/>
          <p:cNvGraphicFramePr>
            <a:graphicFrameLocks/>
          </p:cNvGraphicFramePr>
          <p:nvPr>
            <p:extLst>
              <p:ext uri="{D42A27DB-BD31-4B8C-83A1-F6EECF244321}">
                <p14:modId xmlns:p14="http://schemas.microsoft.com/office/powerpoint/2010/main" val="1233186161"/>
              </p:ext>
            </p:extLst>
          </p:nvPr>
        </p:nvGraphicFramePr>
        <p:xfrm>
          <a:off x="5264150" y="2062356"/>
          <a:ext cx="2921000" cy="774700"/>
        </p:xfrm>
        <a:graphic>
          <a:graphicData uri="http://schemas.openxmlformats.org/drawingml/2006/table">
            <a:tbl>
              <a:tblPr firstRow="1" bandRow="1">
                <a:tableStyleId>{5C22544A-7EE6-4342-B048-85BDC9FD1C3A}</a:tableStyleId>
              </a:tblPr>
              <a:tblGrid>
                <a:gridCol w="1452605">
                  <a:extLst>
                    <a:ext uri="{9D8B030D-6E8A-4147-A177-3AD203B41FA5}">
                      <a16:colId xmlns:a16="http://schemas.microsoft.com/office/drawing/2014/main" val="2199524935"/>
                    </a:ext>
                  </a:extLst>
                </a:gridCol>
                <a:gridCol w="1468395">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1</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0</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13" name="内容占位符 1"/>
          <p:cNvGraphicFramePr>
            <a:graphicFrameLocks/>
          </p:cNvGraphicFramePr>
          <p:nvPr>
            <p:extLst>
              <p:ext uri="{D42A27DB-BD31-4B8C-83A1-F6EECF244321}">
                <p14:modId xmlns:p14="http://schemas.microsoft.com/office/powerpoint/2010/main" val="1693913022"/>
              </p:ext>
            </p:extLst>
          </p:nvPr>
        </p:nvGraphicFramePr>
        <p:xfrm>
          <a:off x="5264150" y="2070021"/>
          <a:ext cx="2921000" cy="774700"/>
        </p:xfrm>
        <a:graphic>
          <a:graphicData uri="http://schemas.openxmlformats.org/drawingml/2006/table">
            <a:tbl>
              <a:tblPr firstRow="1" bandRow="1">
                <a:tableStyleId>{5C22544A-7EE6-4342-B048-85BDC9FD1C3A}</a:tableStyleId>
              </a:tblPr>
              <a:tblGrid>
                <a:gridCol w="1452605">
                  <a:extLst>
                    <a:ext uri="{9D8B030D-6E8A-4147-A177-3AD203B41FA5}">
                      <a16:colId xmlns:a16="http://schemas.microsoft.com/office/drawing/2014/main" val="2199524935"/>
                    </a:ext>
                  </a:extLst>
                </a:gridCol>
                <a:gridCol w="1468395">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4</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2</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graphicFrame>
        <p:nvGraphicFramePr>
          <p:cNvPr id="114" name="内容占位符 1"/>
          <p:cNvGraphicFramePr>
            <a:graphicFrameLocks/>
          </p:cNvGraphicFramePr>
          <p:nvPr>
            <p:extLst>
              <p:ext uri="{D42A27DB-BD31-4B8C-83A1-F6EECF244321}">
                <p14:modId xmlns:p14="http://schemas.microsoft.com/office/powerpoint/2010/main" val="2118852009"/>
              </p:ext>
            </p:extLst>
          </p:nvPr>
        </p:nvGraphicFramePr>
        <p:xfrm>
          <a:off x="5264150" y="2082417"/>
          <a:ext cx="2921000" cy="774700"/>
        </p:xfrm>
        <a:graphic>
          <a:graphicData uri="http://schemas.openxmlformats.org/drawingml/2006/table">
            <a:tbl>
              <a:tblPr firstRow="1" bandRow="1">
                <a:tableStyleId>{5C22544A-7EE6-4342-B048-85BDC9FD1C3A}</a:tableStyleId>
              </a:tblPr>
              <a:tblGrid>
                <a:gridCol w="1452605">
                  <a:extLst>
                    <a:ext uri="{9D8B030D-6E8A-4147-A177-3AD203B41FA5}">
                      <a16:colId xmlns:a16="http://schemas.microsoft.com/office/drawing/2014/main" val="2199524935"/>
                    </a:ext>
                  </a:extLst>
                </a:gridCol>
                <a:gridCol w="1468395">
                  <a:extLst>
                    <a:ext uri="{9D8B030D-6E8A-4147-A177-3AD203B41FA5}">
                      <a16:colId xmlns:a16="http://schemas.microsoft.com/office/drawing/2014/main" val="1735983066"/>
                    </a:ext>
                  </a:extLst>
                </a:gridCol>
              </a:tblGrid>
              <a:tr h="774700">
                <a:tc>
                  <a:txBody>
                    <a:bodyPr/>
                    <a:lstStyle/>
                    <a:p>
                      <a:r>
                        <a:rPr lang="en-US" altLang="zh-CN" sz="4400" dirty="0">
                          <a:solidFill>
                            <a:srgbClr val="FF0000"/>
                          </a:solidFill>
                        </a:rPr>
                        <a:t>7</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4400" dirty="0">
                          <a:solidFill>
                            <a:srgbClr val="FF0000"/>
                          </a:solidFill>
                        </a:rPr>
                        <a:t>9</a:t>
                      </a:r>
                      <a:endParaRPr lang="zh-CN" altLang="en-US" sz="4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34742"/>
                  </a:ext>
                </a:extLst>
              </a:tr>
            </a:tbl>
          </a:graphicData>
        </a:graphic>
      </p:graphicFrame>
      <p:sp>
        <p:nvSpPr>
          <p:cNvPr id="4" name="矩形 3"/>
          <p:cNvSpPr/>
          <p:nvPr/>
        </p:nvSpPr>
        <p:spPr>
          <a:xfrm>
            <a:off x="1231900" y="3532138"/>
            <a:ext cx="1800493" cy="646331"/>
          </a:xfrm>
          <a:prstGeom prst="rect">
            <a:avLst/>
          </a:prstGeom>
        </p:spPr>
        <p:txBody>
          <a:bodyPr wrap="none">
            <a:spAutoFit/>
          </a:bodyPr>
          <a:lstStyle/>
          <a:p>
            <a:r>
              <a:rPr lang="zh-CN" altLang="en-US" dirty="0">
                <a:latin typeface="Cambria" panose="02040503050406030204" pitchFamily="18" charset="0"/>
                <a:ea typeface="PMingLiU" pitchFamily="18" charset="-120"/>
                <a:cs typeface="PMingLiU" pitchFamily="18" charset="-120"/>
              </a:rPr>
              <a:t>两位数字相同</a:t>
            </a:r>
            <a:endParaRPr lang="en-US" altLang="zh-CN" dirty="0">
              <a:latin typeface="Cambria" panose="02040503050406030204" pitchFamily="18" charset="0"/>
              <a:ea typeface="PMingLiU" pitchFamily="18" charset="-120"/>
              <a:cs typeface="PMingLiU" pitchFamily="18" charset="-120"/>
            </a:endParaRPr>
          </a:p>
          <a:p>
            <a:r>
              <a:rPr lang="zh-CN" altLang="en-US" dirty="0">
                <a:latin typeface="Cambria" panose="02040503050406030204" pitchFamily="18" charset="0"/>
              </a:rPr>
              <a:t>有几种取值？？</a:t>
            </a:r>
            <a:endParaRPr lang="zh-CN" altLang="en-US" dirty="0"/>
          </a:p>
        </p:txBody>
      </p:sp>
      <p:sp>
        <p:nvSpPr>
          <p:cNvPr id="116" name="矩形 115"/>
          <p:cNvSpPr/>
          <p:nvPr/>
        </p:nvSpPr>
        <p:spPr>
          <a:xfrm>
            <a:off x="5913303" y="3520976"/>
            <a:ext cx="1800493" cy="646331"/>
          </a:xfrm>
          <a:prstGeom prst="rect">
            <a:avLst/>
          </a:prstGeom>
        </p:spPr>
        <p:txBody>
          <a:bodyPr wrap="none">
            <a:spAutoFit/>
          </a:bodyPr>
          <a:lstStyle/>
          <a:p>
            <a:r>
              <a:rPr lang="zh-CN" altLang="en-US" dirty="0">
                <a:latin typeface="Cambria" panose="02040503050406030204" pitchFamily="18" charset="0"/>
                <a:ea typeface="PMingLiU" pitchFamily="18" charset="-120"/>
                <a:cs typeface="PMingLiU" pitchFamily="18" charset="-120"/>
              </a:rPr>
              <a:t>两位数字随机</a:t>
            </a:r>
            <a:endParaRPr lang="en-US" altLang="zh-CN" dirty="0">
              <a:latin typeface="Cambria" panose="02040503050406030204" pitchFamily="18" charset="0"/>
              <a:ea typeface="PMingLiU" pitchFamily="18" charset="-120"/>
              <a:cs typeface="PMingLiU" pitchFamily="18" charset="-120"/>
            </a:endParaRPr>
          </a:p>
          <a:p>
            <a:r>
              <a:rPr lang="zh-CN" altLang="en-US" dirty="0">
                <a:latin typeface="Cambria" panose="02040503050406030204" pitchFamily="18" charset="0"/>
              </a:rPr>
              <a:t>有几种取值？？</a:t>
            </a:r>
            <a:endParaRPr lang="zh-CN" altLang="en-US" dirty="0"/>
          </a:p>
        </p:txBody>
      </p:sp>
      <p:sp>
        <p:nvSpPr>
          <p:cNvPr id="117" name="矩形 116"/>
          <p:cNvSpPr/>
          <p:nvPr/>
        </p:nvSpPr>
        <p:spPr>
          <a:xfrm>
            <a:off x="1231899" y="4530324"/>
            <a:ext cx="2529860" cy="369332"/>
          </a:xfrm>
          <a:prstGeom prst="rect">
            <a:avLst/>
          </a:prstGeom>
        </p:spPr>
        <p:txBody>
          <a:bodyPr wrap="none">
            <a:spAutoFit/>
          </a:bodyPr>
          <a:lstStyle/>
          <a:p>
            <a:r>
              <a:rPr lang="zh-CN" altLang="en-US" dirty="0">
                <a:latin typeface="Cambria" panose="02040503050406030204" pitchFamily="18" charset="0"/>
                <a:ea typeface="PMingLiU" pitchFamily="18" charset="-120"/>
                <a:cs typeface="PMingLiU" pitchFamily="18" charset="-120"/>
              </a:rPr>
              <a:t>每个取值的概率：</a:t>
            </a:r>
            <a:r>
              <a:rPr lang="en-US" altLang="zh-CN" dirty="0">
                <a:latin typeface="Cambria" panose="02040503050406030204" pitchFamily="18" charset="0"/>
                <a:ea typeface="PMingLiU" pitchFamily="18" charset="-120"/>
                <a:cs typeface="PMingLiU" pitchFamily="18" charset="-120"/>
              </a:rPr>
              <a:t>1/10</a:t>
            </a:r>
            <a:endParaRPr lang="zh-CN" altLang="en-US" dirty="0"/>
          </a:p>
        </p:txBody>
      </p:sp>
      <p:sp>
        <p:nvSpPr>
          <p:cNvPr id="118" name="矩形 117"/>
          <p:cNvSpPr/>
          <p:nvPr/>
        </p:nvSpPr>
        <p:spPr>
          <a:xfrm>
            <a:off x="5484499" y="4461834"/>
            <a:ext cx="2658100" cy="369332"/>
          </a:xfrm>
          <a:prstGeom prst="rect">
            <a:avLst/>
          </a:prstGeom>
        </p:spPr>
        <p:txBody>
          <a:bodyPr wrap="none">
            <a:spAutoFit/>
          </a:bodyPr>
          <a:lstStyle/>
          <a:p>
            <a:r>
              <a:rPr lang="zh-CN" altLang="en-US" dirty="0">
                <a:latin typeface="Cambria" panose="02040503050406030204" pitchFamily="18" charset="0"/>
                <a:ea typeface="PMingLiU" pitchFamily="18" charset="-120"/>
                <a:cs typeface="PMingLiU" pitchFamily="18" charset="-120"/>
              </a:rPr>
              <a:t>每个取值的概率：</a:t>
            </a:r>
            <a:r>
              <a:rPr lang="en-US" altLang="zh-CN" dirty="0">
                <a:latin typeface="Cambria" panose="02040503050406030204" pitchFamily="18" charset="0"/>
                <a:ea typeface="PMingLiU" pitchFamily="18" charset="-120"/>
                <a:cs typeface="PMingLiU" pitchFamily="18" charset="-120"/>
              </a:rPr>
              <a:t>1/100</a:t>
            </a:r>
            <a:endParaRPr lang="zh-CN" altLang="en-US" dirty="0"/>
          </a:p>
        </p:txBody>
      </p:sp>
      <p:sp>
        <p:nvSpPr>
          <p:cNvPr id="119" name="矩形 118"/>
          <p:cNvSpPr/>
          <p:nvPr/>
        </p:nvSpPr>
        <p:spPr>
          <a:xfrm>
            <a:off x="1231899" y="5251511"/>
            <a:ext cx="2723823" cy="923330"/>
          </a:xfrm>
          <a:prstGeom prst="rect">
            <a:avLst/>
          </a:prstGeom>
        </p:spPr>
        <p:txBody>
          <a:bodyPr wrap="none">
            <a:spAutoFit/>
          </a:bodyPr>
          <a:lstStyle/>
          <a:p>
            <a:r>
              <a:rPr lang="zh-CN" altLang="en-US" dirty="0">
                <a:latin typeface="Cambria" panose="02040503050406030204" pitchFamily="18" charset="0"/>
                <a:ea typeface="PMingLiU" pitchFamily="18" charset="-120"/>
                <a:cs typeface="PMingLiU" pitchFamily="18" charset="-120"/>
              </a:rPr>
              <a:t>用二进制编码需要几位？</a:t>
            </a:r>
            <a:endParaRPr lang="en-US" altLang="zh-CN" dirty="0">
              <a:latin typeface="Cambria" panose="02040503050406030204" pitchFamily="18" charset="0"/>
              <a:ea typeface="PMingLiU" pitchFamily="18" charset="-120"/>
              <a:cs typeface="PMingLiU" pitchFamily="18" charset="-120"/>
            </a:endParaRPr>
          </a:p>
          <a:p>
            <a:endParaRPr lang="en-US" altLang="zh-CN" dirty="0">
              <a:latin typeface="Cambria" panose="02040503050406030204" pitchFamily="18" charset="0"/>
              <a:ea typeface="PMingLiU" pitchFamily="18" charset="-120"/>
            </a:endParaRPr>
          </a:p>
          <a:p>
            <a:r>
              <a:rPr lang="en-US" altLang="zh-CN" dirty="0">
                <a:latin typeface="Cambria" panose="02040503050406030204" pitchFamily="18" charset="0"/>
                <a:ea typeface="PMingLiU" pitchFamily="18" charset="-120"/>
              </a:rPr>
              <a:t>Log2</a:t>
            </a:r>
            <a:r>
              <a:rPr lang="zh-CN" altLang="en-US" dirty="0">
                <a:latin typeface="Cambria" panose="02040503050406030204" pitchFamily="18" charset="0"/>
                <a:ea typeface="PMingLiU" pitchFamily="18" charset="-120"/>
              </a:rPr>
              <a:t>（</a:t>
            </a:r>
            <a:r>
              <a:rPr lang="en-US" altLang="zh-CN" dirty="0">
                <a:latin typeface="Cambria" panose="02040503050406030204" pitchFamily="18" charset="0"/>
                <a:ea typeface="PMingLiU" pitchFamily="18" charset="-120"/>
              </a:rPr>
              <a:t>10</a:t>
            </a:r>
            <a:r>
              <a:rPr lang="zh-CN" altLang="en-US" dirty="0">
                <a:latin typeface="Cambria" panose="02040503050406030204" pitchFamily="18" charset="0"/>
                <a:ea typeface="PMingLiU" pitchFamily="18" charset="-120"/>
              </a:rPr>
              <a:t>）</a:t>
            </a:r>
            <a:r>
              <a:rPr lang="en-US" altLang="zh-CN" dirty="0">
                <a:latin typeface="Cambria" panose="02040503050406030204" pitchFamily="18" charset="0"/>
                <a:ea typeface="PMingLiU" pitchFamily="18" charset="-120"/>
              </a:rPr>
              <a:t>=3.3</a:t>
            </a:r>
            <a:endParaRPr lang="zh-CN" altLang="en-US" dirty="0"/>
          </a:p>
        </p:txBody>
      </p:sp>
      <p:sp>
        <p:nvSpPr>
          <p:cNvPr id="120" name="矩形 119"/>
          <p:cNvSpPr/>
          <p:nvPr/>
        </p:nvSpPr>
        <p:spPr>
          <a:xfrm>
            <a:off x="5484499" y="5177070"/>
            <a:ext cx="2723823" cy="923330"/>
          </a:xfrm>
          <a:prstGeom prst="rect">
            <a:avLst/>
          </a:prstGeom>
        </p:spPr>
        <p:txBody>
          <a:bodyPr wrap="none">
            <a:spAutoFit/>
          </a:bodyPr>
          <a:lstStyle/>
          <a:p>
            <a:r>
              <a:rPr lang="zh-CN" altLang="en-US" dirty="0">
                <a:latin typeface="Cambria" panose="02040503050406030204" pitchFamily="18" charset="0"/>
                <a:ea typeface="PMingLiU" pitchFamily="18" charset="-120"/>
                <a:cs typeface="PMingLiU" pitchFamily="18" charset="-120"/>
              </a:rPr>
              <a:t>用二进制编码需要几位？</a:t>
            </a:r>
            <a:endParaRPr lang="en-US" altLang="zh-CN" dirty="0">
              <a:latin typeface="Cambria" panose="02040503050406030204" pitchFamily="18" charset="0"/>
              <a:ea typeface="PMingLiU" pitchFamily="18" charset="-120"/>
              <a:cs typeface="PMingLiU" pitchFamily="18" charset="-120"/>
            </a:endParaRPr>
          </a:p>
          <a:p>
            <a:endParaRPr lang="en-US" altLang="zh-CN" dirty="0">
              <a:latin typeface="Cambria" panose="02040503050406030204" pitchFamily="18" charset="0"/>
              <a:ea typeface="PMingLiU" pitchFamily="18" charset="-120"/>
            </a:endParaRPr>
          </a:p>
          <a:p>
            <a:r>
              <a:rPr lang="en-US" altLang="zh-CN" dirty="0">
                <a:latin typeface="Cambria" panose="02040503050406030204" pitchFamily="18" charset="0"/>
                <a:ea typeface="PMingLiU" pitchFamily="18" charset="-120"/>
              </a:rPr>
              <a:t>Log2</a:t>
            </a:r>
            <a:r>
              <a:rPr lang="zh-CN" altLang="en-US" dirty="0">
                <a:latin typeface="Cambria" panose="02040503050406030204" pitchFamily="18" charset="0"/>
                <a:ea typeface="PMingLiU" pitchFamily="18" charset="-120"/>
              </a:rPr>
              <a:t>（</a:t>
            </a:r>
            <a:r>
              <a:rPr lang="en-US" altLang="zh-CN" dirty="0">
                <a:latin typeface="Cambria" panose="02040503050406030204" pitchFamily="18" charset="0"/>
                <a:ea typeface="PMingLiU" pitchFamily="18" charset="-120"/>
              </a:rPr>
              <a:t>100</a:t>
            </a:r>
            <a:r>
              <a:rPr lang="zh-CN" altLang="en-US" dirty="0">
                <a:latin typeface="Cambria" panose="02040503050406030204" pitchFamily="18" charset="0"/>
                <a:ea typeface="PMingLiU" pitchFamily="18" charset="-120"/>
              </a:rPr>
              <a:t>）</a:t>
            </a:r>
            <a:r>
              <a:rPr lang="en-US" altLang="zh-CN" dirty="0">
                <a:latin typeface="Cambria" panose="02040503050406030204" pitchFamily="18" charset="0"/>
                <a:ea typeface="PMingLiU" pitchFamily="18" charset="-120"/>
              </a:rPr>
              <a:t>=6.6</a:t>
            </a:r>
            <a:endParaRPr lang="zh-CN" altLang="en-US" dirty="0"/>
          </a:p>
        </p:txBody>
      </p:sp>
    </p:spTree>
    <p:extLst>
      <p:ext uri="{BB962C8B-B14F-4D97-AF65-F5344CB8AC3E}">
        <p14:creationId xmlns:p14="http://schemas.microsoft.com/office/powerpoint/2010/main" val="12752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6"/>
                                        </p:tgtEl>
                                        <p:attrNameLst>
                                          <p:attrName>style.visibility</p:attrName>
                                        </p:attrNameLst>
                                      </p:cBhvr>
                                      <p:to>
                                        <p:strVal val="visible"/>
                                      </p:to>
                                    </p:set>
                                    <p:anim calcmode="lin" valueType="num">
                                      <p:cBhvr additive="base">
                                        <p:cTn id="73" dur="500" fill="hold"/>
                                        <p:tgtEl>
                                          <p:spTgt spid="116"/>
                                        </p:tgtEl>
                                        <p:attrNameLst>
                                          <p:attrName>ppt_x</p:attrName>
                                        </p:attrNameLst>
                                      </p:cBhvr>
                                      <p:tavLst>
                                        <p:tav tm="0">
                                          <p:val>
                                            <p:strVal val="#ppt_x"/>
                                          </p:val>
                                        </p:tav>
                                        <p:tav tm="100000">
                                          <p:val>
                                            <p:strVal val="#ppt_x"/>
                                          </p:val>
                                        </p:tav>
                                      </p:tavLst>
                                    </p:anim>
                                    <p:anim calcmode="lin" valueType="num">
                                      <p:cBhvr additive="base">
                                        <p:cTn id="74"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 calcmode="lin" valueType="num">
                                      <p:cBhvr additive="base">
                                        <p:cTn id="79" dur="500" fill="hold"/>
                                        <p:tgtEl>
                                          <p:spTgt spid="117"/>
                                        </p:tgtEl>
                                        <p:attrNameLst>
                                          <p:attrName>ppt_x</p:attrName>
                                        </p:attrNameLst>
                                      </p:cBhvr>
                                      <p:tavLst>
                                        <p:tav tm="0">
                                          <p:val>
                                            <p:strVal val="#ppt_x"/>
                                          </p:val>
                                        </p:tav>
                                        <p:tav tm="100000">
                                          <p:val>
                                            <p:strVal val="#ppt_x"/>
                                          </p:val>
                                        </p:tav>
                                      </p:tavLst>
                                    </p:anim>
                                    <p:anim calcmode="lin" valueType="num">
                                      <p:cBhvr additive="base">
                                        <p:cTn id="8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8"/>
                                        </p:tgtEl>
                                        <p:attrNameLst>
                                          <p:attrName>style.visibility</p:attrName>
                                        </p:attrNameLst>
                                      </p:cBhvr>
                                      <p:to>
                                        <p:strVal val="visible"/>
                                      </p:to>
                                    </p:set>
                                    <p:anim calcmode="lin" valueType="num">
                                      <p:cBhvr additive="base">
                                        <p:cTn id="85" dur="500" fill="hold"/>
                                        <p:tgtEl>
                                          <p:spTgt spid="118"/>
                                        </p:tgtEl>
                                        <p:attrNameLst>
                                          <p:attrName>ppt_x</p:attrName>
                                        </p:attrNameLst>
                                      </p:cBhvr>
                                      <p:tavLst>
                                        <p:tav tm="0">
                                          <p:val>
                                            <p:strVal val="#ppt_x"/>
                                          </p:val>
                                        </p:tav>
                                        <p:tav tm="100000">
                                          <p:val>
                                            <p:strVal val="#ppt_x"/>
                                          </p:val>
                                        </p:tav>
                                      </p:tavLst>
                                    </p:anim>
                                    <p:anim calcmode="lin" valueType="num">
                                      <p:cBhvr additive="base">
                                        <p:cTn id="86"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9"/>
                                        </p:tgtEl>
                                        <p:attrNameLst>
                                          <p:attrName>style.visibility</p:attrName>
                                        </p:attrNameLst>
                                      </p:cBhvr>
                                      <p:to>
                                        <p:strVal val="visible"/>
                                      </p:to>
                                    </p:set>
                                    <p:anim calcmode="lin" valueType="num">
                                      <p:cBhvr additive="base">
                                        <p:cTn id="91" dur="500" fill="hold"/>
                                        <p:tgtEl>
                                          <p:spTgt spid="119"/>
                                        </p:tgtEl>
                                        <p:attrNameLst>
                                          <p:attrName>ppt_x</p:attrName>
                                        </p:attrNameLst>
                                      </p:cBhvr>
                                      <p:tavLst>
                                        <p:tav tm="0">
                                          <p:val>
                                            <p:strVal val="#ppt_x"/>
                                          </p:val>
                                        </p:tav>
                                        <p:tav tm="100000">
                                          <p:val>
                                            <p:strVal val="#ppt_x"/>
                                          </p:val>
                                        </p:tav>
                                      </p:tavLst>
                                    </p:anim>
                                    <p:anim calcmode="lin" valueType="num">
                                      <p:cBhvr additive="base">
                                        <p:cTn id="9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20"/>
                                        </p:tgtEl>
                                        <p:attrNameLst>
                                          <p:attrName>style.visibility</p:attrName>
                                        </p:attrNameLst>
                                      </p:cBhvr>
                                      <p:to>
                                        <p:strVal val="visible"/>
                                      </p:to>
                                    </p:set>
                                    <p:anim calcmode="lin" valueType="num">
                                      <p:cBhvr additive="base">
                                        <p:cTn id="97" dur="500" fill="hold"/>
                                        <p:tgtEl>
                                          <p:spTgt spid="120"/>
                                        </p:tgtEl>
                                        <p:attrNameLst>
                                          <p:attrName>ppt_x</p:attrName>
                                        </p:attrNameLst>
                                      </p:cBhvr>
                                      <p:tavLst>
                                        <p:tav tm="0">
                                          <p:val>
                                            <p:strVal val="#ppt_x"/>
                                          </p:val>
                                        </p:tav>
                                        <p:tav tm="100000">
                                          <p:val>
                                            <p:strVal val="#ppt_x"/>
                                          </p:val>
                                        </p:tav>
                                      </p:tavLst>
                                    </p:anim>
                                    <p:anim calcmode="lin" valueType="num">
                                      <p:cBhvr additive="base">
                                        <p:cTn id="9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6" grpId="0"/>
      <p:bldP spid="117" grpId="0"/>
      <p:bldP spid="118" grpId="0"/>
      <p:bldP spid="119" grpId="0"/>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en-US" altLang="zh-CN" dirty="0"/>
              <a:t>Basics of Information Theory</a:t>
            </a:r>
            <a:endParaRPr lang="en-US" altLang="zh-TW" dirty="0">
              <a:latin typeface="Calibri" panose="020F0502020204030204" pitchFamily="34" charset="0"/>
              <a:ea typeface="PMingLiU" pitchFamily="18" charset="-120"/>
              <a:cs typeface="PMingLiU" pitchFamily="18" charset="-120"/>
            </a:endParaRPr>
          </a:p>
        </p:txBody>
      </p:sp>
      <mc:AlternateContent xmlns:mc="http://schemas.openxmlformats.org/markup-compatibility/2006" xmlns:a14="http://schemas.microsoft.com/office/drawing/2010/main">
        <mc:Choice Requires="a14">
          <p:sp>
            <p:nvSpPr>
              <p:cNvPr id="12291" name="内容占位符 2"/>
              <p:cNvSpPr>
                <a:spLocks noGrp="1"/>
              </p:cNvSpPr>
              <p:nvPr>
                <p:ph idx="1"/>
              </p:nvPr>
            </p:nvSpPr>
            <p:spPr>
              <a:xfrm>
                <a:off x="457200" y="1219199"/>
                <a:ext cx="8229600" cy="5416731"/>
              </a:xfrm>
            </p:spPr>
            <p:txBody>
              <a:bodyPr>
                <a:normAutofit fontScale="92500" lnSpcReduction="20000"/>
              </a:bodyPr>
              <a:lstStyle/>
              <a:p>
                <a:pPr>
                  <a:tabLst>
                    <a:tab pos="273050" algn="l"/>
                    <a:tab pos="2266315" algn="l"/>
                  </a:tabLst>
                </a:pPr>
                <a:r>
                  <a:rPr lang="en-US" altLang="zh-CN" sz="2600" dirty="0">
                    <a:latin typeface="Cambria" panose="02040503050406030204" pitchFamily="18" charset="0"/>
                    <a:ea typeface="PMingLiU" pitchFamily="18" charset="-120"/>
                    <a:cs typeface="PMingLiU" pitchFamily="18" charset="-120"/>
                  </a:rPr>
                  <a:t>From scientist Shannon, of Bell Labs</a:t>
                </a:r>
                <a:r>
                  <a:rPr lang="zh-CN" altLang="en-US" sz="2600" dirty="0">
                    <a:latin typeface="Cambria" panose="02040503050406030204" pitchFamily="18" charset="0"/>
                    <a:ea typeface="PMingLiU" pitchFamily="18" charset="-120"/>
                    <a:cs typeface="PMingLiU" pitchFamily="18" charset="-120"/>
                  </a:rPr>
                  <a:t>，</a:t>
                </a:r>
                <a:r>
                  <a:rPr lang="en-US" altLang="zh-CN" sz="2600" dirty="0">
                    <a:latin typeface="Cambria" panose="02040503050406030204" pitchFamily="18" charset="0"/>
                    <a:ea typeface="PMingLiU" pitchFamily="18" charset="-120"/>
                    <a:cs typeface="PMingLiU" pitchFamily="18" charset="-120"/>
                  </a:rPr>
                  <a:t>the  entropy (</a:t>
                </a:r>
                <a:r>
                  <a:rPr lang="zh-CN" altLang="en-US" sz="2600" dirty="0">
                    <a:latin typeface="Cambria" panose="02040503050406030204" pitchFamily="18" charset="0"/>
                    <a:ea typeface="PMingLiU" pitchFamily="18" charset="-120"/>
                    <a:cs typeface="PMingLiU" pitchFamily="18" charset="-120"/>
                  </a:rPr>
                  <a:t>熵</a:t>
                </a:r>
                <a:r>
                  <a:rPr lang="en-US" altLang="zh-CN" sz="2600" dirty="0">
                    <a:latin typeface="Cambria" panose="02040503050406030204" pitchFamily="18" charset="0"/>
                    <a:ea typeface="PMingLiU" pitchFamily="18" charset="-120"/>
                    <a:cs typeface="PMingLiU" pitchFamily="18" charset="-120"/>
                  </a:rPr>
                  <a:t>) </a:t>
                </a:r>
                <a:r>
                  <a:rPr lang="en-US" altLang="zh-CN" sz="2600" i="1" dirty="0">
                    <a:latin typeface="Cambria" panose="02040503050406030204" pitchFamily="18" charset="0"/>
                    <a:ea typeface="PMingLiU" pitchFamily="18" charset="-120"/>
                    <a:cs typeface="PMingLiU" pitchFamily="18" charset="-120"/>
                  </a:rPr>
                  <a:t>η</a:t>
                </a:r>
                <a:r>
                  <a:rPr lang="en-US" altLang="zh-CN" sz="2600" dirty="0">
                    <a:latin typeface="Cambria" panose="02040503050406030204" pitchFamily="18" charset="0"/>
                    <a:ea typeface="PMingLiU" pitchFamily="18" charset="-120"/>
                    <a:cs typeface="PMingLiU" pitchFamily="18" charset="-120"/>
                  </a:rPr>
                  <a:t> of  an  information  source  is:</a:t>
                </a:r>
              </a:p>
              <a:p>
                <a:pPr marL="273050" indent="-260985">
                  <a:lnSpc>
                    <a:spcPct val="100000"/>
                  </a:lnSpc>
                  <a:buClr>
                    <a:srgbClr val="231F20"/>
                  </a:buClr>
                  <a:buFont typeface="Meiryo"/>
                  <a:buChar char="•"/>
                  <a:tabLst>
                    <a:tab pos="273050" algn="l"/>
                    <a:tab pos="2266315" algn="l"/>
                  </a:tabLst>
                </a:pPr>
                <a:endParaRPr lang="en-US" altLang="zh-CN" dirty="0">
                  <a:latin typeface="Arial"/>
                  <a:cs typeface="Arial"/>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pPr lvl="1">
                  <a:lnSpc>
                    <a:spcPct val="90000"/>
                  </a:lnSpc>
                </a:pPr>
                <a:endParaRPr lang="en-US" altLang="zh-TW" sz="2200" dirty="0">
                  <a:latin typeface="Cambria" panose="02040503050406030204" pitchFamily="18" charset="0"/>
                  <a:cs typeface="PMingLiU" pitchFamily="18" charset="-120"/>
                </a:endParaRPr>
              </a:p>
              <a:p>
                <a:r>
                  <a:rPr lang="en-US" altLang="zh-TW" sz="2600" dirty="0">
                    <a:latin typeface="Cambria" panose="02040503050406030204" pitchFamily="18" charset="0"/>
                    <a:ea typeface="PMingLiU" pitchFamily="18" charset="-120"/>
                    <a:cs typeface="PMingLiU" pitchFamily="18" charset="-120"/>
                  </a:rPr>
                  <a:t>Alphabet:		S = { s</a:t>
                </a:r>
                <a:r>
                  <a:rPr lang="en-US" altLang="zh-TW" sz="2600" baseline="-25000" dirty="0">
                    <a:latin typeface="Cambria" panose="02040503050406030204" pitchFamily="18" charset="0"/>
                    <a:ea typeface="PMingLiU" pitchFamily="18" charset="-120"/>
                    <a:cs typeface="PMingLiU" pitchFamily="18" charset="-120"/>
                  </a:rPr>
                  <a:t>1</a:t>
                </a:r>
                <a:r>
                  <a:rPr lang="en-US" altLang="zh-TW" sz="2600" dirty="0">
                    <a:latin typeface="Cambria" panose="02040503050406030204" pitchFamily="18" charset="0"/>
                    <a:ea typeface="PMingLiU" pitchFamily="18" charset="-120"/>
                    <a:cs typeface="PMingLiU" pitchFamily="18" charset="-120"/>
                  </a:rPr>
                  <a:t>, s</a:t>
                </a:r>
                <a:r>
                  <a:rPr lang="en-US" altLang="zh-TW" sz="2600" baseline="-25000" dirty="0">
                    <a:latin typeface="Cambria" panose="02040503050406030204" pitchFamily="18" charset="0"/>
                    <a:ea typeface="PMingLiU" pitchFamily="18" charset="-120"/>
                    <a:cs typeface="PMingLiU" pitchFamily="18" charset="-120"/>
                  </a:rPr>
                  <a:t>2</a:t>
                </a:r>
                <a:r>
                  <a:rPr lang="en-US" altLang="zh-TW" sz="2600" dirty="0">
                    <a:latin typeface="Cambria" panose="02040503050406030204" pitchFamily="18" charset="0"/>
                    <a:ea typeface="PMingLiU" pitchFamily="18" charset="-120"/>
                    <a:cs typeface="PMingLiU" pitchFamily="18" charset="-120"/>
                  </a:rPr>
                  <a:t>, … … </a:t>
                </a:r>
                <a:r>
                  <a:rPr lang="en-US" altLang="zh-TW" sz="2600" dirty="0" err="1">
                    <a:latin typeface="Cambria" panose="02040503050406030204" pitchFamily="18" charset="0"/>
                    <a:ea typeface="PMingLiU" pitchFamily="18" charset="-120"/>
                    <a:cs typeface="PMingLiU" pitchFamily="18" charset="-120"/>
                  </a:rPr>
                  <a:t>s</a:t>
                </a:r>
                <a:r>
                  <a:rPr lang="en-US" altLang="zh-TW" sz="2600" baseline="-25000" dirty="0" err="1">
                    <a:latin typeface="Cambria" panose="02040503050406030204" pitchFamily="18" charset="0"/>
                    <a:ea typeface="PMingLiU" pitchFamily="18" charset="-120"/>
                    <a:cs typeface="PMingLiU" pitchFamily="18" charset="-120"/>
                  </a:rPr>
                  <a:t>n</a:t>
                </a:r>
                <a:r>
                  <a:rPr lang="en-US" altLang="zh-TW" sz="2600" dirty="0">
                    <a:latin typeface="Cambria" panose="02040503050406030204" pitchFamily="18" charset="0"/>
                    <a:ea typeface="PMingLiU" pitchFamily="18" charset="-120"/>
                    <a:cs typeface="PMingLiU" pitchFamily="18" charset="-120"/>
                  </a:rPr>
                  <a:t> }</a:t>
                </a:r>
              </a:p>
              <a:p>
                <a:pPr lvl="1"/>
                <a:r>
                  <a:rPr lang="en-US" altLang="zh-TW" sz="2200" dirty="0">
                    <a:latin typeface="Cambria" panose="02040503050406030204" pitchFamily="18" charset="0"/>
                    <a:cs typeface="PMingLiU" pitchFamily="18" charset="-120"/>
                  </a:rPr>
                  <a:t>Possible values of the information source</a:t>
                </a:r>
              </a:p>
              <a:p>
                <a:r>
                  <a:rPr lang="en-US" altLang="zh-TW" sz="2600" dirty="0">
                    <a:latin typeface="Cambria" panose="02040503050406030204" pitchFamily="18" charset="0"/>
                    <a:ea typeface="PMingLiU" pitchFamily="18" charset="-120"/>
                    <a:cs typeface="PMingLiU" pitchFamily="18" charset="-120"/>
                  </a:rPr>
                  <a:t>Probability: 	P = { p</a:t>
                </a:r>
                <a:r>
                  <a:rPr lang="en-US" altLang="zh-TW" sz="2600" baseline="-25000" dirty="0">
                    <a:latin typeface="Cambria" panose="02040503050406030204" pitchFamily="18" charset="0"/>
                    <a:ea typeface="PMingLiU" pitchFamily="18" charset="-120"/>
                    <a:cs typeface="PMingLiU" pitchFamily="18" charset="-120"/>
                  </a:rPr>
                  <a:t>1</a:t>
                </a:r>
                <a:r>
                  <a:rPr lang="en-US" altLang="zh-TW" sz="2600" dirty="0">
                    <a:latin typeface="Cambria" panose="02040503050406030204" pitchFamily="18" charset="0"/>
                    <a:ea typeface="PMingLiU" pitchFamily="18" charset="-120"/>
                    <a:cs typeface="PMingLiU" pitchFamily="18" charset="-120"/>
                  </a:rPr>
                  <a:t>, p</a:t>
                </a:r>
                <a:r>
                  <a:rPr lang="en-US" altLang="zh-TW" sz="2600" baseline="-25000" dirty="0">
                    <a:latin typeface="Cambria" panose="02040503050406030204" pitchFamily="18" charset="0"/>
                    <a:ea typeface="PMingLiU" pitchFamily="18" charset="-120"/>
                    <a:cs typeface="PMingLiU" pitchFamily="18" charset="-120"/>
                  </a:rPr>
                  <a:t>2</a:t>
                </a:r>
                <a:r>
                  <a:rPr lang="en-US" altLang="zh-TW" sz="2600" dirty="0">
                    <a:latin typeface="Cambria" panose="02040503050406030204" pitchFamily="18" charset="0"/>
                    <a:ea typeface="PMingLiU" pitchFamily="18" charset="-120"/>
                    <a:cs typeface="PMingLiU" pitchFamily="18" charset="-120"/>
                  </a:rPr>
                  <a:t>, … … </a:t>
                </a:r>
                <a:r>
                  <a:rPr lang="en-US" altLang="zh-TW" sz="2600" dirty="0" err="1">
                    <a:latin typeface="Cambria" panose="02040503050406030204" pitchFamily="18" charset="0"/>
                    <a:ea typeface="PMingLiU" pitchFamily="18" charset="-120"/>
                    <a:cs typeface="PMingLiU" pitchFamily="18" charset="-120"/>
                  </a:rPr>
                  <a:t>p</a:t>
                </a:r>
                <a:r>
                  <a:rPr lang="en-US" altLang="zh-TW" sz="2600" baseline="-25000" dirty="0" err="1">
                    <a:latin typeface="Cambria" panose="02040503050406030204" pitchFamily="18" charset="0"/>
                    <a:ea typeface="PMingLiU" pitchFamily="18" charset="-120"/>
                    <a:cs typeface="PMingLiU" pitchFamily="18" charset="-120"/>
                  </a:rPr>
                  <a:t>n</a:t>
                </a:r>
                <a:r>
                  <a:rPr lang="en-US" altLang="zh-TW" sz="2600" dirty="0">
                    <a:latin typeface="Cambria" panose="02040503050406030204" pitchFamily="18" charset="0"/>
                    <a:ea typeface="PMingLiU" pitchFamily="18" charset="-120"/>
                    <a:cs typeface="PMingLiU" pitchFamily="18" charset="-120"/>
                  </a:rPr>
                  <a:t>}</a:t>
                </a:r>
              </a:p>
              <a:p>
                <a:pPr lvl="1"/>
                <a:r>
                  <a:rPr lang="en-US" altLang="zh-TW" sz="2200" dirty="0">
                    <a:latin typeface="Cambria" panose="02040503050406030204" pitchFamily="18" charset="0"/>
                    <a:cs typeface="PMingLiU" pitchFamily="18" charset="-120"/>
                  </a:rPr>
                  <a:t>Relevant probability that the </a:t>
                </a:r>
                <a:r>
                  <a:rPr lang="en-US" altLang="zh-TW" sz="2200" dirty="0" err="1">
                    <a:latin typeface="Cambria" panose="02040503050406030204" pitchFamily="18" charset="0"/>
                    <a:cs typeface="PMingLiU" pitchFamily="18" charset="-120"/>
                  </a:rPr>
                  <a:t>s</a:t>
                </a:r>
                <a:r>
                  <a:rPr lang="en-US" altLang="zh-TW" sz="2200" baseline="-25000" dirty="0" err="1">
                    <a:latin typeface="Cambria" panose="02040503050406030204" pitchFamily="18" charset="0"/>
                    <a:cs typeface="PMingLiU" pitchFamily="18" charset="-120"/>
                  </a:rPr>
                  <a:t>i</a:t>
                </a:r>
                <a:r>
                  <a:rPr lang="en-US" altLang="zh-TW" sz="2200" dirty="0">
                    <a:latin typeface="Cambria" panose="02040503050406030204" pitchFamily="18" charset="0"/>
                    <a:cs typeface="PMingLiU" pitchFamily="18" charset="-120"/>
                  </a:rPr>
                  <a:t> occurs in S</a:t>
                </a:r>
              </a:p>
              <a:p>
                <a:r>
                  <a:rPr lang="en-US" altLang="zh-TW" sz="2600" dirty="0">
                    <a:latin typeface="Cambria" panose="02040503050406030204" pitchFamily="18" charset="0"/>
                    <a:ea typeface="PMingLiU" pitchFamily="18" charset="-120"/>
                    <a:cs typeface="PMingLiU" pitchFamily="18" charset="-120"/>
                  </a:rPr>
                  <a:t>Self-information:        </a:t>
                </a:r>
                <a14:m>
                  <m:oMath xmlns:m="http://schemas.openxmlformats.org/officeDocument/2006/math">
                    <m:func>
                      <m:funcPr>
                        <m:ctrlPr>
                          <a:rPr lang="en-US" altLang="zh-TW" sz="2600" i="1" smtClean="0">
                            <a:latin typeface="Cambria Math" panose="02040503050406030204" pitchFamily="18" charset="0"/>
                            <a:ea typeface="PMingLiU" pitchFamily="18" charset="-120"/>
                            <a:cs typeface="PMingLiU" pitchFamily="18" charset="-120"/>
                          </a:rPr>
                        </m:ctrlPr>
                      </m:funcPr>
                      <m:fName>
                        <m:sSub>
                          <m:sSubPr>
                            <m:ctrlPr>
                              <a:rPr lang="en-US" altLang="zh-TW" sz="2600" i="1" smtClean="0">
                                <a:latin typeface="Cambria Math" panose="02040503050406030204" pitchFamily="18" charset="0"/>
                                <a:ea typeface="PMingLiU" pitchFamily="18" charset="-120"/>
                                <a:cs typeface="PMingLiU" pitchFamily="18" charset="-120"/>
                              </a:rPr>
                            </m:ctrlPr>
                          </m:sSubPr>
                          <m:e>
                            <m:r>
                              <m:rPr>
                                <m:sty m:val="p"/>
                              </m:rPr>
                              <a:rPr lang="en-US" altLang="zh-TW" sz="2600" i="0" smtClean="0">
                                <a:latin typeface="Cambria Math" panose="02040503050406030204" pitchFamily="18" charset="0"/>
                                <a:ea typeface="PMingLiU" pitchFamily="18" charset="-120"/>
                                <a:cs typeface="PMingLiU" pitchFamily="18" charset="-120"/>
                              </a:rPr>
                              <m:t>log</m:t>
                            </m:r>
                          </m:e>
                          <m:sub>
                            <m:r>
                              <a:rPr lang="en-US" altLang="zh-TW" sz="2600" b="0" i="1" smtClean="0">
                                <a:latin typeface="Cambria Math" panose="02040503050406030204" pitchFamily="18" charset="0"/>
                                <a:ea typeface="PMingLiU" pitchFamily="18" charset="-120"/>
                                <a:cs typeface="PMingLiU" pitchFamily="18" charset="-120"/>
                              </a:rPr>
                              <m:t>2</m:t>
                            </m:r>
                          </m:sub>
                        </m:sSub>
                      </m:fName>
                      <m:e>
                        <m:f>
                          <m:fPr>
                            <m:ctrlPr>
                              <a:rPr lang="en-US" altLang="zh-TW" sz="2600" i="1" smtClean="0">
                                <a:latin typeface="Cambria Math" panose="02040503050406030204" pitchFamily="18" charset="0"/>
                                <a:ea typeface="PMingLiU" pitchFamily="18" charset="-120"/>
                              </a:rPr>
                            </m:ctrlPr>
                          </m:fPr>
                          <m:num>
                            <m:r>
                              <a:rPr lang="en-US" altLang="zh-TW" sz="2600" b="0" i="1" smtClean="0">
                                <a:latin typeface="Cambria Math" panose="02040503050406030204" pitchFamily="18" charset="0"/>
                                <a:ea typeface="PMingLiU" pitchFamily="18" charset="-120"/>
                              </a:rPr>
                              <m:t>1</m:t>
                            </m:r>
                          </m:num>
                          <m:den>
                            <m:sSub>
                              <m:sSubPr>
                                <m:ctrlPr>
                                  <a:rPr lang="en-US" altLang="zh-TW" sz="2600" i="1" smtClean="0">
                                    <a:latin typeface="Cambria Math" panose="02040503050406030204" pitchFamily="18" charset="0"/>
                                    <a:ea typeface="PMingLiU" pitchFamily="18" charset="-120"/>
                                  </a:rPr>
                                </m:ctrlPr>
                              </m:sSubPr>
                              <m:e>
                                <m:r>
                                  <a:rPr lang="en-US" altLang="zh-TW" sz="2600" b="0" i="1" smtClean="0">
                                    <a:latin typeface="Cambria Math" panose="02040503050406030204" pitchFamily="18" charset="0"/>
                                    <a:ea typeface="PMingLiU" pitchFamily="18" charset="-120"/>
                                  </a:rPr>
                                  <m:t>𝑝</m:t>
                                </m:r>
                              </m:e>
                              <m:sub>
                                <m:r>
                                  <a:rPr lang="en-US" altLang="zh-TW" sz="2600" b="0" i="1" smtClean="0">
                                    <a:latin typeface="Cambria Math" panose="02040503050406030204" pitchFamily="18" charset="0"/>
                                    <a:ea typeface="PMingLiU" pitchFamily="18" charset="-120"/>
                                  </a:rPr>
                                  <m:t>𝑖</m:t>
                                </m:r>
                              </m:sub>
                            </m:sSub>
                          </m:den>
                        </m:f>
                      </m:e>
                    </m:func>
                  </m:oMath>
                </a14:m>
                <a:endParaRPr lang="en-US" altLang="zh-TW" sz="2600" baseline="-25000" dirty="0">
                  <a:latin typeface="Cambria" panose="02040503050406030204" pitchFamily="18" charset="0"/>
                  <a:ea typeface="PMingLiU" pitchFamily="18" charset="-120"/>
                  <a:cs typeface="PMingLiU" pitchFamily="18" charset="-120"/>
                </a:endParaRPr>
              </a:p>
              <a:p>
                <a:pPr lvl="1"/>
                <a:r>
                  <a:rPr lang="en-US" altLang="zh-TW" sz="2200" dirty="0">
                    <a:latin typeface="Cambria" panose="02040503050406030204" pitchFamily="18" charset="0"/>
                    <a:cs typeface="PMingLiU" pitchFamily="18" charset="-120"/>
                  </a:rPr>
                  <a:t>The amount of information contained in </a:t>
                </a:r>
                <a:r>
                  <a:rPr lang="en-US" altLang="zh-TW" sz="2200" dirty="0" err="1">
                    <a:latin typeface="Cambria" panose="02040503050406030204" pitchFamily="18" charset="0"/>
                    <a:cs typeface="PMingLiU" pitchFamily="18" charset="-120"/>
                  </a:rPr>
                  <a:t>s</a:t>
                </a:r>
                <a:r>
                  <a:rPr lang="en-US" altLang="zh-TW" sz="2200" baseline="-25000" dirty="0" err="1">
                    <a:latin typeface="Cambria" panose="02040503050406030204" pitchFamily="18" charset="0"/>
                    <a:cs typeface="PMingLiU" pitchFamily="18" charset="-120"/>
                  </a:rPr>
                  <a:t>i</a:t>
                </a:r>
                <a:endParaRPr lang="en-US" altLang="zh-TW" sz="2200" baseline="-25000" dirty="0">
                  <a:latin typeface="Cambria" panose="02040503050406030204" pitchFamily="18" charset="0"/>
                  <a:cs typeface="PMingLiU" pitchFamily="18" charset="-120"/>
                </a:endParaRPr>
              </a:p>
              <a:p>
                <a:pPr lvl="1"/>
                <a:r>
                  <a:rPr lang="en-US" altLang="zh-TW" sz="2200" dirty="0">
                    <a:latin typeface="Cambria" panose="02040503050406030204" pitchFamily="18" charset="0"/>
                    <a:cs typeface="PMingLiU" pitchFamily="18" charset="-120"/>
                  </a:rPr>
                  <a:t>Corresponds to  the  number  of  bits  needed  to  encode  </a:t>
                </a:r>
                <a:r>
                  <a:rPr lang="en-US" altLang="zh-TW" sz="2200" dirty="0" err="1">
                    <a:latin typeface="Cambria" panose="02040503050406030204" pitchFamily="18" charset="0"/>
                    <a:cs typeface="PMingLiU" pitchFamily="18" charset="-120"/>
                  </a:rPr>
                  <a:t>s</a:t>
                </a:r>
                <a:r>
                  <a:rPr lang="en-US" altLang="zh-TW" sz="2200" baseline="-25000" dirty="0" err="1">
                    <a:latin typeface="Cambria" panose="02040503050406030204" pitchFamily="18" charset="0"/>
                    <a:cs typeface="PMingLiU" pitchFamily="18" charset="-120"/>
                  </a:rPr>
                  <a:t>i</a:t>
                </a:r>
                <a:endParaRPr lang="en-US" altLang="zh-TW" sz="2200" baseline="-25000" dirty="0">
                  <a:latin typeface="Cambria" panose="02040503050406030204" pitchFamily="18" charset="0"/>
                  <a:cs typeface="PMingLiU" pitchFamily="18" charset="-120"/>
                </a:endParaRPr>
              </a:p>
              <a:p>
                <a:pPr lvl="1"/>
                <a:r>
                  <a:rPr lang="en-US" altLang="zh-TW" sz="2200" dirty="0">
                    <a:latin typeface="Cambria" panose="02040503050406030204" pitchFamily="18" charset="0"/>
                    <a:cs typeface="PMingLiU" pitchFamily="18" charset="-120"/>
                  </a:rPr>
                  <a:t>High probability means very little information</a:t>
                </a:r>
              </a:p>
              <a:p>
                <a:r>
                  <a:rPr lang="en-US" altLang="zh-TW" dirty="0">
                    <a:latin typeface="Cambria" panose="02040503050406030204" pitchFamily="18" charset="0"/>
                    <a:ea typeface="PMingLiU" pitchFamily="18" charset="-120"/>
                    <a:cs typeface="PMingLiU" pitchFamily="18" charset="-120"/>
                  </a:rPr>
                  <a:t>The entropy (</a:t>
                </a:r>
                <a:r>
                  <a:rPr lang="zh-CN" altLang="en-US" dirty="0">
                    <a:latin typeface="Cambria" panose="02040503050406030204" pitchFamily="18" charset="0"/>
                    <a:ea typeface="PMingLiU" pitchFamily="18" charset="-120"/>
                    <a:cs typeface="PMingLiU" pitchFamily="18" charset="-120"/>
                  </a:rPr>
                  <a:t>熵</a:t>
                </a:r>
                <a:r>
                  <a:rPr lang="en-US" altLang="zh-CN" dirty="0">
                    <a:latin typeface="Cambria" panose="02040503050406030204" pitchFamily="18" charset="0"/>
                    <a:ea typeface="PMingLiU" pitchFamily="18" charset="-120"/>
                    <a:cs typeface="PMingLiU" pitchFamily="18" charset="-120"/>
                  </a:rPr>
                  <a:t>) </a:t>
                </a:r>
                <a:r>
                  <a:rPr lang="en-US" altLang="zh-TW" dirty="0">
                    <a:latin typeface="Cambria" panose="02040503050406030204" pitchFamily="18" charset="0"/>
                    <a:ea typeface="PMingLiU" pitchFamily="18" charset="-120"/>
                    <a:cs typeface="PMingLiU" pitchFamily="18" charset="-120"/>
                  </a:rPr>
                  <a:t>is an expression of disorder (</a:t>
                </a:r>
                <a:r>
                  <a:rPr lang="zh-CN" altLang="en-US" dirty="0">
                    <a:latin typeface="Cambria" panose="02040503050406030204" pitchFamily="18" charset="0"/>
                    <a:ea typeface="PMingLiU" pitchFamily="18" charset="-120"/>
                    <a:cs typeface="PMingLiU" pitchFamily="18" charset="-120"/>
                  </a:rPr>
                  <a:t>无序性</a:t>
                </a:r>
                <a:r>
                  <a:rPr lang="en-US" altLang="zh-CN" dirty="0">
                    <a:latin typeface="Cambria" panose="02040503050406030204" pitchFamily="18" charset="0"/>
                    <a:ea typeface="PMingLiU" pitchFamily="18" charset="-120"/>
                    <a:cs typeface="PMingLiU" pitchFamily="18" charset="-120"/>
                  </a:rPr>
                  <a:t>)</a:t>
                </a:r>
              </a:p>
              <a:p>
                <a:pPr>
                  <a:lnSpc>
                    <a:spcPct val="90000"/>
                  </a:lnSpc>
                </a:pPr>
                <a:endParaRPr lang="en-US" altLang="zh-TW" dirty="0">
                  <a:latin typeface="Cambria" panose="02040503050406030204" pitchFamily="18" charset="0"/>
                  <a:ea typeface="PMingLiU" pitchFamily="18" charset="-120"/>
                  <a:cs typeface="PMingLiU" pitchFamily="18" charset="-120"/>
                </a:endParaRPr>
              </a:p>
            </p:txBody>
          </p:sp>
        </mc:Choice>
        <mc:Fallback xmlns="">
          <p:sp>
            <p:nvSpPr>
              <p:cNvPr id="12291" name="内容占位符 2"/>
              <p:cNvSpPr>
                <a:spLocks noGrp="1" noRot="1" noChangeAspect="1" noMove="1" noResize="1" noEditPoints="1" noAdjustHandles="1" noChangeArrowheads="1" noChangeShapeType="1" noTextEdit="1"/>
              </p:cNvSpPr>
              <p:nvPr>
                <p:ph idx="1"/>
              </p:nvPr>
            </p:nvSpPr>
            <p:spPr>
              <a:xfrm>
                <a:off x="457200" y="1219199"/>
                <a:ext cx="8229600" cy="5416731"/>
              </a:xfrm>
              <a:blipFill>
                <a:blip r:embed="rId3"/>
                <a:stretch>
                  <a:fillRect l="-444" t="-3150" r="-741"/>
                </a:stretch>
              </a:blipFill>
            </p:spPr>
            <p:txBody>
              <a:bodyPr/>
              <a:lstStyle/>
              <a:p>
                <a:r>
                  <a:rPr lang="zh-CN" altLang="en-US">
                    <a:noFill/>
                  </a:rPr>
                  <a:t> </a:t>
                </a:r>
              </a:p>
            </p:txBody>
          </p:sp>
        </mc:Fallback>
      </mc:AlternateContent>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eaLnBrk="1" hangingPunct="1"/>
            <a:fld id="{41929775-272A-4580-80FA-4B65E369EF02}" type="slidenum">
              <a:rPr kumimoji="0" lang="en-US" altLang="zh-CN" sz="1200">
                <a:latin typeface="Garamond" panose="02020404030301010803" pitchFamily="18" charset="0"/>
              </a:rPr>
              <a:pPr eaLnBrk="1" hangingPunct="1"/>
              <a:t>9</a:t>
            </a:fld>
            <a:endParaRPr kumimoji="0" lang="en-US" altLang="zh-CN" sz="1200">
              <a:latin typeface="Garamond" panose="02020404030301010803" pitchFamily="18" charset="0"/>
            </a:endParaRPr>
          </a:p>
        </p:txBody>
      </p:sp>
      <p:pic>
        <p:nvPicPr>
          <p:cNvPr id="5" name="图片 4"/>
          <p:cNvPicPr>
            <a:picLocks noChangeAspect="1"/>
          </p:cNvPicPr>
          <p:nvPr/>
        </p:nvPicPr>
        <p:blipFill rotWithShape="1">
          <a:blip r:embed="rId4"/>
          <a:srcRect t="-1" b="55922"/>
          <a:stretch/>
        </p:blipFill>
        <p:spPr>
          <a:xfrm>
            <a:off x="1126900" y="2039125"/>
            <a:ext cx="4260209" cy="834698"/>
          </a:xfrm>
          <a:prstGeom prst="rect">
            <a:avLst/>
          </a:prstGeom>
        </p:spPr>
      </p:pic>
      <p:pic>
        <p:nvPicPr>
          <p:cNvPr id="6" name="图片 5"/>
          <p:cNvPicPr>
            <a:picLocks noChangeAspect="1"/>
          </p:cNvPicPr>
          <p:nvPr/>
        </p:nvPicPr>
        <p:blipFill rotWithShape="1">
          <a:blip r:embed="rId4"/>
          <a:srcRect l="37092" t="47987" r="8737" b="735"/>
          <a:stretch/>
        </p:blipFill>
        <p:spPr>
          <a:xfrm>
            <a:off x="4798424" y="1900357"/>
            <a:ext cx="2307772" cy="971005"/>
          </a:xfrm>
          <a:prstGeom prst="rect">
            <a:avLst/>
          </a:prstGeom>
        </p:spPr>
      </p:pic>
    </p:spTree>
    <p:extLst>
      <p:ext uri="{BB962C8B-B14F-4D97-AF65-F5344CB8AC3E}">
        <p14:creationId xmlns:p14="http://schemas.microsoft.com/office/powerpoint/2010/main" val="397667065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4324</TotalTime>
  <Words>3445</Words>
  <Application>Microsoft Macintosh PowerPoint</Application>
  <PresentationFormat>On-screen Show (4:3)</PresentationFormat>
  <Paragraphs>1086</Paragraphs>
  <Slides>47</Slides>
  <Notes>47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04b</vt:lpstr>
      <vt:lpstr>CMSS12</vt:lpstr>
      <vt:lpstr>CMSS8</vt:lpstr>
      <vt:lpstr>等线</vt:lpstr>
      <vt:lpstr>Meiryo</vt:lpstr>
      <vt:lpstr>微软雅黑</vt:lpstr>
      <vt:lpstr>ＭＳ Ｐゴシック</vt:lpstr>
      <vt:lpstr>Arial</vt:lpstr>
      <vt:lpstr>Calibri</vt:lpstr>
      <vt:lpstr>Cambria</vt:lpstr>
      <vt:lpstr>Cambria Math</vt:lpstr>
      <vt:lpstr>Garamond</vt:lpstr>
      <vt:lpstr>Times New Roman</vt:lpstr>
      <vt:lpstr>Wingdings</vt:lpstr>
      <vt:lpstr>Office 主题</vt:lpstr>
      <vt:lpstr>无损压缩算法 Lossless Compression Algorithms </vt:lpstr>
      <vt:lpstr>Outline</vt:lpstr>
      <vt:lpstr>The Need for Compression</vt:lpstr>
      <vt:lpstr>Compression in Multimedia Data</vt:lpstr>
      <vt:lpstr>Lossless vs Lossy Compression</vt:lpstr>
      <vt:lpstr>Compression  Ratio</vt:lpstr>
      <vt:lpstr>Outline</vt:lpstr>
      <vt:lpstr>Basics of Information Theory</vt:lpstr>
      <vt:lpstr>Basics of Information Theory</vt:lpstr>
      <vt:lpstr>Example of Entropy Calculation</vt:lpstr>
      <vt:lpstr>Example of Entropy Calculation</vt:lpstr>
      <vt:lpstr>Example of Entropy Calculation</vt:lpstr>
      <vt:lpstr>Basics of Information Theory</vt:lpstr>
      <vt:lpstr>Basics of Information Theory</vt:lpstr>
      <vt:lpstr>Outline</vt:lpstr>
      <vt:lpstr>Variable-Length Coding (VLC) </vt:lpstr>
      <vt:lpstr>Shannon-Fano Algorithm</vt:lpstr>
      <vt:lpstr>Shannon-Fano Algorithm</vt:lpstr>
      <vt:lpstr>Shannon-Fano Algorithm</vt:lpstr>
      <vt:lpstr>Shannon-Fano Algorithm</vt:lpstr>
      <vt:lpstr>Huffman Coding </vt:lpstr>
      <vt:lpstr>Huffman Coding </vt:lpstr>
      <vt:lpstr>Huffman Coding </vt:lpstr>
      <vt:lpstr>Huffman Coding </vt:lpstr>
      <vt:lpstr>Huffman Coding </vt:lpstr>
      <vt:lpstr>Huffman Coding </vt:lpstr>
      <vt:lpstr>Huffman Coding </vt:lpstr>
      <vt:lpstr>Huffman Coding </vt:lpstr>
      <vt:lpstr>Outline</vt:lpstr>
      <vt:lpstr>Dictionary-based Coding </vt:lpstr>
      <vt:lpstr>Dictionary-based Coding </vt:lpstr>
      <vt:lpstr>Dictionary-based Coding </vt:lpstr>
      <vt:lpstr>Dictionary-based Coding </vt:lpstr>
      <vt:lpstr>Dictionary-based Coding </vt:lpstr>
      <vt:lpstr>Dictionary-based Coding </vt:lpstr>
      <vt:lpstr>Outline</vt:lpstr>
      <vt:lpstr>Arithmetic Coding </vt:lpstr>
      <vt:lpstr>Arithmetic Coding </vt:lpstr>
      <vt:lpstr>Arithmetic Coding </vt:lpstr>
      <vt:lpstr>Dictionary-based Coding </vt:lpstr>
      <vt:lpstr>Arithmetic Coding </vt:lpstr>
      <vt:lpstr>Arithmetic Coding </vt:lpstr>
      <vt:lpstr>Arithmetic Coding </vt:lpstr>
      <vt:lpstr>Arithmetic Coding </vt:lpstr>
      <vt:lpstr>Arithmetic Coding </vt:lpstr>
      <vt:lpstr>Arithmetic Coding </vt:lpstr>
      <vt:lpstr>思考题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Ruizhen Hu</dc:creator>
  <cp:lastModifiedBy>GUO, cocoTao [Alumni]</cp:lastModifiedBy>
  <cp:revision>713</cp:revision>
  <cp:lastPrinted>2021-04-09T05:28:26Z</cp:lastPrinted>
  <dcterms:created xsi:type="dcterms:W3CDTF">2016-08-04T07:29:19Z</dcterms:created>
  <dcterms:modified xsi:type="dcterms:W3CDTF">2025-04-29T15:16:50Z</dcterms:modified>
</cp:coreProperties>
</file>