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667" r:id="rId2"/>
    <p:sldId id="804" r:id="rId3"/>
    <p:sldId id="1111" r:id="rId4"/>
    <p:sldId id="1176" r:id="rId5"/>
    <p:sldId id="842" r:id="rId6"/>
    <p:sldId id="1018" r:id="rId7"/>
    <p:sldId id="1051" r:id="rId8"/>
    <p:sldId id="1193" r:id="rId9"/>
    <p:sldId id="1196" r:id="rId10"/>
    <p:sldId id="1195" r:id="rId11"/>
    <p:sldId id="1194" r:id="rId12"/>
    <p:sldId id="1199" r:id="rId13"/>
    <p:sldId id="1198" r:id="rId14"/>
    <p:sldId id="1201" r:id="rId15"/>
    <p:sldId id="1200" r:id="rId16"/>
    <p:sldId id="1197" r:id="rId17"/>
    <p:sldId id="691" r:id="rId18"/>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3F66"/>
    <a:srgbClr val="B03B61"/>
    <a:srgbClr val="B34066"/>
    <a:srgbClr val="FFD19A"/>
    <a:srgbClr val="FFFFFF"/>
    <a:srgbClr val="93BAE4"/>
    <a:srgbClr val="C5E0B4"/>
    <a:srgbClr val="9CC2E5"/>
    <a:srgbClr val="D0CECE"/>
    <a:srgbClr val="2CBD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1913" autoAdjust="0"/>
  </p:normalViewPr>
  <p:slideViewPr>
    <p:cSldViewPr snapToGrid="0">
      <p:cViewPr varScale="1">
        <p:scale>
          <a:sx n="88" d="100"/>
          <a:sy n="88" d="100"/>
        </p:scale>
        <p:origin x="33" y="5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2" d="100"/>
          <a:sy n="72" d="100"/>
        </p:scale>
        <p:origin x="2724"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2024/11/26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5B67A-61DA-4409-B33C-8942F0D56522}" type="datetimeFigureOut">
              <a:rPr lang="zh-CN" altLang="en-US" smtClean="0"/>
              <a:t>2024/11/26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38971-7B68-4B20-ABC8-807C010FCE2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EF5D1-30BC-5555-06A7-7E58A6C1E36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CE921BB-CF12-1FE3-8CA8-7A9370F09E7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B7D4922-70E9-6968-C053-1ED449A0DCC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8F15178-4510-1D80-D051-8977A894DA10}"/>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43349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3841F-5B0A-4682-DDAF-F02B52FE332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AFEFB22-9363-9891-9EFE-4F2037BDCF6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43C5CAC-32BD-292A-34A9-3C4E87700B6C}"/>
              </a:ext>
            </a:extLst>
          </p:cNvPr>
          <p:cNvSpPr>
            <a:spLocks noGrp="1"/>
          </p:cNvSpPr>
          <p:nvPr>
            <p:ph type="body" idx="1"/>
          </p:nvPr>
        </p:nvSpPr>
        <p:spPr/>
        <p:txBody>
          <a:bodyPr/>
          <a:lstStyle/>
          <a:p>
            <a:pPr marL="228600" indent="-228600">
              <a:buAutoNum type="arabicPeriod"/>
            </a:pPr>
            <a:endParaRPr lang="zh-CN" altLang="en-US" dirty="0"/>
          </a:p>
        </p:txBody>
      </p:sp>
      <p:sp>
        <p:nvSpPr>
          <p:cNvPr id="4" name="灯片编号占位符 3">
            <a:extLst>
              <a:ext uri="{FF2B5EF4-FFF2-40B4-BE49-F238E27FC236}">
                <a16:creationId xmlns:a16="http://schemas.microsoft.com/office/drawing/2014/main" id="{76070D41-1743-A759-788C-A7889DD959C6}"/>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58595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34D12-D92F-D9EF-855B-7BEC8BFC58F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99D3F82-4DE5-6741-BA66-9B45A9F5EC3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79AD0BE-EBA8-B018-7AD9-59ED8534A800}"/>
              </a:ext>
            </a:extLst>
          </p:cNvPr>
          <p:cNvSpPr>
            <a:spLocks noGrp="1"/>
          </p:cNvSpPr>
          <p:nvPr>
            <p:ph type="body" idx="1"/>
          </p:nvPr>
        </p:nvSpPr>
        <p:spPr/>
        <p:txBody>
          <a:bodyPr/>
          <a:lstStyle/>
          <a:p>
            <a:pPr marL="228600" indent="-228600">
              <a:buAutoNum type="arabicPeriod"/>
            </a:pPr>
            <a:endParaRPr lang="zh-CN" altLang="en-US" dirty="0"/>
          </a:p>
        </p:txBody>
      </p:sp>
      <p:sp>
        <p:nvSpPr>
          <p:cNvPr id="4" name="灯片编号占位符 3">
            <a:extLst>
              <a:ext uri="{FF2B5EF4-FFF2-40B4-BE49-F238E27FC236}">
                <a16:creationId xmlns:a16="http://schemas.microsoft.com/office/drawing/2014/main" id="{BDB173EB-BBE2-9C74-071E-FDDA326D8C15}"/>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6763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4DCD4-9ACD-001C-4F14-A3FB8E0A835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726073C-E1D6-997C-696C-24D99807541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8624365-7171-6C24-F977-ECD985BCA69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E822A82-6461-8D34-FB80-BFDF92CFE408}"/>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82673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BF315-3D1F-947A-FE9A-E17E6765444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AFB7CFC-1688-5E97-6C1F-337068B9910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9FBFDB0-813F-B364-2F53-7B5704E2C34C}"/>
              </a:ext>
            </a:extLst>
          </p:cNvPr>
          <p:cNvSpPr>
            <a:spLocks noGrp="1"/>
          </p:cNvSpPr>
          <p:nvPr>
            <p:ph type="body" idx="1"/>
          </p:nvPr>
        </p:nvSpPr>
        <p:spPr/>
        <p:txBody>
          <a:bodyPr/>
          <a:lstStyle/>
          <a:p>
            <a:pPr marL="228600" indent="-228600">
              <a:buAutoNum type="arabicPeriod"/>
            </a:pPr>
            <a:endParaRPr lang="zh-CN" altLang="en-US" dirty="0"/>
          </a:p>
        </p:txBody>
      </p:sp>
      <p:sp>
        <p:nvSpPr>
          <p:cNvPr id="4" name="灯片编号占位符 3">
            <a:extLst>
              <a:ext uri="{FF2B5EF4-FFF2-40B4-BE49-F238E27FC236}">
                <a16:creationId xmlns:a16="http://schemas.microsoft.com/office/drawing/2014/main" id="{F8D8A0DD-2AE4-2B9A-F453-929ADDD3B03E}"/>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58971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C0B17-0930-C784-C1A2-EBB697A092B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9422BEA-93B9-3AD1-518C-807CB596B7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36F5D0A-E29E-8709-9DF8-EC6D7461F58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18AAB8B-5D23-A40F-15B1-8C3BD0B8A864}"/>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83375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B8479-4F46-906D-3CBA-EE164CD7D4D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B1F8EEF-D6E0-FBEA-8B7D-26502F8FB8E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809EB1D-4681-516C-75A6-9A2EAE64C257}"/>
              </a:ext>
            </a:extLst>
          </p:cNvPr>
          <p:cNvSpPr>
            <a:spLocks noGrp="1"/>
          </p:cNvSpPr>
          <p:nvPr>
            <p:ph type="body" idx="1"/>
          </p:nvPr>
        </p:nvSpPr>
        <p:spPr/>
        <p:txBody>
          <a:bodyPr/>
          <a:lstStyle/>
          <a:p>
            <a:pPr marL="228600" indent="-228600">
              <a:buAutoNum type="arabicPeriod"/>
            </a:pPr>
            <a:endParaRPr lang="zh-CN" altLang="en-US" dirty="0"/>
          </a:p>
        </p:txBody>
      </p:sp>
      <p:sp>
        <p:nvSpPr>
          <p:cNvPr id="4" name="灯片编号占位符 3">
            <a:extLst>
              <a:ext uri="{FF2B5EF4-FFF2-40B4-BE49-F238E27FC236}">
                <a16:creationId xmlns:a16="http://schemas.microsoft.com/office/drawing/2014/main" id="{2E2885E1-4A4B-4376-A16C-F9EB01383097}"/>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49477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AC9FC-1515-6BE3-6893-3C96F375C7B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986BF40-A16F-DE70-5596-46A458AFB15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8825707-1039-7EDF-190A-15107FC8585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92F3BE0-A4A3-53DC-3A3A-3822B54B3FAF}"/>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88860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65263-5A4E-5364-24E2-FC083849C45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76F6494-DEAB-1E3A-634B-AA972A7E53A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06A5C5B-31FE-984A-1EBE-F5E7DEB1B0B5}"/>
              </a:ext>
            </a:extLst>
          </p:cNvPr>
          <p:cNvSpPr>
            <a:spLocks noGrp="1"/>
          </p:cNvSpPr>
          <p:nvPr>
            <p:ph type="body" idx="1"/>
          </p:nvPr>
        </p:nvSpPr>
        <p:spPr/>
        <p:txBody>
          <a:bodyPr/>
          <a:lstStyle/>
          <a:p>
            <a:pPr marL="228600" indent="-228600">
              <a:buAutoNum type="arabicPeriod"/>
            </a:pPr>
            <a:endParaRPr lang="zh-CN" altLang="en-US" dirty="0"/>
          </a:p>
        </p:txBody>
      </p:sp>
      <p:sp>
        <p:nvSpPr>
          <p:cNvPr id="4" name="灯片编号占位符 3">
            <a:extLst>
              <a:ext uri="{FF2B5EF4-FFF2-40B4-BE49-F238E27FC236}">
                <a16:creationId xmlns:a16="http://schemas.microsoft.com/office/drawing/2014/main" id="{5DDAD0CB-9176-43BE-FAC2-7E8B694197AD}"/>
              </a:ext>
            </a:extLst>
          </p:cNvPr>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defRPr/>
            </a:pPr>
            <a:fld id="{E3791853-5CA6-4AFD-ABAE-01C47BF7F68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73997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页">
    <p:spTree>
      <p:nvGrpSpPr>
        <p:cNvPr id="1" name=""/>
        <p:cNvGrpSpPr/>
        <p:nvPr/>
      </p:nvGrpSpPr>
      <p:grpSpPr>
        <a:xfrm>
          <a:off x="0" y="0"/>
          <a:ext cx="0" cy="0"/>
          <a:chOff x="0" y="0"/>
          <a:chExt cx="0" cy="0"/>
        </a:xfrm>
      </p:grpSpPr>
      <p:pic>
        <p:nvPicPr>
          <p:cNvPr id="20" name="图片 19"/>
          <p:cNvPicPr>
            <a:picLocks noChangeAspect="1"/>
          </p:cNvPicPr>
          <p:nvPr userDrawn="1"/>
        </p:nvPicPr>
        <p:blipFill rotWithShape="1">
          <a:blip r:embed="rId2">
            <a:clrChange>
              <a:clrFrom>
                <a:srgbClr val="272238"/>
              </a:clrFrom>
              <a:clrTo>
                <a:srgbClr val="272238">
                  <a:alpha val="0"/>
                </a:srgbClr>
              </a:clrTo>
            </a:clrChange>
            <a:extLst>
              <a:ext uri="{BEBA8EAE-BF5A-486C-A8C5-ECC9F3942E4B}">
                <a14:imgProps xmlns:a14="http://schemas.microsoft.com/office/drawing/2010/main">
                  <a14:imgLayer r:embed="rId3">
                    <a14:imgEffect>
                      <a14:artisticBlur/>
                    </a14:imgEffect>
                  </a14:imgLayer>
                </a14:imgProps>
              </a:ext>
            </a:extLst>
          </a:blip>
          <a:srcRect t="9501" b="86833"/>
          <a:stretch>
            <a:fillRect/>
          </a:stretch>
        </p:blipFill>
        <p:spPr>
          <a:xfrm flipH="1">
            <a:off x="0" y="1"/>
            <a:ext cx="12192000" cy="296817"/>
          </a:xfrm>
          <a:prstGeom prst="rect">
            <a:avLst/>
          </a:prstGeom>
        </p:spPr>
      </p:pic>
      <p:sp>
        <p:nvSpPr>
          <p:cNvPr id="21" name="矩形 20"/>
          <p:cNvSpPr/>
          <p:nvPr userDrawn="1"/>
        </p:nvSpPr>
        <p:spPr>
          <a:xfrm>
            <a:off x="0" y="1"/>
            <a:ext cx="12192000" cy="296817"/>
          </a:xfrm>
          <a:prstGeom prst="rect">
            <a:avLst/>
          </a:prstGeom>
          <a:solidFill>
            <a:srgbClr val="A10B3D">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userDrawn="1"/>
        </p:nvSpPr>
        <p:spPr>
          <a:xfrm>
            <a:off x="9489096" y="-10958"/>
            <a:ext cx="336425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solidFill>
                <a:effectLst/>
                <a:uLnTx/>
                <a:uFillTx/>
                <a:latin typeface="Arial Unicode MS" panose="020B0604020202020204" pitchFamily="34" charset="-122"/>
                <a:ea typeface="Arial Unicode MS" panose="020B0604020202020204" pitchFamily="34" charset="-122"/>
                <a:cs typeface="Arial Unicode MS" panose="020B0604020202020204" pitchFamily="34" charset="-122"/>
              </a:rPr>
              <a:t>SHENZHEN  UNIVERSITY</a:t>
            </a:r>
          </a:p>
        </p:txBody>
      </p:sp>
      <p:sp>
        <p:nvSpPr>
          <p:cNvPr id="14" name="灯片编号占位符 13"/>
          <p:cNvSpPr>
            <a:spLocks noGrp="1"/>
          </p:cNvSpPr>
          <p:nvPr>
            <p:ph type="sldNum" sz="quarter" idx="12"/>
          </p:nvPr>
        </p:nvSpPr>
        <p:spPr>
          <a:xfrm>
            <a:off x="9740899" y="6413496"/>
            <a:ext cx="1841500" cy="365125"/>
          </a:xfrm>
        </p:spPr>
        <p:txBody>
          <a:bodyPr/>
          <a:lstStyle>
            <a:lvl1pPr>
              <a:defRPr sz="1600" b="0">
                <a:solidFill>
                  <a:schemeClr val="tx1">
                    <a:lumMod val="85000"/>
                    <a:lumOff val="15000"/>
                  </a:schemeClr>
                </a:solidFill>
                <a:latin typeface="Gadugi" panose="020B0502040204020203" pitchFamily="34" charset="0"/>
              </a:defRPr>
            </a:lvl1pPr>
          </a:lstStyle>
          <a:p>
            <a:pPr defTabSz="914400"/>
            <a:fld id="{71E3DDA8-6273-43B5-9B72-76C2E627503F}" type="slidenum">
              <a:rPr lang="zh-CN" altLang="en-US" smtClean="0">
                <a:solidFill>
                  <a:prstClr val="black">
                    <a:lumMod val="85000"/>
                    <a:lumOff val="15000"/>
                  </a:prstClr>
                </a:solidFill>
              </a:rPr>
              <a:t>‹#›</a:t>
            </a:fld>
            <a:endParaRPr lang="zh-CN" altLang="en-US" dirty="0">
              <a:solidFill>
                <a:prstClr val="black">
                  <a:lumMod val="85000"/>
                  <a:lumOff val="15000"/>
                </a:prstClr>
              </a:solidFill>
            </a:endParaRPr>
          </a:p>
        </p:txBody>
      </p:sp>
      <p:sp>
        <p:nvSpPr>
          <p:cNvPr id="15" name="TextBox 14"/>
          <p:cNvSpPr txBox="1"/>
          <p:nvPr userDrawn="1"/>
        </p:nvSpPr>
        <p:spPr>
          <a:xfrm>
            <a:off x="10769600" y="6438384"/>
            <a:ext cx="838200" cy="3181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65" b="0" i="0" u="none" strike="noStrike" kern="1200" cap="none" spc="0" normalizeH="0" baseline="0" noProof="0" dirty="0">
                <a:ln>
                  <a:noFill/>
                </a:ln>
                <a:solidFill>
                  <a:prstClr val="black"/>
                </a:solidFill>
                <a:effectLst/>
                <a:uLnTx/>
                <a:uFillTx/>
                <a:latin typeface="Gadugi" panose="020B0502040204020203" pitchFamily="34" charset="0"/>
                <a:ea typeface="Gadugi" panose="020B0502040204020203" pitchFamily="34" charset="0"/>
                <a:cs typeface="+mn-cs"/>
              </a:rPr>
              <a:t>Page</a:t>
            </a:r>
            <a:endParaRPr kumimoji="0" lang="zh-CN" altLang="en-US" sz="1465" b="0" i="0" u="none" strike="noStrike" kern="1200" cap="none" spc="0" normalizeH="0" baseline="0" noProof="0" dirty="0">
              <a:ln>
                <a:noFill/>
              </a:ln>
              <a:solidFill>
                <a:prstClr val="black"/>
              </a:solidFill>
              <a:effectLst/>
              <a:uLnTx/>
              <a:uFillTx/>
              <a:latin typeface="Gadugi" panose="020B0502040204020203" pitchFamily="34" charset="0"/>
              <a:ea typeface="等线" panose="02010600030101010101" charset="-122"/>
              <a:cs typeface="+mn-cs"/>
            </a:endParaRPr>
          </a:p>
        </p:txBody>
      </p:sp>
      <p:grpSp>
        <p:nvGrpSpPr>
          <p:cNvPr id="24" name="组合 23"/>
          <p:cNvGrpSpPr/>
          <p:nvPr userDrawn="1"/>
        </p:nvGrpSpPr>
        <p:grpSpPr>
          <a:xfrm>
            <a:off x="330201" y="542081"/>
            <a:ext cx="468684" cy="297281"/>
            <a:chOff x="2664786" y="2195678"/>
            <a:chExt cx="442627" cy="296784"/>
          </a:xfrm>
        </p:grpSpPr>
        <p:sp>
          <p:nvSpPr>
            <p:cNvPr id="22" name="剪去对角的矩形 21"/>
            <p:cNvSpPr/>
            <p:nvPr userDrawn="1"/>
          </p:nvSpPr>
          <p:spPr>
            <a:xfrm>
              <a:off x="2664786" y="2195678"/>
              <a:ext cx="296139" cy="222961"/>
            </a:xfrm>
            <a:prstGeom prst="snip2DiagRect">
              <a:avLst>
                <a:gd name="adj1" fmla="val 0"/>
                <a:gd name="adj2" fmla="val 35729"/>
              </a:avLst>
            </a:prstGeom>
            <a:solidFill>
              <a:srgbClr val="A10B3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3" name="剪去对角的矩形 22"/>
            <p:cNvSpPr/>
            <p:nvPr userDrawn="1"/>
          </p:nvSpPr>
          <p:spPr>
            <a:xfrm>
              <a:off x="2811274" y="2269501"/>
              <a:ext cx="296139" cy="222961"/>
            </a:xfrm>
            <a:prstGeom prst="snip2DiagRect">
              <a:avLst>
                <a:gd name="adj1" fmla="val 0"/>
                <a:gd name="adj2" fmla="val 35729"/>
              </a:avLst>
            </a:prstGeom>
            <a:solidFill>
              <a:srgbClr val="A10B3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29" name="TextBox 28"/>
          <p:cNvSpPr txBox="1"/>
          <p:nvPr userDrawn="1"/>
        </p:nvSpPr>
        <p:spPr>
          <a:xfrm>
            <a:off x="486985" y="6371878"/>
            <a:ext cx="4585599" cy="379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65"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SZU CSSE IOT RS L6603 Island Wong </a:t>
            </a:r>
            <a:endParaRPr kumimoji="0" lang="zh-CN" altLang="en-US" sz="1865"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68580" tIns="34290" rIns="68580" bIns="3429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68580" tIns="34290" rIns="68580" bIns="3429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68580" tIns="34290" rIns="68580" bIns="3429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68580" tIns="34290" rIns="68580" bIns="34290" rtlCol="0" anchor="ctr"/>
          <a:lstStyle>
            <a:lvl1pPr algn="r">
              <a:defRPr sz="1200">
                <a:solidFill>
                  <a:schemeClr val="tx1">
                    <a:tint val="75000"/>
                  </a:schemeClr>
                </a:solidFill>
              </a:defRPr>
            </a:lvl1pPr>
          </a:lstStyle>
          <a:p>
            <a:fld id="{71E3DDA8-6273-43B5-9B72-76C2E627503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65" kern="1200">
          <a:solidFill>
            <a:schemeClr val="tx1"/>
          </a:solidFill>
          <a:latin typeface="+mn-lt"/>
          <a:ea typeface="+mn-ea"/>
          <a:cs typeface="+mn-cs"/>
        </a:defRPr>
      </a:lvl9pPr>
    </p:bodyStyle>
    <p:otherStyle>
      <a:defPPr>
        <a:defRPr lang="zh-CN"/>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6000" algn="l" defTabSz="914400" rtl="0" eaLnBrk="1" latinLnBrk="0" hangingPunct="1">
        <a:defRPr sz="1865" kern="1200">
          <a:solidFill>
            <a:schemeClr val="tx1"/>
          </a:solidFill>
          <a:latin typeface="+mn-lt"/>
          <a:ea typeface="+mn-ea"/>
          <a:cs typeface="+mn-cs"/>
        </a:defRPr>
      </a:lvl6pPr>
      <a:lvl7pPr marL="2743200" algn="l" defTabSz="914400" rtl="0" eaLnBrk="1" latinLnBrk="0" hangingPunct="1">
        <a:defRPr sz="1865" kern="1200">
          <a:solidFill>
            <a:schemeClr val="tx1"/>
          </a:solidFill>
          <a:latin typeface="+mn-lt"/>
          <a:ea typeface="+mn-ea"/>
          <a:cs typeface="+mn-cs"/>
        </a:defRPr>
      </a:lvl7pPr>
      <a:lvl8pPr marL="3200400" algn="l" defTabSz="914400" rtl="0" eaLnBrk="1" latinLnBrk="0" hangingPunct="1">
        <a:defRPr sz="1865" kern="1200">
          <a:solidFill>
            <a:schemeClr val="tx1"/>
          </a:solidFill>
          <a:latin typeface="+mn-lt"/>
          <a:ea typeface="+mn-ea"/>
          <a:cs typeface="+mn-cs"/>
        </a:defRPr>
      </a:lvl8pPr>
      <a:lvl9pPr marL="3657600" algn="l" defTabSz="91440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205734" y="310609"/>
            <a:ext cx="2437741" cy="872015"/>
          </a:xfrm>
          <a:prstGeom prst="rect">
            <a:avLst/>
          </a:prstGeom>
        </p:spPr>
      </p:pic>
      <p:sp>
        <p:nvSpPr>
          <p:cNvPr id="12" name="灯片编号占位符 11"/>
          <p:cNvSpPr>
            <a:spLocks noGrp="1"/>
          </p:cNvSpPr>
          <p:nvPr>
            <p:ph type="sldNum" sz="quarter" idx="4294967295"/>
          </p:nvPr>
        </p:nvSpPr>
        <p:spPr>
          <a:xfrm>
            <a:off x="8610600" y="6356351"/>
            <a:ext cx="2743200" cy="365125"/>
          </a:xfrm>
        </p:spPr>
        <p:txBody>
          <a:bodyPr/>
          <a:lstStyle/>
          <a:p>
            <a:pPr defTabSz="914400"/>
            <a:fld id="{71E3DDA8-6273-43B5-9B72-76C2E627503F}" type="slidenum">
              <a:rPr lang="zh-CN" altLang="en-US">
                <a:solidFill>
                  <a:prstClr val="black">
                    <a:tint val="75000"/>
                  </a:prstClr>
                </a:solidFill>
                <a:latin typeface="等线" panose="02010600030101010101" charset="-122"/>
                <a:ea typeface="等线" panose="02010600030101010101" charset="-122"/>
              </a:rPr>
              <a:t>1</a:t>
            </a:fld>
            <a:endParaRPr lang="zh-CN" altLang="en-US" dirty="0">
              <a:solidFill>
                <a:prstClr val="black">
                  <a:tint val="75000"/>
                </a:prstClr>
              </a:solidFill>
              <a:latin typeface="等线" panose="02010600030101010101" charset="-122"/>
              <a:ea typeface="等线" panose="02010600030101010101" charset="-122"/>
            </a:endParaRPr>
          </a:p>
        </p:txBody>
      </p:sp>
      <p:sp>
        <p:nvSpPr>
          <p:cNvPr id="4" name="矩形 3"/>
          <p:cNvSpPr/>
          <p:nvPr/>
        </p:nvSpPr>
        <p:spPr>
          <a:xfrm>
            <a:off x="0" y="5354320"/>
            <a:ext cx="12192000" cy="1503680"/>
          </a:xfrm>
          <a:prstGeom prst="rect">
            <a:avLst/>
          </a:prstGeom>
          <a:solidFill>
            <a:srgbClr val="8C0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sz="1865">
              <a:solidFill>
                <a:prstClr val="white"/>
              </a:solidFill>
              <a:latin typeface="等线" panose="02010600030101010101" charset="-122"/>
              <a:ea typeface="等线" panose="02010600030101010101" charset="-122"/>
            </a:endParaRPr>
          </a:p>
        </p:txBody>
      </p:sp>
      <p:sp>
        <p:nvSpPr>
          <p:cNvPr id="2" name="文本框 1">
            <a:extLst>
              <a:ext uri="{FF2B5EF4-FFF2-40B4-BE49-F238E27FC236}">
                <a16:creationId xmlns:a16="http://schemas.microsoft.com/office/drawing/2014/main" id="{9B52C86C-FE7F-010E-4BDB-9208EDC45A71}"/>
              </a:ext>
            </a:extLst>
          </p:cNvPr>
          <p:cNvSpPr txBox="1"/>
          <p:nvPr/>
        </p:nvSpPr>
        <p:spPr>
          <a:xfrm>
            <a:off x="4210049" y="4615543"/>
            <a:ext cx="3771900" cy="369332"/>
          </a:xfrm>
          <a:prstGeom prst="rect">
            <a:avLst/>
          </a:prstGeom>
          <a:noFill/>
        </p:spPr>
        <p:txBody>
          <a:bodyPr wrap="square" rtlCol="0">
            <a:spAutoFit/>
          </a:bodyPr>
          <a:lstStyle/>
          <a:p>
            <a:r>
              <a:rPr lang="en-US" altLang="zh-CN" dirty="0"/>
              <a:t>《</a:t>
            </a:r>
            <a:r>
              <a:rPr lang="zh-CN" altLang="en-US" dirty="0"/>
              <a:t>智能识别系统</a:t>
            </a:r>
            <a:r>
              <a:rPr lang="en-US" altLang="zh-CN" dirty="0"/>
              <a:t>》</a:t>
            </a:r>
            <a:r>
              <a:rPr lang="zh-CN" altLang="en-US" dirty="0"/>
              <a:t>期末大作业汇报</a:t>
            </a:r>
          </a:p>
        </p:txBody>
      </p:sp>
      <p:sp>
        <p:nvSpPr>
          <p:cNvPr id="3" name="文本框 2">
            <a:extLst>
              <a:ext uri="{FF2B5EF4-FFF2-40B4-BE49-F238E27FC236}">
                <a16:creationId xmlns:a16="http://schemas.microsoft.com/office/drawing/2014/main" id="{111555CD-852F-9B32-846A-BB892B9EEDDD}"/>
              </a:ext>
            </a:extLst>
          </p:cNvPr>
          <p:cNvSpPr txBox="1"/>
          <p:nvPr/>
        </p:nvSpPr>
        <p:spPr>
          <a:xfrm>
            <a:off x="2560862" y="1652532"/>
            <a:ext cx="7070273" cy="1754326"/>
          </a:xfrm>
          <a:prstGeom prst="rect">
            <a:avLst/>
          </a:prstGeom>
          <a:noFill/>
        </p:spPr>
        <p:txBody>
          <a:bodyPr wrap="square" rtlCol="0">
            <a:spAutoFit/>
          </a:bodyPr>
          <a:lstStyle/>
          <a:p>
            <a:r>
              <a:rPr lang="zh-CN" altLang="en-US" sz="5400" dirty="0"/>
              <a:t>基于图像处理的车牌区域检测与字符提取系统</a:t>
            </a:r>
          </a:p>
        </p:txBody>
      </p:sp>
      <p:sp>
        <p:nvSpPr>
          <p:cNvPr id="5" name="文本框 4">
            <a:extLst>
              <a:ext uri="{FF2B5EF4-FFF2-40B4-BE49-F238E27FC236}">
                <a16:creationId xmlns:a16="http://schemas.microsoft.com/office/drawing/2014/main" id="{2960C72D-1151-DF19-C63B-BE7D9BE480A4}"/>
              </a:ext>
            </a:extLst>
          </p:cNvPr>
          <p:cNvSpPr txBox="1"/>
          <p:nvPr/>
        </p:nvSpPr>
        <p:spPr>
          <a:xfrm>
            <a:off x="4419599" y="4165076"/>
            <a:ext cx="2901043" cy="369332"/>
          </a:xfrm>
          <a:prstGeom prst="rect">
            <a:avLst/>
          </a:prstGeom>
          <a:noFill/>
        </p:spPr>
        <p:txBody>
          <a:bodyPr wrap="square" rtlCol="0">
            <a:spAutoFit/>
          </a:bodyPr>
          <a:lstStyle/>
          <a:p>
            <a:r>
              <a:rPr lang="en-US" altLang="zh-CN" dirty="0"/>
              <a:t>2022280310             </a:t>
            </a:r>
            <a:r>
              <a:rPr lang="zh-CN" altLang="en-US" dirty="0"/>
              <a:t>林浩晟</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4C1A9-F145-3924-27F4-554DFB489506}"/>
            </a:ext>
          </a:extLst>
        </p:cNvPr>
        <p:cNvGrpSpPr/>
        <p:nvPr/>
      </p:nvGrpSpPr>
      <p:grpSpPr>
        <a:xfrm>
          <a:off x="0" y="0"/>
          <a:ext cx="0" cy="0"/>
          <a:chOff x="0" y="0"/>
          <a:chExt cx="0" cy="0"/>
        </a:xfrm>
      </p:grpSpPr>
      <p:sp>
        <p:nvSpPr>
          <p:cNvPr id="12" name="灯片编号占位符 11">
            <a:extLst>
              <a:ext uri="{FF2B5EF4-FFF2-40B4-BE49-F238E27FC236}">
                <a16:creationId xmlns:a16="http://schemas.microsoft.com/office/drawing/2014/main" id="{482BE1B7-58D4-E591-FA70-12DBFF69EA6B}"/>
              </a:ext>
            </a:extLst>
          </p:cNvPr>
          <p:cNvSpPr>
            <a:spLocks noGrp="1"/>
          </p:cNvSpPr>
          <p:nvPr>
            <p:ph type="sldNum" sz="quarter" idx="4294967295"/>
          </p:nvPr>
        </p:nvSpPr>
        <p:spPr>
          <a:xfrm>
            <a:off x="8610600"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E3DDA8-6273-43B5-9B72-76C2E627503F}" type="slidenum">
              <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t>10</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矩形 3">
            <a:extLst>
              <a:ext uri="{FF2B5EF4-FFF2-40B4-BE49-F238E27FC236}">
                <a16:creationId xmlns:a16="http://schemas.microsoft.com/office/drawing/2014/main" id="{513FFDDF-5558-4E4E-4C99-7D3D2685F0D7}"/>
              </a:ext>
            </a:extLst>
          </p:cNvPr>
          <p:cNvSpPr/>
          <p:nvPr/>
        </p:nvSpPr>
        <p:spPr>
          <a:xfrm>
            <a:off x="0" y="5354320"/>
            <a:ext cx="12192000" cy="1503680"/>
          </a:xfrm>
          <a:prstGeom prst="rect">
            <a:avLst/>
          </a:prstGeom>
          <a:solidFill>
            <a:srgbClr val="8C0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文本框 6">
            <a:extLst>
              <a:ext uri="{FF2B5EF4-FFF2-40B4-BE49-F238E27FC236}">
                <a16:creationId xmlns:a16="http://schemas.microsoft.com/office/drawing/2014/main" id="{B7BA544D-93B4-69E7-7FEB-D24242E67D68}"/>
              </a:ext>
            </a:extLst>
          </p:cNvPr>
          <p:cNvSpPr txBox="1"/>
          <p:nvPr/>
        </p:nvSpPr>
        <p:spPr>
          <a:xfrm>
            <a:off x="3331321" y="2446407"/>
            <a:ext cx="5529357" cy="706755"/>
          </a:xfrm>
          <a:prstGeom prst="rect">
            <a:avLst/>
          </a:prstGeom>
          <a:noFill/>
        </p:spPr>
        <p:txBody>
          <a:bodyPr wrap="square" rtlCol="0">
            <a:spAutoFit/>
          </a:bodyPr>
          <a:lstStyle/>
          <a:p>
            <a:pPr algn="ctr"/>
            <a:r>
              <a:rPr lang="zh-CN" altLang="en-US" sz="4000" b="1" dirty="0">
                <a:latin typeface="华文中宋" panose="02010600040101010101" pitchFamily="2" charset="-122"/>
                <a:ea typeface="华文中宋" panose="02010600040101010101" pitchFamily="2" charset="-122"/>
              </a:rPr>
              <a:t>实验分析</a:t>
            </a:r>
            <a:endParaRPr lang="en-US" altLang="zh-CN" sz="40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063969204"/>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30D15-6C2A-ECAE-2FAB-7F866D469D7F}"/>
            </a:ext>
          </a:extLst>
        </p:cNvPr>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8FBD1D7F-3724-A298-13B8-A14B4BD38213}"/>
              </a:ext>
            </a:extLst>
          </p:cNvPr>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27874DB2-3972-6CF3-092F-0269A5541FBB}"/>
              </a:ext>
            </a:extLst>
          </p:cNvPr>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11</a:t>
            </a:fld>
            <a:endParaRPr lang="zh-CN" altLang="en-US" dirty="0">
              <a:solidFill>
                <a:prstClr val="black">
                  <a:lumMod val="85000"/>
                  <a:lumOff val="15000"/>
                </a:prstClr>
              </a:solidFill>
            </a:endParaRPr>
          </a:p>
        </p:txBody>
      </p:sp>
      <p:sp>
        <p:nvSpPr>
          <p:cNvPr id="2" name="TextBox 5">
            <a:extLst>
              <a:ext uri="{FF2B5EF4-FFF2-40B4-BE49-F238E27FC236}">
                <a16:creationId xmlns:a16="http://schemas.microsoft.com/office/drawing/2014/main" id="{A5964E61-CF84-40A5-1744-CB2F1E944D90}"/>
              </a:ext>
            </a:extLst>
          </p:cNvPr>
          <p:cNvSpPr txBox="1"/>
          <p:nvPr/>
        </p:nvSpPr>
        <p:spPr>
          <a:xfrm>
            <a:off x="946151" y="482600"/>
            <a:ext cx="3580876" cy="523220"/>
          </a:xfrm>
          <a:prstGeom prst="rect">
            <a:avLst/>
          </a:prstGeom>
          <a:noFill/>
        </p:spPr>
        <p:txBody>
          <a:bodyPr wrap="square" rtlCol="0">
            <a:spAutoFit/>
          </a:bodyPr>
          <a:lstStyle/>
          <a:p>
            <a:r>
              <a:rPr lang="zh-CN" altLang="en-US" sz="2800" b="1" dirty="0">
                <a:latin typeface="华文中宋" panose="02010600040101010101" pitchFamily="2" charset="-122"/>
                <a:ea typeface="华文中宋" panose="02010600040101010101" pitchFamily="2" charset="-122"/>
              </a:rPr>
              <a:t>实验分析</a:t>
            </a:r>
            <a:endParaRPr lang="en-US" altLang="zh-CN" sz="2800" b="1" dirty="0">
              <a:latin typeface="华文中宋" panose="02010600040101010101" pitchFamily="2" charset="-122"/>
              <a:ea typeface="华文中宋" panose="02010600040101010101" pitchFamily="2" charset="-122"/>
            </a:endParaRPr>
          </a:p>
        </p:txBody>
      </p:sp>
      <p:pic>
        <p:nvPicPr>
          <p:cNvPr id="6" name="图片 5">
            <a:extLst>
              <a:ext uri="{FF2B5EF4-FFF2-40B4-BE49-F238E27FC236}">
                <a16:creationId xmlns:a16="http://schemas.microsoft.com/office/drawing/2014/main" id="{4993E9BF-048A-A81A-35FE-CA6E2BCEB6BB}"/>
              </a:ext>
            </a:extLst>
          </p:cNvPr>
          <p:cNvPicPr>
            <a:picLocks noChangeAspect="1"/>
          </p:cNvPicPr>
          <p:nvPr/>
        </p:nvPicPr>
        <p:blipFill>
          <a:blip r:embed="rId3"/>
          <a:stretch>
            <a:fillRect/>
          </a:stretch>
        </p:blipFill>
        <p:spPr>
          <a:xfrm>
            <a:off x="330200" y="1484548"/>
            <a:ext cx="5571537" cy="3562617"/>
          </a:xfrm>
          <a:prstGeom prst="rect">
            <a:avLst/>
          </a:prstGeom>
        </p:spPr>
      </p:pic>
      <p:sp>
        <p:nvSpPr>
          <p:cNvPr id="7" name="文本框 6">
            <a:extLst>
              <a:ext uri="{FF2B5EF4-FFF2-40B4-BE49-F238E27FC236}">
                <a16:creationId xmlns:a16="http://schemas.microsoft.com/office/drawing/2014/main" id="{E59BA8C0-784B-4BCE-E335-F3C76618F5A9}"/>
              </a:ext>
            </a:extLst>
          </p:cNvPr>
          <p:cNvSpPr txBox="1"/>
          <p:nvPr/>
        </p:nvSpPr>
        <p:spPr>
          <a:xfrm>
            <a:off x="6375400" y="1526918"/>
            <a:ext cx="5486400" cy="3477875"/>
          </a:xfrm>
          <a:prstGeom prst="rect">
            <a:avLst/>
          </a:prstGeom>
          <a:noFill/>
        </p:spPr>
        <p:txBody>
          <a:bodyPr wrap="square" rtlCol="0">
            <a:spAutoFit/>
          </a:bodyPr>
          <a:lstStyle/>
          <a:p>
            <a:r>
              <a:rPr lang="en-US" altLang="zh-CN" sz="2000" b="1" dirty="0"/>
              <a:t>CCPD (Chinese City Parking Dataset)</a:t>
            </a:r>
            <a:r>
              <a:rPr lang="zh-CN" altLang="en-US" sz="2000" dirty="0"/>
              <a:t> 是一个专为中文车牌识别和检测设计的数据集，包含超过 </a:t>
            </a:r>
            <a:r>
              <a:rPr lang="en-US" altLang="zh-CN" sz="2000" dirty="0"/>
              <a:t>30 </a:t>
            </a:r>
            <a:r>
              <a:rPr lang="zh-CN" altLang="en-US" sz="2000" dirty="0"/>
              <a:t>万张车牌图像，涵盖了多种交通环境和不同子数据集（如 </a:t>
            </a:r>
            <a:r>
              <a:rPr lang="en-US" altLang="zh-CN" sz="2000" dirty="0"/>
              <a:t>CCPD-Base</a:t>
            </a:r>
            <a:r>
              <a:rPr lang="zh-CN" altLang="en-US" sz="2000" dirty="0"/>
              <a:t>、</a:t>
            </a:r>
            <a:r>
              <a:rPr lang="en-US" altLang="zh-CN" sz="2000" dirty="0"/>
              <a:t>CCPD-DB</a:t>
            </a:r>
            <a:r>
              <a:rPr lang="zh-CN" altLang="en-US" sz="2000" dirty="0"/>
              <a:t>、</a:t>
            </a:r>
            <a:r>
              <a:rPr lang="en-US" altLang="zh-CN" sz="2000" dirty="0"/>
              <a:t>CCPD-Blur </a:t>
            </a:r>
            <a:r>
              <a:rPr lang="zh-CN" altLang="en-US" sz="2000" dirty="0"/>
              <a:t>等）。每张图像包含一个车牌，数据集分为训练集、验证集和测试集，并提供精细的标注。该数据集为车牌检测与识别算法的训练和评估提供了丰富的挑战和测试场景。</a:t>
            </a:r>
            <a:endParaRPr lang="en-US" altLang="zh-CN" sz="2000" dirty="0"/>
          </a:p>
          <a:p>
            <a:endParaRPr lang="en-US" altLang="zh-CN" sz="2000" dirty="0"/>
          </a:p>
          <a:p>
            <a:r>
              <a:rPr lang="zh-CN" altLang="en-US" sz="2000" dirty="0"/>
              <a:t>这里下载的是</a:t>
            </a:r>
            <a:r>
              <a:rPr lang="en-US" altLang="zh-CN" sz="2000" dirty="0"/>
              <a:t>2020</a:t>
            </a:r>
            <a:r>
              <a:rPr lang="zh-CN" altLang="en-US" sz="2000" dirty="0"/>
              <a:t>年新增的 </a:t>
            </a:r>
            <a:r>
              <a:rPr lang="en-US" altLang="zh-CN" sz="2000" b="1" dirty="0"/>
              <a:t>CCPD-Green</a:t>
            </a:r>
            <a:r>
              <a:rPr lang="zh-CN" altLang="en-US" sz="2000" dirty="0"/>
              <a:t> 子数据集，包含新能源汽车的八位车牌号码。</a:t>
            </a:r>
          </a:p>
        </p:txBody>
      </p:sp>
    </p:spTree>
    <p:extLst>
      <p:ext uri="{BB962C8B-B14F-4D97-AF65-F5344CB8AC3E}">
        <p14:creationId xmlns:p14="http://schemas.microsoft.com/office/powerpoint/2010/main" val="362336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5E9B9-489F-2538-0C79-F38632FF042C}"/>
            </a:ext>
          </a:extLst>
        </p:cNvPr>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F4F4A913-3E53-2D28-49D5-FD0DB08FC4C3}"/>
              </a:ext>
            </a:extLst>
          </p:cNvPr>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DFAC9A8B-A797-6256-1013-33A05E9929BD}"/>
              </a:ext>
            </a:extLst>
          </p:cNvPr>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12</a:t>
            </a:fld>
            <a:endParaRPr lang="zh-CN" altLang="en-US" dirty="0">
              <a:solidFill>
                <a:prstClr val="black">
                  <a:lumMod val="85000"/>
                  <a:lumOff val="15000"/>
                </a:prstClr>
              </a:solidFill>
            </a:endParaRPr>
          </a:p>
        </p:txBody>
      </p:sp>
      <p:sp>
        <p:nvSpPr>
          <p:cNvPr id="2" name="TextBox 5">
            <a:extLst>
              <a:ext uri="{FF2B5EF4-FFF2-40B4-BE49-F238E27FC236}">
                <a16:creationId xmlns:a16="http://schemas.microsoft.com/office/drawing/2014/main" id="{5CD5FAFC-DA2B-B1D4-E9F0-B7B2AB51B16A}"/>
              </a:ext>
            </a:extLst>
          </p:cNvPr>
          <p:cNvSpPr txBox="1"/>
          <p:nvPr/>
        </p:nvSpPr>
        <p:spPr>
          <a:xfrm>
            <a:off x="946151" y="482600"/>
            <a:ext cx="3580876" cy="523220"/>
          </a:xfrm>
          <a:prstGeom prst="rect">
            <a:avLst/>
          </a:prstGeom>
          <a:noFill/>
        </p:spPr>
        <p:txBody>
          <a:bodyPr wrap="square" rtlCol="0">
            <a:spAutoFit/>
          </a:bodyPr>
          <a:lstStyle/>
          <a:p>
            <a:r>
              <a:rPr lang="zh-CN" altLang="en-US" sz="2800" b="1" dirty="0">
                <a:latin typeface="华文中宋" panose="02010600040101010101" pitchFamily="2" charset="-122"/>
                <a:ea typeface="华文中宋" panose="02010600040101010101" pitchFamily="2" charset="-122"/>
              </a:rPr>
              <a:t>实验分析</a:t>
            </a:r>
            <a:endParaRPr lang="en-US" altLang="zh-CN" sz="2800" b="1" dirty="0">
              <a:latin typeface="华文中宋" panose="02010600040101010101" pitchFamily="2" charset="-122"/>
              <a:ea typeface="华文中宋" panose="02010600040101010101" pitchFamily="2" charset="-122"/>
            </a:endParaRPr>
          </a:p>
        </p:txBody>
      </p:sp>
      <p:sp>
        <p:nvSpPr>
          <p:cNvPr id="5" name="文本框 4">
            <a:extLst>
              <a:ext uri="{FF2B5EF4-FFF2-40B4-BE49-F238E27FC236}">
                <a16:creationId xmlns:a16="http://schemas.microsoft.com/office/drawing/2014/main" id="{C8655CD3-B21C-A994-DA9A-A42EED969127}"/>
              </a:ext>
            </a:extLst>
          </p:cNvPr>
          <p:cNvSpPr txBox="1"/>
          <p:nvPr/>
        </p:nvSpPr>
        <p:spPr>
          <a:xfrm>
            <a:off x="330200" y="1240971"/>
            <a:ext cx="9788071" cy="3139321"/>
          </a:xfrm>
          <a:prstGeom prst="rect">
            <a:avLst/>
          </a:prstGeom>
          <a:noFill/>
        </p:spPr>
        <p:txBody>
          <a:bodyPr wrap="square" rtlCol="0">
            <a:spAutoFit/>
          </a:bodyPr>
          <a:lstStyle/>
          <a:p>
            <a:r>
              <a:rPr lang="zh-CN" altLang="en-US" dirty="0"/>
              <a:t>为了测试该系统识别的精确度，我们进行以下操作：</a:t>
            </a:r>
            <a:endParaRPr lang="en-US" altLang="zh-CN" dirty="0"/>
          </a:p>
          <a:p>
            <a:pPr marL="342900" indent="-342900">
              <a:buFont typeface="+mj-lt"/>
              <a:buAutoNum type="arabicPeriod"/>
            </a:pPr>
            <a:r>
              <a:rPr lang="zh-CN" altLang="en-US" dirty="0"/>
              <a:t>首先随机从</a:t>
            </a:r>
            <a:r>
              <a:rPr lang="en-US" altLang="zh-CN" dirty="0"/>
              <a:t>CCPD</a:t>
            </a:r>
            <a:r>
              <a:rPr lang="zh-CN" altLang="en-US" dirty="0"/>
              <a:t>中抽取</a:t>
            </a:r>
            <a:r>
              <a:rPr lang="en-US" altLang="zh-CN" dirty="0"/>
              <a:t>100</a:t>
            </a:r>
            <a:r>
              <a:rPr lang="zh-CN" altLang="en-US" dirty="0"/>
              <a:t>张图片，装入</a:t>
            </a:r>
            <a:r>
              <a:rPr lang="en-US" altLang="zh-CN" dirty="0"/>
              <a:t>test</a:t>
            </a:r>
            <a:r>
              <a:rPr lang="zh-CN" altLang="en-US" dirty="0"/>
              <a:t>文件夹中；</a:t>
            </a:r>
            <a:endParaRPr lang="en-US" altLang="zh-CN" dirty="0"/>
          </a:p>
          <a:p>
            <a:pPr marL="342900" indent="-342900">
              <a:buFont typeface="+mj-lt"/>
              <a:buAutoNum type="arabicPeriod"/>
            </a:pPr>
            <a:r>
              <a:rPr lang="zh-CN" altLang="en-US" dirty="0"/>
              <a:t>遍历</a:t>
            </a:r>
            <a:r>
              <a:rPr lang="en-US" altLang="zh-CN" dirty="0"/>
              <a:t>test</a:t>
            </a:r>
            <a:r>
              <a:rPr lang="zh-CN" altLang="en-US" dirty="0"/>
              <a:t>文件夹，检测车牌号，将所有的车牌号输入到一个</a:t>
            </a:r>
            <a:r>
              <a:rPr lang="en-US" altLang="zh-CN" dirty="0"/>
              <a:t>.txt</a:t>
            </a:r>
            <a:r>
              <a:rPr lang="zh-CN" altLang="en-US" dirty="0"/>
              <a:t>文件中；</a:t>
            </a:r>
            <a:endParaRPr lang="en-US" altLang="zh-CN" dirty="0"/>
          </a:p>
          <a:p>
            <a:pPr marL="800100" lvl="1" indent="-342900">
              <a:buFont typeface="Arial" panose="020B0604020202020204" pitchFamily="34" charset="0"/>
              <a:buChar char="•"/>
            </a:pPr>
            <a:r>
              <a:rPr lang="zh-CN" altLang="en-US" dirty="0"/>
              <a:t>如果检测到字符串，写入车牌号；</a:t>
            </a:r>
            <a:endParaRPr lang="en-US" altLang="zh-CN" dirty="0"/>
          </a:p>
          <a:p>
            <a:pPr marL="800100" lvl="1" indent="-342900">
              <a:buFont typeface="Arial" panose="020B0604020202020204" pitchFamily="34" charset="0"/>
              <a:buChar char="•"/>
            </a:pPr>
            <a:r>
              <a:rPr lang="zh-CN" altLang="en-US" dirty="0"/>
              <a:t>如果未检测到字符串，写入</a:t>
            </a:r>
            <a:r>
              <a:rPr lang="en-US" altLang="zh-CN" dirty="0"/>
              <a:t>Error</a:t>
            </a:r>
            <a:r>
              <a:rPr lang="zh-CN" altLang="en-US" dirty="0"/>
              <a:t>；</a:t>
            </a:r>
            <a:endParaRPr lang="en-US" altLang="zh-CN" dirty="0"/>
          </a:p>
          <a:p>
            <a:pPr marL="342900" indent="-342900">
              <a:buFont typeface="+mj-lt"/>
              <a:buAutoNum type="arabicPeriod"/>
            </a:pPr>
            <a:r>
              <a:rPr lang="zh-CN" altLang="en-US" dirty="0"/>
              <a:t>最后打开</a:t>
            </a:r>
            <a:r>
              <a:rPr lang="en-US" altLang="zh-CN" dirty="0"/>
              <a:t>.txt</a:t>
            </a:r>
            <a:r>
              <a:rPr lang="zh-CN" altLang="en-US" dirty="0"/>
              <a:t>文件一一对比车牌号与照片，记录检测正确的数量；</a:t>
            </a:r>
            <a:endParaRPr lang="en-US" altLang="zh-CN" dirty="0"/>
          </a:p>
          <a:p>
            <a:pPr marL="342900" indent="-342900">
              <a:buFont typeface="+mj-lt"/>
              <a:buAutoNum type="arabicPeriod"/>
            </a:pPr>
            <a:endParaRPr lang="en-US" altLang="zh-CN" dirty="0"/>
          </a:p>
          <a:p>
            <a:r>
              <a:rPr lang="zh-CN" altLang="en-US" dirty="0"/>
              <a:t>因此我们得到以下数据：</a:t>
            </a:r>
            <a:endParaRPr lang="en-US" altLang="zh-CN" dirty="0"/>
          </a:p>
          <a:p>
            <a:endParaRPr lang="en-US" altLang="zh-CN" dirty="0"/>
          </a:p>
          <a:p>
            <a:endParaRPr lang="en-US" altLang="zh-CN" dirty="0"/>
          </a:p>
          <a:p>
            <a:endParaRPr lang="zh-CN" altLang="en-US" dirty="0"/>
          </a:p>
        </p:txBody>
      </p:sp>
      <p:graphicFrame>
        <p:nvGraphicFramePr>
          <p:cNvPr id="9" name="表格 8">
            <a:extLst>
              <a:ext uri="{FF2B5EF4-FFF2-40B4-BE49-F238E27FC236}">
                <a16:creationId xmlns:a16="http://schemas.microsoft.com/office/drawing/2014/main" id="{49D1CA1C-C5CC-CF98-458A-CF772FA49F02}"/>
              </a:ext>
            </a:extLst>
          </p:cNvPr>
          <p:cNvGraphicFramePr>
            <a:graphicFrameLocks noGrp="1"/>
          </p:cNvGraphicFramePr>
          <p:nvPr>
            <p:extLst>
              <p:ext uri="{D42A27DB-BD31-4B8C-83A1-F6EECF244321}">
                <p14:modId xmlns:p14="http://schemas.microsoft.com/office/powerpoint/2010/main" val="675494327"/>
              </p:ext>
            </p:extLst>
          </p:nvPr>
        </p:nvGraphicFramePr>
        <p:xfrm>
          <a:off x="437697" y="3685028"/>
          <a:ext cx="7201806" cy="751332"/>
        </p:xfrm>
        <a:graphic>
          <a:graphicData uri="http://schemas.openxmlformats.org/drawingml/2006/table">
            <a:tbl>
              <a:tblPr firstRow="1" bandRow="1">
                <a:tableStyleId>{5C22544A-7EE6-4342-B048-85BDC9FD1C3A}</a:tableStyleId>
              </a:tblPr>
              <a:tblGrid>
                <a:gridCol w="1018720">
                  <a:extLst>
                    <a:ext uri="{9D8B030D-6E8A-4147-A177-3AD203B41FA5}">
                      <a16:colId xmlns:a16="http://schemas.microsoft.com/office/drawing/2014/main" val="3574769873"/>
                    </a:ext>
                  </a:extLst>
                </a:gridCol>
                <a:gridCol w="1530364">
                  <a:extLst>
                    <a:ext uri="{9D8B030D-6E8A-4147-A177-3AD203B41FA5}">
                      <a16:colId xmlns:a16="http://schemas.microsoft.com/office/drawing/2014/main" val="1310302791"/>
                    </a:ext>
                  </a:extLst>
                </a:gridCol>
                <a:gridCol w="1274542">
                  <a:extLst>
                    <a:ext uri="{9D8B030D-6E8A-4147-A177-3AD203B41FA5}">
                      <a16:colId xmlns:a16="http://schemas.microsoft.com/office/drawing/2014/main" val="34867547"/>
                    </a:ext>
                  </a:extLst>
                </a:gridCol>
                <a:gridCol w="3378180">
                  <a:extLst>
                    <a:ext uri="{9D8B030D-6E8A-4147-A177-3AD203B41FA5}">
                      <a16:colId xmlns:a16="http://schemas.microsoft.com/office/drawing/2014/main" val="1374678847"/>
                    </a:ext>
                  </a:extLst>
                </a:gridCol>
              </a:tblGrid>
              <a:tr h="370840">
                <a:tc>
                  <a:txBody>
                    <a:bodyPr/>
                    <a:lstStyle/>
                    <a:p>
                      <a:r>
                        <a:rPr lang="zh-CN" altLang="en-US" dirty="0"/>
                        <a:t>样本数</a:t>
                      </a:r>
                    </a:p>
                  </a:txBody>
                  <a:tcPr/>
                </a:tc>
                <a:tc>
                  <a:txBody>
                    <a:bodyPr/>
                    <a:lstStyle/>
                    <a:p>
                      <a:r>
                        <a:rPr lang="zh-CN" altLang="en-US" dirty="0"/>
                        <a:t>正确检测数</a:t>
                      </a:r>
                    </a:p>
                  </a:txBody>
                  <a:tcPr/>
                </a:tc>
                <a:tc>
                  <a:txBody>
                    <a:bodyPr/>
                    <a:lstStyle/>
                    <a:p>
                      <a:r>
                        <a:rPr lang="zh-CN" altLang="en-US" dirty="0"/>
                        <a:t>准确率</a:t>
                      </a:r>
                    </a:p>
                  </a:txBody>
                  <a:tcPr/>
                </a:tc>
                <a:tc>
                  <a:txBody>
                    <a:bodyPr/>
                    <a:lstStyle/>
                    <a:p>
                      <a:r>
                        <a:rPr lang="zh-CN" altLang="en-US" dirty="0"/>
                        <a:t>平均置信度</a:t>
                      </a:r>
                    </a:p>
                  </a:txBody>
                  <a:tcPr/>
                </a:tc>
                <a:extLst>
                  <a:ext uri="{0D108BD9-81ED-4DB2-BD59-A6C34878D82A}">
                    <a16:rowId xmlns:a16="http://schemas.microsoft.com/office/drawing/2014/main" val="3506865397"/>
                  </a:ext>
                </a:extLst>
              </a:tr>
              <a:tr h="370840">
                <a:tc>
                  <a:txBody>
                    <a:bodyPr/>
                    <a:lstStyle/>
                    <a:p>
                      <a:r>
                        <a:rPr lang="en-US" altLang="zh-CN" dirty="0"/>
                        <a:t>100</a:t>
                      </a:r>
                      <a:endParaRPr lang="zh-CN" altLang="en-US" dirty="0"/>
                    </a:p>
                  </a:txBody>
                  <a:tcPr/>
                </a:tc>
                <a:tc>
                  <a:txBody>
                    <a:bodyPr/>
                    <a:lstStyle/>
                    <a:p>
                      <a:r>
                        <a:rPr lang="en-US" altLang="zh-CN" dirty="0"/>
                        <a:t>83</a:t>
                      </a:r>
                      <a:endParaRPr lang="zh-CN" altLang="en-US" dirty="0"/>
                    </a:p>
                  </a:txBody>
                  <a:tcPr/>
                </a:tc>
                <a:tc>
                  <a:txBody>
                    <a:bodyPr/>
                    <a:lstStyle/>
                    <a:p>
                      <a:r>
                        <a:rPr lang="en-US" altLang="zh-CN" dirty="0"/>
                        <a:t>83.00%</a:t>
                      </a:r>
                      <a:endParaRPr lang="zh-CN" altLang="en-US" dirty="0"/>
                    </a:p>
                  </a:txBody>
                  <a:tcPr/>
                </a:tc>
                <a:tc>
                  <a:txBody>
                    <a:bodyPr/>
                    <a:lstStyle/>
                    <a:p>
                      <a:r>
                        <a:rPr lang="en-US" altLang="zh-CN" dirty="0"/>
                        <a:t>0.9740544962882996</a:t>
                      </a:r>
                      <a:endParaRPr lang="zh-CN" altLang="en-US" dirty="0"/>
                    </a:p>
                  </a:txBody>
                  <a:tcPr/>
                </a:tc>
                <a:extLst>
                  <a:ext uri="{0D108BD9-81ED-4DB2-BD59-A6C34878D82A}">
                    <a16:rowId xmlns:a16="http://schemas.microsoft.com/office/drawing/2014/main" val="4058253400"/>
                  </a:ext>
                </a:extLst>
              </a:tr>
            </a:tbl>
          </a:graphicData>
        </a:graphic>
      </p:graphicFrame>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592DE2F-231E-1299-9472-1A94AA64D140}"/>
                  </a:ext>
                </a:extLst>
              </p:cNvPr>
              <p:cNvSpPr txBox="1"/>
              <p:nvPr/>
            </p:nvSpPr>
            <p:spPr>
              <a:xfrm>
                <a:off x="7804972" y="3685028"/>
                <a:ext cx="3385542" cy="526426"/>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其中</m:t>
                    </m:r>
                    <m:r>
                      <a:rPr lang="zh-CN" altLang="en-US" i="1">
                        <a:latin typeface="Cambria Math" panose="02040503050406030204" pitchFamily="18" charset="0"/>
                      </a:rPr>
                      <m:t>：</m:t>
                    </m:r>
                    <m:r>
                      <a:rPr lang="zh-CN" altLang="en-US" i="1" smtClean="0">
                        <a:latin typeface="Cambria Math" panose="02040503050406030204" pitchFamily="18" charset="0"/>
                      </a:rPr>
                      <m:t>准</m:t>
                    </m:r>
                    <m:r>
                      <a:rPr lang="zh-CN" altLang="en-US" i="1">
                        <a:latin typeface="Cambria Math" panose="02040503050406030204" pitchFamily="18" charset="0"/>
                      </a:rPr>
                      <m:t>确率</m:t>
                    </m:r>
                  </m:oMath>
                </a14:m>
                <a:r>
                  <a:rPr lang="en-US" altLang="zh-CN" dirty="0"/>
                  <a:t>=</a:t>
                </a:r>
                <a14:m>
                  <m:oMath xmlns:m="http://schemas.openxmlformats.org/officeDocument/2006/math">
                    <m:f>
                      <m:fPr>
                        <m:ctrlPr>
                          <a:rPr lang="en-US" altLang="zh-CN" i="1" dirty="0" smtClean="0">
                            <a:latin typeface="Cambria Math" panose="02040503050406030204" pitchFamily="18" charset="0"/>
                          </a:rPr>
                        </m:ctrlPr>
                      </m:fPr>
                      <m:num>
                        <m:r>
                          <m:rPr>
                            <m:nor/>
                          </m:rPr>
                          <a:rPr lang="zh-CN" altLang="en-US"/>
                          <m:t>正确检测的车牌数</m:t>
                        </m:r>
                      </m:num>
                      <m:den>
                        <m:r>
                          <a:rPr lang="zh-CN" altLang="en-US" i="1" dirty="0">
                            <a:latin typeface="Cambria Math" panose="02040503050406030204" pitchFamily="18" charset="0"/>
                          </a:rPr>
                          <m:t>样本</m:t>
                        </m:r>
                        <m:r>
                          <a:rPr lang="zh-CN" altLang="en-US" i="1" dirty="0" smtClean="0">
                            <a:latin typeface="Cambria Math" panose="02040503050406030204" pitchFamily="18" charset="0"/>
                          </a:rPr>
                          <m:t>总数</m:t>
                        </m:r>
                      </m:den>
                    </m:f>
                  </m:oMath>
                </a14:m>
                <a:endParaRPr lang="zh-CN" altLang="en-US" dirty="0"/>
              </a:p>
            </p:txBody>
          </p:sp>
        </mc:Choice>
        <mc:Fallback xmlns="">
          <p:sp>
            <p:nvSpPr>
              <p:cNvPr id="10" name="文本框 9">
                <a:extLst>
                  <a:ext uri="{FF2B5EF4-FFF2-40B4-BE49-F238E27FC236}">
                    <a16:creationId xmlns:a16="http://schemas.microsoft.com/office/drawing/2014/main" id="{C592DE2F-231E-1299-9472-1A94AA64D140}"/>
                  </a:ext>
                </a:extLst>
              </p:cNvPr>
              <p:cNvSpPr txBox="1">
                <a:spLocks noRot="1" noChangeAspect="1" noMove="1" noResize="1" noEditPoints="1" noAdjustHandles="1" noChangeArrowheads="1" noChangeShapeType="1" noTextEdit="1"/>
              </p:cNvSpPr>
              <p:nvPr/>
            </p:nvSpPr>
            <p:spPr>
              <a:xfrm>
                <a:off x="7804972" y="3685028"/>
                <a:ext cx="3385542" cy="526426"/>
              </a:xfrm>
              <a:prstGeom prst="rect">
                <a:avLst/>
              </a:prstGeom>
              <a:blipFill>
                <a:blip r:embed="rId3"/>
                <a:stretch>
                  <a:fillRect b="-4598"/>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04D4C45-F755-F06A-CB7F-0CE6542DAB1F}"/>
              </a:ext>
            </a:extLst>
          </p:cNvPr>
          <p:cNvSpPr txBox="1"/>
          <p:nvPr/>
        </p:nvSpPr>
        <p:spPr>
          <a:xfrm>
            <a:off x="437696" y="4816929"/>
            <a:ext cx="10660289" cy="1200329"/>
          </a:xfrm>
          <a:prstGeom prst="rect">
            <a:avLst/>
          </a:prstGeom>
          <a:noFill/>
        </p:spPr>
        <p:txBody>
          <a:bodyPr wrap="square" rtlCol="0">
            <a:spAutoFit/>
          </a:bodyPr>
          <a:lstStyle/>
          <a:p>
            <a:r>
              <a:rPr lang="zh-CN" altLang="en-US" dirty="0"/>
              <a:t>分析：可以看出该系统在小规模数据下</a:t>
            </a:r>
            <a:r>
              <a:rPr lang="en-US" altLang="zh-CN" dirty="0"/>
              <a:t>(</a:t>
            </a:r>
            <a:r>
              <a:rPr lang="zh-CN" altLang="en-US" dirty="0"/>
              <a:t>样本数为</a:t>
            </a:r>
            <a:r>
              <a:rPr lang="en-US" altLang="zh-CN" dirty="0"/>
              <a:t>100)</a:t>
            </a:r>
            <a:r>
              <a:rPr lang="zh-CN" altLang="en-US" dirty="0"/>
              <a:t>，表现良好；同时考虑到测试集的图像多样性（有不同的角度、光照条件、车牌遮挡等因素），</a:t>
            </a:r>
            <a:r>
              <a:rPr lang="en-US" altLang="zh-CN" dirty="0"/>
              <a:t>83%</a:t>
            </a:r>
            <a:r>
              <a:rPr lang="zh-CN" altLang="en-US" dirty="0"/>
              <a:t>的准确率表明系统具有相对较高的准确性。</a:t>
            </a:r>
            <a:endParaRPr lang="en-US" altLang="zh-CN" dirty="0"/>
          </a:p>
          <a:p>
            <a:r>
              <a:rPr lang="zh-CN" altLang="en-US" dirty="0"/>
              <a:t>而</a:t>
            </a:r>
            <a:r>
              <a:rPr lang="en-US" altLang="zh-CN" dirty="0"/>
              <a:t>0.974 </a:t>
            </a:r>
            <a:r>
              <a:rPr lang="zh-CN" altLang="en-US" dirty="0"/>
              <a:t>的置信度意味着大多数车牌检测是准确的，而且系统对其预测结果的信心非常高。因此对于正确检测的车牌，车牌号的准确性基本上没有太大疑虑。</a:t>
            </a:r>
          </a:p>
        </p:txBody>
      </p:sp>
    </p:spTree>
    <p:extLst>
      <p:ext uri="{BB962C8B-B14F-4D97-AF65-F5344CB8AC3E}">
        <p14:creationId xmlns:p14="http://schemas.microsoft.com/office/powerpoint/2010/main" val="88514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F3435-63A6-1D84-201E-7B64409BF5EE}"/>
            </a:ext>
          </a:extLst>
        </p:cNvPr>
        <p:cNvGrpSpPr/>
        <p:nvPr/>
      </p:nvGrpSpPr>
      <p:grpSpPr>
        <a:xfrm>
          <a:off x="0" y="0"/>
          <a:ext cx="0" cy="0"/>
          <a:chOff x="0" y="0"/>
          <a:chExt cx="0" cy="0"/>
        </a:xfrm>
      </p:grpSpPr>
      <p:sp>
        <p:nvSpPr>
          <p:cNvPr id="12" name="灯片编号占位符 11">
            <a:extLst>
              <a:ext uri="{FF2B5EF4-FFF2-40B4-BE49-F238E27FC236}">
                <a16:creationId xmlns:a16="http://schemas.microsoft.com/office/drawing/2014/main" id="{0EE857A4-1C86-B722-14C8-186C26B3A41C}"/>
              </a:ext>
            </a:extLst>
          </p:cNvPr>
          <p:cNvSpPr>
            <a:spLocks noGrp="1"/>
          </p:cNvSpPr>
          <p:nvPr>
            <p:ph type="sldNum" sz="quarter" idx="4294967295"/>
          </p:nvPr>
        </p:nvSpPr>
        <p:spPr>
          <a:xfrm>
            <a:off x="8610600"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E3DDA8-6273-43B5-9B72-76C2E627503F}" type="slidenum">
              <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t>13</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矩形 3">
            <a:extLst>
              <a:ext uri="{FF2B5EF4-FFF2-40B4-BE49-F238E27FC236}">
                <a16:creationId xmlns:a16="http://schemas.microsoft.com/office/drawing/2014/main" id="{9E4AA8B4-5D2D-F24F-FF3D-B79C5CF2E672}"/>
              </a:ext>
            </a:extLst>
          </p:cNvPr>
          <p:cNvSpPr/>
          <p:nvPr/>
        </p:nvSpPr>
        <p:spPr>
          <a:xfrm>
            <a:off x="0" y="5354320"/>
            <a:ext cx="12192000" cy="1503680"/>
          </a:xfrm>
          <a:prstGeom prst="rect">
            <a:avLst/>
          </a:prstGeom>
          <a:solidFill>
            <a:srgbClr val="8C0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文本框 6">
            <a:extLst>
              <a:ext uri="{FF2B5EF4-FFF2-40B4-BE49-F238E27FC236}">
                <a16:creationId xmlns:a16="http://schemas.microsoft.com/office/drawing/2014/main" id="{9A7669D2-3998-EF80-0117-48D9090493DA}"/>
              </a:ext>
            </a:extLst>
          </p:cNvPr>
          <p:cNvSpPr txBox="1"/>
          <p:nvPr/>
        </p:nvSpPr>
        <p:spPr>
          <a:xfrm>
            <a:off x="3331321" y="2446407"/>
            <a:ext cx="5529357" cy="706755"/>
          </a:xfrm>
          <a:prstGeom prst="rect">
            <a:avLst/>
          </a:prstGeom>
          <a:noFill/>
        </p:spPr>
        <p:txBody>
          <a:bodyPr wrap="square" rtlCol="0">
            <a:spAutoFit/>
          </a:bodyPr>
          <a:lstStyle/>
          <a:p>
            <a:pPr algn="ctr"/>
            <a:r>
              <a:rPr lang="zh-CN" altLang="en-US" sz="4000" b="1" dirty="0">
                <a:latin typeface="华文中宋" panose="02010600040101010101" pitchFamily="2" charset="-122"/>
                <a:ea typeface="华文中宋" panose="02010600040101010101" pitchFamily="2" charset="-122"/>
              </a:rPr>
              <a:t>系统设计</a:t>
            </a:r>
            <a:endParaRPr lang="en-US" altLang="zh-CN" sz="40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648006066"/>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EC7A2-C5B4-7E94-4AF5-E18408BDB097}"/>
            </a:ext>
          </a:extLst>
        </p:cNvPr>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423A83BB-BEE6-D7E8-A03B-5EB58F8DBE86}"/>
              </a:ext>
            </a:extLst>
          </p:cNvPr>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BB795974-C36A-F8AD-4C55-2FE8836CFEC6}"/>
              </a:ext>
            </a:extLst>
          </p:cNvPr>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14</a:t>
            </a:fld>
            <a:endParaRPr lang="zh-CN" altLang="en-US" dirty="0">
              <a:solidFill>
                <a:prstClr val="black">
                  <a:lumMod val="85000"/>
                  <a:lumOff val="15000"/>
                </a:prstClr>
              </a:solidFill>
            </a:endParaRPr>
          </a:p>
        </p:txBody>
      </p:sp>
      <p:sp>
        <p:nvSpPr>
          <p:cNvPr id="2" name="TextBox 5">
            <a:extLst>
              <a:ext uri="{FF2B5EF4-FFF2-40B4-BE49-F238E27FC236}">
                <a16:creationId xmlns:a16="http://schemas.microsoft.com/office/drawing/2014/main" id="{5560F041-0A9D-932E-A7E4-DD0CE7C7AC6E}"/>
              </a:ext>
            </a:extLst>
          </p:cNvPr>
          <p:cNvSpPr txBox="1"/>
          <p:nvPr/>
        </p:nvSpPr>
        <p:spPr>
          <a:xfrm>
            <a:off x="946151" y="482600"/>
            <a:ext cx="3580876" cy="523220"/>
          </a:xfrm>
          <a:prstGeom prst="rect">
            <a:avLst/>
          </a:prstGeom>
          <a:noFill/>
        </p:spPr>
        <p:txBody>
          <a:bodyPr wrap="square" rtlCol="0">
            <a:spAutoFit/>
          </a:bodyPr>
          <a:lstStyle/>
          <a:p>
            <a:r>
              <a:rPr lang="zh-CN" altLang="en-US" sz="2800" b="1" dirty="0">
                <a:latin typeface="华文中宋" panose="02010600040101010101" pitchFamily="2" charset="-122"/>
                <a:ea typeface="华文中宋" panose="02010600040101010101" pitchFamily="2" charset="-122"/>
              </a:rPr>
              <a:t>系统设计</a:t>
            </a:r>
            <a:endParaRPr lang="en-US" altLang="zh-CN" sz="2800" b="1" dirty="0">
              <a:latin typeface="华文中宋" panose="02010600040101010101" pitchFamily="2" charset="-122"/>
              <a:ea typeface="华文中宋" panose="02010600040101010101" pitchFamily="2" charset="-122"/>
            </a:endParaRPr>
          </a:p>
        </p:txBody>
      </p:sp>
      <p:sp>
        <p:nvSpPr>
          <p:cNvPr id="5" name="文本框 4">
            <a:extLst>
              <a:ext uri="{FF2B5EF4-FFF2-40B4-BE49-F238E27FC236}">
                <a16:creationId xmlns:a16="http://schemas.microsoft.com/office/drawing/2014/main" id="{E51E5664-04D2-FB23-DE78-3DBA2E488019}"/>
              </a:ext>
            </a:extLst>
          </p:cNvPr>
          <p:cNvSpPr txBox="1"/>
          <p:nvPr/>
        </p:nvSpPr>
        <p:spPr>
          <a:xfrm>
            <a:off x="429986" y="1164771"/>
            <a:ext cx="11489872"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前端： 使用 </a:t>
            </a:r>
            <a:r>
              <a:rPr lang="en-US" altLang="zh-CN" dirty="0"/>
              <a:t>HTML </a:t>
            </a:r>
            <a:r>
              <a:rPr lang="zh-CN" altLang="en-US" dirty="0"/>
              <a:t>和 </a:t>
            </a:r>
            <a:r>
              <a:rPr lang="en-US" altLang="zh-CN" dirty="0"/>
              <a:t>JavaScript </a:t>
            </a:r>
            <a:r>
              <a:rPr lang="zh-CN" altLang="en-US" dirty="0"/>
              <a:t>设计图形用户界面（</a:t>
            </a:r>
            <a:r>
              <a:rPr lang="en-US" altLang="zh-CN" dirty="0"/>
              <a:t>GUI</a:t>
            </a:r>
            <a:r>
              <a:rPr lang="zh-CN" altLang="en-US" dirty="0"/>
              <a:t>），用户可以通过界面上传车牌图片，选择是否将识别结果展示在网页上，或者输出到 </a:t>
            </a:r>
            <a:r>
              <a:rPr lang="en-US" altLang="zh-CN" dirty="0"/>
              <a:t>.txt </a:t>
            </a:r>
            <a:r>
              <a:rPr lang="zh-CN" altLang="en-US" dirty="0"/>
              <a:t>文件中。前端通过发起 </a:t>
            </a:r>
            <a:r>
              <a:rPr lang="en-US" altLang="zh-CN" dirty="0"/>
              <a:t>HTTP </a:t>
            </a:r>
            <a:r>
              <a:rPr lang="zh-CN" altLang="en-US" dirty="0"/>
              <a:t>请求，将图片文件发送给后端进行车牌识别。</a:t>
            </a:r>
            <a:endParaRPr lang="en-US" altLang="zh-CN" dirty="0"/>
          </a:p>
          <a:p>
            <a:pPr marL="285750" indent="-285750">
              <a:buFont typeface="Arial" panose="020B0604020202020204" pitchFamily="34" charset="0"/>
              <a:buChar char="•"/>
            </a:pPr>
            <a:r>
              <a:rPr lang="zh-CN" altLang="en-US" dirty="0"/>
              <a:t>后端： 使用 </a:t>
            </a:r>
            <a:r>
              <a:rPr lang="en-US" altLang="zh-CN" dirty="0"/>
              <a:t>Python </a:t>
            </a:r>
            <a:r>
              <a:rPr lang="zh-CN" altLang="en-US" dirty="0"/>
              <a:t>的 </a:t>
            </a:r>
            <a:r>
              <a:rPr lang="en-US" altLang="zh-CN" dirty="0"/>
              <a:t>Flask </a:t>
            </a:r>
            <a:r>
              <a:rPr lang="zh-CN" altLang="en-US" dirty="0"/>
              <a:t>框架来接收来自前端的 </a:t>
            </a:r>
            <a:r>
              <a:rPr lang="en-US" altLang="zh-CN" dirty="0"/>
              <a:t>HTTP </a:t>
            </a:r>
            <a:r>
              <a:rPr lang="zh-CN" altLang="en-US" dirty="0"/>
              <a:t>请求，并提取上传的图片文件。后端调用车牌识别算法来处理图片，识别车牌号，并将识别结果返回给前端。如果需要，后端也可以将结果输出到 </a:t>
            </a:r>
            <a:r>
              <a:rPr lang="en-US" altLang="zh-CN" dirty="0"/>
              <a:t>.txt </a:t>
            </a:r>
            <a:r>
              <a:rPr lang="zh-CN" altLang="en-US" dirty="0"/>
              <a:t>文件，供用户下载或查看。</a:t>
            </a:r>
          </a:p>
        </p:txBody>
      </p:sp>
      <p:pic>
        <p:nvPicPr>
          <p:cNvPr id="10" name="图片 9">
            <a:extLst>
              <a:ext uri="{FF2B5EF4-FFF2-40B4-BE49-F238E27FC236}">
                <a16:creationId xmlns:a16="http://schemas.microsoft.com/office/drawing/2014/main" id="{A4E92DEC-49CC-3A38-F15A-CDF5A02692F1}"/>
              </a:ext>
            </a:extLst>
          </p:cNvPr>
          <p:cNvPicPr>
            <a:picLocks noChangeAspect="1"/>
          </p:cNvPicPr>
          <p:nvPr/>
        </p:nvPicPr>
        <p:blipFill>
          <a:blip r:embed="rId3"/>
          <a:stretch>
            <a:fillRect/>
          </a:stretch>
        </p:blipFill>
        <p:spPr>
          <a:xfrm>
            <a:off x="194120" y="2919097"/>
            <a:ext cx="4897531" cy="2880000"/>
          </a:xfrm>
          <a:prstGeom prst="rect">
            <a:avLst/>
          </a:prstGeom>
        </p:spPr>
      </p:pic>
      <p:pic>
        <p:nvPicPr>
          <p:cNvPr id="12" name="图片 11">
            <a:extLst>
              <a:ext uri="{FF2B5EF4-FFF2-40B4-BE49-F238E27FC236}">
                <a16:creationId xmlns:a16="http://schemas.microsoft.com/office/drawing/2014/main" id="{F0137BBC-B3BF-3615-72CC-57CDFB6A220E}"/>
              </a:ext>
            </a:extLst>
          </p:cNvPr>
          <p:cNvPicPr>
            <a:picLocks noChangeAspect="1"/>
          </p:cNvPicPr>
          <p:nvPr/>
        </p:nvPicPr>
        <p:blipFill>
          <a:blip r:embed="rId4"/>
          <a:stretch>
            <a:fillRect/>
          </a:stretch>
        </p:blipFill>
        <p:spPr>
          <a:xfrm>
            <a:off x="6497069" y="2791190"/>
            <a:ext cx="5335702" cy="3135814"/>
          </a:xfrm>
          <a:prstGeom prst="rect">
            <a:avLst/>
          </a:prstGeom>
        </p:spPr>
      </p:pic>
      <p:sp>
        <p:nvSpPr>
          <p:cNvPr id="13" name="箭头: 右 12">
            <a:extLst>
              <a:ext uri="{FF2B5EF4-FFF2-40B4-BE49-F238E27FC236}">
                <a16:creationId xmlns:a16="http://schemas.microsoft.com/office/drawing/2014/main" id="{9A258A23-E189-14A5-D4B2-AE7341E577D8}"/>
              </a:ext>
            </a:extLst>
          </p:cNvPr>
          <p:cNvSpPr/>
          <p:nvPr/>
        </p:nvSpPr>
        <p:spPr>
          <a:xfrm>
            <a:off x="5181433" y="4303200"/>
            <a:ext cx="1298205" cy="484632"/>
          </a:xfrm>
          <a:prstGeom prst="rightArrow">
            <a:avLst/>
          </a:prstGeom>
          <a:ln>
            <a:solidFill>
              <a:srgbClr val="A1D1EF"/>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FB1F60E-CAD1-6399-531B-844EF29CA18C}"/>
              </a:ext>
            </a:extLst>
          </p:cNvPr>
          <p:cNvSpPr txBox="1"/>
          <p:nvPr/>
        </p:nvSpPr>
        <p:spPr>
          <a:xfrm>
            <a:off x="5276767" y="3712765"/>
            <a:ext cx="1202871" cy="646331"/>
          </a:xfrm>
          <a:prstGeom prst="rect">
            <a:avLst/>
          </a:prstGeom>
          <a:noFill/>
        </p:spPr>
        <p:txBody>
          <a:bodyPr wrap="square" rtlCol="0">
            <a:spAutoFit/>
          </a:bodyPr>
          <a:lstStyle/>
          <a:p>
            <a:r>
              <a:rPr lang="zh-CN" altLang="en-US" dirty="0"/>
              <a:t>上传图片</a:t>
            </a:r>
            <a:endParaRPr lang="en-US" altLang="zh-CN" dirty="0"/>
          </a:p>
          <a:p>
            <a:r>
              <a:rPr lang="zh-CN" altLang="en-US" dirty="0"/>
              <a:t>开始识别</a:t>
            </a:r>
          </a:p>
        </p:txBody>
      </p:sp>
    </p:spTree>
    <p:extLst>
      <p:ext uri="{BB962C8B-B14F-4D97-AF65-F5344CB8AC3E}">
        <p14:creationId xmlns:p14="http://schemas.microsoft.com/office/powerpoint/2010/main" val="2487463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3AFF0-0C19-0F05-777D-B450ADEC999B}"/>
            </a:ext>
          </a:extLst>
        </p:cNvPr>
        <p:cNvGrpSpPr/>
        <p:nvPr/>
      </p:nvGrpSpPr>
      <p:grpSpPr>
        <a:xfrm>
          <a:off x="0" y="0"/>
          <a:ext cx="0" cy="0"/>
          <a:chOff x="0" y="0"/>
          <a:chExt cx="0" cy="0"/>
        </a:xfrm>
      </p:grpSpPr>
      <p:sp>
        <p:nvSpPr>
          <p:cNvPr id="12" name="灯片编号占位符 11">
            <a:extLst>
              <a:ext uri="{FF2B5EF4-FFF2-40B4-BE49-F238E27FC236}">
                <a16:creationId xmlns:a16="http://schemas.microsoft.com/office/drawing/2014/main" id="{1E7D7E73-CA02-6E1F-4D54-E5CD9F0FE322}"/>
              </a:ext>
            </a:extLst>
          </p:cNvPr>
          <p:cNvSpPr>
            <a:spLocks noGrp="1"/>
          </p:cNvSpPr>
          <p:nvPr>
            <p:ph type="sldNum" sz="quarter" idx="4294967295"/>
          </p:nvPr>
        </p:nvSpPr>
        <p:spPr>
          <a:xfrm>
            <a:off x="8610600"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E3DDA8-6273-43B5-9B72-76C2E627503F}" type="slidenum">
              <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t>15</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矩形 3">
            <a:extLst>
              <a:ext uri="{FF2B5EF4-FFF2-40B4-BE49-F238E27FC236}">
                <a16:creationId xmlns:a16="http://schemas.microsoft.com/office/drawing/2014/main" id="{80D2E7E6-F87F-5CB0-37C4-0153342C1E5F}"/>
              </a:ext>
            </a:extLst>
          </p:cNvPr>
          <p:cNvSpPr/>
          <p:nvPr/>
        </p:nvSpPr>
        <p:spPr>
          <a:xfrm>
            <a:off x="0" y="5354320"/>
            <a:ext cx="12192000" cy="1503680"/>
          </a:xfrm>
          <a:prstGeom prst="rect">
            <a:avLst/>
          </a:prstGeom>
          <a:solidFill>
            <a:srgbClr val="8C0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文本框 6">
            <a:extLst>
              <a:ext uri="{FF2B5EF4-FFF2-40B4-BE49-F238E27FC236}">
                <a16:creationId xmlns:a16="http://schemas.microsoft.com/office/drawing/2014/main" id="{96FBF3DD-2F26-FBBE-60C8-E19D8A27C81B}"/>
              </a:ext>
            </a:extLst>
          </p:cNvPr>
          <p:cNvSpPr txBox="1"/>
          <p:nvPr/>
        </p:nvSpPr>
        <p:spPr>
          <a:xfrm>
            <a:off x="3331321" y="2430079"/>
            <a:ext cx="5529357" cy="706755"/>
          </a:xfrm>
          <a:prstGeom prst="rect">
            <a:avLst/>
          </a:prstGeom>
          <a:noFill/>
        </p:spPr>
        <p:txBody>
          <a:bodyPr wrap="square" rtlCol="0">
            <a:spAutoFit/>
          </a:bodyPr>
          <a:lstStyle/>
          <a:p>
            <a:pPr algn="ctr"/>
            <a:r>
              <a:rPr lang="zh-CN" altLang="en-US" sz="4000" b="1" dirty="0">
                <a:latin typeface="华文中宋" panose="02010600040101010101" pitchFamily="2" charset="-122"/>
                <a:ea typeface="华文中宋" panose="02010600040101010101" pitchFamily="2" charset="-122"/>
              </a:rPr>
              <a:t>特色</a:t>
            </a:r>
            <a:r>
              <a:rPr lang="en-US" altLang="zh-CN" sz="4000" b="1" dirty="0">
                <a:latin typeface="华文中宋" panose="02010600040101010101" pitchFamily="2" charset="-122"/>
                <a:ea typeface="华文中宋" panose="02010600040101010101" pitchFamily="2" charset="-122"/>
              </a:rPr>
              <a:t>&amp;</a:t>
            </a:r>
            <a:r>
              <a:rPr lang="zh-CN" altLang="en-US" sz="4000" b="1" dirty="0">
                <a:latin typeface="华文中宋" panose="02010600040101010101" pitchFamily="2" charset="-122"/>
                <a:ea typeface="华文中宋" panose="02010600040101010101" pitchFamily="2" charset="-122"/>
              </a:rPr>
              <a:t>提升空间</a:t>
            </a:r>
            <a:endParaRPr lang="en-US" altLang="zh-CN" sz="40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264688362"/>
      </p:ext>
    </p:extLst>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8A293-BAC6-70E5-CF1B-10A5C7E27A91}"/>
            </a:ext>
          </a:extLst>
        </p:cNvPr>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BCF108F2-42CF-FF84-846C-A0DD74C91252}"/>
              </a:ext>
            </a:extLst>
          </p:cNvPr>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105D905F-A6EE-7026-7FAC-21BB628DC5DC}"/>
              </a:ext>
            </a:extLst>
          </p:cNvPr>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16</a:t>
            </a:fld>
            <a:endParaRPr lang="zh-CN" altLang="en-US" dirty="0">
              <a:solidFill>
                <a:prstClr val="black">
                  <a:lumMod val="85000"/>
                  <a:lumOff val="15000"/>
                </a:prstClr>
              </a:solidFill>
            </a:endParaRPr>
          </a:p>
        </p:txBody>
      </p:sp>
      <p:sp>
        <p:nvSpPr>
          <p:cNvPr id="2" name="TextBox 5">
            <a:extLst>
              <a:ext uri="{FF2B5EF4-FFF2-40B4-BE49-F238E27FC236}">
                <a16:creationId xmlns:a16="http://schemas.microsoft.com/office/drawing/2014/main" id="{87C46A06-2B9B-EE5E-E14F-9E4D6E1AD209}"/>
              </a:ext>
            </a:extLst>
          </p:cNvPr>
          <p:cNvSpPr txBox="1"/>
          <p:nvPr/>
        </p:nvSpPr>
        <p:spPr>
          <a:xfrm>
            <a:off x="946151" y="482600"/>
            <a:ext cx="3580876" cy="523220"/>
          </a:xfrm>
          <a:prstGeom prst="rect">
            <a:avLst/>
          </a:prstGeom>
          <a:noFill/>
        </p:spPr>
        <p:txBody>
          <a:bodyPr wrap="square" rtlCol="0">
            <a:spAutoFit/>
          </a:bodyPr>
          <a:lstStyle/>
          <a:p>
            <a:r>
              <a:rPr lang="zh-CN" altLang="en-US" sz="2800" b="1" dirty="0">
                <a:latin typeface="华文中宋" panose="02010600040101010101" pitchFamily="2" charset="-122"/>
                <a:ea typeface="华文中宋" panose="02010600040101010101" pitchFamily="2" charset="-122"/>
              </a:rPr>
              <a:t>特色</a:t>
            </a:r>
            <a:r>
              <a:rPr lang="en-US" altLang="zh-CN" sz="2800" b="1" dirty="0">
                <a:latin typeface="华文中宋" panose="02010600040101010101" pitchFamily="2" charset="-122"/>
                <a:ea typeface="华文中宋" panose="02010600040101010101" pitchFamily="2" charset="-122"/>
              </a:rPr>
              <a:t>&amp;</a:t>
            </a:r>
            <a:r>
              <a:rPr lang="zh-CN" altLang="en-US" sz="2800" b="1" dirty="0">
                <a:latin typeface="华文中宋" panose="02010600040101010101" pitchFamily="2" charset="-122"/>
                <a:ea typeface="华文中宋" panose="02010600040101010101" pitchFamily="2" charset="-122"/>
              </a:rPr>
              <a:t>提升空间</a:t>
            </a:r>
            <a:endParaRPr lang="en-US" altLang="zh-CN" sz="2800" b="1" dirty="0">
              <a:latin typeface="华文中宋" panose="02010600040101010101" pitchFamily="2" charset="-122"/>
              <a:ea typeface="华文中宋" panose="02010600040101010101" pitchFamily="2" charset="-122"/>
            </a:endParaRPr>
          </a:p>
        </p:txBody>
      </p:sp>
      <p:sp>
        <p:nvSpPr>
          <p:cNvPr id="5" name="文本框 4">
            <a:extLst>
              <a:ext uri="{FF2B5EF4-FFF2-40B4-BE49-F238E27FC236}">
                <a16:creationId xmlns:a16="http://schemas.microsoft.com/office/drawing/2014/main" id="{648AD047-CDA4-DE34-E6B8-BCB2DE8E8628}"/>
              </a:ext>
            </a:extLst>
          </p:cNvPr>
          <p:cNvSpPr txBox="1"/>
          <p:nvPr/>
        </p:nvSpPr>
        <p:spPr>
          <a:xfrm>
            <a:off x="330197" y="1044947"/>
            <a:ext cx="11616871" cy="2308324"/>
          </a:xfrm>
          <a:prstGeom prst="rect">
            <a:avLst/>
          </a:prstGeom>
          <a:noFill/>
        </p:spPr>
        <p:txBody>
          <a:bodyPr wrap="square" rtlCol="0">
            <a:spAutoFit/>
          </a:bodyPr>
          <a:lstStyle/>
          <a:p>
            <a:r>
              <a:rPr lang="zh-CN" altLang="en-US" dirty="0"/>
              <a:t>特色：</a:t>
            </a:r>
            <a:endParaRPr lang="en-US" altLang="zh-CN" dirty="0"/>
          </a:p>
          <a:p>
            <a:r>
              <a:rPr lang="zh-CN" altLang="en-US" dirty="0"/>
              <a:t>高性能表现：在小规模数据（样本数为</a:t>
            </a:r>
            <a:r>
              <a:rPr lang="en-US" altLang="zh-CN" dirty="0"/>
              <a:t>100</a:t>
            </a:r>
            <a:r>
              <a:rPr lang="zh-CN" altLang="en-US" dirty="0"/>
              <a:t>）下表现良好，能够体现系统的基础性能和稳定性。在具有多样化图像（不同角度、光照条件、车牌遮挡）的测试集中，达到了</a:t>
            </a:r>
            <a:r>
              <a:rPr lang="en-US" altLang="zh-CN" dirty="0"/>
              <a:t>83%</a:t>
            </a:r>
            <a:r>
              <a:rPr lang="zh-CN" altLang="en-US" dirty="0"/>
              <a:t>的准确率，表明系统在处理复杂场景时具有较高的精确度。</a:t>
            </a:r>
            <a:br>
              <a:rPr lang="en-US" altLang="zh-CN" dirty="0"/>
            </a:br>
            <a:r>
              <a:rPr lang="zh-CN" altLang="en-US" dirty="0"/>
              <a:t>用户友好性：图形用户界面（</a:t>
            </a:r>
            <a:r>
              <a:rPr lang="en-US" altLang="zh-CN" dirty="0"/>
              <a:t>GUI</a:t>
            </a:r>
            <a:r>
              <a:rPr lang="zh-CN" altLang="en-US" dirty="0"/>
              <a:t>）采用 </a:t>
            </a:r>
            <a:r>
              <a:rPr lang="en-US" altLang="zh-CN" dirty="0"/>
              <a:t>HTML </a:t>
            </a:r>
            <a:r>
              <a:rPr lang="zh-CN" altLang="en-US" dirty="0"/>
              <a:t>和 </a:t>
            </a:r>
            <a:r>
              <a:rPr lang="en-US" altLang="zh-CN" dirty="0"/>
              <a:t>JavaScript </a:t>
            </a:r>
            <a:r>
              <a:rPr lang="zh-CN" altLang="en-US" dirty="0"/>
              <a:t>设计，提供直观的交互方式，方便用户操作；用户可以选择通过界面上传车牌图片，方便系统进行检测。</a:t>
            </a:r>
            <a:endParaRPr lang="en-US" altLang="zh-CN" dirty="0"/>
          </a:p>
          <a:p>
            <a:r>
              <a:rPr lang="zh-CN" altLang="en-US" dirty="0"/>
              <a:t>实用性：能够处理多种复杂场景，提供结果多样化输出方式；用户可以自由选择将车牌识别结果直接展示在网页上或输出到 </a:t>
            </a:r>
            <a:r>
              <a:rPr lang="en-US" altLang="zh-CN" dirty="0"/>
              <a:t>.txt </a:t>
            </a:r>
            <a:r>
              <a:rPr lang="zh-CN" altLang="en-US" dirty="0"/>
              <a:t>文件中，灵活满足不同需求。</a:t>
            </a:r>
          </a:p>
        </p:txBody>
      </p:sp>
      <p:sp>
        <p:nvSpPr>
          <p:cNvPr id="6" name="文本框 5">
            <a:extLst>
              <a:ext uri="{FF2B5EF4-FFF2-40B4-BE49-F238E27FC236}">
                <a16:creationId xmlns:a16="http://schemas.microsoft.com/office/drawing/2014/main" id="{DB39AA37-3E64-DE8C-1B28-F5743DA2DC7E}"/>
              </a:ext>
            </a:extLst>
          </p:cNvPr>
          <p:cNvSpPr txBox="1"/>
          <p:nvPr/>
        </p:nvSpPr>
        <p:spPr>
          <a:xfrm>
            <a:off x="330197" y="3385978"/>
            <a:ext cx="11616871" cy="3139321"/>
          </a:xfrm>
          <a:prstGeom prst="rect">
            <a:avLst/>
          </a:prstGeom>
          <a:noFill/>
        </p:spPr>
        <p:txBody>
          <a:bodyPr wrap="square" rtlCol="0">
            <a:spAutoFit/>
          </a:bodyPr>
          <a:lstStyle/>
          <a:p>
            <a:r>
              <a:rPr lang="zh-CN" altLang="en-US" dirty="0"/>
              <a:t>提升空间：</a:t>
            </a:r>
            <a:endParaRPr lang="en-US" altLang="zh-CN" dirty="0"/>
          </a:p>
          <a:p>
            <a:pPr marL="342900" indent="-342900">
              <a:buFont typeface="+mj-lt"/>
              <a:buAutoNum type="arabicPeriod"/>
            </a:pPr>
            <a:r>
              <a:rPr lang="zh-CN" altLang="en-US" dirty="0"/>
              <a:t>车牌处理方面：提高算法对多样化场景的适应性，包括</a:t>
            </a:r>
            <a:endParaRPr lang="en-US" altLang="zh-CN" dirty="0"/>
          </a:p>
          <a:p>
            <a:pPr marL="800100" lvl="1" indent="-342900">
              <a:buFont typeface="+mj-lt"/>
              <a:buAutoNum type="arabicPeriod"/>
            </a:pPr>
            <a:r>
              <a:rPr lang="zh-CN" altLang="en-US" dirty="0"/>
              <a:t>动态调整闭运算内核大小以适应不同图像</a:t>
            </a:r>
            <a:endParaRPr lang="en-US" altLang="zh-CN" dirty="0"/>
          </a:p>
          <a:p>
            <a:pPr marL="800100" lvl="1" indent="-342900">
              <a:buFont typeface="+mj-lt"/>
              <a:buAutoNum type="arabicPeriod"/>
            </a:pPr>
            <a:r>
              <a:rPr lang="zh-CN" altLang="en-US" dirty="0"/>
              <a:t>根据所识别到的车牌颜色优化</a:t>
            </a:r>
            <a:r>
              <a:rPr lang="en-US" altLang="zh-CN" dirty="0"/>
              <a:t>h</a:t>
            </a:r>
            <a:r>
              <a:rPr lang="zh-CN" altLang="en-US" dirty="0"/>
              <a:t>通道的范围分辨率或车牌尺寸比例</a:t>
            </a:r>
            <a:endParaRPr lang="en-US" altLang="zh-CN" dirty="0"/>
          </a:p>
          <a:p>
            <a:pPr marL="800100" lvl="1" indent="-342900">
              <a:buFont typeface="+mj-lt"/>
              <a:buAutoNum type="arabicPeriod"/>
            </a:pPr>
            <a:r>
              <a:rPr lang="zh-CN" altLang="en-US" dirty="0"/>
              <a:t>在车牌区域定位过程中增加筛选条件</a:t>
            </a:r>
            <a:endParaRPr lang="en-US" altLang="zh-CN" dirty="0"/>
          </a:p>
          <a:p>
            <a:pPr marL="1257300" lvl="2" indent="-342900">
              <a:buFont typeface="Arial" panose="020B0604020202020204" pitchFamily="34" charset="0"/>
              <a:buChar char="•"/>
            </a:pPr>
            <a:r>
              <a:rPr lang="zh-CN" altLang="en-US" dirty="0"/>
              <a:t>轮廓的平滑度的检测</a:t>
            </a:r>
            <a:r>
              <a:rPr lang="en-US" altLang="zh-CN" dirty="0"/>
              <a:t> </a:t>
            </a:r>
          </a:p>
          <a:p>
            <a:pPr marL="1257300" lvl="2" indent="-342900">
              <a:buFont typeface="Arial" panose="020B0604020202020204" pitchFamily="34" charset="0"/>
              <a:buChar char="•"/>
            </a:pPr>
            <a:r>
              <a:rPr lang="zh-CN" altLang="en-US" dirty="0"/>
              <a:t>对轮廓内区域的颜色特征进行二次验证</a:t>
            </a:r>
            <a:endParaRPr lang="en-US" altLang="zh-CN" dirty="0"/>
          </a:p>
          <a:p>
            <a:pPr marL="342900" indent="-342900">
              <a:buFont typeface="+mj-lt"/>
              <a:buAutoNum type="arabicPeriod"/>
            </a:pPr>
            <a:r>
              <a:rPr lang="zh-CN" altLang="en-US" dirty="0"/>
              <a:t>实验方面：</a:t>
            </a:r>
            <a:endParaRPr lang="en-US" altLang="zh-CN" dirty="0"/>
          </a:p>
          <a:p>
            <a:pPr marL="800100" lvl="1" indent="-342900">
              <a:buFont typeface="+mj-lt"/>
              <a:buAutoNum type="arabicPeriod"/>
            </a:pPr>
            <a:r>
              <a:rPr lang="zh-CN" altLang="en-US" dirty="0"/>
              <a:t>增加训练数据量，尤其是不同光照、遮挡和角度的样本，增强模型的泛化能力与识别准确率的可信度。</a:t>
            </a:r>
            <a:endParaRPr lang="en-US" altLang="zh-CN" dirty="0"/>
          </a:p>
          <a:p>
            <a:pPr marL="800100" lvl="1" indent="-342900">
              <a:buFont typeface="+mj-lt"/>
              <a:buAutoNum type="arabicPeriod"/>
            </a:pPr>
            <a:r>
              <a:rPr lang="zh-CN" altLang="en-US" dirty="0"/>
              <a:t>对图像进行数据增强（如旋转、裁剪、对比度调整）来丰富训练样本。</a:t>
            </a:r>
          </a:p>
          <a:p>
            <a:r>
              <a:rPr lang="en-US" altLang="zh-CN" dirty="0"/>
              <a:t>3.   </a:t>
            </a:r>
            <a:r>
              <a:rPr lang="zh-CN" altLang="en-US" dirty="0"/>
              <a:t>前端设计方面可以进一步美化页面，加入更多功能，比如加入加载进度条，支持导出 </a:t>
            </a:r>
            <a:r>
              <a:rPr lang="en-US" altLang="zh-CN" dirty="0"/>
              <a:t>CSV</a:t>
            </a:r>
            <a:r>
              <a:rPr lang="zh-CN" altLang="en-US" dirty="0"/>
              <a:t>、</a:t>
            </a:r>
            <a:r>
              <a:rPr lang="en-US" altLang="zh-CN" dirty="0"/>
              <a:t>JSON</a:t>
            </a:r>
            <a:r>
              <a:rPr lang="zh-CN" altLang="en-US" dirty="0"/>
              <a:t>等多种格式</a:t>
            </a:r>
            <a:r>
              <a:rPr lang="en-US" altLang="zh-CN" dirty="0"/>
              <a:t> </a:t>
            </a:r>
          </a:p>
        </p:txBody>
      </p:sp>
    </p:spTree>
    <p:extLst>
      <p:ext uri="{BB962C8B-B14F-4D97-AF65-F5344CB8AC3E}">
        <p14:creationId xmlns:p14="http://schemas.microsoft.com/office/powerpoint/2010/main" val="314238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1"/>
          <p:cNvSpPr>
            <a:spLocks noGrp="1"/>
          </p:cNvSpPr>
          <p:nvPr>
            <p:ph type="sldNum" sz="quarter" idx="4294967295"/>
          </p:nvPr>
        </p:nvSpPr>
        <p:spPr>
          <a:xfrm>
            <a:off x="8610600"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E3DDA8-6273-43B5-9B72-76C2E627503F}" type="slidenum">
              <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t>17</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矩形 3"/>
          <p:cNvSpPr/>
          <p:nvPr/>
        </p:nvSpPr>
        <p:spPr>
          <a:xfrm>
            <a:off x="0" y="5354320"/>
            <a:ext cx="12192000" cy="1503680"/>
          </a:xfrm>
          <a:prstGeom prst="rect">
            <a:avLst/>
          </a:prstGeom>
          <a:solidFill>
            <a:srgbClr val="8C0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文本框 6"/>
          <p:cNvSpPr txBox="1"/>
          <p:nvPr/>
        </p:nvSpPr>
        <p:spPr>
          <a:xfrm>
            <a:off x="4944982" y="2473621"/>
            <a:ext cx="2302036" cy="707886"/>
          </a:xfrm>
          <a:prstGeom prst="rect">
            <a:avLst/>
          </a:prstGeom>
          <a:noFill/>
        </p:spPr>
        <p:txBody>
          <a:bodyPr wrap="square" rtlCol="0">
            <a:spAutoFit/>
          </a:bodyPr>
          <a:lstStyle/>
          <a:p>
            <a:r>
              <a:rPr lang="zh-CN" altLang="en-US" sz="4000" b="1" dirty="0">
                <a:latin typeface="华文中宋" panose="02010600040101010101" pitchFamily="2" charset="-122"/>
                <a:ea typeface="华文中宋" panose="02010600040101010101" pitchFamily="2" charset="-122"/>
              </a:rPr>
              <a:t>感谢参与</a:t>
            </a: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1"/>
          <p:cNvSpPr>
            <a:spLocks noGrp="1"/>
          </p:cNvSpPr>
          <p:nvPr>
            <p:ph type="sldNum" sz="quarter" idx="4294967295"/>
          </p:nvPr>
        </p:nvSpPr>
        <p:spPr>
          <a:xfrm>
            <a:off x="8610600"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E3DDA8-6273-43B5-9B72-76C2E627503F}" type="slidenum">
              <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t>2</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矩形 3"/>
          <p:cNvSpPr/>
          <p:nvPr/>
        </p:nvSpPr>
        <p:spPr>
          <a:xfrm>
            <a:off x="0" y="5354320"/>
            <a:ext cx="12192000" cy="1503680"/>
          </a:xfrm>
          <a:prstGeom prst="rect">
            <a:avLst/>
          </a:prstGeom>
          <a:solidFill>
            <a:srgbClr val="8C0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文本框 6"/>
          <p:cNvSpPr txBox="1"/>
          <p:nvPr/>
        </p:nvSpPr>
        <p:spPr>
          <a:xfrm>
            <a:off x="3331321" y="2446407"/>
            <a:ext cx="5529357" cy="706755"/>
          </a:xfrm>
          <a:prstGeom prst="rect">
            <a:avLst/>
          </a:prstGeom>
          <a:noFill/>
        </p:spPr>
        <p:txBody>
          <a:bodyPr wrap="square" rtlCol="0">
            <a:spAutoFit/>
          </a:bodyPr>
          <a:lstStyle/>
          <a:p>
            <a:pPr algn="ctr"/>
            <a:r>
              <a:rPr lang="zh-CN" altLang="en-US" sz="4000" b="1" dirty="0">
                <a:latin typeface="华文中宋" panose="02010600040101010101" pitchFamily="2" charset="-122"/>
                <a:ea typeface="华文中宋" panose="02010600040101010101" pitchFamily="2" charset="-122"/>
              </a:rPr>
              <a:t>介绍</a:t>
            </a:r>
            <a:endParaRPr lang="en-US" altLang="zh-CN" sz="4000" b="1" dirty="0">
              <a:latin typeface="华文中宋" panose="02010600040101010101" pitchFamily="2" charset="-122"/>
              <a:ea typeface="华文中宋" panose="02010600040101010101" pitchFamily="2" charset="-122"/>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9667874" y="6416671"/>
            <a:ext cx="1841500" cy="365125"/>
          </a:xfrm>
        </p:spPr>
        <p:txBody>
          <a:bodyPr/>
          <a:lstStyle/>
          <a:p>
            <a:pPr defTabSz="914400"/>
            <a:fld id="{71E3DDA8-6273-43B5-9B72-76C2E627503F}" type="slidenum">
              <a:rPr lang="zh-CN" altLang="en-US" smtClean="0">
                <a:solidFill>
                  <a:prstClr val="black">
                    <a:lumMod val="85000"/>
                    <a:lumOff val="15000"/>
                  </a:prstClr>
                </a:solidFill>
              </a:rPr>
              <a:t>3</a:t>
            </a:fld>
            <a:endParaRPr lang="zh-CN" altLang="en-US" dirty="0">
              <a:solidFill>
                <a:prstClr val="black">
                  <a:lumMod val="85000"/>
                  <a:lumOff val="15000"/>
                </a:prstClr>
              </a:solidFill>
            </a:endParaRPr>
          </a:p>
        </p:txBody>
      </p:sp>
      <p:sp>
        <p:nvSpPr>
          <p:cNvPr id="2" name="文本框 1">
            <a:extLst>
              <a:ext uri="{FF2B5EF4-FFF2-40B4-BE49-F238E27FC236}">
                <a16:creationId xmlns:a16="http://schemas.microsoft.com/office/drawing/2014/main" id="{F24765F5-FF68-8433-D7EE-85EBE675BD63}"/>
              </a:ext>
            </a:extLst>
          </p:cNvPr>
          <p:cNvSpPr txBox="1"/>
          <p:nvPr/>
        </p:nvSpPr>
        <p:spPr>
          <a:xfrm>
            <a:off x="876299" y="525630"/>
            <a:ext cx="10940144" cy="2862322"/>
          </a:xfrm>
          <a:prstGeom prst="rect">
            <a:avLst/>
          </a:prstGeom>
          <a:noFill/>
        </p:spPr>
        <p:txBody>
          <a:bodyPr wrap="square" rtlCol="0">
            <a:spAutoFit/>
          </a:bodyPr>
          <a:lstStyle/>
          <a:p>
            <a:r>
              <a:rPr lang="zh-CN" altLang="en-US" sz="2000" dirty="0"/>
              <a:t>本次大作业设计了一个</a:t>
            </a:r>
            <a:r>
              <a:rPr lang="zh-CN" altLang="en-US" sz="2000" b="1" dirty="0"/>
              <a:t>车牌识别系统</a:t>
            </a:r>
            <a:r>
              <a:rPr lang="zh-CN" altLang="en-US" sz="2000" dirty="0"/>
              <a:t>。该系统的目标是实现对车辆照片的车牌自动识别，并最终输出对应的车牌号码字符串。</a:t>
            </a:r>
            <a:endParaRPr lang="en-US" altLang="zh-CN" sz="2000" dirty="0"/>
          </a:p>
          <a:p>
            <a:endParaRPr lang="en-US" altLang="zh-CN" sz="2000" dirty="0"/>
          </a:p>
          <a:p>
            <a:r>
              <a:rPr lang="zh-CN" altLang="en-US" sz="2000" dirty="0"/>
              <a:t>该系统的主要功能有：</a:t>
            </a:r>
          </a:p>
          <a:p>
            <a:pPr>
              <a:buFont typeface="+mj-lt"/>
              <a:buAutoNum type="arabicPeriod"/>
            </a:pPr>
            <a:r>
              <a:rPr lang="zh-CN" altLang="en-US" sz="2000" b="1" dirty="0"/>
              <a:t>车牌区域检测</a:t>
            </a:r>
            <a:r>
              <a:rPr lang="zh-CN" altLang="en-US" sz="2000" dirty="0"/>
              <a:t>：从输入的车辆照片中，准确定位车牌的区域。</a:t>
            </a:r>
          </a:p>
          <a:p>
            <a:pPr>
              <a:buFont typeface="+mj-lt"/>
              <a:buAutoNum type="arabicPeriod"/>
            </a:pPr>
            <a:r>
              <a:rPr lang="zh-CN" altLang="en-US" sz="2000" b="1" dirty="0"/>
              <a:t>字符提取与识别</a:t>
            </a:r>
            <a:r>
              <a:rPr lang="zh-CN" altLang="en-US" sz="2000" dirty="0"/>
              <a:t>：从检测到的车牌区域中利用</a:t>
            </a:r>
            <a:r>
              <a:rPr lang="en-US" altLang="zh-CN" sz="2000" dirty="0"/>
              <a:t>OCR</a:t>
            </a:r>
            <a:r>
              <a:rPr lang="zh-CN" altLang="en-US" sz="2000" dirty="0"/>
              <a:t>对字符进行提取、识别，最终生成完整的车牌号码字符串。</a:t>
            </a:r>
          </a:p>
          <a:p>
            <a:endParaRPr lang="en-US" altLang="zh-CN" sz="2000" dirty="0"/>
          </a:p>
          <a:p>
            <a:r>
              <a:rPr lang="zh-CN" altLang="en-US" sz="2000" dirty="0"/>
              <a:t>该系统可以广泛应用于交通监控、停车场管理、高速公路收费等场景，为智能交通系统提供帮助。</a:t>
            </a:r>
          </a:p>
        </p:txBody>
      </p:sp>
      <p:pic>
        <p:nvPicPr>
          <p:cNvPr id="5" name="图片 4">
            <a:extLst>
              <a:ext uri="{FF2B5EF4-FFF2-40B4-BE49-F238E27FC236}">
                <a16:creationId xmlns:a16="http://schemas.microsoft.com/office/drawing/2014/main" id="{846ED62C-F7D6-C82E-3ED9-2456FE68BCED}"/>
              </a:ext>
            </a:extLst>
          </p:cNvPr>
          <p:cNvPicPr>
            <a:picLocks noChangeAspect="1"/>
          </p:cNvPicPr>
          <p:nvPr/>
        </p:nvPicPr>
        <p:blipFill>
          <a:blip r:embed="rId3"/>
          <a:stretch>
            <a:fillRect/>
          </a:stretch>
        </p:blipFill>
        <p:spPr>
          <a:xfrm>
            <a:off x="3003727" y="3439617"/>
            <a:ext cx="5666745" cy="33421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1"/>
          <p:cNvSpPr>
            <a:spLocks noGrp="1"/>
          </p:cNvSpPr>
          <p:nvPr>
            <p:ph type="sldNum" sz="quarter" idx="4294967295"/>
          </p:nvPr>
        </p:nvSpPr>
        <p:spPr>
          <a:xfrm>
            <a:off x="8610600"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E3DDA8-6273-43B5-9B72-76C2E627503F}" type="slidenum">
              <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t>4</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矩形 3"/>
          <p:cNvSpPr/>
          <p:nvPr/>
        </p:nvSpPr>
        <p:spPr>
          <a:xfrm>
            <a:off x="0" y="5354320"/>
            <a:ext cx="12192000" cy="1503680"/>
          </a:xfrm>
          <a:prstGeom prst="rect">
            <a:avLst/>
          </a:prstGeom>
          <a:solidFill>
            <a:srgbClr val="8C0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文本框 6"/>
          <p:cNvSpPr txBox="1"/>
          <p:nvPr/>
        </p:nvSpPr>
        <p:spPr>
          <a:xfrm>
            <a:off x="3331321" y="2446407"/>
            <a:ext cx="5529357" cy="706755"/>
          </a:xfrm>
          <a:prstGeom prst="rect">
            <a:avLst/>
          </a:prstGeom>
          <a:noFill/>
        </p:spPr>
        <p:txBody>
          <a:bodyPr wrap="square" rtlCol="0">
            <a:spAutoFit/>
          </a:bodyPr>
          <a:lstStyle/>
          <a:p>
            <a:pPr algn="ctr"/>
            <a:r>
              <a:rPr lang="zh-CN" altLang="en-US" sz="4000" b="1" dirty="0">
                <a:latin typeface="华文中宋" panose="02010600040101010101" pitchFamily="2" charset="-122"/>
                <a:ea typeface="华文中宋" panose="02010600040101010101" pitchFamily="2" charset="-122"/>
              </a:rPr>
              <a:t>预处理</a:t>
            </a:r>
            <a:endParaRPr lang="en-US" altLang="zh-CN" sz="4000" b="1" dirty="0">
              <a:latin typeface="华文中宋" panose="02010600040101010101" pitchFamily="2" charset="-122"/>
              <a:ea typeface="华文中宋" panose="02010600040101010101" pitchFamily="2" charset="-122"/>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5</a:t>
            </a:fld>
            <a:endParaRPr lang="zh-CN" altLang="en-US" dirty="0">
              <a:solidFill>
                <a:prstClr val="black">
                  <a:lumMod val="85000"/>
                  <a:lumOff val="15000"/>
                </a:prstClr>
              </a:solidFill>
            </a:endParaRPr>
          </a:p>
        </p:txBody>
      </p:sp>
      <p:sp>
        <p:nvSpPr>
          <p:cNvPr id="2" name="TextBox 5"/>
          <p:cNvSpPr txBox="1"/>
          <p:nvPr/>
        </p:nvSpPr>
        <p:spPr>
          <a:xfrm>
            <a:off x="946150" y="482600"/>
            <a:ext cx="5684520" cy="491490"/>
          </a:xfrm>
          <a:prstGeom prst="rect">
            <a:avLst/>
          </a:prstGeom>
          <a:noFill/>
        </p:spPr>
        <p:txBody>
          <a:bodyPr wrap="square" rtlCol="0">
            <a:spAutoFit/>
          </a:bodyPr>
          <a:lstStyle/>
          <a:p>
            <a:pPr defTabSz="914400"/>
            <a:r>
              <a:rPr lang="zh-CN" altLang="en-US" sz="2600" b="1" dirty="0">
                <a:solidFill>
                  <a:prstClr val="black"/>
                </a:solidFill>
                <a:latin typeface="华文中宋" panose="02010600040101010101" pitchFamily="2" charset="-122"/>
                <a:ea typeface="华文中宋" panose="02010600040101010101" pitchFamily="2" charset="-122"/>
              </a:rPr>
              <a:t>预处理</a:t>
            </a:r>
            <a:endParaRPr lang="en-US" altLang="zh-CN" sz="2600" b="1" dirty="0">
              <a:solidFill>
                <a:prstClr val="black"/>
              </a:solidFill>
              <a:latin typeface="华文中宋" panose="02010600040101010101" pitchFamily="2" charset="-122"/>
              <a:ea typeface="华文中宋" panose="02010600040101010101" pitchFamily="2" charset="-122"/>
            </a:endParaRPr>
          </a:p>
        </p:txBody>
      </p:sp>
      <p:sp>
        <p:nvSpPr>
          <p:cNvPr id="5" name="文本框 4">
            <a:extLst>
              <a:ext uri="{FF2B5EF4-FFF2-40B4-BE49-F238E27FC236}">
                <a16:creationId xmlns:a16="http://schemas.microsoft.com/office/drawing/2014/main" id="{966E87EB-C0A5-E142-7802-DEFD884A5C6F}"/>
              </a:ext>
            </a:extLst>
          </p:cNvPr>
          <p:cNvSpPr txBox="1"/>
          <p:nvPr/>
        </p:nvSpPr>
        <p:spPr>
          <a:xfrm>
            <a:off x="231334" y="1111760"/>
            <a:ext cx="11762014" cy="3139321"/>
          </a:xfrm>
          <a:prstGeom prst="rect">
            <a:avLst/>
          </a:prstGeom>
          <a:noFill/>
        </p:spPr>
        <p:txBody>
          <a:bodyPr wrap="square" rtlCol="0">
            <a:spAutoFit/>
          </a:bodyPr>
          <a:lstStyle/>
          <a:p>
            <a:pPr marL="342900" indent="-342900">
              <a:buFont typeface="+mj-lt"/>
              <a:buAutoNum type="arabicPeriod"/>
            </a:pPr>
            <a:r>
              <a:rPr lang="zh-CN" altLang="en-US" dirty="0"/>
              <a:t>灰度化处理：使用 </a:t>
            </a:r>
            <a:r>
              <a:rPr lang="en-US" altLang="zh-CN" dirty="0"/>
              <a:t>cv2.cvtColor </a:t>
            </a:r>
            <a:r>
              <a:rPr lang="zh-CN" altLang="en-US" dirty="0"/>
              <a:t>函数将彩色图像转换为灰度图像。</a:t>
            </a:r>
            <a:endParaRPr lang="en-US" altLang="zh-CN" dirty="0"/>
          </a:p>
          <a:p>
            <a:pPr marL="342900" indent="-342900">
              <a:buFont typeface="+mj-lt"/>
              <a:buAutoNum type="arabicPeriod"/>
            </a:pPr>
            <a:r>
              <a:rPr lang="zh-CN" altLang="en-US" dirty="0"/>
              <a:t>均值模糊处理：通过 </a:t>
            </a:r>
            <a:r>
              <a:rPr lang="en-US" altLang="zh-CN" dirty="0"/>
              <a:t>cv2.blur </a:t>
            </a:r>
            <a:r>
              <a:rPr lang="zh-CN" altLang="en-US" dirty="0"/>
              <a:t>对图像进行均值模糊，以减少噪声并平滑图像。</a:t>
            </a:r>
            <a:endParaRPr lang="en-US" altLang="zh-CN" dirty="0"/>
          </a:p>
          <a:p>
            <a:pPr marL="342900" indent="-342900">
              <a:buFont typeface="+mj-lt"/>
              <a:buAutoNum type="arabicPeriod"/>
            </a:pPr>
            <a:r>
              <a:rPr lang="zh-CN" altLang="en-US" dirty="0"/>
              <a:t>边缘特征提取：利用 </a:t>
            </a:r>
            <a:r>
              <a:rPr lang="en-US" altLang="zh-CN" dirty="0"/>
              <a:t>cv2.Sobel </a:t>
            </a:r>
            <a:r>
              <a:rPr lang="zh-CN" altLang="en-US" dirty="0"/>
              <a:t>算子提取图像中的边缘特征。</a:t>
            </a:r>
            <a:endParaRPr lang="en-US" altLang="zh-CN" dirty="0"/>
          </a:p>
          <a:p>
            <a:pPr marL="342900" indent="-342900">
              <a:buFont typeface="+mj-lt"/>
              <a:buAutoNum type="arabicPeriod"/>
            </a:pPr>
            <a:r>
              <a:rPr lang="zh-CN" altLang="en-US" dirty="0"/>
              <a:t>分离 </a:t>
            </a:r>
            <a:r>
              <a:rPr lang="en-US" altLang="zh-CN" dirty="0"/>
              <a:t>HSV </a:t>
            </a:r>
            <a:r>
              <a:rPr lang="zh-CN" altLang="en-US" dirty="0"/>
              <a:t>色彩通道：使用 </a:t>
            </a:r>
            <a:r>
              <a:rPr lang="en-US" altLang="zh-CN" dirty="0"/>
              <a:t>cv2.cvtColor </a:t>
            </a:r>
            <a:r>
              <a:rPr lang="zh-CN" altLang="en-US" dirty="0"/>
              <a:t>将图像从 </a:t>
            </a:r>
            <a:r>
              <a:rPr lang="en-US" altLang="zh-CN" dirty="0"/>
              <a:t>BGR </a:t>
            </a:r>
            <a:r>
              <a:rPr lang="zh-CN" altLang="en-US" dirty="0"/>
              <a:t>色彩空间转换为 </a:t>
            </a:r>
            <a:r>
              <a:rPr lang="en-US" altLang="zh-CN" dirty="0"/>
              <a:t>HSV </a:t>
            </a:r>
            <a:r>
              <a:rPr lang="zh-CN" altLang="en-US" dirty="0"/>
              <a:t>色彩空间，并提取其中的色调（</a:t>
            </a:r>
            <a:r>
              <a:rPr lang="en-US" altLang="zh-CN" dirty="0"/>
              <a:t>H</a:t>
            </a:r>
            <a:r>
              <a:rPr lang="zh-CN" altLang="en-US" dirty="0"/>
              <a:t>）、饱和度（</a:t>
            </a:r>
            <a:r>
              <a:rPr lang="en-US" altLang="zh-CN" dirty="0"/>
              <a:t>S</a:t>
            </a:r>
            <a:r>
              <a:rPr lang="zh-CN" altLang="en-US" dirty="0"/>
              <a:t>）和明度（</a:t>
            </a:r>
            <a:r>
              <a:rPr lang="en-US" altLang="zh-CN" dirty="0"/>
              <a:t>V</a:t>
            </a:r>
            <a:r>
              <a:rPr lang="zh-CN" altLang="en-US" dirty="0"/>
              <a:t>）通道。</a:t>
            </a:r>
            <a:endParaRPr lang="en-US" altLang="zh-CN" dirty="0"/>
          </a:p>
          <a:p>
            <a:pPr marL="342900" indent="-342900">
              <a:buFont typeface="+mj-lt"/>
              <a:buAutoNum type="arabicPeriod"/>
            </a:pPr>
            <a:r>
              <a:rPr lang="en-US" altLang="zh-CN" dirty="0"/>
              <a:t>HSV </a:t>
            </a:r>
            <a:r>
              <a:rPr lang="zh-CN" altLang="en-US" dirty="0"/>
              <a:t>通道限制设置：根据特定的色调范围和饱和度、明度条件（ </a:t>
            </a:r>
            <a:r>
              <a:rPr lang="en-US" altLang="zh-CN" dirty="0"/>
              <a:t>((h &gt; 26) &amp; (h &lt; 34)) | ((h &gt; 100) &amp; (h &lt; 124)) | ((h &gt; 30) &amp; (h &lt; 110)) </a:t>
            </a:r>
            <a:r>
              <a:rPr lang="zh-CN" altLang="en-US" dirty="0"/>
              <a:t>并且 </a:t>
            </a:r>
            <a:r>
              <a:rPr lang="en-US" altLang="zh-CN" dirty="0"/>
              <a:t>s &gt; 70 </a:t>
            </a:r>
            <a:r>
              <a:rPr lang="zh-CN" altLang="en-US" dirty="0"/>
              <a:t>和 </a:t>
            </a:r>
            <a:r>
              <a:rPr lang="en-US" altLang="zh-CN" dirty="0"/>
              <a:t>v &gt; 70</a:t>
            </a:r>
            <a:r>
              <a:rPr lang="zh-CN" altLang="en-US" dirty="0"/>
              <a:t>）来设定 </a:t>
            </a:r>
            <a:r>
              <a:rPr lang="en-US" altLang="zh-CN" dirty="0"/>
              <a:t>HSV </a:t>
            </a:r>
            <a:r>
              <a:rPr lang="zh-CN" altLang="en-US" dirty="0"/>
              <a:t>色彩通道的限制，用于筛选出感兴趣的颜色区域。</a:t>
            </a:r>
            <a:endParaRPr lang="en-US" altLang="zh-CN" dirty="0"/>
          </a:p>
          <a:p>
            <a:pPr marL="342900" indent="-342900">
              <a:buFont typeface="+mj-lt"/>
              <a:buAutoNum type="arabicPeriod"/>
            </a:pPr>
            <a:r>
              <a:rPr lang="zh-CN" altLang="en-US" dirty="0"/>
              <a:t>综合特征融合：通过 </a:t>
            </a:r>
            <a:r>
              <a:rPr lang="en-US" altLang="zh-CN" dirty="0" err="1"/>
              <a:t>np.multiply</a:t>
            </a:r>
            <a:r>
              <a:rPr lang="en-US" altLang="zh-CN" dirty="0"/>
              <a:t> </a:t>
            </a:r>
            <a:r>
              <a:rPr lang="zh-CN" altLang="en-US" dirty="0"/>
              <a:t>将不同特征进行融合，增强图像的关键特征。</a:t>
            </a:r>
            <a:endParaRPr lang="en-US" altLang="zh-CN" dirty="0"/>
          </a:p>
          <a:p>
            <a:pPr marL="342900" indent="-342900">
              <a:buFont typeface="+mj-lt"/>
              <a:buAutoNum type="arabicPeriod"/>
            </a:pPr>
            <a:r>
              <a:rPr lang="en-US" altLang="zh-CN" dirty="0"/>
              <a:t>Otsu </a:t>
            </a:r>
            <a:r>
              <a:rPr lang="zh-CN" altLang="en-US" dirty="0"/>
              <a:t>二值化：应用 </a:t>
            </a:r>
            <a:r>
              <a:rPr lang="en-US" altLang="zh-CN" dirty="0"/>
              <a:t>cv2.threshold </a:t>
            </a:r>
            <a:r>
              <a:rPr lang="zh-CN" altLang="en-US" dirty="0"/>
              <a:t>函数中的 </a:t>
            </a:r>
            <a:r>
              <a:rPr lang="en-US" altLang="zh-CN" dirty="0"/>
              <a:t>Otsu </a:t>
            </a:r>
            <a:r>
              <a:rPr lang="zh-CN" altLang="en-US" dirty="0"/>
              <a:t>方法对图像进行自适应阈值二值化处理，优化图像分割。</a:t>
            </a:r>
            <a:endParaRPr lang="en-US" altLang="zh-CN" dirty="0"/>
          </a:p>
          <a:p>
            <a:pPr marL="342900" indent="-342900">
              <a:buFont typeface="+mj-lt"/>
              <a:buAutoNum type="arabicPeriod"/>
            </a:pPr>
            <a:r>
              <a:rPr lang="zh-CN" altLang="en-US" dirty="0"/>
              <a:t>闭运算填补小间隙：使用 </a:t>
            </a:r>
            <a:r>
              <a:rPr lang="en-US" altLang="zh-CN" dirty="0"/>
              <a:t>cv2.morphologyEx </a:t>
            </a:r>
            <a:r>
              <a:rPr lang="zh-CN" altLang="en-US" dirty="0"/>
              <a:t>执行闭运算，以填补图像中的小间隙或小空洞，改善目标形态。</a:t>
            </a:r>
            <a:endParaRPr lang="en-US" altLang="zh-CN" dirty="0"/>
          </a:p>
          <a:p>
            <a:pPr marL="342900" indent="-342900">
              <a:buFont typeface="+mj-lt"/>
              <a:buAutoNum type="arabicPeriod"/>
            </a:pPr>
            <a:r>
              <a:rPr lang="zh-CN" altLang="en-US" dirty="0"/>
              <a:t>返回</a:t>
            </a:r>
            <a:r>
              <a:rPr lang="en-US" altLang="zh-CN" dirty="0" err="1"/>
              <a:t>pred_image</a:t>
            </a:r>
            <a:endParaRPr lang="en-US" altLang="zh-CN" dirty="0"/>
          </a:p>
        </p:txBody>
      </p:sp>
      <p:pic>
        <p:nvPicPr>
          <p:cNvPr id="11" name="图片 10">
            <a:extLst>
              <a:ext uri="{FF2B5EF4-FFF2-40B4-BE49-F238E27FC236}">
                <a16:creationId xmlns:a16="http://schemas.microsoft.com/office/drawing/2014/main" id="{20C30A0F-C595-F468-39EE-5A6B75B44883}"/>
              </a:ext>
            </a:extLst>
          </p:cNvPr>
          <p:cNvPicPr>
            <a:picLocks noChangeAspect="1"/>
          </p:cNvPicPr>
          <p:nvPr/>
        </p:nvPicPr>
        <p:blipFill>
          <a:blip r:embed="rId3"/>
          <a:stretch>
            <a:fillRect/>
          </a:stretch>
        </p:blipFill>
        <p:spPr>
          <a:xfrm>
            <a:off x="1956720" y="4157722"/>
            <a:ext cx="2261494" cy="2609903"/>
          </a:xfrm>
          <a:prstGeom prst="rect">
            <a:avLst/>
          </a:prstGeom>
        </p:spPr>
      </p:pic>
      <p:pic>
        <p:nvPicPr>
          <p:cNvPr id="13" name="图片 12">
            <a:extLst>
              <a:ext uri="{FF2B5EF4-FFF2-40B4-BE49-F238E27FC236}">
                <a16:creationId xmlns:a16="http://schemas.microsoft.com/office/drawing/2014/main" id="{F6E5883C-2E7C-C44C-DF73-993668D19B13}"/>
              </a:ext>
            </a:extLst>
          </p:cNvPr>
          <p:cNvPicPr>
            <a:picLocks noChangeAspect="1"/>
          </p:cNvPicPr>
          <p:nvPr/>
        </p:nvPicPr>
        <p:blipFill>
          <a:blip r:embed="rId4"/>
          <a:stretch>
            <a:fillRect/>
          </a:stretch>
        </p:blipFill>
        <p:spPr>
          <a:xfrm>
            <a:off x="6071507" y="4157722"/>
            <a:ext cx="2261494" cy="2692405"/>
          </a:xfrm>
          <a:prstGeom prst="rect">
            <a:avLst/>
          </a:prstGeom>
        </p:spPr>
      </p:pic>
      <p:sp>
        <p:nvSpPr>
          <p:cNvPr id="14" name="箭头: 右 13">
            <a:extLst>
              <a:ext uri="{FF2B5EF4-FFF2-40B4-BE49-F238E27FC236}">
                <a16:creationId xmlns:a16="http://schemas.microsoft.com/office/drawing/2014/main" id="{0E294C58-906F-2492-045C-018A1545CD43}"/>
              </a:ext>
            </a:extLst>
          </p:cNvPr>
          <p:cNvSpPr/>
          <p:nvPr/>
        </p:nvSpPr>
        <p:spPr>
          <a:xfrm>
            <a:off x="4318211" y="5261608"/>
            <a:ext cx="1666223" cy="484632"/>
          </a:xfrm>
          <a:prstGeom prst="rightArrow">
            <a:avLst/>
          </a:prstGeom>
          <a:ln>
            <a:solidFill>
              <a:srgbClr val="A1D1EF"/>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3FF8D36-5B8D-3E84-62BE-6E9BEC196CE7}"/>
              </a:ext>
            </a:extLst>
          </p:cNvPr>
          <p:cNvSpPr txBox="1"/>
          <p:nvPr/>
        </p:nvSpPr>
        <p:spPr>
          <a:xfrm>
            <a:off x="4653655" y="4966255"/>
            <a:ext cx="1458686" cy="369332"/>
          </a:xfrm>
          <a:prstGeom prst="rect">
            <a:avLst/>
          </a:prstGeom>
          <a:noFill/>
        </p:spPr>
        <p:txBody>
          <a:bodyPr wrap="square" rtlCol="0">
            <a:spAutoFit/>
          </a:bodyPr>
          <a:lstStyle/>
          <a:p>
            <a:r>
              <a:rPr lang="zh-CN" altLang="en-US" dirty="0"/>
              <a:t>预处理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1"/>
          <p:cNvSpPr>
            <a:spLocks noGrp="1"/>
          </p:cNvSpPr>
          <p:nvPr>
            <p:ph type="sldNum" sz="quarter" idx="4294967295"/>
          </p:nvPr>
        </p:nvSpPr>
        <p:spPr>
          <a:xfrm>
            <a:off x="8610600"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E3DDA8-6273-43B5-9B72-76C2E627503F}" type="slidenum">
              <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t>6</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矩形 3"/>
          <p:cNvSpPr/>
          <p:nvPr/>
        </p:nvSpPr>
        <p:spPr>
          <a:xfrm>
            <a:off x="0" y="5354320"/>
            <a:ext cx="12192000" cy="1503680"/>
          </a:xfrm>
          <a:prstGeom prst="rect">
            <a:avLst/>
          </a:prstGeom>
          <a:solidFill>
            <a:srgbClr val="8C0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1743710" y="2345055"/>
            <a:ext cx="8794115" cy="706755"/>
          </a:xfrm>
          <a:prstGeom prst="rect">
            <a:avLst/>
          </a:prstGeom>
          <a:noFill/>
        </p:spPr>
        <p:txBody>
          <a:bodyPr wrap="square" rtlCol="0">
            <a:spAutoFit/>
          </a:bodyPr>
          <a:lstStyle/>
          <a:p>
            <a:pPr algn="ctr"/>
            <a:r>
              <a:rPr lang="zh-CN" altLang="en-US" sz="4000" b="1" dirty="0">
                <a:latin typeface="华文中宋" panose="02010600040101010101" pitchFamily="2" charset="-122"/>
                <a:ea typeface="华文中宋" panose="02010600040101010101" pitchFamily="2" charset="-122"/>
              </a:rPr>
              <a:t>区域定位</a:t>
            </a:r>
            <a:r>
              <a:rPr lang="en-US" altLang="zh-CN" sz="4000" b="1" dirty="0">
                <a:latin typeface="华文中宋" panose="02010600040101010101" pitchFamily="2" charset="-122"/>
                <a:ea typeface="华文中宋" panose="02010600040101010101" pitchFamily="2" charset="-122"/>
              </a:rPr>
              <a:t>&amp;</a:t>
            </a:r>
            <a:r>
              <a:rPr lang="zh-CN" altLang="en-US" sz="4000" b="1" dirty="0">
                <a:latin typeface="华文中宋" panose="02010600040101010101" pitchFamily="2" charset="-122"/>
                <a:ea typeface="华文中宋" panose="02010600040101010101" pitchFamily="2" charset="-122"/>
              </a:rPr>
              <a:t>特征提取</a:t>
            </a:r>
            <a:endParaRPr lang="en-US" altLang="zh-CN" sz="4000" b="1" dirty="0">
              <a:latin typeface="华文中宋" panose="02010600040101010101" pitchFamily="2" charset="-122"/>
              <a:ea typeface="华文中宋" panose="02010600040101010101" pitchFamily="2" charset="-122"/>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7</a:t>
            </a:fld>
            <a:endParaRPr lang="zh-CN" altLang="en-US" dirty="0">
              <a:solidFill>
                <a:prstClr val="black">
                  <a:lumMod val="85000"/>
                  <a:lumOff val="15000"/>
                </a:prstClr>
              </a:solidFill>
            </a:endParaRPr>
          </a:p>
        </p:txBody>
      </p:sp>
      <p:sp>
        <p:nvSpPr>
          <p:cNvPr id="2" name="TextBox 5"/>
          <p:cNvSpPr txBox="1"/>
          <p:nvPr/>
        </p:nvSpPr>
        <p:spPr>
          <a:xfrm>
            <a:off x="735965" y="469900"/>
            <a:ext cx="6917055" cy="491490"/>
          </a:xfrm>
          <a:prstGeom prst="rect">
            <a:avLst/>
          </a:prstGeom>
          <a:noFill/>
        </p:spPr>
        <p:txBody>
          <a:bodyPr wrap="square" rtlCol="0">
            <a:spAutoFit/>
          </a:bodyPr>
          <a:lstStyle/>
          <a:p>
            <a:pPr algn="l"/>
            <a:r>
              <a:rPr lang="zh-CN" altLang="en-US" sz="2600" b="1" dirty="0">
                <a:solidFill>
                  <a:prstClr val="black"/>
                </a:solidFill>
                <a:uFillTx/>
                <a:latin typeface="华文中宋" panose="02010600040101010101" pitchFamily="2" charset="-122"/>
                <a:ea typeface="华文中宋" panose="02010600040101010101" pitchFamily="2" charset="-122"/>
                <a:sym typeface="+mn-ea"/>
              </a:rPr>
              <a:t>区域定位</a:t>
            </a:r>
            <a:r>
              <a:rPr lang="en-US" altLang="zh-CN" sz="2600" b="1" dirty="0">
                <a:solidFill>
                  <a:prstClr val="black"/>
                </a:solidFill>
                <a:uFillTx/>
                <a:latin typeface="华文中宋" panose="02010600040101010101" pitchFamily="2" charset="-122"/>
                <a:ea typeface="华文中宋" panose="02010600040101010101" pitchFamily="2" charset="-122"/>
                <a:sym typeface="+mn-ea"/>
              </a:rPr>
              <a:t>&amp;</a:t>
            </a:r>
            <a:r>
              <a:rPr lang="zh-CN" altLang="en-US" sz="2600" b="1" dirty="0">
                <a:solidFill>
                  <a:prstClr val="black"/>
                </a:solidFill>
                <a:uFillTx/>
                <a:latin typeface="华文中宋" panose="02010600040101010101" pitchFamily="2" charset="-122"/>
                <a:ea typeface="华文中宋" panose="02010600040101010101" pitchFamily="2" charset="-122"/>
                <a:sym typeface="+mn-ea"/>
              </a:rPr>
              <a:t>特征提取</a:t>
            </a:r>
          </a:p>
        </p:txBody>
      </p:sp>
      <p:sp>
        <p:nvSpPr>
          <p:cNvPr id="5" name="文本框 4">
            <a:extLst>
              <a:ext uri="{FF2B5EF4-FFF2-40B4-BE49-F238E27FC236}">
                <a16:creationId xmlns:a16="http://schemas.microsoft.com/office/drawing/2014/main" id="{48DC332A-3370-2670-7BA2-86CD4D304A56}"/>
              </a:ext>
            </a:extLst>
          </p:cNvPr>
          <p:cNvSpPr txBox="1"/>
          <p:nvPr/>
        </p:nvSpPr>
        <p:spPr>
          <a:xfrm>
            <a:off x="330200" y="1110342"/>
            <a:ext cx="11252199" cy="2031325"/>
          </a:xfrm>
          <a:prstGeom prst="rect">
            <a:avLst/>
          </a:prstGeom>
          <a:noFill/>
        </p:spPr>
        <p:txBody>
          <a:bodyPr wrap="square" rtlCol="0">
            <a:spAutoFit/>
          </a:bodyPr>
          <a:lstStyle/>
          <a:p>
            <a:pPr marL="342900" indent="-342900">
              <a:buFont typeface="+mj-lt"/>
              <a:buAutoNum type="arabicPeriod"/>
            </a:pPr>
            <a:r>
              <a:rPr lang="zh-CN" altLang="en-US" dirty="0"/>
              <a:t>轮廓检测：使用 </a:t>
            </a:r>
            <a:r>
              <a:rPr lang="en-US" altLang="zh-CN" dirty="0"/>
              <a:t>cv2.findContours </a:t>
            </a:r>
            <a:r>
              <a:rPr lang="zh-CN" altLang="en-US" dirty="0"/>
              <a:t>方法对预处理图像进行轮廓检测，获取所有候选区域的轮廓信息。计算最小外接矩形对每个轮廓，计算其最小外接矩形，以确定轮廓的边界范围。</a:t>
            </a:r>
            <a:endParaRPr lang="en-US" altLang="zh-CN" dirty="0"/>
          </a:p>
          <a:p>
            <a:pPr marL="342900" indent="-342900">
              <a:buFont typeface="+mj-lt"/>
              <a:buAutoNum type="arabicPeriod"/>
            </a:pPr>
            <a:r>
              <a:rPr lang="zh-CN" altLang="en-US" dirty="0"/>
              <a:t>设置限制条件对候选区域进行筛选：</a:t>
            </a:r>
            <a:endParaRPr lang="en-US" altLang="zh-CN" dirty="0"/>
          </a:p>
          <a:p>
            <a:pPr marL="800100" lvl="1" indent="-342900">
              <a:buFont typeface="Arial" panose="020B0604020202020204" pitchFamily="34" charset="0"/>
              <a:buChar char="•"/>
            </a:pPr>
            <a:r>
              <a:rPr lang="zh-CN" altLang="en-US" dirty="0"/>
              <a:t>长宽比限制：设定最小和最大长宽比 过滤不符合车牌比例特征的区域。</a:t>
            </a:r>
            <a:endParaRPr lang="en-US" altLang="zh-CN" dirty="0"/>
          </a:p>
          <a:p>
            <a:pPr marL="800100" lvl="1" indent="-342900">
              <a:buFont typeface="Arial" panose="020B0604020202020204" pitchFamily="34" charset="0"/>
              <a:buChar char="•"/>
            </a:pPr>
            <a:r>
              <a:rPr lang="zh-CN" altLang="en-US" dirty="0"/>
              <a:t>面积限制：设定最小和最大面积 排除过大或过小的非车牌区域。</a:t>
            </a:r>
            <a:endParaRPr lang="en-US" altLang="zh-CN" dirty="0"/>
          </a:p>
          <a:p>
            <a:pPr marL="342900" indent="-342900">
              <a:buFont typeface="+mj-lt"/>
              <a:buAutoNum type="arabicPeriod"/>
            </a:pPr>
            <a:r>
              <a:rPr lang="zh-CN" altLang="en-US" dirty="0"/>
              <a:t>仿射变换：通过仿射变换对车牌区域进行几何校正，确保区域的形状和位置标准化，为后续处理做好准备。</a:t>
            </a:r>
            <a:endParaRPr lang="en-US" altLang="zh-CN" dirty="0"/>
          </a:p>
          <a:p>
            <a:pPr marL="342900" indent="-342900">
              <a:buFont typeface="+mj-lt"/>
              <a:buAutoNum type="arabicPeriod"/>
            </a:pPr>
            <a:r>
              <a:rPr lang="zh-CN" altLang="en-US" dirty="0"/>
              <a:t>返回</a:t>
            </a:r>
            <a:r>
              <a:rPr lang="en-US" altLang="zh-CN" dirty="0" err="1"/>
              <a:t>plate_rect_list</a:t>
            </a:r>
            <a:endParaRPr lang="en-US" altLang="zh-CN" dirty="0"/>
          </a:p>
        </p:txBody>
      </p:sp>
      <p:pic>
        <p:nvPicPr>
          <p:cNvPr id="7" name="图片 6">
            <a:extLst>
              <a:ext uri="{FF2B5EF4-FFF2-40B4-BE49-F238E27FC236}">
                <a16:creationId xmlns:a16="http://schemas.microsoft.com/office/drawing/2014/main" id="{AB46F046-704C-B7BE-4FA8-7D170338DF1F}"/>
              </a:ext>
            </a:extLst>
          </p:cNvPr>
          <p:cNvPicPr>
            <a:picLocks noChangeAspect="1"/>
          </p:cNvPicPr>
          <p:nvPr/>
        </p:nvPicPr>
        <p:blipFill>
          <a:blip r:embed="rId3"/>
          <a:stretch>
            <a:fillRect/>
          </a:stretch>
        </p:blipFill>
        <p:spPr>
          <a:xfrm>
            <a:off x="6096000" y="3986058"/>
            <a:ext cx="2279379" cy="2610000"/>
          </a:xfrm>
          <a:prstGeom prst="rect">
            <a:avLst/>
          </a:prstGeom>
        </p:spPr>
      </p:pic>
      <p:pic>
        <p:nvPicPr>
          <p:cNvPr id="8" name="图片 7">
            <a:extLst>
              <a:ext uri="{FF2B5EF4-FFF2-40B4-BE49-F238E27FC236}">
                <a16:creationId xmlns:a16="http://schemas.microsoft.com/office/drawing/2014/main" id="{F8AD26BE-5DFF-C606-7BB2-049B33B4AE33}"/>
              </a:ext>
            </a:extLst>
          </p:cNvPr>
          <p:cNvPicPr>
            <a:picLocks noChangeAspect="1"/>
          </p:cNvPicPr>
          <p:nvPr/>
        </p:nvPicPr>
        <p:blipFill>
          <a:blip r:embed="rId4"/>
          <a:stretch>
            <a:fillRect/>
          </a:stretch>
        </p:blipFill>
        <p:spPr>
          <a:xfrm>
            <a:off x="1983935" y="3986155"/>
            <a:ext cx="2261494" cy="2609903"/>
          </a:xfrm>
          <a:prstGeom prst="rect">
            <a:avLst/>
          </a:prstGeom>
        </p:spPr>
      </p:pic>
      <p:sp>
        <p:nvSpPr>
          <p:cNvPr id="9" name="箭头: 右 8">
            <a:extLst>
              <a:ext uri="{FF2B5EF4-FFF2-40B4-BE49-F238E27FC236}">
                <a16:creationId xmlns:a16="http://schemas.microsoft.com/office/drawing/2014/main" id="{23EBA04F-23AC-312B-4BD1-AD87E62E497D}"/>
              </a:ext>
            </a:extLst>
          </p:cNvPr>
          <p:cNvSpPr/>
          <p:nvPr/>
        </p:nvSpPr>
        <p:spPr>
          <a:xfrm>
            <a:off x="4318211" y="5261608"/>
            <a:ext cx="1666223" cy="484632"/>
          </a:xfrm>
          <a:prstGeom prst="rightArrow">
            <a:avLst/>
          </a:prstGeom>
          <a:ln>
            <a:solidFill>
              <a:srgbClr val="A1D1EF"/>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A06623A9-A03B-E744-8FDE-22B06E689F88}"/>
              </a:ext>
            </a:extLst>
          </p:cNvPr>
          <p:cNvSpPr txBox="1"/>
          <p:nvPr/>
        </p:nvSpPr>
        <p:spPr>
          <a:xfrm>
            <a:off x="4585265" y="5040086"/>
            <a:ext cx="1132114" cy="369332"/>
          </a:xfrm>
          <a:prstGeom prst="rect">
            <a:avLst/>
          </a:prstGeom>
          <a:noFill/>
        </p:spPr>
        <p:txBody>
          <a:bodyPr wrap="square" rtlCol="0">
            <a:spAutoFit/>
          </a:bodyPr>
          <a:lstStyle/>
          <a:p>
            <a:r>
              <a:rPr lang="zh-CN" altLang="en-US" dirty="0"/>
              <a:t>区域定位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BA902-7681-2F12-068A-657DE37255DA}"/>
            </a:ext>
          </a:extLst>
        </p:cNvPr>
        <p:cNvGrpSpPr/>
        <p:nvPr/>
      </p:nvGrpSpPr>
      <p:grpSpPr>
        <a:xfrm>
          <a:off x="0" y="0"/>
          <a:ext cx="0" cy="0"/>
          <a:chOff x="0" y="0"/>
          <a:chExt cx="0" cy="0"/>
        </a:xfrm>
      </p:grpSpPr>
      <p:sp>
        <p:nvSpPr>
          <p:cNvPr id="12" name="灯片编号占位符 11">
            <a:extLst>
              <a:ext uri="{FF2B5EF4-FFF2-40B4-BE49-F238E27FC236}">
                <a16:creationId xmlns:a16="http://schemas.microsoft.com/office/drawing/2014/main" id="{7FB7B08E-D7A3-608D-7E84-90E902113F04}"/>
              </a:ext>
            </a:extLst>
          </p:cNvPr>
          <p:cNvSpPr>
            <a:spLocks noGrp="1"/>
          </p:cNvSpPr>
          <p:nvPr>
            <p:ph type="sldNum" sz="quarter" idx="4294967295"/>
          </p:nvPr>
        </p:nvSpPr>
        <p:spPr>
          <a:xfrm>
            <a:off x="8610600"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71E3DDA8-6273-43B5-9B72-76C2E627503F}" type="slidenum">
              <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rPr>
              <a:t>8</a:t>
            </a:fld>
            <a:endParaRPr kumimoji="0" lang="zh-CN" altLang="en-US" sz="1200" b="0" i="0" u="none" strike="noStrike" kern="1200" cap="none" spc="0" normalizeH="0" baseline="0" noProof="0" dirty="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4" name="矩形 3">
            <a:extLst>
              <a:ext uri="{FF2B5EF4-FFF2-40B4-BE49-F238E27FC236}">
                <a16:creationId xmlns:a16="http://schemas.microsoft.com/office/drawing/2014/main" id="{2BE6DB08-D70A-8EA4-3491-3F3EDD55E93B}"/>
              </a:ext>
            </a:extLst>
          </p:cNvPr>
          <p:cNvSpPr/>
          <p:nvPr/>
        </p:nvSpPr>
        <p:spPr>
          <a:xfrm>
            <a:off x="0" y="5354320"/>
            <a:ext cx="12192000" cy="1503680"/>
          </a:xfrm>
          <a:prstGeom prst="rect">
            <a:avLst/>
          </a:prstGeom>
          <a:solidFill>
            <a:srgbClr val="8C0A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65"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文本框 6">
            <a:extLst>
              <a:ext uri="{FF2B5EF4-FFF2-40B4-BE49-F238E27FC236}">
                <a16:creationId xmlns:a16="http://schemas.microsoft.com/office/drawing/2014/main" id="{9EFE2901-34C3-4A38-08D3-82A3145D3130}"/>
              </a:ext>
            </a:extLst>
          </p:cNvPr>
          <p:cNvSpPr txBox="1"/>
          <p:nvPr/>
        </p:nvSpPr>
        <p:spPr>
          <a:xfrm>
            <a:off x="3331321" y="2446407"/>
            <a:ext cx="5529357" cy="706755"/>
          </a:xfrm>
          <a:prstGeom prst="rect">
            <a:avLst/>
          </a:prstGeom>
          <a:noFill/>
        </p:spPr>
        <p:txBody>
          <a:bodyPr wrap="square" rtlCol="0">
            <a:spAutoFit/>
          </a:bodyPr>
          <a:lstStyle/>
          <a:p>
            <a:pPr algn="ctr"/>
            <a:r>
              <a:rPr lang="zh-CN" altLang="en-US" sz="4000" b="1" dirty="0">
                <a:latin typeface="华文中宋" panose="02010600040101010101" pitchFamily="2" charset="-122"/>
                <a:ea typeface="华文中宋" panose="02010600040101010101" pitchFamily="2" charset="-122"/>
              </a:rPr>
              <a:t>提取字符</a:t>
            </a:r>
            <a:endParaRPr lang="en-US" altLang="zh-CN" sz="40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870720700"/>
      </p:ext>
    </p:extLst>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A0B21-CF25-8797-0D27-9006FD6471D5}"/>
            </a:ext>
          </a:extLst>
        </p:cNvPr>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A454A825-A27E-99A9-9D95-931DD925B99D}"/>
              </a:ext>
            </a:extLst>
          </p:cNvPr>
          <p:cNvCxnSpPr/>
          <p:nvPr/>
        </p:nvCxnSpPr>
        <p:spPr>
          <a:xfrm>
            <a:off x="330200" y="961328"/>
            <a:ext cx="370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03562A0D-45EE-B934-BCDD-F17B8AD86818}"/>
              </a:ext>
            </a:extLst>
          </p:cNvPr>
          <p:cNvSpPr>
            <a:spLocks noGrp="1"/>
          </p:cNvSpPr>
          <p:nvPr>
            <p:ph type="sldNum" sz="quarter" idx="12"/>
          </p:nvPr>
        </p:nvSpPr>
        <p:spPr/>
        <p:txBody>
          <a:bodyPr/>
          <a:lstStyle/>
          <a:p>
            <a:pPr defTabSz="914400"/>
            <a:fld id="{71E3DDA8-6273-43B5-9B72-76C2E627503F}" type="slidenum">
              <a:rPr lang="zh-CN" altLang="en-US" smtClean="0">
                <a:solidFill>
                  <a:prstClr val="black">
                    <a:lumMod val="85000"/>
                    <a:lumOff val="15000"/>
                  </a:prstClr>
                </a:solidFill>
              </a:rPr>
              <a:t>9</a:t>
            </a:fld>
            <a:endParaRPr lang="zh-CN" altLang="en-US" dirty="0">
              <a:solidFill>
                <a:prstClr val="black">
                  <a:lumMod val="85000"/>
                  <a:lumOff val="15000"/>
                </a:prstClr>
              </a:solidFill>
            </a:endParaRPr>
          </a:p>
        </p:txBody>
      </p:sp>
      <p:sp>
        <p:nvSpPr>
          <p:cNvPr id="2" name="TextBox 5">
            <a:extLst>
              <a:ext uri="{FF2B5EF4-FFF2-40B4-BE49-F238E27FC236}">
                <a16:creationId xmlns:a16="http://schemas.microsoft.com/office/drawing/2014/main" id="{0232042C-295B-8EAD-C28D-A764237EFE95}"/>
              </a:ext>
            </a:extLst>
          </p:cNvPr>
          <p:cNvSpPr txBox="1"/>
          <p:nvPr/>
        </p:nvSpPr>
        <p:spPr>
          <a:xfrm>
            <a:off x="946151" y="482600"/>
            <a:ext cx="3580876" cy="491490"/>
          </a:xfrm>
          <a:prstGeom prst="rect">
            <a:avLst/>
          </a:prstGeom>
          <a:noFill/>
        </p:spPr>
        <p:txBody>
          <a:bodyPr wrap="square" rtlCol="0">
            <a:spAutoFit/>
          </a:bodyPr>
          <a:lstStyle/>
          <a:p>
            <a:pPr defTabSz="914400"/>
            <a:r>
              <a:rPr lang="zh-CN" altLang="en-US" sz="2600" b="1" dirty="0">
                <a:solidFill>
                  <a:prstClr val="black"/>
                </a:solidFill>
                <a:latin typeface="华文中宋" panose="02010600040101010101" pitchFamily="2" charset="-122"/>
                <a:ea typeface="华文中宋" panose="02010600040101010101" pitchFamily="2" charset="-122"/>
              </a:rPr>
              <a:t>提取字符</a:t>
            </a:r>
          </a:p>
        </p:txBody>
      </p:sp>
      <p:sp>
        <p:nvSpPr>
          <p:cNvPr id="5" name="文本框 4">
            <a:extLst>
              <a:ext uri="{FF2B5EF4-FFF2-40B4-BE49-F238E27FC236}">
                <a16:creationId xmlns:a16="http://schemas.microsoft.com/office/drawing/2014/main" id="{C746CED4-1CB9-240C-B383-6E5B81B77FF7}"/>
              </a:ext>
            </a:extLst>
          </p:cNvPr>
          <p:cNvSpPr txBox="1"/>
          <p:nvPr/>
        </p:nvSpPr>
        <p:spPr>
          <a:xfrm>
            <a:off x="330200" y="1284513"/>
            <a:ext cx="11785600" cy="2031325"/>
          </a:xfrm>
          <a:prstGeom prst="rect">
            <a:avLst/>
          </a:prstGeom>
          <a:noFill/>
        </p:spPr>
        <p:txBody>
          <a:bodyPr wrap="square" rtlCol="0">
            <a:spAutoFit/>
          </a:bodyPr>
          <a:lstStyle/>
          <a:p>
            <a:pPr marL="342900" indent="-342900">
              <a:buFont typeface="+mj-lt"/>
              <a:buAutoNum type="arabicPeriod"/>
            </a:pPr>
            <a:r>
              <a:rPr lang="zh-CN" altLang="en-US" dirty="0"/>
              <a:t>截取完整车牌区域：结合检测到的 </a:t>
            </a:r>
            <a:r>
              <a:rPr lang="en-US" altLang="zh-CN" dirty="0" err="1"/>
              <a:t>plate_rect</a:t>
            </a:r>
            <a:r>
              <a:rPr lang="zh-CN" altLang="en-US" dirty="0"/>
              <a:t>，设置允许误差范围 </a:t>
            </a:r>
            <a:r>
              <a:rPr lang="en-US" altLang="zh-CN" dirty="0"/>
              <a:t>error</a:t>
            </a:r>
            <a:r>
              <a:rPr lang="zh-CN" altLang="en-US" dirty="0"/>
              <a:t>，从原始图像中截取尽量完整的车牌区域。</a:t>
            </a:r>
            <a:endParaRPr lang="en-US" altLang="zh-CN" dirty="0"/>
          </a:p>
          <a:p>
            <a:pPr marL="342900" indent="-342900">
              <a:buFont typeface="+mj-lt"/>
              <a:buAutoNum type="arabicPeriod"/>
            </a:pPr>
            <a:r>
              <a:rPr lang="zh-CN" altLang="en-US" dirty="0"/>
              <a:t>凸显车牌字符：对截取的车牌区域进行以下图像增强操作：</a:t>
            </a:r>
            <a:endParaRPr lang="en-US" altLang="zh-CN" dirty="0"/>
          </a:p>
          <a:p>
            <a:pPr marL="800100" lvl="1" indent="-342900">
              <a:buFont typeface="Arial" panose="020B0604020202020204" pitchFamily="34" charset="0"/>
              <a:buChar char="•"/>
            </a:pPr>
            <a:r>
              <a:rPr lang="zh-CN" altLang="en-US" dirty="0"/>
              <a:t>去噪：使用双边滤波减少噪点，同时保留车牌边缘的细节信息。</a:t>
            </a:r>
            <a:endParaRPr lang="en-US" altLang="zh-CN" dirty="0"/>
          </a:p>
          <a:p>
            <a:pPr marL="800100" lvl="1" indent="-342900">
              <a:buFont typeface="Arial" panose="020B0604020202020204" pitchFamily="34" charset="0"/>
              <a:buChar char="•"/>
            </a:pPr>
            <a:r>
              <a:rPr lang="zh-CN" altLang="en-US" dirty="0"/>
              <a:t>对比度增强：通过自适应直方图均衡化提升车牌区域的局部对比度，使字符更加清晰。</a:t>
            </a:r>
            <a:endParaRPr lang="en-US" altLang="zh-CN" dirty="0"/>
          </a:p>
          <a:p>
            <a:pPr marL="800100" lvl="1" indent="-342900">
              <a:buFont typeface="Arial" panose="020B0604020202020204" pitchFamily="34" charset="0"/>
              <a:buChar char="•"/>
            </a:pPr>
            <a:r>
              <a:rPr lang="zh-CN" altLang="en-US" dirty="0"/>
              <a:t>锐化处理：应用自定义卷积核增强图像边缘，进一步提升清晰度。</a:t>
            </a:r>
            <a:endParaRPr lang="en-US" altLang="zh-CN" dirty="0"/>
          </a:p>
          <a:p>
            <a:pPr marL="342900" indent="-342900">
              <a:buFont typeface="+mj-lt"/>
              <a:buAutoNum type="arabicPeriod"/>
            </a:pPr>
            <a:r>
              <a:rPr lang="zh-CN" altLang="en-US" dirty="0"/>
              <a:t>车牌字符识别：使用 </a:t>
            </a:r>
            <a:r>
              <a:rPr lang="en-US" altLang="zh-CN" dirty="0" err="1"/>
              <a:t>PaddleOCR</a:t>
            </a:r>
            <a:r>
              <a:rPr lang="en-US" altLang="zh-CN" dirty="0"/>
              <a:t> </a:t>
            </a:r>
            <a:r>
              <a:rPr lang="zh-CN" altLang="en-US" dirty="0"/>
              <a:t>的</a:t>
            </a:r>
            <a:r>
              <a:rPr lang="en-US" altLang="zh-CN" dirty="0" err="1"/>
              <a:t>ocr.ocr</a:t>
            </a:r>
            <a:r>
              <a:rPr lang="zh-CN" altLang="en-US" dirty="0"/>
              <a:t>函数对车牌区域进行文字识别，提取车牌号码字符。</a:t>
            </a:r>
            <a:endParaRPr lang="en-US" altLang="zh-CN" dirty="0"/>
          </a:p>
          <a:p>
            <a:pPr marL="342900" indent="-342900">
              <a:buFont typeface="+mj-lt"/>
              <a:buAutoNum type="arabicPeriod"/>
            </a:pPr>
            <a:r>
              <a:rPr lang="zh-CN" altLang="en-US" dirty="0"/>
              <a:t>输出识别结果，包括车牌号和对应的置信度值，以评估识别的准确性。</a:t>
            </a:r>
          </a:p>
        </p:txBody>
      </p:sp>
      <p:pic>
        <p:nvPicPr>
          <p:cNvPr id="9" name="图片 8">
            <a:extLst>
              <a:ext uri="{FF2B5EF4-FFF2-40B4-BE49-F238E27FC236}">
                <a16:creationId xmlns:a16="http://schemas.microsoft.com/office/drawing/2014/main" id="{95811391-7D90-D477-7DFD-563B81A5A120}"/>
              </a:ext>
            </a:extLst>
          </p:cNvPr>
          <p:cNvPicPr>
            <a:picLocks noChangeAspect="1"/>
          </p:cNvPicPr>
          <p:nvPr/>
        </p:nvPicPr>
        <p:blipFill>
          <a:blip r:embed="rId3"/>
          <a:stretch>
            <a:fillRect/>
          </a:stretch>
        </p:blipFill>
        <p:spPr>
          <a:xfrm>
            <a:off x="658526" y="3554924"/>
            <a:ext cx="4067369" cy="1440000"/>
          </a:xfrm>
          <a:prstGeom prst="rect">
            <a:avLst/>
          </a:prstGeom>
        </p:spPr>
      </p:pic>
      <p:pic>
        <p:nvPicPr>
          <p:cNvPr id="11" name="图片 10">
            <a:extLst>
              <a:ext uri="{FF2B5EF4-FFF2-40B4-BE49-F238E27FC236}">
                <a16:creationId xmlns:a16="http://schemas.microsoft.com/office/drawing/2014/main" id="{F2D7F22C-14CA-5DF6-E707-B396F5F4B19B}"/>
              </a:ext>
            </a:extLst>
          </p:cNvPr>
          <p:cNvPicPr>
            <a:picLocks noChangeAspect="1"/>
          </p:cNvPicPr>
          <p:nvPr/>
        </p:nvPicPr>
        <p:blipFill>
          <a:blip r:embed="rId4"/>
          <a:stretch>
            <a:fillRect/>
          </a:stretch>
        </p:blipFill>
        <p:spPr>
          <a:xfrm>
            <a:off x="6509656" y="3497586"/>
            <a:ext cx="4066478" cy="1440000"/>
          </a:xfrm>
          <a:prstGeom prst="rect">
            <a:avLst/>
          </a:prstGeom>
        </p:spPr>
      </p:pic>
      <p:pic>
        <p:nvPicPr>
          <p:cNvPr id="15" name="图片 14">
            <a:extLst>
              <a:ext uri="{FF2B5EF4-FFF2-40B4-BE49-F238E27FC236}">
                <a16:creationId xmlns:a16="http://schemas.microsoft.com/office/drawing/2014/main" id="{6BBDDAB3-330F-88E8-DAD7-7538CC6F78B3}"/>
              </a:ext>
            </a:extLst>
          </p:cNvPr>
          <p:cNvPicPr>
            <a:picLocks noChangeAspect="1"/>
          </p:cNvPicPr>
          <p:nvPr/>
        </p:nvPicPr>
        <p:blipFill>
          <a:blip r:embed="rId5"/>
          <a:stretch>
            <a:fillRect/>
          </a:stretch>
        </p:blipFill>
        <p:spPr>
          <a:xfrm>
            <a:off x="1294909" y="5896672"/>
            <a:ext cx="9141618" cy="679020"/>
          </a:xfrm>
          <a:prstGeom prst="rect">
            <a:avLst/>
          </a:prstGeom>
        </p:spPr>
      </p:pic>
      <p:sp>
        <p:nvSpPr>
          <p:cNvPr id="16" name="箭头: 右 15">
            <a:extLst>
              <a:ext uri="{FF2B5EF4-FFF2-40B4-BE49-F238E27FC236}">
                <a16:creationId xmlns:a16="http://schemas.microsoft.com/office/drawing/2014/main" id="{CA38E840-0FB4-FC2F-2E5E-9E0E0E93032E}"/>
              </a:ext>
            </a:extLst>
          </p:cNvPr>
          <p:cNvSpPr/>
          <p:nvPr/>
        </p:nvSpPr>
        <p:spPr>
          <a:xfrm>
            <a:off x="4784664" y="4032608"/>
            <a:ext cx="1666223" cy="484632"/>
          </a:xfrm>
          <a:prstGeom prst="rightArrow">
            <a:avLst/>
          </a:prstGeom>
          <a:ln>
            <a:solidFill>
              <a:srgbClr val="A1D1EF"/>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FD78B07B-14DF-5DC3-E669-4557E8BACF5D}"/>
              </a:ext>
            </a:extLst>
          </p:cNvPr>
          <p:cNvSpPr/>
          <p:nvPr/>
        </p:nvSpPr>
        <p:spPr>
          <a:xfrm rot="9352867">
            <a:off x="7279798" y="5174813"/>
            <a:ext cx="1666223" cy="484632"/>
          </a:xfrm>
          <a:prstGeom prst="rightArrow">
            <a:avLst/>
          </a:prstGeom>
          <a:ln>
            <a:solidFill>
              <a:srgbClr val="A1D1EF"/>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C94E766E-EA3C-1E41-A428-4FDDB227739F}"/>
              </a:ext>
            </a:extLst>
          </p:cNvPr>
          <p:cNvSpPr txBox="1"/>
          <p:nvPr/>
        </p:nvSpPr>
        <p:spPr>
          <a:xfrm>
            <a:off x="5001986" y="3712029"/>
            <a:ext cx="1148443" cy="369332"/>
          </a:xfrm>
          <a:prstGeom prst="rect">
            <a:avLst/>
          </a:prstGeom>
          <a:noFill/>
        </p:spPr>
        <p:txBody>
          <a:bodyPr wrap="square" rtlCol="0">
            <a:spAutoFit/>
          </a:bodyPr>
          <a:lstStyle/>
          <a:p>
            <a:r>
              <a:rPr lang="zh-CN" altLang="en-US" dirty="0"/>
              <a:t>凸显字符</a:t>
            </a:r>
          </a:p>
        </p:txBody>
      </p:sp>
      <p:sp>
        <p:nvSpPr>
          <p:cNvPr id="20" name="文本框 19">
            <a:extLst>
              <a:ext uri="{FF2B5EF4-FFF2-40B4-BE49-F238E27FC236}">
                <a16:creationId xmlns:a16="http://schemas.microsoft.com/office/drawing/2014/main" id="{9CFB3A08-7FF1-4DFB-E19C-21615D5CF15E}"/>
              </a:ext>
            </a:extLst>
          </p:cNvPr>
          <p:cNvSpPr txBox="1"/>
          <p:nvPr/>
        </p:nvSpPr>
        <p:spPr>
          <a:xfrm rot="20016771">
            <a:off x="7341780" y="4810257"/>
            <a:ext cx="1981200" cy="369332"/>
          </a:xfrm>
          <a:prstGeom prst="rect">
            <a:avLst/>
          </a:prstGeom>
          <a:noFill/>
        </p:spPr>
        <p:txBody>
          <a:bodyPr wrap="square" rtlCol="0">
            <a:spAutoFit/>
          </a:bodyPr>
          <a:lstStyle/>
          <a:p>
            <a:r>
              <a:rPr lang="zh-CN" altLang="en-US" dirty="0"/>
              <a:t>字符提取</a:t>
            </a:r>
          </a:p>
        </p:txBody>
      </p:sp>
    </p:spTree>
    <p:extLst>
      <p:ext uri="{BB962C8B-B14F-4D97-AF65-F5344CB8AC3E}">
        <p14:creationId xmlns:p14="http://schemas.microsoft.com/office/powerpoint/2010/main" val="284177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0c2a1d39-2195-44ff-acb9-5c5d0d7783f7"/>
  <p:tag name="COMMONDATA" val="eyJoZGlkIjoiN2M4YTgxZDIyNTdjMjc1ZWU1ZmFiZDkxYmFlMjZiYjk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rgbClr val="A1D1EF"/>
          </a:solidFill>
        </a:ln>
      </a:spPr>
      <a:bodyPr rtlCol="0" anchor="ctr"/>
      <a:lstStyle>
        <a:defPPr algn="ctr">
          <a:defRPr lang="zh-CN" altLang="en-US"/>
        </a:defPPr>
      </a:lstStyle>
      <a:style>
        <a:lnRef idx="1">
          <a:schemeClr val="accent2"/>
        </a:lnRef>
        <a:fillRef idx="2">
          <a:schemeClr val="accent2"/>
        </a:fillRef>
        <a:effectRef idx="1">
          <a:schemeClr val="accent2"/>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1452</Words>
  <Application>Microsoft Office PowerPoint</Application>
  <PresentationFormat>宽屏</PresentationFormat>
  <Paragraphs>126</Paragraphs>
  <Slides>17</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 Unicode MS</vt:lpstr>
      <vt:lpstr>等线</vt:lpstr>
      <vt:lpstr>等线 Light</vt:lpstr>
      <vt:lpstr>华文中宋</vt:lpstr>
      <vt:lpstr>Arial</vt:lpstr>
      <vt:lpstr>Calibri</vt:lpstr>
      <vt:lpstr>Cambria Math</vt:lpstr>
      <vt:lpstr>Gadugi</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Wang Xu</Manager>
  <Company>FMC-IML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and ptimization of PointClip</dc:title>
  <dc:creator>Jin Huitong</dc:creator>
  <cp:keywords>Mphil</cp:keywords>
  <dc:description>绝密勿用</dc:description>
  <cp:lastModifiedBy>浩晟 林</cp:lastModifiedBy>
  <cp:revision>565</cp:revision>
  <dcterms:created xsi:type="dcterms:W3CDTF">2021-10-26T12:07:00Z</dcterms:created>
  <dcterms:modified xsi:type="dcterms:W3CDTF">2024-11-26T11:00:08Z</dcterms:modified>
  <cp:category>学术汇报</cp:category>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6DAE292804D74BE9BA59C7C5B25DAA0E</vt:lpwstr>
  </property>
  <property fmtid="{D5CDD505-2E9C-101B-9397-08002B2CF9AE}" pid="3" name="KSOProductBuildVer">
    <vt:lpwstr>2052-12.1.0.18608</vt:lpwstr>
  </property>
</Properties>
</file>