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88" r:id="rId6"/>
    <p:sldId id="291" r:id="rId7"/>
    <p:sldId id="289" r:id="rId8"/>
    <p:sldId id="290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97" r:id="rId21"/>
    <p:sldId id="293" r:id="rId22"/>
    <p:sldId id="295" r:id="rId23"/>
    <p:sldId id="309" r:id="rId24"/>
    <p:sldId id="310" r:id="rId25"/>
    <p:sldId id="311" r:id="rId26"/>
    <p:sldId id="294" r:id="rId27"/>
    <p:sldId id="299" r:id="rId28"/>
    <p:sldId id="300" r:id="rId29"/>
    <p:sldId id="312" r:id="rId30"/>
    <p:sldId id="301" r:id="rId31"/>
    <p:sldId id="278" r:id="rId32"/>
    <p:sldId id="303" r:id="rId33"/>
    <p:sldId id="304" r:id="rId34"/>
    <p:sldId id="313" r:id="rId35"/>
    <p:sldId id="305" r:id="rId36"/>
    <p:sldId id="302" r:id="rId37"/>
    <p:sldId id="306" r:id="rId38"/>
    <p:sldId id="281" r:id="rId39"/>
    <p:sldId id="285" r:id="rId40"/>
    <p:sldId id="286" r:id="rId41"/>
    <p:sldId id="307" r:id="rId42"/>
    <p:sldId id="287" r:id="rId43"/>
    <p:sldId id="308" r:id="rId44"/>
    <p:sldId id="280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1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2" autoAdjust="0"/>
  </p:normalViewPr>
  <p:slideViewPr>
    <p:cSldViewPr snapToGrid="0" showGuides="1">
      <p:cViewPr varScale="1">
        <p:scale>
          <a:sx n="102" d="100"/>
          <a:sy n="102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2FEB-4B94-4039-A0E6-EF1B801D4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100" dirty="0" smtClean="0">
              <a:cs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06D2EC-FC44-4E93-B43C-0FE045A1F357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44DA38-A60A-42A4-BBE8-D95C8FD4AAC1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44DA38-A60A-42A4-BBE8-D95C8FD4AAC1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64B5CC-CFD8-41CA-9CB4-D40E9146A23B}" type="slidenum">
              <a:rPr lang="en-AU" altLang="en-US"/>
            </a:fld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dirty="0" smtClean="0"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1200" b="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7FF7B0-2CB2-451D-BCFD-CA8B6459FAA6}" type="slidenum">
              <a:rPr lang="en-AU" altLang="en-US"/>
            </a:fld>
            <a:endParaRPr lang="en-AU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CF745-FEA0-4D06-A69A-90F90719F3AE}" type="slidenum">
              <a:rPr lang="en-AU" altLang="en-US"/>
            </a:fld>
            <a:endParaRPr lang="en-AU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9CF745-FEA0-4D06-A69A-90F90719F3AE}" type="slidenum">
              <a:rPr lang="en-AU" altLang="en-US"/>
            </a:fld>
            <a:endParaRPr lang="en-AU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62E00D-70EA-4D02-B8A2-B1464AD520B1}" type="slidenum">
              <a:rPr lang="en-AU" altLang="en-US"/>
            </a:fld>
            <a:endParaRPr lang="en-AU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defRPr/>
            </a:pPr>
            <a:endParaRPr lang="en-US" altLang="en-US" b="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en-US" altLang="en-US" b="0" dirty="0" smtClean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F7F421-3F70-4AA6-B49C-6E9A0A9A42DD}" type="slidenum">
              <a:rPr lang="en-AU" altLang="en-US"/>
            </a:fld>
            <a:endParaRPr lang="en-AU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AU" altLang="en-US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D30DB4-802A-471C-A468-F5E71CE31724}" type="slidenum">
              <a:rPr lang="en-AU" altLang="en-US"/>
            </a:fld>
            <a:endParaRPr lang="en-AU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endParaRPr lang="zh-CN" altLang="en-AU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0D96DF-9F2F-440B-8BAE-C8022D39A952}" type="slidenum">
              <a:rPr lang="en-AU" altLang="en-US"/>
            </a:fld>
            <a:endParaRPr lang="en-AU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4.wmf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第一章 引言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教授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网络安全概述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907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网络安全是一个跨多门学科的综合性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科学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：通信技术、网络技术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、软硬件设计技术、密码学等；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在理论上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，网络安全是建立在密码学以及协议设计的基础上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，网络安全取决于两个方面：网络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设备硬件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和软件的安全，以及设备的访问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控制；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常见“安全因素”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物理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因素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物理设备的不安全，电磁波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泄漏、能源消耗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泄漏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系统因素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系统软、硬件漏洞，病毒感染，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入侵；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网络因素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：网络协议漏洞，会话劫持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，网络拥塞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，拒绝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服务；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管理因素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：安全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意识淡漠，误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操作，内部人操作；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安全原由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自身的缺陷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：系统软硬件缺陷，网络协议的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缺陷。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开放性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系统开放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：通信系统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是根据行业标准规定的接口建立起来的。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标准开放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：网络运行的各层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协议跟其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标准的制定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开放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的。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业务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开放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：用户可以根据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需求开展业务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黑客攻击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基于兴趣的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利益的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入侵，信息战。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常用攻击手段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社会工程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攻击者可通过各种社交渠道获得有关目标的结构、使用情况、安全防范措施等有用信息从而提高攻击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成功率；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口令破解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攻击者可通过获取口令文件，然后运用口令破解工具获得口令，也可通过猜测或窃听等方式获取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地址欺骗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攻击者可通过伪装成被信任的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IP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地址，邮件地址等方式来骗取目标的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信任；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10167" y="349549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常用攻击手段</a:t>
            </a:r>
            <a:r>
              <a:rPr lang="en-US" altLang="zh-CN" b="1" dirty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续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网络窃听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网络的开放性使攻击者可通过直接或间接窃听获取所需信息；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数据篡改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攻击者可通过截获并修改数据或重放数据等方式破坏数据的完整性；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恶意扫描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攻击者可编制或使用现有扫描工具发现目标的漏洞，进而发起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攻击；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102448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常用攻击手段 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基础设施破坏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攻击者可通过破坏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DNS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或路由信息等基础设施，使目标陷于孤立；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数据驱动攻击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攻击者可通过施放病毒、特洛伊木马、数据炸弹等方式破坏或遥控目标；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拒绝服务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攻击者可直接发动攻击，也可通过控制其它主机发起攻击，使目标瘫痪，如发送大量的数据洪流阻塞目标；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常用攻击总结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0836" y="2010782"/>
            <a:ext cx="85375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中断（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Interruption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〈-〉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可用性（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Availability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窃听（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Interception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〈-〉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机密性（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Confidentiality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篡改（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Modification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〈-〉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完整性（</a:t>
            </a:r>
            <a:r>
              <a:rPr lang="en-US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Integrity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伪造（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Fabrication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〈-〉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真实性（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Authenticity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48" y="3846397"/>
            <a:ext cx="59436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6" y="4744878"/>
            <a:ext cx="32766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4" descr="&#10;Fig1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0739" r="4633" b="21477"/>
          <a:stretch>
            <a:fillRect/>
          </a:stretch>
        </p:blipFill>
        <p:spPr bwMode="auto">
          <a:xfrm>
            <a:off x="6229314" y="3381610"/>
            <a:ext cx="4669537" cy="338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1059775" y="3536358"/>
            <a:ext cx="4553246" cy="2281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核心安全概念：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CIA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三元组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机密性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endParaRPr lang="en-AU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机密性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数据机密性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：保证私有的或机密的信息不会被泄露给未经授权的个体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隐私性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：保证个人可以控制和影响之与相关的信息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数据完整性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：保证只能通过某种特定的、授权的方式来更改信息；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系统完整性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：保证系统正常实现其预期功能；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信息</a:t>
            </a:r>
            <a:r>
              <a:rPr lang="zh-CN" altLang="en-US" b="1" dirty="0" smtClean="0"/>
              <a:t>安全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29226" y="2111672"/>
            <a:ext cx="1036320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信息安全经历两大变革：</a:t>
            </a:r>
            <a:endParaRPr lang="zh-CN" altLang="en-US" sz="3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2249" y="3112055"/>
            <a:ext cx="897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从物理和管理方法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转变成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自动化工具保护信息安全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9901" y="3925651"/>
            <a:ext cx="8652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终端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普遍使用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网络传输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数据并保证数据安全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保证系统及时运转，其服务不会拒绝已授权的用户。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案例攻击案例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3328" y="4692661"/>
            <a:ext cx="8537575" cy="5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保密性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 B.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 C. 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endParaRPr lang="zh-CN" altLang="en-US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3087" y="2141926"/>
            <a:ext cx="1047070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某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IT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人员了解前公司的管理员账户和密码规则，想获得目前公司的一些核心代码做为求职筹码，于是他生成了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67GB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的暴力密码字典，再找来一台四核服务器，以每秒破解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22,000,000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组密码的速度疯狂的拆解密码，几天之后密码终于告破，拿到了公司的核心代码。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是攻击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CIA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那一个属性？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常用攻击总结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3328" y="4692661"/>
            <a:ext cx="8537575" cy="5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保密性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B.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3087" y="2141926"/>
            <a:ext cx="1047070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某制造型企业最近一段时间网络运转十分异常，服务器经常性的假死机，但死机时间并不固定。通过日志和其他分析软件得知，系统死机时待处理任务中存在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大量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TCP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连接任务，很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明显这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就是分布式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拒绝服务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攻击。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这是攻击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CIA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那一个属性？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常用攻击总结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62062" y="4692661"/>
            <a:ext cx="8537575" cy="5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保密性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B.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C.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3087" y="2141926"/>
            <a:ext cx="1047070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2017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日，一个称为“想哭”（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WannaCry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）的蠕虫式勒索病毒在全球大范围爆发并蔓延，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多个国家的数十万名用户中招，其中包括医疗、教育等公用事业单位和有名声的大公司。这款病毒对计算机内的文档、图片、程序等实施高强度加密锁定，并向用户索取以比特币支付的赎金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这是攻击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CIA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那一个属性？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两个额外的概念：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真实性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：可以被验证和信任的属性；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可计量性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：要求每个实体的行为可以被唯一地追踪到；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影响等级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07" y="2110796"/>
            <a:ext cx="10917588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安全事件发生后，按照影响，可分为三个等级：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600"/>
              </a:lnSpc>
              <a:defRPr/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ts val="600"/>
              </a:lnSpc>
              <a:defRPr/>
            </a:pP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低级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：对于组织的运转、资产或者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个人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带来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负面影响损失有限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  <a:defRPr/>
            </a:pPr>
            <a:endParaRPr lang="en-US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中级：给组织的运转、资产或者个人带来严重的负面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影响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endParaRPr lang="en-US" b="1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高级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：给组织的运转、资产或者个人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带来灾难性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负面影响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安全需求举例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14" y="2046896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保密性</a:t>
            </a:r>
            <a:r>
              <a:rPr lang="en-US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学生成绩</a:t>
            </a:r>
            <a:endParaRPr lang="en-US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完整性</a:t>
            </a:r>
            <a:r>
              <a:rPr lang="en-US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病人信息</a:t>
            </a:r>
            <a:endParaRPr lang="en-US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r>
              <a:rPr lang="en-US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认证服务</a:t>
            </a:r>
            <a:endParaRPr lang="en-US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安全需求</a:t>
            </a:r>
            <a:r>
              <a:rPr lang="zh-CN" altLang="en-US" b="1" dirty="0"/>
              <a:t>讨论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14" y="2046896"/>
            <a:ext cx="103632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假设某公司需要开发一套桌面打印软件，那么：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如果这个软件用于打印公司尚未公开、敏感的信息，那么它必须确定高级别的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___.</a:t>
            </a:r>
            <a:endParaRPr lang="en-US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如果这个软件用于打印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公司的一些规章制度，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那么它必须确定高级别的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___.</a:t>
            </a:r>
            <a:endParaRPr lang="en-US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如果这个软件用于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打印每天公司的考勤情况，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那么它必须确定高级别的 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___.</a:t>
            </a:r>
            <a:endParaRPr lang="en-US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  <a:defRPr/>
            </a:pPr>
            <a:r>
              <a:rPr lang="en-US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A.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机密性   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B.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完整性   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C.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endParaRPr lang="en-US" altLang="en-US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33" y="569643"/>
            <a:ext cx="749246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计算机安全面临的挑战</a:t>
            </a:r>
            <a:endParaRPr lang="en-US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838752" y="1961760"/>
            <a:ext cx="8538723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保障安全不容易做到的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必须考虑潜在攻击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保障方法可能和直觉相违背</a:t>
            </a: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需要算法和秘密信息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需要确定在哪里部署安全机制</a:t>
            </a: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需要在攻击者、系统设计者之间反复研究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难于引起人们的重视，直到安全事件发生</a:t>
            </a: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需要例行监测</a:t>
            </a: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通常设计后才会思考系统的安全性</a:t>
            </a: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人们通常认为：安全性和易用性存在冲突</a:t>
            </a:r>
            <a:endParaRPr 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69662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 smtClean="0"/>
              <a:t>OSI</a:t>
            </a:r>
            <a:r>
              <a:rPr lang="zh-CN" altLang="en-US" b="1" dirty="0" smtClean="0"/>
              <a:t>安全体系结构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482" y="2053092"/>
            <a:ext cx="113573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ITU-T X.800 “Security Architecture for OSI</a:t>
            </a:r>
            <a:r>
              <a:rPr lang="en-US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提供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了安全的系统性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定义，为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我们提供了一种抽象的安全概念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，有助理解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系统的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安全性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安全需要考虑的三个因素</a:t>
            </a:r>
            <a:r>
              <a:rPr lang="en-US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攻击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：任何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可能会危及机构的信息安全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机制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检测、防范安全攻击并从中恢复系统的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机制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：用来增强系统安全性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和信息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传输安全性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术语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安全威胁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AU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一种潜在的安全破环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攻击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AU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一种对系统安全的攻击，试图绕过系统的安全机制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endParaRPr lang="en-AU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监听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剪辑" r:id="rId1" imgW="2013585" imgH="1930400" progId="MS_ClipArt_Gallery.2">
                    <p:embed/>
                  </p:oleObj>
                </mc:Choice>
                <mc:Fallback>
                  <p:oleObj name="剪辑" r:id="rId1" imgW="2013585" imgH="1930400" progId="MS_ClipArt_Gallery.2">
                    <p:embed/>
                    <p:pic>
                      <p:nvPicPr>
                        <p:cNvPr id="0" name="图片 14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name="剪辑" r:id="rId3" imgW="2735580" imgH="3825875" progId="MS_ClipArt_Gallery.2">
                    <p:embed/>
                  </p:oleObj>
                </mc:Choice>
                <mc:Fallback>
                  <p:oleObj name="剪辑" r:id="rId3" imgW="2735580" imgH="3825875" progId="MS_ClipArt_Gallery.2">
                    <p:embed/>
                    <p:pic>
                      <p:nvPicPr>
                        <p:cNvPr id="0" name="图片 14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/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正常连接</a:t>
                </a:r>
                <a:endPara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</p:grpSp>
      <p:grpSp>
        <p:nvGrpSpPr>
          <p:cNvPr id="12" name="Group 10"/>
          <p:cNvGrpSpPr/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剪辑" r:id="rId5" imgW="1259840" imgH="1137285" progId="MS_ClipArt_Gallery.2">
                    <p:embed/>
                  </p:oleObj>
                </mc:Choice>
                <mc:Fallback>
                  <p:oleObj name="剪辑" r:id="rId5" imgW="1259840" imgH="1137285" progId="MS_ClipArt_Gallery.2">
                    <p:embed/>
                    <p:pic>
                      <p:nvPicPr>
                        <p:cNvPr id="0" name="图片 14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网络监听者</a:t>
              </a:r>
              <a:endParaRPr kumimoji="1" lang="zh-CN" altLang="en-US" sz="1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74661" y="1866927"/>
            <a:ext cx="24772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上传工资信息至服务器保存并发放，如：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endParaRPr kumimoji="1" lang="en-US" altLang="zh-CN" sz="16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林某某，应发工资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8000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24032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查看传输数据：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endParaRPr kumimoji="1" lang="en-US" altLang="zh-CN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林某某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8000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Group 15"/>
          <p:cNvGrpSpPr/>
          <p:nvPr/>
        </p:nvGrpSpPr>
        <p:grpSpPr bwMode="auto">
          <a:xfrm>
            <a:off x="6025466" y="3100195"/>
            <a:ext cx="528638" cy="1905000"/>
            <a:chOff x="2736" y="1488"/>
            <a:chExt cx="333" cy="12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1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22" y="1615"/>
              <a:ext cx="2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信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息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被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监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听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被动攻击</a:t>
            </a:r>
            <a:endParaRPr lang="zh-CN" altLang="en-AU" b="1" dirty="0" smtClean="0"/>
          </a:p>
        </p:txBody>
      </p:sp>
      <p:pic>
        <p:nvPicPr>
          <p:cNvPr id="23555" name="Picture 102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2" y="2768192"/>
            <a:ext cx="9948524" cy="394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83265" y="1957703"/>
            <a:ext cx="110507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被动攻击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：对传输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窃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听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与监视，获得传输信息，难以检测。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窃听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攻击、流量分析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主动攻击</a:t>
            </a:r>
            <a:endParaRPr lang="zh-CN" altLang="en-AU" b="1" dirty="0" smtClean="0"/>
          </a:p>
        </p:txBody>
      </p:sp>
      <p:pic>
        <p:nvPicPr>
          <p:cNvPr id="25603" name="Picture 103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86" y="2671005"/>
            <a:ext cx="10310038" cy="398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04526" y="1946609"/>
            <a:ext cx="9455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主动攻击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：更改数据流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或者发送假数据流。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Arial" panose="020B0604020202020204" pitchFamily="34" charset="0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假冒、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重放、篡改、拒绝服务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攻击分类讨论</a:t>
            </a:r>
            <a:endParaRPr lang="zh-CN" altLang="en-AU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804526" y="2329382"/>
            <a:ext cx="94558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以下那一种攻击方式更难以检测？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被动攻击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主动攻击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以下那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一种攻击方式更难以防范？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algn="ctr">
              <a:buAutoNum type="alphaU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被动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攻击  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主动攻击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以下那种攻击方式属于被动攻击？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A.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假冒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B.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窃听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重放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中断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安全服务</a:t>
            </a:r>
            <a:endParaRPr lang="en-AU" altLang="en-US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950" y="2133598"/>
            <a:ext cx="10972800" cy="3129516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保障数据处理与传输的安全性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用于抵抗安全攻击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使用了一种或多种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安全机制</a:t>
            </a:r>
            <a:endParaRPr lang="en-US" altLang="en-US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通常和现实世界的方法类似</a:t>
            </a:r>
            <a:endParaRPr lang="en-US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例如，使用签名、时间戳、公证等方法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需要能抵抗数据泄漏、损坏等攻击</a:t>
            </a:r>
            <a:endParaRPr lang="en-AU" altLang="en-US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48390" y="92191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安全服务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8949" y="2160096"/>
            <a:ext cx="10012908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提供某个实体的身份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对等实体认证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、数据源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保护资源，防止对它的非法使用和操纵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机密性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保护信息不被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泄露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保密性、无连接保密性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、流量保密性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数据完整性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保护信息以防止非法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篡改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不可否认性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防止参与通信的一方事后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否认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源点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的不可否认性、信宿的不可否认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安全机制</a:t>
            </a:r>
            <a:endParaRPr lang="en-AU" altLang="en-US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6" y="2028347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一种方法，用于检测、阻止安全攻击，并从攻击中恢复</a:t>
            </a:r>
            <a:endParaRPr lang="en-AU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不存在单一的安全机制，可以用于所有的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安全服务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值得留意的是：不同安全机制都使用了密码学技术</a:t>
            </a:r>
            <a:endParaRPr lang="en-AU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80289" y="91815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安全机制</a:t>
            </a:r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8949" y="2160096"/>
            <a:ext cx="100129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：用加密算法对信息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加密，保护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机密性。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数字签名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：用签名算法对信息进行计算，计算结果附加于信息单元。用于身份认证、数据完整性和非否认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访问控制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：用于实施资源访问权限的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机制。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数据完整性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：用于确保信息的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完整性。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认证交换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：确保信息交换的实体是所声称的实体，通过信息交换以确保实体身份，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包括密码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、特征、位置信息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流量填充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：填充信息，防止流量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路由控制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：能够为特定数据选择特定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路由。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公证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：采用可信任的第三方以确保一些信息交换的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性质。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还包括：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可信功能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标签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事件检测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安全审计跟踪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安全恢复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48396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安全服务与机制关系</a:t>
            </a:r>
            <a:endParaRPr lang="zh-CN" altLang="en-US" b="1" dirty="0" smtClean="0"/>
          </a:p>
          <a:p>
            <a:endParaRPr lang="zh-CN" altLang="en-US" dirty="0"/>
          </a:p>
        </p:txBody>
      </p:sp>
      <p:graphicFrame>
        <p:nvGraphicFramePr>
          <p:cNvPr id="6" name="Group 115"/>
          <p:cNvGraphicFramePr>
            <a:graphicFrameLocks noGrp="1"/>
          </p:cNvGraphicFramePr>
          <p:nvPr>
            <p:ph idx="1"/>
          </p:nvPr>
        </p:nvGraphicFramePr>
        <p:xfrm>
          <a:off x="1432560" y="1996440"/>
          <a:ext cx="8763000" cy="4670425"/>
        </p:xfrm>
        <a:graphic>
          <a:graphicData uri="http://schemas.openxmlformats.org/drawingml/2006/table">
            <a:tbl>
              <a:tblPr/>
              <a:tblGrid>
                <a:gridCol w="1528763"/>
                <a:gridCol w="658812"/>
                <a:gridCol w="1095375"/>
                <a:gridCol w="1095375"/>
                <a:gridCol w="803275"/>
                <a:gridCol w="660400"/>
                <a:gridCol w="1049338"/>
                <a:gridCol w="1074737"/>
                <a:gridCol w="796925"/>
              </a:tblGrid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安全机制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安全服务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加密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数字签名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访问控制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完整性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认证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流量填充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路由控制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公证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对等实体认证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数据源认证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访问控制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机密性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流量机密性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数据完整性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非否认服务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可用性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16497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网络安全模型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4" y="2109216"/>
            <a:ext cx="7072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04888" y="2109216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两个主要部分：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发送信息的安全转换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两个主体共享秘密信息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31224" y="4202342"/>
            <a:ext cx="278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四个基本任务：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安全转换算法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生成秘密信息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共享秘密信息方法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主体通讯协议</a:t>
            </a:r>
            <a:endParaRPr lang="zh-CN" altLang="en-US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网络通信安全模型的实现</a:t>
            </a:r>
            <a:endParaRPr lang="en-AU" altLang="en-US" b="1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342" y="2144235"/>
            <a:ext cx="10318946" cy="257662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为保障网络通信安全，我们需要：</a:t>
            </a:r>
            <a:r>
              <a:rPr lang="zh-CN" alt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50000"/>
              </a:lnSpc>
              <a:defRPr/>
            </a:pPr>
            <a:endParaRPr lang="zh-CN" alt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设计算法，保障安全变换（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security transformation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生成算法的秘密信息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分发该秘密信息，使得通信双方共享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设计协议，使得通信双方可以进行安全通信</a:t>
            </a:r>
            <a:endParaRPr lang="zh-CN" alt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/>
              <a:t>截获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剪辑" r:id="rId1" imgW="2013585" imgH="1930400" progId="MS_ClipArt_Gallery.2">
                    <p:embed/>
                  </p:oleObj>
                </mc:Choice>
                <mc:Fallback>
                  <p:oleObj name="剪辑" r:id="rId1" imgW="2013585" imgH="1930400" progId="MS_ClipArt_Gallery.2">
                    <p:embed/>
                    <p:pic>
                      <p:nvPicPr>
                        <p:cNvPr id="0" name="图片 17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剪辑" r:id="rId3" imgW="2735580" imgH="3825875" progId="MS_ClipArt_Gallery.2">
                    <p:embed/>
                  </p:oleObj>
                </mc:Choice>
                <mc:Fallback>
                  <p:oleObj name="剪辑" r:id="rId3" imgW="2735580" imgH="3825875" progId="MS_ClipArt_Gallery.2">
                    <p:embed/>
                    <p:pic>
                      <p:nvPicPr>
                        <p:cNvPr id="0" name="图片 17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/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正常连接</a:t>
                </a:r>
                <a:endPara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</p:grpSp>
      <p:grpSp>
        <p:nvGrpSpPr>
          <p:cNvPr id="12" name="Group 10"/>
          <p:cNvGrpSpPr/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name="剪辑" r:id="rId5" imgW="1259840" imgH="1137285" progId="MS_ClipArt_Gallery.2">
                    <p:embed/>
                  </p:oleObj>
                </mc:Choice>
                <mc:Fallback>
                  <p:oleObj name="剪辑" r:id="rId5" imgW="1259840" imgH="1137285" progId="MS_ClipArt_Gallery.2">
                    <p:embed/>
                    <p:pic>
                      <p:nvPicPr>
                        <p:cNvPr id="0" name="图片 17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网络监听者</a:t>
              </a:r>
              <a:endParaRPr kumimoji="1" lang="zh-CN" altLang="en-US" sz="1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74661" y="1866927"/>
            <a:ext cx="24772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上传开除员工名单至服务器并通知人事部门，如：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开除 李某某</a:t>
            </a:r>
            <a:endParaRPr kumimoji="1" lang="en-US" altLang="zh-CN" sz="16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开除 林某某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16321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截获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传输数据：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开除 李某某</a:t>
            </a:r>
            <a:endParaRPr kumimoji="1" lang="en-US" altLang="zh-CN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开除 林某某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Group 15"/>
          <p:cNvGrpSpPr/>
          <p:nvPr/>
        </p:nvGrpSpPr>
        <p:grpSpPr bwMode="auto">
          <a:xfrm>
            <a:off x="6025466" y="3100195"/>
            <a:ext cx="528638" cy="1905000"/>
            <a:chOff x="2736" y="1488"/>
            <a:chExt cx="333" cy="12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1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22" y="1615"/>
              <a:ext cx="2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信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息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被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截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获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416497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网络访问安全模型</a:t>
            </a:r>
            <a:endParaRPr lang="zh-CN" altLang="en-US" b="1" dirty="0" smtClean="0"/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133600"/>
            <a:ext cx="73294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77756" y="22311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安全机制的两大范畴：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看门人功能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（基于口令的登录过程）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屏蔽逻辑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，检测和拒绝蠕虫、病毒以及其它类似的攻击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网络访问安全的实现</a:t>
            </a:r>
            <a:endParaRPr lang="en-AU" altLang="en-US" b="1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2" y="2060245"/>
            <a:ext cx="10363200" cy="2990221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为保障网络访问安全，我们需要：</a:t>
            </a:r>
            <a:r>
              <a:rPr lang="zh-CN" alt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设计访问控制功能单元，对用户鉴别身份</a:t>
            </a:r>
            <a:r>
              <a:rPr lang="zh-CN" alt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实施安全控制，仅允许授权用户访问</a:t>
            </a:r>
            <a:r>
              <a:rPr lang="zh-CN" alt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" dirty="0" smtClean="0">
                <a:ln w="9525">
                  <a:noFill/>
                  <a:rou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/>
              </a:rPr>
              <a:t>理解</a:t>
            </a:r>
            <a:r>
              <a:rPr lang="en-US" altLang="zh-CN" sz="3200" b="1" kern="10" dirty="0" smtClean="0">
                <a:ln w="9525">
                  <a:noFill/>
                  <a:rou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/>
              </a:rPr>
              <a:t>CIA</a:t>
            </a:r>
            <a:r>
              <a:rPr lang="zh-CN" altLang="en-US" sz="3200" b="1" kern="10" dirty="0" smtClean="0">
                <a:ln w="9525">
                  <a:noFill/>
                  <a:rou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/>
              </a:rPr>
              <a:t>三元组（保密性、完整性、可用性）的安全等级，讨论以下系统所需的安全等级（低中高）并说明理由。</a:t>
            </a:r>
            <a:endParaRPr lang="en-US" altLang="zh-CN" sz="3200" b="1" kern="10" dirty="0" smtClean="0">
              <a:ln w="9525">
                <a:noFill/>
                <a:rou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/>
            </a:endParaRPr>
          </a:p>
          <a:p>
            <a:pPr marL="514350" indent="-514350">
              <a:buAutoNum type="arabicPeriod"/>
            </a:pPr>
            <a:r>
              <a:rPr lang="zh-CN" altLang="en-US" sz="3200" b="1" kern="10" dirty="0" smtClean="0">
                <a:ln w="9525">
                  <a:noFill/>
                  <a:rou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/>
              </a:rPr>
              <a:t>一个在网络上发布每日最新新闻的网站。</a:t>
            </a:r>
            <a:endParaRPr lang="en-US" altLang="zh-CN" sz="3200" b="1" kern="10" dirty="0" smtClean="0">
              <a:ln w="9525">
                <a:noFill/>
                <a:rou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/>
            </a:endParaRPr>
          </a:p>
          <a:p>
            <a:pPr marL="514350" indent="-514350">
              <a:buAutoNum type="arabicPeriod"/>
            </a:pPr>
            <a:r>
              <a:rPr lang="zh-CN" altLang="en-US" sz="3200" b="1" kern="10" dirty="0" smtClean="0">
                <a:ln w="9525">
                  <a:noFill/>
                  <a:rou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/>
              </a:rPr>
              <a:t>一个存储公司重要财务信息、核心代码的系统。</a:t>
            </a:r>
            <a:endParaRPr lang="en-US" altLang="zh-CN" sz="3200" b="1" kern="10" dirty="0" smtClean="0">
              <a:ln w="9525">
                <a:noFill/>
                <a:rou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/>
            </a:endParaRPr>
          </a:p>
          <a:p>
            <a:pPr marL="514350" indent="-514350">
              <a:buAutoNum type="arabicPeriod"/>
            </a:pPr>
            <a:r>
              <a:rPr lang="zh-CN" altLang="en-US" sz="3200" b="1" kern="10" dirty="0" smtClean="0">
                <a:ln w="9525">
                  <a:noFill/>
                  <a:rou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/>
              </a:rPr>
              <a:t>一个控制并显示公司电力供应的系统，其中电力供应非常重要，不能中断，否则会引起数据丢失。</a:t>
            </a:r>
            <a:endParaRPr lang="zh-CN" altLang="en-US" sz="3200" b="1" kern="10" dirty="0">
              <a:ln w="9525">
                <a:noFill/>
                <a:rou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在以下人为的恶意攻击行为中，属于主动攻击的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、数据篡改及破坏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、数据窃听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、数据流分析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、非法访问</a:t>
            </a:r>
            <a:endParaRPr lang="zh-CN" altLang="en-US" sz="3200" b="1" kern="10" dirty="0">
              <a:ln w="9525">
                <a:noFill/>
                <a:rou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数据完整性指的是（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、保护网络中各系统之间交换的数据，防止因数据被截获而造成泄密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、提供连接实体身份的鉴别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、防止非法实体对用户的主动攻击，保证数据接受方收到的信息与发送方发送的信息完全一致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、确保数据是由合法实体发出的</a:t>
            </a:r>
            <a:endParaRPr lang="zh-CN" altLang="en-US" sz="3200" b="1" kern="10" dirty="0">
              <a:ln w="9525">
                <a:noFill/>
                <a:rou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防止用户被冒名所欺骗的方法是：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、对信息源发方进行身份验证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、进行数据加密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、对访问网络的流量进行过滤和保护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、采用防火墙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计算机网络安全的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CIA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三元组不包括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(  )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、保密性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、不可否认性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、可用性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、完整性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从安全属性对各种网络攻击进行分类，窃听攻击是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的攻击。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、机密性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、可用性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、完整性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、真实性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从安全属性对各种网络攻击进行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分类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截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断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攻击是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的攻击。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、机密性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、可用性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、完整性</a:t>
            </a:r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、真实性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在网络安全中，在未经许可的情况下，对信息进行删除或修改，这是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sz="32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的攻击。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、可用性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、保密性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、完整性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zh-CN" sz="3200">
                <a:latin typeface="华文楷体" panose="02010600040101010101" pitchFamily="2" charset="-122"/>
                <a:ea typeface="华文楷体" panose="02010600040101010101" pitchFamily="2" charset="-122"/>
              </a:rPr>
              <a:t>、真实性</a:t>
            </a:r>
            <a:endParaRPr lang="zh-CN" altLang="zh-CN" sz="3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篡改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剪辑" r:id="rId1" imgW="2013585" imgH="1930400" progId="MS_ClipArt_Gallery.2">
                    <p:embed/>
                  </p:oleObj>
                </mc:Choice>
                <mc:Fallback>
                  <p:oleObj name="剪辑" r:id="rId1" imgW="2013585" imgH="1930400" progId="MS_ClipArt_Gallery.2">
                    <p:embed/>
                    <p:pic>
                      <p:nvPicPr>
                        <p:cNvPr id="0" name="图片 15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5" name="剪辑" r:id="rId3" imgW="2735580" imgH="3825875" progId="MS_ClipArt_Gallery.2">
                    <p:embed/>
                  </p:oleObj>
                </mc:Choice>
                <mc:Fallback>
                  <p:oleObj name="剪辑" r:id="rId3" imgW="2735580" imgH="3825875" progId="MS_ClipArt_Gallery.2">
                    <p:embed/>
                    <p:pic>
                      <p:nvPicPr>
                        <p:cNvPr id="0" name="图片 15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/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正常连接</a:t>
                </a:r>
                <a:endPara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</p:grpSp>
      <p:grpSp>
        <p:nvGrpSpPr>
          <p:cNvPr id="12" name="Group 10"/>
          <p:cNvGrpSpPr/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剪辑" r:id="rId5" imgW="1259840" imgH="1137285" progId="MS_ClipArt_Gallery.2">
                    <p:embed/>
                  </p:oleObj>
                </mc:Choice>
                <mc:Fallback>
                  <p:oleObj name="剪辑" r:id="rId5" imgW="1259840" imgH="1137285" progId="MS_ClipArt_Gallery.2">
                    <p:embed/>
                    <p:pic>
                      <p:nvPicPr>
                        <p:cNvPr id="0" name="图片 15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网络监听者</a:t>
              </a:r>
              <a:endParaRPr kumimoji="1" lang="zh-CN" altLang="en-US" sz="1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24032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截获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并篡改传输数据：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8000</a:t>
            </a:r>
            <a:endParaRPr kumimoji="1" lang="en-US" altLang="zh-CN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林某某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7" name="Group 15"/>
          <p:cNvGrpSpPr/>
          <p:nvPr/>
        </p:nvGrpSpPr>
        <p:grpSpPr bwMode="auto">
          <a:xfrm>
            <a:off x="6025466" y="3100195"/>
            <a:ext cx="528638" cy="1905000"/>
            <a:chOff x="2736" y="1488"/>
            <a:chExt cx="333" cy="12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1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22" y="1615"/>
              <a:ext cx="2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信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息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被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截</a:t>
              </a:r>
              <a:endPara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获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74661" y="1866927"/>
            <a:ext cx="24772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上传工资信息至服务器保存并发放，如：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李某某，应发工资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endParaRPr kumimoji="1" lang="en-US" altLang="zh-CN" sz="16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林某某，应发工资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8000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809960" y="3210391"/>
            <a:ext cx="0" cy="17526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249394" y="3313387"/>
            <a:ext cx="3914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</a:t>
            </a:r>
            <a:endParaRPr kumimoji="1" lang="zh-CN" altLang="en-US" sz="1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息</a:t>
            </a:r>
            <a:endParaRPr kumimoji="1" lang="zh-CN" altLang="en-US" sz="1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endParaRPr kumimoji="1" lang="zh-CN" altLang="en-US" sz="1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篡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</a:t>
            </a:r>
            <a:endParaRPr kumimoji="1" lang="zh-CN" altLang="en-US" sz="1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Q&amp;A</a:t>
            </a:r>
            <a:endParaRPr lang="zh-CN" altLang="en-US" sz="8800" b="1" kern="10" dirty="0">
              <a:ln w="9525">
                <a:noFill/>
                <a:rou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假冒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剪辑" r:id="rId1" imgW="2013585" imgH="1930400" progId="MS_ClipArt_Gallery.2">
                    <p:embed/>
                  </p:oleObj>
                </mc:Choice>
                <mc:Fallback>
                  <p:oleObj name="剪辑" r:id="rId1" imgW="2013585" imgH="1930400" progId="MS_ClipArt_Gallery.2">
                    <p:embed/>
                    <p:pic>
                      <p:nvPicPr>
                        <p:cNvPr id="0" name="图片 16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9" name="剪辑" r:id="rId3" imgW="2735580" imgH="3825875" progId="MS_ClipArt_Gallery.2">
                    <p:embed/>
                  </p:oleObj>
                </mc:Choice>
                <mc:Fallback>
                  <p:oleObj name="剪辑" r:id="rId3" imgW="2735580" imgH="3825875" progId="MS_ClipArt_Gallery.2">
                    <p:embed/>
                    <p:pic>
                      <p:nvPicPr>
                        <p:cNvPr id="0" name="图片 164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/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正常连接</a:t>
                </a:r>
                <a:endParaRPr kumimoji="1" lang="zh-CN" altLang="en-US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</p:grpSp>
      <p:grpSp>
        <p:nvGrpSpPr>
          <p:cNvPr id="12" name="Group 10"/>
          <p:cNvGrpSpPr/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0" name="剪辑" r:id="rId5" imgW="1259840" imgH="1137285" progId="MS_ClipArt_Gallery.2">
                    <p:embed/>
                  </p:oleObj>
                </mc:Choice>
                <mc:Fallback>
                  <p:oleObj name="剪辑" r:id="rId5" imgW="1259840" imgH="1137285" progId="MS_ClipArt_Gallery.2">
                    <p:embed/>
                    <p:pic>
                      <p:nvPicPr>
                        <p:cNvPr id="0" name="图片 164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网络监听者</a:t>
              </a:r>
              <a:endParaRPr kumimoji="1" lang="zh-CN" altLang="en-US" sz="18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24416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假冒管理人员上传数据：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8000</a:t>
            </a:r>
            <a:endParaRPr kumimoji="1" lang="en-US" altLang="zh-CN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林某某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10000</a:t>
            </a:r>
            <a:endParaRPr kumimoji="1" lang="zh-CN" altLang="en-US" sz="16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838096" y="3210391"/>
            <a:ext cx="0" cy="17526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277530" y="3313387"/>
            <a:ext cx="3914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冒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充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管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员</a:t>
            </a:r>
            <a:endParaRPr kumimoji="1" lang="zh-CN" altLang="en-US" sz="16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9550" y="3299319"/>
            <a:ext cx="4806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</a:t>
            </a:r>
            <a:r>
              <a:rPr kumimoji="1"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假冒</a:t>
            </a:r>
            <a:endParaRPr kumimoji="1"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信</a:t>
            </a:r>
            <a:endParaRPr kumimoji="1" lang="zh-CN" altLang="en-US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息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假冒网点</a:t>
            </a:r>
            <a:endParaRPr lang="zh-CN" altLang="en-US" b="1" dirty="0"/>
          </a:p>
        </p:txBody>
      </p:sp>
      <p:grpSp>
        <p:nvGrpSpPr>
          <p:cNvPr id="20" name="Group 3"/>
          <p:cNvGrpSpPr/>
          <p:nvPr/>
        </p:nvGrpSpPr>
        <p:grpSpPr bwMode="auto">
          <a:xfrm>
            <a:off x="1850409" y="1879600"/>
            <a:ext cx="4451350" cy="4978400"/>
            <a:chOff x="624" y="720"/>
            <a:chExt cx="2804" cy="3136"/>
          </a:xfrm>
        </p:grpSpPr>
        <p:grpSp>
          <p:nvGrpSpPr>
            <p:cNvPr id="21" name="Group 4"/>
            <p:cNvGrpSpPr/>
            <p:nvPr/>
          </p:nvGrpSpPr>
          <p:grpSpPr bwMode="auto">
            <a:xfrm>
              <a:off x="672" y="720"/>
              <a:ext cx="2272" cy="1344"/>
              <a:chOff x="672" y="720"/>
              <a:chExt cx="2272" cy="1344"/>
            </a:xfrm>
          </p:grpSpPr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1647" y="1008"/>
                <a:ext cx="129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服务器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A</a:t>
                </a:r>
                <a:endParaRPr kumimoji="1" lang="en-US" altLang="zh-CN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网址 </a:t>
                </a:r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www.icbc.com.cn</a:t>
                </a:r>
                <a:endParaRPr kumimoji="1" lang="en-US" altLang="zh-CN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27" name="Object 6"/>
              <p:cNvGraphicFramePr>
                <a:graphicFrameLocks noChangeAspect="1"/>
              </p:cNvGraphicFramePr>
              <p:nvPr/>
            </p:nvGraphicFramePr>
            <p:xfrm>
              <a:off x="672" y="720"/>
              <a:ext cx="961" cy="1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1" name="剪辑" r:id="rId1" imgW="2735580" imgH="3825875" progId="MS_ClipArt_Gallery.2">
                      <p:embed/>
                    </p:oleObj>
                  </mc:Choice>
                  <mc:Fallback>
                    <p:oleObj name="剪辑" r:id="rId1" imgW="2735580" imgH="3825875" progId="MS_ClipArt_Gallery.2">
                      <p:embed/>
                      <p:pic>
                        <p:nvPicPr>
                          <p:cNvPr id="0" name="图片 117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720"/>
                            <a:ext cx="961" cy="1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7"/>
            <p:cNvGrpSpPr/>
            <p:nvPr/>
          </p:nvGrpSpPr>
          <p:grpSpPr bwMode="auto">
            <a:xfrm>
              <a:off x="624" y="2112"/>
              <a:ext cx="2804" cy="1744"/>
              <a:chOff x="624" y="2112"/>
              <a:chExt cx="2804" cy="1744"/>
            </a:xfrm>
          </p:grpSpPr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2160" y="2640"/>
              <a:ext cx="1268" cy="1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2" name="剪辑" r:id="rId3" imgW="2013585" imgH="1930400" progId="MS_ClipArt_Gallery.2">
                      <p:embed/>
                    </p:oleObj>
                  </mc:Choice>
                  <mc:Fallback>
                    <p:oleObj name="剪辑" r:id="rId3" imgW="2013585" imgH="1930400" progId="MS_ClipArt_Gallery.2">
                      <p:embed/>
                      <p:pic>
                        <p:nvPicPr>
                          <p:cNvPr id="0" name="图片 117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640"/>
                            <a:ext cx="1268" cy="1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H="1" flipV="1">
                <a:off x="1584" y="2112"/>
                <a:ext cx="554" cy="96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1228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浏览者与服务</a:t>
                </a:r>
                <a:endPara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器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A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连接，访</a:t>
                </a:r>
                <a:endPara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问站点</a:t>
                </a:r>
                <a:endPara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www.icbc.com.cn</a:t>
                </a:r>
                <a:endParaRPr kumimoji="1"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</p:grpSp>
      <p:grpSp>
        <p:nvGrpSpPr>
          <p:cNvPr id="28" name="Group 11"/>
          <p:cNvGrpSpPr/>
          <p:nvPr/>
        </p:nvGrpSpPr>
        <p:grpSpPr bwMode="auto">
          <a:xfrm>
            <a:off x="4556081" y="1955800"/>
            <a:ext cx="4725988" cy="2609850"/>
            <a:chOff x="2112" y="768"/>
            <a:chExt cx="2977" cy="1644"/>
          </a:xfrm>
        </p:grpSpPr>
        <p:grpSp>
          <p:nvGrpSpPr>
            <p:cNvPr id="29" name="Group 12"/>
            <p:cNvGrpSpPr/>
            <p:nvPr/>
          </p:nvGrpSpPr>
          <p:grpSpPr bwMode="auto">
            <a:xfrm>
              <a:off x="2823" y="768"/>
              <a:ext cx="2266" cy="1344"/>
              <a:chOff x="2823" y="768"/>
              <a:chExt cx="2266" cy="1344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823" y="1728"/>
                <a:ext cx="132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服务器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B</a:t>
                </a:r>
                <a:endParaRPr kumimoji="1" lang="en-US" altLang="zh-CN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假冒</a:t>
                </a:r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www.icbc1.com.cn</a:t>
                </a:r>
                <a:endParaRPr kumimoji="1" lang="en-US" altLang="zh-CN" sz="16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32" name="Object 14"/>
              <p:cNvGraphicFramePr>
                <a:graphicFrameLocks noChangeAspect="1"/>
              </p:cNvGraphicFramePr>
              <p:nvPr/>
            </p:nvGraphicFramePr>
            <p:xfrm>
              <a:off x="4128" y="768"/>
              <a:ext cx="961" cy="1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03" name="剪辑" r:id="rId5" imgW="2735580" imgH="3825875" progId="MS_ClipArt_Gallery.2">
                      <p:embed/>
                    </p:oleObj>
                  </mc:Choice>
                  <mc:Fallback>
                    <p:oleObj name="剪辑" r:id="rId5" imgW="2735580" imgH="3825875" progId="MS_ClipArt_Gallery.2">
                      <p:embed/>
                      <p:pic>
                        <p:nvPicPr>
                          <p:cNvPr id="0" name="图片 117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768"/>
                            <a:ext cx="961" cy="1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112" y="2160"/>
              <a:ext cx="15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当假冒服务器出现时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</p:grp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6438284" y="3972719"/>
            <a:ext cx="1530922" cy="954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7244734" y="4238625"/>
            <a:ext cx="28030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当浏览者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输入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www.icbc1.com.cn</a:t>
            </a:r>
            <a:r>
              <a:rPr kumimoji="1" lang="zh-CN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时，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且</a:t>
            </a:r>
            <a:r>
              <a: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不被访问者察觉时，</a:t>
            </a:r>
            <a:endParaRPr kumimoji="1" lang="zh-CN" altLang="zh-CN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仿宋_GB231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实际访问的是</a:t>
            </a:r>
            <a:r>
              <a:rPr kumimoji="1" lang="zh-CN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服务器</a:t>
            </a:r>
            <a:r>
              <a:rPr kumimoji="1"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B</a:t>
            </a:r>
            <a:r>
              <a: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，</a:t>
            </a:r>
            <a:r>
              <a:rPr kumimoji="1" lang="zh-CN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这样他的</a:t>
            </a:r>
            <a:r>
              <a:rPr kumimoji="1" lang="zh-CN" altLang="zh-CN" sz="2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私人</a:t>
            </a:r>
            <a:r>
              <a:rPr kumimoji="1" lang="zh-CN" altLang="zh-CN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信息就可能被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B</a:t>
            </a:r>
            <a:r>
              <a:rPr kumimoji="1" lang="zh-CN" altLang="zh-CN" sz="20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非法</a:t>
            </a:r>
            <a:r>
              <a:rPr kumimoji="1" lang="zh-CN" altLang="zh-CN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获取</a:t>
            </a:r>
            <a:endParaRPr kumimoji="1" lang="zh-CN" altLang="en-US" sz="20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仿宋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-Email</a:t>
            </a:r>
            <a:r>
              <a:rPr lang="zh-CN" altLang="en-US" b="1" dirty="0" smtClean="0"/>
              <a:t>截取</a:t>
            </a:r>
            <a:endParaRPr lang="zh-CN" altLang="en-US" b="1" dirty="0"/>
          </a:p>
        </p:txBody>
      </p:sp>
      <p:grpSp>
        <p:nvGrpSpPr>
          <p:cNvPr id="19" name="Group 3"/>
          <p:cNvGrpSpPr/>
          <p:nvPr/>
        </p:nvGrpSpPr>
        <p:grpSpPr bwMode="auto">
          <a:xfrm>
            <a:off x="1933435" y="2164758"/>
            <a:ext cx="7880350" cy="4268787"/>
            <a:chOff x="384" y="865"/>
            <a:chExt cx="4964" cy="2689"/>
          </a:xfrm>
        </p:grpSpPr>
        <p:grpSp>
          <p:nvGrpSpPr>
            <p:cNvPr id="36" name="Group 4"/>
            <p:cNvGrpSpPr/>
            <p:nvPr/>
          </p:nvGrpSpPr>
          <p:grpSpPr bwMode="auto">
            <a:xfrm>
              <a:off x="384" y="1009"/>
              <a:ext cx="4964" cy="1546"/>
              <a:chOff x="432" y="960"/>
              <a:chExt cx="4964" cy="1546"/>
            </a:xfrm>
          </p:grpSpPr>
          <p:grpSp>
            <p:nvGrpSpPr>
              <p:cNvPr id="53" name="Group 5"/>
              <p:cNvGrpSpPr/>
              <p:nvPr/>
            </p:nvGrpSpPr>
            <p:grpSpPr bwMode="auto">
              <a:xfrm>
                <a:off x="432" y="1008"/>
                <a:ext cx="1152" cy="1450"/>
                <a:chOff x="576" y="864"/>
                <a:chExt cx="1152" cy="1450"/>
              </a:xfrm>
            </p:grpSpPr>
            <p:graphicFrame>
              <p:nvGraphicFramePr>
                <p:cNvPr id="57" name="Object 6"/>
                <p:cNvGraphicFramePr>
                  <a:graphicFrameLocks noChangeAspect="1"/>
                </p:cNvGraphicFramePr>
                <p:nvPr/>
              </p:nvGraphicFramePr>
              <p:xfrm>
                <a:off x="576" y="864"/>
                <a:ext cx="1152" cy="1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92" name="剪辑" r:id="rId1" imgW="1113790" imgH="1076325" progId="MS_ClipArt_Gallery.2">
                        <p:embed/>
                      </p:oleObj>
                    </mc:Choice>
                    <mc:Fallback>
                      <p:oleObj name="剪辑" r:id="rId1" imgW="1113790" imgH="1076325" progId="MS_ClipArt_Gallery.2">
                        <p:embed/>
                        <p:pic>
                          <p:nvPicPr>
                            <p:cNvPr id="0" name="图片 126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864"/>
                              <a:ext cx="1152" cy="11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6" y="2064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ebdings" panose="05030102010509060703" pitchFamily="18" charset="2"/>
                    <a:buChar char="4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ea typeface="仿宋_GB2312"/>
                      <a:cs typeface="仿宋_GB2312"/>
                    </a:rPr>
                    <a:t>A</a:t>
                  </a:r>
                  <a:endParaRPr kumimoji="1" lang="en-US" altLang="zh-CN" sz="2000" b="1">
                    <a:solidFill>
                      <a:schemeClr val="tx1"/>
                    </a:solidFill>
                    <a:ea typeface="仿宋_GB2312"/>
                    <a:cs typeface="仿宋_GB2312"/>
                  </a:endParaRPr>
                </a:p>
              </p:txBody>
            </p:sp>
          </p:grpSp>
          <p:grpSp>
            <p:nvGrpSpPr>
              <p:cNvPr id="54" name="Group 8"/>
              <p:cNvGrpSpPr/>
              <p:nvPr/>
            </p:nvGrpSpPr>
            <p:grpSpPr bwMode="auto">
              <a:xfrm>
                <a:off x="4128" y="960"/>
                <a:ext cx="1268" cy="1546"/>
                <a:chOff x="3936" y="768"/>
                <a:chExt cx="1268" cy="1546"/>
              </a:xfrm>
            </p:grpSpPr>
            <p:graphicFrame>
              <p:nvGraphicFramePr>
                <p:cNvPr id="55" name="Object 9"/>
                <p:cNvGraphicFramePr>
                  <a:graphicFrameLocks noChangeAspect="1"/>
                </p:cNvGraphicFramePr>
                <p:nvPr/>
              </p:nvGraphicFramePr>
              <p:xfrm>
                <a:off x="3936" y="768"/>
                <a:ext cx="1268" cy="1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93" name="剪辑" r:id="rId3" imgW="2013585" imgH="1930400" progId="MS_ClipArt_Gallery.2">
                        <p:embed/>
                      </p:oleObj>
                    </mc:Choice>
                    <mc:Fallback>
                      <p:oleObj name="剪辑" r:id="rId3" imgW="2013585" imgH="1930400" progId="MS_ClipArt_Gallery.2">
                        <p:embed/>
                        <p:pic>
                          <p:nvPicPr>
                            <p:cNvPr id="0" name="图片 126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768"/>
                              <a:ext cx="1268" cy="1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68" y="2064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ebdings" panose="05030102010509060703" pitchFamily="18" charset="2"/>
                    <a:buChar char="4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ea typeface="仿宋_GB2312"/>
                      <a:cs typeface="仿宋_GB2312"/>
                    </a:rPr>
                    <a:t>B</a:t>
                  </a:r>
                  <a:endParaRPr kumimoji="1" lang="en-US" altLang="zh-CN" sz="2000" b="1">
                    <a:solidFill>
                      <a:schemeClr val="tx1"/>
                    </a:solidFill>
                    <a:ea typeface="仿宋_GB2312"/>
                    <a:cs typeface="仿宋_GB2312"/>
                  </a:endParaRPr>
                </a:p>
              </p:txBody>
            </p:sp>
          </p:grpSp>
        </p:grpSp>
        <p:grpSp>
          <p:nvGrpSpPr>
            <p:cNvPr id="37" name="Group 11"/>
            <p:cNvGrpSpPr/>
            <p:nvPr/>
          </p:nvGrpSpPr>
          <p:grpSpPr bwMode="auto">
            <a:xfrm>
              <a:off x="2352" y="2582"/>
              <a:ext cx="973" cy="972"/>
              <a:chOff x="2352" y="2928"/>
              <a:chExt cx="973" cy="972"/>
            </a:xfrm>
          </p:grpSpPr>
          <p:graphicFrame>
            <p:nvGraphicFramePr>
              <p:cNvPr id="51" name="Object 12"/>
              <p:cNvGraphicFramePr>
                <a:graphicFrameLocks noChangeAspect="1"/>
              </p:cNvGraphicFramePr>
              <p:nvPr/>
            </p:nvGraphicFramePr>
            <p:xfrm>
              <a:off x="2448" y="2928"/>
              <a:ext cx="793" cy="7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4" name="剪辑" r:id="rId5" imgW="1259840" imgH="1137285" progId="MS_ClipArt_Gallery.2">
                      <p:embed/>
                    </p:oleObj>
                  </mc:Choice>
                  <mc:Fallback>
                    <p:oleObj name="剪辑" r:id="rId5" imgW="1259840" imgH="1137285" progId="MS_ClipArt_Gallery.2">
                      <p:embed/>
                      <p:pic>
                        <p:nvPicPr>
                          <p:cNvPr id="0" name="图片 126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928"/>
                            <a:ext cx="793" cy="7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97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Email</a:t>
                </a:r>
                <a:r>
                  <a:rPr kumimoji="1" lang="zh-CN" altLang="zh-CN" sz="2000" b="1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偷盗者</a:t>
                </a:r>
                <a:endParaRPr kumimoji="1" lang="zh-CN" altLang="en-US" sz="2000" b="1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2736" y="1585"/>
              <a:ext cx="0" cy="96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1968" y="1633"/>
              <a:ext cx="6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邮件在传送过程中被截取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3024" y="1537"/>
              <a:ext cx="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20" y="1633"/>
              <a:ext cx="100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偷盗者篡改邮件后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以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身份重新发送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528" y="2641"/>
              <a:ext cx="173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1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.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如果偷盗者截取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Email</a:t>
              </a:r>
              <a:endParaRPr kumimoji="1"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后不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发给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B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，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怎么办？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600" y="2545"/>
              <a:ext cx="17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2.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如果偷盗者直接假冒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身份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给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B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发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了假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邮件，怎么办？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  <p:grpSp>
          <p:nvGrpSpPr>
            <p:cNvPr id="44" name="Group 20"/>
            <p:cNvGrpSpPr/>
            <p:nvPr/>
          </p:nvGrpSpPr>
          <p:grpSpPr bwMode="auto">
            <a:xfrm>
              <a:off x="3024" y="865"/>
              <a:ext cx="1217" cy="624"/>
              <a:chOff x="3072" y="816"/>
              <a:chExt cx="1217" cy="624"/>
            </a:xfrm>
          </p:grpSpPr>
          <p:graphicFrame>
            <p:nvGraphicFramePr>
              <p:cNvPr id="48" name="Object 21"/>
              <p:cNvGraphicFramePr>
                <a:graphicFrameLocks noChangeAspect="1"/>
              </p:cNvGraphicFramePr>
              <p:nvPr/>
            </p:nvGraphicFramePr>
            <p:xfrm>
              <a:off x="3744" y="816"/>
              <a:ext cx="4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95" name="剪辑" r:id="rId7" imgW="2032000" imgH="1460500" progId="MS_ClipArt_Gallery.2">
                      <p:embed/>
                    </p:oleObj>
                  </mc:Choice>
                  <mc:Fallback>
                    <p:oleObj name="剪辑" r:id="rId7" imgW="2032000" imgH="1460500" progId="MS_ClipArt_Gallery.2">
                      <p:embed/>
                      <p:pic>
                        <p:nvPicPr>
                          <p:cNvPr id="0" name="图片 126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816"/>
                            <a:ext cx="43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 Box 22"/>
              <p:cNvSpPr txBox="1">
                <a:spLocks noChangeArrowheads="1"/>
              </p:cNvSpPr>
              <p:nvPr/>
            </p:nvSpPr>
            <p:spPr bwMode="auto">
              <a:xfrm>
                <a:off x="3216" y="1152"/>
                <a:ext cx="107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B</a:t>
                </a:r>
                <a:r>
                  <a:rPr kumimoji="1" lang="zh-CN" altLang="zh-CN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收到</a:t>
                </a:r>
                <a:r>
                  <a:rPr kumimoji="1" lang="zh-CN" altLang="zh-CN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该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Email</a:t>
                </a:r>
                <a:endParaRPr kumimoji="1"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1584" y="1201"/>
              <a:ext cx="12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  <a:ea typeface="仿宋_GB2312"/>
                  <a:cs typeface="仿宋_GB2312"/>
                </a:rPr>
                <a:t>A</a:t>
              </a:r>
              <a:r>
                <a:rPr kumimoji="1" lang="zh-CN" altLang="zh-CN" sz="2000" b="1" dirty="0" smtClean="0">
                  <a:solidFill>
                    <a:schemeClr val="tx1"/>
                  </a:solidFill>
                  <a:ea typeface="仿宋_GB2312"/>
                  <a:cs typeface="仿宋_GB2312"/>
                </a:rPr>
                <a:t>给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ea typeface="仿宋_GB2312"/>
                  <a:cs typeface="仿宋_GB2312"/>
                </a:rPr>
                <a:t>B</a:t>
              </a:r>
              <a:r>
                <a:rPr kumimoji="1" lang="zh-CN" altLang="zh-CN" sz="2000" b="1" dirty="0" smtClean="0">
                  <a:solidFill>
                    <a:schemeClr val="tx1"/>
                  </a:solidFill>
                  <a:ea typeface="仿宋_GB2312"/>
                  <a:cs typeface="仿宋_GB2312"/>
                </a:rPr>
                <a:t>发出</a:t>
              </a:r>
              <a:r>
                <a:rPr kumimoji="1" lang="en-US" altLang="zh-CN" sz="2000" b="1" dirty="0">
                  <a:solidFill>
                    <a:schemeClr val="tx1"/>
                  </a:solidFill>
                  <a:ea typeface="仿宋_GB2312"/>
                  <a:cs typeface="仿宋_GB2312"/>
                </a:rPr>
                <a:t>Email</a:t>
              </a:r>
              <a:endParaRPr kumimoji="1" lang="en-US" altLang="zh-CN" sz="2000" b="1" dirty="0">
                <a:solidFill>
                  <a:schemeClr val="tx1"/>
                </a:solidFill>
                <a:ea typeface="仿宋_GB2312"/>
                <a:cs typeface="仿宋_GB2312"/>
              </a:endParaRPr>
            </a:p>
          </p:txBody>
        </p:sp>
        <p:graphicFrame>
          <p:nvGraphicFramePr>
            <p:cNvPr id="46" name="Object 25"/>
            <p:cNvGraphicFramePr>
              <a:graphicFrameLocks noChangeAspect="1"/>
            </p:cNvGraphicFramePr>
            <p:nvPr/>
          </p:nvGraphicFramePr>
          <p:xfrm>
            <a:off x="1680" y="865"/>
            <a:ext cx="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6" name="剪辑" r:id="rId9" imgW="2032000" imgH="1460500" progId="MS_ClipArt_Gallery.2">
                    <p:embed/>
                  </p:oleObj>
                </mc:Choice>
                <mc:Fallback>
                  <p:oleObj name="剪辑" r:id="rId9" imgW="2032000" imgH="1460500" progId="MS_ClipArt_Gallery.2">
                    <p:embed/>
                    <p:pic>
                      <p:nvPicPr>
                        <p:cNvPr id="0" name="图片 126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5"/>
                          <a:ext cx="4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1584" y="1489"/>
              <a:ext cx="12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否认</a:t>
            </a:r>
            <a:endParaRPr lang="zh-CN" altLang="en-US" b="1" dirty="0"/>
          </a:p>
        </p:txBody>
      </p:sp>
      <p:grpSp>
        <p:nvGrpSpPr>
          <p:cNvPr id="27" name="Group 3"/>
          <p:cNvGrpSpPr/>
          <p:nvPr/>
        </p:nvGrpSpPr>
        <p:grpSpPr bwMode="auto">
          <a:xfrm>
            <a:off x="2210987" y="2009639"/>
            <a:ext cx="8539163" cy="4543425"/>
            <a:chOff x="662" y="1008"/>
            <a:chExt cx="5379" cy="2862"/>
          </a:xfrm>
        </p:grpSpPr>
        <p:grpSp>
          <p:nvGrpSpPr>
            <p:cNvPr id="28" name="Group 4"/>
            <p:cNvGrpSpPr/>
            <p:nvPr/>
          </p:nvGrpSpPr>
          <p:grpSpPr bwMode="auto">
            <a:xfrm>
              <a:off x="1056" y="1008"/>
              <a:ext cx="3891" cy="980"/>
              <a:chOff x="960" y="912"/>
              <a:chExt cx="3891" cy="980"/>
            </a:xfrm>
          </p:grpSpPr>
          <p:graphicFrame>
            <p:nvGraphicFramePr>
              <p:cNvPr id="60" name="Object 5"/>
              <p:cNvGraphicFramePr>
                <a:graphicFrameLocks noChangeAspect="1"/>
              </p:cNvGraphicFramePr>
              <p:nvPr/>
            </p:nvGraphicFramePr>
            <p:xfrm>
              <a:off x="960" y="912"/>
              <a:ext cx="267" cy="9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3" name="剪辑" r:id="rId1" imgW="424180" imgH="1557020" progId="MS_ClipArt_Gallery.2">
                      <p:embed/>
                    </p:oleObj>
                  </mc:Choice>
                  <mc:Fallback>
                    <p:oleObj name="剪辑" r:id="rId1" imgW="424180" imgH="1557020" progId="MS_ClipArt_Gallery.2">
                      <p:embed/>
                      <p:pic>
                        <p:nvPicPr>
                          <p:cNvPr id="0" name="图片 134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912"/>
                            <a:ext cx="267" cy="9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6"/>
              <p:cNvGraphicFramePr>
                <a:graphicFrameLocks noChangeAspect="1"/>
              </p:cNvGraphicFramePr>
              <p:nvPr/>
            </p:nvGraphicFramePr>
            <p:xfrm>
              <a:off x="4570" y="912"/>
              <a:ext cx="281" cy="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94" name="剪辑" r:id="rId3" imgW="447040" imgH="1529715" progId="MS_ClipArt_Gallery.2">
                      <p:embed/>
                    </p:oleObj>
                  </mc:Choice>
                  <mc:Fallback>
                    <p:oleObj name="剪辑" r:id="rId3" imgW="447040" imgH="1529715" progId="MS_ClipArt_Gallery.2">
                      <p:embed/>
                      <p:pic>
                        <p:nvPicPr>
                          <p:cNvPr id="0" name="图片 134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0" y="912"/>
                            <a:ext cx="281" cy="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3024" y="2928"/>
            <a:ext cx="2048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5" name="剪辑" r:id="rId5" imgW="5281930" imgH="2430780" progId="MS_ClipArt_Gallery.2">
                    <p:embed/>
                  </p:oleObj>
                </mc:Choice>
                <mc:Fallback>
                  <p:oleObj name="剪辑" r:id="rId5" imgW="5281930" imgH="2430780" progId="MS_ClipArt_Gallery.2">
                    <p:embed/>
                    <p:pic>
                      <p:nvPicPr>
                        <p:cNvPr id="0" name="图片 13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928"/>
                          <a:ext cx="2048" cy="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1848" y="1402"/>
              <a:ext cx="2373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016" y="1152"/>
              <a:ext cx="26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商家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B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给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用户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发送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了一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封支付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Email</a:t>
              </a:r>
              <a:endParaRPr kumimoji="1" lang="en-US" altLang="zh-CN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  <p:grpSp>
          <p:nvGrpSpPr>
            <p:cNvPr id="33" name="Group 11"/>
            <p:cNvGrpSpPr/>
            <p:nvPr/>
          </p:nvGrpSpPr>
          <p:grpSpPr bwMode="auto">
            <a:xfrm>
              <a:off x="662" y="1920"/>
              <a:ext cx="2218" cy="1440"/>
              <a:chOff x="566" y="1824"/>
              <a:chExt cx="2218" cy="1440"/>
            </a:xfrm>
          </p:grpSpPr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1440" cy="14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566" y="2206"/>
                <a:ext cx="1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客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户</a:t>
                </a:r>
                <a:r>
                  <a:rPr kumimoji="1" lang="en-US" altLang="zh-CN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A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通过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商家的</a:t>
                </a:r>
                <a:endPara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网站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仿宋_GB2312"/>
                  </a:rPr>
                  <a:t>购买商品</a:t>
                </a:r>
                <a:endPara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endParaRPr>
              </a:p>
            </p:txBody>
          </p:sp>
        </p:grp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048" y="2157"/>
              <a:ext cx="1993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商家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B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否认发过邮件，否认</a:t>
              </a:r>
              <a:endParaRPr kumimoji="1"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收到来自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客户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仿宋_GB2312"/>
                </a:rPr>
                <a:t>购货款</a:t>
              </a:r>
              <a:endPara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endParaRPr>
            </a:p>
          </p:txBody>
        </p:sp>
      </p:grp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4093762" y="3091002"/>
            <a:ext cx="3944938" cy="42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4185246" y="3247693"/>
            <a:ext cx="34029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客户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A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仿宋_GB2312"/>
              </a:rPr>
              <a:t>通过网络支付货款</a:t>
            </a:r>
            <a:endParaRPr kumimoji="1" lang="zh-CN" altLang="en-US" sz="20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仿宋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5201</Words>
  <Application>WPS 演示</Application>
  <PresentationFormat>宽屏</PresentationFormat>
  <Paragraphs>564</Paragraphs>
  <Slides>50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50</vt:i4>
      </vt:variant>
    </vt:vector>
  </HeadingPairs>
  <TitlesOfParts>
    <vt:vector size="89" baseType="lpstr">
      <vt:lpstr>Arial</vt:lpstr>
      <vt:lpstr>宋体</vt:lpstr>
      <vt:lpstr>Wingdings</vt:lpstr>
      <vt:lpstr>Tahoma</vt:lpstr>
      <vt:lpstr>华文楷体</vt:lpstr>
      <vt:lpstr>Times New Roman</vt:lpstr>
      <vt:lpstr>Webdings</vt:lpstr>
      <vt:lpstr>仿宋_GB2312</vt:lpstr>
      <vt:lpstr>仿宋</vt:lpstr>
      <vt:lpstr>微软雅黑</vt:lpstr>
      <vt:lpstr>Arial Unicode MS</vt:lpstr>
      <vt:lpstr>Calibri</vt:lpstr>
      <vt:lpstr>MS PGothic</vt:lpstr>
      <vt:lpstr>Times</vt:lpstr>
      <vt:lpstr>Times New Roman</vt:lpstr>
      <vt:lpstr>Blends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第一章 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影响等级</vt:lpstr>
      <vt:lpstr>安全需求举例</vt:lpstr>
      <vt:lpstr>安全需求讨论</vt:lpstr>
      <vt:lpstr>计算机安全面临的挑战</vt:lpstr>
      <vt:lpstr>PowerPoint 演示文稿</vt:lpstr>
      <vt:lpstr>被动攻击</vt:lpstr>
      <vt:lpstr>主动攻击</vt:lpstr>
      <vt:lpstr>攻击分类讨论</vt:lpstr>
      <vt:lpstr>安全服务</vt:lpstr>
      <vt:lpstr>PowerPoint 演示文稿</vt:lpstr>
      <vt:lpstr>安全机制</vt:lpstr>
      <vt:lpstr>PowerPoint 演示文稿</vt:lpstr>
      <vt:lpstr>PowerPoint 演示文稿</vt:lpstr>
      <vt:lpstr>PowerPoint 演示文稿</vt:lpstr>
      <vt:lpstr>网络通信安全模型的实现</vt:lpstr>
      <vt:lpstr>PowerPoint 演示文稿</vt:lpstr>
      <vt:lpstr>网络访问安全的实现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林秋镇～深大</cp:lastModifiedBy>
  <cp:revision>414</cp:revision>
  <dcterms:created xsi:type="dcterms:W3CDTF">2017-03-10T06:09:00Z</dcterms:created>
  <dcterms:modified xsi:type="dcterms:W3CDTF">2025-02-26T06:02:46Z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96D924EEEB144A74A12502569EBE8A32_12</vt:lpwstr>
  </property>
  <property fmtid="{D5CDD505-2E9C-101B-9397-08002B2CF9AE}" pid="3" name="KSOProductBuildVer">
    <vt:lpwstr>2052-12.1.0.19770</vt:lpwstr>
  </property>
</Properties>
</file>