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25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6" r:id="rId25"/>
    <p:sldId id="327" r:id="rId26"/>
    <p:sldId id="328" r:id="rId27"/>
    <p:sldId id="329" r:id="rId28"/>
    <p:sldId id="330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  <p:sldId id="344" r:id="rId43"/>
    <p:sldId id="345" r:id="rId44"/>
    <p:sldId id="322" r:id="rId45"/>
    <p:sldId id="323" r:id="rId46"/>
    <p:sldId id="324" r:id="rId47"/>
    <p:sldId id="280" r:id="rId48"/>
  </p:sldIdLst>
  <p:sldSz cx="12192000" cy="6858000"/>
  <p:notesSz cx="6858000" cy="9144000"/>
  <p:custDataLst>
    <p:tags r:id="rId5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005" autoAdjust="0"/>
  </p:normalViewPr>
  <p:slideViewPr>
    <p:cSldViewPr snapToGrid="0">
      <p:cViewPr varScale="1">
        <p:scale>
          <a:sx n="73" d="100"/>
          <a:sy n="73" d="100"/>
        </p:scale>
        <p:origin x="893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F94939-15C5-4D05-B53B-C55CC4FED4D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0A1A1B-E716-46AE-A647-B7F473EE180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1A1B-E716-46AE-A647-B7F473EE1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871687-F0BE-4D26-953F-A6BF9341125F}" type="slidenum">
              <a:rPr lang="en-AU" altLang="zh-CN"/>
            </a:fld>
            <a:endParaRPr lang="en-AU" altLang="zh-CN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93C30F-495E-4FFD-B269-FCD004DE552B}" type="slidenum">
              <a:rPr lang="en-AU" altLang="zh-CN"/>
            </a:fld>
            <a:endParaRPr lang="en-AU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93C30F-495E-4FFD-B269-FCD004DE552B}" type="slidenum">
              <a:rPr lang="en-AU" altLang="zh-CN"/>
            </a:fld>
            <a:endParaRPr lang="en-AU" altLang="zh-CN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D03D71D-31EC-416B-A9B4-A03E4B65D43C}" type="slidenum">
              <a:rPr lang="en-AU" altLang="zh-CN"/>
            </a:fld>
            <a:endParaRPr lang="en-AU" altLang="zh-CN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78888A1-4655-4539-817A-EA8A09551C7B}" type="slidenum">
              <a:rPr lang="en-AU" altLang="zh-CN"/>
            </a:fld>
            <a:endParaRPr lang="en-AU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CB0AB5-67F8-4C04-B002-74495648CD2D}" type="slidenum">
              <a:rPr lang="en-AU" altLang="zh-CN"/>
            </a:fld>
            <a:endParaRPr lang="en-AU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581092A-2D3A-4195-8FD3-DED423180175}" type="slidenum">
              <a:rPr lang="en-AU" altLang="zh-CN"/>
            </a:fld>
            <a:endParaRPr lang="en-AU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B577E1-0BB8-4C3E-8894-B09FE427C846}" type="slidenum">
              <a:rPr lang="en-AU" altLang="zh-CN"/>
            </a:fld>
            <a:endParaRPr lang="en-AU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E65935-8EEA-44F2-984D-1B530478A536}" type="slidenum">
              <a:rPr lang="en-AU" altLang="zh-CN"/>
            </a:fld>
            <a:endParaRPr lang="en-AU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4562230-B101-4825-B960-7C7B06063F61}" type="slidenum">
              <a:rPr lang="en-AU" altLang="zh-CN"/>
            </a:fld>
            <a:endParaRPr lang="en-AU" altLang="zh-CN"/>
          </a:p>
        </p:txBody>
      </p:sp>
      <p:sp>
        <p:nvSpPr>
          <p:cNvPr id="829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29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4E74628-804D-442D-B720-5905FAFCF691}" type="slidenum">
              <a:rPr lang="en-AU" altLang="zh-CN"/>
            </a:fld>
            <a:endParaRPr lang="en-AU" altLang="zh-CN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C9ADCE-E3B6-4482-BD8F-23AD81683DD2}" type="slidenum">
              <a:rPr lang="en-AU" altLang="zh-CN"/>
            </a:fld>
            <a:endParaRPr lang="en-AU" altLang="zh-CN"/>
          </a:p>
        </p:txBody>
      </p:sp>
      <p:sp>
        <p:nvSpPr>
          <p:cNvPr id="8499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8499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B8F3479-EC7A-4948-8769-D9BB1A0600B5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58415DA-1935-483D-BF15-AF99BFD67FA1}" type="slidenum">
              <a:rPr lang="en-AU" altLang="zh-CN"/>
            </a:fld>
            <a:endParaRPr lang="en-AU" altLang="zh-CN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C1D4E4-2D98-4353-88B2-B96875E12688}" type="slidenum">
              <a:rPr lang="en-AU" altLang="zh-CN"/>
            </a:fld>
            <a:endParaRPr lang="en-AU" altLang="zh-CN"/>
          </a:p>
        </p:txBody>
      </p:sp>
      <p:sp>
        <p:nvSpPr>
          <p:cNvPr id="11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BACBDAA-E5C9-4AF0-973B-8B6611A6B6E8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BE7247B-3AB5-4850-B3C1-9411BFF5270E}" type="slidenum">
              <a:rPr lang="en-AU" altLang="zh-CN"/>
            </a:fld>
            <a:endParaRPr lang="en-AU" altLang="zh-CN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>
          <a:xfrm>
            <a:off x="457200" y="4343400"/>
            <a:ext cx="6019800" cy="434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61F96A5-5B0A-48E4-9497-D539B36B8F0C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75B16EE-BD98-44DF-BA3C-720D093224BD}" type="slidenum">
              <a:rPr lang="en-AU" altLang="zh-CN"/>
            </a:fld>
            <a:endParaRPr lang="en-AU" altLang="zh-CN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E80CE3E-9400-4522-B6BF-BE5939EA270B}" type="slidenum">
              <a:rPr lang="en-AU" altLang="zh-CN"/>
            </a:fld>
            <a:endParaRPr lang="en-AU" altLang="zh-CN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C8CB9CC-A4B6-4E90-AC76-B7CA080DEA20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C5EE6E6-002A-4CAB-837E-7D5403DBD39E}" type="slidenum">
              <a:rPr lang="en-AU" altLang="zh-CN"/>
            </a:fld>
            <a:endParaRPr lang="en-AU" altLang="zh-CN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1346F1D-D986-4378-AFFF-8D70AFC02C6A}" type="slidenum">
              <a:rPr lang="en-AU" altLang="zh-CN"/>
            </a:fld>
            <a:endParaRPr lang="en-AU" altLang="zh-CN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8945E7-33DF-430C-A418-5F0173A82819}" type="slidenum">
              <a:rPr lang="en-AU" altLang="zh-CN"/>
            </a:fld>
            <a:endParaRPr lang="en-AU" altLang="zh-CN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0EFE4E5-83D4-4496-8D68-FCBDF807FD08}" type="slidenum">
              <a:rPr lang="en-AU" altLang="zh-CN"/>
            </a:fld>
            <a:endParaRPr lang="en-AU" altLang="zh-CN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06A0BA-E1BE-4554-AA91-8534E7BF3B71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1F2007F-DF90-4DB8-8D42-373B106A1DCA}" type="slidenum">
              <a:rPr lang="en-AU" altLang="zh-CN"/>
            </a:fld>
            <a:endParaRPr lang="en-AU" altLang="zh-CN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429382-1F76-4321-AE69-554B5A36658C}" type="slidenum">
              <a:rPr lang="en-AU" altLang="zh-CN"/>
            </a:fld>
            <a:endParaRPr lang="en-AU" altLang="zh-CN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343400"/>
            <a:ext cx="5867400" cy="4114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F529C58-BC45-4960-BF6F-A3911D35DA68}" type="slidenum">
              <a:rPr lang="en-AU" altLang="zh-CN"/>
            </a:fld>
            <a:endParaRPr lang="en-AU" altLang="zh-CN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F43E9B-9CF0-4565-885C-1F32B38ABC06}" type="slidenum">
              <a:rPr lang="en-AU" altLang="zh-CN"/>
            </a:fld>
            <a:endParaRPr lang="en-AU" altLang="zh-CN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DFDA1C-049F-4C5B-801B-3FBF356154A0}" type="slidenum">
              <a:rPr lang="en-AU" altLang="zh-CN"/>
            </a:fld>
            <a:endParaRPr lang="en-AU" altLang="zh-CN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EBB344-994B-4219-A3CF-22245E8D3C13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87B24B-38C1-4FEC-84B7-0835B8F81FD3}" type="slidenum">
              <a:rPr lang="en-AU" altLang="zh-CN"/>
            </a:fld>
            <a:endParaRPr lang="en-AU" altLang="zh-CN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54EA0E-95A1-4D33-88E4-24BE8E15222A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34181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1085023-0B8E-4E22-8810-8E38322DB834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33B32C1-56F5-4226-8026-9A07CA465AA5}" type="slidenum">
              <a:rPr lang="en-AU" altLang="zh-CN"/>
            </a:fld>
            <a:endParaRPr lang="en-AU" altLang="zh-CN"/>
          </a:p>
        </p:txBody>
      </p:sp>
      <p:sp>
        <p:nvSpPr>
          <p:cNvPr id="890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90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AA01BC-2B6C-4FFD-A97E-9BAFB65D9E47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FFEE1A8-40DD-4DC4-806F-CF49A2BA34DD}" type="slidenum">
              <a:rPr lang="en-AU" altLang="zh-CN"/>
            </a:fld>
            <a:endParaRPr lang="en-AU" altLang="zh-CN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0A1A1B-E716-46AE-A647-B7F473EE180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0FD2DB-2163-431E-8EAF-F7AA7F8BD556}" type="slidenum">
              <a:rPr lang="en-AU" altLang="zh-CN"/>
            </a:fld>
            <a:endParaRPr lang="en-AU" altLang="zh-CN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CD055AB-E3FA-410B-9492-A9AF6947BBCB}" type="slidenum">
              <a:rPr lang="en-AU" altLang="zh-CN"/>
            </a:fld>
            <a:endParaRPr lang="en-AU" altLang="zh-CN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3C0DF47-6B8E-481C-BD2E-DABA5BE810AD}" type="slidenum">
              <a:rPr lang="en-AU" altLang="zh-CN"/>
            </a:fld>
            <a:endParaRPr lang="en-AU" altLang="zh-CN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4958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AAFF0D5-8A2D-4307-9506-6832194074D1}" type="slidenum">
              <a:rPr lang="en-AU" altLang="zh-CN"/>
            </a:fld>
            <a:endParaRPr lang="en-AU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AU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37931725" indent="-37474525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30D5108-65A1-4610-A8E1-089C86231C4F}" type="slidenum">
              <a:rPr lang="en-AU" altLang="zh-CN"/>
            </a:fld>
            <a:endParaRPr lang="en-AU" altLang="zh-CN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 dirty="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22" name="Group 2"/>
          <p:cNvGrpSpPr/>
          <p:nvPr/>
        </p:nvGrpSpPr>
        <p:grpSpPr bwMode="auto">
          <a:xfrm>
            <a:off x="1" y="2438401"/>
            <a:ext cx="12012084" cy="1052513"/>
            <a:chOff x="0" y="1536"/>
            <a:chExt cx="5675" cy="663"/>
          </a:xfrm>
        </p:grpSpPr>
        <p:grpSp>
          <p:nvGrpSpPr>
            <p:cNvPr id="81923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8192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grpSp>
          <p:nvGrpSpPr>
            <p:cNvPr id="8192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192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  <p:sp>
            <p:nvSpPr>
              <p:cNvPr id="8192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 sz="1800"/>
              </a:p>
            </p:txBody>
          </p:sp>
        </p:grpSp>
        <p:sp>
          <p:nvSpPr>
            <p:cNvPr id="8192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  <p:sp>
          <p:nvSpPr>
            <p:cNvPr id="8193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sz="1800"/>
            </a:p>
          </p:txBody>
        </p:sp>
      </p:grpSp>
      <p:sp>
        <p:nvSpPr>
          <p:cNvPr id="8193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20800" y="1676400"/>
            <a:ext cx="103632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 smtClean="0"/>
              <a:t>单击此处编辑母版标题样式</a:t>
            </a:r>
            <a:endParaRPr lang="zh-CN" altLang="en-US" noProof="0" smtClean="0"/>
          </a:p>
        </p:txBody>
      </p:sp>
      <p:sp>
        <p:nvSpPr>
          <p:cNvPr id="8193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CN" altLang="en-US" noProof="0" smtClean="0"/>
              <a:t>单击此处编辑母版副标题样式</a:t>
            </a:r>
            <a:endParaRPr lang="zh-CN" altLang="en-US" noProof="0" smtClean="0"/>
          </a:p>
        </p:txBody>
      </p:sp>
      <p:sp>
        <p:nvSpPr>
          <p:cNvPr id="8193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3208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193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4572000" y="6248400"/>
            <a:ext cx="38608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193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248400"/>
            <a:ext cx="2540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338733" y="214313"/>
            <a:ext cx="2601384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34584" y="214313"/>
            <a:ext cx="7600949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769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860117" y="2017713"/>
            <a:ext cx="508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ChangeArrowheads="1"/>
          </p:cNvSpPr>
          <p:nvPr/>
        </p:nvSpPr>
        <p:spPr bwMode="ltGray">
          <a:xfrm>
            <a:off x="556684" y="1098551"/>
            <a:ext cx="58420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ltGray">
          <a:xfrm>
            <a:off x="1066801" y="1098551"/>
            <a:ext cx="438151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0" name="Rectangle 4"/>
          <p:cNvSpPr>
            <a:spLocks noChangeArrowheads="1"/>
          </p:cNvSpPr>
          <p:nvPr/>
        </p:nvSpPr>
        <p:spPr bwMode="ltGray">
          <a:xfrm>
            <a:off x="721785" y="1520826"/>
            <a:ext cx="563033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1" name="Rectangle 5"/>
          <p:cNvSpPr>
            <a:spLocks noChangeArrowheads="1"/>
          </p:cNvSpPr>
          <p:nvPr/>
        </p:nvSpPr>
        <p:spPr bwMode="ltGray">
          <a:xfrm>
            <a:off x="1214967" y="1520826"/>
            <a:ext cx="491067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2" name="Rectangle 6"/>
          <p:cNvSpPr>
            <a:spLocks noChangeArrowheads="1"/>
          </p:cNvSpPr>
          <p:nvPr/>
        </p:nvSpPr>
        <p:spPr bwMode="ltGray">
          <a:xfrm>
            <a:off x="169333" y="1447801"/>
            <a:ext cx="747184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3" name="Rectangle 7"/>
          <p:cNvSpPr>
            <a:spLocks noChangeArrowheads="1"/>
          </p:cNvSpPr>
          <p:nvPr/>
        </p:nvSpPr>
        <p:spPr bwMode="gray">
          <a:xfrm>
            <a:off x="1016000" y="990601"/>
            <a:ext cx="42333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4" name="Rectangle 8"/>
          <p:cNvSpPr>
            <a:spLocks noChangeArrowheads="1"/>
          </p:cNvSpPr>
          <p:nvPr/>
        </p:nvSpPr>
        <p:spPr bwMode="gray">
          <a:xfrm>
            <a:off x="590551" y="1781175"/>
            <a:ext cx="10968567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zh-CN" altLang="zh-CN" sz="2400"/>
          </a:p>
        </p:txBody>
      </p:sp>
      <p:sp>
        <p:nvSpPr>
          <p:cNvPr id="809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534585" y="214314"/>
            <a:ext cx="10390716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 smtClean="0"/>
          </a:p>
        </p:txBody>
      </p:sp>
      <p:sp>
        <p:nvSpPr>
          <p:cNvPr id="809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6917" y="2017713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8090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49400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4CEC4077-B710-4885-BE33-21AAC568FA07}" type="datetimeFigureOut">
              <a:rPr lang="zh-CN" altLang="en-US" smtClean="0"/>
            </a:fld>
            <a:endParaRPr lang="zh-CN" altLang="en-US"/>
          </a:p>
        </p:txBody>
      </p:sp>
      <p:sp>
        <p:nvSpPr>
          <p:cNvPr id="8090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876800" y="6243638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>
                <a:ea typeface="宋体" panose="0201060003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389533" y="6243638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>
                <a:ea typeface="宋体" panose="02010600030101010101" pitchFamily="2" charset="-122"/>
              </a:defRPr>
            </a:lvl1pPr>
          </a:lstStyle>
          <a:p>
            <a:fld id="{33D2A59F-5F7A-4EC8-BDEA-2E0B7D244BF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oleObject" Target="file:///K:\&#36164;&#26009;\2019-2020&#31532;&#20108;&#23398;&#26399; &#32593;&#32476;&#23433;&#20840;\&#32593;&#32476;&#23433;&#20840;&#35838;&#21518;&#31572;&#30097;\&#20462;&#25913;PPT&#29256;&#26412;\Document1!OLE_LINK1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 smtClean="0"/>
              <a:t>公</a:t>
            </a:r>
            <a:r>
              <a:rPr lang="zh-CN" altLang="en-US" b="1" dirty="0"/>
              <a:t>钥密码和消息</a:t>
            </a:r>
            <a:r>
              <a:rPr lang="zh-CN" altLang="en-US" b="1" dirty="0" smtClean="0"/>
              <a:t>认证</a:t>
            </a:r>
            <a:endParaRPr lang="zh-CN" altLang="en-US" b="1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林秋镇博士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 smtClean="0">
                <a:latin typeface="宋体" panose="02010600030101010101" pitchFamily="2" charset="-122"/>
                <a:ea typeface="宋体" panose="02010600030101010101" pitchFamily="2" charset="-122"/>
              </a:rPr>
              <a:t>深圳大学计算机与软件学院</a:t>
            </a:r>
            <a:endParaRPr lang="en-US" altLang="zh-CN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 smtClean="0">
                <a:latin typeface="宋体" panose="02010600030101010101" pitchFamily="2" charset="-122"/>
                <a:ea typeface="宋体" panose="02010600030101010101" pitchFamily="2" charset="-122"/>
              </a:rPr>
              <a:t>qiuzhlin@szu.edu.cn</a:t>
            </a:r>
            <a:endParaRPr lang="zh-CN" altLang="en-US" dirty="0" smtClean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密钥设置</a:t>
            </a:r>
            <a:endParaRPr lang="zh-CN" altLang="en-A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383" y="1997682"/>
            <a:ext cx="10972800" cy="4800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每一个用户产生一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随机选择两个大素数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p, q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计算他们的乘积：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n=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p.q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ø(n)=(p-1)(q-1)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随机选择加密密钥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这里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1&lt;e&lt;ø(n),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gcd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e,ø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(n))=1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解决以下等式，求得解密密钥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 mod ø(n)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公布他们的公钥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PU={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e,n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保留私钥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PR={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d,n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Why RSA Works</a:t>
            </a:r>
            <a:endParaRPr lang="en-AU" altLang="zh-CN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91855"/>
            <a:ext cx="103632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欧拉定理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(n)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mod n = 1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其中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a,n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)=1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n=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p.q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ø(n)=(p-1)(q-1)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仔细选择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在模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ø(n)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下互为逆数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8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=1+k.ø(n)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，存在某些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值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80000"/>
              </a:lnSpc>
              <a:defRPr/>
            </a:pP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因此，当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互质时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b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C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e.d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1+k.ø(n)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AU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(n)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 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.(1)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</a:t>
            </a:r>
            <a:r>
              <a:rPr lang="en-AU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M mod n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Why RSA Works</a:t>
            </a:r>
            <a:endParaRPr lang="en-AU" altLang="zh-CN" dirty="0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91855"/>
            <a:ext cx="10363200" cy="41148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当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不互质时：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因为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= p * q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那么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为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或者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800" smtClean="0"/>
              <a:t>    </a:t>
            </a: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假设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，∵</a:t>
            </a:r>
            <a:r>
              <a:rPr lang="zh-CN" altLang="en-US" sz="28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&lt; n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n = p *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∴ k &lt; 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∵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是质数，∴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必然互质，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互质，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也是互质；</a:t>
            </a:r>
            <a:endParaRPr lang="en-US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 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欧拉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公式可得：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l-GR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q) 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= 1 mod (q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∵ q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是质数，∴ 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q) = q – 1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∴ 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q-1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1 (mod q)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因此 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(kp)</a:t>
            </a:r>
            <a:r>
              <a:rPr lang="da-DK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h(p-1)(q-1)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* kp = kp (mod q) </a:t>
            </a:r>
            <a:r>
              <a:rPr lang="zh-CN" altLang="da-DK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，即 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 </a:t>
            </a:r>
            <a:r>
              <a:rPr lang="da-DK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h*φ(n</a:t>
            </a:r>
            <a:r>
              <a:rPr lang="da-DK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)+1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= kp (mod q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da-DK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zh-CN" altLang="en-US" sz="2800" dirty="0" smtClean="0"/>
              <a:t>    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h*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φ(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n) + 1 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，因此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(mod q)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，即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tq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+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b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</a:b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   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必然能被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整除，即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t 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baseline="300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pq </a:t>
            </a:r>
            <a:r>
              <a:rPr lang="en-US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US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kp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da-DK" altLang="zh-CN" sz="2800" dirty="0" smtClean="0"/>
              <a:t>     </a:t>
            </a:r>
            <a:r>
              <a:rPr lang="zh-CN" altLang="en-US" sz="2800" dirty="0" smtClean="0"/>
              <a:t>即</a:t>
            </a:r>
            <a:r>
              <a:rPr lang="zh-CN" altLang="en-US" sz="2800" smtClean="0"/>
              <a:t>可</a:t>
            </a:r>
            <a:r>
              <a:rPr lang="zh-CN" altLang="en-US" sz="2800" smtClean="0"/>
              <a:t>推出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aseline="30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da-DK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 = 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t</a:t>
            </a:r>
            <a:r>
              <a:rPr lang="en-US" altLang="zh-CN" sz="2800" baseline="30000" dirty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da-DK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da-DK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+ 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da-DK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zh-CN" altLang="da-DK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即</a:t>
            </a:r>
            <a:r>
              <a:rPr lang="da-DK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 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="1" baseline="300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ed</a:t>
            </a:r>
            <a:r>
              <a:rPr lang="da-DK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  </a:t>
            </a:r>
            <a:r>
              <a:rPr lang="da-DK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80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da-DK" altLang="zh-CN" sz="2800" b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da-DK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(mod n)</a:t>
            </a:r>
            <a:endParaRPr lang="en-AU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例子</a:t>
            </a:r>
            <a:r>
              <a:rPr lang="en-AU" altLang="zh-CN" smtClean="0"/>
              <a:t>- </a:t>
            </a:r>
            <a:r>
              <a:rPr lang="zh-CN" altLang="en-US" smtClean="0"/>
              <a:t>密钥设置</a:t>
            </a:r>
            <a:endParaRPr lang="zh-CN" altLang="en-AU" smtClean="0"/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1454" y="2108896"/>
            <a:ext cx="11176000" cy="3933567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选择素数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=17 &amp;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=11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800" i="1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pq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=17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 x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11=187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ø(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)=(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p–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1)(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q-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1)=16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10=160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e: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sz="28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gcd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(e,160)=1; choose 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=7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决定：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d: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de=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mod 160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而且</a:t>
            </a:r>
            <a:r>
              <a:rPr lang="en-AU" altLang="zh-CN" sz="2800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&lt; 160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，得出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d=23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7=161</a:t>
            </a:r>
            <a:r>
              <a:rPr lang="en-AU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r>
              <a:rPr lang="en-US" altLang="zh-CN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160+1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公布公钥：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PU={7,187}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保留私钥：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PR={23,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187}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609600" indent="-609600" eaLnBrk="1" hangingPunct="1">
              <a:lnSpc>
                <a:spcPct val="90000"/>
              </a:lnSpc>
              <a:defRPr/>
            </a:pPr>
            <a:endParaRPr lang="en-AU" altLang="zh-CN" sz="2800" dirty="0" smtClean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RSA </a:t>
            </a:r>
            <a:r>
              <a:rPr lang="zh-CN" altLang="en-US" smtClean="0"/>
              <a:t>例子</a:t>
            </a:r>
            <a:r>
              <a:rPr lang="en-AU" altLang="zh-CN" smtClean="0"/>
              <a:t>- </a:t>
            </a:r>
            <a:r>
              <a:rPr lang="zh-CN" altLang="en-US" smtClean="0"/>
              <a:t>加密</a:t>
            </a:r>
            <a:r>
              <a:rPr lang="en-AU" altLang="zh-CN" smtClean="0"/>
              <a:t>/</a:t>
            </a:r>
            <a:r>
              <a:rPr lang="zh-CN" altLang="en-US" smtClean="0"/>
              <a:t>解密</a:t>
            </a:r>
            <a:endParaRPr lang="zh-CN" altLang="en-AU" smtClean="0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RSA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解密例子：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zh-CN" alt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给定一个消息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 = 88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88&lt;187)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 = 88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7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187 = 11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解密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 = 11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187 = 88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密钥交换</a:t>
            </a:r>
            <a:endParaRPr lang="zh-CN" altLang="en-AU" smtClean="0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第一个公钥方案</a:t>
            </a:r>
            <a:endParaRPr lang="en-AU" altLang="zh-CN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1976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Diffie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&amp; Hellman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阐述了公钥概念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Williamson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年秘密提过这个概念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是一个公开交换密钥的实际可行方法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在很多商业产品中进行应用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</a:t>
            </a:r>
            <a:r>
              <a:rPr lang="zh-CN" altLang="en-US" smtClean="0"/>
              <a:t>密钥交换</a:t>
            </a:r>
            <a:endParaRPr lang="zh-CN" altLang="en-AU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一个密钥分发策略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不能用于交换任意消息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相当于可以建立一个共同的密钥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只有两个参与方才知道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密钥的值取决于参与方（和他们的私钥和公钥信息）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基于在有限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(Galois) field (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模素数或者多项式运算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–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简单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安全依赖于计算离散对数难题（与分解大数类似）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困难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设置</a:t>
            </a:r>
            <a:endParaRPr lang="zh-CN" altLang="en-AU" smtClean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497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所有用户同意以下全局参数：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大素数或者多项式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q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是模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下的一个原始根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每一个用户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A)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产生他们的密钥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选择一个私钥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): 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&lt; q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计算他们的公开密钥：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l-GR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AU" altLang="zh-CN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每个用户公开密钥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endParaRPr lang="en-AU" altLang="zh-CN" baseline="-25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dirty="0" err="1">
                <a:ea typeface="MS PGothic" panose="020B0600070205080204" pitchFamily="34" charset="-128"/>
              </a:rPr>
              <a:t>Diffie</a:t>
            </a:r>
            <a:r>
              <a:rPr lang="en-AU" dirty="0">
                <a:ea typeface="MS PGothic" panose="020B0600070205080204" pitchFamily="34" charset="-128"/>
              </a:rPr>
              <a:t>-Hellman </a:t>
            </a:r>
            <a:r>
              <a:rPr lang="zh-CN" altLang="en-US" dirty="0" smtClean="0">
                <a:ea typeface="MS PGothic" panose="020B0600070205080204" pitchFamily="34" charset="-128"/>
              </a:rPr>
              <a:t>密钥交换</a:t>
            </a:r>
            <a:endParaRPr lang="en-AU" dirty="0">
              <a:ea typeface="MS PGothic" panose="020B0600070205080204" pitchFamily="34" charset="-128"/>
            </a:endParaRP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1" y="2096540"/>
            <a:ext cx="11343217" cy="3624648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共享会话密钥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K</a:t>
            </a:r>
            <a:r>
              <a:rPr lang="en-AU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l-GR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A.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  (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使用这个公式计算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q  (</a:t>
            </a:r>
            <a:r>
              <a:rPr lang="en-AU" altLang="zh-CN" sz="2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使用这个公式计算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8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作为会话密钥，可以在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之间采用私钥加密方案中使用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接着通信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他们将会采用同样的密钥，除非他们选择新的公钥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攻击者获得一个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，必须解决离散对数问题才能破解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Diffie-Hellman </a:t>
            </a:r>
            <a:r>
              <a:rPr lang="zh-CN" altLang="en-US" smtClean="0"/>
              <a:t>例子</a:t>
            </a:r>
            <a:endParaRPr lang="zh-CN" altLang="en-AU" smtClean="0"/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想要交换密钥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同意素数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q=353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l-GR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a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Arial" panose="020B0604020202020204" pitchFamily="34" charset="0"/>
              </a:rPr>
              <a:t>=3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选择随机私钥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=97, 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选择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=233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计算各自的公钥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97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40	(Alice)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233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248	(Bob)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计算会话密钥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248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97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160	(Alice)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=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</a:t>
            </a:r>
            <a:r>
              <a:rPr lang="en-AU" altLang="zh-CN" sz="2400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</a:t>
            </a:r>
            <a:r>
              <a:rPr lang="en-AU" altLang="zh-CN" sz="2400" baseline="6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en-AU" altLang="zh-CN" sz="2400" baseline="4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353 = 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40</a:t>
            </a:r>
            <a:r>
              <a:rPr lang="en-AU" altLang="zh-CN" sz="2400" baseline="6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233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160	(Bob)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AU" altLang="zh-CN" sz="2400" dirty="0" smtClean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私钥加密</a:t>
            </a:r>
            <a:endParaRPr lang="zh-CN" altLang="en-AU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2026" y="2083281"/>
            <a:ext cx="11247967" cy="3440197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传统的私钥</a:t>
            </a:r>
            <a:r>
              <a:rPr 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r>
              <a:rPr lang="en-AU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单钥加密只使用一个密钥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在发送方和接收方共享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如果这个密钥被发现，通信就不安全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同样这是对称的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双方是平等的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因此不会保护发送方和接收方，可能收到伪造消息和无法保证确实由发送方发送的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密钥交换协议</a:t>
            </a:r>
            <a:endParaRPr lang="en-AU" altLang="zh-CN" smtClean="0"/>
          </a:p>
        </p:txBody>
      </p:sp>
      <p:sp>
        <p:nvSpPr>
          <p:cNvPr id="96259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819669" y="2067708"/>
            <a:ext cx="10972800" cy="2936789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每一次通信时，用户能够随机产生 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</a:t>
            </a:r>
            <a:r>
              <a:rPr lang="en-US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D-H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用户能够产生一个已知 私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D-H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密钥和在一个目录里公布，接着请求并用于他们之间的安全通信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这些都无法抵抗 中间人攻击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需要进行密钥的认证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“中间人”攻击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651" y="2100649"/>
            <a:ext cx="11298191" cy="4114800"/>
          </a:xfrm>
        </p:spPr>
        <p:txBody>
          <a:bodyPr/>
          <a:lstStyle/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准备创建两对 公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私 密钥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 她的公钥给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拦截了她的公钥然后传送 </a:t>
            </a:r>
            <a:r>
              <a:rPr lang="zh-CN" altLang="en-US" sz="24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他</a:t>
            </a:r>
            <a:r>
              <a:rPr lang="zh-CN" altLang="en-US" sz="2400">
                <a:latin typeface="华文楷体" panose="02010600040101010101" pitchFamily="2" charset="-122"/>
                <a:ea typeface="华文楷体" panose="02010600040101010101" pitchFamily="2" charset="-122"/>
              </a:rPr>
              <a:t>的公钥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给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Bob.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同样计算一个共享密钥给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接收到公钥，计算共享密钥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 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传送 他的公钥给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 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Darth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拦截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了他的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公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钥并传送他的第二公钥给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Alice. 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计算与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的共享密钥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Alice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接收密钥并计算她与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Darth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而不是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Bob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的共享密钥</a:t>
            </a:r>
            <a:endParaRPr lang="en-US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514350" indent="-514350" eaLnBrk="1" hangingPunct="1">
              <a:buFont typeface="Arial" panose="020B0604020202020204" pitchFamily="34" charset="0"/>
              <a:buAutoNum type="arabicPeriod"/>
              <a:defRPr/>
            </a:pP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Darth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接着拦截，解密，重新加密，在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Alice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Bob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之间 转发所有的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消息认证</a:t>
            </a:r>
            <a:endParaRPr lang="zh-CN" altLang="en-AU" b="1" dirty="0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4765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消息认证主要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考虑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保证消息的完整性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验证消息来源身份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消息来源不可否认性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调节纠纷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三种类型的函数可以使用</a:t>
            </a:r>
            <a:r>
              <a:rPr 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散列函数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消息加密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消息认证码 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(MAC)</a:t>
            </a:r>
            <a:endParaRPr lang="en-US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</a:t>
            </a:r>
            <a:endParaRPr lang="en-AU" altLang="zh-CN" b="1" dirty="0" smtClean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1824" y="2034753"/>
            <a:ext cx="11233657" cy="451433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将任意消息压缩成固定大小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h = H(M)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通常假设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散列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函数是公开的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散列函数用于检查消息的改变，保证数据完整性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想要一个安全散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列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函数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对于任意给定值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，找到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满足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H(x)=h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是计算上不可行的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单向性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对于任意给定的数据块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，找到满足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H(y)=H(x)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不同于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x)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是计算上不可行的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抗碰撞性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357" y="387177"/>
            <a:ext cx="9572368" cy="1322388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两个简单不安全的散列函数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8509" y="1925598"/>
            <a:ext cx="10445578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考虑两个简单不安全散列函数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bit-by-bit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异或每一个分组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= b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i1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b</a:t>
            </a:r>
            <a:r>
              <a:rPr lang="en-US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i2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. . .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xor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b</a:t>
            </a:r>
            <a:r>
              <a:rPr lang="en-US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im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一个纵向水平检验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作为数据完整性检验是相当有效的</a:t>
            </a:r>
            <a:endParaRPr lang="en-US" i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对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散列值循环移动或旋转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对每一个连续</a:t>
            </a:r>
            <a:r>
              <a:rPr lang="en-US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2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往左边旋转现有的散列值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比特，然后异或消息分组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对消息完整性有用，但对数据安全性几乎不起作用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散列函数要求</a:t>
            </a:r>
            <a:endParaRPr lang="en-AU" altLang="zh-CN" b="1" dirty="0" smtClean="0"/>
          </a:p>
        </p:txBody>
      </p:sp>
      <p:graphicFrame>
        <p:nvGraphicFramePr>
          <p:cNvPr id="14339" name="Object 2"/>
          <p:cNvGraphicFramePr>
            <a:graphicFrameLocks noChangeAspect="1"/>
          </p:cNvGraphicFramePr>
          <p:nvPr/>
        </p:nvGraphicFramePr>
        <p:xfrm>
          <a:off x="1276865" y="2304708"/>
          <a:ext cx="9144000" cy="410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文档" r:id="rId1" imgW="6858000" imgH="4102100" progId="Word.Document.12">
                  <p:link updateAutomatic="1"/>
                </p:oleObj>
              </mc:Choice>
              <mc:Fallback>
                <p:oleObj name="文档" r:id="rId1" imgW="6858000" imgH="4102100" progId="Word.Document.12">
                  <p:link updateAutomatic="1"/>
                  <p:pic>
                    <p:nvPicPr>
                      <p:cNvPr id="0" name="图片 71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865" y="2304708"/>
                        <a:ext cx="9144000" cy="410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>
                                <a:alpha val="70195"/>
                              </a:schemeClr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散列函数的攻击</a:t>
            </a:r>
            <a:endParaRPr lang="en-US" b="1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383" y="1948254"/>
            <a:ext cx="10972800" cy="405713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有穷举搜索攻击和密码分析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一个抗原像或抗第二原像攻击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找到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y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s.t.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H(y)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等于一个给定的散列值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抗碰撞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找到两个消息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x &amp; </a:t>
            </a:r>
            <a:r>
              <a:rPr lang="en-US" altLang="zh-CN" i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y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具有相同的散列值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H(x) = H(y) </a:t>
            </a:r>
            <a:endParaRPr lang="en-US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en-US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n/2</a:t>
            </a:r>
            <a:r>
              <a:rPr lang="en-US" altLang="zh-CN" i="1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决定散列码对抗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穷举搜索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攻击的度量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128-bits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不足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160-bits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不可信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安全散列函数</a:t>
            </a:r>
            <a:r>
              <a:rPr lang="en-US" altLang="zh-CN" b="1" dirty="0" smtClean="0"/>
              <a:t>(SHA)</a:t>
            </a:r>
            <a:endParaRPr lang="en-AU" altLang="zh-CN" b="1" dirty="0" smtClean="0"/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2568" y="2030070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&amp; NSA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1993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年提出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1995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被修改为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在美国标准中用于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DSA 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签名策略</a:t>
            </a:r>
            <a:r>
              <a:rPr lang="en-AU" altLang="zh-CN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1995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年的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180-1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Internet RFC3174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注意算法是 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SHA,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标准是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SHS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MD4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的设计，带有不同的密钥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产生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160-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 散列值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2005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年，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 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的安全性受到关注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NIST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计划到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2010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年不再认可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修改的安全散列标准</a:t>
            </a:r>
            <a:endParaRPr lang="en-AU" altLang="zh-CN" b="1" dirty="0" smtClean="0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0" y="2059460"/>
            <a:ext cx="10251989" cy="44545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NIST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2002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年发布了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FIPS </a:t>
            </a: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180-2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修正版本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增加了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个额外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版本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dirty="0">
                <a:latin typeface="华文楷体" panose="02010600040101010101" pitchFamily="2" charset="-122"/>
                <a:ea typeface="华文楷体" panose="02010600040101010101" pitchFamily="2" charset="-122"/>
              </a:rPr>
              <a:t>SHA-256, SHA-384, SHA-512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通过兼容并增强安全性进行设计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结构和细节跟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SHA-1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相似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因此分析也是相似的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但是安全等级更高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SHA </a:t>
            </a:r>
            <a:r>
              <a:rPr lang="zh-CN" altLang="en-US" smtClean="0"/>
              <a:t>版本</a:t>
            </a:r>
            <a:endParaRPr lang="en-US" smtClean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8000" y="1762543"/>
          <a:ext cx="11176000" cy="4648202"/>
        </p:xfrm>
        <a:graphic>
          <a:graphicData uri="http://schemas.openxmlformats.org/drawingml/2006/table">
            <a:tbl>
              <a:tblPr>
                <a:effectLst>
                  <a:outerShdw blurRad="50800" dist="38100" dir="2700000">
                    <a:srgbClr val="000000">
                      <a:alpha val="43000"/>
                    </a:srgbClr>
                  </a:outerShdw>
                </a:effectLst>
              </a:tblPr>
              <a:tblGrid>
                <a:gridCol w="2611669"/>
                <a:gridCol w="1452331"/>
                <a:gridCol w="1810328"/>
                <a:gridCol w="1745672"/>
                <a:gridCol w="1828800"/>
                <a:gridCol w="1727200"/>
              </a:tblGrid>
              <a:tr h="900638">
                <a:tc>
                  <a:txBody>
                    <a:bodyPr/>
                    <a:lstStyle/>
                    <a:p>
                      <a:pPr algn="ctr" fontAlgn="b"/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SHA-1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SHA-224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SHA-256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SHA-384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1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SHA-512 </a:t>
                      </a:r>
                      <a:endParaRPr lang="en-US" sz="2400" b="1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 smtClean="0">
                          <a:solidFill>
                            <a:schemeClr val="tx1"/>
                          </a:solidFill>
                          <a:effectLst/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消息摘要大小</a:t>
                      </a:r>
                      <a:endParaRPr lang="zh-CN" altLang="en-US" sz="2400" b="1" dirty="0">
                        <a:solidFill>
                          <a:schemeClr val="tx1"/>
                        </a:solidFill>
                        <a:effectLst/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160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224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256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384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消息大小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baseline="300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baseline="300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baseline="300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  <a:endParaRPr lang="en-US" sz="2400" b="0" i="0" u="none" strike="noStrike" baseline="30000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&lt; 2</a:t>
                      </a:r>
                      <a:r>
                        <a:rPr lang="en-US" sz="2400" b="0" i="0" u="none" strike="noStrike" baseline="30000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128</a:t>
                      </a:r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 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块大小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512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1024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522825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字大小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32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900638">
                <a:tc>
                  <a:txBody>
                    <a:bodyPr/>
                    <a:lstStyle/>
                    <a:p>
                      <a:pPr algn="ctr" fontAlgn="b"/>
                      <a:r>
                        <a:rPr lang="zh-CN" altLang="en-US" sz="2400" b="1" i="0" u="none" strike="noStrike" dirty="0" smtClean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步骤数</a:t>
                      </a:r>
                      <a:endParaRPr lang="en-US" sz="2400" b="1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64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chemeClr val="tx1"/>
                          </a:solidFill>
                          <a:latin typeface="华文楷体" panose="02010600040101010101" pitchFamily="2" charset="-122"/>
                          <a:ea typeface="华文楷体" panose="02010600040101010101" pitchFamily="2" charset="-122"/>
                        </a:rPr>
                        <a:t>80</a:t>
                      </a:r>
                      <a:endParaRPr lang="en-US" sz="2400" b="0" i="0" u="none" strike="noStrike" dirty="0">
                        <a:solidFill>
                          <a:schemeClr val="tx1"/>
                        </a:solidFill>
                        <a:latin typeface="华文楷体" panose="02010600040101010101" pitchFamily="2" charset="-122"/>
                        <a:ea typeface="华文楷体" panose="02010600040101010101" pitchFamily="2" charset="-122"/>
                      </a:endParaRPr>
                    </a:p>
                  </a:txBody>
                  <a:tcPr marL="16420" marR="16420" marT="123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0" y="2010041"/>
            <a:ext cx="9510579" cy="2982096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可能是在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3000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年密码学历史中最重要的进步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使用两个密钥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一个公钥 与 一个私钥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由于两方不是平等的，具有非对称结构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采用数学理论概念巧妙地应用于加密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作为补充，而不是替换私钥加密方法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5644" y="535460"/>
            <a:ext cx="9312875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AU" altLang="zh-CN" dirty="0" smtClean="0"/>
              <a:t>SHA-512</a:t>
            </a:r>
            <a:r>
              <a:rPr lang="zh-CN" altLang="en-US" dirty="0" smtClean="0"/>
              <a:t>概览</a:t>
            </a:r>
            <a:r>
              <a:rPr lang="zh-CN" altLang="en-US" dirty="0" smtClean="0">
                <a:effectLst/>
              </a:rPr>
              <a:t> </a:t>
            </a:r>
            <a:endParaRPr lang="zh-CN" altLang="en-AU" dirty="0" smtClean="0"/>
          </a:p>
        </p:txBody>
      </p:sp>
      <p:pic>
        <p:nvPicPr>
          <p:cNvPr id="24579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5644" y="1909123"/>
            <a:ext cx="8156831" cy="4882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AU" altLang="zh-CN" smtClean="0"/>
              <a:t>SHA-512 </a:t>
            </a:r>
            <a:r>
              <a:rPr lang="zh-CN" altLang="en-US" smtClean="0"/>
              <a:t>压缩函数</a:t>
            </a:r>
            <a:endParaRPr lang="zh-CN" altLang="en-AU" smtClean="0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92" y="2034744"/>
            <a:ext cx="10140778" cy="445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算法的核心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以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1024-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比特为分组 处理消息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轮组成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更新一个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512-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 缓冲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采用一个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64-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比特值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Wt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（由现有的消息分组生成）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每一轮还使用附加常数，表示前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80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轮中的某一轮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15611" y="537310"/>
            <a:ext cx="9345998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4000" b="1" dirty="0" smtClean="0"/>
              <a:t>带有密钥的散列函数作为消息认证码</a:t>
            </a:r>
            <a:endParaRPr lang="zh-CN" altLang="en-AU" sz="4000" b="1" dirty="0" smtClean="0"/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383" y="2016222"/>
            <a:ext cx="10972800" cy="4569941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想要一个基于散列函数的消息认证码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因为散列函数一般更快一些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有许多共享的密码学散列函数代码库</a:t>
            </a:r>
            <a:endParaRPr lang="en-US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hash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包含一个密钥和消息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原始方案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AU" altLang="zh-CN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KeyedHash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=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Message</a:t>
            </a:r>
            <a:r>
              <a:rPr lang="en-AU" altLang="zh-CN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| 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baseline="-25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Hash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(Message)</a:t>
            </a:r>
            <a:endParaRPr 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en-AU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KeyedHash</a:t>
            </a:r>
            <a:r>
              <a:rPr lang="en-AU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= Hash(</a:t>
            </a:r>
            <a:r>
              <a:rPr lang="en-AU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Key|Message</a:t>
            </a:r>
            <a:r>
              <a:rPr lang="en-AU" dirty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最终导致了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的发展</a:t>
            </a:r>
            <a:endParaRPr lang="en-AU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设计目标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1252" y="2010039"/>
            <a:ext cx="10998878" cy="4316621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不必修改而直接使用现有的散列函数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嵌入式散列函数要有很好的可移植性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保持散列函数的原有性能，不发生显著退化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使用和处理密钥简单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如果已知嵌入的散列函数的强度，完全可以知道认证机制抗密码分析的强度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</a:t>
            </a:r>
            <a:endParaRPr lang="en-AU" altLang="zh-CN" smtClean="0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4925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指定为互联网标准 </a:t>
            </a:r>
            <a:r>
              <a:rPr lang="en-AU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RFC2104 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在消息上应用散列函数</a:t>
            </a:r>
            <a:r>
              <a:rPr lang="en-US" altLang="zh-CN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en-AU" altLang="zh-CN" sz="2400" baseline="-25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(M)= Hash[(K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||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				Hash[(K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+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XOR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|| M)] ]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这里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en-AU" altLang="zh-CN" sz="24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+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是为使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为位长而在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K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左边填充</a:t>
            </a:r>
            <a:r>
              <a:rPr lang="en-US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0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后得到的结果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en-AU" altLang="zh-CN" sz="2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ipad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是指定的填充常量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与嵌入式散列函数处理长消息所用的时间近似相等</a:t>
            </a:r>
            <a:endParaRPr lang="en-AU" altLang="zh-CN" sz="28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任何散列函数都可以使用，已被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zh-CN" altLang="en-US" sz="28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具有相同</a:t>
            </a:r>
            <a:r>
              <a:rPr lang="zh-CN" altLang="en-US" sz="2800" dirty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</a:t>
            </a:r>
            <a:endParaRPr lang="en-AU" altLang="zh-CN" sz="28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AU" altLang="zh-CN" sz="2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MD5, SHA-1, RIPEMD-160, Whirlpool</a:t>
            </a: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1026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4368800" cy="6172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概述</a:t>
            </a:r>
            <a:endParaRPr lang="en-AU" altLang="zh-CN" smtClean="0"/>
          </a:p>
        </p:txBody>
      </p:sp>
      <p:pic>
        <p:nvPicPr>
          <p:cNvPr id="34819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1" y="228601"/>
            <a:ext cx="7421033" cy="626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HMAC </a:t>
            </a:r>
            <a:r>
              <a:rPr lang="zh-CN" altLang="en-US" smtClean="0"/>
              <a:t>安全性</a:t>
            </a:r>
            <a:endParaRPr lang="en-AU" altLang="zh-CN" smtClean="0"/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7854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证明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的安全性与使用的散列函数相关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攻击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HMAC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需要 以下某一方面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穷举搜索攻击所使用的密钥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生日攻击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但是需要观察大量的消息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基于速度和安全限制 选择使用的散列函数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smtClean="0"/>
              <a:t>CMAC</a:t>
            </a:r>
            <a:endParaRPr lang="en-AU" altLang="zh-CN" smtClean="0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0211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在政府和工业界中广泛使用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但是消息长度有限制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通过使用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个密钥和填充能够克服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因此形成了基于密码的消息验证码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(CMAC)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SP800-38B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中采用</a:t>
            </a:r>
            <a:endParaRPr lang="en-US" sz="36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endParaRPr lang="en-AU" altLang="zh-CN" sz="2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647567" y="639548"/>
            <a:ext cx="9312876" cy="11398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dirty="0" smtClean="0"/>
              <a:t>CMAC </a:t>
            </a:r>
            <a:r>
              <a:rPr lang="zh-CN" altLang="en-US" dirty="0" smtClean="0"/>
              <a:t>概览</a:t>
            </a:r>
            <a:endParaRPr lang="en-AU" altLang="zh-CN" dirty="0" smtClean="0"/>
          </a:p>
        </p:txBody>
      </p:sp>
      <p:pic>
        <p:nvPicPr>
          <p:cNvPr id="4096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3028" y="1853515"/>
            <a:ext cx="8320216" cy="49284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280" y="572532"/>
            <a:ext cx="6075405" cy="11398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认证加密</a:t>
            </a:r>
            <a:endParaRPr lang="en-US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5384" y="2059465"/>
            <a:ext cx="10887676" cy="4526690"/>
          </a:xfrm>
        </p:spPr>
        <p:txBody>
          <a:bodyPr lIns="0" rIns="0"/>
          <a:lstStyle/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同时保护通信中的机密性和真实性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通常是需要，但又经常是分开的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方法：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散列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: E(K, (M || H(M))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: E(K2, (M || MAC(K1, M))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接着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: (C=E(K2, M),T=MAC(K1,C)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MS PGothic" panose="020B0600070205080204" pitchFamily="34" charset="-128"/>
            </a:endParaRPr>
          </a:p>
          <a:p>
            <a:pPr lvl="1">
              <a:lnSpc>
                <a:spcPct val="90000"/>
              </a:lnSpc>
              <a:defRPr/>
            </a:pP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-</a:t>
            </a:r>
            <a:r>
              <a:rPr lang="zh-CN" altLang="en-US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消息认证码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: (C=E(K2, M), T=MAC(K1, M)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  <a:cs typeface="MS PGothic" panose="020B0600070205080204" pitchFamily="34" charset="-128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直接 解密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</a:t>
            </a:r>
            <a:endParaRPr lang="zh-CN" alt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为什么是公钥加密</a:t>
            </a:r>
            <a:r>
              <a:rPr lang="en-AU" altLang="zh-CN" b="1" dirty="0" smtClean="0"/>
              <a:t>?</a:t>
            </a:r>
            <a:endParaRPr lang="en-AU" altLang="zh-CN" b="1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6741" y="2098596"/>
            <a:ext cx="10165492" cy="3449595"/>
          </a:xfrm>
        </p:spPr>
        <p:txBody>
          <a:bodyPr rIns="0"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可以解决两个主要问题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US" altLang="zh-CN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sz="3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密钥分发</a:t>
            </a:r>
            <a:r>
              <a:rPr 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在没有一个可信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KDC(key distribution center)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的情况下，如何去保证安全通信</a:t>
            </a:r>
            <a:endParaRPr lang="en-US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3400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数字签名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–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如何验证消息来自声明的发送方</a:t>
            </a:r>
            <a:endParaRPr lang="en-US" altLang="zh-CN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Whitfield </a:t>
            </a:r>
            <a:r>
              <a:rPr lang="en-US" altLang="zh-CN" sz="34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Diffie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Martin Hellman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于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1976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Stanford </a:t>
            </a:r>
            <a:r>
              <a:rPr lang="zh-CN" altLang="en-US" sz="34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大学 首次公开提出</a:t>
            </a:r>
            <a:endParaRPr lang="en-US" sz="34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4590" y="593118"/>
            <a:ext cx="10585605" cy="1194486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/>
              <a:t>具有密码块链式信息认证码的计数器</a:t>
            </a:r>
            <a:r>
              <a:rPr lang="en-US" altLang="zh-CN" dirty="0" smtClean="0"/>
              <a:t>(CCM) </a:t>
            </a:r>
            <a:endParaRPr lang="en-US" altLang="zh-CN" dirty="0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6740" y="2090346"/>
            <a:ext cx="10972800" cy="4149725"/>
          </a:xfrm>
        </p:spPr>
        <p:txBody>
          <a:bodyPr/>
          <a:lstStyle/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 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NIST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标准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SP 800-38C </a:t>
            </a:r>
            <a:r>
              <a:rPr lang="en-US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WiFi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中使用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和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-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消息认证码方法的变种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算法的组成：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AES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加密算法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CTR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操作模式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defRPr/>
            </a:pP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CMAC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认证算法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在加密和消息认证码中使用单一密钥</a:t>
            </a: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lang="en-US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4368800" cy="5867400"/>
          </a:xfrm>
        </p:spPr>
        <p:txBody>
          <a:bodyPr/>
          <a:lstStyle/>
          <a:p>
            <a:pPr>
              <a:defRPr/>
            </a:pPr>
            <a:r>
              <a:rPr lang="en-US" altLang="zh-CN" dirty="0" smtClean="0"/>
              <a:t>CCM </a:t>
            </a:r>
            <a:r>
              <a:rPr lang="zh-CN" altLang="en-US" dirty="0" smtClean="0"/>
              <a:t>操作</a:t>
            </a:r>
            <a:endParaRPr lang="en-US" dirty="0" smtClean="0"/>
          </a:p>
        </p:txBody>
      </p:sp>
      <p:pic>
        <p:nvPicPr>
          <p:cNvPr id="47107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400" y="90488"/>
            <a:ext cx="7518400" cy="669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smtClean="0"/>
              <a:t>数字签名</a:t>
            </a:r>
            <a:endParaRPr lang="en-AU" altLang="zh-CN" smtClean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140" y="2017713"/>
            <a:ext cx="10363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着重于消息认证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但没有解决缺少信任的问题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数字签名提供以下能力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验证作者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签名日期时间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验证消息内容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通过第三方认证解决纠纷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因此包含具有附加功能的身份验证函数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178" y="556054"/>
            <a:ext cx="10972800" cy="11398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数字签名模型</a:t>
            </a:r>
            <a:endParaRPr lang="en-US" dirty="0" smtClean="0"/>
          </a:p>
        </p:txBody>
      </p:sp>
      <p:pic>
        <p:nvPicPr>
          <p:cNvPr id="9011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8046" y="1856903"/>
            <a:ext cx="7109251" cy="494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4800"/>
            <a:ext cx="3860800" cy="62484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/>
              <a:t>数字签名模型</a:t>
            </a:r>
            <a:endParaRPr lang="en-US" dirty="0" smtClean="0"/>
          </a:p>
        </p:txBody>
      </p:sp>
      <p:pic>
        <p:nvPicPr>
          <p:cNvPr id="92163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9201" y="578712"/>
            <a:ext cx="8183033" cy="610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500118" y="3192576"/>
            <a:ext cx="345277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8800" b="1" kern="10" dirty="0" smtClean="0">
                <a:ln w="9525">
                  <a:noFill/>
                  <a:round/>
                </a:ln>
                <a:solidFill>
                  <a:srgbClr val="336699"/>
                </a:solidFill>
                <a:effectLst>
                  <a:outerShdw dist="45791" dir="2021404" algn="ctr" rotWithShape="0">
                    <a:srgbClr val="B2B2B2">
                      <a:alpha val="79999"/>
                    </a:srgbClr>
                  </a:outerShdw>
                </a:effectLst>
                <a:latin typeface="Times New Roman" panose="02020603050405020304"/>
                <a:cs typeface="Times New Roman" panose="02020603050405020304"/>
              </a:rPr>
              <a:t>Q&amp;A</a:t>
            </a:r>
            <a:endParaRPr lang="zh-CN" altLang="en-US" sz="8800" b="1" kern="10" dirty="0">
              <a:ln w="9525">
                <a:noFill/>
                <a:round/>
              </a:ln>
              <a:solidFill>
                <a:srgbClr val="336699"/>
              </a:solidFill>
              <a:effectLst>
                <a:outerShdw dist="45791" dir="2021404" algn="ctr" rotWithShape="0">
                  <a:srgbClr val="B2B2B2">
                    <a:alpha val="79999"/>
                  </a:srgbClr>
                </a:outerShdw>
              </a:effectLst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9079" y="2034753"/>
            <a:ext cx="11298186" cy="4876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公钥</a:t>
            </a: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双密钥</a:t>
            </a:r>
            <a:r>
              <a:rPr lang="en-AU" altLang="zh-CN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/</a:t>
            </a: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非对称 加密 涉及到两个密钥的使用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一个公钥</a:t>
            </a:r>
            <a:r>
              <a:rPr lang="en-AU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可以被任何人知道，用于加密消息和验证签名</a:t>
            </a:r>
            <a:endParaRPr lang="en-AU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一个私钥</a:t>
            </a:r>
            <a:r>
              <a:rPr lang="en-AU" altLang="zh-CN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只有接收方才知道，用于解密消息和创造签名</a:t>
            </a:r>
            <a:endParaRPr lang="en-AU" altLang="zh-CN" sz="3200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由公钥去生成私钥实际上不可行</a:t>
            </a:r>
            <a:endParaRPr lang="en-US" altLang="zh-CN" b="1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是非对称的，因为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2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那些加密消息或验证签名的人无法解密消息或创造签名</a:t>
            </a:r>
            <a:endParaRPr lang="en-AU" altLang="zh-CN" sz="32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pic>
        <p:nvPicPr>
          <p:cNvPr id="57347" name="Picture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9652000" cy="435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b="1" dirty="0" smtClean="0"/>
              <a:t>对称加密 </a:t>
            </a:r>
            <a:r>
              <a:rPr lang="en-AU" altLang="zh-CN" b="1" dirty="0" err="1" smtClean="0"/>
              <a:t>vs</a:t>
            </a:r>
            <a:r>
              <a:rPr lang="en-AU" altLang="zh-CN" b="1" dirty="0" smtClean="0"/>
              <a:t> </a:t>
            </a:r>
            <a:r>
              <a:rPr lang="zh-CN" altLang="en-US" b="1" dirty="0" smtClean="0"/>
              <a:t>公钥加密</a:t>
            </a:r>
            <a:endParaRPr lang="zh-CN" altLang="en-AU" b="1" dirty="0" smtClean="0"/>
          </a:p>
        </p:txBody>
      </p:sp>
      <p:pic>
        <p:nvPicPr>
          <p:cNvPr id="59395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1114" y="1902942"/>
            <a:ext cx="9036674" cy="4831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7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RSA</a:t>
            </a:r>
            <a:endParaRPr lang="en-AU" altLang="zh-CN" b="1" dirty="0" smtClean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69086" y="1972966"/>
            <a:ext cx="10202568" cy="44545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1977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年由</a:t>
            </a:r>
            <a:r>
              <a:rPr lang="en-AU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Rivest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, Shamir &amp; </a:t>
            </a:r>
            <a:r>
              <a:rPr lang="en-AU" altLang="zh-CN" sz="3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Adleman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MIT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提出</a:t>
            </a:r>
            <a:endParaRPr lang="en-US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广泛接受和实现的通用公钥加密方法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基于在有限域（</a:t>
            </a:r>
            <a:r>
              <a:rPr lang="en-US" altLang="zh-CN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Galois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</a:rPr>
              <a:t>）上的整数幂模运算 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求幂需要执行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 O((log n)</a:t>
            </a:r>
            <a:r>
              <a:rPr lang="en-AU" altLang="zh-CN" sz="3000" baseline="30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3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) 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操作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(</a:t>
            </a:r>
            <a:r>
              <a:rPr lang="zh-CN" altLang="en-US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简单</a:t>
            </a:r>
            <a:r>
              <a:rPr lang="en-AU" altLang="zh-CN" sz="3000" dirty="0">
                <a:latin typeface="华文楷体" panose="02010600040101010101" pitchFamily="2" charset="-122"/>
                <a:ea typeface="华文楷体" panose="02010600040101010101" pitchFamily="2" charset="-122"/>
                <a:cs typeface="MS PGothic" panose="020B0600070205080204" pitchFamily="34" charset="-128"/>
              </a:rPr>
              <a:t>) </a:t>
            </a:r>
            <a:endParaRPr lang="en-AU" altLang="zh-CN" sz="3000" dirty="0">
              <a:latin typeface="华文楷体" panose="02010600040101010101" pitchFamily="2" charset="-122"/>
              <a:ea typeface="华文楷体" panose="02010600040101010101" pitchFamily="2" charset="-122"/>
              <a:cs typeface="MS PGothic" panose="020B0600070205080204" pitchFamily="34" charset="-128"/>
            </a:endParaRP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采用大整数</a:t>
            </a:r>
            <a:r>
              <a:rPr 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(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例如：</a:t>
            </a:r>
            <a:r>
              <a:rPr 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1024 bits)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基于分解大整数的时间消耗，保证安全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 分解大整数需要执行 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O(e </a:t>
            </a:r>
            <a:r>
              <a:rPr lang="en-AU" altLang="zh-CN" sz="30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 n log </a:t>
            </a:r>
            <a:r>
              <a:rPr lang="en-AU" altLang="zh-CN" sz="3000" baseline="30000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log</a:t>
            </a:r>
            <a:r>
              <a:rPr lang="en-AU" altLang="zh-CN" sz="3000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n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操作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困难</a:t>
            </a:r>
            <a:r>
              <a:rPr lang="en-AU" altLang="zh-CN" sz="3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 </a:t>
            </a:r>
            <a:endParaRPr lang="en-AU" altLang="zh-CN" sz="3000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CN" b="1" dirty="0" smtClean="0"/>
              <a:t>RSA </a:t>
            </a:r>
            <a:r>
              <a:rPr lang="zh-CN" altLang="en-US" b="1" dirty="0" smtClean="0"/>
              <a:t>加密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解密</a:t>
            </a:r>
            <a:endParaRPr lang="en-AU" altLang="zh-CN" b="1" dirty="0" smtClean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5497" y="2017713"/>
            <a:ext cx="10363200" cy="41148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去加密一个消息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，发送方需要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b="1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获得一个接收者的公钥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PU={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e,n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C = M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e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n, 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这里 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0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  <a:cs typeface="Courier New" panose="02070309020205020404" pitchFamily="49" charset="0"/>
              </a:rPr>
              <a:t>≤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M&lt;n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去解密密文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C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，拥有者需要：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使用他们的私钥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PR={</a:t>
            </a:r>
            <a:r>
              <a:rPr lang="en-AU" altLang="zh-CN" dirty="0" err="1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d,n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}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计算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: M = C</a:t>
            </a:r>
            <a:r>
              <a:rPr lang="en-AU" altLang="zh-CN" baseline="30000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d</a:t>
            </a:r>
            <a:r>
              <a:rPr lang="en-AU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mod n 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>
              <a:defRPr/>
            </a:pP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注意消息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M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必须小于模数</a:t>
            </a:r>
            <a:r>
              <a:rPr 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n (</a:t>
            </a:r>
            <a:r>
              <a:rPr lang="zh-CN" altLang="en-US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可以进行分组</a:t>
            </a:r>
            <a:r>
              <a:rPr lang="en-US" altLang="zh-CN" dirty="0" smtClean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en-AU" altLang="zh-CN" dirty="0" smtClean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COMMONDATA" val="eyJoZGlkIjoiODIwZTQxNDA3OWVjMDQ0YTIxZWIxNTJiZTJlNTNjNmIifQ=="/>
</p:tagLst>
</file>

<file path=ppt/theme/theme1.xml><?xml version="1.0" encoding="utf-8"?>
<a:theme xmlns:a="http://schemas.openxmlformats.org/drawingml/2006/main" name="Blends">
  <a:themeElements>
    <a:clrScheme name="Office 主题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 主题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Office 主题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0</TotalTime>
  <Words>5406</Words>
  <Application>WPS 演示</Application>
  <PresentationFormat>宽屏</PresentationFormat>
  <Paragraphs>435</Paragraphs>
  <Slides>45</Slides>
  <Notes>45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7" baseType="lpstr">
      <vt:lpstr>Arial</vt:lpstr>
      <vt:lpstr>宋体</vt:lpstr>
      <vt:lpstr>Wingdings</vt:lpstr>
      <vt:lpstr>Tahoma</vt:lpstr>
      <vt:lpstr>华文楷体</vt:lpstr>
      <vt:lpstr>MS PGothic</vt:lpstr>
      <vt:lpstr>Courier New</vt:lpstr>
      <vt:lpstr>微软雅黑</vt:lpstr>
      <vt:lpstr>Arial Unicode MS</vt:lpstr>
      <vt:lpstr>Calibri</vt:lpstr>
      <vt:lpstr>Times New Roman</vt:lpstr>
      <vt:lpstr>Blends</vt:lpstr>
      <vt:lpstr>公钥密码和消息认证</vt:lpstr>
      <vt:lpstr>私钥加密</vt:lpstr>
      <vt:lpstr>公钥加密</vt:lpstr>
      <vt:lpstr>为什么是公钥加密?</vt:lpstr>
      <vt:lpstr>公钥加密</vt:lpstr>
      <vt:lpstr>公钥加密</vt:lpstr>
      <vt:lpstr>对称加密 vs 公钥加密</vt:lpstr>
      <vt:lpstr>RSA</vt:lpstr>
      <vt:lpstr>RSA 加密/解密</vt:lpstr>
      <vt:lpstr>RSA 密钥设置</vt:lpstr>
      <vt:lpstr>Why RSA Works</vt:lpstr>
      <vt:lpstr>Why RSA Works</vt:lpstr>
      <vt:lpstr>RSA 例子- 密钥设置</vt:lpstr>
      <vt:lpstr>RSA 例子- 加密/解密</vt:lpstr>
      <vt:lpstr>Diffie-Hellman 密钥交换</vt:lpstr>
      <vt:lpstr>Diffie-Hellman密钥交换</vt:lpstr>
      <vt:lpstr>Diffie-Hellman 设置</vt:lpstr>
      <vt:lpstr>Diffie-Hellman 密钥交换</vt:lpstr>
      <vt:lpstr>Diffie-Hellman 例子</vt:lpstr>
      <vt:lpstr>密钥交换协议</vt:lpstr>
      <vt:lpstr>“中间人”攻击</vt:lpstr>
      <vt:lpstr>消息认证</vt:lpstr>
      <vt:lpstr>散列函数</vt:lpstr>
      <vt:lpstr>两个简单不安全的散列函数</vt:lpstr>
      <vt:lpstr>散列函数要求</vt:lpstr>
      <vt:lpstr>散列函数的攻击</vt:lpstr>
      <vt:lpstr>安全散列函数(SHA)</vt:lpstr>
      <vt:lpstr>修改的安全散列标准</vt:lpstr>
      <vt:lpstr>SHA 版本</vt:lpstr>
      <vt:lpstr>SHA-512概览 </vt:lpstr>
      <vt:lpstr>SHA-512 压缩函数</vt:lpstr>
      <vt:lpstr>带有密钥的散列函数作为消息认证码</vt:lpstr>
      <vt:lpstr>HMAC 设计目标</vt:lpstr>
      <vt:lpstr>HMAC</vt:lpstr>
      <vt:lpstr>HMAC 概述</vt:lpstr>
      <vt:lpstr>HMAC 安全性</vt:lpstr>
      <vt:lpstr>CMAC</vt:lpstr>
      <vt:lpstr>CMAC 概览</vt:lpstr>
      <vt:lpstr>认证加密</vt:lpstr>
      <vt:lpstr>具有密码块链式信息认证码的计数器(CCM) </vt:lpstr>
      <vt:lpstr>CCM 操作</vt:lpstr>
      <vt:lpstr>数字签名</vt:lpstr>
      <vt:lpstr>数字签名模型</vt:lpstr>
      <vt:lpstr>数字签名模型</vt:lpstr>
      <vt:lpstr>PowerPoint 演示文稿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企业网络安全</dc:title>
  <dc:creator>Qiuzhen Lin</dc:creator>
  <cp:lastModifiedBy>lenovo</cp:lastModifiedBy>
  <cp:revision>258</cp:revision>
  <dcterms:created xsi:type="dcterms:W3CDTF">2017-03-10T06:09:00Z</dcterms:created>
  <dcterms:modified xsi:type="dcterms:W3CDTF">2023-03-29T08:05:24Z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ED4222FC41A6466E90FE9103BE06F2F7</vt:lpwstr>
  </property>
  <property fmtid="{D5CDD505-2E9C-101B-9397-08002B2CF9AE}" pid="3" name="KSOProductBuildVer">
    <vt:lpwstr>2052-11.1.0.12358</vt:lpwstr>
  </property>
</Properties>
</file>