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62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5457" autoAdjust="0"/>
  </p:normalViewPr>
  <p:slideViewPr>
    <p:cSldViewPr snapToGrid="0" showGuides="1">
      <p:cViewPr varScale="1">
        <p:scale>
          <a:sx n="76" d="100"/>
          <a:sy n="76" d="100"/>
        </p:scale>
        <p:origin x="191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530D9-4CD0-4AA2-AE92-FB07B78266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052D2-CB8D-443A-8C53-98FA45030B1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E052D2-CB8D-443A-8C53-98FA45030B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C9FCFB-6E96-45BC-8FB9-5D1D6A8A8FF6}" type="slidenum">
              <a:rPr lang="en-AU" altLang="zh-CN"/>
            </a:fld>
            <a:endParaRPr lang="en-AU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10512D-86AB-4B37-82D5-286C7698331D}" type="slidenum">
              <a:rPr lang="en-AU" altLang="zh-CN"/>
            </a:fld>
            <a:endParaRPr lang="en-AU" altLang="zh-CN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DE79C4-92D4-44C5-9E05-E6D37DD0F8AE}" type="slidenum">
              <a:rPr lang="en-AU" altLang="zh-CN"/>
            </a:fld>
            <a:endParaRPr lang="en-AU" altLang="zh-CN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B9831-9A3E-49F9-8A91-F402BB461D5C}" type="slidenum">
              <a:rPr lang="en-AU" altLang="zh-CN"/>
            </a:fld>
            <a:endParaRPr lang="en-AU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AC054A-571A-4075-A416-B3A22519EF93}" type="slidenum">
              <a:rPr lang="en-AU" altLang="zh-CN"/>
            </a:fld>
            <a:endParaRPr lang="en-AU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 eaLnBrk="1" hangingPunct="1"/>
            <a:endParaRPr 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4BCCB9-32CA-4E2F-A4B5-84594EE0B4A9}" type="slidenum">
              <a:rPr lang="en-AU" altLang="zh-CN"/>
            </a:fld>
            <a:endParaRPr lang="en-AU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F8AA47-4965-4E5B-86DC-9D4890DCA7EB}" type="slidenum">
              <a:rPr lang="en-AU" altLang="zh-CN"/>
            </a:fld>
            <a:endParaRPr lang="en-AU" altLang="zh-CN"/>
          </a:p>
        </p:txBody>
      </p:sp>
      <p:sp>
        <p:nvSpPr>
          <p:cNvPr id="481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15938" y="4343400"/>
            <a:ext cx="5822950" cy="4497388"/>
          </a:xfrm>
          <a:noFill/>
        </p:spPr>
        <p:txBody>
          <a:bodyPr/>
          <a:lstStyle/>
          <a:p>
            <a:pPr marL="228600" indent="-228600" eaLnBrk="1" hangingPunct="1"/>
            <a:endParaRPr 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4FE9CD-1AA6-48C8-A5E9-9FCB4B115F90}" type="slidenum">
              <a:rPr lang="en-AU" altLang="zh-CN"/>
            </a:fld>
            <a:endParaRPr lang="en-AU" altLang="zh-CN"/>
          </a:p>
        </p:txBody>
      </p:sp>
      <p:sp>
        <p:nvSpPr>
          <p:cNvPr id="501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126E60-1B42-4F91-912E-E7057CEE521E}" type="slidenum">
              <a:rPr lang="en-AU" altLang="zh-CN"/>
            </a:fld>
            <a:endParaRPr lang="en-AU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885791-6C68-4F24-9553-AD52F08D4CDB}" type="slidenum">
              <a:rPr lang="en-AU" altLang="zh-CN"/>
            </a:fld>
            <a:endParaRPr lang="en-AU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63C3F3-F1D4-4B8E-89A5-E208C24EC0B1}" type="slidenum">
              <a:rPr lang="en-AU" altLang="zh-CN"/>
            </a:fld>
            <a:endParaRPr lang="en-AU" altLang="zh-CN"/>
          </a:p>
        </p:txBody>
      </p:sp>
      <p:sp>
        <p:nvSpPr>
          <p:cNvPr id="194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6CE9CD-2B77-4FD0-AB0F-B02F6F981B8A}" type="slidenum">
              <a:rPr lang="en-AU" altLang="zh-CN"/>
            </a:fld>
            <a:endParaRPr lang="en-AU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7B4800-ECBB-4028-8192-D79FA2193222}" type="slidenum">
              <a:rPr lang="en-AU" altLang="zh-CN"/>
            </a:fld>
            <a:endParaRPr lang="en-AU" altLang="zh-CN"/>
          </a:p>
        </p:txBody>
      </p:sp>
      <p:sp>
        <p:nvSpPr>
          <p:cNvPr id="583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2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4E4AAE-6C74-46AA-83C2-043AFCE9D0F7}" type="slidenum">
              <a:rPr lang="en-AU" altLang="zh-CN"/>
            </a:fld>
            <a:endParaRPr lang="en-AU" altLang="zh-CN"/>
          </a:p>
        </p:txBody>
      </p:sp>
      <p:sp>
        <p:nvSpPr>
          <p:cNvPr id="604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20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C2DFC1-1FF2-49A8-B051-844C33C54992}" type="slidenum">
              <a:rPr lang="en-AU" altLang="zh-CN"/>
            </a:fld>
            <a:endParaRPr lang="en-AU" altLang="zh-CN"/>
          </a:p>
        </p:txBody>
      </p:sp>
      <p:sp>
        <p:nvSpPr>
          <p:cNvPr id="624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8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63147F-0DEB-4E02-88C7-4686B9FC295E}" type="slidenum">
              <a:rPr lang="en-AU" altLang="zh-CN"/>
            </a:fld>
            <a:endParaRPr lang="en-AU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ABC8D1-B844-44D2-A05D-4B7A57D3CE63}" type="slidenum">
              <a:rPr lang="en-AU" altLang="zh-CN"/>
            </a:fld>
            <a:endParaRPr lang="en-AU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AA588A-1DB6-4ACE-BD91-140E3B8FE196}" type="slidenum">
              <a:rPr lang="en-AU" altLang="zh-CN"/>
            </a:fld>
            <a:endParaRPr lang="en-AU" altLang="zh-CN"/>
          </a:p>
        </p:txBody>
      </p:sp>
      <p:sp>
        <p:nvSpPr>
          <p:cNvPr id="686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F2007C-92FA-4799-A026-E67204929315}" type="slidenum">
              <a:rPr lang="en-AU" altLang="zh-CN"/>
            </a:fld>
            <a:endParaRPr lang="en-AU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 eaLnBrk="1" hangingPunct="1"/>
            <a:endParaRPr 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EED898-CB3F-408D-9018-461B230CBA86}" type="slidenum">
              <a:rPr lang="en-AU" altLang="zh-CN"/>
            </a:fld>
            <a:endParaRPr lang="en-AU" altLang="zh-CN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B497B0-CA67-4AD4-9D60-526F8EBC95AB}" type="slidenum">
              <a:rPr lang="en-AU" altLang="zh-CN"/>
            </a:fld>
            <a:endParaRPr lang="en-AU" altLang="zh-CN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9F6087-ECAF-47E4-AED3-BF15A399A1DC}" type="slidenum">
              <a:rPr lang="en-AU" altLang="zh-CN"/>
            </a:fld>
            <a:endParaRPr lang="en-AU" altLang="zh-CN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10F7AA-3C5A-45CC-8F87-0D8B1D6F66AB}" type="slidenum">
              <a:rPr lang="en-AU" altLang="zh-CN"/>
            </a:fld>
            <a:endParaRPr lang="en-AU" altLang="zh-CN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F26ADB-B140-4B04-9876-5E9558E6B35D}" type="slidenum">
              <a:rPr lang="en-AU" altLang="zh-CN"/>
            </a:fld>
            <a:endParaRPr lang="en-AU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176BDD-164B-424F-8F4E-C7AF02BC9CB9}" type="slidenum">
              <a:rPr lang="en-AU" altLang="zh-CN"/>
            </a:fld>
            <a:endParaRPr lang="en-AU" altLang="zh-CN"/>
          </a:p>
        </p:txBody>
      </p:sp>
      <p:sp>
        <p:nvSpPr>
          <p:cNvPr id="8089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900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1DE885-3A82-4461-AF79-6731AB086D7C}" type="slidenum">
              <a:rPr lang="en-AU" altLang="zh-CN"/>
            </a:fld>
            <a:endParaRPr lang="en-AU" altLang="zh-CN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CD93B2-1301-4A5B-ABB9-F9F651A2484D}" type="slidenum">
              <a:rPr lang="en-AU" altLang="zh-CN"/>
            </a:fld>
            <a:endParaRPr lang="en-AU" altLang="zh-CN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79A4FF-4D73-4F97-BC08-E6EB30FE2B41}" type="slidenum">
              <a:rPr lang="en-AU" altLang="zh-CN"/>
            </a:fld>
            <a:endParaRPr lang="en-AU" altLang="zh-CN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915C1F-C82F-4170-8BDC-4F2DC295374B}" type="slidenum">
              <a:rPr lang="en-AU" altLang="zh-CN"/>
            </a:fld>
            <a:endParaRPr lang="en-AU" altLang="zh-CN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922EC5-2FC2-4B59-9360-4B07181097F0}" type="slidenum">
              <a:rPr lang="en-AU" altLang="zh-CN"/>
            </a:fld>
            <a:endParaRPr lang="en-AU" altLang="zh-CN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BB6F46-D0FF-4A18-998F-BC80F0550B34}" type="slidenum">
              <a:rPr lang="en-AU" altLang="zh-CN"/>
            </a:fld>
            <a:endParaRPr lang="en-AU" altLang="zh-CN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7CEF89-A823-4B85-8200-4ADF2EDA4D93}" type="slidenum">
              <a:rPr lang="en-AU" altLang="zh-CN"/>
            </a:fld>
            <a:endParaRPr lang="en-AU" altLang="zh-CN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Group 2"/>
          <p:cNvGrpSpPr/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81923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19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819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8192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19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819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819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819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CEC4077-B710-4885-BE33-21AAC568FA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19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19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3D2A59F-5F7A-4EC8-BDEA-2E0B7D244B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>
                <a:ea typeface="宋体" panose="02010600030101010101" pitchFamily="2" charset="-122"/>
              </a:defRPr>
            </a:lvl1pPr>
          </a:lstStyle>
          <a:p>
            <a:fld id="{4CEC4077-B710-4885-BE33-21AAC568FA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fld id="{33D2A59F-5F7A-4EC8-BDEA-2E0B7D244B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>
                <a:ea typeface="MS PGothic" panose="020B0600070205080204" pitchFamily="34" charset="-128"/>
              </a:rPr>
              <a:t>第九章 </a:t>
            </a:r>
            <a:r>
              <a:rPr lang="zh-CN" altLang="en-US" dirty="0" smtClean="0">
                <a:ea typeface="MS PGothic" panose="020B0600070205080204" pitchFamily="34" charset="-128"/>
              </a:rPr>
              <a:t>入侵者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林秋镇博士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深圳大学计算机与软件学院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qiuzhlin@szu.edu.cn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+mj-ea"/>
                <a:cs typeface="+mj-cs"/>
              </a:rPr>
              <a:t>内部攻击的例子</a:t>
            </a:r>
            <a:endParaRPr lang="zh-CN" altLang="en-US">
              <a:ea typeface="+mj-ea"/>
              <a:cs typeface="+mj-cs"/>
            </a:endParaRP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4585" y="2030776"/>
            <a:ext cx="10363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为他们自己和朋友创建网络用户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访问不是他们日常工作的用户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和应用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发电子邮件给潜在的雇主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行为鬼鬼祟祟的即时通讯聊天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访问那些迎合不满情绪的网站，例如</a:t>
            </a:r>
            <a:r>
              <a:rPr lang="en-US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f'dcompany.com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执行大量的下载和文件复制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在下班时间访问网络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71758" y="542113"/>
            <a:ext cx="9592491" cy="1139825"/>
          </a:xfrm>
        </p:spPr>
        <p:txBody>
          <a:bodyPr/>
          <a:lstStyle/>
          <a:p>
            <a:pPr eaLnBrk="1" hangingPunct="1"/>
            <a:r>
              <a:rPr lang="zh-CN" altLang="en-AU" dirty="0" smtClean="0"/>
              <a:t>入侵技术</a:t>
            </a:r>
            <a:endParaRPr lang="zh-CN" altLang="en-AU" dirty="0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1671" y="1959436"/>
            <a:ext cx="10493826" cy="488886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旨在获得系统的访问权限或是提升系统的访问权限级别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经常利用系统或软件的弱点</a:t>
            </a:r>
            <a:endParaRPr lang="zh-CN" altLang="en-AU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关键的目标是获取用户口令</a:t>
            </a:r>
            <a:endParaRPr lang="zh-CN" altLang="en-AU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这样就可以登录并享有合法用户的所有权限</a:t>
            </a:r>
            <a:endParaRPr lang="zh-CN" altLang="en-AU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口令保护方法</a:t>
            </a:r>
            <a:endParaRPr lang="zh-CN" altLang="en-AU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单向函数</a:t>
            </a:r>
            <a:endParaRPr lang="zh-CN" altLang="en-AU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访问控制</a:t>
            </a:r>
            <a:endParaRPr lang="zh-CN" altLang="en-AU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口令</a:t>
            </a:r>
            <a:r>
              <a:rPr lang="zh-CN" altLang="en-AU" dirty="0" smtClean="0"/>
              <a:t>猜测</a:t>
            </a:r>
            <a:endParaRPr lang="zh-CN" altLang="en-AU" dirty="0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3605" y="1946372"/>
            <a:ext cx="10004697" cy="449361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AU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最常见的攻击方式之一</a:t>
            </a:r>
            <a:endParaRPr lang="zh-CN" altLang="en-AU" sz="28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defRPr/>
            </a:pPr>
            <a:r>
              <a:rPr lang="zh-CN" altLang="en-AU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攻击者知道登录地方</a:t>
            </a:r>
            <a:r>
              <a:rPr lang="en-AU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(</a:t>
            </a:r>
            <a:r>
              <a:rPr lang="zh-CN" altLang="en-AU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通过邮件或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web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页面等</a:t>
            </a:r>
            <a:r>
              <a:rPr lang="en-AU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) </a:t>
            </a:r>
            <a:endParaRPr lang="en-AU" sz="28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defRPr/>
            </a:pPr>
            <a:r>
              <a:rPr lang="zh-CN" altLang="en-AU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尝试猜测密码</a:t>
            </a:r>
            <a:endParaRPr lang="zh-CN" altLang="en-AU" sz="28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lvl="1" eaLnBrk="1" hangingPunct="1">
              <a:defRPr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默认值</a:t>
            </a:r>
            <a:r>
              <a:rPr 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短密码</a:t>
            </a:r>
            <a:r>
              <a:rPr 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普通词搜索，用户信息</a:t>
            </a:r>
            <a:r>
              <a:rPr lang="en-AU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lang="zh-CN" altLang="en-AU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名字</a:t>
            </a:r>
            <a:r>
              <a:rPr lang="en-AU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AU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生日</a:t>
            </a:r>
            <a:r>
              <a:rPr lang="en-AU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AU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电话，常用的词或兴趣</a:t>
            </a:r>
            <a:r>
              <a:rPr lang="en-AU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  <a:endParaRPr lang="en-AU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AU" sz="2000">
                <a:latin typeface="华文楷体" panose="02010600040101010101" pitchFamily="2" charset="-122"/>
                <a:ea typeface="华文楷体" panose="02010600040101010101" pitchFamily="2" charset="-122"/>
              </a:rPr>
              <a:t>尽力</a:t>
            </a:r>
            <a:r>
              <a:rPr lang="zh-CN" altLang="en-AU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搜</a:t>
            </a:r>
            <a:r>
              <a:rPr lang="zh-CN" altLang="en-US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索</a:t>
            </a:r>
            <a:r>
              <a:rPr lang="zh-CN" altLang="en-AU" sz="2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所有</a:t>
            </a:r>
            <a:r>
              <a:rPr lang="zh-CN" altLang="en-AU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可能的密码</a:t>
            </a:r>
            <a:endParaRPr lang="zh-CN" altLang="en-AU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AU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通过登录或对被盗的密码文件进行检查</a:t>
            </a:r>
            <a:endParaRPr lang="zh-CN" altLang="en-AU" sz="28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defRPr/>
            </a:pPr>
            <a:r>
              <a:rPr lang="zh-CN" altLang="en-AU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成功取决于用户选择的密码</a:t>
            </a:r>
            <a:endParaRPr lang="zh-CN" altLang="en-AU" sz="28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defRPr/>
            </a:pPr>
            <a:r>
              <a:rPr lang="zh-CN" altLang="en-AU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调查显示许多</a:t>
            </a:r>
            <a:r>
              <a:rPr lang="zh-CN" altLang="en-AU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用户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没有</a:t>
            </a:r>
            <a:r>
              <a:rPr lang="zh-CN" altLang="en-AU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选择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很好的</a:t>
            </a:r>
            <a:r>
              <a:rPr lang="zh-CN" altLang="en-AU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密码</a:t>
            </a:r>
            <a:endParaRPr lang="zh-CN" altLang="en-AU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AU" smtClean="0"/>
              <a:t>密码捕获</a:t>
            </a:r>
            <a:endParaRPr lang="zh-CN" altLang="en-AU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8452" y="1991587"/>
            <a:ext cx="10363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AU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另一个攻击涉及密码捕获</a:t>
            </a:r>
            <a:r>
              <a:rPr lang="en-AU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</a:t>
            </a:r>
            <a:endParaRPr lang="en-AU" sz="28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lvl="1" eaLnBrk="1" hangingPunct="1">
              <a:defRPr/>
            </a:pPr>
            <a:r>
              <a:rPr lang="zh-CN" altLang="en-AU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当别人输入密码时偷看</a:t>
            </a:r>
            <a:r>
              <a:rPr lang="en-AU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AU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AU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使用特洛伊木马程序收集</a:t>
            </a:r>
            <a:endParaRPr lang="zh-CN" altLang="en-AU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AU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监视不安全的网络登录</a:t>
            </a:r>
            <a:r>
              <a:rPr lang="en-AU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AU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>
              <a:defRPr/>
            </a:pPr>
            <a:r>
              <a:rPr lang="zh-CN" altLang="en-AU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如</a:t>
            </a:r>
            <a:r>
              <a:rPr lang="en-AU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. telnet, FTP, web, email</a:t>
            </a:r>
            <a:endParaRPr lang="en-AU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AU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在成功登录后提取已记录的信息</a:t>
            </a:r>
            <a:r>
              <a:rPr lang="en-AU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lang="zh-CN" altLang="en-AU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网页历史</a:t>
            </a:r>
            <a:r>
              <a:rPr lang="en-AU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AU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缓存</a:t>
            </a:r>
            <a:r>
              <a:rPr lang="en-AU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AU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最后拨号等</a:t>
            </a:r>
            <a:r>
              <a:rPr lang="en-AU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  <a:endParaRPr lang="en-AU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AU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使用有效登录或密码模拟用户</a:t>
            </a:r>
            <a:endParaRPr lang="zh-CN" altLang="en-AU" sz="28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defRPr/>
            </a:pPr>
            <a:r>
              <a:rPr lang="zh-CN" altLang="en-AU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用户需要接受教育才能使用合适的应用预防措施和对策</a:t>
            </a:r>
            <a:endParaRPr lang="zh-CN" altLang="en-AU" sz="28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AU" smtClean="0"/>
              <a:t>入侵检测</a:t>
            </a:r>
            <a:endParaRPr lang="zh-CN" altLang="en-AU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5389" y="1978524"/>
            <a:ext cx="10363200" cy="41148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不可避免地会出现安全故障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因此需要检测入侵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阻止如果足够快检测到入侵行为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作为威慑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收集信息以提高安全性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虽然入侵者的典型行为不同于合法用户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但两者之间还是存在着交叠的部分</a:t>
            </a:r>
            <a:endParaRPr lang="zh-CN" altLang="en-AU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0947" y="542113"/>
            <a:ext cx="7228114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ea typeface="+mj-ea"/>
                <a:cs typeface="+mj-cs"/>
              </a:rPr>
              <a:t>入侵检测</a:t>
            </a:r>
            <a:endParaRPr lang="zh-CN" altLang="en-US" dirty="0" smtClean="0">
              <a:ea typeface="+mj-ea"/>
              <a:cs typeface="+mj-cs"/>
            </a:endParaRPr>
          </a:p>
        </p:txBody>
      </p:sp>
      <p:pic>
        <p:nvPicPr>
          <p:cNvPr id="45059" name="Picture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62893" y="1894120"/>
            <a:ext cx="9416749" cy="4846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AU" sz="4000" smtClean="0"/>
              <a:t>入侵检测方法</a:t>
            </a:r>
            <a:endParaRPr lang="zh-CN" altLang="en-AU" sz="4000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238" y="1963787"/>
            <a:ext cx="9435737" cy="4454525"/>
          </a:xfrm>
        </p:spPr>
        <p:txBody>
          <a:bodyPr lIns="0"/>
          <a:lstStyle/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异常检测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尝试定义正常或期望的行为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阈值检测：对各种事件的出现频率定义阈值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可检测未知攻击，但误报率高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误用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检测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尝试定义特有的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攻击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行为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异常：定义一个规则集，依赖已知攻击特征库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精准识别已知攻击，但无法防御零日攻击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AU" smtClean="0"/>
              <a:t>审计记录</a:t>
            </a:r>
            <a:endParaRPr lang="zh-CN" altLang="en-AU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5389" y="1978524"/>
            <a:ext cx="10363200" cy="41148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入侵检测的一个基本工具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原始审计记录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所有的多用户操作系统的一部分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已经准备使用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可能不包含所需要的信息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面向检测的审计记录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专门用于收集想要的信息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在系统上增加额外开销的成本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AU">
                <a:ea typeface="+mj-ea"/>
                <a:cs typeface="+mj-cs"/>
              </a:rPr>
              <a:t>异常检测</a:t>
            </a:r>
            <a:endParaRPr lang="zh-CN" altLang="en-AU">
              <a:ea typeface="+mj-ea"/>
              <a:cs typeface="+mj-cs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5389" y="1978524"/>
            <a:ext cx="10363200" cy="41148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阈值检测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随着时间的推移，特定事件的发生次数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如果超过合理的值则认为入侵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自身是一个效率低下的粗糙的检测方案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基于行为曲线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用户过去的行为特征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可以检测到这个概要文件的显著偏差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行为曲线通常是多参数的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34585" y="404948"/>
            <a:ext cx="10390716" cy="1206138"/>
          </a:xfrm>
        </p:spPr>
        <p:txBody>
          <a:bodyPr/>
          <a:lstStyle/>
          <a:p>
            <a:pPr eaLnBrk="1" hangingPunct="1"/>
            <a:r>
              <a:rPr lang="zh-CN" altLang="en-AU" dirty="0" smtClean="0"/>
              <a:t>审计记录分析</a:t>
            </a:r>
            <a:endParaRPr lang="zh-CN" altLang="en-AU" dirty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734" y="1924597"/>
            <a:ext cx="10546080" cy="4345574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统计方法的基础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分析记录以获得时间的度量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计数器，计量器，间隔定时器，资源使用情况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给定这些标准后，很多测试就可以用来判断当前用户行为的偏离量是否可以接受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均值和标准差，多元变量，马尔可夫过程，时间序列，操作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主要优点是不需要具备太多的系统安全弱点的先验知识</a:t>
            </a:r>
            <a:endParaRPr lang="zh-CN" altLang="en-AU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34585" y="836023"/>
            <a:ext cx="9908478" cy="840378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入侵者</a:t>
            </a:r>
            <a:endParaRPr lang="zh-CN" altLang="en-US" dirty="0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797" y="2016039"/>
            <a:ext cx="11225349" cy="4454525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对于网络系统来说，重要的问题是不友好或不受欢迎的访问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不管是通过网络还是本地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入侵者的类别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假冒用户：潜入系统的访问控制来获取合法用户的账户</a:t>
            </a:r>
            <a:endParaRPr lang="zh-CN" altLang="en-US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en-US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违法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用户：合法用户访问未授权的数据、程序或者资源</a:t>
            </a:r>
            <a:endParaRPr lang="zh-CN" altLang="en-US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隐秘用户：夺取系统的管理控制权限，但躲避审计机制</a:t>
            </a:r>
            <a:endParaRPr lang="zh-CN" altLang="en-US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不同层次的能力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AU">
                <a:ea typeface="+mj-ea"/>
                <a:cs typeface="+mj-cs"/>
              </a:rPr>
              <a:t>基于规则的</a:t>
            </a:r>
            <a:r>
              <a:rPr lang="zh-CN" altLang="en-AU">
                <a:sym typeface="+mn-ea"/>
              </a:rPr>
              <a:t>异常检测</a:t>
            </a:r>
            <a:endParaRPr lang="zh-CN" altLang="en-AU">
              <a:ea typeface="+mj-ea"/>
              <a:cs typeface="+mj-cs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2326" y="2017713"/>
            <a:ext cx="10363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观察系统上的事件和应用规则判断活动是否可疑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基于规则的异常检测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分析历史审计记录以确定使用模式和自动生成规则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然后观察当前的行为和匹配违反规则看是否符合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像统计异常检测一样不需要事先知道安全漏洞的先验知识</a:t>
            </a:r>
            <a:endParaRPr lang="zh-CN" altLang="en-AU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AU">
                <a:ea typeface="+mj-ea"/>
                <a:cs typeface="+mj-cs"/>
                <a:sym typeface="+mn-ea"/>
              </a:rPr>
              <a:t>误用检测</a:t>
            </a:r>
            <a:endParaRPr lang="en-AU">
              <a:ea typeface="+mj-ea"/>
              <a:cs typeface="+mj-cs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734" y="1950723"/>
            <a:ext cx="9788432" cy="4345577"/>
          </a:xfrm>
        </p:spPr>
        <p:txBody>
          <a:bodyPr/>
          <a:lstStyle/>
          <a:p>
            <a:pPr eaLnBrk="1" hangingPunct="1"/>
            <a:r>
              <a:rPr lang="zh-CN" alt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基于规则的误用检测</a:t>
            </a:r>
            <a:endParaRPr lang="zh-CN" altLang="en-AU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使用专家系统技术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通过识别已知的渗透规则，弱点模式或可疑行为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将审计记录或状态与规则进行比较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规则是机器和系统特有的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规则是由采访专家和整理安全管理员的知识产生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质量取决于这是如何设计这些规则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AU">
                <a:ea typeface="+mj-ea"/>
                <a:cs typeface="+mj-cs"/>
              </a:rPr>
              <a:t>基率谬误</a:t>
            </a:r>
            <a:endParaRPr lang="zh-CN" altLang="en-AU">
              <a:ea typeface="+mj-ea"/>
              <a:cs typeface="+mj-cs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8461" y="2017713"/>
            <a:ext cx="10363200" cy="41148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入侵检测系统必须能够检测真实的入侵行为的百分率，同时又能够将误报率维持在一个可以接受的水平上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如果探测到的入侵太少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-&gt;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不安全的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如果太多误报警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-&gt;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忽略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浪费时间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这是很难做到的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现有的体系似乎没有好的方面记录</a:t>
            </a:r>
            <a:endParaRPr lang="zh-CN" altLang="en-AU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AU">
                <a:ea typeface="+mj-ea"/>
                <a:cs typeface="+mj-cs"/>
              </a:rPr>
              <a:t>分布式入侵检测</a:t>
            </a:r>
            <a:endParaRPr lang="zh-CN" altLang="en-AU">
              <a:ea typeface="+mj-ea"/>
              <a:cs typeface="+mj-cs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5396" y="2004650"/>
            <a:ext cx="10363200" cy="41148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传统的焦点是单机系统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但通常都有网络系统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更加有效的防护措施是通过网络使单机入侵检测系统进行协同操作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问题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处理不同的审计记录格式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确保网络数据的完整性和机密性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集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</a:t>
            </a:r>
            <a:r>
              <a:rPr lang="zh-CN" alt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式或分布式体系结构</a:t>
            </a:r>
            <a:endParaRPr lang="zh-CN" altLang="en-AU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AU" sz="4000">
                <a:ea typeface="+mj-ea"/>
                <a:cs typeface="+mj-cs"/>
              </a:rPr>
              <a:t>分布式入侵检测体系结构</a:t>
            </a:r>
            <a:endParaRPr lang="zh-CN" altLang="en-AU" sz="4000">
              <a:ea typeface="+mj-ea"/>
              <a:cs typeface="+mj-cs"/>
            </a:endParaRPr>
          </a:p>
        </p:txBody>
      </p:sp>
      <p:pic>
        <p:nvPicPr>
          <p:cNvPr id="6349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145840" y="2030776"/>
            <a:ext cx="10363200" cy="4114800"/>
          </a:xfr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AU" sz="4000" smtClean="0"/>
              <a:t>分布式入侵检测代理体系结构</a:t>
            </a:r>
            <a:endParaRPr lang="zh-CN" altLang="en-AU" sz="4000" smtClean="0"/>
          </a:p>
        </p:txBody>
      </p:sp>
      <p:pic>
        <p:nvPicPr>
          <p:cNvPr id="65539" name="Picture 1027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103427" y="1937658"/>
            <a:ext cx="7296149" cy="4454525"/>
          </a:xfr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蜜罐</a:t>
            </a:r>
            <a:endParaRPr lang="zh-CN" altLang="en-US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734" y="1996446"/>
            <a:ext cx="10049691" cy="42606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+mn-ea"/>
              </a:rPr>
              <a:t>引诱攻击者的诱饵系统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不去访问关键系统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收集他们的活动信息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鼓励攻击者停留在系统上以便管理者做出回应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充满伪造的信息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敏感监测器和事件登录器收集详细的攻击者活动信息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单或多网络系统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蜜罐的不同部署位置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口令管理</a:t>
            </a:r>
            <a:endParaRPr lang="zh-CN" altLang="en-US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797" y="1963787"/>
            <a:ext cx="10284823" cy="445452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防御入侵者的第一道防线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用户提供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登录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–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确定该用户的权限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口令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–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识别它们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口令通常加密存储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Unix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使用多个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DES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，并采用单向散列函数值保存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最近的系统使用加密的哈希函数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进行访问控制以保护这些</a:t>
            </a:r>
            <a:r>
              <a:rPr lang="zh-CN" alt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密码文件</a:t>
            </a:r>
            <a:endParaRPr lang="zh-CN" altLang="en-AU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AU">
                <a:ea typeface="+mj-ea"/>
                <a:cs typeface="+mj-cs"/>
              </a:rPr>
              <a:t>口令的研究</a:t>
            </a:r>
            <a:endParaRPr lang="zh-CN" altLang="en-AU">
              <a:ea typeface="+mj-ea"/>
              <a:cs typeface="+mj-cs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1524" y="2030776"/>
            <a:ext cx="10363200" cy="3115990"/>
          </a:xfrm>
        </p:spPr>
        <p:txBody>
          <a:bodyPr/>
          <a:lstStyle/>
          <a:p>
            <a:pPr eaLnBrk="1" hangingPunct="1">
              <a:defRPr/>
            </a:pPr>
            <a:r>
              <a:rPr lang="en-AU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Purdue 1992 -</a:t>
            </a:r>
            <a:r>
              <a:rPr lang="zh-CN" altLang="en-AU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口令太短</a:t>
            </a:r>
            <a:endParaRPr lang="zh-CN" altLang="en-AU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defRPr/>
            </a:pPr>
            <a:r>
              <a:rPr lang="en-AU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Klein 1990 - </a:t>
            </a:r>
            <a:r>
              <a:rPr lang="zh-CN" altLang="en-AU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许多可以猜测的口令</a:t>
            </a:r>
            <a:endParaRPr lang="zh-CN" altLang="en-AU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defRPr/>
            </a:pPr>
            <a:r>
              <a:rPr lang="zh-CN" altLang="en-AU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结论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是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25%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的</a:t>
            </a:r>
            <a:r>
              <a:rPr lang="zh-CN" altLang="en-AU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用户</a:t>
            </a:r>
            <a:r>
              <a:rPr lang="zh-CN" altLang="en-AU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经常选择容易破解的口令</a:t>
            </a:r>
            <a:endParaRPr lang="zh-CN" altLang="en-AU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defRPr/>
            </a:pPr>
            <a:r>
              <a:rPr lang="zh-CN" altLang="en-AU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需要一些方法来解决这个问题</a:t>
            </a:r>
            <a:endParaRPr lang="zh-CN" altLang="en-AU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AU">
                <a:ea typeface="+mj-ea"/>
                <a:cs typeface="+mj-cs"/>
              </a:rPr>
              <a:t>口令选择策略</a:t>
            </a:r>
            <a:r>
              <a:rPr lang="en-US" altLang="zh-CN">
                <a:ea typeface="+mj-ea"/>
                <a:cs typeface="+mj-cs"/>
              </a:rPr>
              <a:t>-</a:t>
            </a:r>
            <a:r>
              <a:rPr lang="zh-CN" altLang="en-AU">
                <a:ea typeface="+mj-ea"/>
                <a:cs typeface="+mj-cs"/>
              </a:rPr>
              <a:t>教育</a:t>
            </a:r>
            <a:endParaRPr lang="zh-CN" altLang="en-AU">
              <a:ea typeface="+mj-ea"/>
              <a:cs typeface="+mj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5399" y="1978524"/>
            <a:ext cx="10363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AU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使用政策和良好的用户教育</a:t>
            </a:r>
            <a:r>
              <a:rPr lang="en-AU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defRPr/>
            </a:pPr>
            <a:r>
              <a:rPr lang="zh-CN" altLang="en-AU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了解良好口令的重要性</a:t>
            </a:r>
            <a:endParaRPr lang="zh-CN" altLang="en-AU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defRPr/>
            </a:pPr>
            <a:r>
              <a:rPr lang="zh-CN" altLang="en-AU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为好口令提供指导</a:t>
            </a:r>
            <a:r>
              <a:rPr lang="en-AU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lvl="1" eaLnBrk="1" hangingPunct="1">
              <a:defRPr/>
            </a:pPr>
            <a:r>
              <a:rPr lang="zh-CN" altLang="en-AU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最小长度</a:t>
            </a:r>
            <a:r>
              <a:rPr lang="en-AU" dirty="0">
                <a:latin typeface="华文楷体" panose="02010600040101010101" pitchFamily="2" charset="-122"/>
                <a:ea typeface="华文楷体" panose="02010600040101010101" pitchFamily="2" charset="-122"/>
              </a:rPr>
              <a:t> (&gt;6) 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AU" dirty="0">
                <a:latin typeface="华文楷体" panose="02010600040101010101" pitchFamily="2" charset="-122"/>
                <a:ea typeface="华文楷体" panose="02010600040101010101" pitchFamily="2" charset="-122"/>
              </a:rPr>
              <a:t>混合大小写字母，数字，标点符号</a:t>
            </a:r>
            <a:r>
              <a:rPr lang="en-AU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AU" dirty="0">
                <a:latin typeface="华文楷体" panose="02010600040101010101" pitchFamily="2" charset="-122"/>
                <a:ea typeface="华文楷体" panose="02010600040101010101" pitchFamily="2" charset="-122"/>
              </a:rPr>
              <a:t>不要字典单词</a:t>
            </a:r>
            <a:endParaRPr lang="zh-CN" altLang="en-AU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AU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但可能被很多用户忽视</a:t>
            </a:r>
            <a:endParaRPr lang="zh-CN" altLang="en-AU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入侵者</a:t>
            </a:r>
            <a:endParaRPr lang="zh-CN" altLang="en-US" dirty="0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734" y="2000802"/>
            <a:ext cx="11439061" cy="4465320"/>
          </a:xfrm>
        </p:spPr>
        <p:txBody>
          <a:bodyPr/>
          <a:lstStyle/>
          <a:p>
            <a:pPr eaLnBrk="1" hangingPunct="1"/>
            <a:r>
              <a:rPr lang="en-US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显然是一个日益公开的问题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在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1986/87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年从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“Wily Hacker”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提出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明确的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CERTs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统计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类别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轻度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探索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消耗资源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严重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访问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修改数据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破坏系统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导致计算机安全应急响应组（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CERTs</a:t>
            </a:r>
            <a:r>
              <a:rPr lang="zh-CN" altLang="en-US" dirty="0" smtClean="0">
                <a:latin typeface="Arial" panose="020B0604020202020204" pitchFamily="34" charset="0"/>
              </a:rPr>
              <a:t>）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的发展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入侵技术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&amp;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行为模式不断变化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有相同的特点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AU">
                <a:ea typeface="+mj-ea"/>
                <a:cs typeface="+mj-cs"/>
              </a:rPr>
              <a:t>口令选择策略</a:t>
            </a:r>
            <a:r>
              <a:rPr lang="en-US" altLang="zh-CN">
                <a:ea typeface="+mj-ea"/>
                <a:cs typeface="+mj-cs"/>
              </a:rPr>
              <a:t>-</a:t>
            </a:r>
            <a:r>
              <a:rPr lang="zh-CN" altLang="en-US">
                <a:ea typeface="+mj-ea"/>
                <a:cs typeface="+mj-cs"/>
              </a:rPr>
              <a:t>计算机生成</a:t>
            </a:r>
            <a:endParaRPr lang="zh-CN" altLang="en-US">
              <a:ea typeface="+mj-ea"/>
              <a:cs typeface="+mj-cs"/>
            </a:endParaRPr>
          </a:p>
        </p:txBody>
      </p:sp>
      <p:sp>
        <p:nvSpPr>
          <p:cNvPr id="829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44734" y="2018853"/>
            <a:ext cx="10972800" cy="438195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计算机生成口令</a:t>
            </a:r>
            <a:endParaRPr lang="zh-CN" altLang="en-AU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因为随机生成的难以记住它们而将口令写下来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lang="zh-CN" alt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粘标签综合症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读音也不记得</a:t>
            </a:r>
            <a:endParaRPr lang="zh-CN" altLang="en-AU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用户很难接受</a:t>
            </a:r>
            <a:endParaRPr lang="zh-CN" altLang="en-AU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FIPS PUB 181</a:t>
            </a:r>
            <a:r>
              <a:rPr lang="zh-CN" alt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定义了一种最优设计的自动口令生成器</a:t>
            </a:r>
            <a:endParaRPr lang="zh-CN" altLang="en-AU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包括该方法的描述和完整的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源代码算法列表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AU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构造可拼读音节并将其连接成单词的形式来产生口令</a:t>
            </a:r>
            <a:endParaRPr lang="zh-CN" altLang="en-AU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AU">
                <a:ea typeface="+mj-ea"/>
                <a:cs typeface="+mj-cs"/>
              </a:rPr>
              <a:t>口令选择策略</a:t>
            </a:r>
            <a:r>
              <a:rPr lang="en-AU">
                <a:ea typeface="+mj-ea"/>
                <a:cs typeface="+mj-cs"/>
              </a:rPr>
              <a:t>- </a:t>
            </a:r>
            <a:r>
              <a:rPr lang="zh-CN" altLang="en-AU">
                <a:ea typeface="+mj-ea"/>
                <a:cs typeface="+mj-cs"/>
              </a:rPr>
              <a:t>后验口令检查</a:t>
            </a:r>
            <a:endParaRPr lang="zh-CN" altLang="en-AU">
              <a:ea typeface="+mj-ea"/>
              <a:cs typeface="+mj-cs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797" y="1992090"/>
            <a:ext cx="9723120" cy="3755567"/>
          </a:xfrm>
        </p:spPr>
        <p:txBody>
          <a:bodyPr/>
          <a:lstStyle/>
          <a:p>
            <a:pPr eaLnBrk="1" hangingPunct="1"/>
            <a:r>
              <a:rPr lang="zh-CN" alt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周期性运行口令破解程序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对于易猜测的口令，系统将通告用户删除口令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破解的口令将不被允许</a:t>
            </a:r>
            <a:endParaRPr lang="zh-CN" altLang="en-AU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资源消耗巨大，是一种负担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不好的口令容易被攻击直到被发现</a:t>
            </a:r>
            <a:endParaRPr lang="zh-CN" altLang="en-AU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AU" smtClean="0"/>
              <a:t>口令选择策略</a:t>
            </a:r>
            <a:r>
              <a:rPr lang="en-US" altLang="zh-CN" smtClean="0"/>
              <a:t>-</a:t>
            </a:r>
            <a:r>
              <a:rPr lang="zh-CN" altLang="en-US" smtClean="0"/>
              <a:t>先验口令检查</a:t>
            </a:r>
            <a:endParaRPr lang="zh-CN" altLang="en-US" smtClean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5389" y="2043839"/>
            <a:ext cx="10363200" cy="348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最认可的一种提高口令安全的方法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允许用户选择自己的口令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但系统判断是否可接受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简单的规则执行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参见前面的幻灯片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与坏口令的字典比较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使用算法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马尔科夫模型或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bloom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过滤器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检测糟糕的选择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总结</a:t>
            </a:r>
            <a:endParaRPr lang="zh-CN" altLang="en-US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5389" y="1991587"/>
            <a:ext cx="10363200" cy="311599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思考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入侵行为和技术问题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入侵检测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统计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&amp;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规则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口令管理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500118" y="3192576"/>
            <a:ext cx="345277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b="1" kern="10" dirty="0" smtClean="0">
                <a:ln w="9525">
                  <a:noFill/>
                  <a:rou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rPr>
              <a:t>Q&amp;A</a:t>
            </a:r>
            <a:endParaRPr lang="zh-CN" altLang="en-US" sz="8800" b="1" kern="10" dirty="0">
              <a:ln w="9525">
                <a:noFill/>
                <a:rou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+mj-ea"/>
                <a:cs typeface="+mj-cs"/>
              </a:rPr>
              <a:t>入侵的例子</a:t>
            </a:r>
            <a:endParaRPr lang="zh-CN" altLang="en-US">
              <a:ea typeface="+mj-ea"/>
              <a:cs typeface="+mj-cs"/>
            </a:endParaRP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0860" y="2016038"/>
            <a:ext cx="9226731" cy="4332511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入侵一个邮件服务器的远程登录系统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破坏</a:t>
            </a:r>
            <a:r>
              <a:rPr 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web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服务器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猜测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和跟踪口令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复制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包含信用卡号的</a:t>
            </a:r>
            <a:r>
              <a:rPr lang="en-US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数据库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运行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报文</a:t>
            </a:r>
            <a:r>
              <a:rPr lang="en-US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嗅探器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以捕获用户名和口令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分发盗版软件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接通</a:t>
            </a:r>
            <a:r>
              <a:rPr lang="en-US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不安全的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电话网线并获得内网访问权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冒充用户重置密码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未经允许，使用一个已登录进去的无人值守工作站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1758" y="515987"/>
            <a:ext cx="10506891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+mj-ea"/>
                <a:cs typeface="+mj-cs"/>
              </a:rPr>
              <a:t>黑客</a:t>
            </a:r>
            <a:endParaRPr lang="zh-CN" altLang="en-US" dirty="0">
              <a:ea typeface="+mj-ea"/>
              <a:cs typeface="+mj-cs"/>
            </a:endParaRP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0860" y="1994268"/>
            <a:ext cx="9631680" cy="4471851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出于寻求刺激或者是为了地位</a:t>
            </a:r>
            <a:endParaRPr lang="zh-CN" altLang="en-US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黑客组织是一种精英制度</a:t>
            </a:r>
            <a:endParaRPr lang="zh-CN" altLang="en-US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en-US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地位是由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竞争的程度</a:t>
            </a:r>
            <a:r>
              <a:rPr lang="en-US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决定的</a:t>
            </a:r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 </a:t>
            </a:r>
            <a:endParaRPr lang="en-US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良性入侵是可以容忍的</a:t>
            </a:r>
            <a:endParaRPr lang="zh-CN" altLang="en-US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消耗资源并且可能降低性能</a:t>
            </a:r>
            <a:endParaRPr lang="zh-CN" altLang="en-US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不能提前知道是良性还是恶性</a:t>
            </a:r>
            <a:endParaRPr lang="zh-CN" altLang="en-US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IDS / IPS / VPNs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可以帮助防御</a:t>
            </a:r>
            <a:endParaRPr lang="zh-CN" altLang="en-US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lang="en-US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认识导致建立</a:t>
            </a:r>
            <a:r>
              <a:rPr 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CERT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（计算机安全应急响应组）</a:t>
            </a:r>
            <a:endParaRPr lang="en-US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收集攻击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信息 </a:t>
            </a:r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传送系统管理者</a:t>
            </a:r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/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对漏洞打入补丁</a:t>
            </a:r>
            <a:endParaRPr lang="zh-CN" altLang="en-US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+mj-ea"/>
                <a:cs typeface="+mj-cs"/>
              </a:rPr>
              <a:t>黑客行为的例子</a:t>
            </a:r>
            <a:endParaRPr lang="zh-CN" altLang="en-US">
              <a:ea typeface="+mj-ea"/>
              <a:cs typeface="+mj-cs"/>
            </a:endParaRP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0860" y="2068290"/>
            <a:ext cx="10972800" cy="38230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通过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ip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查看工具选择目标</a:t>
            </a:r>
            <a:r>
              <a:rPr 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可访问服务的地图网络</a:t>
            </a:r>
            <a:r>
              <a:rPr 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识别潜在的弱势服务</a:t>
            </a:r>
            <a:r>
              <a:rPr 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暴力破解或猜测密码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安装远程管理工具</a:t>
            </a:r>
            <a:r>
              <a:rPr 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 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等待管理员登陆并获取密码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err="1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使用密码访问网络的剩余部分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+mj-ea"/>
                <a:cs typeface="+mj-cs"/>
              </a:rPr>
              <a:t>犯罪</a:t>
            </a:r>
            <a:endParaRPr lang="zh-CN" altLang="en-US">
              <a:ea typeface="+mj-ea"/>
              <a:cs typeface="+mj-cs"/>
            </a:endParaRP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6350" y="1970321"/>
            <a:ext cx="9998887" cy="4574174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黑客组</a:t>
            </a:r>
            <a:r>
              <a:rPr 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织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已经变成广泛传播的和普遍的</a:t>
            </a:r>
            <a:r>
              <a:rPr lang="en-US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威胁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公司</a:t>
            </a:r>
            <a:r>
              <a:rPr 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en-US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政府</a:t>
            </a:r>
            <a:r>
              <a:rPr 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由黑客组成的联系并不紧密的工作组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通常年轻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经常是东欧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俄罗斯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或者南亚</a:t>
            </a:r>
            <a:r>
              <a:rPr lang="en-US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黑客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普通的目标是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e-commerce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服务器上的信用卡文件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犯罪黑客通常有特定的目标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一旦渗透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成功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，取得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尽可能多的信息后退出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IDS / IPS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有帮助但效果不佳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敏感数据需要强有力的保护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（加密）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ea typeface="+mj-ea"/>
                <a:cs typeface="+mj-cs"/>
              </a:rPr>
              <a:t>犯罪行为</a:t>
            </a:r>
            <a:endParaRPr lang="zh-CN" altLang="en-US">
              <a:ea typeface="+mj-ea"/>
              <a:cs typeface="+mj-cs"/>
            </a:endParaRP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797" y="2029101"/>
            <a:ext cx="10972800" cy="405819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行动迅速使他们的行动难以察觉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defRPr/>
            </a:pPr>
            <a:r>
              <a:rPr lang="en-US" dirty="0" err="1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通过易受攻击的端口挖掘周边区域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defRPr/>
            </a:pPr>
            <a:r>
              <a:rPr lang="en-US" dirty="0" err="1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使用特洛伊木马</a:t>
            </a:r>
            <a:r>
              <a:rPr 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(</a:t>
            </a:r>
            <a:r>
              <a:rPr lang="en-US" dirty="0" err="1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隐藏的软件</a:t>
            </a:r>
            <a:r>
              <a:rPr 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)</a:t>
            </a:r>
            <a:r>
              <a:rPr lang="en-US" dirty="0" err="1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为重新进入留下后门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defRPr/>
            </a:pPr>
            <a:r>
              <a:rPr lang="en-US" dirty="0" err="1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使用嗅探器来捕获密码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不逗留直到被发现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少犯或不犯错误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内部攻击</a:t>
            </a:r>
            <a:endParaRPr lang="en-US">
              <a:ea typeface="+mj-ea"/>
              <a:cs typeface="+mj-cs"/>
            </a:endParaRP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797" y="1976849"/>
            <a:ext cx="10075817" cy="4724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  <a:sym typeface="+mn-ea"/>
              </a:rPr>
              <a:t>最难进行检测和防护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员工已经能够接入企业数据库并了解其结构和内容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eaLnBrk="1" hangingPunct="1">
              <a:defRPr/>
            </a:pPr>
            <a:r>
              <a:rPr lang="en-US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可能是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出于</a:t>
            </a:r>
            <a:r>
              <a:rPr lang="en-US" sz="2800" dirty="0" err="1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报复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或体验权利的感觉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lvl="1" eaLnBrk="1" hangingPunct="1">
              <a:defRPr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当员工被解雇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当跳槽到竞争者那里并带走客户数据库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IDS / IPS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可能有帮助但仍然需要</a:t>
            </a:r>
            <a:r>
              <a:rPr lang="en-US" sz="2800" dirty="0"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:</a:t>
            </a:r>
            <a:endParaRPr lang="en-US" sz="2800" dirty="0"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lvl="1" eaLnBrk="1" hangingPunct="1">
              <a:defRPr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最小的权限</a:t>
            </a:r>
            <a:r>
              <a:rPr 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监督日志</a:t>
            </a:r>
            <a:r>
              <a:rPr 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加强认证</a:t>
            </a:r>
            <a:r>
              <a:rPr 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结束时删除员工计算机和网络的接入和对员工的硬盘做镜像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Office 主题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 主题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Office 主题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3159</Words>
  <Application>WPS 演示</Application>
  <PresentationFormat>宽屏</PresentationFormat>
  <Paragraphs>305</Paragraphs>
  <Slides>34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Arial</vt:lpstr>
      <vt:lpstr>宋体</vt:lpstr>
      <vt:lpstr>Wingdings</vt:lpstr>
      <vt:lpstr>Tahoma</vt:lpstr>
      <vt:lpstr>MS PGothic</vt:lpstr>
      <vt:lpstr>华文楷体</vt:lpstr>
      <vt:lpstr>微软雅黑</vt:lpstr>
      <vt:lpstr>Arial Unicode MS</vt:lpstr>
      <vt:lpstr>Calibri</vt:lpstr>
      <vt:lpstr>Times New Roman</vt:lpstr>
      <vt:lpstr>Times New Roman</vt:lpstr>
      <vt:lpstr>黑体</vt:lpstr>
      <vt:lpstr>Blends</vt:lpstr>
      <vt:lpstr>第十章 入侵者</vt:lpstr>
      <vt:lpstr>入侵者</vt:lpstr>
      <vt:lpstr>入侵者</vt:lpstr>
      <vt:lpstr>入侵的例子</vt:lpstr>
      <vt:lpstr>黑客</vt:lpstr>
      <vt:lpstr>黑客行为的例子</vt:lpstr>
      <vt:lpstr>犯罪</vt:lpstr>
      <vt:lpstr>犯罪行为</vt:lpstr>
      <vt:lpstr>内部攻击</vt:lpstr>
      <vt:lpstr>内部攻击的例子</vt:lpstr>
      <vt:lpstr>入侵技术</vt:lpstr>
      <vt:lpstr>口令猜测</vt:lpstr>
      <vt:lpstr>密码捕获</vt:lpstr>
      <vt:lpstr>入侵检测</vt:lpstr>
      <vt:lpstr>入侵检测</vt:lpstr>
      <vt:lpstr>入侵检测方法</vt:lpstr>
      <vt:lpstr>审计记录</vt:lpstr>
      <vt:lpstr>统计异常检测</vt:lpstr>
      <vt:lpstr>审计记录分析</vt:lpstr>
      <vt:lpstr>基于规则的入侵检测</vt:lpstr>
      <vt:lpstr>基于规则的入侵检测</vt:lpstr>
      <vt:lpstr>基率谬误</vt:lpstr>
      <vt:lpstr>分布式入侵检测</vt:lpstr>
      <vt:lpstr>分布式入侵检测体系结构</vt:lpstr>
      <vt:lpstr>分布式入侵检测代理体系结构</vt:lpstr>
      <vt:lpstr>蜜罐</vt:lpstr>
      <vt:lpstr>口令管理</vt:lpstr>
      <vt:lpstr>口令的研究</vt:lpstr>
      <vt:lpstr>口令选择策略-教育</vt:lpstr>
      <vt:lpstr>口令选择策略-计算机生成</vt:lpstr>
      <vt:lpstr>口令选择策略- 后验口令检查</vt:lpstr>
      <vt:lpstr>口令选择策略-先验口令检查</vt:lpstr>
      <vt:lpstr>总结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企业网络安全</dc:title>
  <dc:creator>Qiuzhen Lin</dc:creator>
  <cp:lastModifiedBy>LQZ</cp:lastModifiedBy>
  <cp:revision>1005</cp:revision>
  <dcterms:created xsi:type="dcterms:W3CDTF">2017-03-10T06:09:00Z</dcterms:created>
  <dcterms:modified xsi:type="dcterms:W3CDTF">2025-06-11T04:30:16Z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AD689744E0014A2AB84EB50EDD3CBDE6_12</vt:lpwstr>
  </property>
  <property fmtid="{D5CDD505-2E9C-101B-9397-08002B2CF9AE}" pid="3" name="KSOProductBuildVer">
    <vt:lpwstr>2052-12.1.0.20784</vt:lpwstr>
  </property>
</Properties>
</file>