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7" r:id="rId1"/>
    <p:sldMasterId id="2147483733" r:id="rId2"/>
    <p:sldMasterId id="2147483721" r:id="rId3"/>
  </p:sldMasterIdLst>
  <p:notesMasterIdLst>
    <p:notesMasterId r:id="rId23"/>
  </p:notesMasterIdLst>
  <p:handoutMasterIdLst>
    <p:handoutMasterId r:id="rId24"/>
  </p:handoutMasterIdLst>
  <p:sldIdLst>
    <p:sldId id="258" r:id="rId4"/>
    <p:sldId id="456" r:id="rId5"/>
    <p:sldId id="457" r:id="rId6"/>
    <p:sldId id="458" r:id="rId7"/>
    <p:sldId id="471" r:id="rId8"/>
    <p:sldId id="464" r:id="rId9"/>
    <p:sldId id="465" r:id="rId10"/>
    <p:sldId id="460" r:id="rId11"/>
    <p:sldId id="462" r:id="rId12"/>
    <p:sldId id="461" r:id="rId13"/>
    <p:sldId id="473" r:id="rId14"/>
    <p:sldId id="472" r:id="rId15"/>
    <p:sldId id="467" r:id="rId16"/>
    <p:sldId id="468" r:id="rId17"/>
    <p:sldId id="469" r:id="rId18"/>
    <p:sldId id="475" r:id="rId19"/>
    <p:sldId id="476" r:id="rId20"/>
    <p:sldId id="474" r:id="rId21"/>
    <p:sldId id="470" r:id="rId22"/>
  </p:sldIdLst>
  <p:sldSz cx="9906000" cy="6858000" type="A4"/>
  <p:notesSz cx="6815138" cy="99425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itchFamily="34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4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  <a:srgbClr val="0000FF"/>
    <a:srgbClr val="00FF00"/>
    <a:srgbClr val="FF00FF"/>
    <a:srgbClr val="FF0000"/>
    <a:srgbClr val="00FFFF"/>
    <a:srgbClr val="66FFFF"/>
    <a:srgbClr val="008080"/>
    <a:srgbClr val="FFFF99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8" autoAdjust="0"/>
    <p:restoredTop sz="87428" autoAdjust="0"/>
  </p:normalViewPr>
  <p:slideViewPr>
    <p:cSldViewPr>
      <p:cViewPr varScale="1">
        <p:scale>
          <a:sx n="102" d="100"/>
          <a:sy n="102" d="100"/>
        </p:scale>
        <p:origin x="1956" y="114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644" y="2838"/>
      </p:cViewPr>
      <p:guideLst>
        <p:guide orient="horz" pos="3132"/>
        <p:guide pos="214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4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65138" y="3635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405188" y="3635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143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465138" y="9075738"/>
            <a:ext cx="29527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405188" y="9075738"/>
            <a:ext cx="2954337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8B9392D-24CA-4891-BB25-4AD2615814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13739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r>
              <a:rPr lang="zh-CN" altLang="en-US"/>
              <a:t>《大学计算机》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r>
              <a:rPr lang="zh-CN" altLang="en-US"/>
              <a:t>第一章 计算机基础知识</a:t>
            </a: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14375" y="746125"/>
            <a:ext cx="5386388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1225"/>
            <a:ext cx="4999038" cy="4475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5625"/>
            <a:ext cx="29527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27" tIns="46163" rIns="92327" bIns="4616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95229D9C-C32E-4415-BB06-1352CA0E66C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8879714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《大学计算机》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9300" indent="-28733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52525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14488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76450" indent="-230188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336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908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480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905250" indent="-230188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zh-CN" altLang="en-US" smtClean="0">
                <a:latin typeface="Tahoma" pitchFamily="34" charset="0"/>
              </a:rPr>
              <a:t>第一章 计算机基础知识</a:t>
            </a:r>
            <a:endParaRPr lang="en-US" altLang="zh-CN" smtClean="0">
              <a:latin typeface="Tahoma" pitchFamily="34" charset="0"/>
            </a:endParaRPr>
          </a:p>
        </p:txBody>
      </p:sp>
      <p:sp>
        <p:nvSpPr>
          <p:cNvPr id="7168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25488" y="752475"/>
            <a:ext cx="5367337" cy="3714750"/>
          </a:xfrm>
          <a:solidFill>
            <a:srgbClr val="FFFFFF"/>
          </a:solidFill>
          <a:ln/>
        </p:spPr>
      </p:sp>
      <p:sp>
        <p:nvSpPr>
          <p:cNvPr id="716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4025" y="4721225"/>
            <a:ext cx="5907088" cy="480695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pPr eaLnBrk="1" hangingPunct="1"/>
            <a:endParaRPr lang="zh-CN" altLang="en-US" smtClean="0"/>
          </a:p>
        </p:txBody>
      </p:sp>
      <p:sp>
        <p:nvSpPr>
          <p:cNvPr id="71686" name="页脚占位符 1"/>
          <p:cNvSpPr>
            <a:spLocks noGrp="1"/>
          </p:cNvSpPr>
          <p:nvPr>
            <p:ph type="ftr" sz="quarter" idx="4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zh-CN" smtClean="0"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140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2438400"/>
            <a:ext cx="9759950" cy="1052513"/>
            <a:chOff x="0" y="1536"/>
            <a:chExt cx="5675" cy="663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7" y="336"/>
                <a:ext cx="289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grpSp>
          <p:nvGrpSpPr>
            <p:cNvPr id="6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1pPr>
                <a:lvl2pPr marL="742950" indent="-28575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2pPr>
                <a:lvl3pPr marL="11430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3pPr>
                <a:lvl4pPr marL="16002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4pPr>
                <a:lvl5pPr marL="2057400" indent="-228600" eaLnBrk="0" hangingPunct="0"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ahoma" pitchFamily="34" charset="0"/>
                    <a:ea typeface="宋体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 smtClean="0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 smtClean="0"/>
            </a:p>
          </p:txBody>
        </p:sp>
      </p:grpSp>
      <p:sp>
        <p:nvSpPr>
          <p:cNvPr id="6554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073150" y="1828800"/>
            <a:ext cx="8420100" cy="11430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</a:p>
        </p:txBody>
      </p:sp>
      <p:sp>
        <p:nvSpPr>
          <p:cNvPr id="6554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1073150" y="6248400"/>
            <a:ext cx="206375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714750" y="6248400"/>
            <a:ext cx="31369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多媒体技术与应用</a:t>
            </a: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29500" y="6248400"/>
            <a:ext cx="206375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413D43D1-6888-43AD-9EE1-5704E3058A5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6564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5029200" y="1135063"/>
            <a:ext cx="4316413" cy="25463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5029200" y="3833813"/>
            <a:ext cx="4316413" cy="254793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4242A1-75FD-4C10-8A76-23F38B91F166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41729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560388" y="76200"/>
            <a:ext cx="8785225" cy="630555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6B931-2413-49CF-9A86-0428765C1A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50276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D1C7C-3C00-4BC0-826D-7166B2A3AC5D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pic>
        <p:nvPicPr>
          <p:cNvPr id="5" name="Picture 1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矩形 5"/>
          <p:cNvSpPr/>
          <p:nvPr userDrawn="1"/>
        </p:nvSpPr>
        <p:spPr>
          <a:xfrm>
            <a:off x="523844" y="6072206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916015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271039-79D5-4DCC-BC76-76D6A9B1B181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540BB5-DF47-47F4-ACB3-435519FF26A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350528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A82C40-6489-4D06-BAD1-798B50086118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2904887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B39E82-F4A0-4A60-9DB2-EC14F726FB14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674995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8A20B0-D1C1-43D6-84A5-FB2C0EED3FA0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410455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150100" y="76200"/>
            <a:ext cx="2195513" cy="630555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0388" y="76200"/>
            <a:ext cx="6437312" cy="630555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205E0F-2525-4E77-81C3-71482D7E51AC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313365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560388" y="1135063"/>
            <a:ext cx="4316412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0" y="1135063"/>
            <a:ext cx="4316413" cy="52466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FD657E-229A-469F-8347-4F344ADEB6F5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3545714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816100" y="76200"/>
            <a:ext cx="7512050" cy="762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560388" y="1135063"/>
            <a:ext cx="8785225" cy="5246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371F3C-6A8C-43FB-BEC8-F804CBEE3CE7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</p:spTree>
    <p:extLst>
      <p:ext uri="{BB962C8B-B14F-4D97-AF65-F5344CB8AC3E}">
        <p14:creationId xmlns:p14="http://schemas.microsoft.com/office/powerpoint/2010/main" val="1498793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06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 shadeToTitle="1">
        <a:gradFill flip="none" rotWithShape="0">
          <a:gsLst>
            <a:gs pos="0">
              <a:srgbClr val="5E9EFF"/>
            </a:gs>
            <a:gs pos="39999">
              <a:srgbClr val="85C2FF"/>
            </a:gs>
            <a:gs pos="70000">
              <a:srgbClr val="C4D6EB"/>
            </a:gs>
            <a:gs pos="100000">
              <a:srgbClr val="FFEBFA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2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816100" y="76200"/>
            <a:ext cx="6208734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单击此处编辑母版标题样式</a:t>
            </a:r>
          </a:p>
        </p:txBody>
      </p:sp>
      <p:sp>
        <p:nvSpPr>
          <p:cNvPr id="1028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0388" y="1135063"/>
            <a:ext cx="8785225" cy="4294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4525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9350" y="6477000"/>
            <a:ext cx="10541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400"/>
            </a:lvl1pPr>
          </a:lstStyle>
          <a:p>
            <a:pPr>
              <a:defRPr/>
            </a:pPr>
            <a:fld id="{1C6FF37B-8EB1-424A-9FF8-5374FFF9CEC2}" type="slidenum">
              <a:rPr lang="en-US" altLang="zh-CN"/>
              <a:pPr>
                <a:defRPr/>
              </a:pPr>
              <a:t>‹#›</a:t>
            </a:fld>
            <a:r>
              <a:rPr lang="en-US" altLang="zh-CN"/>
              <a:t>/70</a:t>
            </a:r>
          </a:p>
        </p:txBody>
      </p:sp>
      <p:sp>
        <p:nvSpPr>
          <p:cNvPr id="14" name="矩形 13"/>
          <p:cNvSpPr/>
          <p:nvPr userDrawn="1"/>
        </p:nvSpPr>
        <p:spPr>
          <a:xfrm>
            <a:off x="380968" y="6357958"/>
            <a:ext cx="2357454" cy="423264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Plain">
              <a:avLst/>
            </a:prstTxWarp>
            <a:spAutoFit/>
          </a:bodyPr>
          <a:lstStyle/>
          <a:p>
            <a:pPr algn="ctr"/>
            <a:r>
              <a:rPr lang="zh-CN" altLang="en-US" sz="5400" b="1" cap="none" spc="0" dirty="0" smtClean="0">
                <a:ln w="31550" cmpd="sng">
                  <a:solidFill>
                    <a:srgbClr val="00B0F0"/>
                  </a:solidFill>
                  <a:prstDash val="solid"/>
                </a:ln>
                <a:solidFill>
                  <a:srgbClr val="00FF00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计算机安全导论</a:t>
            </a:r>
            <a:endParaRPr lang="zh-CN" altLang="en-US" sz="5400" b="1" cap="none" spc="0" dirty="0">
              <a:ln w="31550" cmpd="sng">
                <a:solidFill>
                  <a:srgbClr val="00B0F0"/>
                </a:solidFill>
                <a:prstDash val="solid"/>
              </a:ln>
              <a:solidFill>
                <a:srgbClr val="00FF00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23553" name="Picture 1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24" y="71414"/>
            <a:ext cx="1277048" cy="1101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rgbClr val="FF9900"/>
          </a:solidFill>
          <a:effectLst>
            <a:outerShdw blurRad="38100" dist="38100" dir="2700000" algn="tl">
              <a:srgbClr val="000000"/>
            </a:outerShdw>
          </a:effectLst>
          <a:latin typeface="Tahoma" pitchFamily="34" charset="0"/>
          <a:ea typeface="隶书" pitchFamily="49" charset="-122"/>
        </a:defRPr>
      </a:lvl9pPr>
    </p:titleStyle>
    <p:bodyStyle>
      <a:lvl1pPr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defRPr kumimoji="1" sz="3200" b="1">
          <a:solidFill>
            <a:schemeClr val="tx1"/>
          </a:solidFill>
          <a:latin typeface="+mn-lt"/>
          <a:ea typeface="+mn-ea"/>
          <a:cs typeface="+mn-cs"/>
        </a:defRPr>
      </a:lvl1pPr>
      <a:lvl2pPr marL="860425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defRPr kumimoji="1" sz="2800">
          <a:solidFill>
            <a:schemeClr val="tx1"/>
          </a:solidFill>
          <a:latin typeface="+mn-lt"/>
          <a:ea typeface="宋体" pitchFamily="2" charset="-122"/>
        </a:defRPr>
      </a:lvl2pPr>
      <a:lvl3pPr marL="1279525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defRPr kumimoji="1" sz="2400">
          <a:solidFill>
            <a:schemeClr val="tx1"/>
          </a:solidFill>
          <a:latin typeface="+mn-lt"/>
          <a:ea typeface="宋体" pitchFamily="2" charset="-122"/>
        </a:defRPr>
      </a:lvl3pPr>
      <a:lvl4pPr marL="16986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4pPr>
      <a:lvl5pPr marL="2117725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5pPr>
      <a:lvl6pPr marL="25749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6pPr>
      <a:lvl7pPr marL="30321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7pPr>
      <a:lvl8pPr marL="34893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8pPr>
      <a:lvl9pPr marL="3946525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defRPr kumimoji="1" sz="2000">
          <a:solidFill>
            <a:schemeClr val="tx1"/>
          </a:solidFill>
          <a:latin typeface="+mn-lt"/>
          <a:ea typeface="宋体" pitchFamily="2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271039-79D5-4DCC-BC76-76D6A9B1B181}" type="datetimeFigureOut">
              <a:rPr lang="zh-CN" altLang="en-US" smtClean="0"/>
              <a:t>2018/8/13 Monday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D179-5C9C-477B-8EE1-BE8030480FA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4"/>
          <p:cNvSpPr>
            <a:spLocks noGrp="1"/>
          </p:cNvSpPr>
          <p:nvPr>
            <p:ph type="title"/>
          </p:nvPr>
        </p:nvSpPr>
        <p:spPr>
          <a:xfrm>
            <a:off x="1959024" y="1772816"/>
            <a:ext cx="6090320" cy="2736304"/>
          </a:xfrm>
        </p:spPr>
        <p:txBody>
          <a:bodyPr anchor="ctr"/>
          <a:lstStyle/>
          <a:p>
            <a:pPr algn="ctr">
              <a:lnSpc>
                <a:spcPct val="150000"/>
              </a:lnSpc>
              <a:spcBef>
                <a:spcPts val="0"/>
              </a:spcBef>
              <a:defRPr/>
            </a:pP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第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FF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讲</a:t>
            </a:r>
            <a: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/>
            </a:r>
            <a:br>
              <a:rPr lang="en-US" altLang="zh-CN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</a:br>
            <a:r>
              <a:rPr lang="zh-CN" altLang="en-US" sz="6000" b="1" dirty="0" smtClean="0">
                <a:ln w="17780" cmpd="sng">
                  <a:solidFill>
                    <a:srgbClr val="4F81BD">
                      <a:tint val="3000"/>
                    </a:srgb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5000" dist="50800" dir="5400000" algn="tl">
                    <a:srgbClr val="000000">
                      <a:alpha val="33000"/>
                    </a:srgbClr>
                  </a:outerShdw>
                  <a:reflection blurRad="6350" stA="50000" endA="300" endPos="50000" dist="60007" dir="5400000" sy="-100000" algn="bl" rotWithShape="0"/>
                </a:effectLst>
                <a:latin typeface="微软雅黑" pitchFamily="34" charset="-122"/>
                <a:ea typeface="微软雅黑" pitchFamily="34" charset="-122"/>
                <a:cs typeface="+mn-cs"/>
              </a:rPr>
              <a:t>高级加密标准</a:t>
            </a:r>
            <a:endParaRPr lang="zh-CN" altLang="en-US" sz="6000" dirty="0">
              <a:solidFill>
                <a:srgbClr val="FFC000"/>
              </a:solidFill>
              <a:effectLst>
                <a:reflection blurRad="6350" stA="50000" endA="300" endPos="50000" dist="60007" dir="5400000" sy="-100000" algn="bl" rotWithShape="0"/>
              </a:effectLst>
            </a:endParaRPr>
          </a:p>
        </p:txBody>
      </p:sp>
    </p:spTree>
  </p:cSld>
  <p:clrMapOvr>
    <a:masterClrMapping/>
  </p:clrMapOvr>
  <p:transition spd="slow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</a:t>
            </a:r>
            <a:r>
              <a:rPr lang="zh-CN" altLang="en-US" sz="6000" dirty="0"/>
              <a:t>码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 AES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总体流程</a:t>
            </a:r>
            <a:endParaRPr lang="en-US" altLang="zh-CN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10</a:t>
            </a:fld>
            <a:r>
              <a:rPr lang="en-US" altLang="zh-CN" dirty="0" smtClean="0"/>
              <a:t>/19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776536" y="2348880"/>
            <a:ext cx="396801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128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比特密钥长度的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AES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执行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9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轮运算，还有最后</a:t>
            </a:r>
            <a:r>
              <a:rPr lang="zh-CN" altLang="en-US" b="1" dirty="0">
                <a:latin typeface="Times New Roman" panose="02020603050405020304" pitchFamily="18" charset="0"/>
                <a:ea typeface="+mn-ea"/>
              </a:rPr>
              <a:t>不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完整的一轮运算。</a:t>
            </a:r>
            <a:endParaRPr lang="en-US" altLang="zh-CN" b="1" dirty="0" smtClean="0">
              <a:latin typeface="Times New Roman" panose="02020603050405020304" pitchFamily="18" charset="0"/>
              <a:ea typeface="+mn-ea"/>
            </a:endParaRPr>
          </a:p>
          <a:p>
            <a:pPr marL="457200" indent="-457200"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原始密钥扩展为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44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个字（一个字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32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比特数据）的子密钥，分别用于每轮运算。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376936" y="1484784"/>
            <a:ext cx="5400600" cy="5040560"/>
            <a:chOff x="4298699" y="1196752"/>
            <a:chExt cx="5927956" cy="5596110"/>
          </a:xfrm>
        </p:grpSpPr>
        <p:sp>
          <p:nvSpPr>
            <p:cNvPr id="101" name="矩形 100"/>
            <p:cNvSpPr/>
            <p:nvPr/>
          </p:nvSpPr>
          <p:spPr bwMode="auto">
            <a:xfrm>
              <a:off x="5239068" y="1270144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02" name="文本框 101"/>
            <p:cNvSpPr txBox="1"/>
            <p:nvPr/>
          </p:nvSpPr>
          <p:spPr>
            <a:xfrm>
              <a:off x="4298699" y="1228213"/>
              <a:ext cx="72114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+mn-ea"/>
                  <a:ea typeface="+mn-ea"/>
                </a:rPr>
                <a:t>明文</a:t>
              </a:r>
            </a:p>
          </p:txBody>
        </p:sp>
        <p:sp>
          <p:nvSpPr>
            <p:cNvPr id="103" name="文本框 102"/>
            <p:cNvSpPr txBox="1"/>
            <p:nvPr/>
          </p:nvSpPr>
          <p:spPr>
            <a:xfrm>
              <a:off x="5234803" y="1275659"/>
              <a:ext cx="793795" cy="307529"/>
            </a:xfrm>
            <a:prstGeom prst="rect">
              <a:avLst/>
            </a:prstGeom>
            <a:noFill/>
          </p:spPr>
          <p:txBody>
            <a:bodyPr wrap="square" lIns="0" rIns="0" rtlCol="0" anchor="ctr" anchorCtr="0">
              <a:spAutoFit/>
            </a:bodyPr>
            <a:lstStyle/>
            <a:p>
              <a:pPr algn="ctr"/>
              <a:r>
                <a:rPr lang="zh-CN" altLang="en-US" sz="1200" dirty="0" smtClean="0"/>
                <a:t>轮密钥加</a:t>
              </a:r>
              <a:endParaRPr lang="zh-CN" altLang="en-US" sz="1200" dirty="0"/>
            </a:p>
          </p:txBody>
        </p:sp>
        <p:sp>
          <p:nvSpPr>
            <p:cNvPr id="104" name="矩形 103"/>
            <p:cNvSpPr/>
            <p:nvPr/>
          </p:nvSpPr>
          <p:spPr bwMode="auto">
            <a:xfrm>
              <a:off x="5234803" y="1656432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 smtClean="0"/>
                <a:t>字节替换</a:t>
              </a:r>
              <a:endParaRPr lang="zh-CN" altLang="en-US" sz="1200" dirty="0"/>
            </a:p>
          </p:txBody>
        </p:sp>
        <p:sp>
          <p:nvSpPr>
            <p:cNvPr id="105" name="矩形 104"/>
            <p:cNvSpPr/>
            <p:nvPr/>
          </p:nvSpPr>
          <p:spPr bwMode="auto">
            <a:xfrm>
              <a:off x="5234803" y="2061820"/>
              <a:ext cx="775740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 smtClean="0"/>
                <a:t>行移位</a:t>
              </a:r>
              <a:endParaRPr lang="zh-CN" altLang="en-US" sz="1200" dirty="0"/>
            </a:p>
          </p:txBody>
        </p:sp>
        <p:cxnSp>
          <p:nvCxnSpPr>
            <p:cNvPr id="106" name="直接箭头连接符 105"/>
            <p:cNvCxnSpPr>
              <a:stCxn id="103" idx="2"/>
              <a:endCxn id="104" idx="0"/>
            </p:cNvCxnSpPr>
            <p:nvPr/>
          </p:nvCxnSpPr>
          <p:spPr bwMode="auto">
            <a:xfrm flipH="1">
              <a:off x="5630847" y="1583188"/>
              <a:ext cx="853" cy="7324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07" name="直接箭头连接符 106"/>
            <p:cNvCxnSpPr>
              <a:stCxn id="104" idx="2"/>
              <a:endCxn id="105" idx="0"/>
            </p:cNvCxnSpPr>
            <p:nvPr/>
          </p:nvCxnSpPr>
          <p:spPr bwMode="auto">
            <a:xfrm flipH="1">
              <a:off x="5622673" y="1917804"/>
              <a:ext cx="8174" cy="1440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8" name="矩形 107"/>
            <p:cNvSpPr/>
            <p:nvPr/>
          </p:nvSpPr>
          <p:spPr bwMode="auto">
            <a:xfrm>
              <a:off x="5218455" y="2493868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 smtClean="0"/>
                <a:t>列混合</a:t>
              </a:r>
              <a:endParaRPr lang="zh-CN" altLang="en-US" sz="1200" dirty="0"/>
            </a:p>
          </p:txBody>
        </p:sp>
        <p:cxnSp>
          <p:nvCxnSpPr>
            <p:cNvPr id="109" name="直接箭头连接符 108"/>
            <p:cNvCxnSpPr>
              <a:stCxn id="105" idx="2"/>
              <a:endCxn id="108" idx="0"/>
            </p:cNvCxnSpPr>
            <p:nvPr/>
          </p:nvCxnSpPr>
          <p:spPr bwMode="auto">
            <a:xfrm flipH="1">
              <a:off x="5614499" y="2323192"/>
              <a:ext cx="8174" cy="17067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0" name="矩形 109"/>
            <p:cNvSpPr/>
            <p:nvPr/>
          </p:nvSpPr>
          <p:spPr bwMode="auto">
            <a:xfrm>
              <a:off x="5192779" y="2863778"/>
              <a:ext cx="844509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轮密钥加</a:t>
              </a:r>
            </a:p>
          </p:txBody>
        </p:sp>
        <p:cxnSp>
          <p:nvCxnSpPr>
            <p:cNvPr id="111" name="直接箭头连接符 110"/>
            <p:cNvCxnSpPr>
              <a:stCxn id="108" idx="2"/>
              <a:endCxn id="110" idx="0"/>
            </p:cNvCxnSpPr>
            <p:nvPr/>
          </p:nvCxnSpPr>
          <p:spPr bwMode="auto">
            <a:xfrm>
              <a:off x="5614499" y="2755240"/>
              <a:ext cx="535" cy="10853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2" name="直接箭头连接符 111"/>
            <p:cNvCxnSpPr>
              <a:endCxn id="113" idx="0"/>
            </p:cNvCxnSpPr>
            <p:nvPr/>
          </p:nvCxnSpPr>
          <p:spPr bwMode="auto">
            <a:xfrm>
              <a:off x="5583779" y="3442350"/>
              <a:ext cx="8174" cy="13727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3" name="矩形 112"/>
            <p:cNvSpPr/>
            <p:nvPr/>
          </p:nvSpPr>
          <p:spPr bwMode="auto">
            <a:xfrm>
              <a:off x="5195909" y="3579628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 smtClean="0"/>
                <a:t>字节替换</a:t>
              </a:r>
              <a:endParaRPr lang="zh-CN" altLang="en-US" sz="1200" dirty="0"/>
            </a:p>
          </p:txBody>
        </p:sp>
        <p:sp>
          <p:nvSpPr>
            <p:cNvPr id="114" name="矩形 113"/>
            <p:cNvSpPr/>
            <p:nvPr/>
          </p:nvSpPr>
          <p:spPr bwMode="auto">
            <a:xfrm>
              <a:off x="5179143" y="4006036"/>
              <a:ext cx="775740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 smtClean="0"/>
                <a:t>行移位</a:t>
              </a:r>
              <a:endParaRPr lang="zh-CN" altLang="en-US" sz="1200" dirty="0"/>
            </a:p>
          </p:txBody>
        </p:sp>
        <p:cxnSp>
          <p:nvCxnSpPr>
            <p:cNvPr id="115" name="直接箭头连接符 114"/>
            <p:cNvCxnSpPr>
              <a:stCxn id="113" idx="2"/>
              <a:endCxn id="114" idx="0"/>
            </p:cNvCxnSpPr>
            <p:nvPr/>
          </p:nvCxnSpPr>
          <p:spPr bwMode="auto">
            <a:xfrm flipH="1">
              <a:off x="5567013" y="3841000"/>
              <a:ext cx="24940" cy="1650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6" name="矩形 115"/>
            <p:cNvSpPr/>
            <p:nvPr/>
          </p:nvSpPr>
          <p:spPr bwMode="auto">
            <a:xfrm>
              <a:off x="5162795" y="4413450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 smtClean="0"/>
                <a:t>列混合</a:t>
              </a:r>
              <a:endParaRPr lang="zh-CN" altLang="en-US" sz="1200" dirty="0"/>
            </a:p>
          </p:txBody>
        </p:sp>
        <p:cxnSp>
          <p:nvCxnSpPr>
            <p:cNvPr id="117" name="直接箭头连接符 116"/>
            <p:cNvCxnSpPr>
              <a:stCxn id="114" idx="2"/>
              <a:endCxn id="116" idx="0"/>
            </p:cNvCxnSpPr>
            <p:nvPr/>
          </p:nvCxnSpPr>
          <p:spPr bwMode="auto">
            <a:xfrm flipH="1">
              <a:off x="5558839" y="4267408"/>
              <a:ext cx="8174" cy="1460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8" name="矩形 117"/>
            <p:cNvSpPr/>
            <p:nvPr/>
          </p:nvSpPr>
          <p:spPr bwMode="auto">
            <a:xfrm>
              <a:off x="5162795" y="4812442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轮密钥加</a:t>
              </a:r>
            </a:p>
          </p:txBody>
        </p:sp>
        <p:cxnSp>
          <p:nvCxnSpPr>
            <p:cNvPr id="119" name="直接箭头连接符 118"/>
            <p:cNvCxnSpPr>
              <a:stCxn id="116" idx="2"/>
              <a:endCxn id="118" idx="0"/>
            </p:cNvCxnSpPr>
            <p:nvPr/>
          </p:nvCxnSpPr>
          <p:spPr bwMode="auto">
            <a:xfrm>
              <a:off x="5558839" y="4674822"/>
              <a:ext cx="0" cy="13762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0" name="矩形 119"/>
            <p:cNvSpPr/>
            <p:nvPr/>
          </p:nvSpPr>
          <p:spPr bwMode="auto">
            <a:xfrm>
              <a:off x="5162795" y="5205126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字节替换</a:t>
              </a:r>
            </a:p>
          </p:txBody>
        </p:sp>
        <p:cxnSp>
          <p:nvCxnSpPr>
            <p:cNvPr id="121" name="直接箭头连接符 120"/>
            <p:cNvCxnSpPr>
              <a:stCxn id="118" idx="2"/>
              <a:endCxn id="120" idx="0"/>
            </p:cNvCxnSpPr>
            <p:nvPr/>
          </p:nvCxnSpPr>
          <p:spPr bwMode="auto">
            <a:xfrm>
              <a:off x="5558839" y="5073814"/>
              <a:ext cx="0" cy="13131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2" name="矩形 121"/>
            <p:cNvSpPr/>
            <p:nvPr/>
          </p:nvSpPr>
          <p:spPr bwMode="auto">
            <a:xfrm>
              <a:off x="5162795" y="5605501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行移位</a:t>
              </a:r>
            </a:p>
          </p:txBody>
        </p:sp>
        <p:cxnSp>
          <p:nvCxnSpPr>
            <p:cNvPr id="123" name="直接箭头连接符 122"/>
            <p:cNvCxnSpPr>
              <a:stCxn id="120" idx="2"/>
              <a:endCxn id="122" idx="0"/>
            </p:cNvCxnSpPr>
            <p:nvPr/>
          </p:nvCxnSpPr>
          <p:spPr bwMode="auto">
            <a:xfrm>
              <a:off x="5558839" y="5466498"/>
              <a:ext cx="0" cy="13900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4" name="矩形 123"/>
            <p:cNvSpPr/>
            <p:nvPr/>
          </p:nvSpPr>
          <p:spPr bwMode="auto">
            <a:xfrm>
              <a:off x="5162795" y="6000969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/>
                <a:t>轮密钥加</a:t>
              </a:r>
            </a:p>
          </p:txBody>
        </p:sp>
        <p:cxnSp>
          <p:nvCxnSpPr>
            <p:cNvPr id="125" name="直接箭头连接符 124"/>
            <p:cNvCxnSpPr>
              <a:stCxn id="122" idx="2"/>
              <a:endCxn id="124" idx="0"/>
            </p:cNvCxnSpPr>
            <p:nvPr/>
          </p:nvCxnSpPr>
          <p:spPr bwMode="auto">
            <a:xfrm>
              <a:off x="5558839" y="5866873"/>
              <a:ext cx="0" cy="13409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6" name="直接箭头连接符 125"/>
            <p:cNvCxnSpPr/>
            <p:nvPr/>
          </p:nvCxnSpPr>
          <p:spPr bwMode="auto">
            <a:xfrm>
              <a:off x="5558839" y="6255591"/>
              <a:ext cx="0" cy="24187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27" name="文本框 126"/>
            <p:cNvSpPr txBox="1"/>
            <p:nvPr/>
          </p:nvSpPr>
          <p:spPr>
            <a:xfrm>
              <a:off x="5271196" y="6454308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+mn-ea"/>
                  <a:ea typeface="+mn-ea"/>
                </a:rPr>
                <a:t>密文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cxnSp>
          <p:nvCxnSpPr>
            <p:cNvPr id="128" name="直接箭头连接符 127"/>
            <p:cNvCxnSpPr/>
            <p:nvPr/>
          </p:nvCxnSpPr>
          <p:spPr bwMode="auto">
            <a:xfrm>
              <a:off x="4874763" y="1400829"/>
              <a:ext cx="360040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29" name="直接箭头连接符 128"/>
            <p:cNvCxnSpPr/>
            <p:nvPr/>
          </p:nvCxnSpPr>
          <p:spPr bwMode="auto">
            <a:xfrm>
              <a:off x="5594843" y="3141940"/>
              <a:ext cx="0" cy="16917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0" name="文本框 129"/>
            <p:cNvSpPr txBox="1"/>
            <p:nvPr/>
          </p:nvSpPr>
          <p:spPr>
            <a:xfrm>
              <a:off x="4747059" y="2133828"/>
              <a:ext cx="400110" cy="11374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1" name="直接连接符 130"/>
            <p:cNvCxnSpPr/>
            <p:nvPr/>
          </p:nvCxnSpPr>
          <p:spPr bwMode="auto">
            <a:xfrm flipV="1">
              <a:off x="4730747" y="2421860"/>
              <a:ext cx="4944148" cy="972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ysDash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2" name="文本框 131"/>
            <p:cNvSpPr txBox="1"/>
            <p:nvPr/>
          </p:nvSpPr>
          <p:spPr>
            <a:xfrm>
              <a:off x="4690677" y="3992202"/>
              <a:ext cx="400110" cy="733914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3" name="文本框 132"/>
            <p:cNvSpPr txBox="1"/>
            <p:nvPr/>
          </p:nvSpPr>
          <p:spPr>
            <a:xfrm>
              <a:off x="4651607" y="5375702"/>
              <a:ext cx="439180" cy="879888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4" name="矩形 133"/>
            <p:cNvSpPr/>
            <p:nvPr/>
          </p:nvSpPr>
          <p:spPr bwMode="auto">
            <a:xfrm>
              <a:off x="8193360" y="1270143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轮密钥加</a:t>
              </a:r>
            </a:p>
          </p:txBody>
        </p:sp>
        <p:sp>
          <p:nvSpPr>
            <p:cNvPr id="135" name="矩形 134"/>
            <p:cNvSpPr/>
            <p:nvPr/>
          </p:nvSpPr>
          <p:spPr bwMode="auto">
            <a:xfrm>
              <a:off x="8193360" y="1629772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 smtClean="0"/>
                <a:t>逆字节替换</a:t>
              </a:r>
              <a:endParaRPr lang="zh-CN" altLang="en-US" sz="1200" dirty="0"/>
            </a:p>
          </p:txBody>
        </p:sp>
        <p:cxnSp>
          <p:nvCxnSpPr>
            <p:cNvPr id="136" name="直接箭头连接符 135"/>
            <p:cNvCxnSpPr>
              <a:stCxn id="135" idx="0"/>
              <a:endCxn id="134" idx="2"/>
            </p:cNvCxnSpPr>
            <p:nvPr/>
          </p:nvCxnSpPr>
          <p:spPr bwMode="auto">
            <a:xfrm flipV="1">
              <a:off x="8661412" y="1531515"/>
              <a:ext cx="0" cy="9825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7" name="矩形 136"/>
            <p:cNvSpPr/>
            <p:nvPr/>
          </p:nvSpPr>
          <p:spPr bwMode="auto">
            <a:xfrm>
              <a:off x="8193360" y="2016472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 smtClean="0"/>
                <a:t>反向行移位</a:t>
              </a:r>
              <a:endParaRPr lang="zh-CN" altLang="en-US" sz="1200" dirty="0"/>
            </a:p>
          </p:txBody>
        </p:sp>
        <p:cxnSp>
          <p:nvCxnSpPr>
            <p:cNvPr id="138" name="直接箭头连接符 137"/>
            <p:cNvCxnSpPr>
              <a:stCxn id="137" idx="0"/>
              <a:endCxn id="135" idx="2"/>
            </p:cNvCxnSpPr>
            <p:nvPr/>
          </p:nvCxnSpPr>
          <p:spPr bwMode="auto">
            <a:xfrm flipV="1">
              <a:off x="8661412" y="1891144"/>
              <a:ext cx="0" cy="1253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39" name="矩形 138"/>
            <p:cNvSpPr/>
            <p:nvPr/>
          </p:nvSpPr>
          <p:spPr bwMode="auto">
            <a:xfrm>
              <a:off x="8193360" y="2493868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 smtClean="0"/>
                <a:t>反向列混合</a:t>
              </a:r>
              <a:endParaRPr lang="zh-CN" altLang="en-US" sz="1200" dirty="0"/>
            </a:p>
          </p:txBody>
        </p:sp>
        <p:cxnSp>
          <p:nvCxnSpPr>
            <p:cNvPr id="140" name="直接箭头连接符 139"/>
            <p:cNvCxnSpPr>
              <a:stCxn id="139" idx="0"/>
              <a:endCxn id="137" idx="2"/>
            </p:cNvCxnSpPr>
            <p:nvPr/>
          </p:nvCxnSpPr>
          <p:spPr bwMode="auto">
            <a:xfrm flipV="1">
              <a:off x="8661412" y="2277844"/>
              <a:ext cx="0" cy="21602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1" name="矩形 140"/>
            <p:cNvSpPr/>
            <p:nvPr/>
          </p:nvSpPr>
          <p:spPr bwMode="auto">
            <a:xfrm>
              <a:off x="8193360" y="2880568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轮密钥加</a:t>
              </a:r>
            </a:p>
          </p:txBody>
        </p:sp>
        <p:cxnSp>
          <p:nvCxnSpPr>
            <p:cNvPr id="142" name="直接箭头连接符 141"/>
            <p:cNvCxnSpPr>
              <a:stCxn id="141" idx="0"/>
              <a:endCxn id="139" idx="2"/>
            </p:cNvCxnSpPr>
            <p:nvPr/>
          </p:nvCxnSpPr>
          <p:spPr bwMode="auto">
            <a:xfrm flipV="1">
              <a:off x="8661412" y="2755240"/>
              <a:ext cx="0" cy="1253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3" name="矩形 142"/>
            <p:cNvSpPr/>
            <p:nvPr/>
          </p:nvSpPr>
          <p:spPr bwMode="auto">
            <a:xfrm>
              <a:off x="8193360" y="3285956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 smtClean="0"/>
                <a:t>逆字节替换</a:t>
              </a:r>
              <a:endParaRPr lang="zh-CN" altLang="en-US" sz="1200" dirty="0"/>
            </a:p>
          </p:txBody>
        </p:sp>
        <p:cxnSp>
          <p:nvCxnSpPr>
            <p:cNvPr id="144" name="直接箭头连接符 143"/>
            <p:cNvCxnSpPr>
              <a:stCxn id="143" idx="0"/>
              <a:endCxn id="141" idx="2"/>
            </p:cNvCxnSpPr>
            <p:nvPr/>
          </p:nvCxnSpPr>
          <p:spPr bwMode="auto">
            <a:xfrm flipV="1">
              <a:off x="8661412" y="3141940"/>
              <a:ext cx="0" cy="1440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5" name="矩形 144"/>
            <p:cNvSpPr/>
            <p:nvPr/>
          </p:nvSpPr>
          <p:spPr bwMode="auto">
            <a:xfrm>
              <a:off x="8188017" y="3645996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 smtClean="0"/>
                <a:t>反向行移位</a:t>
              </a:r>
              <a:endParaRPr lang="zh-CN" altLang="en-US" sz="1200" dirty="0"/>
            </a:p>
          </p:txBody>
        </p:sp>
        <p:cxnSp>
          <p:nvCxnSpPr>
            <p:cNvPr id="146" name="直接箭头连接符 145"/>
            <p:cNvCxnSpPr>
              <a:stCxn id="145" idx="0"/>
              <a:endCxn id="143" idx="2"/>
            </p:cNvCxnSpPr>
            <p:nvPr/>
          </p:nvCxnSpPr>
          <p:spPr bwMode="auto">
            <a:xfrm flipV="1">
              <a:off x="8656069" y="3547328"/>
              <a:ext cx="5343" cy="9866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47" name="矩形 146"/>
            <p:cNvSpPr/>
            <p:nvPr/>
          </p:nvSpPr>
          <p:spPr bwMode="auto">
            <a:xfrm>
              <a:off x="8196477" y="4390792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 smtClean="0"/>
                <a:t>反向列混合</a:t>
              </a:r>
              <a:endParaRPr lang="zh-CN" altLang="en-US" sz="1200" dirty="0"/>
            </a:p>
          </p:txBody>
        </p:sp>
        <p:sp>
          <p:nvSpPr>
            <p:cNvPr id="148" name="矩形 147"/>
            <p:cNvSpPr/>
            <p:nvPr/>
          </p:nvSpPr>
          <p:spPr bwMode="auto">
            <a:xfrm>
              <a:off x="8193360" y="4777492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轮密钥加</a:t>
              </a:r>
            </a:p>
          </p:txBody>
        </p:sp>
        <p:cxnSp>
          <p:nvCxnSpPr>
            <p:cNvPr id="149" name="直接箭头连接符 148"/>
            <p:cNvCxnSpPr>
              <a:stCxn id="148" idx="0"/>
              <a:endCxn id="147" idx="2"/>
            </p:cNvCxnSpPr>
            <p:nvPr/>
          </p:nvCxnSpPr>
          <p:spPr bwMode="auto">
            <a:xfrm flipV="1">
              <a:off x="8661412" y="4652164"/>
              <a:ext cx="3117" cy="1253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0" name="矩形 149"/>
            <p:cNvSpPr/>
            <p:nvPr/>
          </p:nvSpPr>
          <p:spPr bwMode="auto">
            <a:xfrm>
              <a:off x="8196477" y="5158164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 smtClean="0"/>
                <a:t>逆字节替换</a:t>
              </a:r>
              <a:endParaRPr lang="zh-CN" altLang="en-US" sz="1200" dirty="0"/>
            </a:p>
          </p:txBody>
        </p:sp>
        <p:cxnSp>
          <p:nvCxnSpPr>
            <p:cNvPr id="151" name="直接箭头连接符 150"/>
            <p:cNvCxnSpPr>
              <a:stCxn id="150" idx="0"/>
              <a:endCxn id="148" idx="2"/>
            </p:cNvCxnSpPr>
            <p:nvPr/>
          </p:nvCxnSpPr>
          <p:spPr bwMode="auto">
            <a:xfrm flipH="1" flipV="1">
              <a:off x="8661412" y="5038864"/>
              <a:ext cx="3117" cy="1193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2" name="矩形 151"/>
            <p:cNvSpPr/>
            <p:nvPr/>
          </p:nvSpPr>
          <p:spPr bwMode="auto">
            <a:xfrm>
              <a:off x="8193360" y="5544864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 smtClean="0"/>
                <a:t>反向行移位</a:t>
              </a:r>
              <a:endParaRPr lang="zh-CN" altLang="en-US" sz="1200" dirty="0"/>
            </a:p>
          </p:txBody>
        </p:sp>
        <p:cxnSp>
          <p:nvCxnSpPr>
            <p:cNvPr id="153" name="直接箭头连接符 152"/>
            <p:cNvCxnSpPr>
              <a:stCxn id="152" idx="0"/>
              <a:endCxn id="150" idx="2"/>
            </p:cNvCxnSpPr>
            <p:nvPr/>
          </p:nvCxnSpPr>
          <p:spPr bwMode="auto">
            <a:xfrm flipV="1">
              <a:off x="8661412" y="5419536"/>
              <a:ext cx="3117" cy="12532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4" name="矩形 153"/>
            <p:cNvSpPr/>
            <p:nvPr/>
          </p:nvSpPr>
          <p:spPr bwMode="auto">
            <a:xfrm>
              <a:off x="8193360" y="5983823"/>
              <a:ext cx="936104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zh-CN" altLang="en-US" sz="1200" dirty="0"/>
                <a:t>轮</a:t>
              </a:r>
              <a:r>
                <a:rPr lang="zh-CN" altLang="en-US" sz="1200" dirty="0" smtClean="0"/>
                <a:t>密钥加</a:t>
              </a:r>
              <a:endParaRPr lang="zh-CN" altLang="en-US" sz="1200" dirty="0"/>
            </a:p>
          </p:txBody>
        </p:sp>
        <p:cxnSp>
          <p:nvCxnSpPr>
            <p:cNvPr id="155" name="直接箭头连接符 154"/>
            <p:cNvCxnSpPr>
              <a:stCxn id="154" idx="0"/>
              <a:endCxn id="152" idx="2"/>
            </p:cNvCxnSpPr>
            <p:nvPr/>
          </p:nvCxnSpPr>
          <p:spPr bwMode="auto">
            <a:xfrm flipV="1">
              <a:off x="8661412" y="5806236"/>
              <a:ext cx="0" cy="17758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6" name="直接箭头连接符 155"/>
            <p:cNvCxnSpPr>
              <a:stCxn id="147" idx="0"/>
            </p:cNvCxnSpPr>
            <p:nvPr/>
          </p:nvCxnSpPr>
          <p:spPr bwMode="auto">
            <a:xfrm flipV="1">
              <a:off x="8664529" y="4264150"/>
              <a:ext cx="1851" cy="12664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7" name="直接箭头连接符 156"/>
            <p:cNvCxnSpPr/>
            <p:nvPr/>
          </p:nvCxnSpPr>
          <p:spPr bwMode="auto">
            <a:xfrm flipV="1">
              <a:off x="8666380" y="3894508"/>
              <a:ext cx="0" cy="1835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58" name="直接箭头连接符 157"/>
            <p:cNvCxnSpPr>
              <a:endCxn id="154" idx="2"/>
            </p:cNvCxnSpPr>
            <p:nvPr/>
          </p:nvCxnSpPr>
          <p:spPr bwMode="auto">
            <a:xfrm flipH="1" flipV="1">
              <a:off x="8661412" y="6245195"/>
              <a:ext cx="1558" cy="20116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9" name="文本框 158"/>
            <p:cNvSpPr txBox="1"/>
            <p:nvPr/>
          </p:nvSpPr>
          <p:spPr>
            <a:xfrm>
              <a:off x="9545603" y="1196752"/>
              <a:ext cx="68105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>
                  <a:latin typeface="+mn-ea"/>
                  <a:ea typeface="+mn-ea"/>
                </a:rPr>
                <a:t>明文</a:t>
              </a:r>
            </a:p>
          </p:txBody>
        </p:sp>
        <p:cxnSp>
          <p:nvCxnSpPr>
            <p:cNvPr id="160" name="直接箭头连接符 159"/>
            <p:cNvCxnSpPr/>
            <p:nvPr/>
          </p:nvCxnSpPr>
          <p:spPr bwMode="auto">
            <a:xfrm flipV="1">
              <a:off x="9124121" y="1396055"/>
              <a:ext cx="437391" cy="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1" name="文本框 160"/>
            <p:cNvSpPr txBox="1"/>
            <p:nvPr/>
          </p:nvSpPr>
          <p:spPr>
            <a:xfrm>
              <a:off x="9314266" y="1621384"/>
              <a:ext cx="400110" cy="11374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2" name="文本框 161"/>
            <p:cNvSpPr txBox="1"/>
            <p:nvPr/>
          </p:nvSpPr>
          <p:spPr>
            <a:xfrm>
              <a:off x="9330933" y="2730537"/>
              <a:ext cx="400110" cy="11374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9</a:t>
              </a:r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3" name="文本框 162"/>
            <p:cNvSpPr txBox="1"/>
            <p:nvPr/>
          </p:nvSpPr>
          <p:spPr>
            <a:xfrm>
              <a:off x="9317519" y="4741370"/>
              <a:ext cx="400110" cy="113745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第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r>
                <a:rPr lang="zh-CN" altLang="en-US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轮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64" name="文本框 163"/>
            <p:cNvSpPr txBox="1"/>
            <p:nvPr/>
          </p:nvSpPr>
          <p:spPr>
            <a:xfrm>
              <a:off x="6783453" y="1223268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[0,3]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65" name="直接箭头连接符 164"/>
            <p:cNvCxnSpPr/>
            <p:nvPr/>
          </p:nvCxnSpPr>
          <p:spPr bwMode="auto">
            <a:xfrm flipH="1" flipV="1">
              <a:off x="6026892" y="1386747"/>
              <a:ext cx="578367" cy="258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6" name="直接箭头连接符 165"/>
            <p:cNvCxnSpPr>
              <a:endCxn id="134" idx="1"/>
            </p:cNvCxnSpPr>
            <p:nvPr/>
          </p:nvCxnSpPr>
          <p:spPr bwMode="auto">
            <a:xfrm>
              <a:off x="7315566" y="1400276"/>
              <a:ext cx="877794" cy="55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67" name="文本框 166"/>
            <p:cNvSpPr txBox="1"/>
            <p:nvPr/>
          </p:nvSpPr>
          <p:spPr>
            <a:xfrm>
              <a:off x="6818979" y="1611526"/>
              <a:ext cx="9679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/>
                <a:t>密钥</a:t>
              </a:r>
            </a:p>
          </p:txBody>
        </p:sp>
        <p:cxnSp>
          <p:nvCxnSpPr>
            <p:cNvPr id="168" name="直接箭头连接符 167"/>
            <p:cNvCxnSpPr/>
            <p:nvPr/>
          </p:nvCxnSpPr>
          <p:spPr bwMode="auto">
            <a:xfrm flipV="1">
              <a:off x="7081728" y="1499288"/>
              <a:ext cx="0" cy="142677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69" name="直接箭头连接符 168"/>
            <p:cNvCxnSpPr>
              <a:endCxn id="170" idx="0"/>
            </p:cNvCxnSpPr>
            <p:nvPr/>
          </p:nvCxnSpPr>
          <p:spPr bwMode="auto">
            <a:xfrm>
              <a:off x="7081728" y="1937454"/>
              <a:ext cx="0" cy="19637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0" name="矩形 169"/>
            <p:cNvSpPr/>
            <p:nvPr/>
          </p:nvSpPr>
          <p:spPr bwMode="auto">
            <a:xfrm>
              <a:off x="6685684" y="2133828"/>
              <a:ext cx="792088" cy="261372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zh-CN" altLang="en-US" sz="1200" dirty="0" smtClean="0"/>
                <a:t>密钥扩展</a:t>
              </a:r>
              <a:endParaRPr lang="zh-CN" altLang="en-US" sz="1200" dirty="0"/>
            </a:p>
          </p:txBody>
        </p:sp>
        <p:sp>
          <p:nvSpPr>
            <p:cNvPr id="171" name="文本框 170"/>
            <p:cNvSpPr txBox="1"/>
            <p:nvPr/>
          </p:nvSpPr>
          <p:spPr>
            <a:xfrm>
              <a:off x="6818979" y="2834163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[4,7]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2" name="直接箭头连接符 171"/>
            <p:cNvCxnSpPr/>
            <p:nvPr/>
          </p:nvCxnSpPr>
          <p:spPr bwMode="auto">
            <a:xfrm flipH="1">
              <a:off x="6036775" y="3033927"/>
              <a:ext cx="648909" cy="455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3" name="直接箭头连接符 172"/>
            <p:cNvCxnSpPr/>
            <p:nvPr/>
          </p:nvCxnSpPr>
          <p:spPr bwMode="auto">
            <a:xfrm flipV="1">
              <a:off x="7289543" y="3025678"/>
              <a:ext cx="883560" cy="824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4" name="直接箭头连接符 173"/>
            <p:cNvCxnSpPr>
              <a:stCxn id="170" idx="2"/>
            </p:cNvCxnSpPr>
            <p:nvPr/>
          </p:nvCxnSpPr>
          <p:spPr bwMode="auto">
            <a:xfrm>
              <a:off x="7081728" y="2395200"/>
              <a:ext cx="0" cy="5307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5" name="文本框 174"/>
            <p:cNvSpPr txBox="1"/>
            <p:nvPr/>
          </p:nvSpPr>
          <p:spPr>
            <a:xfrm>
              <a:off x="6777274" y="4798124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[36,39]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6" name="直接箭头连接符 175"/>
            <p:cNvCxnSpPr/>
            <p:nvPr/>
          </p:nvCxnSpPr>
          <p:spPr bwMode="auto">
            <a:xfrm flipH="1">
              <a:off x="6036775" y="4952012"/>
              <a:ext cx="605678" cy="8302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7" name="直接箭头连接符 176"/>
            <p:cNvCxnSpPr/>
            <p:nvPr/>
          </p:nvCxnSpPr>
          <p:spPr bwMode="auto">
            <a:xfrm flipV="1">
              <a:off x="7440596" y="4952013"/>
              <a:ext cx="737624" cy="830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8" name="文本框 177"/>
            <p:cNvSpPr txBox="1"/>
            <p:nvPr/>
          </p:nvSpPr>
          <p:spPr>
            <a:xfrm>
              <a:off x="6756520" y="5950252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[40,43]</a:t>
              </a:r>
              <a:endParaRPr lang="zh-CN" altLang="en-US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9" name="直接箭头连接符 178"/>
            <p:cNvCxnSpPr/>
            <p:nvPr/>
          </p:nvCxnSpPr>
          <p:spPr bwMode="auto">
            <a:xfrm flipH="1" flipV="1">
              <a:off x="6026891" y="6118026"/>
              <a:ext cx="595162" cy="136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0" name="直接箭头连接符 179"/>
            <p:cNvCxnSpPr/>
            <p:nvPr/>
          </p:nvCxnSpPr>
          <p:spPr bwMode="auto">
            <a:xfrm>
              <a:off x="7440596" y="6098584"/>
              <a:ext cx="727740" cy="14194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aphicFrame>
          <p:nvGraphicFramePr>
            <p:cNvPr id="181" name="对象 18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33230450"/>
                </p:ext>
              </p:extLst>
            </p:nvPr>
          </p:nvGraphicFramePr>
          <p:xfrm>
            <a:off x="6729862" y="1326205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4" name="Equation" r:id="rId3" imgW="152280" imgH="139680" progId="Equation.DSMT4">
                    <p:embed/>
                  </p:oleObj>
                </mc:Choice>
                <mc:Fallback>
                  <p:oleObj name="Equation" r:id="rId3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6729862" y="1326205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2" name="对象 18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48874521"/>
                </p:ext>
              </p:extLst>
            </p:nvPr>
          </p:nvGraphicFramePr>
          <p:xfrm>
            <a:off x="6773369" y="2925916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5" name="Equation" r:id="rId5" imgW="152280" imgH="139680" progId="Equation.DSMT4">
                    <p:embed/>
                  </p:oleObj>
                </mc:Choice>
                <mc:Fallback>
                  <p:oleObj name="Equation" r:id="rId5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773369" y="2925916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3" name="对象 18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98691330"/>
                </p:ext>
              </p:extLst>
            </p:nvPr>
          </p:nvGraphicFramePr>
          <p:xfrm>
            <a:off x="6742779" y="4870132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6" name="Equation" r:id="rId7" imgW="152280" imgH="139680" progId="Equation.DSMT4">
                    <p:embed/>
                  </p:oleObj>
                </mc:Choice>
                <mc:Fallback>
                  <p:oleObj name="Equation" r:id="rId7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742779" y="4870132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4" name="对象 18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77060273"/>
                </p:ext>
              </p:extLst>
            </p:nvPr>
          </p:nvGraphicFramePr>
          <p:xfrm>
            <a:off x="6726119" y="6098584"/>
            <a:ext cx="152400" cy="139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77" name="Equation" r:id="rId9" imgW="152280" imgH="139680" progId="Equation.DSMT4">
                    <p:embed/>
                  </p:oleObj>
                </mc:Choice>
                <mc:Fallback>
                  <p:oleObj name="Equation" r:id="rId9" imgW="152280" imgH="139680" progId="Equation.DSMT4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26119" y="6098584"/>
                          <a:ext cx="152400" cy="1397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5" name="文本框 184"/>
            <p:cNvSpPr txBox="1"/>
            <p:nvPr/>
          </p:nvSpPr>
          <p:spPr>
            <a:xfrm>
              <a:off x="8544108" y="4078044"/>
              <a:ext cx="369332" cy="1907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6" name="文本框 185"/>
            <p:cNvSpPr txBox="1"/>
            <p:nvPr/>
          </p:nvSpPr>
          <p:spPr>
            <a:xfrm>
              <a:off x="5450827" y="3213948"/>
              <a:ext cx="369332" cy="190706"/>
            </a:xfrm>
            <a:prstGeom prst="rect">
              <a:avLst/>
            </a:prstGeom>
            <a:noFill/>
          </p:spPr>
          <p:txBody>
            <a:bodyPr vert="eaVert" wrap="square" rtlCol="0">
              <a:spAutoFit/>
            </a:bodyPr>
            <a:lstStyle/>
            <a:p>
              <a:r>
                <a:rPr lang="en-US" altLang="zh-CN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</a:t>
              </a:r>
              <a:endParaRPr lang="zh-CN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7" name="矩形 186"/>
            <p:cNvSpPr/>
            <p:nvPr/>
          </p:nvSpPr>
          <p:spPr bwMode="auto">
            <a:xfrm>
              <a:off x="4586731" y="5158164"/>
              <a:ext cx="1584176" cy="1224136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8" name="矩形 187"/>
            <p:cNvSpPr/>
            <p:nvPr/>
          </p:nvSpPr>
          <p:spPr bwMode="auto">
            <a:xfrm>
              <a:off x="4586731" y="3504537"/>
              <a:ext cx="1584176" cy="1612737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89" name="矩形 188"/>
            <p:cNvSpPr/>
            <p:nvPr/>
          </p:nvSpPr>
          <p:spPr bwMode="auto">
            <a:xfrm>
              <a:off x="4600930" y="1614945"/>
              <a:ext cx="1584176" cy="1612737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0" name="矩形 189"/>
            <p:cNvSpPr/>
            <p:nvPr/>
          </p:nvSpPr>
          <p:spPr bwMode="auto">
            <a:xfrm>
              <a:off x="8070421" y="1196752"/>
              <a:ext cx="1584176" cy="1224136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1" name="矩形 190"/>
            <p:cNvSpPr/>
            <p:nvPr/>
          </p:nvSpPr>
          <p:spPr bwMode="auto">
            <a:xfrm>
              <a:off x="8071234" y="2465307"/>
              <a:ext cx="1584176" cy="1612737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192" name="文本框 191"/>
            <p:cNvSpPr txBox="1"/>
            <p:nvPr/>
          </p:nvSpPr>
          <p:spPr>
            <a:xfrm>
              <a:off x="8409384" y="6403786"/>
              <a:ext cx="12961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600" b="1" dirty="0" smtClean="0">
                  <a:latin typeface="+mn-ea"/>
                  <a:ea typeface="+mn-ea"/>
                </a:rPr>
                <a:t>密文</a:t>
              </a:r>
              <a:endParaRPr lang="zh-CN" altLang="en-US" sz="1600" b="1" dirty="0">
                <a:latin typeface="+mn-ea"/>
                <a:ea typeface="+mn-ea"/>
              </a:endParaRPr>
            </a:p>
          </p:txBody>
        </p:sp>
        <p:sp>
          <p:nvSpPr>
            <p:cNvPr id="193" name="矩形 192"/>
            <p:cNvSpPr/>
            <p:nvPr/>
          </p:nvSpPr>
          <p:spPr bwMode="auto">
            <a:xfrm>
              <a:off x="8070421" y="4265507"/>
              <a:ext cx="1584176" cy="1612737"/>
            </a:xfrm>
            <a:prstGeom prst="rect">
              <a:avLst/>
            </a:prstGeom>
            <a:solidFill>
              <a:schemeClr val="bg1">
                <a:lumMod val="95000"/>
                <a:alpha val="24000"/>
              </a:schemeClr>
            </a:solidFill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4127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轮运算（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字节替换 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11</a:t>
            </a:fld>
            <a:r>
              <a:rPr lang="en-US" altLang="zh-CN" dirty="0" smtClean="0"/>
              <a:t>/19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74638" y="2334939"/>
            <a:ext cx="883089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</a:rPr>
              <a:t>AES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</a:rPr>
              <a:t>的字节替换就是一个查表替换操作，通过定义一个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</a:rPr>
              <a:t>盒和一个逆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</a:rPr>
              <a:t>盒进行明文替换与还原。</a:t>
            </a:r>
            <a:endParaRPr lang="en-US" altLang="zh-CN" sz="2800" b="1" dirty="0" smtClean="0">
              <a:latin typeface="Times New Roman" panose="02020603050405020304" pitchFamily="18" charset="0"/>
              <a:ea typeface="+mn-ea"/>
            </a:endParaRPr>
          </a:p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状态矩阵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</a:rPr>
              <a:t>中每个字节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的高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位作为行值，低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位作为列值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</a:rPr>
              <a:t>，对应取出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盒或者逆</a:t>
            </a:r>
            <a:r>
              <a:rPr lang="en-US" altLang="zh-CN" sz="2800" b="1" dirty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盒中对应</a:t>
            </a:r>
            <a:r>
              <a:rPr lang="zh-CN" altLang="en-US" sz="2800" b="1" dirty="0" smtClean="0">
                <a:latin typeface="Times New Roman" panose="02020603050405020304" pitchFamily="18" charset="0"/>
                <a:ea typeface="+mn-ea"/>
              </a:rPr>
              <a:t>的元素</a:t>
            </a:r>
            <a:r>
              <a:rPr lang="zh-CN" altLang="en-US" sz="2800" b="1" dirty="0">
                <a:latin typeface="Times New Roman" panose="02020603050405020304" pitchFamily="18" charset="0"/>
                <a:ea typeface="+mn-ea"/>
              </a:rPr>
              <a:t>作为输出。</a:t>
            </a:r>
            <a:endParaRPr lang="en-US" altLang="zh-CN" sz="2800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67928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轮运算（</a:t>
            </a:r>
            <a:r>
              <a:rPr lang="zh-CN" altLang="en-US" dirty="0">
                <a:solidFill>
                  <a:srgbClr val="FFFF00"/>
                </a:solidFill>
                <a:latin typeface="Times New Roman" panose="02020603050405020304" pitchFamily="18" charset="0"/>
              </a:rPr>
              <a:t>字节替换 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12</a:t>
            </a:fld>
            <a:r>
              <a:rPr lang="en-US" altLang="zh-CN" dirty="0" smtClean="0"/>
              <a:t>/19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6969224" y="5949280"/>
            <a:ext cx="20162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AES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替换</a:t>
            </a:r>
            <a:r>
              <a:rPr lang="en-US" altLang="zh-CN" b="1" dirty="0" smtClean="0">
                <a:latin typeface="Times New Roman" panose="02020603050405020304" pitchFamily="18" charset="0"/>
                <a:ea typeface="+mn-ea"/>
              </a:rPr>
              <a:t>S</a:t>
            </a:r>
            <a:r>
              <a:rPr lang="zh-CN" altLang="en-US" b="1" dirty="0" smtClean="0">
                <a:latin typeface="Times New Roman" panose="02020603050405020304" pitchFamily="18" charset="0"/>
                <a:ea typeface="+mn-ea"/>
              </a:rPr>
              <a:t>盒</a:t>
            </a:r>
            <a:endParaRPr lang="en-US" altLang="zh-CN" b="1" dirty="0">
              <a:latin typeface="Times New Roman" panose="02020603050405020304" pitchFamily="18" charset="0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403779"/>
              </p:ext>
            </p:extLst>
          </p:nvPr>
        </p:nvGraphicFramePr>
        <p:xfrm>
          <a:off x="5889110" y="2420888"/>
          <a:ext cx="3705711" cy="34938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7983"/>
                <a:gridCol w="217983"/>
                <a:gridCol w="217983"/>
                <a:gridCol w="217983"/>
                <a:gridCol w="217983"/>
                <a:gridCol w="217983"/>
                <a:gridCol w="217983"/>
                <a:gridCol w="217983"/>
                <a:gridCol w="217983"/>
                <a:gridCol w="217983"/>
                <a:gridCol w="217983"/>
                <a:gridCol w="217983"/>
                <a:gridCol w="217983"/>
                <a:gridCol w="217983"/>
                <a:gridCol w="217983"/>
                <a:gridCol w="217983"/>
                <a:gridCol w="217983"/>
              </a:tblGrid>
              <a:tr h="195972"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zh-CN" altLang="en-US" sz="600" dirty="0">
                          <a:effectLst/>
                        </a:rPr>
                        <a:t>行</a:t>
                      </a:r>
                      <a:r>
                        <a:rPr lang="en-US" altLang="zh-CN" sz="600" dirty="0">
                          <a:effectLst/>
                        </a:rPr>
                        <a:t>/</a:t>
                      </a:r>
                      <a:r>
                        <a:rPr lang="zh-CN" altLang="en-US" sz="600" dirty="0">
                          <a:effectLst/>
                        </a:rPr>
                        <a:t>列</a:t>
                      </a:r>
                      <a:endParaRPr lang="zh-CN" altLang="en-US" sz="600" b="1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zh-CN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E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US" sz="6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0x63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0x7c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0x77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0xc9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0x7d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0xfa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0x36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0x3f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0xf7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0x18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0x96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0x05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0x9a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4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0x09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0x52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0x3b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5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0x53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0xcb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0xbe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0x39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6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0xd0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0x45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0xf9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0x02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0x7f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7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0xda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0x21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0x10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0xff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 dirty="0">
                          <a:solidFill>
                            <a:srgbClr val="FF0000"/>
                          </a:solidFill>
                          <a:effectLst/>
                        </a:rPr>
                        <a:t>8</a:t>
                      </a:r>
                      <a:endParaRPr lang="en-US" altLang="zh-CN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0xcd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0x3d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0x64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0x5d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0x19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altLang="zh-CN" sz="600">
                          <a:solidFill>
                            <a:srgbClr val="FF0000"/>
                          </a:solidFill>
                          <a:effectLst/>
                        </a:rPr>
                        <a:t>9</a:t>
                      </a:r>
                      <a:endParaRPr lang="en-US" altLang="zh-CN" sz="6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0x14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0xde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>
                          <a:solidFill>
                            <a:srgbClr val="FF0000"/>
                          </a:solidFill>
                          <a:effectLst/>
                        </a:rPr>
                        <a:t>A</a:t>
                      </a:r>
                      <a:endParaRPr lang="en-US" sz="6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0xe0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0x91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0xe4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>
                          <a:solidFill>
                            <a:srgbClr val="FF0000"/>
                          </a:solidFill>
                          <a:effectLst/>
                        </a:rPr>
                        <a:t>B</a:t>
                      </a:r>
                      <a:endParaRPr lang="en-US" sz="600" b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0xe7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0x65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0xae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C</a:t>
                      </a:r>
                      <a:endParaRPr lang="en-US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0xba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0xc6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0x74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0xbd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0x8b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0x8a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endParaRPr lang="en-US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0x70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0x03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0x0e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0x35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0x57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0xc1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0x9e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E</a:t>
                      </a:r>
                      <a:endParaRPr lang="en-US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0xe1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0xf8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0xd9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0x9b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0x1e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0x87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0xce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0x55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0x28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0xdf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95972">
                <a:tc>
                  <a:txBody>
                    <a:bodyPr/>
                    <a:lstStyle/>
                    <a:p>
                      <a:pPr algn="ctr" fontAlgn="ctr" latinLnBrk="0"/>
                      <a:r>
                        <a:rPr lang="en-US" sz="600" dirty="0">
                          <a:solidFill>
                            <a:srgbClr val="FF0000"/>
                          </a:solidFill>
                          <a:effectLst/>
                        </a:rPr>
                        <a:t>F</a:t>
                      </a:r>
                      <a:endParaRPr lang="en-US" sz="600" b="0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0x8c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0xa1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0x89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0xe6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0x42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0x68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0x41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0x99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0x2d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0x0f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0xb0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>
                          <a:effectLst/>
                        </a:rPr>
                        <a:t>0x54</a:t>
                      </a:r>
                      <a:endParaRPr lang="en-US" sz="600" b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0xbb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 latinLnBrk="0"/>
                      <a:r>
                        <a:rPr lang="en-US" sz="600" dirty="0">
                          <a:effectLst/>
                        </a:rPr>
                        <a:t>0x16</a:t>
                      </a:r>
                      <a:endParaRPr lang="en-US" sz="600" b="0" dirty="0">
                        <a:solidFill>
                          <a:srgbClr val="4F4F4F"/>
                        </a:solidFill>
                        <a:effectLst/>
                      </a:endParaRPr>
                    </a:p>
                  </a:txBody>
                  <a:tcPr marL="26839" marR="26839" marT="26839" marB="268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4143222"/>
              </p:ext>
            </p:extLst>
          </p:nvPr>
        </p:nvGraphicFramePr>
        <p:xfrm>
          <a:off x="1640632" y="2420888"/>
          <a:ext cx="2016224" cy="1584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452"/>
                <a:gridCol w="470452"/>
                <a:gridCol w="537660"/>
                <a:gridCol w="537660"/>
              </a:tblGrid>
              <a:tr h="44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0x13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0xA4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右箭头 7"/>
          <p:cNvSpPr/>
          <p:nvPr/>
        </p:nvSpPr>
        <p:spPr bwMode="auto">
          <a:xfrm>
            <a:off x="4160912" y="2924944"/>
            <a:ext cx="1224136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4304928" y="2607295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  <a:ea typeface="+mn-ea"/>
              </a:rPr>
              <a:t>查询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0" name="椭圆 9"/>
          <p:cNvSpPr/>
          <p:nvPr/>
        </p:nvSpPr>
        <p:spPr bwMode="auto">
          <a:xfrm>
            <a:off x="6753200" y="2816932"/>
            <a:ext cx="288032" cy="25202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273135"/>
              </p:ext>
            </p:extLst>
          </p:nvPr>
        </p:nvGraphicFramePr>
        <p:xfrm>
          <a:off x="1640632" y="4293095"/>
          <a:ext cx="2016224" cy="158417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452"/>
                <a:gridCol w="470452"/>
                <a:gridCol w="537660"/>
                <a:gridCol w="537660"/>
              </a:tblGrid>
              <a:tr h="44368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0x7d</a:t>
                      </a:r>
                      <a:endParaRPr lang="zh-CN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0x49</a:t>
                      </a:r>
                      <a:endParaRPr lang="zh-CN" altLang="en-US" sz="140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01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..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3" name="右箭头 12"/>
          <p:cNvSpPr/>
          <p:nvPr/>
        </p:nvSpPr>
        <p:spPr bwMode="auto">
          <a:xfrm flipH="1">
            <a:off x="4160912" y="4725144"/>
            <a:ext cx="1224136" cy="50405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4448944" y="4407495"/>
            <a:ext cx="8640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b="1" dirty="0" smtClean="0">
                <a:latin typeface="+mn-ea"/>
                <a:ea typeface="+mn-ea"/>
              </a:rPr>
              <a:t>替换</a:t>
            </a:r>
            <a:endParaRPr lang="en-US" altLang="zh-CN" b="1" dirty="0">
              <a:latin typeface="+mn-ea"/>
              <a:ea typeface="+mn-ea"/>
            </a:endParaRPr>
          </a:p>
        </p:txBody>
      </p:sp>
      <p:sp>
        <p:nvSpPr>
          <p:cNvPr id="15" name="椭圆 14"/>
          <p:cNvSpPr/>
          <p:nvPr/>
        </p:nvSpPr>
        <p:spPr bwMode="auto">
          <a:xfrm>
            <a:off x="6969224" y="4626349"/>
            <a:ext cx="288032" cy="252028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1285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轮运算（行移位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13</a:t>
            </a:fld>
            <a:r>
              <a:rPr lang="en-US" altLang="zh-CN" dirty="0" smtClean="0"/>
              <a:t>/19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74638" y="2334939"/>
            <a:ext cx="8830890" cy="13767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行移位是一个简单的左循环移位操作。当使用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128 bit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密钥时，状态矩阵的第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0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行不移位，第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1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行左移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1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字节，第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2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行左移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2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字节，第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3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行左移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3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字节，如下所示：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30228"/>
              </p:ext>
            </p:extLst>
          </p:nvPr>
        </p:nvGraphicFramePr>
        <p:xfrm>
          <a:off x="2072680" y="4077072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04056"/>
                <a:gridCol w="576064"/>
                <a:gridCol w="576064"/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904555"/>
              </p:ext>
            </p:extLst>
          </p:nvPr>
        </p:nvGraphicFramePr>
        <p:xfrm>
          <a:off x="5961112" y="4077072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04056"/>
                <a:gridCol w="576064"/>
                <a:gridCol w="576064"/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右箭头 7"/>
          <p:cNvSpPr/>
          <p:nvPr/>
        </p:nvSpPr>
        <p:spPr bwMode="auto">
          <a:xfrm>
            <a:off x="4448944" y="4221088"/>
            <a:ext cx="1368152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9" name="右箭头 8"/>
          <p:cNvSpPr/>
          <p:nvPr/>
        </p:nvSpPr>
        <p:spPr bwMode="auto">
          <a:xfrm>
            <a:off x="4448944" y="4653136"/>
            <a:ext cx="1368152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0" name="右箭头 9"/>
          <p:cNvSpPr/>
          <p:nvPr/>
        </p:nvSpPr>
        <p:spPr bwMode="auto">
          <a:xfrm>
            <a:off x="4448944" y="5085184"/>
            <a:ext cx="1368152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5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1" name="右箭头 10"/>
          <p:cNvSpPr/>
          <p:nvPr/>
        </p:nvSpPr>
        <p:spPr bwMode="auto">
          <a:xfrm>
            <a:off x="4448944" y="5517232"/>
            <a:ext cx="1368152" cy="144016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4736976" y="3933056"/>
            <a:ext cx="86409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不移位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4448944" y="4365104"/>
            <a:ext cx="1368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左移</a:t>
            </a:r>
            <a:r>
              <a:rPr lang="en-US" altLang="zh-CN" sz="1600" b="1" dirty="0" smtClean="0">
                <a:latin typeface="+mn-ea"/>
                <a:ea typeface="+mn-ea"/>
              </a:rPr>
              <a:t>1</a:t>
            </a:r>
            <a:r>
              <a:rPr lang="zh-CN" altLang="en-US" sz="1600" b="1" dirty="0" smtClean="0">
                <a:latin typeface="+mn-ea"/>
                <a:ea typeface="+mn-ea"/>
              </a:rPr>
              <a:t>个字节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4448944" y="4797152"/>
            <a:ext cx="1368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左移</a:t>
            </a:r>
            <a:r>
              <a:rPr lang="en-US" altLang="zh-CN" sz="1600" b="1" dirty="0" smtClean="0">
                <a:latin typeface="+mn-ea"/>
                <a:ea typeface="+mn-ea"/>
              </a:rPr>
              <a:t>2</a:t>
            </a:r>
            <a:r>
              <a:rPr lang="zh-CN" altLang="en-US" sz="1600" b="1" dirty="0" smtClean="0">
                <a:latin typeface="+mn-ea"/>
                <a:ea typeface="+mn-ea"/>
              </a:rPr>
              <a:t>个字节</a:t>
            </a:r>
            <a:endParaRPr lang="en-US" altLang="zh-CN" sz="1600" b="1" dirty="0">
              <a:latin typeface="+mn-ea"/>
              <a:ea typeface="+mn-ea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4448944" y="5250686"/>
            <a:ext cx="13681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1600" b="1" dirty="0" smtClean="0">
                <a:latin typeface="+mn-ea"/>
                <a:ea typeface="+mn-ea"/>
              </a:rPr>
              <a:t>左移</a:t>
            </a:r>
            <a:r>
              <a:rPr lang="en-US" altLang="zh-CN" sz="1600" b="1" dirty="0" smtClean="0">
                <a:latin typeface="+mn-ea"/>
                <a:ea typeface="+mn-ea"/>
              </a:rPr>
              <a:t>3</a:t>
            </a:r>
            <a:r>
              <a:rPr lang="zh-CN" altLang="en-US" sz="1600" b="1" dirty="0" smtClean="0">
                <a:latin typeface="+mn-ea"/>
                <a:ea typeface="+mn-ea"/>
              </a:rPr>
              <a:t>个字节</a:t>
            </a:r>
            <a:endParaRPr lang="en-US" altLang="zh-CN" sz="16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7469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轮运算（列混合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14</a:t>
            </a:fld>
            <a:r>
              <a:rPr lang="en-US" altLang="zh-CN" dirty="0" smtClean="0"/>
              <a:t>/19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74638" y="2334939"/>
            <a:ext cx="8542858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列混合是通过矩阵相乘来实现的，经过行移位后的状态矩阵与固定的矩阵相乘，新状态矩阵的每一个</a:t>
            </a:r>
            <a:r>
              <a:rPr lang="zh-CN" altLang="en-US" sz="2600" b="1" dirty="0">
                <a:latin typeface="Times New Roman" panose="02020603050405020304" pitchFamily="18" charset="0"/>
              </a:rPr>
              <a:t>列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元素都是原状态矩阵的列混合值，然后得到混淆后的状态矩阵，如下：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5094"/>
              </p:ext>
            </p:extLst>
          </p:nvPr>
        </p:nvGraphicFramePr>
        <p:xfrm>
          <a:off x="1208584" y="3789040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04056"/>
                <a:gridCol w="576064"/>
                <a:gridCol w="576064"/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m'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等于号 6"/>
          <p:cNvSpPr/>
          <p:nvPr/>
        </p:nvSpPr>
        <p:spPr bwMode="auto">
          <a:xfrm>
            <a:off x="3440832" y="4392236"/>
            <a:ext cx="864096" cy="432048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1323258"/>
              </p:ext>
            </p:extLst>
          </p:nvPr>
        </p:nvGraphicFramePr>
        <p:xfrm>
          <a:off x="4304928" y="3789040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04056"/>
                <a:gridCol w="576064"/>
                <a:gridCol w="576064"/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</a:t>
                      </a:r>
                      <a:endParaRPr lang="zh-CN" altLang="en-US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03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01</a:t>
                      </a:r>
                      <a:endParaRPr lang="zh-CN" altLang="en-US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="1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02</a:t>
                      </a:r>
                      <a:endParaRPr lang="zh-CN" altLang="en-US" b="1" i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839374"/>
              </p:ext>
            </p:extLst>
          </p:nvPr>
        </p:nvGraphicFramePr>
        <p:xfrm>
          <a:off x="6969224" y="3789040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04056"/>
                <a:gridCol w="576064"/>
                <a:gridCol w="576064"/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乘号 10"/>
          <p:cNvSpPr/>
          <p:nvPr/>
        </p:nvSpPr>
        <p:spPr bwMode="auto">
          <a:xfrm>
            <a:off x="6465168" y="4392236"/>
            <a:ext cx="432048" cy="432048"/>
          </a:xfrm>
          <a:prstGeom prst="mathMultiply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20551" y="5549170"/>
            <a:ext cx="86742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b="1" dirty="0" smtClean="0">
                <a:latin typeface="+mn-ea"/>
                <a:ea typeface="+mn-ea"/>
              </a:rPr>
              <a:t>这里涉及的矩阵</a:t>
            </a:r>
            <a:r>
              <a:rPr lang="zh-CN" altLang="en-US" sz="2000" b="1" dirty="0">
                <a:latin typeface="+mn-ea"/>
                <a:ea typeface="+mn-ea"/>
              </a:rPr>
              <a:t>元素的乘法和加法都是定义在基于</a:t>
            </a:r>
            <a:r>
              <a:rPr lang="en-US" altLang="zh-CN" sz="2000" b="1" dirty="0">
                <a:latin typeface="+mn-ea"/>
                <a:ea typeface="+mn-ea"/>
              </a:rPr>
              <a:t>GF(2^8)</a:t>
            </a:r>
            <a:r>
              <a:rPr lang="zh-CN" altLang="en-US" sz="2000" b="1" dirty="0">
                <a:latin typeface="+mn-ea"/>
                <a:ea typeface="+mn-ea"/>
              </a:rPr>
              <a:t>上的</a:t>
            </a:r>
            <a:r>
              <a:rPr lang="zh-CN" altLang="en-US" sz="2000" b="1" dirty="0" smtClean="0">
                <a:latin typeface="+mn-ea"/>
                <a:ea typeface="+mn-ea"/>
              </a:rPr>
              <a:t>二元运算上。</a:t>
            </a:r>
            <a:endParaRPr lang="zh-CN" altLang="en-US" sz="2000" b="1" dirty="0">
              <a:latin typeface="+mn-ea"/>
              <a:ea typeface="+mn-ea"/>
            </a:endParaRPr>
          </a:p>
        </p:txBody>
      </p:sp>
      <p:sp>
        <p:nvSpPr>
          <p:cNvPr id="13" name="椭圆 12"/>
          <p:cNvSpPr/>
          <p:nvPr/>
        </p:nvSpPr>
        <p:spPr bwMode="auto">
          <a:xfrm>
            <a:off x="1208584" y="3747633"/>
            <a:ext cx="504056" cy="473455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" name="圆角矩形 14"/>
          <p:cNvSpPr/>
          <p:nvPr/>
        </p:nvSpPr>
        <p:spPr bwMode="auto">
          <a:xfrm>
            <a:off x="4160912" y="3717032"/>
            <a:ext cx="2376264" cy="549012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6" name="圆角矩形 15"/>
          <p:cNvSpPr/>
          <p:nvPr/>
        </p:nvSpPr>
        <p:spPr bwMode="auto">
          <a:xfrm flipH="1">
            <a:off x="6897216" y="3697434"/>
            <a:ext cx="648072" cy="1851736"/>
          </a:xfrm>
          <a:prstGeom prst="roundRect">
            <a:avLst/>
          </a:prstGeom>
          <a:noFill/>
          <a:ln w="952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  <a:ex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ahoma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43704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轮运算（轮钥密加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15</a:t>
            </a:fld>
            <a:r>
              <a:rPr lang="en-US" altLang="zh-CN" dirty="0" smtClean="0"/>
              <a:t>/19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74638" y="2334939"/>
            <a:ext cx="8830890" cy="14126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轮密钥加是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将轮密钥与状态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矩阵中的数据进行逐位异或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操作。在第</a:t>
            </a:r>
            <a:r>
              <a:rPr lang="en-US" altLang="zh-CN" sz="2600" b="1" i="1" dirty="0" err="1" smtClean="0">
                <a:latin typeface="Times New Roman" panose="02020603050405020304" pitchFamily="18" charset="0"/>
                <a:ea typeface="+mn-ea"/>
              </a:rPr>
              <a:t>i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轮运算中，使用的扩展子密钥为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w[4</a:t>
            </a:r>
            <a:r>
              <a:rPr lang="en-US" altLang="zh-CN" sz="2600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+1],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+2],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+3]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，每个</a:t>
            </a:r>
            <a:r>
              <a:rPr lang="zh-CN" altLang="en-US" sz="2600" b="1" dirty="0">
                <a:latin typeface="Times New Roman" panose="02020603050405020304" pitchFamily="18" charset="0"/>
              </a:rPr>
              <a:t>子</a:t>
            </a:r>
            <a:r>
              <a:rPr lang="zh-CN" altLang="en-US" sz="2600" b="1" dirty="0" smtClean="0">
                <a:latin typeface="Times New Roman" panose="02020603050405020304" pitchFamily="18" charset="0"/>
              </a:rPr>
              <a:t>密钥数组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包含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32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位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比特。此操作如下：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000672" y="3861048"/>
            <a:ext cx="681466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="1" dirty="0" smtClean="0">
                <a:latin typeface="Times New Roman" panose="02020603050405020304" pitchFamily="18" charset="0"/>
              </a:rPr>
              <a:t>=[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⊕</a:t>
            </a:r>
            <a:r>
              <a:rPr lang="en-AU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w[4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</a:rPr>
              <a:t>]  </a:t>
            </a:r>
          </a:p>
          <a:p>
            <a:r>
              <a:rPr lang="en-US" altLang="zh-CN" b="1" dirty="0" smtClean="0">
                <a:latin typeface="Times New Roman" panose="02020603050405020304" pitchFamily="18" charset="0"/>
              </a:rPr>
              <a:t>[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="1" dirty="0" smtClean="0">
                <a:latin typeface="Times New Roman" panose="02020603050405020304" pitchFamily="18" charset="0"/>
              </a:rPr>
              <a:t>=[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⊕</a:t>
            </a:r>
            <a:r>
              <a:rPr lang="en-AU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w[4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</a:rPr>
              <a:t>+1]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="1" dirty="0" smtClean="0">
                <a:latin typeface="Times New Roman" panose="02020603050405020304" pitchFamily="18" charset="0"/>
              </a:rPr>
              <a:t>=[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⊕</a:t>
            </a:r>
            <a:r>
              <a:rPr lang="en-AU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w[4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</a:rPr>
              <a:t>+2]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</a:rPr>
              <a:t>[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m'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altLang="zh-CN" b="1" dirty="0" smtClean="0">
                <a:latin typeface="Times New Roman" panose="02020603050405020304" pitchFamily="18" charset="0"/>
              </a:rPr>
              <a:t>=[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US" altLang="zh-CN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zh-CN" altLang="en-US" dirty="0"/>
              <a:t>⊕</a:t>
            </a:r>
            <a:r>
              <a:rPr lang="en-AU" altLang="zh-CN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b="1" dirty="0" smtClean="0">
                <a:latin typeface="Times New Roman" panose="02020603050405020304" pitchFamily="18" charset="0"/>
              </a:rPr>
              <a:t>w[4</a:t>
            </a:r>
            <a:r>
              <a:rPr lang="en-US" altLang="zh-CN" b="1" i="1" dirty="0" smtClean="0">
                <a:latin typeface="Times New Roman" panose="02020603050405020304" pitchFamily="18" charset="0"/>
              </a:rPr>
              <a:t>i</a:t>
            </a:r>
            <a:r>
              <a:rPr lang="en-US" altLang="zh-CN" b="1" dirty="0" smtClean="0">
                <a:latin typeface="Times New Roman" panose="02020603050405020304" pitchFamily="18" charset="0"/>
              </a:rPr>
              <a:t>+3]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0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轮运算（子密钥生成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16</a:t>
            </a:fld>
            <a:r>
              <a:rPr lang="en-US" altLang="zh-CN" dirty="0" smtClean="0"/>
              <a:t>/19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874638" y="2334939"/>
            <a:ext cx="8830890" cy="3444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AES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首先将初始密钥输入到一个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*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4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的状态矩阵中，然后每列依次保存在</a:t>
            </a:r>
            <a:r>
              <a:rPr lang="en-US" altLang="zh-CN" sz="2600" b="1" dirty="0" smtClean="0">
                <a:latin typeface="Times New Roman" panose="02020603050405020304" pitchFamily="18" charset="0"/>
              </a:rPr>
              <a:t>w[0], w[1</a:t>
            </a:r>
            <a:r>
              <a:rPr lang="en-US" altLang="zh-CN" sz="2600" b="1" dirty="0">
                <a:latin typeface="Times New Roman" panose="02020603050405020304" pitchFamily="18" charset="0"/>
              </a:rPr>
              <a:t>], </a:t>
            </a:r>
            <a:r>
              <a:rPr lang="en-US" altLang="zh-CN" sz="2600" b="1" dirty="0" smtClean="0">
                <a:latin typeface="Times New Roman" panose="02020603050405020304" pitchFamily="18" charset="0"/>
              </a:rPr>
              <a:t>w[2</a:t>
            </a:r>
            <a:r>
              <a:rPr lang="en-US" altLang="zh-CN" sz="2600" b="1" dirty="0">
                <a:latin typeface="Times New Roman" panose="02020603050405020304" pitchFamily="18" charset="0"/>
              </a:rPr>
              <a:t>], </a:t>
            </a:r>
            <a:r>
              <a:rPr lang="en-US" altLang="zh-CN" sz="2600" b="1" dirty="0" smtClean="0">
                <a:latin typeface="Times New Roman" panose="02020603050405020304" pitchFamily="18" charset="0"/>
              </a:rPr>
              <a:t>w[3]</a:t>
            </a:r>
            <a:r>
              <a:rPr lang="zh-CN" altLang="en-US" sz="2600" b="1" dirty="0" smtClean="0">
                <a:latin typeface="Times New Roman" panose="02020603050405020304" pitchFamily="18" charset="0"/>
              </a:rPr>
              <a:t>中，即：</a:t>
            </a:r>
            <a:endParaRPr lang="en-US" altLang="zh-CN" sz="26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1200"/>
              </a:lnSpc>
              <a:buClr>
                <a:srgbClr val="0000FF"/>
              </a:buClr>
              <a:defRPr/>
            </a:pPr>
            <a:endParaRPr lang="en-US" altLang="zh-CN" sz="2600" b="1" dirty="0" smtClean="0">
              <a:latin typeface="Times New Roman" panose="02020603050405020304" pitchFamily="18" charset="0"/>
            </a:endParaRPr>
          </a:p>
          <a:p>
            <a:pPr marL="720000"/>
            <a:r>
              <a:rPr lang="en-US" altLang="zh-CN" sz="2800" b="1" dirty="0" smtClean="0">
                <a:latin typeface="Times New Roman" panose="02020603050405020304" pitchFamily="18" charset="0"/>
              </a:rPr>
              <a:t>w[0] = [</a:t>
            </a:r>
            <a:r>
              <a:rPr lang="en-US" altLang="zh-CN" sz="2800" b="1" i="1" dirty="0" smtClean="0">
                <a:latin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</a:p>
          <a:p>
            <a:pPr marL="720000"/>
            <a:r>
              <a:rPr lang="en-US" altLang="zh-CN" sz="2800" b="1" dirty="0" smtClean="0">
                <a:latin typeface="Times New Roman" panose="02020603050405020304" pitchFamily="18" charset="0"/>
              </a:rPr>
              <a:t>w[1</a:t>
            </a:r>
            <a:r>
              <a:rPr lang="en-US" altLang="zh-CN" sz="2800" b="1" dirty="0">
                <a:latin typeface="Times New Roman" panose="02020603050405020304" pitchFamily="18" charset="0"/>
              </a:rPr>
              <a:t>] = [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20000"/>
            <a:r>
              <a:rPr lang="en-US" altLang="zh-CN" sz="2800" b="1" dirty="0" smtClean="0">
                <a:latin typeface="Times New Roman" panose="02020603050405020304" pitchFamily="18" charset="0"/>
              </a:rPr>
              <a:t>w[2] </a:t>
            </a:r>
            <a:r>
              <a:rPr lang="en-US" altLang="zh-CN" sz="2800" b="1" dirty="0">
                <a:latin typeface="Times New Roman" panose="02020603050405020304" pitchFamily="18" charset="0"/>
              </a:rPr>
              <a:t>= [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9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720000"/>
            <a:r>
              <a:rPr lang="en-US" altLang="zh-CN" sz="2800" b="1" dirty="0" smtClean="0">
                <a:latin typeface="Times New Roman" panose="02020603050405020304" pitchFamily="18" charset="0"/>
              </a:rPr>
              <a:t>w[3] </a:t>
            </a:r>
            <a:r>
              <a:rPr lang="en-US" altLang="zh-CN" sz="2800" b="1" dirty="0">
                <a:latin typeface="Times New Roman" panose="02020603050405020304" pitchFamily="18" charset="0"/>
              </a:rPr>
              <a:t>= [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zh-CN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13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14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]</a:t>
            </a:r>
            <a:endParaRPr lang="en-US" altLang="zh-CN" sz="26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ts val="1200"/>
              </a:lnSpc>
              <a:buClr>
                <a:srgbClr val="0000FF"/>
              </a:buClr>
              <a:defRPr/>
            </a:pPr>
            <a:endParaRPr lang="en-US" altLang="zh-CN" sz="26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 smtClean="0">
                <a:latin typeface="Times New Roman" panose="02020603050405020304" pitchFamily="18" charset="0"/>
              </a:rPr>
              <a:t>之后生成每一轮的子密钥</a:t>
            </a:r>
            <a:r>
              <a:rPr lang="en-US" altLang="zh-CN" sz="2600" b="1" dirty="0">
                <a:latin typeface="Times New Roman" panose="02020603050405020304" pitchFamily="18" charset="0"/>
              </a:rPr>
              <a:t>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+1],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+2],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+3</a:t>
            </a:r>
            <a:r>
              <a:rPr lang="en-US" altLang="zh-CN" sz="2600" b="1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600" b="1" dirty="0" smtClean="0">
                <a:latin typeface="Times New Roman" panose="02020603050405020304" pitchFamily="18" charset="0"/>
              </a:rPr>
              <a:t>。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2292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轮运算（子密钥生成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17</a:t>
            </a:fld>
            <a:r>
              <a:rPr lang="en-US" altLang="zh-CN" dirty="0" smtClean="0"/>
              <a:t>/19</a:t>
            </a:r>
            <a:endParaRPr lang="en-US" altLang="zh-CN" dirty="0"/>
          </a:p>
        </p:txBody>
      </p:sp>
      <p:sp>
        <p:nvSpPr>
          <p:cNvPr id="12" name="矩形 11"/>
          <p:cNvSpPr/>
          <p:nvPr/>
        </p:nvSpPr>
        <p:spPr>
          <a:xfrm>
            <a:off x="874638" y="2334939"/>
            <a:ext cx="8398842" cy="324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 smtClean="0">
                <a:latin typeface="Times New Roman" panose="02020603050405020304" pitchFamily="18" charset="0"/>
              </a:rPr>
              <a:t>基于</a:t>
            </a:r>
            <a:r>
              <a:rPr lang="en-US" altLang="zh-CN" sz="2600" b="1" dirty="0">
                <a:latin typeface="Times New Roman" panose="02020603050405020304" pitchFamily="18" charset="0"/>
              </a:rPr>
              <a:t>w[0], w[1], w[2], w[3</a:t>
            </a:r>
            <a:r>
              <a:rPr lang="en-US" altLang="zh-CN" sz="2600" b="1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600" b="1" dirty="0" smtClean="0">
                <a:latin typeface="Times New Roman" panose="02020603050405020304" pitchFamily="18" charset="0"/>
              </a:rPr>
              <a:t>，生成每一轮的子密钥</a:t>
            </a:r>
            <a:r>
              <a:rPr lang="en-US" altLang="zh-CN" sz="2600" b="1" dirty="0">
                <a:latin typeface="Times New Roman" panose="02020603050405020304" pitchFamily="18" charset="0"/>
              </a:rPr>
              <a:t>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+1],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+2], w[4</a:t>
            </a:r>
            <a:r>
              <a:rPr lang="en-US" altLang="zh-CN" sz="26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600" b="1" dirty="0">
                <a:latin typeface="Times New Roman" panose="02020603050405020304" pitchFamily="18" charset="0"/>
              </a:rPr>
              <a:t>+3</a:t>
            </a:r>
            <a:r>
              <a:rPr lang="en-US" altLang="zh-CN" sz="2600" b="1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600" b="1" dirty="0" smtClean="0">
                <a:latin typeface="Times New Roman" panose="02020603050405020304" pitchFamily="18" charset="0"/>
              </a:rPr>
              <a:t>，如下：</a:t>
            </a:r>
            <a:endParaRPr lang="en-US" altLang="zh-CN" sz="2600" b="1" dirty="0" smtClean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endParaRPr lang="en-US" altLang="zh-CN" sz="2600" b="1" dirty="0" smtClean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其中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T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是一个复杂函数，包括三个操作：字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循环、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字节替换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和轮常量异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或。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94718" y="3429000"/>
                <a:ext cx="6814666" cy="9161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smtClean="0">
                          <a:latin typeface="Cambria Math" panose="02040503050406030204" pitchFamily="18" charset="0"/>
                        </a:rPr>
                        <m:t>𝐰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zh-CN" altLang="en-US" b="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b="0" i="0">
                          <a:latin typeface="Cambria Math" panose="02040503050406030204" pitchFamily="18" charset="0"/>
                        </a:rPr>
                        <m:t>]=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zh-CN" altLang="en-US" b="0" i="0"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</m:d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𝐓</m:t>
                                </m:r>
                                <m:d>
                                  <m:dPr>
                                    <m:ctrlPr>
                                      <a:rPr lang="zh-CN" altLang="en-US" b="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𝐰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b="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zh-CN" altLang="en-US" b="0" i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</m:e>
                                </m:d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mod</m:t>
                                </m:r>
                                <m: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4==0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−4]⊕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𝐰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[</m:t>
                                </m:r>
                                <m: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−1]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b="0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   </m:t>
                                </m:r>
                                <m:r>
                                  <m:rPr>
                                    <m:sty m:val="p"/>
                                  </m:rP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otherwise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4718" y="3429000"/>
                <a:ext cx="6814666" cy="91614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53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2.4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轮运算（解密操作 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18</a:t>
            </a:fld>
            <a:r>
              <a:rPr lang="en-US" altLang="zh-CN" dirty="0" smtClean="0"/>
              <a:t>/19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74638" y="2334939"/>
            <a:ext cx="8830890" cy="337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en-US" altLang="zh-CN" sz="2800" b="1" dirty="0">
                <a:latin typeface="Times New Roman" panose="02020603050405020304" pitchFamily="18" charset="0"/>
              </a:rPr>
              <a:t>AES</a:t>
            </a:r>
            <a:r>
              <a:rPr lang="zh-CN" altLang="en-US" sz="2800" b="1" dirty="0">
                <a:latin typeface="Times New Roman" panose="02020603050405020304" pitchFamily="18" charset="0"/>
              </a:rPr>
              <a:t>轮运算中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的四个操作（字节替换，行移位，列混合和轮钥密加）都是可逆操作。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逆字节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替换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查找逆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S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盒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800" b="1" dirty="0" smtClean="0">
                <a:latin typeface="Times New Roman" panose="02020603050405020304" pitchFamily="18" charset="0"/>
              </a:rPr>
              <a:t>反向行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移位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-</a:t>
            </a:r>
            <a:r>
              <a:rPr lang="zh-CN" altLang="en-US" sz="2800" b="1" dirty="0" smtClean="0">
                <a:latin typeface="Times New Roman" panose="02020603050405020304" pitchFamily="18" charset="0"/>
              </a:rPr>
              <a:t>相应执行右移操作</a:t>
            </a:r>
            <a:endParaRPr lang="en-US" altLang="zh-CN" sz="2800" b="1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反向列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混合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-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乘以逆矩阵恢复</a:t>
            </a:r>
            <a:endParaRPr lang="en-US" altLang="zh-CN" sz="2600" b="1" dirty="0" smtClean="0">
              <a:latin typeface="Times New Roman" panose="02020603050405020304" pitchFamily="18" charset="0"/>
              <a:ea typeface="+mn-ea"/>
            </a:endParaRPr>
          </a:p>
          <a:p>
            <a:pPr marL="457200" indent="-457200" eaLnBrk="1" hangingPunct="1">
              <a:lnSpc>
                <a:spcPct val="110000"/>
              </a:lnSpc>
              <a:buClr>
                <a:srgbClr val="0000FF"/>
              </a:buClr>
              <a:buFont typeface="Wingdings" panose="05000000000000000000" pitchFamily="2" charset="2"/>
              <a:buChar char="l"/>
              <a:defRPr/>
            </a:pP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轮密钥</a:t>
            </a:r>
            <a:r>
              <a:rPr lang="zh-CN" altLang="en-US" sz="2600" b="1" dirty="0">
                <a:latin typeface="Times New Roman" panose="02020603050405020304" pitchFamily="18" charset="0"/>
                <a:ea typeface="+mn-ea"/>
              </a:rPr>
              <a:t>加</a:t>
            </a:r>
            <a:r>
              <a:rPr lang="en-US" altLang="zh-CN" sz="2800" b="1" dirty="0" smtClean="0">
                <a:latin typeface="Times New Roman" panose="02020603050405020304" pitchFamily="18" charset="0"/>
              </a:rPr>
              <a:t>-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简单异或操作</a:t>
            </a:r>
            <a:endParaRPr lang="en-US" altLang="zh-CN" sz="2600" b="1" dirty="0">
              <a:latin typeface="Times New Roman" panose="02020603050405020304" pitchFamily="18" charset="0"/>
              <a:ea typeface="+mn-ea"/>
            </a:endParaRPr>
          </a:p>
          <a:p>
            <a:pPr eaLnBrk="1" hangingPunct="1">
              <a:lnSpc>
                <a:spcPct val="110000"/>
              </a:lnSpc>
              <a:buClr>
                <a:srgbClr val="0000FF"/>
              </a:buClr>
              <a:defRPr/>
            </a:pP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因此，</a:t>
            </a:r>
            <a:r>
              <a:rPr lang="en-US" altLang="zh-CN" sz="2600" b="1" dirty="0" smtClean="0">
                <a:latin typeface="Times New Roman" panose="02020603050405020304" pitchFamily="18" charset="0"/>
                <a:ea typeface="+mn-ea"/>
              </a:rPr>
              <a:t>AES</a:t>
            </a:r>
            <a:r>
              <a:rPr lang="zh-CN" altLang="en-US" sz="2600" b="1" dirty="0" smtClean="0">
                <a:latin typeface="Times New Roman" panose="02020603050405020304" pitchFamily="18" charset="0"/>
                <a:ea typeface="+mn-ea"/>
              </a:rPr>
              <a:t>的解密正确性可以保证。</a:t>
            </a:r>
            <a:endParaRPr lang="en-US" altLang="zh-CN" sz="2600" b="1" dirty="0" smtClean="0">
              <a:latin typeface="Times New Roman" panose="02020603050405020304" pitchFamily="18" charset="0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8779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60912" y="2852936"/>
            <a:ext cx="2088232" cy="1224136"/>
          </a:xfrm>
        </p:spPr>
        <p:txBody>
          <a:bodyPr/>
          <a:lstStyle/>
          <a:p>
            <a:pPr eaLnBrk="1" hangingPunct="1"/>
            <a:r>
              <a:rPr lang="en-US" altLang="zh-CN" sz="6000" kern="10" dirty="0"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  <a:endParaRPr lang="zh-CN" altLang="en-US" sz="5800" dirty="0" smtClean="0">
              <a:solidFill>
                <a:srgbClr val="FFFF00"/>
              </a:solidFill>
              <a:latin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19</a:t>
            </a:fld>
            <a:r>
              <a:rPr lang="en-US" altLang="zh-CN" dirty="0" smtClean="0"/>
              <a:t>/19</a:t>
            </a:r>
            <a:endParaRPr lang="en-US" altLang="zh-CN" dirty="0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6457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pPr algn="ctr"/>
            <a:r>
              <a:rPr lang="zh-CN" altLang="en-US" sz="8000" dirty="0" smtClean="0"/>
              <a:t>大  纲</a:t>
            </a:r>
            <a:endParaRPr lang="zh-CN" altLang="en-US" sz="8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 smtClean="0"/>
              <a:t>AES</a:t>
            </a:r>
            <a:r>
              <a:rPr lang="zh-CN" altLang="en-US" dirty="0" smtClean="0"/>
              <a:t>的发展历程</a:t>
            </a:r>
            <a:endParaRPr lang="en-US" altLang="zh-CN" dirty="0" smtClean="0"/>
          </a:p>
          <a:p>
            <a:pPr marL="514350" indent="-514350">
              <a:buSzPct val="80000"/>
              <a:buFont typeface="+mj-lt"/>
              <a:buAutoNum type="arabicPeriod"/>
            </a:pPr>
            <a:r>
              <a:rPr lang="en-US" altLang="zh-CN" dirty="0" smtClean="0"/>
              <a:t>AES</a:t>
            </a:r>
            <a:r>
              <a:rPr lang="zh-CN" altLang="en-US" dirty="0" smtClean="0"/>
              <a:t>密码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2</a:t>
            </a:fld>
            <a:r>
              <a:rPr lang="en-US" altLang="zh-CN" dirty="0" smtClean="0"/>
              <a:t>/19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1.AES</a:t>
            </a:r>
            <a:r>
              <a:rPr lang="zh-CN" altLang="en-US" sz="6000" dirty="0" smtClean="0"/>
              <a:t>的发展历程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7" y="1785926"/>
            <a:ext cx="8535892" cy="416335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1.1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（</a:t>
            </a:r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Advanced Encryption Standard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）</a:t>
            </a:r>
          </a:p>
          <a:p>
            <a:pPr marL="457200" indent="-457200" algn="just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DES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存在理论攻击的可能性，而且容易遭受穷举搜索攻击。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3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DES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虽然可以增强安全强度，但是处理速度慢，明文分组小，不是长期使用的合理选择。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algn="just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AU" altLang="zh-CN" sz="2800" dirty="0" smtClean="0">
                <a:latin typeface="Times New Roman" panose="02020603050405020304" pitchFamily="18" charset="0"/>
              </a:rPr>
              <a:t>US NIST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</a:rPr>
              <a:t>1997</a:t>
            </a:r>
            <a:r>
              <a:rPr lang="zh-CN" altLang="en-US" sz="2800" dirty="0">
                <a:latin typeface="Times New Roman" panose="02020603050405020304" pitchFamily="18" charset="0"/>
              </a:rPr>
              <a:t>年公开征集新的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高级加密标准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1998</a:t>
            </a:r>
            <a:r>
              <a:rPr lang="zh-CN" altLang="en-US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6</a:t>
            </a:r>
            <a:r>
              <a:rPr lang="zh-CN" altLang="en-US" sz="2800" dirty="0">
                <a:latin typeface="Times New Roman" panose="02020603050405020304" pitchFamily="18" charset="0"/>
              </a:rPr>
              <a:t>月接受</a:t>
            </a:r>
            <a:r>
              <a:rPr lang="en-AU" altLang="zh-CN" sz="2800" dirty="0">
                <a:latin typeface="Times New Roman" panose="02020603050405020304" pitchFamily="18" charset="0"/>
              </a:rPr>
              <a:t>15</a:t>
            </a:r>
            <a:r>
              <a:rPr lang="zh-CN" altLang="en-US" sz="2800" dirty="0">
                <a:latin typeface="Times New Roman" panose="02020603050405020304" pitchFamily="18" charset="0"/>
              </a:rPr>
              <a:t>个候选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算法，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1999</a:t>
            </a:r>
            <a:r>
              <a:rPr lang="zh-CN" altLang="en-US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8</a:t>
            </a:r>
            <a:r>
              <a:rPr lang="zh-CN" altLang="en-US" sz="2800" dirty="0">
                <a:latin typeface="Times New Roman" panose="02020603050405020304" pitchFamily="18" charset="0"/>
              </a:rPr>
              <a:t>月缩减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到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5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2000</a:t>
            </a:r>
            <a:r>
              <a:rPr lang="zh-CN" altLang="en-US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10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月选择</a:t>
            </a:r>
            <a:r>
              <a:rPr lang="zh-CN" altLang="en-US" sz="2800" dirty="0">
                <a:latin typeface="Times New Roman" panose="02020603050405020304" pitchFamily="18" charset="0"/>
              </a:rPr>
              <a:t>了</a:t>
            </a:r>
            <a:r>
              <a:rPr lang="en-AU" altLang="zh-CN" sz="2800" dirty="0" err="1">
                <a:latin typeface="Times New Roman" panose="02020603050405020304" pitchFamily="18" charset="0"/>
              </a:rPr>
              <a:t>Rijndael</a:t>
            </a:r>
            <a:r>
              <a:rPr lang="en-AU" altLang="zh-CN" sz="2800" dirty="0">
                <a:latin typeface="Times New Roman" panose="02020603050405020304" pitchFamily="18" charset="0"/>
              </a:rPr>
              <a:t> </a:t>
            </a:r>
            <a:r>
              <a:rPr lang="zh-CN" altLang="en-US" sz="2800" dirty="0">
                <a:latin typeface="Times New Roman" panose="02020603050405020304" pitchFamily="18" charset="0"/>
              </a:rPr>
              <a:t>作为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AES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算法，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2001</a:t>
            </a:r>
            <a:r>
              <a:rPr lang="zh-CN" altLang="en-US" sz="2800" dirty="0">
                <a:latin typeface="Times New Roman" panose="02020603050405020304" pitchFamily="18" charset="0"/>
              </a:rPr>
              <a:t>年</a:t>
            </a:r>
            <a:r>
              <a:rPr lang="en-US" altLang="zh-CN" sz="2800" dirty="0">
                <a:latin typeface="Times New Roman" panose="02020603050405020304" pitchFamily="18" charset="0"/>
              </a:rPr>
              <a:t>11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月发布了最终标准（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FIPS </a:t>
            </a:r>
            <a:r>
              <a:rPr lang="en-AU" altLang="zh-CN" sz="2800" dirty="0">
                <a:latin typeface="Times New Roman" panose="02020603050405020304" pitchFamily="18" charset="0"/>
              </a:rPr>
              <a:t>PUB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197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3</a:t>
            </a:fld>
            <a:r>
              <a:rPr lang="en-US" altLang="zh-CN" dirty="0" smtClean="0"/>
              <a:t>/19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823924" cy="221913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2.1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简介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使用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的分组大小是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128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比特，密钥长度可以为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128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、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192 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、 </a:t>
            </a:r>
            <a:r>
              <a:rPr lang="en-AU" altLang="zh-CN" sz="2800" dirty="0" smtClean="0">
                <a:latin typeface="Times New Roman" panose="02020603050405020304" pitchFamily="18" charset="0"/>
              </a:rPr>
              <a:t>256</a:t>
            </a:r>
            <a:r>
              <a:rPr lang="zh-CN" altLang="en-US" sz="2800" dirty="0">
                <a:latin typeface="Times New Roman" panose="02020603050405020304" pitchFamily="18" charset="0"/>
              </a:rPr>
              <a:t>比特。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密钥长度不同，推荐加密轮数不同。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4</a:t>
            </a:fld>
            <a:r>
              <a:rPr lang="en-US" altLang="zh-CN" dirty="0" smtClean="0"/>
              <a:t>/19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857882"/>
              </p:ext>
            </p:extLst>
          </p:nvPr>
        </p:nvGraphicFramePr>
        <p:xfrm>
          <a:off x="2165350" y="3645024"/>
          <a:ext cx="6604000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651000"/>
                <a:gridCol w="1651000"/>
                <a:gridCol w="1651000"/>
                <a:gridCol w="1651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AES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  密钥长度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algn="ctr"/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（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32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位比特字）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  分组长度</a:t>
                      </a:r>
                      <a:endParaRPr lang="en-US" altLang="zh-CN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  <a:p>
                      <a:pPr algn="ctr"/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（</a:t>
                      </a: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32</a:t>
                      </a:r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位比特字）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加密轮数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AES-128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10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AES-192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6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12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AES-256</a:t>
                      </a:r>
                      <a:endParaRPr lang="zh-CN" altLang="en-US" baseline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8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+mn-ea"/>
                        </a:rPr>
                        <a:t>14</a:t>
                      </a:r>
                      <a:endParaRPr lang="zh-CN" altLang="en-US" baseline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</a:endParaRPr>
                    </a:p>
                  </a:txBody>
                  <a:tcPr anchor="ctr"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738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3143272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2.1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简介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与</a:t>
            </a:r>
            <a:r>
              <a:rPr lang="en-US" altLang="zh-CN" sz="2800" dirty="0" err="1" smtClean="0">
                <a:latin typeface="Times New Roman" panose="02020603050405020304" pitchFamily="18" charset="0"/>
              </a:rPr>
              <a:t>Feistel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密码结构不同，是一个新型的迭代加密算法。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在每一轮运算中处理整个明文分组（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比特）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设计简单，代码简洁，运行速度快。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5</a:t>
            </a:fld>
            <a:r>
              <a:rPr lang="en-US" altLang="zh-CN" dirty="0" smtClean="0"/>
              <a:t>/19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179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43793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特点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明文分组被描述为一个字节方阵并复制到状态数组，在每</a:t>
            </a:r>
            <a:r>
              <a:rPr lang="zh-CN" altLang="en-US" sz="2800" dirty="0">
                <a:latin typeface="Times New Roman" panose="02020603050405020304" pitchFamily="18" charset="0"/>
              </a:rPr>
              <a:t>轮替换和移位时都并行处理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整个</a:t>
            </a:r>
            <a:r>
              <a:rPr lang="zh-CN" altLang="en-US" sz="2800" dirty="0">
                <a:latin typeface="Times New Roman" panose="02020603050405020304" pitchFamily="18" charset="0"/>
              </a:rPr>
              <a:t>状态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分组。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 smtClean="0">
                <a:latin typeface="Times New Roman" panose="02020603050405020304" pitchFamily="18" charset="0"/>
              </a:rPr>
              <a:t>矩阵中字节的顺序是按列排序的，例如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比特的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明文分组的前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个字节占输入矩阵的第一列，接下来的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个字节占第二列，依次类推。扩展子密钥数组也类似操作。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6</a:t>
            </a:fld>
            <a:r>
              <a:rPr lang="en-US" altLang="zh-CN" dirty="0" smtClean="0"/>
              <a:t>/19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028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6"/>
            <a:ext cx="8785225" cy="43793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2.2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特点</a:t>
            </a: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800" dirty="0">
                <a:latin typeface="Times New Roman" panose="02020603050405020304" pitchFamily="18" charset="0"/>
              </a:rPr>
              <a:t>假设</a:t>
            </a:r>
            <a:r>
              <a:rPr lang="en-US" altLang="zh-CN" sz="2800" dirty="0">
                <a:latin typeface="Times New Roman" panose="02020603050405020304" pitchFamily="18" charset="0"/>
              </a:rPr>
              <a:t>AES</a:t>
            </a:r>
            <a:r>
              <a:rPr lang="zh-CN" altLang="en-US" sz="2800" dirty="0">
                <a:latin typeface="Times New Roman" panose="02020603050405020304" pitchFamily="18" charset="0"/>
              </a:rPr>
              <a:t>使用</a:t>
            </a:r>
            <a:r>
              <a:rPr lang="en-US" altLang="zh-CN" sz="2800" dirty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比特的密钥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，其密钥被</a:t>
            </a:r>
            <a:r>
              <a:rPr lang="zh-CN" altLang="en-US" sz="2800" dirty="0">
                <a:latin typeface="Times New Roman" panose="02020603050405020304" pitchFamily="18" charset="0"/>
              </a:rPr>
              <a:t>描述为一个字节方阵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并将扩展</a:t>
            </a:r>
            <a:r>
              <a:rPr lang="zh-CN" altLang="en-US" sz="2800" dirty="0">
                <a:latin typeface="Times New Roman" panose="02020603050405020304" pitchFamily="18" charset="0"/>
              </a:rPr>
              <a:t>成为一个子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密钥数组</a:t>
            </a:r>
            <a:r>
              <a:rPr lang="en-US" altLang="zh-CN" sz="2800" i="1" dirty="0" smtClean="0">
                <a:latin typeface="Times New Roman" panose="02020603050405020304" pitchFamily="18" charset="0"/>
              </a:rPr>
              <a:t>w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[</a:t>
            </a:r>
            <a:r>
              <a:rPr lang="en-US" altLang="zh-CN" sz="2800" i="1" dirty="0" err="1" smtClean="0">
                <a:latin typeface="Times New Roman" panose="02020603050405020304" pitchFamily="18" charset="0"/>
              </a:rPr>
              <a:t>i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]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（具有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44</a:t>
            </a:r>
            <a:r>
              <a:rPr lang="zh-CN" altLang="en-US" sz="2800" dirty="0">
                <a:latin typeface="Times New Roman" panose="02020603050405020304" pitchFamily="18" charset="0"/>
              </a:rPr>
              <a:t>个</a:t>
            </a:r>
            <a:r>
              <a:rPr lang="en-US" altLang="zh-CN" sz="2800" dirty="0">
                <a:latin typeface="Times New Roman" panose="02020603050405020304" pitchFamily="18" charset="0"/>
              </a:rPr>
              <a:t>32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比特字），</a:t>
            </a: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个不同的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字（共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128</a:t>
            </a:r>
            <a:r>
              <a:rPr lang="zh-CN" altLang="en-US" sz="2800" dirty="0">
                <a:latin typeface="Times New Roman" panose="02020603050405020304" pitchFamily="18" charset="0"/>
              </a:rPr>
              <a:t>比特）用作每轮的轮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密钥。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marL="457200" indent="-457200" eaLnBrk="1" hangingPunct="1">
              <a:lnSpc>
                <a:spcPct val="11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800" dirty="0" smtClean="0">
                <a:latin typeface="Times New Roman" panose="02020603050405020304" pitchFamily="18" charset="0"/>
              </a:rPr>
              <a:t>AES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在每轮运算中将进行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4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个不同的步骤，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1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个是移位，</a:t>
            </a:r>
            <a:r>
              <a:rPr lang="en-US" altLang="zh-CN" sz="2800" dirty="0" smtClean="0">
                <a:latin typeface="Times New Roman" panose="02020603050405020304" pitchFamily="18" charset="0"/>
              </a:rPr>
              <a:t>3</a:t>
            </a:r>
            <a:r>
              <a:rPr lang="zh-CN" altLang="en-US" sz="2800" dirty="0" smtClean="0">
                <a:latin typeface="Times New Roman" panose="02020603050405020304" pitchFamily="18" charset="0"/>
              </a:rPr>
              <a:t>个是替换。</a:t>
            </a:r>
            <a:endParaRPr lang="en-US" altLang="zh-CN" sz="2800" dirty="0" smtClean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7</a:t>
            </a:fld>
            <a:r>
              <a:rPr lang="en-US" altLang="zh-CN" dirty="0" smtClean="0"/>
              <a:t>/19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95220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总体流程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8</a:t>
            </a:fld>
            <a:r>
              <a:rPr lang="en-US" altLang="zh-CN" dirty="0" smtClean="0"/>
              <a:t>/19</a:t>
            </a:r>
            <a:endParaRPr lang="en-US" altLang="zh-CN" dirty="0"/>
          </a:p>
        </p:txBody>
      </p:sp>
      <p:sp>
        <p:nvSpPr>
          <p:cNvPr id="6" name="矩形 5"/>
          <p:cNvSpPr/>
          <p:nvPr/>
        </p:nvSpPr>
        <p:spPr>
          <a:xfrm>
            <a:off x="874638" y="2287900"/>
            <a:ext cx="883089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明文分组具有</a:t>
            </a:r>
            <a:r>
              <a:rPr lang="en-US" altLang="zh-CN" sz="2800" b="1" dirty="0" smtClean="0">
                <a:latin typeface="+mn-ea"/>
                <a:ea typeface="+mn-ea"/>
              </a:rPr>
              <a:t>4</a:t>
            </a:r>
            <a:r>
              <a:rPr lang="zh-CN" altLang="en-US" sz="2800" b="1" dirty="0" smtClean="0">
                <a:latin typeface="+mn-ea"/>
                <a:ea typeface="+mn-ea"/>
              </a:rPr>
              <a:t>列字节方阵，每列</a:t>
            </a:r>
            <a:r>
              <a:rPr lang="en-US" altLang="zh-CN" sz="2800" b="1" dirty="0" smtClean="0">
                <a:latin typeface="+mn-ea"/>
                <a:ea typeface="+mn-ea"/>
              </a:rPr>
              <a:t>4</a:t>
            </a:r>
            <a:r>
              <a:rPr lang="zh-CN" altLang="en-US" sz="2800" b="1" dirty="0" smtClean="0">
                <a:latin typeface="+mn-ea"/>
                <a:ea typeface="+mn-ea"/>
              </a:rPr>
              <a:t>个字节，并被复制到状态矩阵数组，然后根据密钥长度进行</a:t>
            </a:r>
            <a:r>
              <a:rPr lang="en-AU" altLang="zh-CN" sz="2800" b="1" dirty="0" smtClean="0">
                <a:latin typeface="+mn-ea"/>
                <a:ea typeface="+mn-ea"/>
              </a:rPr>
              <a:t>9/11/13 </a:t>
            </a:r>
            <a:r>
              <a:rPr lang="zh-CN" altLang="en-US" sz="2800" b="1" dirty="0" smtClean="0">
                <a:latin typeface="+mn-ea"/>
                <a:ea typeface="+mn-ea"/>
              </a:rPr>
              <a:t>轮运算，包括：</a:t>
            </a:r>
            <a:r>
              <a:rPr lang="en-AU" altLang="zh-CN" sz="2800" b="1" dirty="0" smtClean="0">
                <a:latin typeface="+mn-ea"/>
                <a:ea typeface="+mn-ea"/>
              </a:rPr>
              <a:t> </a:t>
            </a: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b="1" dirty="0" smtClean="0">
                <a:latin typeface="+mn-ea"/>
                <a:ea typeface="+mn-ea"/>
              </a:rPr>
              <a:t> 字节替换 </a:t>
            </a:r>
            <a:r>
              <a:rPr lang="en-AU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</a:rPr>
              <a:t>对</a:t>
            </a:r>
            <a:r>
              <a:rPr lang="zh-CN" altLang="en-US" b="1" dirty="0" smtClean="0">
                <a:latin typeface="+mn-ea"/>
                <a:ea typeface="+mn-ea"/>
              </a:rPr>
              <a:t>每个字节使用一个置换</a:t>
            </a:r>
            <a:r>
              <a:rPr lang="en-AU" altLang="zh-CN" b="1" dirty="0" smtClean="0">
                <a:latin typeface="+mn-ea"/>
                <a:ea typeface="+mn-ea"/>
              </a:rPr>
              <a:t>) </a:t>
            </a: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b="1" dirty="0" smtClean="0">
                <a:latin typeface="+mn-ea"/>
                <a:ea typeface="+mn-ea"/>
              </a:rPr>
              <a:t> 行</a:t>
            </a:r>
            <a:r>
              <a:rPr lang="zh-CN" altLang="en-US" b="1" dirty="0">
                <a:latin typeface="+mn-ea"/>
                <a:ea typeface="+mn-ea"/>
              </a:rPr>
              <a:t>移位 </a:t>
            </a:r>
            <a:r>
              <a:rPr lang="en-AU" altLang="zh-CN" b="1" dirty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对行做简单的移位</a:t>
            </a:r>
            <a:r>
              <a:rPr lang="en-AU" altLang="zh-CN" b="1" dirty="0">
                <a:latin typeface="+mn-ea"/>
                <a:ea typeface="+mn-ea"/>
              </a:rPr>
              <a:t>) </a:t>
            </a: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b="1" dirty="0" smtClean="0">
                <a:latin typeface="+mn-ea"/>
                <a:ea typeface="+mn-ea"/>
              </a:rPr>
              <a:t> 列</a:t>
            </a:r>
            <a:r>
              <a:rPr lang="zh-CN" altLang="en-US" b="1" dirty="0">
                <a:latin typeface="+mn-ea"/>
                <a:ea typeface="+mn-ea"/>
              </a:rPr>
              <a:t>混合</a:t>
            </a:r>
            <a:r>
              <a:rPr lang="en-AU" altLang="zh-CN" b="1" dirty="0">
                <a:latin typeface="+mn-ea"/>
                <a:ea typeface="+mn-ea"/>
              </a:rPr>
              <a:t> (</a:t>
            </a:r>
            <a:r>
              <a:rPr lang="zh-CN" altLang="en-US" b="1" dirty="0">
                <a:latin typeface="+mn-ea"/>
                <a:ea typeface="+mn-ea"/>
              </a:rPr>
              <a:t>对列的每个字节做替换</a:t>
            </a:r>
            <a:r>
              <a:rPr lang="en-AU" altLang="zh-CN" b="1" dirty="0">
                <a:latin typeface="+mn-ea"/>
                <a:ea typeface="+mn-ea"/>
              </a:rPr>
              <a:t>) </a:t>
            </a: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b="1" dirty="0" smtClean="0">
                <a:latin typeface="+mn-ea"/>
                <a:ea typeface="+mn-ea"/>
              </a:rPr>
              <a:t> 轮</a:t>
            </a:r>
            <a:r>
              <a:rPr lang="zh-CN" altLang="en-US" b="1" dirty="0">
                <a:latin typeface="+mn-ea"/>
                <a:ea typeface="+mn-ea"/>
              </a:rPr>
              <a:t>密钥</a:t>
            </a:r>
            <a:r>
              <a:rPr lang="zh-CN" altLang="en-US" b="1" dirty="0" smtClean="0">
                <a:latin typeface="+mn-ea"/>
                <a:ea typeface="+mn-ea"/>
              </a:rPr>
              <a:t>加 </a:t>
            </a:r>
            <a:r>
              <a:rPr lang="en-AU" altLang="zh-CN" b="1" dirty="0" smtClean="0">
                <a:latin typeface="+mn-ea"/>
                <a:ea typeface="+mn-ea"/>
              </a:rPr>
              <a:t>(</a:t>
            </a:r>
            <a:r>
              <a:rPr lang="zh-CN" altLang="en-US" b="1" dirty="0">
                <a:latin typeface="+mn-ea"/>
                <a:ea typeface="+mn-ea"/>
              </a:rPr>
              <a:t>将当前分组与一部分扩展密钥简单地按位异或</a:t>
            </a:r>
            <a:r>
              <a:rPr lang="en-AU" altLang="zh-CN" b="1" dirty="0">
                <a:latin typeface="+mn-ea"/>
                <a:ea typeface="+mn-ea"/>
              </a:rPr>
              <a:t>)</a:t>
            </a:r>
          </a:p>
          <a:p>
            <a:pPr lvl="1" eaLnBrk="1" hangingPunct="1">
              <a:buFont typeface="Wingdings" pitchFamily="-107" charset="2"/>
              <a:buChar char="l"/>
              <a:defRPr/>
            </a:pPr>
            <a:r>
              <a:rPr lang="zh-CN" altLang="en-US" b="1" dirty="0" smtClean="0">
                <a:latin typeface="+mn-ea"/>
                <a:ea typeface="+mn-ea"/>
              </a:rPr>
              <a:t> 可以</a:t>
            </a:r>
            <a:r>
              <a:rPr lang="zh-CN" altLang="en-US" b="1" dirty="0">
                <a:latin typeface="+mn-ea"/>
                <a:ea typeface="+mn-ea"/>
              </a:rPr>
              <a:t>看作是交替异或密钥和扰乱消息字节</a:t>
            </a:r>
            <a:endParaRPr lang="en-AU" altLang="zh-CN" b="1" dirty="0">
              <a:latin typeface="+mn-ea"/>
              <a:ea typeface="+mn-ea"/>
            </a:endParaRPr>
          </a:p>
          <a:p>
            <a:pPr eaLnBrk="1" hangingPunct="1">
              <a:buFont typeface="Wingdings" pitchFamily="-107" charset="2"/>
              <a:buChar char="Ø"/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 最后一轮不完整，只有三个操作</a:t>
            </a:r>
            <a:endParaRPr lang="en-US" altLang="zh-CN" sz="2800" b="1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0649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38290" y="571480"/>
            <a:ext cx="6208734" cy="762000"/>
          </a:xfrm>
        </p:spPr>
        <p:txBody>
          <a:bodyPr/>
          <a:lstStyle/>
          <a:p>
            <a:r>
              <a:rPr lang="en-US" altLang="zh-CN" sz="6000" dirty="0" smtClean="0"/>
              <a:t>2.AES</a:t>
            </a:r>
            <a:r>
              <a:rPr lang="zh-CN" altLang="en-US" sz="6000" dirty="0" smtClean="0"/>
              <a:t>密码</a:t>
            </a:r>
            <a:endParaRPr lang="zh-CN" altLang="en-US" sz="6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9596" y="1785927"/>
            <a:ext cx="8785225" cy="778977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2.3 AES</a:t>
            </a:r>
            <a:r>
              <a:rPr lang="zh-CN" altLang="en-US" dirty="0" smtClean="0">
                <a:solidFill>
                  <a:srgbClr val="FFFF00"/>
                </a:solidFill>
                <a:latin typeface="Times New Roman" panose="02020603050405020304" pitchFamily="18" charset="0"/>
              </a:rPr>
              <a:t>总体流程（数据预处理）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AED1C7C-3C00-4BC0-826D-7166B2A3AC5D}" type="slidenum">
              <a:rPr lang="en-US" altLang="zh-CN" smtClean="0"/>
              <a:pPr>
                <a:defRPr/>
              </a:pPr>
              <a:t>9</a:t>
            </a:fld>
            <a:r>
              <a:rPr lang="en-US" altLang="zh-CN" dirty="0" smtClean="0"/>
              <a:t>/19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874638" y="2287900"/>
            <a:ext cx="8830890" cy="1918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zh-CN" sz="2800" b="1" dirty="0" smtClean="0">
                <a:latin typeface="+mn-ea"/>
                <a:ea typeface="+mn-ea"/>
              </a:rPr>
              <a:t>AES</a:t>
            </a:r>
            <a:r>
              <a:rPr lang="zh-CN" altLang="en-US" sz="2800" b="1" dirty="0" smtClean="0">
                <a:latin typeface="+mn-ea"/>
                <a:ea typeface="+mn-ea"/>
              </a:rPr>
              <a:t>的处理单位是字节，</a:t>
            </a:r>
            <a:r>
              <a:rPr lang="en-US" altLang="zh-CN" sz="2800" b="1" dirty="0" smtClean="0">
                <a:latin typeface="+mn-ea"/>
                <a:ea typeface="+mn-ea"/>
              </a:rPr>
              <a:t>128</a:t>
            </a:r>
            <a:r>
              <a:rPr lang="zh-CN" altLang="en-US" sz="2800" b="1" dirty="0" smtClean="0">
                <a:latin typeface="+mn-ea"/>
                <a:ea typeface="+mn-ea"/>
              </a:rPr>
              <a:t>位的输入明文分组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zh-CN" altLang="en-US" sz="2800" b="1" dirty="0" smtClean="0">
                <a:latin typeface="+mn-ea"/>
                <a:ea typeface="+mn-ea"/>
              </a:rPr>
              <a:t>和输入密钥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</a:t>
            </a:r>
            <a:r>
              <a:rPr lang="zh-CN" altLang="en-US" sz="2800" b="1" dirty="0" smtClean="0">
                <a:latin typeface="+mn-ea"/>
                <a:ea typeface="+mn-ea"/>
              </a:rPr>
              <a:t>都被分成</a:t>
            </a:r>
            <a:r>
              <a:rPr lang="en-US" altLang="zh-CN" sz="2800" b="1" dirty="0" smtClean="0">
                <a:latin typeface="+mn-ea"/>
                <a:ea typeface="+mn-ea"/>
              </a:rPr>
              <a:t>16</a:t>
            </a:r>
            <a:r>
              <a:rPr lang="zh-CN" altLang="en-US" sz="2800" b="1" dirty="0" smtClean="0">
                <a:latin typeface="+mn-ea"/>
                <a:ea typeface="+mn-ea"/>
              </a:rPr>
              <a:t>个字节，表示为：</a:t>
            </a:r>
            <a:endParaRPr lang="en-US" altLang="zh-CN" sz="2800" b="1" dirty="0" smtClean="0">
              <a:latin typeface="+mn-ea"/>
              <a:ea typeface="+mn-ea"/>
            </a:endParaRPr>
          </a:p>
          <a:p>
            <a:pPr algn="ctr" eaLnBrk="1" hangingPunct="1">
              <a:defRPr/>
            </a:pPr>
            <a:r>
              <a:rPr lang="en-US" altLang="zh-CN" sz="2800" b="1" dirty="0" smtClean="0">
                <a:latin typeface="+mn-ea"/>
                <a:ea typeface="+mn-ea"/>
              </a:rPr>
              <a:t>  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,…,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,…,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sz="2800" b="1" baseline="-25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altLang="zh-CN" sz="28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ts val="800"/>
              </a:spcBef>
              <a:defRPr/>
            </a:pPr>
            <a:r>
              <a:rPr lang="zh-CN" altLang="en-US" sz="2800" b="1" dirty="0" smtClean="0">
                <a:latin typeface="+mn-ea"/>
                <a:ea typeface="+mn-ea"/>
              </a:rPr>
              <a:t>按列依次组成明文状态矩阵和密钥状态矩阵，如：</a:t>
            </a:r>
            <a:endParaRPr lang="en-US" altLang="zh-CN" sz="2800" b="1" dirty="0">
              <a:latin typeface="+mn-ea"/>
              <a:ea typeface="+mn-ea"/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902755"/>
              </p:ext>
            </p:extLst>
          </p:nvPr>
        </p:nvGraphicFramePr>
        <p:xfrm>
          <a:off x="2216696" y="4293096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04056"/>
                <a:gridCol w="576064"/>
                <a:gridCol w="576064"/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1368314"/>
              </p:ext>
            </p:extLst>
          </p:nvPr>
        </p:nvGraphicFramePr>
        <p:xfrm>
          <a:off x="5097016" y="4293096"/>
          <a:ext cx="2160240" cy="1656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04056"/>
                <a:gridCol w="576064"/>
                <a:gridCol w="576064"/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i="0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</a:t>
                      </a:r>
                      <a:endParaRPr lang="zh-CN" alt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11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US" altLang="zh-CN" sz="1800" b="1" baseline="-2500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15</a:t>
                      </a:r>
                      <a:endParaRPr lang="zh-CN" altLang="en-US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553863"/>
              </p:ext>
            </p:extLst>
          </p:nvPr>
        </p:nvGraphicFramePr>
        <p:xfrm>
          <a:off x="5097016" y="6165304"/>
          <a:ext cx="2160240" cy="414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"/>
                <a:gridCol w="504056"/>
                <a:gridCol w="576064"/>
                <a:gridCol w="576064"/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[0]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[1]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[2]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[3]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8807135"/>
              </p:ext>
            </p:extLst>
          </p:nvPr>
        </p:nvGraphicFramePr>
        <p:xfrm>
          <a:off x="7257256" y="6165304"/>
          <a:ext cx="1800200" cy="4140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0080"/>
                <a:gridCol w="576064"/>
                <a:gridCol w="504056"/>
              </a:tblGrid>
              <a:tr h="4140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…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[42]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1" i="1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w</a:t>
                      </a:r>
                      <a:r>
                        <a:rPr lang="en-US" altLang="zh-CN" sz="1600" b="1" i="0" dirty="0" smtClean="0"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[43]</a:t>
                      </a:r>
                      <a:endParaRPr lang="zh-CN" altLang="en-US" sz="160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 bwMode="auto">
          <a:xfrm>
            <a:off x="5313040" y="5949280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直接箭头连接符 12"/>
          <p:cNvCxnSpPr/>
          <p:nvPr/>
        </p:nvCxnSpPr>
        <p:spPr bwMode="auto">
          <a:xfrm>
            <a:off x="5817096" y="5949280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直接箭头连接符 14"/>
          <p:cNvCxnSpPr/>
          <p:nvPr/>
        </p:nvCxnSpPr>
        <p:spPr bwMode="auto">
          <a:xfrm>
            <a:off x="6393160" y="5949280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直接箭头连接符 16"/>
          <p:cNvCxnSpPr/>
          <p:nvPr/>
        </p:nvCxnSpPr>
        <p:spPr bwMode="auto">
          <a:xfrm>
            <a:off x="6969224" y="5949280"/>
            <a:ext cx="0" cy="21602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矩形 17"/>
          <p:cNvSpPr/>
          <p:nvPr/>
        </p:nvSpPr>
        <p:spPr>
          <a:xfrm>
            <a:off x="7185248" y="5612322"/>
            <a:ext cx="233910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zh-CN" altLang="en-US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（子密钥扩展）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0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安全导论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隶书"/>
        <a:cs typeface=""/>
      </a:majorFont>
      <a:minorFont>
        <a:latin typeface="Tahoma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en-US" altLang="zh-CN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8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99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9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33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10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9900FF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10095</TotalTime>
  <Words>1848</Words>
  <Application>Microsoft Office PowerPoint</Application>
  <PresentationFormat>A4 纸张(210x297 毫米)</PresentationFormat>
  <Paragraphs>617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4" baseType="lpstr">
      <vt:lpstr>华文楷体</vt:lpstr>
      <vt:lpstr>楷体_GB2312</vt:lpstr>
      <vt:lpstr>隶书</vt:lpstr>
      <vt:lpstr>宋体</vt:lpstr>
      <vt:lpstr>微软雅黑</vt:lpstr>
      <vt:lpstr>Arial</vt:lpstr>
      <vt:lpstr>Calibri</vt:lpstr>
      <vt:lpstr>Cambria Math</vt:lpstr>
      <vt:lpstr>Tahoma</vt:lpstr>
      <vt:lpstr>Times New Roman</vt:lpstr>
      <vt:lpstr>Wingdings</vt:lpstr>
      <vt:lpstr>安全导论</vt:lpstr>
      <vt:lpstr>1_安全导论</vt:lpstr>
      <vt:lpstr>自定义设计方案</vt:lpstr>
      <vt:lpstr>Equation</vt:lpstr>
      <vt:lpstr>第4讲 高级加密标准</vt:lpstr>
      <vt:lpstr>大  纲</vt:lpstr>
      <vt:lpstr>1.AES的发展历程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2.AES密码</vt:lpstr>
      <vt:lpstr>PowerPoint 演示文稿</vt:lpstr>
    </vt:vector>
  </TitlesOfParts>
  <Company>深圳大学信息工程学院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计算机导论</dc:title>
  <dc:subject>第1章计算机基础知识</dc:subject>
  <dc:creator>王志强</dc:creator>
  <cp:lastModifiedBy>Administrator</cp:lastModifiedBy>
  <cp:revision>704</cp:revision>
  <cp:lastPrinted>2014-08-23T14:47:45Z</cp:lastPrinted>
  <dcterms:created xsi:type="dcterms:W3CDTF">2003-05-17T02:00:08Z</dcterms:created>
  <dcterms:modified xsi:type="dcterms:W3CDTF">2018-08-12T23:57:57Z</dcterms:modified>
</cp:coreProperties>
</file>