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15.jpg" ContentType="image/png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2"/>
  </p:notesMasterIdLst>
  <p:sldIdLst>
    <p:sldId id="363" r:id="rId2"/>
    <p:sldId id="364" r:id="rId3"/>
    <p:sldId id="385" r:id="rId4"/>
    <p:sldId id="305" r:id="rId5"/>
    <p:sldId id="386" r:id="rId6"/>
    <p:sldId id="394" r:id="rId7"/>
    <p:sldId id="392" r:id="rId8"/>
    <p:sldId id="390" r:id="rId9"/>
    <p:sldId id="391" r:id="rId10"/>
    <p:sldId id="258" r:id="rId11"/>
    <p:sldId id="298" r:id="rId12"/>
    <p:sldId id="539" r:id="rId13"/>
    <p:sldId id="540" r:id="rId14"/>
    <p:sldId id="295" r:id="rId15"/>
    <p:sldId id="297" r:id="rId16"/>
    <p:sldId id="525" r:id="rId17"/>
    <p:sldId id="526" r:id="rId18"/>
    <p:sldId id="527" r:id="rId19"/>
    <p:sldId id="528" r:id="rId20"/>
    <p:sldId id="529" r:id="rId21"/>
    <p:sldId id="530" r:id="rId22"/>
    <p:sldId id="531" r:id="rId23"/>
    <p:sldId id="537" r:id="rId24"/>
    <p:sldId id="538" r:id="rId25"/>
    <p:sldId id="340" r:id="rId26"/>
    <p:sldId id="324" r:id="rId27"/>
    <p:sldId id="343" r:id="rId28"/>
    <p:sldId id="356" r:id="rId29"/>
    <p:sldId id="388" r:id="rId30"/>
    <p:sldId id="395" r:id="rId3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464DD9"/>
    <a:srgbClr val="FF91C8"/>
    <a:srgbClr val="92D050"/>
    <a:srgbClr val="BDD7EE"/>
    <a:srgbClr val="A50021"/>
    <a:srgbClr val="7030A0"/>
    <a:srgbClr val="5B9BD5"/>
    <a:srgbClr val="D5A6DF"/>
    <a:srgbClr val="99CC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18" autoAdjust="0"/>
    <p:restoredTop sz="88160" autoAdjust="0"/>
  </p:normalViewPr>
  <p:slideViewPr>
    <p:cSldViewPr snapToGrid="0">
      <p:cViewPr varScale="1">
        <p:scale>
          <a:sx n="59" d="100"/>
          <a:sy n="59" d="100"/>
        </p:scale>
        <p:origin x="499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4264AA-669E-4804-A1D5-94FA36B6DCCD}" type="datetimeFigureOut">
              <a:rPr lang="zh-CN" altLang="en-US" smtClean="0"/>
              <a:t>2024/9/22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DC56F0-BEE5-4715-8E33-DABC78619D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748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DC56F0-BEE5-4715-8E33-DABC78619DE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941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DC56F0-BEE5-4715-8E33-DABC78619DE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674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93B95-C703-CD4C-B49F-E1CD62379AD1}" type="datetime1">
              <a:rPr lang="en-US" altLang="zh-CN" smtClean="0"/>
              <a:t>9/22/2024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465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81147-639A-1645-AB65-BD692A4B0E54}" type="datetime1">
              <a:rPr lang="en-US" altLang="zh-CN" smtClean="0"/>
              <a:t>9/22/2024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6778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A74F4-7A2A-464D-AD92-27658FAA9AEC}" type="datetime1">
              <a:rPr lang="en-US" altLang="zh-CN" smtClean="0"/>
              <a:t>9/22/2024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799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698B4-4B2D-654A-B790-9D28830F66D1}" type="datetime1">
              <a:rPr lang="en-US" altLang="zh-CN" smtClean="0"/>
              <a:t>9/22/2024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8318" y="6492875"/>
            <a:ext cx="775255" cy="365125"/>
          </a:xfrm>
        </p:spPr>
        <p:txBody>
          <a:bodyPr/>
          <a:lstStyle>
            <a:lvl1pPr algn="ctr">
              <a:defRPr/>
            </a:lvl1pPr>
          </a:lstStyle>
          <a:p>
            <a:fld id="{EB792F4E-54C0-4D36-B331-9C6FCFE9A34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1152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C563D-8133-5F4C-88A4-D8B7B49EC82F}" type="datetime1">
              <a:rPr lang="en-US" altLang="zh-CN" smtClean="0"/>
              <a:t>9/22/2024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27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30037"/>
            <a:ext cx="3886200" cy="476942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30037"/>
            <a:ext cx="3886200" cy="476942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F789E-5532-C44B-BE37-3720379333A3}" type="datetime1">
              <a:rPr lang="en-US" altLang="zh-CN" smtClean="0"/>
              <a:t>9/22/2024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5320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4CE90-35DF-714E-A54B-1616793996EF}" type="datetime1">
              <a:rPr lang="en-US" altLang="zh-CN" smtClean="0"/>
              <a:t>9/22/2024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259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B29BE-C124-6E4B-9540-86B6226EA005}" type="datetime1">
              <a:rPr lang="en-US" altLang="zh-CN" smtClean="0"/>
              <a:t>9/22/2024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3511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54D0E-4541-D041-AAF9-9DC55280BABC}" type="datetime1">
              <a:rPr lang="en-US" altLang="zh-CN" smtClean="0"/>
              <a:t>9/22/2024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01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121E4-0B7D-5B4D-A93A-4D6BDC0EFBD5}" type="datetime1">
              <a:rPr lang="en-US" altLang="zh-CN" smtClean="0"/>
              <a:t>9/22/2024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496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477D0-6F70-944E-B052-F3A5D9F888C2}" type="datetime1">
              <a:rPr lang="en-US" altLang="zh-CN" smtClean="0"/>
              <a:t>9/22/2024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5827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5121" y="95705"/>
            <a:ext cx="7886700" cy="532945"/>
          </a:xfrm>
          <a:prstGeom prst="rect">
            <a:avLst/>
          </a:prstGeom>
          <a:noFill/>
        </p:spPr>
        <p:txBody>
          <a:bodyPr/>
          <a:lstStyle/>
          <a:p>
            <a:pPr marL="0" lvl="0"/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16831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783800F-2EDC-054D-B04D-A89CE5DA3858}" type="datetime1">
              <a:rPr lang="en-US" altLang="zh-CN" smtClean="0"/>
              <a:t>9/22/2024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1988" y="6492875"/>
            <a:ext cx="7628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B792F4E-54C0-4D36-B331-9C6FCFE9A340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8186286" y="144689"/>
            <a:ext cx="6543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SZU</a:t>
            </a:r>
          </a:p>
        </p:txBody>
      </p:sp>
    </p:spTree>
    <p:extLst>
      <p:ext uri="{BB962C8B-B14F-4D97-AF65-F5344CB8AC3E}">
        <p14:creationId xmlns:p14="http://schemas.microsoft.com/office/powerpoint/2010/main" val="233328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altLang="en-US" sz="3200" b="1" kern="1200" cap="none" spc="0" dirty="0">
          <a:ln w="0"/>
          <a:solidFill>
            <a:schemeClr val="bg1"/>
          </a:solidFill>
          <a:effectLst>
            <a:outerShdw blurRad="38100" dist="19050" dir="2700000" algn="tl" rotWithShape="0">
              <a:schemeClr val="dk1">
                <a:alpha val="40000"/>
              </a:schemeClr>
            </a:outerShdw>
          </a:effectLst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90000"/>
        </a:lnSpc>
        <a:spcBef>
          <a:spcPts val="1000"/>
        </a:spcBef>
        <a:buClr>
          <a:srgbClr val="94003F"/>
        </a:buClr>
        <a:buSzPct val="70000"/>
        <a:buFont typeface="Wingdings" panose="05000000000000000000" pitchFamily="2" charset="2"/>
        <a:buChar char="u"/>
        <a:defRPr sz="2800" b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04b" panose="00000400000000000000" pitchFamily="2" charset="0"/>
        <a:buChar char="-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7" Type="http://schemas.openxmlformats.org/officeDocument/2006/relationships/image" Target="../media/image30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emf"/><Relationship Id="rId5" Type="http://schemas.openxmlformats.org/officeDocument/2006/relationships/image" Target="../media/image28.emf"/><Relationship Id="rId4" Type="http://schemas.openxmlformats.org/officeDocument/2006/relationships/image" Target="../media/image27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learnopengl-cn.github.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31222" y="902711"/>
            <a:ext cx="8281555" cy="2387600"/>
          </a:xfrm>
        </p:spPr>
        <p:txBody>
          <a:bodyPr/>
          <a:lstStyle/>
          <a:p>
            <a:r>
              <a:rPr lang="zh-CN" altLang="en-US" dirty="0">
                <a:solidFill>
                  <a:srgbClr val="94003F"/>
                </a:solidFill>
              </a:rPr>
              <a:t>第二章 图形学编程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7619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椭圆 8"/>
          <p:cNvSpPr/>
          <p:nvPr/>
        </p:nvSpPr>
        <p:spPr>
          <a:xfrm>
            <a:off x="3650349" y="1520687"/>
            <a:ext cx="2177274" cy="2177274"/>
          </a:xfrm>
          <a:prstGeom prst="ellipse">
            <a:avLst/>
          </a:prstGeom>
          <a:solidFill>
            <a:srgbClr val="9400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大纲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488294" y="3850885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图形学编程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4028428" y="2780384"/>
            <a:ext cx="15325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</a:rPr>
              <a:t>Chapter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328896" y="1367763"/>
            <a:ext cx="931665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500" b="1" dirty="0">
                <a:solidFill>
                  <a:schemeClr val="bg1"/>
                </a:solidFill>
              </a:rPr>
              <a:t>2</a:t>
            </a:r>
            <a:endParaRPr lang="zh-CN" altLang="en-US" sz="115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2663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内容提要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628650" y="1055567"/>
            <a:ext cx="7886700" cy="5176044"/>
          </a:xfrm>
        </p:spPr>
        <p:txBody>
          <a:bodyPr>
            <a:normAutofit/>
          </a:bodyPr>
          <a:lstStyle/>
          <a:p>
            <a:pPr>
              <a:buClr>
                <a:srgbClr val="94003F"/>
              </a:buClr>
            </a:pPr>
            <a:endParaRPr lang="en-US" altLang="zh-CN" dirty="0"/>
          </a:p>
          <a:p>
            <a:pPr>
              <a:buClr>
                <a:srgbClr val="94003F"/>
              </a:buClr>
            </a:pPr>
            <a:r>
              <a:rPr lang="zh-CN" altLang="en-US" dirty="0"/>
              <a:t>图形编程与图形</a:t>
            </a:r>
            <a:r>
              <a:rPr lang="en-US" altLang="zh-CN" dirty="0"/>
              <a:t>API</a:t>
            </a:r>
          </a:p>
          <a:p>
            <a:pPr>
              <a:buClr>
                <a:srgbClr val="94003F"/>
              </a:buClr>
            </a:pPr>
            <a:r>
              <a:rPr lang="en-US" altLang="zh-CN" dirty="0">
                <a:solidFill>
                  <a:srgbClr val="00B0F0"/>
                </a:solidFill>
              </a:rPr>
              <a:t>OpenGL</a:t>
            </a:r>
            <a:r>
              <a:rPr lang="zh-CN" altLang="en-US" dirty="0"/>
              <a:t>编程与着色器语言</a:t>
            </a:r>
            <a:endParaRPr lang="en-US" altLang="zh-CN" dirty="0"/>
          </a:p>
          <a:p>
            <a:r>
              <a:rPr lang="en-US" altLang="zh-CN" dirty="0">
                <a:solidFill>
                  <a:srgbClr val="00B0F0"/>
                </a:solidFill>
              </a:rPr>
              <a:t>OpenGL</a:t>
            </a:r>
            <a:r>
              <a:rPr lang="zh-CN" altLang="en-US" dirty="0"/>
              <a:t>的图元与观察</a:t>
            </a:r>
            <a:endParaRPr lang="en-US" altLang="zh-CN" dirty="0"/>
          </a:p>
          <a:p>
            <a:r>
              <a:rPr lang="en-US" altLang="zh-CN" dirty="0">
                <a:solidFill>
                  <a:srgbClr val="00B0F0"/>
                </a:solidFill>
              </a:rPr>
              <a:t>OpenGL</a:t>
            </a:r>
            <a:r>
              <a:rPr lang="zh-CN" altLang="en-US" dirty="0"/>
              <a:t>的属性与颜色</a:t>
            </a:r>
            <a:endParaRPr lang="en-US" altLang="zh-CN" dirty="0"/>
          </a:p>
          <a:p>
            <a:r>
              <a:rPr lang="en-US" altLang="zh-CN" dirty="0">
                <a:solidFill>
                  <a:srgbClr val="00B0F0"/>
                </a:solidFill>
              </a:rPr>
              <a:t>OpenGL</a:t>
            </a:r>
            <a:r>
              <a:rPr lang="zh-CN" altLang="en-US" dirty="0"/>
              <a:t>初始化与程序结构</a:t>
            </a:r>
            <a:endParaRPr lang="en-US" altLang="zh-CN" dirty="0"/>
          </a:p>
          <a:p>
            <a:pPr lvl="1"/>
            <a:r>
              <a:rPr lang="zh-CN" altLang="en-US" dirty="0"/>
              <a:t>图形程序示例 </a:t>
            </a:r>
            <a:r>
              <a:rPr lang="en-US" altLang="zh-CN" dirty="0"/>
              <a:t>-- </a:t>
            </a:r>
            <a:r>
              <a:rPr lang="en-US" altLang="zh-CN" dirty="0" err="1"/>
              <a:t>Sierpinski</a:t>
            </a:r>
            <a:r>
              <a:rPr lang="zh-CN" altLang="en-US" dirty="0"/>
              <a:t>镂垫</a:t>
            </a:r>
            <a:endParaRPr lang="en-US" altLang="zh-CN" dirty="0"/>
          </a:p>
          <a:p>
            <a:pPr lvl="1"/>
            <a:r>
              <a:rPr lang="zh-CN" altLang="en-US" dirty="0"/>
              <a:t>图形</a:t>
            </a:r>
            <a:r>
              <a:rPr lang="en-US" altLang="zh-CN" dirty="0"/>
              <a:t>/</a:t>
            </a:r>
            <a:r>
              <a:rPr lang="zh-CN" altLang="en-US" dirty="0"/>
              <a:t>几何数据及其算法 </a:t>
            </a:r>
            <a:r>
              <a:rPr lang="en-US" altLang="zh-CN" dirty="0"/>
              <a:t>-- </a:t>
            </a:r>
            <a:r>
              <a:rPr lang="zh-CN" altLang="en-US" dirty="0"/>
              <a:t>多边形和递归</a:t>
            </a:r>
            <a:endParaRPr lang="en-US" altLang="zh-CN" dirty="0"/>
          </a:p>
          <a:p>
            <a:pPr lvl="1"/>
            <a:r>
              <a:rPr lang="zh-CN" altLang="en-US" dirty="0"/>
              <a:t>三维</a:t>
            </a:r>
            <a:r>
              <a:rPr lang="en-US" altLang="zh-CN" dirty="0" err="1"/>
              <a:t>Sierpinski</a:t>
            </a:r>
            <a:r>
              <a:rPr lang="zh-CN" altLang="en-US" dirty="0"/>
              <a:t>镂垫</a:t>
            </a:r>
          </a:p>
          <a:p>
            <a:r>
              <a:rPr lang="zh-CN" altLang="en-US" dirty="0"/>
              <a:t>图形编程的交互方式</a:t>
            </a:r>
          </a:p>
          <a:p>
            <a:pPr>
              <a:buClr>
                <a:srgbClr val="94003F"/>
              </a:buClr>
            </a:pP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7736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/>
              <a:t>2.1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OpenGL</a:t>
            </a:r>
            <a:r>
              <a:rPr lang="zh-CN" altLang="en-US" dirty="0"/>
              <a:t>的控制与交互方式</a:t>
            </a:r>
            <a:endParaRPr lang="en-US" altLang="zh-CN" dirty="0"/>
          </a:p>
          <a:p>
            <a:pPr lvl="1"/>
            <a:r>
              <a:rPr lang="zh-CN" altLang="en-US" dirty="0"/>
              <a:t>鼠标和键盘的交互控制</a:t>
            </a:r>
            <a:endParaRPr lang="en-US" altLang="zh-CN" dirty="0"/>
          </a:p>
          <a:p>
            <a:pPr lvl="1"/>
            <a:r>
              <a:rPr lang="zh-CN" altLang="en-US" dirty="0"/>
              <a:t>基于循环调用事件的动画生成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166B1E8-8451-491F-AE6D-375E48FB1A8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543" y="2560778"/>
            <a:ext cx="3179247" cy="341650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0EA0FA3-6844-4523-B435-2814C0B97C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7736" y="2560778"/>
            <a:ext cx="3176656" cy="34165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86418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期中大作业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俄罗斯方块</a:t>
            </a:r>
            <a:r>
              <a:rPr lang="en-US" dirty="0"/>
              <a:t> </a:t>
            </a:r>
          </a:p>
          <a:p>
            <a:pPr lvl="1"/>
            <a:r>
              <a:rPr lang="zh-CN" altLang="en-US" dirty="0"/>
              <a:t>编写一个简化版的俄罗斯方块游戏程序，撰写详细实验报告</a:t>
            </a:r>
            <a:endParaRPr lang="en-US" altLang="zh-CN" dirty="0"/>
          </a:p>
          <a:p>
            <a:pPr lvl="1"/>
            <a:r>
              <a:rPr lang="zh-CN" altLang="en-US" dirty="0"/>
              <a:t>提供参考代码，仅需实现部分功能</a:t>
            </a:r>
            <a:endParaRPr lang="en-US" altLang="zh-CN" dirty="0"/>
          </a:p>
          <a:p>
            <a:pPr lvl="1"/>
            <a:r>
              <a:rPr lang="zh-CN" altLang="en-US" dirty="0"/>
              <a:t>截止时间：</a:t>
            </a:r>
            <a:r>
              <a:rPr lang="en-US" b="1" dirty="0"/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2024</a:t>
            </a:r>
            <a:r>
              <a:rPr lang="zh-CN" altLang="en-US" b="1" dirty="0">
                <a:solidFill>
                  <a:srgbClr val="FF0000"/>
                </a:solidFill>
              </a:rPr>
              <a:t>年</a:t>
            </a:r>
            <a:r>
              <a:rPr lang="en-US" altLang="zh-CN" b="1" dirty="0">
                <a:solidFill>
                  <a:srgbClr val="FF0000"/>
                </a:solidFill>
              </a:rPr>
              <a:t>10</a:t>
            </a:r>
            <a:r>
              <a:rPr lang="zh-CN" altLang="en-US" b="1" dirty="0">
                <a:solidFill>
                  <a:srgbClr val="FF0000"/>
                </a:solidFill>
              </a:rPr>
              <a:t>月</a:t>
            </a:r>
            <a:r>
              <a:rPr lang="en-US" altLang="zh-CN" b="1" dirty="0">
                <a:solidFill>
                  <a:srgbClr val="FF0000"/>
                </a:solidFill>
              </a:rPr>
              <a:t>21</a:t>
            </a:r>
            <a:r>
              <a:rPr lang="zh-CN" altLang="en-US" b="1" dirty="0">
                <a:solidFill>
                  <a:srgbClr val="FF0000"/>
                </a:solidFill>
              </a:rPr>
              <a:t>日</a:t>
            </a:r>
            <a:r>
              <a:rPr lang="en-US" altLang="zh-CN" b="1" dirty="0">
                <a:solidFill>
                  <a:srgbClr val="FF0000"/>
                </a:solidFill>
              </a:rPr>
              <a:t> 23:59</a:t>
            </a:r>
            <a:r>
              <a:rPr lang="zh-CN" altLang="en-US" b="1" dirty="0">
                <a:solidFill>
                  <a:srgbClr val="FF0000"/>
                </a:solidFill>
              </a:rPr>
              <a:t>分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2542222" y="3080782"/>
            <a:ext cx="4059555" cy="299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4880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3200401" y="2094748"/>
            <a:ext cx="3032598" cy="796287"/>
          </a:xfrm>
          <a:prstGeom prst="roundRect">
            <a:avLst>
              <a:gd name="adj" fmla="val 50000"/>
            </a:avLst>
          </a:prstGeom>
          <a:solidFill>
            <a:srgbClr val="9400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5418743" y="2115257"/>
            <a:ext cx="788833" cy="74985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大纲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405994" y="3389111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图形编程的交互方式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3376147" y="2138948"/>
            <a:ext cx="17556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</a:rPr>
              <a:t>Section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523178" y="1913900"/>
            <a:ext cx="61427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600" b="1" i="1" dirty="0">
                <a:solidFill>
                  <a:srgbClr val="94003F"/>
                </a:solidFill>
              </a:rPr>
              <a:t>6</a:t>
            </a:r>
            <a:endParaRPr lang="zh-CN" altLang="en-US" sz="6600" b="1" i="1" dirty="0">
              <a:solidFill>
                <a:srgbClr val="94003F"/>
              </a:solidFill>
            </a:endParaRPr>
          </a:p>
        </p:txBody>
      </p:sp>
      <p:sp>
        <p:nvSpPr>
          <p:cNvPr id="6" name="等腰三角形 5"/>
          <p:cNvSpPr/>
          <p:nvPr/>
        </p:nvSpPr>
        <p:spPr>
          <a:xfrm rot="10800000">
            <a:off x="4447572" y="2804325"/>
            <a:ext cx="492176" cy="321924"/>
          </a:xfrm>
          <a:prstGeom prst="triangle">
            <a:avLst/>
          </a:prstGeom>
          <a:solidFill>
            <a:srgbClr val="9400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1684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/>
          <a:srcRect b="4033"/>
          <a:stretch/>
        </p:blipFill>
        <p:spPr>
          <a:xfrm>
            <a:off x="3831363" y="3518302"/>
            <a:ext cx="5026586" cy="297457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图形编程中的交互方式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94003F"/>
              </a:buClr>
            </a:pPr>
            <a:r>
              <a:rPr lang="zh-CN" altLang="en-US" sz="2400" dirty="0"/>
              <a:t>图形编程的交互类型</a:t>
            </a:r>
            <a:r>
              <a:rPr lang="zh-CN" altLang="en-US" sz="1800" dirty="0"/>
              <a:t>：</a:t>
            </a:r>
            <a:endParaRPr lang="en-US" altLang="zh-CN" sz="1800" dirty="0"/>
          </a:p>
          <a:p>
            <a:pPr lvl="1">
              <a:buClr>
                <a:schemeClr val="tx1"/>
              </a:buClr>
            </a:pPr>
            <a:r>
              <a:rPr lang="zh-CN" altLang="en-US" sz="1800" dirty="0"/>
              <a:t>响应各类输入设备</a:t>
            </a:r>
            <a:endParaRPr lang="en-US" altLang="zh-CN" sz="1800" dirty="0"/>
          </a:p>
          <a:p>
            <a:pPr lvl="1">
              <a:buClr>
                <a:schemeClr val="tx1"/>
              </a:buClr>
            </a:pPr>
            <a:r>
              <a:rPr lang="zh-CN" altLang="en-US" sz="1800" dirty="0"/>
              <a:t>二维</a:t>
            </a:r>
            <a:r>
              <a:rPr lang="en-US" altLang="zh-CN" sz="1800" dirty="0"/>
              <a:t>/</a:t>
            </a:r>
            <a:r>
              <a:rPr lang="zh-CN" altLang="en-US" sz="1800" dirty="0"/>
              <a:t>三维旋转、平移、缩放</a:t>
            </a:r>
            <a:endParaRPr lang="en-US" altLang="zh-CN" sz="1800" dirty="0"/>
          </a:p>
          <a:p>
            <a:pPr lvl="1">
              <a:buClr>
                <a:schemeClr val="tx1"/>
              </a:buClr>
            </a:pPr>
            <a:r>
              <a:rPr lang="zh-CN" altLang="en-US" sz="1800" dirty="0"/>
              <a:t>拾取、框选</a:t>
            </a:r>
            <a:endParaRPr lang="en-US" altLang="zh-CN" sz="1800" dirty="0"/>
          </a:p>
          <a:p>
            <a:pPr lvl="1">
              <a:buClr>
                <a:schemeClr val="tx1"/>
              </a:buClr>
            </a:pPr>
            <a:r>
              <a:rPr lang="zh-CN" altLang="en-US" sz="1800" dirty="0"/>
              <a:t>三维控件</a:t>
            </a:r>
            <a:endParaRPr lang="en-US" altLang="zh-CN" sz="1800" dirty="0"/>
          </a:p>
          <a:p>
            <a:pPr lvl="1">
              <a:buClr>
                <a:schemeClr val="tx1"/>
              </a:buClr>
            </a:pPr>
            <a:r>
              <a:rPr lang="zh-CN" altLang="en-US" sz="1800" dirty="0"/>
              <a:t>实时重绘制</a:t>
            </a:r>
            <a:endParaRPr lang="en-US" altLang="zh-CN" sz="1800" dirty="0"/>
          </a:p>
          <a:p>
            <a:pPr lvl="1">
              <a:buClr>
                <a:schemeClr val="tx1"/>
              </a:buClr>
            </a:pPr>
            <a:endParaRPr lang="zh-CN" altLang="en-US" sz="1800" dirty="0"/>
          </a:p>
          <a:p>
            <a:pPr>
              <a:buClr>
                <a:srgbClr val="94003F"/>
              </a:buClr>
            </a:pPr>
            <a:r>
              <a:rPr lang="en-US" altLang="zh-CN" sz="2400" dirty="0"/>
              <a:t>GLUT</a:t>
            </a:r>
            <a:r>
              <a:rPr lang="zh-CN" altLang="en-US" sz="2400" dirty="0"/>
              <a:t>对交互的支持：</a:t>
            </a:r>
          </a:p>
          <a:p>
            <a:pPr lvl="1">
              <a:buClr>
                <a:schemeClr val="tx1"/>
              </a:buClr>
            </a:pPr>
            <a:r>
              <a:rPr lang="zh-CN" altLang="en-US" sz="1800" dirty="0">
                <a:solidFill>
                  <a:srgbClr val="0000FF"/>
                </a:solidFill>
              </a:rPr>
              <a:t>事件驱动模型</a:t>
            </a:r>
          </a:p>
          <a:p>
            <a:pPr lvl="1">
              <a:buClr>
                <a:schemeClr val="tx1"/>
              </a:buClr>
            </a:pPr>
            <a:r>
              <a:rPr lang="zh-CN" altLang="en-US" sz="1800" b="1" dirty="0">
                <a:solidFill>
                  <a:srgbClr val="FF0000"/>
                </a:solidFill>
              </a:rPr>
              <a:t>回调函数</a:t>
            </a:r>
            <a:endParaRPr lang="en-US" altLang="zh-CN" sz="1800" b="1" dirty="0">
              <a:solidFill>
                <a:srgbClr val="FF0000"/>
              </a:solidFill>
            </a:endParaRPr>
          </a:p>
          <a:p>
            <a:pPr lvl="1">
              <a:buClr>
                <a:schemeClr val="tx1"/>
              </a:buClr>
            </a:pPr>
            <a:r>
              <a:rPr lang="zh-CN" altLang="en-US" sz="1800" dirty="0">
                <a:solidFill>
                  <a:srgbClr val="0000FF"/>
                </a:solidFill>
              </a:rPr>
              <a:t>双缓存切换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t>15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5767" y="1303018"/>
            <a:ext cx="1015586" cy="98540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9826" y="1513738"/>
            <a:ext cx="1329744" cy="91533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7179" y="1195906"/>
            <a:ext cx="1689050" cy="71177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32018" y="2498535"/>
            <a:ext cx="1104190" cy="75607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94102" y="2470110"/>
            <a:ext cx="1455559" cy="866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9931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事件的类型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窗口：改变尺寸、露出、图标化</a:t>
            </a:r>
            <a:endParaRPr lang="en-US" altLang="zh-CN" dirty="0"/>
          </a:p>
          <a:p>
            <a:r>
              <a:rPr lang="zh-CN" altLang="en-US" dirty="0"/>
              <a:t>鼠标：点击某个或多个按钮</a:t>
            </a:r>
            <a:endParaRPr lang="en-US" altLang="zh-CN" dirty="0"/>
          </a:p>
          <a:p>
            <a:r>
              <a:rPr lang="zh-CN" altLang="en-US" dirty="0"/>
              <a:t>移动</a:t>
            </a:r>
            <a:r>
              <a:rPr lang="en-US" altLang="zh-CN" dirty="0"/>
              <a:t>Motion</a:t>
            </a:r>
            <a:r>
              <a:rPr lang="zh-CN" altLang="en-US" dirty="0"/>
              <a:t>：移动鼠标</a:t>
            </a:r>
            <a:endParaRPr lang="en-US" altLang="zh-CN" dirty="0"/>
          </a:p>
          <a:p>
            <a:r>
              <a:rPr lang="zh-CN" altLang="en-US" dirty="0"/>
              <a:t>键盘：按下或者释放了某个按键</a:t>
            </a:r>
            <a:endParaRPr lang="en-US" altLang="zh-CN" dirty="0"/>
          </a:p>
          <a:p>
            <a:r>
              <a:rPr lang="zh-CN" altLang="en-US" dirty="0"/>
              <a:t>空闲</a:t>
            </a:r>
            <a:r>
              <a:rPr lang="en-US" altLang="zh-CN" dirty="0"/>
              <a:t>Idle</a:t>
            </a:r>
            <a:r>
              <a:rPr lang="zh-CN" altLang="en-US" dirty="0"/>
              <a:t>：没有事件</a:t>
            </a:r>
            <a:endParaRPr lang="en-US" altLang="zh-CN" dirty="0"/>
          </a:p>
          <a:p>
            <a:pPr lvl="1"/>
            <a:r>
              <a:rPr lang="zh-CN" altLang="en-US" dirty="0"/>
              <a:t>定义如果没有事件被触发将如何操作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pPr/>
              <a:t>16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19972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回调函数</a:t>
            </a:r>
            <a:r>
              <a:rPr lang="en-US" altLang="zh-CN" dirty="0"/>
              <a:t>Callbacks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对于图形系统可以识别的事件定义回调函数</a:t>
            </a:r>
            <a:endParaRPr lang="en-US" altLang="zh-CN" dirty="0"/>
          </a:p>
          <a:p>
            <a:r>
              <a:rPr lang="zh-CN" altLang="en-US" dirty="0"/>
              <a:t>当事件触发后执行用户提供的回调函数</a:t>
            </a:r>
            <a:endParaRPr lang="en-US" altLang="zh-CN" dirty="0"/>
          </a:p>
          <a:p>
            <a:r>
              <a:rPr lang="zh-CN" altLang="en-US" dirty="0"/>
              <a:t>例如，</a:t>
            </a:r>
            <a:r>
              <a:rPr lang="en-US" altLang="zh-CN" dirty="0"/>
              <a:t>GLFW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176086" y="2932798"/>
            <a:ext cx="7339264" cy="60851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94003F"/>
              </a:buClr>
              <a:buSzPct val="70000"/>
              <a:buFont typeface="Wingdings" panose="05000000000000000000" pitchFamily="2" charset="2"/>
              <a:buChar char="u"/>
              <a:defRPr sz="2800" b="0" kern="1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04b" panose="00000400000000000000" pitchFamily="2" charset="0"/>
              <a:buChar char="-"/>
              <a:defRPr sz="2000" kern="1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glfwSetMouseButtonCallback</a:t>
            </a:r>
            <a:r>
              <a:rPr lang="en-US" altLang="zh-CN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</a:t>
            </a:r>
            <a:r>
              <a:rPr lang="en-US" altLang="zh-CN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mainwindow</a:t>
            </a:r>
            <a:r>
              <a:rPr lang="en-US" altLang="zh-CN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, </a:t>
            </a:r>
            <a:r>
              <a:rPr lang="en-US" altLang="zh-CN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mouse_button_callback</a:t>
            </a:r>
            <a:r>
              <a:rPr lang="en-US" altLang="zh-CN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);</a:t>
            </a:r>
            <a:endParaRPr lang="en-US" altLang="zh-CN" dirty="0">
              <a:ea typeface="ＭＳ Ｐゴシック" panose="020B0600070205080204" pitchFamily="34" charset="-128"/>
            </a:endParaRPr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H="1" flipV="1">
            <a:off x="4913586" y="3502685"/>
            <a:ext cx="838200" cy="4572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zh-CN" altLang="en-US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4377558" y="3885406"/>
            <a:ext cx="3159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dirty="0"/>
              <a:t>mouse callback function</a:t>
            </a:r>
          </a:p>
        </p:txBody>
      </p:sp>
    </p:spTree>
    <p:extLst>
      <p:ext uri="{BB962C8B-B14F-4D97-AF65-F5344CB8AC3E}">
        <p14:creationId xmlns:p14="http://schemas.microsoft.com/office/powerpoint/2010/main" val="35255661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GLFW</a:t>
            </a:r>
            <a:r>
              <a:rPr lang="zh-CN" altLang="en-US" dirty="0"/>
              <a:t>的回调函数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GLFW</a:t>
            </a:r>
            <a:r>
              <a:rPr lang="zh-CN" altLang="en-US" dirty="0"/>
              <a:t>可以识别的事件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85800" y="1855076"/>
            <a:ext cx="7772400" cy="24331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94003F"/>
              </a:buClr>
              <a:buSzPct val="70000"/>
              <a:buFont typeface="Wingdings" panose="05000000000000000000" pitchFamily="2" charset="2"/>
              <a:buChar char="u"/>
              <a:defRPr sz="2800" b="0" kern="1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04b" panose="00000400000000000000" pitchFamily="2" charset="0"/>
              <a:buChar char="-"/>
              <a:defRPr sz="2000" kern="1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zh-CN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glfwSetKeyCallback</a:t>
            </a:r>
            <a:endParaRPr lang="en-US" altLang="zh-CN" b="1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lvl="1"/>
            <a:r>
              <a:rPr lang="en-US" altLang="zh-CN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glfwSetScrollCallback</a:t>
            </a:r>
            <a:endParaRPr lang="en-US" altLang="zh-CN" b="1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lvl="1"/>
            <a:r>
              <a:rPr lang="en-US" altLang="zh-CN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glfwSetMouseButtonCallback</a:t>
            </a:r>
            <a:endParaRPr lang="en-US" altLang="zh-CN" b="1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lvl="1"/>
            <a:r>
              <a:rPr lang="en-US" altLang="zh-CN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2755990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GLFW</a:t>
            </a:r>
            <a:r>
              <a:rPr lang="zh-CN" altLang="en-US" dirty="0"/>
              <a:t>的事件循环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GLFW</a:t>
            </a:r>
            <a:r>
              <a:rPr lang="zh-CN" altLang="en-US" dirty="0"/>
              <a:t>程序的</a:t>
            </a:r>
            <a:r>
              <a:rPr lang="en-US" altLang="zh-CN" dirty="0"/>
              <a:t>main.cpp</a:t>
            </a:r>
            <a:r>
              <a:rPr lang="zh-CN" altLang="en-US" dirty="0"/>
              <a:t>文件的最后必然有</a:t>
            </a:r>
            <a:endParaRPr lang="en-US" altLang="zh-CN" dirty="0"/>
          </a:p>
          <a:p>
            <a:pPr lvl="1"/>
            <a:r>
              <a:rPr lang="en-US" altLang="zh-CN" dirty="0" err="1"/>
              <a:t>glfwPollEvents</a:t>
            </a:r>
            <a:r>
              <a:rPr lang="en-US" altLang="zh-CN" dirty="0"/>
              <a:t>()</a:t>
            </a:r>
          </a:p>
          <a:p>
            <a:pPr lvl="1"/>
            <a:r>
              <a:rPr lang="en-US" altLang="zh-CN" dirty="0" err="1"/>
              <a:t>glfwPollEvents</a:t>
            </a:r>
            <a:r>
              <a:rPr lang="zh-CN" altLang="en-US" dirty="0"/>
              <a:t>函数检查有没有触发什么事件（比如键盘输入、鼠标移动等），然后调用对应的回调函数（可以通过回调方法手动设置）。我们一般在游戏循环的开始调用事件处理函数。</a:t>
            </a:r>
            <a:endParaRPr lang="en-US" altLang="zh-CN" dirty="0"/>
          </a:p>
          <a:p>
            <a:r>
              <a:rPr lang="zh-CN" altLang="en-US" dirty="0"/>
              <a:t>提供给程序无限的事件循环</a:t>
            </a:r>
            <a:endParaRPr lang="en-US" altLang="zh-CN" dirty="0"/>
          </a:p>
          <a:p>
            <a:r>
              <a:rPr lang="zh-CN" altLang="en-US" dirty="0"/>
              <a:t>在事件循环中，</a:t>
            </a:r>
            <a:r>
              <a:rPr lang="en-US" altLang="zh-CN" dirty="0"/>
              <a:t>GLFW</a:t>
            </a:r>
            <a:r>
              <a:rPr lang="zh-CN" altLang="en-US" dirty="0"/>
              <a:t>操作</a:t>
            </a:r>
            <a:endParaRPr lang="en-US" altLang="zh-CN" dirty="0"/>
          </a:p>
          <a:p>
            <a:pPr lvl="1"/>
            <a:r>
              <a:rPr lang="zh-CN" altLang="en-US" dirty="0"/>
              <a:t>在队列中查找事件</a:t>
            </a:r>
            <a:endParaRPr lang="en-US" altLang="zh-CN" dirty="0"/>
          </a:p>
          <a:p>
            <a:pPr lvl="1"/>
            <a:r>
              <a:rPr lang="zh-CN" altLang="en-US" dirty="0"/>
              <a:t>对于每个事件，</a:t>
            </a:r>
            <a:r>
              <a:rPr lang="en-US" altLang="zh-CN" dirty="0"/>
              <a:t>GLFW</a:t>
            </a:r>
            <a:r>
              <a:rPr lang="zh-CN" altLang="en-US" dirty="0"/>
              <a:t>执行对应的回调函数</a:t>
            </a:r>
            <a:endParaRPr lang="en-US" altLang="zh-CN" dirty="0"/>
          </a:p>
          <a:p>
            <a:pPr lvl="1"/>
            <a:r>
              <a:rPr lang="zh-CN" altLang="en-US" dirty="0"/>
              <a:t>如果该事件没有对应的回调函数，则忽略该事件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pPr/>
              <a:t>19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2050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 </a:t>
            </a:r>
            <a:r>
              <a:rPr lang="en-US" altLang="zh-CN" dirty="0"/>
              <a:t>1.1&amp;1.2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环境配置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二维简单绘制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pic>
        <p:nvPicPr>
          <p:cNvPr id="7" name="图片 11" descr="QQ截图2016081901583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88" y="2577148"/>
            <a:ext cx="3467409" cy="360511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图片 5" descr="C:\Users\LEO\AppData\Local\Microsoft\Windows\INetCache\Content.Word\QQ截图20160823133732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098" y="2577148"/>
            <a:ext cx="3437890" cy="35998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409947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自定义绘制函数</a:t>
            </a:r>
            <a:r>
              <a:rPr lang="en-US" altLang="zh-CN" dirty="0"/>
              <a:t>Display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main</a:t>
            </a:r>
            <a:r>
              <a:rPr lang="zh-CN" altLang="en-US" dirty="0"/>
              <a:t>函数里设置循环渲染，并调用自定义的</a:t>
            </a:r>
            <a:r>
              <a:rPr lang="en-US" altLang="zh-CN" dirty="0"/>
              <a:t>display</a:t>
            </a:r>
            <a:r>
              <a:rPr lang="zh-CN" altLang="en-US" dirty="0"/>
              <a:t>绘制函数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while (!</a:t>
            </a:r>
            <a:r>
              <a:rPr lang="en-US" altLang="zh-CN" dirty="0" err="1"/>
              <a:t>glfwWindowShouldClose</a:t>
            </a:r>
            <a:r>
              <a:rPr lang="en-US" altLang="zh-CN" dirty="0"/>
              <a:t>(</a:t>
            </a:r>
            <a:r>
              <a:rPr lang="en-US" altLang="zh-CN" dirty="0" err="1"/>
              <a:t>mainwindow</a:t>
            </a:r>
            <a:r>
              <a:rPr lang="en-US" altLang="zh-CN" dirty="0"/>
              <a:t>))</a:t>
            </a:r>
          </a:p>
          <a:p>
            <a:pPr marL="457200" lvl="1" indent="0">
              <a:buNone/>
            </a:pPr>
            <a:r>
              <a:rPr lang="en-US" altLang="zh-CN" dirty="0"/>
              <a:t> {</a:t>
            </a:r>
          </a:p>
          <a:p>
            <a:pPr marL="457200" lvl="1" indent="0">
              <a:buNone/>
            </a:pPr>
            <a:r>
              <a:rPr lang="en-US" altLang="zh-CN" dirty="0"/>
              <a:t>        </a:t>
            </a:r>
          </a:p>
          <a:p>
            <a:pPr marL="457200" lvl="1" indent="0">
              <a:buNone/>
            </a:pPr>
            <a:r>
              <a:rPr lang="en-US" altLang="zh-CN" dirty="0"/>
              <a:t>        display();</a:t>
            </a:r>
          </a:p>
          <a:p>
            <a:pPr marL="457200" lvl="1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glfwSwapBuffers</a:t>
            </a:r>
            <a:r>
              <a:rPr lang="en-US" altLang="zh-CN" dirty="0"/>
              <a:t>(</a:t>
            </a:r>
            <a:r>
              <a:rPr lang="en-US" altLang="zh-CN" dirty="0" err="1"/>
              <a:t>mainwindow</a:t>
            </a:r>
            <a:r>
              <a:rPr lang="en-US" altLang="zh-CN" dirty="0"/>
              <a:t>);</a:t>
            </a:r>
          </a:p>
          <a:p>
            <a:pPr marL="457200" lvl="1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glfwPollEvents</a:t>
            </a:r>
            <a:r>
              <a:rPr lang="en-US" altLang="zh-CN" dirty="0"/>
              <a:t>();</a:t>
            </a:r>
          </a:p>
          <a:p>
            <a:pPr marL="457200" lvl="1" indent="0">
              <a:buNone/>
            </a:pPr>
            <a:r>
              <a:rPr lang="en-US" altLang="zh-CN" dirty="0"/>
              <a:t>		</a:t>
            </a:r>
          </a:p>
          <a:p>
            <a:pPr marL="457200" lvl="1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pPr/>
              <a:t>20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22002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鼠标和键盘的回调函数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8650" y="1316831"/>
            <a:ext cx="7886700" cy="4351338"/>
          </a:xfrm>
        </p:spPr>
        <p:txBody>
          <a:bodyPr/>
          <a:lstStyle/>
          <a:p>
            <a:r>
              <a:rPr lang="zh-CN" altLang="en-US" dirty="0"/>
              <a:t>鼠标事件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键盘事件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255010" y="4473578"/>
            <a:ext cx="8883322" cy="1815882"/>
          </a:xfrm>
          <a:prstGeom prst="rect">
            <a:avLst/>
          </a:prstGeom>
          <a:solidFill>
            <a:srgbClr val="C6EAFE">
              <a:alpha val="53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glfwSetKeyCallback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(window, </a:t>
            </a:r>
            <a:r>
              <a:rPr kumimoji="0" lang="en-US" altLang="zh-CN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mykey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void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en-US" altLang="zh-CN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mykey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(</a:t>
            </a:r>
            <a:r>
              <a:rPr kumimoji="0" lang="en-US" altLang="zh-CN" sz="1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GLFWwindow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* 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window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, int 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key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, int </a:t>
            </a:r>
            <a:r>
              <a:rPr kumimoji="0" lang="en-US" altLang="zh-CN" sz="1600" b="0" i="0" u="none" strike="noStrike" cap="none" normalizeH="0" baseline="0" dirty="0" err="1">
                <a:ln>
                  <a:noFill/>
                </a:ln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scancode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, int 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action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, int 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mode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if(key</a:t>
            </a:r>
            <a:r>
              <a:rPr lang="zh-CN" altLang="en-US" sz="16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==</a:t>
            </a:r>
            <a:r>
              <a:rPr lang="zh-CN" altLang="en-US" sz="16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GLFW_KEY_ESCAPE</a:t>
            </a:r>
            <a:r>
              <a:rPr lang="en-US" altLang="zh-CN" sz="16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&amp;&amp;</a:t>
            </a:r>
            <a:r>
              <a:rPr lang="zh-CN" altLang="en-US" sz="16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action</a:t>
            </a:r>
            <a:r>
              <a:rPr lang="zh-CN" altLang="en-US" sz="16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==</a:t>
            </a:r>
            <a:r>
              <a:rPr lang="zh-CN" altLang="en-US" sz="16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GLFW_PRESS)</a:t>
            </a:r>
            <a:r>
              <a:rPr lang="zh-CN" altLang="en-US" sz="16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endParaRPr lang="en-US" altLang="zh-CN" sz="1600" dirty="0">
              <a:solidFill>
                <a:srgbClr val="000000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	</a:t>
            </a:r>
            <a:r>
              <a:rPr lang="en-US" altLang="zh-CN" sz="1600" dirty="0">
                <a:latin typeface="Consolas" pitchFamily="49" charset="0"/>
                <a:ea typeface="宋体" pitchFamily="2" charset="-122"/>
                <a:cs typeface="Consolas" pitchFamily="49" charset="0"/>
              </a:rPr>
              <a:t>exit(0)</a:t>
            </a:r>
            <a:r>
              <a:rPr lang="en-US" altLang="zh-CN" sz="16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;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}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60678" y="1898851"/>
            <a:ext cx="8883322" cy="1815882"/>
          </a:xfrm>
          <a:prstGeom prst="rect">
            <a:avLst/>
          </a:prstGeom>
          <a:solidFill>
            <a:srgbClr val="C6EAFE">
              <a:alpha val="53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glfwSetMouseButtonCallback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(window, mouse);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600" b="0" i="0" u="none" strike="noStrike" cap="none" normalizeH="0" baseline="0" dirty="0">
              <a:ln>
                <a:noFill/>
              </a:ln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void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mouse(</a:t>
            </a:r>
            <a:r>
              <a:rPr kumimoji="0" lang="en-US" altLang="zh-CN" sz="1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GLFWwindow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* 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window, 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int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button</a:t>
            </a:r>
            <a:r>
              <a:rPr kumimoji="0" lang="fr-FR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, </a:t>
            </a:r>
            <a:r>
              <a:rPr kumimoji="0" lang="fr-FR" altLang="zh-CN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int</a:t>
            </a:r>
            <a:r>
              <a:rPr kumimoji="0" lang="fr-FR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scancode, </a:t>
            </a:r>
            <a:r>
              <a:rPr kumimoji="0" lang="fr-FR" altLang="zh-CN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int</a:t>
            </a:r>
            <a:r>
              <a:rPr kumimoji="0" lang="fr-FR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action, </a:t>
            </a:r>
            <a:r>
              <a:rPr kumimoji="0" lang="fr-FR" altLang="zh-CN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int</a:t>
            </a:r>
            <a:r>
              <a:rPr kumimoji="0" lang="fr-FR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mode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)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{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 if</a:t>
            </a:r>
            <a:r>
              <a:rPr lang="en-US" altLang="zh-CN" sz="16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(button</a:t>
            </a:r>
            <a:r>
              <a:rPr lang="zh-CN" altLang="en-US" sz="16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==</a:t>
            </a:r>
            <a:r>
              <a:rPr lang="zh-CN" altLang="en-US" sz="16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GLFW_MOUSE_BUTTON_LEFT &amp;&amp;</a:t>
            </a:r>
            <a:r>
              <a:rPr lang="zh-CN" altLang="en-US" sz="16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action</a:t>
            </a:r>
            <a:r>
              <a:rPr lang="zh-CN" altLang="en-US" sz="16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==</a:t>
            </a:r>
            <a:r>
              <a:rPr lang="zh-CN" altLang="en-US" sz="16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GLFW_PRESS)</a:t>
            </a:r>
            <a:r>
              <a:rPr lang="zh-CN" altLang="en-US" sz="16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	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	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exit(0)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;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}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10178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位置坐标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在屏幕上的位置通常用像素定义，原点在左上角</a:t>
            </a:r>
            <a:endParaRPr lang="en-US" altLang="zh-CN" dirty="0"/>
          </a:p>
          <a:p>
            <a:r>
              <a:rPr lang="zh-CN" altLang="en-US" dirty="0"/>
              <a:t>而</a:t>
            </a:r>
            <a:r>
              <a:rPr lang="en-US" altLang="zh-CN" dirty="0"/>
              <a:t>OpenGL</a:t>
            </a:r>
            <a:r>
              <a:rPr lang="zh-CN" altLang="en-US" dirty="0"/>
              <a:t>的世界坐标系定义原点在左下角</a:t>
            </a:r>
            <a:endParaRPr lang="en-US" altLang="zh-CN" dirty="0"/>
          </a:p>
          <a:p>
            <a:pPr lvl="1"/>
            <a:r>
              <a:rPr lang="zh-CN" altLang="en-US" dirty="0"/>
              <a:t>因而需要反转</a:t>
            </a:r>
            <a:r>
              <a:rPr lang="en-US" altLang="zh-CN" dirty="0"/>
              <a:t>y</a:t>
            </a:r>
            <a:r>
              <a:rPr lang="zh-CN" altLang="en-US" dirty="0"/>
              <a:t>坐标</a:t>
            </a:r>
            <a:endParaRPr lang="en-US" altLang="zh-CN" dirty="0"/>
          </a:p>
          <a:p>
            <a:pPr lvl="1"/>
            <a:r>
              <a:rPr lang="en-US" altLang="zh-CN" dirty="0"/>
              <a:t>y=h-y;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pPr/>
              <a:t>22</a:t>
            </a:fld>
            <a:endParaRPr lang="zh-CN" alt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271345" y="3565922"/>
            <a:ext cx="2743200" cy="1676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zh-CN" altLang="zh-CN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 flipV="1">
            <a:off x="2433145" y="3642122"/>
            <a:ext cx="6858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zh-CN" altLang="en-US"/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1594945" y="3642122"/>
            <a:ext cx="768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dirty="0"/>
              <a:t>(0,0)</a:t>
            </a:r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>
            <a:off x="6166945" y="3642122"/>
            <a:ext cx="0" cy="1600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zh-CN" altLang="en-US"/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6319345" y="3794522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/>
              <a:t>h</a:t>
            </a:r>
          </a:p>
        </p:txBody>
      </p:sp>
      <p:sp>
        <p:nvSpPr>
          <p:cNvPr id="10" name="Line 13"/>
          <p:cNvSpPr>
            <a:spLocks noChangeShapeType="1"/>
          </p:cNvSpPr>
          <p:nvPr/>
        </p:nvSpPr>
        <p:spPr bwMode="auto">
          <a:xfrm>
            <a:off x="3347545" y="5318522"/>
            <a:ext cx="2667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zh-CN" altLang="en-US"/>
          </a:p>
        </p:txBody>
      </p:sp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4527331" y="5249069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dirty="0"/>
              <a:t>w</a:t>
            </a:r>
          </a:p>
        </p:txBody>
      </p:sp>
    </p:spTree>
    <p:extLst>
      <p:ext uri="{BB962C8B-B14F-4D97-AF65-F5344CB8AC3E}">
        <p14:creationId xmlns:p14="http://schemas.microsoft.com/office/powerpoint/2010/main" val="28496611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改变窗口的尺寸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拖拽窗口可以修改</a:t>
            </a:r>
            <a:r>
              <a:rPr lang="en-US" altLang="zh-CN" dirty="0"/>
              <a:t>OpenGL</a:t>
            </a:r>
            <a:r>
              <a:rPr lang="zh-CN" altLang="en-US" dirty="0"/>
              <a:t>显示窗口的尺寸</a:t>
            </a:r>
            <a:endParaRPr lang="en-US" altLang="zh-CN" dirty="0"/>
          </a:p>
          <a:p>
            <a:r>
              <a:rPr lang="zh-CN" altLang="en-US" dirty="0"/>
              <a:t>程序需要重新绘制</a:t>
            </a:r>
            <a:endParaRPr lang="en-US" altLang="zh-CN" dirty="0"/>
          </a:p>
          <a:p>
            <a:r>
              <a:rPr lang="zh-CN" altLang="en-US" dirty="0"/>
              <a:t>可能显示部分内容，或者被拉伸后的内容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pPr/>
              <a:t>23</a:t>
            </a:fld>
            <a:endParaRPr lang="zh-CN" altLang="en-US" dirty="0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969818" y="3946922"/>
            <a:ext cx="1752600" cy="1752600"/>
            <a:chOff x="768" y="1776"/>
            <a:chExt cx="1104" cy="1104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768" y="1776"/>
              <a:ext cx="1104" cy="110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7" name="AutoShape 7"/>
            <p:cNvSpPr>
              <a:spLocks noChangeArrowheads="1"/>
            </p:cNvSpPr>
            <p:nvPr/>
          </p:nvSpPr>
          <p:spPr bwMode="auto">
            <a:xfrm>
              <a:off x="1008" y="2016"/>
              <a:ext cx="576" cy="576"/>
            </a:xfrm>
            <a:prstGeom prst="smileyFace">
              <a:avLst>
                <a:gd name="adj" fmla="val 4653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</p:grpSp>
      <p:grpSp>
        <p:nvGrpSpPr>
          <p:cNvPr id="8" name="Group 9"/>
          <p:cNvGrpSpPr>
            <a:grpSpLocks/>
          </p:cNvGrpSpPr>
          <p:nvPr/>
        </p:nvGrpSpPr>
        <p:grpSpPr bwMode="auto">
          <a:xfrm>
            <a:off x="5008418" y="4099322"/>
            <a:ext cx="2209800" cy="990600"/>
            <a:chOff x="768" y="1776"/>
            <a:chExt cx="1104" cy="1104"/>
          </a:xfrm>
        </p:grpSpPr>
        <p:sp>
          <p:nvSpPr>
            <p:cNvPr id="9" name="Rectangle 10"/>
            <p:cNvSpPr>
              <a:spLocks noChangeArrowheads="1"/>
            </p:cNvSpPr>
            <p:nvPr/>
          </p:nvSpPr>
          <p:spPr bwMode="auto">
            <a:xfrm>
              <a:off x="768" y="1776"/>
              <a:ext cx="1104" cy="110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accent2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10" name="AutoShape 11"/>
            <p:cNvSpPr>
              <a:spLocks noChangeArrowheads="1"/>
            </p:cNvSpPr>
            <p:nvPr/>
          </p:nvSpPr>
          <p:spPr bwMode="auto">
            <a:xfrm>
              <a:off x="1008" y="2016"/>
              <a:ext cx="576" cy="576"/>
            </a:xfrm>
            <a:prstGeom prst="smileyFace">
              <a:avLst>
                <a:gd name="adj" fmla="val 4653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</p:grp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5008418" y="5470922"/>
            <a:ext cx="2133600" cy="91440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/>
          </a:p>
        </p:txBody>
      </p:sp>
      <p:sp>
        <p:nvSpPr>
          <p:cNvPr id="12" name="AutoShape 14"/>
          <p:cNvSpPr>
            <a:spLocks noChangeArrowheads="1"/>
          </p:cNvSpPr>
          <p:nvPr/>
        </p:nvSpPr>
        <p:spPr bwMode="auto">
          <a:xfrm>
            <a:off x="5618018" y="5928122"/>
            <a:ext cx="914400" cy="91440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/>
          </a:p>
        </p:txBody>
      </p:sp>
      <p:sp>
        <p:nvSpPr>
          <p:cNvPr id="13" name="Rectangle 15"/>
          <p:cNvSpPr>
            <a:spLocks noChangeArrowheads="1"/>
          </p:cNvSpPr>
          <p:nvPr/>
        </p:nvSpPr>
        <p:spPr bwMode="auto">
          <a:xfrm>
            <a:off x="4575481" y="6400800"/>
            <a:ext cx="3048000" cy="914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/>
          </a:p>
        </p:txBody>
      </p:sp>
      <p:sp>
        <p:nvSpPr>
          <p:cNvPr id="14" name="Line 16"/>
          <p:cNvSpPr>
            <a:spLocks noChangeShapeType="1"/>
          </p:cNvSpPr>
          <p:nvPr/>
        </p:nvSpPr>
        <p:spPr bwMode="auto">
          <a:xfrm flipV="1">
            <a:off x="3027218" y="4023122"/>
            <a:ext cx="1524000" cy="4572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zh-CN" altLang="en-US"/>
          </a:p>
        </p:txBody>
      </p:sp>
      <p:sp>
        <p:nvSpPr>
          <p:cNvPr id="15" name="Line 17"/>
          <p:cNvSpPr>
            <a:spLocks noChangeShapeType="1"/>
          </p:cNvSpPr>
          <p:nvPr/>
        </p:nvSpPr>
        <p:spPr bwMode="auto">
          <a:xfrm>
            <a:off x="3103418" y="4785122"/>
            <a:ext cx="1371600" cy="4572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 anchorCtr="1"/>
          <a:lstStyle/>
          <a:p>
            <a:endParaRPr lang="zh-CN" altLang="en-US"/>
          </a:p>
        </p:txBody>
      </p:sp>
      <p:sp>
        <p:nvSpPr>
          <p:cNvPr id="16" name="Text Box 18"/>
          <p:cNvSpPr txBox="1">
            <a:spLocks noChangeArrowheads="1"/>
          </p:cNvSpPr>
          <p:nvPr/>
        </p:nvSpPr>
        <p:spPr bwMode="auto">
          <a:xfrm>
            <a:off x="1503218" y="6080522"/>
            <a:ext cx="1130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/>
              <a:t>original</a:t>
            </a:r>
          </a:p>
        </p:txBody>
      </p:sp>
      <p:sp>
        <p:nvSpPr>
          <p:cNvPr id="17" name="Text Box 19"/>
          <p:cNvSpPr txBox="1">
            <a:spLocks noChangeArrowheads="1"/>
          </p:cNvSpPr>
          <p:nvPr/>
        </p:nvSpPr>
        <p:spPr bwMode="auto">
          <a:xfrm>
            <a:off x="7596846" y="4251722"/>
            <a:ext cx="1266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dirty="0"/>
              <a:t>reshaped</a:t>
            </a:r>
          </a:p>
        </p:txBody>
      </p:sp>
      <p:sp>
        <p:nvSpPr>
          <p:cNvPr id="18" name="Rectangle 21"/>
          <p:cNvSpPr>
            <a:spLocks noChangeArrowheads="1"/>
          </p:cNvSpPr>
          <p:nvPr/>
        </p:nvSpPr>
        <p:spPr bwMode="auto">
          <a:xfrm>
            <a:off x="5008418" y="2880122"/>
            <a:ext cx="2209800" cy="99060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/>
          </a:p>
        </p:txBody>
      </p:sp>
      <p:sp>
        <p:nvSpPr>
          <p:cNvPr id="19" name="AutoShape 22"/>
          <p:cNvSpPr>
            <a:spLocks noChangeArrowheads="1"/>
          </p:cNvSpPr>
          <p:nvPr/>
        </p:nvSpPr>
        <p:spPr bwMode="auto">
          <a:xfrm>
            <a:off x="5465618" y="3108722"/>
            <a:ext cx="433388" cy="39370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504262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Reshape</a:t>
            </a:r>
            <a:r>
              <a:rPr lang="zh-CN" altLang="en-US" dirty="0"/>
              <a:t>回调函数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3054822"/>
            <a:ext cx="7886700" cy="1930866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n-US" altLang="zh-CN" dirty="0"/>
              <a:t>GLFW</a:t>
            </a:r>
            <a:r>
              <a:rPr lang="zh-CN" altLang="en-US" dirty="0"/>
              <a:t>的</a:t>
            </a:r>
            <a:r>
              <a:rPr lang="en-US" altLang="zh-CN" dirty="0"/>
              <a:t>reshape</a:t>
            </a:r>
            <a:r>
              <a:rPr lang="zh-CN" altLang="en-US" dirty="0"/>
              <a:t>回调函数</a:t>
            </a:r>
            <a:r>
              <a:rPr lang="en-US" altLang="zh-CN" dirty="0"/>
              <a:t>framebuffer_size_callback</a:t>
            </a:r>
            <a:r>
              <a:rPr lang="zh-CN" altLang="en-US" dirty="0"/>
              <a:t>，用户可以自己定义</a:t>
            </a:r>
            <a:endParaRPr lang="en-US" altLang="zh-CN" dirty="0"/>
          </a:p>
          <a:p>
            <a:pPr lvl="1"/>
            <a:r>
              <a:rPr lang="zh-CN" altLang="en-US" dirty="0"/>
              <a:t>返回新窗口的宽度和高度信息</a:t>
            </a:r>
            <a:endParaRPr lang="en-US" altLang="zh-CN" dirty="0"/>
          </a:p>
          <a:p>
            <a:pPr lvl="1"/>
            <a:r>
              <a:rPr lang="zh-CN" altLang="en-US" dirty="0"/>
              <a:t>在回调函数后系统会自动调用</a:t>
            </a:r>
            <a:r>
              <a:rPr lang="en-US" altLang="zh-CN" dirty="0"/>
              <a:t>redisplay</a:t>
            </a:r>
            <a:r>
              <a:rPr lang="zh-CN" altLang="en-US" dirty="0"/>
              <a:t>函数</a:t>
            </a:r>
            <a:endParaRPr lang="en-US" altLang="zh-CN" dirty="0"/>
          </a:p>
          <a:p>
            <a:r>
              <a:rPr lang="zh-CN" altLang="en-US" dirty="0"/>
              <a:t>回调函数</a:t>
            </a:r>
            <a:r>
              <a:rPr lang="en-US" altLang="zh-CN" dirty="0"/>
              <a:t>framebuffer_size_callback</a:t>
            </a:r>
            <a:r>
              <a:rPr lang="zh-CN" altLang="en-US" dirty="0"/>
              <a:t>适合用于放置</a:t>
            </a:r>
            <a:r>
              <a:rPr lang="en-US" altLang="zh-CN" dirty="0"/>
              <a:t>viewing</a:t>
            </a:r>
            <a:r>
              <a:rPr lang="zh-CN" altLang="en-US" dirty="0"/>
              <a:t>函数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pPr/>
              <a:t>24</a:t>
            </a:fld>
            <a:endParaRPr lang="zh-CN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28650" y="1316831"/>
            <a:ext cx="84582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94003F"/>
              </a:buClr>
              <a:buSzPct val="70000"/>
              <a:buFont typeface="Wingdings" panose="05000000000000000000" pitchFamily="2" charset="2"/>
              <a:buChar char="u"/>
              <a:defRPr sz="2800" b="0" kern="1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04b" panose="00000400000000000000" pitchFamily="2" charset="0"/>
              <a:buChar char="-"/>
              <a:defRPr sz="2000" kern="1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zh-CN" sz="20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GLFWframebuffersizefun</a:t>
            </a:r>
            <a:r>
              <a:rPr lang="en-US" altLang="zh-CN" sz="20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glfwSetFramebufferSizeCallback(	</a:t>
            </a:r>
            <a:r>
              <a:rPr lang="en-US" altLang="zh-CN" sz="20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GLFWwindow</a:t>
            </a:r>
            <a:r>
              <a:rPr lang="en-US" altLang="zh-CN" sz="20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* window, </a:t>
            </a:r>
            <a:r>
              <a:rPr lang="en-US" altLang="zh-CN" sz="20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GLFWframebuffersizefun</a:t>
            </a:r>
            <a:r>
              <a:rPr lang="en-US" altLang="zh-CN" sz="20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	framebuffer_size_callback)	</a:t>
            </a:r>
          </a:p>
          <a:p>
            <a:pPr>
              <a:buFontTx/>
              <a:buNone/>
            </a:pPr>
            <a:r>
              <a:rPr lang="en-US" altLang="zh-CN" sz="20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void framebuffer_size_callback(</a:t>
            </a:r>
            <a:r>
              <a:rPr lang="en-US" altLang="zh-CN" sz="20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GLFWwindow</a:t>
            </a:r>
            <a:r>
              <a:rPr lang="en-US" altLang="zh-CN" sz="20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* window, </a:t>
            </a:r>
            <a:r>
              <a:rPr lang="en-US" altLang="zh-CN" sz="20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int</a:t>
            </a:r>
            <a:r>
              <a:rPr lang="en-US" altLang="zh-CN" sz="20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width, </a:t>
            </a:r>
            <a:r>
              <a:rPr lang="en-US" altLang="zh-CN" sz="20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int</a:t>
            </a:r>
            <a:r>
              <a:rPr lang="en-US" altLang="zh-CN" sz="20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height)</a:t>
            </a:r>
          </a:p>
        </p:txBody>
      </p:sp>
    </p:spTree>
    <p:extLst>
      <p:ext uri="{BB962C8B-B14F-4D97-AF65-F5344CB8AC3E}">
        <p14:creationId xmlns:p14="http://schemas.microsoft.com/office/powerpoint/2010/main" val="21050690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事件驱动模型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鼠标事件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键盘事件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pPr/>
              <a:t>25</a:t>
            </a:fld>
            <a:endParaRPr lang="zh-CN" alt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17761" y="4325025"/>
            <a:ext cx="5630067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glutKeyboardFunc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(</a:t>
            </a:r>
            <a:r>
              <a:rPr kumimoji="0" lang="en-US" altLang="zh-CN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mykey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void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en-US" altLang="zh-CN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mykey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(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unsigned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char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key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, </a:t>
            </a:r>
            <a:r>
              <a:rPr kumimoji="0" lang="en-US" altLang="zh-CN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int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x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, </a:t>
            </a:r>
            <a:r>
              <a:rPr kumimoji="0" lang="en-US" altLang="zh-CN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int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y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   </a:t>
            </a:r>
            <a:r>
              <a:rPr lang="en-US" altLang="zh-CN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if(key</a:t>
            </a:r>
            <a:r>
              <a:rPr lang="zh-CN" altLang="en-US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==</a:t>
            </a:r>
            <a:r>
              <a:rPr lang="zh-CN" altLang="en-US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‘q’</a:t>
            </a:r>
            <a:r>
              <a:rPr lang="zh-CN" altLang="en-US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||</a:t>
            </a:r>
            <a:r>
              <a:rPr lang="zh-CN" altLang="en-US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key</a:t>
            </a:r>
            <a:r>
              <a:rPr lang="zh-CN" altLang="en-US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==</a:t>
            </a:r>
            <a:r>
              <a:rPr lang="zh-CN" altLang="en-US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‘Q’</a:t>
            </a:r>
            <a:r>
              <a:rPr lang="zh-CN" altLang="en-US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)</a:t>
            </a:r>
            <a:r>
              <a:rPr lang="zh-CN" altLang="en-US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lang="en-US" altLang="zh-CN" dirty="0">
                <a:latin typeface="Consolas" pitchFamily="49" charset="0"/>
                <a:ea typeface="宋体" pitchFamily="2" charset="-122"/>
                <a:cs typeface="Consolas" pitchFamily="49" charset="0"/>
              </a:rPr>
              <a:t>exit(0)</a:t>
            </a:r>
            <a:r>
              <a:rPr lang="en-US" altLang="zh-CN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;</a:t>
            </a:r>
            <a:endParaRPr lang="en-US" altLang="zh-CN" dirty="0"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}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17761" y="1725301"/>
            <a:ext cx="7943359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glutMouseFunc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(mouse);</a:t>
            </a:r>
            <a:endParaRPr lang="en-US" altLang="zh-CN" dirty="0">
              <a:solidFill>
                <a:srgbClr val="000000"/>
              </a:solidFill>
              <a:latin typeface="Consolas" pitchFamily="49" charset="0"/>
              <a:ea typeface="宋体" pitchFamily="2" charset="-122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void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mouse(</a:t>
            </a:r>
            <a:r>
              <a:rPr kumimoji="0" lang="en-US" altLang="zh-CN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int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button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, </a:t>
            </a:r>
            <a:r>
              <a:rPr kumimoji="0" lang="en-US" altLang="zh-CN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int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state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, </a:t>
            </a:r>
            <a:r>
              <a:rPr kumimoji="0" lang="en-US" altLang="zh-CN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int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x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, </a:t>
            </a:r>
            <a:r>
              <a:rPr kumimoji="0" lang="en-US" altLang="zh-CN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int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y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)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{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    if</a:t>
            </a:r>
            <a:r>
              <a:rPr lang="en-US" altLang="zh-CN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(button</a:t>
            </a:r>
            <a:r>
              <a:rPr lang="zh-CN" altLang="en-US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==</a:t>
            </a:r>
            <a:r>
              <a:rPr lang="zh-CN" altLang="en-US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GLUT_LEFT_BUTTON</a:t>
            </a:r>
            <a:r>
              <a:rPr lang="zh-CN" altLang="en-US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&amp;&amp;</a:t>
            </a:r>
            <a:r>
              <a:rPr lang="zh-CN" altLang="en-US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state</a:t>
            </a:r>
            <a:r>
              <a:rPr lang="zh-CN" altLang="en-US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==</a:t>
            </a:r>
            <a:r>
              <a:rPr lang="zh-CN" altLang="en-US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GLUT_DOWN)</a:t>
            </a:r>
            <a:r>
              <a:rPr lang="zh-CN" altLang="en-US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itchFamily="49" charset="0"/>
                <a:ea typeface="宋体" pitchFamily="2" charset="-122"/>
                <a:cs typeface="Consolas" pitchFamily="49" charset="0"/>
              </a:rPr>
              <a:t>		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exit(0)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;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Consolas" pitchFamily="49" charset="0"/>
              </a:rPr>
              <a:t>}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178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空闲回调函数 </a:t>
            </a:r>
            <a:r>
              <a:rPr lang="en-US" altLang="zh-CN" dirty="0"/>
              <a:t>--</a:t>
            </a:r>
            <a:r>
              <a:rPr lang="zh-CN" altLang="en-US" dirty="0"/>
              <a:t> 鼠标控制选择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t>26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48282" y="1099481"/>
            <a:ext cx="8050841" cy="2831544"/>
          </a:xfrm>
          <a:prstGeom prst="rect">
            <a:avLst/>
          </a:prstGeom>
          <a:solidFill>
            <a:srgbClr val="BDD7EE">
              <a:alpha val="52941"/>
            </a:srgbClr>
          </a:solidFill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 </a:t>
            </a:r>
            <a:r>
              <a:rPr lang="en-US" altLang="zh-CN" sz="1600" dirty="0">
                <a:latin typeface="Consolas" panose="020B0609020204030204" pitchFamily="49" charset="0"/>
              </a:rPr>
              <a:t>display()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{ </a:t>
            </a:r>
          </a:p>
          <a:p>
            <a:pPr lvl="1"/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600" dirty="0">
                <a:latin typeface="Consolas" panose="020B0609020204030204" pitchFamily="49" charset="0"/>
              </a:rPr>
              <a:t>( </a:t>
            </a:r>
            <a:r>
              <a:rPr lang="en-US" altLang="zh-CN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en-US" altLang="zh-CN" sz="1600" dirty="0" err="1"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latin typeface="Consolas" panose="020B0609020204030204" pitchFamily="49" charset="0"/>
              </a:rPr>
              <a:t> = 0; </a:t>
            </a:r>
            <a:r>
              <a:rPr lang="en-US" altLang="zh-CN" sz="1600" dirty="0" err="1"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latin typeface="Consolas" panose="020B0609020204030204" pitchFamily="49" charset="0"/>
              </a:rPr>
              <a:t> &lt; 3; </a:t>
            </a:r>
            <a:r>
              <a:rPr lang="en-US" altLang="zh-CN" sz="1600" dirty="0" err="1"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latin typeface="Consolas" panose="020B0609020204030204" pitchFamily="49" charset="0"/>
              </a:rPr>
              <a:t>++)</a:t>
            </a:r>
          </a:p>
          <a:p>
            <a:pPr lvl="1"/>
            <a:r>
              <a:rPr lang="en-US" altLang="zh-CN" sz="1600" dirty="0"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</a:rPr>
              <a:t>	float</a:t>
            </a:r>
            <a:r>
              <a:rPr lang="en-US" altLang="zh-CN" sz="1600" dirty="0">
                <a:latin typeface="Consolas" panose="020B0609020204030204" pitchFamily="49" charset="0"/>
              </a:rPr>
              <a:t> x = cos(angle)*points[</a:t>
            </a:r>
            <a:r>
              <a:rPr lang="en-US" altLang="zh-CN" sz="1600" dirty="0" err="1"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latin typeface="Consolas" panose="020B0609020204030204" pitchFamily="49" charset="0"/>
              </a:rPr>
              <a:t>].x - sin(angle)*points[</a:t>
            </a:r>
            <a:r>
              <a:rPr lang="en-US" altLang="zh-CN" sz="1600" dirty="0" err="1"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latin typeface="Consolas" panose="020B0609020204030204" pitchFamily="49" charset="0"/>
              </a:rPr>
              <a:t>].y;</a:t>
            </a:r>
          </a:p>
          <a:p>
            <a:pPr lvl="1"/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</a:rPr>
              <a:t>	float</a:t>
            </a:r>
            <a:r>
              <a:rPr lang="en-US" altLang="zh-CN" sz="1600" dirty="0">
                <a:latin typeface="Consolas" panose="020B0609020204030204" pitchFamily="49" charset="0"/>
              </a:rPr>
              <a:t> y = sin(angle)*points[</a:t>
            </a:r>
            <a:r>
              <a:rPr lang="en-US" altLang="zh-CN" sz="1600" dirty="0" err="1"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latin typeface="Consolas" panose="020B0609020204030204" pitchFamily="49" charset="0"/>
              </a:rPr>
              <a:t>].x + cos(angle)*points[</a:t>
            </a:r>
            <a:r>
              <a:rPr lang="en-US" altLang="zh-CN" sz="1600" dirty="0" err="1"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latin typeface="Consolas" panose="020B0609020204030204" pitchFamily="49" charset="0"/>
              </a:rPr>
              <a:t>].y;</a:t>
            </a:r>
          </a:p>
          <a:p>
            <a:pPr lvl="1"/>
            <a:r>
              <a:rPr lang="en-US" altLang="zh-CN" sz="1600" dirty="0">
                <a:latin typeface="Consolas" panose="020B0609020204030204" pitchFamily="49" charset="0"/>
              </a:rPr>
              <a:t>	points[</a:t>
            </a:r>
            <a:r>
              <a:rPr lang="en-US" altLang="zh-CN" sz="1600" dirty="0" err="1"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latin typeface="Consolas" panose="020B0609020204030204" pitchFamily="49" charset="0"/>
              </a:rPr>
              <a:t>].x = x;  points[</a:t>
            </a:r>
            <a:r>
              <a:rPr lang="en-US" altLang="zh-CN" sz="1600" dirty="0" err="1"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latin typeface="Consolas" panose="020B0609020204030204" pitchFamily="49" charset="0"/>
              </a:rPr>
              <a:t>].y = y;</a:t>
            </a:r>
          </a:p>
          <a:p>
            <a:pPr lvl="1"/>
            <a:r>
              <a:rPr lang="en-US" altLang="zh-CN" sz="1600" dirty="0">
                <a:latin typeface="Consolas" panose="020B0609020204030204" pitchFamily="49" charset="0"/>
              </a:rPr>
              <a:t>} …</a:t>
            </a:r>
          </a:p>
          <a:p>
            <a:pPr lvl="1"/>
            <a:r>
              <a:rPr lang="en-US" altLang="zh-CN" sz="1600" dirty="0" err="1">
                <a:latin typeface="Consolas" panose="020B0609020204030204" pitchFamily="49" charset="0"/>
              </a:rPr>
              <a:t>glDrawArrays</a:t>
            </a:r>
            <a:r>
              <a:rPr lang="en-US" altLang="zh-CN" sz="1600" dirty="0">
                <a:latin typeface="Consolas" panose="020B0609020204030204" pitchFamily="49" charset="0"/>
              </a:rPr>
              <a:t>(GL_TRIANGLES, 0, 3);</a:t>
            </a:r>
          </a:p>
          <a:p>
            <a:pPr lvl="1"/>
            <a:r>
              <a:rPr lang="en-US" altLang="zh-CN" sz="1600" dirty="0" err="1">
                <a:latin typeface="Consolas" panose="020B0609020204030204" pitchFamily="49" charset="0"/>
              </a:rPr>
              <a:t>glFlush</a:t>
            </a:r>
            <a:r>
              <a:rPr lang="en-US" altLang="zh-CN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}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48281" y="4228059"/>
            <a:ext cx="8050841" cy="2339102"/>
          </a:xfrm>
          <a:prstGeom prst="rect">
            <a:avLst/>
          </a:prstGeom>
          <a:solidFill>
            <a:srgbClr val="BDD7EE">
              <a:alpha val="52941"/>
            </a:srgbClr>
          </a:solidFill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 </a:t>
            </a:r>
            <a:r>
              <a:rPr lang="en-US" altLang="zh-CN" sz="1600" dirty="0">
                <a:latin typeface="Consolas" panose="020B0609020204030204" pitchFamily="49" charset="0"/>
              </a:rPr>
              <a:t>mouse(</a:t>
            </a:r>
            <a:r>
              <a:rPr lang="en-US" altLang="zh-CN" sz="1600" dirty="0" err="1">
                <a:latin typeface="Consolas" panose="020B0609020204030204" pitchFamily="49" charset="0"/>
              </a:rPr>
              <a:t>int</a:t>
            </a:r>
            <a:r>
              <a:rPr lang="en-US" altLang="zh-CN" sz="1600" dirty="0">
                <a:latin typeface="Consolas" panose="020B0609020204030204" pitchFamily="49" charset="0"/>
              </a:rPr>
              <a:t> button, </a:t>
            </a:r>
            <a:r>
              <a:rPr lang="en-US" altLang="zh-CN" sz="1600" dirty="0" err="1">
                <a:latin typeface="Consolas" panose="020B0609020204030204" pitchFamily="49" charset="0"/>
              </a:rPr>
              <a:t>int</a:t>
            </a:r>
            <a:r>
              <a:rPr lang="en-US" altLang="zh-CN" sz="1600" dirty="0">
                <a:latin typeface="Consolas" panose="020B0609020204030204" pitchFamily="49" charset="0"/>
              </a:rPr>
              <a:t> state, </a:t>
            </a:r>
            <a:r>
              <a:rPr lang="en-US" altLang="zh-CN" sz="1600" dirty="0" err="1">
                <a:latin typeface="Consolas" panose="020B0609020204030204" pitchFamily="49" charset="0"/>
              </a:rPr>
              <a:t>int</a:t>
            </a:r>
            <a:r>
              <a:rPr lang="en-US" altLang="zh-CN" sz="1600" dirty="0">
                <a:latin typeface="Consolas" panose="020B0609020204030204" pitchFamily="49" charset="0"/>
              </a:rPr>
              <a:t> x, </a:t>
            </a:r>
            <a:r>
              <a:rPr lang="en-US" altLang="zh-CN" sz="1600" dirty="0" err="1">
                <a:latin typeface="Consolas" panose="020B0609020204030204" pitchFamily="49" charset="0"/>
              </a:rPr>
              <a:t>int</a:t>
            </a:r>
            <a:r>
              <a:rPr lang="en-US" altLang="zh-CN" sz="1600" dirty="0">
                <a:latin typeface="Consolas" panose="020B0609020204030204" pitchFamily="49" charset="0"/>
              </a:rPr>
              <a:t> y)</a:t>
            </a:r>
          </a:p>
          <a:p>
            <a:r>
              <a:rPr lang="en-US" altLang="zh-CN" sz="1600" dirty="0">
                <a:latin typeface="Consolas" panose="020B0609020204030204" pitchFamily="49" charset="0"/>
              </a:rPr>
              <a:t>{ </a:t>
            </a:r>
          </a:p>
          <a:p>
            <a:pPr lvl="1"/>
            <a:r>
              <a:rPr lang="en-US" altLang="zh-CN" sz="1600" dirty="0">
                <a:latin typeface="Consolas" panose="020B0609020204030204" pitchFamily="49" charset="0"/>
              </a:rPr>
              <a:t>…</a:t>
            </a:r>
          </a:p>
          <a:p>
            <a:pPr lvl="1"/>
            <a:r>
              <a:rPr lang="en-US" altLang="zh-CN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600" dirty="0">
                <a:latin typeface="Consolas" panose="020B0609020204030204" pitchFamily="49" charset="0"/>
              </a:rPr>
              <a:t>(button == GLUT_LEFT_BUTTON …)</a:t>
            </a:r>
          </a:p>
          <a:p>
            <a:pPr lvl="1"/>
            <a:r>
              <a:rPr lang="en-US" altLang="zh-CN" sz="1600" dirty="0"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altLang="zh-CN" sz="1600" dirty="0" err="1">
                <a:latin typeface="Consolas" panose="020B0609020204030204" pitchFamily="49" charset="0"/>
              </a:rPr>
              <a:t>glutIdleFunc</a:t>
            </a:r>
            <a:r>
              <a:rPr lang="en-US" altLang="zh-CN" sz="1600" dirty="0">
                <a:latin typeface="Consolas" panose="020B0609020204030204" pitchFamily="49" charset="0"/>
              </a:rPr>
              <a:t>(NULL);</a:t>
            </a:r>
          </a:p>
          <a:p>
            <a:pPr lvl="2"/>
            <a:r>
              <a:rPr lang="en-US" altLang="zh-CN" sz="1600" dirty="0">
                <a:latin typeface="Consolas" panose="020B0609020204030204" pitchFamily="49" charset="0"/>
              </a:rPr>
              <a:t>points[count].x = (float) x / (w/2) - 1.0;</a:t>
            </a:r>
          </a:p>
          <a:p>
            <a:pPr lvl="2"/>
            <a:r>
              <a:rPr lang="en-US" altLang="zh-CN" sz="1600" dirty="0">
                <a:latin typeface="Consolas" panose="020B0609020204030204" pitchFamily="49" charset="0"/>
              </a:rPr>
              <a:t>points[count].y = (float) (h-y) / (h/2) - 1.0;</a:t>
            </a:r>
          </a:p>
          <a:p>
            <a:pPr lvl="2"/>
            <a:r>
              <a:rPr lang="en-US" altLang="zh-CN" sz="1600" dirty="0">
                <a:latin typeface="Consolas" panose="020B0609020204030204" pitchFamily="49" charset="0"/>
              </a:rPr>
              <a:t>count++;} …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6671" y="2723824"/>
            <a:ext cx="1861399" cy="188155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文本框 6"/>
          <p:cNvSpPr txBox="1"/>
          <p:nvPr/>
        </p:nvSpPr>
        <p:spPr>
          <a:xfrm>
            <a:off x="6692291" y="5790360"/>
            <a:ext cx="2257349" cy="369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dirty="0"/>
              <a:t>屏幕坐标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对象坐标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036004" y="2192344"/>
            <a:ext cx="1107996" cy="369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dirty="0"/>
              <a:t>二维旋转</a:t>
            </a:r>
          </a:p>
        </p:txBody>
      </p:sp>
    </p:spTree>
    <p:extLst>
      <p:ext uri="{BB962C8B-B14F-4D97-AF65-F5344CB8AC3E}">
        <p14:creationId xmlns:p14="http://schemas.microsoft.com/office/powerpoint/2010/main" val="3579037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双缓存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刷新频率 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60-100Hz</a:t>
            </a:r>
          </a:p>
          <a:p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写数据操作与刷新操作异步</a:t>
            </a: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前端缓存 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--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 显示图像</a:t>
            </a: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后端缓存 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--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 存储需要显示的内容</a:t>
            </a:r>
            <a:endParaRPr lang="en-US" altLang="zh-CN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申请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double</a:t>
            </a:r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buffering:</a:t>
            </a:r>
          </a:p>
          <a:p>
            <a:pPr>
              <a:buNone/>
            </a:pPr>
            <a:r>
              <a:rPr lang="en-US" altLang="zh-CN" sz="2400" b="1" dirty="0" err="1">
                <a:solidFill>
                  <a:srgbClr val="FF0000"/>
                </a:solidFill>
                <a:latin typeface="+mn-lt"/>
                <a:ea typeface="华文新魏" pitchFamily="2" charset="-122"/>
              </a:rPr>
              <a:t>glutInitDispayMode</a:t>
            </a:r>
            <a:r>
              <a:rPr lang="en-US" altLang="zh-CN" sz="2400" dirty="0">
                <a:latin typeface="+mn-lt"/>
                <a:ea typeface="华文新魏" pitchFamily="2" charset="-122"/>
              </a:rPr>
              <a:t>(GLUTRGBA | </a:t>
            </a:r>
            <a:r>
              <a:rPr lang="en-US" altLang="zh-CN" sz="2400" b="1" dirty="0">
                <a:solidFill>
                  <a:srgbClr val="FF0000"/>
                </a:solidFill>
                <a:latin typeface="+mn-lt"/>
                <a:ea typeface="华文新魏" pitchFamily="2" charset="-122"/>
              </a:rPr>
              <a:t>GLUT_DOUBLE</a:t>
            </a:r>
            <a:r>
              <a:rPr lang="en-US" altLang="zh-CN" sz="2400" b="1" dirty="0">
                <a:latin typeface="+mn-lt"/>
                <a:ea typeface="华文新魏" pitchFamily="2" charset="-122"/>
              </a:rPr>
              <a:t> </a:t>
            </a:r>
            <a:r>
              <a:rPr lang="en-US" altLang="zh-CN" sz="2400" dirty="0">
                <a:latin typeface="+mn-lt"/>
                <a:ea typeface="华文新魏" pitchFamily="2" charset="-122"/>
              </a:rPr>
              <a:t>| GLUT_DEPTH);</a:t>
            </a:r>
          </a:p>
          <a:p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完成绘制后交换内容</a:t>
            </a:r>
            <a:r>
              <a:rPr lang="en-US" altLang="zh-CN" dirty="0">
                <a:latin typeface="Microsoft YaHei" charset="-122"/>
                <a:ea typeface="Microsoft YaHei" charset="-122"/>
                <a:cs typeface="Microsoft YaHei" charset="-122"/>
              </a:rPr>
              <a:t>:</a:t>
            </a:r>
          </a:p>
          <a:p>
            <a:pPr>
              <a:buNone/>
            </a:pPr>
            <a:r>
              <a:rPr lang="zh-CN" altLang="en-US" sz="2400" b="1" dirty="0">
                <a:solidFill>
                  <a:srgbClr val="464DD9"/>
                </a:solidFill>
                <a:latin typeface="+mj-lt"/>
                <a:ea typeface="华文新魏" pitchFamily="2" charset="-122"/>
              </a:rPr>
              <a:t>    </a:t>
            </a:r>
            <a:r>
              <a:rPr lang="en-US" altLang="zh-CN" sz="2400" b="1" dirty="0" err="1">
                <a:solidFill>
                  <a:srgbClr val="464DD9"/>
                </a:solidFill>
                <a:latin typeface="+mj-lt"/>
                <a:ea typeface="华文新魏" pitchFamily="2" charset="-122"/>
              </a:rPr>
              <a:t>glutSwapBuffers</a:t>
            </a:r>
            <a:r>
              <a:rPr lang="en-US" altLang="zh-CN" sz="2400" b="1" dirty="0">
                <a:solidFill>
                  <a:srgbClr val="464DD9"/>
                </a:solidFill>
                <a:latin typeface="+mj-lt"/>
                <a:ea typeface="华文新魏" pitchFamily="2" charset="-122"/>
              </a:rPr>
              <a:t>();</a:t>
            </a:r>
          </a:p>
          <a:p>
            <a:r>
              <a:rPr lang="zh-CN" altLang="en-US" dirty="0">
                <a:latin typeface="Microsoft YaHei" charset="-122"/>
                <a:ea typeface="Microsoft YaHei" charset="-122"/>
                <a:cs typeface="Microsoft YaHei" charset="-122"/>
              </a:rPr>
              <a:t>清空后端缓存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pPr/>
              <a:t>27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6524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Online source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https://learnopengl-cn.github.io/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pPr/>
              <a:t>28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0750" y="2049761"/>
            <a:ext cx="5902500" cy="4808239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488758" y="1948070"/>
            <a:ext cx="1113183" cy="4055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2392491"/>
            <a:ext cx="2110923" cy="4122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888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/>
              <a:t>2.1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OpenGL</a:t>
            </a:r>
            <a:r>
              <a:rPr lang="zh-CN" altLang="en-US" dirty="0"/>
              <a:t>的控制与交互方式</a:t>
            </a:r>
            <a:endParaRPr lang="en-US" altLang="zh-CN" dirty="0"/>
          </a:p>
          <a:p>
            <a:pPr lvl="1"/>
            <a:r>
              <a:rPr lang="zh-CN" altLang="en-US" dirty="0"/>
              <a:t>鼠标和键盘的交互控制</a:t>
            </a:r>
            <a:endParaRPr lang="en-US" altLang="zh-CN" dirty="0"/>
          </a:p>
          <a:p>
            <a:pPr lvl="1"/>
            <a:r>
              <a:rPr lang="zh-CN" altLang="en-US" dirty="0"/>
              <a:t>基于循环调用事件的动画生成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pPr/>
              <a:t>29</a:t>
            </a:fld>
            <a:endParaRPr lang="zh-CN" alt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166B1E8-8451-491F-AE6D-375E48FB1A8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543" y="2560778"/>
            <a:ext cx="3179247" cy="341650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0EA0FA3-6844-4523-B435-2814C0B97C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7736" y="2560778"/>
            <a:ext cx="3176656" cy="34165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50219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OpenGL</a:t>
            </a:r>
            <a:r>
              <a:rPr lang="zh-CN" altLang="en-US" dirty="0"/>
              <a:t>基本绘制</a:t>
            </a:r>
            <a:endParaRPr lang="en-US" altLang="zh-CN" dirty="0"/>
          </a:p>
          <a:p>
            <a:pPr lvl="1"/>
            <a:r>
              <a:rPr lang="zh-CN" altLang="en-US" dirty="0"/>
              <a:t>绘制多个简单的二维图形，撰写详细实验报告</a:t>
            </a:r>
            <a:endParaRPr lang="en-US" altLang="zh-CN" dirty="0"/>
          </a:p>
          <a:p>
            <a:pPr lvl="1"/>
            <a:r>
              <a:rPr lang="zh-CN" altLang="en-US" dirty="0"/>
              <a:t>截止时间：</a:t>
            </a:r>
            <a:r>
              <a:rPr lang="en-US" b="1" dirty="0"/>
              <a:t> </a:t>
            </a:r>
            <a:r>
              <a:rPr lang="en-US" b="1" dirty="0">
                <a:solidFill>
                  <a:srgbClr val="FF0000"/>
                </a:solidFill>
              </a:rPr>
              <a:t>20</a:t>
            </a:r>
            <a:r>
              <a:rPr lang="en-US" altLang="zh-CN" b="1" dirty="0">
                <a:solidFill>
                  <a:srgbClr val="FF0000"/>
                </a:solidFill>
              </a:rPr>
              <a:t>24</a:t>
            </a:r>
            <a:r>
              <a:rPr lang="zh-CN" altLang="en-US" b="1" dirty="0">
                <a:solidFill>
                  <a:srgbClr val="FF0000"/>
                </a:solidFill>
              </a:rPr>
              <a:t>年</a:t>
            </a:r>
            <a:r>
              <a:rPr lang="en-US" altLang="zh-CN" b="1" dirty="0">
                <a:solidFill>
                  <a:srgbClr val="FF0000"/>
                </a:solidFill>
              </a:rPr>
              <a:t>9</a:t>
            </a:r>
            <a:r>
              <a:rPr lang="zh-CN" altLang="en-US" b="1" dirty="0">
                <a:solidFill>
                  <a:srgbClr val="FF0000"/>
                </a:solidFill>
              </a:rPr>
              <a:t>月</a:t>
            </a:r>
            <a:r>
              <a:rPr lang="en-US" altLang="zh-CN" b="1" dirty="0">
                <a:solidFill>
                  <a:srgbClr val="FF0000"/>
                </a:solidFill>
              </a:rPr>
              <a:t>23</a:t>
            </a:r>
            <a:r>
              <a:rPr lang="zh-CN" altLang="en-US" b="1" dirty="0">
                <a:solidFill>
                  <a:srgbClr val="FF0000"/>
                </a:solidFill>
              </a:rPr>
              <a:t>日</a:t>
            </a:r>
            <a:r>
              <a:rPr lang="en-US" b="1" dirty="0">
                <a:solidFill>
                  <a:srgbClr val="FF0000"/>
                </a:solidFill>
              </a:rPr>
              <a:t> 23:59</a:t>
            </a:r>
            <a:r>
              <a:rPr lang="zh-CN" altLang="en-US" b="1" dirty="0">
                <a:solidFill>
                  <a:srgbClr val="FF0000"/>
                </a:solidFill>
              </a:rPr>
              <a:t>分</a:t>
            </a:r>
            <a:endParaRPr lang="en-US" b="1" dirty="0">
              <a:solidFill>
                <a:srgbClr val="FF0000"/>
              </a:solidFill>
            </a:endParaRP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pic>
        <p:nvPicPr>
          <p:cNvPr id="8" name="图片 2" descr="C:\Users\a1309\Desktop\My Class\1.大三.1\计算机图形学\实验一\实验一\运行结果.png">
            <a:extLst>
              <a:ext uri="{FF2B5EF4-FFF2-40B4-BE49-F238E27FC236}">
                <a16:creationId xmlns:a16="http://schemas.microsoft.com/office/drawing/2014/main" id="{25FEA804-376F-864C-9903-A9A49514AB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0223" y="2851404"/>
            <a:ext cx="1533503" cy="1613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24">
            <a:extLst>
              <a:ext uri="{FF2B5EF4-FFF2-40B4-BE49-F238E27FC236}">
                <a16:creationId xmlns:a16="http://schemas.microsoft.com/office/drawing/2014/main" id="{BFD4EB05-085B-B14A-BB19-D659B0DA31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6173" y="4673410"/>
            <a:ext cx="1527553" cy="1617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图片 3">
            <a:extLst>
              <a:ext uri="{FF2B5EF4-FFF2-40B4-BE49-F238E27FC236}">
                <a16:creationId xmlns:a16="http://schemas.microsoft.com/office/drawing/2014/main" id="{97AE240D-0A07-454F-93AE-29BD982A3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0426" y="2851660"/>
            <a:ext cx="1549867" cy="1612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图片 7">
            <a:extLst>
              <a:ext uri="{FF2B5EF4-FFF2-40B4-BE49-F238E27FC236}">
                <a16:creationId xmlns:a16="http://schemas.microsoft.com/office/drawing/2014/main" id="{130A53FA-AE26-F146-90AD-B733521A4250}"/>
              </a:ext>
            </a:extLst>
          </p:cNvPr>
          <p:cNvPicPr/>
          <p:nvPr/>
        </p:nvPicPr>
        <p:blipFill rotWithShape="1">
          <a:blip r:embed="rId5"/>
          <a:srcRect l="2844" r="3281" b="8627"/>
          <a:stretch/>
        </p:blipFill>
        <p:spPr>
          <a:xfrm>
            <a:off x="6918748" y="4676256"/>
            <a:ext cx="1588577" cy="161509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5CD5067-10C1-4C86-9690-1FA263F7A45B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901763" y="2851404"/>
            <a:ext cx="3602419" cy="3536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077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期中大作业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俄罗斯方块</a:t>
            </a:r>
            <a:r>
              <a:rPr lang="en-US" dirty="0"/>
              <a:t> </a:t>
            </a:r>
          </a:p>
          <a:p>
            <a:pPr lvl="1"/>
            <a:r>
              <a:rPr lang="zh-CN" altLang="en-US" dirty="0"/>
              <a:t>编写一个简化版的俄罗斯方块游戏程序，撰写详细实验报告</a:t>
            </a:r>
            <a:endParaRPr lang="en-US" altLang="zh-CN" dirty="0"/>
          </a:p>
          <a:p>
            <a:pPr lvl="1"/>
            <a:r>
              <a:rPr lang="zh-CN" altLang="en-US" dirty="0"/>
              <a:t>提供参考代码，仅需实现部分功能</a:t>
            </a:r>
            <a:endParaRPr lang="en-US" altLang="zh-CN" dirty="0"/>
          </a:p>
          <a:p>
            <a:pPr lvl="1"/>
            <a:r>
              <a:rPr lang="zh-CN" altLang="en-US" dirty="0"/>
              <a:t>截止时间：</a:t>
            </a:r>
            <a:r>
              <a:rPr lang="en-US" b="1" dirty="0"/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2024</a:t>
            </a:r>
            <a:r>
              <a:rPr lang="zh-CN" altLang="en-US" b="1" dirty="0">
                <a:solidFill>
                  <a:srgbClr val="FF0000"/>
                </a:solidFill>
              </a:rPr>
              <a:t>年</a:t>
            </a:r>
            <a:r>
              <a:rPr lang="en-US" altLang="zh-CN" b="1" dirty="0">
                <a:solidFill>
                  <a:srgbClr val="FF0000"/>
                </a:solidFill>
              </a:rPr>
              <a:t>10</a:t>
            </a:r>
            <a:r>
              <a:rPr lang="zh-CN" altLang="en-US" b="1" dirty="0">
                <a:solidFill>
                  <a:srgbClr val="FF0000"/>
                </a:solidFill>
              </a:rPr>
              <a:t>月</a:t>
            </a:r>
            <a:r>
              <a:rPr lang="en-US" altLang="zh-CN" b="1" dirty="0">
                <a:solidFill>
                  <a:srgbClr val="FF0000"/>
                </a:solidFill>
              </a:rPr>
              <a:t>21</a:t>
            </a:r>
            <a:r>
              <a:rPr lang="zh-CN" altLang="en-US" b="1" dirty="0">
                <a:solidFill>
                  <a:srgbClr val="FF0000"/>
                </a:solidFill>
              </a:rPr>
              <a:t>日</a:t>
            </a:r>
            <a:r>
              <a:rPr lang="en-US" altLang="zh-CN" b="1" dirty="0">
                <a:solidFill>
                  <a:srgbClr val="FF0000"/>
                </a:solidFill>
              </a:rPr>
              <a:t> 23:59</a:t>
            </a:r>
            <a:r>
              <a:rPr lang="zh-CN" altLang="en-US" b="1" dirty="0">
                <a:solidFill>
                  <a:srgbClr val="FF0000"/>
                </a:solidFill>
              </a:rPr>
              <a:t>分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pPr/>
              <a:t>30</a:t>
            </a:fld>
            <a:endParaRPr lang="zh-CN" alt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2542222" y="3080782"/>
            <a:ext cx="4059555" cy="299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372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知识点回顾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94003F"/>
              </a:buClr>
            </a:pPr>
            <a:r>
              <a:rPr lang="zh-CN" altLang="en-US" sz="2400" dirty="0"/>
              <a:t>在图形编程领域，正发生着剧烈的技术变革：</a:t>
            </a:r>
          </a:p>
          <a:p>
            <a:pPr lvl="1">
              <a:buClr>
                <a:schemeClr val="tx1"/>
              </a:buClr>
            </a:pPr>
            <a:r>
              <a:rPr lang="zh-CN" altLang="en-US" sz="1800" dirty="0"/>
              <a:t>如乔布斯在</a:t>
            </a:r>
            <a:r>
              <a:rPr lang="en-US" altLang="zh-CN" sz="1800" dirty="0"/>
              <a:t>2010</a:t>
            </a:r>
            <a:r>
              <a:rPr lang="zh-CN" altLang="en-US" sz="1800" dirty="0"/>
              <a:t>年预言的，目前</a:t>
            </a:r>
            <a:r>
              <a:rPr lang="en-US" altLang="zh-CN" sz="1800" dirty="0" err="1"/>
              <a:t>WebGL</a:t>
            </a:r>
            <a:r>
              <a:rPr lang="zh-CN" altLang="en-US" sz="1800" dirty="0"/>
              <a:t>全面取代</a:t>
            </a:r>
            <a:r>
              <a:rPr lang="en-US" altLang="zh-CN" sz="1800" dirty="0"/>
              <a:t>Flash</a:t>
            </a:r>
          </a:p>
          <a:p>
            <a:pPr lvl="1">
              <a:buClr>
                <a:schemeClr val="tx1"/>
              </a:buClr>
            </a:pPr>
            <a:r>
              <a:rPr lang="zh-CN" altLang="en-US" sz="1800" dirty="0"/>
              <a:t>除了</a:t>
            </a:r>
            <a:r>
              <a:rPr lang="en-US" altLang="zh-CN" sz="1800" dirty="0"/>
              <a:t>Win</a:t>
            </a:r>
            <a:r>
              <a:rPr lang="zh-CN" altLang="en-US" sz="1800" dirty="0"/>
              <a:t>平台下的游戏领域，</a:t>
            </a:r>
            <a:r>
              <a:rPr lang="en-US" altLang="zh-CN" sz="1800" dirty="0"/>
              <a:t>OpenGL</a:t>
            </a:r>
            <a:r>
              <a:rPr lang="zh-CN" altLang="en-US" sz="1800" dirty="0"/>
              <a:t>已经全面超越</a:t>
            </a:r>
            <a:r>
              <a:rPr lang="en-US" altLang="zh-CN" sz="1800" dirty="0"/>
              <a:t>Microsoft</a:t>
            </a:r>
            <a:r>
              <a:rPr lang="en-US" altLang="zh-CN" sz="1800" b="1" baseline="30000" dirty="0"/>
              <a:t>®</a:t>
            </a:r>
            <a:r>
              <a:rPr lang="zh-CN" altLang="en-US" sz="1800" dirty="0"/>
              <a:t>的</a:t>
            </a:r>
            <a:r>
              <a:rPr lang="en-US" altLang="zh-CN" sz="1800" dirty="0"/>
              <a:t>Direct3D</a:t>
            </a:r>
            <a:r>
              <a:rPr lang="zh-CN" altLang="en-US" sz="1800" dirty="0"/>
              <a:t>成为图形编程的主流</a:t>
            </a:r>
            <a:r>
              <a:rPr lang="en-US" altLang="zh-CN" sz="1800" dirty="0"/>
              <a:t>API</a:t>
            </a:r>
          </a:p>
          <a:p>
            <a:pPr lvl="1">
              <a:buClr>
                <a:schemeClr val="tx1"/>
              </a:buClr>
            </a:pPr>
            <a:r>
              <a:rPr lang="zh-CN" altLang="en-US" sz="1800" dirty="0"/>
              <a:t>最新的</a:t>
            </a:r>
            <a:r>
              <a:rPr lang="en-US" altLang="zh-CN" sz="1800" dirty="0"/>
              <a:t>OpenGL4.3</a:t>
            </a:r>
            <a:r>
              <a:rPr lang="zh-CN" altLang="en-US" sz="1800" dirty="0"/>
              <a:t>将着色器作为基础组件，其处理管线如下图：</a:t>
            </a:r>
            <a:endParaRPr lang="en-US" altLang="zh-CN" sz="1800" dirty="0"/>
          </a:p>
          <a:p>
            <a:pPr lvl="1">
              <a:buClr>
                <a:schemeClr val="tx1"/>
              </a:buClr>
            </a:pPr>
            <a:endParaRPr lang="zh-CN" altLang="en-US" sz="1800" dirty="0"/>
          </a:p>
          <a:p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/>
          <a:srcRect r="430"/>
          <a:stretch/>
        </p:blipFill>
        <p:spPr>
          <a:xfrm>
            <a:off x="2574318" y="3064969"/>
            <a:ext cx="5546578" cy="354960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45910" y="3680460"/>
            <a:ext cx="2973599" cy="2862322"/>
          </a:xfrm>
          <a:prstGeom prst="rect">
            <a:avLst/>
          </a:prstGeom>
          <a:solidFill>
            <a:srgbClr val="BDD7EE">
              <a:alpha val="52941"/>
            </a:srgbClr>
          </a:solidFill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464DD9"/>
                </a:solidFill>
                <a:latin typeface="ZztexMono-Regular"/>
              </a:rPr>
              <a:t> - </a:t>
            </a:r>
            <a:r>
              <a:rPr lang="zh-CN" altLang="en-US" b="1" dirty="0">
                <a:solidFill>
                  <a:srgbClr val="464DD9"/>
                </a:solidFill>
                <a:latin typeface="ZztexMono-Regular"/>
              </a:rPr>
              <a:t>着色器</a:t>
            </a:r>
            <a:r>
              <a:rPr lang="en-US" altLang="zh-CN" b="1" dirty="0">
                <a:solidFill>
                  <a:srgbClr val="464DD9"/>
                </a:solidFill>
                <a:latin typeface="ZztexMono-Regular"/>
              </a:rPr>
              <a:t>(</a:t>
            </a:r>
            <a:r>
              <a:rPr lang="en-US" altLang="zh-CN" b="1" dirty="0" err="1">
                <a:solidFill>
                  <a:srgbClr val="464DD9"/>
                </a:solidFill>
                <a:latin typeface="ZztexMono-Regular"/>
              </a:rPr>
              <a:t>Shader</a:t>
            </a:r>
            <a:r>
              <a:rPr lang="en-US" altLang="zh-CN" b="1" dirty="0">
                <a:solidFill>
                  <a:srgbClr val="464DD9"/>
                </a:solidFill>
                <a:latin typeface="ZztexMono-Regular"/>
              </a:rPr>
              <a:t>)</a:t>
            </a:r>
            <a:r>
              <a:rPr lang="zh-CN" altLang="en-US" b="1" dirty="0">
                <a:solidFill>
                  <a:srgbClr val="464DD9"/>
                </a:solidFill>
                <a:latin typeface="ZztexMono-Regular"/>
              </a:rPr>
              <a:t>的概念：</a:t>
            </a:r>
            <a:endParaRPr lang="en-US" altLang="zh-CN" b="1" dirty="0">
              <a:solidFill>
                <a:srgbClr val="464DD9"/>
              </a:solidFill>
              <a:latin typeface="ZztexMono-Regular"/>
            </a:endParaRPr>
          </a:p>
          <a:p>
            <a:r>
              <a:rPr lang="en-US" altLang="zh-CN" b="1" dirty="0">
                <a:solidFill>
                  <a:srgbClr val="464DD9"/>
                </a:solidFill>
                <a:latin typeface="ZztexMono-Regular"/>
              </a:rPr>
              <a:t>    GPU</a:t>
            </a:r>
            <a:r>
              <a:rPr lang="zh-CN" altLang="en-US" b="1" dirty="0">
                <a:solidFill>
                  <a:srgbClr val="464DD9"/>
                </a:solidFill>
                <a:latin typeface="ZztexMono-Regular"/>
              </a:rPr>
              <a:t>的图元处理小程序</a:t>
            </a:r>
            <a:endParaRPr lang="en-US" altLang="zh-CN" b="1" dirty="0">
              <a:solidFill>
                <a:srgbClr val="464DD9"/>
              </a:solidFill>
              <a:latin typeface="ZztexMono-Regular"/>
            </a:endParaRPr>
          </a:p>
          <a:p>
            <a:endParaRPr lang="en-US" altLang="zh-CN" b="1" dirty="0">
              <a:solidFill>
                <a:srgbClr val="464DD9"/>
              </a:solidFill>
              <a:latin typeface="ZztexMono-Regular"/>
            </a:endParaRPr>
          </a:p>
          <a:p>
            <a:r>
              <a:rPr lang="en-US" altLang="zh-CN" b="1" dirty="0">
                <a:solidFill>
                  <a:srgbClr val="464DD9"/>
                </a:solidFill>
                <a:latin typeface="ZztexMono-Regular"/>
              </a:rPr>
              <a:t> - OpenGL</a:t>
            </a:r>
            <a:r>
              <a:rPr lang="zh-CN" altLang="en-US" b="1" dirty="0">
                <a:solidFill>
                  <a:srgbClr val="464DD9"/>
                </a:solidFill>
                <a:latin typeface="ZztexMono-Regular"/>
              </a:rPr>
              <a:t>着色器的种类：</a:t>
            </a:r>
            <a:endParaRPr lang="en-US" altLang="zh-CN" b="1" dirty="0">
              <a:solidFill>
                <a:srgbClr val="464DD9"/>
              </a:solidFill>
              <a:latin typeface="ZztexMono-Regular"/>
            </a:endParaRPr>
          </a:p>
          <a:p>
            <a:r>
              <a:rPr lang="en-US" altLang="zh-CN" b="1" dirty="0">
                <a:solidFill>
                  <a:srgbClr val="464DD9"/>
                </a:solidFill>
                <a:latin typeface="ZztexMono-Regular"/>
              </a:rPr>
              <a:t>    </a:t>
            </a:r>
            <a:r>
              <a:rPr lang="zh-CN" altLang="en-US" b="1" dirty="0">
                <a:solidFill>
                  <a:srgbClr val="464DD9"/>
                </a:solidFill>
                <a:latin typeface="ZztexMono-Regular"/>
              </a:rPr>
              <a:t>顶点着色器、片段着色  </a:t>
            </a:r>
            <a:endParaRPr lang="en-US" altLang="zh-CN" b="1" dirty="0">
              <a:solidFill>
                <a:srgbClr val="464DD9"/>
              </a:solidFill>
              <a:latin typeface="ZztexMono-Regular"/>
            </a:endParaRPr>
          </a:p>
          <a:p>
            <a:r>
              <a:rPr lang="en-US" altLang="zh-CN" b="1" dirty="0">
                <a:solidFill>
                  <a:srgbClr val="464DD9"/>
                </a:solidFill>
                <a:latin typeface="ZztexMono-Regular"/>
              </a:rPr>
              <a:t>    </a:t>
            </a:r>
            <a:r>
              <a:rPr lang="zh-CN" altLang="en-US" b="1" dirty="0">
                <a:solidFill>
                  <a:srgbClr val="464DD9"/>
                </a:solidFill>
                <a:latin typeface="ZztexMono-Regular"/>
              </a:rPr>
              <a:t>器、几何着色器</a:t>
            </a:r>
            <a:endParaRPr lang="en-US" altLang="zh-CN" b="1" dirty="0">
              <a:solidFill>
                <a:srgbClr val="464DD9"/>
              </a:solidFill>
              <a:latin typeface="ZztexMono-Regular"/>
            </a:endParaRPr>
          </a:p>
          <a:p>
            <a:endParaRPr lang="en-US" altLang="zh-CN" b="1" dirty="0">
              <a:solidFill>
                <a:srgbClr val="464DD9"/>
              </a:solidFill>
              <a:latin typeface="ZztexMono-Regular"/>
            </a:endParaRPr>
          </a:p>
          <a:p>
            <a:r>
              <a:rPr lang="en-US" altLang="zh-CN" b="1" dirty="0">
                <a:solidFill>
                  <a:srgbClr val="464DD9"/>
                </a:solidFill>
                <a:latin typeface="ZztexMono-Regular"/>
              </a:rPr>
              <a:t> - OpenGL</a:t>
            </a:r>
            <a:r>
              <a:rPr lang="zh-CN" altLang="en-US" b="1" dirty="0">
                <a:solidFill>
                  <a:srgbClr val="464DD9"/>
                </a:solidFill>
                <a:latin typeface="ZztexMono-Regular"/>
              </a:rPr>
              <a:t>着色器语言： </a:t>
            </a:r>
            <a:endParaRPr lang="en-US" altLang="zh-CN" b="1" dirty="0">
              <a:solidFill>
                <a:srgbClr val="464DD9"/>
              </a:solidFill>
              <a:latin typeface="ZztexMono-Regular"/>
            </a:endParaRPr>
          </a:p>
          <a:p>
            <a:r>
              <a:rPr lang="en-US" altLang="zh-CN" b="1" dirty="0">
                <a:solidFill>
                  <a:srgbClr val="464DD9"/>
                </a:solidFill>
                <a:latin typeface="ZztexMono-Regular"/>
              </a:rPr>
              <a:t>    OpenGL Shading  </a:t>
            </a:r>
          </a:p>
          <a:p>
            <a:r>
              <a:rPr lang="en-US" altLang="zh-CN" b="1" dirty="0">
                <a:solidFill>
                  <a:srgbClr val="464DD9"/>
                </a:solidFill>
                <a:latin typeface="ZztexMono-Regular"/>
              </a:rPr>
              <a:t>    Language / GLSL</a:t>
            </a:r>
            <a:endParaRPr lang="en-US" altLang="zh-CN" dirty="0">
              <a:latin typeface="ZztexMono-Regular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42AF005-DC8E-7442-A7C0-7A70A07540E4}"/>
              </a:ext>
            </a:extLst>
          </p:cNvPr>
          <p:cNvSpPr/>
          <p:nvPr/>
        </p:nvSpPr>
        <p:spPr>
          <a:xfrm>
            <a:off x="4973608" y="732056"/>
            <a:ext cx="399179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A50021"/>
                </a:solidFill>
              </a:rPr>
              <a:t>OpenGL</a:t>
            </a:r>
            <a:r>
              <a:rPr lang="zh-CN" altLang="en-US" sz="3200" b="1" dirty="0">
                <a:solidFill>
                  <a:srgbClr val="A50021"/>
                </a:solidFill>
              </a:rPr>
              <a:t>着色器与</a:t>
            </a:r>
            <a:r>
              <a:rPr lang="en-US" altLang="zh-CN" sz="3200" b="1" dirty="0">
                <a:solidFill>
                  <a:srgbClr val="A50021"/>
                </a:solidFill>
              </a:rPr>
              <a:t>GLSL</a:t>
            </a:r>
            <a:endParaRPr lang="en-US" sz="3200" b="1" dirty="0">
              <a:solidFill>
                <a:srgbClr val="A500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432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96192" y="3302096"/>
            <a:ext cx="3947808" cy="35551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知识点回顾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121" y="1420813"/>
            <a:ext cx="4842211" cy="507206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907130" y="732344"/>
            <a:ext cx="15311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A50021"/>
                </a:solidFill>
              </a:rPr>
              <a:t>实验</a:t>
            </a:r>
            <a:r>
              <a:rPr lang="en-US" altLang="zh-CN" sz="3200" b="1" dirty="0">
                <a:solidFill>
                  <a:srgbClr val="A50021"/>
                </a:solidFill>
              </a:rPr>
              <a:t>1.2</a:t>
            </a:r>
            <a:endParaRPr lang="en-US" sz="3200" b="1" dirty="0">
              <a:solidFill>
                <a:srgbClr val="A5002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96192" y="1420813"/>
            <a:ext cx="3630718" cy="1700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484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1B6A67-4CE5-4B53-983C-8D1BF75C4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常见问题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11811A-64E1-4149-9201-A9A31CFB8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关于“颜色”的代码拼写错误（错误案例）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0F88F71-F127-4A29-B958-ACBAB8C8C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7D041CB-CA9B-469E-B7F3-DB2833ADF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8156" y="1968882"/>
            <a:ext cx="2038938" cy="208912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A29A290-5F2B-4632-8F2A-5C4064A4FCA9}"/>
              </a:ext>
            </a:extLst>
          </p:cNvPr>
          <p:cNvSpPr txBox="1"/>
          <p:nvPr/>
        </p:nvSpPr>
        <p:spPr>
          <a:xfrm>
            <a:off x="1902286" y="4178991"/>
            <a:ext cx="1404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正确结果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F80270D-B400-4D85-8F11-72127854AF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0198" y="4584537"/>
            <a:ext cx="2154853" cy="208912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5A8B5933-287F-49BD-AFD7-0F42C77436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180" y="1995599"/>
            <a:ext cx="1950720" cy="2035695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D201FC5A-6100-4C85-89A6-FAA617AF8450}"/>
              </a:ext>
            </a:extLst>
          </p:cNvPr>
          <p:cNvSpPr txBox="1"/>
          <p:nvPr/>
        </p:nvSpPr>
        <p:spPr>
          <a:xfrm>
            <a:off x="5345371" y="4136607"/>
            <a:ext cx="1404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颜色不对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ABE1C101-E7AA-4E26-A938-15E467E70D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1644" y="4717625"/>
            <a:ext cx="2015288" cy="214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516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1B6A67-4CE5-4B53-983C-8D1BF75C4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常见问题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11811A-64E1-4149-9201-A9A31CFB8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关于“颜色”的代码拼写错误</a:t>
            </a:r>
            <a:endParaRPr lang="en-US" altLang="zh-CN" dirty="0"/>
          </a:p>
          <a:p>
            <a:pPr lvl="1"/>
            <a:r>
              <a:rPr lang="zh-CN" altLang="en-US" dirty="0"/>
              <a:t>错误使用 </a:t>
            </a:r>
            <a:r>
              <a:rPr lang="en-US" altLang="zh-CN" dirty="0">
                <a:solidFill>
                  <a:srgbClr val="FF0000"/>
                </a:solidFill>
              </a:rPr>
              <a:t>vec2</a:t>
            </a:r>
            <a:r>
              <a:rPr lang="en-US" altLang="zh-CN" dirty="0"/>
              <a:t> </a:t>
            </a:r>
            <a:r>
              <a:rPr lang="zh-CN" altLang="en-US" dirty="0"/>
              <a:t>初始化颜色数据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关联顶点数据时，参数设置错误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0F88F71-F127-4A29-B958-ACBAB8C8C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77EFDF9-80A4-4C1D-8345-F99BA2BC2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766" y="2138127"/>
            <a:ext cx="6846650" cy="1504606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8EA503DF-9DAE-4010-8353-572BDDA202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766" y="4228034"/>
            <a:ext cx="6838971" cy="1198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673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46047C-42B6-4B70-B564-FE1C690DF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常见问题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455CB8-1906-45FA-BD16-140F44D4C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program, </a:t>
            </a:r>
            <a:r>
              <a:rPr lang="en-US" altLang="zh-CN" sz="2400" dirty="0" err="1"/>
              <a:t>vao</a:t>
            </a:r>
            <a:r>
              <a:rPr lang="en-US" altLang="zh-CN" sz="2400" dirty="0"/>
              <a:t> </a:t>
            </a:r>
            <a:r>
              <a:rPr lang="zh-CN" altLang="en-US" sz="2400" dirty="0"/>
              <a:t>的错误使用，导致没有任何显示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AFE107D-AC50-42A1-B883-415D24BAA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DBFD226-4842-4B68-8AE4-36E661C64A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2833" y="1804953"/>
            <a:ext cx="6428116" cy="304354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FE8F4350-71D1-4705-9722-FA9FCA2F5A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833" y="4973897"/>
            <a:ext cx="6428116" cy="1884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247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B86415-231F-4016-A4B5-1536C49ED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常见问题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7B3233-BDF6-465C-9CCC-1B546CD67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glBindBuffer</a:t>
            </a:r>
            <a:r>
              <a:rPr lang="en-US" altLang="zh-CN" dirty="0"/>
              <a:t> </a:t>
            </a:r>
            <a:r>
              <a:rPr lang="zh-CN" altLang="en-US" dirty="0"/>
              <a:t>绑定错误，导致没有任何显示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C51185D-E45B-4C2C-B53D-F8C6774A1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7A3E8E0-4C83-481E-9CA9-20A81B793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740" y="1833195"/>
            <a:ext cx="5382880" cy="4842242"/>
          </a:xfrm>
          <a:prstGeom prst="rect">
            <a:avLst/>
          </a:prstGeom>
        </p:spPr>
      </p:pic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62CC9416-DFBF-406B-9070-FF502BEC4B95}"/>
              </a:ext>
            </a:extLst>
          </p:cNvPr>
          <p:cNvCxnSpPr/>
          <p:nvPr/>
        </p:nvCxnSpPr>
        <p:spPr>
          <a:xfrm>
            <a:off x="2994660" y="3116580"/>
            <a:ext cx="40386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AC415F72-0215-4423-BF3B-04ABD872B6A8}"/>
              </a:ext>
            </a:extLst>
          </p:cNvPr>
          <p:cNvSpPr txBox="1"/>
          <p:nvPr/>
        </p:nvSpPr>
        <p:spPr>
          <a:xfrm>
            <a:off x="7040880" y="2924740"/>
            <a:ext cx="2026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vbo</a:t>
            </a:r>
            <a:r>
              <a:rPr lang="en-US" altLang="zh-CN" dirty="0"/>
              <a:t>[0]</a:t>
            </a:r>
            <a:r>
              <a:rPr lang="zh-CN" altLang="en-US" dirty="0"/>
              <a:t>，用于位置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A4C89E88-CFC2-4C6F-A93B-CC97CBB42777}"/>
              </a:ext>
            </a:extLst>
          </p:cNvPr>
          <p:cNvCxnSpPr/>
          <p:nvPr/>
        </p:nvCxnSpPr>
        <p:spPr>
          <a:xfrm>
            <a:off x="2994660" y="3794760"/>
            <a:ext cx="40386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CFF11CAE-CF04-40F8-BC77-BF51CB8F7809}"/>
              </a:ext>
            </a:extLst>
          </p:cNvPr>
          <p:cNvSpPr txBox="1"/>
          <p:nvPr/>
        </p:nvSpPr>
        <p:spPr>
          <a:xfrm>
            <a:off x="7040880" y="3610094"/>
            <a:ext cx="1947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vbo</a:t>
            </a:r>
            <a:r>
              <a:rPr lang="en-US" altLang="zh-CN" dirty="0"/>
              <a:t>[1]</a:t>
            </a:r>
            <a:r>
              <a:rPr lang="zh-CN" altLang="en-US" dirty="0"/>
              <a:t>，用于颜色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358776B-29D7-4AD9-A422-2C5D94A65FE1}"/>
              </a:ext>
            </a:extLst>
          </p:cNvPr>
          <p:cNvSpPr txBox="1"/>
          <p:nvPr/>
        </p:nvSpPr>
        <p:spPr>
          <a:xfrm>
            <a:off x="7281560" y="2302916"/>
            <a:ext cx="1165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当前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vbo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右大括号 15">
            <a:extLst>
              <a:ext uri="{FF2B5EF4-FFF2-40B4-BE49-F238E27FC236}">
                <a16:creationId xmlns:a16="http://schemas.microsoft.com/office/drawing/2014/main" id="{52303B2F-EDEF-4D95-8D38-3A4BE36DEE97}"/>
              </a:ext>
            </a:extLst>
          </p:cNvPr>
          <p:cNvSpPr/>
          <p:nvPr/>
        </p:nvSpPr>
        <p:spPr>
          <a:xfrm>
            <a:off x="6484620" y="5113020"/>
            <a:ext cx="205740" cy="838199"/>
          </a:xfrm>
          <a:prstGeom prst="rightBrace">
            <a:avLst>
              <a:gd name="adj1" fmla="val 47463"/>
              <a:gd name="adj2" fmla="val 500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4CA9586-44E9-4D3A-917B-F07B6BC8F02C}"/>
              </a:ext>
            </a:extLst>
          </p:cNvPr>
          <p:cNvSpPr txBox="1"/>
          <p:nvPr/>
        </p:nvSpPr>
        <p:spPr>
          <a:xfrm>
            <a:off x="6740540" y="5202306"/>
            <a:ext cx="2247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vPosition</a:t>
            </a:r>
            <a:r>
              <a:rPr lang="zh-CN" altLang="en-US" dirty="0"/>
              <a:t>错误地关联了</a:t>
            </a:r>
            <a:r>
              <a:rPr lang="en-US" altLang="zh-CN" dirty="0" err="1"/>
              <a:t>vbo</a:t>
            </a:r>
            <a:r>
              <a:rPr lang="en-US" altLang="zh-CN" dirty="0"/>
              <a:t>[1]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8286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6032</TotalTime>
  <Words>1387</Words>
  <Application>Microsoft Office PowerPoint</Application>
  <PresentationFormat>全屏显示(4:3)</PresentationFormat>
  <Paragraphs>267</Paragraphs>
  <Slides>30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1" baseType="lpstr">
      <vt:lpstr>04b</vt:lpstr>
      <vt:lpstr>ＭＳ Ｐゴシック</vt:lpstr>
      <vt:lpstr>ZztexMono-Regular</vt:lpstr>
      <vt:lpstr>微软雅黑</vt:lpstr>
      <vt:lpstr>微软雅黑</vt:lpstr>
      <vt:lpstr>Arial</vt:lpstr>
      <vt:lpstr>Calibri</vt:lpstr>
      <vt:lpstr>Consolas</vt:lpstr>
      <vt:lpstr>Courier New</vt:lpstr>
      <vt:lpstr>Wingdings</vt:lpstr>
      <vt:lpstr>Office 主题</vt:lpstr>
      <vt:lpstr>第二章 图形学编程</vt:lpstr>
      <vt:lpstr>实验 1.1&amp;1.2</vt:lpstr>
      <vt:lpstr>实验一</vt:lpstr>
      <vt:lpstr>知识点回顾</vt:lpstr>
      <vt:lpstr>知识点回顾</vt:lpstr>
      <vt:lpstr>常见问题</vt:lpstr>
      <vt:lpstr>常见问题</vt:lpstr>
      <vt:lpstr>常见问题</vt:lpstr>
      <vt:lpstr>常见问题</vt:lpstr>
      <vt:lpstr>大纲</vt:lpstr>
      <vt:lpstr>内容提要</vt:lpstr>
      <vt:lpstr>实验2.1</vt:lpstr>
      <vt:lpstr>期中大作业</vt:lpstr>
      <vt:lpstr>大纲</vt:lpstr>
      <vt:lpstr>图形编程中的交互方式</vt:lpstr>
      <vt:lpstr>事件的类型</vt:lpstr>
      <vt:lpstr>回调函数Callbacks</vt:lpstr>
      <vt:lpstr>GLFW的回调函数</vt:lpstr>
      <vt:lpstr>GLFW的事件循环</vt:lpstr>
      <vt:lpstr>自定义绘制函数Display</vt:lpstr>
      <vt:lpstr>鼠标和键盘的回调函数</vt:lpstr>
      <vt:lpstr>位置坐标</vt:lpstr>
      <vt:lpstr>改变窗口的尺寸</vt:lpstr>
      <vt:lpstr>Reshape回调函数</vt:lpstr>
      <vt:lpstr>事件驱动模型</vt:lpstr>
      <vt:lpstr>空闲回调函数 -- 鼠标控制选择 </vt:lpstr>
      <vt:lpstr>双缓存</vt:lpstr>
      <vt:lpstr>Online source</vt:lpstr>
      <vt:lpstr>实验2.1</vt:lpstr>
      <vt:lpstr>期中大作业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Ruizhen Hu</dc:creator>
  <cp:lastModifiedBy>Hong</cp:lastModifiedBy>
  <cp:revision>406</cp:revision>
  <dcterms:created xsi:type="dcterms:W3CDTF">2016-08-04T07:29:19Z</dcterms:created>
  <dcterms:modified xsi:type="dcterms:W3CDTF">2024-09-22T14:01:13Z</dcterms:modified>
</cp:coreProperties>
</file>