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5" r:id="rId2"/>
    <p:sldId id="517" r:id="rId3"/>
    <p:sldId id="440" r:id="rId4"/>
    <p:sldId id="516" r:id="rId5"/>
    <p:sldId id="532" r:id="rId6"/>
    <p:sldId id="529" r:id="rId7"/>
    <p:sldId id="541" r:id="rId8"/>
    <p:sldId id="525" r:id="rId9"/>
    <p:sldId id="542" r:id="rId10"/>
    <p:sldId id="530" r:id="rId11"/>
    <p:sldId id="526" r:id="rId12"/>
    <p:sldId id="531" r:id="rId13"/>
    <p:sldId id="533" r:id="rId14"/>
  </p:sldIdLst>
  <p:sldSz cx="9144000" cy="5715000" type="screen16x1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F0"/>
    <a:srgbClr val="48BFE0"/>
    <a:srgbClr val="22678E"/>
    <a:srgbClr val="FFFFFF"/>
    <a:srgbClr val="79C8EF"/>
    <a:srgbClr val="BDD8E5"/>
    <a:srgbClr val="C3CFE5"/>
    <a:srgbClr val="00A0F0"/>
    <a:srgbClr val="577283"/>
    <a:srgbClr val="567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7471" autoAdjust="0"/>
  </p:normalViewPr>
  <p:slideViewPr>
    <p:cSldViewPr showGuides="1">
      <p:cViewPr varScale="1">
        <p:scale>
          <a:sx n="118" d="100"/>
          <a:sy n="118" d="100"/>
        </p:scale>
        <p:origin x="351" y="54"/>
      </p:cViewPr>
      <p:guideLst>
        <p:guide orient="horz" pos="180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3C657-B542-471B-8080-1788D0968BC4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56E7D-72D5-4D5C-A83C-16F3F9A94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56E7D-72D5-4D5C-A83C-16F3F9A948D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56E7D-72D5-4D5C-A83C-16F3F9A948D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0A5C-9793-46EB-8BB9-1397BE05DB97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14514" y="1201316"/>
            <a:ext cx="9158514" cy="12241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期末大作业要求</a:t>
            </a:r>
            <a:r>
              <a:rPr lang="en-US" altLang="zh-CN" sz="2800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评判标准</a:t>
            </a:r>
            <a:endParaRPr lang="en-US" altLang="zh-CN" sz="2800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432" y="781650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045264" y="2651228"/>
            <a:ext cx="1370478" cy="0"/>
          </a:xfrm>
          <a:prstGeom prst="line">
            <a:avLst/>
          </a:prstGeom>
          <a:ln>
            <a:solidFill>
              <a:srgbClr val="FFFFFF">
                <a:alpha val="36078"/>
              </a:srgbClr>
            </a:solidFill>
          </a:ln>
          <a:effectLst>
            <a:glow rad="25400">
              <a:schemeClr val="bg1">
                <a:alpha val="1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323528" y="769268"/>
            <a:ext cx="8280920" cy="4608512"/>
          </a:xfrm>
        </p:spPr>
        <p:txBody>
          <a:bodyPr>
            <a:normAutofit lnSpcReduction="10000"/>
          </a:bodyPr>
          <a:lstStyle/>
          <a:p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任课教师对小组</a:t>
            </a:r>
            <a:r>
              <a:rPr lang="zh-CN" altLang="en-US" sz="2000" dirty="0">
                <a:solidFill>
                  <a:srgbClr val="0072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每位成员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的期末大作业成绩进行评定时，会根据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组合加权系数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和小组内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各组员贡献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大小，在期末大作业</a:t>
            </a:r>
            <a:r>
              <a:rPr lang="zh-CN" altLang="en-US" sz="2000" u="sng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小组初始成绩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的基础上进行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文档中，应明确阐述每位组员的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分工情况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例如：组员分别负责代码编写、代码测试、界面设计、角色设计、规则设计、反馈机制、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演讲、文档撰写等哪些模块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每位成员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贡献大小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百分比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），供任课教师评分时参考</a:t>
            </a:r>
          </a:p>
          <a:p>
            <a:pPr lvl="1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1452" y="193204"/>
            <a:ext cx="8136904" cy="492832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期末大作业评分标准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432" y="781650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045264" y="2651228"/>
            <a:ext cx="1370478" cy="0"/>
          </a:xfrm>
          <a:prstGeom prst="line">
            <a:avLst/>
          </a:prstGeom>
          <a:ln>
            <a:solidFill>
              <a:srgbClr val="FFFFFF">
                <a:alpha val="36078"/>
              </a:srgbClr>
            </a:solidFill>
          </a:ln>
          <a:effectLst>
            <a:glow rad="25400">
              <a:schemeClr val="bg1">
                <a:alpha val="1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323528" y="769268"/>
            <a:ext cx="8494848" cy="4608512"/>
          </a:xfrm>
        </p:spPr>
        <p:txBody>
          <a:bodyPr>
            <a:normAutofit/>
          </a:bodyPr>
          <a:lstStyle/>
          <a:p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成绩计算公式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期末大作业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小组初始成绩  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游戏策划文档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游戏策划案展示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＋游戏原型展示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游戏录屏展示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×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＋游戏实操展示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×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＋游戏设计文档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期末大作业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小组加权成绩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=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期末大作业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小组初始成绩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组合加权系数</a:t>
            </a:r>
            <a:endParaRPr lang="en-US" altLang="zh-CN" sz="20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期末大作业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个人成绩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期末大作业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小组加权成绩 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＋期末大作业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小组加权成绩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个人贡献率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小组人数）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1452" y="193204"/>
            <a:ext cx="8136904" cy="492832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期末大作业评分标准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432" y="781650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045264" y="2651228"/>
            <a:ext cx="1370478" cy="0"/>
          </a:xfrm>
          <a:prstGeom prst="line">
            <a:avLst/>
          </a:prstGeom>
          <a:ln>
            <a:solidFill>
              <a:srgbClr val="FFFFFF">
                <a:alpha val="36078"/>
              </a:srgbClr>
            </a:solidFill>
          </a:ln>
          <a:effectLst>
            <a:glow rad="25400">
              <a:schemeClr val="bg1">
                <a:alpha val="1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323528" y="769268"/>
            <a:ext cx="8494848" cy="4608512"/>
          </a:xfrm>
        </p:spPr>
        <p:txBody>
          <a:bodyPr>
            <a:normAutofit/>
          </a:bodyPr>
          <a:lstStyle/>
          <a:p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与成绩无关，与荣誉有关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周现场考核时，每位同学均可对其他小组的游戏作品投票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分别设立“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最具创意奖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”、“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最有趣味奖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”、“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最美画面奖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”三个单项奖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以及设立“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最佳游戏奖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”一项综合奖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根据现场投票结果选出</a:t>
            </a:r>
            <a:r>
              <a:rPr lang="zh-CN" altLang="en-US" sz="2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获奖者</a:t>
            </a:r>
            <a:endParaRPr lang="en-US" altLang="zh-CN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1452" y="193204"/>
            <a:ext cx="8136904" cy="492832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期末大作业奖项（可选）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505572"/>
            <a:ext cx="2557661" cy="171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432" y="781650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045264" y="2651228"/>
            <a:ext cx="1370478" cy="0"/>
          </a:xfrm>
          <a:prstGeom prst="line">
            <a:avLst/>
          </a:prstGeom>
          <a:ln>
            <a:solidFill>
              <a:srgbClr val="FFFFFF">
                <a:alpha val="36078"/>
              </a:srgbClr>
            </a:solidFill>
          </a:ln>
          <a:effectLst>
            <a:glow rad="25400">
              <a:schemeClr val="bg1">
                <a:alpha val="1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323528" y="769268"/>
            <a:ext cx="8494848" cy="4608512"/>
          </a:xfrm>
        </p:spPr>
        <p:txBody>
          <a:bodyPr>
            <a:normAutofit/>
          </a:bodyPr>
          <a:lstStyle/>
          <a:p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1452" y="193204"/>
            <a:ext cx="8136904" cy="492832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请速速组队！！！</a:t>
            </a:r>
            <a:r>
              <a:rPr lang="zh-CN" altLang="en-US" sz="3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（截止日期：</a:t>
            </a:r>
            <a:r>
              <a:rPr lang="en-US" altLang="zh-CN" sz="3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3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01452" y="1204128"/>
            <a:ext cx="8316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-apple-system"/>
              </a:rPr>
              <a:t>【</a:t>
            </a:r>
            <a:r>
              <a:rPr lang="zh-CN" altLang="en-US" b="0" i="0" dirty="0">
                <a:effectLst/>
                <a:latin typeface="-apple-system"/>
              </a:rPr>
              <a:t>腾讯文档</a:t>
            </a:r>
            <a:r>
              <a:rPr lang="en-US" altLang="zh-CN" b="0" i="0" dirty="0">
                <a:effectLst/>
                <a:latin typeface="-apple-system"/>
              </a:rPr>
              <a:t>】https://docs.qq.com/sheet/DVGdWeWZmanhJUmN0?tab=BB08J2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15650B-357B-6F06-EBCB-6A16A97EF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14" y="1698881"/>
            <a:ext cx="5753931" cy="3505530"/>
          </a:xfrm>
          <a:prstGeom prst="rect">
            <a:avLst/>
          </a:prstGeom>
        </p:spPr>
      </p:pic>
      <p:pic>
        <p:nvPicPr>
          <p:cNvPr id="7" name="图片 6" descr="QR 代码&#10;&#10;AI 生成的内容可能不正确。">
            <a:extLst>
              <a:ext uri="{FF2B5EF4-FFF2-40B4-BE49-F238E27FC236}">
                <a16:creationId xmlns:a16="http://schemas.microsoft.com/office/drawing/2014/main" id="{3B9ED39D-0E03-7DD1-E98B-63F0EA12D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4" t="26460" r="23988" b="34481"/>
          <a:stretch/>
        </p:blipFill>
        <p:spPr>
          <a:xfrm>
            <a:off x="6516216" y="1698882"/>
            <a:ext cx="2232000" cy="2162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769268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197418" y="2660383"/>
            <a:ext cx="1370478" cy="0"/>
          </a:xfrm>
          <a:prstGeom prst="line">
            <a:avLst/>
          </a:prstGeom>
          <a:ln>
            <a:solidFill>
              <a:srgbClr val="FFFFFF">
                <a:alpha val="36078"/>
              </a:srgbClr>
            </a:solidFill>
          </a:ln>
          <a:effectLst>
            <a:glow rad="25400">
              <a:schemeClr val="bg1">
                <a:alpha val="1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501452" y="769268"/>
            <a:ext cx="8136904" cy="4608512"/>
          </a:xfrm>
        </p:spPr>
        <p:txBody>
          <a:bodyPr>
            <a:normAutofit/>
          </a:bodyPr>
          <a:lstStyle/>
          <a:p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9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利用游戏引擎设计电脑端独立小游戏，可选游戏引擎为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Unreal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Godot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题目要求</a:t>
            </a:r>
            <a:endParaRPr lang="en-US" altLang="zh-CN" sz="1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游戏类型不限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游戏主题：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中国传统节日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1452" y="193204"/>
            <a:ext cx="8136904" cy="492832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期末大作业要求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769268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197418" y="2660383"/>
            <a:ext cx="1370478" cy="0"/>
          </a:xfrm>
          <a:prstGeom prst="line">
            <a:avLst/>
          </a:prstGeom>
          <a:ln>
            <a:solidFill>
              <a:srgbClr val="FFFFFF">
                <a:alpha val="36078"/>
              </a:srgbClr>
            </a:solidFill>
          </a:ln>
          <a:effectLst>
            <a:glow rad="25400">
              <a:schemeClr val="bg1">
                <a:alpha val="1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501452" y="769268"/>
            <a:ext cx="8319020" cy="460851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组队机制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鼓励团队合作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不接受跨选课班级组队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组合加权系数</a:t>
            </a:r>
            <a:endParaRPr lang="en-US" altLang="zh-CN" sz="1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1452" y="193204"/>
            <a:ext cx="8136904" cy="492832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期末大作业要求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58189" y="3649586"/>
          <a:ext cx="6840759" cy="1512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9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0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43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游戏引擎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小组人数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zh-CN" sz="1600" kern="100" dirty="0">
                        <a:solidFill>
                          <a:srgbClr val="0070C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endParaRPr lang="zh-CN" sz="1600" kern="100" dirty="0">
                        <a:solidFill>
                          <a:srgbClr val="0070C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zh-CN" sz="1600" kern="100" dirty="0">
                        <a:solidFill>
                          <a:srgbClr val="0070C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Unity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1.05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0.95</a:t>
                      </a:r>
                      <a:endParaRPr lang="en-US" alt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Unreal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0.95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0.9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Godot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0.95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0.9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432" y="781650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045264" y="2651228"/>
            <a:ext cx="1370478" cy="0"/>
          </a:xfrm>
          <a:prstGeom prst="line">
            <a:avLst/>
          </a:prstGeom>
          <a:ln>
            <a:solidFill>
              <a:srgbClr val="FFFFFF">
                <a:alpha val="36078"/>
              </a:srgbClr>
            </a:solidFill>
          </a:ln>
          <a:effectLst>
            <a:glow rad="25400">
              <a:schemeClr val="bg1">
                <a:alpha val="1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323215" y="768985"/>
            <a:ext cx="8089900" cy="4608195"/>
          </a:xfrm>
        </p:spPr>
        <p:txBody>
          <a:bodyPr>
            <a:normAutofit fontScale="90000" lnSpcReduction="10000"/>
          </a:bodyPr>
          <a:lstStyle/>
          <a:p>
            <a:pPr algn="just"/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本次课程设计包含较多可自由实现的内容，各组应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独立完成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，如发现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抄袭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现象，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现场考核分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次进行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第12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：各组需准备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游戏策划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，在课堂展示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游戏策划案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sz="1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第14</a:t>
            </a:r>
            <a:r>
              <a:rPr lang="zh-CN" altLang="en-US" sz="1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：各组需在课堂上展示</a:t>
            </a:r>
            <a:r>
              <a:rPr lang="zh-CN" altLang="en-US" sz="1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游戏原型（含核心玩法）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第16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各组需展示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游戏成品的录屏视频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第17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：各组需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实操游戏和接受现场测评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endParaRPr lang="zh-CN" altLang="en-US" sz="18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所有文件分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次提交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，第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周现场考核后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提交游戏策划文档、游戏策划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；第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周现场考核后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提交游戏源码、游戏可执行文件、游戏录屏视频、游戏设计文档。</a:t>
            </a:r>
          </a:p>
          <a:p>
            <a:pPr lvl="1" algn="just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个人成绩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会根据各个小组作品完成情况以及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组内各成员的贡献度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综合决定，请将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组员贡献度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明确体现在游戏设计文档中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各组长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将各类文件放入对应名称的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文件夹，并以“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组期末大作业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游戏名称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”命名</a:t>
            </a:r>
            <a:r>
              <a:rPr lang="zh-CN" altLang="en-US" sz="18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文件夹，</a:t>
            </a:r>
            <a:r>
              <a:rPr lang="zh-CN" altLang="en-US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压缩后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按时上传至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系统，过期不候。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1452" y="193204"/>
            <a:ext cx="8136904" cy="492832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期末大作业要求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432" y="781650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045264" y="2651228"/>
            <a:ext cx="1370478" cy="0"/>
          </a:xfrm>
          <a:prstGeom prst="line">
            <a:avLst/>
          </a:prstGeom>
          <a:ln>
            <a:solidFill>
              <a:srgbClr val="FFFFFF">
                <a:alpha val="36078"/>
              </a:srgbClr>
            </a:solidFill>
          </a:ln>
          <a:effectLst>
            <a:glow rad="25400">
              <a:schemeClr val="bg1">
                <a:alpha val="1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323528" y="769268"/>
            <a:ext cx="8494848" cy="4608512"/>
          </a:xfrm>
        </p:spPr>
        <p:txBody>
          <a:bodyPr>
            <a:normAutofit/>
          </a:bodyPr>
          <a:lstStyle/>
          <a:p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游戏策划</a:t>
            </a:r>
            <a:r>
              <a:rPr lang="zh-CN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案展示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1452" y="193204"/>
            <a:ext cx="8136904" cy="492832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期末大作业评分标准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66597" y="1633364"/>
          <a:ext cx="6606614" cy="276084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3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8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序号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评分点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分值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6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内容完整性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逻辑清晰度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30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00" dirty="0">
                          <a:effectLst/>
                        </a:rPr>
                        <a:t>3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演讲者表现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20</a:t>
                      </a:r>
                      <a:endParaRPr lang="zh-CN" alt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CN" alt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美观度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14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合计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432" y="781650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045264" y="2651228"/>
            <a:ext cx="1370478" cy="0"/>
          </a:xfrm>
          <a:prstGeom prst="line">
            <a:avLst/>
          </a:prstGeom>
          <a:ln>
            <a:solidFill>
              <a:srgbClr val="FFFFFF">
                <a:alpha val="36078"/>
              </a:srgbClr>
            </a:solidFill>
          </a:ln>
          <a:effectLst>
            <a:glow rad="25400">
              <a:schemeClr val="bg1">
                <a:alpha val="1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323528" y="769268"/>
            <a:ext cx="8494848" cy="4608512"/>
          </a:xfrm>
        </p:spPr>
        <p:txBody>
          <a:bodyPr>
            <a:normAutofit/>
          </a:bodyPr>
          <a:lstStyle/>
          <a:p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游戏策划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设计文档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1452" y="193204"/>
            <a:ext cx="8136904" cy="492832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期末大作业评分标准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66597" y="1849388"/>
          <a:ext cx="6606614" cy="283722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3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8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序号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评分点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分值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0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内容完整性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40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0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逻辑清晰度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语言准确度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格式规范性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14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合计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432" y="781650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045264" y="2651228"/>
            <a:ext cx="1370478" cy="0"/>
          </a:xfrm>
          <a:prstGeom prst="line">
            <a:avLst/>
          </a:prstGeom>
          <a:ln>
            <a:solidFill>
              <a:srgbClr val="FFFFFF">
                <a:alpha val="36078"/>
              </a:srgbClr>
            </a:solidFill>
          </a:ln>
          <a:effectLst>
            <a:glow rad="25400">
              <a:schemeClr val="bg1">
                <a:alpha val="1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323528" y="769268"/>
            <a:ext cx="8494848" cy="4608512"/>
          </a:xfrm>
        </p:spPr>
        <p:txBody>
          <a:bodyPr>
            <a:normAutofit/>
          </a:bodyPr>
          <a:lstStyle/>
          <a:p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游戏原型展示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1452" y="193204"/>
            <a:ext cx="8136904" cy="492832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期末大作业评分标准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66597" y="1849388"/>
          <a:ext cx="6606614" cy="291112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3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8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序号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评分点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分值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0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核心玩法的创新性和吸引力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050" kern="100" dirty="0">
                          <a:solidFill>
                            <a:srgbClr val="0070C0"/>
                          </a:solidFill>
                          <a:effectLst/>
                        </a:rPr>
                        <a:t>（需明确展示核心玩法）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40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0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玩法机制的清晰度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050" kern="100" dirty="0">
                          <a:solidFill>
                            <a:srgbClr val="0070C0"/>
                          </a:solidFill>
                          <a:effectLst/>
                        </a:rPr>
                        <a:t>（玩家行为、障碍交互等核心规则需直观易懂）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原型的技术可行性与完成度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游戏原型与主题的契合度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14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合计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432" y="781650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045264" y="2651228"/>
            <a:ext cx="1370478" cy="0"/>
          </a:xfrm>
          <a:prstGeom prst="line">
            <a:avLst/>
          </a:prstGeom>
          <a:ln>
            <a:solidFill>
              <a:srgbClr val="FFFFFF">
                <a:alpha val="36078"/>
              </a:srgbClr>
            </a:solidFill>
          </a:ln>
          <a:effectLst>
            <a:glow rad="25400">
              <a:schemeClr val="bg1">
                <a:alpha val="1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323528" y="769268"/>
            <a:ext cx="8494848" cy="460851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游戏录屏展示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1452" y="193204"/>
            <a:ext cx="8136904" cy="492832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期末大作业评分标准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55650" y="1273175"/>
          <a:ext cx="7705090" cy="411670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序号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评分点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分值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游戏</a:t>
                      </a:r>
                      <a:r>
                        <a:rPr lang="zh-CN" sz="1200" kern="100" dirty="0">
                          <a:effectLst/>
                        </a:rPr>
                        <a:t>创意</a:t>
                      </a:r>
                      <a:endParaRPr lang="en-US" altLang="zh-CN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rgbClr val="0070C0"/>
                          </a:solidFill>
                          <a:effectLst/>
                        </a:rPr>
                        <a:t>（对游戏的创意和新颖程度进行评估）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20</a:t>
                      </a:r>
                      <a:endParaRPr lang="zh-CN" alt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游戏趣味性</a:t>
                      </a:r>
                      <a:endParaRPr lang="en-US" altLang="zh-CN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（游戏的核心玩法是否有趣、吸引人，是否具有可重复游玩性）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游戏画面</a:t>
                      </a:r>
                      <a:r>
                        <a:rPr lang="zh-CN" sz="1200" kern="100" dirty="0">
                          <a:effectLst/>
                        </a:rPr>
                        <a:t>美观度</a:t>
                      </a:r>
                      <a:endParaRPr lang="en-US" altLang="zh-CN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（考量游戏画面的精美程度、视觉效果以及与游戏主题的契合程度）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20</a:t>
                      </a:r>
                      <a:endParaRPr lang="zh-CN" alt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游戏</a:t>
                      </a:r>
                      <a:r>
                        <a:rPr lang="zh-CN" altLang="en-US" sz="1200" kern="100" dirty="0">
                          <a:effectLst/>
                        </a:rPr>
                        <a:t>音效</a:t>
                      </a:r>
                      <a:endParaRPr lang="en-US" altLang="zh-CN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（考察声音效果是否清晰、悦耳）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10</a:t>
                      </a:r>
                      <a:endParaRPr lang="zh-CN" alt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游戏</a:t>
                      </a:r>
                      <a:r>
                        <a:rPr lang="zh-CN" altLang="en-US" sz="1200" kern="100" dirty="0">
                          <a:effectLst/>
                        </a:rPr>
                        <a:t>平衡</a:t>
                      </a:r>
                      <a:r>
                        <a:rPr lang="zh-CN" sz="1200" kern="100" dirty="0">
                          <a:effectLst/>
                        </a:rPr>
                        <a:t>性</a:t>
                      </a:r>
                      <a:endParaRPr lang="en-US" altLang="zh-CN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（考量游戏是否能让不同水平的玩家都能找到合适的挑战与乐趣）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10</a:t>
                      </a:r>
                      <a:endParaRPr lang="zh-CN" alt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游戏可玩性</a:t>
                      </a:r>
                      <a:endParaRPr lang="en-US" altLang="zh-CN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（考量游戏是否具有较高的耐玩性和吸引力，能够吸引玩家持续游玩）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10</a:t>
                      </a:r>
                      <a:endParaRPr lang="zh-CN" alt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综合表现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合计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432" y="781650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045264" y="2651228"/>
            <a:ext cx="1370478" cy="0"/>
          </a:xfrm>
          <a:prstGeom prst="line">
            <a:avLst/>
          </a:prstGeom>
          <a:ln>
            <a:solidFill>
              <a:srgbClr val="FFFFFF">
                <a:alpha val="36078"/>
              </a:srgbClr>
            </a:solidFill>
          </a:ln>
          <a:effectLst>
            <a:glow rad="25400">
              <a:schemeClr val="bg1">
                <a:alpha val="15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323528" y="769268"/>
            <a:ext cx="8494848" cy="460851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游戏实操展示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1452" y="193204"/>
            <a:ext cx="8136904" cy="492832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期末大作业评分标准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55650" y="1273175"/>
          <a:ext cx="7705090" cy="411670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序号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评分点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分值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游戏</a:t>
                      </a:r>
                      <a:r>
                        <a:rPr lang="zh-CN" sz="1200" kern="100" dirty="0">
                          <a:effectLst/>
                        </a:rPr>
                        <a:t>创意</a:t>
                      </a:r>
                      <a:endParaRPr lang="en-US" altLang="zh-CN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rgbClr val="0070C0"/>
                          </a:solidFill>
                          <a:effectLst/>
                        </a:rPr>
                        <a:t>（考量游戏是否有独特的玩法、创意元素或故事情节）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20</a:t>
                      </a:r>
                      <a:endParaRPr lang="zh-CN" alt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游戏趣味性</a:t>
                      </a:r>
                      <a:endParaRPr lang="en-US" altLang="zh-CN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（游戏的难度设置是否合理，是否能够让玩家在游戏中找到挑战与乐趣的平衡点）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游戏画面</a:t>
                      </a:r>
                      <a:r>
                        <a:rPr lang="zh-CN" sz="1200" kern="100" dirty="0">
                          <a:effectLst/>
                        </a:rPr>
                        <a:t>美观度</a:t>
                      </a:r>
                      <a:endParaRPr lang="en-US" altLang="zh-CN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（评估游戏的图形、动画、场景、角色设计、色彩搭配等视觉元素）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20</a:t>
                      </a:r>
                      <a:endParaRPr lang="zh-CN" alt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游戏</a:t>
                      </a:r>
                      <a:r>
                        <a:rPr lang="zh-CN" altLang="en-US" sz="1200" kern="100" dirty="0">
                          <a:effectLst/>
                        </a:rPr>
                        <a:t>音效</a:t>
                      </a:r>
                      <a:endParaRPr lang="en-US" altLang="zh-CN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（考量音效与背景音乐的配合程度）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10</a:t>
                      </a:r>
                      <a:endParaRPr lang="zh-CN" alt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游戏</a:t>
                      </a:r>
                      <a:r>
                        <a:rPr lang="zh-CN" altLang="en-US" sz="1200" kern="100" dirty="0">
                          <a:effectLst/>
                        </a:rPr>
                        <a:t>平衡</a:t>
                      </a:r>
                      <a:r>
                        <a:rPr lang="zh-CN" sz="1200" kern="100" dirty="0">
                          <a:effectLst/>
                        </a:rPr>
                        <a:t>性</a:t>
                      </a:r>
                      <a:endParaRPr lang="en-US" altLang="zh-CN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（评测游戏在角色、道具、关卡等方面的平衡性）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10</a:t>
                      </a:r>
                      <a:endParaRPr lang="zh-CN" alt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游戏可玩性</a:t>
                      </a:r>
                      <a:endParaRPr lang="en-US" altLang="zh-CN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（对游戏的可玩性进行评估，包括游戏的时长、可玩内容、扩展性等）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10</a:t>
                      </a:r>
                      <a:endParaRPr lang="zh-CN" alt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综合表现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合计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A0Zjk2YTA2MWI0NWQwN2E3MjZlMTNlNGVlOWNmNj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06*318"/>
  <p:tag name="TABLE_ENDDRAG_RECT" val="59*100*606*3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06*318"/>
  <p:tag name="TABLE_ENDDRAG_RECT" val="59*100*606*31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1043</Words>
  <Application>Microsoft Office PowerPoint</Application>
  <PresentationFormat>全屏显示(16:10)</PresentationFormat>
  <Paragraphs>236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-apple-system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Noah</dc:creator>
  <cp:lastModifiedBy>yuxi sun</cp:lastModifiedBy>
  <cp:revision>1818</cp:revision>
  <dcterms:created xsi:type="dcterms:W3CDTF">2011-02-19T10:37:00Z</dcterms:created>
  <dcterms:modified xsi:type="dcterms:W3CDTF">2025-04-30T05:07:53Z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D05D1AF7CF4446BABB0FBA681E1BA37E_12</vt:lpwstr>
  </property>
  <property fmtid="{D5CDD505-2E9C-101B-9397-08002B2CF9AE}" pid="3" name="KSOProductBuildVer">
    <vt:lpwstr>2052-12.1.0.17133</vt:lpwstr>
  </property>
</Properties>
</file>