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62" r:id="rId5"/>
    <p:sldId id="261" r:id="rId6"/>
    <p:sldId id="263" r:id="rId7"/>
    <p:sldId id="264" r:id="rId8"/>
    <p:sldId id="274" r:id="rId9"/>
    <p:sldId id="275" r:id="rId10"/>
    <p:sldId id="276" r:id="rId11"/>
    <p:sldId id="277" r:id="rId12"/>
    <p:sldId id="278" r:id="rId13"/>
    <p:sldId id="265" r:id="rId14"/>
    <p:sldId id="266" r:id="rId15"/>
    <p:sldId id="267" r:id="rId16"/>
    <p:sldId id="268" r:id="rId17"/>
    <p:sldId id="271" r:id="rId18"/>
    <p:sldId id="270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AF3F5"/>
    <a:srgbClr val="A1CEE2"/>
    <a:srgbClr val="6AC2E9"/>
    <a:srgbClr val="027BB9"/>
    <a:srgbClr val="1165AD"/>
    <a:srgbClr val="1165AE"/>
    <a:srgbClr val="0F5696"/>
    <a:srgbClr val="0B4A7F"/>
    <a:srgbClr val="CA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21" autoAdjust="0"/>
  </p:normalViewPr>
  <p:slideViewPr>
    <p:cSldViewPr snapToGrid="0">
      <p:cViewPr varScale="1">
        <p:scale>
          <a:sx n="90" d="100"/>
          <a:sy n="90" d="100"/>
        </p:scale>
        <p:origin x="44" y="-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9C62-8509-47FC-8E25-E6B06F70B8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6492B-CC8A-4042-A7C4-7CA378A14F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3C7F-74DB-47C9-A785-4FC01783E1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7F4F-AE19-4C91-B018-74659156767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961" y="963827"/>
            <a:ext cx="10806396" cy="5177116"/>
          </a:xfrm>
        </p:spPr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  <a:lvl2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2pPr>
            <a:lvl3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3pPr>
            <a:lvl4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4pPr>
            <a:lvl5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952689DC-4CDB-4218-8488-4F1EDFE539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21"/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/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08CDBEBC-555D-4024-AB63-B0F6BC2EC05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21"/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/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9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C58-856B-4195-957F-C717EC31C9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5961" y="980760"/>
            <a:ext cx="4937760" cy="53376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67632" y="923553"/>
            <a:ext cx="5642919" cy="5394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A319-AA80-4B89-8A40-42D773A4F5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961" y="891407"/>
            <a:ext cx="5399079" cy="72694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961" y="1627690"/>
            <a:ext cx="5399079" cy="46660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891408"/>
            <a:ext cx="527551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35039" y="1618354"/>
            <a:ext cx="5275511" cy="467535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559A-FCA0-41B2-B857-09713FC9027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D455-9CEE-429B-BABC-4FF78C8D4CC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8FB-8857-4F83-8275-5AF8B0273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291FC-66DE-4071-A405-C71C4306352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198" y="0"/>
            <a:ext cx="10633401" cy="7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197" y="963150"/>
            <a:ext cx="10633401" cy="5404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ABEF5547-8C6D-4F69-A421-16B0DAB0D1C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44198" y="856396"/>
            <a:ext cx="1063340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duwf@sz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file:///F:\INTEGRATING%20WEBSITE\softcris.gif" TargetMode="Externa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9" r="23139"/>
          <a:stretch>
            <a:fillRect/>
          </a:stretch>
        </p:blipFill>
        <p:spPr>
          <a:xfrm>
            <a:off x="-1" y="0"/>
            <a:ext cx="12192001" cy="6339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1490996"/>
            <a:ext cx="12192001" cy="156192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accent2">
                    <a:lumMod val="50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软件工程课程介绍</a:t>
            </a:r>
            <a:endParaRPr lang="zh-CN" altLang="en-US" sz="6000" b="1" dirty="0">
              <a:solidFill>
                <a:schemeClr val="accent2">
                  <a:lumMod val="50000"/>
                </a:schemeClr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6842" y="37616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软件工程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课程组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9" y="349282"/>
            <a:ext cx="3537512" cy="4355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98" y="301751"/>
            <a:ext cx="2161036" cy="432817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16677" y="4822198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>
                <a:solidFill>
                  <a:srgbClr val="595959"/>
                </a:solidFill>
                <a:latin typeface="腾讯体 W3" panose="020C04030202040F0204" pitchFamily="34" charset="-122"/>
                <a:ea typeface="腾讯体 W3" panose="020C04030202040F0204" pitchFamily="34" charset="-122"/>
              </a:rPr>
              <a:t>深圳大学   计算机与软件学院  李俊杰</a:t>
            </a:r>
            <a:endParaRPr lang="en-US" altLang="zh-CN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algn="r"/>
            <a:endParaRPr lang="zh-CN" altLang="en-US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1221742" cy="51771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 为什么需要软件工程？</a:t>
            </a:r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1221742" cy="51771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 软件工程和建筑工程的异同点是什么？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如果让你来开发管理一个软件，你会怎么考虑技术和管理的问题？</a:t>
            </a:r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深圳大学 计算机与软件学院</a:t>
            </a:r>
            <a:r>
              <a:rPr lang="en-US" altLang="zh-CN" sz="1200"/>
              <a:t>《</a:t>
            </a:r>
            <a:r>
              <a:rPr lang="zh-CN" altLang="en-US" sz="1200"/>
              <a:t>软件工程</a:t>
            </a:r>
            <a:r>
              <a:rPr lang="en-US" altLang="zh-CN" sz="1200"/>
              <a:t>》</a:t>
            </a:r>
            <a:r>
              <a:rPr lang="zh-CN" altLang="en-US" sz="1200"/>
              <a:t>课程组</a:t>
            </a:r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2" y="963827"/>
            <a:ext cx="4958594" cy="5177116"/>
          </a:xfrm>
        </p:spPr>
        <p:txBody>
          <a:bodyPr>
            <a:normAutofit/>
          </a:bodyPr>
          <a:lstStyle/>
          <a:p>
            <a:r>
              <a:rPr lang="zh-CN" altLang="en-US" sz="1700" b="1" dirty="0"/>
              <a:t>第一篇 软件工程基础</a:t>
            </a:r>
            <a:endParaRPr lang="zh-CN" altLang="en-US" sz="1700" b="1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</a:t>
            </a:r>
            <a:r>
              <a:rPr lang="zh-CN" altLang="en-US" sz="1700" dirty="0"/>
              <a:t>章	软件发展史及软件工程（</a:t>
            </a:r>
            <a:r>
              <a:rPr lang="en-US" altLang="zh-CN" sz="1700" dirty="0"/>
              <a:t>2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2</a:t>
            </a:r>
            <a:r>
              <a:rPr lang="zh-CN" altLang="en-US" sz="1700" dirty="0"/>
              <a:t>章	软件生命周期（</a:t>
            </a:r>
            <a:r>
              <a:rPr lang="en-US" altLang="zh-CN" sz="1700" dirty="0"/>
              <a:t>6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endParaRPr lang="en-US" altLang="zh-CN" sz="1700" dirty="0"/>
          </a:p>
          <a:p>
            <a:r>
              <a:rPr lang="zh-CN" altLang="en-US" sz="1700" b="1" dirty="0"/>
              <a:t>第二篇 结构化方法</a:t>
            </a:r>
            <a:endParaRPr lang="zh-CN" altLang="en-US" sz="1700" b="1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3</a:t>
            </a:r>
            <a:r>
              <a:rPr lang="zh-CN" altLang="en-US" sz="1700" dirty="0"/>
              <a:t>章	结构化分析（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4</a:t>
            </a:r>
            <a:r>
              <a:rPr lang="zh-CN" altLang="en-US" sz="1700" dirty="0"/>
              <a:t>章	结构化设计（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5</a:t>
            </a:r>
            <a:r>
              <a:rPr lang="zh-CN" altLang="en-US" sz="1700" dirty="0"/>
              <a:t>章	结构化实现（</a:t>
            </a:r>
            <a:r>
              <a:rPr lang="en-US" altLang="zh-CN" sz="1700" dirty="0"/>
              <a:t>6</a:t>
            </a:r>
            <a:r>
              <a:rPr lang="zh-CN" altLang="en-US" sz="1700" dirty="0"/>
              <a:t>课时）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zh-CN" altLang="en-US" sz="1700" b="1" dirty="0"/>
              <a:t>第三篇 面向对象方法</a:t>
            </a:r>
            <a:endParaRPr lang="zh-CN" altLang="en-US" sz="1700" b="1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6</a:t>
            </a:r>
            <a:r>
              <a:rPr lang="zh-CN" altLang="en-US" sz="1700" dirty="0"/>
              <a:t>章	统一建模语言（</a:t>
            </a:r>
            <a:r>
              <a:rPr lang="en-US" altLang="zh-CN" sz="1700" dirty="0"/>
              <a:t>2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7</a:t>
            </a:r>
            <a:r>
              <a:rPr lang="zh-CN" altLang="en-US" sz="1700" dirty="0"/>
              <a:t>章	面向对象分析（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endParaRPr lang="zh-CN" altLang="en-US" sz="17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5860025" y="963827"/>
            <a:ext cx="5696013" cy="51771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    第</a:t>
            </a:r>
            <a:r>
              <a:rPr lang="en-US" altLang="zh-CN" sz="1700" dirty="0"/>
              <a:t>8</a:t>
            </a:r>
            <a:r>
              <a:rPr lang="zh-CN" altLang="en-US" sz="1700" dirty="0"/>
              <a:t>章	面向对象设计（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9</a:t>
            </a:r>
            <a:r>
              <a:rPr lang="zh-CN" altLang="en-US" sz="1700" dirty="0"/>
              <a:t>章	面向对象实现（</a:t>
            </a:r>
            <a:r>
              <a:rPr lang="en-US" altLang="zh-CN" sz="1700" dirty="0"/>
              <a:t>6</a:t>
            </a:r>
            <a:r>
              <a:rPr lang="zh-CN" altLang="en-US" sz="1700" dirty="0"/>
              <a:t>课时）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zh-CN" altLang="en-US" sz="1700" b="1" dirty="0"/>
              <a:t>第四篇 软件过程及项目管理</a:t>
            </a:r>
            <a:endParaRPr lang="zh-CN" altLang="en-US" sz="1700" b="1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10</a:t>
            </a:r>
            <a:r>
              <a:rPr lang="zh-CN" altLang="en-US" sz="1700" dirty="0"/>
              <a:t>章 软件过程（</a:t>
            </a:r>
            <a:r>
              <a:rPr lang="en-US" altLang="zh-CN" sz="1700" dirty="0"/>
              <a:t>2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11</a:t>
            </a:r>
            <a:r>
              <a:rPr lang="zh-CN" altLang="en-US" sz="1700" dirty="0"/>
              <a:t>章 软件项目管理（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endParaRPr lang="zh-CN" altLang="en-US" sz="1700" dirty="0"/>
          </a:p>
          <a:p>
            <a:r>
              <a:rPr lang="zh-CN" altLang="en-US" sz="1700" b="1" dirty="0"/>
              <a:t>第五篇 现代软件开发过程</a:t>
            </a:r>
            <a:endParaRPr lang="zh-CN" altLang="en-US" sz="1700" b="1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12</a:t>
            </a:r>
            <a:r>
              <a:rPr lang="zh-CN" altLang="en-US" sz="1700" dirty="0"/>
              <a:t>章 腾讯敏捷软件开发过程（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13</a:t>
            </a:r>
            <a:r>
              <a:rPr lang="zh-CN" altLang="en-US" sz="1700" dirty="0"/>
              <a:t>章 基于领域驱动的云原生软件开发（</a:t>
            </a:r>
            <a:r>
              <a:rPr lang="en-US" altLang="zh-CN" sz="1700" dirty="0"/>
              <a:t>4</a:t>
            </a:r>
            <a:r>
              <a:rPr lang="zh-CN" altLang="en-US" sz="1700" dirty="0"/>
              <a:t>课时）</a:t>
            </a:r>
            <a:endParaRPr lang="zh-CN" altLang="en-US" sz="1700" dirty="0"/>
          </a:p>
          <a:p>
            <a:r>
              <a:rPr lang="zh-CN" altLang="en-US" sz="1700" dirty="0"/>
              <a:t>    第</a:t>
            </a:r>
            <a:r>
              <a:rPr lang="en-US" altLang="zh-CN" sz="1700" dirty="0"/>
              <a:t>14</a:t>
            </a:r>
            <a:r>
              <a:rPr lang="zh-CN" altLang="en-US" sz="1700" dirty="0"/>
              <a:t>章 用户界面设计（</a:t>
            </a:r>
            <a:r>
              <a:rPr lang="en-US" altLang="zh-CN" sz="1700" dirty="0"/>
              <a:t>2</a:t>
            </a:r>
            <a:r>
              <a:rPr lang="zh-CN" altLang="en-US" sz="1700" dirty="0"/>
              <a:t>课时）</a:t>
            </a:r>
            <a:endParaRPr lang="zh-CN" alt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理论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r>
              <a:rPr lang="zh-CN" altLang="en-US" dirty="0"/>
              <a:t>        </a:t>
            </a:r>
            <a:r>
              <a:rPr lang="zh-CN" altLang="en-US" b="1" dirty="0"/>
              <a:t>内容</a:t>
            </a:r>
            <a:r>
              <a:rPr lang="zh-CN" altLang="en-US" dirty="0"/>
              <a:t>：基本原理、方法和技术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zh-CN" altLang="en-US" b="1" dirty="0"/>
              <a:t>形式</a:t>
            </a:r>
            <a:r>
              <a:rPr lang="zh-CN" altLang="en-US" dirty="0"/>
              <a:t>：讲授、讨论、随堂练习和测验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实践（阶段性项目）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内容</a:t>
            </a:r>
            <a:r>
              <a:rPr lang="zh-CN" altLang="en-US" dirty="0"/>
              <a:t>：构造一个应用系统利用传统方法和面向对象方法进行分析、设计、编码、测试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形式</a:t>
            </a:r>
            <a:r>
              <a:rPr lang="zh-CN" altLang="en-US" dirty="0"/>
              <a:t>：分组（组员为</a:t>
            </a:r>
            <a:r>
              <a:rPr lang="en-US" altLang="zh-CN" dirty="0"/>
              <a:t>8</a:t>
            </a:r>
            <a:r>
              <a:rPr lang="zh-CN" altLang="en-US" dirty="0"/>
              <a:t>人，不低于</a:t>
            </a:r>
            <a:r>
              <a:rPr lang="en-US" altLang="zh-CN"/>
              <a:t>7</a:t>
            </a:r>
            <a:r>
              <a:rPr lang="zh-CN" altLang="en-US"/>
              <a:t>人</a:t>
            </a:r>
            <a:r>
              <a:rPr lang="zh-CN" altLang="en-US" dirty="0"/>
              <a:t>）、分任务（分析、设计）、分阶段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</a:rPr>
              <a:t>五、相关课程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71" y="963827"/>
            <a:ext cx="10719686" cy="5177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数据结构与算法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面向对象程序设计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操作系统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数据库原理与技术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软件测试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软件项目管理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 软件体系结构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 …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六、选用主教科书及参考教材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1211910" cy="5177116"/>
          </a:xfrm>
        </p:spPr>
        <p:txBody>
          <a:bodyPr/>
          <a:lstStyle/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主教科书 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参考教材 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，郑逢斌主编，科学出版社 ，</a:t>
            </a:r>
            <a:r>
              <a:rPr lang="en-US" altLang="zh-CN" dirty="0"/>
              <a:t>2012</a:t>
            </a:r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《</a:t>
            </a:r>
            <a:r>
              <a:rPr lang="zh-CN" altLang="en-US" dirty="0"/>
              <a:t>软件工程：实践者的研究方法</a:t>
            </a:r>
            <a:r>
              <a:rPr lang="en-US" altLang="zh-CN" dirty="0"/>
              <a:t>》</a:t>
            </a:r>
            <a:r>
              <a:rPr lang="zh-CN" altLang="en-US" dirty="0"/>
              <a:t>（原书第</a:t>
            </a:r>
            <a:r>
              <a:rPr lang="en-US" altLang="zh-CN" dirty="0"/>
              <a:t>7</a:t>
            </a:r>
            <a:r>
              <a:rPr lang="zh-CN" altLang="en-US" dirty="0"/>
              <a:t>版），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普雷斯曼 著；机械工业出版社</a:t>
            </a:r>
            <a:endParaRPr lang="zh-CN" altLang="en-US" dirty="0"/>
          </a:p>
          <a:p>
            <a:r>
              <a:rPr lang="en-US" altLang="zh-CN" dirty="0"/>
              <a:t>                   《</a:t>
            </a:r>
            <a:r>
              <a:rPr lang="zh-CN" altLang="en-US" dirty="0"/>
              <a:t>软件工程与计算（卷</a:t>
            </a:r>
            <a:r>
              <a:rPr lang="en-US" altLang="zh-CN" dirty="0"/>
              <a:t>2</a:t>
            </a:r>
            <a:r>
              <a:rPr lang="zh-CN" altLang="en-US" dirty="0"/>
              <a:t>）：软件开发的技术基础</a:t>
            </a:r>
            <a:r>
              <a:rPr lang="en-US" altLang="zh-CN" dirty="0"/>
              <a:t>》</a:t>
            </a:r>
            <a:r>
              <a:rPr lang="zh-CN" altLang="en-US" dirty="0"/>
              <a:t>丁二玉，刘钦 著，骆斌 编，</a:t>
            </a:r>
            <a:endParaRPr lang="zh-CN" altLang="en-US" dirty="0"/>
          </a:p>
          <a:p>
            <a:r>
              <a:rPr lang="zh-CN" altLang="en-US" dirty="0"/>
              <a:t>			机械工业出版社，</a:t>
            </a:r>
            <a:r>
              <a:rPr lang="en-US" altLang="zh-CN" dirty="0"/>
              <a:t>2013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76" y="1047521"/>
            <a:ext cx="2066530" cy="27343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9898" y="1874416"/>
            <a:ext cx="3523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腾讯体 W3" panose="020C04030202040F0204" pitchFamily="34" charset="-122"/>
                <a:ea typeface="腾讯体 W3" panose="020C04030202040F0204" pitchFamily="34" charset="-122"/>
              </a:rPr>
              <a:t>软件工程 : 微课视频版</a:t>
            </a:r>
            <a:endParaRPr lang="en-US" altLang="zh-CN" b="1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杜文峰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朱安民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袁琳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叶聪</a:t>
            </a:r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清华大学出版社, 2022.6 </a:t>
            </a:r>
            <a:endParaRPr lang="zh-CN" altLang="en-US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ISBN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: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 978-7-302-60684-0</a:t>
            </a:r>
            <a:endParaRPr lang="zh-CN" altLang="en-US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MOOC</a:t>
            </a:r>
            <a:r>
              <a:rPr lang="zh-CN" altLang="en-US" dirty="0"/>
              <a:t>学习平台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网址</a:t>
            </a:r>
            <a:r>
              <a:rPr lang="en-US" altLang="zh-CN" dirty="0"/>
              <a:t>: </a:t>
            </a:r>
            <a:r>
              <a:rPr lang="en-US" altLang="zh-CN" b="1" dirty="0"/>
              <a:t>http://www.uooc.net.cn/course/2141963569</a:t>
            </a:r>
            <a:endParaRPr lang="en-US" altLang="zh-CN" b="1" dirty="0"/>
          </a:p>
          <a:p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UOOC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平台</a:t>
            </a:r>
            <a:r>
              <a:rPr lang="zh-CN" altLang="en-US" b="1" dirty="0"/>
              <a:t>，搜索“软件工程”，开课单位：深圳大学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507" y="1834086"/>
            <a:ext cx="10943303" cy="40600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</a:rPr>
              <a:t>八、课程成绩计算方式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（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1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）分组大作业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(50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分）</a:t>
            </a:r>
            <a:endParaRPr lang="en-US" altLang="zh-CN" b="1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  <a:p>
            <a:r>
              <a:rPr lang="zh-CN" altLang="en-US" b="1" dirty="0"/>
              <a:t>             开学两周内确定分组，并确定课程设计项目内容。</a:t>
            </a:r>
            <a:endParaRPr lang="en-US" altLang="zh-CN" b="1" dirty="0"/>
          </a:p>
          <a:p>
            <a:r>
              <a:rPr lang="zh-CN" altLang="en-US" b="1" dirty="0"/>
              <a:t>            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（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2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）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MOOC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学习成绩及平时讨论（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20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分）</a:t>
            </a:r>
            <a:endParaRPr lang="en-US" altLang="zh-CN" b="1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  <a:p>
            <a:r>
              <a:rPr lang="zh-CN" altLang="en-US" b="1" dirty="0"/>
              <a:t>             按学校条例，</a:t>
            </a:r>
            <a:r>
              <a:rPr lang="en-US" altLang="zh-CN" b="1" dirty="0"/>
              <a:t>MOOC</a:t>
            </a:r>
            <a:r>
              <a:rPr lang="zh-CN" altLang="en-US" b="1" dirty="0"/>
              <a:t>学习低于一定比例，不能参加</a:t>
            </a:r>
            <a:r>
              <a:rPr lang="en-US" altLang="zh-CN" b="1" dirty="0"/>
              <a:t>MOOC</a:t>
            </a:r>
            <a:r>
              <a:rPr lang="zh-CN" altLang="en-US" b="1" dirty="0"/>
              <a:t>期末测试；</a:t>
            </a:r>
            <a:endParaRPr lang="en-US" altLang="zh-CN" b="1" dirty="0"/>
          </a:p>
          <a:p>
            <a:r>
              <a:rPr lang="en-US" altLang="zh-CN" b="1" dirty="0"/>
              <a:t>             </a:t>
            </a:r>
            <a:r>
              <a:rPr lang="zh-CN" altLang="en-US" b="1" dirty="0"/>
              <a:t>平时成绩如果低于一定的程度，将取消其考试资格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（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3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）实验成绩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(30</a:t>
            </a:r>
            <a:r>
              <a:rPr lang="zh-CN" altLang="en-US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分</a:t>
            </a:r>
            <a:r>
              <a:rPr lang="en-US" altLang="zh-CN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)</a:t>
            </a:r>
            <a:endParaRPr lang="en-US" altLang="zh-CN" b="1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  <a:p>
            <a:r>
              <a:rPr lang="en-US" altLang="zh-CN" b="1" dirty="0"/>
              <a:t>             </a:t>
            </a:r>
            <a:r>
              <a:rPr lang="zh-CN" altLang="en-US" b="1" dirty="0"/>
              <a:t>教师根据课程内容安排相关试验内容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0806396" cy="5177116"/>
          </a:xfrm>
        </p:spPr>
        <p:txBody>
          <a:bodyPr/>
          <a:lstStyle/>
          <a:p>
            <a:endParaRPr lang="en-US" altLang="zh-CN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联系邮箱</a:t>
            </a:r>
            <a:r>
              <a:rPr lang="zh-CN" altLang="en-US" dirty="0"/>
              <a:t>：    </a:t>
            </a:r>
            <a:r>
              <a:rPr lang="en-US" altLang="zh-CN" dirty="0"/>
              <a:t> jj.li</a:t>
            </a:r>
            <a:r>
              <a:rPr lang="en-US" altLang="zh-CN" dirty="0">
                <a:hlinkClick r:id="rId1"/>
              </a:rPr>
              <a:t>@szu.edu.cn</a:t>
            </a:r>
            <a:endParaRPr lang="en-US" altLang="zh-CN" dirty="0"/>
          </a:p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办公室</a:t>
            </a:r>
            <a:r>
              <a:rPr lang="zh-CN" altLang="en-US" dirty="0"/>
              <a:t>：        计算机与软件学院  致腾楼 </a:t>
            </a:r>
            <a:r>
              <a:rPr lang="en-US" altLang="zh-CN" dirty="0"/>
              <a:t>613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7303587" cy="517711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课程性质</a:t>
            </a:r>
            <a:r>
              <a:rPr lang="zh-CN" altLang="en-US" sz="3200" dirty="0"/>
              <a:t>：计算机相关专业基础课程。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课程目的</a:t>
            </a:r>
            <a:r>
              <a:rPr lang="zh-CN" altLang="en-US" sz="3200" dirty="0"/>
              <a:t>：让学生掌握软件工程的基本思想、途径和方法，为从事计算机软件开发、维护和应用奠定良好的基础。</a:t>
            </a:r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00" b="9952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4322" y="1463326"/>
            <a:ext cx="3720496" cy="3816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课程编号</a:t>
            </a:r>
            <a:r>
              <a:rPr lang="zh-CN" altLang="zh-CN" sz="3200" b="1" dirty="0"/>
              <a:t>：</a:t>
            </a:r>
            <a:r>
              <a:rPr lang="en-US" altLang="zh-CN" sz="3200" dirty="0"/>
              <a:t>15007200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课程名称</a:t>
            </a:r>
            <a:r>
              <a:rPr lang="zh-CN" altLang="zh-CN" sz="3200" b="1" dirty="0"/>
              <a:t>：</a:t>
            </a:r>
            <a:r>
              <a:rPr lang="zh-CN" altLang="zh-CN" sz="3200" dirty="0"/>
              <a:t>软件工程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英文名称</a:t>
            </a:r>
            <a:r>
              <a:rPr lang="zh-CN" altLang="zh-CN" sz="3200" b="1" dirty="0"/>
              <a:t>：</a:t>
            </a:r>
            <a:r>
              <a:rPr lang="en-US" altLang="zh-CN" sz="3200" dirty="0"/>
              <a:t>Software Engineering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学分</a:t>
            </a:r>
            <a:r>
              <a:rPr lang="en-US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/</a:t>
            </a:r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学时</a:t>
            </a:r>
            <a:r>
              <a:rPr lang="zh-CN" altLang="zh-CN" sz="3200" b="1" dirty="0"/>
              <a:t>：</a:t>
            </a:r>
            <a:r>
              <a:rPr lang="en-US" altLang="zh-CN" sz="3200" dirty="0"/>
              <a:t>3/72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课程性质</a:t>
            </a:r>
            <a:r>
              <a:rPr lang="zh-CN" altLang="zh-CN" sz="3200" b="1" dirty="0"/>
              <a:t>：</a:t>
            </a:r>
            <a:r>
              <a:rPr lang="zh-CN" altLang="zh-CN" sz="3200" dirty="0"/>
              <a:t>专业核心课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适用专业</a:t>
            </a:r>
            <a:r>
              <a:rPr lang="zh-CN" altLang="zh-CN" sz="3200" b="1" dirty="0"/>
              <a:t>：</a:t>
            </a:r>
            <a:r>
              <a:rPr lang="zh-CN" altLang="en-US" sz="3200" dirty="0"/>
              <a:t>计算机科学与技术、软件工程及相关专业同学</a:t>
            </a:r>
            <a:endParaRPr lang="zh-CN" altLang="zh-CN" sz="3200" dirty="0"/>
          </a:p>
          <a:p>
            <a:r>
              <a:rPr lang="zh-CN" altLang="zh-CN" sz="32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先修课程</a:t>
            </a:r>
            <a:r>
              <a:rPr lang="zh-CN" altLang="zh-CN" sz="3200" b="1" dirty="0"/>
              <a:t>：</a:t>
            </a:r>
            <a:r>
              <a:rPr lang="zh-CN" altLang="zh-CN" sz="3200" dirty="0"/>
              <a:t>计算机导论，程序设计基础，数据结构与算法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二、课程任务及目标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       课程从软件工程实践者的角度讲述软件工程的基本原理、概念和技术，强调软件开发过程的方法和技术的应用和评价。</a:t>
            </a:r>
            <a:endParaRPr lang="en-US" altLang="zh-CN" sz="3200" dirty="0"/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通过本课程的学习，使学生能够熟练应用软件分析、设计、实现和测试的基本技术以及面向对象分析和设计的基本方法。</a:t>
            </a:r>
            <a:endParaRPr lang="en-US" altLang="zh-CN" sz="3200" dirty="0"/>
          </a:p>
          <a:p>
            <a:r>
              <a:rPr lang="en-US" altLang="zh-CN" sz="3200" dirty="0"/>
              <a:t>        </a:t>
            </a:r>
            <a:r>
              <a:rPr lang="zh-CN" altLang="en-US" sz="3200" dirty="0"/>
              <a:t>通过课程实践，实际运用软件工程的技术和方法，以及软件项目管理和团队开发的工作方法。</a:t>
            </a:r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知识目标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课程目标</a:t>
            </a:r>
            <a:r>
              <a:rPr lang="en-US" altLang="zh-CN" sz="2800" b="1" dirty="0"/>
              <a:t>1</a:t>
            </a:r>
            <a:r>
              <a:rPr lang="zh-CN" altLang="en-US" sz="2800" dirty="0"/>
              <a:t>：理解软件、软件危机、软件工程的定义和内容，能够分析不同模型软件过程的优缺点，将软件开发过程应用于软件开发中，支持毕业要求</a:t>
            </a:r>
            <a:r>
              <a:rPr lang="en-US" altLang="zh-CN" sz="2800" dirty="0"/>
              <a:t>3.4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b="1" dirty="0"/>
              <a:t>课程目标</a:t>
            </a:r>
            <a:r>
              <a:rPr lang="en-US" altLang="zh-CN" sz="2800" b="1" dirty="0"/>
              <a:t>2</a:t>
            </a:r>
            <a:r>
              <a:rPr lang="zh-CN" altLang="en-US" sz="2800" dirty="0"/>
              <a:t>：理解结构化软件测试方法原理，能够应用黑盒测试，白盒测试方法测试软件，支持毕业要求</a:t>
            </a:r>
            <a:r>
              <a:rPr lang="en-US" altLang="zh-CN" sz="2800" dirty="0"/>
              <a:t>11.1</a:t>
            </a:r>
            <a:r>
              <a:rPr lang="zh-CN" altLang="en-US" sz="2800" dirty="0"/>
              <a:t>和毕业要求</a:t>
            </a:r>
            <a:r>
              <a:rPr lang="en-US" altLang="zh-CN" sz="2800" dirty="0"/>
              <a:t>12.3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b="1" dirty="0"/>
              <a:t>课程目标</a:t>
            </a:r>
            <a:r>
              <a:rPr lang="en-US" altLang="zh-CN" sz="2800" b="1" dirty="0"/>
              <a:t>3</a:t>
            </a:r>
            <a:r>
              <a:rPr lang="zh-CN" altLang="en-US" sz="2800" dirty="0"/>
              <a:t>：理解面向对象的软件测试方法原理，能够分析系统状态图及脚本，编写测试用例，支持毕业要求</a:t>
            </a:r>
            <a:r>
              <a:rPr lang="en-US" altLang="zh-CN" sz="2800" dirty="0"/>
              <a:t>11.1</a:t>
            </a:r>
            <a:r>
              <a:rPr lang="zh-CN" altLang="en-US" sz="2800" dirty="0"/>
              <a:t>和毕业要求</a:t>
            </a:r>
            <a:r>
              <a:rPr lang="en-US" altLang="zh-CN" sz="2800" dirty="0"/>
              <a:t>12.3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b="1" dirty="0"/>
              <a:t>课程目标</a:t>
            </a:r>
            <a:r>
              <a:rPr lang="en-US" altLang="zh-CN" sz="2800" b="1" dirty="0"/>
              <a:t>4</a:t>
            </a:r>
            <a:r>
              <a:rPr lang="zh-CN" altLang="en-US" sz="2800" dirty="0"/>
              <a:t>：能够应用软件项目管理、软件风险管理的方法，支持毕业要求</a:t>
            </a:r>
            <a:r>
              <a:rPr lang="en-US" altLang="zh-CN" sz="2800" dirty="0"/>
              <a:t>11.2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b="1" dirty="0"/>
              <a:t>课程目标</a:t>
            </a:r>
            <a:r>
              <a:rPr lang="en-US" altLang="zh-CN" sz="2800" b="1" dirty="0"/>
              <a:t>5</a:t>
            </a:r>
            <a:r>
              <a:rPr lang="zh-CN" altLang="en-US" sz="2800" dirty="0"/>
              <a:t>：理解软件重用的方法和手段，支持毕业要求</a:t>
            </a:r>
            <a:r>
              <a:rPr lang="en-US" altLang="zh-CN" sz="2800" dirty="0"/>
              <a:t>4.2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能力目标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课程目标</a:t>
            </a:r>
            <a:r>
              <a:rPr lang="en-US" altLang="zh-CN" sz="2800" b="1" dirty="0"/>
              <a:t>6</a:t>
            </a:r>
            <a:r>
              <a:rPr lang="zh-CN" altLang="zh-CN" sz="2800" dirty="0"/>
              <a:t>：能够应用结构化分析、设计和实现的方法，结合项目需求提出目标系统可行的解决方案；能够分析软件模块独立性，能设计模块接口、过程，并能分析并解决小型软件项目中遇到的各种问题，支持毕业要求</a:t>
            </a:r>
            <a:r>
              <a:rPr lang="en-US" altLang="zh-CN" sz="2800" dirty="0"/>
              <a:t>4.1</a:t>
            </a:r>
            <a:r>
              <a:rPr lang="zh-CN" altLang="zh-CN" sz="2800" dirty="0"/>
              <a:t>；</a:t>
            </a:r>
            <a:endParaRPr lang="zh-CN" altLang="zh-CN" sz="2800" dirty="0"/>
          </a:p>
          <a:p>
            <a:r>
              <a:rPr lang="zh-CN" altLang="zh-CN" sz="2800" b="1" dirty="0"/>
              <a:t>课程目标</a:t>
            </a:r>
            <a:r>
              <a:rPr lang="en-US" altLang="zh-CN" sz="2800" b="1" dirty="0"/>
              <a:t>7</a:t>
            </a:r>
            <a:r>
              <a:rPr lang="zh-CN" altLang="zh-CN" sz="2800" dirty="0"/>
              <a:t>：能够应用面向对象的分析、设计和实现方法，结合项目需求提出目标系统可行的解决方案；能应用</a:t>
            </a:r>
            <a:r>
              <a:rPr lang="en-US" altLang="zh-CN" sz="2800" dirty="0"/>
              <a:t>UML</a:t>
            </a:r>
            <a:r>
              <a:rPr lang="zh-CN" altLang="zh-CN" sz="2800" dirty="0"/>
              <a:t>，对行业需求进行系统领域建模和划分，支持毕业要求</a:t>
            </a:r>
            <a:r>
              <a:rPr lang="en-US" altLang="zh-CN" sz="2800" dirty="0"/>
              <a:t>4.1</a:t>
            </a:r>
            <a:r>
              <a:rPr lang="zh-CN" altLang="zh-CN" sz="2800" dirty="0"/>
              <a:t>；</a:t>
            </a:r>
            <a:endParaRPr lang="zh-CN" altLang="zh-CN" sz="2800" dirty="0"/>
          </a:p>
          <a:p>
            <a:r>
              <a:rPr lang="zh-CN" altLang="zh-CN" sz="2800" b="1" dirty="0"/>
              <a:t>课程目标</a:t>
            </a:r>
            <a:r>
              <a:rPr lang="en-US" altLang="zh-CN" sz="2800" b="1" dirty="0"/>
              <a:t>8</a:t>
            </a:r>
            <a:r>
              <a:rPr lang="zh-CN" altLang="zh-CN" sz="2800" dirty="0"/>
              <a:t>：能够应用软件架构及软件设计模式的设计优化方法，能针对具体行业应用设计和优化软件体系结构，支持毕业要求</a:t>
            </a:r>
            <a:r>
              <a:rPr lang="en-US" altLang="zh-CN" sz="2800" dirty="0"/>
              <a:t>4.2</a:t>
            </a:r>
            <a:r>
              <a:rPr lang="zh-CN" altLang="zh-CN" sz="2800" dirty="0"/>
              <a:t>；</a:t>
            </a:r>
            <a:endParaRPr lang="zh-CN" altLang="zh-CN" sz="2800" dirty="0"/>
          </a:p>
          <a:p>
            <a:r>
              <a:rPr lang="zh-CN" altLang="zh-CN" sz="2800" b="1" dirty="0"/>
              <a:t>课程目标</a:t>
            </a:r>
            <a:r>
              <a:rPr lang="en-US" altLang="zh-CN" sz="2800" b="1" dirty="0"/>
              <a:t>9</a:t>
            </a:r>
            <a:r>
              <a:rPr lang="zh-CN" altLang="zh-CN" sz="2800" dirty="0"/>
              <a:t>：理解软件团队合作方法，能应用配置管理工具进行团队开发，支持毕业要求</a:t>
            </a:r>
            <a:r>
              <a:rPr lang="en-US" altLang="zh-CN" sz="2800" dirty="0"/>
              <a:t>11.2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1221742" cy="51771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如果你有多个期末大作业，每个都很重要，一个星期必须做完，你会怎么办？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如果在做大作业的时候，老师突然加作业内容，但是时间反而缩短了，怎么处理？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如果</a:t>
            </a:r>
            <a:r>
              <a:rPr lang="en-US" altLang="zh-CN" sz="3200" dirty="0"/>
              <a:t>2</a:t>
            </a:r>
            <a:r>
              <a:rPr lang="zh-CN" altLang="en-US" sz="3200" dirty="0"/>
              <a:t>天后就要提交作业，你的组员突然生病了，怎么处理？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遇到这些问题，你觉得怎么做会好一些？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961" y="963827"/>
            <a:ext cx="11221742" cy="51771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你认为什么是软件危机？软件危机的表现是什么？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 descr="softcris.gif (26195 bytes)"/>
          <p:cNvPicPr>
            <a:picLocks noGrp="1" noChangeAspect="1" noChangeArrowheads="1"/>
          </p:cNvPicPr>
          <p:nvPr>
            <p:ph idx="1"/>
          </p:nvPr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10" y="270386"/>
            <a:ext cx="9709354" cy="58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2763</Words>
  <Application>WPS Writer</Application>
  <PresentationFormat>宽屏</PresentationFormat>
  <Paragraphs>237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Helvetica Neue</vt:lpstr>
      <vt:lpstr>腾讯体 W7</vt:lpstr>
      <vt:lpstr>苹方-简</vt:lpstr>
      <vt:lpstr>腾讯体 W3</vt:lpstr>
      <vt:lpstr>Times New Roman</vt:lpstr>
      <vt:lpstr>微软雅黑</vt:lpstr>
      <vt:lpstr>汉仪旗黑</vt:lpstr>
      <vt:lpstr>宋体</vt:lpstr>
      <vt:lpstr>Arial Unicode MS</vt:lpstr>
      <vt:lpstr>汉仪书宋二KW</vt:lpstr>
      <vt:lpstr>Calibri Light</vt:lpstr>
      <vt:lpstr>回顾</vt:lpstr>
      <vt:lpstr>软件工程课程介绍</vt:lpstr>
      <vt:lpstr>一、课程简介</vt:lpstr>
      <vt:lpstr>一、课程简介</vt:lpstr>
      <vt:lpstr>二、课程任务及目标</vt:lpstr>
      <vt:lpstr>(1) 知识目标</vt:lpstr>
      <vt:lpstr>(2) 能力目标</vt:lpstr>
      <vt:lpstr>Question 1</vt:lpstr>
      <vt:lpstr>Question 2</vt:lpstr>
      <vt:lpstr>PowerPoint 演示文稿</vt:lpstr>
      <vt:lpstr>Question 3</vt:lpstr>
      <vt:lpstr>Question 4</vt:lpstr>
      <vt:lpstr>三、课程内容</vt:lpstr>
      <vt:lpstr>四、课程安排</vt:lpstr>
      <vt:lpstr>五、相关课程</vt:lpstr>
      <vt:lpstr>六、选用主教科书及参考教材</vt:lpstr>
      <vt:lpstr>七、MOOC学习平台</vt:lpstr>
      <vt:lpstr>八、课程成绩计算方式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软件工程（深圳大学）</dc:title>
  <dc:creator>Wenfeng</dc:creator>
  <cp:lastModifiedBy>MARK</cp:lastModifiedBy>
  <cp:revision>72</cp:revision>
  <dcterms:created xsi:type="dcterms:W3CDTF">2024-09-04T05:17:59Z</dcterms:created>
  <dcterms:modified xsi:type="dcterms:W3CDTF">2024-09-04T05:17:59Z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5F3DB04528028FD387EDD76665C1342D_43</vt:lpwstr>
  </property>
  <property fmtid="{D5CDD505-2E9C-101B-9397-08002B2CF9AE}" pid="3" name="KSOProductBuildVer">
    <vt:lpwstr>1033-6.7.1.8828</vt:lpwstr>
  </property>
</Properties>
</file>