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279" r:id="rId4"/>
    <p:sldId id="282" r:id="rId5"/>
    <p:sldId id="283" r:id="rId6"/>
    <p:sldId id="284" r:id="rId7"/>
    <p:sldId id="311" r:id="rId8"/>
    <p:sldId id="286" r:id="rId9"/>
    <p:sldId id="287" r:id="rId10"/>
    <p:sldId id="266" r:id="rId11"/>
    <p:sldId id="328" r:id="rId12"/>
    <p:sldId id="329" r:id="rId13"/>
    <p:sldId id="340" r:id="rId14"/>
    <p:sldId id="330" r:id="rId15"/>
    <p:sldId id="331" r:id="rId16"/>
    <p:sldId id="332" r:id="rId17"/>
    <p:sldId id="333" r:id="rId18"/>
    <p:sldId id="334" r:id="rId19"/>
    <p:sldId id="336" r:id="rId20"/>
    <p:sldId id="335" r:id="rId21"/>
    <p:sldId id="337" r:id="rId22"/>
    <p:sldId id="339" r:id="rId23"/>
    <p:sldId id="338" r:id="rId24"/>
    <p:sldId id="341" r:id="rId25"/>
    <p:sldId id="343" r:id="rId26"/>
    <p:sldId id="268" r:id="rId27"/>
    <p:sldId id="269" r:id="rId28"/>
    <p:sldId id="342" r:id="rId29"/>
    <p:sldId id="270" r:id="rId30"/>
    <p:sldId id="344" r:id="rId31"/>
    <p:sldId id="345" r:id="rId32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560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052148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 xmlns:p14="http://schemas.microsoft.com/office/powerpoint/2010/main" spd="med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 defTabSz="914400">
              <a:defRPr sz="1800"/>
            </a:pPr>
            <a: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  <a:t>CS 3423</a:t>
            </a:r>
            <a:b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</a:br>
            <a: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  <a:t>Systems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2457154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Perl </a:t>
            </a:r>
            <a:r>
              <a:rPr sz="8000" smtClean="0"/>
              <a:t>(</a:t>
            </a:r>
            <a:r>
              <a:rPr lang="en-US" altLang="zh-CN" sz="8000" smtClean="0"/>
              <a:t>3</a:t>
            </a:r>
            <a:r>
              <a:rPr lang="en-US" altLang="zh-CN" smtClean="0"/>
              <a:t>4</a:t>
            </a:r>
            <a:r>
              <a:rPr sz="8000" dirty="0" smtClean="0"/>
              <a:t>)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grep in Perl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970228"/>
          </a:xfrm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For filtering lists:  @out = grep { CODE } @in;</a:t>
            </a:r>
          </a:p>
        </p:txBody>
      </p:sp>
      <p:sp>
        <p:nvSpPr>
          <p:cNvPr id="68" name="Shape 68"/>
          <p:cNvSpPr/>
          <p:nvPr/>
        </p:nvSpPr>
        <p:spPr>
          <a:xfrm>
            <a:off x="567464" y="4375474"/>
            <a:ext cx="11807339" cy="22938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900" dirty="0">
                <a:latin typeface="Chalkboard"/>
                <a:ea typeface="Chalkboard"/>
                <a:cs typeface="Chalkboard"/>
                <a:sym typeface="Chalkboard"/>
              </a:rPr>
              <a:t> my @files = qw(index.html test.doc test.txt home.html README.txt);</a:t>
            </a:r>
          </a:p>
          <a:p>
            <a:pPr lvl="0" algn="l">
              <a:defRPr sz="1800"/>
            </a:pPr>
            <a:r>
              <a:rPr sz="2900" dirty="0">
                <a:latin typeface="Chalkboard"/>
                <a:ea typeface="Chalkboard"/>
                <a:cs typeface="Chalkboard"/>
                <a:sym typeface="Chalkboard"/>
              </a:rPr>
              <a:t> my @html_files = grep { /\.html$/ } @files;</a:t>
            </a:r>
          </a:p>
          <a:p>
            <a:pPr lvl="0" algn="l">
              <a:defRPr sz="1800"/>
            </a:pPr>
            <a:r>
              <a:rPr sz="2900" dirty="0">
                <a:latin typeface="Chalkboard"/>
                <a:ea typeface="Chalkboard"/>
                <a:cs typeface="Chalkboard"/>
                <a:sym typeface="Chalkboard"/>
              </a:rPr>
              <a:t>    for my $file (@html_files) {</a:t>
            </a:r>
          </a:p>
          <a:p>
            <a:pPr lvl="0" algn="l">
              <a:defRPr sz="1800"/>
            </a:pPr>
            <a:r>
              <a:rPr sz="2900" dirty="0">
                <a:latin typeface="Chalkboard"/>
                <a:ea typeface="Chalkboard"/>
                <a:cs typeface="Chalkboard"/>
                <a:sym typeface="Chalkboard"/>
              </a:rPr>
              <a:t>        print "$file\n";</a:t>
            </a:r>
          </a:p>
          <a:p>
            <a:pPr lvl="0" algn="l">
              <a:defRPr sz="1800"/>
            </a:pPr>
            <a:r>
              <a:rPr sz="2900" dirty="0">
                <a:latin typeface="Chalkboard"/>
                <a:ea typeface="Chalkboard"/>
                <a:cs typeface="Chalkboard"/>
                <a:sym typeface="Chalkboard"/>
              </a:rPr>
              <a:t>    }</a:t>
            </a:r>
          </a:p>
        </p:txBody>
      </p:sp>
      <p:sp>
        <p:nvSpPr>
          <p:cNvPr id="69" name="Shape 69"/>
          <p:cNvSpPr/>
          <p:nvPr/>
        </p:nvSpPr>
        <p:spPr>
          <a:xfrm>
            <a:off x="9375806" y="4883148"/>
            <a:ext cx="260421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  index.html</a:t>
            </a:r>
          </a:p>
          <a:p>
            <a:pPr lvl="0" algn="l">
              <a:defRPr sz="1800"/>
            </a:pPr>
            <a:r>
              <a:rPr sz="3600"/>
              <a:t>  test.html</a:t>
            </a:r>
          </a:p>
          <a:p>
            <a:pPr lvl="0" algn="l">
              <a:defRPr sz="1800"/>
            </a:pPr>
            <a:r>
              <a:rPr sz="3600"/>
              <a:t>  home.html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Today</a:t>
            </a:r>
            <a:endParaRPr sz="80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133665"/>
            <a:ext cx="11099800" cy="6756335"/>
          </a:xfrm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Basics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Running Perl program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Variables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File handling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Control structures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Conditionals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String matching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lang="en-US" sz="3564" dirty="0" smtClean="0">
                <a:solidFill>
                  <a:schemeClr val="accent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Array, list and map</a:t>
            </a:r>
            <a:endParaRPr sz="3564" dirty="0">
              <a:solidFill>
                <a:schemeClr val="accent1"/>
              </a:solidFill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solidFill>
                  <a:schemeClr val="tx1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Split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Hashtable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1231917033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Array Variables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952500" y="2385119"/>
            <a:ext cx="11099800" cy="7075191"/>
          </a:xfrm>
          <a:prstGeom prst="rect">
            <a:avLst/>
          </a:prstGeom>
        </p:spPr>
        <p:txBody>
          <a:bodyPr/>
          <a:lstStyle/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start with @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@food  = ("apple", "pear", "salmon");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@fruit = ("banana", “orange");</a:t>
            </a:r>
          </a:p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Access elements in the array: use $, start from 0. </a:t>
            </a:r>
          </a:p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$food[0] is apple, $fruit[1] is orange.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@morefood = (“rice”, @food, “shrimp”);</a:t>
            </a:r>
          </a:p>
          <a:p>
            <a:pPr marL="235584" lvl="0" indent="-235584" defTabSz="309625">
              <a:spcBef>
                <a:spcPts val="100"/>
              </a:spcBef>
              <a:defRPr sz="1800"/>
            </a:pPr>
            <a:endParaRPr sz="2649">
              <a:latin typeface="Chalkboard"/>
              <a:ea typeface="Chalkboard"/>
              <a:cs typeface="Chalkboard"/>
              <a:sym typeface="Chalkboard"/>
            </a:endParaRPr>
          </a:p>
          <a:p>
            <a:pPr marL="235584" lvl="0" indent="-235584" defTabSz="309625">
              <a:spcBef>
                <a:spcPts val="100"/>
              </a:spcBef>
              <a:defRPr sz="1800"/>
            </a:pPr>
            <a:endParaRPr sz="2649">
              <a:latin typeface="Chalkboard"/>
              <a:ea typeface="Chalkboard"/>
              <a:cs typeface="Chalkboard"/>
              <a:sym typeface="Chalkboard"/>
            </a:endParaRPr>
          </a:p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Add an element to an array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push(@food, “eggs");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push(@food, @fruit);</a:t>
            </a:r>
          </a:p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remove an element from an array</a:t>
            </a:r>
          </a:p>
          <a:p>
            <a:pPr marL="0" lvl="0" indent="0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$a = pop(@fruit); #$a =“orange”</a:t>
            </a:r>
          </a:p>
          <a:p>
            <a:pPr marL="235584" lvl="0" indent="-235584" defTabSz="309625">
              <a:spcBef>
                <a:spcPts val="100"/>
              </a:spcBef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get length of the array:</a:t>
            </a:r>
          </a:p>
          <a:p>
            <a:pPr marL="0" lvl="0" indent="0" algn="ctr" defTabSz="309625">
              <a:spcBef>
                <a:spcPts val="100"/>
              </a:spcBef>
              <a:buSzTx/>
              <a:buNone/>
              <a:defRPr sz="1800"/>
            </a:pPr>
            <a:r>
              <a:rPr sz="2649">
                <a:latin typeface="Chalkboard"/>
                <a:ea typeface="Chalkboard"/>
                <a:cs typeface="Chalkboard"/>
                <a:sym typeface="Chalkboard"/>
              </a:rPr>
              <a:t>$len = @fruit     #$len = 2;</a:t>
            </a:r>
          </a:p>
        </p:txBody>
      </p:sp>
      <p:sp>
        <p:nvSpPr>
          <p:cNvPr id="79" name="Shape 79"/>
          <p:cNvSpPr/>
          <p:nvPr/>
        </p:nvSpPr>
        <p:spPr>
          <a:xfrm>
            <a:off x="1778000" y="5036294"/>
            <a:ext cx="1270000" cy="742256"/>
          </a:xfrm>
          <a:prstGeom prst="rightArrow">
            <a:avLst>
              <a:gd name="adj1" fmla="val 32000"/>
              <a:gd name="adj2" fmla="val 109504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286373" y="5214094"/>
            <a:ext cx="8346480" cy="7422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@morefood  = (“rice”,”apple", "pear", “salmon”, “shrimp);</a:t>
            </a:r>
          </a:p>
        </p:txBody>
      </p:sp>
    </p:spTree>
    <p:extLst>
      <p:ext uri="{BB962C8B-B14F-4D97-AF65-F5344CB8AC3E}">
        <p14:creationId xmlns:p14="http://schemas.microsoft.com/office/powerpoint/2010/main" val="38931159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350" y="2518840"/>
            <a:ext cx="12052300" cy="3915361"/>
          </a:xfrm>
        </p:spPr>
        <p:txBody>
          <a:bodyPr/>
          <a:lstStyle/>
          <a:p>
            <a:r>
              <a:rPr lang="en-US" dirty="0"/>
              <a:t>@1array # can't start with a number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_array # can't start with an underscore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a.new.array</a:t>
            </a:r>
            <a:r>
              <a:rPr lang="en-US" dirty="0"/>
              <a:t> # . is not a legal variable-name character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8620" y="5690802"/>
            <a:ext cx="12052300" cy="391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/>
            <a:r>
              <a:rPr lang="en-US" dirty="0"/>
              <a:t>Perl uses @ and $ to distinguish array variables from scalar variables, the same name can be used in an array variable and in a scalar variable. For example: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= 1;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var</a:t>
            </a:r>
            <a:r>
              <a:rPr lang="en-US" dirty="0"/>
              <a:t> = (11, 27.1, "a string");</a:t>
            </a:r>
          </a:p>
        </p:txBody>
      </p:sp>
    </p:spTree>
    <p:extLst>
      <p:ext uri="{BB962C8B-B14F-4D97-AF65-F5344CB8AC3E}">
        <p14:creationId xmlns:p14="http://schemas.microsoft.com/office/powerpoint/2010/main" val="907055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Array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7" y="2727357"/>
            <a:ext cx="581440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 smtClean="0">
                <a:latin typeface="Arial"/>
                <a:cs typeface="Arial"/>
              </a:rPr>
              <a:t>@</a:t>
            </a:r>
            <a:r>
              <a:rPr lang="en-US" dirty="0">
                <a:latin typeface="Arial"/>
                <a:cs typeface="Arial"/>
              </a:rPr>
              <a:t>array = (1..5);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@array;   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$array[0];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$array[1];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$array[2];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$array[3];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$array[4];  print "\n";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007872" y="3454270"/>
            <a:ext cx="2362923" cy="3403233"/>
          </a:xfrm>
          <a:prstGeom prst="wedgeRoundRectCallout">
            <a:avLst>
              <a:gd name="adj1" fmla="val -69941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12345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2 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4 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2359" y="7775938"/>
            <a:ext cx="7728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A Perl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program uses zero as the base array subscript. </a:t>
            </a:r>
          </a:p>
        </p:txBody>
      </p:sp>
    </p:spTree>
    <p:extLst>
      <p:ext uri="{BB962C8B-B14F-4D97-AF65-F5344CB8AC3E}">
        <p14:creationId xmlns:p14="http://schemas.microsoft.com/office/powerpoint/2010/main" val="26543678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Subscript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7" y="2727357"/>
            <a:ext cx="58144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 smtClean="0">
                <a:latin typeface="Arial"/>
                <a:cs typeface="Arial"/>
              </a:rPr>
              <a:t>@</a:t>
            </a:r>
            <a:r>
              <a:rPr lang="en-US" dirty="0">
                <a:latin typeface="Arial"/>
                <a:cs typeface="Arial"/>
              </a:rPr>
              <a:t>array = (1..5);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@array;   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[-1]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[-2]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[-3]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[-4;  </a:t>
            </a:r>
            <a:r>
              <a:rPr lang="en-US" dirty="0">
                <a:latin typeface="Arial"/>
                <a:cs typeface="Arial"/>
              </a:rPr>
              <a:t>print "\</a:t>
            </a:r>
            <a:r>
              <a:rPr lang="en-US" dirty="0" smtClean="0">
                <a:latin typeface="Arial"/>
                <a:cs typeface="Arial"/>
              </a:rPr>
              <a:t>n”;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007872" y="3454270"/>
            <a:ext cx="2080670" cy="3403233"/>
          </a:xfrm>
          <a:prstGeom prst="wedgeRoundRectCallout">
            <a:avLst>
              <a:gd name="adj1" fmla="val -69941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12345</a:t>
            </a: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da-DK" sz="32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da-DK" sz="32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857" y="7775938"/>
            <a:ext cx="1247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a negative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script to get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the value of the last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elements.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-1 is the last one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476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Slice of An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27357"/>
            <a:ext cx="94554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@array = ("One", "Two", "Three", "Four");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(</a:t>
            </a:r>
            <a:r>
              <a:rPr lang="en-US" sz="3200" b="1" dirty="0">
                <a:latin typeface="Arial"/>
                <a:cs typeface="Arial"/>
              </a:rPr>
              <a:t>$first, $third) = @array[0, 2];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@</a:t>
            </a:r>
            <a:r>
              <a:rPr lang="en-US" sz="3200" b="1" dirty="0">
                <a:latin typeface="Arial"/>
                <a:cs typeface="Arial"/>
              </a:rPr>
              <a:t>half = @array[2, 3]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>
                <a:latin typeface="Arial"/>
                <a:cs typeface="Arial"/>
              </a:rPr>
              <a:t>print("\@array=@array\n");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</a:t>
            </a:r>
            <a:r>
              <a:rPr lang="en-US" sz="3200" b="1" dirty="0">
                <a:latin typeface="Arial"/>
                <a:cs typeface="Arial"/>
              </a:rPr>
              <a:t>("\$first=$first \$third=$third\n"); print("\@half=@half\n");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@</a:t>
            </a:r>
            <a:r>
              <a:rPr lang="en-US" sz="3200" b="1" dirty="0">
                <a:latin typeface="Arial"/>
                <a:cs typeface="Arial"/>
              </a:rPr>
              <a:t>array[0, 3] = @array[3, 0];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</a:t>
            </a:r>
            <a:r>
              <a:rPr lang="en-US" sz="3200" b="1" dirty="0">
                <a:latin typeface="Arial"/>
                <a:cs typeface="Arial"/>
              </a:rPr>
              <a:t>("\@array=@array\n");</a:t>
            </a:r>
            <a:endParaRPr lang="en-US" sz="3200" dirty="0" smtClean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76491" y="3094220"/>
            <a:ext cx="6428309" cy="3170660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sz="3200" b="1" dirty="0">
                <a:solidFill>
                  <a:schemeClr val="tx1"/>
                </a:solidFill>
              </a:rPr>
              <a:t>@array=One Two Three Four $first=One $third=Three @half=Three Four @array=Four Two Three One</a:t>
            </a:r>
            <a:endParaRPr lang="da-DK" sz="32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57" y="7775938"/>
            <a:ext cx="1247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Transpose </a:t>
            </a:r>
            <a:r>
              <a:rPr lang="en-US" dirty="0">
                <a:solidFill>
                  <a:srgbClr val="FF0000"/>
                </a:solidFill>
              </a:rPr>
              <a:t>the first and last elements in @</a:t>
            </a:r>
            <a:r>
              <a:rPr lang="en-US" dirty="0" smtClean="0">
                <a:solidFill>
                  <a:srgbClr val="FF0000"/>
                </a:solidFill>
              </a:rPr>
              <a:t>array using their index.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4381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54" y="105860"/>
            <a:ext cx="11685371" cy="2159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Associative Array Variables (hashes)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703" y="2003335"/>
            <a:ext cx="12475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Array </a:t>
            </a:r>
            <a:r>
              <a:rPr lang="en-US" dirty="0">
                <a:latin typeface="Arial"/>
                <a:cs typeface="Arial"/>
              </a:rPr>
              <a:t>elements can be accessed with both positive and negative integer indexes. </a:t>
            </a:r>
            <a:endParaRPr lang="en-US" dirty="0" smtClean="0">
              <a:latin typeface="Arial"/>
              <a:cs typeface="Arial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We can actually use any data type as an index in associative array (</a:t>
            </a:r>
            <a:r>
              <a:rPr lang="en-US" dirty="0" smtClean="0"/>
              <a:t>start </a:t>
            </a:r>
            <a:r>
              <a:rPr lang="en-US" dirty="0"/>
              <a:t>with </a:t>
            </a:r>
            <a:r>
              <a:rPr lang="en-US" dirty="0" smtClean="0">
                <a:solidFill>
                  <a:srgbClr val="800000"/>
                </a:solidFill>
              </a:rPr>
              <a:t>% </a:t>
            </a:r>
            <a:r>
              <a:rPr lang="en-US" dirty="0" smtClean="0"/>
              <a:t>character). 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954" y="4195203"/>
            <a:ext cx="9455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865657"/>
            <a:ext cx="11459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%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= ("Jack A.", "Dec 2", "Joe B.", "June 2", "Jane C.", "Feb 13")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$</a:t>
            </a:r>
            <a:r>
              <a:rPr lang="en-US" sz="3200" b="1" dirty="0" err="1">
                <a:latin typeface="Arial"/>
                <a:cs typeface="Arial"/>
              </a:rPr>
              <a:t>assArray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Jen"</a:t>
            </a:r>
            <a:r>
              <a:rPr lang="en-US" sz="3200" b="1" dirty="0">
                <a:latin typeface="Arial"/>
                <a:cs typeface="Arial"/>
              </a:rPr>
              <a:t>} = "Mar 20"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 </a:t>
            </a:r>
            <a:r>
              <a:rPr lang="en-US" sz="3200" b="1" dirty="0">
                <a:latin typeface="Arial"/>
                <a:cs typeface="Arial"/>
              </a:rPr>
              <a:t>"Joe's birthday is: " </a:t>
            </a:r>
            <a:r>
              <a:rPr lang="en-US" sz="3200" b="1" dirty="0" smtClean="0">
                <a:latin typeface="Arial"/>
                <a:cs typeface="Arial"/>
              </a:rPr>
              <a:t>. $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"Joe B."} . "\n";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 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Jen's </a:t>
            </a:r>
            <a:r>
              <a:rPr lang="en-US" sz="3200" b="1" dirty="0">
                <a:latin typeface="Arial"/>
                <a:cs typeface="Arial"/>
              </a:rPr>
              <a:t>birthday is: " . </a:t>
            </a:r>
            <a:r>
              <a:rPr lang="en-US" sz="3200" b="1" dirty="0" smtClean="0">
                <a:latin typeface="Arial"/>
                <a:cs typeface="Arial"/>
              </a:rPr>
              <a:t> $</a:t>
            </a:r>
            <a:r>
              <a:rPr lang="en-US" sz="3200" b="1" dirty="0" err="1">
                <a:latin typeface="Arial"/>
                <a:cs typeface="Arial"/>
              </a:rPr>
              <a:t>assArray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Jen"</a:t>
            </a:r>
            <a:r>
              <a:rPr lang="en-US" sz="3200" b="1" dirty="0">
                <a:latin typeface="Arial"/>
                <a:cs typeface="Arial"/>
              </a:rPr>
              <a:t>} . "\n";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576491" y="5166274"/>
            <a:ext cx="6428309" cy="178311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sz="3200" b="1" dirty="0">
                <a:solidFill>
                  <a:srgbClr val="800000"/>
                </a:solidFill>
              </a:rPr>
              <a:t>Joe's birthday is: June 2 </a:t>
            </a:r>
            <a:endParaRPr lang="en-US" sz="3200" b="1" dirty="0" smtClean="0">
              <a:solidFill>
                <a:srgbClr val="800000"/>
              </a:solidFill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800000"/>
                </a:solidFill>
              </a:rPr>
              <a:t>Jen's </a:t>
            </a:r>
            <a:r>
              <a:rPr lang="en-US" sz="3200" b="1" dirty="0">
                <a:solidFill>
                  <a:srgbClr val="800000"/>
                </a:solidFill>
              </a:rPr>
              <a:t>birthday is: Mar 20</a:t>
            </a:r>
            <a:endParaRPr lang="da-DK" sz="3200" b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652" y="9085039"/>
            <a:ext cx="33605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DEMO:1hash.pl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7701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54" y="105860"/>
            <a:ext cx="11685371" cy="2159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Hash initialization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954" y="4195203"/>
            <a:ext cx="9455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0652" y="9085039"/>
            <a:ext cx="33605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DEMO:2hash.pl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028" y="1886895"/>
            <a:ext cx="114594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%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= ("Jack A.", "Dec 2", "Joe B.", "June 2", "Jane C.", "Feb 13")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tr-TR" sz="3200" b="1" dirty="0" err="1">
                <a:latin typeface="Arial"/>
                <a:cs typeface="Arial"/>
              </a:rPr>
              <a:t>my</a:t>
            </a:r>
            <a:r>
              <a:rPr lang="tr-TR" sz="3200" b="1" dirty="0">
                <a:latin typeface="Arial"/>
                <a:cs typeface="Arial"/>
              </a:rPr>
              <a:t> %</a:t>
            </a:r>
            <a:r>
              <a:rPr lang="tr-TR" sz="3200" b="1" dirty="0" err="1">
                <a:latin typeface="Arial"/>
                <a:cs typeface="Arial"/>
              </a:rPr>
              <a:t>hash</a:t>
            </a:r>
            <a:r>
              <a:rPr lang="tr-TR" sz="3200" b="1" dirty="0">
                <a:latin typeface="Arial"/>
                <a:cs typeface="Arial"/>
              </a:rPr>
              <a:t> = ( </a:t>
            </a:r>
            <a:r>
              <a:rPr lang="tr-TR" sz="3200" b="1" dirty="0" err="1">
                <a:latin typeface="Arial"/>
                <a:cs typeface="Arial"/>
              </a:rPr>
              <a:t>foo</a:t>
            </a:r>
            <a:r>
              <a:rPr lang="tr-TR" sz="3200" b="1" dirty="0">
                <a:latin typeface="Arial"/>
                <a:cs typeface="Arial"/>
              </a:rPr>
              <a:t> =&gt; 42, bar =&gt; 43, baz =&gt; 44 );</a:t>
            </a:r>
          </a:p>
          <a:p>
            <a:pPr algn="l"/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tr-TR" sz="3200" b="1" dirty="0" err="1">
                <a:latin typeface="Arial"/>
                <a:cs typeface="Arial"/>
              </a:rPr>
              <a:t>my</a:t>
            </a:r>
            <a:r>
              <a:rPr lang="tr-TR" sz="3200" b="1" dirty="0">
                <a:latin typeface="Arial"/>
                <a:cs typeface="Arial"/>
              </a:rPr>
              <a:t> %</a:t>
            </a:r>
            <a:r>
              <a:rPr lang="tr-TR" sz="3200" b="1" dirty="0" err="1">
                <a:latin typeface="Arial"/>
                <a:cs typeface="Arial"/>
              </a:rPr>
              <a:t>hash</a:t>
            </a:r>
            <a:r>
              <a:rPr lang="tr-TR" sz="3200" b="1" dirty="0">
                <a:latin typeface="Arial"/>
                <a:cs typeface="Arial"/>
              </a:rPr>
              <a:t> = ( '</a:t>
            </a:r>
            <a:r>
              <a:rPr lang="tr-TR" sz="3200" b="1" dirty="0" err="1">
                <a:latin typeface="Arial"/>
                <a:cs typeface="Arial"/>
              </a:rPr>
              <a:t>foo</a:t>
            </a:r>
            <a:r>
              <a:rPr lang="tr-TR" sz="3200" b="1" dirty="0">
                <a:latin typeface="Arial"/>
                <a:cs typeface="Arial"/>
              </a:rPr>
              <a:t>', 42, 'bar', 43, 'baz', 44 )</a:t>
            </a:r>
            <a:r>
              <a:rPr lang="tr-TR" sz="3200" b="1" dirty="0" smtClean="0">
                <a:latin typeface="Arial"/>
                <a:cs typeface="Arial"/>
              </a:rPr>
              <a:t>;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endParaRPr lang="en-US" sz="32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7646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68640"/>
            <a:ext cx="9850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my @</a:t>
            </a:r>
            <a:r>
              <a:rPr lang="en-US" dirty="0" err="1">
                <a:latin typeface="Arial"/>
                <a:cs typeface="Arial"/>
              </a:rPr>
              <a:t>first_row</a:t>
            </a:r>
            <a:r>
              <a:rPr lang="en-US" dirty="0">
                <a:latin typeface="Arial"/>
                <a:cs typeface="Arial"/>
              </a:rPr>
              <a:t> = ( 1, 2, 3 );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</a:t>
            </a:r>
            <a:r>
              <a:rPr lang="en-US" dirty="0" err="1">
                <a:latin typeface="Arial"/>
                <a:cs typeface="Arial"/>
              </a:rPr>
              <a:t>second_row</a:t>
            </a:r>
            <a:r>
              <a:rPr lang="en-US" dirty="0">
                <a:latin typeface="Arial"/>
                <a:cs typeface="Arial"/>
              </a:rPr>
              <a:t> = ( 4, 5, 6 );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@multi = ( \@</a:t>
            </a:r>
            <a:r>
              <a:rPr lang="en-US" dirty="0" err="1">
                <a:latin typeface="Arial"/>
                <a:cs typeface="Arial"/>
              </a:rPr>
              <a:t>first_row</a:t>
            </a:r>
            <a:r>
              <a:rPr lang="en-US" dirty="0">
                <a:latin typeface="Arial"/>
                <a:cs typeface="Arial"/>
              </a:rPr>
              <a:t>, \@</a:t>
            </a:r>
            <a:r>
              <a:rPr lang="en-US" dirty="0" err="1">
                <a:latin typeface="Arial"/>
                <a:cs typeface="Arial"/>
              </a:rPr>
              <a:t>second_row</a:t>
            </a:r>
            <a:r>
              <a:rPr lang="en-US" dirty="0">
                <a:latin typeface="Arial"/>
                <a:cs typeface="Arial"/>
              </a:rPr>
              <a:t>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$multi[1][2];    # prints 6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805458" y="4931471"/>
            <a:ext cx="7246842" cy="86468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o-RO" sz="3200" dirty="0">
                <a:solidFill>
                  <a:srgbClr val="800000"/>
                </a:solidFill>
                <a:latin typeface="Arial"/>
                <a:cs typeface="Arial"/>
              </a:rPr>
              <a:t>my @multi = ( [ 1, 2, 3 ], [ 4, 5, 6 ] 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5264" y="9085039"/>
            <a:ext cx="34113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DEMO:3array.pl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8873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8000" dirty="0" smtClean="0"/>
              <a:t>What we learned last class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9069861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4653"/>
              </p:ext>
            </p:extLst>
          </p:nvPr>
        </p:nvGraphicFramePr>
        <p:xfrm>
          <a:off x="482601" y="2603500"/>
          <a:ext cx="12065000" cy="3934648"/>
        </p:xfrm>
        <a:graphic>
          <a:graphicData uri="http://schemas.openxmlformats.org/drawingml/2006/table">
            <a:tbl>
              <a:tblPr/>
              <a:tblGrid>
                <a:gridCol w="4684455"/>
                <a:gridCol w="7380545"/>
              </a:tblGrid>
              <a:tr h="4827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Scalars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Holds one number or string value at a time. Scalar variable names always begin with a $.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Holds a list of values. The values can be numbers, strings, or even another array. Array variable names always begin with a @.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Associative Arrays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any value as an index into an array. Associative array variable names always begin with a %.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781800"/>
            <a:ext cx="1300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Different beginning characters also </a:t>
            </a:r>
            <a:r>
              <a:rPr lang="en-US" dirty="0"/>
              <a:t>provide a different namespace for each variable type.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800000"/>
                </a:solidFill>
              </a:rPr>
              <a:t>Namespaces </a:t>
            </a:r>
            <a:r>
              <a:rPr lang="en-US" b="1" dirty="0">
                <a:solidFill>
                  <a:srgbClr val="800000"/>
                </a:solidFill>
              </a:rPr>
              <a:t>separate one set of names from another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5179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2454771"/>
            <a:ext cx="10140037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A list is a sequence of scalar values enclosed in parentheses</a:t>
            </a:r>
            <a:r>
              <a:rPr lang="en-US" dirty="0" smtClean="0"/>
              <a:t>. For example: </a:t>
            </a:r>
          </a:p>
          <a:p>
            <a:pPr algn="l"/>
            <a:endParaRPr lang="en-US" dirty="0" smtClean="0"/>
          </a:p>
          <a:p>
            <a:pPr algn="l"/>
            <a:r>
              <a:rPr lang="it-IT" dirty="0"/>
              <a:t>(1, 5.3, "hello", 2)</a:t>
            </a:r>
            <a:endParaRPr lang="en-US" dirty="0"/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/>
              <a:t>This list contains four elements, each of which is a scalar value: the numbers 1 and 5.3, the string hello, and the number 2.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Empty list: A list can have no </a:t>
            </a:r>
            <a:r>
              <a:rPr lang="en-US" dirty="0" smtClean="0"/>
              <a:t>elements</a:t>
            </a:r>
          </a:p>
          <a:p>
            <a:pPr algn="l"/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231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2454771"/>
            <a:ext cx="1014003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A list with one element and a scalar value are different entities. For example, the list</a:t>
            </a:r>
            <a:br>
              <a:rPr lang="en-US" dirty="0"/>
            </a:br>
            <a:r>
              <a:rPr lang="en-US" dirty="0"/>
              <a:t>(43.2)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and </a:t>
            </a:r>
            <a:r>
              <a:rPr lang="en-US" dirty="0"/>
              <a:t>the scalar value</a:t>
            </a:r>
            <a:br>
              <a:rPr lang="en-US" dirty="0"/>
            </a:br>
            <a:r>
              <a:rPr lang="en-US" dirty="0"/>
              <a:t>43.2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are </a:t>
            </a:r>
            <a:r>
              <a:rPr lang="en-US" dirty="0"/>
              <a:t>not the same thing. </a:t>
            </a:r>
            <a:r>
              <a:rPr lang="en-US" dirty="0" smtClean="0"/>
              <a:t>But they can be converted to each 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359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0"/>
            <a:ext cx="13004800" cy="2159000"/>
          </a:xfrm>
        </p:spPr>
        <p:txBody>
          <a:bodyPr>
            <a:noAutofit/>
          </a:bodyPr>
          <a:lstStyle/>
          <a:p>
            <a:r>
              <a:rPr lang="en-US" sz="6600" dirty="0"/>
              <a:t>List: </a:t>
            </a:r>
            <a:r>
              <a:rPr lang="en-US" sz="6600" dirty="0" smtClean="0"/>
              <a:t>ephemeral and immutable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9899027" y="8492419"/>
            <a:ext cx="29237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DEMO:4list.pl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0302" y="9011679"/>
            <a:ext cx="29237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DEMO:5list.pl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465" y="2641906"/>
            <a:ext cx="4289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[ 1, 2, 3, '</a:t>
            </a:r>
            <a:r>
              <a:rPr lang="tr-TR" dirty="0" err="1"/>
              <a:t>foo</a:t>
            </a:r>
            <a:r>
              <a:rPr lang="tr-TR" dirty="0"/>
              <a:t>', 'bar' ]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87246" y="2759297"/>
            <a:ext cx="7246842" cy="116330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ro-RO" sz="3200" dirty="0" smtClean="0">
                <a:solidFill>
                  <a:srgbClr val="800000"/>
                </a:solidFill>
                <a:latin typeface="Arial"/>
                <a:cs typeface="Arial"/>
              </a:rPr>
              <a:t>[] (square bracket): </a:t>
            </a:r>
          </a:p>
          <a:p>
            <a:r>
              <a:rPr lang="ro-RO" sz="3200" dirty="0" smtClean="0">
                <a:solidFill>
                  <a:srgbClr val="800000"/>
                </a:solidFill>
                <a:latin typeface="Arial"/>
                <a:cs typeface="Arial"/>
              </a:rPr>
              <a:t>A list, but don’t have names</a:t>
            </a:r>
            <a:endParaRPr lang="ro-RO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3028" y="4599801"/>
            <a:ext cx="7728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That list gets assigned to an unnamed array in Perl's memory pool, and the expression returns a reference to that array.</a:t>
            </a:r>
          </a:p>
        </p:txBody>
      </p:sp>
    </p:spTree>
    <p:extLst>
      <p:ext uri="{BB962C8B-B14F-4D97-AF65-F5344CB8AC3E}">
        <p14:creationId xmlns:p14="http://schemas.microsoft.com/office/powerpoint/2010/main" val="3986358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 can be passed and returned to subroutines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6" y="2727357"/>
            <a:ext cx="939902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sub </a:t>
            </a:r>
            <a:r>
              <a:rPr lang="en-US" dirty="0">
                <a:latin typeface="Arial"/>
                <a:cs typeface="Arial"/>
              </a:rPr>
              <a:t>foo {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    my @</a:t>
            </a:r>
            <a:r>
              <a:rPr lang="en-US" dirty="0" err="1">
                <a:latin typeface="Arial"/>
                <a:cs typeface="Arial"/>
              </a:rPr>
              <a:t>args</a:t>
            </a:r>
            <a:r>
              <a:rPr lang="en-US" dirty="0">
                <a:latin typeface="Arial"/>
                <a:cs typeface="Arial"/>
              </a:rPr>
              <a:t> = @_;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    print "$_\n" for @</a:t>
            </a:r>
            <a:r>
              <a:rPr lang="en-US" dirty="0" err="1">
                <a:latin typeface="Arial"/>
                <a:cs typeface="Arial"/>
              </a:rPr>
              <a:t>args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}</a:t>
            </a:r>
          </a:p>
          <a:p>
            <a:pPr algn="l"/>
            <a:r>
              <a:rPr lang="en-US" dirty="0">
                <a:latin typeface="Arial"/>
                <a:cs typeface="Arial"/>
              </a:rPr>
              <a:t> 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@numbs = ( </a:t>
            </a:r>
            <a:r>
              <a:rPr lang="en-US" dirty="0" smtClean="0">
                <a:latin typeface="Arial"/>
                <a:cs typeface="Arial"/>
              </a:rPr>
              <a:t>1.4, 2.7, 3.2 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@ducks = ( 'Huey', 'Dewey', 'Louie'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 </a:t>
            </a:r>
          </a:p>
          <a:p>
            <a:pPr algn="l"/>
            <a:r>
              <a:rPr lang="en-US" dirty="0">
                <a:latin typeface="Arial"/>
                <a:cs typeface="Arial"/>
              </a:rPr>
              <a:t>foo( @numbs, @ducks 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16322" y="8092911"/>
            <a:ext cx="7246842" cy="116330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1.4 2.7 3.2 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Huey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 Dewey Louie</a:t>
            </a:r>
            <a:endParaRPr lang="ro-RO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906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 can be passed and returned to subroutines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6" y="2727357"/>
            <a:ext cx="1102634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sub bar { </a:t>
            </a:r>
          </a:p>
          <a:p>
            <a:pPr algn="l"/>
            <a:r>
              <a:rPr lang="en-US" dirty="0"/>
              <a:t>    my @captains = ( "Kirk", "Picard", "</a:t>
            </a:r>
            <a:r>
              <a:rPr lang="en-US" dirty="0" err="1"/>
              <a:t>Sisko</a:t>
            </a:r>
            <a:r>
              <a:rPr lang="en-US" dirty="0"/>
              <a:t>", "</a:t>
            </a:r>
            <a:r>
              <a:rPr lang="en-US" dirty="0" err="1"/>
              <a:t>Janeway</a:t>
            </a:r>
            <a:r>
              <a:rPr lang="en-US" dirty="0"/>
              <a:t>" );</a:t>
            </a:r>
          </a:p>
          <a:p>
            <a:pPr algn="l"/>
            <a:r>
              <a:rPr lang="en-US" dirty="0"/>
              <a:t>    my @</a:t>
            </a:r>
            <a:r>
              <a:rPr lang="en-US" dirty="0" err="1"/>
              <a:t>ferengi</a:t>
            </a:r>
            <a:r>
              <a:rPr lang="en-US" dirty="0"/>
              <a:t> = ( "Quark", "</a:t>
            </a:r>
            <a:r>
              <a:rPr lang="en-US" dirty="0" err="1"/>
              <a:t>Nog</a:t>
            </a:r>
            <a:r>
              <a:rPr lang="en-US" dirty="0"/>
              <a:t>", "Rom", "Brunt", "</a:t>
            </a:r>
            <a:r>
              <a:rPr lang="en-US" dirty="0" err="1"/>
              <a:t>Zek</a:t>
            </a:r>
            <a:r>
              <a:rPr lang="en-US" dirty="0"/>
              <a:t>" );</a:t>
            </a:r>
          </a:p>
          <a:p>
            <a:pPr algn="l"/>
            <a:r>
              <a:rPr lang="en-US" dirty="0"/>
              <a:t>    return @captains, @</a:t>
            </a:r>
            <a:r>
              <a:rPr lang="en-US" dirty="0" err="1"/>
              <a:t>ferengi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print "$_</a:t>
            </a:r>
            <a:r>
              <a:rPr lang="en-US" dirty="0" smtClean="0"/>
              <a:t>\t" </a:t>
            </a:r>
            <a:r>
              <a:rPr lang="en-US" dirty="0"/>
              <a:t>for bar();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68400" y="8092911"/>
            <a:ext cx="11353800" cy="1163308"/>
          </a:xfrm>
          <a:prstGeom prst="wedgeRoundRectCallout">
            <a:avLst>
              <a:gd name="adj1" fmla="val -32384"/>
              <a:gd name="adj2" fmla="val -840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Kirk	Picard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Sisko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Janeway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Quark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Nog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Rom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Brunt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Zek</a:t>
            </a:r>
            <a:endParaRPr lang="ro-RO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9027" y="9085039"/>
            <a:ext cx="29237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DEMO:7list.pl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274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map in Perl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09991"/>
          </a:xfrm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 dirty="0"/>
              <a:t>allows you to build a new list from another list while modifying the elements - simultaneously</a:t>
            </a:r>
          </a:p>
        </p:txBody>
      </p:sp>
      <p:sp>
        <p:nvSpPr>
          <p:cNvPr id="77" name="Shape 77"/>
          <p:cNvSpPr/>
          <p:nvPr/>
        </p:nvSpPr>
        <p:spPr>
          <a:xfrm>
            <a:off x="428885" y="4522114"/>
            <a:ext cx="12147030" cy="409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Each element in an array to contain a single word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As long as you didn't care about punctuation: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  </a:t>
            </a:r>
            <a:r>
              <a:rPr sz="360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  open (FILE, "a.txt");</a:t>
            </a:r>
            <a:endParaRPr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    my @words = map { split } &lt;FILE&gt;;</a:t>
            </a:r>
            <a:endParaRPr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    close FILE;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here , split uses whitespace as its default delimiter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    my @words = map { split(' ', $_) } &lt;FILE&gt;;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952500" y="1511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algn="l" defTabSz="537462">
              <a:spcBef>
                <a:spcPts val="3800"/>
              </a:spcBef>
              <a:defRPr sz="1800"/>
            </a:pPr>
            <a:r>
              <a:rPr sz="3300"/>
              <a:t>Previous one will not delete, . ! ? and these are going to be attached to the word.</a:t>
            </a:r>
          </a:p>
          <a:p>
            <a:pPr lvl="0" algn="l" defTabSz="537462">
              <a:spcBef>
                <a:spcPts val="3800"/>
              </a:spcBef>
              <a:defRPr sz="1800"/>
            </a:pPr>
            <a:r>
              <a:rPr sz="3300"/>
              <a:t>Solution:</a:t>
            </a:r>
          </a:p>
        </p:txBody>
      </p:sp>
      <p:sp>
        <p:nvSpPr>
          <p:cNvPr id="80" name="Shape 80"/>
          <p:cNvSpPr/>
          <p:nvPr/>
        </p:nvSpPr>
        <p:spPr>
          <a:xfrm>
            <a:off x="1572659" y="4503064"/>
            <a:ext cx="9767284" cy="181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open (FILE, "a.txt");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@words = map { s/[.,!\?\n]/ /g; split;} &lt;FILE&gt;; 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close FILE;</a:t>
            </a:r>
          </a:p>
        </p:txBody>
      </p:sp>
      <p:sp>
        <p:nvSpPr>
          <p:cNvPr id="81" name="Shape 81"/>
          <p:cNvSpPr/>
          <p:nvPr/>
        </p:nvSpPr>
        <p:spPr>
          <a:xfrm>
            <a:off x="8913866" y="3560233"/>
            <a:ext cx="1859180" cy="7366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/>
              <a:t>this is a line, </a:t>
            </a:r>
          </a:p>
          <a:p>
            <a:pPr lvl="0" algn="l">
              <a:defRPr sz="1800"/>
            </a:pPr>
            <a:r>
              <a:rPr sz="2400"/>
              <a:t>second line.</a:t>
            </a:r>
          </a:p>
        </p:txBody>
      </p:sp>
      <p:sp>
        <p:nvSpPr>
          <p:cNvPr id="82" name="Shape 82"/>
          <p:cNvSpPr/>
          <p:nvPr/>
        </p:nvSpPr>
        <p:spPr>
          <a:xfrm>
            <a:off x="1438409" y="7847397"/>
            <a:ext cx="9603348" cy="66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@words = (‘this’, ‘is’, ‘a’, ‘line’, ‘second’, ‘line’)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Difference between Array and List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2417"/>
              </p:ext>
            </p:extLst>
          </p:nvPr>
        </p:nvGraphicFramePr>
        <p:xfrm>
          <a:off x="0" y="2349499"/>
          <a:ext cx="13004800" cy="7244660"/>
        </p:xfrm>
        <a:graphic>
          <a:graphicData uri="http://schemas.openxmlformats.org/drawingml/2006/table">
            <a:tbl>
              <a:tblPr/>
              <a:tblGrid>
                <a:gridCol w="6781800"/>
                <a:gridCol w="6223000"/>
              </a:tblGrid>
              <a:tr h="52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...are variables.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...are ephemeral.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...can be changed.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...are immutable.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...can be named or anonymous.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...never have names.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...use the sigil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@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...do not have sigils.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...can be referenced.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...distribute references.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...can not be passed to or returned from subroutines.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...are the only thing passed to and returned from subroutines.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...can be multidimensional.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...are always one-dimensional.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...have known behavior in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scalar context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...do not exist in scalar context.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001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sort in Perl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@array = sort qw(2 301 11 1 102);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print "@array\n";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# it prints: 1 102 11 2 301</a:t>
            </a:r>
          </a:p>
        </p:txBody>
      </p:sp>
      <p:sp>
        <p:nvSpPr>
          <p:cNvPr id="86" name="Shape 86"/>
          <p:cNvSpPr/>
          <p:nvPr/>
        </p:nvSpPr>
        <p:spPr>
          <a:xfrm>
            <a:off x="1631877" y="4660898"/>
            <a:ext cx="7448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 lvl="0">
              <a:defRPr sz="1800"/>
            </a:pPr>
            <a:r>
              <a:rPr sz="2200"/>
              <a:t>Problem: sorted by ASCII numeric value of each character.</a:t>
            </a:r>
          </a:p>
        </p:txBody>
      </p:sp>
      <p:sp>
        <p:nvSpPr>
          <p:cNvPr id="87" name="Shape 87"/>
          <p:cNvSpPr/>
          <p:nvPr/>
        </p:nvSpPr>
        <p:spPr>
          <a:xfrm>
            <a:off x="791632" y="5253566"/>
            <a:ext cx="11099803" cy="215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373886">
              <a:spcBef>
                <a:spcPts val="100"/>
              </a:spcBef>
              <a:defRPr sz="1800"/>
            </a:pPr>
            <a:r>
              <a:rPr sz="3000" dirty="0">
                <a:latin typeface="Chalkboard"/>
                <a:ea typeface="Chalkboard"/>
                <a:cs typeface="Chalkboard"/>
                <a:sym typeface="Chalkboard"/>
              </a:rPr>
              <a:t>2 operators : “cmp"    &amp;    “&lt;=&gt;”</a:t>
            </a:r>
          </a:p>
          <a:p>
            <a:pPr marL="363500" lvl="0" indent="-363500" algn="l" defTabSz="373886">
              <a:spcBef>
                <a:spcPts val="100"/>
              </a:spcBef>
              <a:buSzPct val="75000"/>
              <a:buFont typeface="Chalkboard"/>
              <a:buChar char="•"/>
              <a:defRPr sz="1800"/>
            </a:pPr>
            <a:r>
              <a:rPr sz="2300" dirty="0">
                <a:latin typeface="Chalkboard"/>
                <a:ea typeface="Chalkboard"/>
                <a:cs typeface="Chalkboard"/>
                <a:sym typeface="Chalkboard"/>
              </a:rPr>
              <a:t>cmp returns -1, 0 or 1 depending on whether the left argument is stringwise less than, equal to, or greater than the right argument</a:t>
            </a:r>
          </a:p>
          <a:p>
            <a:pPr marL="363500" lvl="0" indent="-363500" algn="l" defTabSz="373886">
              <a:spcBef>
                <a:spcPts val="100"/>
              </a:spcBef>
              <a:buSzPct val="75000"/>
              <a:buFont typeface="Chalkboard"/>
              <a:buChar char="•"/>
              <a:defRPr sz="1800"/>
            </a:pPr>
            <a:r>
              <a:rPr sz="2300" dirty="0">
                <a:latin typeface="Chalkboard"/>
                <a:ea typeface="Chalkboard"/>
                <a:cs typeface="Chalkboard"/>
                <a:sym typeface="Chalkboard"/>
              </a:rPr>
              <a:t>&lt;=&gt; returns -1, 0 or 1 depending on whether the left argument is numerically less than, equal to, or greater than the right argument</a:t>
            </a:r>
          </a:p>
        </p:txBody>
      </p:sp>
      <p:sp>
        <p:nvSpPr>
          <p:cNvPr id="88" name="Shape 88"/>
          <p:cNvSpPr/>
          <p:nvPr/>
        </p:nvSpPr>
        <p:spPr>
          <a:xfrm>
            <a:off x="1060052" y="7779664"/>
            <a:ext cx="10562963" cy="123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my @array = sort {$a &lt;=&gt; $b} qw(23 101 11 1 102);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#prints: 1 2 11 102 301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foreach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go through each element in a structure:</a:t>
            </a: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foreach $item (@food)		# Visit each item in turn</a:t>
            </a: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	print "$item\n";	# Print the item</a:t>
            </a:r>
          </a:p>
          <a:p>
            <a:pPr marL="0" lvl="0" indent="0">
              <a:spcBef>
                <a:spcPts val="200"/>
              </a:spcBef>
              <a:buSzTx/>
              <a:buNone/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8365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92400"/>
            <a:ext cx="11099800" cy="706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the three basic data types that Perl uses? </a:t>
            </a:r>
          </a:p>
          <a:p>
            <a:r>
              <a:rPr lang="en-US" dirty="0"/>
              <a:t>How can you determine the number of elements in an array? </a:t>
            </a:r>
          </a:p>
          <a:p>
            <a:r>
              <a:rPr lang="en-US" dirty="0"/>
              <a:t>What is a namespace? </a:t>
            </a:r>
          </a:p>
          <a:p>
            <a:r>
              <a:rPr lang="en-US" dirty="0"/>
              <a:t>What is the special variable $[ used for? </a:t>
            </a:r>
          </a:p>
          <a:p>
            <a:r>
              <a:rPr lang="en-US" dirty="0"/>
              <a:t>What is the special variable $" used for? </a:t>
            </a:r>
          </a:p>
          <a:p>
            <a:r>
              <a:rPr lang="en-US" dirty="0"/>
              <a:t>What is the value of a variable when it is first used? </a:t>
            </a:r>
          </a:p>
          <a:p>
            <a:r>
              <a:rPr lang="en-US" dirty="0"/>
              <a:t>What is an associative array? </a:t>
            </a:r>
          </a:p>
          <a:p>
            <a:r>
              <a:rPr lang="en-US" dirty="0"/>
              <a:t>How can you access associative array elements?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0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87600"/>
            <a:ext cx="11099800" cy="6934200"/>
          </a:xfrm>
        </p:spPr>
        <p:txBody>
          <a:bodyPr>
            <a:noAutofit/>
          </a:bodyPr>
          <a:lstStyle/>
          <a:p>
            <a:r>
              <a:rPr lang="en-US" sz="2400" dirty="0"/>
              <a:t>Create a array called @months. It should have 12 elements in it with the names of the month represented as strings. 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Using </a:t>
            </a:r>
            <a:r>
              <a:rPr lang="en-US" sz="2400" b="1" dirty="0">
                <a:solidFill>
                  <a:srgbClr val="800000"/>
                </a:solidFill>
              </a:rPr>
              <a:t>the range operator (..) create an array with the following elements: 1, 5, 6, 7, 10, 11, 12. 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Using the array created in the last exercise, create a print command to display the last element. </a:t>
            </a:r>
          </a:p>
          <a:p>
            <a:r>
              <a:rPr lang="en-US" sz="2400" dirty="0"/>
              <a:t>Create an associative array that holds a list of five music artists and a rating for them. Use "good," "bad," and "indifferent" as the ratings. </a:t>
            </a:r>
          </a:p>
          <a:p>
            <a:r>
              <a:rPr lang="en-US" sz="2400" dirty="0"/>
              <a:t>Using the array created in the last exercise, create a print command to display the last element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78587" y="8551639"/>
            <a:ext cx="410426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DEMO:9exercise.pl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0244" y="9034239"/>
            <a:ext cx="43609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DEMO:10exercise.pl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91197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4145863" y="2041381"/>
            <a:ext cx="5180212" cy="4248438"/>
            <a:chOff x="-38100" y="-38100"/>
            <a:chExt cx="5180210" cy="4248437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5104011" cy="4172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format: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for (initialise; test; inc)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{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	 first_action;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	 second_action;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	 etc</a:t>
              </a:r>
            </a:p>
            <a:p>
              <a:pPr lvl="0" algn="l">
                <a:defRPr sz="1800"/>
              </a:pPr>
              <a:r>
                <a:rPr sz="3600">
                  <a:latin typeface="Chalkboard"/>
                  <a:ea typeface="Chalkboard"/>
                  <a:cs typeface="Chalkboard"/>
                  <a:sym typeface="Chalkboard"/>
                </a:rPr>
                <a:t>}</a:t>
              </a:r>
            </a:p>
          </p:txBody>
        </p:sp>
        <p:pic>
          <p:nvPicPr>
            <p:cNvPr id="128" name="Picture 127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5180211" cy="4248438"/>
            </a:xfrm>
            <a:prstGeom prst="rect">
              <a:avLst/>
            </a:prstGeom>
            <a:effectLst/>
          </p:spPr>
        </p:pic>
      </p:grpSp>
      <p:sp>
        <p:nvSpPr>
          <p:cNvPr id="131" name="Shape 131"/>
          <p:cNvSpPr/>
          <p:nvPr/>
        </p:nvSpPr>
        <p:spPr>
          <a:xfrm>
            <a:off x="1743396" y="6625828"/>
            <a:ext cx="9194478" cy="269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>
                <a:latin typeface="Chalkboard"/>
                <a:ea typeface="Chalkboard"/>
                <a:cs typeface="Chalkboard"/>
                <a:sym typeface="Chalkboard"/>
              </a:rPr>
              <a:t>for ($i = 0; $i &lt; 10; ++$i)	# Start with $i = 1</a:t>
            </a:r>
          </a:p>
          <a:p>
            <a:pPr lvl="0" algn="l">
              <a:defRPr sz="1800"/>
            </a:pPr>
            <a:r>
              <a:rPr sz="330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3300">
                <a:latin typeface="Chalkboard"/>
                <a:ea typeface="Chalkboard"/>
                <a:cs typeface="Chalkboard"/>
                <a:sym typeface="Chalkboard"/>
              </a:rPr>
              <a:t>	print "$i\n";</a:t>
            </a:r>
          </a:p>
          <a:p>
            <a:pPr lvl="0" algn="l">
              <a:defRPr sz="1800"/>
            </a:pPr>
            <a:r>
              <a:rPr sz="330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297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while</a:t>
            </a:r>
          </a:p>
        </p:txBody>
      </p:sp>
      <p:sp>
        <p:nvSpPr>
          <p:cNvPr id="134" name="Shape 134"/>
          <p:cNvSpPr/>
          <p:nvPr/>
        </p:nvSpPr>
        <p:spPr>
          <a:xfrm>
            <a:off x="1432051" y="2931814"/>
            <a:ext cx="11634515" cy="564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#!/usr/local/bin/perl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print “Password?\n ";		# Ask for input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$a = &lt;STDIN&gt;;			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  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# 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Get input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chop $a;			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         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# 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Remove the newline at end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while ($a ne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"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right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"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)		# While input is wrong...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    print "sorry. Again? ";	# Ask again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    $a = &lt;STDIN&gt;;		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      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# 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Get input again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    chop $a;			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         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# 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Chop off newline again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73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while</a:t>
            </a:r>
            <a:endParaRPr sz="8000" dirty="0"/>
          </a:p>
        </p:txBody>
      </p:sp>
      <p:sp>
        <p:nvSpPr>
          <p:cNvPr id="137" name="Shape 137"/>
          <p:cNvSpPr/>
          <p:nvPr/>
        </p:nvSpPr>
        <p:spPr>
          <a:xfrm>
            <a:off x="1520926" y="2886511"/>
            <a:ext cx="10848057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#!/usr/local/bin/perl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do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	"Password? ";		# Ask for input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	$a = &lt;STDIN&gt;;		# Get input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	chop $a;		# Chop off newline</a:t>
            </a:r>
          </a:p>
          <a:p>
            <a:pPr lvl="0" algn="l">
              <a:defRPr sz="1800"/>
            </a:pP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}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 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while 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($a ne "fred")		# Redo while wrong input</a:t>
            </a: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</a:t>
            </a:r>
            <a:endParaRPr lang="en-US" dirty="0"/>
          </a:p>
        </p:txBody>
      </p:sp>
      <p:sp>
        <p:nvSpPr>
          <p:cNvPr id="4" name="Shape 137"/>
          <p:cNvSpPr/>
          <p:nvPr/>
        </p:nvSpPr>
        <p:spPr>
          <a:xfrm>
            <a:off x="1520926" y="2363296"/>
            <a:ext cx="3676573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#!/</a:t>
            </a:r>
            <a:r>
              <a:rPr sz="3200" dirty="0" smtClean="0">
                <a:latin typeface="Chalkboard"/>
                <a:ea typeface="Chalkboard"/>
                <a:cs typeface="Chalkboard"/>
                <a:sym typeface="Chalkboard"/>
              </a:rPr>
              <a:t>usr/</a:t>
            </a: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bin/perl</a:t>
            </a:r>
          </a:p>
          <a:p>
            <a:pPr lvl="0" algn="l">
              <a:defRPr sz="1800"/>
            </a:pPr>
            <a:r>
              <a:rPr lang="en-US" sz="3200" dirty="0">
                <a:latin typeface="Chalkboard"/>
                <a:cs typeface="Chalkboard"/>
              </a:rPr>
              <a:t>$count = 10; </a:t>
            </a:r>
            <a:endParaRPr lang="en-US" sz="3200" dirty="0" smtClean="0">
              <a:latin typeface="Chalkboard"/>
              <a:cs typeface="Chalkboard"/>
            </a:endParaRPr>
          </a:p>
          <a:p>
            <a:pPr lvl="0" algn="l">
              <a:defRPr sz="1800"/>
            </a:pPr>
            <a:endParaRPr lang="en-US" sz="3200" dirty="0" smtClean="0">
              <a:latin typeface="Chalkboard"/>
              <a:cs typeface="Chalkboard"/>
            </a:endParaRPr>
          </a:p>
          <a:p>
            <a:pPr lvl="0" algn="l">
              <a:defRPr sz="1800"/>
            </a:pPr>
            <a:r>
              <a:rPr lang="en-US" sz="3200" dirty="0" smtClean="0">
                <a:latin typeface="Chalkboard"/>
                <a:cs typeface="Chalkboard"/>
              </a:rPr>
              <a:t>until </a:t>
            </a:r>
            <a:r>
              <a:rPr lang="en-US" sz="3200" dirty="0">
                <a:latin typeface="Chalkboard"/>
                <a:cs typeface="Chalkboard"/>
              </a:rPr>
              <a:t>($count == 0) </a:t>
            </a:r>
            <a:endParaRPr lang="en-US" sz="3200" dirty="0" smtClean="0">
              <a:latin typeface="Chalkboard"/>
              <a:cs typeface="Chalkboard"/>
            </a:endParaRPr>
          </a:p>
          <a:p>
            <a:pPr lvl="0" algn="l">
              <a:defRPr sz="1800"/>
            </a:pPr>
            <a:r>
              <a:rPr lang="en-US" sz="3200" dirty="0" smtClean="0">
                <a:latin typeface="Chalkboard"/>
                <a:cs typeface="Chalkboard"/>
              </a:rPr>
              <a:t>{ </a:t>
            </a:r>
          </a:p>
          <a:p>
            <a:pPr lvl="0" algn="l">
              <a:defRPr sz="1800"/>
            </a:pPr>
            <a:r>
              <a:rPr lang="en-US" sz="3200" dirty="0">
                <a:latin typeface="Chalkboard"/>
                <a:cs typeface="Chalkboard"/>
              </a:rPr>
              <a:t>	</a:t>
            </a:r>
            <a:r>
              <a:rPr lang="en-US" sz="3200" dirty="0" smtClean="0">
                <a:latin typeface="Chalkboard"/>
                <a:cs typeface="Chalkboard"/>
              </a:rPr>
              <a:t>print </a:t>
            </a:r>
            <a:r>
              <a:rPr lang="en-US" sz="3200" dirty="0">
                <a:latin typeface="Chalkboard"/>
                <a:cs typeface="Chalkboard"/>
              </a:rPr>
              <a:t>"$count "; </a:t>
            </a:r>
            <a:endParaRPr lang="en-US" sz="3200" dirty="0" smtClean="0">
              <a:latin typeface="Chalkboard"/>
              <a:cs typeface="Chalkboard"/>
            </a:endParaRPr>
          </a:p>
          <a:p>
            <a:pPr lvl="0" algn="l">
              <a:defRPr sz="1800"/>
            </a:pPr>
            <a:r>
              <a:rPr lang="en-US" sz="3200" dirty="0">
                <a:latin typeface="Chalkboard"/>
                <a:cs typeface="Chalkboard"/>
              </a:rPr>
              <a:t>	</a:t>
            </a:r>
            <a:r>
              <a:rPr lang="en-US" sz="3200" dirty="0" smtClean="0">
                <a:latin typeface="Chalkboard"/>
                <a:cs typeface="Chalkboard"/>
              </a:rPr>
              <a:t>$</a:t>
            </a:r>
            <a:r>
              <a:rPr lang="en-US" sz="3200" dirty="0">
                <a:latin typeface="Chalkboard"/>
                <a:cs typeface="Chalkboard"/>
              </a:rPr>
              <a:t>count--; </a:t>
            </a:r>
            <a:endParaRPr lang="en-US" sz="3200" dirty="0" smtClean="0">
              <a:latin typeface="Chalkboard"/>
              <a:cs typeface="Chalkboard"/>
            </a:endParaRPr>
          </a:p>
          <a:p>
            <a:pPr lvl="0" algn="l">
              <a:defRPr sz="1800"/>
            </a:pPr>
            <a:r>
              <a:rPr lang="en-US" sz="3200" dirty="0" smtClean="0">
                <a:latin typeface="Chalkboard"/>
                <a:cs typeface="Chalkboard"/>
              </a:rPr>
              <a:t>}</a:t>
            </a:r>
          </a:p>
          <a:p>
            <a:pPr lvl="0" algn="l">
              <a:defRPr sz="1800"/>
            </a:pPr>
            <a:r>
              <a:rPr lang="en-US" sz="3200" dirty="0">
                <a:latin typeface="Chalkboard"/>
                <a:ea typeface="Chalkboard"/>
                <a:cs typeface="Chalkboard"/>
                <a:sym typeface="Chalkboard"/>
              </a:rPr>
              <a:t>p</a:t>
            </a:r>
            <a:r>
              <a:rPr lang="en-US" sz="3200" dirty="0" smtClean="0">
                <a:latin typeface="Chalkboard"/>
                <a:ea typeface="Chalkboard"/>
                <a:cs typeface="Chalkboard"/>
                <a:sym typeface="Chalkboard"/>
              </a:rPr>
              <a:t>rint “The end”;</a:t>
            </a:r>
          </a:p>
          <a:p>
            <a:pPr lvl="0" algn="l">
              <a:defRPr sz="1800"/>
            </a:pPr>
            <a:endParaRPr sz="3200" dirty="0">
              <a:latin typeface="Chalkboard"/>
              <a:ea typeface="Chalkboard"/>
              <a:cs typeface="Chalkboard"/>
              <a:sym typeface="Chalkboar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2400" y="3489779"/>
            <a:ext cx="6502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until loop is used to loop </a:t>
            </a:r>
            <a:r>
              <a:rPr lang="en-US" dirty="0" smtClean="0"/>
              <a:t>through </a:t>
            </a:r>
            <a:r>
              <a:rPr lang="en-US" dirty="0"/>
              <a:t>a designated block of code </a:t>
            </a:r>
            <a:r>
              <a:rPr lang="en-US" b="1" dirty="0">
                <a:solidFill>
                  <a:srgbClr val="FF0000"/>
                </a:solidFill>
              </a:rPr>
              <a:t>until a specific condition is evaluated as true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6518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if - else</a:t>
            </a:r>
          </a:p>
        </p:txBody>
      </p:sp>
      <p:sp>
        <p:nvSpPr>
          <p:cNvPr id="143" name="Shape 143"/>
          <p:cNvSpPr/>
          <p:nvPr/>
        </p:nvSpPr>
        <p:spPr>
          <a:xfrm>
            <a:off x="210419" y="2881714"/>
            <a:ext cx="5334914" cy="444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if (length($a) != 0)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is not empty\n";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else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is empty\n";</a:t>
            </a:r>
          </a:p>
          <a:p>
            <a:pPr lvl="0" algn="l">
              <a:spcBef>
                <a:spcPts val="200"/>
              </a:spcBef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spcBef>
                <a:spcPts val="200"/>
              </a:spcBef>
              <a:defRPr sz="1800"/>
            </a:pPr>
            <a:endParaRPr sz="2200" b="1"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spcBef>
                <a:spcPts val="200"/>
              </a:spcBef>
              <a:defRPr sz="1800"/>
            </a:pPr>
            <a:endParaRPr sz="2200" b="1"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spcBef>
                <a:spcPts val="200"/>
              </a:spcBef>
              <a:defRPr sz="1800"/>
            </a:pPr>
            <a:r>
              <a:rPr sz="2200" b="1" u="sng" dirty="0">
                <a:latin typeface="Chalkboard"/>
                <a:ea typeface="Chalkboard"/>
                <a:cs typeface="Chalkboard"/>
                <a:sym typeface="Chalkboard"/>
              </a:rPr>
              <a:t>note: string “0” is “false</a:t>
            </a:r>
            <a:r>
              <a:rPr sz="2200" b="1" u="sng" dirty="0" smtClean="0">
                <a:latin typeface="Chalkboard"/>
                <a:ea typeface="Chalkboard"/>
                <a:cs typeface="Chalkboard"/>
                <a:sym typeface="Chalkboard"/>
              </a:rPr>
              <a:t>”</a:t>
            </a:r>
            <a:endParaRPr lang="en-US" sz="2200" b="1" u="sng" dirty="0" smtClean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spcBef>
                <a:spcPts val="200"/>
              </a:spcBef>
              <a:defRPr sz="1800"/>
            </a:pPr>
            <a:endParaRPr sz="2200" b="1" u="sng" dirty="0">
              <a:latin typeface="Chalkboard"/>
              <a:ea typeface="Chalkboard"/>
              <a:cs typeface="Chalkboard"/>
              <a:sym typeface="Chalkboard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583776" y="2027502"/>
            <a:ext cx="7183765" cy="745119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if (length($a) )	# The ! is the not operator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is empty\n";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elsif (length($a) == 1)		# If above fails, try this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has one character\n";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elsif (length($a) == 2)   # If that fails, try this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has two characters\n";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else				# Now, everything has failed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	print "The string has lots of characters\n";</a:t>
            </a:r>
          </a:p>
          <a:p>
            <a:pPr lvl="0" algn="l">
              <a:defRPr sz="1800"/>
            </a:pPr>
            <a:r>
              <a:rPr sz="2200" b="1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3047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651655" y="3601169"/>
            <a:ext cx="937820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6000" dirty="0"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rPr>
              <a:t>For all kinds of blocks :</a:t>
            </a:r>
          </a:p>
          <a:p>
            <a:pPr lvl="0" algn="l">
              <a:defRPr sz="1800"/>
            </a:pPr>
            <a:r>
              <a:rPr sz="6000" dirty="0"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rPr>
              <a:t>even there is only one line </a:t>
            </a:r>
            <a:endParaRPr lang="en-US" sz="6000" dirty="0" smtClean="0">
              <a:solidFill>
                <a:srgbClr val="51A7F9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6000" dirty="0" smtClean="0"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rPr>
              <a:t>in </a:t>
            </a:r>
            <a:r>
              <a:rPr sz="6000" dirty="0"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rPr>
              <a:t>the action part</a:t>
            </a:r>
          </a:p>
          <a:p>
            <a:pPr lvl="0" algn="l">
              <a:defRPr sz="1800"/>
            </a:pPr>
            <a:r>
              <a:rPr sz="6000" dirty="0">
                <a:solidFill>
                  <a:srgbClr val="51A7F9"/>
                </a:solidFill>
                <a:latin typeface="Chalkboard"/>
                <a:ea typeface="Chalkboard"/>
                <a:cs typeface="Chalkboard"/>
                <a:sym typeface="Chalkboard"/>
              </a:rPr>
              <a:t>  you need { }</a:t>
            </a:r>
          </a:p>
        </p:txBody>
      </p:sp>
    </p:spTree>
    <p:extLst>
      <p:ext uri="{BB962C8B-B14F-4D97-AF65-F5344CB8AC3E}">
        <p14:creationId xmlns:p14="http://schemas.microsoft.com/office/powerpoint/2010/main" val="12914540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2165</Words>
  <Application>Microsoft Macintosh PowerPoint</Application>
  <PresentationFormat>Custom</PresentationFormat>
  <Paragraphs>316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</vt:lpstr>
      <vt:lpstr>CS 3423 Systems Programming</vt:lpstr>
      <vt:lpstr>What we learned last class</vt:lpstr>
      <vt:lpstr>foreach</vt:lpstr>
      <vt:lpstr>for</vt:lpstr>
      <vt:lpstr>while</vt:lpstr>
      <vt:lpstr>while</vt:lpstr>
      <vt:lpstr>Until</vt:lpstr>
      <vt:lpstr>if - else</vt:lpstr>
      <vt:lpstr>PowerPoint Presentation</vt:lpstr>
      <vt:lpstr>grep in Perl</vt:lpstr>
      <vt:lpstr>Today</vt:lpstr>
      <vt:lpstr>Array Variables</vt:lpstr>
      <vt:lpstr>Array naming</vt:lpstr>
      <vt:lpstr>Access Array Elements</vt:lpstr>
      <vt:lpstr>Negative Subscript</vt:lpstr>
      <vt:lpstr>Get Slice of An Array</vt:lpstr>
      <vt:lpstr>Associative Array Variables (hashes)</vt:lpstr>
      <vt:lpstr>Hash initialization</vt:lpstr>
      <vt:lpstr>Multi-dimensional Array</vt:lpstr>
      <vt:lpstr>Three basic types</vt:lpstr>
      <vt:lpstr>List</vt:lpstr>
      <vt:lpstr>List</vt:lpstr>
      <vt:lpstr>List: ephemeral and immutable</vt:lpstr>
      <vt:lpstr>Lists can be passed and returned to subroutines</vt:lpstr>
      <vt:lpstr>Lists can be passed and returned to subroutines</vt:lpstr>
      <vt:lpstr>map in Perl</vt:lpstr>
      <vt:lpstr>Previous one will not delete, . ! ? and these are going to be attached to the word. Solution:</vt:lpstr>
      <vt:lpstr>Difference between Array and List</vt:lpstr>
      <vt:lpstr>sort in Perl</vt:lpstr>
      <vt:lpstr>Review Questions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3423 Systems Programming</dc:title>
  <cp:lastModifiedBy>ltptyy</cp:lastModifiedBy>
  <cp:revision>65</cp:revision>
  <dcterms:modified xsi:type="dcterms:W3CDTF">2014-09-25T20:26:27Z</dcterms:modified>
</cp:coreProperties>
</file>