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330" r:id="rId4"/>
    <p:sldId id="331" r:id="rId5"/>
    <p:sldId id="332" r:id="rId6"/>
    <p:sldId id="333" r:id="rId7"/>
    <p:sldId id="334" r:id="rId8"/>
    <p:sldId id="351" r:id="rId9"/>
    <p:sldId id="352" r:id="rId10"/>
    <p:sldId id="353" r:id="rId11"/>
    <p:sldId id="354" r:id="rId12"/>
    <p:sldId id="355" r:id="rId13"/>
    <p:sldId id="356" r:id="rId14"/>
    <p:sldId id="336" r:id="rId15"/>
    <p:sldId id="335" r:id="rId16"/>
    <p:sldId id="337" r:id="rId17"/>
    <p:sldId id="338" r:id="rId18"/>
    <p:sldId id="343" r:id="rId19"/>
    <p:sldId id="347" r:id="rId20"/>
    <p:sldId id="348" r:id="rId21"/>
    <p:sldId id="349" r:id="rId22"/>
    <p:sldId id="274" r:id="rId23"/>
    <p:sldId id="275" r:id="rId24"/>
    <p:sldId id="276" r:id="rId25"/>
    <p:sldId id="277" r:id="rId26"/>
    <p:sldId id="313" r:id="rId27"/>
    <p:sldId id="314" r:id="rId28"/>
    <p:sldId id="315" r:id="rId29"/>
    <p:sldId id="324" r:id="rId30"/>
    <p:sldId id="325" r:id="rId31"/>
    <p:sldId id="326" r:id="rId32"/>
    <p:sldId id="357" r:id="rId33"/>
    <p:sldId id="358" r:id="rId34"/>
    <p:sldId id="327" r:id="rId35"/>
    <p:sldId id="350" r:id="rId36"/>
    <p:sldId id="359" r:id="rId37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560" y="10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052148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692579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erl" TargetMode="External"/><Relationship Id="rId4" Type="http://schemas.openxmlformats.org/officeDocument/2006/relationships/hyperlink" Target="http://www.misc-perl-info.com/perl-tutorial.html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omp.leeds.ac.uk/Per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 defTabSz="914400">
              <a:defRPr sz="1800"/>
            </a:pPr>
            <a:r>
              <a:rPr sz="6000">
                <a:solidFill>
                  <a:srgbClr val="0070C0"/>
                </a:solidFill>
                <a:latin typeface="蘋果儷細宋"/>
                <a:ea typeface="蘋果儷細宋"/>
                <a:cs typeface="蘋果儷細宋"/>
                <a:sym typeface="蘋果儷細宋"/>
              </a:rPr>
              <a:t>CS 3423</a:t>
            </a:r>
            <a:br>
              <a:rPr sz="6000">
                <a:solidFill>
                  <a:srgbClr val="0070C0"/>
                </a:solidFill>
                <a:latin typeface="蘋果儷細宋"/>
                <a:ea typeface="蘋果儷細宋"/>
                <a:cs typeface="蘋果儷細宋"/>
                <a:sym typeface="蘋果儷細宋"/>
              </a:rPr>
            </a:br>
            <a:r>
              <a:rPr sz="6000">
                <a:solidFill>
                  <a:srgbClr val="0070C0"/>
                </a:solidFill>
                <a:latin typeface="蘋果儷細宋"/>
                <a:ea typeface="蘋果儷細宋"/>
                <a:cs typeface="蘋果儷細宋"/>
                <a:sym typeface="蘋果儷細宋"/>
              </a:rPr>
              <a:t>Systems Programming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2457154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 smtClean="0"/>
              <a:t>Per</a:t>
            </a:r>
            <a:r>
              <a:rPr lang="en-US" sz="8000" smtClean="0"/>
              <a:t>l(4)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Get keys and values</a:t>
            </a:r>
          </a:p>
        </p:txBody>
      </p:sp>
      <p:sp>
        <p:nvSpPr>
          <p:cNvPr id="68" name="Shape 68"/>
          <p:cNvSpPr/>
          <p:nvPr/>
        </p:nvSpPr>
        <p:spPr>
          <a:xfrm>
            <a:off x="867833" y="3289300"/>
            <a:ext cx="11808024" cy="27562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438150">
              <a:spcBef>
                <a:spcPts val="3100"/>
              </a:spcBef>
              <a:defRPr sz="1800"/>
            </a:pPr>
            <a:r>
              <a:rPr sz="27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 = ('class', 3, 'course', 2);</a:t>
            </a:r>
          </a:p>
          <a:p>
            <a:pPr lvl="0" algn="l" defTabSz="438150">
              <a:spcBef>
                <a:spcPts val="3100"/>
              </a:spcBef>
              <a:defRPr sz="1800"/>
            </a:pPr>
            <a:r>
              <a:rPr sz="27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@wordkeys = keys %wordhash; #@wordheys will have (‘class’, ‘course’)									  #in it, but may not be in this order</a:t>
            </a:r>
          </a:p>
          <a:p>
            <a:pPr lvl="0" algn="l" defTabSz="438150">
              <a:spcBef>
                <a:spcPts val="3100"/>
              </a:spcBef>
              <a:defRPr sz="1800"/>
            </a:pPr>
            <a:r>
              <a:rPr sz="2700" b="1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print $wordkeys[0];   #will print ‘class’ or ‘course’ </a:t>
            </a:r>
          </a:p>
        </p:txBody>
      </p:sp>
      <p:sp>
        <p:nvSpPr>
          <p:cNvPr id="69" name="Shape 69"/>
          <p:cNvSpPr/>
          <p:nvPr/>
        </p:nvSpPr>
        <p:spPr>
          <a:xfrm>
            <a:off x="935566" y="6464300"/>
            <a:ext cx="11087101" cy="27562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432308">
              <a:spcBef>
                <a:spcPts val="3100"/>
              </a:spcBef>
              <a:defRPr sz="1800"/>
            </a:pPr>
            <a:r>
              <a:rPr sz="2664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 = ('class', 3, 'course', 2);</a:t>
            </a:r>
          </a:p>
          <a:p>
            <a:pPr lvl="0" algn="l" defTabSz="432308">
              <a:spcBef>
                <a:spcPts val="3100"/>
              </a:spcBef>
              <a:defRPr sz="1800"/>
            </a:pPr>
            <a:r>
              <a:rPr sz="2664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@wordvalues = values %wordhash; #@wordvalues will have (3, 2)									      #in it, but may not be in this order</a:t>
            </a:r>
          </a:p>
          <a:p>
            <a:pPr lvl="0" algn="l" defTabSz="432308">
              <a:spcBef>
                <a:spcPts val="3100"/>
              </a:spcBef>
              <a:defRPr sz="1800"/>
            </a:pPr>
            <a:r>
              <a:rPr sz="2664" b="1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print $wordvalues[0];   #will print 3 or 2</a:t>
            </a:r>
          </a:p>
        </p:txBody>
      </p:sp>
      <p:sp>
        <p:nvSpPr>
          <p:cNvPr id="70" name="Shape 70"/>
          <p:cNvSpPr/>
          <p:nvPr/>
        </p:nvSpPr>
        <p:spPr>
          <a:xfrm>
            <a:off x="3386158" y="2470150"/>
            <a:ext cx="61859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keys %HASH, values %HASH</a:t>
            </a:r>
          </a:p>
        </p:txBody>
      </p:sp>
    </p:spTree>
    <p:extLst>
      <p:ext uri="{BB962C8B-B14F-4D97-AF65-F5344CB8AC3E}">
        <p14:creationId xmlns:p14="http://schemas.microsoft.com/office/powerpoint/2010/main" val="17672307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checking for existence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516056" cy="2159000"/>
          </a:xfrm>
          <a:prstGeom prst="rect">
            <a:avLst/>
          </a:prstGeom>
        </p:spPr>
        <p:txBody>
          <a:bodyPr/>
          <a:lstStyle/>
          <a:p>
            <a:pPr marL="382270" lvl="0" indent="-382270" defTabSz="502412">
              <a:spcBef>
                <a:spcPts val="100"/>
              </a:spcBef>
              <a:defRPr sz="1800"/>
            </a:pPr>
            <a:r>
              <a:rPr sz="3096">
                <a:latin typeface="Chalkboard"/>
                <a:ea typeface="Chalkboard"/>
                <a:cs typeface="Chalkboard"/>
                <a:sym typeface="Chalkboard"/>
              </a:rPr>
              <a:t>Access a key/value pair from a hash that doesn't exist: </a:t>
            </a:r>
          </a:p>
          <a:p>
            <a:pPr marL="764540" lvl="1" indent="-382270" defTabSz="502412">
              <a:spcBef>
                <a:spcPts val="100"/>
              </a:spcBef>
              <a:defRPr sz="1800"/>
            </a:pPr>
            <a:r>
              <a:rPr sz="3096">
                <a:latin typeface="Chalkboard"/>
                <a:ea typeface="Chalkboard"/>
                <a:cs typeface="Chalkboard"/>
                <a:sym typeface="Chalkboard"/>
              </a:rPr>
              <a:t>return undefined value</a:t>
            </a:r>
          </a:p>
          <a:p>
            <a:pPr marL="764540" lvl="1" indent="-382270" defTabSz="502412">
              <a:spcBef>
                <a:spcPts val="100"/>
              </a:spcBef>
              <a:defRPr sz="1800"/>
            </a:pPr>
            <a:r>
              <a:rPr sz="3096">
                <a:latin typeface="Chalkboard"/>
                <a:ea typeface="Chalkboard"/>
                <a:cs typeface="Chalkboard"/>
                <a:sym typeface="Chalkboard"/>
              </a:rPr>
              <a:t>warnings generated at run time</a:t>
            </a:r>
          </a:p>
          <a:p>
            <a:pPr marL="382270" lvl="0" indent="-382270" defTabSz="502412">
              <a:spcBef>
                <a:spcPts val="100"/>
              </a:spcBef>
              <a:defRPr sz="1800"/>
            </a:pPr>
            <a:r>
              <a:rPr sz="3096">
                <a:latin typeface="Chalkboard"/>
                <a:ea typeface="Chalkboard"/>
                <a:cs typeface="Chalkboard"/>
                <a:sym typeface="Chalkboard"/>
              </a:rPr>
              <a:t>You can get around this by using: exists()</a:t>
            </a:r>
          </a:p>
        </p:txBody>
      </p:sp>
      <p:sp>
        <p:nvSpPr>
          <p:cNvPr id="74" name="Shape 74"/>
          <p:cNvSpPr/>
          <p:nvPr/>
        </p:nvSpPr>
        <p:spPr>
          <a:xfrm>
            <a:off x="750722" y="4872566"/>
            <a:ext cx="11919612" cy="413365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461518">
              <a:spcBef>
                <a:spcPts val="300"/>
              </a:spcBef>
              <a:defRPr sz="1800"/>
            </a:pPr>
            <a:r>
              <a:rPr sz="3239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 = ('class', 3, 'course', 2);</a:t>
            </a:r>
          </a:p>
          <a:p>
            <a:pPr lvl="0" algn="l" defTabSz="461518">
              <a:spcBef>
                <a:spcPts val="300"/>
              </a:spcBef>
              <a:defRPr sz="1800"/>
            </a:pPr>
            <a:r>
              <a:rPr sz="3239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if( exists($wordhash{'class'} ) ){</a:t>
            </a:r>
          </a:p>
          <a:p>
            <a:pPr lvl="0" algn="l" defTabSz="461518">
              <a:spcBef>
                <a:spcPts val="300"/>
              </a:spcBef>
              <a:defRPr sz="1800"/>
            </a:pPr>
            <a:r>
              <a:rPr sz="3239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   print “word ‘class’ has occurred $wordhash{‘class’} times\n”;</a:t>
            </a:r>
          </a:p>
          <a:p>
            <a:pPr lvl="0" algn="l" defTabSz="461518">
              <a:spcBef>
                <a:spcPts val="300"/>
              </a:spcBef>
              <a:defRPr sz="1800"/>
            </a:pPr>
            <a:r>
              <a:rPr sz="3239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 defTabSz="461518">
              <a:spcBef>
                <a:spcPts val="300"/>
              </a:spcBef>
              <a:defRPr sz="1800"/>
            </a:pPr>
            <a:r>
              <a:rPr sz="3239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else{</a:t>
            </a:r>
          </a:p>
          <a:p>
            <a:pPr lvl="0" algn="l" defTabSz="461518">
              <a:spcBef>
                <a:spcPts val="300"/>
              </a:spcBef>
              <a:defRPr sz="1800"/>
            </a:pPr>
            <a:r>
              <a:rPr sz="3239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   print “there is no word ‘class’\n";</a:t>
            </a:r>
          </a:p>
          <a:p>
            <a:pPr lvl="0" algn="l" defTabSz="461518">
              <a:spcBef>
                <a:spcPts val="300"/>
              </a:spcBef>
              <a:defRPr sz="1800"/>
            </a:pPr>
            <a:r>
              <a:rPr sz="3239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7056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Get the hash’s size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580621"/>
          </a:xfrm>
          <a:prstGeom prst="rect">
            <a:avLst/>
          </a:prstGeom>
        </p:spPr>
        <p:txBody>
          <a:bodyPr/>
          <a:lstStyle>
            <a:lvl1pPr>
              <a:defRPr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 lvl="0">
              <a:defRPr sz="1800"/>
            </a:pPr>
            <a:r>
              <a:rPr sz="3600"/>
              <a:t>A hashtable’s size is the same as its key/value set’s size.</a:t>
            </a:r>
          </a:p>
        </p:txBody>
      </p:sp>
      <p:sp>
        <p:nvSpPr>
          <p:cNvPr id="78" name="Shape 78"/>
          <p:cNvSpPr/>
          <p:nvPr/>
        </p:nvSpPr>
        <p:spPr>
          <a:xfrm>
            <a:off x="750722" y="4195233"/>
            <a:ext cx="11742407" cy="21463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554990">
              <a:spcBef>
                <a:spcPts val="300"/>
              </a:spcBef>
              <a:defRPr sz="1800"/>
            </a:pPr>
            <a:r>
              <a:rPr sz="3895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 = ('class', 3, 'course', 2);</a:t>
            </a:r>
          </a:p>
          <a:p>
            <a:pPr lvl="0" algn="l" defTabSz="554990">
              <a:spcBef>
                <a:spcPts val="300"/>
              </a:spcBef>
              <a:defRPr sz="1800"/>
            </a:pPr>
            <a:r>
              <a:rPr sz="3895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@wordkeys = keys %wordhash;</a:t>
            </a:r>
          </a:p>
          <a:p>
            <a:pPr lvl="0" algn="l" defTabSz="554990">
              <a:spcBef>
                <a:spcPts val="300"/>
              </a:spcBef>
              <a:defRPr sz="1800"/>
            </a:pPr>
            <a:r>
              <a:rPr sz="3895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$size = @wordkeys;   #size=2</a:t>
            </a:r>
          </a:p>
        </p:txBody>
      </p:sp>
      <p:sp>
        <p:nvSpPr>
          <p:cNvPr id="79" name="Shape 79"/>
          <p:cNvSpPr/>
          <p:nvPr/>
        </p:nvSpPr>
        <p:spPr>
          <a:xfrm>
            <a:off x="750722" y="7268633"/>
            <a:ext cx="11742407" cy="21463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554990">
              <a:spcBef>
                <a:spcPts val="300"/>
              </a:spcBef>
              <a:defRPr sz="1800"/>
            </a:pPr>
            <a:r>
              <a:rPr sz="3895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 = ('class', 3, 'course', 2);</a:t>
            </a:r>
          </a:p>
          <a:p>
            <a:pPr lvl="0" algn="l" defTabSz="554990">
              <a:spcBef>
                <a:spcPts val="300"/>
              </a:spcBef>
              <a:defRPr sz="1800"/>
            </a:pPr>
            <a:r>
              <a:rPr sz="3895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@wordvalues = values %wordhash; </a:t>
            </a:r>
          </a:p>
          <a:p>
            <a:pPr lvl="0" algn="l" defTabSz="554990">
              <a:spcBef>
                <a:spcPts val="300"/>
              </a:spcBef>
              <a:defRPr sz="1800"/>
            </a:pPr>
            <a:r>
              <a:rPr sz="3895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$size = @wordvalues;   #size=2</a:t>
            </a:r>
          </a:p>
        </p:txBody>
      </p:sp>
      <p:sp>
        <p:nvSpPr>
          <p:cNvPr id="80" name="Shape 80"/>
          <p:cNvSpPr/>
          <p:nvPr/>
        </p:nvSpPr>
        <p:spPr>
          <a:xfrm>
            <a:off x="6114923" y="6481233"/>
            <a:ext cx="774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438578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add &amp; remove elements</a:t>
            </a:r>
          </a:p>
        </p:txBody>
      </p:sp>
      <p:sp>
        <p:nvSpPr>
          <p:cNvPr id="83" name="Shape 83"/>
          <p:cNvSpPr/>
          <p:nvPr/>
        </p:nvSpPr>
        <p:spPr>
          <a:xfrm>
            <a:off x="1701800" y="2409692"/>
            <a:ext cx="8734061" cy="707079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80" tIns="0" rIns="0" bIns="0" anchor="ctr">
            <a:normAutofit/>
          </a:bodyPr>
          <a:lstStyle/>
          <a:p>
            <a:pPr lvl="0" algn="l" defTabSz="338835">
              <a:spcBef>
                <a:spcPts val="200"/>
              </a:spcBef>
              <a:defRPr sz="1800"/>
            </a:pPr>
            <a:r>
              <a:rPr sz="2800" dirty="0" smtClean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 </a:t>
            </a: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%wordhash = ('class', 3, 'course', 2);</a:t>
            </a: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@wordkeys = keys %wordhash;</a:t>
            </a: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$size = @wordkeys;   </a:t>
            </a:r>
            <a:r>
              <a:rPr sz="2800" dirty="0">
                <a:latin typeface="Chalkboard"/>
                <a:ea typeface="Chalkboard"/>
                <a:cs typeface="Chalkboard"/>
                <a:sym typeface="Chalkboard"/>
              </a:rPr>
              <a:t>#size=2</a:t>
            </a:r>
            <a:endParaRPr sz="2800" dirty="0">
              <a:solidFill>
                <a:srgbClr val="EC5D57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 defTabSz="338835">
              <a:spcBef>
                <a:spcPts val="200"/>
              </a:spcBef>
              <a:defRPr sz="1800"/>
            </a:pPr>
            <a:endParaRPr sz="2800" dirty="0">
              <a:solidFill>
                <a:srgbClr val="EC5D57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$wordhash{'this'} = 5;  </a:t>
            </a:r>
            <a:r>
              <a:rPr sz="2800" dirty="0">
                <a:solidFill>
                  <a:srgbClr val="EC5D57"/>
                </a:solidFill>
                <a:latin typeface="Chalkboard"/>
                <a:ea typeface="Chalkboard"/>
                <a:cs typeface="Chalkboard"/>
                <a:sym typeface="Chalkboard"/>
              </a:rPr>
              <a:t>#add elements</a:t>
            </a:r>
          </a:p>
          <a:p>
            <a:pPr lvl="0" algn="l" defTabSz="338835">
              <a:spcBef>
                <a:spcPts val="200"/>
              </a:spcBef>
              <a:defRPr sz="1800"/>
            </a:pPr>
            <a:endParaRPr sz="2800" dirty="0">
              <a:solidFill>
                <a:srgbClr val="164F86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@wordkeys = keys %wordhash;</a:t>
            </a: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$size = @wordkeys;       </a:t>
            </a:r>
            <a:r>
              <a:rPr sz="2800" dirty="0">
                <a:latin typeface="Chalkboard"/>
                <a:ea typeface="Chalkboard"/>
                <a:cs typeface="Chalkboard"/>
                <a:sym typeface="Chalkboard"/>
              </a:rPr>
              <a:t> #size = 3</a:t>
            </a: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print $</a:t>
            </a:r>
            <a:r>
              <a:rPr sz="32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size</a:t>
            </a: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;					</a:t>
            </a:r>
            <a:r>
              <a:rPr sz="2800" dirty="0">
                <a:latin typeface="Chalkboard"/>
                <a:ea typeface="Chalkboard"/>
                <a:cs typeface="Chalkboard"/>
                <a:sym typeface="Chalkboard"/>
              </a:rPr>
              <a:t>#will print 3</a:t>
            </a:r>
          </a:p>
          <a:p>
            <a:pPr lvl="0" algn="l" defTabSz="338835">
              <a:spcBef>
                <a:spcPts val="200"/>
              </a:spcBef>
              <a:defRPr sz="1800"/>
            </a:pPr>
            <a:endParaRPr sz="2800" dirty="0">
              <a:solidFill>
                <a:srgbClr val="164F86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delete $wordhash{‘class’}; </a:t>
            </a:r>
            <a:r>
              <a:rPr sz="2800" dirty="0">
                <a:solidFill>
                  <a:srgbClr val="EC5D57"/>
                </a:solidFill>
                <a:latin typeface="Chalkboard"/>
                <a:ea typeface="Chalkboard"/>
                <a:cs typeface="Chalkboard"/>
                <a:sym typeface="Chalkboard"/>
              </a:rPr>
              <a:t>#remove an element</a:t>
            </a:r>
          </a:p>
          <a:p>
            <a:pPr lvl="0" algn="l" defTabSz="338835">
              <a:spcBef>
                <a:spcPts val="200"/>
              </a:spcBef>
              <a:defRPr sz="1800"/>
            </a:pPr>
            <a:endParaRPr sz="2800" dirty="0">
              <a:solidFill>
                <a:srgbClr val="EC5D57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@wordkeys = keys %wordhash;</a:t>
            </a: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$size = @wordkeys;        </a:t>
            </a:r>
            <a:r>
              <a:rPr sz="2800" dirty="0">
                <a:latin typeface="Chalkboard"/>
                <a:ea typeface="Chalkboard"/>
                <a:cs typeface="Chalkboard"/>
                <a:sym typeface="Chalkboard"/>
              </a:rPr>
              <a:t>#size = 2</a:t>
            </a:r>
            <a:endParaRPr sz="2800" dirty="0">
              <a:solidFill>
                <a:srgbClr val="EC5D57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 defTabSz="338835">
              <a:spcBef>
                <a:spcPts val="200"/>
              </a:spcBef>
              <a:defRPr sz="1800"/>
            </a:pPr>
            <a:r>
              <a:rPr sz="2800" dirty="0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print $size;			</a:t>
            </a:r>
            <a:r>
              <a:rPr sz="2800" dirty="0">
                <a:latin typeface="Chalkboard"/>
                <a:ea typeface="Chalkboard"/>
                <a:cs typeface="Chalkboard"/>
                <a:sym typeface="Chalkboard"/>
              </a:rPr>
              <a:t> #will print 2</a:t>
            </a:r>
          </a:p>
        </p:txBody>
      </p:sp>
    </p:spTree>
    <p:extLst>
      <p:ext uri="{BB962C8B-B14F-4D97-AF65-F5344CB8AC3E}">
        <p14:creationId xmlns:p14="http://schemas.microsoft.com/office/powerpoint/2010/main" val="2336407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168640"/>
            <a:ext cx="9850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my @</a:t>
            </a:r>
            <a:r>
              <a:rPr lang="en-US" dirty="0" err="1">
                <a:latin typeface="Arial"/>
                <a:cs typeface="Arial"/>
              </a:rPr>
              <a:t>first_row</a:t>
            </a:r>
            <a:r>
              <a:rPr lang="en-US" dirty="0">
                <a:latin typeface="Arial"/>
                <a:cs typeface="Arial"/>
              </a:rPr>
              <a:t> = ( 1, 2, 3 );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my @</a:t>
            </a:r>
            <a:r>
              <a:rPr lang="en-US" dirty="0" err="1">
                <a:latin typeface="Arial"/>
                <a:cs typeface="Arial"/>
              </a:rPr>
              <a:t>second_row</a:t>
            </a:r>
            <a:r>
              <a:rPr lang="en-US" dirty="0">
                <a:latin typeface="Arial"/>
                <a:cs typeface="Arial"/>
              </a:rPr>
              <a:t> = ( 4, 5, 6 );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my @multi = ( \@</a:t>
            </a:r>
            <a:r>
              <a:rPr lang="en-US" dirty="0" err="1">
                <a:latin typeface="Arial"/>
                <a:cs typeface="Arial"/>
              </a:rPr>
              <a:t>first_row</a:t>
            </a:r>
            <a:r>
              <a:rPr lang="en-US" dirty="0">
                <a:latin typeface="Arial"/>
                <a:cs typeface="Arial"/>
              </a:rPr>
              <a:t>, \@</a:t>
            </a:r>
            <a:r>
              <a:rPr lang="en-US" dirty="0" err="1">
                <a:latin typeface="Arial"/>
                <a:cs typeface="Arial"/>
              </a:rPr>
              <a:t>second_row</a:t>
            </a:r>
            <a:r>
              <a:rPr lang="en-US" dirty="0">
                <a:latin typeface="Arial"/>
                <a:cs typeface="Arial"/>
              </a:rPr>
              <a:t> 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 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$multi[1][2];    # prints 6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805458" y="4931471"/>
            <a:ext cx="7246842" cy="864688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o-RO" sz="3200" dirty="0">
                <a:solidFill>
                  <a:srgbClr val="800000"/>
                </a:solidFill>
                <a:latin typeface="Arial"/>
                <a:cs typeface="Arial"/>
              </a:rPr>
              <a:t>my @multi = ( [ 1, 2, 3 ], [ 4, 5, 6 ] );</a:t>
            </a:r>
          </a:p>
        </p:txBody>
      </p:sp>
    </p:spTree>
    <p:extLst>
      <p:ext uri="{BB962C8B-B14F-4D97-AF65-F5344CB8AC3E}">
        <p14:creationId xmlns:p14="http://schemas.microsoft.com/office/powerpoint/2010/main" val="10888733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4653"/>
              </p:ext>
            </p:extLst>
          </p:nvPr>
        </p:nvGraphicFramePr>
        <p:xfrm>
          <a:off x="482601" y="2603500"/>
          <a:ext cx="12065000" cy="3934648"/>
        </p:xfrm>
        <a:graphic>
          <a:graphicData uri="http://schemas.openxmlformats.org/drawingml/2006/table">
            <a:tbl>
              <a:tblPr/>
              <a:tblGrid>
                <a:gridCol w="4684455"/>
                <a:gridCol w="7380545"/>
              </a:tblGrid>
              <a:tr h="4827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71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Scalars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Holds one number or string value at a time. Scalar variable names always begin with a $.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Holds a list of values. The values can be numbers, strings, or even another array. Array variable names always begin with a @.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Associative Arrays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Uses any value as an index into an array. Associative array variable names always begin with a %.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781800"/>
            <a:ext cx="1300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Different beginning characters also </a:t>
            </a:r>
            <a:r>
              <a:rPr lang="en-US" dirty="0"/>
              <a:t>provide a different namespace for each variable type.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>
                <a:solidFill>
                  <a:srgbClr val="800000"/>
                </a:solidFill>
              </a:rPr>
              <a:t>Namespaces </a:t>
            </a:r>
            <a:r>
              <a:rPr lang="en-US" b="1" dirty="0">
                <a:solidFill>
                  <a:srgbClr val="800000"/>
                </a:solidFill>
              </a:rPr>
              <a:t>separate one set of names from another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51790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2500" y="2454771"/>
            <a:ext cx="10140037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A list is a sequence of scalar values enclosed in parentheses</a:t>
            </a:r>
            <a:r>
              <a:rPr lang="en-US" dirty="0" smtClean="0"/>
              <a:t>. For example: </a:t>
            </a:r>
          </a:p>
          <a:p>
            <a:pPr algn="l"/>
            <a:endParaRPr lang="en-US" dirty="0" smtClean="0"/>
          </a:p>
          <a:p>
            <a:pPr algn="l"/>
            <a:r>
              <a:rPr lang="it-IT" dirty="0"/>
              <a:t>(1, 5.3, "hello", 2)</a:t>
            </a:r>
            <a:endParaRPr lang="en-US" dirty="0"/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/>
              <a:t>This list contains four elements, each of which is a scalar value: the numbers 1 and 5.3, the string hello, and the number 2.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Empty list: A list can have no </a:t>
            </a:r>
            <a:r>
              <a:rPr lang="en-US" dirty="0" smtClean="0"/>
              <a:t>elements</a:t>
            </a:r>
          </a:p>
          <a:p>
            <a:pPr algn="l"/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231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0"/>
            <a:ext cx="13004800" cy="2159000"/>
          </a:xfrm>
        </p:spPr>
        <p:txBody>
          <a:bodyPr>
            <a:noAutofit/>
          </a:bodyPr>
          <a:lstStyle/>
          <a:p>
            <a:r>
              <a:rPr lang="en-US" sz="6600" dirty="0"/>
              <a:t>List: </a:t>
            </a:r>
            <a:r>
              <a:rPr lang="en-US" sz="6600" dirty="0" smtClean="0"/>
              <a:t>ephemeral and immutable</a:t>
            </a:r>
            <a:endParaRPr lang="en-US" sz="6600" dirty="0"/>
          </a:p>
        </p:txBody>
      </p:sp>
      <p:sp>
        <p:nvSpPr>
          <p:cNvPr id="6" name="Rectangle 5"/>
          <p:cNvSpPr/>
          <p:nvPr/>
        </p:nvSpPr>
        <p:spPr>
          <a:xfrm>
            <a:off x="716465" y="2641906"/>
            <a:ext cx="4289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[ 1, 2, 3, '</a:t>
            </a:r>
            <a:r>
              <a:rPr lang="tr-TR" dirty="0" err="1"/>
              <a:t>foo</a:t>
            </a:r>
            <a:r>
              <a:rPr lang="tr-TR" dirty="0"/>
              <a:t>', 'bar' ]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87246" y="2759297"/>
            <a:ext cx="7246842" cy="1163308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ro-RO" sz="3200" dirty="0" smtClean="0">
                <a:solidFill>
                  <a:srgbClr val="800000"/>
                </a:solidFill>
                <a:latin typeface="Arial"/>
                <a:cs typeface="Arial"/>
              </a:rPr>
              <a:t>[] (square bracket): </a:t>
            </a:r>
          </a:p>
          <a:p>
            <a:r>
              <a:rPr lang="ro-RO" sz="3200" dirty="0" smtClean="0">
                <a:solidFill>
                  <a:srgbClr val="800000"/>
                </a:solidFill>
                <a:latin typeface="Arial"/>
                <a:cs typeface="Arial"/>
              </a:rPr>
              <a:t>A list, but don’t have names</a:t>
            </a:r>
            <a:endParaRPr lang="ro-RO" sz="32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3028" y="4599801"/>
            <a:ext cx="7728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That list gets assigned to an unnamed array in Perl's memory pool, and the expression returns a reference to that array.</a:t>
            </a:r>
          </a:p>
        </p:txBody>
      </p:sp>
    </p:spTree>
    <p:extLst>
      <p:ext uri="{BB962C8B-B14F-4D97-AF65-F5344CB8AC3E}">
        <p14:creationId xmlns:p14="http://schemas.microsoft.com/office/powerpoint/2010/main" val="3986358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 can be passed and returned to subroutines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56" y="2727357"/>
            <a:ext cx="11026344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sub bar { </a:t>
            </a:r>
          </a:p>
          <a:p>
            <a:pPr algn="l"/>
            <a:r>
              <a:rPr lang="en-US" dirty="0"/>
              <a:t>    my @captains = ( "Kirk", "Picard", "</a:t>
            </a:r>
            <a:r>
              <a:rPr lang="en-US" dirty="0" err="1"/>
              <a:t>Sisko</a:t>
            </a:r>
            <a:r>
              <a:rPr lang="en-US" dirty="0"/>
              <a:t>", "</a:t>
            </a:r>
            <a:r>
              <a:rPr lang="en-US" dirty="0" err="1"/>
              <a:t>Janeway</a:t>
            </a:r>
            <a:r>
              <a:rPr lang="en-US" dirty="0"/>
              <a:t>" );</a:t>
            </a:r>
          </a:p>
          <a:p>
            <a:pPr algn="l"/>
            <a:r>
              <a:rPr lang="en-US" dirty="0"/>
              <a:t>    my @</a:t>
            </a:r>
            <a:r>
              <a:rPr lang="en-US" dirty="0" err="1"/>
              <a:t>ferengi</a:t>
            </a:r>
            <a:r>
              <a:rPr lang="en-US" dirty="0"/>
              <a:t> = ( "Quark", "</a:t>
            </a:r>
            <a:r>
              <a:rPr lang="en-US" dirty="0" err="1"/>
              <a:t>Nog</a:t>
            </a:r>
            <a:r>
              <a:rPr lang="en-US" dirty="0"/>
              <a:t>", "Rom", "Brunt", "</a:t>
            </a:r>
            <a:r>
              <a:rPr lang="en-US" dirty="0" err="1"/>
              <a:t>Zek</a:t>
            </a:r>
            <a:r>
              <a:rPr lang="en-US" dirty="0"/>
              <a:t>" );</a:t>
            </a:r>
          </a:p>
          <a:p>
            <a:pPr algn="l"/>
            <a:r>
              <a:rPr lang="en-US" dirty="0"/>
              <a:t>    return @captains, @</a:t>
            </a:r>
            <a:r>
              <a:rPr lang="en-US" dirty="0" err="1"/>
              <a:t>ferengi</a:t>
            </a:r>
            <a:r>
              <a:rPr lang="en-US" dirty="0"/>
              <a:t>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en-US" dirty="0"/>
              <a:t>print "$_</a:t>
            </a:r>
            <a:r>
              <a:rPr lang="en-US" dirty="0" smtClean="0"/>
              <a:t>\t" </a:t>
            </a:r>
            <a:r>
              <a:rPr lang="en-US" dirty="0"/>
              <a:t>for bar();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68400" y="8092911"/>
            <a:ext cx="11353800" cy="1163308"/>
          </a:xfrm>
          <a:prstGeom prst="wedgeRoundRectCallout">
            <a:avLst>
              <a:gd name="adj1" fmla="val -32384"/>
              <a:gd name="adj2" fmla="val -840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Kirk	Picard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Sisko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Janeway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Quark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Nog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Rom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Brunt</a:t>
            </a:r>
            <a:r>
              <a:rPr lang="de-DE" sz="3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lang="de-DE" sz="3200" dirty="0" err="1">
                <a:solidFill>
                  <a:srgbClr val="800000"/>
                </a:solidFill>
                <a:latin typeface="Arial"/>
                <a:cs typeface="Arial"/>
              </a:rPr>
              <a:t>Zek</a:t>
            </a:r>
            <a:endParaRPr lang="ro-RO" sz="32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74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06644" y="3686031"/>
            <a:ext cx="12391511" cy="238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my @array = sort {$b &lt;=&gt; $a} qw(2 301 11 1 102);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my @strings = sort { $a cmp $b } ('a','b','d','c');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my @arraymix = 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sort {$a &lt;=&gt; $b || $a cmp $b} qw(map 23 Perl 11 while 1 s);</a:t>
            </a:r>
          </a:p>
        </p:txBody>
      </p:sp>
    </p:spTree>
    <p:extLst>
      <p:ext uri="{BB962C8B-B14F-4D97-AF65-F5344CB8AC3E}">
        <p14:creationId xmlns:p14="http://schemas.microsoft.com/office/powerpoint/2010/main" val="8651387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8000" dirty="0" smtClean="0"/>
              <a:t>What we learned last class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9069861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934493" y="1164912"/>
            <a:ext cx="4849788" cy="173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400">
                <a:latin typeface="Chalkboard"/>
                <a:ea typeface="Chalkboard"/>
                <a:cs typeface="Chalkboard"/>
                <a:sym typeface="Chalkboard"/>
              </a:rPr>
              <a:t>301 102 11 2 1 </a:t>
            </a:r>
          </a:p>
          <a:p>
            <a:pPr lvl="0" algn="l">
              <a:defRPr sz="1800"/>
            </a:pPr>
            <a:r>
              <a:rPr sz="3400">
                <a:latin typeface="Chalkboard"/>
                <a:ea typeface="Chalkboard"/>
                <a:cs typeface="Chalkboard"/>
                <a:sym typeface="Chalkboard"/>
              </a:rPr>
              <a:t>a b c d</a:t>
            </a:r>
          </a:p>
          <a:p>
            <a:pPr lvl="0" algn="l">
              <a:defRPr sz="1800"/>
            </a:pPr>
            <a:r>
              <a:rPr sz="3400">
                <a:latin typeface="Chalkboard"/>
                <a:ea typeface="Chalkboard"/>
                <a:cs typeface="Chalkboard"/>
                <a:sym typeface="Chalkboard"/>
              </a:rPr>
              <a:t>Perl map s while 1 11 23</a:t>
            </a:r>
          </a:p>
        </p:txBody>
      </p:sp>
      <p:sp>
        <p:nvSpPr>
          <p:cNvPr id="93" name="Shape 93"/>
          <p:cNvSpPr/>
          <p:nvPr/>
        </p:nvSpPr>
        <p:spPr>
          <a:xfrm>
            <a:off x="388990" y="3834197"/>
            <a:ext cx="11855500" cy="123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7E79"/>
                </a:solidFill>
              </a:rPr>
              <a:t>If you want to order a list of strings in an alphabetical </a:t>
            </a:r>
            <a:endParaRPr lang="en-US" sz="3600" dirty="0" smtClean="0">
              <a:solidFill>
                <a:srgbClr val="FF7E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FF7E79"/>
                </a:solidFill>
              </a:rPr>
              <a:t>case</a:t>
            </a:r>
            <a:r>
              <a:rPr sz="3600" dirty="0">
                <a:solidFill>
                  <a:srgbClr val="FF7E79"/>
                </a:solidFill>
              </a:rPr>
              <a:t>-insensitive order, use “lc” or “uc”:</a:t>
            </a:r>
          </a:p>
        </p:txBody>
      </p:sp>
      <p:sp>
        <p:nvSpPr>
          <p:cNvPr id="94" name="Shape 94"/>
          <p:cNvSpPr/>
          <p:nvPr/>
        </p:nvSpPr>
        <p:spPr>
          <a:xfrm>
            <a:off x="306645" y="1271851"/>
            <a:ext cx="7617040" cy="152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>
                <a:latin typeface="Chalkboard"/>
                <a:ea typeface="Chalkboard"/>
                <a:cs typeface="Chalkboard"/>
                <a:sym typeface="Chalkboard"/>
              </a:rPr>
              <a:t>my @array = sort {$b &lt;=&gt; $a} qw(2 301 11 1 102);</a:t>
            </a:r>
          </a:p>
          <a:p>
            <a:pPr lvl="0" algn="l">
              <a:defRPr sz="1800"/>
            </a:pPr>
            <a:r>
              <a:rPr sz="2200">
                <a:latin typeface="Chalkboard"/>
                <a:ea typeface="Chalkboard"/>
                <a:cs typeface="Chalkboard"/>
                <a:sym typeface="Chalkboard"/>
              </a:rPr>
              <a:t>my @strings = sort { $a cmp $b } ('a','b','d','c');</a:t>
            </a:r>
          </a:p>
          <a:p>
            <a:pPr lvl="0" algn="l">
              <a:defRPr sz="1800"/>
            </a:pPr>
            <a:r>
              <a:rPr sz="2200">
                <a:latin typeface="Chalkboard"/>
                <a:ea typeface="Chalkboard"/>
                <a:cs typeface="Chalkboard"/>
                <a:sym typeface="Chalkboard"/>
              </a:rPr>
              <a:t>my @arraymix = </a:t>
            </a:r>
          </a:p>
          <a:p>
            <a:pPr lvl="0" algn="l">
              <a:defRPr sz="1800"/>
            </a:pPr>
            <a:r>
              <a:rPr sz="2200">
                <a:latin typeface="Chalkboard"/>
                <a:ea typeface="Chalkboard"/>
                <a:cs typeface="Chalkboard"/>
                <a:sym typeface="Chalkboard"/>
              </a:rPr>
              <a:t>sort {$a &lt;=&gt; $b || $a cmp $b} qw(map 23 Perl 11 while 1 s);</a:t>
            </a:r>
          </a:p>
        </p:txBody>
      </p:sp>
      <p:sp>
        <p:nvSpPr>
          <p:cNvPr id="95" name="Shape 95"/>
          <p:cNvSpPr/>
          <p:nvPr/>
        </p:nvSpPr>
        <p:spPr>
          <a:xfrm>
            <a:off x="170495" y="5512714"/>
            <a:ext cx="12200295" cy="181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my @array = sort {lc $a cmp lc $b} qw(map Perl while s);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print "@array\n";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# it prints: map Perl scalar while</a:t>
            </a:r>
          </a:p>
        </p:txBody>
      </p:sp>
    </p:spTree>
    <p:extLst>
      <p:ext uri="{BB962C8B-B14F-4D97-AF65-F5344CB8AC3E}">
        <p14:creationId xmlns:p14="http://schemas.microsoft.com/office/powerpoint/2010/main" val="26994071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Schwartzian Transform</a:t>
            </a:r>
          </a:p>
        </p:txBody>
      </p:sp>
      <p:sp>
        <p:nvSpPr>
          <p:cNvPr id="98" name="Shape 98"/>
          <p:cNvSpPr/>
          <p:nvPr/>
        </p:nvSpPr>
        <p:spPr>
          <a:xfrm>
            <a:off x="538412" y="2600181"/>
            <a:ext cx="6754829" cy="630583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my $str = "three 13  23  3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one   11  21  1 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two   12  22 2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four  14  24 4";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$str = join "",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       map { $_-&gt;[0]."\n" }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       sort { $a-&gt;[1] &lt;=&gt; $b-&gt;[1] }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       map { [$_, (split)[-1]] }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       split /\n/, $str;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print "$str\n";</a:t>
            </a:r>
          </a:p>
        </p:txBody>
      </p:sp>
      <p:sp>
        <p:nvSpPr>
          <p:cNvPr id="99" name="Shape 99"/>
          <p:cNvSpPr/>
          <p:nvPr/>
        </p:nvSpPr>
        <p:spPr>
          <a:xfrm>
            <a:off x="9606236" y="4114800"/>
            <a:ext cx="2568830" cy="18288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000"/>
              <a:t>one   11  21  1</a:t>
            </a:r>
          </a:p>
          <a:p>
            <a:pPr lvl="0" algn="l">
              <a:defRPr sz="1800"/>
            </a:pPr>
            <a:r>
              <a:rPr sz="3000"/>
              <a:t>two   12  22 2</a:t>
            </a:r>
          </a:p>
          <a:p>
            <a:pPr lvl="0" algn="l">
              <a:defRPr sz="1800"/>
            </a:pPr>
            <a:r>
              <a:rPr sz="3000"/>
              <a:t>three 13  23  3</a:t>
            </a:r>
          </a:p>
          <a:p>
            <a:pPr lvl="0" algn="l">
              <a:defRPr sz="1800"/>
            </a:pPr>
            <a:r>
              <a:rPr sz="3000"/>
              <a:t>four  14  24 4</a:t>
            </a:r>
          </a:p>
        </p:txBody>
      </p:sp>
    </p:spTree>
    <p:extLst>
      <p:ext uri="{BB962C8B-B14F-4D97-AF65-F5344CB8AC3E}">
        <p14:creationId xmlns:p14="http://schemas.microsoft.com/office/powerpoint/2010/main" val="719200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952500" y="2133664"/>
            <a:ext cx="11099800" cy="6756336"/>
          </a:xfrm>
          <a:prstGeom prst="rect">
            <a:avLst/>
          </a:prstGeom>
        </p:spPr>
        <p:txBody>
          <a:bodyPr/>
          <a:lstStyle/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Basics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Running Perl program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Variables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File handling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Control structures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Conditionals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String matching</a:t>
            </a:r>
          </a:p>
          <a:p>
            <a:pPr marL="855662" lvl="0" indent="-855662" defTabSz="578358">
              <a:spcBef>
                <a:spcPts val="300"/>
              </a:spcBef>
              <a:buClr>
                <a:srgbClr val="51A7F9"/>
              </a:buClr>
              <a:buFont typeface="Apple Braille Outline 6 Dot"/>
              <a:defRPr sz="1800"/>
            </a:pPr>
            <a:r>
              <a:rPr sz="3500">
                <a:solidFill>
                  <a:srgbClr val="51A7F9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Substitution and translation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Split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Hashtable</a:t>
            </a:r>
          </a:p>
          <a:p>
            <a:pPr marL="855662" lvl="0" indent="-855662" defTabSz="578358">
              <a:spcBef>
                <a:spcPts val="300"/>
              </a:spcBef>
              <a:buFont typeface="Apple Braille Outline 6 Dot"/>
              <a:defRPr sz="1800"/>
            </a:pPr>
            <a:r>
              <a:rPr sz="350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Subroutines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=~ s/…/…/(substitution)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lvl="0" indent="-889000">
              <a:buFont typeface="Chalkboard"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$sentence =~ s/london/London/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marL="889000" lvl="0" indent="-889000">
              <a:buFont typeface="Chalkboard"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Get patterns that have been matched:$1,…,$9.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6" indent="1371600">
              <a:buSzTx/>
              <a:buNone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$_ = “Today is Tuesday";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6" indent="1371600">
              <a:buSzTx/>
              <a:buNone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s/([A-Z])/:\1:/g;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6" indent="1371600">
              <a:buSzTx/>
              <a:buNone/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print “$_\n";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0" indent="0">
              <a:buSzTx/>
              <a:buNone/>
              <a:defRPr sz="1800"/>
            </a:pPr>
            <a:endParaRPr sz="3600" dirty="0">
              <a:solidFill>
                <a:srgbClr val="FF7E79"/>
              </a:solidFill>
              <a:latin typeface="Chalkboard"/>
              <a:ea typeface="Chalkboard"/>
              <a:cs typeface="Chalkboard"/>
              <a:sym typeface="Chalkboar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9400" y="7850505"/>
            <a:ext cx="5665800" cy="656590"/>
          </a:xfrm>
          <a:prstGeom prst="rect">
            <a:avLst/>
          </a:prstGeom>
          <a:solidFill>
            <a:srgbClr val="CCFFC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dirty="0">
                <a:solidFill>
                  <a:srgbClr val="FF0000"/>
                </a:solidFill>
                <a:latin typeface="Chalkboard"/>
                <a:ea typeface="Chalkboard"/>
                <a:cs typeface="Chalkboard"/>
                <a:sym typeface="Chalkboard"/>
              </a:rPr>
              <a:t> :</a:t>
            </a:r>
            <a:r>
              <a:rPr lang="en-US" dirty="0" err="1">
                <a:solidFill>
                  <a:srgbClr val="FF0000"/>
                </a:solidFill>
                <a:latin typeface="Chalkboard"/>
                <a:ea typeface="Chalkboard"/>
                <a:cs typeface="Chalkboard"/>
                <a:sym typeface="Chalkboard"/>
              </a:rPr>
              <a:t>T:oday</a:t>
            </a:r>
            <a:r>
              <a:rPr lang="en-US" dirty="0">
                <a:solidFill>
                  <a:srgbClr val="FF0000"/>
                </a:solidFill>
                <a:latin typeface="Chalkboard"/>
                <a:ea typeface="Chalkboard"/>
                <a:cs typeface="Chalkboard"/>
                <a:sym typeface="Chalkboard"/>
              </a:rPr>
              <a:t> is :</a:t>
            </a:r>
            <a:r>
              <a:rPr lang="en-US" dirty="0" err="1">
                <a:solidFill>
                  <a:srgbClr val="FF0000"/>
                </a:solidFill>
                <a:latin typeface="Chalkboard"/>
                <a:ea typeface="Chalkboard"/>
                <a:cs typeface="Chalkboard"/>
                <a:sym typeface="Chalkboard"/>
              </a:rPr>
              <a:t>T:uesday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6300" y="9085039"/>
            <a:ext cx="31292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:1sub.pl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=~ tr/…/…/(translation)</a:t>
            </a:r>
          </a:p>
        </p:txBody>
      </p:sp>
      <p:sp>
        <p:nvSpPr>
          <p:cNvPr id="108" name="Shape 108"/>
          <p:cNvSpPr/>
          <p:nvPr/>
        </p:nvSpPr>
        <p:spPr>
          <a:xfrm>
            <a:off x="1592072" y="2911331"/>
            <a:ext cx="9787996" cy="3549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tr: allows character-by-character translation. 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3" indent="685800" algn="l">
              <a:defRPr sz="1800"/>
            </a:pP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3" indent="685800" algn="l">
              <a:defRPr sz="1800"/>
            </a:pP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3" indent="68580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$a =~ tr/abc/def/;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	$count = ($a =~ tr/*/*/);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3" indent="68580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tr/a-z/A-Z/;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67959" y="9135839"/>
            <a:ext cx="33859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:2trans.pl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18219" y="1865697"/>
            <a:ext cx="12538331" cy="72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$a =~ tr/abc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/d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e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f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/;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It replaces each a with d, each b with e, and each c with f in the variable </a:t>
            </a:r>
            <a:r>
              <a:rPr sz="3600" dirty="0" smtClean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$</a:t>
            </a:r>
            <a:r>
              <a:rPr lang="en-US" sz="3600" dirty="0" smtClean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a</a:t>
            </a:r>
            <a:r>
              <a:rPr sz="3600" dirty="0" smtClean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.</a:t>
            </a:r>
            <a:r>
              <a:rPr lang="en-US" sz="3600" dirty="0" smtClean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 </a:t>
            </a:r>
            <a:r>
              <a:rPr sz="3600" dirty="0" smtClean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$</a:t>
            </a:r>
            <a:r>
              <a:rPr sz="3600" dirty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a = “dn def”;</a:t>
            </a:r>
            <a:endParaRPr dirty="0">
              <a:solidFill>
                <a:srgbClr val="FF7E79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$count = ($a =~ tr/abc/def/);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It counts the number of translations in $a and stores the number in $count. $count = 4;</a:t>
            </a:r>
            <a:endParaRPr dirty="0">
              <a:solidFill>
                <a:srgbClr val="FF7E79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endParaRPr dirty="0">
              <a:solidFill>
                <a:srgbClr val="FF7E79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$count = ($a =~ tr/*/*/);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It counts the number of asterisks in the $a variable and stores that in the $count variable. $count =2;</a:t>
            </a:r>
            <a:endParaRPr dirty="0">
              <a:solidFill>
                <a:srgbClr val="FF7E79"/>
              </a:solidFill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tr/a-z/A-Z/;</a:t>
            </a:r>
            <a:endParaRPr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600" dirty="0">
                <a:solidFill>
                  <a:srgbClr val="FF7E79"/>
                </a:solidFill>
                <a:latin typeface="Chalkboard"/>
                <a:ea typeface="Chalkboard"/>
                <a:cs typeface="Chalkboard"/>
                <a:sym typeface="Chalkboard"/>
              </a:rPr>
              <a:t>converts $_ to upper case.</a:t>
            </a:r>
          </a:p>
        </p:txBody>
      </p:sp>
      <p:sp>
        <p:nvSpPr>
          <p:cNvPr id="111" name="Shape 111"/>
          <p:cNvSpPr/>
          <p:nvPr/>
        </p:nvSpPr>
        <p:spPr>
          <a:xfrm>
            <a:off x="2169583" y="237066"/>
            <a:ext cx="81915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685800">
              <a:defRPr sz="1800"/>
            </a:pPr>
            <a:r>
              <a:rPr sz="8000" dirty="0"/>
              <a:t>$a = “an* abc*”;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133665"/>
            <a:ext cx="11099800" cy="6756335"/>
          </a:xfrm>
          <a:prstGeom prst="rect">
            <a:avLst/>
          </a:prstGeom>
        </p:spPr>
        <p:txBody>
          <a:bodyPr/>
          <a:lstStyle/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Basics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Running Perl program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Variables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File handling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Control structures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Conditionals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String matching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Substitution and translation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solidFill>
                  <a:srgbClr val="51A7F9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Split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 smtClean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Subroutines</a:t>
            </a:r>
            <a:endParaRPr sz="3564" dirty="0"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</p:txBody>
      </p:sp>
    </p:spTree>
    <p:extLst>
      <p:ext uri="{BB962C8B-B14F-4D97-AF65-F5344CB8AC3E}">
        <p14:creationId xmlns:p14="http://schemas.microsoft.com/office/powerpoint/2010/main" val="36848409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split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98527" y="2603500"/>
            <a:ext cx="11553773" cy="41474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467359">
              <a:spcBef>
                <a:spcPts val="3300"/>
              </a:spcBef>
              <a:buSzTx/>
              <a:buNone/>
              <a:defRPr sz="1800"/>
            </a:pPr>
            <a:r>
              <a:rPr sz="3200" dirty="0">
                <a:latin typeface="Chalkboard"/>
                <a:ea typeface="Chalkboard"/>
                <a:cs typeface="Chalkboard"/>
                <a:sym typeface="Chalkboard"/>
              </a:rPr>
              <a:t>$info = “a:b:c:d:e”;</a:t>
            </a:r>
          </a:p>
          <a:p>
            <a:pPr marL="0" lvl="0" indent="0" defTabSz="467359">
              <a:spcBef>
                <a:spcPts val="3300"/>
              </a:spcBef>
              <a:buSzTx/>
              <a:buNone/>
              <a:defRPr sz="1800"/>
            </a:pPr>
            <a:r>
              <a:rPr sz="3200" dirty="0">
                <a:latin typeface="Chalkboard"/>
                <a:ea typeface="Chalkboard"/>
                <a:cs typeface="Chalkboard"/>
                <a:sym typeface="Chalkboard"/>
              </a:rPr>
              <a:t>@p= split(/:/, $info);</a:t>
            </a:r>
          </a:p>
          <a:p>
            <a:pPr marL="0" lvl="0" indent="0" defTabSz="467359">
              <a:spcBef>
                <a:spcPts val="3300"/>
              </a:spcBef>
              <a:buSzTx/>
              <a:buNone/>
              <a:defRPr sz="1800"/>
            </a:pPr>
            <a:r>
              <a:rPr sz="3200" dirty="0">
                <a:latin typeface="Chalkboard"/>
                <a:ea typeface="Chalkboard"/>
                <a:cs typeface="Chalkboard"/>
                <a:sym typeface="Chalkboard"/>
              </a:rPr>
              <a:t>$info = “a:b::c:::d:e”;</a:t>
            </a:r>
          </a:p>
          <a:p>
            <a:pPr marL="0" lvl="0" indent="0" defTabSz="467359">
              <a:spcBef>
                <a:spcPts val="3300"/>
              </a:spcBef>
              <a:buSzTx/>
              <a:buNone/>
              <a:defRPr sz="1800"/>
            </a:pPr>
            <a:r>
              <a:rPr sz="3200" dirty="0">
                <a:latin typeface="Chalkboard"/>
                <a:ea typeface="Chalkboard"/>
                <a:cs typeface="Chalkboard"/>
                <a:sym typeface="Chalkboard"/>
              </a:rPr>
              <a:t>@p= split(/:+/, $info);</a:t>
            </a:r>
          </a:p>
          <a:p>
            <a:pPr marL="0" lvl="0" indent="0" defTabSz="467359">
              <a:spcBef>
                <a:spcPts val="3300"/>
              </a:spcBef>
              <a:buSzTx/>
              <a:buNone/>
              <a:defRPr sz="1800"/>
            </a:pPr>
            <a:r>
              <a:rPr sz="3200" dirty="0">
                <a:latin typeface="Chalkboard"/>
                <a:ea typeface="Chalkboard"/>
                <a:cs typeface="Chalkboard"/>
                <a:sym typeface="Chalkboard"/>
              </a:rPr>
              <a:t>@pp= split(/:/, $info);</a:t>
            </a:r>
          </a:p>
        </p:txBody>
      </p:sp>
      <p:sp>
        <p:nvSpPr>
          <p:cNvPr id="40" name="Shape 40"/>
          <p:cNvSpPr/>
          <p:nvPr/>
        </p:nvSpPr>
        <p:spPr>
          <a:xfrm>
            <a:off x="6209633" y="3492500"/>
            <a:ext cx="4801934" cy="609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FFFFFF"/>
                </a:solidFill>
              </a:rPr>
              <a:t>@p = (“a”,“b”,“c”,“d”,“e”)</a:t>
            </a:r>
          </a:p>
        </p:txBody>
      </p:sp>
      <p:sp>
        <p:nvSpPr>
          <p:cNvPr id="41" name="Shape 41"/>
          <p:cNvSpPr/>
          <p:nvPr/>
        </p:nvSpPr>
        <p:spPr>
          <a:xfrm>
            <a:off x="4749800" y="5871633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256978" y="6201833"/>
            <a:ext cx="6129644" cy="609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FFFFFF"/>
                </a:solidFill>
              </a:rPr>
              <a:t>@p = (“a”,“b”,“”,“c”,“”,“”,“d”,“e”)</a:t>
            </a:r>
          </a:p>
        </p:txBody>
      </p:sp>
      <p:sp>
        <p:nvSpPr>
          <p:cNvPr id="43" name="Shape 43"/>
          <p:cNvSpPr/>
          <p:nvPr/>
        </p:nvSpPr>
        <p:spPr>
          <a:xfrm>
            <a:off x="498527" y="7544209"/>
            <a:ext cx="12417865" cy="150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dirty="0">
                <a:latin typeface="Chalkboard"/>
                <a:ea typeface="Chalkboard"/>
                <a:cs typeface="Chalkboard"/>
                <a:sym typeface="Chalkboard"/>
              </a:rPr>
              <a:t>@chars = split(//, $word); #split a word into characters</a:t>
            </a:r>
          </a:p>
          <a:p>
            <a:pPr lvl="0" algn="l">
              <a:defRPr sz="1800"/>
            </a:pPr>
            <a:r>
              <a:rPr sz="3000" dirty="0">
                <a:latin typeface="Chalkboard"/>
                <a:ea typeface="Chalkboard"/>
                <a:cs typeface="Chalkboard"/>
                <a:sym typeface="Chalkboard"/>
              </a:rPr>
              <a:t>@words = split(/ /, $sentence); #split a sentence into words</a:t>
            </a:r>
          </a:p>
          <a:p>
            <a:pPr lvl="0" algn="l">
              <a:defRPr sz="1800"/>
            </a:pPr>
            <a:r>
              <a:rPr sz="3000" dirty="0">
                <a:latin typeface="Chalkboard"/>
                <a:ea typeface="Chalkboard"/>
                <a:cs typeface="Chalkboard"/>
                <a:sym typeface="Chalkboard"/>
              </a:rPr>
              <a:t>@sentences = split(/\./, $paragraph); #split a paragraph into sentences</a:t>
            </a:r>
          </a:p>
        </p:txBody>
      </p:sp>
      <p:pic>
        <p:nvPicPr>
          <p:cNvPr id="44" name="Picture 43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8900000">
            <a:off x="4452987" y="4696016"/>
            <a:ext cx="1872252" cy="352234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3193" y="3721123"/>
            <a:ext cx="1767447" cy="3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0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get all the words in a file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927100" y="2603500"/>
            <a:ext cx="11504282" cy="6663002"/>
          </a:xfrm>
          <a:prstGeom prst="rect">
            <a:avLst/>
          </a:prstGeom>
          <a:ln>
            <a:solidFill/>
          </a:ln>
        </p:spPr>
        <p:txBody>
          <a:bodyPr lIns="182880"/>
          <a:lstStyle/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my @words;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my $element;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my @all_words;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open FILE, "&lt;", "test.txt" or die </a:t>
            </a:r>
            <a:r>
              <a:rPr lang="en-US" sz="2988" dirty="0" smtClean="0">
                <a:latin typeface="Chalkboard"/>
                <a:ea typeface="Chalkboard"/>
                <a:cs typeface="Chalkboard"/>
                <a:sym typeface="Chalkboard"/>
              </a:rPr>
              <a:t>”ERROR:file not existing”</a:t>
            </a:r>
            <a:r>
              <a:rPr sz="2988" dirty="0" smtClean="0">
                <a:latin typeface="Chalkboard"/>
                <a:ea typeface="Chalkboard"/>
                <a:cs typeface="Chalkboard"/>
                <a:sym typeface="Chalkboard"/>
              </a:rPr>
              <a:t>;</a:t>
            </a:r>
            <a:endParaRPr sz="2988"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while (&lt;FILE&gt;)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marL="0" lvl="2" indent="379475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@words = split(/\s/ ,$_);    </a:t>
            </a:r>
            <a:r>
              <a:rPr sz="2988" dirty="0">
                <a:solidFill>
                  <a:srgbClr val="EC5D57"/>
                </a:solidFill>
                <a:latin typeface="Chalkboard"/>
                <a:ea typeface="Chalkboard"/>
                <a:cs typeface="Chalkboard"/>
                <a:sym typeface="Chalkboard"/>
              </a:rPr>
              <a:t>#same as @words = split(‘\s’ ,$_); </a:t>
            </a:r>
            <a:endParaRPr sz="2988" dirty="0">
              <a:latin typeface="Chalkboard"/>
              <a:ea typeface="Chalkboard"/>
              <a:cs typeface="Chalkboard"/>
              <a:sym typeface="Chalkboard"/>
            </a:endParaRPr>
          </a:p>
          <a:p>
            <a:pPr marL="0" lvl="2" indent="379475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push @all_words, @words;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foreach $element (@all_words)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	print "$element"."\n";</a:t>
            </a:r>
          </a:p>
          <a:p>
            <a:pPr marL="0" lvl="0" indent="0" defTabSz="484886">
              <a:spcBef>
                <a:spcPts val="100"/>
              </a:spcBef>
              <a:buSzTx/>
              <a:buNone/>
              <a:defRPr sz="1800"/>
            </a:pPr>
            <a:r>
              <a:rPr sz="2988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502400" y="6283236"/>
            <a:ext cx="65024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Splits line and uses single whitespaces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9230" y="9085039"/>
            <a:ext cx="428338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:3getwords.pl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14424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952500" y="2133665"/>
            <a:ext cx="11099800" cy="6756335"/>
          </a:xfrm>
          <a:prstGeom prst="rect">
            <a:avLst/>
          </a:prstGeom>
        </p:spPr>
        <p:txBody>
          <a:bodyPr/>
          <a:lstStyle/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Basics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Running Perl program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Variables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File handling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Control structures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Conditionals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String matching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Substitution and translation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Split</a:t>
            </a:r>
          </a:p>
          <a:p>
            <a:pPr marL="440055" lvl="0" indent="-440055" defTabSz="578358">
              <a:spcBef>
                <a:spcPts val="300"/>
              </a:spcBef>
              <a:defRPr sz="1800"/>
            </a:pPr>
            <a:r>
              <a:rPr sz="3564" dirty="0" smtClean="0">
                <a:solidFill>
                  <a:srgbClr val="51A7F9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rPr>
              <a:t>Subroutines</a:t>
            </a:r>
            <a:endParaRPr sz="3564" dirty="0">
              <a:solidFill>
                <a:srgbClr val="51A7F9"/>
              </a:solidFill>
              <a:latin typeface="Apple Braille Outline 6 Dot"/>
              <a:ea typeface="Apple Braille Outline 6 Dot"/>
              <a:cs typeface="Apple Braille Outline 6 Dot"/>
              <a:sym typeface="Apple Braille Outline 6 Dot"/>
            </a:endParaRPr>
          </a:p>
        </p:txBody>
      </p:sp>
    </p:spTree>
    <p:extLst>
      <p:ext uri="{BB962C8B-B14F-4D97-AF65-F5344CB8AC3E}">
        <p14:creationId xmlns:p14="http://schemas.microsoft.com/office/powerpoint/2010/main" val="11213336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Array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57" y="2727357"/>
            <a:ext cx="581440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dirty="0">
              <a:latin typeface="Arial"/>
              <a:cs typeface="Arial"/>
            </a:endParaRPr>
          </a:p>
          <a:p>
            <a:pPr algn="l"/>
            <a:r>
              <a:rPr lang="en-US" dirty="0" smtClean="0">
                <a:latin typeface="Arial"/>
                <a:cs typeface="Arial"/>
              </a:rPr>
              <a:t>@</a:t>
            </a:r>
            <a:r>
              <a:rPr lang="en-US" dirty="0">
                <a:latin typeface="Arial"/>
                <a:cs typeface="Arial"/>
              </a:rPr>
              <a:t>array = (1..5);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@array;   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$array[0];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$array[1];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$array[2];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$array[3];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$array[4];  print "\n";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007872" y="3454270"/>
            <a:ext cx="2362923" cy="3403233"/>
          </a:xfrm>
          <a:prstGeom prst="wedgeRoundRectCallout">
            <a:avLst>
              <a:gd name="adj1" fmla="val -69941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12345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2 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4 </a:t>
            </a:r>
          </a:p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2359" y="7775938"/>
            <a:ext cx="7728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A Perl 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program uses zero as the base array subscript. </a:t>
            </a:r>
          </a:p>
        </p:txBody>
      </p:sp>
    </p:spTree>
    <p:extLst>
      <p:ext uri="{BB962C8B-B14F-4D97-AF65-F5344CB8AC3E}">
        <p14:creationId xmlns:p14="http://schemas.microsoft.com/office/powerpoint/2010/main" val="26543678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Subroutine</a:t>
            </a:r>
            <a:endParaRPr dirty="0"/>
          </a:p>
        </p:txBody>
      </p:sp>
      <p:sp>
        <p:nvSpPr>
          <p:cNvPr id="89" name="Shape 89"/>
          <p:cNvSpPr/>
          <p:nvPr/>
        </p:nvSpPr>
        <p:spPr>
          <a:xfrm>
            <a:off x="906415" y="2820314"/>
            <a:ext cx="6326861" cy="238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sub mysubroutine</a:t>
            </a: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	print “this is a routine\n";</a:t>
            </a:r>
          </a:p>
          <a:p>
            <a:pPr lvl="0" algn="l">
              <a:defRPr sz="1800"/>
            </a:pPr>
            <a:r>
              <a:rPr sz="360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869238" y="5861964"/>
            <a:ext cx="11232653" cy="238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dirty="0">
                <a:solidFill>
                  <a:srgbClr val="FF0000"/>
                </a:solidFill>
                <a:latin typeface="Chalkboard"/>
                <a:ea typeface="Chalkboard"/>
                <a:cs typeface="Chalkboard"/>
                <a:sym typeface="Chalkboard"/>
              </a:rPr>
              <a:t>&amp;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mysubroutine;		# Call the subroutine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&amp;mysubroutine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(</a:t>
            </a:r>
            <a:r>
              <a:rPr lang="en-US" sz="3600" dirty="0" smtClean="0">
                <a:latin typeface="Chalkboard"/>
                <a:ea typeface="Chalkboard"/>
                <a:cs typeface="Chalkboard"/>
                <a:sym typeface="Chalkboard"/>
              </a:rPr>
              <a:t>'</a:t>
            </a:r>
            <a:r>
              <a:rPr sz="3600" dirty="0" smtClean="0">
                <a:latin typeface="Chalkboard"/>
                <a:ea typeface="Chalkboard"/>
                <a:cs typeface="Chalkboard"/>
                <a:sym typeface="Chalkboard"/>
              </a:rPr>
              <a:t>a’)</a:t>
            </a: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;	# Call it with a parameter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&amp;mysubroutine(1, 2);	# Call it with two parameters</a:t>
            </a:r>
          </a:p>
          <a:p>
            <a:pPr lvl="0" algn="l">
              <a:defRPr sz="1800"/>
            </a:pPr>
            <a:r>
              <a:rPr sz="3600" dirty="0">
                <a:latin typeface="Chalkboard"/>
                <a:ea typeface="Chalkboard"/>
                <a:cs typeface="Chalkboard"/>
                <a:sym typeface="Chalkboard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8750" y="8339666"/>
            <a:ext cx="6081107" cy="656590"/>
          </a:xfrm>
          <a:prstGeom prst="rect">
            <a:avLst/>
          </a:prstGeom>
          <a:solidFill>
            <a:srgbClr val="CCFFC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&amp;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is used to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call a subroutine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198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15424" y="2468757"/>
            <a:ext cx="5982924" cy="667875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sub maximum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if ($_[0] &gt; $_[1])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{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	$_[0];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}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else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{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	$_[1];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	}</a:t>
            </a: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>
              <a:defRPr sz="1800"/>
            </a:pPr>
            <a:endParaRPr sz="3100"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$biggest = &amp;maximum(37, 24)</a:t>
            </a:r>
            <a:r>
              <a:rPr sz="3100" dirty="0" smtClean="0">
                <a:latin typeface="Chalkboard"/>
                <a:ea typeface="Chalkboard"/>
                <a:cs typeface="Chalkboard"/>
                <a:sym typeface="Chalkboard"/>
              </a:rPr>
              <a:t>;</a:t>
            </a:r>
            <a:endParaRPr lang="en-US" sz="3100" dirty="0" smtClean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3100" dirty="0" smtClean="0">
                <a:latin typeface="Chalkboard"/>
                <a:ea typeface="Chalkboard"/>
                <a:cs typeface="Chalkboard"/>
                <a:sym typeface="Chalkboard"/>
              </a:rPr>
              <a:t># </a:t>
            </a:r>
            <a:r>
              <a:rPr sz="3100" dirty="0">
                <a:latin typeface="Chalkboard"/>
                <a:ea typeface="Chalkboard"/>
                <a:cs typeface="Chalkboard"/>
                <a:sym typeface="Chalkboard"/>
              </a:rPr>
              <a:t>Now $biggest is 37</a:t>
            </a:r>
          </a:p>
        </p:txBody>
      </p:sp>
      <p:sp>
        <p:nvSpPr>
          <p:cNvPr id="93" name="Shape 93"/>
          <p:cNvSpPr/>
          <p:nvPr/>
        </p:nvSpPr>
        <p:spPr>
          <a:xfrm>
            <a:off x="395281" y="775685"/>
            <a:ext cx="12214238" cy="108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100"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 lvl="0">
              <a:defRPr sz="1800"/>
            </a:pPr>
            <a:r>
              <a:rPr sz="3100" dirty="0"/>
              <a:t>When the subroutine is called any parameters are passed as a list in the special @_ list array.</a:t>
            </a:r>
          </a:p>
        </p:txBody>
      </p:sp>
      <p:sp>
        <p:nvSpPr>
          <p:cNvPr id="94" name="Shape 94"/>
          <p:cNvSpPr/>
          <p:nvPr/>
        </p:nvSpPr>
        <p:spPr>
          <a:xfrm>
            <a:off x="6890020" y="4711435"/>
            <a:ext cx="5970224" cy="2599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200" dirty="0">
                <a:latin typeface="Chalkboard"/>
                <a:ea typeface="Chalkboard"/>
                <a:cs typeface="Chalkboard"/>
                <a:sym typeface="Chalkboard"/>
              </a:rPr>
              <a:t>sub printargs</a:t>
            </a:r>
          </a:p>
          <a:p>
            <a:pPr lvl="0" algn="l">
              <a:defRPr sz="1800"/>
            </a:pPr>
            <a:r>
              <a:rPr sz="2200" dirty="0">
                <a:latin typeface="Chalkboard"/>
                <a:ea typeface="Chalkboard"/>
                <a:cs typeface="Chalkboard"/>
                <a:sym typeface="Chalkboard"/>
              </a:rPr>
              <a:t>{</a:t>
            </a:r>
          </a:p>
          <a:p>
            <a:pPr lvl="0" algn="l">
              <a:defRPr sz="1800"/>
            </a:pPr>
            <a:r>
              <a:rPr sz="2200" dirty="0">
                <a:latin typeface="Chalkboard"/>
                <a:ea typeface="Chalkboard"/>
                <a:cs typeface="Chalkboard"/>
                <a:sym typeface="Chalkboard"/>
              </a:rPr>
              <a:t>	print "@_\n";</a:t>
            </a:r>
          </a:p>
          <a:p>
            <a:pPr lvl="0" algn="l">
              <a:defRPr sz="1800"/>
            </a:pPr>
            <a:r>
              <a:rPr sz="2200" dirty="0">
                <a:latin typeface="Chalkboard"/>
                <a:ea typeface="Chalkboard"/>
                <a:cs typeface="Chalkboard"/>
                <a:sym typeface="Chalkboard"/>
              </a:rPr>
              <a:t>}</a:t>
            </a:r>
          </a:p>
          <a:p>
            <a:pPr lvl="0" algn="l">
              <a:defRPr sz="1800"/>
            </a:pPr>
            <a:endParaRPr sz="2200" dirty="0">
              <a:latin typeface="Chalkboard"/>
              <a:ea typeface="Chalkboard"/>
              <a:cs typeface="Chalkboard"/>
              <a:sym typeface="Chalkboard"/>
            </a:endParaRPr>
          </a:p>
          <a:p>
            <a:pPr lvl="0" algn="l">
              <a:defRPr sz="1800"/>
            </a:pPr>
            <a:r>
              <a:rPr sz="2200" dirty="0">
                <a:latin typeface="Chalkboard"/>
                <a:ea typeface="Chalkboard"/>
                <a:cs typeface="Chalkboard"/>
                <a:sym typeface="Chalkboard"/>
              </a:rPr>
              <a:t>&amp;printargs("a", "b");	# Example prints "a b"</a:t>
            </a:r>
          </a:p>
          <a:p>
            <a:pPr lvl="0" algn="l">
              <a:defRPr sz="1800"/>
            </a:pPr>
            <a:r>
              <a:rPr sz="2200" dirty="0">
                <a:latin typeface="Chalkboard"/>
                <a:ea typeface="Chalkboard"/>
                <a:cs typeface="Chalkboard"/>
                <a:sym typeface="Chalkboard"/>
              </a:rPr>
              <a:t>&amp;printargs("a", "b", "c"); # Prints "a b c"</a:t>
            </a:r>
          </a:p>
        </p:txBody>
      </p:sp>
    </p:spTree>
    <p:extLst>
      <p:ext uri="{BB962C8B-B14F-4D97-AF65-F5344CB8AC3E}">
        <p14:creationId xmlns:p14="http://schemas.microsoft.com/office/powerpoint/2010/main" val="21879399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2085201"/>
            <a:ext cx="995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@_ variable is local to the current subroutine, and so of course are $_[0], $_[1], $_[2]</a:t>
            </a:r>
          </a:p>
        </p:txBody>
      </p:sp>
      <p:sp>
        <p:nvSpPr>
          <p:cNvPr id="3" name="Shape 49"/>
          <p:cNvSpPr txBox="1">
            <a:spLocks/>
          </p:cNvSpPr>
          <p:nvPr/>
        </p:nvSpPr>
        <p:spPr>
          <a:xfrm>
            <a:off x="952500" y="444500"/>
            <a:ext cx="11099800" cy="1282700"/>
          </a:xfrm>
          <a:prstGeom prst="rect">
            <a:avLst/>
          </a:prstGeom>
        </p:spPr>
        <p:txBody>
          <a:bodyPr/>
          <a:lstStyle>
            <a:lvl1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6600" dirty="0" smtClean="0"/>
              <a:t>Local Variable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33400" y="3587341"/>
            <a:ext cx="118237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sub inside</a:t>
            </a:r>
          </a:p>
          <a:p>
            <a:pPr algn="l"/>
            <a:r>
              <a:rPr lang="en-US" dirty="0">
                <a:latin typeface="Arial"/>
                <a:cs typeface="Arial"/>
              </a:rPr>
              <a:t>{</a:t>
            </a:r>
          </a:p>
          <a:p>
            <a:pPr algn="l"/>
            <a:r>
              <a:rPr lang="en-US" dirty="0">
                <a:latin typeface="Arial"/>
                <a:cs typeface="Arial"/>
              </a:rPr>
              <a:t>	local($a, $b);			# Make local variables</a:t>
            </a:r>
          </a:p>
          <a:p>
            <a:pPr algn="l"/>
            <a:r>
              <a:rPr lang="en-US" dirty="0">
                <a:latin typeface="Arial"/>
                <a:cs typeface="Arial"/>
              </a:rPr>
              <a:t>	($a, $b) = ($_[0], $_[1]);	# Assign values</a:t>
            </a:r>
          </a:p>
          <a:p>
            <a:pPr algn="l"/>
            <a:r>
              <a:rPr lang="en-US" dirty="0">
                <a:latin typeface="Arial"/>
                <a:cs typeface="Arial"/>
              </a:rPr>
              <a:t>	$a =~ s/ //g;			# Strip spaces from</a:t>
            </a:r>
          </a:p>
          <a:p>
            <a:pPr algn="l"/>
            <a:r>
              <a:rPr lang="en-US" dirty="0">
                <a:latin typeface="Arial"/>
                <a:cs typeface="Arial"/>
              </a:rPr>
              <a:t>	$b =~ s/ //g;			#   local variables</a:t>
            </a:r>
          </a:p>
          <a:p>
            <a:pPr algn="l"/>
            <a:r>
              <a:rPr lang="en-US" dirty="0">
                <a:latin typeface="Arial"/>
                <a:cs typeface="Arial"/>
              </a:rPr>
              <a:t>	($a =~ /$b/ || $b =~ /$a/);	# Is $b inside $a</a:t>
            </a:r>
          </a:p>
          <a:p>
            <a:pPr algn="l"/>
            <a:r>
              <a:rPr lang="en-US" dirty="0">
                <a:latin typeface="Arial"/>
                <a:cs typeface="Arial"/>
              </a:rPr>
              <a:t>					#   or $a inside $b?</a:t>
            </a:r>
          </a:p>
          <a:p>
            <a:pPr algn="l"/>
            <a:r>
              <a:rPr lang="en-US" dirty="0">
                <a:latin typeface="Arial"/>
                <a:cs typeface="Arial"/>
              </a:rPr>
              <a:t>}</a:t>
            </a:r>
          </a:p>
          <a:p>
            <a:pPr algn="l"/>
            <a:endParaRPr lang="en-US" dirty="0">
              <a:latin typeface="Arial"/>
              <a:cs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&amp;inside("lemon", "dole money");		# true</a:t>
            </a:r>
          </a:p>
        </p:txBody>
      </p:sp>
    </p:spTree>
    <p:extLst>
      <p:ext uri="{BB962C8B-B14F-4D97-AF65-F5344CB8AC3E}">
        <p14:creationId xmlns:p14="http://schemas.microsoft.com/office/powerpoint/2010/main" val="13252286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9"/>
          <p:cNvSpPr txBox="1">
            <a:spLocks/>
          </p:cNvSpPr>
          <p:nvPr/>
        </p:nvSpPr>
        <p:spPr>
          <a:xfrm>
            <a:off x="952500" y="444500"/>
            <a:ext cx="11099800" cy="1282700"/>
          </a:xfrm>
          <a:prstGeom prst="rect">
            <a:avLst/>
          </a:prstGeom>
        </p:spPr>
        <p:txBody>
          <a:bodyPr/>
          <a:lstStyle>
            <a:lvl1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algn="ctr" defTabSz="584200"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defRPr sz="1800"/>
            </a:pPr>
            <a:r>
              <a:rPr lang="en-US" sz="6600" dirty="0" smtClean="0"/>
              <a:t>Input Parameter of Perl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228600" y="1936341"/>
            <a:ext cx="118237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$</a:t>
            </a:r>
            <a:r>
              <a:rPr lang="en-US" dirty="0" err="1">
                <a:latin typeface="Arial"/>
                <a:cs typeface="Arial"/>
              </a:rPr>
              <a:t>numArgs</a:t>
            </a:r>
            <a:r>
              <a:rPr lang="en-US" dirty="0">
                <a:latin typeface="Arial"/>
                <a:cs typeface="Arial"/>
              </a:rPr>
              <a:t>=$#ARGV+1;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"thanks, you gave me $</a:t>
            </a:r>
            <a:r>
              <a:rPr lang="en-US" dirty="0" err="1">
                <a:latin typeface="Arial"/>
                <a:cs typeface="Arial"/>
              </a:rPr>
              <a:t>numArgs</a:t>
            </a:r>
            <a:r>
              <a:rPr lang="en-US" dirty="0">
                <a:latin typeface="Arial"/>
                <a:cs typeface="Arial"/>
              </a:rPr>
              <a:t> command-line arguments.\n";</a:t>
            </a:r>
          </a:p>
          <a:p>
            <a:pPr algn="l"/>
            <a:endParaRPr lang="en-US" dirty="0">
              <a:latin typeface="Arial"/>
              <a:cs typeface="Arial"/>
            </a:endParaRPr>
          </a:p>
          <a:p>
            <a:pPr algn="l"/>
            <a:r>
              <a:rPr lang="en-US" dirty="0" err="1">
                <a:latin typeface="Arial"/>
                <a:cs typeface="Arial"/>
              </a:rPr>
              <a:t>foreach</a:t>
            </a:r>
            <a:r>
              <a:rPr lang="en-US" dirty="0">
                <a:latin typeface="Arial"/>
                <a:cs typeface="Arial"/>
              </a:rPr>
              <a:t> $</a:t>
            </a:r>
            <a:r>
              <a:rPr lang="en-US" dirty="0" err="1">
                <a:latin typeface="Arial"/>
                <a:cs typeface="Arial"/>
              </a:rPr>
              <a:t>argnum</a:t>
            </a:r>
            <a:r>
              <a:rPr lang="en-US" dirty="0">
                <a:latin typeface="Arial"/>
                <a:cs typeface="Arial"/>
              </a:rPr>
              <a:t> (0..$#ARGV) {</a:t>
            </a:r>
          </a:p>
          <a:p>
            <a:pPr algn="l"/>
            <a:r>
              <a:rPr lang="en-US" dirty="0">
                <a:latin typeface="Arial"/>
                <a:cs typeface="Arial"/>
              </a:rPr>
              <a:t>   print "$ARGV[$</a:t>
            </a:r>
            <a:r>
              <a:rPr lang="en-US" dirty="0" err="1">
                <a:latin typeface="Arial"/>
                <a:cs typeface="Arial"/>
              </a:rPr>
              <a:t>argnum</a:t>
            </a:r>
            <a:r>
              <a:rPr lang="en-US" dirty="0">
                <a:latin typeface="Arial"/>
                <a:cs typeface="Arial"/>
              </a:rPr>
              <a:t>]\n";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}</a:t>
            </a:r>
          </a:p>
          <a:p>
            <a:pPr algn="l"/>
            <a:endParaRPr lang="en-US" dirty="0">
              <a:latin typeface="Arial"/>
              <a:cs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print </a:t>
            </a:r>
            <a:r>
              <a:rPr lang="en-US" dirty="0" smtClean="0">
                <a:latin typeface="Arial"/>
                <a:cs typeface="Arial"/>
              </a:rPr>
              <a:t>”The first parameter 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dirty="0" smtClean="0">
                <a:latin typeface="Arial"/>
                <a:cs typeface="Arial"/>
              </a:rPr>
              <a:t> $</a:t>
            </a:r>
            <a:r>
              <a:rPr lang="en-US" dirty="0">
                <a:latin typeface="Arial"/>
                <a:cs typeface="Arial"/>
              </a:rPr>
              <a:t>ARGV</a:t>
            </a:r>
            <a:r>
              <a:rPr lang="en-US" dirty="0" smtClean="0">
                <a:latin typeface="Arial"/>
                <a:cs typeface="Arial"/>
              </a:rPr>
              <a:t>[0]\n"</a:t>
            </a:r>
            <a:r>
              <a:rPr lang="en-US" dirty="0">
                <a:latin typeface="Arial"/>
                <a:cs typeface="Arial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2300" y="3862705"/>
            <a:ext cx="4258935" cy="656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./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input.pl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test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mytest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3113" y="7014655"/>
            <a:ext cx="10314108" cy="2318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thanks, you gave me 2 command-line arguments.</a:t>
            </a: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test</a:t>
            </a:r>
          </a:p>
          <a:p>
            <a:pPr algn="l" rtl="0" latinLnBrk="1" hangingPunct="0"/>
            <a:r>
              <a:rPr lang="en-US" dirty="0" err="1">
                <a:solidFill>
                  <a:srgbClr val="000000"/>
                </a:solidFill>
              </a:rPr>
              <a:t>mytest</a:t>
            </a:r>
            <a:endParaRPr lang="en-US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US" dirty="0">
                <a:solidFill>
                  <a:srgbClr val="000000"/>
                </a:solidFill>
              </a:rPr>
              <a:t>The first argument: test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7965" y="9085039"/>
            <a:ext cx="338591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DEMO:4input.pl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07458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369755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 dirty="0">
                <a:hlinkClick r:id="rId2"/>
              </a:rPr>
              <a:t>http://www.comp.leeds.ac.uk/Perl</a:t>
            </a:r>
            <a:endParaRPr sz="3600" dirty="0"/>
          </a:p>
          <a:p>
            <a:pPr lvl="0">
              <a:defRPr sz="1800"/>
            </a:pPr>
            <a:r>
              <a:rPr sz="3600" u="sng" dirty="0">
                <a:hlinkClick r:id="rId3"/>
              </a:rPr>
              <a:t>http://www.tutorialspoint.com/perl</a:t>
            </a:r>
            <a:endParaRPr sz="3600" dirty="0"/>
          </a:p>
          <a:p>
            <a:pPr lvl="0">
              <a:defRPr sz="1800"/>
            </a:pPr>
            <a:r>
              <a:rPr sz="3600" u="sng" dirty="0">
                <a:hlinkClick r:id="rId4"/>
              </a:rPr>
              <a:t>http://www.misc-perl-info.com/perl-tutorial.html</a:t>
            </a:r>
          </a:p>
        </p:txBody>
      </p:sp>
      <p:sp>
        <p:nvSpPr>
          <p:cNvPr id="98" name="Shape 98"/>
          <p:cNvSpPr/>
          <p:nvPr/>
        </p:nvSpPr>
        <p:spPr>
          <a:xfrm>
            <a:off x="2144873" y="6750447"/>
            <a:ext cx="8274787" cy="99403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500">
                <a:solidFill>
                  <a:srgbClr val="FFFFFF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FFFFFF"/>
                </a:solidFill>
              </a:rPr>
              <a:t>Have Fun With Perl Now~</a:t>
            </a:r>
          </a:p>
        </p:txBody>
      </p:sp>
    </p:spTree>
    <p:extLst>
      <p:ext uri="{BB962C8B-B14F-4D97-AF65-F5344CB8AC3E}">
        <p14:creationId xmlns:p14="http://schemas.microsoft.com/office/powerpoint/2010/main" val="3226853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Shape 9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58801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3600" u="sng" dirty="0" smtClean="0"/>
              <a:t>You can use any data type. </a:t>
            </a:r>
            <a:endParaRPr sz="3600" dirty="0"/>
          </a:p>
          <a:p>
            <a:pPr lvl="0">
              <a:defRPr sz="1800"/>
            </a:pPr>
            <a:r>
              <a:rPr lang="en-US" sz="3600" u="sng" dirty="0" smtClean="0"/>
              <a:t>Don</a:t>
            </a:r>
            <a:r>
              <a:rPr lang="fr-FR" sz="3600" u="sng" dirty="0" smtClean="0"/>
              <a:t>’</a:t>
            </a:r>
            <a:r>
              <a:rPr lang="en-US" sz="3600" u="sng" dirty="0" smtClean="0"/>
              <a:t>t use system() function call.  </a:t>
            </a:r>
            <a:endParaRPr lang="en-US" u="sng" dirty="0"/>
          </a:p>
          <a:p>
            <a:pPr lvl="0">
              <a:defRPr sz="1800"/>
            </a:pPr>
            <a:r>
              <a:rPr lang="en-US" sz="3600" u="sng" dirty="0" smtClean="0"/>
              <a:t>Test some simple cases before your submission.</a:t>
            </a:r>
            <a:endParaRPr lang="en-US" dirty="0"/>
          </a:p>
          <a:p>
            <a:pPr lvl="0">
              <a:defRPr sz="1800"/>
            </a:pPr>
            <a:r>
              <a:rPr lang="en-US" sz="3600" u="sng" dirty="0" smtClean="0"/>
              <a:t>Compare the performance of these two scripts. Maybe this is one of reason of using </a:t>
            </a:r>
            <a:r>
              <a:rPr lang="en-US" sz="3600" u="sng" dirty="0" err="1" smtClean="0"/>
              <a:t>perl</a:t>
            </a:r>
            <a:r>
              <a:rPr lang="en-US" sz="3600" u="sng" dirty="0" smtClean="0">
                <a:sym typeface="Wingdings"/>
              </a:rPr>
              <a:t></a:t>
            </a:r>
            <a:endParaRPr lang="en-US" sz="3600" u="sng" dirty="0" smtClean="0"/>
          </a:p>
        </p:txBody>
      </p:sp>
    </p:spTree>
    <p:extLst>
      <p:ext uri="{BB962C8B-B14F-4D97-AF65-F5344CB8AC3E}">
        <p14:creationId xmlns:p14="http://schemas.microsoft.com/office/powerpoint/2010/main" val="13096766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552700"/>
          </a:xfrm>
        </p:spPr>
        <p:txBody>
          <a:bodyPr/>
          <a:lstStyle/>
          <a:p>
            <a:r>
              <a:rPr lang="en-US" dirty="0" smtClean="0"/>
              <a:t>C Programming</a:t>
            </a:r>
          </a:p>
          <a:p>
            <a:r>
              <a:rPr lang="en-US" dirty="0" err="1" smtClean="0"/>
              <a:t>Compling</a:t>
            </a:r>
            <a:r>
              <a:rPr lang="en-US" dirty="0" smtClean="0"/>
              <a:t>, Linking and Loading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56200"/>
            <a:ext cx="7264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3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Subscript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857" y="2727357"/>
            <a:ext cx="58144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dirty="0">
              <a:latin typeface="Arial"/>
              <a:cs typeface="Arial"/>
            </a:endParaRPr>
          </a:p>
          <a:p>
            <a:pPr algn="l"/>
            <a:r>
              <a:rPr lang="en-US" dirty="0" smtClean="0">
                <a:latin typeface="Arial"/>
                <a:cs typeface="Arial"/>
              </a:rPr>
              <a:t>@</a:t>
            </a:r>
            <a:r>
              <a:rPr lang="en-US" dirty="0">
                <a:latin typeface="Arial"/>
                <a:cs typeface="Arial"/>
              </a:rPr>
              <a:t>array = (1..5);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@array;   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[-1]</a:t>
            </a:r>
            <a:r>
              <a:rPr lang="en-US" dirty="0">
                <a:latin typeface="Arial"/>
                <a:cs typeface="Arial"/>
              </a:rPr>
              <a:t>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[-2]</a:t>
            </a:r>
            <a:r>
              <a:rPr lang="en-US" dirty="0">
                <a:latin typeface="Arial"/>
                <a:cs typeface="Arial"/>
              </a:rPr>
              <a:t>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[-3]</a:t>
            </a:r>
            <a:r>
              <a:rPr lang="en-US" dirty="0">
                <a:latin typeface="Arial"/>
                <a:cs typeface="Arial"/>
              </a:rPr>
              <a:t>;  print "\n";</a:t>
            </a:r>
          </a:p>
          <a:p>
            <a:pPr algn="l"/>
            <a:r>
              <a:rPr lang="en-US" dirty="0">
                <a:latin typeface="Arial"/>
                <a:cs typeface="Arial"/>
              </a:rPr>
              <a:t>print $array</a:t>
            </a:r>
            <a:r>
              <a:rPr lang="en-US" dirty="0" smtClean="0">
                <a:latin typeface="Arial"/>
                <a:cs typeface="Arial"/>
              </a:rPr>
              <a:t>[-4;  </a:t>
            </a:r>
            <a:r>
              <a:rPr lang="en-US" dirty="0">
                <a:latin typeface="Arial"/>
                <a:cs typeface="Arial"/>
              </a:rPr>
              <a:t>print "\</a:t>
            </a:r>
            <a:r>
              <a:rPr lang="en-US" dirty="0" smtClean="0">
                <a:latin typeface="Arial"/>
                <a:cs typeface="Arial"/>
              </a:rPr>
              <a:t>n”;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007872" y="3454270"/>
            <a:ext cx="2080670" cy="3403233"/>
          </a:xfrm>
          <a:prstGeom prst="wedgeRoundRectCallout">
            <a:avLst>
              <a:gd name="adj1" fmla="val -69941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12345</a:t>
            </a: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da-DK" sz="32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da-DK" sz="3200" b="1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da-DK" sz="3200" b="1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da-DK" sz="3200" b="1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857" y="7775938"/>
            <a:ext cx="12475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a negative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script to get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the value of the last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elements.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-1 is the last one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8476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Slice of An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727357"/>
            <a:ext cx="94554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r>
              <a:rPr lang="en-US" sz="3200" b="1" dirty="0">
                <a:latin typeface="Arial"/>
                <a:cs typeface="Arial"/>
              </a:rPr>
              <a:t>@array = ("One", "Two", "Three", "Four");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(</a:t>
            </a:r>
            <a:r>
              <a:rPr lang="en-US" sz="3200" b="1" dirty="0">
                <a:latin typeface="Arial"/>
                <a:cs typeface="Arial"/>
              </a:rPr>
              <a:t>$first, $third) = @array[0, 2];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@</a:t>
            </a:r>
            <a:r>
              <a:rPr lang="en-US" sz="3200" b="1" dirty="0">
                <a:latin typeface="Arial"/>
                <a:cs typeface="Arial"/>
              </a:rPr>
              <a:t>half = @array[2, 3]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r>
              <a:rPr lang="en-US" sz="3200" b="1" dirty="0">
                <a:latin typeface="Arial"/>
                <a:cs typeface="Arial"/>
              </a:rPr>
              <a:t>print("\@array=@array\n");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</a:t>
            </a:r>
            <a:r>
              <a:rPr lang="en-US" sz="3200" b="1" dirty="0">
                <a:latin typeface="Arial"/>
                <a:cs typeface="Arial"/>
              </a:rPr>
              <a:t>("\$first=$first \$third=$third\n"); print("\@half=@half\n");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endParaRPr lang="en-US" sz="3200" b="1" dirty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@</a:t>
            </a:r>
            <a:r>
              <a:rPr lang="en-US" sz="3200" b="1" dirty="0">
                <a:latin typeface="Arial"/>
                <a:cs typeface="Arial"/>
              </a:rPr>
              <a:t>array[0, 3] = @array[3, 0];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</a:t>
            </a:r>
            <a:r>
              <a:rPr lang="en-US" sz="3200" b="1" dirty="0">
                <a:latin typeface="Arial"/>
                <a:cs typeface="Arial"/>
              </a:rPr>
              <a:t>("\@array=@array\n");</a:t>
            </a:r>
            <a:endParaRPr lang="en-US" sz="3200" dirty="0" smtClean="0">
              <a:latin typeface="Arial"/>
              <a:cs typeface="Arial"/>
            </a:endParaRPr>
          </a:p>
          <a:p>
            <a:pPr algn="l"/>
            <a:endParaRPr lang="en-US" sz="3200" dirty="0">
              <a:latin typeface="Arial"/>
              <a:cs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76491" y="3094220"/>
            <a:ext cx="6428309" cy="3170660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sz="3200" b="1" dirty="0">
                <a:solidFill>
                  <a:schemeClr val="tx1"/>
                </a:solidFill>
              </a:rPr>
              <a:t>@array=One Two Three Four $first=One $third=Three @half=Three Four @array=Four Two Three One</a:t>
            </a:r>
            <a:endParaRPr lang="da-DK" sz="32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857" y="7775938"/>
            <a:ext cx="12475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Transpose </a:t>
            </a:r>
            <a:r>
              <a:rPr lang="en-US" dirty="0">
                <a:solidFill>
                  <a:srgbClr val="FF0000"/>
                </a:solidFill>
              </a:rPr>
              <a:t>the first and last elements in @</a:t>
            </a:r>
            <a:r>
              <a:rPr lang="en-US" dirty="0" smtClean="0">
                <a:solidFill>
                  <a:srgbClr val="FF0000"/>
                </a:solidFill>
              </a:rPr>
              <a:t>array using their index.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4381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54" y="105860"/>
            <a:ext cx="11685371" cy="2159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Associative Array Variables (hashes)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703" y="2003335"/>
            <a:ext cx="124755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Array </a:t>
            </a:r>
            <a:r>
              <a:rPr lang="en-US" dirty="0">
                <a:latin typeface="Arial"/>
                <a:cs typeface="Arial"/>
              </a:rPr>
              <a:t>elements can be accessed with both positive and negative integer indexes. </a:t>
            </a:r>
            <a:endParaRPr lang="en-US" dirty="0" smtClean="0">
              <a:latin typeface="Arial"/>
              <a:cs typeface="Arial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We can actually use any data type as an index in associative array (</a:t>
            </a:r>
            <a:r>
              <a:rPr lang="en-US" dirty="0" smtClean="0"/>
              <a:t>start </a:t>
            </a:r>
            <a:r>
              <a:rPr lang="en-US" dirty="0"/>
              <a:t>with </a:t>
            </a:r>
            <a:r>
              <a:rPr lang="en-US" dirty="0" smtClean="0">
                <a:solidFill>
                  <a:srgbClr val="800000"/>
                </a:solidFill>
              </a:rPr>
              <a:t>% </a:t>
            </a:r>
            <a:r>
              <a:rPr lang="en-US" dirty="0" smtClean="0"/>
              <a:t>character). 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954" y="4195203"/>
            <a:ext cx="9455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865657"/>
            <a:ext cx="11459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r>
              <a:rPr lang="en-US" sz="3200" b="1" dirty="0">
                <a:latin typeface="Arial"/>
                <a:cs typeface="Arial"/>
              </a:rPr>
              <a:t>%</a:t>
            </a:r>
            <a:r>
              <a:rPr lang="en-US" sz="3200" b="1" dirty="0" err="1" smtClean="0">
                <a:latin typeface="Arial"/>
                <a:cs typeface="Arial"/>
              </a:rPr>
              <a:t>assArray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= ("Jack A.", "Dec 2", "Joe B.", "June 2", "Jane C.", "Feb 13")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$</a:t>
            </a:r>
            <a:r>
              <a:rPr lang="en-US" sz="3200" b="1" dirty="0" err="1">
                <a:latin typeface="Arial"/>
                <a:cs typeface="Arial"/>
              </a:rPr>
              <a:t>assArray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{</a:t>
            </a:r>
            <a:r>
              <a:rPr lang="en-US" sz="3200" b="1" dirty="0">
                <a:latin typeface="Arial"/>
                <a:cs typeface="Arial"/>
              </a:rPr>
              <a:t>"</a:t>
            </a:r>
            <a:r>
              <a:rPr lang="en-US" sz="3200" b="1" dirty="0" smtClean="0">
                <a:latin typeface="Arial"/>
                <a:cs typeface="Arial"/>
              </a:rPr>
              <a:t>Jen"</a:t>
            </a:r>
            <a:r>
              <a:rPr lang="en-US" sz="3200" b="1" dirty="0">
                <a:latin typeface="Arial"/>
                <a:cs typeface="Arial"/>
              </a:rPr>
              <a:t>} = "Mar 20"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 </a:t>
            </a:r>
            <a:r>
              <a:rPr lang="en-US" sz="3200" b="1" dirty="0">
                <a:latin typeface="Arial"/>
                <a:cs typeface="Arial"/>
              </a:rPr>
              <a:t>"Joe's birthday is: " </a:t>
            </a:r>
            <a:r>
              <a:rPr lang="en-US" sz="3200" b="1" dirty="0" smtClean="0">
                <a:latin typeface="Arial"/>
                <a:cs typeface="Arial"/>
              </a:rPr>
              <a:t>. $</a:t>
            </a:r>
            <a:r>
              <a:rPr lang="en-US" sz="3200" b="1" dirty="0" err="1" smtClean="0">
                <a:latin typeface="Arial"/>
                <a:cs typeface="Arial"/>
              </a:rPr>
              <a:t>assArray</a:t>
            </a:r>
            <a:r>
              <a:rPr lang="en-US" sz="3200" b="1" dirty="0" smtClean="0">
                <a:latin typeface="Arial"/>
                <a:cs typeface="Arial"/>
              </a:rPr>
              <a:t>{</a:t>
            </a:r>
            <a:r>
              <a:rPr lang="en-US" sz="3200" b="1" dirty="0">
                <a:latin typeface="Arial"/>
                <a:cs typeface="Arial"/>
              </a:rPr>
              <a:t>"Joe B."} . "\n"; 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en-US" sz="3200" b="1" dirty="0" smtClean="0">
                <a:latin typeface="Arial"/>
                <a:cs typeface="Arial"/>
              </a:rPr>
              <a:t>print </a:t>
            </a:r>
            <a:r>
              <a:rPr lang="en-US" sz="3200" b="1" dirty="0">
                <a:latin typeface="Arial"/>
                <a:cs typeface="Arial"/>
              </a:rPr>
              <a:t>"</a:t>
            </a:r>
            <a:r>
              <a:rPr lang="en-US" sz="3200" b="1" dirty="0" smtClean="0">
                <a:latin typeface="Arial"/>
                <a:cs typeface="Arial"/>
              </a:rPr>
              <a:t>Jen's </a:t>
            </a:r>
            <a:r>
              <a:rPr lang="en-US" sz="3200" b="1" dirty="0">
                <a:latin typeface="Arial"/>
                <a:cs typeface="Arial"/>
              </a:rPr>
              <a:t>birthday is: " . </a:t>
            </a:r>
            <a:r>
              <a:rPr lang="en-US" sz="3200" b="1" dirty="0" smtClean="0">
                <a:latin typeface="Arial"/>
                <a:cs typeface="Arial"/>
              </a:rPr>
              <a:t> $</a:t>
            </a:r>
            <a:r>
              <a:rPr lang="en-US" sz="3200" b="1" dirty="0" err="1">
                <a:latin typeface="Arial"/>
                <a:cs typeface="Arial"/>
              </a:rPr>
              <a:t>assArray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{</a:t>
            </a:r>
            <a:r>
              <a:rPr lang="en-US" sz="3200" b="1" dirty="0">
                <a:latin typeface="Arial"/>
                <a:cs typeface="Arial"/>
              </a:rPr>
              <a:t>"</a:t>
            </a:r>
            <a:r>
              <a:rPr lang="en-US" sz="3200" b="1" dirty="0" smtClean="0">
                <a:latin typeface="Arial"/>
                <a:cs typeface="Arial"/>
              </a:rPr>
              <a:t>Jen"</a:t>
            </a:r>
            <a:r>
              <a:rPr lang="en-US" sz="3200" b="1" dirty="0">
                <a:latin typeface="Arial"/>
                <a:cs typeface="Arial"/>
              </a:rPr>
              <a:t>} . "\n";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576491" y="5166274"/>
            <a:ext cx="6428309" cy="1783118"/>
          </a:xfrm>
          <a:prstGeom prst="wedgeRoundRectCallout">
            <a:avLst>
              <a:gd name="adj1" fmla="val -56769"/>
              <a:gd name="adj2" fmla="val -228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sz="3200" b="1" dirty="0">
                <a:solidFill>
                  <a:srgbClr val="800000"/>
                </a:solidFill>
              </a:rPr>
              <a:t>Joe's birthday is: June 2 </a:t>
            </a:r>
            <a:endParaRPr lang="en-US" sz="3200" b="1" dirty="0" smtClean="0">
              <a:solidFill>
                <a:srgbClr val="800000"/>
              </a:solidFill>
            </a:endParaRPr>
          </a:p>
          <a:p>
            <a:pPr algn="l">
              <a:defRPr/>
            </a:pPr>
            <a:r>
              <a:rPr lang="en-US" sz="3200" b="1" dirty="0" smtClean="0">
                <a:solidFill>
                  <a:srgbClr val="800000"/>
                </a:solidFill>
              </a:rPr>
              <a:t>Jen's </a:t>
            </a:r>
            <a:r>
              <a:rPr lang="en-US" sz="3200" b="1" dirty="0">
                <a:solidFill>
                  <a:srgbClr val="800000"/>
                </a:solidFill>
              </a:rPr>
              <a:t>birthday is: Mar 20</a:t>
            </a:r>
            <a:endParaRPr lang="da-DK" sz="3200" b="1" dirty="0" smtClean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7010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54" y="105860"/>
            <a:ext cx="11685371" cy="2159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Hash initialization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954" y="4195203"/>
            <a:ext cx="9455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>
              <a:latin typeface="Arial"/>
              <a:cs typeface="Arial"/>
            </a:endParaRPr>
          </a:p>
          <a:p>
            <a:pPr algn="l"/>
            <a:endParaRPr lang="en-US" sz="32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028" y="1886895"/>
            <a:ext cx="114594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b="1" dirty="0">
              <a:latin typeface="Arial"/>
              <a:cs typeface="Arial"/>
            </a:endParaRPr>
          </a:p>
          <a:p>
            <a:pPr algn="l"/>
            <a:r>
              <a:rPr lang="en-US" sz="3200" b="1" dirty="0">
                <a:latin typeface="Arial"/>
                <a:cs typeface="Arial"/>
              </a:rPr>
              <a:t>%</a:t>
            </a:r>
            <a:r>
              <a:rPr lang="en-US" sz="3200" b="1" dirty="0" err="1" smtClean="0">
                <a:latin typeface="Arial"/>
                <a:cs typeface="Arial"/>
              </a:rPr>
              <a:t>assArray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= ("Jack A.", "Dec 2", "Joe B.", "June 2", "Jane C.", "Feb 13")</a:t>
            </a:r>
            <a:r>
              <a:rPr lang="en-US" sz="3200" b="1" dirty="0" smtClean="0">
                <a:latin typeface="Arial"/>
                <a:cs typeface="Arial"/>
              </a:rPr>
              <a:t>;</a:t>
            </a:r>
          </a:p>
          <a:p>
            <a:pPr algn="l"/>
            <a:endParaRPr lang="en-US" sz="3200" b="1" dirty="0">
              <a:latin typeface="Arial"/>
              <a:cs typeface="Arial"/>
            </a:endParaRPr>
          </a:p>
          <a:p>
            <a:pPr algn="l"/>
            <a:r>
              <a:rPr lang="tr-TR" sz="3200" b="1" dirty="0" err="1">
                <a:latin typeface="Arial"/>
                <a:cs typeface="Arial"/>
              </a:rPr>
              <a:t>my</a:t>
            </a:r>
            <a:r>
              <a:rPr lang="tr-TR" sz="3200" b="1" dirty="0">
                <a:latin typeface="Arial"/>
                <a:cs typeface="Arial"/>
              </a:rPr>
              <a:t> %</a:t>
            </a:r>
            <a:r>
              <a:rPr lang="tr-TR" sz="3200" b="1" dirty="0" err="1">
                <a:latin typeface="Arial"/>
                <a:cs typeface="Arial"/>
              </a:rPr>
              <a:t>hash</a:t>
            </a:r>
            <a:r>
              <a:rPr lang="tr-TR" sz="3200" b="1" dirty="0">
                <a:latin typeface="Arial"/>
                <a:cs typeface="Arial"/>
              </a:rPr>
              <a:t> = ( </a:t>
            </a:r>
            <a:r>
              <a:rPr lang="tr-TR" sz="3200" b="1" dirty="0" err="1">
                <a:latin typeface="Arial"/>
                <a:cs typeface="Arial"/>
              </a:rPr>
              <a:t>foo</a:t>
            </a:r>
            <a:r>
              <a:rPr lang="tr-TR" sz="3200" b="1" dirty="0">
                <a:latin typeface="Arial"/>
                <a:cs typeface="Arial"/>
              </a:rPr>
              <a:t> =&gt; 42, bar =&gt; 43, baz =&gt; 44 );</a:t>
            </a:r>
          </a:p>
          <a:p>
            <a:pPr algn="l"/>
            <a:endParaRPr lang="en-US" sz="3200" b="1" dirty="0" smtClean="0">
              <a:latin typeface="Arial"/>
              <a:cs typeface="Arial"/>
            </a:endParaRPr>
          </a:p>
          <a:p>
            <a:pPr algn="l"/>
            <a:r>
              <a:rPr lang="tr-TR" sz="3200" b="1" dirty="0" err="1">
                <a:latin typeface="Arial"/>
                <a:cs typeface="Arial"/>
              </a:rPr>
              <a:t>my</a:t>
            </a:r>
            <a:r>
              <a:rPr lang="tr-TR" sz="3200" b="1" dirty="0">
                <a:latin typeface="Arial"/>
                <a:cs typeface="Arial"/>
              </a:rPr>
              <a:t> %</a:t>
            </a:r>
            <a:r>
              <a:rPr lang="tr-TR" sz="3200" b="1" dirty="0" err="1">
                <a:latin typeface="Arial"/>
                <a:cs typeface="Arial"/>
              </a:rPr>
              <a:t>hash</a:t>
            </a:r>
            <a:r>
              <a:rPr lang="tr-TR" sz="3200" b="1" dirty="0">
                <a:latin typeface="Arial"/>
                <a:cs typeface="Arial"/>
              </a:rPr>
              <a:t> = ( '</a:t>
            </a:r>
            <a:r>
              <a:rPr lang="tr-TR" sz="3200" b="1" dirty="0" err="1">
                <a:latin typeface="Arial"/>
                <a:cs typeface="Arial"/>
              </a:rPr>
              <a:t>foo</a:t>
            </a:r>
            <a:r>
              <a:rPr lang="tr-TR" sz="3200" b="1" dirty="0">
                <a:latin typeface="Arial"/>
                <a:cs typeface="Arial"/>
              </a:rPr>
              <a:t>', 42, 'bar', 43, 'baz', 44 )</a:t>
            </a:r>
            <a:r>
              <a:rPr lang="tr-TR" sz="3200" b="1" dirty="0" smtClean="0">
                <a:latin typeface="Arial"/>
                <a:cs typeface="Arial"/>
              </a:rPr>
              <a:t>;</a:t>
            </a:r>
            <a:endParaRPr lang="en-US" sz="3200" b="1" dirty="0" smtClean="0">
              <a:latin typeface="Arial"/>
              <a:cs typeface="Arial"/>
            </a:endParaRPr>
          </a:p>
          <a:p>
            <a:pPr algn="l"/>
            <a:endParaRPr lang="en-US" sz="32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7646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Creating hashes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793854" cy="2756297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marL="0" lvl="0" indent="0" defTabSz="537463">
              <a:spcBef>
                <a:spcPts val="3800"/>
              </a:spcBef>
              <a:buSzTx/>
              <a:buNone/>
              <a:defRPr sz="1800"/>
            </a:pPr>
            <a:r>
              <a:rPr sz="3312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%wordhash;</a:t>
            </a:r>
          </a:p>
          <a:p>
            <a:pPr marL="0" lvl="0" indent="0" defTabSz="537463">
              <a:spcBef>
                <a:spcPts val="3800"/>
              </a:spcBef>
              <a:buSzTx/>
              <a:buNone/>
              <a:defRPr sz="1800"/>
            </a:pPr>
            <a:r>
              <a:rPr sz="3312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$wordhash{'class'} = 3;</a:t>
            </a:r>
          </a:p>
          <a:p>
            <a:pPr marL="0" lvl="0" indent="0" defTabSz="537463">
              <a:spcBef>
                <a:spcPts val="3800"/>
              </a:spcBef>
              <a:buSzTx/>
              <a:buNone/>
              <a:defRPr sz="1800"/>
            </a:pPr>
            <a:r>
              <a:rPr sz="3312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$wordhash{'course'} = 2;</a:t>
            </a:r>
          </a:p>
        </p:txBody>
      </p:sp>
      <p:sp>
        <p:nvSpPr>
          <p:cNvPr id="61" name="Shape 61"/>
          <p:cNvSpPr/>
          <p:nvPr/>
        </p:nvSpPr>
        <p:spPr>
          <a:xfrm>
            <a:off x="952500" y="5880100"/>
            <a:ext cx="9857913" cy="27562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543305">
              <a:spcBef>
                <a:spcPts val="3900"/>
              </a:spcBef>
              <a:defRPr sz="1800"/>
            </a:pPr>
            <a:r>
              <a:rPr sz="3348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$my %wordhash = ('class', 3, 'course', 2);</a:t>
            </a:r>
          </a:p>
          <a:p>
            <a:pPr lvl="0" algn="l" defTabSz="543305">
              <a:spcBef>
                <a:spcPts val="3900"/>
              </a:spcBef>
              <a:defRPr sz="1800"/>
            </a:pPr>
            <a:r>
              <a:rPr sz="3348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    OR</a:t>
            </a:r>
          </a:p>
          <a:p>
            <a:pPr lvl="0" algn="l" defTabSz="543305">
              <a:spcBef>
                <a:spcPts val="3900"/>
              </a:spcBef>
              <a:defRPr sz="1800"/>
            </a:pPr>
            <a:r>
              <a:rPr sz="3348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$my %wordhash = (‘class' =&gt; 3, ‘course' =&gt; 2);</a:t>
            </a:r>
          </a:p>
        </p:txBody>
      </p:sp>
    </p:spTree>
    <p:extLst>
      <p:ext uri="{BB962C8B-B14F-4D97-AF65-F5344CB8AC3E}">
        <p14:creationId xmlns:p14="http://schemas.microsoft.com/office/powerpoint/2010/main" val="12902334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Accessing hash elements</a:t>
            </a:r>
          </a:p>
        </p:txBody>
      </p:sp>
      <p:sp>
        <p:nvSpPr>
          <p:cNvPr id="64" name="Shape 64"/>
          <p:cNvSpPr/>
          <p:nvPr/>
        </p:nvSpPr>
        <p:spPr>
          <a:xfrm>
            <a:off x="935566" y="2595033"/>
            <a:ext cx="9857913" cy="275629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543305">
              <a:spcBef>
                <a:spcPts val="3900"/>
              </a:spcBef>
              <a:defRPr sz="1800"/>
            </a:pPr>
            <a:r>
              <a:rPr sz="3348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 = ('class', 3, 'course', 2);</a:t>
            </a:r>
          </a:p>
          <a:p>
            <a:pPr lvl="0" algn="l" defTabSz="543305">
              <a:spcBef>
                <a:spcPts val="3900"/>
              </a:spcBef>
              <a:defRPr sz="1800"/>
            </a:pPr>
            <a:r>
              <a:rPr sz="3348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$count1 = $wordhash{'class'};</a:t>
            </a:r>
          </a:p>
          <a:p>
            <a:pPr lvl="0" algn="l" defTabSz="543305">
              <a:spcBef>
                <a:spcPts val="3900"/>
              </a:spcBef>
              <a:defRPr sz="1800"/>
            </a:pPr>
            <a:r>
              <a:rPr sz="3348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print $count1;   #will print 3</a:t>
            </a:r>
          </a:p>
        </p:txBody>
      </p:sp>
      <p:sp>
        <p:nvSpPr>
          <p:cNvPr id="65" name="Shape 65"/>
          <p:cNvSpPr/>
          <p:nvPr/>
        </p:nvSpPr>
        <p:spPr>
          <a:xfrm>
            <a:off x="935566" y="5583766"/>
            <a:ext cx="11087101" cy="275629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 defTabSz="508254">
              <a:spcBef>
                <a:spcPts val="3600"/>
              </a:spcBef>
              <a:defRPr sz="1800"/>
            </a:pPr>
            <a:r>
              <a:rPr sz="3132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%wordhash = ('class', 3, 'course', 2);</a:t>
            </a:r>
          </a:p>
          <a:p>
            <a:pPr lvl="0" algn="l" defTabSz="508254">
              <a:spcBef>
                <a:spcPts val="3600"/>
              </a:spcBef>
              <a:defRPr sz="1800"/>
            </a:pPr>
            <a:r>
              <a:rPr sz="3132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$count1 = $wordhash{'class'};</a:t>
            </a:r>
          </a:p>
          <a:p>
            <a:pPr lvl="0" algn="l" defTabSz="508254">
              <a:spcBef>
                <a:spcPts val="3600"/>
              </a:spcBef>
              <a:defRPr sz="1800"/>
            </a:pPr>
            <a:r>
              <a:rPr sz="3132">
                <a:solidFill>
                  <a:srgbClr val="164F86"/>
                </a:solidFill>
                <a:latin typeface="Chalkboard"/>
                <a:ea typeface="Chalkboard"/>
                <a:cs typeface="Chalkboard"/>
                <a:sym typeface="Chalkboard"/>
              </a:rPr>
              <a:t>my @array = @wordhash{'class', ‘course'};  #@array is (3, 2)</a:t>
            </a:r>
          </a:p>
        </p:txBody>
      </p:sp>
    </p:spTree>
    <p:extLst>
      <p:ext uri="{BB962C8B-B14F-4D97-AF65-F5344CB8AC3E}">
        <p14:creationId xmlns:p14="http://schemas.microsoft.com/office/powerpoint/2010/main" val="23347390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2679</Words>
  <Application>Microsoft Macintosh PowerPoint</Application>
  <PresentationFormat>Custom</PresentationFormat>
  <Paragraphs>362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</vt:lpstr>
      <vt:lpstr>CS 3423 Systems Programming</vt:lpstr>
      <vt:lpstr>What we learned last class</vt:lpstr>
      <vt:lpstr>Access Array Elements</vt:lpstr>
      <vt:lpstr>Negative Subscript</vt:lpstr>
      <vt:lpstr>Get Slice of An Array</vt:lpstr>
      <vt:lpstr>Associative Array Variables (hashes)</vt:lpstr>
      <vt:lpstr>Hash initialization</vt:lpstr>
      <vt:lpstr>Creating hashes</vt:lpstr>
      <vt:lpstr>Accessing hash elements</vt:lpstr>
      <vt:lpstr>Get keys and values</vt:lpstr>
      <vt:lpstr>checking for existence</vt:lpstr>
      <vt:lpstr>Get the hash’s size</vt:lpstr>
      <vt:lpstr>add &amp; remove elements</vt:lpstr>
      <vt:lpstr>Multi-dimensional Array</vt:lpstr>
      <vt:lpstr>Three basic types</vt:lpstr>
      <vt:lpstr>List</vt:lpstr>
      <vt:lpstr>List: ephemeral and immutable</vt:lpstr>
      <vt:lpstr>Lists can be passed and returned to subroutines</vt:lpstr>
      <vt:lpstr>PowerPoint Presentation</vt:lpstr>
      <vt:lpstr>PowerPoint Presentation</vt:lpstr>
      <vt:lpstr>Schwartzian Transform</vt:lpstr>
      <vt:lpstr>Outline</vt:lpstr>
      <vt:lpstr>=~ s/…/…/(substitution)</vt:lpstr>
      <vt:lpstr>=~ tr/…/…/(translation)</vt:lpstr>
      <vt:lpstr>PowerPoint Presentation</vt:lpstr>
      <vt:lpstr>Outline</vt:lpstr>
      <vt:lpstr>split</vt:lpstr>
      <vt:lpstr>get all the words in a file</vt:lpstr>
      <vt:lpstr>Outline</vt:lpstr>
      <vt:lpstr>Subroutine</vt:lpstr>
      <vt:lpstr>PowerPoint Presentation</vt:lpstr>
      <vt:lpstr>PowerPoint Presentation</vt:lpstr>
      <vt:lpstr>PowerPoint Presentation</vt:lpstr>
      <vt:lpstr>References</vt:lpstr>
      <vt:lpstr>Assignment 2</vt:lpstr>
      <vt:lpstr>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3423 Systems Programming</dc:title>
  <cp:lastModifiedBy>ltptyy</cp:lastModifiedBy>
  <cp:revision>81</cp:revision>
  <cp:lastPrinted>2014-09-25T22:34:02Z</cp:lastPrinted>
  <dcterms:modified xsi:type="dcterms:W3CDTF">2014-09-26T01:11:01Z</dcterms:modified>
</cp:coreProperties>
</file>