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7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72" r:id="rId6"/>
    <p:sldId id="279" r:id="rId7"/>
    <p:sldId id="281" r:id="rId8"/>
    <p:sldId id="273" r:id="rId9"/>
    <p:sldId id="260" r:id="rId10"/>
    <p:sldId id="276" r:id="rId11"/>
    <p:sldId id="277" r:id="rId12"/>
    <p:sldId id="278" r:id="rId13"/>
    <p:sldId id="280" r:id="rId14"/>
    <p:sldId id="282" r:id="rId15"/>
    <p:sldId id="28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E2E7-4C87-4366-887C-18E6EF2C522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4B932-6C4B-4851-BA39-98952CF2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8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703-4426-450D-A368-7C49FA9C924E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jlu.edu.cn/images/big/jd-xhh.jpg">
            <a:extLst>
              <a:ext uri="{FF2B5EF4-FFF2-40B4-BE49-F238E27FC236}">
                <a16:creationId xmlns:a16="http://schemas.microsoft.com/office/drawing/2014/main" id="{AD78D72A-F21A-4330-AC83-8C831C5E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C883A1ED-5421-48CF-81D6-5D8B36FB82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02D-E5AF-4D85-A18F-4E2ABE53A05C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ABF8A496-60C1-4625-8315-249E1939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526D37C9-94CB-432C-9A3B-9ABCDDB7BE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942C-E9AC-423E-B267-61AEEC23EF55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D8C33585-F824-4BBD-84F2-AFDA2B30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D0F51A6A-21C9-409D-8AEF-199FBED4B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4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SzPct val="100000"/>
              <a:buFont typeface="Calibri" panose="020F0502020204030204" pitchFamily="34" charset="0"/>
              <a:buChar char="•"/>
              <a:defRPr/>
            </a:lvl1pPr>
            <a:lvl2pPr marL="384048" indent="-182880">
              <a:buClrTx/>
              <a:buFont typeface="Calibri" panose="020F0502020204030204" pitchFamily="34" charset="0"/>
              <a:buChar char="−"/>
              <a:defRPr/>
            </a:lvl2pPr>
            <a:lvl3pPr marL="566928" indent="-182880">
              <a:buClrTx/>
              <a:buFont typeface="Calibri" panose="020F0502020204030204" pitchFamily="34" charset="0"/>
              <a:buChar char="•"/>
              <a:defRPr/>
            </a:lvl3pPr>
            <a:lvl4pPr marL="749808" indent="-182880">
              <a:buClrTx/>
              <a:buFont typeface="Calibri" panose="020F0502020204030204" pitchFamily="34" charset="0"/>
              <a:buChar char="−"/>
              <a:defRPr/>
            </a:lvl4pPr>
            <a:lvl5pPr marL="932688" indent="-182880">
              <a:buClrTx/>
              <a:buFont typeface="Calibri" panose="020F0502020204030204" pitchFamily="34" charset="0"/>
              <a:buChar char="•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FC11-1699-4B50-A326-605A318F57D9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5388E0CD-FA9B-43D0-9945-CFF55BC6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B37765B6-9403-480F-9C93-731D1D0D7A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A975-9E0B-4DE4-984B-E03A9B4C8655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DA3C47B-3DE1-47F6-AF9D-3744D63C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03A4F3BA-54DE-47B5-B1E7-E8F8DD468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2AC-F16D-4BC8-9D2B-E43056C16423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E5B1477F-67CE-42EC-81CC-3900AAB6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9D11872-E56E-4769-A0D1-31DEAAB3DA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7B14-4EBE-4C23-B67F-B493C064E26F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1566F2AF-F468-4FC4-B22E-85C47B04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jlu.edu.cn/images/big/jd-xhh.jpg">
            <a:extLst>
              <a:ext uri="{FF2B5EF4-FFF2-40B4-BE49-F238E27FC236}">
                <a16:creationId xmlns:a16="http://schemas.microsoft.com/office/drawing/2014/main" id="{47712E62-F93A-4C77-BE11-822B77F90E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6CA1-9829-4E19-94CD-9C4955DA23AC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://www.jlu.edu.cn/images/big/jd-xhh.jpg">
            <a:extLst>
              <a:ext uri="{FF2B5EF4-FFF2-40B4-BE49-F238E27FC236}">
                <a16:creationId xmlns:a16="http://schemas.microsoft.com/office/drawing/2014/main" id="{328A5A49-1174-4DD6-B817-32AADCBC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3160019A-BFFC-4E21-901D-86E6B05C9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1FC-6A01-4B4A-866E-5C66FC8494E6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3BCC8FB-9995-4B94-9DB9-8445D4A4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EA24031E-AC9F-4BA0-9859-0836AA140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4717FA-D47A-462A-A818-981CB798FABC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936-FF79-4278-80B5-31F530E16F7F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Software Development 2020-1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E6EE62-59BB-42FD-BEC3-87F0C4DDEBF0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ui@jl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AA0D4-835F-4339-9A4E-ECC535B2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System Design 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8330E-F013-40A5-BBB0-1688AF486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DSD 2020-1-4</a:t>
            </a:r>
          </a:p>
          <a:p>
            <a:r>
              <a:rPr lang="en-US" altLang="zh-CN" dirty="0">
                <a:hlinkClick r:id="rId2"/>
              </a:rPr>
              <a:t>Rui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A407-A6B6-4F1A-8B45-2644B5CF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</a:t>
            </a:r>
            <a:br>
              <a:rPr lang="en-US" dirty="0"/>
            </a:br>
            <a:r>
              <a:rPr lang="en-US" altLang="zh-CN" i="1" dirty="0">
                <a:solidFill>
                  <a:srgbClr val="FF0000"/>
                </a:solidFill>
              </a:rPr>
              <a:t>Scoliosis Detection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3D476-D9AE-4116-9F70-02C3470F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https://ghr.nlm.nih.gov/condition/adolescent-idiopathic-scoliosis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altLang="zh-CN" dirty="0"/>
              <a:t>Functionality</a:t>
            </a:r>
          </a:p>
          <a:p>
            <a:pPr lvl="2"/>
            <a:r>
              <a:rPr lang="en-US" altLang="zh-CN" dirty="0"/>
              <a:t>Angle calculation</a:t>
            </a:r>
          </a:p>
          <a:p>
            <a:pPr lvl="2"/>
            <a:r>
              <a:rPr lang="en-US" dirty="0"/>
              <a:t>Scoliosis classification</a:t>
            </a:r>
          </a:p>
          <a:p>
            <a:pPr lvl="2"/>
            <a:r>
              <a:rPr lang="en-US" altLang="zh-CN" dirty="0"/>
              <a:t>Model migration</a:t>
            </a:r>
          </a:p>
          <a:p>
            <a:pPr lvl="1"/>
            <a:r>
              <a:rPr lang="en-US" altLang="zh-CN" dirty="0"/>
              <a:t>Interfaces</a:t>
            </a:r>
          </a:p>
          <a:p>
            <a:pPr lvl="2"/>
            <a:r>
              <a:rPr lang="en-US" dirty="0"/>
              <a:t>Figure import</a:t>
            </a:r>
          </a:p>
          <a:p>
            <a:pPr lvl="2"/>
            <a:r>
              <a:rPr lang="en-US" dirty="0"/>
              <a:t>Figure display</a:t>
            </a:r>
          </a:p>
          <a:p>
            <a:pPr lvl="2"/>
            <a:r>
              <a:rPr lang="en-US" dirty="0"/>
              <a:t>Cobb </a:t>
            </a:r>
            <a:r>
              <a:rPr lang="en-US" altLang="zh-CN" dirty="0"/>
              <a:t>angle display</a:t>
            </a:r>
          </a:p>
          <a:p>
            <a:pPr lvl="2"/>
            <a:r>
              <a:rPr lang="en-US" dirty="0"/>
              <a:t>Scoliosis class display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D40E8-4823-4222-8F6D-E88ABB42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A61D2-0F53-4213-8603-EE82B092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FAFE84-7E4C-46C0-8499-EFE97DB8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14" y="2200629"/>
            <a:ext cx="4196488" cy="37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9CB0A-A1FA-4BD7-9F6E-D4D70A49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1E8C6-EA3F-4C3A-A3E0-50E0AB0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  <a:p>
            <a:pPr lvl="1"/>
            <a:r>
              <a:rPr lang="en-US" dirty="0"/>
              <a:t>Actor</a:t>
            </a:r>
          </a:p>
          <a:p>
            <a:pPr lvl="1"/>
            <a:r>
              <a:rPr lang="en-US" dirty="0"/>
              <a:t>Use Case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Association/</a:t>
            </a:r>
            <a:r>
              <a:rPr lang="en-US" dirty="0" err="1"/>
              <a:t>Dependancy</a:t>
            </a:r>
            <a:endParaRPr lang="en-US" dirty="0"/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Composition/Aggregation</a:t>
            </a:r>
          </a:p>
          <a:p>
            <a:pPr lvl="1"/>
            <a:r>
              <a:rPr lang="en-US" dirty="0"/>
              <a:t>Realization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85642-50AA-439E-9353-CE63C880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6974F-9173-441B-BAA6-44991DC3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5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1E02-CA4B-44D4-9901-E58F50FA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 Dog-ray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76F57-1281-43F8-B893-B56242AD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458C8-37EA-4FD8-98A1-C9719BCB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B3B164F-AB7D-4E08-A83B-59D0B292E1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900238"/>
            <a:ext cx="8143875" cy="39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01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73232-21B0-42B4-92EB-2379C23E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Lengends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7A22D-A85A-470B-8F60-C89C27C4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Users upload X-ray pictures via mobile phones.</a:t>
            </a:r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Users view the analysis results.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5F48F-7255-44EF-90AA-B5339B6C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E1342-D86F-4D0F-AA59-88BB25A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B6E5-7961-4313-90BC-F14EFF7E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2D02B-62AA-4992-96C6-1BF7E1F6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User Log in	</a:t>
            </a:r>
          </a:p>
          <a:p>
            <a:r>
              <a:rPr lang="en-US" dirty="0"/>
              <a:t>Case 2: User Log out	</a:t>
            </a:r>
          </a:p>
          <a:p>
            <a:r>
              <a:rPr lang="en-US" dirty="0"/>
              <a:t>Case 3: User Sign up	</a:t>
            </a:r>
          </a:p>
          <a:p>
            <a:r>
              <a:rPr lang="en-US" dirty="0"/>
              <a:t>Case 4: User Wants to Call the Algorithm	</a:t>
            </a:r>
          </a:p>
          <a:p>
            <a:r>
              <a:rPr lang="en-US" dirty="0"/>
              <a:t>Case 5: Store X-ray Photo data to database	</a:t>
            </a:r>
          </a:p>
          <a:p>
            <a:r>
              <a:rPr lang="en-US" dirty="0"/>
              <a:t>Case 6: Store results data to database	</a:t>
            </a:r>
          </a:p>
          <a:p>
            <a:r>
              <a:rPr lang="en-US" dirty="0"/>
              <a:t>Case 7: Modify relevant results	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47431F-E28A-4C53-AE69-1FCD526B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E4BB8F-A7E2-49D4-B1E5-E0A236BA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48957-8893-48B1-8596-D1C6CB08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HappyDogs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1EF8B-6F41-4DE7-8B82-4213DF9B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Server submit the X-Ray photograph	</a:t>
            </a:r>
          </a:p>
          <a:p>
            <a:r>
              <a:rPr lang="en-US" dirty="0"/>
              <a:t>Case 2: Server Wants to do an angle calculation	</a:t>
            </a:r>
          </a:p>
          <a:p>
            <a:r>
              <a:rPr lang="en-US" dirty="0"/>
              <a:t>Case 3: Server Wants to classify the case of scoliosis	</a:t>
            </a:r>
          </a:p>
          <a:p>
            <a:r>
              <a:rPr lang="en-US" dirty="0"/>
              <a:t>Case 4: Server wants to migrate the model	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C3A3A8-EEDC-4863-A70A-6E62A273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4F133D-46E9-4B69-B691-7415487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0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E2CF-F7FF-42D0-A318-8AFDE85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82370-4957-46C0-91F2-8B6E76D1D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F419F-B321-4969-9CB0-B6BA3D6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8E45B-0CDF-4F33-BB3F-4E946464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FEE34-D4D6-468D-A34E-BDBB6A7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97CE2-0016-45EE-8915-4B63C06C4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Project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Requirement Analysis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74072-A2ED-436E-BDB3-6AB4C1AB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35482-1EB7-43B3-8958-68978271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9286-AD6C-48E9-8501-B406ED3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altLang="zh-CN" dirty="0"/>
              <a:t>Project Management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42A14-8882-4BDD-9A1F-6F7C752F5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8947B-740F-4E42-A0DD-07D3505A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CB229-6110-40E3-B996-820E4D6C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8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4C319F6F-93EB-41DF-ABBD-4BD0470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Duty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B47694A-3A8B-412E-B2E1-3C5194B0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6 component, 1 for each;</a:t>
            </a:r>
          </a:p>
          <a:p>
            <a:pPr lvl="1"/>
            <a:r>
              <a:rPr lang="en-US" dirty="0"/>
              <a:t>Algorithm 1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Android Client</a:t>
            </a:r>
          </a:p>
          <a:p>
            <a:pPr lvl="1"/>
            <a:r>
              <a:rPr lang="en-US" dirty="0"/>
              <a:t>Algorithm 2</a:t>
            </a:r>
          </a:p>
          <a:p>
            <a:pPr lvl="1"/>
            <a:r>
              <a:rPr lang="en-US" dirty="0"/>
              <a:t>Algorithm 3</a:t>
            </a:r>
          </a:p>
          <a:p>
            <a:pPr lvl="1"/>
            <a:r>
              <a:rPr lang="en-US" dirty="0"/>
              <a:t>Web (B/</a:t>
            </a:r>
            <a:r>
              <a:rPr lang="en-US" altLang="zh-CN" dirty="0"/>
              <a:t>S</a:t>
            </a:r>
            <a:r>
              <a:rPr lang="en-US" dirty="0"/>
              <a:t>) Client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Valhalla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nu</a:t>
            </a:r>
          </a:p>
          <a:p>
            <a:pPr lvl="1"/>
            <a:r>
              <a:rPr lang="en-US" dirty="0"/>
              <a:t>Popcorn</a:t>
            </a:r>
          </a:p>
          <a:p>
            <a:pPr lvl="1"/>
            <a:r>
              <a:rPr lang="en-US"/>
              <a:t>LuckyDog</a:t>
            </a:r>
            <a:endParaRPr lang="en-US" dirty="0"/>
          </a:p>
          <a:p>
            <a:pPr lvl="1"/>
            <a:r>
              <a:rPr lang="en-US" dirty="0"/>
              <a:t>Gourd Island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726007-18DD-4B07-AE5E-F3E163EF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75642-39D7-49FD-B2A9-78B28CA0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A3B9E85-1997-43CE-AF39-40816DB9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4A73B4C-2F28-48F1-A712-C4D8EAC29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918920"/>
              </p:ext>
            </p:extLst>
          </p:nvPr>
        </p:nvGraphicFramePr>
        <p:xfrm>
          <a:off x="1225414" y="2002971"/>
          <a:ext cx="9846497" cy="3692430"/>
        </p:xfrm>
        <a:graphic>
          <a:graphicData uri="http://schemas.openxmlformats.org/drawingml/2006/table">
            <a:tbl>
              <a:tblPr/>
              <a:tblGrid>
                <a:gridCol w="843609">
                  <a:extLst>
                    <a:ext uri="{9D8B030D-6E8A-4147-A177-3AD203B41FA5}">
                      <a16:colId xmlns:a16="http://schemas.microsoft.com/office/drawing/2014/main" val="803153010"/>
                    </a:ext>
                  </a:extLst>
                </a:gridCol>
                <a:gridCol w="2254016">
                  <a:extLst>
                    <a:ext uri="{9D8B030D-6E8A-4147-A177-3AD203B41FA5}">
                      <a16:colId xmlns:a16="http://schemas.microsoft.com/office/drawing/2014/main" val="408696989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668813228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331403341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0590125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841797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915906850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633419092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994699714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452198415"/>
                    </a:ext>
                  </a:extLst>
                </a:gridCol>
              </a:tblGrid>
              <a:tr h="263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14295"/>
                  </a:ext>
                </a:extLst>
              </a:tr>
              <a:tr h="2637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P.M.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Construction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9921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Control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09817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Evaluation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3879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Liason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851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A.S.M.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37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R.A.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1237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Analysis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35006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690476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 Route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07133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22848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013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446714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87156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0698C-1A5A-4541-99CB-6B52A74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F08F5-777C-42B0-AE30-70305375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BC62404-A0C6-4833-9806-536BEAD51998}"/>
              </a:ext>
            </a:extLst>
          </p:cNvPr>
          <p:cNvSpPr/>
          <p:nvPr/>
        </p:nvSpPr>
        <p:spPr>
          <a:xfrm>
            <a:off x="6096000" y="1140178"/>
            <a:ext cx="1332089" cy="86279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>
                <a:solidFill>
                  <a:srgbClr val="FF0000"/>
                </a:solidFill>
              </a:rPr>
              <a:t>We are HERE!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D5524F-327E-4A85-810B-3E07B4D8A9A5}"/>
              </a:ext>
            </a:extLst>
          </p:cNvPr>
          <p:cNvCxnSpPr/>
          <p:nvPr/>
        </p:nvCxnSpPr>
        <p:spPr>
          <a:xfrm>
            <a:off x="5994400" y="722489"/>
            <a:ext cx="0" cy="556542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6367-C9F8-4FC1-9C1B-83E6352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of Dog-ray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F79D9-D48D-4567-93D4-C5599446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510314-7A04-4BF1-8746-CEE49D38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510DFD-747B-4146-BCB1-F55B292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18CCC-8EDB-4816-915B-3E3BF50AD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022" y="1284252"/>
            <a:ext cx="11017956" cy="48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E9F04-4E3D-4F29-9B16-B03A3659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of </a:t>
            </a:r>
            <a:r>
              <a:rPr lang="en-US" dirty="0" err="1"/>
              <a:t>Lengends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6CE2-5E6E-40E0-BA5C-650B2A51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98F22D-5CDD-49E1-BFD3-1D99EEDB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5E8519-03A6-4AEA-907C-B7F7DBB9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39FEDC-F981-4A54-8A3D-19FD2BA07F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8" y="1725535"/>
            <a:ext cx="10685477" cy="4336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53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525A5-BAF3-4AB4-A0C5-80EAB36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Re-visited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5019F-CADB-414F-857F-1FC58C48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iterations for the project</a:t>
            </a:r>
          </a:p>
          <a:p>
            <a:pPr lvl="1"/>
            <a:r>
              <a:rPr lang="en-US" dirty="0"/>
              <a:t>Week 1 - Week 5</a:t>
            </a:r>
          </a:p>
          <a:p>
            <a:pPr lvl="1"/>
            <a:r>
              <a:rPr lang="en-US" dirty="0"/>
              <a:t>Week 6 – Week 8</a:t>
            </a:r>
          </a:p>
          <a:p>
            <a:r>
              <a:rPr lang="en-US" dirty="0"/>
              <a:t>All Sites Meeting (A.S.M.)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3???</a:t>
            </a:r>
            <a:r>
              <a:rPr lang="en-US" dirty="0"/>
              <a:t> times planned, on Week 2, 5 and 8, </a:t>
            </a:r>
          </a:p>
          <a:p>
            <a:pPr lvl="1"/>
            <a:r>
              <a:rPr lang="en-US" dirty="0"/>
              <a:t>for interview, midterm and final presentation</a:t>
            </a:r>
          </a:p>
          <a:p>
            <a:r>
              <a:rPr lang="en-US" dirty="0"/>
              <a:t>Major tasks are listed but </a:t>
            </a:r>
            <a:r>
              <a:rPr lang="en-US" dirty="0">
                <a:solidFill>
                  <a:srgbClr val="FF0000"/>
                </a:solidFill>
              </a:rPr>
              <a:t>not???</a:t>
            </a:r>
            <a:r>
              <a:rPr lang="en-US" dirty="0"/>
              <a:t> restricted.</a:t>
            </a:r>
          </a:p>
          <a:p>
            <a:r>
              <a:rPr lang="en-US" dirty="0"/>
              <a:t>Coder and testers are </a:t>
            </a:r>
            <a:r>
              <a:rPr lang="en-US" i="1" dirty="0">
                <a:solidFill>
                  <a:srgbClr val="FF0000"/>
                </a:solidFill>
              </a:rPr>
              <a:t>not left till</a:t>
            </a:r>
            <a:r>
              <a:rPr lang="en-US" i="1" dirty="0"/>
              <a:t> </a:t>
            </a:r>
            <a:r>
              <a:rPr lang="en-US" dirty="0"/>
              <a:t>the last minute.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60D6A-F0C5-4D62-BAB1-B00443B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651FF2-5C28-4635-B2FA-0D418C7F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1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E3841-F4BD-4B59-BA28-872028D2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71600" indent="-1371600">
              <a:buFont typeface="+mj-lt"/>
              <a:buAutoNum type="arabicPeriod" startAt="2"/>
            </a:pPr>
            <a:r>
              <a:rPr lang="en-US" altLang="zh-CN" dirty="0"/>
              <a:t>Requirement Analysis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26D18-6830-451C-8836-9D2E9529F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Project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Use Case Diagram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F78A9-1CF1-4EAE-BA21-BEB31AE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EAB16-D1D1-4D49-9A66-0898C0AB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019-2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" id="{701687C4-48CF-420F-9638-3C8AB9DC0CD7}" vid="{74C36D4E-0821-4BB9-B389-C640ED9B830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1329</TotalTime>
  <Words>360</Words>
  <Application>Microsoft Office PowerPoint</Application>
  <PresentationFormat>宽屏</PresentationFormat>
  <Paragraphs>201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等线</vt:lpstr>
      <vt:lpstr>Arial</vt:lpstr>
      <vt:lpstr>Calibri</vt:lpstr>
      <vt:lpstr>Calibri Light</vt:lpstr>
      <vt:lpstr>2019-2</vt:lpstr>
      <vt:lpstr>System Design II</vt:lpstr>
      <vt:lpstr>Contents</vt:lpstr>
      <vt:lpstr>Project Management</vt:lpstr>
      <vt:lpstr>Team and Duty</vt:lpstr>
      <vt:lpstr>Gantt</vt:lpstr>
      <vt:lpstr>Gantt of Dog-ray </vt:lpstr>
      <vt:lpstr>Gantt of Lengends </vt:lpstr>
      <vt:lpstr>Remarks Re-visited</vt:lpstr>
      <vt:lpstr>Requirement Analysis</vt:lpstr>
      <vt:lpstr>Project Description:  Scoliosis Detection</vt:lpstr>
      <vt:lpstr>Use Case Diagram</vt:lpstr>
      <vt:lpstr>RA Dog-ray</vt:lpstr>
      <vt:lpstr>Lengends</vt:lpstr>
      <vt:lpstr>Happiness</vt:lpstr>
      <vt:lpstr>HappyDogs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Warm-ups</dc:title>
  <dc:creator>z mich</dc:creator>
  <cp:lastModifiedBy>张睿</cp:lastModifiedBy>
  <cp:revision>82</cp:revision>
  <dcterms:created xsi:type="dcterms:W3CDTF">2019-03-08T06:16:56Z</dcterms:created>
  <dcterms:modified xsi:type="dcterms:W3CDTF">2020-09-25T07:10:37Z</dcterms:modified>
</cp:coreProperties>
</file>