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7" r:id="rId1"/>
  </p:sldMasterIdLst>
  <p:notesMasterIdLst>
    <p:notesMasterId r:id="rId20"/>
  </p:notesMasterIdLst>
  <p:sldIdLst>
    <p:sldId id="256" r:id="rId2"/>
    <p:sldId id="257" r:id="rId3"/>
    <p:sldId id="260" r:id="rId4"/>
    <p:sldId id="276" r:id="rId5"/>
    <p:sldId id="277" r:id="rId6"/>
    <p:sldId id="278" r:id="rId7"/>
    <p:sldId id="286" r:id="rId8"/>
    <p:sldId id="287" r:id="rId9"/>
    <p:sldId id="259" r:id="rId10"/>
    <p:sldId id="272" r:id="rId11"/>
    <p:sldId id="284" r:id="rId12"/>
    <p:sldId id="288" r:id="rId13"/>
    <p:sldId id="279" r:id="rId14"/>
    <p:sldId id="281" r:id="rId15"/>
    <p:sldId id="285" r:id="rId16"/>
    <p:sldId id="289" r:id="rId17"/>
    <p:sldId id="290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FE2E7-4C87-4366-887C-18E6EF2C522B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4B932-6C4B-4851-BA39-98952CF22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8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703-4426-450D-A368-7C49FA9C924E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jlu.edu.cn/images/big/jd-xhh.jpg">
            <a:extLst>
              <a:ext uri="{FF2B5EF4-FFF2-40B4-BE49-F238E27FC236}">
                <a16:creationId xmlns:a16="http://schemas.microsoft.com/office/drawing/2014/main" id="{AD78D72A-F21A-4330-AC83-8C831C5E8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C883A1ED-5421-48CF-81D6-5D8B36FB82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7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02D-E5AF-4D85-A18F-4E2ABE53A05C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www.jlu.edu.cn/images/big/jd-xhh.jpg">
            <a:extLst>
              <a:ext uri="{FF2B5EF4-FFF2-40B4-BE49-F238E27FC236}">
                <a16:creationId xmlns:a16="http://schemas.microsoft.com/office/drawing/2014/main" id="{ABF8A496-60C1-4625-8315-249E1939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u.edu.cn/images/big/jd-xhh.jpg">
            <a:extLst>
              <a:ext uri="{FF2B5EF4-FFF2-40B4-BE49-F238E27FC236}">
                <a16:creationId xmlns:a16="http://schemas.microsoft.com/office/drawing/2014/main" id="{526D37C9-94CB-432C-9A3B-9ABCDDB7BE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942C-E9AC-423E-B267-61AEEC23EF55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ttp://www.jlu.edu.cn/images/big/jd-xhh.jpg">
            <a:extLst>
              <a:ext uri="{FF2B5EF4-FFF2-40B4-BE49-F238E27FC236}">
                <a16:creationId xmlns:a16="http://schemas.microsoft.com/office/drawing/2014/main" id="{D8C33585-F824-4BBD-84F2-AFDA2B30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9826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D0F51A6A-21C9-409D-8AEF-199FBED4BF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9826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94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SzPct val="100000"/>
              <a:buFont typeface="Calibri" panose="020F0502020204030204" pitchFamily="34" charset="0"/>
              <a:buChar char="•"/>
              <a:defRPr/>
            </a:lvl1pPr>
            <a:lvl2pPr marL="384048" indent="-182880">
              <a:buClrTx/>
              <a:buFont typeface="Calibri" panose="020F0502020204030204" pitchFamily="34" charset="0"/>
              <a:buChar char="−"/>
              <a:defRPr/>
            </a:lvl2pPr>
            <a:lvl3pPr marL="566928" indent="-182880">
              <a:buClrTx/>
              <a:buFont typeface="Calibri" panose="020F0502020204030204" pitchFamily="34" charset="0"/>
              <a:buChar char="•"/>
              <a:defRPr/>
            </a:lvl3pPr>
            <a:lvl4pPr marL="749808" indent="-182880">
              <a:buClrTx/>
              <a:buFont typeface="Calibri" panose="020F0502020204030204" pitchFamily="34" charset="0"/>
              <a:buChar char="−"/>
              <a:defRPr/>
            </a:lvl4pPr>
            <a:lvl5pPr marL="932688" indent="-182880">
              <a:buClrTx/>
              <a:buFont typeface="Calibri" panose="020F0502020204030204" pitchFamily="34" charset="0"/>
              <a:buChar char="•"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FC11-1699-4B50-A326-605A318F57D9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www.jlu.edu.cn/images/big/jd-xhh.jpg">
            <a:extLst>
              <a:ext uri="{FF2B5EF4-FFF2-40B4-BE49-F238E27FC236}">
                <a16:creationId xmlns:a16="http://schemas.microsoft.com/office/drawing/2014/main" id="{5388E0CD-FA9B-43D0-9945-CFF55BC6A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u.edu.cn/images/big/jd-xhh.jpg">
            <a:extLst>
              <a:ext uri="{FF2B5EF4-FFF2-40B4-BE49-F238E27FC236}">
                <a16:creationId xmlns:a16="http://schemas.microsoft.com/office/drawing/2014/main" id="{B37765B6-9403-480F-9C93-731D1D0D7A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63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A975-9E0B-4DE4-984B-E03A9B4C8655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CDA3C47B-3DE1-47F6-AF9D-3744D63C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03A4F3BA-54DE-47B5-B1E7-E8F8DD4680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75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2AC-F16D-4BC8-9D2B-E43056C16423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ttp://www.jlu.edu.cn/images/big/jd-xhh.jpg">
            <a:extLst>
              <a:ext uri="{FF2B5EF4-FFF2-40B4-BE49-F238E27FC236}">
                <a16:creationId xmlns:a16="http://schemas.microsoft.com/office/drawing/2014/main" id="{E5B1477F-67CE-42EC-81CC-3900AAB6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C9D11872-E56E-4769-A0D1-31DEAAB3DA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52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7B14-4EBE-4C23-B67F-B493C064E26F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1566F2AF-F468-4FC4-B22E-85C47B04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jlu.edu.cn/images/big/jd-xhh.jpg">
            <a:extLst>
              <a:ext uri="{FF2B5EF4-FFF2-40B4-BE49-F238E27FC236}">
                <a16:creationId xmlns:a16="http://schemas.microsoft.com/office/drawing/2014/main" id="{47712E62-F93A-4C77-BE11-822B77F90E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6CA1-9829-4E19-94CD-9C4955DA23AC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 descr="http://www.jlu.edu.cn/images/big/jd-xhh.jpg">
            <a:extLst>
              <a:ext uri="{FF2B5EF4-FFF2-40B4-BE49-F238E27FC236}">
                <a16:creationId xmlns:a16="http://schemas.microsoft.com/office/drawing/2014/main" id="{328A5A49-1174-4DD6-B817-32AADCBC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jlu.edu.cn/images/big/jd-xhh.jpg">
            <a:extLst>
              <a:ext uri="{FF2B5EF4-FFF2-40B4-BE49-F238E27FC236}">
                <a16:creationId xmlns:a16="http://schemas.microsoft.com/office/drawing/2014/main" id="{3160019A-BFFC-4E21-901D-86E6B05C9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12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81FC-6A01-4B4A-866E-5C66FC8494E6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C3BCC8FB-9995-4B94-9DB9-8445D4A42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EA24031E-AC9F-4BA0-9859-0836AA140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1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4717FA-D47A-462A-A818-981CB798FABC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8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936-FF79-4278-80B5-31F530E16F7F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Software Development 2020-1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8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E6EE62-59BB-42FD-BEC3-87F0C4DDEBF0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ui@jl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ailgaosai.github.io/ALC-device/" TargetMode="External"/><Relationship Id="rId2" Type="http://schemas.openxmlformats.org/officeDocument/2006/relationships/hyperlink" Target="https://chenkaima.github.io/DSD-1-Serv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0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AA0D4-835F-4339-9A4E-ECC535B2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8330E-F013-40A5-BBB0-1688AF486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DSD 2020-1-5</a:t>
            </a:r>
          </a:p>
          <a:p>
            <a:r>
              <a:rPr lang="en-US" altLang="zh-CN" dirty="0">
                <a:hlinkClick r:id="rId2"/>
              </a:rPr>
              <a:t>Rui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A3B9E85-1997-43CE-AF39-40816DB9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4A73B4C-2F28-48F1-A712-C4D8EAC29EC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25414" y="2002971"/>
          <a:ext cx="9846497" cy="3692430"/>
        </p:xfrm>
        <a:graphic>
          <a:graphicData uri="http://schemas.openxmlformats.org/drawingml/2006/table">
            <a:tbl>
              <a:tblPr/>
              <a:tblGrid>
                <a:gridCol w="843609">
                  <a:extLst>
                    <a:ext uri="{9D8B030D-6E8A-4147-A177-3AD203B41FA5}">
                      <a16:colId xmlns:a16="http://schemas.microsoft.com/office/drawing/2014/main" val="803153010"/>
                    </a:ext>
                  </a:extLst>
                </a:gridCol>
                <a:gridCol w="2254016">
                  <a:extLst>
                    <a:ext uri="{9D8B030D-6E8A-4147-A177-3AD203B41FA5}">
                      <a16:colId xmlns:a16="http://schemas.microsoft.com/office/drawing/2014/main" val="408696989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2668813228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2331403341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1059012506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384179706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1915906850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1633419092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3994699714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2452198415"/>
                    </a:ext>
                  </a:extLst>
                </a:gridCol>
              </a:tblGrid>
              <a:tr h="2637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2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3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4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5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6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7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8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814295"/>
                  </a:ext>
                </a:extLst>
              </a:tr>
              <a:tr h="2637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P.M.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Construction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09921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 Control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09817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Evaluation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38795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Liason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Communication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78510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A.S.M.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12375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R.A.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Communication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12370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 Analysis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35006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Arch.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Design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690476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 Route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07133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Coder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22848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Testing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50135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 Design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446714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Testing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87156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F0698C-1A5A-4541-99CB-6B52A749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9F08F5-777C-42B0-AE30-70305375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EBC62404-A0C6-4833-9806-536BEAD51998}"/>
              </a:ext>
            </a:extLst>
          </p:cNvPr>
          <p:cNvSpPr/>
          <p:nvPr/>
        </p:nvSpPr>
        <p:spPr>
          <a:xfrm>
            <a:off x="7916091" y="1007372"/>
            <a:ext cx="1332089" cy="86279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i="1">
                <a:solidFill>
                  <a:srgbClr val="FF0000"/>
                </a:solidFill>
              </a:rPr>
              <a:t>We are HERE!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D5524F-327E-4A85-810B-3E07B4D8A9A5}"/>
              </a:ext>
            </a:extLst>
          </p:cNvPr>
          <p:cNvCxnSpPr/>
          <p:nvPr/>
        </p:nvCxnSpPr>
        <p:spPr>
          <a:xfrm>
            <a:off x="7709989" y="748614"/>
            <a:ext cx="0" cy="556542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65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4D1E8-C025-48DD-B077-1C463B0B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on Team Sites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9F9CE-C74B-4035-9F9E-35B3EB6E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GI: Schedule? The same as Document</a:t>
            </a:r>
          </a:p>
          <a:p>
            <a:r>
              <a:rPr lang="en-US" dirty="0"/>
              <a:t>DR: </a:t>
            </a:r>
            <a:r>
              <a:rPr lang="en-US" dirty="0">
                <a:hlinkClick r:id="rId2"/>
              </a:rPr>
              <a:t>https://chenkaima.github.io/DSD-1-Server/</a:t>
            </a:r>
            <a:r>
              <a:rPr lang="en-US" dirty="0"/>
              <a:t> N/A</a:t>
            </a:r>
          </a:p>
          <a:p>
            <a:r>
              <a:rPr lang="en-US" dirty="0"/>
              <a:t>HT: Sept. 18</a:t>
            </a:r>
          </a:p>
          <a:p>
            <a:r>
              <a:rPr lang="en-US" dirty="0"/>
              <a:t>LE: </a:t>
            </a:r>
            <a:r>
              <a:rPr lang="en-US" dirty="0">
                <a:hlinkClick r:id="rId3"/>
              </a:rPr>
              <a:t>https://sailgaosai.github.io/ALC-device/</a:t>
            </a:r>
            <a:r>
              <a:rPr lang="en-US" dirty="0"/>
              <a:t> N/A</a:t>
            </a:r>
          </a:p>
          <a:p>
            <a:r>
              <a:rPr lang="en-US" dirty="0"/>
              <a:t>PC: incomplete?</a:t>
            </a:r>
          </a:p>
          <a:p>
            <a:r>
              <a:rPr lang="en-US" dirty="0"/>
              <a:t>LD: incomplete?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BC548E-50B0-4BC5-819B-737FA7BA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11D5D9-5DC2-450F-A890-A7AA1A51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BD7BBC-CEBD-42D8-BE8D-77F37EE83984}"/>
              </a:ext>
            </a:extLst>
          </p:cNvPr>
          <p:cNvSpPr txBox="1"/>
          <p:nvPr/>
        </p:nvSpPr>
        <p:spPr>
          <a:xfrm>
            <a:off x="7943921" y="2847703"/>
            <a:ext cx="3150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i="1" dirty="0">
                <a:solidFill>
                  <a:srgbClr val="FF0000"/>
                </a:solidFill>
              </a:rPr>
              <a:t>No team </a:t>
            </a:r>
            <a:r>
              <a:rPr lang="en-US" sz="2400" b="1" i="1" dirty="0" err="1">
                <a:solidFill>
                  <a:srgbClr val="FF0000"/>
                </a:solidFill>
              </a:rPr>
              <a:t>gantts</a:t>
            </a:r>
            <a:endParaRPr lang="en-US" sz="2400" b="1" i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400" b="1" i="1" dirty="0">
                <a:solidFill>
                  <a:srgbClr val="FF0000"/>
                </a:solidFill>
              </a:rPr>
              <a:t>No latest news</a:t>
            </a:r>
          </a:p>
          <a:p>
            <a:pPr marL="342900" indent="-342900">
              <a:buAutoNum type="arabicPeriod"/>
            </a:pPr>
            <a:r>
              <a:rPr lang="en-US" sz="2400" b="1" i="1" dirty="0">
                <a:solidFill>
                  <a:srgbClr val="FF0000"/>
                </a:solidFill>
              </a:rPr>
              <a:t>No complete contact</a:t>
            </a:r>
          </a:p>
          <a:p>
            <a:pPr marL="342900" indent="-342900">
              <a:buAutoNum type="arabicPeriod"/>
            </a:pPr>
            <a:r>
              <a:rPr lang="en-US" sz="2400" b="1" i="1" dirty="0">
                <a:solidFill>
                  <a:srgbClr val="FF0000"/>
                </a:solidFill>
              </a:rPr>
              <a:t>No intrigue ad.</a:t>
            </a:r>
          </a:p>
          <a:p>
            <a:pPr marL="342900" indent="-342900">
              <a:buAutoNum type="arabicPeriod"/>
            </a:pPr>
            <a:endParaRPr lang="en-US" sz="2400" b="1" i="1" dirty="0">
              <a:solidFill>
                <a:srgbClr val="FF0000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No interest to read…</a:t>
            </a:r>
          </a:p>
        </p:txBody>
      </p:sp>
    </p:spTree>
    <p:extLst>
      <p:ext uri="{BB962C8B-B14F-4D97-AF65-F5344CB8AC3E}">
        <p14:creationId xmlns:p14="http://schemas.microsoft.com/office/powerpoint/2010/main" val="40998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15AAE-06CC-4769-8F93-67830B4C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Gourd Island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40FA543-C189-44EA-A0D6-9D561C276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63" y="2538413"/>
            <a:ext cx="7162800" cy="263842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45054A-58C7-4592-989D-1CD8191A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518348-1614-46B3-BD1A-93F275F9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0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06367-C9F8-4FC1-9C1B-83E63525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of Dog-ray ?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F79D9-D48D-4567-93D4-C5599446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510314-7A04-4BF1-8746-CEE49D38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510DFD-747B-4146-BCB1-F55B292D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418CCC-8EDB-4816-915B-3E3BF50AD1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7022" y="1284252"/>
            <a:ext cx="11017956" cy="48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E9F04-4E3D-4F29-9B16-B03A3659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of </a:t>
            </a:r>
            <a:r>
              <a:rPr lang="en-US" dirty="0" err="1"/>
              <a:t>Lengends</a:t>
            </a:r>
            <a:r>
              <a:rPr lang="en-US" dirty="0"/>
              <a:t> ?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C6CE2-5E6E-40E0-BA5C-650B2A51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98F22D-5CDD-49E1-BFD3-1D99EEDB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5E8519-03A6-4AEA-907C-B7F7DBB9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39FEDC-F981-4A54-8A3D-19FD2BA07F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28" y="1725535"/>
            <a:ext cx="10685477" cy="4336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76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A7D2BB-3175-4387-B10E-85C866BA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CA076C-6FFC-4EFE-90AC-5EFA6CCB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6C4159-9B09-4464-97DE-6A2324DEFDB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When do we have the 1</a:t>
            </a:r>
            <a:r>
              <a:rPr lang="en-US" sz="26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all-sites-meeting?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277DB8-2B2B-49DD-85F9-6961BCCD2CD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This weekend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2A7047-2B56-4134-BC70-A48210826B4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Next weekend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3C3E37-29D0-4E88-9DF5-53FCE7DB660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weekend after next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7578BE-A4AB-4609-AEB1-ED50ABA8364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Never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EB66AC7-3FF9-40E8-A058-C416B11866F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E0E60E4-479F-4967-95AD-6487B0CDA4A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B40089-A59E-4761-81E1-E7967A9EA3E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A4D2210-DA7B-415B-B16D-0636C2024A2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750F2A1-C1B3-487F-9955-416269D6CC4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F677FF0-EAE3-48F8-975A-1444E9363C59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8" name="TitleBackground">
              <a:extLst>
                <a:ext uri="{FF2B5EF4-FFF2-40B4-BE49-F238E27FC236}">
                  <a16:creationId xmlns:a16="http://schemas.microsoft.com/office/drawing/2014/main" id="{E09F102E-462B-4AA6-9394-AEF39224F40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lorBlock">
              <a:extLst>
                <a:ext uri="{FF2B5EF4-FFF2-40B4-BE49-F238E27FC236}">
                  <a16:creationId xmlns:a16="http://schemas.microsoft.com/office/drawing/2014/main" id="{D1820E8C-9C81-460E-8075-114DD962C02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ypeText">
              <a:extLst>
                <a:ext uri="{FF2B5EF4-FFF2-40B4-BE49-F238E27FC236}">
                  <a16:creationId xmlns:a16="http://schemas.microsoft.com/office/drawing/2014/main" id="{4FB13373-4416-4BCD-93CC-68C1031F643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Poll</a:t>
              </a:r>
            </a:p>
          </p:txBody>
        </p:sp>
        <p:sp>
          <p:nvSpPr>
            <p:cNvPr id="21" name="TipText">
              <a:extLst>
                <a:ext uri="{FF2B5EF4-FFF2-40B4-BE49-F238E27FC236}">
                  <a16:creationId xmlns:a16="http://schemas.microsoft.com/office/drawing/2014/main" id="{320566EC-73D3-4904-82AF-6ADE6E9B1A2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 answer(s) at most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9136235-A995-4F65-BA69-A23ADDDF3E6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594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240EBF8-B202-4534-95C6-62ECEC58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50E7DBC-7394-43A0-9964-EE4D3896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0ADF007-ACCC-410F-976D-14490429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BD53DA-AE65-4EDA-B13F-0F9A6853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0080E-75A7-4FEB-A7B8-323DE3CA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4"/>
          <a:stretch/>
        </p:blipFill>
        <p:spPr>
          <a:xfrm>
            <a:off x="6548844" y="1737360"/>
            <a:ext cx="4545876" cy="41907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75C668-C7DC-45FD-B44A-B2D88C42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804" y="2264765"/>
            <a:ext cx="3904762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4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BCA75-D8BE-404D-9272-7AFBDB5D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43487-1254-4A29-92C7-ED2484FE9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-_-|||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8B377A-F660-4DA6-B414-50A915BD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3C17C0-F9B8-492C-9588-E697556E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0E877C-8D81-49F6-8314-400F506F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97" y="2991964"/>
            <a:ext cx="7514286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0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E2CF-F7FF-42D0-A318-8AFDE85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82370-4957-46C0-91F2-8B6E76D1D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6F419F-B321-4969-9CB0-B6BA3D6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68E45B-0CDF-4F33-BB3F-4E946464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0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FEE34-D4D6-468D-A34E-BDBB6A76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97CE2-0016-45EE-8915-4B63C06C4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Requirement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Management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874072-A2ED-436E-BDB3-6AB4C1AB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35482-1EB7-43B3-8958-68978271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6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E3841-F4BD-4B59-BA28-872028D2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71600" indent="-1371600">
              <a:buFont typeface="+mj-lt"/>
              <a:buAutoNum type="arabicPeriod"/>
            </a:pPr>
            <a:r>
              <a:rPr lang="en-US" altLang="zh-CN" dirty="0"/>
              <a:t>Requirement Analysis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26D18-6830-451C-8836-9D2E9529F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Project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Use Case Diagram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0F78A9-1CF1-4EAE-BA21-BEB31AE9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5EAB16-D1D1-4D49-9A66-0898C0AB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65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1A407-A6B6-4F1A-8B45-2644B5CF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</a:t>
            </a:r>
            <a:br>
              <a:rPr lang="en-US" dirty="0"/>
            </a:br>
            <a:r>
              <a:rPr lang="en-US" altLang="zh-CN" i="1" dirty="0">
                <a:solidFill>
                  <a:srgbClr val="FF0000"/>
                </a:solidFill>
              </a:rPr>
              <a:t>Scoliosis Detection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3D476-D9AE-4116-9F70-02C3470F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https://ghr.nlm.nih.gov/condition/adolescent-idiopathic-scoliosis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altLang="zh-CN" dirty="0"/>
              <a:t>Functionality</a:t>
            </a:r>
          </a:p>
          <a:p>
            <a:pPr lvl="2"/>
            <a:r>
              <a:rPr lang="en-US" altLang="zh-CN" dirty="0"/>
              <a:t>Angle calculation</a:t>
            </a:r>
          </a:p>
          <a:p>
            <a:pPr lvl="2"/>
            <a:r>
              <a:rPr lang="en-US" dirty="0"/>
              <a:t>Scoliosis classification</a:t>
            </a:r>
          </a:p>
          <a:p>
            <a:pPr lvl="2"/>
            <a:r>
              <a:rPr lang="en-US" altLang="zh-CN" dirty="0"/>
              <a:t>Model migration</a:t>
            </a:r>
          </a:p>
          <a:p>
            <a:pPr lvl="1"/>
            <a:r>
              <a:rPr lang="en-US" altLang="zh-CN" dirty="0"/>
              <a:t>Interfaces</a:t>
            </a:r>
          </a:p>
          <a:p>
            <a:pPr lvl="2"/>
            <a:r>
              <a:rPr lang="en-US" dirty="0"/>
              <a:t>Figure import</a:t>
            </a:r>
          </a:p>
          <a:p>
            <a:pPr lvl="2"/>
            <a:r>
              <a:rPr lang="en-US" dirty="0"/>
              <a:t>Figure display</a:t>
            </a:r>
          </a:p>
          <a:p>
            <a:pPr lvl="2"/>
            <a:r>
              <a:rPr lang="en-US" dirty="0"/>
              <a:t>Cobb </a:t>
            </a:r>
            <a:r>
              <a:rPr lang="en-US" altLang="zh-CN" dirty="0"/>
              <a:t>angle display</a:t>
            </a:r>
          </a:p>
          <a:p>
            <a:pPr lvl="2"/>
            <a:r>
              <a:rPr lang="en-US" dirty="0"/>
              <a:t>Scoliosis class display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D40E8-4823-4222-8F6D-E88ABB42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A61D2-0F53-4213-8603-EE82B092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FAFE84-7E4C-46C0-8499-EFE97DB85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214" y="2200629"/>
            <a:ext cx="4196488" cy="37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9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9CB0A-A1FA-4BD7-9F6E-D4D70A49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(HT)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085642-50AA-439E-9353-CE63C880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6974F-9173-441B-BAA6-44991DC3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3A2D5E-3003-49DC-9ED1-CF024AC3E1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2349454"/>
            <a:ext cx="3764280" cy="31692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60993A-61C1-4E2D-83D2-61C57339B6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53300" y="3429000"/>
            <a:ext cx="3581400" cy="14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5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A1E02-CA4B-44D4-9901-E58F50FA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UCD Ctn. (GI)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276F57-1281-43F8-B893-B56242AD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4458C8-37EA-4FD8-98A1-C9719BCB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76F9F88-B380-402B-BB67-DD612C46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451A43-4E87-4108-8FA6-E341662C17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6422" y="2163626"/>
            <a:ext cx="5486400" cy="3610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1CD2E5-E85B-4C18-BA73-17069949B7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3808" y="2367341"/>
            <a:ext cx="5882614" cy="3497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601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3E9A543-D73B-4379-888D-62EA70A6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Design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E4E1B1A-BD55-4DA3-B7E9-C6A593DA5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7B1C31-8C50-4438-AD9A-841C2B03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1D5CA0-B8A7-412F-909C-360A18B2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C6FD160-EEEF-4D29-851C-B8C5C2BA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Coding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021B497-7356-4B43-A3A5-68ABFDEC2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002694-0281-4318-9580-E30F8148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9AEA5E-3D21-448D-B6C3-FF307416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19286-AD6C-48E9-8501-B406ED3D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71600" indent="-1371600">
              <a:buFont typeface="+mj-lt"/>
              <a:buAutoNum type="arabicPeriod" startAt="4"/>
            </a:pPr>
            <a:r>
              <a:rPr lang="en-US" altLang="zh-CN" dirty="0"/>
              <a:t>Project Management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42A14-8882-4BDD-9A1F-6F7C752F5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Gantt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08947B-740F-4E42-A0DD-07D3505A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8CB229-6110-40E3-B996-820E4D6C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41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heme/theme1.xml><?xml version="1.0" encoding="utf-8"?>
<a:theme xmlns:a="http://schemas.openxmlformats.org/drawingml/2006/main" name="2019-2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" id="{701687C4-48CF-420F-9638-3C8AB9DC0CD7}" vid="{74C36D4E-0821-4BB9-B389-C640ED9B830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1452</TotalTime>
  <Words>349</Words>
  <Application>Microsoft Office PowerPoint</Application>
  <PresentationFormat>宽屏</PresentationFormat>
  <Paragraphs>189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Microsoft Yahei</vt:lpstr>
      <vt:lpstr>宋体</vt:lpstr>
      <vt:lpstr>等线</vt:lpstr>
      <vt:lpstr>Calibri</vt:lpstr>
      <vt:lpstr>Calibri Light</vt:lpstr>
      <vt:lpstr>2019-2</vt:lpstr>
      <vt:lpstr>Coding</vt:lpstr>
      <vt:lpstr>Contents</vt:lpstr>
      <vt:lpstr>Requirement Analysis</vt:lpstr>
      <vt:lpstr>Project Description:  Scoliosis Detection</vt:lpstr>
      <vt:lpstr>Use Case Diagram (HT)</vt:lpstr>
      <vt:lpstr>UCD Ctn. (GI)</vt:lpstr>
      <vt:lpstr>2. System Design</vt:lpstr>
      <vt:lpstr>3. Coding</vt:lpstr>
      <vt:lpstr>Project Management</vt:lpstr>
      <vt:lpstr>Gantt</vt:lpstr>
      <vt:lpstr>Updates on Team Sites</vt:lpstr>
      <vt:lpstr>Gourd Island</vt:lpstr>
      <vt:lpstr>Gantt of Dog-ray ? </vt:lpstr>
      <vt:lpstr>Gantt of Lengends ? </vt:lpstr>
      <vt:lpstr>PowerPoint 演示文稿</vt:lpstr>
      <vt:lpstr>Evaluation</vt:lpstr>
      <vt:lpstr>Data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Warm-ups</dc:title>
  <dc:creator>z mich</dc:creator>
  <cp:lastModifiedBy>张睿</cp:lastModifiedBy>
  <cp:revision>93</cp:revision>
  <dcterms:created xsi:type="dcterms:W3CDTF">2019-03-08T06:16:56Z</dcterms:created>
  <dcterms:modified xsi:type="dcterms:W3CDTF">2020-10-07T06:26:03Z</dcterms:modified>
</cp:coreProperties>
</file>