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57" r:id="rId1"/>
  </p:sldMasterIdLst>
  <p:notesMasterIdLst>
    <p:notesMasterId r:id="rId18"/>
  </p:notesMasterIdLst>
  <p:sldIdLst>
    <p:sldId id="256" r:id="rId2"/>
    <p:sldId id="257" r:id="rId3"/>
    <p:sldId id="286" r:id="rId4"/>
    <p:sldId id="295" r:id="rId5"/>
    <p:sldId id="300" r:id="rId6"/>
    <p:sldId id="301" r:id="rId7"/>
    <p:sldId id="304" r:id="rId8"/>
    <p:sldId id="294" r:id="rId9"/>
    <p:sldId id="296" r:id="rId10"/>
    <p:sldId id="287" r:id="rId11"/>
    <p:sldId id="297" r:id="rId12"/>
    <p:sldId id="302" r:id="rId13"/>
    <p:sldId id="303" r:id="rId14"/>
    <p:sldId id="259" r:id="rId15"/>
    <p:sldId id="27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85" d="100"/>
          <a:sy n="85"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FE2E7-4C87-4366-887C-18E6EF2C522B}" type="datetimeFigureOut">
              <a:rPr lang="zh-CN" altLang="en-US" smtClean="0"/>
              <a:t>2020/10/20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4B932-6C4B-4851-BA39-98952CF2292F}" type="slidenum">
              <a:rPr lang="zh-CN" altLang="en-US" smtClean="0"/>
              <a:t>‹#›</a:t>
            </a:fld>
            <a:endParaRPr lang="zh-CN" altLang="en-US"/>
          </a:p>
        </p:txBody>
      </p:sp>
    </p:spTree>
    <p:extLst>
      <p:ext uri="{BB962C8B-B14F-4D97-AF65-F5344CB8AC3E}">
        <p14:creationId xmlns:p14="http://schemas.microsoft.com/office/powerpoint/2010/main" val="278738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5ED8703-4426-450D-A368-7C49FA9C924E}" type="datetime1">
              <a:rPr lang="zh-CN" altLang="en-US" smtClean="0"/>
              <a:t>2020/10/20</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http://www.jlu.edu.cn/images/big/jd-xhh.jpg">
            <a:extLst>
              <a:ext uri="{FF2B5EF4-FFF2-40B4-BE49-F238E27FC236}">
                <a16:creationId xmlns:a16="http://schemas.microsoft.com/office/drawing/2014/main" id="{AD78D72A-F21A-4330-AC83-8C831C5E8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649" y="758952"/>
            <a:ext cx="2048031" cy="20480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jlu.edu.cn/images/big/jd-xhh.jpg">
            <a:extLst>
              <a:ext uri="{FF2B5EF4-FFF2-40B4-BE49-F238E27FC236}">
                <a16:creationId xmlns:a16="http://schemas.microsoft.com/office/drawing/2014/main" id="{C883A1ED-5421-48CF-81D6-5D8B36FB82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7649" y="758952"/>
            <a:ext cx="2048031" cy="204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47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4E0B02D-E5AF-4D85-A18F-4E2ABE53A05C}" type="datetime1">
              <a:rPr lang="zh-CN" altLang="en-US" smtClean="0"/>
              <a:t>2020/10/20</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7" name="Picture 2" descr="http://www.jlu.edu.cn/images/big/jd-xhh.jpg">
            <a:extLst>
              <a:ext uri="{FF2B5EF4-FFF2-40B4-BE49-F238E27FC236}">
                <a16:creationId xmlns:a16="http://schemas.microsoft.com/office/drawing/2014/main" id="{ABF8A496-60C1-4625-8315-249E19394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jlu.edu.cn/images/big/jd-xhh.jpg">
            <a:extLst>
              <a:ext uri="{FF2B5EF4-FFF2-40B4-BE49-F238E27FC236}">
                <a16:creationId xmlns:a16="http://schemas.microsoft.com/office/drawing/2014/main" id="{526D37C9-94CB-432C-9A3B-9ABCDDB7BE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1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8F942C-E9AC-423E-B267-61AEEC23EF55}" type="datetime1">
              <a:rPr lang="zh-CN" altLang="en-US" smtClean="0"/>
              <a:t>2020/10/20</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9" name="Picture 2" descr="http://www.jlu.edu.cn/images/big/jd-xhh.jpg">
            <a:extLst>
              <a:ext uri="{FF2B5EF4-FFF2-40B4-BE49-F238E27FC236}">
                <a16:creationId xmlns:a16="http://schemas.microsoft.com/office/drawing/2014/main" id="{D8C33585-F824-4BBD-84F2-AFDA2B303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9826"/>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jlu.edu.cn/images/big/jd-xhh.jpg">
            <a:extLst>
              <a:ext uri="{FF2B5EF4-FFF2-40B4-BE49-F238E27FC236}">
                <a16:creationId xmlns:a16="http://schemas.microsoft.com/office/drawing/2014/main" id="{D0F51A6A-21C9-409D-8AEF-199FBED4BF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409826"/>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94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342900" indent="-342900">
              <a:buClrTx/>
              <a:buSzPct val="100000"/>
              <a:buFont typeface="Calibri" panose="020F0502020204030204" pitchFamily="34" charset="0"/>
              <a:buChar char="•"/>
              <a:defRPr/>
            </a:lvl1pPr>
            <a:lvl2pPr marL="384048" indent="-182880">
              <a:buClrTx/>
              <a:buFont typeface="Calibri" panose="020F0502020204030204" pitchFamily="34" charset="0"/>
              <a:buChar char="−"/>
              <a:defRPr/>
            </a:lvl2pPr>
            <a:lvl3pPr marL="566928" indent="-182880">
              <a:buClrTx/>
              <a:buFont typeface="Calibri" panose="020F0502020204030204" pitchFamily="34" charset="0"/>
              <a:buChar char="•"/>
              <a:defRPr/>
            </a:lvl3pPr>
            <a:lvl4pPr marL="749808" indent="-182880">
              <a:buClrTx/>
              <a:buFont typeface="Calibri" panose="020F0502020204030204" pitchFamily="34" charset="0"/>
              <a:buChar char="−"/>
              <a:defRPr/>
            </a:lvl4pPr>
            <a:lvl5pPr marL="932688" indent="-182880">
              <a:buClrTx/>
              <a:buFont typeface="Calibri" panose="020F0502020204030204" pitchFamily="34" charset="0"/>
              <a:buChar cha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F9FC11-1699-4B50-A326-605A318F57D9}" type="datetime1">
              <a:rPr lang="zh-CN" altLang="en-US" smtClean="0"/>
              <a:t>2020/10/20</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7" name="Picture 2" descr="http://www.jlu.edu.cn/images/big/jd-xhh.jpg">
            <a:extLst>
              <a:ext uri="{FF2B5EF4-FFF2-40B4-BE49-F238E27FC236}">
                <a16:creationId xmlns:a16="http://schemas.microsoft.com/office/drawing/2014/main" id="{5388E0CD-FA9B-43D0-9945-CFF55BC6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jlu.edu.cn/images/big/jd-xhh.jpg">
            <a:extLst>
              <a:ext uri="{FF2B5EF4-FFF2-40B4-BE49-F238E27FC236}">
                <a16:creationId xmlns:a16="http://schemas.microsoft.com/office/drawing/2014/main" id="{B37765B6-9403-480F-9C93-731D1D0D7A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3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2D7A975-9E0B-4DE4-984B-E03A9B4C8655}" type="datetime1">
              <a:rPr lang="zh-CN" altLang="en-US" smtClean="0"/>
              <a:t>2020/10/20</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www.jlu.edu.cn/images/big/jd-xhh.jpg">
            <a:extLst>
              <a:ext uri="{FF2B5EF4-FFF2-40B4-BE49-F238E27FC236}">
                <a16:creationId xmlns:a16="http://schemas.microsoft.com/office/drawing/2014/main" id="{CDA3C47B-3DE1-47F6-AF9D-3744D63C0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649" y="758952"/>
            <a:ext cx="2048031" cy="20480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jlu.edu.cn/images/big/jd-xhh.jpg">
            <a:extLst>
              <a:ext uri="{FF2B5EF4-FFF2-40B4-BE49-F238E27FC236}">
                <a16:creationId xmlns:a16="http://schemas.microsoft.com/office/drawing/2014/main" id="{03A4F3BA-54DE-47B5-B1E7-E8F8DD4680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7649" y="758952"/>
            <a:ext cx="2048031" cy="204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75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BD62AC-F16D-4BC8-9D2B-E43056C16423}" type="datetime1">
              <a:rPr lang="zh-CN" altLang="en-US" smtClean="0"/>
              <a:t>2020/10/20</a:t>
            </a:fld>
            <a:endParaRPr lang="zh-CN" altLang="en-US"/>
          </a:p>
        </p:txBody>
      </p:sp>
      <p:sp>
        <p:nvSpPr>
          <p:cNvPr id="6" name="Footer Placeholder 5"/>
          <p:cNvSpPr>
            <a:spLocks noGrp="1"/>
          </p:cNvSpPr>
          <p:nvPr>
            <p:ph type="ftr" sz="quarter" idx="11"/>
          </p:nvPr>
        </p:nvSpPr>
        <p:spPr/>
        <p:txBody>
          <a:bodyPr/>
          <a:lstStyle/>
          <a:p>
            <a:r>
              <a:rPr lang="en-US" altLang="zh-CN"/>
              <a:t>Distributed Software Development 2020-1</a:t>
            </a:r>
            <a:endParaRPr lang="zh-CN" altLang="en-US"/>
          </a:p>
        </p:txBody>
      </p:sp>
      <p:sp>
        <p:nvSpPr>
          <p:cNvPr id="7" name="Slide Number Placeholder 6"/>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9" name="Picture 2" descr="http://www.jlu.edu.cn/images/big/jd-xhh.jpg">
            <a:extLst>
              <a:ext uri="{FF2B5EF4-FFF2-40B4-BE49-F238E27FC236}">
                <a16:creationId xmlns:a16="http://schemas.microsoft.com/office/drawing/2014/main" id="{E5B1477F-67CE-42EC-81CC-3900AAB6D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jlu.edu.cn/images/big/jd-xhh.jpg">
            <a:extLst>
              <a:ext uri="{FF2B5EF4-FFF2-40B4-BE49-F238E27FC236}">
                <a16:creationId xmlns:a16="http://schemas.microsoft.com/office/drawing/2014/main" id="{C9D11872-E56E-4769-A0D1-31DEAAB3DA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52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F4F7B14-4EBE-4C23-B67F-B493C064E26F}" type="datetime1">
              <a:rPr lang="zh-CN" altLang="en-US" smtClean="0"/>
              <a:t>2020/10/20</a:t>
            </a:fld>
            <a:endParaRPr lang="zh-CN" altLang="en-US"/>
          </a:p>
        </p:txBody>
      </p:sp>
      <p:sp>
        <p:nvSpPr>
          <p:cNvPr id="8" name="Footer Placeholder 7"/>
          <p:cNvSpPr>
            <a:spLocks noGrp="1"/>
          </p:cNvSpPr>
          <p:nvPr>
            <p:ph type="ftr" sz="quarter" idx="11"/>
          </p:nvPr>
        </p:nvSpPr>
        <p:spPr/>
        <p:txBody>
          <a:bodyPr/>
          <a:lstStyle/>
          <a:p>
            <a:r>
              <a:rPr lang="en-US" altLang="zh-CN"/>
              <a:t>Distributed Software Development 2020-1</a:t>
            </a:r>
            <a:endParaRPr lang="zh-CN" altLang="en-US"/>
          </a:p>
        </p:txBody>
      </p:sp>
      <p:sp>
        <p:nvSpPr>
          <p:cNvPr id="9" name="Slide Number Placeholder 8"/>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11" name="Picture 2" descr="http://www.jlu.edu.cn/images/big/jd-xhh.jpg">
            <a:extLst>
              <a:ext uri="{FF2B5EF4-FFF2-40B4-BE49-F238E27FC236}">
                <a16:creationId xmlns:a16="http://schemas.microsoft.com/office/drawing/2014/main" id="{1566F2AF-F468-4FC4-B22E-85C47B049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jlu.edu.cn/images/big/jd-xhh.jpg">
            <a:extLst>
              <a:ext uri="{FF2B5EF4-FFF2-40B4-BE49-F238E27FC236}">
                <a16:creationId xmlns:a16="http://schemas.microsoft.com/office/drawing/2014/main" id="{47712E62-F93A-4C77-BE11-822B77F90E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18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3D6CA1-9829-4E19-94CD-9C4955DA23AC}" type="datetime1">
              <a:rPr lang="zh-CN" altLang="en-US" smtClean="0"/>
              <a:t>2020/10/20</a:t>
            </a:fld>
            <a:endParaRPr lang="zh-CN" altLang="en-US"/>
          </a:p>
        </p:txBody>
      </p:sp>
      <p:sp>
        <p:nvSpPr>
          <p:cNvPr id="4" name="Footer Placeholder 3"/>
          <p:cNvSpPr>
            <a:spLocks noGrp="1"/>
          </p:cNvSpPr>
          <p:nvPr>
            <p:ph type="ftr" sz="quarter" idx="11"/>
          </p:nvPr>
        </p:nvSpPr>
        <p:spPr/>
        <p:txBody>
          <a:bodyPr/>
          <a:lstStyle/>
          <a:p>
            <a:r>
              <a:rPr lang="en-US" altLang="zh-CN"/>
              <a:t>Distributed Software Development 2020-1</a:t>
            </a:r>
            <a:endParaRPr lang="zh-CN" altLang="en-US"/>
          </a:p>
        </p:txBody>
      </p:sp>
      <p:sp>
        <p:nvSpPr>
          <p:cNvPr id="5" name="Slide Number Placeholder 4"/>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6" name="Picture 2" descr="http://www.jlu.edu.cn/images/big/jd-xhh.jpg">
            <a:extLst>
              <a:ext uri="{FF2B5EF4-FFF2-40B4-BE49-F238E27FC236}">
                <a16:creationId xmlns:a16="http://schemas.microsoft.com/office/drawing/2014/main" id="{328A5A49-1174-4DD6-B817-32AADCBC6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jlu.edu.cn/images/big/jd-xhh.jpg">
            <a:extLst>
              <a:ext uri="{FF2B5EF4-FFF2-40B4-BE49-F238E27FC236}">
                <a16:creationId xmlns:a16="http://schemas.microsoft.com/office/drawing/2014/main" id="{3160019A-BFFC-4E21-901D-86E6B05C985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2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1F81FC-6A01-4B4A-866E-5C66FC8494E6}" type="datetime1">
              <a:rPr lang="zh-CN" altLang="en-US" smtClean="0"/>
              <a:t>2020/10/20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Distributed Software Development 2020-1</a:t>
            </a:r>
            <a:endParaRPr lang="zh-CN" altLang="en-US"/>
          </a:p>
        </p:txBody>
      </p:sp>
      <p:sp>
        <p:nvSpPr>
          <p:cNvPr id="9" name="Slide Number Placeholder 8"/>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10" name="Picture 2" descr="http://www.jlu.edu.cn/images/big/jd-xhh.jpg">
            <a:extLst>
              <a:ext uri="{FF2B5EF4-FFF2-40B4-BE49-F238E27FC236}">
                <a16:creationId xmlns:a16="http://schemas.microsoft.com/office/drawing/2014/main" id="{C3BCC8FB-9995-4B94-9DB9-8445D4A42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jlu.edu.cn/images/big/jd-xhh.jpg">
            <a:extLst>
              <a:ext uri="{FF2B5EF4-FFF2-40B4-BE49-F238E27FC236}">
                <a16:creationId xmlns:a16="http://schemas.microsoft.com/office/drawing/2014/main" id="{EA24031E-AC9F-4BA0-9859-0836AA140B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11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4717FA-D47A-462A-A818-981CB798FABC}" type="datetime1">
              <a:rPr lang="zh-CN" altLang="en-US" smtClean="0"/>
              <a:t>2020/10/20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a:t>Distributed Software Development 2020-1</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DC99D9-F975-4EA6-9B8C-07B49CD985DE}" type="slidenum">
              <a:rPr lang="zh-CN" altLang="en-US" smtClean="0"/>
              <a:t>‹#›</a:t>
            </a:fld>
            <a:endParaRPr lang="zh-CN" altLang="en-US"/>
          </a:p>
        </p:txBody>
      </p:sp>
    </p:spTree>
    <p:extLst>
      <p:ext uri="{BB962C8B-B14F-4D97-AF65-F5344CB8AC3E}">
        <p14:creationId xmlns:p14="http://schemas.microsoft.com/office/powerpoint/2010/main" val="163488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FC61936-FF79-4278-80B5-31F530E16F7F}" type="datetime1">
              <a:rPr lang="zh-CN" altLang="en-US" smtClean="0"/>
              <a:t>2020/10/20</a:t>
            </a:fld>
            <a:endParaRPr lang="zh-CN" altLang="en-US"/>
          </a:p>
        </p:txBody>
      </p:sp>
      <p:sp>
        <p:nvSpPr>
          <p:cNvPr id="6" name="Footer Placeholder 5"/>
          <p:cNvSpPr>
            <a:spLocks noGrp="1"/>
          </p:cNvSpPr>
          <p:nvPr>
            <p:ph type="ftr" sz="quarter" idx="11"/>
          </p:nvPr>
        </p:nvSpPr>
        <p:spPr/>
        <p:txBody>
          <a:bodyPr/>
          <a:lstStyle/>
          <a:p>
            <a:r>
              <a:rPr lang="en-US"/>
              <a:t>Distributed Software Development 2020-1</a:t>
            </a:r>
            <a:endParaRPr lang="en-US" dirty="0"/>
          </a:p>
        </p:txBody>
      </p:sp>
      <p:sp>
        <p:nvSpPr>
          <p:cNvPr id="7" name="Slide Number Placeholder 6"/>
          <p:cNvSpPr>
            <a:spLocks noGrp="1"/>
          </p:cNvSpPr>
          <p:nvPr>
            <p:ph type="sldNum" sz="quarter" idx="12"/>
          </p:nvPr>
        </p:nvSpPr>
        <p:spPr/>
        <p:txBody>
          <a:bodyPr/>
          <a:lstStyle/>
          <a:p>
            <a:fld id="{BADC99D9-F975-4EA6-9B8C-07B49CD985DE}" type="slidenum">
              <a:rPr lang="zh-CN" altLang="en-US" smtClean="0"/>
              <a:t>‹#›</a:t>
            </a:fld>
            <a:endParaRPr lang="zh-CN" altLang="en-US"/>
          </a:p>
        </p:txBody>
      </p:sp>
    </p:spTree>
    <p:extLst>
      <p:ext uri="{BB962C8B-B14F-4D97-AF65-F5344CB8AC3E}">
        <p14:creationId xmlns:p14="http://schemas.microsoft.com/office/powerpoint/2010/main" val="103828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E6EE62-59BB-42FD-BEC3-87F0C4DDEBF0}" type="datetime1">
              <a:rPr lang="zh-CN" altLang="en-US" smtClean="0"/>
              <a:t>2020/10/20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Distributed Software Development 2020-1</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DC99D9-F975-4EA6-9B8C-07B49CD985DE}"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44506"/>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rui@jl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AA0D4-835F-4339-9A4E-ECC535B24D9E}"/>
              </a:ext>
            </a:extLst>
          </p:cNvPr>
          <p:cNvSpPr>
            <a:spLocks noGrp="1"/>
          </p:cNvSpPr>
          <p:nvPr>
            <p:ph type="ctrTitle"/>
          </p:nvPr>
        </p:nvSpPr>
        <p:spPr/>
        <p:txBody>
          <a:bodyPr/>
          <a:lstStyle/>
          <a:p>
            <a:r>
              <a:rPr lang="en-US" altLang="zh-CN" dirty="0"/>
              <a:t>Testing II</a:t>
            </a:r>
            <a:endParaRPr lang="zh-CN" altLang="en-US" dirty="0"/>
          </a:p>
        </p:txBody>
      </p:sp>
      <p:sp>
        <p:nvSpPr>
          <p:cNvPr id="3" name="副标题 2">
            <a:extLst>
              <a:ext uri="{FF2B5EF4-FFF2-40B4-BE49-F238E27FC236}">
                <a16:creationId xmlns:a16="http://schemas.microsoft.com/office/drawing/2014/main" id="{5B18330E-F013-40A5-BBB0-1688AF48645C}"/>
              </a:ext>
            </a:extLst>
          </p:cNvPr>
          <p:cNvSpPr>
            <a:spLocks noGrp="1"/>
          </p:cNvSpPr>
          <p:nvPr>
            <p:ph type="subTitle" idx="1"/>
          </p:nvPr>
        </p:nvSpPr>
        <p:spPr/>
        <p:txBody>
          <a:bodyPr>
            <a:normAutofit/>
          </a:bodyPr>
          <a:lstStyle/>
          <a:p>
            <a:r>
              <a:rPr lang="en-US" altLang="zh-CN" dirty="0"/>
              <a:t>DSD 2020-1-6</a:t>
            </a:r>
          </a:p>
          <a:p>
            <a:r>
              <a:rPr lang="en-US" altLang="zh-CN" dirty="0">
                <a:hlinkClick r:id="rId2"/>
              </a:rPr>
              <a:t>Rui ZHANG</a:t>
            </a:r>
            <a:endParaRPr lang="zh-CN" altLang="en-US" dirty="0"/>
          </a:p>
        </p:txBody>
      </p:sp>
    </p:spTree>
    <p:extLst>
      <p:ext uri="{BB962C8B-B14F-4D97-AF65-F5344CB8AC3E}">
        <p14:creationId xmlns:p14="http://schemas.microsoft.com/office/powerpoint/2010/main" val="40068451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C6FD160-EEEF-4D29-851C-B8C5C2BA27E4}"/>
              </a:ext>
            </a:extLst>
          </p:cNvPr>
          <p:cNvSpPr>
            <a:spLocks noGrp="1"/>
          </p:cNvSpPr>
          <p:nvPr>
            <p:ph type="title"/>
          </p:nvPr>
        </p:nvSpPr>
        <p:spPr/>
        <p:txBody>
          <a:bodyPr/>
          <a:lstStyle/>
          <a:p>
            <a:r>
              <a:rPr lang="en-US" dirty="0"/>
              <a:t>2. Coding</a:t>
            </a:r>
          </a:p>
        </p:txBody>
      </p:sp>
      <p:sp>
        <p:nvSpPr>
          <p:cNvPr id="7" name="文本占位符 6">
            <a:extLst>
              <a:ext uri="{FF2B5EF4-FFF2-40B4-BE49-F238E27FC236}">
                <a16:creationId xmlns:a16="http://schemas.microsoft.com/office/drawing/2014/main" id="{8021B497-7356-4B43-A3A5-68ABFDEC2CD4}"/>
              </a:ext>
            </a:extLst>
          </p:cNvPr>
          <p:cNvSpPr>
            <a:spLocks noGrp="1"/>
          </p:cNvSpPr>
          <p:nvPr>
            <p:ph type="body" idx="1"/>
          </p:nvPr>
        </p:nvSpPr>
        <p:spPr/>
        <p:txBody>
          <a:bodyPr/>
          <a:lstStyle/>
          <a:p>
            <a:r>
              <a:rPr lang="en-US" dirty="0"/>
              <a:t>???</a:t>
            </a:r>
          </a:p>
        </p:txBody>
      </p:sp>
      <p:sp>
        <p:nvSpPr>
          <p:cNvPr id="4" name="页脚占位符 3">
            <a:extLst>
              <a:ext uri="{FF2B5EF4-FFF2-40B4-BE49-F238E27FC236}">
                <a16:creationId xmlns:a16="http://schemas.microsoft.com/office/drawing/2014/main" id="{CF002694-0281-4318-9580-E30F81488371}"/>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B99AEA5E-3D21-448D-B6C3-FF30741690F0}"/>
              </a:ext>
            </a:extLst>
          </p:cNvPr>
          <p:cNvSpPr>
            <a:spLocks noGrp="1"/>
          </p:cNvSpPr>
          <p:nvPr>
            <p:ph type="sldNum" sz="quarter" idx="12"/>
          </p:nvPr>
        </p:nvSpPr>
        <p:spPr/>
        <p:txBody>
          <a:bodyPr/>
          <a:lstStyle/>
          <a:p>
            <a:fld id="{BADC99D9-F975-4EA6-9B8C-07B49CD985DE}" type="slidenum">
              <a:rPr lang="zh-CN" altLang="en-US" smtClean="0"/>
              <a:t>10</a:t>
            </a:fld>
            <a:endParaRPr lang="zh-CN" altLang="en-US"/>
          </a:p>
        </p:txBody>
      </p:sp>
    </p:spTree>
    <p:extLst>
      <p:ext uri="{BB962C8B-B14F-4D97-AF65-F5344CB8AC3E}">
        <p14:creationId xmlns:p14="http://schemas.microsoft.com/office/powerpoint/2010/main" val="36322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E2ED5-F703-4E86-A283-BB3651999EF1}"/>
              </a:ext>
            </a:extLst>
          </p:cNvPr>
          <p:cNvSpPr>
            <a:spLocks noGrp="1"/>
          </p:cNvSpPr>
          <p:nvPr>
            <p:ph type="title"/>
          </p:nvPr>
        </p:nvSpPr>
        <p:spPr/>
        <p:txBody>
          <a:bodyPr/>
          <a:lstStyle/>
          <a:p>
            <a:r>
              <a:rPr lang="en-US" dirty="0"/>
              <a:t>3. Testing</a:t>
            </a:r>
          </a:p>
        </p:txBody>
      </p:sp>
      <p:sp>
        <p:nvSpPr>
          <p:cNvPr id="3" name="文本占位符 2">
            <a:extLst>
              <a:ext uri="{FF2B5EF4-FFF2-40B4-BE49-F238E27FC236}">
                <a16:creationId xmlns:a16="http://schemas.microsoft.com/office/drawing/2014/main" id="{4731AA7B-0EB1-4A3C-AA0C-55A756DB6F52}"/>
              </a:ext>
            </a:extLst>
          </p:cNvPr>
          <p:cNvSpPr>
            <a:spLocks noGrp="1"/>
          </p:cNvSpPr>
          <p:nvPr>
            <p:ph type="body" idx="1"/>
          </p:nvPr>
        </p:nvSpPr>
        <p:spPr/>
        <p:txBody>
          <a:bodyPr/>
          <a:lstStyle/>
          <a:p>
            <a:endParaRPr lang="en-US" dirty="0"/>
          </a:p>
        </p:txBody>
      </p:sp>
      <p:sp>
        <p:nvSpPr>
          <p:cNvPr id="4" name="页脚占位符 3">
            <a:extLst>
              <a:ext uri="{FF2B5EF4-FFF2-40B4-BE49-F238E27FC236}">
                <a16:creationId xmlns:a16="http://schemas.microsoft.com/office/drawing/2014/main" id="{2CE91182-2B54-40DE-B8A7-74E403FA6D0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F8E33976-6BC8-4A53-A9A7-66005C95B669}"/>
              </a:ext>
            </a:extLst>
          </p:cNvPr>
          <p:cNvSpPr>
            <a:spLocks noGrp="1"/>
          </p:cNvSpPr>
          <p:nvPr>
            <p:ph type="sldNum" sz="quarter" idx="12"/>
          </p:nvPr>
        </p:nvSpPr>
        <p:spPr/>
        <p:txBody>
          <a:bodyPr/>
          <a:lstStyle/>
          <a:p>
            <a:fld id="{BADC99D9-F975-4EA6-9B8C-07B49CD985DE}" type="slidenum">
              <a:rPr lang="zh-CN" altLang="en-US" smtClean="0"/>
              <a:t>11</a:t>
            </a:fld>
            <a:endParaRPr lang="zh-CN" altLang="en-US"/>
          </a:p>
        </p:txBody>
      </p:sp>
    </p:spTree>
    <p:extLst>
      <p:ext uri="{BB962C8B-B14F-4D97-AF65-F5344CB8AC3E}">
        <p14:creationId xmlns:p14="http://schemas.microsoft.com/office/powerpoint/2010/main" val="383934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473D756-CCC8-4C85-AE21-FD61AD5E4DEF}"/>
              </a:ext>
            </a:extLst>
          </p:cNvPr>
          <p:cNvSpPr>
            <a:spLocks noGrp="1"/>
          </p:cNvSpPr>
          <p:nvPr>
            <p:ph type="title"/>
          </p:nvPr>
        </p:nvSpPr>
        <p:spPr/>
        <p:txBody>
          <a:bodyPr/>
          <a:lstStyle/>
          <a:p>
            <a:r>
              <a:rPr lang="en-US" dirty="0"/>
              <a:t>TR-Lucky Dogs</a:t>
            </a:r>
          </a:p>
        </p:txBody>
      </p:sp>
      <p:sp>
        <p:nvSpPr>
          <p:cNvPr id="4" name="页脚占位符 3">
            <a:extLst>
              <a:ext uri="{FF2B5EF4-FFF2-40B4-BE49-F238E27FC236}">
                <a16:creationId xmlns:a16="http://schemas.microsoft.com/office/drawing/2014/main" id="{2D29335A-5D7A-4BDF-AC6E-CA4C16ADB9F1}"/>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A285858F-57E5-44B5-B1AC-2E0EC2AECAC8}"/>
              </a:ext>
            </a:extLst>
          </p:cNvPr>
          <p:cNvSpPr>
            <a:spLocks noGrp="1"/>
          </p:cNvSpPr>
          <p:nvPr>
            <p:ph type="sldNum" sz="quarter" idx="12"/>
          </p:nvPr>
        </p:nvSpPr>
        <p:spPr/>
        <p:txBody>
          <a:bodyPr/>
          <a:lstStyle/>
          <a:p>
            <a:fld id="{BADC99D9-F975-4EA6-9B8C-07B49CD985DE}" type="slidenum">
              <a:rPr lang="zh-CN" altLang="en-US" smtClean="0"/>
              <a:t>12</a:t>
            </a:fld>
            <a:endParaRPr lang="zh-CN" altLang="en-US"/>
          </a:p>
        </p:txBody>
      </p:sp>
      <p:pic>
        <p:nvPicPr>
          <p:cNvPr id="8" name="图片 7">
            <a:extLst>
              <a:ext uri="{FF2B5EF4-FFF2-40B4-BE49-F238E27FC236}">
                <a16:creationId xmlns:a16="http://schemas.microsoft.com/office/drawing/2014/main" id="{A964FB02-AF4F-4318-9124-D3E8CB328338}"/>
              </a:ext>
            </a:extLst>
          </p:cNvPr>
          <p:cNvPicPr>
            <a:picLocks noChangeAspect="1"/>
          </p:cNvPicPr>
          <p:nvPr/>
        </p:nvPicPr>
        <p:blipFill>
          <a:blip r:embed="rId2"/>
          <a:stretch>
            <a:fillRect/>
          </a:stretch>
        </p:blipFill>
        <p:spPr>
          <a:xfrm>
            <a:off x="293892" y="1845734"/>
            <a:ext cx="5604567" cy="2662169"/>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id="{2ED743BD-2913-4755-B9A9-BB9CCA4E6B5A}"/>
              </a:ext>
            </a:extLst>
          </p:cNvPr>
          <p:cNvPicPr>
            <a:picLocks noChangeAspect="1"/>
          </p:cNvPicPr>
          <p:nvPr/>
        </p:nvPicPr>
        <p:blipFill>
          <a:blip r:embed="rId3"/>
          <a:stretch>
            <a:fillRect/>
          </a:stretch>
        </p:blipFill>
        <p:spPr>
          <a:xfrm>
            <a:off x="6096000" y="3468184"/>
            <a:ext cx="5639595" cy="29511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7570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F93C0-D6CA-4919-96B2-B6919F68656A}"/>
              </a:ext>
            </a:extLst>
          </p:cNvPr>
          <p:cNvSpPr>
            <a:spLocks noGrp="1"/>
          </p:cNvSpPr>
          <p:nvPr>
            <p:ph type="title"/>
          </p:nvPr>
        </p:nvSpPr>
        <p:spPr/>
        <p:txBody>
          <a:bodyPr/>
          <a:lstStyle/>
          <a:p>
            <a:r>
              <a:rPr lang="en-US" dirty="0"/>
              <a:t>TR Dog-ray</a:t>
            </a:r>
          </a:p>
        </p:txBody>
      </p:sp>
      <p:sp>
        <p:nvSpPr>
          <p:cNvPr id="3" name="内容占位符 2">
            <a:extLst>
              <a:ext uri="{FF2B5EF4-FFF2-40B4-BE49-F238E27FC236}">
                <a16:creationId xmlns:a16="http://schemas.microsoft.com/office/drawing/2014/main" id="{299FF3B5-14D3-4D86-9896-7D2C58484ED6}"/>
              </a:ext>
            </a:extLst>
          </p:cNvPr>
          <p:cNvSpPr>
            <a:spLocks noGrp="1"/>
          </p:cNvSpPr>
          <p:nvPr>
            <p:ph idx="1"/>
          </p:nvPr>
        </p:nvSpPr>
        <p:spPr/>
        <p:txBody>
          <a:bodyPr>
            <a:normAutofit lnSpcReduction="10000"/>
          </a:bodyPr>
          <a:lstStyle/>
          <a:p>
            <a:pPr lvl="0"/>
            <a:r>
              <a:rPr lang="en-US" b="1" dirty="0"/>
              <a:t>Testing Cases</a:t>
            </a:r>
          </a:p>
          <a:p>
            <a:pPr lvl="1"/>
            <a:r>
              <a:rPr lang="en-US" b="1" dirty="0"/>
              <a:t>Algorithm for Edge Detection</a:t>
            </a:r>
          </a:p>
          <a:p>
            <a:pPr lvl="1"/>
            <a:r>
              <a:rPr lang="en-US" dirty="0"/>
              <a:t>We will process the pictures which were given to us and try to detect their edges.</a:t>
            </a:r>
          </a:p>
          <a:p>
            <a:pPr lvl="1"/>
            <a:r>
              <a:rPr lang="en-US" b="1" dirty="0"/>
              <a:t>Algorithm for the Degree of the Cobb</a:t>
            </a:r>
          </a:p>
          <a:p>
            <a:pPr lvl="1"/>
            <a:r>
              <a:rPr lang="en-US" dirty="0"/>
              <a:t>This content of this section will be wrote in the future, for the testing of it is not complete.</a:t>
            </a:r>
          </a:p>
          <a:p>
            <a:pPr lvl="0"/>
            <a:r>
              <a:rPr lang="en-US" b="1" dirty="0"/>
              <a:t>Testing Plan</a:t>
            </a:r>
          </a:p>
          <a:p>
            <a:pPr lvl="1"/>
            <a:r>
              <a:rPr lang="en-US" b="1" dirty="0"/>
              <a:t>Upload Pictures</a:t>
            </a:r>
          </a:p>
          <a:p>
            <a:pPr lvl="1"/>
            <a:r>
              <a:rPr lang="en-US" dirty="0"/>
              <a:t>The pictures which will be processed will be uploaded by the Server Team.</a:t>
            </a:r>
          </a:p>
          <a:p>
            <a:pPr lvl="1"/>
            <a:r>
              <a:rPr lang="en-US" b="1" dirty="0"/>
              <a:t>Process Pictures</a:t>
            </a:r>
          </a:p>
          <a:p>
            <a:pPr lvl="1"/>
            <a:r>
              <a:rPr lang="en-US" dirty="0"/>
              <a:t>The pictures will be processed, and the Cobb Degree will be obtained.</a:t>
            </a:r>
          </a:p>
          <a:p>
            <a:pPr lvl="1"/>
            <a:r>
              <a:rPr lang="en-US" b="1" dirty="0"/>
              <a:t>Give Advice</a:t>
            </a:r>
          </a:p>
          <a:p>
            <a:pPr lvl="1"/>
            <a:r>
              <a:rPr lang="en-US" dirty="0"/>
              <a:t>The advice will be given according to the Cobb Degree.</a:t>
            </a:r>
          </a:p>
          <a:p>
            <a:endParaRPr lang="en-US" dirty="0"/>
          </a:p>
        </p:txBody>
      </p:sp>
      <p:sp>
        <p:nvSpPr>
          <p:cNvPr id="4" name="页脚占位符 3">
            <a:extLst>
              <a:ext uri="{FF2B5EF4-FFF2-40B4-BE49-F238E27FC236}">
                <a16:creationId xmlns:a16="http://schemas.microsoft.com/office/drawing/2014/main" id="{87B51F2E-D654-4477-810E-C9D3D5379349}"/>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A1414FE6-73CC-48A5-A48B-6328516E5307}"/>
              </a:ext>
            </a:extLst>
          </p:cNvPr>
          <p:cNvSpPr>
            <a:spLocks noGrp="1"/>
          </p:cNvSpPr>
          <p:nvPr>
            <p:ph type="sldNum" sz="quarter" idx="12"/>
          </p:nvPr>
        </p:nvSpPr>
        <p:spPr/>
        <p:txBody>
          <a:bodyPr/>
          <a:lstStyle/>
          <a:p>
            <a:fld id="{BADC99D9-F975-4EA6-9B8C-07B49CD985DE}" type="slidenum">
              <a:rPr lang="zh-CN" altLang="en-US" smtClean="0"/>
              <a:t>13</a:t>
            </a:fld>
            <a:endParaRPr lang="zh-CN" altLang="en-US"/>
          </a:p>
        </p:txBody>
      </p:sp>
      <p:graphicFrame>
        <p:nvGraphicFramePr>
          <p:cNvPr id="7" name="表格 6">
            <a:extLst>
              <a:ext uri="{FF2B5EF4-FFF2-40B4-BE49-F238E27FC236}">
                <a16:creationId xmlns:a16="http://schemas.microsoft.com/office/drawing/2014/main" id="{DCA03645-3523-44A7-BE5D-5F312B94D152}"/>
              </a:ext>
            </a:extLst>
          </p:cNvPr>
          <p:cNvGraphicFramePr>
            <a:graphicFrameLocks noGrp="1"/>
          </p:cNvGraphicFramePr>
          <p:nvPr>
            <p:extLst>
              <p:ext uri="{D42A27DB-BD31-4B8C-83A1-F6EECF244321}">
                <p14:modId xmlns:p14="http://schemas.microsoft.com/office/powerpoint/2010/main" val="1276276600"/>
              </p:ext>
            </p:extLst>
          </p:nvPr>
        </p:nvGraphicFramePr>
        <p:xfrm>
          <a:off x="6953955" y="5067160"/>
          <a:ext cx="5106988" cy="1097280"/>
        </p:xfrm>
        <a:graphic>
          <a:graphicData uri="http://schemas.openxmlformats.org/drawingml/2006/table">
            <a:tbl>
              <a:tblPr firstRow="1" firstCol="1" bandRow="1"/>
              <a:tblGrid>
                <a:gridCol w="1276451">
                  <a:extLst>
                    <a:ext uri="{9D8B030D-6E8A-4147-A177-3AD203B41FA5}">
                      <a16:colId xmlns:a16="http://schemas.microsoft.com/office/drawing/2014/main" val="733327353"/>
                    </a:ext>
                  </a:extLst>
                </a:gridCol>
                <a:gridCol w="1276451">
                  <a:extLst>
                    <a:ext uri="{9D8B030D-6E8A-4147-A177-3AD203B41FA5}">
                      <a16:colId xmlns:a16="http://schemas.microsoft.com/office/drawing/2014/main" val="2837463337"/>
                    </a:ext>
                  </a:extLst>
                </a:gridCol>
                <a:gridCol w="1277043">
                  <a:extLst>
                    <a:ext uri="{9D8B030D-6E8A-4147-A177-3AD203B41FA5}">
                      <a16:colId xmlns:a16="http://schemas.microsoft.com/office/drawing/2014/main" val="272649576"/>
                    </a:ext>
                  </a:extLst>
                </a:gridCol>
                <a:gridCol w="1277043">
                  <a:extLst>
                    <a:ext uri="{9D8B030D-6E8A-4147-A177-3AD203B41FA5}">
                      <a16:colId xmlns:a16="http://schemas.microsoft.com/office/drawing/2014/main" val="3668694095"/>
                    </a:ext>
                  </a:extLst>
                </a:gridCol>
              </a:tblGrid>
              <a:tr h="0">
                <a:tc>
                  <a:txBody>
                    <a:bodyPr/>
                    <a:lstStyle/>
                    <a:p>
                      <a:pPr marL="0" marR="0" algn="ctr">
                        <a:spcBef>
                          <a:spcPts val="0"/>
                        </a:spcBef>
                        <a:spcAft>
                          <a:spcPts val="0"/>
                        </a:spcAft>
                      </a:pPr>
                      <a:r>
                        <a:rPr lang="en-US" sz="1200" b="1">
                          <a:effectLst/>
                          <a:latin typeface="Times New Roman" panose="02020603050405020304" pitchFamily="18" charset="0"/>
                          <a:ea typeface="MS Mincho" panose="02020609040205080304" pitchFamily="49" charset="-128"/>
                          <a:cs typeface="Times New Roman" panose="02020603050405020304" pitchFamily="18" charset="0"/>
                        </a:rPr>
                        <a:t>Test Case No.</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effectLst/>
                          <a:latin typeface="Times New Roman" panose="02020603050405020304" pitchFamily="18" charset="0"/>
                          <a:ea typeface="MS Mincho" panose="02020609040205080304" pitchFamily="49" charset="-128"/>
                          <a:cs typeface="Times New Roman" panose="02020603050405020304" pitchFamily="18" charset="0"/>
                        </a:rPr>
                        <a:t>Module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effectLst/>
                          <a:latin typeface="Times New Roman" panose="02020603050405020304" pitchFamily="18" charset="0"/>
                          <a:ea typeface="MS Mincho" panose="02020609040205080304" pitchFamily="49" charset="-128"/>
                          <a:cs typeface="Times New Roman" panose="02020603050405020304" pitchFamily="18" charset="0"/>
                        </a:rPr>
                        <a:t>Result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effectLst/>
                          <a:latin typeface="Times New Roman" panose="02020603050405020304" pitchFamily="18" charset="0"/>
                          <a:ea typeface="MS Mincho" panose="02020609040205080304" pitchFamily="49" charset="-128"/>
                          <a:cs typeface="Times New Roman" panose="02020603050405020304" pitchFamily="18" charset="0"/>
                        </a:rPr>
                        <a:t>Corresponding Requirement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678553"/>
                  </a:ext>
                </a:extLst>
              </a:tr>
              <a:tr h="0">
                <a:tc>
                  <a:txBody>
                    <a:bodyPr/>
                    <a:lstStyle/>
                    <a:p>
                      <a:pPr marL="0" marR="0">
                        <a:spcBef>
                          <a:spcPts val="0"/>
                        </a:spcBef>
                        <a:spcAft>
                          <a:spcPts val="0"/>
                        </a:spcAft>
                      </a:pPr>
                      <a:r>
                        <a:rPr lang="en-US" sz="1200">
                          <a:effectLst/>
                          <a:latin typeface="Times New Roman" panose="02020603050405020304" pitchFamily="18" charset="0"/>
                          <a:ea typeface="宋体" panose="02010600030101010101" pitchFamily="2" charset="-122"/>
                          <a:cs typeface="Times New Roman" panose="02020603050405020304" pitchFamily="18" charset="0"/>
                        </a:rPr>
                        <a:t>0001</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panose="02020603050405020304" pitchFamily="18" charset="0"/>
                          <a:ea typeface="宋体" panose="02010600030101010101" pitchFamily="2" charset="-122"/>
                          <a:cs typeface="Times New Roman" panose="02020603050405020304" pitchFamily="18" charset="0"/>
                        </a:rPr>
                        <a:t>Algorithm for Edge Detection</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Have some </a:t>
                      </a:r>
                      <a:r>
                        <a:rPr lang="en-US"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significant</a:t>
                      </a: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 problems that need to be solved.</a:t>
                      </a: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Detecting the edges of the bones.</a:t>
                      </a: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3574510"/>
                  </a:ext>
                </a:extLst>
              </a:tr>
            </a:tbl>
          </a:graphicData>
        </a:graphic>
      </p:graphicFrame>
    </p:spTree>
    <p:extLst>
      <p:ext uri="{BB962C8B-B14F-4D97-AF65-F5344CB8AC3E}">
        <p14:creationId xmlns:p14="http://schemas.microsoft.com/office/powerpoint/2010/main" val="324340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19286-AD6C-48E9-8501-B406ED3D0DCE}"/>
              </a:ext>
            </a:extLst>
          </p:cNvPr>
          <p:cNvSpPr>
            <a:spLocks noGrp="1"/>
          </p:cNvSpPr>
          <p:nvPr>
            <p:ph type="title"/>
          </p:nvPr>
        </p:nvSpPr>
        <p:spPr/>
        <p:txBody>
          <a:bodyPr/>
          <a:lstStyle/>
          <a:p>
            <a:r>
              <a:rPr lang="en-US" altLang="zh-CN" dirty="0"/>
              <a:t>4. Project Management</a:t>
            </a:r>
            <a:endParaRPr lang="zh-CN" altLang="en-US" dirty="0"/>
          </a:p>
        </p:txBody>
      </p:sp>
      <p:sp>
        <p:nvSpPr>
          <p:cNvPr id="3" name="文本占位符 2">
            <a:extLst>
              <a:ext uri="{FF2B5EF4-FFF2-40B4-BE49-F238E27FC236}">
                <a16:creationId xmlns:a16="http://schemas.microsoft.com/office/drawing/2014/main" id="{DB942A14-8882-4BDD-9A1F-6F7C752F53D7}"/>
              </a:ext>
            </a:extLst>
          </p:cNvPr>
          <p:cNvSpPr>
            <a:spLocks noGrp="1"/>
          </p:cNvSpPr>
          <p:nvPr>
            <p:ph type="body" idx="1"/>
          </p:nvPr>
        </p:nvSpPr>
        <p:spPr/>
        <p:txBody>
          <a:bodyPr/>
          <a:lstStyle/>
          <a:p>
            <a:pPr marL="457200" indent="-457200">
              <a:buFont typeface="+mj-lt"/>
              <a:buAutoNum type="arabicPeriod"/>
            </a:pPr>
            <a:r>
              <a:rPr lang="en-US" altLang="zh-CN" dirty="0"/>
              <a:t>Gantt</a:t>
            </a:r>
          </a:p>
          <a:p>
            <a:pPr marL="457200" indent="-457200">
              <a:buFont typeface="+mj-lt"/>
              <a:buAutoNum type="arabicPeriod"/>
            </a:pPr>
            <a:r>
              <a:rPr lang="en-US" altLang="zh-CN" dirty="0"/>
              <a:t>Evaluation</a:t>
            </a:r>
            <a:endParaRPr lang="zh-CN" altLang="en-US" dirty="0"/>
          </a:p>
        </p:txBody>
      </p:sp>
      <p:sp>
        <p:nvSpPr>
          <p:cNvPr id="4" name="页脚占位符 3">
            <a:extLst>
              <a:ext uri="{FF2B5EF4-FFF2-40B4-BE49-F238E27FC236}">
                <a16:creationId xmlns:a16="http://schemas.microsoft.com/office/drawing/2014/main" id="{1D08947B-740F-4E42-A0DD-07D3505A4698}"/>
              </a:ext>
            </a:extLst>
          </p:cNvPr>
          <p:cNvSpPr>
            <a:spLocks noGrp="1"/>
          </p:cNvSpPr>
          <p:nvPr>
            <p:ph type="ftr" sz="quarter" idx="11"/>
          </p:nvPr>
        </p:nvSpPr>
        <p:spPr/>
        <p:txBody>
          <a:bodyPr/>
          <a:lstStyle/>
          <a:p>
            <a:r>
              <a:rPr lang="en-US" altLang="zh-CN"/>
              <a:t>Distributed Software Development 2020-1</a:t>
            </a:r>
            <a:endParaRPr lang="zh-CN" altLang="en-US" dirty="0"/>
          </a:p>
        </p:txBody>
      </p:sp>
      <p:sp>
        <p:nvSpPr>
          <p:cNvPr id="5" name="灯片编号占位符 4">
            <a:extLst>
              <a:ext uri="{FF2B5EF4-FFF2-40B4-BE49-F238E27FC236}">
                <a16:creationId xmlns:a16="http://schemas.microsoft.com/office/drawing/2014/main" id="{F28CB229-6110-40E3-B996-820E4D6CABC7}"/>
              </a:ext>
            </a:extLst>
          </p:cNvPr>
          <p:cNvSpPr>
            <a:spLocks noGrp="1"/>
          </p:cNvSpPr>
          <p:nvPr>
            <p:ph type="sldNum" sz="quarter" idx="12"/>
          </p:nvPr>
        </p:nvSpPr>
        <p:spPr/>
        <p:txBody>
          <a:bodyPr/>
          <a:lstStyle/>
          <a:p>
            <a:fld id="{BADC99D9-F975-4EA6-9B8C-07B49CD985DE}" type="slidenum">
              <a:rPr lang="zh-CN" altLang="en-US" smtClean="0"/>
              <a:t>14</a:t>
            </a:fld>
            <a:endParaRPr lang="zh-CN" altLang="en-US"/>
          </a:p>
        </p:txBody>
      </p:sp>
    </p:spTree>
    <p:extLst>
      <p:ext uri="{BB962C8B-B14F-4D97-AF65-F5344CB8AC3E}">
        <p14:creationId xmlns:p14="http://schemas.microsoft.com/office/powerpoint/2010/main" val="217904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A3B9E85-1997-43CE-AF39-40816DB94A6A}"/>
              </a:ext>
            </a:extLst>
          </p:cNvPr>
          <p:cNvSpPr>
            <a:spLocks noGrp="1"/>
          </p:cNvSpPr>
          <p:nvPr>
            <p:ph type="title"/>
          </p:nvPr>
        </p:nvSpPr>
        <p:spPr/>
        <p:txBody>
          <a:bodyPr/>
          <a:lstStyle/>
          <a:p>
            <a:r>
              <a:rPr lang="en-US" dirty="0"/>
              <a:t>Gantt</a:t>
            </a:r>
          </a:p>
        </p:txBody>
      </p:sp>
      <p:graphicFrame>
        <p:nvGraphicFramePr>
          <p:cNvPr id="8" name="内容占位符 7">
            <a:extLst>
              <a:ext uri="{FF2B5EF4-FFF2-40B4-BE49-F238E27FC236}">
                <a16:creationId xmlns:a16="http://schemas.microsoft.com/office/drawing/2014/main" id="{E4A73B4C-2F28-48F1-A712-C4D8EAC29ECF}"/>
              </a:ext>
            </a:extLst>
          </p:cNvPr>
          <p:cNvGraphicFramePr>
            <a:graphicFrameLocks noGrp="1"/>
          </p:cNvGraphicFramePr>
          <p:nvPr>
            <p:ph idx="1"/>
            <p:extLst/>
          </p:nvPr>
        </p:nvGraphicFramePr>
        <p:xfrm>
          <a:off x="1225414" y="2002971"/>
          <a:ext cx="9846497" cy="3692430"/>
        </p:xfrm>
        <a:graphic>
          <a:graphicData uri="http://schemas.openxmlformats.org/drawingml/2006/table">
            <a:tbl>
              <a:tblPr/>
              <a:tblGrid>
                <a:gridCol w="843609">
                  <a:extLst>
                    <a:ext uri="{9D8B030D-6E8A-4147-A177-3AD203B41FA5}">
                      <a16:colId xmlns:a16="http://schemas.microsoft.com/office/drawing/2014/main" val="803153010"/>
                    </a:ext>
                  </a:extLst>
                </a:gridCol>
                <a:gridCol w="2254016">
                  <a:extLst>
                    <a:ext uri="{9D8B030D-6E8A-4147-A177-3AD203B41FA5}">
                      <a16:colId xmlns:a16="http://schemas.microsoft.com/office/drawing/2014/main" val="408696989"/>
                    </a:ext>
                  </a:extLst>
                </a:gridCol>
                <a:gridCol w="843609">
                  <a:extLst>
                    <a:ext uri="{9D8B030D-6E8A-4147-A177-3AD203B41FA5}">
                      <a16:colId xmlns:a16="http://schemas.microsoft.com/office/drawing/2014/main" val="2668813228"/>
                    </a:ext>
                  </a:extLst>
                </a:gridCol>
                <a:gridCol w="843609">
                  <a:extLst>
                    <a:ext uri="{9D8B030D-6E8A-4147-A177-3AD203B41FA5}">
                      <a16:colId xmlns:a16="http://schemas.microsoft.com/office/drawing/2014/main" val="2331403341"/>
                    </a:ext>
                  </a:extLst>
                </a:gridCol>
                <a:gridCol w="843609">
                  <a:extLst>
                    <a:ext uri="{9D8B030D-6E8A-4147-A177-3AD203B41FA5}">
                      <a16:colId xmlns:a16="http://schemas.microsoft.com/office/drawing/2014/main" val="1059012506"/>
                    </a:ext>
                  </a:extLst>
                </a:gridCol>
                <a:gridCol w="843609">
                  <a:extLst>
                    <a:ext uri="{9D8B030D-6E8A-4147-A177-3AD203B41FA5}">
                      <a16:colId xmlns:a16="http://schemas.microsoft.com/office/drawing/2014/main" val="384179706"/>
                    </a:ext>
                  </a:extLst>
                </a:gridCol>
                <a:gridCol w="843609">
                  <a:extLst>
                    <a:ext uri="{9D8B030D-6E8A-4147-A177-3AD203B41FA5}">
                      <a16:colId xmlns:a16="http://schemas.microsoft.com/office/drawing/2014/main" val="1915906850"/>
                    </a:ext>
                  </a:extLst>
                </a:gridCol>
                <a:gridCol w="843609">
                  <a:extLst>
                    <a:ext uri="{9D8B030D-6E8A-4147-A177-3AD203B41FA5}">
                      <a16:colId xmlns:a16="http://schemas.microsoft.com/office/drawing/2014/main" val="1633419092"/>
                    </a:ext>
                  </a:extLst>
                </a:gridCol>
                <a:gridCol w="843609">
                  <a:extLst>
                    <a:ext uri="{9D8B030D-6E8A-4147-A177-3AD203B41FA5}">
                      <a16:colId xmlns:a16="http://schemas.microsoft.com/office/drawing/2014/main" val="3994699714"/>
                    </a:ext>
                  </a:extLst>
                </a:gridCol>
                <a:gridCol w="843609">
                  <a:extLst>
                    <a:ext uri="{9D8B030D-6E8A-4147-A177-3AD203B41FA5}">
                      <a16:colId xmlns:a16="http://schemas.microsoft.com/office/drawing/2014/main" val="2452198415"/>
                    </a:ext>
                  </a:extLst>
                </a:gridCol>
              </a:tblGrid>
              <a:tr h="263745">
                <a:tc>
                  <a:txBody>
                    <a:bodyPr/>
                    <a:lstStyle/>
                    <a:p>
                      <a:pPr algn="ctr" fontAlgn="ctr"/>
                      <a:r>
                        <a:rPr lang="en-US" sz="1500" b="0" i="0" u="none" strike="noStrike">
                          <a:solidFill>
                            <a:srgbClr val="000000"/>
                          </a:solidFill>
                          <a:effectLst/>
                          <a:latin typeface="Calibri" panose="020F0502020204030204" pitchFamily="34" charset="0"/>
                        </a:rPr>
                        <a:t>Role</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Task</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1</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2</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3</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4</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5</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6</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7</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8</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3784814295"/>
                  </a:ext>
                </a:extLst>
              </a:tr>
              <a:tr h="263745">
                <a:tc rowSpan="3">
                  <a:txBody>
                    <a:bodyPr/>
                    <a:lstStyle/>
                    <a:p>
                      <a:pPr algn="ctr" fontAlgn="ctr"/>
                      <a:r>
                        <a:rPr lang="en-US" sz="1500" b="0" i="0" u="none" strike="noStrike">
                          <a:solidFill>
                            <a:srgbClr val="000000"/>
                          </a:solidFill>
                          <a:effectLst/>
                          <a:latin typeface="Calibri" panose="020F0502020204030204" pitchFamily="34" charset="0"/>
                        </a:rPr>
                        <a:t>P.M.</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Team Construction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w="6350" cap="flat" cmpd="sng" algn="ctr">
                      <a:solidFill>
                        <a:srgbClr val="000000"/>
                      </a:solidFill>
                      <a:prstDash val="solid"/>
                      <a:round/>
                      <a:headEnd type="none" w="med" len="med"/>
                      <a:tailEnd type="none" w="med" len="med"/>
                    </a:lnL>
                    <a:lnR>
                      <a:noFill/>
                    </a:lnR>
                    <a:lnT w="6350" cap="flat" cmpd="sng" algn="ctr">
                      <a:solidFill>
                        <a:srgbClr val="B2B2B2"/>
                      </a:solidFill>
                      <a:prstDash val="solid"/>
                      <a:round/>
                      <a:headEnd type="none" w="med" len="med"/>
                      <a:tailEnd type="none" w="med" len="med"/>
                    </a:lnT>
                    <a:lnB>
                      <a:noFill/>
                    </a:lnB>
                    <a:solidFill>
                      <a:srgbClr val="C6EFCE"/>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49509921"/>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Progress Control</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C6EFCE"/>
                    </a:solidFill>
                  </a:tcPr>
                </a:tc>
                <a:extLst>
                  <a:ext uri="{0D108BD9-81ED-4DB2-BD59-A6C34878D82A}">
                    <a16:rowId xmlns:a16="http://schemas.microsoft.com/office/drawing/2014/main" val="1944309817"/>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Iteration Evaluation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C6EFCE"/>
                    </a:solidFill>
                  </a:tcPr>
                </a:tc>
                <a:extLst>
                  <a:ext uri="{0D108BD9-81ED-4DB2-BD59-A6C34878D82A}">
                    <a16:rowId xmlns:a16="http://schemas.microsoft.com/office/drawing/2014/main" val="3347738795"/>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Liason</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Team Communication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FFC7CE"/>
                    </a:solidFill>
                  </a:tcPr>
                </a:tc>
                <a:extLst>
                  <a:ext uri="{0D108BD9-81ED-4DB2-BD59-A6C34878D82A}">
                    <a16:rowId xmlns:a16="http://schemas.microsoft.com/office/drawing/2014/main" val="1288378510"/>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A.S.M.</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FFC7CE"/>
                    </a:solidFill>
                  </a:tcPr>
                </a:tc>
                <a:extLst>
                  <a:ext uri="{0D108BD9-81ED-4DB2-BD59-A6C34878D82A}">
                    <a16:rowId xmlns:a16="http://schemas.microsoft.com/office/drawing/2014/main" val="2028412375"/>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R.A.</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Customer Communication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6012370"/>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Requirement Analysis</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32835006"/>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Arch.</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System Design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5690476"/>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Technique Route</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56607133"/>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Coder</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Implementation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F8CBAD"/>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F8CBAD"/>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F8CBAD"/>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F8CBAD"/>
                    </a:solidFill>
                  </a:tcPr>
                </a:tc>
                <a:extLst>
                  <a:ext uri="{0D108BD9-81ED-4DB2-BD59-A6C34878D82A}">
                    <a16:rowId xmlns:a16="http://schemas.microsoft.com/office/drawing/2014/main" val="562922848"/>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Functional Testing</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F8CBAD"/>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F8CBAD"/>
                    </a:solidFill>
                  </a:tcPr>
                </a:tc>
                <a:extLst>
                  <a:ext uri="{0D108BD9-81ED-4DB2-BD59-A6C34878D82A}">
                    <a16:rowId xmlns:a16="http://schemas.microsoft.com/office/drawing/2014/main" val="395150135"/>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Tester</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Test Case Design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BDBDB"/>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77446714"/>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System Testing</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DBDB"/>
                    </a:solidFill>
                  </a:tcPr>
                </a:tc>
                <a:extLst>
                  <a:ext uri="{0D108BD9-81ED-4DB2-BD59-A6C34878D82A}">
                    <a16:rowId xmlns:a16="http://schemas.microsoft.com/office/drawing/2014/main" val="4151787156"/>
                  </a:ext>
                </a:extLst>
              </a:tr>
            </a:tbl>
          </a:graphicData>
        </a:graphic>
      </p:graphicFrame>
      <p:sp>
        <p:nvSpPr>
          <p:cNvPr id="4" name="页脚占位符 3">
            <a:extLst>
              <a:ext uri="{FF2B5EF4-FFF2-40B4-BE49-F238E27FC236}">
                <a16:creationId xmlns:a16="http://schemas.microsoft.com/office/drawing/2014/main" id="{56F0698C-1A5A-4541-99CB-6B52A749D940}"/>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359F08F5-777C-42B0-AE30-7030537550AA}"/>
              </a:ext>
            </a:extLst>
          </p:cNvPr>
          <p:cNvSpPr>
            <a:spLocks noGrp="1"/>
          </p:cNvSpPr>
          <p:nvPr>
            <p:ph type="sldNum" sz="quarter" idx="12"/>
          </p:nvPr>
        </p:nvSpPr>
        <p:spPr/>
        <p:txBody>
          <a:bodyPr/>
          <a:lstStyle/>
          <a:p>
            <a:fld id="{BADC99D9-F975-4EA6-9B8C-07B49CD985DE}" type="slidenum">
              <a:rPr lang="zh-CN" altLang="en-US" smtClean="0"/>
              <a:t>15</a:t>
            </a:fld>
            <a:endParaRPr lang="zh-CN" altLang="en-US"/>
          </a:p>
        </p:txBody>
      </p:sp>
      <p:sp>
        <p:nvSpPr>
          <p:cNvPr id="2" name="对话气泡: 圆角矩形 1">
            <a:extLst>
              <a:ext uri="{FF2B5EF4-FFF2-40B4-BE49-F238E27FC236}">
                <a16:creationId xmlns:a16="http://schemas.microsoft.com/office/drawing/2014/main" id="{EBC62404-A0C6-4833-9806-536BEAD51998}"/>
              </a:ext>
            </a:extLst>
          </p:cNvPr>
          <p:cNvSpPr/>
          <p:nvPr/>
        </p:nvSpPr>
        <p:spPr>
          <a:xfrm>
            <a:off x="8034533" y="1011981"/>
            <a:ext cx="1332089" cy="862793"/>
          </a:xfrm>
          <a:prstGeom prst="wedgeRoundRectCallout">
            <a:avLst>
              <a:gd name="adj1" fmla="val 48658"/>
              <a:gd name="adj2" fmla="val 664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i="1" dirty="0">
                <a:solidFill>
                  <a:srgbClr val="FF0000"/>
                </a:solidFill>
              </a:rPr>
              <a:t>We are HERE!</a:t>
            </a:r>
          </a:p>
        </p:txBody>
      </p:sp>
      <p:cxnSp>
        <p:nvCxnSpPr>
          <p:cNvPr id="7" name="直接连接符 6">
            <a:extLst>
              <a:ext uri="{FF2B5EF4-FFF2-40B4-BE49-F238E27FC236}">
                <a16:creationId xmlns:a16="http://schemas.microsoft.com/office/drawing/2014/main" id="{60D5524F-327E-4A85-810B-3E07B4D8A9A5}"/>
              </a:ext>
            </a:extLst>
          </p:cNvPr>
          <p:cNvCxnSpPr/>
          <p:nvPr/>
        </p:nvCxnSpPr>
        <p:spPr>
          <a:xfrm>
            <a:off x="9366622" y="894363"/>
            <a:ext cx="0" cy="5565422"/>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8765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9E2CF-F7FF-42D0-A318-8AFDE853D84E}"/>
              </a:ext>
            </a:extLst>
          </p:cNvPr>
          <p:cNvSpPr>
            <a:spLocks noGrp="1"/>
          </p:cNvSpPr>
          <p:nvPr>
            <p:ph type="title"/>
          </p:nvPr>
        </p:nvSpPr>
        <p:spPr/>
        <p:txBody>
          <a:bodyPr/>
          <a:lstStyle/>
          <a:p>
            <a:r>
              <a:rPr lang="en-US" altLang="zh-CN" dirty="0"/>
              <a:t>Thanks!</a:t>
            </a:r>
            <a:endParaRPr lang="zh-CN" altLang="en-US" dirty="0"/>
          </a:p>
        </p:txBody>
      </p:sp>
      <p:sp>
        <p:nvSpPr>
          <p:cNvPr id="3" name="文本占位符 2">
            <a:extLst>
              <a:ext uri="{FF2B5EF4-FFF2-40B4-BE49-F238E27FC236}">
                <a16:creationId xmlns:a16="http://schemas.microsoft.com/office/drawing/2014/main" id="{65182370-4957-46C0-91F2-8B6E76D1DF5A}"/>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876F419F-B321-4969-9CB0-B6BA3D600CED}"/>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7368E45B-0CDF-4F33-BB3F-4E946464F22B}"/>
              </a:ext>
            </a:extLst>
          </p:cNvPr>
          <p:cNvSpPr>
            <a:spLocks noGrp="1"/>
          </p:cNvSpPr>
          <p:nvPr>
            <p:ph type="sldNum" sz="quarter" idx="12"/>
          </p:nvPr>
        </p:nvSpPr>
        <p:spPr/>
        <p:txBody>
          <a:bodyPr/>
          <a:lstStyle/>
          <a:p>
            <a:fld id="{BADC99D9-F975-4EA6-9B8C-07B49CD985DE}" type="slidenum">
              <a:rPr lang="zh-CN" altLang="en-US" smtClean="0"/>
              <a:t>16</a:t>
            </a:fld>
            <a:endParaRPr lang="zh-CN" altLang="en-US"/>
          </a:p>
        </p:txBody>
      </p:sp>
    </p:spTree>
    <p:extLst>
      <p:ext uri="{BB962C8B-B14F-4D97-AF65-F5344CB8AC3E}">
        <p14:creationId xmlns:p14="http://schemas.microsoft.com/office/powerpoint/2010/main" val="26853005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FEE34-D4D6-468D-A34E-BDBB6A76C07D}"/>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99B97CE2-0016-45EE-8915-4B63C06C4CE4}"/>
              </a:ext>
            </a:extLst>
          </p:cNvPr>
          <p:cNvSpPr>
            <a:spLocks noGrp="1"/>
          </p:cNvSpPr>
          <p:nvPr>
            <p:ph type="body" idx="1"/>
          </p:nvPr>
        </p:nvSpPr>
        <p:spPr/>
        <p:txBody>
          <a:bodyPr numCol="2">
            <a:normAutofit/>
          </a:bodyPr>
          <a:lstStyle/>
          <a:p>
            <a:pPr marL="514350" indent="-514350">
              <a:buFont typeface="+mj-lt"/>
              <a:buAutoNum type="arabicPeriod"/>
            </a:pPr>
            <a:r>
              <a:rPr lang="en-US" altLang="zh-CN" dirty="0"/>
              <a:t>System Design</a:t>
            </a:r>
          </a:p>
          <a:p>
            <a:pPr marL="514350" indent="-514350">
              <a:buFont typeface="+mj-lt"/>
              <a:buAutoNum type="arabicPeriod"/>
            </a:pPr>
            <a:r>
              <a:rPr lang="en-US" altLang="zh-CN" dirty="0"/>
              <a:t>Coding</a:t>
            </a:r>
          </a:p>
          <a:p>
            <a:pPr marL="514350" indent="-514350">
              <a:buFont typeface="+mj-lt"/>
              <a:buAutoNum type="arabicPeriod"/>
            </a:pPr>
            <a:r>
              <a:rPr lang="en-US" altLang="zh-CN" dirty="0"/>
              <a:t>Testing</a:t>
            </a:r>
          </a:p>
          <a:p>
            <a:pPr marL="514350" indent="-514350">
              <a:buFont typeface="+mj-lt"/>
              <a:buAutoNum type="arabicPeriod"/>
            </a:pPr>
            <a:r>
              <a:rPr lang="en-US" altLang="zh-CN" dirty="0"/>
              <a:t>Management</a:t>
            </a:r>
          </a:p>
        </p:txBody>
      </p:sp>
      <p:sp>
        <p:nvSpPr>
          <p:cNvPr id="4" name="页脚占位符 3">
            <a:extLst>
              <a:ext uri="{FF2B5EF4-FFF2-40B4-BE49-F238E27FC236}">
                <a16:creationId xmlns:a16="http://schemas.microsoft.com/office/drawing/2014/main" id="{F1874072-A2ED-436E-BDB3-6AB4C1AB3F7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60035482-1EB7-43B3-8958-68978271884E}"/>
              </a:ext>
            </a:extLst>
          </p:cNvPr>
          <p:cNvSpPr>
            <a:spLocks noGrp="1"/>
          </p:cNvSpPr>
          <p:nvPr>
            <p:ph type="sldNum" sz="quarter" idx="12"/>
          </p:nvPr>
        </p:nvSpPr>
        <p:spPr/>
        <p:txBody>
          <a:bodyPr/>
          <a:lstStyle/>
          <a:p>
            <a:fld id="{BADC99D9-F975-4EA6-9B8C-07B49CD985DE}" type="slidenum">
              <a:rPr lang="zh-CN" altLang="en-US" smtClean="0"/>
              <a:t>2</a:t>
            </a:fld>
            <a:endParaRPr lang="zh-CN" altLang="en-US"/>
          </a:p>
        </p:txBody>
      </p:sp>
    </p:spTree>
    <p:extLst>
      <p:ext uri="{BB962C8B-B14F-4D97-AF65-F5344CB8AC3E}">
        <p14:creationId xmlns:p14="http://schemas.microsoft.com/office/powerpoint/2010/main" val="341026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3E9A543-D73B-4379-888D-62EA70A67F4F}"/>
              </a:ext>
            </a:extLst>
          </p:cNvPr>
          <p:cNvSpPr>
            <a:spLocks noGrp="1"/>
          </p:cNvSpPr>
          <p:nvPr>
            <p:ph type="title"/>
          </p:nvPr>
        </p:nvSpPr>
        <p:spPr/>
        <p:txBody>
          <a:bodyPr/>
          <a:lstStyle/>
          <a:p>
            <a:r>
              <a:rPr lang="en-US" dirty="0"/>
              <a:t>1. System Design</a:t>
            </a:r>
          </a:p>
        </p:txBody>
      </p:sp>
      <p:sp>
        <p:nvSpPr>
          <p:cNvPr id="7" name="文本占位符 6">
            <a:extLst>
              <a:ext uri="{FF2B5EF4-FFF2-40B4-BE49-F238E27FC236}">
                <a16:creationId xmlns:a16="http://schemas.microsoft.com/office/drawing/2014/main" id="{BE4E1B1A-BD55-4DA3-B7E9-C6A593DA51EF}"/>
              </a:ext>
            </a:extLst>
          </p:cNvPr>
          <p:cNvSpPr>
            <a:spLocks noGrp="1"/>
          </p:cNvSpPr>
          <p:nvPr>
            <p:ph type="body" idx="1"/>
          </p:nvPr>
        </p:nvSpPr>
        <p:spPr/>
        <p:txBody>
          <a:bodyPr/>
          <a:lstStyle/>
          <a:p>
            <a:endParaRPr lang="en-US" dirty="0"/>
          </a:p>
        </p:txBody>
      </p:sp>
      <p:sp>
        <p:nvSpPr>
          <p:cNvPr id="4" name="页脚占位符 3">
            <a:extLst>
              <a:ext uri="{FF2B5EF4-FFF2-40B4-BE49-F238E27FC236}">
                <a16:creationId xmlns:a16="http://schemas.microsoft.com/office/drawing/2014/main" id="{407B1C31-8C50-4438-AD9A-841C2B032F4B}"/>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A61D5CA0-B8A7-412F-909C-360A18B2E0F7}"/>
              </a:ext>
            </a:extLst>
          </p:cNvPr>
          <p:cNvSpPr>
            <a:spLocks noGrp="1"/>
          </p:cNvSpPr>
          <p:nvPr>
            <p:ph type="sldNum" sz="quarter" idx="12"/>
          </p:nvPr>
        </p:nvSpPr>
        <p:spPr/>
        <p:txBody>
          <a:bodyPr/>
          <a:lstStyle/>
          <a:p>
            <a:fld id="{BADC99D9-F975-4EA6-9B8C-07B49CD985DE}" type="slidenum">
              <a:rPr lang="zh-CN" altLang="en-US" smtClean="0"/>
              <a:t>3</a:t>
            </a:fld>
            <a:endParaRPr lang="zh-CN" altLang="en-US"/>
          </a:p>
        </p:txBody>
      </p:sp>
    </p:spTree>
    <p:extLst>
      <p:ext uri="{BB962C8B-B14F-4D97-AF65-F5344CB8AC3E}">
        <p14:creationId xmlns:p14="http://schemas.microsoft.com/office/powerpoint/2010/main" val="17938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AEFDB8-3351-47BB-9883-A8936997F153}"/>
              </a:ext>
            </a:extLst>
          </p:cNvPr>
          <p:cNvSpPr>
            <a:spLocks noGrp="1"/>
          </p:cNvSpPr>
          <p:nvPr>
            <p:ph type="title"/>
          </p:nvPr>
        </p:nvSpPr>
        <p:spPr/>
        <p:txBody>
          <a:bodyPr/>
          <a:lstStyle/>
          <a:p>
            <a:r>
              <a:rPr lang="en-US" dirty="0"/>
              <a:t>System Design from HT</a:t>
            </a:r>
          </a:p>
        </p:txBody>
      </p:sp>
      <p:sp>
        <p:nvSpPr>
          <p:cNvPr id="4" name="页脚占位符 3">
            <a:extLst>
              <a:ext uri="{FF2B5EF4-FFF2-40B4-BE49-F238E27FC236}">
                <a16:creationId xmlns:a16="http://schemas.microsoft.com/office/drawing/2014/main" id="{7140F2F2-186B-47B6-8607-2610B924957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49BAA7F0-8962-4D2A-937E-FEA35C872CA7}"/>
              </a:ext>
            </a:extLst>
          </p:cNvPr>
          <p:cNvSpPr>
            <a:spLocks noGrp="1"/>
          </p:cNvSpPr>
          <p:nvPr>
            <p:ph type="sldNum" sz="quarter" idx="12"/>
          </p:nvPr>
        </p:nvSpPr>
        <p:spPr/>
        <p:txBody>
          <a:bodyPr/>
          <a:lstStyle/>
          <a:p>
            <a:fld id="{BADC99D9-F975-4EA6-9B8C-07B49CD985DE}" type="slidenum">
              <a:rPr lang="zh-CN" altLang="en-US" smtClean="0"/>
              <a:t>4</a:t>
            </a:fld>
            <a:endParaRPr lang="zh-CN" altLang="en-US"/>
          </a:p>
        </p:txBody>
      </p:sp>
      <p:pic>
        <p:nvPicPr>
          <p:cNvPr id="2051" name="图片 4" descr="DSD_HT_ER2">
            <a:extLst>
              <a:ext uri="{FF2B5EF4-FFF2-40B4-BE49-F238E27FC236}">
                <a16:creationId xmlns:a16="http://schemas.microsoft.com/office/drawing/2014/main" id="{856F8E29-8001-46AF-A7F1-E9DF8F64D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626" y="1737360"/>
            <a:ext cx="8744747" cy="462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34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AEFDB8-3351-47BB-9883-A8936997F153}"/>
              </a:ext>
            </a:extLst>
          </p:cNvPr>
          <p:cNvSpPr>
            <a:spLocks noGrp="1"/>
          </p:cNvSpPr>
          <p:nvPr>
            <p:ph type="title"/>
          </p:nvPr>
        </p:nvSpPr>
        <p:spPr/>
        <p:txBody>
          <a:bodyPr/>
          <a:lstStyle/>
          <a:p>
            <a:r>
              <a:rPr lang="en-US" dirty="0"/>
              <a:t>System Design from HT </a:t>
            </a:r>
            <a:r>
              <a:rPr lang="en-US" altLang="zh-CN" dirty="0"/>
              <a:t>ctn.</a:t>
            </a:r>
            <a:endParaRPr lang="en-US" dirty="0"/>
          </a:p>
        </p:txBody>
      </p:sp>
      <p:sp>
        <p:nvSpPr>
          <p:cNvPr id="4" name="页脚占位符 3">
            <a:extLst>
              <a:ext uri="{FF2B5EF4-FFF2-40B4-BE49-F238E27FC236}">
                <a16:creationId xmlns:a16="http://schemas.microsoft.com/office/drawing/2014/main" id="{7140F2F2-186B-47B6-8607-2610B924957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49BAA7F0-8962-4D2A-937E-FEA35C872CA7}"/>
              </a:ext>
            </a:extLst>
          </p:cNvPr>
          <p:cNvSpPr>
            <a:spLocks noGrp="1"/>
          </p:cNvSpPr>
          <p:nvPr>
            <p:ph type="sldNum" sz="quarter" idx="12"/>
          </p:nvPr>
        </p:nvSpPr>
        <p:spPr/>
        <p:txBody>
          <a:bodyPr/>
          <a:lstStyle/>
          <a:p>
            <a:fld id="{BADC99D9-F975-4EA6-9B8C-07B49CD985DE}" type="slidenum">
              <a:rPr lang="zh-CN" altLang="en-US" smtClean="0"/>
              <a:t>5</a:t>
            </a:fld>
            <a:endParaRPr lang="zh-CN" altLang="en-US"/>
          </a:p>
        </p:txBody>
      </p:sp>
      <p:pic>
        <p:nvPicPr>
          <p:cNvPr id="3074" name="图片 3" descr="DSD_ HT_Seq">
            <a:extLst>
              <a:ext uri="{FF2B5EF4-FFF2-40B4-BE49-F238E27FC236}">
                <a16:creationId xmlns:a16="http://schemas.microsoft.com/office/drawing/2014/main" id="{B8628FF5-75DF-4315-80DA-D3AC7B9B3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11" y="1737360"/>
            <a:ext cx="8023225" cy="494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3C193B61-B316-42AC-95BD-CA97CB43CB36}"/>
              </a:ext>
            </a:extLst>
          </p:cNvPr>
          <p:cNvPicPr>
            <a:picLocks noChangeAspect="1"/>
          </p:cNvPicPr>
          <p:nvPr/>
        </p:nvPicPr>
        <p:blipFill>
          <a:blip r:embed="rId3"/>
          <a:stretch>
            <a:fillRect/>
          </a:stretch>
        </p:blipFill>
        <p:spPr>
          <a:xfrm>
            <a:off x="8249143" y="3429000"/>
            <a:ext cx="3942857" cy="1885714"/>
          </a:xfrm>
          <a:prstGeom prst="rect">
            <a:avLst/>
          </a:prstGeom>
        </p:spPr>
      </p:pic>
    </p:spTree>
    <p:extLst>
      <p:ext uri="{BB962C8B-B14F-4D97-AF65-F5344CB8AC3E}">
        <p14:creationId xmlns:p14="http://schemas.microsoft.com/office/powerpoint/2010/main" val="313982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AEFDB8-3351-47BB-9883-A8936997F153}"/>
              </a:ext>
            </a:extLst>
          </p:cNvPr>
          <p:cNvSpPr>
            <a:spLocks noGrp="1"/>
          </p:cNvSpPr>
          <p:nvPr>
            <p:ph type="title"/>
          </p:nvPr>
        </p:nvSpPr>
        <p:spPr/>
        <p:txBody>
          <a:bodyPr/>
          <a:lstStyle/>
          <a:p>
            <a:r>
              <a:rPr lang="en-US" dirty="0"/>
              <a:t>System Design from HT </a:t>
            </a:r>
            <a:r>
              <a:rPr lang="en-US" altLang="zh-CN" dirty="0"/>
              <a:t>—— IS</a:t>
            </a:r>
            <a:endParaRPr lang="en-US" dirty="0"/>
          </a:p>
        </p:txBody>
      </p:sp>
      <p:sp>
        <p:nvSpPr>
          <p:cNvPr id="4" name="页脚占位符 3">
            <a:extLst>
              <a:ext uri="{FF2B5EF4-FFF2-40B4-BE49-F238E27FC236}">
                <a16:creationId xmlns:a16="http://schemas.microsoft.com/office/drawing/2014/main" id="{7140F2F2-186B-47B6-8607-2610B924957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49BAA7F0-8962-4D2A-937E-FEA35C872CA7}"/>
              </a:ext>
            </a:extLst>
          </p:cNvPr>
          <p:cNvSpPr>
            <a:spLocks noGrp="1"/>
          </p:cNvSpPr>
          <p:nvPr>
            <p:ph type="sldNum" sz="quarter" idx="12"/>
          </p:nvPr>
        </p:nvSpPr>
        <p:spPr/>
        <p:txBody>
          <a:bodyPr/>
          <a:lstStyle/>
          <a:p>
            <a:fld id="{BADC99D9-F975-4EA6-9B8C-07B49CD985DE}" type="slidenum">
              <a:rPr lang="zh-CN" altLang="en-US" smtClean="0"/>
              <a:t>6</a:t>
            </a:fld>
            <a:endParaRPr lang="zh-CN" altLang="en-US"/>
          </a:p>
        </p:txBody>
      </p:sp>
      <p:graphicFrame>
        <p:nvGraphicFramePr>
          <p:cNvPr id="7" name="表格 6">
            <a:extLst>
              <a:ext uri="{FF2B5EF4-FFF2-40B4-BE49-F238E27FC236}">
                <a16:creationId xmlns:a16="http://schemas.microsoft.com/office/drawing/2014/main" id="{CEE525A8-BA21-42B4-8767-D6241F44680D}"/>
              </a:ext>
            </a:extLst>
          </p:cNvPr>
          <p:cNvGraphicFramePr>
            <a:graphicFrameLocks noGrp="1"/>
          </p:cNvGraphicFramePr>
          <p:nvPr>
            <p:extLst>
              <p:ext uri="{D42A27DB-BD31-4B8C-83A1-F6EECF244321}">
                <p14:modId xmlns:p14="http://schemas.microsoft.com/office/powerpoint/2010/main" val="1826633839"/>
              </p:ext>
            </p:extLst>
          </p:nvPr>
        </p:nvGraphicFramePr>
        <p:xfrm>
          <a:off x="413562" y="2138836"/>
          <a:ext cx="5199855" cy="2606548"/>
        </p:xfrm>
        <a:graphic>
          <a:graphicData uri="http://schemas.openxmlformats.org/drawingml/2006/table">
            <a:tbl>
              <a:tblPr firstRow="1" firstCol="1" bandRow="1"/>
              <a:tblGrid>
                <a:gridCol w="387949">
                  <a:extLst>
                    <a:ext uri="{9D8B030D-6E8A-4147-A177-3AD203B41FA5}">
                      <a16:colId xmlns:a16="http://schemas.microsoft.com/office/drawing/2014/main" val="1504359449"/>
                    </a:ext>
                  </a:extLst>
                </a:gridCol>
                <a:gridCol w="2743200">
                  <a:extLst>
                    <a:ext uri="{9D8B030D-6E8A-4147-A177-3AD203B41FA5}">
                      <a16:colId xmlns:a16="http://schemas.microsoft.com/office/drawing/2014/main" val="80653468"/>
                    </a:ext>
                  </a:extLst>
                </a:gridCol>
                <a:gridCol w="1308735">
                  <a:extLst>
                    <a:ext uri="{9D8B030D-6E8A-4147-A177-3AD203B41FA5}">
                      <a16:colId xmlns:a16="http://schemas.microsoft.com/office/drawing/2014/main" val="4082027632"/>
                    </a:ext>
                  </a:extLst>
                </a:gridCol>
                <a:gridCol w="759971">
                  <a:extLst>
                    <a:ext uri="{9D8B030D-6E8A-4147-A177-3AD203B41FA5}">
                      <a16:colId xmlns:a16="http://schemas.microsoft.com/office/drawing/2014/main" val="2350022528"/>
                    </a:ext>
                  </a:extLst>
                </a:gridCol>
              </a:tblGrid>
              <a:tr h="0">
                <a:tc gridSpan="4">
                  <a:txBody>
                    <a:bodyPr/>
                    <a:lstStyle/>
                    <a:p>
                      <a:pPr marL="0" marR="0">
                        <a:lnSpc>
                          <a:spcPct val="107000"/>
                        </a:lnSpc>
                        <a:spcBef>
                          <a:spcPts val="0"/>
                        </a:spcBef>
                        <a:spcAft>
                          <a:spcPts val="800"/>
                        </a:spcAft>
                      </a:pP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Services Provided</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8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8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8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515649"/>
                  </a:ext>
                </a:extLst>
              </a:tr>
              <a:tr h="0">
                <a:tc>
                  <a:txBody>
                    <a:bodyPr/>
                    <a:lstStyle/>
                    <a:p>
                      <a:pPr marL="0" marR="0">
                        <a:lnSpc>
                          <a:spcPct val="107000"/>
                        </a:lnSpc>
                        <a:spcBef>
                          <a:spcPts val="0"/>
                        </a:spcBef>
                        <a:spcAft>
                          <a:spcPts val="800"/>
                        </a:spcAft>
                      </a:pP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ID</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Service </a:t>
                      </a:r>
                      <a:r>
                        <a:rPr lang="en-US"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a:effectLst/>
                          <a:latin typeface="Times New Roman" panose="02020603050405020304" pitchFamily="18" charset="0"/>
                          <a:ea typeface="宋体" panose="02010600030101010101" pitchFamily="2" charset="-122"/>
                          <a:cs typeface="Times New Roman" panose="02020603050405020304" pitchFamily="18" charset="0"/>
                        </a:rPr>
                        <a:t>Provided By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Tested By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982077"/>
                  </a:ext>
                </a:extLst>
              </a:tr>
              <a:tr h="0">
                <a:tc>
                  <a:txBody>
                    <a:bodyPr/>
                    <a:lstStyle/>
                    <a:p>
                      <a:pPr marL="0" marR="0" lvl="0" indent="0">
                        <a:lnSpc>
                          <a:spcPct val="107000"/>
                        </a:lnSpc>
                        <a:spcBef>
                          <a:spcPts val="0"/>
                        </a:spcBef>
                        <a:spcAft>
                          <a:spcPts val="800"/>
                        </a:spcAft>
                        <a:buFont typeface="+mj-lt"/>
                        <a:buNone/>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User Verification (for log-in)</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checkUserInfo</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T1</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865402"/>
                  </a:ext>
                </a:extLst>
              </a:tr>
              <a:tr h="0">
                <a:tc>
                  <a:txBody>
                    <a:bodyPr/>
                    <a:lstStyle/>
                    <a:p>
                      <a:pPr marL="0" marR="0" indent="0">
                        <a:lnSpc>
                          <a:spcPct val="107000"/>
                        </a:lnSpc>
                        <a:spcBef>
                          <a:spcPts val="0"/>
                        </a:spcBef>
                        <a:spcAft>
                          <a:spcPts val="800"/>
                        </a:spcAft>
                        <a:buFont typeface="+mj-lt"/>
                        <a:buNone/>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User information storage (for registration)</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saveUserInfo</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T2</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4037994"/>
                  </a:ext>
                </a:extLst>
              </a:tr>
              <a:tr h="0">
                <a:tc>
                  <a:txBody>
                    <a:bodyPr/>
                    <a:lstStyle/>
                    <a:p>
                      <a:pPr marL="0" marR="0" indent="0">
                        <a:lnSpc>
                          <a:spcPct val="107000"/>
                        </a:lnSpc>
                        <a:spcBef>
                          <a:spcPts val="0"/>
                        </a:spcBef>
                        <a:spcAft>
                          <a:spcPts val="800"/>
                        </a:spcAft>
                        <a:buFont typeface="+mj-lt"/>
                        <a:buNone/>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Calling algorithm modules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getCobb</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T1</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51240"/>
                  </a:ext>
                </a:extLst>
              </a:tr>
              <a:tr h="57150">
                <a:tc>
                  <a:txBody>
                    <a:bodyPr/>
                    <a:lstStyle/>
                    <a:p>
                      <a:pPr marL="0" marR="0" indent="0">
                        <a:lnSpc>
                          <a:spcPct val="107000"/>
                        </a:lnSpc>
                        <a:spcBef>
                          <a:spcPts val="0"/>
                        </a:spcBef>
                        <a:spcAft>
                          <a:spcPts val="800"/>
                        </a:spcAft>
                        <a:buFont typeface="+mj-lt"/>
                        <a:buNone/>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Diagnosis record storage</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saveDiagnosis</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T1</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636177"/>
                  </a:ext>
                </a:extLst>
              </a:tr>
              <a:tr h="57150">
                <a:tc>
                  <a:txBody>
                    <a:bodyPr/>
                    <a:lstStyle/>
                    <a:p>
                      <a:pPr marL="0" marR="0" indent="0">
                        <a:lnSpc>
                          <a:spcPct val="107000"/>
                        </a:lnSpc>
                        <a:spcBef>
                          <a:spcPts val="0"/>
                        </a:spcBef>
                        <a:spcAft>
                          <a:spcPts val="800"/>
                        </a:spcAft>
                        <a:buFont typeface="+mj-lt"/>
                        <a:buNone/>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Data retrieval</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getPatientHistory</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getDiagnosisResults</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T3</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7611673"/>
                  </a:ext>
                </a:extLst>
              </a:tr>
            </a:tbl>
          </a:graphicData>
        </a:graphic>
      </p:graphicFrame>
      <p:graphicFrame>
        <p:nvGraphicFramePr>
          <p:cNvPr id="8" name="表格 7">
            <a:extLst>
              <a:ext uri="{FF2B5EF4-FFF2-40B4-BE49-F238E27FC236}">
                <a16:creationId xmlns:a16="http://schemas.microsoft.com/office/drawing/2014/main" id="{DEC2A3B3-D978-4B31-B13B-4D0384ED0F72}"/>
              </a:ext>
            </a:extLst>
          </p:cNvPr>
          <p:cNvGraphicFramePr>
            <a:graphicFrameLocks noGrp="1"/>
          </p:cNvGraphicFramePr>
          <p:nvPr>
            <p:extLst>
              <p:ext uri="{D42A27DB-BD31-4B8C-83A1-F6EECF244321}">
                <p14:modId xmlns:p14="http://schemas.microsoft.com/office/powerpoint/2010/main" val="1197231932"/>
              </p:ext>
            </p:extLst>
          </p:nvPr>
        </p:nvGraphicFramePr>
        <p:xfrm>
          <a:off x="6784622" y="2309931"/>
          <a:ext cx="3623266" cy="1261618"/>
        </p:xfrm>
        <a:graphic>
          <a:graphicData uri="http://schemas.openxmlformats.org/drawingml/2006/table">
            <a:tbl>
              <a:tblPr firstRow="1" firstCol="1" bandRow="1"/>
              <a:tblGrid>
                <a:gridCol w="335598">
                  <a:extLst>
                    <a:ext uri="{9D8B030D-6E8A-4147-A177-3AD203B41FA5}">
                      <a16:colId xmlns:a16="http://schemas.microsoft.com/office/drawing/2014/main" val="4163692234"/>
                    </a:ext>
                  </a:extLst>
                </a:gridCol>
                <a:gridCol w="1378585">
                  <a:extLst>
                    <a:ext uri="{9D8B030D-6E8A-4147-A177-3AD203B41FA5}">
                      <a16:colId xmlns:a16="http://schemas.microsoft.com/office/drawing/2014/main" val="3334711022"/>
                    </a:ext>
                  </a:extLst>
                </a:gridCol>
                <a:gridCol w="942023">
                  <a:extLst>
                    <a:ext uri="{9D8B030D-6E8A-4147-A177-3AD203B41FA5}">
                      <a16:colId xmlns:a16="http://schemas.microsoft.com/office/drawing/2014/main" val="3252281809"/>
                    </a:ext>
                  </a:extLst>
                </a:gridCol>
                <a:gridCol w="967060">
                  <a:extLst>
                    <a:ext uri="{9D8B030D-6E8A-4147-A177-3AD203B41FA5}">
                      <a16:colId xmlns:a16="http://schemas.microsoft.com/office/drawing/2014/main" val="2161412493"/>
                    </a:ext>
                  </a:extLst>
                </a:gridCol>
              </a:tblGrid>
              <a:tr h="0">
                <a:tc gridSpan="4">
                  <a:txBody>
                    <a:bodyPr/>
                    <a:lstStyle/>
                    <a:p>
                      <a:pPr marL="0" marR="0">
                        <a:lnSpc>
                          <a:spcPct val="107000"/>
                        </a:lnSpc>
                        <a:spcBef>
                          <a:spcPts val="0"/>
                        </a:spcBef>
                        <a:spcAft>
                          <a:spcPts val="800"/>
                        </a:spcAf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Services Required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8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8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8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0050592"/>
                  </a:ext>
                </a:extLst>
              </a:tr>
              <a:tr h="0">
                <a:tc>
                  <a:txBody>
                    <a:bodyPr/>
                    <a:lstStyle/>
                    <a:p>
                      <a:pPr marL="0" marR="0">
                        <a:lnSpc>
                          <a:spcPct val="107000"/>
                        </a:lnSpc>
                        <a:spcBef>
                          <a:spcPts val="0"/>
                        </a:spcBef>
                        <a:spcAft>
                          <a:spcPts val="800"/>
                        </a:spcAft>
                      </a:pP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ID</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Service </a:t>
                      </a:r>
                      <a:r>
                        <a:rPr lang="en-US"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a:effectLst/>
                          <a:latin typeface="Times New Roman" panose="02020603050405020304" pitchFamily="18" charset="0"/>
                          <a:ea typeface="宋体" panose="02010600030101010101" pitchFamily="2" charset="-122"/>
                          <a:cs typeface="Times New Roman" panose="02020603050405020304" pitchFamily="18" charset="0"/>
                        </a:rPr>
                        <a:t>Provided By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Tested By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664000"/>
                  </a:ext>
                </a:extLst>
              </a:tr>
              <a:tr h="0">
                <a:tc>
                  <a:txBody>
                    <a:bodyPr/>
                    <a:lstStyle/>
                    <a:p>
                      <a:pPr marL="0" marR="0" lvl="0" indent="0">
                        <a:lnSpc>
                          <a:spcPct val="107000"/>
                        </a:lnSpc>
                        <a:spcBef>
                          <a:spcPts val="0"/>
                        </a:spcBef>
                        <a:spcAft>
                          <a:spcPts val="800"/>
                        </a:spcAft>
                        <a:buFont typeface="+mj-lt"/>
                        <a:buNone/>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Cobb Calculation</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calCobb</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1119942"/>
                  </a:ext>
                </a:extLst>
              </a:tr>
              <a:tr h="0">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nSpc>
                          <a:spcPct val="107000"/>
                        </a:lnSpc>
                        <a:spcBef>
                          <a:spcPts val="0"/>
                        </a:spcBef>
                        <a:spcAft>
                          <a:spcPts val="800"/>
                        </a:spcAft>
                        <a:buFont typeface="+mj-lt"/>
                        <a:buNone/>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Test image uploading</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getTestImg</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100">
                          <a:effectLst/>
                          <a:latin typeface="Times New Roman" panose="02020603050405020304" pitchFamily="18" charset="0"/>
                          <a:ea typeface="宋体" panose="02010600030101010101" pitchFamily="2" charset="-122"/>
                          <a:cs typeface="Times New Roman" panose="02020603050405020304" pitchFamily="18" charset="0"/>
                        </a:rPr>
                        <a:t>getBatch</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046547"/>
                  </a:ext>
                </a:extLst>
              </a:tr>
            </a:tbl>
          </a:graphicData>
        </a:graphic>
      </p:graphicFrame>
      <p:graphicFrame>
        <p:nvGraphicFramePr>
          <p:cNvPr id="9" name="表格 8">
            <a:extLst>
              <a:ext uri="{FF2B5EF4-FFF2-40B4-BE49-F238E27FC236}">
                <a16:creationId xmlns:a16="http://schemas.microsoft.com/office/drawing/2014/main" id="{3E0CC9DC-7612-458F-9050-FD03572BF094}"/>
              </a:ext>
            </a:extLst>
          </p:cNvPr>
          <p:cNvGraphicFramePr>
            <a:graphicFrameLocks noGrp="1"/>
          </p:cNvGraphicFramePr>
          <p:nvPr>
            <p:extLst>
              <p:ext uri="{D42A27DB-BD31-4B8C-83A1-F6EECF244321}">
                <p14:modId xmlns:p14="http://schemas.microsoft.com/office/powerpoint/2010/main" val="2478761949"/>
              </p:ext>
            </p:extLst>
          </p:nvPr>
        </p:nvGraphicFramePr>
        <p:xfrm>
          <a:off x="5757333" y="4354067"/>
          <a:ext cx="6322130" cy="1533147"/>
        </p:xfrm>
        <a:graphic>
          <a:graphicData uri="http://schemas.openxmlformats.org/drawingml/2006/table">
            <a:tbl>
              <a:tblPr firstRow="1" firstCol="1" bandRow="1"/>
              <a:tblGrid>
                <a:gridCol w="1456267">
                  <a:extLst>
                    <a:ext uri="{9D8B030D-6E8A-4147-A177-3AD203B41FA5}">
                      <a16:colId xmlns:a16="http://schemas.microsoft.com/office/drawing/2014/main" val="1400075964"/>
                    </a:ext>
                  </a:extLst>
                </a:gridCol>
                <a:gridCol w="815975">
                  <a:extLst>
                    <a:ext uri="{9D8B030D-6E8A-4147-A177-3AD203B41FA5}">
                      <a16:colId xmlns:a16="http://schemas.microsoft.com/office/drawing/2014/main" val="2866420286"/>
                    </a:ext>
                  </a:extLst>
                </a:gridCol>
                <a:gridCol w="1038225">
                  <a:extLst>
                    <a:ext uri="{9D8B030D-6E8A-4147-A177-3AD203B41FA5}">
                      <a16:colId xmlns:a16="http://schemas.microsoft.com/office/drawing/2014/main" val="1772915240"/>
                    </a:ext>
                  </a:extLst>
                </a:gridCol>
                <a:gridCol w="3011663">
                  <a:extLst>
                    <a:ext uri="{9D8B030D-6E8A-4147-A177-3AD203B41FA5}">
                      <a16:colId xmlns:a16="http://schemas.microsoft.com/office/drawing/2014/main" val="536870172"/>
                    </a:ext>
                  </a:extLst>
                </a:gridCol>
              </a:tblGrid>
              <a:tr h="152818">
                <a:tc gridSpan="4">
                  <a:txBody>
                    <a:bodyPr/>
                    <a:lstStyle/>
                    <a:p>
                      <a:pPr marL="0" marR="0">
                        <a:lnSpc>
                          <a:spcPct val="107000"/>
                        </a:lnSpc>
                        <a:spcBef>
                          <a:spcPts val="0"/>
                        </a:spcBef>
                        <a:spcAft>
                          <a:spcPts val="800"/>
                        </a:spcAf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Methods</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8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8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8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934891"/>
                  </a:ext>
                </a:extLst>
              </a:tr>
              <a:tr h="318932">
                <a:tc>
                  <a:txBody>
                    <a:bodyPr/>
                    <a:lstStyle/>
                    <a:p>
                      <a:pPr marL="0" marR="0">
                        <a:lnSpc>
                          <a:spcPct val="107000"/>
                        </a:lnSpc>
                        <a:spcBef>
                          <a:spcPts val="0"/>
                        </a:spcBef>
                        <a:spcAft>
                          <a:spcPts val="800"/>
                        </a:spcAft>
                      </a:pPr>
                      <a:r>
                        <a:rPr lang="en-US" sz="1100" b="1" dirty="0">
                          <a:effectLst/>
                          <a:latin typeface="Times New Roman" panose="02020603050405020304" pitchFamily="18" charset="0"/>
                          <a:ea typeface="宋体" panose="02010600030101010101" pitchFamily="2" charset="-122"/>
                          <a:cs typeface="Times New Roman" panose="02020603050405020304" pitchFamily="18" charset="0"/>
                        </a:rPr>
                        <a:t>Method </a:t>
                      </a:r>
                      <a:r>
                        <a:rPr lang="en-US" sz="11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lang="en-US"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b="1" dirty="0">
                          <a:effectLst/>
                          <a:latin typeface="Times New Roman" panose="02020603050405020304" pitchFamily="18" charset="0"/>
                          <a:ea typeface="宋体" panose="02010600030101010101" pitchFamily="2" charset="-122"/>
                          <a:cs typeface="Times New Roman" panose="02020603050405020304" pitchFamily="18" charset="0"/>
                        </a:rPr>
                        <a:t>Parameter</a:t>
                      </a:r>
                      <a:br>
                        <a:rPr lang="en-US" sz="1100" b="1" dirty="0">
                          <a:effectLst/>
                          <a:latin typeface="Times New Roman" panose="02020603050405020304" pitchFamily="18" charset="0"/>
                          <a:ea typeface="宋体" panose="02010600030101010101" pitchFamily="2" charset="-122"/>
                          <a:cs typeface="Times New Roman" panose="02020603050405020304" pitchFamily="18" charset="0"/>
                        </a:rPr>
                      </a:br>
                      <a:r>
                        <a:rPr lang="en-US" sz="1100" b="1" dirty="0">
                          <a:effectLst/>
                          <a:latin typeface="Times New Roman" panose="02020603050405020304" pitchFamily="18" charset="0"/>
                          <a:ea typeface="宋体" panose="02010600030101010101" pitchFamily="2" charset="-122"/>
                          <a:cs typeface="Times New Roman" panose="02020603050405020304" pitchFamily="18" charset="0"/>
                        </a:rPr>
                        <a:t>name</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b="1" dirty="0">
                          <a:effectLst/>
                          <a:latin typeface="Times New Roman" panose="02020603050405020304" pitchFamily="18" charset="0"/>
                          <a:ea typeface="宋体" panose="02010600030101010101" pitchFamily="2" charset="-122"/>
                          <a:cs typeface="Times New Roman" panose="02020603050405020304" pitchFamily="18" charset="0"/>
                        </a:rPr>
                        <a:t>Parameter</a:t>
                      </a:r>
                      <a:br>
                        <a:rPr lang="en-US" sz="1100" b="1" dirty="0">
                          <a:effectLst/>
                          <a:latin typeface="Times New Roman" panose="02020603050405020304" pitchFamily="18" charset="0"/>
                          <a:ea typeface="宋体" panose="02010600030101010101" pitchFamily="2" charset="-122"/>
                          <a:cs typeface="Times New Roman" panose="02020603050405020304" pitchFamily="18" charset="0"/>
                        </a:rPr>
                      </a:br>
                      <a:r>
                        <a:rPr lang="en-US" sz="1100" b="1" dirty="0">
                          <a:effectLst/>
                          <a:latin typeface="Times New Roman" panose="02020603050405020304" pitchFamily="18" charset="0"/>
                          <a:ea typeface="宋体" panose="02010600030101010101" pitchFamily="2" charset="-122"/>
                          <a:cs typeface="Times New Roman" panose="02020603050405020304" pitchFamily="18" charset="0"/>
                        </a:rPr>
                        <a:t>type</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b="1" dirty="0">
                          <a:effectLst/>
                          <a:latin typeface="Times New Roman" panose="02020603050405020304" pitchFamily="18" charset="0"/>
                          <a:ea typeface="宋体" panose="02010600030101010101" pitchFamily="2" charset="-122"/>
                          <a:cs typeface="Times New Roman" panose="02020603050405020304" pitchFamily="18" charset="0"/>
                        </a:rPr>
                        <a:t>Description</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3124943"/>
                  </a:ext>
                </a:extLst>
              </a:tr>
              <a:tr h="91440">
                <a:tc>
                  <a:txBody>
                    <a:bodyPr/>
                    <a:lstStyle/>
                    <a:p>
                      <a:pPr marL="0" marR="0">
                        <a:lnSpc>
                          <a:spcPct val="107000"/>
                        </a:lnSpc>
                        <a:spcBef>
                          <a:spcPts val="0"/>
                        </a:spcBef>
                        <a:spcAft>
                          <a:spcPts val="800"/>
                        </a:spcAft>
                      </a:pP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checkUserInfo</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Cambria" panose="02040503050406030204" pitchFamily="18" charset="0"/>
                          <a:ea typeface="宋体" panose="02010600030101010101" pitchFamily="2" charset="-122"/>
                          <a:cs typeface="Ayuthaya"/>
                        </a:rPr>
                        <a:t>userinfo</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Cambria" panose="02040503050406030204" pitchFamily="18" charset="0"/>
                          <a:ea typeface="宋体" panose="02010600030101010101" pitchFamily="2" charset="-122"/>
                          <a:cs typeface="Ayuthaya"/>
                        </a:rPr>
                        <a:t>array of String</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check the validity of the user information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0699667"/>
                  </a:ext>
                </a:extLst>
              </a:tr>
              <a:tr h="0">
                <a:tc>
                  <a:txBody>
                    <a:bodyPr/>
                    <a:lstStyle/>
                    <a:p>
                      <a:pPr marL="0" marR="0">
                        <a:lnSpc>
                          <a:spcPct val="107000"/>
                        </a:lnSpc>
                        <a:spcBef>
                          <a:spcPts val="0"/>
                        </a:spcBef>
                        <a:spcAft>
                          <a:spcPts val="800"/>
                        </a:spcAft>
                      </a:pP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saveUserInfo</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Cambria" panose="02040503050406030204" pitchFamily="18" charset="0"/>
                          <a:ea typeface="宋体" panose="02010600030101010101" pitchFamily="2" charset="-122"/>
                          <a:cs typeface="Ayuthaya"/>
                        </a:rPr>
                        <a:t>account</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array of String</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save the user’s personal information</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680686"/>
                  </a:ext>
                </a:extLst>
              </a:tr>
              <a:tr h="155325">
                <a:tc>
                  <a:txBody>
                    <a:bodyPr/>
                    <a:lstStyle/>
                    <a:p>
                      <a:pPr marL="0" marR="0">
                        <a:lnSpc>
                          <a:spcPct val="107000"/>
                        </a:lnSpc>
                        <a:spcBef>
                          <a:spcPts val="0"/>
                        </a:spcBef>
                        <a:spcAft>
                          <a:spcPts val="800"/>
                        </a:spcAft>
                      </a:pP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getCobb</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err="1">
                          <a:effectLst/>
                          <a:latin typeface="Cambria" panose="02040503050406030204" pitchFamily="18" charset="0"/>
                          <a:ea typeface="宋体" panose="02010600030101010101" pitchFamily="2" charset="-122"/>
                          <a:cs typeface="Ayuthaya"/>
                        </a:rPr>
                        <a:t>img</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Image object</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call the algorithm module to get the Cobb angle.</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317038"/>
                  </a:ext>
                </a:extLst>
              </a:tr>
              <a:tr h="91440">
                <a:tc>
                  <a:txBody>
                    <a:bodyPr/>
                    <a:lstStyle/>
                    <a:p>
                      <a:pPr marL="0" marR="0">
                        <a:lnSpc>
                          <a:spcPct val="107000"/>
                        </a:lnSpc>
                        <a:spcBef>
                          <a:spcPts val="0"/>
                        </a:spcBef>
                        <a:spcAft>
                          <a:spcPts val="800"/>
                        </a:spcAft>
                      </a:pP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saveDiagnosis</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Cambria" panose="02040503050406030204" pitchFamily="18" charset="0"/>
                          <a:ea typeface="宋体" panose="02010600030101010101" pitchFamily="2" charset="-122"/>
                          <a:cs typeface="Ayuthaya"/>
                        </a:rPr>
                        <a:t>result</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a:effectLst/>
                          <a:latin typeface="Cambria" panose="02040503050406030204" pitchFamily="18" charset="0"/>
                          <a:ea typeface="宋体" panose="02010600030101010101" pitchFamily="2" charset="-122"/>
                          <a:cs typeface="Ayuthaya"/>
                        </a:rPr>
                        <a:t>array of string</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save the result of diagnosis</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3226239"/>
                  </a:ext>
                </a:extLst>
              </a:tr>
              <a:tr h="110852">
                <a:tc>
                  <a:txBody>
                    <a:bodyPr/>
                    <a:lstStyle/>
                    <a:p>
                      <a:pPr marL="0" marR="0">
                        <a:lnSpc>
                          <a:spcPct val="107000"/>
                        </a:lnSpc>
                        <a:spcBef>
                          <a:spcPts val="0"/>
                        </a:spcBef>
                        <a:spcAft>
                          <a:spcPts val="800"/>
                        </a:spcAft>
                      </a:pP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getPatientHistory</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err="1">
                          <a:effectLst/>
                          <a:latin typeface="Cambria" panose="02040503050406030204" pitchFamily="18" charset="0"/>
                          <a:ea typeface="宋体" panose="02010600030101010101" pitchFamily="2" charset="-122"/>
                          <a:cs typeface="Ayuthaya"/>
                        </a:rPr>
                        <a:t>PatientID</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Integer</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return information of a specific patient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3609448"/>
                  </a:ext>
                </a:extLst>
              </a:tr>
              <a:tr h="91440">
                <a:tc>
                  <a:txBody>
                    <a:bodyPr/>
                    <a:lstStyle/>
                    <a:p>
                      <a:pPr marL="0" marR="0">
                        <a:lnSpc>
                          <a:spcPct val="107000"/>
                        </a:lnSpc>
                        <a:spcBef>
                          <a:spcPts val="0"/>
                        </a:spcBef>
                        <a:spcAft>
                          <a:spcPts val="800"/>
                        </a:spcAft>
                      </a:pP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getDiagnosisResults</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 </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00" dirty="0">
                          <a:effectLst/>
                          <a:latin typeface="Cambria" panose="02040503050406030204" pitchFamily="18" charset="0"/>
                          <a:ea typeface="宋体" panose="02010600030101010101" pitchFamily="2" charset="-122"/>
                          <a:cs typeface="Ayuthaya"/>
                        </a:rPr>
                        <a:t>return the diagnosis results</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747765"/>
                  </a:ext>
                </a:extLst>
              </a:tr>
            </a:tbl>
          </a:graphicData>
        </a:graphic>
      </p:graphicFrame>
    </p:spTree>
    <p:extLst>
      <p:ext uri="{BB962C8B-B14F-4D97-AF65-F5344CB8AC3E}">
        <p14:creationId xmlns:p14="http://schemas.microsoft.com/office/powerpoint/2010/main" val="137065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1C950-CA33-436F-BE8C-C8A138B6BA14}"/>
              </a:ext>
            </a:extLst>
          </p:cNvPr>
          <p:cNvSpPr>
            <a:spLocks noGrp="1"/>
          </p:cNvSpPr>
          <p:nvPr>
            <p:ph type="title"/>
          </p:nvPr>
        </p:nvSpPr>
        <p:spPr/>
        <p:txBody>
          <a:bodyPr/>
          <a:lstStyle/>
          <a:p>
            <a:r>
              <a:rPr lang="en-US" dirty="0"/>
              <a:t>SDS Dog-ray</a:t>
            </a:r>
          </a:p>
        </p:txBody>
      </p:sp>
      <p:sp>
        <p:nvSpPr>
          <p:cNvPr id="4" name="页脚占位符 3">
            <a:extLst>
              <a:ext uri="{FF2B5EF4-FFF2-40B4-BE49-F238E27FC236}">
                <a16:creationId xmlns:a16="http://schemas.microsoft.com/office/drawing/2014/main" id="{B8836301-CB8C-42AD-9B6D-F787E6FE597D}"/>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478643F8-447E-4E62-9C4A-B55141544BE7}"/>
              </a:ext>
            </a:extLst>
          </p:cNvPr>
          <p:cNvSpPr>
            <a:spLocks noGrp="1"/>
          </p:cNvSpPr>
          <p:nvPr>
            <p:ph type="sldNum" sz="quarter" idx="12"/>
          </p:nvPr>
        </p:nvSpPr>
        <p:spPr/>
        <p:txBody>
          <a:bodyPr/>
          <a:lstStyle/>
          <a:p>
            <a:fld id="{BADC99D9-F975-4EA6-9B8C-07B49CD985DE}" type="slidenum">
              <a:rPr lang="zh-CN" altLang="en-US" smtClean="0"/>
              <a:t>7</a:t>
            </a:fld>
            <a:endParaRPr lang="zh-CN" altLang="en-US"/>
          </a:p>
        </p:txBody>
      </p:sp>
      <p:pic>
        <p:nvPicPr>
          <p:cNvPr id="6" name="Picture 1">
            <a:extLst>
              <a:ext uri="{FF2B5EF4-FFF2-40B4-BE49-F238E27FC236}">
                <a16:creationId xmlns:a16="http://schemas.microsoft.com/office/drawing/2014/main" id="{C1E78775-2084-4179-9FB1-995FD367B5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28890" y="1816491"/>
            <a:ext cx="7968368" cy="46776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634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AEFDB8-3351-47BB-9883-A8936997F153}"/>
              </a:ext>
            </a:extLst>
          </p:cNvPr>
          <p:cNvSpPr>
            <a:spLocks noGrp="1"/>
          </p:cNvSpPr>
          <p:nvPr>
            <p:ph type="title"/>
          </p:nvPr>
        </p:nvSpPr>
        <p:spPr/>
        <p:txBody>
          <a:bodyPr/>
          <a:lstStyle/>
          <a:p>
            <a:r>
              <a:rPr lang="en-US" dirty="0"/>
              <a:t>System Design from </a:t>
            </a:r>
            <a:r>
              <a:rPr lang="en-US" dirty="0" err="1"/>
              <a:t>GourdIsland</a:t>
            </a:r>
            <a:endParaRPr lang="en-US" dirty="0"/>
          </a:p>
        </p:txBody>
      </p:sp>
      <p:sp>
        <p:nvSpPr>
          <p:cNvPr id="7" name="内容占位符 6">
            <a:extLst>
              <a:ext uri="{FF2B5EF4-FFF2-40B4-BE49-F238E27FC236}">
                <a16:creationId xmlns:a16="http://schemas.microsoft.com/office/drawing/2014/main" id="{4AF8866E-B95D-469B-8D0F-5EF3CF6E53E9}"/>
              </a:ext>
            </a:extLst>
          </p:cNvPr>
          <p:cNvSpPr>
            <a:spLocks noGrp="1"/>
          </p:cNvSpPr>
          <p:nvPr>
            <p:ph idx="1"/>
          </p:nvPr>
        </p:nvSpPr>
        <p:spPr>
          <a:xfrm>
            <a:off x="1097280" y="1845734"/>
            <a:ext cx="5992459" cy="4023360"/>
          </a:xfrm>
        </p:spPr>
        <p:txBody>
          <a:bodyPr>
            <a:normAutofit lnSpcReduction="10000"/>
          </a:bodyPr>
          <a:lstStyle/>
          <a:p>
            <a:r>
              <a:rPr lang="en-US" dirty="0"/>
              <a:t>Client Detailed Design</a:t>
            </a:r>
          </a:p>
          <a:p>
            <a:pPr marL="0" indent="0">
              <a:buNone/>
            </a:pPr>
            <a:r>
              <a:rPr lang="en-US" dirty="0"/>
              <a:t>1. Register page</a:t>
            </a:r>
          </a:p>
          <a:p>
            <a:pPr marL="0" indent="0">
              <a:buNone/>
            </a:pPr>
            <a:r>
              <a:rPr lang="en-US" dirty="0"/>
              <a:t>2. Login page</a:t>
            </a:r>
          </a:p>
          <a:p>
            <a:pPr marL="0" indent="0">
              <a:buNone/>
            </a:pPr>
            <a:r>
              <a:rPr lang="en-US" dirty="0"/>
              <a:t>3. Doctors use page</a:t>
            </a:r>
          </a:p>
          <a:p>
            <a:pPr marL="0" indent="0">
              <a:buNone/>
            </a:pPr>
            <a:r>
              <a:rPr lang="en-US" dirty="0"/>
              <a:t>4. Patients and their family members page</a:t>
            </a:r>
          </a:p>
          <a:p>
            <a:pPr marL="0" indent="0">
              <a:buNone/>
            </a:pPr>
            <a:r>
              <a:rPr lang="en-US" dirty="0"/>
              <a:t>The patient USES the same interface function as the </a:t>
            </a:r>
            <a:r>
              <a:rPr lang="en-US" dirty="0" err="1"/>
              <a:t>doctor.Their</a:t>
            </a:r>
            <a:r>
              <a:rPr lang="en-US" dirty="0"/>
              <a:t> common function is to upload individual images and display the </a:t>
            </a:r>
            <a:r>
              <a:rPr lang="en-US" dirty="0" err="1"/>
              <a:t>results.The</a:t>
            </a:r>
            <a:r>
              <a:rPr lang="en-US" dirty="0"/>
              <a:t> doctor's interface also has batch photo upload, display results can be edited and patient data search and other </a:t>
            </a:r>
            <a:r>
              <a:rPr lang="en-US" dirty="0" err="1"/>
              <a:t>functions.The</a:t>
            </a:r>
            <a:r>
              <a:rPr lang="en-US" dirty="0"/>
              <a:t> patient interface has a historical view of photos you have uploaded in the past.</a:t>
            </a:r>
          </a:p>
          <a:p>
            <a:endParaRPr lang="en-US" dirty="0"/>
          </a:p>
        </p:txBody>
      </p:sp>
      <p:sp>
        <p:nvSpPr>
          <p:cNvPr id="4" name="页脚占位符 3">
            <a:extLst>
              <a:ext uri="{FF2B5EF4-FFF2-40B4-BE49-F238E27FC236}">
                <a16:creationId xmlns:a16="http://schemas.microsoft.com/office/drawing/2014/main" id="{7140F2F2-186B-47B6-8607-2610B924957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49BAA7F0-8962-4D2A-937E-FEA35C872CA7}"/>
              </a:ext>
            </a:extLst>
          </p:cNvPr>
          <p:cNvSpPr>
            <a:spLocks noGrp="1"/>
          </p:cNvSpPr>
          <p:nvPr>
            <p:ph type="sldNum" sz="quarter" idx="12"/>
          </p:nvPr>
        </p:nvSpPr>
        <p:spPr/>
        <p:txBody>
          <a:bodyPr/>
          <a:lstStyle/>
          <a:p>
            <a:fld id="{BADC99D9-F975-4EA6-9B8C-07B49CD985DE}" type="slidenum">
              <a:rPr lang="zh-CN" altLang="en-US" smtClean="0"/>
              <a:t>8</a:t>
            </a:fld>
            <a:endParaRPr lang="zh-CN" altLang="en-US"/>
          </a:p>
        </p:txBody>
      </p:sp>
      <p:pic>
        <p:nvPicPr>
          <p:cNvPr id="8" name="图片 7">
            <a:extLst>
              <a:ext uri="{FF2B5EF4-FFF2-40B4-BE49-F238E27FC236}">
                <a16:creationId xmlns:a16="http://schemas.microsoft.com/office/drawing/2014/main" id="{9CC85CF3-4FB5-4C81-8779-EB6B53C7760C}"/>
              </a:ext>
            </a:extLst>
          </p:cNvPr>
          <p:cNvPicPr/>
          <p:nvPr/>
        </p:nvPicPr>
        <p:blipFill>
          <a:blip r:embed="rId2"/>
          <a:stretch>
            <a:fillRect/>
          </a:stretch>
        </p:blipFill>
        <p:spPr>
          <a:xfrm>
            <a:off x="7089739" y="1873244"/>
            <a:ext cx="4481371" cy="3968340"/>
          </a:xfrm>
          <a:prstGeom prst="rect">
            <a:avLst/>
          </a:prstGeom>
          <a:noFill/>
          <a:ln>
            <a:noFill/>
          </a:ln>
        </p:spPr>
      </p:pic>
      <p:sp>
        <p:nvSpPr>
          <p:cNvPr id="9" name="椭圆 8">
            <a:extLst>
              <a:ext uri="{FF2B5EF4-FFF2-40B4-BE49-F238E27FC236}">
                <a16:creationId xmlns:a16="http://schemas.microsoft.com/office/drawing/2014/main" id="{5C4DA03E-475A-4412-934C-1571C887D500}"/>
              </a:ext>
            </a:extLst>
          </p:cNvPr>
          <p:cNvSpPr/>
          <p:nvPr/>
        </p:nvSpPr>
        <p:spPr>
          <a:xfrm>
            <a:off x="8276114" y="3857414"/>
            <a:ext cx="2280356" cy="2235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NO Updates</a:t>
            </a:r>
          </a:p>
        </p:txBody>
      </p:sp>
    </p:spTree>
    <p:extLst>
      <p:ext uri="{BB962C8B-B14F-4D97-AF65-F5344CB8AC3E}">
        <p14:creationId xmlns:p14="http://schemas.microsoft.com/office/powerpoint/2010/main" val="11565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EB0A7-8923-4EBA-8A63-83E837A6C1F9}"/>
              </a:ext>
            </a:extLst>
          </p:cNvPr>
          <p:cNvSpPr>
            <a:spLocks noGrp="1"/>
          </p:cNvSpPr>
          <p:nvPr>
            <p:ph type="title"/>
          </p:nvPr>
        </p:nvSpPr>
        <p:spPr/>
        <p:txBody>
          <a:bodyPr/>
          <a:lstStyle/>
          <a:p>
            <a:r>
              <a:rPr lang="en-US" altLang="zh-CN" dirty="0"/>
              <a:t>System Design from Popcorn</a:t>
            </a:r>
            <a:endParaRPr lang="en-US" dirty="0"/>
          </a:p>
        </p:txBody>
      </p:sp>
      <p:sp>
        <p:nvSpPr>
          <p:cNvPr id="3" name="内容占位符 2">
            <a:extLst>
              <a:ext uri="{FF2B5EF4-FFF2-40B4-BE49-F238E27FC236}">
                <a16:creationId xmlns:a16="http://schemas.microsoft.com/office/drawing/2014/main" id="{2A8EAE68-097A-43F6-A720-6B5D0BD836F0}"/>
              </a:ext>
            </a:extLst>
          </p:cNvPr>
          <p:cNvSpPr>
            <a:spLocks noGrp="1"/>
          </p:cNvSpPr>
          <p:nvPr>
            <p:ph idx="1"/>
          </p:nvPr>
        </p:nvSpPr>
        <p:spPr/>
        <p:txBody>
          <a:bodyPr>
            <a:noAutofit/>
          </a:bodyPr>
          <a:lstStyle/>
          <a:p>
            <a:pPr marL="0" indent="0">
              <a:buNone/>
            </a:pPr>
            <a:r>
              <a:rPr lang="en-US" dirty="0"/>
              <a:t>4.4 Algorithm design</a:t>
            </a:r>
          </a:p>
          <a:p>
            <a:pPr marL="0" indent="0">
              <a:buNone/>
            </a:pPr>
            <a:r>
              <a:rPr lang="en-US" dirty="0"/>
              <a:t>4.4.1 Convolutional Neural Network</a:t>
            </a:r>
          </a:p>
          <a:p>
            <a:pPr marL="0" indent="0">
              <a:buNone/>
            </a:pPr>
            <a:r>
              <a:rPr lang="en-US" dirty="0"/>
              <a:t>Convolutional neural network(CNN) is a specially designed artificial neural network with multiple hidden layers based on the study of cells in the visual cortex of cats by Hub and others. Convolutional layer, pooling layer, and activation function are important components of convolutional neural networks.</a:t>
            </a:r>
          </a:p>
          <a:p>
            <a:pPr marL="0" indent="0">
              <a:buNone/>
            </a:pPr>
            <a:r>
              <a:rPr lang="en-US" dirty="0"/>
              <a:t>…</a:t>
            </a:r>
          </a:p>
          <a:p>
            <a:pPr marL="0" indent="0">
              <a:buNone/>
            </a:pPr>
            <a:r>
              <a:rPr lang="en-US" dirty="0"/>
              <a:t>4.4.2 Object detection problem</a:t>
            </a:r>
          </a:p>
          <a:p>
            <a:pPr marL="0" indent="0">
              <a:buNone/>
            </a:pPr>
            <a:r>
              <a:rPr lang="en-US" dirty="0"/>
              <a:t>…</a:t>
            </a:r>
          </a:p>
          <a:p>
            <a:pPr marL="0" indent="0">
              <a:buNone/>
            </a:pPr>
            <a:r>
              <a:rPr lang="en-US" dirty="0"/>
              <a:t>4.4.3 Curve fitting and calculating angle</a:t>
            </a:r>
          </a:p>
          <a:p>
            <a:pPr marL="0" indent="0">
              <a:buNone/>
            </a:pPr>
            <a:r>
              <a:rPr lang="en-US" dirty="0"/>
              <a:t>…</a:t>
            </a:r>
          </a:p>
          <a:p>
            <a:pPr marL="0" indent="0">
              <a:buNone/>
            </a:pPr>
            <a:endParaRPr lang="en-US" dirty="0"/>
          </a:p>
          <a:p>
            <a:pPr marL="0" indent="0">
              <a:buNone/>
            </a:pPr>
            <a:endParaRPr lang="en-US" dirty="0"/>
          </a:p>
        </p:txBody>
      </p:sp>
      <p:sp>
        <p:nvSpPr>
          <p:cNvPr id="4" name="页脚占位符 3">
            <a:extLst>
              <a:ext uri="{FF2B5EF4-FFF2-40B4-BE49-F238E27FC236}">
                <a16:creationId xmlns:a16="http://schemas.microsoft.com/office/drawing/2014/main" id="{37C992AB-3A64-4EB8-9C20-2629D46715BA}"/>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89485737-B72A-49F4-BF51-7C78FDB70571}"/>
              </a:ext>
            </a:extLst>
          </p:cNvPr>
          <p:cNvSpPr>
            <a:spLocks noGrp="1"/>
          </p:cNvSpPr>
          <p:nvPr>
            <p:ph type="sldNum" sz="quarter" idx="12"/>
          </p:nvPr>
        </p:nvSpPr>
        <p:spPr/>
        <p:txBody>
          <a:bodyPr/>
          <a:lstStyle/>
          <a:p>
            <a:fld id="{BADC99D9-F975-4EA6-9B8C-07B49CD985DE}" type="slidenum">
              <a:rPr lang="zh-CN" altLang="en-US" smtClean="0"/>
              <a:t>9</a:t>
            </a:fld>
            <a:endParaRPr lang="zh-CN" altLang="en-US"/>
          </a:p>
        </p:txBody>
      </p:sp>
      <p:sp>
        <p:nvSpPr>
          <p:cNvPr id="6" name="椭圆 5">
            <a:extLst>
              <a:ext uri="{FF2B5EF4-FFF2-40B4-BE49-F238E27FC236}">
                <a16:creationId xmlns:a16="http://schemas.microsoft.com/office/drawing/2014/main" id="{4F258657-E230-4790-A5F7-766B4CC398DE}"/>
              </a:ext>
            </a:extLst>
          </p:cNvPr>
          <p:cNvSpPr/>
          <p:nvPr/>
        </p:nvSpPr>
        <p:spPr>
          <a:xfrm>
            <a:off x="8276114" y="3857414"/>
            <a:ext cx="2280356" cy="2235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NO Updates</a:t>
            </a:r>
          </a:p>
        </p:txBody>
      </p:sp>
    </p:spTree>
    <p:extLst>
      <p:ext uri="{BB962C8B-B14F-4D97-AF65-F5344CB8AC3E}">
        <p14:creationId xmlns:p14="http://schemas.microsoft.com/office/powerpoint/2010/main" val="515370842"/>
      </p:ext>
    </p:extLst>
  </p:cSld>
  <p:clrMapOvr>
    <a:masterClrMapping/>
  </p:clrMapOvr>
</p:sld>
</file>

<file path=ppt/theme/theme1.xml><?xml version="1.0" encoding="utf-8"?>
<a:theme xmlns:a="http://schemas.openxmlformats.org/drawingml/2006/main" name="2019-2">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2019-2" id="{701687C4-48CF-420F-9638-3C8AB9DC0CD7}" vid="{74C36D4E-0821-4BB9-B389-C640ED9B830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2019-2</Template>
  <TotalTime>1606</TotalTime>
  <Words>622</Words>
  <Application>Microsoft Office PowerPoint</Application>
  <PresentationFormat>宽屏</PresentationFormat>
  <Paragraphs>257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Ayuthaya</vt:lpstr>
      <vt:lpstr>MS Mincho</vt:lpstr>
      <vt:lpstr>宋体</vt:lpstr>
      <vt:lpstr>等线</vt:lpstr>
      <vt:lpstr>Calibri</vt:lpstr>
      <vt:lpstr>Calibri Light</vt:lpstr>
      <vt:lpstr>Cambria</vt:lpstr>
      <vt:lpstr>Times New Roman</vt:lpstr>
      <vt:lpstr>2019-2</vt:lpstr>
      <vt:lpstr>Testing II</vt:lpstr>
      <vt:lpstr>Contents</vt:lpstr>
      <vt:lpstr>1. System Design</vt:lpstr>
      <vt:lpstr>System Design from HT</vt:lpstr>
      <vt:lpstr>System Design from HT ctn.</vt:lpstr>
      <vt:lpstr>System Design from HT —— IS</vt:lpstr>
      <vt:lpstr>SDS Dog-ray</vt:lpstr>
      <vt:lpstr>System Design from GourdIsland</vt:lpstr>
      <vt:lpstr>System Design from Popcorn</vt:lpstr>
      <vt:lpstr>2. Coding</vt:lpstr>
      <vt:lpstr>3. Testing</vt:lpstr>
      <vt:lpstr>TR-Lucky Dogs</vt:lpstr>
      <vt:lpstr>TR Dog-ray</vt:lpstr>
      <vt:lpstr>4. Project Management</vt:lpstr>
      <vt:lpstr>Gantt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Warm-ups</dc:title>
  <dc:creator>z mich</dc:creator>
  <cp:lastModifiedBy>张睿</cp:lastModifiedBy>
  <cp:revision>108</cp:revision>
  <dcterms:created xsi:type="dcterms:W3CDTF">2019-03-08T06:16:56Z</dcterms:created>
  <dcterms:modified xsi:type="dcterms:W3CDTF">2020-10-20T01:02:42Z</dcterms:modified>
</cp:coreProperties>
</file>