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57" r:id="rId1"/>
  </p:sldMasterIdLst>
  <p:notesMasterIdLst>
    <p:notesMasterId r:id="rId12"/>
  </p:notesMasterIdLst>
  <p:sldIdLst>
    <p:sldId id="256" r:id="rId2"/>
    <p:sldId id="257" r:id="rId3"/>
    <p:sldId id="259" r:id="rId4"/>
    <p:sldId id="265" r:id="rId5"/>
    <p:sldId id="272" r:id="rId6"/>
    <p:sldId id="273" r:id="rId7"/>
    <p:sldId id="260" r:id="rId8"/>
    <p:sldId id="276" r:id="rId9"/>
    <p:sldId id="277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FE2E7-4C87-4366-887C-18E6EF2C522B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4B932-6C4B-4851-BA39-98952CF22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385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8703-4426-450D-A368-7C49FA9C924E}" type="datetime1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www.jlu.edu.cn/images/big/jd-xhh.jpg">
            <a:extLst>
              <a:ext uri="{FF2B5EF4-FFF2-40B4-BE49-F238E27FC236}">
                <a16:creationId xmlns:a16="http://schemas.microsoft.com/office/drawing/2014/main" id="{AD78D72A-F21A-4330-AC83-8C831C5E8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649" y="758952"/>
            <a:ext cx="2048031" cy="204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jlu.edu.cn/images/big/jd-xhh.jpg">
            <a:extLst>
              <a:ext uri="{FF2B5EF4-FFF2-40B4-BE49-F238E27FC236}">
                <a16:creationId xmlns:a16="http://schemas.microsoft.com/office/drawing/2014/main" id="{C883A1ED-5421-48CF-81D6-5D8B36FB82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649" y="758952"/>
            <a:ext cx="2048031" cy="204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47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B02D-E5AF-4D85-A18F-4E2ABE53A05C}" type="datetime1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http://www.jlu.edu.cn/images/big/jd-xhh.jpg">
            <a:extLst>
              <a:ext uri="{FF2B5EF4-FFF2-40B4-BE49-F238E27FC236}">
                <a16:creationId xmlns:a16="http://schemas.microsoft.com/office/drawing/2014/main" id="{ABF8A496-60C1-4625-8315-249E19394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jlu.edu.cn/images/big/jd-xhh.jpg">
            <a:extLst>
              <a:ext uri="{FF2B5EF4-FFF2-40B4-BE49-F238E27FC236}">
                <a16:creationId xmlns:a16="http://schemas.microsoft.com/office/drawing/2014/main" id="{526D37C9-94CB-432C-9A3B-9ABCDDB7BE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1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942C-E9AC-423E-B267-61AEEC23EF55}" type="datetime1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2" descr="http://www.jlu.edu.cn/images/big/jd-xhh.jpg">
            <a:extLst>
              <a:ext uri="{FF2B5EF4-FFF2-40B4-BE49-F238E27FC236}">
                <a16:creationId xmlns:a16="http://schemas.microsoft.com/office/drawing/2014/main" id="{D8C33585-F824-4BBD-84F2-AFDA2B303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9826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jlu.edu.cn/images/big/jd-xhh.jpg">
            <a:extLst>
              <a:ext uri="{FF2B5EF4-FFF2-40B4-BE49-F238E27FC236}">
                <a16:creationId xmlns:a16="http://schemas.microsoft.com/office/drawing/2014/main" id="{D0F51A6A-21C9-409D-8AEF-199FBED4BF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9826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94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SzPct val="100000"/>
              <a:buFont typeface="Calibri" panose="020F0502020204030204" pitchFamily="34" charset="0"/>
              <a:buChar char="•"/>
              <a:defRPr/>
            </a:lvl1pPr>
            <a:lvl2pPr marL="384048" indent="-182880">
              <a:buClrTx/>
              <a:buFont typeface="Calibri" panose="020F0502020204030204" pitchFamily="34" charset="0"/>
              <a:buChar char="−"/>
              <a:defRPr/>
            </a:lvl2pPr>
            <a:lvl3pPr marL="566928" indent="-182880">
              <a:buClrTx/>
              <a:buFont typeface="Calibri" panose="020F0502020204030204" pitchFamily="34" charset="0"/>
              <a:buChar char="•"/>
              <a:defRPr/>
            </a:lvl3pPr>
            <a:lvl4pPr marL="749808" indent="-182880">
              <a:buClrTx/>
              <a:buFont typeface="Calibri" panose="020F0502020204030204" pitchFamily="34" charset="0"/>
              <a:buChar char="−"/>
              <a:defRPr/>
            </a:lvl4pPr>
            <a:lvl5pPr marL="932688" indent="-182880">
              <a:buClrTx/>
              <a:buFont typeface="Calibri" panose="020F0502020204030204" pitchFamily="34" charset="0"/>
              <a:buChar char="•"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FC11-1699-4B50-A326-605A318F57D9}" type="datetime1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http://www.jlu.edu.cn/images/big/jd-xhh.jpg">
            <a:extLst>
              <a:ext uri="{FF2B5EF4-FFF2-40B4-BE49-F238E27FC236}">
                <a16:creationId xmlns:a16="http://schemas.microsoft.com/office/drawing/2014/main" id="{5388E0CD-FA9B-43D0-9945-CFF55BC6A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jlu.edu.cn/images/big/jd-xhh.jpg">
            <a:extLst>
              <a:ext uri="{FF2B5EF4-FFF2-40B4-BE49-F238E27FC236}">
                <a16:creationId xmlns:a16="http://schemas.microsoft.com/office/drawing/2014/main" id="{B37765B6-9403-480F-9C93-731D1D0D7A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63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A975-9E0B-4DE4-984B-E03A9B4C8655}" type="datetime1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://www.jlu.edu.cn/images/big/jd-xhh.jpg">
            <a:extLst>
              <a:ext uri="{FF2B5EF4-FFF2-40B4-BE49-F238E27FC236}">
                <a16:creationId xmlns:a16="http://schemas.microsoft.com/office/drawing/2014/main" id="{CDA3C47B-3DE1-47F6-AF9D-3744D63C0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649" y="758952"/>
            <a:ext cx="2048031" cy="204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jlu.edu.cn/images/big/jd-xhh.jpg">
            <a:extLst>
              <a:ext uri="{FF2B5EF4-FFF2-40B4-BE49-F238E27FC236}">
                <a16:creationId xmlns:a16="http://schemas.microsoft.com/office/drawing/2014/main" id="{03A4F3BA-54DE-47B5-B1E7-E8F8DD4680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649" y="758952"/>
            <a:ext cx="2048031" cy="204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75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62AC-F16D-4BC8-9D2B-E43056C16423}" type="datetime1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2" descr="http://www.jlu.edu.cn/images/big/jd-xhh.jpg">
            <a:extLst>
              <a:ext uri="{FF2B5EF4-FFF2-40B4-BE49-F238E27FC236}">
                <a16:creationId xmlns:a16="http://schemas.microsoft.com/office/drawing/2014/main" id="{E5B1477F-67CE-42EC-81CC-3900AAB6D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jlu.edu.cn/images/big/jd-xhh.jpg">
            <a:extLst>
              <a:ext uri="{FF2B5EF4-FFF2-40B4-BE49-F238E27FC236}">
                <a16:creationId xmlns:a16="http://schemas.microsoft.com/office/drawing/2014/main" id="{C9D11872-E56E-4769-A0D1-31DEAAB3DA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52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7B14-4EBE-4C23-B67F-B493C064E26F}" type="datetime1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Picture 2" descr="http://www.jlu.edu.cn/images/big/jd-xhh.jpg">
            <a:extLst>
              <a:ext uri="{FF2B5EF4-FFF2-40B4-BE49-F238E27FC236}">
                <a16:creationId xmlns:a16="http://schemas.microsoft.com/office/drawing/2014/main" id="{1566F2AF-F468-4FC4-B22E-85C47B049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jlu.edu.cn/images/big/jd-xhh.jpg">
            <a:extLst>
              <a:ext uri="{FF2B5EF4-FFF2-40B4-BE49-F238E27FC236}">
                <a16:creationId xmlns:a16="http://schemas.microsoft.com/office/drawing/2014/main" id="{47712E62-F93A-4C77-BE11-822B77F90E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18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6CA1-9829-4E19-94CD-9C4955DA23AC}" type="datetime1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Picture 2" descr="http://www.jlu.edu.cn/images/big/jd-xhh.jpg">
            <a:extLst>
              <a:ext uri="{FF2B5EF4-FFF2-40B4-BE49-F238E27FC236}">
                <a16:creationId xmlns:a16="http://schemas.microsoft.com/office/drawing/2014/main" id="{328A5A49-1174-4DD6-B817-32AADCBC6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jlu.edu.cn/images/big/jd-xhh.jpg">
            <a:extLst>
              <a:ext uri="{FF2B5EF4-FFF2-40B4-BE49-F238E27FC236}">
                <a16:creationId xmlns:a16="http://schemas.microsoft.com/office/drawing/2014/main" id="{3160019A-BFFC-4E21-901D-86E6B05C98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12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81FC-6A01-4B4A-866E-5C66FC8494E6}" type="datetime1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2" descr="http://www.jlu.edu.cn/images/big/jd-xhh.jpg">
            <a:extLst>
              <a:ext uri="{FF2B5EF4-FFF2-40B4-BE49-F238E27FC236}">
                <a16:creationId xmlns:a16="http://schemas.microsoft.com/office/drawing/2014/main" id="{C3BCC8FB-9995-4B94-9DB9-8445D4A42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jlu.edu.cn/images/big/jd-xhh.jpg">
            <a:extLst>
              <a:ext uri="{FF2B5EF4-FFF2-40B4-BE49-F238E27FC236}">
                <a16:creationId xmlns:a16="http://schemas.microsoft.com/office/drawing/2014/main" id="{EA24031E-AC9F-4BA0-9859-0836AA140B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11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74717FA-D47A-462A-A818-981CB798FABC}" type="datetime1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88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1936-FF79-4278-80B5-31F530E16F7F}" type="datetime1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Software Development 2020-1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28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E6EE62-59BB-42FD-BEC3-87F0C4DDEBF0}" type="datetime1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4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8" r:id="rId1"/>
    <p:sldLayoutId id="2147484359" r:id="rId2"/>
    <p:sldLayoutId id="2147484360" r:id="rId3"/>
    <p:sldLayoutId id="2147484361" r:id="rId4"/>
    <p:sldLayoutId id="2147484362" r:id="rId5"/>
    <p:sldLayoutId id="2147484363" r:id="rId6"/>
    <p:sldLayoutId id="2147484364" r:id="rId7"/>
    <p:sldLayoutId id="2147484365" r:id="rId8"/>
    <p:sldLayoutId id="2147484366" r:id="rId9"/>
    <p:sldLayoutId id="2147484367" r:id="rId10"/>
    <p:sldLayoutId id="214748436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ui@jl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AA0D4-835F-4339-9A4E-ECC535B24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System Design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18330E-F013-40A5-BBB0-1688AF4864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DSD 2020-1-3</a:t>
            </a:r>
          </a:p>
          <a:p>
            <a:r>
              <a:rPr lang="en-US" altLang="zh-CN" dirty="0">
                <a:hlinkClick r:id="rId2"/>
              </a:rPr>
              <a:t>Rui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8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9E2CF-F7FF-42D0-A318-8AFDE85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Thanks!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182370-4957-46C0-91F2-8B6E76D1D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6F419F-B321-4969-9CB0-B6BA3D6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68E45B-0CDF-4F33-BB3F-4E946464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30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FEE34-D4D6-468D-A34E-BDBB6A76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B97CE2-0016-45EE-8915-4B63C06C4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Project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Requirement Analysis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874072-A2ED-436E-BDB3-6AB4C1AB3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035482-1EB7-43B3-8958-68978271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26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19286-AD6C-48E9-8501-B406ED3D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altLang="zh-CN" dirty="0"/>
              <a:t>Project Management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42A14-8882-4BDD-9A1F-6F7C752F5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08947B-740F-4E42-A0DD-07D3505A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8CB229-6110-40E3-B996-820E4D6C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58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4C319F6F-93EB-41DF-ABBD-4BD0470D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and Duty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B47694A-3A8B-412E-B2E1-3C5194B01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</a:t>
            </a:r>
            <a:r>
              <a:rPr lang="en-US" altLang="zh-CN" dirty="0"/>
              <a:t>students for each team;</a:t>
            </a:r>
          </a:p>
          <a:p>
            <a:r>
              <a:rPr lang="en-US" dirty="0"/>
              <a:t>6 teams in all;</a:t>
            </a:r>
          </a:p>
          <a:p>
            <a:r>
              <a:rPr lang="en-US" dirty="0"/>
              <a:t>6 component, 1 for each;</a:t>
            </a:r>
          </a:p>
          <a:p>
            <a:pPr lvl="1"/>
            <a:r>
              <a:rPr lang="en-US" dirty="0"/>
              <a:t>Algorithm 1</a:t>
            </a:r>
          </a:p>
          <a:p>
            <a:pPr lvl="1"/>
            <a:r>
              <a:rPr lang="en-US" dirty="0"/>
              <a:t>Server</a:t>
            </a:r>
          </a:p>
          <a:p>
            <a:pPr lvl="1"/>
            <a:r>
              <a:rPr lang="en-US" dirty="0"/>
              <a:t>Android Client</a:t>
            </a:r>
          </a:p>
          <a:p>
            <a:pPr lvl="1"/>
            <a:r>
              <a:rPr lang="en-US" dirty="0"/>
              <a:t>Algorithm 2</a:t>
            </a:r>
          </a:p>
          <a:p>
            <a:pPr lvl="1"/>
            <a:r>
              <a:rPr lang="en-US" dirty="0"/>
              <a:t>Algorithm 3</a:t>
            </a:r>
          </a:p>
          <a:p>
            <a:pPr lvl="1"/>
            <a:r>
              <a:rPr lang="en-US" dirty="0"/>
              <a:t>Web (B/</a:t>
            </a:r>
            <a:r>
              <a:rPr lang="en-US" altLang="zh-CN" dirty="0"/>
              <a:t>S</a:t>
            </a:r>
            <a:r>
              <a:rPr lang="en-US" dirty="0"/>
              <a:t>) Client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726007-18DD-4B07-AE5E-F3E163EF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975642-39D7-49FD-B2A9-78B28CA0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870492-995A-435B-9784-18642550DCC1}"/>
              </a:ext>
            </a:extLst>
          </p:cNvPr>
          <p:cNvSpPr txBox="1"/>
          <p:nvPr/>
        </p:nvSpPr>
        <p:spPr>
          <a:xfrm>
            <a:off x="6999111" y="3183467"/>
            <a:ext cx="3625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</a:rPr>
              <a:t>Assignment 1</a:t>
            </a:r>
            <a:r>
              <a:rPr lang="zh-CN" altLang="en-US" sz="2400" b="1" i="1" dirty="0">
                <a:solidFill>
                  <a:srgbClr val="FF0000"/>
                </a:solidFill>
              </a:rPr>
              <a:t>：</a:t>
            </a:r>
            <a:endParaRPr lang="en-US" altLang="zh-CN" sz="2400" b="1" i="1" dirty="0">
              <a:solidFill>
                <a:srgbClr val="FF0000"/>
              </a:solidFill>
            </a:endParaRPr>
          </a:p>
          <a:p>
            <a:r>
              <a:rPr lang="en-US" altLang="zh-CN" sz="2400" b="1" i="1" dirty="0">
                <a:solidFill>
                  <a:srgbClr val="FF0000"/>
                </a:solidFill>
              </a:rPr>
              <a:t>Update team web sites for </a:t>
            </a:r>
          </a:p>
          <a:p>
            <a:r>
              <a:rPr lang="en-US" altLang="zh-CN" sz="2400" b="1" i="1" dirty="0">
                <a:solidFill>
                  <a:srgbClr val="FF0000"/>
                </a:solidFill>
              </a:rPr>
              <a:t>component distribution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64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5A3B9E85-1997-43CE-AF39-40816DB9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4A73B4C-2F28-48F1-A712-C4D8EAC29E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918920"/>
              </p:ext>
            </p:extLst>
          </p:nvPr>
        </p:nvGraphicFramePr>
        <p:xfrm>
          <a:off x="1225414" y="2002971"/>
          <a:ext cx="9846497" cy="3692430"/>
        </p:xfrm>
        <a:graphic>
          <a:graphicData uri="http://schemas.openxmlformats.org/drawingml/2006/table">
            <a:tbl>
              <a:tblPr/>
              <a:tblGrid>
                <a:gridCol w="843609">
                  <a:extLst>
                    <a:ext uri="{9D8B030D-6E8A-4147-A177-3AD203B41FA5}">
                      <a16:colId xmlns:a16="http://schemas.microsoft.com/office/drawing/2014/main" val="803153010"/>
                    </a:ext>
                  </a:extLst>
                </a:gridCol>
                <a:gridCol w="2254016">
                  <a:extLst>
                    <a:ext uri="{9D8B030D-6E8A-4147-A177-3AD203B41FA5}">
                      <a16:colId xmlns:a16="http://schemas.microsoft.com/office/drawing/2014/main" val="408696989"/>
                    </a:ext>
                  </a:extLst>
                </a:gridCol>
                <a:gridCol w="843609">
                  <a:extLst>
                    <a:ext uri="{9D8B030D-6E8A-4147-A177-3AD203B41FA5}">
                      <a16:colId xmlns:a16="http://schemas.microsoft.com/office/drawing/2014/main" val="2668813228"/>
                    </a:ext>
                  </a:extLst>
                </a:gridCol>
                <a:gridCol w="843609">
                  <a:extLst>
                    <a:ext uri="{9D8B030D-6E8A-4147-A177-3AD203B41FA5}">
                      <a16:colId xmlns:a16="http://schemas.microsoft.com/office/drawing/2014/main" val="2331403341"/>
                    </a:ext>
                  </a:extLst>
                </a:gridCol>
                <a:gridCol w="843609">
                  <a:extLst>
                    <a:ext uri="{9D8B030D-6E8A-4147-A177-3AD203B41FA5}">
                      <a16:colId xmlns:a16="http://schemas.microsoft.com/office/drawing/2014/main" val="1059012506"/>
                    </a:ext>
                  </a:extLst>
                </a:gridCol>
                <a:gridCol w="843609">
                  <a:extLst>
                    <a:ext uri="{9D8B030D-6E8A-4147-A177-3AD203B41FA5}">
                      <a16:colId xmlns:a16="http://schemas.microsoft.com/office/drawing/2014/main" val="384179706"/>
                    </a:ext>
                  </a:extLst>
                </a:gridCol>
                <a:gridCol w="843609">
                  <a:extLst>
                    <a:ext uri="{9D8B030D-6E8A-4147-A177-3AD203B41FA5}">
                      <a16:colId xmlns:a16="http://schemas.microsoft.com/office/drawing/2014/main" val="1915906850"/>
                    </a:ext>
                  </a:extLst>
                </a:gridCol>
                <a:gridCol w="843609">
                  <a:extLst>
                    <a:ext uri="{9D8B030D-6E8A-4147-A177-3AD203B41FA5}">
                      <a16:colId xmlns:a16="http://schemas.microsoft.com/office/drawing/2014/main" val="1633419092"/>
                    </a:ext>
                  </a:extLst>
                </a:gridCol>
                <a:gridCol w="843609">
                  <a:extLst>
                    <a:ext uri="{9D8B030D-6E8A-4147-A177-3AD203B41FA5}">
                      <a16:colId xmlns:a16="http://schemas.microsoft.com/office/drawing/2014/main" val="3994699714"/>
                    </a:ext>
                  </a:extLst>
                </a:gridCol>
                <a:gridCol w="843609">
                  <a:extLst>
                    <a:ext uri="{9D8B030D-6E8A-4147-A177-3AD203B41FA5}">
                      <a16:colId xmlns:a16="http://schemas.microsoft.com/office/drawing/2014/main" val="2452198415"/>
                    </a:ext>
                  </a:extLst>
                </a:gridCol>
              </a:tblGrid>
              <a:tr h="2637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1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2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3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4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5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6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7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8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814295"/>
                  </a:ext>
                </a:extLst>
              </a:tr>
              <a:tr h="26374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P.M.</a:t>
                      </a:r>
                    </a:p>
                  </a:txBody>
                  <a:tcPr marL="106467" marR="106467" marT="53233" marB="532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 Construction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509921"/>
                  </a:ext>
                </a:extLst>
              </a:tr>
              <a:tr h="263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Progress Control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309817"/>
                  </a:ext>
                </a:extLst>
              </a:tr>
              <a:tr h="263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Iteration Evaluation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738795"/>
                  </a:ext>
                </a:extLst>
              </a:tr>
              <a:tr h="2637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Liason</a:t>
                      </a:r>
                    </a:p>
                  </a:txBody>
                  <a:tcPr marL="106467" marR="106467" marT="53233" marB="532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 Communication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378510"/>
                  </a:ext>
                </a:extLst>
              </a:tr>
              <a:tr h="263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A.S.M.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412375"/>
                  </a:ext>
                </a:extLst>
              </a:tr>
              <a:tr h="2637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R.A.</a:t>
                      </a:r>
                    </a:p>
                  </a:txBody>
                  <a:tcPr marL="106467" marR="106467" marT="53233" marB="532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Communication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12370"/>
                  </a:ext>
                </a:extLst>
              </a:tr>
              <a:tr h="263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Requirement Analysis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835006"/>
                  </a:ext>
                </a:extLst>
              </a:tr>
              <a:tr h="2637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Arch.</a:t>
                      </a:r>
                    </a:p>
                  </a:txBody>
                  <a:tcPr marL="106467" marR="106467" marT="53233" marB="532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Design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690476"/>
                  </a:ext>
                </a:extLst>
              </a:tr>
              <a:tr h="263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 Route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607133"/>
                  </a:ext>
                </a:extLst>
              </a:tr>
              <a:tr h="2637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Coder</a:t>
                      </a:r>
                    </a:p>
                  </a:txBody>
                  <a:tcPr marL="106467" marR="106467" marT="53233" marB="532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Implementation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922848"/>
                  </a:ext>
                </a:extLst>
              </a:tr>
              <a:tr h="263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Functional Testing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50135"/>
                  </a:ext>
                </a:extLst>
              </a:tr>
              <a:tr h="2637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Tester</a:t>
                      </a:r>
                    </a:p>
                  </a:txBody>
                  <a:tcPr marL="106467" marR="106467" marT="53233" marB="532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Case Design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446714"/>
                  </a:ext>
                </a:extLst>
              </a:tr>
              <a:tr h="263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Testing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787156"/>
                  </a:ext>
                </a:extLst>
              </a:tr>
            </a:tbl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F0698C-1A5A-4541-99CB-6B52A749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9F08F5-777C-42B0-AE30-70305375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EBC62404-A0C6-4833-9806-536BEAD51998}"/>
              </a:ext>
            </a:extLst>
          </p:cNvPr>
          <p:cNvSpPr/>
          <p:nvPr/>
        </p:nvSpPr>
        <p:spPr>
          <a:xfrm>
            <a:off x="6096000" y="1140178"/>
            <a:ext cx="1332089" cy="86279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i="1">
                <a:solidFill>
                  <a:srgbClr val="FF0000"/>
                </a:solidFill>
              </a:rPr>
              <a:t>We are HERE!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0D5524F-327E-4A85-810B-3E07B4D8A9A5}"/>
              </a:ext>
            </a:extLst>
          </p:cNvPr>
          <p:cNvCxnSpPr/>
          <p:nvPr/>
        </p:nvCxnSpPr>
        <p:spPr>
          <a:xfrm>
            <a:off x="5994400" y="722489"/>
            <a:ext cx="0" cy="556542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87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525A5-BAF3-4AB4-A0C5-80EAB36E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 Re-visited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B5019F-CADB-414F-857F-1FC58C48D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iterations for the project</a:t>
            </a:r>
          </a:p>
          <a:p>
            <a:pPr lvl="1"/>
            <a:r>
              <a:rPr lang="en-US" dirty="0"/>
              <a:t>Week 1 - Week 5</a:t>
            </a:r>
          </a:p>
          <a:p>
            <a:pPr lvl="1"/>
            <a:r>
              <a:rPr lang="en-US" dirty="0"/>
              <a:t>Week 6 – Week 8</a:t>
            </a:r>
          </a:p>
          <a:p>
            <a:r>
              <a:rPr lang="en-US" dirty="0"/>
              <a:t>All Sites Meeting (A.S.M.)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3???</a:t>
            </a:r>
            <a:r>
              <a:rPr lang="en-US" dirty="0"/>
              <a:t> times planned, on Week 2, 5 and 8, </a:t>
            </a:r>
          </a:p>
          <a:p>
            <a:pPr lvl="1"/>
            <a:r>
              <a:rPr lang="en-US" dirty="0"/>
              <a:t>for interview, midterm and final presentation</a:t>
            </a:r>
          </a:p>
          <a:p>
            <a:r>
              <a:rPr lang="en-US" dirty="0"/>
              <a:t>Major tasks are listed but </a:t>
            </a:r>
            <a:r>
              <a:rPr lang="en-US" dirty="0">
                <a:solidFill>
                  <a:srgbClr val="FF0000"/>
                </a:solidFill>
              </a:rPr>
              <a:t>not???</a:t>
            </a:r>
            <a:r>
              <a:rPr lang="en-US" dirty="0"/>
              <a:t> restricted.</a:t>
            </a:r>
          </a:p>
          <a:p>
            <a:r>
              <a:rPr lang="en-US" dirty="0"/>
              <a:t>Coder and testers are </a:t>
            </a:r>
            <a:r>
              <a:rPr lang="en-US" i="1" dirty="0">
                <a:solidFill>
                  <a:srgbClr val="FF0000"/>
                </a:solidFill>
              </a:rPr>
              <a:t>not left till</a:t>
            </a:r>
            <a:r>
              <a:rPr lang="en-US" i="1" dirty="0"/>
              <a:t> </a:t>
            </a:r>
            <a:r>
              <a:rPr lang="en-US" dirty="0"/>
              <a:t>the last minute.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160D6A-F0C5-4D62-BAB1-B00443B9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651FF2-5C28-4635-B2FA-0D418C7F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31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E3841-F4BD-4B59-BA28-872028D2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371600" indent="-1371600">
              <a:buFont typeface="+mj-lt"/>
              <a:buAutoNum type="arabicPeriod" startAt="2"/>
            </a:pPr>
            <a:r>
              <a:rPr lang="en-US" altLang="zh-CN" dirty="0"/>
              <a:t>Requirement Analysis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626D18-6830-451C-8836-9D2E9529F4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Project Description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Use Case Diagram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0F78A9-1CF1-4EAE-BA21-BEB31AE9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5EAB16-D1D1-4D49-9A66-0898C0AB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65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1A407-A6B6-4F1A-8B45-2644B5CF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Description: </a:t>
            </a:r>
            <a:br>
              <a:rPr lang="en-US" dirty="0"/>
            </a:br>
            <a:r>
              <a:rPr lang="en-US" altLang="zh-CN" i="1" dirty="0">
                <a:solidFill>
                  <a:srgbClr val="FF0000"/>
                </a:solidFill>
              </a:rPr>
              <a:t>Scoliosis Detection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3D476-D9AE-4116-9F70-02C3470F6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  <a:p>
            <a:pPr lvl="1"/>
            <a:r>
              <a:rPr lang="en-US" dirty="0"/>
              <a:t>https://ghr.nlm.nih.gov/condition/adolescent-idiopathic-scoliosis</a:t>
            </a:r>
          </a:p>
          <a:p>
            <a:r>
              <a:rPr lang="en-US" dirty="0"/>
              <a:t>Requirements</a:t>
            </a:r>
          </a:p>
          <a:p>
            <a:pPr lvl="1"/>
            <a:r>
              <a:rPr lang="en-US" altLang="zh-CN" dirty="0"/>
              <a:t>Functionality</a:t>
            </a:r>
          </a:p>
          <a:p>
            <a:pPr lvl="2"/>
            <a:r>
              <a:rPr lang="en-US" altLang="zh-CN" dirty="0"/>
              <a:t>Angle calculation</a:t>
            </a:r>
          </a:p>
          <a:p>
            <a:pPr lvl="2"/>
            <a:r>
              <a:rPr lang="en-US" dirty="0"/>
              <a:t>Scoliosis classification</a:t>
            </a:r>
          </a:p>
          <a:p>
            <a:pPr lvl="2"/>
            <a:r>
              <a:rPr lang="en-US" altLang="zh-CN" dirty="0"/>
              <a:t>Model migration</a:t>
            </a:r>
          </a:p>
          <a:p>
            <a:pPr lvl="1"/>
            <a:r>
              <a:rPr lang="en-US" altLang="zh-CN" dirty="0"/>
              <a:t>Interfaces</a:t>
            </a:r>
          </a:p>
          <a:p>
            <a:pPr lvl="2"/>
            <a:r>
              <a:rPr lang="en-US" dirty="0"/>
              <a:t>Figure import</a:t>
            </a:r>
          </a:p>
          <a:p>
            <a:pPr lvl="2"/>
            <a:r>
              <a:rPr lang="en-US" dirty="0"/>
              <a:t>Figure display</a:t>
            </a:r>
          </a:p>
          <a:p>
            <a:pPr lvl="2"/>
            <a:r>
              <a:rPr lang="en-US" dirty="0"/>
              <a:t>Cobb </a:t>
            </a:r>
            <a:r>
              <a:rPr lang="en-US" altLang="zh-CN" dirty="0"/>
              <a:t>angle display</a:t>
            </a:r>
          </a:p>
          <a:p>
            <a:pPr lvl="2"/>
            <a:r>
              <a:rPr lang="en-US" dirty="0"/>
              <a:t>Scoliosis class display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CD40E8-4823-4222-8F6D-E88ABB42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2A61D2-0F53-4213-8603-EE82B092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FAFE84-7E4C-46C0-8499-EFE97DB85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214" y="2200629"/>
            <a:ext cx="4196488" cy="377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98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9CB0A-A1FA-4BD7-9F6E-D4D70A49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41E8C6-EA3F-4C3A-A3E0-50E0AB0B4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</a:t>
            </a:r>
          </a:p>
          <a:p>
            <a:pPr lvl="1"/>
            <a:r>
              <a:rPr lang="en-US" dirty="0"/>
              <a:t>Actor</a:t>
            </a:r>
          </a:p>
          <a:p>
            <a:pPr lvl="1"/>
            <a:r>
              <a:rPr lang="en-US" dirty="0"/>
              <a:t>Use Case</a:t>
            </a:r>
          </a:p>
          <a:p>
            <a:r>
              <a:rPr lang="en-US" dirty="0"/>
              <a:t>Edge</a:t>
            </a:r>
          </a:p>
          <a:p>
            <a:pPr lvl="1"/>
            <a:r>
              <a:rPr lang="en-US" dirty="0"/>
              <a:t>Association/</a:t>
            </a:r>
            <a:r>
              <a:rPr lang="en-US" dirty="0" err="1"/>
              <a:t>Dependancy</a:t>
            </a:r>
            <a:endParaRPr lang="en-US" dirty="0"/>
          </a:p>
          <a:p>
            <a:pPr lvl="1"/>
            <a:r>
              <a:rPr lang="en-US" dirty="0"/>
              <a:t>Generalization</a:t>
            </a:r>
          </a:p>
          <a:p>
            <a:pPr lvl="1"/>
            <a:r>
              <a:rPr lang="en-US" dirty="0"/>
              <a:t>Composition/Aggregation</a:t>
            </a:r>
          </a:p>
          <a:p>
            <a:pPr lvl="1"/>
            <a:r>
              <a:rPr lang="en-US" dirty="0"/>
              <a:t>Realization</a:t>
            </a:r>
          </a:p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085642-50AA-439E-9353-CE63C880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66974F-9173-441B-BAA6-44991DC3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054348"/>
      </p:ext>
    </p:extLst>
  </p:cSld>
  <p:clrMapOvr>
    <a:masterClrMapping/>
  </p:clrMapOvr>
</p:sld>
</file>

<file path=ppt/theme/theme1.xml><?xml version="1.0" encoding="utf-8"?>
<a:theme xmlns:a="http://schemas.openxmlformats.org/drawingml/2006/main" name="2019-2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2" id="{701687C4-48CF-420F-9638-3C8AB9DC0CD7}" vid="{74C36D4E-0821-4BB9-B389-C640ED9B830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2019-2</Template>
  <TotalTime>1281</TotalTime>
  <Words>299</Words>
  <Application>Microsoft Office PowerPoint</Application>
  <PresentationFormat>宽屏</PresentationFormat>
  <Paragraphs>163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等线</vt:lpstr>
      <vt:lpstr>Calibri</vt:lpstr>
      <vt:lpstr>Calibri Light</vt:lpstr>
      <vt:lpstr>2019-2</vt:lpstr>
      <vt:lpstr>System Design</vt:lpstr>
      <vt:lpstr>Contents</vt:lpstr>
      <vt:lpstr>Project Management</vt:lpstr>
      <vt:lpstr>Team and Duty</vt:lpstr>
      <vt:lpstr>Gantt</vt:lpstr>
      <vt:lpstr>Remarks Re-visited</vt:lpstr>
      <vt:lpstr>Requirement Analysis</vt:lpstr>
      <vt:lpstr>Project Description:  Scoliosis Detection</vt:lpstr>
      <vt:lpstr>Use Case Diagram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Warm-ups</dc:title>
  <dc:creator>z mich</dc:creator>
  <cp:lastModifiedBy>张睿</cp:lastModifiedBy>
  <cp:revision>77</cp:revision>
  <dcterms:created xsi:type="dcterms:W3CDTF">2019-03-08T06:16:56Z</dcterms:created>
  <dcterms:modified xsi:type="dcterms:W3CDTF">2020-09-23T07:04:58Z</dcterms:modified>
</cp:coreProperties>
</file>