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7" r:id="rId1"/>
  </p:sldMasterIdLst>
  <p:notesMasterIdLst>
    <p:notesMasterId r:id="rId19"/>
  </p:notesMasterIdLst>
  <p:sldIdLst>
    <p:sldId id="256" r:id="rId2"/>
    <p:sldId id="257" r:id="rId3"/>
    <p:sldId id="286" r:id="rId4"/>
    <p:sldId id="308" r:id="rId5"/>
    <p:sldId id="309" r:id="rId6"/>
    <p:sldId id="311" r:id="rId7"/>
    <p:sldId id="312" r:id="rId8"/>
    <p:sldId id="313" r:id="rId9"/>
    <p:sldId id="314" r:id="rId10"/>
    <p:sldId id="304" r:id="rId11"/>
    <p:sldId id="306" r:id="rId12"/>
    <p:sldId id="297" r:id="rId13"/>
    <p:sldId id="307" r:id="rId14"/>
    <p:sldId id="315" r:id="rId15"/>
    <p:sldId id="259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E2E7-4C87-4366-887C-18E6EF2C522B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4B932-6C4B-4851-BA39-98952CF22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8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8703-4426-450D-A368-7C49FA9C924E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jlu.edu.cn/images/big/jd-xhh.jpg">
            <a:extLst>
              <a:ext uri="{FF2B5EF4-FFF2-40B4-BE49-F238E27FC236}">
                <a16:creationId xmlns:a16="http://schemas.microsoft.com/office/drawing/2014/main" id="{AD78D72A-F21A-4330-AC83-8C831C5E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C883A1ED-5421-48CF-81D6-5D8B36FB82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7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02D-E5AF-4D85-A18F-4E2ABE53A05C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ABF8A496-60C1-4625-8315-249E1939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u.edu.cn/images/big/jd-xhh.jpg">
            <a:extLst>
              <a:ext uri="{FF2B5EF4-FFF2-40B4-BE49-F238E27FC236}">
                <a16:creationId xmlns:a16="http://schemas.microsoft.com/office/drawing/2014/main" id="{526D37C9-94CB-432C-9A3B-9ABCDDB7BE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942C-E9AC-423E-B267-61AEEC23EF55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ttp://www.jlu.edu.cn/images/big/jd-xhh.jpg">
            <a:extLst>
              <a:ext uri="{FF2B5EF4-FFF2-40B4-BE49-F238E27FC236}">
                <a16:creationId xmlns:a16="http://schemas.microsoft.com/office/drawing/2014/main" id="{D8C33585-F824-4BBD-84F2-AFDA2B30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826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D0F51A6A-21C9-409D-8AEF-199FBED4BF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826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4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SzPct val="100000"/>
              <a:buFont typeface="Calibri" panose="020F0502020204030204" pitchFamily="34" charset="0"/>
              <a:buChar char="•"/>
              <a:defRPr/>
            </a:lvl1pPr>
            <a:lvl2pPr marL="384048" indent="-182880">
              <a:buClrTx/>
              <a:buFont typeface="Calibri" panose="020F0502020204030204" pitchFamily="34" charset="0"/>
              <a:buChar char="−"/>
              <a:defRPr/>
            </a:lvl2pPr>
            <a:lvl3pPr marL="566928" indent="-182880">
              <a:buClrTx/>
              <a:buFont typeface="Calibri" panose="020F0502020204030204" pitchFamily="34" charset="0"/>
              <a:buChar char="•"/>
              <a:defRPr/>
            </a:lvl3pPr>
            <a:lvl4pPr marL="749808" indent="-182880">
              <a:buClrTx/>
              <a:buFont typeface="Calibri" panose="020F0502020204030204" pitchFamily="34" charset="0"/>
              <a:buChar char="−"/>
              <a:defRPr/>
            </a:lvl4pPr>
            <a:lvl5pPr marL="932688" indent="-182880">
              <a:buClrTx/>
              <a:buFont typeface="Calibri" panose="020F0502020204030204" pitchFamily="34" charset="0"/>
              <a:buChar char="•"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FC11-1699-4B50-A326-605A318F57D9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5388E0CD-FA9B-43D0-9945-CFF55BC6A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jlu.edu.cn/images/big/jd-xhh.jpg">
            <a:extLst>
              <a:ext uri="{FF2B5EF4-FFF2-40B4-BE49-F238E27FC236}">
                <a16:creationId xmlns:a16="http://schemas.microsoft.com/office/drawing/2014/main" id="{B37765B6-9403-480F-9C93-731D1D0D7A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3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A975-9E0B-4DE4-984B-E03A9B4C8655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DA3C47B-3DE1-47F6-AF9D-3744D63C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03A4F3BA-54DE-47B5-B1E7-E8F8DD468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49" y="758952"/>
            <a:ext cx="2048031" cy="20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5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62AC-F16D-4BC8-9D2B-E43056C16423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ttp://www.jlu.edu.cn/images/big/jd-xhh.jpg">
            <a:extLst>
              <a:ext uri="{FF2B5EF4-FFF2-40B4-BE49-F238E27FC236}">
                <a16:creationId xmlns:a16="http://schemas.microsoft.com/office/drawing/2014/main" id="{E5B1477F-67CE-42EC-81CC-3900AAB6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9D11872-E56E-4769-A0D1-31DEAAB3DA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5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7B14-4EBE-4C23-B67F-B493C064E26F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1566F2AF-F468-4FC4-B22E-85C47B04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jlu.edu.cn/images/big/jd-xhh.jpg">
            <a:extLst>
              <a:ext uri="{FF2B5EF4-FFF2-40B4-BE49-F238E27FC236}">
                <a16:creationId xmlns:a16="http://schemas.microsoft.com/office/drawing/2014/main" id="{47712E62-F93A-4C77-BE11-822B77F90E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6CA1-9829-4E19-94CD-9C4955DA23AC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 descr="http://www.jlu.edu.cn/images/big/jd-xhh.jpg">
            <a:extLst>
              <a:ext uri="{FF2B5EF4-FFF2-40B4-BE49-F238E27FC236}">
                <a16:creationId xmlns:a16="http://schemas.microsoft.com/office/drawing/2014/main" id="{328A5A49-1174-4DD6-B817-32AADCBC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jlu.edu.cn/images/big/jd-xhh.jpg">
            <a:extLst>
              <a:ext uri="{FF2B5EF4-FFF2-40B4-BE49-F238E27FC236}">
                <a16:creationId xmlns:a16="http://schemas.microsoft.com/office/drawing/2014/main" id="{3160019A-BFFC-4E21-901D-86E6B05C9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2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81FC-6A01-4B4A-866E-5C66FC8494E6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ttp://www.jlu.edu.cn/images/big/jd-xhh.jpg">
            <a:extLst>
              <a:ext uri="{FF2B5EF4-FFF2-40B4-BE49-F238E27FC236}">
                <a16:creationId xmlns:a16="http://schemas.microsoft.com/office/drawing/2014/main" id="{C3BCC8FB-9995-4B94-9DB9-8445D4A4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jlu.edu.cn/images/big/jd-xhh.jpg">
            <a:extLst>
              <a:ext uri="{FF2B5EF4-FFF2-40B4-BE49-F238E27FC236}">
                <a16:creationId xmlns:a16="http://schemas.microsoft.com/office/drawing/2014/main" id="{EA24031E-AC9F-4BA0-9859-0836AA140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922" y="286603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4717FA-D47A-462A-A818-981CB798FABC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936-FF79-4278-80B5-31F530E16F7F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Software Development 2020-1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8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E6EE62-59BB-42FD-BEC3-87F0C4DDEBF0}" type="datetime1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DC99D9-F975-4EA6-9B8C-07B49CD985D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ui@jl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AA0D4-835F-4339-9A4E-ECC535B2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Requirement Analysis</a:t>
            </a:r>
            <a:br>
              <a:rPr lang="en-US" altLang="zh-CN" dirty="0"/>
            </a:br>
            <a:r>
              <a:rPr lang="en-US" altLang="zh-CN" dirty="0"/>
              <a:t>Iteration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8330E-F013-40A5-BBB0-1688AF486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DSD 2020-1-8</a:t>
            </a:r>
          </a:p>
          <a:p>
            <a:r>
              <a:rPr lang="en-US" altLang="zh-CN" dirty="0">
                <a:hlinkClick r:id="rId2"/>
              </a:rPr>
              <a:t>Rui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1C950-CA33-436F-BE8C-C8A138B6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good?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EBEF1-5571-4455-BF6A-57A08D6C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made it.</a:t>
            </a:r>
          </a:p>
          <a:p>
            <a:endParaRPr lang="en-US" dirty="0"/>
          </a:p>
          <a:p>
            <a:r>
              <a:rPr lang="en-US" dirty="0"/>
              <a:t>Ordered</a:t>
            </a:r>
          </a:p>
          <a:p>
            <a:r>
              <a:rPr lang="en-US" dirty="0"/>
              <a:t>Responsibility</a:t>
            </a:r>
          </a:p>
          <a:p>
            <a:r>
              <a:rPr lang="en-US" dirty="0"/>
              <a:t>Working demo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36301-CB8C-42AD-9B6D-F787E6FE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643F8-447E-4E62-9C4A-B551415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形 7" descr="竖起的大拇指手势 ">
            <a:extLst>
              <a:ext uri="{FF2B5EF4-FFF2-40B4-BE49-F238E27FC236}">
                <a16:creationId xmlns:a16="http://schemas.microsoft.com/office/drawing/2014/main" id="{CBD6352F-96CD-4B21-AF47-F5A8D2D6B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2413" y="3429000"/>
            <a:ext cx="2156847" cy="215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4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1C950-CA33-436F-BE8C-C8A138B6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C60FD-DB0E-4032-8827-A384163A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Naïve demo</a:t>
            </a:r>
          </a:p>
          <a:p>
            <a:pPr lvl="1"/>
            <a:r>
              <a:rPr lang="en-US" dirty="0"/>
              <a:t>Not well-prepared presentation</a:t>
            </a:r>
          </a:p>
          <a:p>
            <a:pPr lvl="2"/>
            <a:r>
              <a:rPr lang="en-US" dirty="0"/>
              <a:t>There should be an </a:t>
            </a:r>
            <a:r>
              <a:rPr lang="en-US" dirty="0">
                <a:solidFill>
                  <a:srgbClr val="FF0000"/>
                </a:solidFill>
              </a:rPr>
              <a:t>overall RA</a:t>
            </a:r>
            <a:r>
              <a:rPr lang="en-US" dirty="0"/>
              <a:t>, SD document presentation</a:t>
            </a:r>
          </a:p>
          <a:p>
            <a:pPr lvl="2"/>
            <a:r>
              <a:rPr lang="en-US" dirty="0"/>
              <a:t>Each team should present all the phases of his/her own component</a:t>
            </a:r>
          </a:p>
          <a:p>
            <a:pPr lvl="2"/>
            <a:r>
              <a:rPr lang="en-US" dirty="0"/>
              <a:t>Each team should have his/her contribution, maybe plus his/her photo and name</a:t>
            </a:r>
          </a:p>
          <a:p>
            <a:pPr lvl="2"/>
            <a:r>
              <a:rPr lang="en-US" dirty="0"/>
              <a:t>Testing results should be presented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Unstable laptops</a:t>
            </a:r>
          </a:p>
          <a:p>
            <a:pPr lvl="1"/>
            <a:r>
              <a:rPr lang="en-US" dirty="0"/>
              <a:t>Unstable microphone</a:t>
            </a:r>
          </a:p>
          <a:p>
            <a:pPr lvl="1"/>
            <a:r>
              <a:rPr lang="en-US" dirty="0"/>
              <a:t>Not connected content</a:t>
            </a:r>
          </a:p>
          <a:p>
            <a:pPr lvl="1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36301-CB8C-42AD-9B6D-F787E6FE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643F8-447E-4E62-9C4A-B5514154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形 6" descr="举起的手">
            <a:extLst>
              <a:ext uri="{FF2B5EF4-FFF2-40B4-BE49-F238E27FC236}">
                <a16:creationId xmlns:a16="http://schemas.microsoft.com/office/drawing/2014/main" id="{B0872A23-93C2-4B74-B943-E49DEA04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0812" y="3417779"/>
            <a:ext cx="2451315" cy="24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0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E2ED5-F703-4E86-A283-BB365199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Testing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1AA7B-0EB1-4A3C-AA0C-55A756DB6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time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91182-2B54-40DE-B8A7-74E403FA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E33976-6BC8-4A53-A9A7-66005C95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4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A45BF82-10BF-4E9C-A017-1650B054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RA-II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C7AA8E9-2540-4052-8F76-56066D497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2DEB7C-FD84-488C-8939-352B1B11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EAF08-3131-4C77-BDFD-77B9629A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6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167B02E-D015-4602-8AB8-99DD8D5A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`New Requirements’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DEA0BE-B64F-4AC4-B09B-4881DD2E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and Chinese translations </a:t>
            </a:r>
          </a:p>
          <a:p>
            <a:r>
              <a:rPr lang="en-US" dirty="0"/>
              <a:t>Automated /semi-automated algorithm shift</a:t>
            </a:r>
          </a:p>
          <a:p>
            <a:r>
              <a:rPr lang="en-US" dirty="0" err="1"/>
              <a:t>Lunke</a:t>
            </a:r>
            <a:r>
              <a:rPr lang="en-US" dirty="0"/>
              <a:t> classification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D7C1B7-E676-4425-9ADF-3A54C2B7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A2477-F40E-499D-AA29-03D207FD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3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9286-AD6C-48E9-8501-B406ED3D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Project Management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42A14-8882-4BDD-9A1F-6F7C752F5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08947B-740F-4E42-A0DD-07D3505A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8CB229-6110-40E3-B996-820E4D6C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4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A3B9E85-1997-43CE-AF39-40816DB9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4A73B4C-2F28-48F1-A712-C4D8EAC29E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25414" y="2002971"/>
          <a:ext cx="9846497" cy="3692430"/>
        </p:xfrm>
        <a:graphic>
          <a:graphicData uri="http://schemas.openxmlformats.org/drawingml/2006/table">
            <a:tbl>
              <a:tblPr/>
              <a:tblGrid>
                <a:gridCol w="843609">
                  <a:extLst>
                    <a:ext uri="{9D8B030D-6E8A-4147-A177-3AD203B41FA5}">
                      <a16:colId xmlns:a16="http://schemas.microsoft.com/office/drawing/2014/main" val="803153010"/>
                    </a:ext>
                  </a:extLst>
                </a:gridCol>
                <a:gridCol w="2254016">
                  <a:extLst>
                    <a:ext uri="{9D8B030D-6E8A-4147-A177-3AD203B41FA5}">
                      <a16:colId xmlns:a16="http://schemas.microsoft.com/office/drawing/2014/main" val="408696989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668813228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331403341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059012506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384179706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915906850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1633419092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3994699714"/>
                    </a:ext>
                  </a:extLst>
                </a:gridCol>
                <a:gridCol w="843609">
                  <a:extLst>
                    <a:ext uri="{9D8B030D-6E8A-4147-A177-3AD203B41FA5}">
                      <a16:colId xmlns:a16="http://schemas.microsoft.com/office/drawing/2014/main" val="2452198415"/>
                    </a:ext>
                  </a:extLst>
                </a:gridCol>
              </a:tblGrid>
              <a:tr h="263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1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2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3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4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5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6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7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8</a:t>
                      </a:r>
                    </a:p>
                  </a:txBody>
                  <a:tcPr marL="13187" marR="13187" marT="13187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814295"/>
                  </a:ext>
                </a:extLst>
              </a:tr>
              <a:tr h="26374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P.M.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Construction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09921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Control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09817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Evaluation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3879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Liason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Communication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78510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A.S.M.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1237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R.A.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Communication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12370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 Analysis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35006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Arch.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Design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690476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 Route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07133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Coder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22848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Testing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50135"/>
                  </a:ext>
                </a:extLst>
              </a:tr>
              <a:tr h="2637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Tester</a:t>
                      </a:r>
                    </a:p>
                  </a:txBody>
                  <a:tcPr marL="106467" marR="106467" marT="53233" marB="532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Design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446714"/>
                  </a:ext>
                </a:extLst>
              </a:tr>
              <a:tr h="263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Testing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187" marR="13187" marT="1318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87156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0698C-1A5A-4541-99CB-6B52A749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F08F5-777C-42B0-AE30-70305375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EBC62404-A0C6-4833-9806-536BEAD51998}"/>
              </a:ext>
            </a:extLst>
          </p:cNvPr>
          <p:cNvSpPr/>
          <p:nvPr/>
        </p:nvSpPr>
        <p:spPr>
          <a:xfrm>
            <a:off x="8917937" y="1011981"/>
            <a:ext cx="1332089" cy="862793"/>
          </a:xfrm>
          <a:prstGeom prst="wedgeRoundRectCallout">
            <a:avLst>
              <a:gd name="adj1" fmla="val 48658"/>
              <a:gd name="adj2" fmla="val 66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i="1" dirty="0">
                <a:solidFill>
                  <a:srgbClr val="FF0000"/>
                </a:solidFill>
              </a:rPr>
              <a:t>We are HERE!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D5524F-327E-4A85-810B-3E07B4D8A9A5}"/>
              </a:ext>
            </a:extLst>
          </p:cNvPr>
          <p:cNvCxnSpPr/>
          <p:nvPr/>
        </p:nvCxnSpPr>
        <p:spPr>
          <a:xfrm>
            <a:off x="10250026" y="894363"/>
            <a:ext cx="0" cy="556542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5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E2CF-F7FF-42D0-A318-8AFDE85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82370-4957-46C0-91F2-8B6E76D1D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F419F-B321-4969-9CB0-B6BA3D6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68E45B-0CDF-4F33-BB3F-4E946464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0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FEE34-D4D6-468D-A34E-BDBB6A76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97CE2-0016-45EE-8915-4B63C06C4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Summary of 1</a:t>
            </a:r>
            <a:r>
              <a:rPr lang="en-US" altLang="zh-CN" baseline="30000" dirty="0"/>
              <a:t>st</a:t>
            </a:r>
            <a:r>
              <a:rPr lang="en-US" altLang="zh-CN" dirty="0"/>
              <a:t> ASM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RA-II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Management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74072-A2ED-436E-BDB3-6AB4C1AB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35482-1EB7-43B3-8958-68978271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6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3E9A543-D73B-4379-888D-62EA70A6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Summary of 1</a:t>
            </a:r>
            <a:r>
              <a:rPr lang="en-US" baseline="30000" dirty="0"/>
              <a:t>st</a:t>
            </a:r>
            <a:r>
              <a:rPr lang="en-US" dirty="0"/>
              <a:t> ASM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E4E1B1A-BD55-4DA3-B7E9-C6A593DA5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B1C31-8C50-4438-AD9A-841C2B03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1D5CA0-B8A7-412F-909C-360A18B2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068663B-4FA8-4B04-833A-78289B53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 to Students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DFCEEDA-B1A9-4DBC-B3B9-74AC6E23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594A5F-7DE0-475C-90DB-EC72A58C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8514B9-D0BC-4AFC-819D-51B9FFEB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082896-079A-4446-850D-390DE0DA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94" y="1659785"/>
            <a:ext cx="8428571" cy="4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75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0CBC7-CC4B-46DF-B55E-C0E87614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from Prof. Mestre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86D78-C790-4F82-B932-BF7E32332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spirit should be more noticeable in the presentation.</a:t>
            </a:r>
          </a:p>
          <a:p>
            <a:r>
              <a:rPr lang="en-US" dirty="0"/>
              <a:t>Overall design and component interaction not clearly specified.</a:t>
            </a:r>
          </a:p>
          <a:p>
            <a:r>
              <a:rPr lang="en-US" dirty="0"/>
              <a:t>Failed to simulate the presentation to the customer, from a software development company.</a:t>
            </a:r>
          </a:p>
          <a:p>
            <a:pPr lvl="1"/>
            <a:r>
              <a:rPr lang="en-US" dirty="0"/>
              <a:t>Imagine for example that all the teams of this class were teams working at </a:t>
            </a:r>
            <a:r>
              <a:rPr lang="zh-CN" altLang="en-US" dirty="0"/>
              <a:t>腾讯</a:t>
            </a:r>
            <a:r>
              <a:rPr lang="en-US" altLang="zh-CN" dirty="0"/>
              <a:t>, </a:t>
            </a:r>
            <a:r>
              <a:rPr lang="en-US" dirty="0"/>
              <a:t>and you were going to present to a costumer a product like </a:t>
            </a:r>
            <a:r>
              <a:rPr lang="zh-CN" altLang="en-US" dirty="0"/>
              <a:t>微信</a:t>
            </a:r>
            <a:r>
              <a:rPr lang="en-US" altLang="zh-CN" dirty="0"/>
              <a:t>. </a:t>
            </a:r>
            <a:r>
              <a:rPr lang="en-US" dirty="0">
                <a:solidFill>
                  <a:srgbClr val="FF0000"/>
                </a:solidFill>
              </a:rPr>
              <a:t>One team implemented the Chat part, another the Wallet, </a:t>
            </a:r>
            <a:r>
              <a:rPr lang="en-US" dirty="0"/>
              <a:t>other the Mini-funds, other team developed Moments, and so on…  In this case you must first present to the customer, or whoever is attending to the presentation, what is </a:t>
            </a:r>
            <a:r>
              <a:rPr lang="zh-CN" altLang="en-US" dirty="0"/>
              <a:t>微信 </a:t>
            </a:r>
            <a:r>
              <a:rPr lang="en-US" dirty="0"/>
              <a:t>in a general/global way, and only after you enter in the specific details of every feature you want to present. </a:t>
            </a:r>
          </a:p>
          <a:p>
            <a:pPr lvl="1"/>
            <a:r>
              <a:rPr lang="en-US" dirty="0"/>
              <a:t>Supposing that each feature is presented by a different team, then all teams must show that they work for the same company, and that they are not individual teams working apart from each other. In a big company environment </a:t>
            </a:r>
            <a:r>
              <a:rPr lang="en-US" dirty="0">
                <a:solidFill>
                  <a:srgbClr val="FF0000"/>
                </a:solidFill>
              </a:rPr>
              <a:t>all teams must link,</a:t>
            </a:r>
            <a:r>
              <a:rPr lang="en-US" dirty="0"/>
              <a:t> they must communicate with each other and must agree in the interface between their sub-products, because in the end the customer will see the sum of the parts (the final product) and not the parts individually.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3910F7-0882-4F6C-AB8C-B26FD59B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9010F-0882-43FD-BB50-EC1BE3D3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2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D8324-E89F-477D-870D-021516F7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AD3948-61E9-4937-8D76-B0A3472D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6689A-F5D5-4226-B939-6E04607BA14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2109629"/>
            <a:ext cx="10125559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`At the end of the course, you will all have two final products’ said Prof. Mestre.</a:t>
            </a:r>
          </a:p>
          <a:p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Can you guess what are they?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7BA031D-4F3F-405D-AB97-F5A03885FD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471CE3-01C3-46C9-B441-9915F790F54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3D25A60-368B-4179-9CAE-656B16ACD65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0" name="TitleBackground">
              <a:extLst>
                <a:ext uri="{FF2B5EF4-FFF2-40B4-BE49-F238E27FC236}">
                  <a16:creationId xmlns:a16="http://schemas.microsoft.com/office/drawing/2014/main" id="{2B62D65D-83F2-4590-8F48-93D3E8C9296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lorBlock">
              <a:extLst>
                <a:ext uri="{FF2B5EF4-FFF2-40B4-BE49-F238E27FC236}">
                  <a16:creationId xmlns:a16="http://schemas.microsoft.com/office/drawing/2014/main" id="{14C1E98A-597C-46D3-8C4A-01B977D62FC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ypeText">
              <a:extLst>
                <a:ext uri="{FF2B5EF4-FFF2-40B4-BE49-F238E27FC236}">
                  <a16:creationId xmlns:a16="http://schemas.microsoft.com/office/drawing/2014/main" id="{6BF5CC8A-6513-4F33-A736-24AF73ADCD9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</a:p>
          </p:txBody>
        </p:sp>
        <p:sp>
          <p:nvSpPr>
            <p:cNvPr id="13" name="TipText">
              <a:extLst>
                <a:ext uri="{FF2B5EF4-FFF2-40B4-BE49-F238E27FC236}">
                  <a16:creationId xmlns:a16="http://schemas.microsoft.com/office/drawing/2014/main" id="{B4F52B26-47A4-45A1-A84F-6C8D00B5474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290E74D-3937-4ADD-9C12-992EDD2DEF47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495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6287D2-53D8-4E0F-8ECB-C20C9EA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reference answer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3E75C7-B5F3-4A95-A6C0-9A177BB7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have learned and what you all changed in the way you work (I hope for better).</a:t>
            </a:r>
          </a:p>
          <a:p>
            <a:r>
              <a:rPr lang="en-US" dirty="0"/>
              <a:t>One of the objectives is therefore to </a:t>
            </a:r>
            <a:r>
              <a:rPr lang="en-US" dirty="0">
                <a:solidFill>
                  <a:srgbClr val="FF0000"/>
                </a:solidFill>
              </a:rPr>
              <a:t>push you from your comfort zone </a:t>
            </a:r>
            <a:r>
              <a:rPr lang="en-US" dirty="0"/>
              <a:t>and teach you to think out of the box and learn new soft skills (not only the technical skills that for sure you already have).</a:t>
            </a:r>
          </a:p>
          <a:p>
            <a:r>
              <a:rPr lang="en-US" dirty="0"/>
              <a:t>Remember that you </a:t>
            </a:r>
            <a:r>
              <a:rPr lang="en-US" dirty="0">
                <a:solidFill>
                  <a:srgbClr val="FF0000"/>
                </a:solidFill>
              </a:rPr>
              <a:t>all are a team</a:t>
            </a:r>
            <a:r>
              <a:rPr lang="en-US" dirty="0"/>
              <a:t>,  a team made of individuals that have they own way of thinking and see things, but even if you have different opinions, which is good, this </a:t>
            </a:r>
            <a:r>
              <a:rPr lang="en-US" dirty="0">
                <a:solidFill>
                  <a:srgbClr val="FF0000"/>
                </a:solidFill>
              </a:rPr>
              <a:t>doesn't mean that you cannot</a:t>
            </a:r>
            <a:r>
              <a:rPr lang="en-US" dirty="0"/>
              <a:t> reach agreements to achieve a common goal.​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BE5BA37-711D-4812-BCFE-41785600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404485-94CD-4DE9-8957-568850C6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5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AD7E4-1D30-4E79-92C3-8CBF4230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Students (Partial)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DED9E-B9A8-4D10-9C8F-02C2877C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How to serve for European patients? How to make sure that our product follows the regulations like GDPR? How to make the translation more precise? </a:t>
            </a:r>
          </a:p>
          <a:p>
            <a:r>
              <a:rPr lang="en-US" dirty="0"/>
              <a:t>Enterprise development is </a:t>
            </a:r>
            <a:r>
              <a:rPr lang="en-US" dirty="0">
                <a:solidFill>
                  <a:srgbClr val="FF0000"/>
                </a:solidFill>
              </a:rPr>
              <a:t>multi-person collaborative </a:t>
            </a:r>
            <a:r>
              <a:rPr lang="en-US" dirty="0"/>
              <a:t>development</a:t>
            </a:r>
          </a:p>
          <a:p>
            <a:r>
              <a:rPr lang="en-US" dirty="0">
                <a:solidFill>
                  <a:srgbClr val="FF0000"/>
                </a:solidFill>
              </a:rPr>
              <a:t>Proud</a:t>
            </a:r>
            <a:r>
              <a:rPr lang="en-US" dirty="0"/>
              <a:t> of the achievement of our team</a:t>
            </a:r>
          </a:p>
          <a:p>
            <a:r>
              <a:rPr lang="en-US" dirty="0"/>
              <a:t>Coding/testing progress is </a:t>
            </a:r>
            <a:r>
              <a:rPr lang="en-US" dirty="0">
                <a:solidFill>
                  <a:srgbClr val="FF0000"/>
                </a:solidFill>
              </a:rPr>
              <a:t>not fast </a:t>
            </a:r>
            <a:r>
              <a:rPr lang="en-US" dirty="0"/>
              <a:t>enough</a:t>
            </a:r>
          </a:p>
          <a:p>
            <a:r>
              <a:rPr lang="en-US" dirty="0"/>
              <a:t>The risk of potential </a:t>
            </a:r>
            <a:r>
              <a:rPr lang="en-US" dirty="0">
                <a:solidFill>
                  <a:srgbClr val="FF0000"/>
                </a:solidFill>
              </a:rPr>
              <a:t>overfit</a:t>
            </a:r>
            <a:r>
              <a:rPr lang="en-US" dirty="0"/>
              <a:t>ting in the future</a:t>
            </a:r>
          </a:p>
          <a:p>
            <a:r>
              <a:rPr lang="en-US" dirty="0"/>
              <a:t>Utilization rate of documents is </a:t>
            </a:r>
            <a:r>
              <a:rPr lang="en-US" dirty="0">
                <a:solidFill>
                  <a:srgbClr val="FF0000"/>
                </a:solidFill>
              </a:rPr>
              <a:t>not high</a:t>
            </a:r>
            <a:r>
              <a:rPr lang="en-US" dirty="0"/>
              <a:t>, and the role of documents in the project process is not fully utilized.</a:t>
            </a:r>
          </a:p>
          <a:p>
            <a:r>
              <a:rPr lang="en-US" dirty="0">
                <a:solidFill>
                  <a:srgbClr val="FF0000"/>
                </a:solidFill>
              </a:rPr>
              <a:t>Lack</a:t>
            </a:r>
            <a:r>
              <a:rPr lang="en-US" dirty="0"/>
              <a:t> of adequate testing. </a:t>
            </a:r>
          </a:p>
          <a:p>
            <a:r>
              <a:rPr lang="en-US" dirty="0">
                <a:solidFill>
                  <a:srgbClr val="FF0000"/>
                </a:solidFill>
              </a:rPr>
              <a:t>First time </a:t>
            </a:r>
            <a:r>
              <a:rPr lang="en-US" dirty="0"/>
              <a:t>to know each other’s detailed work.</a:t>
            </a:r>
          </a:p>
          <a:p>
            <a:r>
              <a:rPr lang="en-US" dirty="0"/>
              <a:t>Lack of picture, lack of angle info, lack of coordination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Lack</a:t>
            </a:r>
            <a:r>
              <a:rPr lang="en-US" altLang="zh-CN" dirty="0"/>
              <a:t> of testing, supervision and communication (inner/between), responsibility</a:t>
            </a:r>
          </a:p>
          <a:p>
            <a:r>
              <a:rPr lang="en-US" dirty="0"/>
              <a:t>Communicate with other teams to clarify customers' needs</a:t>
            </a:r>
          </a:p>
          <a:p>
            <a:r>
              <a:rPr lang="en-US" dirty="0"/>
              <a:t>Preparations as thoroughly as possible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1DF3BC-2811-4240-AE0F-7946FAAE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907FB-1B07-4E5C-88F4-AA345FA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AD7E4-1D30-4E79-92C3-8CBF4230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Students (Partial)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DED9E-B9A8-4D10-9C8F-02C2877C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when you want to show the </a:t>
            </a:r>
            <a:r>
              <a:rPr lang="en-US" dirty="0">
                <a:solidFill>
                  <a:srgbClr val="FF0000"/>
                </a:solidFill>
              </a:rPr>
              <a:t>function of a neural network</a:t>
            </a:r>
            <a:r>
              <a:rPr lang="en-US" dirty="0"/>
              <a:t>, it’s better to put a few of pictures in the ppt.</a:t>
            </a:r>
          </a:p>
          <a:p>
            <a:r>
              <a:rPr lang="en-US" dirty="0"/>
              <a:t>The requirement analysis needs to be </a:t>
            </a:r>
            <a:r>
              <a:rPr lang="en-US" dirty="0">
                <a:solidFill>
                  <a:srgbClr val="FF0000"/>
                </a:solidFill>
              </a:rPr>
              <a:t>modified repeatedly, </a:t>
            </a:r>
            <a:r>
              <a:rPr lang="en-US" dirty="0"/>
              <a:t>and the division of use cases is not clear. </a:t>
            </a:r>
          </a:p>
          <a:p>
            <a:r>
              <a:rPr lang="en-US" dirty="0"/>
              <a:t>There was </a:t>
            </a:r>
            <a:r>
              <a:rPr lang="en-US" dirty="0">
                <a:solidFill>
                  <a:srgbClr val="FF0000"/>
                </a:solidFill>
              </a:rPr>
              <a:t>little communication </a:t>
            </a:r>
            <a:r>
              <a:rPr lang="en-US" dirty="0"/>
              <a:t>between groups and that some of the expected tasks were not actually completed.</a:t>
            </a:r>
          </a:p>
          <a:p>
            <a:r>
              <a:rPr lang="en-US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algorithm</a:t>
            </a:r>
          </a:p>
          <a:p>
            <a:r>
              <a:rPr lang="en-US" dirty="0">
                <a:solidFill>
                  <a:srgbClr val="FF0000"/>
                </a:solidFill>
              </a:rPr>
              <a:t>delay</a:t>
            </a:r>
            <a:r>
              <a:rPr lang="en-US" dirty="0"/>
              <a:t> in contact with the doctor</a:t>
            </a:r>
          </a:p>
          <a:p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many </a:t>
            </a:r>
            <a:r>
              <a:rPr lang="en-US" dirty="0"/>
              <a:t>problems in the communication with other groups. </a:t>
            </a:r>
          </a:p>
          <a:p>
            <a:r>
              <a:rPr lang="en-US" dirty="0"/>
              <a:t>Progress delayed, not </a:t>
            </a:r>
            <a:r>
              <a:rPr lang="en-US" dirty="0">
                <a:solidFill>
                  <a:srgbClr val="FF0000"/>
                </a:solidFill>
              </a:rPr>
              <a:t>strictly according to</a:t>
            </a:r>
            <a:r>
              <a:rPr lang="en-US" dirty="0"/>
              <a:t> the documentation</a:t>
            </a:r>
          </a:p>
          <a:p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attention to the user experience</a:t>
            </a:r>
          </a:p>
          <a:p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paying attention to requirements analysis, inter-group discussions and testing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1DF3BC-2811-4240-AE0F-7946FAAE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Distributed Software Development 2020-1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907FB-1B07-4E5C-88F4-AA345FA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9D9-F975-4EA6-9B8C-07B49CD985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56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2019-2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" id="{701687C4-48CF-420F-9638-3C8AB9DC0CD7}" vid="{74C36D4E-0821-4BB9-B389-C640ED9B830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2149</TotalTime>
  <Words>606</Words>
  <Application>Microsoft Office PowerPoint</Application>
  <PresentationFormat>宽屏</PresentationFormat>
  <Paragraphs>199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</vt:lpstr>
      <vt:lpstr>宋体</vt:lpstr>
      <vt:lpstr>等线</vt:lpstr>
      <vt:lpstr>Calibri</vt:lpstr>
      <vt:lpstr>Calibri Light</vt:lpstr>
      <vt:lpstr>2019-2</vt:lpstr>
      <vt:lpstr>Requirement Analysis Iteration 2</vt:lpstr>
      <vt:lpstr>Contents</vt:lpstr>
      <vt:lpstr>1. Summary of 1st ASM</vt:lpstr>
      <vt:lpstr>Comments to Students</vt:lpstr>
      <vt:lpstr>More Details from Prof. Mestre</vt:lpstr>
      <vt:lpstr>PowerPoint 演示文稿</vt:lpstr>
      <vt:lpstr>The reference answer</vt:lpstr>
      <vt:lpstr>Summary from Students (Partial)</vt:lpstr>
      <vt:lpstr>Summary from Students (Partial)</vt:lpstr>
      <vt:lpstr>What is good?</vt:lpstr>
      <vt:lpstr>What is …</vt:lpstr>
      <vt:lpstr>2. Testing</vt:lpstr>
      <vt:lpstr>3. RA-II</vt:lpstr>
      <vt:lpstr>`New Requirements’</vt:lpstr>
      <vt:lpstr>4. Project Management</vt:lpstr>
      <vt:lpstr>Gantt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Warm-ups</dc:title>
  <dc:creator>z mich</dc:creator>
  <cp:lastModifiedBy>张睿</cp:lastModifiedBy>
  <cp:revision>131</cp:revision>
  <dcterms:created xsi:type="dcterms:W3CDTF">2019-03-08T06:16:56Z</dcterms:created>
  <dcterms:modified xsi:type="dcterms:W3CDTF">2020-10-28T06:19:47Z</dcterms:modified>
</cp:coreProperties>
</file>