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4"/>
  </p:sldMasterIdLst>
  <p:notesMasterIdLst>
    <p:notesMasterId r:id="rId36"/>
  </p:notesMasterIdLst>
  <p:sldIdLst>
    <p:sldId id="1864" r:id="rId5"/>
    <p:sldId id="1880" r:id="rId6"/>
    <p:sldId id="1873" r:id="rId7"/>
    <p:sldId id="1884" r:id="rId8"/>
    <p:sldId id="1865" r:id="rId9"/>
    <p:sldId id="1866" r:id="rId10"/>
    <p:sldId id="1874" r:id="rId11"/>
    <p:sldId id="1867" r:id="rId12"/>
    <p:sldId id="1885" r:id="rId13"/>
    <p:sldId id="1881" r:id="rId14"/>
    <p:sldId id="1870" r:id="rId15"/>
    <p:sldId id="1869" r:id="rId16"/>
    <p:sldId id="1871" r:id="rId17"/>
    <p:sldId id="1875" r:id="rId18"/>
    <p:sldId id="1886" r:id="rId19"/>
    <p:sldId id="1889" r:id="rId20"/>
    <p:sldId id="1890" r:id="rId21"/>
    <p:sldId id="1891" r:id="rId22"/>
    <p:sldId id="1892" r:id="rId23"/>
    <p:sldId id="1893" r:id="rId24"/>
    <p:sldId id="1894" r:id="rId25"/>
    <p:sldId id="1895" r:id="rId26"/>
    <p:sldId id="1887" r:id="rId27"/>
    <p:sldId id="1896" r:id="rId28"/>
    <p:sldId id="1899" r:id="rId29"/>
    <p:sldId id="1897" r:id="rId30"/>
    <p:sldId id="1898" r:id="rId31"/>
    <p:sldId id="1882" r:id="rId32"/>
    <p:sldId id="1900" r:id="rId33"/>
    <p:sldId id="1877" r:id="rId34"/>
    <p:sldId id="1883" r:id="rId3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4C965-0B17-422C-BF76-163CEBDB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3287-6685-4D75-AFAA-E4518A2D3272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D350C-8F60-40F3-A03D-2DDC857B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8403A-A1C2-43DF-A069-72BAED62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E08D5-303D-4BFB-B35D-56E3DA3195A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5428C36-6535-4E48-948F-06F6BEE1AEEB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9C2EA-C60E-499F-9FAB-C653AD8FA6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461D-0A05-4B76-BD82-D93C9B7594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FBD39-D6C7-4385-80EE-5EEF2311AF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008CD1-9902-4B32-8B98-84AB75DDE59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67B1C-DD23-4DA7-B0D9-08F7B9A3E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45EC-26E0-4754-BDC9-A2891BD08C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2031A-778F-42CA-AC5E-D66D744560E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7D339ED-6DA1-4801-871C-A0AE2395BC3E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E7D0B-8BC3-438B-920F-6DB77ECC4B2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1BAB5-B96C-4AA6-8D75-BEE25BCE8E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20F8A-33F6-494D-9484-3C3B79B4484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FF5814-A93D-43A1-8F8A-7C5821A4D720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7F22D-B026-4B25-9898-BA1C03C515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7A2D9-7E9E-4528-A370-A6102664D8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D7DED-032B-4AF6-885C-32AEC3D5F6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E48AE58-A33C-438D-B988-C49FFB7D727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4A128-2BDD-4D4B-AF9A-F20B8095F18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3980" y="555185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88BB6-8595-4A81-B081-EAF6892322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12CD4-0750-4511-9208-60805007CB1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82BD94-AB5A-4DA4-8783-08D68330143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25293-5DA6-43E4-99D4-68413BDD06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83380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30E91-EA0D-4E29-A56D-1870B1F0D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EB72D-30E9-4295-A4C2-4D9CC72EB18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DD5047-DA2A-450C-8A80-27182A21FD52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B0E44-F6DC-4F0B-BFD9-AF5C9D3833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599" y="549105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04543-D3E5-445D-A0A8-684027E503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DAFB3-4EE8-4B6E-BBBF-37F16FACD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3659E1-D385-452D-8D59-824AD8B36F1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4A106-5467-434A-BCE4-FD5DDF781C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1FB8-0F42-499A-B142-05AB14DA22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8C9AE-1402-4105-971B-BDD72DEBB6A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D342D6-C69A-498F-B289-D9F7D44AD8C6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88D7C-4A08-4EE3-A4D1-1778EBABA4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7C968-D813-4192-BDA0-B333A796D0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8E6C1-4118-4319-8090-47CA710B9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701E-997E-4C8F-B557-BCEF9934F3F3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07F3E-609A-4524-9C89-A67EDB311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FEA2-4C11-41F6-B51F-EA94886FF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5404" y="2751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4">
                    <a:lumMod val="60000"/>
                    <a:lumOff val="40000"/>
                  </a:schemeClr>
                </a:solidFill>
                <a:cs typeface="B Yekan" panose="00000400000000000000" pitchFamily="2" charset="-78"/>
              </a:defRPr>
            </a:lvl1pPr>
          </a:lstStyle>
          <a:p>
            <a:fld id="{838E2B1C-738C-4591-9E2E-E1DBF83B21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4245" y="2766219"/>
            <a:ext cx="7288567" cy="1325563"/>
          </a:xfrm>
        </p:spPr>
        <p:txBody>
          <a:bodyPr anchor="ctr">
            <a:noAutofit/>
          </a:bodyPr>
          <a:lstStyle/>
          <a:p>
            <a:pPr algn="ctr" rtl="1"/>
            <a:r>
              <a:rPr lang="en-US" dirty="0" err="1"/>
              <a:t>TextRank</a:t>
            </a:r>
            <a:r>
              <a:rPr lang="en-US" dirty="0"/>
              <a:t>: Bringing Order into Texts</a:t>
            </a:r>
            <a:endParaRPr lang="en-US" altLang="en-US" dirty="0">
              <a:cs typeface="B Yekan" panose="000004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6E1DF-5A7D-4C6B-93BA-28CF48BF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AA069-1684-4341-B2E9-6DF95B5D10CA}"/>
              </a:ext>
            </a:extLst>
          </p:cNvPr>
          <p:cNvSpPr txBox="1"/>
          <p:nvPr/>
        </p:nvSpPr>
        <p:spPr>
          <a:xfrm>
            <a:off x="4980374" y="4811696"/>
            <a:ext cx="7039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cs typeface="B Yekan" panose="00000400000000000000" pitchFamily="2" charset="-78"/>
              </a:rPr>
              <a:t>Arian 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B Yekan" panose="00000400000000000000" pitchFamily="2" charset="-78"/>
              </a:rPr>
              <a:t>Tashakkor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cs typeface="B Yekan" panose="00000400000000000000" pitchFamily="2" charset="-78"/>
              </a:rPr>
              <a:t> – Shahab 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B Yekan" panose="00000400000000000000" pitchFamily="2" charset="-78"/>
              </a:rPr>
              <a:t>Mohrehkesh</a:t>
            </a: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43E5-2090-4C2A-A399-82C098A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Keyword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CCFA-5FB6-4840-B885-6E19C54BEB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256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3444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Keyword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471" y="746444"/>
            <a:ext cx="11713579" cy="4959895"/>
          </a:xfrm>
        </p:spPr>
        <p:txBody>
          <a:bodyPr/>
          <a:lstStyle/>
          <a:p>
            <a:r>
              <a:rPr lang="en-US" sz="2000" dirty="0"/>
              <a:t>The simplest possible approach is perhaps to use a frequency criterion to select the “important”</a:t>
            </a:r>
            <a:r>
              <a:rPr lang="fa-IR" sz="2000" dirty="0"/>
              <a:t> </a:t>
            </a:r>
            <a:r>
              <a:rPr lang="en-US" sz="2000" dirty="0"/>
              <a:t>keywords in a document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state-of the-art in this area is currently represented by supervised learning methods, where a system is trained 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recognize keywords in a text, based on lexical and syntactic features</a:t>
            </a:r>
            <a:r>
              <a:rPr lang="en-US" sz="2000" dirty="0"/>
              <a:t> </a:t>
            </a:r>
          </a:p>
          <a:p>
            <a:r>
              <a:rPr lang="en-US" sz="2000" dirty="0"/>
              <a:t>A system for </a:t>
            </a:r>
            <a:r>
              <a:rPr lang="en-US" sz="2000" dirty="0" err="1"/>
              <a:t>keyphrase</a:t>
            </a:r>
            <a:r>
              <a:rPr lang="en-US" sz="2000" dirty="0"/>
              <a:t> extraction - </a:t>
            </a:r>
            <a:r>
              <a:rPr lang="en-US" sz="2000" dirty="0" err="1"/>
              <a:t>GenEx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-Roman"/>
              </a:rPr>
              <a:t>(Turney, 1999)</a:t>
            </a:r>
            <a:r>
              <a:rPr lang="en-US" sz="2000" dirty="0"/>
              <a:t> </a:t>
            </a:r>
          </a:p>
          <a:p>
            <a:r>
              <a:rPr lang="en-US" sz="2000" dirty="0"/>
              <a:t>A different learning algorithm Naive Bayes learning(Frank et al., 1999)</a:t>
            </a:r>
          </a:p>
          <a:p>
            <a:r>
              <a:rPr lang="en-US" sz="2000" dirty="0"/>
              <a:t>A supervised learning system to keyword extraction from abstracts, using a combination of lexical and syntactic features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-Roman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-Roman"/>
              </a:rPr>
              <a:t>Hulth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-Roman"/>
              </a:rPr>
              <a:t>, 2003)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eyword extraction using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TextRank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AE930-4103-4799-A8C5-35CD8D80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53" y="3454206"/>
            <a:ext cx="7560076" cy="24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74781"/>
            <a:ext cx="10591800" cy="646332"/>
          </a:xfrm>
        </p:spPr>
        <p:txBody>
          <a:bodyPr/>
          <a:lstStyle/>
          <a:p>
            <a:pPr algn="ctr"/>
            <a:r>
              <a:rPr lang="en-US" dirty="0" err="1"/>
              <a:t>TextRank</a:t>
            </a:r>
            <a:r>
              <a:rPr lang="en-US" dirty="0"/>
              <a:t> for Keyword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6" y="740638"/>
            <a:ext cx="12108024" cy="5189646"/>
          </a:xfrm>
        </p:spPr>
        <p:txBody>
          <a:bodyPr/>
          <a:lstStyle/>
          <a:p>
            <a:r>
              <a:rPr lang="en-US" sz="2200" dirty="0"/>
              <a:t>Two vertices are connected if their corresponding lexical units co-occur within a window of maximum words, where can be set anywhere from 2 to 10 words.</a:t>
            </a:r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5F13B-6591-4DB4-B12D-7336D856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3" y="1871618"/>
            <a:ext cx="5249085" cy="4164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CA6D4A-0D30-438F-B9D8-11D48D38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28" y="2738945"/>
            <a:ext cx="7046271" cy="19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5457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Evaluation for Keyword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749962"/>
            <a:ext cx="10667999" cy="5012365"/>
          </a:xfrm>
        </p:spPr>
        <p:txBody>
          <a:bodyPr/>
          <a:lstStyle/>
          <a:p>
            <a:r>
              <a:rPr lang="en-US" sz="2200" dirty="0"/>
              <a:t>Features for </a:t>
            </a:r>
            <a:r>
              <a:rPr lang="en-US" sz="2200" dirty="0" err="1"/>
              <a:t>Hulth</a:t>
            </a:r>
            <a:r>
              <a:rPr lang="en-US" sz="2200" dirty="0"/>
              <a:t>(2003):(1) within-document frequency, (2) collection frequency, (3) relative position of the first occurrence, (4) sequence of part of speech tags.</a:t>
            </a:r>
          </a:p>
          <a:p>
            <a:r>
              <a:rPr lang="en-US" sz="2200" dirty="0"/>
              <a:t>Various syntactic filters for </a:t>
            </a:r>
            <a:r>
              <a:rPr lang="en-US" sz="2200" dirty="0" err="1"/>
              <a:t>TextRank:all</a:t>
            </a:r>
            <a:r>
              <a:rPr lang="en-US" sz="2200" dirty="0"/>
              <a:t> open class words, </a:t>
            </a:r>
            <a:r>
              <a:rPr lang="en-US" sz="2200" b="1" dirty="0"/>
              <a:t>nouns and adjectives</a:t>
            </a:r>
            <a:r>
              <a:rPr lang="en-US" sz="2200" dirty="0"/>
              <a:t>, and nouns only (Dataset: Collection of 500 abstracts from the </a:t>
            </a:r>
            <a:r>
              <a:rPr lang="en-US" sz="2200" dirty="0" err="1"/>
              <a:t>Inspec</a:t>
            </a:r>
            <a:r>
              <a:rPr lang="en-US" sz="2200" dirty="0"/>
              <a:t> database)</a:t>
            </a:r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6017-B3EC-4EAE-944C-52F863C9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6" y="2267931"/>
            <a:ext cx="10667998" cy="37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43E5-2090-4C2A-A399-82C098A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Sentence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CCFA-5FB6-4840-B885-6E19C54BEB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46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8084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Sentence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6379" y="1868600"/>
            <a:ext cx="10667999" cy="48613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Sentence extraction can be regarded in the same way as keyword extraction.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Where we had “words” and “phrases” as candidate text units during </a:t>
            </a:r>
            <a:r>
              <a:rPr lang="en-US" sz="2200" b="1" dirty="0"/>
              <a:t>keyword extraction</a:t>
            </a:r>
            <a:r>
              <a:rPr lang="en-US" sz="2200" dirty="0"/>
              <a:t>, we now have to deal with </a:t>
            </a:r>
            <a:r>
              <a:rPr lang="en-US" sz="2200" b="1" dirty="0"/>
              <a:t>entire sentences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Turns out that </a:t>
            </a:r>
            <a:r>
              <a:rPr lang="en-US" sz="2200" dirty="0" err="1"/>
              <a:t>TextRank</a:t>
            </a:r>
            <a:r>
              <a:rPr lang="en-US" sz="2200" dirty="0"/>
              <a:t> is well suited  for this type of application too since it:</a:t>
            </a:r>
          </a:p>
          <a:p>
            <a:pPr algn="ctr"/>
            <a:r>
              <a:rPr lang="en-US" sz="2200" i="1" dirty="0"/>
              <a:t>“allows for a ranking over text units is recursively computed based on information drawn from the entire text.”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6071"/>
            <a:ext cx="10591800" cy="646332"/>
          </a:xfrm>
        </p:spPr>
        <p:txBody>
          <a:bodyPr/>
          <a:lstStyle/>
          <a:p>
            <a:pPr algn="ctr"/>
            <a:r>
              <a:rPr lang="en-US" dirty="0" err="1"/>
              <a:t>TextRank</a:t>
            </a:r>
            <a:r>
              <a:rPr lang="en-US" dirty="0"/>
              <a:t> for Sentence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ADA6DB-F0C0-4090-ABDB-8D874ABF883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2000" y="1074263"/>
                <a:ext cx="10667999" cy="486131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Cannot apply the same co-</a:t>
                </a:r>
                <a:r>
                  <a:rPr lang="en-US" sz="2200" dirty="0" err="1"/>
                  <a:t>occurance</a:t>
                </a:r>
                <a:r>
                  <a:rPr lang="en-US" sz="2200" dirty="0"/>
                  <a:t> relation used for keyword extraction.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Just use a similarity measure. Here a modified “</a:t>
                </a:r>
                <a:r>
                  <a:rPr lang="en-US" sz="2200" b="1" dirty="0"/>
                  <a:t>Overlap Similarity</a:t>
                </a:r>
                <a:r>
                  <a:rPr lang="en-US" sz="2200" dirty="0"/>
                  <a:t>” as defined by </a:t>
                </a:r>
                <a:r>
                  <a:rPr lang="en-US" sz="2200" dirty="0" err="1"/>
                  <a:t>Luhn</a:t>
                </a:r>
                <a:r>
                  <a:rPr lang="en-US" sz="2200" dirty="0"/>
                  <a:t> is used.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│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Intuitively, it represents the number of common tokens between the lexical representations of two sentences.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 avoid promoting long sentences, a normalization factor is used in the denominator.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resulting graph is </a:t>
                </a:r>
                <a:r>
                  <a:rPr lang="en-US" sz="2200" i="1" dirty="0"/>
                  <a:t>almost</a:t>
                </a:r>
                <a:r>
                  <a:rPr lang="en-US" sz="2200" dirty="0"/>
                  <a:t> fully connected.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ADA6DB-F0C0-4090-ABDB-8D874ABF8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2000" y="1074263"/>
                <a:ext cx="10667999" cy="4861316"/>
              </a:xfrm>
              <a:blipFill>
                <a:blip r:embed="rId2"/>
                <a:stretch>
                  <a:fillRect l="-629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6071"/>
            <a:ext cx="10591800" cy="646332"/>
          </a:xfrm>
        </p:spPr>
        <p:txBody>
          <a:bodyPr/>
          <a:lstStyle/>
          <a:p>
            <a:pPr algn="ctr"/>
            <a:r>
              <a:rPr lang="en-US" dirty="0" err="1"/>
              <a:t>TextRank</a:t>
            </a:r>
            <a:r>
              <a:rPr lang="en-US" dirty="0"/>
              <a:t> for Sentence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074263"/>
            <a:ext cx="10667999" cy="4861316"/>
          </a:xfrm>
        </p:spPr>
        <p:txBody>
          <a:bodyPr/>
          <a:lstStyle/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2F0BB-C667-4746-9D4D-D9A8E2C4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6" y="802403"/>
            <a:ext cx="4802431" cy="5133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0840D-B70B-426D-BDD8-44A25D35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92" y="1035392"/>
            <a:ext cx="5653121" cy="47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6071"/>
            <a:ext cx="10591800" cy="646332"/>
          </a:xfrm>
        </p:spPr>
        <p:txBody>
          <a:bodyPr/>
          <a:lstStyle/>
          <a:p>
            <a:pPr algn="ctr"/>
            <a:r>
              <a:rPr lang="en-US" dirty="0" err="1"/>
              <a:t>TextRank</a:t>
            </a:r>
            <a:r>
              <a:rPr lang="en-US" dirty="0"/>
              <a:t> for Sentence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074263"/>
            <a:ext cx="10667999" cy="4861316"/>
          </a:xfrm>
        </p:spPr>
        <p:txBody>
          <a:bodyPr/>
          <a:lstStyle/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E4297-13F1-4048-A001-51B00D53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39" y="1074263"/>
            <a:ext cx="5240825" cy="48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8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8807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Evaluation for Sentence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1480"/>
            <a:ext cx="10667999" cy="50088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Evaluation performed on </a:t>
            </a:r>
            <a:r>
              <a:rPr lang="en-US" sz="2200" b="1" dirty="0"/>
              <a:t>567 news articles </a:t>
            </a:r>
            <a:r>
              <a:rPr lang="en-US" sz="2200" dirty="0"/>
              <a:t>from (DUC, 2002).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For each article, </a:t>
            </a:r>
            <a:r>
              <a:rPr lang="en-US" sz="2200" dirty="0" err="1"/>
              <a:t>TextRank</a:t>
            </a:r>
            <a:r>
              <a:rPr lang="en-US" sz="2200" dirty="0"/>
              <a:t> generates a </a:t>
            </a:r>
            <a:r>
              <a:rPr lang="en-US" sz="2200" b="1" dirty="0"/>
              <a:t>100-word summary</a:t>
            </a:r>
            <a:r>
              <a:rPr lang="en-US" sz="2200" dirty="0"/>
              <a:t>, same as other systems participating in this single document summarization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ROUGE toolkit, specifically </a:t>
            </a:r>
            <a:r>
              <a:rPr lang="en-US" sz="2200" b="1" dirty="0"/>
              <a:t>ROUGE1</a:t>
            </a:r>
            <a:r>
              <a:rPr lang="en-US" sz="2200" dirty="0"/>
              <a:t> is </a:t>
            </a:r>
          </a:p>
          <a:p>
            <a:r>
              <a:rPr lang="en-US" sz="2200" dirty="0"/>
              <a:t>    used for evaluation with two manually</a:t>
            </a:r>
          </a:p>
          <a:p>
            <a:r>
              <a:rPr lang="en-US" sz="2200" dirty="0"/>
              <a:t>    produced summaries used as reference.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D60F5-AEC7-4FCE-A797-41D83709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318257"/>
            <a:ext cx="5392645" cy="33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F49-8BFF-451E-BED5-4004A60F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9B6C2-0C7D-40A4-945B-9D9F0F7E3A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340929" cy="37899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 of Graph</a:t>
            </a:r>
            <a:endParaRPr lang="fa-I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TextRank</a:t>
            </a:r>
            <a:r>
              <a:rPr lang="en-US" dirty="0"/>
              <a:t> Model</a:t>
            </a:r>
            <a:endParaRPr lang="fa-I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as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 Extraction &amp; Sentence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</a:t>
            </a:r>
            <a:r>
              <a:rPr lang="en-US" dirty="0" err="1"/>
              <a:t>TextRank</a:t>
            </a:r>
            <a:r>
              <a:rPr lang="en-US" dirty="0"/>
              <a:t>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E3B6-1AB9-40AA-9EE3-0BC036A970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43E5-2090-4C2A-A399-82C098A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813447"/>
            <a:ext cx="9141397" cy="1231106"/>
          </a:xfrm>
        </p:spPr>
        <p:txBody>
          <a:bodyPr/>
          <a:lstStyle/>
          <a:p>
            <a:r>
              <a:rPr lang="en-US" dirty="0"/>
              <a:t>Appendix: Effect of Different Similarity 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CCFA-5FB6-4840-B885-6E19C54BEB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490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8807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Effect of Different Similarity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ADA6DB-F0C0-4090-ABDB-8D874ABF883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2000" y="921480"/>
                <a:ext cx="10667999" cy="500880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 2016 the founding members of Summa NLP performed a research on the effect of using different similarity measures on the quality of the produced summaries.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have used the following variations:</a:t>
                </a:r>
              </a:p>
              <a:p>
                <a:pPr marL="571500" lvl="1" indent="-342900"/>
                <a:r>
                  <a:rPr lang="en-US" sz="2200" b="1" dirty="0"/>
                  <a:t>Longest Common Substring (LCS)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𝐿𝐶𝑆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marL="571500" lvl="1" indent="-342900"/>
                <a:r>
                  <a:rPr lang="en-US" sz="2200" b="1" dirty="0"/>
                  <a:t>Cosine Distance</a:t>
                </a:r>
                <a:r>
                  <a:rPr lang="en-US" sz="2200" dirty="0"/>
                  <a:t>: Use a classical TF-IDF model to represent documents as vectors and then: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200" dirty="0"/>
              </a:p>
              <a:p>
                <a:pPr marL="571500" lvl="1" indent="-342900"/>
                <a:r>
                  <a:rPr lang="en-US" sz="2200" b="1" dirty="0"/>
                  <a:t>Okapi-BM25</a:t>
                </a:r>
                <a:r>
                  <a:rPr lang="en-US" sz="2200" dirty="0"/>
                  <a:t> and </a:t>
                </a:r>
                <a:r>
                  <a:rPr lang="en-US" sz="2200" b="1" dirty="0"/>
                  <a:t>BM25+</a:t>
                </a:r>
                <a:r>
                  <a:rPr lang="en-US" sz="2200" dirty="0"/>
                  <a:t>: (The original BM25 with a small modification)</a:t>
                </a:r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25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𝑎𝑣𝑑𝑙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200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ADA6DB-F0C0-4090-ABDB-8D874ABF8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2000" y="921480"/>
                <a:ext cx="10667999" cy="5008804"/>
              </a:xfrm>
              <a:blipFill>
                <a:blip r:embed="rId2"/>
                <a:stretch>
                  <a:fillRect l="-629" t="-730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8807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Effect of Different Similarity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1480"/>
            <a:ext cx="10667999" cy="50088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Best results obtained using BM25</a:t>
            </a:r>
          </a:p>
          <a:p>
            <a:r>
              <a:rPr lang="en-US" sz="2200" dirty="0"/>
              <a:t>    and BM25+.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An improvement of 2.92% over</a:t>
            </a:r>
          </a:p>
          <a:p>
            <a:r>
              <a:rPr lang="en-US" sz="2200" dirty="0"/>
              <a:t>    the original </a:t>
            </a:r>
            <a:r>
              <a:rPr lang="en-US" sz="2200" dirty="0" err="1"/>
              <a:t>TextRank</a:t>
            </a:r>
            <a:r>
              <a:rPr lang="en-US" sz="2200" dirty="0"/>
              <a:t> was achieved.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Performance in time also improved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567 documents from DUC2002</a:t>
            </a:r>
          </a:p>
          <a:p>
            <a:r>
              <a:rPr lang="en-US" sz="2200" dirty="0"/>
              <a:t>    were processed in 84% of the time</a:t>
            </a:r>
          </a:p>
          <a:p>
            <a:r>
              <a:rPr lang="en-US" sz="2200" dirty="0"/>
              <a:t>    needed in the original version.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91ECD-C5C5-40A1-86F4-F5B240C0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77" y="921479"/>
            <a:ext cx="4896853" cy="50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3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5453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4497721"/>
          </a:xfrm>
        </p:spPr>
        <p:txBody>
          <a:bodyPr/>
          <a:lstStyle/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A73FC-E915-40DB-9165-0878774A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74" y="824394"/>
            <a:ext cx="7600449" cy="51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1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5453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4497721"/>
          </a:xfrm>
        </p:spPr>
        <p:txBody>
          <a:bodyPr/>
          <a:lstStyle/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2AB23-010B-460E-99DE-57E2876B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45" y="811785"/>
            <a:ext cx="6165559" cy="49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4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0A1-475C-4BD4-B045-5F69BB1C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TextRank</a:t>
            </a:r>
            <a:r>
              <a:rPr lang="en-US" dirty="0"/>
              <a:t>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075B2-9F7D-44B6-9687-81F5123018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5453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Why </a:t>
            </a:r>
            <a:r>
              <a:rPr lang="en-US" dirty="0" err="1"/>
              <a:t>TextRank</a:t>
            </a:r>
            <a:r>
              <a:rPr lang="en-US" dirty="0"/>
              <a:t>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1480"/>
            <a:ext cx="10667999" cy="50088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Intuitively, </a:t>
            </a:r>
            <a:r>
              <a:rPr lang="en-US" sz="2200" dirty="0" err="1"/>
              <a:t>TextRank</a:t>
            </a:r>
            <a:r>
              <a:rPr lang="en-US" sz="2200" dirty="0"/>
              <a:t> works well because it </a:t>
            </a:r>
            <a:r>
              <a:rPr lang="en-US" sz="2200" b="1" dirty="0"/>
              <a:t>does not only rely on the local context of a text unit </a:t>
            </a:r>
            <a:r>
              <a:rPr lang="en-US" sz="2200" dirty="0"/>
              <a:t>(vertex), but rather it </a:t>
            </a:r>
            <a:r>
              <a:rPr lang="en-US" sz="2200" b="1" dirty="0"/>
              <a:t>also takes into account information recursively drawn from the entire text </a:t>
            </a:r>
            <a:r>
              <a:rPr lang="en-US" sz="2200" dirty="0"/>
              <a:t>(graph).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TextRank</a:t>
            </a:r>
            <a:r>
              <a:rPr lang="en-US" sz="2200" dirty="0"/>
              <a:t> identifies connections between various</a:t>
            </a:r>
          </a:p>
          <a:p>
            <a:r>
              <a:rPr lang="en-US" sz="2200" dirty="0"/>
              <a:t>     entities in a text, and implements the concept of</a:t>
            </a:r>
          </a:p>
          <a:p>
            <a:r>
              <a:rPr lang="en-US" sz="2200" dirty="0"/>
              <a:t>     </a:t>
            </a:r>
            <a:r>
              <a:rPr lang="en-US" sz="2200" i="1" dirty="0"/>
              <a:t>recommendation</a:t>
            </a:r>
            <a:r>
              <a:rPr lang="en-US" sz="2200" dirty="0"/>
              <a:t> implicitly.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3008B-F3F9-46AF-A04A-210FDD73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284" y="1927653"/>
            <a:ext cx="3932240" cy="38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5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5453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Why </a:t>
            </a:r>
            <a:r>
              <a:rPr lang="en-US" dirty="0" err="1"/>
              <a:t>TextRank</a:t>
            </a:r>
            <a:r>
              <a:rPr lang="en-US" dirty="0"/>
              <a:t>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87476"/>
            <a:ext cx="10667999" cy="40149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TextRank</a:t>
            </a:r>
            <a:r>
              <a:rPr lang="en-US" sz="2200" dirty="0"/>
              <a:t>, being an iterative mechanism, </a:t>
            </a:r>
            <a:r>
              <a:rPr lang="en-US" sz="2200" b="1" dirty="0"/>
              <a:t>goes beyond simply graph connectivity, </a:t>
            </a:r>
            <a:r>
              <a:rPr lang="en-US" sz="2200" dirty="0"/>
              <a:t>and is able to score text units based also on the “</a:t>
            </a:r>
            <a:r>
              <a:rPr lang="en-US" sz="2200" b="1" dirty="0"/>
              <a:t>importance</a:t>
            </a:r>
            <a:r>
              <a:rPr lang="en-US" sz="2200" dirty="0"/>
              <a:t>” of other text units they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text units selected by </a:t>
            </a:r>
            <a:r>
              <a:rPr lang="en-US" sz="2200" dirty="0" err="1"/>
              <a:t>TextRank</a:t>
            </a:r>
            <a:r>
              <a:rPr lang="en-US" sz="2200" dirty="0"/>
              <a:t> for a given application are the ones most recommended by related text units in the text, with preference given to the recommendations made by </a:t>
            </a:r>
            <a:r>
              <a:rPr lang="en-US" sz="2200" b="1" dirty="0"/>
              <a:t>the most influential ones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I.e., the ones that are in turn</a:t>
            </a:r>
            <a:r>
              <a:rPr lang="en-US" sz="2200" b="1" dirty="0"/>
              <a:t> highly recommended by other related units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main idea is that in a cohesive text fragment, related text units form a “Web” of connections that approximates the model humans build about a given context.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7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0A1-475C-4BD4-B045-5F69BB1C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075B2-9F7D-44B6-9687-81F5123018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5147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511195"/>
            <a:ext cx="10667999" cy="45328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TextRank</a:t>
            </a:r>
            <a:r>
              <a:rPr lang="en-US" sz="2200" dirty="0"/>
              <a:t> is a graph-based ranking model for text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Two innovative unsupervised approaches for keyword and sentence extraction were proposed and evaluated.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was shown that the accuracy achieved by </a:t>
            </a:r>
            <a:r>
              <a:rPr lang="en-US" sz="2200" dirty="0" err="1"/>
              <a:t>TextRank</a:t>
            </a:r>
            <a:r>
              <a:rPr lang="en-US" sz="2200" dirty="0"/>
              <a:t> in these applications is competitive with previously proposed state-of-the-art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An important aspect of </a:t>
            </a:r>
            <a:r>
              <a:rPr lang="en-US" sz="2200" dirty="0" err="1"/>
              <a:t>TextRank</a:t>
            </a:r>
            <a:r>
              <a:rPr lang="en-US" sz="2200" dirty="0"/>
              <a:t> is that</a:t>
            </a:r>
            <a:r>
              <a:rPr lang="en-US" sz="2200" b="1" dirty="0"/>
              <a:t> it does not require deep linguistic knowledge, nor domain or language specific annotated corpora</a:t>
            </a:r>
            <a:r>
              <a:rPr lang="en-US" sz="2200" dirty="0"/>
              <a:t>, which makes it </a:t>
            </a:r>
            <a:r>
              <a:rPr lang="en-US" sz="2200" b="1" dirty="0"/>
              <a:t>highly portable </a:t>
            </a:r>
            <a:r>
              <a:rPr lang="en-US" sz="2200" dirty="0"/>
              <a:t>to other domains, genres, or languages.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43E5-2090-4C2A-A399-82C098A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CCFA-5FB6-4840-B885-6E19C54BEB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7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0219-16B9-4DE0-91E6-F52244CC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0" y="734838"/>
            <a:ext cx="9141397" cy="61555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5307-9517-4456-AB9C-3A9C5E36D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3473" y="1744368"/>
            <a:ext cx="9625052" cy="437879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  <a:latin typeface="+mj-lt"/>
                <a:cs typeface="Times New Roman" panose="02020603050405020304" pitchFamily="18" charset="0"/>
              </a:rPr>
              <a:t>Mihalcea</a:t>
            </a: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, R., &amp; </a:t>
            </a:r>
            <a:r>
              <a:rPr lang="en-US" sz="2200" b="0" i="0" dirty="0" err="1">
                <a:effectLst/>
                <a:latin typeface="+mj-lt"/>
                <a:cs typeface="Times New Roman" panose="02020603050405020304" pitchFamily="18" charset="0"/>
              </a:rPr>
              <a:t>Tarau</a:t>
            </a: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, P. (2004, July). </a:t>
            </a:r>
            <a:r>
              <a:rPr lang="en-US" sz="2200" b="0" i="0" dirty="0" err="1">
                <a:effectLst/>
                <a:latin typeface="+mj-lt"/>
                <a:cs typeface="Times New Roman" panose="02020603050405020304" pitchFamily="18" charset="0"/>
              </a:rPr>
              <a:t>Textrank</a:t>
            </a: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: Bringing order into text. In </a:t>
            </a:r>
            <a:r>
              <a:rPr lang="en-US" sz="2200" b="0" i="1" dirty="0">
                <a:effectLst/>
                <a:latin typeface="+mj-lt"/>
                <a:cs typeface="Times New Roman" panose="02020603050405020304" pitchFamily="18" charset="0"/>
              </a:rPr>
              <a:t>Proceedings of the 2004 conference on empirical methods in natural language processing</a:t>
            </a: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 (pp. 404-411).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Brin, S., &amp; Page, L. (1998). The anatomy of a large-scale hypertextual web search engine. </a:t>
            </a:r>
            <a:r>
              <a:rPr lang="en-US" sz="2200" b="0" i="1" dirty="0">
                <a:effectLst/>
                <a:latin typeface="+mj-lt"/>
                <a:cs typeface="Times New Roman" panose="02020603050405020304" pitchFamily="18" charset="0"/>
              </a:rPr>
              <a:t>Computer networks and ISDN systems</a:t>
            </a: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, </a:t>
            </a:r>
            <a:r>
              <a:rPr lang="en-US" sz="2200" b="0" i="1" dirty="0">
                <a:effectLst/>
                <a:latin typeface="+mj-lt"/>
                <a:cs typeface="Times New Roman" panose="02020603050405020304" pitchFamily="18" charset="0"/>
              </a:rPr>
              <a:t>30</a:t>
            </a: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(1-7), 107-117.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Kleinberg, J. M. (1999). Authoritative sources in a hyperlinked environment. </a:t>
            </a:r>
            <a:r>
              <a:rPr lang="en-US" sz="2200" b="0" i="1" dirty="0">
                <a:effectLst/>
                <a:latin typeface="+mj-lt"/>
                <a:cs typeface="Times New Roman" panose="02020603050405020304" pitchFamily="18" charset="0"/>
              </a:rPr>
              <a:t>Journal of the ACM (JACM)</a:t>
            </a: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, </a:t>
            </a:r>
            <a:r>
              <a:rPr lang="en-US" sz="2200" b="0" i="1" dirty="0">
                <a:effectLst/>
                <a:latin typeface="+mj-lt"/>
                <a:cs typeface="Times New Roman" panose="02020603050405020304" pitchFamily="18" charset="0"/>
              </a:rPr>
              <a:t>46</a:t>
            </a:r>
            <a:r>
              <a:rPr lang="en-US" sz="2200" b="0" i="0" dirty="0">
                <a:effectLst/>
                <a:latin typeface="+mj-lt"/>
                <a:cs typeface="Times New Roman" panose="02020603050405020304" pitchFamily="18" charset="0"/>
              </a:rPr>
              <a:t>(5), 604-632.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Barrios, F., López, F., </a:t>
            </a:r>
            <a:r>
              <a:rPr lang="en-US" sz="2200" b="0" i="0" dirty="0" err="1">
                <a:effectLst/>
                <a:latin typeface="+mj-lt"/>
              </a:rPr>
              <a:t>Argerich</a:t>
            </a:r>
            <a:r>
              <a:rPr lang="en-US" sz="2200" b="0" i="0" dirty="0">
                <a:effectLst/>
                <a:latin typeface="+mj-lt"/>
              </a:rPr>
              <a:t>, L., &amp; </a:t>
            </a:r>
            <a:r>
              <a:rPr lang="en-US" sz="2200" b="0" i="0" dirty="0" err="1">
                <a:effectLst/>
                <a:latin typeface="+mj-lt"/>
              </a:rPr>
              <a:t>Wachenchauzer</a:t>
            </a:r>
            <a:r>
              <a:rPr lang="en-US" sz="2200" b="0" i="0" dirty="0">
                <a:effectLst/>
                <a:latin typeface="+mj-lt"/>
              </a:rPr>
              <a:t>, R. (2016). Variations of the similarity function of </a:t>
            </a:r>
            <a:r>
              <a:rPr lang="en-US" sz="2200" b="0" i="0" dirty="0" err="1">
                <a:effectLst/>
                <a:latin typeface="+mj-lt"/>
              </a:rPr>
              <a:t>textrank</a:t>
            </a:r>
            <a:r>
              <a:rPr lang="en-US" sz="2200" b="0" i="0" dirty="0">
                <a:effectLst/>
                <a:latin typeface="+mj-lt"/>
              </a:rPr>
              <a:t> for automated summarization. </a:t>
            </a:r>
            <a:r>
              <a:rPr lang="en-US" sz="2200" b="0" i="1" dirty="0" err="1">
                <a:effectLst/>
                <a:latin typeface="+mj-lt"/>
              </a:rPr>
              <a:t>arXiv</a:t>
            </a:r>
            <a:r>
              <a:rPr lang="en-US" sz="2200" b="0" i="1" dirty="0">
                <a:effectLst/>
                <a:latin typeface="+mj-lt"/>
              </a:rPr>
              <a:t> preprint arXiv:1602.03606</a:t>
            </a:r>
            <a:r>
              <a:rPr lang="en-US" sz="2200" b="0" i="0" dirty="0">
                <a:effectLst/>
                <a:latin typeface="+mj-lt"/>
              </a:rPr>
              <a:t>.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7127-2915-4964-ACCB-22A2123C6C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BB44-D197-4417-805B-CFDA133F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9" y="2153781"/>
            <a:ext cx="9141397" cy="677108"/>
          </a:xfrm>
        </p:spPr>
        <p:txBody>
          <a:bodyPr/>
          <a:lstStyle/>
          <a:p>
            <a:r>
              <a:rPr lang="en-US" sz="4400" dirty="0">
                <a:cs typeface="Times New Roman" panose="02020603050405020304" pitchFamily="18" charset="0"/>
              </a:rPr>
              <a:t>Thank you for your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162A-C106-48CC-9C95-FD7E725452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0E333-21BD-4BAC-A322-88DB5401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35" y="2972932"/>
            <a:ext cx="5603527" cy="23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6797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793130"/>
            <a:ext cx="10667999" cy="5137154"/>
          </a:xfrm>
        </p:spPr>
        <p:txBody>
          <a:bodyPr/>
          <a:lstStyle/>
          <a:p>
            <a:r>
              <a:rPr lang="en-US" sz="2200" i="0" dirty="0">
                <a:solidFill>
                  <a:srgbClr val="000000"/>
                </a:solidFill>
                <a:effectLst/>
              </a:rPr>
              <a:t>HITS algorithm</a:t>
            </a:r>
            <a:r>
              <a:rPr lang="en-US" sz="2200" dirty="0"/>
              <a:t> or 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Google’s PageRank have been successfully use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Citation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Social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Analysis of the link structure of the World Wide Web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i="0" dirty="0">
                <a:solidFill>
                  <a:srgbClr val="000000"/>
                </a:solidFill>
                <a:effectLst/>
              </a:rPr>
              <a:t>Graph-based ranking model that can be applied to a variety of natural language processing applications</a:t>
            </a:r>
            <a:r>
              <a:rPr lang="en-US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</a:rPr>
              <a:t>Automated Extraction of </a:t>
            </a:r>
            <a:r>
              <a:rPr lang="en-US" sz="2200" dirty="0" err="1">
                <a:solidFill>
                  <a:srgbClr val="000000"/>
                </a:solidFill>
              </a:rPr>
              <a:t>K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eyphrase</a:t>
            </a:r>
            <a:endParaRPr lang="en-US" sz="2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E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xtractive Summarization</a:t>
            </a:r>
            <a:r>
              <a:rPr lang="en-US" sz="2200" dirty="0"/>
              <a:t> 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5447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Background of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ADA6DB-F0C0-4090-ABDB-8D874ABF883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0" y="749973"/>
                <a:ext cx="11430000" cy="51803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200" dirty="0"/>
                  <a:t> directed graph 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𝐼𝑛</m:t>
                    </m:r>
                  </m:oMath>
                </a14:m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):</a:t>
                </a:r>
              </a:p>
              <a:p>
                <a:r>
                  <a:rPr lang="en-US" sz="2200" dirty="0"/>
                  <a:t>be the set of vertices that point to it (predecessors)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r>
                      <a:rPr lang="en-US" sz="2200" b="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𝑢𝑡</m:t>
                    </m:r>
                  </m:oMath>
                </a14:m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):</a:t>
                </a:r>
              </a:p>
              <a:p>
                <a:r>
                  <a:rPr lang="en-US" sz="2200" dirty="0"/>
                  <a:t>be the set of vertices that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points to (successors)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ADA6DB-F0C0-4090-ABDB-8D874ABF8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0" y="749973"/>
                <a:ext cx="11430000" cy="5180312"/>
              </a:xfrm>
              <a:blipFill>
                <a:blip r:embed="rId2"/>
                <a:stretch>
                  <a:fillRect l="-69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C5CD9-EF1D-43AE-B0B5-A16A10C9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75" y="1616493"/>
            <a:ext cx="4964428" cy="43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5210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TextRank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ADA6DB-F0C0-4090-ABDB-8D874ABF883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2000" y="760210"/>
                <a:ext cx="10667999" cy="5170074"/>
              </a:xfrm>
            </p:spPr>
            <p:txBody>
              <a:bodyPr/>
              <a:lstStyle/>
              <a:p>
                <a:r>
                  <a:rPr lang="en-US" sz="2200" b="0" i="0" dirty="0">
                    <a:solidFill>
                      <a:srgbClr val="000000"/>
                    </a:solidFill>
                    <a:effectLst/>
                  </a:rPr>
                  <a:t>The basic idea implemented by a graph-based ranking model is that of “voting” or “recommendation”.</a:t>
                </a:r>
                <a:r>
                  <a:rPr lang="en-US" sz="2200" dirty="0"/>
                  <a:t> </a:t>
                </a:r>
                <a:br>
                  <a:rPr lang="en-US" sz="2200" dirty="0"/>
                </a:br>
                <a:r>
                  <a:rPr lang="en-US" sz="2200" b="0" i="0" dirty="0">
                    <a:solidFill>
                      <a:srgbClr val="000000"/>
                    </a:solidFill>
                    <a:effectLst/>
                  </a:rPr>
                  <a:t>The higher the number of votes that are cast for a vertex, the higher the importance of the vertex.</a:t>
                </a:r>
                <a:br>
                  <a:rPr lang="en-US" sz="2200" dirty="0"/>
                </a:br>
                <a:r>
                  <a:rPr lang="en-US" sz="2200" b="0" i="0" dirty="0">
                    <a:solidFill>
                      <a:srgbClr val="000000"/>
                    </a:solidFill>
                    <a:effectLst/>
                  </a:rPr>
                  <a:t>The score of a vertex for </a:t>
                </a:r>
                <a:r>
                  <a:rPr lang="en-US" sz="2200" b="1" i="0" dirty="0">
                    <a:solidFill>
                      <a:srgbClr val="000000"/>
                    </a:solidFill>
                    <a:effectLst/>
                  </a:rPr>
                  <a:t>directed graph 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</a:rPr>
                  <a:t>is defined as: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=(1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)+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In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 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    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200" dirty="0"/>
                  <a:t> has the role of integrating into the model the probability of jumping from a given vertex to another random vertex in the graph </a:t>
                </a:r>
              </a:p>
              <a:p>
                <a:r>
                  <a:rPr lang="en-US" sz="2200" b="0" i="0" dirty="0">
                    <a:solidFill>
                      <a:srgbClr val="000000"/>
                    </a:solidFill>
                    <a:effectLst/>
                  </a:rPr>
                  <a:t>The score of a vertex for </a:t>
                </a:r>
                <a:r>
                  <a:rPr lang="en-US" sz="2200" b="1" i="0" dirty="0">
                    <a:solidFill>
                      <a:srgbClr val="000000"/>
                    </a:solidFill>
                    <a:effectLst/>
                  </a:rPr>
                  <a:t>directed and weighted graph 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</a:rPr>
                  <a:t>is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𝑊𝑆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=(1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sz="2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)+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∑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In</m:t>
                          </m:r>
                          <m:r>
                            <a:rPr lang="en-US" sz="2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 </m:t>
                      </m:r>
                      <m:f>
                        <m:f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𝑂𝑢𝑡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sz="2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 </m:t>
                          </m:r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𝑊𝑆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200" dirty="0"/>
                </a:br>
                <a:endParaRPr lang="en-US" sz="2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ADA6DB-F0C0-4090-ABDB-8D874ABF8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2000" y="760210"/>
                <a:ext cx="10667999" cy="5170074"/>
              </a:xfrm>
              <a:blipFill>
                <a:blip r:embed="rId2"/>
                <a:stretch>
                  <a:fillRect l="-743" t="-708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43E5-2090-4C2A-A399-82C098A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How to convert Text to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CCFA-5FB6-4840-B885-6E19C54BEB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7241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380-C240-4D99-846A-B4A22F2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6797"/>
            <a:ext cx="10591800" cy="646332"/>
          </a:xfrm>
        </p:spPr>
        <p:txBody>
          <a:bodyPr/>
          <a:lstStyle/>
          <a:p>
            <a:pPr algn="ctr"/>
            <a:r>
              <a:rPr lang="en-US" dirty="0"/>
              <a:t>How to convert Text to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A6DB-F0C0-4090-ABDB-8D874ABF8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414" y="640272"/>
            <a:ext cx="10978586" cy="529001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text units of various sizes and characteristics can be added as vertices in the graph, e.g. words, collocations, entire sentences.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Type of relations that are used to draw connections between any two such vertices, e.g. lexical or semantic relations, contextual overlap.</a:t>
            </a:r>
          </a:p>
          <a:p>
            <a:pPr algn="just"/>
            <a:r>
              <a:rPr lang="en-US" sz="2100" dirty="0">
                <a:solidFill>
                  <a:srgbClr val="000000"/>
                </a:solidFill>
              </a:rPr>
              <a:t>The</a:t>
            </a:r>
            <a:r>
              <a:rPr lang="en-US" sz="2100" i="0" dirty="0">
                <a:solidFill>
                  <a:srgbClr val="000000"/>
                </a:solidFill>
                <a:effectLst/>
              </a:rPr>
              <a:t> application of graph-based ranking algorithms to natural language texts consists of the following main steps: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100" i="0" dirty="0">
                <a:solidFill>
                  <a:srgbClr val="000000"/>
                </a:solidFill>
                <a:effectLst/>
              </a:rPr>
              <a:t>Identify text units that best define the task at hand, and add them as vertices in the graph.</a:t>
            </a:r>
            <a:endParaRPr lang="en-US" sz="21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100" i="0" dirty="0">
                <a:solidFill>
                  <a:srgbClr val="000000"/>
                </a:solidFill>
                <a:effectLst/>
              </a:rPr>
              <a:t>Identify relations that connect such text units, and use these relations to draw edges between vertices in the graph. Edges can be directed or undirected, weighted or unweighted.</a:t>
            </a:r>
            <a:endParaRPr lang="en-US" sz="21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100" i="0" dirty="0">
                <a:solidFill>
                  <a:srgbClr val="000000"/>
                </a:solidFill>
                <a:effectLst/>
              </a:rPr>
              <a:t>Iterate the graph-based ranking algorithm until convergence.</a:t>
            </a:r>
            <a:endParaRPr lang="en-US" sz="2100" dirty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100" i="0" dirty="0">
                <a:solidFill>
                  <a:srgbClr val="000000"/>
                </a:solidFill>
                <a:effectLst/>
              </a:rPr>
              <a:t>Sort vertices based on their final score. Use the values attached to each vertex for ranking/selection decisions</a:t>
            </a:r>
            <a:r>
              <a:rPr lang="en-US" sz="21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BABB-6F79-4C01-BDE4-640340529F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E2B1C-738C-4591-9E2E-E1DBF83B21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43E5-2090-4C2A-A399-82C098A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24" y="2514547"/>
            <a:ext cx="10395751" cy="1231106"/>
          </a:xfrm>
        </p:spPr>
        <p:txBody>
          <a:bodyPr/>
          <a:lstStyle/>
          <a:p>
            <a:r>
              <a:rPr lang="en-US" dirty="0"/>
              <a:t>Keyword Extraction &amp; Sentence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CCFA-5FB6-4840-B885-6E19C54BEB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217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1087</TotalTime>
  <Words>1456</Words>
  <Application>Microsoft Office PowerPoint</Application>
  <PresentationFormat>Widescreen</PresentationFormat>
  <Paragraphs>150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Segoe UI</vt:lpstr>
      <vt:lpstr>Times-Roman</vt:lpstr>
      <vt:lpstr>Office Theme</vt:lpstr>
      <vt:lpstr>TextRank: Bringing Order into Texts</vt:lpstr>
      <vt:lpstr>Presentation Structure</vt:lpstr>
      <vt:lpstr>Introduction</vt:lpstr>
      <vt:lpstr>Introduction</vt:lpstr>
      <vt:lpstr>Background of Graph</vt:lpstr>
      <vt:lpstr>The TextRank Model</vt:lpstr>
      <vt:lpstr>How to convert Text to Graph</vt:lpstr>
      <vt:lpstr>How to convert Text to Graph</vt:lpstr>
      <vt:lpstr>Keyword Extraction &amp; Sentence Extraction</vt:lpstr>
      <vt:lpstr>Keyword Extraction</vt:lpstr>
      <vt:lpstr>Keyword Extraction</vt:lpstr>
      <vt:lpstr>TextRank for Keyword Extraction</vt:lpstr>
      <vt:lpstr>Evaluation for Keyword Extraction</vt:lpstr>
      <vt:lpstr>Sentence Extraction</vt:lpstr>
      <vt:lpstr>Sentence Extraction</vt:lpstr>
      <vt:lpstr>TextRank for Sentence Extraction</vt:lpstr>
      <vt:lpstr>TextRank for Sentence Extraction</vt:lpstr>
      <vt:lpstr>TextRank for Sentence Extraction</vt:lpstr>
      <vt:lpstr>Evaluation for Sentence Extraction</vt:lpstr>
      <vt:lpstr>Appendix: Effect of Different Similarity Measures</vt:lpstr>
      <vt:lpstr>Effect of Different Similarity Measures</vt:lpstr>
      <vt:lpstr>Effect of Different Similarity Measures</vt:lpstr>
      <vt:lpstr>Experiments</vt:lpstr>
      <vt:lpstr>Experiments</vt:lpstr>
      <vt:lpstr>Why TextRank Works</vt:lpstr>
      <vt:lpstr>Why TextRank Works</vt:lpstr>
      <vt:lpstr>Why TextRank Works</vt:lpstr>
      <vt:lpstr>Conclusion</vt:lpstr>
      <vt:lpstr>Conclusion</vt:lpstr>
      <vt:lpstr>References</vt:lpstr>
      <vt:lpstr>Thank you for your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 in Cybersecurity</dc:title>
  <dc:subject/>
  <dc:creator>Arian Tashakkor</dc:creator>
  <cp:keywords/>
  <dc:description/>
  <cp:lastModifiedBy>Arian Tashakkor</cp:lastModifiedBy>
  <cp:revision>76</cp:revision>
  <dcterms:created xsi:type="dcterms:W3CDTF">2022-10-31T07:49:30Z</dcterms:created>
  <dcterms:modified xsi:type="dcterms:W3CDTF">2022-12-05T16:06:19Z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