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89" r:id="rId9"/>
    <p:sldId id="290" r:id="rId10"/>
    <p:sldId id="291" r:id="rId11"/>
    <p:sldId id="292" r:id="rId12"/>
    <p:sldId id="294" r:id="rId13"/>
    <p:sldId id="293" r:id="rId14"/>
    <p:sldId id="295" r:id="rId15"/>
    <p:sldId id="296" r:id="rId16"/>
    <p:sldId id="297" r:id="rId17"/>
    <p:sldId id="298" r:id="rId18"/>
    <p:sldId id="299" r:id="rId19"/>
    <p:sldId id="300" r:id="rId20"/>
    <p:sldId id="301" r:id="rId21"/>
    <p:sldId id="302" r:id="rId22"/>
    <p:sldId id="303" r:id="rId23"/>
    <p:sldId id="3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4"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en-US" dirty="0"/>
            <a:t>Problem Statement</a:t>
          </a:r>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US" dirty="0"/>
            <a:t>Shifting complexity to decoder-side.</a:t>
          </a: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en-US" dirty="0"/>
            <a:t>Proposed Method</a:t>
          </a:r>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en-US" dirty="0"/>
            <a:t>Using a decoder-side-only compensator combined with an Autoencoder to represent more with less!</a:t>
          </a:r>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en-US" dirty="0"/>
            <a:t>Results and Comparisons</a:t>
          </a:r>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en-US" dirty="0"/>
            <a:t>with other state-of-the-art methods.</a:t>
          </a:r>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62669769-1062-4F65-AA41-5E54E04F810B}">
      <dgm:prSet/>
      <dgm:spPr/>
      <dgm:t>
        <a:bodyPr/>
        <a:lstStyle/>
        <a:p>
          <a:pPr>
            <a:defRPr b="1"/>
          </a:pPr>
          <a:r>
            <a:rPr lang="en-US" dirty="0"/>
            <a:t>Q&amp;A</a:t>
          </a:r>
        </a:p>
      </dgm:t>
    </dgm:pt>
    <dgm:pt modelId="{55471717-1ACD-4DB1-A9F7-3AEF3D7445DC}" type="parTrans" cxnId="{631DD939-4C1F-4A9A-A658-AE242A6B5B08}">
      <dgm:prSet/>
      <dgm:spPr/>
      <dgm:t>
        <a:bodyPr/>
        <a:lstStyle/>
        <a:p>
          <a:endParaRPr lang="en-US"/>
        </a:p>
      </dgm:t>
    </dgm:pt>
    <dgm:pt modelId="{FA4E842A-E781-4B62-B39E-FA48F7906947}" type="sibTrans" cxnId="{631DD939-4C1F-4A9A-A658-AE242A6B5B08}">
      <dgm:prSet/>
      <dgm:spPr/>
      <dgm:t>
        <a:bodyPr/>
        <a:lstStyle/>
        <a:p>
          <a:endParaRPr lang="en-US"/>
        </a:p>
      </dgm:t>
    </dgm:pt>
    <dgm:pt modelId="{1D5E3AE0-BD99-479B-81A3-134CA1305B52}" type="pres">
      <dgm:prSet presAssocID="{95BE5B1F-8548-4FA5-8ECE-FF697B8BDC8B}" presName="root" presStyleCnt="0">
        <dgm:presLayoutVars>
          <dgm:chMax/>
          <dgm:chPref/>
          <dgm:animLvl val="lvl"/>
        </dgm:presLayoutVars>
      </dgm:prSet>
      <dgm:spPr/>
    </dgm:pt>
    <dgm:pt modelId="{CC03F19A-A782-4E5A-9625-093D1EDAA0BB}" type="pres">
      <dgm:prSet presAssocID="{95BE5B1F-8548-4FA5-8ECE-FF697B8BDC8B}" presName="divider" presStyleLbl="fgAcc1" presStyleIdx="0" presStyleCnt="5"/>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4"/>
      <dgm:spPr>
        <a:gradFill rotWithShape="0">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6350" cap="flat" cmpd="sng" algn="ctr">
          <a:solidFill>
            <a:schemeClr val="lt1">
              <a:hueOff val="0"/>
              <a:satOff val="0"/>
              <a:lumOff val="0"/>
              <a:alphaOff val="0"/>
            </a:schemeClr>
          </a:solidFill>
          <a:prstDash val="solid"/>
        </a:ln>
        <a:effectLst>
          <a:outerShdw blurRad="38100" dist="25400" dir="2700000" algn="br" rotWithShape="0">
            <a:srgbClr val="000000">
              <a:alpha val="60000"/>
            </a:srgbClr>
          </a:outerShdw>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4"/>
      <dgm:spPr/>
    </dgm:pt>
    <dgm:pt modelId="{EA20BABE-DBEE-4C24-BE16-E45AAEA3EDCA}" type="pres">
      <dgm:prSet presAssocID="{BAE4A921-75C0-457E-B6C7-AF5D3F924778}" presName="Ellipse" presStyleLbl="fgAcc1" presStyleIdx="1" presStyleCnt="5"/>
      <dgm:spPr>
        <a:solidFill>
          <a:schemeClr val="lt1">
            <a:alpha val="90000"/>
            <a:hueOff val="0"/>
            <a:satOff val="0"/>
            <a:lumOff val="0"/>
            <a:alphaOff val="0"/>
          </a:schemeClr>
        </a:solidFill>
        <a:ln w="12700" cap="flat" cmpd="sng" algn="ctr">
          <a:noFill/>
          <a:prstDash val="solid"/>
        </a:ln>
        <a:effectLst/>
      </dgm:spPr>
    </dgm:pt>
    <dgm:pt modelId="{3ED01646-9ED9-44BF-8F18-EE860C524998}" type="pres">
      <dgm:prSet presAssocID="{BAE4A921-75C0-457E-B6C7-AF5D3F924778}" presName="L2TextContainer" presStyleLbl="revTx" presStyleIdx="0" presStyleCnt="8">
        <dgm:presLayoutVars>
          <dgm:bulletEnabled val="1"/>
        </dgm:presLayoutVars>
      </dgm:prSet>
      <dgm:spPr/>
    </dgm:pt>
    <dgm:pt modelId="{9A7C4BC5-8408-4A9F-95F6-2C530BD76C90}" type="pres">
      <dgm:prSet presAssocID="{BAE4A921-75C0-457E-B6C7-AF5D3F924778}" presName="L1TextContainer" presStyleLbl="revTx" presStyleIdx="1" presStyleCnt="8">
        <dgm:presLayoutVars>
          <dgm:chMax val="1"/>
          <dgm:chPref val="1"/>
          <dgm:bulletEnabled val="1"/>
        </dgm:presLayoutVars>
      </dgm:prSet>
      <dgm:spPr/>
    </dgm:pt>
    <dgm:pt modelId="{7489FD9C-209C-450B-A153-25ECC5553CBF}" type="pres">
      <dgm:prSet presAssocID="{BAE4A921-75C0-457E-B6C7-AF5D3F924778}" presName="ConnectLine" presStyleLbl="sibTrans1D1" presStyleIdx="0" presStyleCnt="4"/>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4"/>
      <dgm:spPr>
        <a:gradFill rotWithShape="0">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6350" cap="flat" cmpd="sng" algn="ctr">
          <a:solidFill>
            <a:schemeClr val="lt1">
              <a:hueOff val="0"/>
              <a:satOff val="0"/>
              <a:lumOff val="0"/>
              <a:alphaOff val="0"/>
            </a:schemeClr>
          </a:solidFill>
          <a:prstDash val="solid"/>
        </a:ln>
        <a:effectLst>
          <a:outerShdw blurRad="38100" dist="25400" dir="2700000" algn="br" rotWithShape="0">
            <a:srgbClr val="000000">
              <a:alpha val="60000"/>
            </a:srgbClr>
          </a:outerShdw>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4"/>
      <dgm:spPr/>
    </dgm:pt>
    <dgm:pt modelId="{2711D058-BAA7-47D4-A383-AC85BDB9C49A}" type="pres">
      <dgm:prSet presAssocID="{393C84A3-4571-4040-9493-0BA1AF30DA26}" presName="Ellipse" presStyleLbl="fgAcc1" presStyleIdx="2" presStyleCnt="5"/>
      <dgm:spPr>
        <a:solidFill>
          <a:schemeClr val="lt1">
            <a:alpha val="90000"/>
            <a:hueOff val="0"/>
            <a:satOff val="0"/>
            <a:lumOff val="0"/>
            <a:alphaOff val="0"/>
          </a:schemeClr>
        </a:solidFill>
        <a:ln w="12700" cap="flat" cmpd="sng" algn="ctr">
          <a:noFill/>
          <a:prstDash val="solid"/>
        </a:ln>
        <a:effectLst/>
      </dgm:spPr>
    </dgm:pt>
    <dgm:pt modelId="{3A41E69A-F56A-4583-B89C-B41BD4D77851}" type="pres">
      <dgm:prSet presAssocID="{393C84A3-4571-4040-9493-0BA1AF30DA26}" presName="L2TextContainer" presStyleLbl="revTx" presStyleIdx="2" presStyleCnt="8">
        <dgm:presLayoutVars>
          <dgm:bulletEnabled val="1"/>
        </dgm:presLayoutVars>
      </dgm:prSet>
      <dgm:spPr/>
    </dgm:pt>
    <dgm:pt modelId="{D47FC92B-725F-4F7A-A74D-33B323102A1B}" type="pres">
      <dgm:prSet presAssocID="{393C84A3-4571-4040-9493-0BA1AF30DA26}" presName="L1TextContainer" presStyleLbl="revTx" presStyleIdx="3" presStyleCnt="8">
        <dgm:presLayoutVars>
          <dgm:chMax val="1"/>
          <dgm:chPref val="1"/>
          <dgm:bulletEnabled val="1"/>
        </dgm:presLayoutVars>
      </dgm:prSet>
      <dgm:spPr/>
    </dgm:pt>
    <dgm:pt modelId="{1E2ADF36-0ED9-4D0B-9DA8-76AB8AD57A13}" type="pres">
      <dgm:prSet presAssocID="{393C84A3-4571-4040-9493-0BA1AF30DA26}" presName="ConnectLine" presStyleLbl="sibTrans1D1" presStyleIdx="1" presStyleCnt="4"/>
      <dgm:spPr>
        <a:noFill/>
        <a:ln w="12700" cap="flat" cmpd="sng" algn="ctr">
          <a:solidFill>
            <a:schemeClr val="accent2">
              <a:hueOff val="8838"/>
              <a:satOff val="-8622"/>
              <a:lumOff val="-442"/>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4"/>
      <dgm:spPr>
        <a:gradFill rotWithShape="0">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6350" cap="flat" cmpd="sng" algn="ctr">
          <a:solidFill>
            <a:schemeClr val="lt1">
              <a:hueOff val="0"/>
              <a:satOff val="0"/>
              <a:lumOff val="0"/>
              <a:alphaOff val="0"/>
            </a:schemeClr>
          </a:solidFill>
          <a:prstDash val="solid"/>
        </a:ln>
        <a:effectLst>
          <a:outerShdw blurRad="38100" dist="25400" dir="2700000" algn="br" rotWithShape="0">
            <a:srgbClr val="000000">
              <a:alpha val="60000"/>
            </a:srgbClr>
          </a:outerShdw>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4"/>
      <dgm:spPr/>
    </dgm:pt>
    <dgm:pt modelId="{54E9787F-D270-4F42-9D4D-33FB0CF6F31C}" type="pres">
      <dgm:prSet presAssocID="{7FA9AB4A-92C1-41E8-8158-DD2B25D9113B}" presName="Ellipse" presStyleLbl="fgAcc1" presStyleIdx="3" presStyleCnt="5"/>
      <dgm:spPr>
        <a:solidFill>
          <a:schemeClr val="lt1">
            <a:alpha val="90000"/>
            <a:hueOff val="0"/>
            <a:satOff val="0"/>
            <a:lumOff val="0"/>
            <a:alphaOff val="0"/>
          </a:schemeClr>
        </a:solidFill>
        <a:ln w="12700" cap="flat" cmpd="sng" algn="ctr">
          <a:noFill/>
          <a:prstDash val="solid"/>
        </a:ln>
        <a:effectLst/>
      </dgm:spPr>
    </dgm:pt>
    <dgm:pt modelId="{82BCA083-80C3-4058-9BD8-C46261DA9F8C}" type="pres">
      <dgm:prSet presAssocID="{7FA9AB4A-92C1-41E8-8158-DD2B25D9113B}" presName="L2TextContainer" presStyleLbl="revTx" presStyleIdx="4" presStyleCnt="8">
        <dgm:presLayoutVars>
          <dgm:bulletEnabled val="1"/>
        </dgm:presLayoutVars>
      </dgm:prSet>
      <dgm:spPr/>
    </dgm:pt>
    <dgm:pt modelId="{C964CC5F-AD31-46FE-B950-6FB1958FE6E6}" type="pres">
      <dgm:prSet presAssocID="{7FA9AB4A-92C1-41E8-8158-DD2B25D9113B}" presName="L1TextContainer" presStyleLbl="revTx" presStyleIdx="5" presStyleCnt="8">
        <dgm:presLayoutVars>
          <dgm:chMax val="1"/>
          <dgm:chPref val="1"/>
          <dgm:bulletEnabled val="1"/>
        </dgm:presLayoutVars>
      </dgm:prSet>
      <dgm:spPr/>
    </dgm:pt>
    <dgm:pt modelId="{190034F2-01B6-4E29-94D7-2881B6E05652}" type="pres">
      <dgm:prSet presAssocID="{7FA9AB4A-92C1-41E8-8158-DD2B25D9113B}" presName="ConnectLine" presStyleLbl="sibTrans1D1" presStyleIdx="2" presStyleCnt="4"/>
      <dgm:spPr>
        <a:noFill/>
        <a:ln w="12700" cap="flat" cmpd="sng" algn="ctr">
          <a:solidFill>
            <a:schemeClr val="accent2">
              <a:hueOff val="17677"/>
              <a:satOff val="-17244"/>
              <a:lumOff val="-883"/>
              <a:alphaOff val="0"/>
            </a:schemeClr>
          </a:solidFill>
          <a:prstDash val="dash"/>
        </a:ln>
        <a:effectLst/>
      </dgm:spPr>
    </dgm:pt>
    <dgm:pt modelId="{F29EE066-4B42-49B1-9BCF-2587B8F1C6E6}" type="pres">
      <dgm:prSet presAssocID="{7FA9AB4A-92C1-41E8-8158-DD2B25D9113B}" presName="EmptyPlaceHolder" presStyleCnt="0"/>
      <dgm:spPr/>
    </dgm:pt>
    <dgm:pt modelId="{32963E97-9EC5-46BC-A2DB-0062776439D5}" type="pres">
      <dgm:prSet presAssocID="{FB571C8D-8BC9-46B5-9DCF-FEB771A5C820}" presName="spaceBetweenRectangles" presStyleCnt="0"/>
      <dgm:spPr/>
    </dgm:pt>
    <dgm:pt modelId="{9D6F6CC2-31AC-4BFD-AB03-8BEAC3282760}" type="pres">
      <dgm:prSet presAssocID="{62669769-1062-4F65-AA41-5E54E04F810B}" presName="composite" presStyleCnt="0"/>
      <dgm:spPr/>
    </dgm:pt>
    <dgm:pt modelId="{7D73C707-70DE-4AF0-9688-0C79AA7A1B3E}" type="pres">
      <dgm:prSet presAssocID="{62669769-1062-4F65-AA41-5E54E04F810B}" presName="ConnectorPoint" presStyleLbl="lnNode1" presStyleIdx="3" presStyleCnt="4"/>
      <dgm:spPr>
        <a:gradFill rotWithShape="0">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6350" cap="flat" cmpd="sng" algn="ctr">
          <a:solidFill>
            <a:schemeClr val="lt1">
              <a:hueOff val="0"/>
              <a:satOff val="0"/>
              <a:lumOff val="0"/>
              <a:alphaOff val="0"/>
            </a:schemeClr>
          </a:solidFill>
          <a:prstDash val="solid"/>
        </a:ln>
        <a:effectLst>
          <a:outerShdw blurRad="38100" dist="25400" dir="2700000" algn="br" rotWithShape="0">
            <a:srgbClr val="000000">
              <a:alpha val="60000"/>
            </a:srgbClr>
          </a:outerShdw>
        </a:effectLst>
      </dgm:spPr>
    </dgm:pt>
    <dgm:pt modelId="{1BD1664A-022A-4DE4-8615-CD5309DF73F3}" type="pres">
      <dgm:prSet presAssocID="{62669769-1062-4F65-AA41-5E54E04F810B}" presName="DropPinPlaceHolder" presStyleCnt="0"/>
      <dgm:spPr/>
    </dgm:pt>
    <dgm:pt modelId="{BFFE760F-A41B-4368-B3F9-38BE569705C3}" type="pres">
      <dgm:prSet presAssocID="{62669769-1062-4F65-AA41-5E54E04F810B}" presName="DropPin" presStyleLbl="alignNode1" presStyleIdx="3" presStyleCnt="4"/>
      <dgm:spPr/>
    </dgm:pt>
    <dgm:pt modelId="{CD99CEB7-4E64-4F0B-9893-4D15AFEA9CB6}" type="pres">
      <dgm:prSet presAssocID="{62669769-1062-4F65-AA41-5E54E04F810B}" presName="Ellipse" presStyleLbl="fgAcc1" presStyleIdx="4" presStyleCnt="5"/>
      <dgm:spPr>
        <a:solidFill>
          <a:schemeClr val="lt1">
            <a:alpha val="90000"/>
            <a:hueOff val="0"/>
            <a:satOff val="0"/>
            <a:lumOff val="0"/>
            <a:alphaOff val="0"/>
          </a:schemeClr>
        </a:solidFill>
        <a:ln w="12700" cap="flat" cmpd="sng" algn="ctr">
          <a:noFill/>
          <a:prstDash val="solid"/>
        </a:ln>
        <a:effectLst/>
      </dgm:spPr>
    </dgm:pt>
    <dgm:pt modelId="{58DAE813-7AA0-4771-B0FE-E5A1FD4060D1}" type="pres">
      <dgm:prSet presAssocID="{62669769-1062-4F65-AA41-5E54E04F810B}" presName="L2TextContainer" presStyleLbl="revTx" presStyleIdx="6" presStyleCnt="8">
        <dgm:presLayoutVars>
          <dgm:bulletEnabled val="1"/>
        </dgm:presLayoutVars>
      </dgm:prSet>
      <dgm:spPr/>
    </dgm:pt>
    <dgm:pt modelId="{9209B7A1-FA76-4E4E-BC6B-618A9A8573D6}" type="pres">
      <dgm:prSet presAssocID="{62669769-1062-4F65-AA41-5E54E04F810B}" presName="L1TextContainer" presStyleLbl="revTx" presStyleIdx="7" presStyleCnt="8">
        <dgm:presLayoutVars>
          <dgm:chMax val="1"/>
          <dgm:chPref val="1"/>
          <dgm:bulletEnabled val="1"/>
        </dgm:presLayoutVars>
      </dgm:prSet>
      <dgm:spPr/>
    </dgm:pt>
    <dgm:pt modelId="{1E5F2D7F-638A-461A-882E-265FA35A5B1A}" type="pres">
      <dgm:prSet presAssocID="{62669769-1062-4F65-AA41-5E54E04F810B}" presName="ConnectLine" presStyleLbl="sibTrans1D1" presStyleIdx="3" presStyleCnt="4"/>
      <dgm:spPr>
        <a:noFill/>
        <a:ln w="12700" cap="flat" cmpd="sng" algn="ctr">
          <a:solidFill>
            <a:schemeClr val="accent2">
              <a:hueOff val="26515"/>
              <a:satOff val="-25865"/>
              <a:lumOff val="-1325"/>
              <a:alphaOff val="0"/>
            </a:schemeClr>
          </a:solidFill>
          <a:prstDash val="dash"/>
        </a:ln>
        <a:effectLst/>
      </dgm:spPr>
    </dgm:pt>
    <dgm:pt modelId="{8154AE54-05AE-4D1B-B98E-29CB0675B676}" type="pres">
      <dgm:prSet presAssocID="{62669769-1062-4F65-AA41-5E54E04F810B}" presName="EmptyPlaceHolder" presStyleCnt="0"/>
      <dgm:spPr/>
    </dgm:pt>
  </dgm:ptLst>
  <dgm:cxnLst>
    <dgm:cxn modelId="{7E6DC41C-C406-4951-B0EE-F3DC3A148906}" type="presOf" srcId="{91598E38-7461-470A-91AA-325A90C2A6DA}" destId="{82BCA083-80C3-4058-9BD8-C46261DA9F8C}" srcOrd="0" destOrd="0" presId="urn:microsoft.com/office/officeart/2017/3/layout/DropPinTimeline"/>
    <dgm:cxn modelId="{631DD939-4C1F-4A9A-A658-AE242A6B5B08}" srcId="{95BE5B1F-8548-4FA5-8ECE-FF697B8BDC8B}" destId="{62669769-1062-4F65-AA41-5E54E04F810B}" srcOrd="3" destOrd="0" parTransId="{55471717-1ACD-4DB1-A9F7-3AEF3D7445DC}" sibTransId="{FA4E842A-E781-4B62-B39E-FA48F7906947}"/>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77F32C46-08D7-4179-AB20-76ADE90E9955}" type="presOf" srcId="{09AB19DE-0A85-493B-8A0E-8AC56DC905F8}" destId="{3A41E69A-F56A-4583-B89C-B41BD4D77851}" srcOrd="0" destOrd="0" presId="urn:microsoft.com/office/officeart/2017/3/layout/DropPinTimeline"/>
    <dgm:cxn modelId="{04B82F4B-7A5F-40BC-881B-D1AA939E27FC}" type="presOf" srcId="{62669769-1062-4F65-AA41-5E54E04F810B}" destId="{9209B7A1-FA76-4E4E-BC6B-618A9A8573D6}" srcOrd="0" destOrd="0" presId="urn:microsoft.com/office/officeart/2017/3/layout/DropPinTimeline"/>
    <dgm:cxn modelId="{85EB9F4D-461E-4ACB-A92D-BEED8E572647}" srcId="{95BE5B1F-8548-4FA5-8ECE-FF697B8BDC8B}" destId="{7FA9AB4A-92C1-41E8-8158-DD2B25D9113B}" srcOrd="2" destOrd="0" parTransId="{38E7AEFA-EB50-4771-857F-576467B37145}" sibTransId="{FB571C8D-8BC9-46B5-9DCF-FEB771A5C820}"/>
    <dgm:cxn modelId="{15C84875-DEB5-4AA7-9FE0-58B94B1E9A4C}" type="presOf" srcId="{95BE5B1F-8548-4FA5-8ECE-FF697B8BDC8B}" destId="{1D5E3AE0-BD99-479B-81A3-134CA1305B52}" srcOrd="0" destOrd="0" presId="urn:microsoft.com/office/officeart/2017/3/layout/DropPinTimeline"/>
    <dgm:cxn modelId="{7F0FCC7E-C51A-4B2D-B669-97CE74A0DED9}" srcId="{393C84A3-4571-4040-9493-0BA1AF30DA26}" destId="{09AB19DE-0A85-493B-8A0E-8AC56DC905F8}" srcOrd="0" destOrd="0" parTransId="{4BB754D1-EDE1-4049-9435-D033F95709D0}" sibTransId="{8861651B-08AB-4BAF-AAF6-588C1FD8766A}"/>
    <dgm:cxn modelId="{F3ABAF8E-13D8-424E-B861-7C80DAF4451A}" type="presOf" srcId="{300F49C4-BE2A-4BB1-881A-D5DBC7667E1A}" destId="{3ED01646-9ED9-44BF-8F18-EE860C524998}" srcOrd="0" destOrd="0" presId="urn:microsoft.com/office/officeart/2017/3/layout/DropPinTimeline"/>
    <dgm:cxn modelId="{3BA4B7B9-0A7C-4EFC-8F39-59CD69864C97}" srcId="{7FA9AB4A-92C1-41E8-8158-DD2B25D9113B}" destId="{91598E38-7461-470A-91AA-325A90C2A6DA}" srcOrd="0" destOrd="0" parTransId="{8982EE4A-6F3A-428C-8E76-02A30B39C05F}" sibTransId="{AEBFFADC-990D-480E-B682-B841BE19126D}"/>
    <dgm:cxn modelId="{0F7696D2-16A3-458C-AEC5-1C9A3FD72B90}" type="presOf" srcId="{7FA9AB4A-92C1-41E8-8158-DD2B25D9113B}" destId="{C964CC5F-AD31-46FE-B950-6FB1958FE6E6}"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19FBA8F0-A54E-44A0-A655-AB9C62830C51}" type="presOf" srcId="{BAE4A921-75C0-457E-B6C7-AF5D3F924778}" destId="{9A7C4BC5-8408-4A9F-95F6-2C530BD76C90}"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 modelId="{4C26DB40-0C08-4E49-83F1-019EE7D5F49D}" type="presParOf" srcId="{DD1337DA-0D94-4BF8-B352-3B3EA06F55F0}" destId="{32963E97-9EC5-46BC-A2DB-0062776439D5}" srcOrd="5" destOrd="0" presId="urn:microsoft.com/office/officeart/2017/3/layout/DropPinTimeline"/>
    <dgm:cxn modelId="{5F83E760-D660-4C06-A77C-E6E8BB7045BB}" type="presParOf" srcId="{DD1337DA-0D94-4BF8-B352-3B3EA06F55F0}" destId="{9D6F6CC2-31AC-4BFD-AB03-8BEAC3282760}" srcOrd="6" destOrd="0" presId="urn:microsoft.com/office/officeart/2017/3/layout/DropPinTimeline"/>
    <dgm:cxn modelId="{D9BF556F-D374-4F33-87F2-0BF6463D8401}" type="presParOf" srcId="{9D6F6CC2-31AC-4BFD-AB03-8BEAC3282760}" destId="{7D73C707-70DE-4AF0-9688-0C79AA7A1B3E}" srcOrd="0" destOrd="0" presId="urn:microsoft.com/office/officeart/2017/3/layout/DropPinTimeline"/>
    <dgm:cxn modelId="{4AD5861E-8D9B-40F9-AA8F-FB1AA55228AE}" type="presParOf" srcId="{9D6F6CC2-31AC-4BFD-AB03-8BEAC3282760}" destId="{1BD1664A-022A-4DE4-8615-CD5309DF73F3}" srcOrd="1" destOrd="0" presId="urn:microsoft.com/office/officeart/2017/3/layout/DropPinTimeline"/>
    <dgm:cxn modelId="{3BDBA93C-B119-4B13-8B6C-6A12D37EDBAB}" type="presParOf" srcId="{1BD1664A-022A-4DE4-8615-CD5309DF73F3}" destId="{BFFE760F-A41B-4368-B3F9-38BE569705C3}" srcOrd="0" destOrd="0" presId="urn:microsoft.com/office/officeart/2017/3/layout/DropPinTimeline"/>
    <dgm:cxn modelId="{3CD8FF0F-2D03-4748-9401-A36DA8F5A605}" type="presParOf" srcId="{1BD1664A-022A-4DE4-8615-CD5309DF73F3}" destId="{CD99CEB7-4E64-4F0B-9893-4D15AFEA9CB6}" srcOrd="1" destOrd="0" presId="urn:microsoft.com/office/officeart/2017/3/layout/DropPinTimeline"/>
    <dgm:cxn modelId="{5135EE1C-C9F1-4461-A19C-D9692B8E9C5D}" type="presParOf" srcId="{9D6F6CC2-31AC-4BFD-AB03-8BEAC3282760}" destId="{58DAE813-7AA0-4771-B0FE-E5A1FD4060D1}" srcOrd="2" destOrd="0" presId="urn:microsoft.com/office/officeart/2017/3/layout/DropPinTimeline"/>
    <dgm:cxn modelId="{DB2B5D8D-9467-4B6F-9C05-EF758A95937C}" type="presParOf" srcId="{9D6F6CC2-31AC-4BFD-AB03-8BEAC3282760}" destId="{9209B7A1-FA76-4E4E-BC6B-618A9A8573D6}" srcOrd="3" destOrd="0" presId="urn:microsoft.com/office/officeart/2017/3/layout/DropPinTimeline"/>
    <dgm:cxn modelId="{45EC4FAC-10F0-4E95-ACC0-591D133F7DAB}" type="presParOf" srcId="{9D6F6CC2-31AC-4BFD-AB03-8BEAC3282760}" destId="{1E5F2D7F-638A-461A-882E-265FA35A5B1A}" srcOrd="4" destOrd="0" presId="urn:microsoft.com/office/officeart/2017/3/layout/DropPinTimeline"/>
    <dgm:cxn modelId="{B2A5A485-E017-4E35-A8B9-C1F6A268AE61}" type="presParOf" srcId="{9D6F6CC2-31AC-4BFD-AB03-8BEAC3282760}" destId="{8154AE54-05AE-4D1B-B98E-29CB0675B676}"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824956"/>
          <a:ext cx="679767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1">
          <a:scrgbClr r="0" g="0" b="0"/>
        </a:lnRef>
        <a:fillRef idx="1">
          <a:scrgbClr r="0" g="0" b="0"/>
        </a:fillRef>
        <a:effectRef idx="0">
          <a:scrgbClr r="0" g="0" b="0"/>
        </a:effectRef>
        <a:fontRef idx="minor"/>
      </dsp:style>
    </dsp:sp>
    <dsp:sp modelId="{6F35A2C6-D52B-4D0D-A568-29C7D5CB9D78}">
      <dsp:nvSpPr>
        <dsp:cNvPr id="0" name=""/>
        <dsp:cNvSpPr/>
      </dsp:nvSpPr>
      <dsp:spPr>
        <a:xfrm rot="8100000">
          <a:off x="84151" y="660027"/>
          <a:ext cx="397518" cy="397518"/>
        </a:xfrm>
        <a:prstGeom prst="teardrop">
          <a:avLst>
            <a:gd name="adj" fmla="val 115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A20BABE-DBEE-4C24-BE16-E45AAEA3EDCA}">
      <dsp:nvSpPr>
        <dsp:cNvPr id="0" name=""/>
        <dsp:cNvSpPr/>
      </dsp:nvSpPr>
      <dsp:spPr>
        <a:xfrm>
          <a:off x="128312" y="704188"/>
          <a:ext cx="309197" cy="309197"/>
        </a:xfrm>
        <a:prstGeom prst="ellipse">
          <a:avLst/>
        </a:prstGeom>
        <a:solidFill>
          <a:schemeClr val="lt1">
            <a:alpha val="90000"/>
            <a:hueOff val="0"/>
            <a:satOff val="0"/>
            <a:lumOff val="0"/>
            <a:alphaOff val="0"/>
          </a:schemeClr>
        </a:solidFill>
        <a:ln w="12700" cap="flat" cmpd="sng" algn="ctr">
          <a:noFill/>
          <a:prstDash val="solid"/>
        </a:ln>
        <a:effectLst/>
      </dsp:spPr>
      <dsp:style>
        <a:lnRef idx="1">
          <a:scrgbClr r="0" g="0" b="0"/>
        </a:lnRef>
        <a:fillRef idx="1">
          <a:scrgbClr r="0" g="0" b="0"/>
        </a:fillRef>
        <a:effectRef idx="0">
          <a:scrgbClr r="0" g="0" b="0"/>
        </a:effectRef>
        <a:fontRef idx="minor"/>
      </dsp:style>
    </dsp:sp>
    <dsp:sp modelId="{3ED01646-9ED9-44BF-8F18-EE860C524998}">
      <dsp:nvSpPr>
        <dsp:cNvPr id="0" name=""/>
        <dsp:cNvSpPr/>
      </dsp:nvSpPr>
      <dsp:spPr>
        <a:xfrm>
          <a:off x="563998" y="1152582"/>
          <a:ext cx="2168180"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Shifting complexity to decoder-side.</a:t>
          </a:r>
        </a:p>
      </dsp:txBody>
      <dsp:txXfrm>
        <a:off x="563998" y="1152582"/>
        <a:ext cx="2168180" cy="1672373"/>
      </dsp:txXfrm>
    </dsp:sp>
    <dsp:sp modelId="{9A7C4BC5-8408-4A9F-95F6-2C530BD76C90}">
      <dsp:nvSpPr>
        <dsp:cNvPr id="0" name=""/>
        <dsp:cNvSpPr/>
      </dsp:nvSpPr>
      <dsp:spPr>
        <a:xfrm>
          <a:off x="563998" y="564991"/>
          <a:ext cx="2168180"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Problem Statement</a:t>
          </a:r>
        </a:p>
      </dsp:txBody>
      <dsp:txXfrm>
        <a:off x="563998" y="564991"/>
        <a:ext cx="2168180" cy="587590"/>
      </dsp:txXfrm>
    </dsp:sp>
    <dsp:sp modelId="{7489FD9C-209C-450B-A153-25ECC5553CBF}">
      <dsp:nvSpPr>
        <dsp:cNvPr id="0" name=""/>
        <dsp:cNvSpPr/>
      </dsp:nvSpPr>
      <dsp:spPr>
        <a:xfrm>
          <a:off x="282910" y="1152582"/>
          <a:ext cx="0" cy="167237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245021" y="2772072"/>
          <a:ext cx="101191" cy="105766"/>
        </a:xfrm>
        <a:prstGeom prst="ellipse">
          <a:avLst/>
        </a:prstGeom>
        <a:gradFill rotWithShape="0">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6350" cap="flat" cmpd="sng" algn="ctr">
          <a:solidFill>
            <a:schemeClr val="l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28C7F30-E954-4858-8394-A254126D3936}">
      <dsp:nvSpPr>
        <dsp:cNvPr id="0" name=""/>
        <dsp:cNvSpPr/>
      </dsp:nvSpPr>
      <dsp:spPr>
        <a:xfrm rot="18900000">
          <a:off x="1438709" y="4592365"/>
          <a:ext cx="397518" cy="397518"/>
        </a:xfrm>
        <a:prstGeom prst="teardrop">
          <a:avLst>
            <a:gd name="adj" fmla="val 115000"/>
          </a:avLst>
        </a:prstGeom>
        <a:gradFill rotWithShape="0">
          <a:gsLst>
            <a:gs pos="0">
              <a:schemeClr val="accent2">
                <a:hueOff val="11784"/>
                <a:satOff val="-11496"/>
                <a:lumOff val="-589"/>
                <a:alphaOff val="0"/>
                <a:shade val="85000"/>
                <a:satMod val="130000"/>
              </a:schemeClr>
            </a:gs>
            <a:gs pos="34000">
              <a:schemeClr val="accent2">
                <a:hueOff val="11784"/>
                <a:satOff val="-11496"/>
                <a:lumOff val="-589"/>
                <a:alphaOff val="0"/>
                <a:shade val="87000"/>
                <a:satMod val="125000"/>
              </a:schemeClr>
            </a:gs>
            <a:gs pos="70000">
              <a:schemeClr val="accent2">
                <a:hueOff val="11784"/>
                <a:satOff val="-11496"/>
                <a:lumOff val="-589"/>
                <a:alphaOff val="0"/>
                <a:tint val="100000"/>
                <a:shade val="90000"/>
                <a:satMod val="130000"/>
              </a:schemeClr>
            </a:gs>
            <a:gs pos="100000">
              <a:schemeClr val="accent2">
                <a:hueOff val="11784"/>
                <a:satOff val="-11496"/>
                <a:lumOff val="-589"/>
                <a:alphaOff val="0"/>
                <a:tint val="100000"/>
                <a:shade val="100000"/>
                <a:satMod val="110000"/>
              </a:schemeClr>
            </a:gs>
          </a:gsLst>
          <a:path path="circle">
            <a:fillToRect l="100000" t="100000" r="100000" b="100000"/>
          </a:path>
        </a:gradFill>
        <a:ln w="12700" cap="flat" cmpd="sng" algn="ctr">
          <a:solidFill>
            <a:schemeClr val="accent2">
              <a:hueOff val="11784"/>
              <a:satOff val="-11496"/>
              <a:lumOff val="-589"/>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2711D058-BAA7-47D4-A383-AC85BDB9C49A}">
      <dsp:nvSpPr>
        <dsp:cNvPr id="0" name=""/>
        <dsp:cNvSpPr/>
      </dsp:nvSpPr>
      <dsp:spPr>
        <a:xfrm>
          <a:off x="1482869" y="4636526"/>
          <a:ext cx="309197" cy="309197"/>
        </a:xfrm>
        <a:prstGeom prst="ellipse">
          <a:avLst/>
        </a:prstGeom>
        <a:solidFill>
          <a:schemeClr val="lt1">
            <a:alpha val="90000"/>
            <a:hueOff val="0"/>
            <a:satOff val="0"/>
            <a:lumOff val="0"/>
            <a:alphaOff val="0"/>
          </a:schemeClr>
        </a:solidFill>
        <a:ln w="12700" cap="flat" cmpd="sng" algn="ctr">
          <a:noFill/>
          <a:prstDash val="solid"/>
        </a:ln>
        <a:effectLst/>
      </dsp:spPr>
      <dsp:style>
        <a:lnRef idx="1">
          <a:scrgbClr r="0" g="0" b="0"/>
        </a:lnRef>
        <a:fillRef idx="1">
          <a:scrgbClr r="0" g="0" b="0"/>
        </a:fillRef>
        <a:effectRef idx="0">
          <a:scrgbClr r="0" g="0" b="0"/>
        </a:effectRef>
        <a:fontRef idx="minor"/>
      </dsp:style>
    </dsp:sp>
    <dsp:sp modelId="{3A41E69A-F56A-4583-B89C-B41BD4D77851}">
      <dsp:nvSpPr>
        <dsp:cNvPr id="0" name=""/>
        <dsp:cNvSpPr/>
      </dsp:nvSpPr>
      <dsp:spPr>
        <a:xfrm>
          <a:off x="1918556" y="2824956"/>
          <a:ext cx="2168180"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Using a decoder-side-only compensator combined with an Autoencoder to represent more with less!</a:t>
          </a:r>
        </a:p>
      </dsp:txBody>
      <dsp:txXfrm>
        <a:off x="1918556" y="2824956"/>
        <a:ext cx="2168180" cy="1672373"/>
      </dsp:txXfrm>
    </dsp:sp>
    <dsp:sp modelId="{D47FC92B-725F-4F7A-A74D-33B323102A1B}">
      <dsp:nvSpPr>
        <dsp:cNvPr id="0" name=""/>
        <dsp:cNvSpPr/>
      </dsp:nvSpPr>
      <dsp:spPr>
        <a:xfrm>
          <a:off x="1918556" y="4497329"/>
          <a:ext cx="2168180"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Proposed Method</a:t>
          </a:r>
        </a:p>
      </dsp:txBody>
      <dsp:txXfrm>
        <a:off x="1918556" y="4497329"/>
        <a:ext cx="2168180" cy="587590"/>
      </dsp:txXfrm>
    </dsp:sp>
    <dsp:sp modelId="{1E2ADF36-0ED9-4D0B-9DA8-76AB8AD57A13}">
      <dsp:nvSpPr>
        <dsp:cNvPr id="0" name=""/>
        <dsp:cNvSpPr/>
      </dsp:nvSpPr>
      <dsp:spPr>
        <a:xfrm>
          <a:off x="1637468" y="2824956"/>
          <a:ext cx="0" cy="1672373"/>
        </a:xfrm>
        <a:prstGeom prst="line">
          <a:avLst/>
        </a:prstGeom>
        <a:noFill/>
        <a:ln w="12700" cap="flat" cmpd="sng" algn="ctr">
          <a:solidFill>
            <a:schemeClr val="accent2">
              <a:hueOff val="8838"/>
              <a:satOff val="-8622"/>
              <a:lumOff val="-442"/>
              <a:alphaOff val="0"/>
            </a:schemeClr>
          </a:solidFill>
          <a:prstDash val="dash"/>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599579" y="2772072"/>
          <a:ext cx="101191" cy="105766"/>
        </a:xfrm>
        <a:prstGeom prst="ellipse">
          <a:avLst/>
        </a:prstGeom>
        <a:gradFill rotWithShape="0">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6350" cap="flat" cmpd="sng" algn="ctr">
          <a:solidFill>
            <a:schemeClr val="l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36FB9A81-4B76-4345-B78F-BFC8502F0C48}">
      <dsp:nvSpPr>
        <dsp:cNvPr id="0" name=""/>
        <dsp:cNvSpPr/>
      </dsp:nvSpPr>
      <dsp:spPr>
        <a:xfrm rot="8100000">
          <a:off x="2793266" y="660027"/>
          <a:ext cx="397518" cy="397518"/>
        </a:xfrm>
        <a:prstGeom prst="teardrop">
          <a:avLst>
            <a:gd name="adj" fmla="val 115000"/>
          </a:avLst>
        </a:prstGeom>
        <a:gradFill rotWithShape="0">
          <a:gsLst>
            <a:gs pos="0">
              <a:schemeClr val="accent2">
                <a:hueOff val="23569"/>
                <a:satOff val="-22991"/>
                <a:lumOff val="-1177"/>
                <a:alphaOff val="0"/>
                <a:shade val="85000"/>
                <a:satMod val="130000"/>
              </a:schemeClr>
            </a:gs>
            <a:gs pos="34000">
              <a:schemeClr val="accent2">
                <a:hueOff val="23569"/>
                <a:satOff val="-22991"/>
                <a:lumOff val="-1177"/>
                <a:alphaOff val="0"/>
                <a:shade val="87000"/>
                <a:satMod val="125000"/>
              </a:schemeClr>
            </a:gs>
            <a:gs pos="70000">
              <a:schemeClr val="accent2">
                <a:hueOff val="23569"/>
                <a:satOff val="-22991"/>
                <a:lumOff val="-1177"/>
                <a:alphaOff val="0"/>
                <a:tint val="100000"/>
                <a:shade val="90000"/>
                <a:satMod val="130000"/>
              </a:schemeClr>
            </a:gs>
            <a:gs pos="100000">
              <a:schemeClr val="accent2">
                <a:hueOff val="23569"/>
                <a:satOff val="-22991"/>
                <a:lumOff val="-1177"/>
                <a:alphaOff val="0"/>
                <a:tint val="100000"/>
                <a:shade val="100000"/>
                <a:satMod val="110000"/>
              </a:schemeClr>
            </a:gs>
          </a:gsLst>
          <a:path path="circle">
            <a:fillToRect l="100000" t="100000" r="100000" b="100000"/>
          </a:path>
        </a:gradFill>
        <a:ln w="12700" cap="flat" cmpd="sng" algn="ctr">
          <a:solidFill>
            <a:schemeClr val="accent2">
              <a:hueOff val="23569"/>
              <a:satOff val="-22991"/>
              <a:lumOff val="-1177"/>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4E9787F-D270-4F42-9D4D-33FB0CF6F31C}">
      <dsp:nvSpPr>
        <dsp:cNvPr id="0" name=""/>
        <dsp:cNvSpPr/>
      </dsp:nvSpPr>
      <dsp:spPr>
        <a:xfrm>
          <a:off x="2837427" y="704188"/>
          <a:ext cx="309197" cy="309197"/>
        </a:xfrm>
        <a:prstGeom prst="ellipse">
          <a:avLst/>
        </a:prstGeom>
        <a:solidFill>
          <a:schemeClr val="lt1">
            <a:alpha val="90000"/>
            <a:hueOff val="0"/>
            <a:satOff val="0"/>
            <a:lumOff val="0"/>
            <a:alphaOff val="0"/>
          </a:schemeClr>
        </a:solidFill>
        <a:ln w="12700" cap="flat" cmpd="sng" algn="ctr">
          <a:noFill/>
          <a:prstDash val="solid"/>
        </a:ln>
        <a:effectLst/>
      </dsp:spPr>
      <dsp:style>
        <a:lnRef idx="1">
          <a:scrgbClr r="0" g="0" b="0"/>
        </a:lnRef>
        <a:fillRef idx="1">
          <a:scrgbClr r="0" g="0" b="0"/>
        </a:fillRef>
        <a:effectRef idx="0">
          <a:scrgbClr r="0" g="0" b="0"/>
        </a:effectRef>
        <a:fontRef idx="minor"/>
      </dsp:style>
    </dsp:sp>
    <dsp:sp modelId="{82BCA083-80C3-4058-9BD8-C46261DA9F8C}">
      <dsp:nvSpPr>
        <dsp:cNvPr id="0" name=""/>
        <dsp:cNvSpPr/>
      </dsp:nvSpPr>
      <dsp:spPr>
        <a:xfrm>
          <a:off x="3273114" y="1152582"/>
          <a:ext cx="2168180"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with other state-of-the-art methods.</a:t>
          </a:r>
        </a:p>
      </dsp:txBody>
      <dsp:txXfrm>
        <a:off x="3273114" y="1152582"/>
        <a:ext cx="2168180" cy="1672373"/>
      </dsp:txXfrm>
    </dsp:sp>
    <dsp:sp modelId="{C964CC5F-AD31-46FE-B950-6FB1958FE6E6}">
      <dsp:nvSpPr>
        <dsp:cNvPr id="0" name=""/>
        <dsp:cNvSpPr/>
      </dsp:nvSpPr>
      <dsp:spPr>
        <a:xfrm>
          <a:off x="3273114" y="564991"/>
          <a:ext cx="2168180"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Results and Comparisons</a:t>
          </a:r>
        </a:p>
      </dsp:txBody>
      <dsp:txXfrm>
        <a:off x="3273114" y="564991"/>
        <a:ext cx="2168180" cy="587590"/>
      </dsp:txXfrm>
    </dsp:sp>
    <dsp:sp modelId="{190034F2-01B6-4E29-94D7-2881B6E05652}">
      <dsp:nvSpPr>
        <dsp:cNvPr id="0" name=""/>
        <dsp:cNvSpPr/>
      </dsp:nvSpPr>
      <dsp:spPr>
        <a:xfrm>
          <a:off x="2992026" y="1152582"/>
          <a:ext cx="0" cy="1672373"/>
        </a:xfrm>
        <a:prstGeom prst="line">
          <a:avLst/>
        </a:prstGeom>
        <a:noFill/>
        <a:ln w="12700" cap="flat" cmpd="sng" algn="ctr">
          <a:solidFill>
            <a:schemeClr val="accent2">
              <a:hueOff val="17677"/>
              <a:satOff val="-17244"/>
              <a:lumOff val="-883"/>
              <a:alphaOff val="0"/>
            </a:schemeClr>
          </a:solidFill>
          <a:prstDash val="dash"/>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2954137" y="2772072"/>
          <a:ext cx="101191" cy="105766"/>
        </a:xfrm>
        <a:prstGeom prst="ellipse">
          <a:avLst/>
        </a:prstGeom>
        <a:gradFill rotWithShape="0">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6350" cap="flat" cmpd="sng" algn="ctr">
          <a:solidFill>
            <a:schemeClr val="l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FFE760F-A41B-4368-B3F9-38BE569705C3}">
      <dsp:nvSpPr>
        <dsp:cNvPr id="0" name=""/>
        <dsp:cNvSpPr/>
      </dsp:nvSpPr>
      <dsp:spPr>
        <a:xfrm rot="18900000">
          <a:off x="4147824" y="4592365"/>
          <a:ext cx="397518" cy="397518"/>
        </a:xfrm>
        <a:prstGeom prst="teardrop">
          <a:avLst>
            <a:gd name="adj" fmla="val 115000"/>
          </a:avLst>
        </a:prstGeom>
        <a:gradFill rotWithShape="0">
          <a:gsLst>
            <a:gs pos="0">
              <a:schemeClr val="accent2">
                <a:hueOff val="35353"/>
                <a:satOff val="-34487"/>
                <a:lumOff val="-1766"/>
                <a:alphaOff val="0"/>
                <a:shade val="85000"/>
                <a:satMod val="130000"/>
              </a:schemeClr>
            </a:gs>
            <a:gs pos="34000">
              <a:schemeClr val="accent2">
                <a:hueOff val="35353"/>
                <a:satOff val="-34487"/>
                <a:lumOff val="-1766"/>
                <a:alphaOff val="0"/>
                <a:shade val="87000"/>
                <a:satMod val="125000"/>
              </a:schemeClr>
            </a:gs>
            <a:gs pos="70000">
              <a:schemeClr val="accent2">
                <a:hueOff val="35353"/>
                <a:satOff val="-34487"/>
                <a:lumOff val="-1766"/>
                <a:alphaOff val="0"/>
                <a:tint val="100000"/>
                <a:shade val="90000"/>
                <a:satMod val="130000"/>
              </a:schemeClr>
            </a:gs>
            <a:gs pos="100000">
              <a:schemeClr val="accent2">
                <a:hueOff val="35353"/>
                <a:satOff val="-34487"/>
                <a:lumOff val="-1766"/>
                <a:alphaOff val="0"/>
                <a:tint val="100000"/>
                <a:shade val="100000"/>
                <a:satMod val="110000"/>
              </a:schemeClr>
            </a:gs>
          </a:gsLst>
          <a:path path="circle">
            <a:fillToRect l="100000" t="100000" r="100000" b="100000"/>
          </a:path>
        </a:gradFill>
        <a:ln w="12700" cap="flat" cmpd="sng" algn="ctr">
          <a:solidFill>
            <a:schemeClr val="accent2">
              <a:hueOff val="35353"/>
              <a:satOff val="-34487"/>
              <a:lumOff val="-1766"/>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D99CEB7-4E64-4F0B-9893-4D15AFEA9CB6}">
      <dsp:nvSpPr>
        <dsp:cNvPr id="0" name=""/>
        <dsp:cNvSpPr/>
      </dsp:nvSpPr>
      <dsp:spPr>
        <a:xfrm>
          <a:off x="4191985" y="4636526"/>
          <a:ext cx="309197" cy="309197"/>
        </a:xfrm>
        <a:prstGeom prst="ellipse">
          <a:avLst/>
        </a:prstGeom>
        <a:solidFill>
          <a:schemeClr val="lt1">
            <a:alpha val="90000"/>
            <a:hueOff val="0"/>
            <a:satOff val="0"/>
            <a:lumOff val="0"/>
            <a:alphaOff val="0"/>
          </a:schemeClr>
        </a:solidFill>
        <a:ln w="12700" cap="flat" cmpd="sng" algn="ctr">
          <a:noFill/>
          <a:prstDash val="solid"/>
        </a:ln>
        <a:effectLst/>
      </dsp:spPr>
      <dsp:style>
        <a:lnRef idx="1">
          <a:scrgbClr r="0" g="0" b="0"/>
        </a:lnRef>
        <a:fillRef idx="1">
          <a:scrgbClr r="0" g="0" b="0"/>
        </a:fillRef>
        <a:effectRef idx="0">
          <a:scrgbClr r="0" g="0" b="0"/>
        </a:effectRef>
        <a:fontRef idx="minor"/>
      </dsp:style>
    </dsp:sp>
    <dsp:sp modelId="{58DAE813-7AA0-4771-B0FE-E5A1FD4060D1}">
      <dsp:nvSpPr>
        <dsp:cNvPr id="0" name=""/>
        <dsp:cNvSpPr/>
      </dsp:nvSpPr>
      <dsp:spPr>
        <a:xfrm>
          <a:off x="4627672" y="2824956"/>
          <a:ext cx="2168180" cy="1672373"/>
        </a:xfrm>
        <a:prstGeom prst="rect">
          <a:avLst/>
        </a:prstGeom>
        <a:noFill/>
        <a:ln>
          <a:noFill/>
        </a:ln>
        <a:effectLst/>
      </dsp:spPr>
      <dsp:style>
        <a:lnRef idx="0">
          <a:scrgbClr r="0" g="0" b="0"/>
        </a:lnRef>
        <a:fillRef idx="0">
          <a:scrgbClr r="0" g="0" b="0"/>
        </a:fillRef>
        <a:effectRef idx="0">
          <a:scrgbClr r="0" g="0" b="0"/>
        </a:effectRef>
        <a:fontRef idx="minor"/>
      </dsp:style>
    </dsp:sp>
    <dsp:sp modelId="{9209B7A1-FA76-4E4E-BC6B-618A9A8573D6}">
      <dsp:nvSpPr>
        <dsp:cNvPr id="0" name=""/>
        <dsp:cNvSpPr/>
      </dsp:nvSpPr>
      <dsp:spPr>
        <a:xfrm>
          <a:off x="4627672" y="4497329"/>
          <a:ext cx="2168180"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Q&amp;A</a:t>
          </a:r>
        </a:p>
      </dsp:txBody>
      <dsp:txXfrm>
        <a:off x="4627672" y="4497329"/>
        <a:ext cx="2168180" cy="587590"/>
      </dsp:txXfrm>
    </dsp:sp>
    <dsp:sp modelId="{1E5F2D7F-638A-461A-882E-265FA35A5B1A}">
      <dsp:nvSpPr>
        <dsp:cNvPr id="0" name=""/>
        <dsp:cNvSpPr/>
      </dsp:nvSpPr>
      <dsp:spPr>
        <a:xfrm>
          <a:off x="4346584" y="2824956"/>
          <a:ext cx="0" cy="1672373"/>
        </a:xfrm>
        <a:prstGeom prst="line">
          <a:avLst/>
        </a:prstGeom>
        <a:noFill/>
        <a:ln w="12700" cap="flat" cmpd="sng" algn="ctr">
          <a:solidFill>
            <a:schemeClr val="accent2">
              <a:hueOff val="26515"/>
              <a:satOff val="-25865"/>
              <a:lumOff val="-1325"/>
              <a:alphaOff val="0"/>
            </a:schemeClr>
          </a:solidFill>
          <a:prstDash val="dash"/>
        </a:ln>
        <a:effectLst/>
      </dsp:spPr>
      <dsp:style>
        <a:lnRef idx="1">
          <a:scrgbClr r="0" g="0" b="0"/>
        </a:lnRef>
        <a:fillRef idx="0">
          <a:scrgbClr r="0" g="0" b="0"/>
        </a:fillRef>
        <a:effectRef idx="0">
          <a:scrgbClr r="0" g="0" b="0"/>
        </a:effectRef>
        <a:fontRef idx="minor"/>
      </dsp:style>
    </dsp:sp>
    <dsp:sp modelId="{7D73C707-70DE-4AF0-9688-0C79AA7A1B3E}">
      <dsp:nvSpPr>
        <dsp:cNvPr id="0" name=""/>
        <dsp:cNvSpPr/>
      </dsp:nvSpPr>
      <dsp:spPr>
        <a:xfrm>
          <a:off x="4308695" y="2772072"/>
          <a:ext cx="101191" cy="105766"/>
        </a:xfrm>
        <a:prstGeom prst="ellipse">
          <a:avLst/>
        </a:prstGeom>
        <a:gradFill rotWithShape="0">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6350" cap="flat" cmpd="sng" algn="ctr">
          <a:solidFill>
            <a:schemeClr val="l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800" dirty="0">
                <a:solidFill>
                  <a:schemeClr val="tx1"/>
                </a:solidFill>
              </a:rPr>
              <a:t>Deep Image Compression using Decoder Side Information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 presentation by:</a:t>
            </a:r>
          </a:p>
          <a:p>
            <a:pPr>
              <a:lnSpc>
                <a:spcPct val="100000"/>
              </a:lnSpc>
            </a:pPr>
            <a:r>
              <a:rPr lang="en-US" sz="1600" dirty="0"/>
              <a:t>Arian Tashakkor</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2EFAD380-7E55-48B4-9AE6-780577F59A73}"/>
              </a:ext>
            </a:extLst>
          </p:cNvPr>
          <p:cNvSpPr txBox="1"/>
          <p:nvPr/>
        </p:nvSpPr>
        <p:spPr>
          <a:xfrm>
            <a:off x="230819" y="1238442"/>
            <a:ext cx="4048575" cy="923330"/>
          </a:xfrm>
          <a:prstGeom prst="rect">
            <a:avLst/>
          </a:prstGeom>
          <a:noFill/>
        </p:spPr>
        <p:txBody>
          <a:bodyPr wrap="square" rtlCol="0">
            <a:spAutoFit/>
          </a:bodyPr>
          <a:lstStyle/>
          <a:p>
            <a:pPr algn="ctr"/>
            <a:r>
              <a:rPr lang="en-US" dirty="0">
                <a:solidFill>
                  <a:schemeClr val="bg1">
                    <a:lumMod val="75000"/>
                    <a:lumOff val="25000"/>
                  </a:schemeClr>
                </a:solidFill>
                <a:latin typeface="+mj-lt"/>
              </a:rPr>
              <a:t>Deep Image Compression using Decoder Side Information</a:t>
            </a:r>
          </a:p>
          <a:p>
            <a:pPr algn="ctr"/>
            <a:r>
              <a:rPr lang="en-US" dirty="0">
                <a:solidFill>
                  <a:schemeClr val="bg1">
                    <a:lumMod val="75000"/>
                    <a:lumOff val="25000"/>
                  </a:schemeClr>
                </a:solidFill>
                <a:latin typeface="+mj-lt"/>
              </a:rPr>
              <a:t>Sharon </a:t>
            </a:r>
            <a:r>
              <a:rPr lang="en-US" dirty="0" err="1">
                <a:solidFill>
                  <a:schemeClr val="bg1">
                    <a:lumMod val="75000"/>
                    <a:lumOff val="25000"/>
                  </a:schemeClr>
                </a:solidFill>
                <a:latin typeface="+mj-lt"/>
              </a:rPr>
              <a:t>Ayzik</a:t>
            </a:r>
            <a:r>
              <a:rPr lang="en-US" dirty="0">
                <a:solidFill>
                  <a:schemeClr val="bg1">
                    <a:lumMod val="75000"/>
                    <a:lumOff val="25000"/>
                  </a:schemeClr>
                </a:solidFill>
                <a:latin typeface="+mj-lt"/>
              </a:rPr>
              <a:t> &amp; Shai </a:t>
            </a:r>
            <a:r>
              <a:rPr lang="en-US" dirty="0" err="1">
                <a:solidFill>
                  <a:schemeClr val="bg1">
                    <a:lumMod val="75000"/>
                    <a:lumOff val="25000"/>
                  </a:schemeClr>
                </a:solidFill>
                <a:latin typeface="+mj-lt"/>
              </a:rPr>
              <a:t>Avidan</a:t>
            </a:r>
            <a:endParaRPr lang="en-US" dirty="0">
              <a:solidFill>
                <a:schemeClr val="bg1">
                  <a:lumMod val="75000"/>
                  <a:lumOff val="25000"/>
                </a:schemeClr>
              </a:solidFill>
              <a:latin typeface="+mj-lt"/>
            </a:endParaRPr>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7427-F624-4F2F-898F-1579D6DF68DA}"/>
              </a:ext>
            </a:extLst>
          </p:cNvPr>
          <p:cNvSpPr>
            <a:spLocks noGrp="1"/>
          </p:cNvSpPr>
          <p:nvPr>
            <p:ph type="title"/>
          </p:nvPr>
        </p:nvSpPr>
        <p:spPr/>
        <p:txBody>
          <a:bodyPr/>
          <a:lstStyle/>
          <a:p>
            <a:r>
              <a:rPr lang="en-US" dirty="0"/>
              <a:t>Results and Comparisons</a:t>
            </a:r>
          </a:p>
        </p:txBody>
      </p:sp>
      <p:sp>
        <p:nvSpPr>
          <p:cNvPr id="3" name="Content Placeholder 2">
            <a:extLst>
              <a:ext uri="{FF2B5EF4-FFF2-40B4-BE49-F238E27FC236}">
                <a16:creationId xmlns:a16="http://schemas.microsoft.com/office/drawing/2014/main" id="{1B657189-4C18-48C3-8EF3-CEB209531B14}"/>
              </a:ext>
            </a:extLst>
          </p:cNvPr>
          <p:cNvSpPr>
            <a:spLocks noGrp="1"/>
          </p:cNvSpPr>
          <p:nvPr>
            <p:ph idx="1"/>
          </p:nvPr>
        </p:nvSpPr>
        <p:spPr/>
        <p:txBody>
          <a:bodyPr/>
          <a:lstStyle/>
          <a:p>
            <a:r>
              <a:rPr lang="en-US" dirty="0"/>
              <a:t>Metric used for comparison is </a:t>
            </a:r>
            <a:r>
              <a:rPr lang="en-US" b="1" dirty="0"/>
              <a:t>MS-SSIM </a:t>
            </a:r>
            <a:r>
              <a:rPr lang="en-US" dirty="0"/>
              <a:t>(</a:t>
            </a:r>
            <a:r>
              <a:rPr lang="en-US" dirty="0" err="1"/>
              <a:t>MultiScale</a:t>
            </a:r>
            <a:r>
              <a:rPr lang="en-US" dirty="0"/>
              <a:t>-Structural Similarity Index Measure), a metric that is said to better represent human perception of distortion than MSE and PSNR, especially in cases where distortion is large.</a:t>
            </a:r>
          </a:p>
        </p:txBody>
      </p:sp>
      <p:pic>
        <p:nvPicPr>
          <p:cNvPr id="5" name="Picture 4">
            <a:extLst>
              <a:ext uri="{FF2B5EF4-FFF2-40B4-BE49-F238E27FC236}">
                <a16:creationId xmlns:a16="http://schemas.microsoft.com/office/drawing/2014/main" id="{99FCDC3D-BA3B-4640-9683-EC7C9850E804}"/>
              </a:ext>
            </a:extLst>
          </p:cNvPr>
          <p:cNvPicPr>
            <a:picLocks noChangeAspect="1"/>
          </p:cNvPicPr>
          <p:nvPr/>
        </p:nvPicPr>
        <p:blipFill>
          <a:blip r:embed="rId2"/>
          <a:stretch>
            <a:fillRect/>
          </a:stretch>
        </p:blipFill>
        <p:spPr>
          <a:xfrm>
            <a:off x="2581856" y="3282082"/>
            <a:ext cx="7028288" cy="2957851"/>
          </a:xfrm>
          <a:prstGeom prst="rect">
            <a:avLst/>
          </a:prstGeom>
        </p:spPr>
      </p:pic>
    </p:spTree>
    <p:extLst>
      <p:ext uri="{BB962C8B-B14F-4D97-AF65-F5344CB8AC3E}">
        <p14:creationId xmlns:p14="http://schemas.microsoft.com/office/powerpoint/2010/main" val="187060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285A-DBFC-4FF9-858F-7C16FF4E423E}"/>
              </a:ext>
            </a:extLst>
          </p:cNvPr>
          <p:cNvSpPr>
            <a:spLocks noGrp="1"/>
          </p:cNvSpPr>
          <p:nvPr>
            <p:ph type="title"/>
          </p:nvPr>
        </p:nvSpPr>
        <p:spPr/>
        <p:txBody>
          <a:bodyPr/>
          <a:lstStyle/>
          <a:p>
            <a:r>
              <a:rPr lang="en-US" dirty="0"/>
              <a:t>Results and Comparisons (Cont’d)</a:t>
            </a:r>
          </a:p>
        </p:txBody>
      </p:sp>
      <p:pic>
        <p:nvPicPr>
          <p:cNvPr id="5" name="Content Placeholder 4">
            <a:extLst>
              <a:ext uri="{FF2B5EF4-FFF2-40B4-BE49-F238E27FC236}">
                <a16:creationId xmlns:a16="http://schemas.microsoft.com/office/drawing/2014/main" id="{0F96603B-51A6-4DE6-9203-906A63401407}"/>
              </a:ext>
            </a:extLst>
          </p:cNvPr>
          <p:cNvPicPr>
            <a:picLocks noGrp="1" noChangeAspect="1"/>
          </p:cNvPicPr>
          <p:nvPr>
            <p:ph idx="1"/>
          </p:nvPr>
        </p:nvPicPr>
        <p:blipFill>
          <a:blip r:embed="rId2"/>
          <a:stretch>
            <a:fillRect/>
          </a:stretch>
        </p:blipFill>
        <p:spPr>
          <a:xfrm>
            <a:off x="2440403" y="2108200"/>
            <a:ext cx="7371519" cy="3760788"/>
          </a:xfrm>
        </p:spPr>
      </p:pic>
    </p:spTree>
    <p:extLst>
      <p:ext uri="{BB962C8B-B14F-4D97-AF65-F5344CB8AC3E}">
        <p14:creationId xmlns:p14="http://schemas.microsoft.com/office/powerpoint/2010/main" val="77386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285A-DBFC-4FF9-858F-7C16FF4E423E}"/>
              </a:ext>
            </a:extLst>
          </p:cNvPr>
          <p:cNvSpPr>
            <a:spLocks noGrp="1"/>
          </p:cNvSpPr>
          <p:nvPr>
            <p:ph type="title"/>
          </p:nvPr>
        </p:nvSpPr>
        <p:spPr/>
        <p:txBody>
          <a:bodyPr/>
          <a:lstStyle/>
          <a:p>
            <a:r>
              <a:rPr lang="en-US" dirty="0"/>
              <a:t>Results and Comparisons (Cont’d)</a:t>
            </a:r>
          </a:p>
        </p:txBody>
      </p:sp>
      <p:pic>
        <p:nvPicPr>
          <p:cNvPr id="11" name="Content Placeholder 10">
            <a:extLst>
              <a:ext uri="{FF2B5EF4-FFF2-40B4-BE49-F238E27FC236}">
                <a16:creationId xmlns:a16="http://schemas.microsoft.com/office/drawing/2014/main" id="{1EEC4FA3-CD73-43B9-9D09-2733B38D69A5}"/>
              </a:ext>
            </a:extLst>
          </p:cNvPr>
          <p:cNvPicPr>
            <a:picLocks noGrp="1" noChangeAspect="1"/>
          </p:cNvPicPr>
          <p:nvPr>
            <p:ph idx="1"/>
          </p:nvPr>
        </p:nvPicPr>
        <p:blipFill>
          <a:blip r:embed="rId2"/>
          <a:stretch>
            <a:fillRect/>
          </a:stretch>
        </p:blipFill>
        <p:spPr>
          <a:xfrm>
            <a:off x="4305670" y="1973499"/>
            <a:ext cx="3632986" cy="4388843"/>
          </a:xfrm>
        </p:spPr>
      </p:pic>
    </p:spTree>
    <p:extLst>
      <p:ext uri="{BB962C8B-B14F-4D97-AF65-F5344CB8AC3E}">
        <p14:creationId xmlns:p14="http://schemas.microsoft.com/office/powerpoint/2010/main" val="448941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285A-DBFC-4FF9-858F-7C16FF4E423E}"/>
              </a:ext>
            </a:extLst>
          </p:cNvPr>
          <p:cNvSpPr>
            <a:spLocks noGrp="1"/>
          </p:cNvSpPr>
          <p:nvPr>
            <p:ph type="title"/>
          </p:nvPr>
        </p:nvSpPr>
        <p:spPr/>
        <p:txBody>
          <a:bodyPr/>
          <a:lstStyle/>
          <a:p>
            <a:r>
              <a:rPr lang="en-US" dirty="0"/>
              <a:t>Results and Comparisons (Cont’d)</a:t>
            </a:r>
          </a:p>
        </p:txBody>
      </p:sp>
      <p:pic>
        <p:nvPicPr>
          <p:cNvPr id="8" name="Content Placeholder 7">
            <a:extLst>
              <a:ext uri="{FF2B5EF4-FFF2-40B4-BE49-F238E27FC236}">
                <a16:creationId xmlns:a16="http://schemas.microsoft.com/office/drawing/2014/main" id="{294FB088-1329-469D-81AD-AF14E4B027F9}"/>
              </a:ext>
            </a:extLst>
          </p:cNvPr>
          <p:cNvPicPr>
            <a:picLocks noGrp="1" noChangeAspect="1"/>
          </p:cNvPicPr>
          <p:nvPr>
            <p:ph idx="1"/>
          </p:nvPr>
        </p:nvPicPr>
        <p:blipFill>
          <a:blip r:embed="rId2"/>
          <a:stretch>
            <a:fillRect/>
          </a:stretch>
        </p:blipFill>
        <p:spPr>
          <a:xfrm>
            <a:off x="8245558" y="1958537"/>
            <a:ext cx="2910122" cy="4377539"/>
          </a:xfrm>
          <a:prstGeom prst="rect">
            <a:avLst/>
          </a:prstGeom>
        </p:spPr>
      </p:pic>
      <p:sp>
        <p:nvSpPr>
          <p:cNvPr id="7" name="TextBox 6">
            <a:extLst>
              <a:ext uri="{FF2B5EF4-FFF2-40B4-BE49-F238E27FC236}">
                <a16:creationId xmlns:a16="http://schemas.microsoft.com/office/drawing/2014/main" id="{5BF475B4-9275-4CCB-AC2A-954063BE3C71}"/>
              </a:ext>
            </a:extLst>
          </p:cNvPr>
          <p:cNvSpPr txBox="1"/>
          <p:nvPr/>
        </p:nvSpPr>
        <p:spPr>
          <a:xfrm>
            <a:off x="1171852" y="2112885"/>
            <a:ext cx="7073706" cy="1477328"/>
          </a:xfrm>
          <a:prstGeom prst="rect">
            <a:avLst/>
          </a:prstGeom>
          <a:noFill/>
        </p:spPr>
        <p:txBody>
          <a:bodyPr wrap="square" rtlCol="0">
            <a:spAutoFit/>
          </a:bodyPr>
          <a:lstStyle/>
          <a:p>
            <a:r>
              <a:rPr lang="en-US" dirty="0"/>
              <a:t>The authors’ experiments show that “using decoder-only side information can help reduce communication bandwidth by anywhere between </a:t>
            </a:r>
            <a:r>
              <a:rPr lang="en-US" b="1" dirty="0"/>
              <a:t>10% and 50%, </a:t>
            </a:r>
            <a:r>
              <a:rPr lang="en-US" dirty="0"/>
              <a:t>depending on distortion level and the correlation between the side information image and the reference image.”</a:t>
            </a:r>
          </a:p>
        </p:txBody>
      </p:sp>
    </p:spTree>
    <p:extLst>
      <p:ext uri="{BB962C8B-B14F-4D97-AF65-F5344CB8AC3E}">
        <p14:creationId xmlns:p14="http://schemas.microsoft.com/office/powerpoint/2010/main" val="2309144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11F8-9D40-40F7-BDDB-118921645927}"/>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C4663881-2154-4B3E-9CA9-99F7A8FAEAC4}"/>
              </a:ext>
            </a:extLst>
          </p:cNvPr>
          <p:cNvSpPr>
            <a:spLocks noGrp="1"/>
          </p:cNvSpPr>
          <p:nvPr>
            <p:ph idx="1"/>
          </p:nvPr>
        </p:nvSpPr>
        <p:spPr/>
        <p:txBody>
          <a:bodyPr>
            <a:normAutofit/>
          </a:bodyPr>
          <a:lstStyle/>
          <a:p>
            <a:pPr algn="ctr"/>
            <a:r>
              <a:rPr lang="en-US" sz="4200" dirty="0"/>
              <a:t>Thank you for your attention.</a:t>
            </a:r>
          </a:p>
          <a:p>
            <a:pPr algn="ctr"/>
            <a:r>
              <a:rPr lang="en-US" sz="3400" dirty="0"/>
              <a:t>Please feel free to ask any questions you might have.</a:t>
            </a:r>
          </a:p>
        </p:txBody>
      </p:sp>
    </p:spTree>
    <p:extLst>
      <p:ext uri="{BB962C8B-B14F-4D97-AF65-F5344CB8AC3E}">
        <p14:creationId xmlns:p14="http://schemas.microsoft.com/office/powerpoint/2010/main" val="424860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FE25-D73B-426B-B575-5CC81FB39B8E}"/>
              </a:ext>
            </a:extLst>
          </p:cNvPr>
          <p:cNvSpPr>
            <a:spLocks noGrp="1"/>
          </p:cNvSpPr>
          <p:nvPr>
            <p:ph type="title"/>
          </p:nvPr>
        </p:nvSpPr>
        <p:spPr/>
        <p:txBody>
          <a:bodyPr/>
          <a:lstStyle/>
          <a:p>
            <a:r>
              <a:rPr lang="en-US" dirty="0"/>
              <a:t>Q: Can this do Lossless Compression?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7B28BB-B7FF-4448-823C-47DF179F0CEB}"/>
                  </a:ext>
                </a:extLst>
              </p:cNvPr>
              <p:cNvSpPr>
                <a:spLocks noGrp="1"/>
              </p:cNvSpPr>
              <p:nvPr>
                <p:ph idx="1"/>
              </p:nvPr>
            </p:nvSpPr>
            <p:spPr/>
            <p:txBody>
              <a:bodyPr/>
              <a:lstStyle/>
              <a:p>
                <a:r>
                  <a:rPr lang="en-US" b="1" dirty="0"/>
                  <a:t>Short answer</a:t>
                </a:r>
                <a:r>
                  <a:rPr lang="en-US" dirty="0"/>
                  <a:t>: No.</a:t>
                </a:r>
              </a:p>
              <a:p>
                <a:r>
                  <a:rPr lang="en-US" b="1" dirty="0"/>
                  <a:t>Long answer</a:t>
                </a:r>
                <a:r>
                  <a:rPr lang="en-US" dirty="0"/>
                  <a:t>: according to the authors, “the quantized latent vector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oMath>
                </a14:m>
                <a:r>
                  <a:rPr lang="en-US" dirty="0"/>
                  <a:t> of our auto-encoder is not designed to reconstruct the original image </a:t>
                </a:r>
                <a14:m>
                  <m:oMath xmlns:m="http://schemas.openxmlformats.org/officeDocument/2006/math">
                    <m:r>
                      <a:rPr lang="en-US" b="0" i="1" smtClean="0">
                        <a:latin typeface="Cambria Math" panose="02040503050406030204" pitchFamily="18" charset="0"/>
                      </a:rPr>
                      <m:t>𝑋</m:t>
                    </m:r>
                  </m:oMath>
                </a14:m>
                <a:r>
                  <a:rPr lang="en-US" dirty="0"/>
                  <a:t>, nor is it designed to create a coset from which the decoder can [</a:t>
                </a:r>
                <a:r>
                  <a:rPr lang="en-US" dirty="0" err="1"/>
                  <a:t>losslessly</a:t>
                </a:r>
                <a:r>
                  <a:rPr lang="en-US" dirty="0"/>
                  <a:t>] recover the correct </a:t>
                </a:r>
                <a14:m>
                  <m:oMath xmlns:m="http://schemas.openxmlformats.org/officeDocument/2006/math">
                    <m:r>
                      <a:rPr lang="en-US" b="0" i="1" smtClean="0">
                        <a:latin typeface="Cambria Math" panose="02040503050406030204" pitchFamily="18" charset="0"/>
                      </a:rPr>
                      <m:t>𝑋</m:t>
                    </m:r>
                  </m:oMath>
                </a14:m>
                <a:r>
                  <a:rPr lang="en-US" dirty="0"/>
                  <a:t>. Its goal is only to provide sufficient information to construct a good enough synthetic image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𝑠𝑦𝑛</m:t>
                        </m:r>
                      </m:sub>
                    </m:sSub>
                  </m:oMath>
                </a14:m>
                <a:r>
                  <a:rPr lang="en-US" dirty="0"/>
                  <a:t> that together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𝑑𝑒𝑐</m:t>
                        </m:r>
                      </m:sub>
                    </m:sSub>
                  </m:oMath>
                </a14:m>
                <a:r>
                  <a:rPr lang="en-US" dirty="0"/>
                  <a:t> can be used to recover the final result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 an estimation of X]”</a:t>
                </a:r>
              </a:p>
            </p:txBody>
          </p:sp>
        </mc:Choice>
        <mc:Fallback xmlns="">
          <p:sp>
            <p:nvSpPr>
              <p:cNvPr id="3" name="Content Placeholder 2">
                <a:extLst>
                  <a:ext uri="{FF2B5EF4-FFF2-40B4-BE49-F238E27FC236}">
                    <a16:creationId xmlns:a16="http://schemas.microsoft.com/office/drawing/2014/main" id="{007B28BB-B7FF-4448-823C-47DF179F0CEB}"/>
                  </a:ext>
                </a:extLst>
              </p:cNvPr>
              <p:cNvSpPr>
                <a:spLocks noGrp="1" noRot="1" noChangeAspect="1" noMove="1" noResize="1" noEditPoints="1" noAdjustHandles="1" noChangeArrowheads="1" noChangeShapeType="1" noTextEdit="1"/>
              </p:cNvSpPr>
              <p:nvPr>
                <p:ph idx="1"/>
              </p:nvPr>
            </p:nvSpPr>
            <p:spPr>
              <a:blipFill>
                <a:blip r:embed="rId2"/>
                <a:stretch>
                  <a:fillRect l="-545" t="-810" r="-485"/>
                </a:stretch>
              </a:blipFill>
            </p:spPr>
            <p:txBody>
              <a:bodyPr/>
              <a:lstStyle/>
              <a:p>
                <a:r>
                  <a:rPr lang="en-US">
                    <a:noFill/>
                  </a:rPr>
                  <a:t> </a:t>
                </a:r>
              </a:p>
            </p:txBody>
          </p:sp>
        </mc:Fallback>
      </mc:AlternateContent>
    </p:spTree>
    <p:extLst>
      <p:ext uri="{BB962C8B-B14F-4D97-AF65-F5344CB8AC3E}">
        <p14:creationId xmlns:p14="http://schemas.microsoft.com/office/powerpoint/2010/main" val="3524706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D685-47D5-49CF-894B-DD5A815A6480}"/>
              </a:ext>
            </a:extLst>
          </p:cNvPr>
          <p:cNvSpPr>
            <a:spLocks noGrp="1"/>
          </p:cNvSpPr>
          <p:nvPr>
            <p:ph type="title"/>
          </p:nvPr>
        </p:nvSpPr>
        <p:spPr/>
        <p:txBody>
          <a:bodyPr/>
          <a:lstStyle/>
          <a:p>
            <a:r>
              <a:rPr lang="en-US" dirty="0"/>
              <a:t>Q: Why not apply this to video compression?</a:t>
            </a:r>
          </a:p>
        </p:txBody>
      </p:sp>
      <p:sp>
        <p:nvSpPr>
          <p:cNvPr id="3" name="Content Placeholder 2">
            <a:extLst>
              <a:ext uri="{FF2B5EF4-FFF2-40B4-BE49-F238E27FC236}">
                <a16:creationId xmlns:a16="http://schemas.microsoft.com/office/drawing/2014/main" id="{FD21D8E5-F67E-4B10-9237-F586F647BAA6}"/>
              </a:ext>
            </a:extLst>
          </p:cNvPr>
          <p:cNvSpPr>
            <a:spLocks noGrp="1"/>
          </p:cNvSpPr>
          <p:nvPr>
            <p:ph idx="1"/>
          </p:nvPr>
        </p:nvSpPr>
        <p:spPr/>
        <p:txBody>
          <a:bodyPr/>
          <a:lstStyle/>
          <a:p>
            <a:r>
              <a:rPr lang="en-US" b="1" dirty="0"/>
              <a:t>Answer</a:t>
            </a:r>
            <a:r>
              <a:rPr lang="en-US" dirty="0"/>
              <a:t>: because the side information (which would be the previous frame in the case of a vide) is known both to the encoder as well as the encoder. If side information is already available then we should not purposefully sabotage image quality by not using it in the encoder. Here we consider images that are taken by different cameras at slightly different time steps, which means using side information comes at the cost of bandwidth.</a:t>
            </a:r>
            <a:endParaRPr lang="en-US" b="1" dirty="0"/>
          </a:p>
        </p:txBody>
      </p:sp>
    </p:spTree>
    <p:extLst>
      <p:ext uri="{BB962C8B-B14F-4D97-AF65-F5344CB8AC3E}">
        <p14:creationId xmlns:p14="http://schemas.microsoft.com/office/powerpoint/2010/main" val="4264250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0CE6-FD39-4AD5-9C2D-DE9D15D06BFE}"/>
              </a:ext>
            </a:extLst>
          </p:cNvPr>
          <p:cNvSpPr>
            <a:spLocks noGrp="1"/>
          </p:cNvSpPr>
          <p:nvPr>
            <p:ph type="title"/>
          </p:nvPr>
        </p:nvSpPr>
        <p:spPr/>
        <p:txBody>
          <a:bodyPr/>
          <a:lstStyle/>
          <a:p>
            <a:r>
              <a:rPr lang="en-US" dirty="0"/>
              <a:t>Q: What is DSC?</a:t>
            </a:r>
          </a:p>
        </p:txBody>
      </p:sp>
      <p:sp>
        <p:nvSpPr>
          <p:cNvPr id="3" name="Content Placeholder 2">
            <a:extLst>
              <a:ext uri="{FF2B5EF4-FFF2-40B4-BE49-F238E27FC236}">
                <a16:creationId xmlns:a16="http://schemas.microsoft.com/office/drawing/2014/main" id="{7117D8B7-1D67-4303-B090-ECBDCE1B6399}"/>
              </a:ext>
            </a:extLst>
          </p:cNvPr>
          <p:cNvSpPr>
            <a:spLocks noGrp="1"/>
          </p:cNvSpPr>
          <p:nvPr>
            <p:ph idx="1"/>
          </p:nvPr>
        </p:nvSpPr>
        <p:spPr/>
        <p:txBody>
          <a:bodyPr/>
          <a:lstStyle/>
          <a:p>
            <a:r>
              <a:rPr lang="en-US" b="1" dirty="0"/>
              <a:t>Answer: </a:t>
            </a:r>
            <a:r>
              <a:rPr lang="en-US" dirty="0"/>
              <a:t>[According to Wikipedia] </a:t>
            </a:r>
            <a:r>
              <a:rPr lang="en-US" b="1" dirty="0"/>
              <a:t>Distributed source coding (DSC)</a:t>
            </a:r>
            <a:r>
              <a:rPr lang="en-US" dirty="0"/>
              <a:t> is an important problem in information theory and communication. DSC problems regard </a:t>
            </a:r>
            <a:r>
              <a:rPr lang="en-US" dirty="0">
                <a:solidFill>
                  <a:srgbClr val="FF0000"/>
                </a:solidFill>
              </a:rPr>
              <a:t>the compression of multiple correlated information sources that do not communicate with each other</a:t>
            </a:r>
            <a:r>
              <a:rPr lang="en-US" dirty="0"/>
              <a:t>. </a:t>
            </a:r>
            <a:r>
              <a:rPr lang="en-US" dirty="0">
                <a:solidFill>
                  <a:srgbClr val="FF0000"/>
                </a:solidFill>
              </a:rPr>
              <a:t>By modeling the correlation between multiple sources at the decoder side together with channel codes, DSC is able to shift the computational complexity from encoder side to decoder side</a:t>
            </a:r>
            <a:r>
              <a:rPr lang="en-US" dirty="0"/>
              <a:t>, therefore provide appropriate frameworks for applications with complexity-constrained sender, such as sensor networks and video/multimedia compression (see distributed video coding). </a:t>
            </a:r>
            <a:r>
              <a:rPr lang="en-US" dirty="0">
                <a:solidFill>
                  <a:srgbClr val="FF0000"/>
                </a:solidFill>
              </a:rPr>
              <a:t>One of the main properties of distributed source coding is that the computational burden in encoders is shifted to the joint decoder.</a:t>
            </a:r>
            <a:endParaRPr lang="en-US" b="1" dirty="0">
              <a:solidFill>
                <a:srgbClr val="FF0000"/>
              </a:solidFill>
            </a:endParaRPr>
          </a:p>
        </p:txBody>
      </p:sp>
    </p:spTree>
    <p:extLst>
      <p:ext uri="{BB962C8B-B14F-4D97-AF65-F5344CB8AC3E}">
        <p14:creationId xmlns:p14="http://schemas.microsoft.com/office/powerpoint/2010/main" val="385126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A88D-AB62-415A-8983-697B2693416C}"/>
              </a:ext>
            </a:extLst>
          </p:cNvPr>
          <p:cNvSpPr>
            <a:spLocks noGrp="1"/>
          </p:cNvSpPr>
          <p:nvPr>
            <p:ph type="title"/>
          </p:nvPr>
        </p:nvSpPr>
        <p:spPr/>
        <p:txBody>
          <a:bodyPr>
            <a:noAutofit/>
          </a:bodyPr>
          <a:lstStyle/>
          <a:p>
            <a:r>
              <a:rPr lang="en-US" sz="3600" dirty="0"/>
              <a:t>Q: Why not assume the two images are aligned? Match every single pixel instead of patches.</a:t>
            </a:r>
          </a:p>
        </p:txBody>
      </p:sp>
      <p:sp>
        <p:nvSpPr>
          <p:cNvPr id="3" name="Content Placeholder 2">
            <a:extLst>
              <a:ext uri="{FF2B5EF4-FFF2-40B4-BE49-F238E27FC236}">
                <a16:creationId xmlns:a16="http://schemas.microsoft.com/office/drawing/2014/main" id="{72134C1A-1F50-40EA-8A5A-D6EDF2C44C99}"/>
              </a:ext>
            </a:extLst>
          </p:cNvPr>
          <p:cNvSpPr>
            <a:spLocks noGrp="1"/>
          </p:cNvSpPr>
          <p:nvPr>
            <p:ph idx="1"/>
          </p:nvPr>
        </p:nvSpPr>
        <p:spPr/>
        <p:txBody>
          <a:bodyPr/>
          <a:lstStyle/>
          <a:p>
            <a:r>
              <a:rPr lang="en-US" b="1" dirty="0"/>
              <a:t>Answer</a:t>
            </a:r>
            <a:r>
              <a:rPr lang="en-US" dirty="0"/>
              <a:t>: Because the authors are attempting to solve the problem for the case where the </a:t>
            </a:r>
            <a:r>
              <a:rPr lang="en-US" b="1" dirty="0"/>
              <a:t>spatial and temporal shifts eliminate the alignment to a very high extent</a:t>
            </a:r>
            <a:r>
              <a:rPr lang="en-US" dirty="0"/>
              <a:t>. For example, “we would like two images containing a house next to a tree to be correlated even if the tree is to the right of the house in one image, and is to the left in the other.”</a:t>
            </a:r>
            <a:endParaRPr lang="en-US" b="1" dirty="0"/>
          </a:p>
        </p:txBody>
      </p:sp>
    </p:spTree>
    <p:extLst>
      <p:ext uri="{BB962C8B-B14F-4D97-AF65-F5344CB8AC3E}">
        <p14:creationId xmlns:p14="http://schemas.microsoft.com/office/powerpoint/2010/main" val="119487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3031-56F3-49B3-8D43-3732F7100593}"/>
              </a:ext>
            </a:extLst>
          </p:cNvPr>
          <p:cNvSpPr>
            <a:spLocks noGrp="1"/>
          </p:cNvSpPr>
          <p:nvPr>
            <p:ph type="title"/>
          </p:nvPr>
        </p:nvSpPr>
        <p:spPr/>
        <p:txBody>
          <a:bodyPr/>
          <a:lstStyle/>
          <a:p>
            <a:r>
              <a:rPr lang="en-US" dirty="0"/>
              <a:t>Q: Loss function of the SI-Net block?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7A9208-D844-4900-A169-50715AA905E4}"/>
                  </a:ext>
                </a:extLst>
              </p:cNvPr>
              <p:cNvSpPr>
                <a:spLocks noGrp="1"/>
              </p:cNvSpPr>
              <p:nvPr>
                <p:ph idx="1"/>
              </p:nvPr>
            </p:nvSpPr>
            <p:spPr/>
            <p:txBody>
              <a:bodyPr/>
              <a:lstStyle/>
              <a:p>
                <a:r>
                  <a:rPr lang="en-US" b="1" dirty="0"/>
                  <a:t>Answer: </a:t>
                </a:r>
                <a:r>
                  <a:rPr lang="en-US" dirty="0"/>
                  <a:t>Reconstruction loss over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𝑑𝑒𝑐</m:t>
                        </m:r>
                      </m:sub>
                    </m:sSub>
                  </m:oMath>
                </a14:m>
                <a:r>
                  <a:rPr lang="en-US" b="1" dirty="0"/>
                  <a:t>,</a:t>
                </a:r>
                <a:r>
                  <a:rPr lang="en-US" dirty="0"/>
                  <a:t> i.e.,</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𝑑𝑒𝑐</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ea typeface="Cambria Math" panose="02040503050406030204" pitchFamily="18" charset="0"/>
                              </a:rPr>
                              <m:t>𝑠𝑦𝑛</m:t>
                            </m:r>
                          </m:sub>
                        </m:sSub>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𝑋</m:t>
                            </m:r>
                          </m:e>
                        </m:acc>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m:t>
                    </m:r>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𝑑𝑒𝑐</m:t>
                            </m:r>
                          </m:sub>
                        </m:sSub>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𝐻</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m:t>
                    </m:r>
                  </m:oMath>
                </a14:m>
                <a:endParaRPr lang="en-US" dirty="0"/>
              </a:p>
              <a:p>
                <a:r>
                  <a:rPr lang="en-US" dirty="0"/>
                  <a:t>Where:</a:t>
                </a:r>
              </a:p>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𝑒𝑛𝑡𝑟𝑜𝑝𝑦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endParaRPr lang="en-US" b="0" dirty="0"/>
              </a:p>
              <a:p>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𝑑𝑖𝑠𝑡𝑜𝑟𝑡𝑖𝑜𝑛</m:t>
                    </m:r>
                    <m:r>
                      <a:rPr lang="en-US" b="0" i="1" smtClean="0">
                        <a:latin typeface="Cambria Math" panose="02040503050406030204" pitchFamily="18" charset="0"/>
                      </a:rPr>
                      <m:t> </m:t>
                    </m:r>
                    <m:r>
                      <a:rPr lang="en-US" b="0" i="1" smtClean="0">
                        <a:latin typeface="Cambria Math" panose="02040503050406030204" pitchFamily="18" charset="0"/>
                      </a:rPr>
                      <m:t>𝑓𝑢𝑛𝑐𝑡𝑖𝑜𝑛</m:t>
                    </m:r>
                  </m:oMath>
                </a14:m>
                <a:endParaRPr lang="en-US" dirty="0"/>
              </a:p>
              <a:p>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𝑠𝑐𝑎𝑙𝑎𝑟</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𝑠𝑒𝑡𝑠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𝑡𝑟𝑎𝑑𝑒</m:t>
                    </m:r>
                    <m:r>
                      <a:rPr lang="en-US" b="0" i="1" smtClean="0">
                        <a:latin typeface="Cambria Math" panose="02040503050406030204" pitchFamily="18" charset="0"/>
                      </a:rPr>
                      <m:t> −</m:t>
                    </m:r>
                    <m:r>
                      <a:rPr lang="en-US" b="0" i="1" smtClean="0">
                        <a:latin typeface="Cambria Math" panose="02040503050406030204" pitchFamily="18" charset="0"/>
                      </a:rPr>
                      <m:t>𝑜𝑓𝑓</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𝑑𝑖𝑠𝑡𝑜𝑟𝑡𝑖𝑜𝑛</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𝑒𝑛𝑡𝑟𝑜𝑝𝑦</m:t>
                    </m:r>
                  </m:oMath>
                </a14:m>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𝑤𝑒𝑖𝑔h𝑡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𝑓𝑖𝑛𝑎𝑙</m:t>
                    </m:r>
                    <m:r>
                      <a:rPr lang="en-US" b="0" i="1" smtClean="0">
                        <a:latin typeface="Cambria Math" panose="02040503050406030204" pitchFamily="18" charset="0"/>
                      </a:rPr>
                      <m:t> </m:t>
                    </m:r>
                    <m:r>
                      <a:rPr lang="en-US" b="0" i="1" smtClean="0">
                        <a:latin typeface="Cambria Math" panose="02040503050406030204" pitchFamily="18" charset="0"/>
                      </a:rPr>
                      <m:t>𝑠𝑦𝑠𝑡𝑒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𝑜𝑢𝑡𝑝𝑢𝑡</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37A9208-D844-4900-A169-50715AA905E4}"/>
                  </a:ext>
                </a:extLst>
              </p:cNvPr>
              <p:cNvSpPr>
                <a:spLocks noGrp="1" noRot="1" noChangeAspect="1" noMove="1" noResize="1" noEditPoints="1" noAdjustHandles="1" noChangeArrowheads="1" noChangeShapeType="1" noTextEdit="1"/>
              </p:cNvSpPr>
              <p:nvPr>
                <p:ph idx="1"/>
              </p:nvPr>
            </p:nvSpPr>
            <p:spPr>
              <a:blipFill>
                <a:blip r:embed="rId2"/>
                <a:stretch>
                  <a:fillRect l="-1455" t="-810"/>
                </a:stretch>
              </a:blipFill>
            </p:spPr>
            <p:txBody>
              <a:bodyPr/>
              <a:lstStyle/>
              <a:p>
                <a:r>
                  <a:rPr lang="en-US">
                    <a:noFill/>
                  </a:rPr>
                  <a:t> </a:t>
                </a:r>
              </a:p>
            </p:txBody>
          </p:sp>
        </mc:Fallback>
      </mc:AlternateContent>
    </p:spTree>
    <p:extLst>
      <p:ext uri="{BB962C8B-B14F-4D97-AF65-F5344CB8AC3E}">
        <p14:creationId xmlns:p14="http://schemas.microsoft.com/office/powerpoint/2010/main" val="36556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Deep-DSIC</a:t>
            </a: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303876163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513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4959-465F-4196-B065-0CC1F5965D16}"/>
              </a:ext>
            </a:extLst>
          </p:cNvPr>
          <p:cNvSpPr>
            <a:spLocks noGrp="1"/>
          </p:cNvSpPr>
          <p:nvPr>
            <p:ph type="title"/>
          </p:nvPr>
        </p:nvSpPr>
        <p:spPr/>
        <p:txBody>
          <a:bodyPr/>
          <a:lstStyle/>
          <a:p>
            <a:r>
              <a:rPr lang="en-US" dirty="0"/>
              <a:t>Q: How does SI-Finder perform its 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F7B432-1C65-499A-AD6B-76CF116E7722}"/>
                  </a:ext>
                </a:extLst>
              </p:cNvPr>
              <p:cNvSpPr>
                <a:spLocks noGrp="1"/>
              </p:cNvSpPr>
              <p:nvPr>
                <p:ph idx="1"/>
              </p:nvPr>
            </p:nvSpPr>
            <p:spPr/>
            <p:txBody>
              <a:bodyPr/>
              <a:lstStyle/>
              <a:p>
                <a:r>
                  <a:rPr lang="en-US" b="1" dirty="0"/>
                  <a:t>Short Answer</a:t>
                </a:r>
                <a:r>
                  <a:rPr lang="en-US" dirty="0"/>
                  <a:t>: the authors provide a method called the “Guided Search” that works under the assumption “that given a patch in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b="1" dirty="0"/>
                  <a:t> </a:t>
                </a:r>
                <a:r>
                  <a:rPr lang="en-US" dirty="0"/>
                  <a:t>its corresponding patch in </a:t>
                </a:r>
                <a14:m>
                  <m:oMath xmlns:m="http://schemas.openxmlformats.org/officeDocument/2006/math">
                    <m:r>
                      <a:rPr lang="en-US" b="0" i="1" smtClean="0">
                        <a:latin typeface="Cambria Math" panose="02040503050406030204" pitchFamily="18" charset="0"/>
                      </a:rPr>
                      <m:t>𝑌</m:t>
                    </m:r>
                  </m:oMath>
                </a14:m>
                <a:r>
                  <a:rPr lang="en-US" b="1" dirty="0"/>
                  <a:t> </a:t>
                </a:r>
                <a:r>
                  <a:rPr lang="en-US" dirty="0"/>
                  <a:t>should be roughly in the same location in the image plane.”</a:t>
                </a:r>
              </a:p>
              <a:p>
                <a:r>
                  <a:rPr lang="en-US" b="1" dirty="0"/>
                  <a:t>Long Answer</a:t>
                </a:r>
                <a:r>
                  <a:rPr lang="en-US" dirty="0"/>
                  <a:t>: the authors enforce this assumption using  2D Gaussian mask that helps weight patch similarity in the SI-Finder block. The mean of the mask is taken to be the position of the patch in the image plane, and its variance is roughly half the image size in both axes. This encourages the SI-Finder block to pick patches in </a:t>
                </a:r>
                <a14:m>
                  <m:oMath xmlns:m="http://schemas.openxmlformats.org/officeDocument/2006/math">
                    <m:r>
                      <a:rPr lang="en-US" b="0" i="1" smtClean="0">
                        <a:latin typeface="Cambria Math" panose="02040503050406030204" pitchFamily="18" charset="0"/>
                      </a:rPr>
                      <m:t>𝑌</m:t>
                    </m:r>
                  </m:oMath>
                </a14:m>
                <a:r>
                  <a:rPr lang="en-US" b="1" dirty="0"/>
                  <a:t> </a:t>
                </a:r>
                <a:r>
                  <a:rPr lang="en-US" dirty="0"/>
                  <a:t>from roughly the same corresponding location as the patch in </a:t>
                </a:r>
                <a14:m>
                  <m:oMath xmlns:m="http://schemas.openxmlformats.org/officeDocument/2006/math">
                    <m:r>
                      <a:rPr lang="en-US" b="0" i="1" smtClean="0">
                        <a:latin typeface="Cambria Math" panose="02040503050406030204" pitchFamily="18" charset="0"/>
                      </a:rPr>
                      <m:t>𝑋</m:t>
                    </m:r>
                  </m:oMath>
                </a14:m>
                <a:r>
                  <a:rPr lang="en-US" b="1" dirty="0"/>
                  <a:t>.</a:t>
                </a:r>
              </a:p>
            </p:txBody>
          </p:sp>
        </mc:Choice>
        <mc:Fallback xmlns="">
          <p:sp>
            <p:nvSpPr>
              <p:cNvPr id="3" name="Content Placeholder 2">
                <a:extLst>
                  <a:ext uri="{FF2B5EF4-FFF2-40B4-BE49-F238E27FC236}">
                    <a16:creationId xmlns:a16="http://schemas.microsoft.com/office/drawing/2014/main" id="{3DF7B432-1C65-499A-AD6B-76CF116E7722}"/>
                  </a:ext>
                </a:extLst>
              </p:cNvPr>
              <p:cNvSpPr>
                <a:spLocks noGrp="1" noRot="1" noChangeAspect="1" noMove="1" noResize="1" noEditPoints="1" noAdjustHandles="1" noChangeArrowheads="1" noChangeShapeType="1" noTextEdit="1"/>
              </p:cNvSpPr>
              <p:nvPr>
                <p:ph idx="1"/>
              </p:nvPr>
            </p:nvSpPr>
            <p:spPr>
              <a:blipFill>
                <a:blip r:embed="rId2"/>
                <a:stretch>
                  <a:fillRect l="-1455" t="-810" r="-1818"/>
                </a:stretch>
              </a:blipFill>
            </p:spPr>
            <p:txBody>
              <a:bodyPr/>
              <a:lstStyle/>
              <a:p>
                <a:r>
                  <a:rPr lang="en-US">
                    <a:noFill/>
                  </a:rPr>
                  <a:t> </a:t>
                </a:r>
              </a:p>
            </p:txBody>
          </p:sp>
        </mc:Fallback>
      </mc:AlternateContent>
    </p:spTree>
    <p:extLst>
      <p:ext uri="{BB962C8B-B14F-4D97-AF65-F5344CB8AC3E}">
        <p14:creationId xmlns:p14="http://schemas.microsoft.com/office/powerpoint/2010/main" val="207973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F1A0-FD41-4868-BF4D-8D5E00F2E92E}"/>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2CD6D987-35FA-46C2-9628-671419011C39}"/>
              </a:ext>
            </a:extLst>
          </p:cNvPr>
          <p:cNvSpPr>
            <a:spLocks noGrp="1"/>
          </p:cNvSpPr>
          <p:nvPr>
            <p:ph idx="1"/>
          </p:nvPr>
        </p:nvSpPr>
        <p:spPr/>
        <p:txBody>
          <a:bodyPr/>
          <a:lstStyle/>
          <a:p>
            <a:r>
              <a:rPr lang="en-US" dirty="0"/>
              <a:t>Consider the following use cases:</a:t>
            </a:r>
          </a:p>
          <a:p>
            <a:pPr marL="635508" lvl="1" indent="-342900">
              <a:buFont typeface="+mj-lt"/>
              <a:buAutoNum type="arabicPeriod"/>
            </a:pPr>
            <a:r>
              <a:rPr lang="en-US" dirty="0"/>
              <a:t>A group of people in an event that upload their pictures of the gathering to an online cloud-based service. </a:t>
            </a:r>
            <a:r>
              <a:rPr lang="en-US" u="sng" dirty="0"/>
              <a:t>These pictures are likely highly correlated although taken at different time steps and with a spatial shift</a:t>
            </a:r>
            <a:r>
              <a:rPr lang="en-US" dirty="0"/>
              <a:t>.</a:t>
            </a:r>
          </a:p>
          <a:p>
            <a:pPr marL="635508" lvl="1" indent="-342900">
              <a:buFont typeface="+mj-lt"/>
              <a:buAutoNum type="arabicPeriod"/>
            </a:pPr>
            <a:r>
              <a:rPr lang="en-US" dirty="0"/>
              <a:t>An image pair from an stereoscopic camera. </a:t>
            </a:r>
            <a:r>
              <a:rPr lang="en-US" u="sng" dirty="0"/>
              <a:t>The image from each camera is stored independently although there is a high degree of correlation between the two.</a:t>
            </a:r>
          </a:p>
          <a:p>
            <a:pPr marL="292608" lvl="1" indent="0">
              <a:buNone/>
            </a:pPr>
            <a:endParaRPr lang="en-US" dirty="0"/>
          </a:p>
        </p:txBody>
      </p:sp>
    </p:spTree>
    <p:extLst>
      <p:ext uri="{BB962C8B-B14F-4D97-AF65-F5344CB8AC3E}">
        <p14:creationId xmlns:p14="http://schemas.microsoft.com/office/powerpoint/2010/main" val="198987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F1A0-FD41-4868-BF4D-8D5E00F2E92E}"/>
              </a:ext>
            </a:extLst>
          </p:cNvPr>
          <p:cNvSpPr>
            <a:spLocks noGrp="1"/>
          </p:cNvSpPr>
          <p:nvPr>
            <p:ph type="title"/>
          </p:nvPr>
        </p:nvSpPr>
        <p:spPr/>
        <p:txBody>
          <a:bodyPr/>
          <a:lstStyle/>
          <a:p>
            <a:r>
              <a:rPr lang="en-US" dirty="0"/>
              <a:t>Problem Statement	 (Cont’d)</a:t>
            </a:r>
          </a:p>
        </p:txBody>
      </p:sp>
      <p:sp>
        <p:nvSpPr>
          <p:cNvPr id="3" name="Content Placeholder 2">
            <a:extLst>
              <a:ext uri="{FF2B5EF4-FFF2-40B4-BE49-F238E27FC236}">
                <a16:creationId xmlns:a16="http://schemas.microsoft.com/office/drawing/2014/main" id="{2CD6D987-35FA-46C2-9628-671419011C39}"/>
              </a:ext>
            </a:extLst>
          </p:cNvPr>
          <p:cNvSpPr>
            <a:spLocks noGrp="1"/>
          </p:cNvSpPr>
          <p:nvPr>
            <p:ph idx="1"/>
          </p:nvPr>
        </p:nvSpPr>
        <p:spPr/>
        <p:txBody>
          <a:bodyPr/>
          <a:lstStyle/>
          <a:p>
            <a:r>
              <a:rPr lang="en-US" dirty="0"/>
              <a:t>We could make it so that in either use case, the encoder (edge devices in case No. 1 and each of the left and right cameras in case No. 2) uses this correlation in order to compress further compress the results.</a:t>
            </a:r>
          </a:p>
          <a:p>
            <a:endParaRPr lang="en-US" dirty="0"/>
          </a:p>
          <a:p>
            <a:r>
              <a:rPr lang="en-US" dirty="0">
                <a:solidFill>
                  <a:srgbClr val="FF0000"/>
                </a:solidFill>
              </a:rPr>
              <a:t>Problem:</a:t>
            </a:r>
          </a:p>
          <a:p>
            <a:pPr lvl="1"/>
            <a:r>
              <a:rPr lang="en-US" dirty="0">
                <a:solidFill>
                  <a:srgbClr val="FF0000"/>
                </a:solidFill>
              </a:rPr>
              <a:t>Increased load on encoder side while it is more desirable to have the decoder undertake this extra complexity.</a:t>
            </a:r>
          </a:p>
          <a:p>
            <a:pPr lvl="1"/>
            <a:r>
              <a:rPr lang="en-US" dirty="0">
                <a:solidFill>
                  <a:srgbClr val="FF0000"/>
                </a:solidFill>
              </a:rPr>
              <a:t>Can we somehow shift this load to the decoder-side only without enforcing extra load on the encoder?</a:t>
            </a:r>
          </a:p>
          <a:p>
            <a:pPr marL="0" indent="0">
              <a:buNone/>
            </a:pP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263699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77AE-C476-4236-A182-705C5FFE7FF3}"/>
              </a:ext>
            </a:extLst>
          </p:cNvPr>
          <p:cNvSpPr>
            <a:spLocks noGrp="1"/>
          </p:cNvSpPr>
          <p:nvPr>
            <p:ph type="title"/>
          </p:nvPr>
        </p:nvSpPr>
        <p:spPr/>
        <p:txBody>
          <a:bodyPr/>
          <a:lstStyle/>
          <a:p>
            <a:r>
              <a:rPr lang="en-US" dirty="0"/>
              <a:t>Proposed Method</a:t>
            </a:r>
          </a:p>
        </p:txBody>
      </p:sp>
      <p:sp>
        <p:nvSpPr>
          <p:cNvPr id="3" name="Content Placeholder 2">
            <a:extLst>
              <a:ext uri="{FF2B5EF4-FFF2-40B4-BE49-F238E27FC236}">
                <a16:creationId xmlns:a16="http://schemas.microsoft.com/office/drawing/2014/main" id="{33D2FC8A-D17C-4E94-B66D-E8135ADA850D}"/>
              </a:ext>
            </a:extLst>
          </p:cNvPr>
          <p:cNvSpPr>
            <a:spLocks noGrp="1"/>
          </p:cNvSpPr>
          <p:nvPr>
            <p:ph idx="1"/>
          </p:nvPr>
        </p:nvSpPr>
        <p:spPr/>
        <p:txBody>
          <a:bodyPr/>
          <a:lstStyle/>
          <a:p>
            <a:r>
              <a:rPr lang="en-US" b="1" dirty="0"/>
              <a:t>Distributed Source Coding </a:t>
            </a:r>
            <a:r>
              <a:rPr lang="en-US" dirty="0"/>
              <a:t>(DSC) tells us that “</a:t>
            </a:r>
            <a:r>
              <a:rPr lang="en-US" dirty="0">
                <a:solidFill>
                  <a:schemeClr val="accent4"/>
                </a:solidFill>
              </a:rPr>
              <a:t>it is indeed possible to encode a source X given a correlated  source Y even if Y is only available to the decoder side.</a:t>
            </a:r>
            <a:r>
              <a:rPr lang="en-US" dirty="0"/>
              <a:t>”</a:t>
            </a:r>
          </a:p>
          <a:p>
            <a:r>
              <a:rPr lang="en-US" dirty="0">
                <a:solidFill>
                  <a:srgbClr val="00B0F0"/>
                </a:solidFill>
              </a:rPr>
              <a:t>General idea:</a:t>
            </a:r>
          </a:p>
          <a:p>
            <a:pPr marL="544068" lvl="1" indent="-342900">
              <a:buFont typeface="+mj-lt"/>
              <a:buAutoNum type="arabicPeriod"/>
            </a:pPr>
            <a:r>
              <a:rPr lang="en-US" dirty="0">
                <a:solidFill>
                  <a:srgbClr val="00B0F0"/>
                </a:solidFill>
              </a:rPr>
              <a:t>Break both images into patches.</a:t>
            </a:r>
          </a:p>
          <a:p>
            <a:pPr marL="544068" lvl="1" indent="-342900">
              <a:buFont typeface="+mj-lt"/>
              <a:buAutoNum type="arabicPeriod"/>
            </a:pPr>
            <a:r>
              <a:rPr lang="en-US" dirty="0">
                <a:solidFill>
                  <a:srgbClr val="00B0F0"/>
                </a:solidFill>
              </a:rPr>
              <a:t>Use these patches to measure the correlation between the images.</a:t>
            </a:r>
          </a:p>
          <a:p>
            <a:pPr marL="201168" lvl="1" indent="0">
              <a:buNone/>
            </a:pPr>
            <a:endParaRPr lang="en-US" dirty="0">
              <a:solidFill>
                <a:srgbClr val="FF0000"/>
              </a:solidFill>
            </a:endParaRPr>
          </a:p>
        </p:txBody>
      </p:sp>
    </p:spTree>
    <p:extLst>
      <p:ext uri="{BB962C8B-B14F-4D97-AF65-F5344CB8AC3E}">
        <p14:creationId xmlns:p14="http://schemas.microsoft.com/office/powerpoint/2010/main" val="368960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0523-414E-436B-ACE8-2A4C9A0365C4}"/>
              </a:ext>
            </a:extLst>
          </p:cNvPr>
          <p:cNvSpPr>
            <a:spLocks noGrp="1"/>
          </p:cNvSpPr>
          <p:nvPr>
            <p:ph type="title"/>
          </p:nvPr>
        </p:nvSpPr>
        <p:spPr/>
        <p:txBody>
          <a:bodyPr/>
          <a:lstStyle/>
          <a:p>
            <a:r>
              <a:rPr lang="en-US" dirty="0"/>
              <a:t>Proposed Method: Architecture</a:t>
            </a:r>
          </a:p>
        </p:txBody>
      </p:sp>
      <p:pic>
        <p:nvPicPr>
          <p:cNvPr id="5" name="Content Placeholder 4">
            <a:extLst>
              <a:ext uri="{FF2B5EF4-FFF2-40B4-BE49-F238E27FC236}">
                <a16:creationId xmlns:a16="http://schemas.microsoft.com/office/drawing/2014/main" id="{7BFDC17B-A4E2-417E-95B8-CD7879B6EE7D}"/>
              </a:ext>
            </a:extLst>
          </p:cNvPr>
          <p:cNvPicPr>
            <a:picLocks noGrp="1" noChangeAspect="1"/>
          </p:cNvPicPr>
          <p:nvPr>
            <p:ph idx="1"/>
          </p:nvPr>
        </p:nvPicPr>
        <p:blipFill>
          <a:blip r:embed="rId2"/>
          <a:stretch>
            <a:fillRect/>
          </a:stretch>
        </p:blipFill>
        <p:spPr>
          <a:xfrm>
            <a:off x="1768475" y="2631281"/>
            <a:ext cx="8715375" cy="2714625"/>
          </a:xfrm>
        </p:spPr>
      </p:pic>
    </p:spTree>
    <p:extLst>
      <p:ext uri="{BB962C8B-B14F-4D97-AF65-F5344CB8AC3E}">
        <p14:creationId xmlns:p14="http://schemas.microsoft.com/office/powerpoint/2010/main" val="288893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51E7C-FAA1-4764-B734-F8107CC2D666}"/>
              </a:ext>
            </a:extLst>
          </p:cNvPr>
          <p:cNvSpPr>
            <a:spLocks noGrp="1"/>
          </p:cNvSpPr>
          <p:nvPr>
            <p:ph type="title"/>
          </p:nvPr>
        </p:nvSpPr>
        <p:spPr/>
        <p:txBody>
          <a:bodyPr/>
          <a:lstStyle/>
          <a:p>
            <a:r>
              <a:rPr lang="en-US" dirty="0"/>
              <a:t>Proposed Method: Breakdown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4BC6B0-D104-433A-BE15-FCC5EA327E88}"/>
                  </a:ext>
                </a:extLst>
              </p:cNvPr>
              <p:cNvSpPr>
                <a:spLocks noGrp="1"/>
              </p:cNvSpPr>
              <p:nvPr>
                <p:ph idx="1"/>
              </p:nvPr>
            </p:nvSpPr>
            <p:spPr/>
            <p:txBody>
              <a:bodyPr/>
              <a:lstStyle/>
              <a:p>
                <a:pPr marL="457200" indent="-457200">
                  <a:buFont typeface="+mj-lt"/>
                  <a:buAutoNum type="arabicPeriod"/>
                </a:pPr>
                <a:r>
                  <a:rPr lang="en-US" dirty="0"/>
                  <a:t>Image </a:t>
                </a:r>
                <a14:m>
                  <m:oMath xmlns:m="http://schemas.openxmlformats.org/officeDocument/2006/math">
                    <m:r>
                      <a:rPr lang="en-US" b="0" i="1" smtClean="0">
                        <a:latin typeface="Cambria Math" panose="02040503050406030204" pitchFamily="18" charset="0"/>
                      </a:rPr>
                      <m:t>𝑋</m:t>
                    </m:r>
                  </m:oMath>
                </a14:m>
                <a:r>
                  <a:rPr lang="en-US" dirty="0"/>
                  <a:t> (reference) is encoded to latent representation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oMath>
                </a14:m>
                <a:r>
                  <a:rPr lang="en-US" dirty="0"/>
                  <a:t> and then decoded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𝑑𝑒𝑐</m:t>
                        </m:r>
                      </m:sub>
                    </m:sSub>
                  </m:oMath>
                </a14:m>
                <a:r>
                  <a:rPr lang="en-US" dirty="0"/>
                  <a:t>.</a:t>
                </a:r>
              </a:p>
              <a:p>
                <a:pPr marL="457200" indent="-4572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dec</m:t>
                        </m:r>
                      </m:sub>
                    </m:sSub>
                    <m:r>
                      <a:rPr lang="fa-IR" b="0" i="0" smtClean="0">
                        <a:latin typeface="Cambria Math" panose="02040503050406030204" pitchFamily="18" charset="0"/>
                      </a:rPr>
                      <m:t> </m:t>
                    </m:r>
                  </m:oMath>
                </a14:m>
                <a:r>
                  <a:rPr lang="en-US" dirty="0"/>
                  <a:t>along with </a:t>
                </a:r>
                <a14:m>
                  <m:oMath xmlns:m="http://schemas.openxmlformats.org/officeDocument/2006/math">
                    <m:r>
                      <a:rPr lang="en-US" b="0" i="1" smtClean="0">
                        <a:latin typeface="Cambria Math" panose="02040503050406030204" pitchFamily="18" charset="0"/>
                      </a:rPr>
                      <m:t>𝑌</m:t>
                    </m:r>
                  </m:oMath>
                </a14:m>
                <a:r>
                  <a:rPr lang="en-US" dirty="0"/>
                  <a:t> are used to construct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𝑠𝑦𝑛</m:t>
                        </m:r>
                      </m:sub>
                    </m:sSub>
                  </m:oMath>
                </a14:m>
                <a:r>
                  <a:rPr lang="en-US" dirty="0"/>
                  <a:t>.</a:t>
                </a:r>
              </a:p>
              <a:p>
                <a:pPr marL="457200" indent="-4572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dec</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𝑠𝑦𝑛</m:t>
                        </m:r>
                      </m:sub>
                    </m:sSub>
                  </m:oMath>
                </a14:m>
                <a:r>
                  <a:rPr lang="en-US" dirty="0"/>
                  <a:t> are combined and forwarded to the </a:t>
                </a:r>
                <a:r>
                  <a:rPr lang="en-US" b="1" dirty="0"/>
                  <a:t>SI-Net</a:t>
                </a:r>
                <a:r>
                  <a:rPr lang="en-US" dirty="0"/>
                  <a:t> block that outputs the final reconstruction,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a:t>
                </a:r>
              </a:p>
              <a:p>
                <a:pPr marL="457200" indent="-45720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394BC6B0-D104-433A-BE15-FCC5EA327E88}"/>
                  </a:ext>
                </a:extLst>
              </p:cNvPr>
              <p:cNvSpPr>
                <a:spLocks noGrp="1" noRot="1" noChangeAspect="1" noMove="1" noResize="1" noEditPoints="1" noAdjustHandles="1" noChangeArrowheads="1" noChangeShapeType="1" noTextEdit="1"/>
              </p:cNvSpPr>
              <p:nvPr>
                <p:ph idx="1"/>
              </p:nvPr>
            </p:nvSpPr>
            <p:spPr>
              <a:blipFill>
                <a:blip r:embed="rId2"/>
                <a:stretch>
                  <a:fillRect l="-1455" t="-810"/>
                </a:stretch>
              </a:blipFill>
            </p:spPr>
            <p:txBody>
              <a:bodyPr/>
              <a:lstStyle/>
              <a:p>
                <a:r>
                  <a:rPr lang="en-US">
                    <a:noFill/>
                  </a:rPr>
                  <a:t> </a:t>
                </a:r>
              </a:p>
            </p:txBody>
          </p:sp>
        </mc:Fallback>
      </mc:AlternateContent>
    </p:spTree>
    <p:extLst>
      <p:ext uri="{BB962C8B-B14F-4D97-AF65-F5344CB8AC3E}">
        <p14:creationId xmlns:p14="http://schemas.microsoft.com/office/powerpoint/2010/main" val="144794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7DB0-FB9D-4E28-8813-92808D2BB482}"/>
              </a:ext>
            </a:extLst>
          </p:cNvPr>
          <p:cNvSpPr>
            <a:spLocks noGrp="1"/>
          </p:cNvSpPr>
          <p:nvPr>
            <p:ph type="title"/>
          </p:nvPr>
        </p:nvSpPr>
        <p:spPr/>
        <p:txBody>
          <a:bodyPr/>
          <a:lstStyle/>
          <a:p>
            <a:r>
              <a:rPr lang="en-US" dirty="0"/>
              <a:t>Proposed Method: SI-Finder</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E1E989A-5B32-4551-94FF-53DDAAF93625}"/>
                  </a:ext>
                </a:extLst>
              </p:cNvPr>
              <p:cNvSpPr>
                <a:spLocks noGrp="1"/>
              </p:cNvSpPr>
              <p:nvPr>
                <p:ph idx="1"/>
              </p:nvPr>
            </p:nvSpPr>
            <p:spPr/>
            <p:txBody>
              <a:bodyPr>
                <a:normAutofit/>
              </a:bodyPr>
              <a:lstStyle/>
              <a:p>
                <a:pPr>
                  <a:buFont typeface="Wingdings" panose="05000000000000000000" pitchFamily="2" charset="2"/>
                  <a:buChar char="Ø"/>
                </a:pPr>
                <a:r>
                  <a:rPr lang="en-US" sz="1700" dirty="0"/>
                  <a:t>SI-Finder receives </a:t>
                </a:r>
                <a14:m>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𝑋</m:t>
                        </m:r>
                      </m:e>
                      <m:sub>
                        <m:r>
                          <a:rPr lang="en-US" sz="1700" b="0" i="1" smtClean="0">
                            <a:latin typeface="Cambria Math" panose="02040503050406030204" pitchFamily="18" charset="0"/>
                          </a:rPr>
                          <m:t>𝑑𝑒𝑐</m:t>
                        </m:r>
                      </m:sub>
                    </m:sSub>
                  </m:oMath>
                </a14:m>
                <a:r>
                  <a:rPr lang="en-US" sz="1700" dirty="0"/>
                  <a:t> and </a:t>
                </a:r>
                <a14:m>
                  <m:oMath xmlns:m="http://schemas.openxmlformats.org/officeDocument/2006/math">
                    <m:r>
                      <a:rPr lang="en-US" sz="1700" b="0" i="1" smtClean="0">
                        <a:latin typeface="Cambria Math" panose="02040503050406030204" pitchFamily="18" charset="0"/>
                      </a:rPr>
                      <m:t>𝑌</m:t>
                    </m:r>
                  </m:oMath>
                </a14:m>
                <a:r>
                  <a:rPr lang="en-US" sz="1700" dirty="0"/>
                  <a:t>.</a:t>
                </a:r>
              </a:p>
              <a:p>
                <a:pPr>
                  <a:buFont typeface="Wingdings" panose="05000000000000000000" pitchFamily="2" charset="2"/>
                  <a:buChar char="Ø"/>
                </a:pPr>
                <a:r>
                  <a:rPr lang="en-US" sz="1700" dirty="0"/>
                  <a:t>Projects </a:t>
                </a:r>
                <a14:m>
                  <m:oMath xmlns:m="http://schemas.openxmlformats.org/officeDocument/2006/math">
                    <m:r>
                      <a:rPr lang="en-US" sz="1700" b="0" i="1" smtClean="0">
                        <a:latin typeface="Cambria Math" panose="02040503050406030204" pitchFamily="18" charset="0"/>
                      </a:rPr>
                      <m:t>𝑌</m:t>
                    </m:r>
                    <m:r>
                      <a:rPr lang="en-US" sz="1700" b="0" i="1" smtClean="0">
                        <a:latin typeface="Cambria Math" panose="02040503050406030204" pitchFamily="18" charset="0"/>
                      </a:rPr>
                      <m:t> </m:t>
                    </m:r>
                  </m:oMath>
                </a14:m>
                <a:r>
                  <a:rPr lang="en-US" sz="1700" dirty="0"/>
                  <a:t>to the latent space plane, </a:t>
                </a:r>
                <a14:m>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𝑌</m:t>
                        </m:r>
                      </m:e>
                      <m:sub>
                        <m:r>
                          <a:rPr lang="en-US" sz="1700" b="0" i="1" smtClean="0">
                            <a:latin typeface="Cambria Math" panose="02040503050406030204" pitchFamily="18" charset="0"/>
                          </a:rPr>
                          <m:t>𝑑𝑒𝑐</m:t>
                        </m:r>
                      </m:sub>
                    </m:sSub>
                  </m:oMath>
                </a14:m>
                <a:r>
                  <a:rPr lang="en-US" sz="1700" dirty="0"/>
                  <a:t> using the AE.</a:t>
                </a:r>
              </a:p>
              <a:p>
                <a:pPr>
                  <a:buFont typeface="Wingdings" panose="05000000000000000000" pitchFamily="2" charset="2"/>
                  <a:buChar char="Ø"/>
                </a:pPr>
                <a:r>
                  <a:rPr lang="en-US" sz="1700" dirty="0"/>
                  <a:t>Each non-overlapping patch in image </a:t>
                </a:r>
                <a14:m>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𝑋</m:t>
                        </m:r>
                      </m:e>
                      <m:sub>
                        <m:r>
                          <a:rPr lang="en-US" sz="1700" b="0" i="1" smtClean="0">
                            <a:latin typeface="Cambria Math" panose="02040503050406030204" pitchFamily="18" charset="0"/>
                          </a:rPr>
                          <m:t>𝑑𝑒𝑐</m:t>
                        </m:r>
                      </m:sub>
                    </m:sSub>
                  </m:oMath>
                </a14:m>
                <a:r>
                  <a:rPr lang="en-US" sz="1700" dirty="0"/>
                  <a:t> is compared to every patch in </a:t>
                </a:r>
                <a14:m>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𝑌</m:t>
                        </m:r>
                      </m:e>
                      <m:sub>
                        <m:r>
                          <a:rPr lang="en-US" sz="1700" b="0" i="1" smtClean="0">
                            <a:latin typeface="Cambria Math" panose="02040503050406030204" pitchFamily="18" charset="0"/>
                          </a:rPr>
                          <m:t>𝑑𝑒𝑐</m:t>
                        </m:r>
                      </m:sub>
                    </m:sSub>
                  </m:oMath>
                </a14:m>
                <a:r>
                  <a:rPr lang="en-US" sz="1700" dirty="0"/>
                  <a:t>.</a:t>
                </a:r>
              </a:p>
              <a:p>
                <a:pPr>
                  <a:buFont typeface="Wingdings" panose="05000000000000000000" pitchFamily="2" charset="2"/>
                  <a:buChar char="Ø"/>
                </a:pPr>
                <a:r>
                  <a:rPr lang="en-US" sz="1700" dirty="0"/>
                  <a:t>Location of the best correlated patch is </a:t>
                </a:r>
                <a14:m>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𝑌</m:t>
                        </m:r>
                      </m:e>
                      <m:sub>
                        <m:r>
                          <a:rPr lang="en-US" sz="1700" b="0" i="1" smtClean="0">
                            <a:latin typeface="Cambria Math" panose="02040503050406030204" pitchFamily="18" charset="0"/>
                          </a:rPr>
                          <m:t>𝑑𝑒𝑐</m:t>
                        </m:r>
                      </m:sub>
                    </m:sSub>
                    <m:r>
                      <a:rPr lang="en-US" sz="1700" b="0" i="1" smtClean="0">
                        <a:latin typeface="Cambria Math" panose="02040503050406030204" pitchFamily="18" charset="0"/>
                      </a:rPr>
                      <m:t> </m:t>
                    </m:r>
                  </m:oMath>
                </a14:m>
                <a:r>
                  <a:rPr lang="en-US" sz="1700" dirty="0"/>
                  <a:t>is</a:t>
                </a:r>
              </a:p>
              <a:p>
                <a:pPr marL="0" indent="0">
                  <a:buNone/>
                </a:pPr>
                <a:r>
                  <a:rPr lang="en-US" sz="1700" dirty="0"/>
                  <a:t>chosen and the corresponding patch is taken from </a:t>
                </a:r>
                <a14:m>
                  <m:oMath xmlns:m="http://schemas.openxmlformats.org/officeDocument/2006/math">
                    <m:r>
                      <a:rPr lang="en-US" sz="1700" b="0" i="1" smtClean="0">
                        <a:latin typeface="Cambria Math" panose="02040503050406030204" pitchFamily="18" charset="0"/>
                      </a:rPr>
                      <m:t>𝑌</m:t>
                    </m:r>
                  </m:oMath>
                </a14:m>
                <a:r>
                  <a:rPr lang="en-US" sz="1700" dirty="0"/>
                  <a:t>.</a:t>
                </a:r>
              </a:p>
              <a:p>
                <a:pPr marL="0" indent="0">
                  <a:buNone/>
                </a:pPr>
                <a:r>
                  <a:rPr lang="en-US" sz="1700" dirty="0"/>
                  <a:t>Finally this location is transposed onto </a:t>
                </a:r>
                <a14:m>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𝑌</m:t>
                        </m:r>
                      </m:e>
                      <m:sub>
                        <m:r>
                          <a:rPr lang="en-US" sz="1700" b="0" i="1" smtClean="0">
                            <a:latin typeface="Cambria Math" panose="02040503050406030204" pitchFamily="18" charset="0"/>
                          </a:rPr>
                          <m:t>𝑠𝑦𝑛</m:t>
                        </m:r>
                      </m:sub>
                    </m:sSub>
                  </m:oMath>
                </a14:m>
                <a:r>
                  <a:rPr lang="en-US" sz="1700" dirty="0"/>
                  <a:t> in the</a:t>
                </a:r>
              </a:p>
              <a:p>
                <a:pPr marL="0" indent="0">
                  <a:buNone/>
                </a:pPr>
                <a:r>
                  <a:rPr lang="en-US" sz="1700" dirty="0"/>
                  <a:t>corresponding </a:t>
                </a:r>
                <a14:m>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𝑋</m:t>
                        </m:r>
                      </m:e>
                      <m:sub>
                        <m:r>
                          <a:rPr lang="en-US" sz="1700" b="0" i="1" smtClean="0">
                            <a:latin typeface="Cambria Math" panose="02040503050406030204" pitchFamily="18" charset="0"/>
                          </a:rPr>
                          <m:t>𝑑𝑒𝑐</m:t>
                        </m:r>
                      </m:sub>
                    </m:sSub>
                  </m:oMath>
                </a14:m>
                <a:r>
                  <a:rPr lang="en-US" sz="1700" dirty="0"/>
                  <a:t> patch location.</a:t>
                </a:r>
              </a:p>
            </p:txBody>
          </p:sp>
        </mc:Choice>
        <mc:Fallback xmlns="">
          <p:sp>
            <p:nvSpPr>
              <p:cNvPr id="6" name="Content Placeholder 5">
                <a:extLst>
                  <a:ext uri="{FF2B5EF4-FFF2-40B4-BE49-F238E27FC236}">
                    <a16:creationId xmlns:a16="http://schemas.microsoft.com/office/drawing/2014/main" id="{FE1E989A-5B32-4551-94FF-53DDAAF93625}"/>
                  </a:ext>
                </a:extLst>
              </p:cNvPr>
              <p:cNvSpPr>
                <a:spLocks noGrp="1" noRot="1" noChangeAspect="1" noMove="1" noResize="1" noEditPoints="1" noAdjustHandles="1" noChangeArrowheads="1" noChangeShapeType="1" noTextEdit="1"/>
              </p:cNvSpPr>
              <p:nvPr>
                <p:ph idx="1"/>
              </p:nvPr>
            </p:nvSpPr>
            <p:spPr>
              <a:blipFill>
                <a:blip r:embed="rId2"/>
                <a:stretch>
                  <a:fillRect l="-1273" t="-486"/>
                </a:stretch>
              </a:blipFill>
            </p:spPr>
            <p:txBody>
              <a:bodyPr/>
              <a:lstStyle/>
              <a:p>
                <a:r>
                  <a:rPr lang="en-US">
                    <a:noFill/>
                  </a:rPr>
                  <a:t> </a:t>
                </a:r>
              </a:p>
            </p:txBody>
          </p:sp>
        </mc:Fallback>
      </mc:AlternateContent>
      <p:pic>
        <p:nvPicPr>
          <p:cNvPr id="7" name="Content Placeholder 3">
            <a:extLst>
              <a:ext uri="{FF2B5EF4-FFF2-40B4-BE49-F238E27FC236}">
                <a16:creationId xmlns:a16="http://schemas.microsoft.com/office/drawing/2014/main" id="{7DAB3BA6-9F62-4F68-B8D6-3180941C0A4B}"/>
              </a:ext>
            </a:extLst>
          </p:cNvPr>
          <p:cNvPicPr>
            <a:picLocks noChangeAspect="1"/>
          </p:cNvPicPr>
          <p:nvPr/>
        </p:nvPicPr>
        <p:blipFill>
          <a:blip r:embed="rId3"/>
          <a:stretch>
            <a:fillRect/>
          </a:stretch>
        </p:blipFill>
        <p:spPr>
          <a:xfrm>
            <a:off x="6096000" y="3383714"/>
            <a:ext cx="5249662" cy="2955309"/>
          </a:xfrm>
          <a:prstGeom prst="rect">
            <a:avLst/>
          </a:prstGeom>
        </p:spPr>
      </p:pic>
    </p:spTree>
    <p:extLst>
      <p:ext uri="{BB962C8B-B14F-4D97-AF65-F5344CB8AC3E}">
        <p14:creationId xmlns:p14="http://schemas.microsoft.com/office/powerpoint/2010/main" val="140617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2A1D-7AA7-46C4-A13C-7407FC3FA55E}"/>
              </a:ext>
            </a:extLst>
          </p:cNvPr>
          <p:cNvSpPr>
            <a:spLocks noGrp="1"/>
          </p:cNvSpPr>
          <p:nvPr>
            <p:ph type="title"/>
          </p:nvPr>
        </p:nvSpPr>
        <p:spPr/>
        <p:txBody>
          <a:bodyPr>
            <a:normAutofit/>
          </a:bodyPr>
          <a:lstStyle/>
          <a:p>
            <a:r>
              <a:rPr lang="en-US" sz="4100" dirty="0"/>
              <a:t>Proposed Method: Training &amp;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83E2BE-A241-48DE-BC12-781A4D6D85DD}"/>
                  </a:ext>
                </a:extLst>
              </p:cNvPr>
              <p:cNvSpPr>
                <a:spLocks noGrp="1"/>
              </p:cNvSpPr>
              <p:nvPr>
                <p:ph idx="1"/>
              </p:nvPr>
            </p:nvSpPr>
            <p:spPr/>
            <p:txBody>
              <a:bodyPr>
                <a:normAutofit/>
              </a:bodyPr>
              <a:lstStyle/>
              <a:p>
                <a:r>
                  <a:rPr lang="en-US" dirty="0"/>
                  <a:t>Two sub-networks: </a:t>
                </a:r>
              </a:p>
              <a:p>
                <a:pPr marL="749808" lvl="1" indent="-457200">
                  <a:buFont typeface="+mj-lt"/>
                  <a:buAutoNum type="arabicPeriod"/>
                </a:pPr>
                <a:r>
                  <a:rPr lang="en-US" dirty="0"/>
                  <a:t>An </a:t>
                </a:r>
                <a:r>
                  <a:rPr lang="en-US" dirty="0">
                    <a:solidFill>
                      <a:srgbClr val="00B0F0"/>
                    </a:solidFill>
                  </a:rPr>
                  <a:t>autoencoder</a:t>
                </a:r>
                <a:r>
                  <a:rPr lang="en-US" dirty="0"/>
                  <a:t> designed for image compression: takes input image </a:t>
                </a:r>
                <a14:m>
                  <m:oMath xmlns:m="http://schemas.openxmlformats.org/officeDocument/2006/math">
                    <m:r>
                      <a:rPr lang="en-US" b="0" i="1" smtClean="0">
                        <a:latin typeface="Cambria Math" panose="02040503050406030204" pitchFamily="18" charset="0"/>
                      </a:rPr>
                      <m:t>𝑋</m:t>
                    </m:r>
                  </m:oMath>
                </a14:m>
                <a:r>
                  <a:rPr lang="en-US" dirty="0"/>
                  <a:t> and produces decoded image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𝑑𝑒𝑐</m:t>
                        </m:r>
                      </m:sub>
                    </m:sSub>
                  </m:oMath>
                </a14:m>
                <a:r>
                  <a:rPr lang="en-US" dirty="0"/>
                  <a:t>.</a:t>
                </a:r>
              </a:p>
              <a:p>
                <a:pPr marL="749808" lvl="1" indent="-457200">
                  <a:buFont typeface="+mj-lt"/>
                  <a:buAutoNum type="arabicPeriod"/>
                </a:pPr>
                <a:r>
                  <a:rPr lang="en-US" dirty="0"/>
                  <a:t>A </a:t>
                </a:r>
                <a:r>
                  <a:rPr lang="en-US" dirty="0">
                    <a:solidFill>
                      <a:srgbClr val="00B0F0"/>
                    </a:solidFill>
                  </a:rPr>
                  <a:t>secondary network </a:t>
                </a:r>
                <a:r>
                  <a:rPr lang="en-US" dirty="0"/>
                  <a:t>that takes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𝑑𝑒𝑐</m:t>
                        </m:r>
                      </m:sub>
                    </m:sSub>
                  </m:oMath>
                </a14:m>
                <a:r>
                  <a:rPr lang="en-US" dirty="0"/>
                  <a:t> and </a:t>
                </a:r>
                <a14:m>
                  <m:oMath xmlns:m="http://schemas.openxmlformats.org/officeDocument/2006/math">
                    <m:r>
                      <a:rPr lang="en-US" b="0" i="1" smtClean="0">
                        <a:latin typeface="Cambria Math" panose="02040503050406030204" pitchFamily="18" charset="0"/>
                      </a:rPr>
                      <m:t>𝑌</m:t>
                    </m:r>
                  </m:oMath>
                </a14:m>
                <a:r>
                  <a:rPr lang="en-US" dirty="0"/>
                  <a:t> to construct</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𝑠𝑦𝑛</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𝑑𝑒𝑐</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𝑠𝑦𝑛</m:t>
                        </m:r>
                      </m:sub>
                    </m:sSub>
                    <m:r>
                      <a:rPr lang="en-US" b="0" i="0" smtClean="0">
                        <a:latin typeface="Cambria Math" panose="02040503050406030204" pitchFamily="18" charset="0"/>
                      </a:rPr>
                      <m:t> </m:t>
                    </m:r>
                  </m:oMath>
                </a14:m>
                <a:r>
                  <a:rPr lang="en-US" dirty="0"/>
                  <a:t>are combined to produce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a:t>
                </a:r>
              </a:p>
              <a:p>
                <a:r>
                  <a:rPr lang="en-US" dirty="0"/>
                  <a:t>Both sub-networks </a:t>
                </a:r>
                <a:r>
                  <a:rPr lang="en-US" b="1" dirty="0"/>
                  <a:t>are trained jointly</a:t>
                </a:r>
                <a:r>
                  <a:rPr lang="en-US" dirty="0"/>
                  <a:t>. </a:t>
                </a:r>
                <a:r>
                  <a:rPr lang="en-US" dirty="0">
                    <a:solidFill>
                      <a:srgbClr val="00B0F0"/>
                    </a:solidFill>
                  </a:rPr>
                  <a:t>At inference time</a:t>
                </a:r>
                <a:r>
                  <a:rPr lang="en-US" dirty="0"/>
                  <a:t>, </a:t>
                </a:r>
                <a:r>
                  <a:rPr lang="en-US" dirty="0">
                    <a:solidFill>
                      <a:srgbClr val="FF0000"/>
                    </a:solidFill>
                  </a:rPr>
                  <a:t>the encoder only uses the encoder part of the autoencoder</a:t>
                </a:r>
                <a:r>
                  <a:rPr lang="en-US" dirty="0"/>
                  <a:t>, while </a:t>
                </a:r>
                <a:r>
                  <a:rPr lang="en-US" dirty="0">
                    <a:solidFill>
                      <a:srgbClr val="FF0000"/>
                    </a:solidFill>
                  </a:rPr>
                  <a:t>the decoder uses the rest of the network</a:t>
                </a:r>
                <a:r>
                  <a:rPr lang="en-US" dirty="0"/>
                  <a:t>, </a:t>
                </a:r>
                <a:r>
                  <a:rPr lang="en-US" b="1" dirty="0"/>
                  <a:t>thereby effectively shifting the majority of the complexity to decoder-side where more computational power is at hand. </a:t>
                </a:r>
              </a:p>
            </p:txBody>
          </p:sp>
        </mc:Choice>
        <mc:Fallback xmlns="">
          <p:sp>
            <p:nvSpPr>
              <p:cNvPr id="3" name="Content Placeholder 2">
                <a:extLst>
                  <a:ext uri="{FF2B5EF4-FFF2-40B4-BE49-F238E27FC236}">
                    <a16:creationId xmlns:a16="http://schemas.microsoft.com/office/drawing/2014/main" id="{A683E2BE-A241-48DE-BC12-781A4D6D85DD}"/>
                  </a:ext>
                </a:extLst>
              </p:cNvPr>
              <p:cNvSpPr>
                <a:spLocks noGrp="1" noRot="1" noChangeAspect="1" noMove="1" noResize="1" noEditPoints="1" noAdjustHandles="1" noChangeArrowheads="1" noChangeShapeType="1" noTextEdit="1"/>
              </p:cNvSpPr>
              <p:nvPr>
                <p:ph idx="1"/>
              </p:nvPr>
            </p:nvSpPr>
            <p:spPr>
              <a:blipFill>
                <a:blip r:embed="rId2"/>
                <a:stretch>
                  <a:fillRect l="-545" t="-810" r="-1758"/>
                </a:stretch>
              </a:blipFill>
            </p:spPr>
            <p:txBody>
              <a:bodyPr/>
              <a:lstStyle/>
              <a:p>
                <a:r>
                  <a:rPr lang="en-US">
                    <a:noFill/>
                  </a:rPr>
                  <a:t> </a:t>
                </a:r>
              </a:p>
            </p:txBody>
          </p:sp>
        </mc:Fallback>
      </mc:AlternateContent>
    </p:spTree>
    <p:extLst>
      <p:ext uri="{BB962C8B-B14F-4D97-AF65-F5344CB8AC3E}">
        <p14:creationId xmlns:p14="http://schemas.microsoft.com/office/powerpoint/2010/main" val="216898425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{A3632948-C09C-44B6-814A-B54266F11EF5}tf11429527_win32</Template>
  <TotalTime>152</TotalTime>
  <Words>1241</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Bookman Old Style</vt:lpstr>
      <vt:lpstr>Calibri</vt:lpstr>
      <vt:lpstr>Cambria Math</vt:lpstr>
      <vt:lpstr>Franklin Gothic Book</vt:lpstr>
      <vt:lpstr>Wingdings</vt:lpstr>
      <vt:lpstr>1_RetrospectVTI</vt:lpstr>
      <vt:lpstr>Deep Image Compression using Decoder Side Information</vt:lpstr>
      <vt:lpstr>Deep-DSIC</vt:lpstr>
      <vt:lpstr>Problem Statement </vt:lpstr>
      <vt:lpstr>Problem Statement  (Cont’d)</vt:lpstr>
      <vt:lpstr>Proposed Method</vt:lpstr>
      <vt:lpstr>Proposed Method: Architecture</vt:lpstr>
      <vt:lpstr>Proposed Method: Breakdown</vt:lpstr>
      <vt:lpstr>Proposed Method: SI-Finder</vt:lpstr>
      <vt:lpstr>Proposed Method: Training &amp; Inference</vt:lpstr>
      <vt:lpstr>Results and Comparisons</vt:lpstr>
      <vt:lpstr>Results and Comparisons (Cont’d)</vt:lpstr>
      <vt:lpstr>Results and Comparisons (Cont’d)</vt:lpstr>
      <vt:lpstr>Results and Comparisons (Cont’d)</vt:lpstr>
      <vt:lpstr>Q&amp;A</vt:lpstr>
      <vt:lpstr>Q: Can this do Lossless Compression?</vt:lpstr>
      <vt:lpstr>Q: Why not apply this to video compression?</vt:lpstr>
      <vt:lpstr>Q: What is DSC?</vt:lpstr>
      <vt:lpstr>Q: Why not assume the two images are aligned? Match every single pixel instead of patches.</vt:lpstr>
      <vt:lpstr>Q: Loss function of the SI-Net block?</vt:lpstr>
      <vt:lpstr>Q: How does SI-Finder perform its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Image Compression using Decoder Side Information</dc:title>
  <dc:creator>Arian Tashakkor</dc:creator>
  <cp:lastModifiedBy>Arian Tashakkor</cp:lastModifiedBy>
  <cp:revision>17</cp:revision>
  <dcterms:created xsi:type="dcterms:W3CDTF">2022-01-03T21:33:23Z</dcterms:created>
  <dcterms:modified xsi:type="dcterms:W3CDTF">2022-01-05T04:55:43Z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