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4"/>
  </p:sldMasterIdLst>
  <p:notesMasterIdLst>
    <p:notesMasterId r:id="rId20"/>
  </p:notesMasterIdLst>
  <p:sldIdLst>
    <p:sldId id="1864" r:id="rId5"/>
    <p:sldId id="1865" r:id="rId6"/>
    <p:sldId id="1867" r:id="rId7"/>
    <p:sldId id="1866" r:id="rId8"/>
    <p:sldId id="1868" r:id="rId9"/>
    <p:sldId id="1869" r:id="rId10"/>
    <p:sldId id="1870" r:id="rId11"/>
    <p:sldId id="1871" r:id="rId12"/>
    <p:sldId id="1872" r:id="rId13"/>
    <p:sldId id="1873" r:id="rId14"/>
    <p:sldId id="1875" r:id="rId15"/>
    <p:sldId id="1874" r:id="rId16"/>
    <p:sldId id="1876" r:id="rId17"/>
    <p:sldId id="1877" r:id="rId18"/>
    <p:sldId id="1878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4C965-0B17-422C-BF76-163CEBDB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3E1C-6CFF-4605-9C1B-4C036AA284DE}" type="datetime1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D350C-8F60-40F3-A03D-2DDC857B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8403A-A1C2-43DF-A069-72BAED62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E08D5-303D-4BFB-B35D-56E3DA3195A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FBBF5DC-A742-468A-A60A-691D3D4F67B0}" type="datetime1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9C2EA-C60E-499F-9FAB-C653AD8FA6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461D-0A05-4B76-BD82-D93C9B7594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FBD39-D6C7-4385-80EE-5EEF2311AF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8A3344F-CC9A-4866-A38A-988E4446382A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67B1C-DD23-4DA7-B0D9-08F7B9A3E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45EC-26E0-4754-BDC9-A2891BD08C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2031A-778F-42CA-AC5E-D66D744560E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D84D61-BD7C-4E94-9A0C-6A8A423A51F1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E7D0B-8BC3-438B-920F-6DB77ECC4B2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1BAB5-B96C-4AA6-8D75-BEE25BCE8E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20F8A-33F6-494D-9484-3C3B79B4484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F894C7B-44C9-4EE5-AF71-3CF669F88FE8}" type="datetime1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7F22D-B026-4B25-9898-BA1C03C515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7A2D9-7E9E-4528-A370-A6102664D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D7DED-032B-4AF6-885C-32AEC3D5F6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7B9534C-CF84-40D8-B82C-18B3388CC943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4A128-2BDD-4D4B-AF9A-F20B8095F18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3980" y="555185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88BB6-8595-4A81-B081-EAF6892322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12CD4-0750-4511-9208-60805007CB1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6377265-8634-4ADB-B3BF-195DB23AE65B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25293-5DA6-43E4-99D4-68413BDD06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83380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30E91-EA0D-4E29-A56D-1870B1F0D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EB72D-30E9-4295-A4C2-4D9CC72EB18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EFF89DF-1E39-4306-8363-5F22167E863E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B0E44-F6DC-4F0B-BFD9-AF5C9D3833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599" y="549105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04543-D3E5-445D-A0A8-684027E503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DAFB3-4EE8-4B6E-BBBF-37F16FACD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BA6178-2E47-460B-BB6D-A0D80BAEB52A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4A106-5467-434A-BCE4-FD5DDF781C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1FB8-0F42-499A-B142-05AB14DA22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8C9AE-1402-4105-971B-BDD72DEBB6A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595B41E-F641-4B36-AB0D-E13B0549F19A}" type="datetime1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88D7C-4A08-4EE3-A4D1-1778EBABA4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7C968-D813-4192-BDA0-B333A796D0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8E6C1-4118-4319-8090-47CA710B9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226E-0BE7-4244-86DC-000FD2D853EA}" type="datetime1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07F3E-609A-4524-9C89-A67EDB311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FEA2-4C11-41F6-B51F-EA94886FF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5404" y="2751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4">
                    <a:lumMod val="60000"/>
                    <a:lumOff val="40000"/>
                  </a:schemeClr>
                </a:solidFill>
                <a:cs typeface="B Yekan" panose="00000400000000000000" pitchFamily="2" charset="-78"/>
              </a:defRPr>
            </a:lvl1pPr>
          </a:lstStyle>
          <a:p>
            <a:fld id="{838E2B1C-738C-4591-9E2E-E1DBF83B21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0374" y="2766219"/>
            <a:ext cx="6681740" cy="1325563"/>
          </a:xfrm>
        </p:spPr>
        <p:txBody>
          <a:bodyPr anchor="ctr">
            <a:noAutofit/>
          </a:bodyPr>
          <a:lstStyle/>
          <a:p>
            <a:pPr algn="ctr" rtl="1"/>
            <a:r>
              <a:rPr lang="en-US" altLang="en-US" sz="3000" dirty="0">
                <a:solidFill>
                  <a:schemeClr val="accent2"/>
                </a:solidFill>
                <a:cs typeface="B Yekan" panose="00000400000000000000" pitchFamily="2" charset="-78"/>
              </a:rPr>
              <a:t>Fuzzy Multi-Criteria Decision Making: Part 1 - MADM</a:t>
            </a:r>
            <a:endParaRPr lang="en-US" altLang="en-US" sz="3000" dirty="0"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AA069-1684-4341-B2E9-6DF95B5D10CA}"/>
              </a:ext>
            </a:extLst>
          </p:cNvPr>
          <p:cNvSpPr txBox="1"/>
          <p:nvPr/>
        </p:nvSpPr>
        <p:spPr>
          <a:xfrm>
            <a:off x="4980374" y="4859822"/>
            <a:ext cx="3281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cs typeface="B Yekan" panose="00000400000000000000" pitchFamily="2" charset="-78"/>
              </a:rPr>
              <a:t>Arian Tashakkor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Fuzzy TOPSIS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37967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Stands for </a:t>
            </a:r>
            <a:r>
              <a:rPr lang="en-US" sz="2400" b="1" dirty="0">
                <a:cs typeface="B Yekan" panose="00000400000000000000" pitchFamily="2" charset="-78"/>
              </a:rPr>
              <a:t>T</a:t>
            </a:r>
            <a:r>
              <a:rPr lang="en-US" sz="2400" dirty="0">
                <a:cs typeface="B Yekan" panose="00000400000000000000" pitchFamily="2" charset="-78"/>
              </a:rPr>
              <a:t>echnique for</a:t>
            </a:r>
            <a:r>
              <a:rPr lang="en-US" sz="2400" b="1" dirty="0">
                <a:cs typeface="B Yekan" panose="00000400000000000000" pitchFamily="2" charset="-78"/>
              </a:rPr>
              <a:t> O</a:t>
            </a:r>
            <a:r>
              <a:rPr lang="en-US" sz="2400" dirty="0">
                <a:cs typeface="B Yekan" panose="00000400000000000000" pitchFamily="2" charset="-78"/>
              </a:rPr>
              <a:t>rder of </a:t>
            </a:r>
            <a:r>
              <a:rPr lang="en-US" sz="2400" b="1" dirty="0">
                <a:cs typeface="B Yekan" panose="00000400000000000000" pitchFamily="2" charset="-78"/>
              </a:rPr>
              <a:t>P</a:t>
            </a:r>
            <a:r>
              <a:rPr lang="en-US" sz="2400" dirty="0">
                <a:cs typeface="B Yekan" panose="00000400000000000000" pitchFamily="2" charset="-78"/>
              </a:rPr>
              <a:t>reference by </a:t>
            </a:r>
            <a:r>
              <a:rPr lang="en-US" sz="2400" b="1" dirty="0">
                <a:cs typeface="B Yekan" panose="00000400000000000000" pitchFamily="2" charset="-78"/>
              </a:rPr>
              <a:t>S</a:t>
            </a:r>
            <a:r>
              <a:rPr lang="en-US" sz="2400" dirty="0">
                <a:cs typeface="B Yekan" panose="00000400000000000000" pitchFamily="2" charset="-78"/>
              </a:rPr>
              <a:t>imilarity to </a:t>
            </a:r>
            <a:r>
              <a:rPr lang="en-US" sz="2400" b="1" dirty="0">
                <a:cs typeface="B Yekan" panose="00000400000000000000" pitchFamily="2" charset="-78"/>
              </a:rPr>
              <a:t>I</a:t>
            </a:r>
            <a:r>
              <a:rPr lang="en-US" sz="2400" dirty="0">
                <a:cs typeface="B Yekan" panose="00000400000000000000" pitchFamily="2" charset="-78"/>
              </a:rPr>
              <a:t>deal </a:t>
            </a:r>
            <a:r>
              <a:rPr lang="en-US" sz="2400" b="1" dirty="0">
                <a:cs typeface="B Yekan" panose="00000400000000000000" pitchFamily="2" charset="-78"/>
              </a:rPr>
              <a:t>S</a:t>
            </a:r>
            <a:r>
              <a:rPr lang="en-US" sz="2400" dirty="0">
                <a:cs typeface="B Yekan" panose="00000400000000000000" pitchFamily="2" charset="-78"/>
              </a:rPr>
              <a:t>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This method involves a simple concept </a:t>
            </a:r>
            <a:r>
              <a:rPr lang="en-US" sz="2400" b="1" dirty="0">
                <a:cs typeface="B Yekan" panose="00000400000000000000" pitchFamily="2" charset="-78"/>
              </a:rPr>
              <a:t>minimizing the distance to the negative-ideal alternative </a:t>
            </a:r>
            <a:r>
              <a:rPr lang="en-US" sz="2400" dirty="0">
                <a:cs typeface="B Yekan" panose="00000400000000000000" pitchFamily="2" charset="-78"/>
              </a:rPr>
              <a:t>and </a:t>
            </a:r>
            <a:r>
              <a:rPr lang="en-US" sz="2400" b="1" dirty="0">
                <a:cs typeface="B Yekan" panose="00000400000000000000" pitchFamily="2" charset="-78"/>
              </a:rPr>
              <a:t>maximizing the distance to the positive-ideal alternative</a:t>
            </a:r>
            <a:r>
              <a:rPr lang="en-US" sz="2400" dirty="0">
                <a:cs typeface="B Yekan" panose="00000400000000000000" pitchFamily="2" charset="-78"/>
              </a:rPr>
              <a:t>. Which represent to the worst and the best possible solutions to the problem respectively.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4EC38-C073-4158-829F-89974F6C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6" y="4271043"/>
            <a:ext cx="6943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7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Fuzzy TOPSIS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37967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A </a:t>
            </a:r>
            <a:r>
              <a:rPr lang="en-US" sz="2400" b="1" dirty="0">
                <a:cs typeface="B Yekan" panose="00000400000000000000" pitchFamily="2" charset="-78"/>
              </a:rPr>
              <a:t>similarity index </a:t>
            </a:r>
            <a:r>
              <a:rPr lang="en-US" sz="2400" dirty="0">
                <a:cs typeface="B Yekan" panose="00000400000000000000" pitchFamily="2" charset="-78"/>
              </a:rPr>
              <a:t>is calculate which captures the similarity the positive-ideal solution and the remoteness from the negative-ideal 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Alternatives are ranked by this index.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cs typeface="B Yekan" panose="00000400000000000000" pitchFamily="2" charset="-78"/>
              </a:rPr>
              <a:t>Fuzzy TOPSIS</a:t>
            </a:r>
            <a:r>
              <a:rPr lang="en-US" sz="2400" dirty="0">
                <a:cs typeface="B Yekan" panose="00000400000000000000" pitchFamily="2" charset="-78"/>
              </a:rPr>
              <a:t> incorporates possibility theory in the process of decision making.</a:t>
            </a:r>
            <a:r>
              <a:rPr lang="en-US" sz="2400" b="1" dirty="0">
                <a:cs typeface="B Yekan" panose="00000400000000000000" pitchFamily="2" charset="-7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All of the evaluations in this method are performed using </a:t>
            </a:r>
            <a:r>
              <a:rPr lang="en-US" sz="2400" b="1" dirty="0">
                <a:cs typeface="B Yekan" panose="00000400000000000000" pitchFamily="2" charset="-78"/>
              </a:rPr>
              <a:t>Fuzzy Numbers </a:t>
            </a:r>
            <a:r>
              <a:rPr lang="en-US" sz="2400" dirty="0">
                <a:cs typeface="B Yekan" panose="00000400000000000000" pitchFamily="2" charset="-78"/>
              </a:rPr>
              <a:t>in order to account for the </a:t>
            </a:r>
            <a:r>
              <a:rPr lang="en-US" sz="2400" b="1" dirty="0">
                <a:cs typeface="B Yekan" panose="00000400000000000000" pitchFamily="2" charset="-78"/>
              </a:rPr>
              <a:t>uncertainty </a:t>
            </a:r>
            <a:r>
              <a:rPr lang="en-US" sz="2400" dirty="0">
                <a:cs typeface="B Yekan" panose="00000400000000000000" pitchFamily="2" charset="-78"/>
              </a:rPr>
              <a:t>regarding alternatives.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011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Fuzzy AHP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40014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Stands for </a:t>
            </a:r>
            <a:r>
              <a:rPr lang="en-US" sz="2400" b="1" dirty="0">
                <a:cs typeface="B Yekan" panose="00000400000000000000" pitchFamily="2" charset="-78"/>
              </a:rPr>
              <a:t>A</a:t>
            </a:r>
            <a:r>
              <a:rPr lang="en-US" sz="2400" dirty="0">
                <a:cs typeface="B Yekan" panose="00000400000000000000" pitchFamily="2" charset="-78"/>
              </a:rPr>
              <a:t>nalytic </a:t>
            </a:r>
            <a:r>
              <a:rPr lang="en-US" sz="2400" b="1" dirty="0">
                <a:cs typeface="B Yekan" panose="00000400000000000000" pitchFamily="2" charset="-78"/>
              </a:rPr>
              <a:t>H</a:t>
            </a:r>
            <a:r>
              <a:rPr lang="en-US" sz="2400" dirty="0">
                <a:cs typeface="B Yekan" panose="00000400000000000000" pitchFamily="2" charset="-78"/>
              </a:rPr>
              <a:t>ierarchy </a:t>
            </a:r>
            <a:r>
              <a:rPr lang="en-US" sz="2400" b="1" dirty="0">
                <a:cs typeface="B Yekan" panose="00000400000000000000" pitchFamily="2" charset="-78"/>
              </a:rPr>
              <a:t>P</a:t>
            </a:r>
            <a:r>
              <a:rPr lang="en-US" sz="2400" dirty="0">
                <a:cs typeface="B Yekan" panose="00000400000000000000" pitchFamily="2" charset="-78"/>
              </a:rPr>
              <a:t>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Decomposes a problem into distinct hierarchies and evaluates each hierarchy by comparing them in a pairwise 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The goals or potential solutions of the problem are in the top level of the hierarchy.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The criteria along with sub-criteria are the intermediate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The alternatives of the criteria are in the bottom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cs typeface="B Yekan" panose="00000400000000000000" pitchFamily="2" charset="-78"/>
              </a:rPr>
              <a:t>Criteria and alternatives are compared pairwise to calculate the global weights for the alternatives.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247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Fuzzy AHP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40014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cs typeface="B Yek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BC7A2-B572-46D0-BD3B-4D7A1FFF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3295"/>
            <a:ext cx="4386488" cy="4563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021E4-57E4-4489-92C3-337D55D2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88" y="1520202"/>
            <a:ext cx="6219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5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Fuzzy AHP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40014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Due to the inability of AHP in dealing with uncertainty, </a:t>
            </a:r>
            <a:r>
              <a:rPr lang="en-US" sz="2400" b="1" dirty="0">
                <a:cs typeface="B Yekan" panose="00000400000000000000" pitchFamily="2" charset="-78"/>
              </a:rPr>
              <a:t>Fuzzy AHP </a:t>
            </a:r>
            <a:r>
              <a:rPr lang="en-US" sz="2400" dirty="0">
                <a:cs typeface="B Yekan" panose="00000400000000000000" pitchFamily="2" charset="-78"/>
              </a:rPr>
              <a:t>was introduced.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In the original AHP, the decision makers’ evaluations are represented as crisp numbers. In order to account for uncertainty, instead in </a:t>
            </a:r>
            <a:r>
              <a:rPr lang="en-US" sz="2400" b="1" dirty="0">
                <a:cs typeface="B Yekan" panose="00000400000000000000" pitchFamily="2" charset="-78"/>
              </a:rPr>
              <a:t>Fuzzy AHP</a:t>
            </a:r>
            <a:r>
              <a:rPr lang="en-US" sz="2400" dirty="0">
                <a:cs typeface="B Yekan" panose="00000400000000000000" pitchFamily="2" charset="-78"/>
              </a:rPr>
              <a:t> </a:t>
            </a:r>
            <a:r>
              <a:rPr lang="en-US" sz="2400" b="1" dirty="0">
                <a:cs typeface="B Yekan" panose="00000400000000000000" pitchFamily="2" charset="-78"/>
              </a:rPr>
              <a:t>triangular and trapezoidal fuzzy numbers </a:t>
            </a:r>
            <a:r>
              <a:rPr lang="en-US" sz="2400" dirty="0">
                <a:cs typeface="B Yekan" panose="00000400000000000000" pitchFamily="2" charset="-78"/>
              </a:rPr>
              <a:t>replace their crisp counterparts.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6201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CA93-E006-46E2-B2A1-9937E5D2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E04D-6316-46B4-A8AF-A901A94C7E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In part 2 we will discuss Fuzzy MODM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7145B-28A3-4A9F-83B4-0675984062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624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E42F-453D-49E0-84C1-7D634DDD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0129"/>
            <a:ext cx="6225521" cy="695744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Presentation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DEC09-7A5E-4C56-A1DA-0F15BE253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97" y="1949034"/>
            <a:ext cx="6588024" cy="449780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800" dirty="0">
                <a:cs typeface="B Yekan" panose="00000400000000000000" pitchFamily="2" charset="-78"/>
              </a:rPr>
              <a:t>What is MCDM?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800" dirty="0">
                <a:cs typeface="B Yekan" panose="00000400000000000000" pitchFamily="2" charset="-78"/>
              </a:rPr>
              <a:t>Definition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800" dirty="0">
                <a:cs typeface="B Yekan" panose="00000400000000000000" pitchFamily="2" charset="-78"/>
              </a:rPr>
              <a:t>MADM vs. MODM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>
                <a:cs typeface="B Yekan" panose="00000400000000000000" pitchFamily="2" charset="-78"/>
              </a:rPr>
              <a:t>Taxonomy of MADM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800" dirty="0">
                <a:cs typeface="B Yekan" panose="00000400000000000000" pitchFamily="2" charset="-78"/>
              </a:rPr>
              <a:t>Fuzzy ELECTRE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800" dirty="0">
                <a:cs typeface="B Yekan" panose="00000400000000000000" pitchFamily="2" charset="-78"/>
              </a:rPr>
              <a:t>Fuzzy TOPSIS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800" dirty="0">
                <a:cs typeface="B Yekan" panose="00000400000000000000" pitchFamily="2" charset="-78"/>
              </a:rPr>
              <a:t>Fuzzy AHP</a:t>
            </a:r>
          </a:p>
          <a:p>
            <a:pPr marL="685800" lvl="1" indent="-457200">
              <a:buFont typeface="+mj-lt"/>
              <a:buAutoNum type="arabicPeriod"/>
            </a:pPr>
            <a:endParaRPr lang="en-US" sz="2800" dirty="0">
              <a:cs typeface="B Yek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0E86C-97E7-4732-BF5A-31FD08A9066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27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B420-92B7-4419-886E-7446A548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What is MCDM?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3A713-84EC-4695-A47B-6D26BFACEF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33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Definition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3796757"/>
          </a:xfrm>
        </p:spPr>
        <p:txBody>
          <a:bodyPr/>
          <a:lstStyle/>
          <a:p>
            <a:pPr algn="l"/>
            <a:r>
              <a:rPr lang="en-US" sz="2400" dirty="0">
                <a:cs typeface="B Yekan" panose="00000400000000000000" pitchFamily="2" charset="-78"/>
              </a:rPr>
              <a:t>Multi-Criteria Decision Making (MCDM) refers to:</a:t>
            </a:r>
          </a:p>
          <a:p>
            <a:pPr algn="l"/>
            <a:r>
              <a:rPr lang="en-US" sz="2400" dirty="0">
                <a:cs typeface="B Yekan" panose="00000400000000000000" pitchFamily="2" charset="-78"/>
              </a:rPr>
              <a:t>	“</a:t>
            </a:r>
            <a:r>
              <a:rPr lang="en-US" sz="2400" b="1" dirty="0">
                <a:cs typeface="B Yekan" panose="00000400000000000000" pitchFamily="2" charset="-78"/>
              </a:rPr>
              <a:t>making decisions in the presence of </a:t>
            </a:r>
            <a:r>
              <a:rPr lang="en-US" sz="2400" b="1" u="sng" dirty="0">
                <a:cs typeface="B Yekan" panose="00000400000000000000" pitchFamily="2" charset="-78"/>
              </a:rPr>
              <a:t>multiple</a:t>
            </a:r>
            <a:r>
              <a:rPr lang="en-US" sz="2400" b="1" dirty="0">
                <a:cs typeface="B Yekan" panose="00000400000000000000" pitchFamily="2" charset="-78"/>
              </a:rPr>
              <a:t> and</a:t>
            </a:r>
          </a:p>
          <a:p>
            <a:pPr algn="l"/>
            <a:r>
              <a:rPr lang="en-US" sz="2400" b="1" dirty="0">
                <a:cs typeface="B Yekan" panose="00000400000000000000" pitchFamily="2" charset="-78"/>
              </a:rPr>
              <a:t>	 usually </a:t>
            </a:r>
            <a:r>
              <a:rPr lang="en-US" sz="2400" b="1" u="sng" dirty="0">
                <a:cs typeface="B Yekan" panose="00000400000000000000" pitchFamily="2" charset="-78"/>
              </a:rPr>
              <a:t>conflicting</a:t>
            </a:r>
            <a:r>
              <a:rPr lang="en-US" sz="2400" b="1" dirty="0">
                <a:cs typeface="B Yekan" panose="00000400000000000000" pitchFamily="2" charset="-78"/>
              </a:rPr>
              <a:t> criteria.”</a:t>
            </a:r>
            <a:endParaRPr lang="en-US" sz="2400" dirty="0">
              <a:cs typeface="B Yekan" panose="00000400000000000000" pitchFamily="2" charset="-78"/>
            </a:endParaRPr>
          </a:p>
          <a:p>
            <a:pPr algn="l"/>
            <a:r>
              <a:rPr lang="en-US" sz="2400" dirty="0">
                <a:cs typeface="B Yekan" panose="00000400000000000000" pitchFamily="2" charset="-78"/>
              </a:rPr>
              <a:t>We experience many of these decisions in our everyday lives for example: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Selection of a car:</a:t>
            </a:r>
          </a:p>
          <a:p>
            <a:pPr marL="685800" lvl="1" indent="-457200"/>
            <a:r>
              <a:rPr lang="en-US" sz="2400" dirty="0">
                <a:cs typeface="B Yekan" panose="00000400000000000000" pitchFamily="2" charset="-78"/>
              </a:rPr>
              <a:t>A car exists which at a low price, high consumption and low speed.</a:t>
            </a:r>
          </a:p>
          <a:p>
            <a:pPr marL="685800" lvl="1" indent="-457200"/>
            <a:r>
              <a:rPr lang="en-US" sz="2400" dirty="0">
                <a:cs typeface="B Yekan" panose="00000400000000000000" pitchFamily="2" charset="-78"/>
              </a:rPr>
              <a:t>Another car exists with a higher price, low consumption and higher speed.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89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MADM vs. MODM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3796757"/>
          </a:xfrm>
        </p:spPr>
        <p:txBody>
          <a:bodyPr/>
          <a:lstStyle/>
          <a:p>
            <a:pPr algn="l"/>
            <a:r>
              <a:rPr lang="en-US" sz="2400" dirty="0">
                <a:cs typeface="B Yekan" panose="00000400000000000000" pitchFamily="2" charset="-78"/>
              </a:rPr>
              <a:t>Depending on whether we are dealing with a finite or an infinite set of alternatives, MCDM methods are divided into two major categories: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cs typeface="B Yekan" panose="00000400000000000000" pitchFamily="2" charset="-78"/>
              </a:rPr>
              <a:t>MADM</a:t>
            </a:r>
            <a:r>
              <a:rPr lang="en-US" sz="2400" dirty="0">
                <a:cs typeface="B Yekan" panose="00000400000000000000" pitchFamily="2" charset="-78"/>
              </a:rPr>
              <a:t> (Multi-Attribute Decision Making): There exists a</a:t>
            </a:r>
            <a:r>
              <a:rPr lang="en-US" sz="2400" b="1" dirty="0">
                <a:cs typeface="B Yekan" panose="00000400000000000000" pitchFamily="2" charset="-78"/>
              </a:rPr>
              <a:t> finite set</a:t>
            </a:r>
            <a:r>
              <a:rPr lang="en-US" sz="2400" dirty="0">
                <a:cs typeface="B Yekan" panose="00000400000000000000" pitchFamily="2" charset="-78"/>
              </a:rPr>
              <a:t> of alternatives between which we can choose.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cs typeface="B Yekan" panose="00000400000000000000" pitchFamily="2" charset="-78"/>
              </a:rPr>
              <a:t>MODM</a:t>
            </a:r>
            <a:r>
              <a:rPr lang="en-US" sz="2400" dirty="0">
                <a:cs typeface="B Yekan" panose="00000400000000000000" pitchFamily="2" charset="-78"/>
              </a:rPr>
              <a:t> (Multi-Objective Decision Making): There exists an </a:t>
            </a:r>
            <a:r>
              <a:rPr lang="en-US" sz="2400" b="1" dirty="0">
                <a:cs typeface="B Yekan" panose="00000400000000000000" pitchFamily="2" charset="-78"/>
              </a:rPr>
              <a:t>infinite set </a:t>
            </a:r>
            <a:r>
              <a:rPr lang="en-US" sz="2400" dirty="0">
                <a:cs typeface="B Yekan" panose="00000400000000000000" pitchFamily="2" charset="-78"/>
              </a:rPr>
              <a:t>of alternatives. The decision space is continuous.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0691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B420-92B7-4419-886E-7446A548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Taxonomy of MADM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3A713-84EC-4695-A47B-6D26BFACEF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48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Taxonomy of MADM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3796757"/>
          </a:xfrm>
        </p:spPr>
        <p:txBody>
          <a:bodyPr/>
          <a:lstStyle/>
          <a:p>
            <a:pPr algn="l"/>
            <a:r>
              <a:rPr lang="en-US" sz="2400" dirty="0">
                <a:cs typeface="B Yekan" panose="00000400000000000000" pitchFamily="2" charset="-78"/>
              </a:rPr>
              <a:t>MADM methods are broken down into three important categories: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cs typeface="B Yekan" panose="00000400000000000000" pitchFamily="2" charset="-78"/>
              </a:rPr>
              <a:t>Outranking methods</a:t>
            </a:r>
            <a:r>
              <a:rPr lang="en-US" sz="2400" dirty="0">
                <a:cs typeface="B Yekan" panose="00000400000000000000" pitchFamily="2" charset="-78"/>
              </a:rPr>
              <a:t>: discards some alternatives to the problem by establishing a </a:t>
            </a:r>
            <a:r>
              <a:rPr lang="en-US" sz="2400" i="1" dirty="0">
                <a:cs typeface="B Yekan" panose="00000400000000000000" pitchFamily="2" charset="-78"/>
              </a:rPr>
              <a:t>domination </a:t>
            </a:r>
            <a:r>
              <a:rPr lang="en-US" sz="2400" dirty="0">
                <a:cs typeface="B Yekan" panose="00000400000000000000" pitchFamily="2" charset="-78"/>
              </a:rPr>
              <a:t>relationship. Notable example: </a:t>
            </a:r>
            <a:r>
              <a:rPr lang="en-US" sz="2400" b="1" dirty="0">
                <a:cs typeface="B Yekan" panose="00000400000000000000" pitchFamily="2" charset="-78"/>
              </a:rPr>
              <a:t>ELECTRE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cs typeface="B Yekan" panose="00000400000000000000" pitchFamily="2" charset="-78"/>
              </a:rPr>
              <a:t>Distance based methods</a:t>
            </a:r>
            <a:r>
              <a:rPr lang="en-US" sz="2400" dirty="0">
                <a:cs typeface="B Yekan" panose="00000400000000000000" pitchFamily="2" charset="-78"/>
              </a:rPr>
              <a:t>: ranks the alternatives based on some distance/similarity measure. Notable example: </a:t>
            </a:r>
            <a:r>
              <a:rPr lang="en-US" sz="2400" b="1" dirty="0">
                <a:cs typeface="B Yekan" panose="00000400000000000000" pitchFamily="2" charset="-78"/>
              </a:rPr>
              <a:t>TOPSIS</a:t>
            </a:r>
            <a:endParaRPr lang="en-US" sz="2400" dirty="0">
              <a:cs typeface="B Yekan" panose="00000400000000000000" pitchFamily="2" charset="-7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cs typeface="B Yekan" panose="00000400000000000000" pitchFamily="2" charset="-78"/>
              </a:rPr>
              <a:t>Pairwise Comparison based methods</a:t>
            </a:r>
            <a:r>
              <a:rPr lang="en-US" sz="2400" dirty="0">
                <a:cs typeface="B Yekan" panose="00000400000000000000" pitchFamily="2" charset="-78"/>
              </a:rPr>
              <a:t>: in </a:t>
            </a:r>
            <a:r>
              <a:rPr lang="en-US" sz="2400" i="1" dirty="0">
                <a:cs typeface="B Yekan" panose="00000400000000000000" pitchFamily="2" charset="-78"/>
              </a:rPr>
              <a:t>comparison</a:t>
            </a:r>
            <a:r>
              <a:rPr lang="en-US" sz="2400" dirty="0">
                <a:cs typeface="B Yekan" panose="00000400000000000000" pitchFamily="2" charset="-78"/>
              </a:rPr>
              <a:t> of two alternatives, weighs the positive and negative attributes of the considered alternatives and allows for positive attributes to </a:t>
            </a:r>
            <a:r>
              <a:rPr lang="en-US" sz="2400" i="1" dirty="0">
                <a:cs typeface="B Yekan" panose="00000400000000000000" pitchFamily="2" charset="-78"/>
              </a:rPr>
              <a:t>compensate</a:t>
            </a:r>
            <a:r>
              <a:rPr lang="en-US" sz="2400" dirty="0">
                <a:cs typeface="B Yekan" panose="00000400000000000000" pitchFamily="2" charset="-78"/>
              </a:rPr>
              <a:t> for negative ones. Notable example: </a:t>
            </a:r>
            <a:r>
              <a:rPr lang="en-US" sz="2400" b="1" dirty="0">
                <a:cs typeface="B Yekan" panose="00000400000000000000" pitchFamily="2" charset="-78"/>
              </a:rPr>
              <a:t>AHP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8606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Fuzzy ELECTRE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3796757"/>
          </a:xfrm>
        </p:spPr>
        <p:txBody>
          <a:bodyPr/>
          <a:lstStyle/>
          <a:p>
            <a:r>
              <a:rPr lang="en-US" sz="2400" dirty="0">
                <a:cs typeface="B Yekan" panose="00000400000000000000" pitchFamily="2" charset="-78"/>
              </a:rPr>
              <a:t>Stands for </a:t>
            </a:r>
            <a:r>
              <a:rPr lang="en-US" sz="2400" b="1" dirty="0" err="1">
                <a:cs typeface="B Yekan" panose="00000400000000000000" pitchFamily="2" charset="-78"/>
              </a:rPr>
              <a:t>EL</a:t>
            </a:r>
            <a:r>
              <a:rPr lang="en-US" sz="2400" dirty="0" err="1">
                <a:cs typeface="B Yekan" panose="00000400000000000000" pitchFamily="2" charset="-78"/>
              </a:rPr>
              <a:t>imination</a:t>
            </a:r>
            <a:r>
              <a:rPr lang="en-US" sz="2400" dirty="0">
                <a:cs typeface="B Yekan" panose="00000400000000000000" pitchFamily="2" charset="-78"/>
              </a:rPr>
              <a:t> </a:t>
            </a:r>
            <a:r>
              <a:rPr lang="en-US" sz="2400" b="1" dirty="0">
                <a:cs typeface="B Yekan" panose="00000400000000000000" pitchFamily="2" charset="-78"/>
              </a:rPr>
              <a:t>E</a:t>
            </a:r>
            <a:r>
              <a:rPr lang="en-US" sz="2400" dirty="0">
                <a:cs typeface="B Yekan" panose="00000400000000000000" pitchFamily="2" charset="-78"/>
              </a:rPr>
              <a:t>t </a:t>
            </a:r>
            <a:r>
              <a:rPr lang="en-US" sz="2400" b="1" dirty="0">
                <a:cs typeface="B Yekan" panose="00000400000000000000" pitchFamily="2" charset="-78"/>
              </a:rPr>
              <a:t>C</a:t>
            </a:r>
            <a:r>
              <a:rPr lang="en-US" sz="2400" dirty="0">
                <a:cs typeface="B Yekan" panose="00000400000000000000" pitchFamily="2" charset="-78"/>
              </a:rPr>
              <a:t>hoix </a:t>
            </a:r>
            <a:r>
              <a:rPr lang="en-US" sz="2400" b="1" dirty="0" err="1">
                <a:cs typeface="B Yekan" panose="00000400000000000000" pitchFamily="2" charset="-78"/>
              </a:rPr>
              <a:t>T</a:t>
            </a:r>
            <a:r>
              <a:rPr lang="en-US" sz="2400" dirty="0" err="1">
                <a:cs typeface="B Yekan" panose="00000400000000000000" pitchFamily="2" charset="-78"/>
              </a:rPr>
              <a:t>raduisant</a:t>
            </a:r>
            <a:r>
              <a:rPr lang="en-US" sz="2400" dirty="0">
                <a:cs typeface="B Yekan" panose="00000400000000000000" pitchFamily="2" charset="-78"/>
              </a:rPr>
              <a:t> la </a:t>
            </a:r>
            <a:r>
              <a:rPr lang="en-US" sz="2400" b="1" dirty="0" err="1">
                <a:cs typeface="B Yekan" panose="00000400000000000000" pitchFamily="2" charset="-78"/>
              </a:rPr>
              <a:t>RE</a:t>
            </a:r>
            <a:r>
              <a:rPr lang="en-US" sz="2400" dirty="0" err="1">
                <a:cs typeface="B Yekan" panose="00000400000000000000" pitchFamily="2" charset="-78"/>
              </a:rPr>
              <a:t>alit’e</a:t>
            </a:r>
            <a:r>
              <a:rPr lang="en-US" sz="2400" dirty="0">
                <a:cs typeface="B Yekan" panose="00000400000000000000" pitchFamily="2" charset="-78"/>
              </a:rPr>
              <a:t>, which is French for Elimination and Choice Expressing the Reality.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Preferences in ELECTRE are modeled by using a </a:t>
            </a:r>
            <a:r>
              <a:rPr lang="en-US" sz="2400" i="1" dirty="0">
                <a:cs typeface="B Yekan" panose="00000400000000000000" pitchFamily="2" charset="-78"/>
              </a:rPr>
              <a:t>binary outranking </a:t>
            </a:r>
            <a:r>
              <a:rPr lang="en-US" sz="2400" dirty="0">
                <a:cs typeface="B Yekan" panose="00000400000000000000" pitchFamily="2" charset="-78"/>
              </a:rPr>
              <a:t>relation whose meaning is “at least as good as”.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This method uses Concordance and Discordance</a:t>
            </a:r>
          </a:p>
          <a:p>
            <a:r>
              <a:rPr lang="en-US" sz="2400" dirty="0">
                <a:cs typeface="B Yekan" panose="00000400000000000000" pitchFamily="2" charset="-78"/>
              </a:rPr>
              <a:t>    indexes to perform a pairwise comparison among</a:t>
            </a:r>
          </a:p>
          <a:p>
            <a:r>
              <a:rPr lang="en-US" sz="2400" dirty="0">
                <a:cs typeface="B Yekan" panose="00000400000000000000" pitchFamily="2" charset="-78"/>
              </a:rPr>
              <a:t>    alternatives.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6B063-91FC-414D-93C6-97A834BD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60" y="3034609"/>
            <a:ext cx="2814638" cy="29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1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2DB5-B09E-4D81-93A0-8418B8F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272"/>
            <a:ext cx="10667998" cy="755023"/>
          </a:xfrm>
        </p:spPr>
        <p:txBody>
          <a:bodyPr/>
          <a:lstStyle/>
          <a:p>
            <a:pPr algn="ctr" rtl="1"/>
            <a:r>
              <a:rPr lang="en-US" dirty="0">
                <a:cs typeface="B Yekan" panose="00000400000000000000" pitchFamily="2" charset="-78"/>
              </a:rPr>
              <a:t>Fuzzy ELECTRE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D8043-4E44-4021-A590-4931DF26D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3486"/>
            <a:ext cx="10667999" cy="37967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cs typeface="B Yekan" panose="00000400000000000000" pitchFamily="2" charset="-78"/>
              </a:rPr>
              <a:t>Concordance Index</a:t>
            </a:r>
            <a:r>
              <a:rPr lang="en-US" sz="2400" dirty="0">
                <a:cs typeface="B Yekan" panose="00000400000000000000" pitchFamily="2" charset="-78"/>
              </a:rPr>
              <a:t>: reflects that one alternative is better than another alternative in relation to the sum of weights.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cs typeface="B Yekan" panose="00000400000000000000" pitchFamily="2" charset="-78"/>
              </a:rPr>
              <a:t>Discordance Index</a:t>
            </a:r>
            <a:r>
              <a:rPr lang="en-US" sz="2400" dirty="0">
                <a:cs typeface="B Yekan" panose="00000400000000000000" pitchFamily="2" charset="-78"/>
              </a:rPr>
              <a:t>: reflects the difference of a pair of alternatives divided by the maximum difference over all pairs.</a:t>
            </a:r>
          </a:p>
          <a:p>
            <a:r>
              <a:rPr lang="en-US" sz="2400" dirty="0">
                <a:cs typeface="B Yekan" panose="00000400000000000000" pitchFamily="2" charset="-78"/>
              </a:rPr>
              <a:t>Fuzzy ELECTRE uses</a:t>
            </a:r>
            <a:r>
              <a:rPr lang="en-US" sz="2400" b="1" dirty="0">
                <a:cs typeface="B Yekan" panose="00000400000000000000" pitchFamily="2" charset="-78"/>
              </a:rPr>
              <a:t> </a:t>
            </a:r>
            <a:r>
              <a:rPr lang="en-US" sz="2400" i="1" dirty="0">
                <a:cs typeface="B Yekan" panose="00000400000000000000" pitchFamily="2" charset="-78"/>
              </a:rPr>
              <a:t>fuzzy binary outranking</a:t>
            </a:r>
            <a:r>
              <a:rPr lang="en-US" sz="2400" dirty="0">
                <a:cs typeface="B Yekan" panose="00000400000000000000" pitchFamily="2" charset="-78"/>
              </a:rPr>
              <a:t> relations. The construction of which requires an additional index, called the </a:t>
            </a:r>
            <a:r>
              <a:rPr lang="en-US" sz="2400" b="1" dirty="0">
                <a:cs typeface="B Yekan" panose="00000400000000000000" pitchFamily="2" charset="-78"/>
              </a:rPr>
              <a:t>Credibility Index</a:t>
            </a:r>
            <a:r>
              <a:rPr lang="en-US" sz="2400" dirty="0">
                <a:cs typeface="B Yekan" panose="00000400000000000000" pitchFamily="2" charset="-7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B Yekan" panose="00000400000000000000" pitchFamily="2" charset="-78"/>
              </a:rPr>
              <a:t>Credibility Index</a:t>
            </a:r>
            <a:r>
              <a:rPr lang="en-US" sz="2400" dirty="0">
                <a:cs typeface="B Yekan" panose="00000400000000000000" pitchFamily="2" charset="-78"/>
              </a:rPr>
              <a:t>: reflects the fuzzy degree to which the assertion “a outranks b” is credible.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B Yekan" panose="00000400000000000000" pitchFamily="2" charset="-78"/>
              </a:rPr>
              <a:t>The alternatives are outranked by defining a threshold for the indices.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F7D-9828-465B-91C6-0EF038828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2060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1210</TotalTime>
  <Words>703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Segoe UI</vt:lpstr>
      <vt:lpstr>Office Theme</vt:lpstr>
      <vt:lpstr>Fuzzy Multi-Criteria Decision Making: Part 1 - MADM</vt:lpstr>
      <vt:lpstr>Presentation Structure</vt:lpstr>
      <vt:lpstr>What is MCDM?</vt:lpstr>
      <vt:lpstr>Definition</vt:lpstr>
      <vt:lpstr>MADM vs. MODM</vt:lpstr>
      <vt:lpstr>Taxonomy of MADM</vt:lpstr>
      <vt:lpstr>Taxonomy of MADM</vt:lpstr>
      <vt:lpstr>Fuzzy ELECTRE</vt:lpstr>
      <vt:lpstr>Fuzzy ELECTRE</vt:lpstr>
      <vt:lpstr>Fuzzy TOPSIS</vt:lpstr>
      <vt:lpstr>Fuzzy TOPSIS</vt:lpstr>
      <vt:lpstr>Fuzzy AHP</vt:lpstr>
      <vt:lpstr>Fuzzy AHP</vt:lpstr>
      <vt:lpstr>Fuzzy AHP</vt:lpstr>
      <vt:lpstr>Thank you for your attention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 in Cybersecurity</dc:title>
  <dc:subject/>
  <dc:creator>Arian Tashakkor</dc:creator>
  <cp:keywords/>
  <dc:description/>
  <cp:lastModifiedBy>Arian Tashakkor</cp:lastModifiedBy>
  <cp:revision>65</cp:revision>
  <dcterms:created xsi:type="dcterms:W3CDTF">2022-10-31T07:49:30Z</dcterms:created>
  <dcterms:modified xsi:type="dcterms:W3CDTF">2022-12-30T11:16:53Z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