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256" r:id="rId5"/>
    <p:sldId id="257" r:id="rId6"/>
    <p:sldId id="278" r:id="rId7"/>
    <p:sldId id="258" r:id="rId8"/>
    <p:sldId id="279" r:id="rId9"/>
    <p:sldId id="280" r:id="rId10"/>
    <p:sldId id="281" r:id="rId11"/>
    <p:sldId id="282" r:id="rId12"/>
    <p:sldId id="285" r:id="rId13"/>
    <p:sldId id="283" r:id="rId14"/>
    <p:sldId id="284" r:id="rId15"/>
    <p:sldId id="286" r:id="rId16"/>
    <p:sldId id="287" r:id="rId17"/>
    <p:sldId id="288" r:id="rId18"/>
    <p:sldId id="289" r:id="rId19"/>
    <p:sldId id="291" r:id="rId20"/>
    <p:sldId id="294" r:id="rId21"/>
    <p:sldId id="290" r:id="rId22"/>
    <p:sldId id="295" r:id="rId23"/>
    <p:sldId id="313" r:id="rId24"/>
    <p:sldId id="292" r:id="rId25"/>
    <p:sldId id="296" r:id="rId26"/>
    <p:sldId id="293" r:id="rId27"/>
    <p:sldId id="297" r:id="rId28"/>
    <p:sldId id="298" r:id="rId29"/>
    <p:sldId id="305" r:id="rId30"/>
    <p:sldId id="309" r:id="rId31"/>
    <p:sldId id="310" r:id="rId32"/>
    <p:sldId id="311" r:id="rId33"/>
    <p:sldId id="316" r:id="rId34"/>
    <p:sldId id="312" r:id="rId35"/>
    <p:sldId id="314" r:id="rId36"/>
    <p:sldId id="315" r:id="rId37"/>
    <p:sldId id="299" r:id="rId38"/>
    <p:sldId id="317" r:id="rId39"/>
    <p:sldId id="322" r:id="rId40"/>
    <p:sldId id="319" r:id="rId41"/>
    <p:sldId id="320" r:id="rId42"/>
    <p:sldId id="321" r:id="rId43"/>
    <p:sldId id="323" r:id="rId44"/>
    <p:sldId id="324" r:id="rId45"/>
    <p:sldId id="300" r:id="rId46"/>
    <p:sldId id="307" r:id="rId47"/>
    <p:sldId id="308" r:id="rId48"/>
    <p:sldId id="303" r:id="rId49"/>
    <p:sldId id="302" r:id="rId50"/>
    <p:sldId id="325" r:id="rId51"/>
    <p:sldId id="326" r:id="rId52"/>
    <p:sldId id="32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0655" autoAdjust="0"/>
  </p:normalViewPr>
  <p:slideViewPr>
    <p:cSldViewPr snapToGrid="0">
      <p:cViewPr varScale="1">
        <p:scale>
          <a:sx n="86" d="100"/>
          <a:sy n="86" d="100"/>
        </p:scale>
        <p:origin x="566" y="5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12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11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54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75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20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4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24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55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83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2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6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4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6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6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r>
              <a:rPr lang="en-US" dirty="0"/>
              <a:t>/</a:t>
            </a:r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r>
              <a:rPr lang="en-US" dirty="0"/>
              <a:t>/</a:t>
            </a:r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r>
              <a:rPr lang="en-US" dirty="0"/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64" y="3936806"/>
            <a:ext cx="10718669" cy="2228071"/>
          </a:xfrm>
        </p:spPr>
        <p:txBody>
          <a:bodyPr anchor="ctr"/>
          <a:lstStyle/>
          <a:p>
            <a:r>
              <a:rPr lang="en-US" sz="3000" b="1" dirty="0">
                <a:solidFill>
                  <a:srgbClr val="C00000"/>
                </a:solidFill>
              </a:rPr>
              <a:t>ARCANE</a:t>
            </a:r>
            <a:r>
              <a:rPr lang="en-US" sz="3000" b="1" dirty="0"/>
              <a:t>:</a:t>
            </a:r>
            <a:br>
              <a:rPr lang="en-US" sz="3000" dirty="0"/>
            </a:br>
            <a:r>
              <a:rPr lang="en-US" sz="3000" b="1" dirty="0">
                <a:solidFill>
                  <a:srgbClr val="C00000"/>
                </a:solidFill>
              </a:rPr>
              <a:t>A</a:t>
            </a:r>
            <a:r>
              <a:rPr lang="en-US" sz="3000" dirty="0"/>
              <a:t>dversarial </a:t>
            </a:r>
            <a:r>
              <a:rPr lang="en-US" sz="3000" b="1" dirty="0">
                <a:solidFill>
                  <a:srgbClr val="C00000"/>
                </a:solidFill>
              </a:rPr>
              <a:t>R</a:t>
            </a:r>
            <a:r>
              <a:rPr lang="en-US" sz="3000" dirty="0"/>
              <a:t>obustness using </a:t>
            </a:r>
            <a:r>
              <a:rPr lang="en-US" sz="3000" b="1" dirty="0">
                <a:solidFill>
                  <a:srgbClr val="C00000"/>
                </a:solidFill>
              </a:rPr>
              <a:t>c</a:t>
            </a:r>
            <a:r>
              <a:rPr lang="en-US" sz="3000" dirty="0"/>
              <a:t>lass-condition</a:t>
            </a:r>
            <a:r>
              <a:rPr lang="en-US" sz="3000" b="1" dirty="0">
                <a:solidFill>
                  <a:srgbClr val="C00000"/>
                </a:solidFill>
              </a:rPr>
              <a:t>a</a:t>
            </a:r>
            <a:r>
              <a:rPr lang="en-US" sz="3000" dirty="0"/>
              <a:t>l ge</a:t>
            </a:r>
            <a:r>
              <a:rPr lang="en-US" sz="3000" b="1" dirty="0">
                <a:solidFill>
                  <a:srgbClr val="C00000"/>
                </a:solidFill>
              </a:rPr>
              <a:t>n</a:t>
            </a:r>
            <a:r>
              <a:rPr lang="en-US" sz="3000" dirty="0"/>
              <a:t>erative mod</a:t>
            </a:r>
            <a:r>
              <a:rPr lang="en-US" sz="3000" b="1" dirty="0">
                <a:solidFill>
                  <a:srgbClr val="C00000"/>
                </a:solidFill>
              </a:rPr>
              <a:t>e</a:t>
            </a:r>
            <a:r>
              <a:rPr lang="en-US" sz="3000" dirty="0"/>
              <a:t>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5E0A7-ABA7-5387-E758-DA05D57F14BA}"/>
              </a:ext>
            </a:extLst>
          </p:cNvPr>
          <p:cNvSpPr txBox="1"/>
          <p:nvPr/>
        </p:nvSpPr>
        <p:spPr>
          <a:xfrm>
            <a:off x="3149599" y="5532745"/>
            <a:ext cx="5892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Arian Tashakkor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2C844-9AF9-72C4-8B50-F4E927C3EA0E}"/>
              </a:ext>
            </a:extLst>
          </p:cNvPr>
          <p:cNvSpPr txBox="1"/>
          <p:nvPr/>
        </p:nvSpPr>
        <p:spPr>
          <a:xfrm>
            <a:off x="3149599" y="5902077"/>
            <a:ext cx="589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Advisor: Dr. Mohammad Hossein </a:t>
            </a:r>
            <a:r>
              <a:rPr lang="en-US" dirty="0" err="1"/>
              <a:t>Manshaei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73F29-5347-36BE-1AC6-CF7C0DC43BEB}"/>
              </a:ext>
            </a:extLst>
          </p:cNvPr>
          <p:cNvSpPr txBox="1"/>
          <p:nvPr/>
        </p:nvSpPr>
        <p:spPr>
          <a:xfrm>
            <a:off x="3149599" y="6310382"/>
            <a:ext cx="5892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Isfahan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367136-4483-C50B-B095-F2AD78527AA1}"/>
              </a:ext>
            </a:extLst>
          </p:cNvPr>
          <p:cNvSpPr/>
          <p:nvPr/>
        </p:nvSpPr>
        <p:spPr>
          <a:xfrm>
            <a:off x="3781887" y="3888419"/>
            <a:ext cx="2760956" cy="3728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CDAB031-D17D-220E-44CA-1B9114AE4A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5037" y="1784413"/>
                <a:ext cx="8283250" cy="45719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1" dirty="0"/>
                  <a:t>Fast Gradient Sign Method (FGSM):</a:t>
                </a:r>
              </a:p>
              <a:p>
                <a:r>
                  <a:rPr lang="en-US" sz="1800" dirty="0"/>
                  <a:t>One of the earliest discovered adversarial attacks.</a:t>
                </a:r>
              </a:p>
              <a:p>
                <a:r>
                  <a:rPr lang="en-US" sz="1800" dirty="0"/>
                  <a:t>Generates adversarial examples by </a:t>
                </a:r>
                <a:r>
                  <a:rPr lang="en-US" sz="1800" b="1" dirty="0"/>
                  <a:t>adding noise to input data in the direction of the gradient of the loss function with respect to the input</a:t>
                </a:r>
                <a:r>
                  <a:rPr lang="en-US" sz="1800" dirty="0"/>
                  <a:t>, aiming to </a:t>
                </a:r>
                <a:r>
                  <a:rPr lang="en-US" sz="1800" b="1" dirty="0"/>
                  <a:t>maximize the model's prediction error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Formally: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CDAB031-D17D-220E-44CA-1B9114AE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37" y="1784413"/>
                <a:ext cx="8283250" cy="4571936"/>
              </a:xfrm>
              <a:prstGeom prst="rect">
                <a:avLst/>
              </a:prstGeom>
              <a:blipFill>
                <a:blip r:embed="rId2"/>
                <a:stretch>
                  <a:fillRect l="-663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7D645F1-142F-191E-ACDA-96E5C8405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481" y="4374614"/>
            <a:ext cx="5194361" cy="19817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7BF1AE-185D-F1C6-4AB3-13BF015F0D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51CBC0-5231-8CA4-B441-B639297FBB42}"/>
              </a:ext>
            </a:extLst>
          </p:cNvPr>
          <p:cNvSpPr txBox="1">
            <a:spLocks/>
          </p:cNvSpPr>
          <p:nvPr/>
        </p:nvSpPr>
        <p:spPr>
          <a:xfrm>
            <a:off x="985037" y="250604"/>
            <a:ext cx="8904759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Introduction to Adversarial attacks (FGSM)</a:t>
            </a:r>
          </a:p>
        </p:txBody>
      </p:sp>
    </p:spTree>
    <p:extLst>
      <p:ext uri="{BB962C8B-B14F-4D97-AF65-F5344CB8AC3E}">
        <p14:creationId xmlns:p14="http://schemas.microsoft.com/office/powerpoint/2010/main" val="212984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650865-62D2-1A16-84E3-56756380624F}"/>
              </a:ext>
            </a:extLst>
          </p:cNvPr>
          <p:cNvSpPr/>
          <p:nvPr/>
        </p:nvSpPr>
        <p:spPr>
          <a:xfrm>
            <a:off x="3542190" y="3888419"/>
            <a:ext cx="3116062" cy="39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CDAB031-D17D-220E-44CA-1B9114AE4A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5037" y="1784413"/>
                <a:ext cx="8283250" cy="45719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1" dirty="0"/>
                  <a:t>Carlini-Wagner attack(CW):</a:t>
                </a:r>
              </a:p>
              <a:p>
                <a:r>
                  <a:rPr lang="en-US" sz="1800" dirty="0"/>
                  <a:t>A strong optimization-based adversarial attack that generates adversarial examples by </a:t>
                </a:r>
                <a:r>
                  <a:rPr lang="en-US" sz="1800" b="1" dirty="0"/>
                  <a:t>minimizing the perturbation added to the input </a:t>
                </a:r>
                <a:r>
                  <a:rPr lang="en-US" sz="1800" dirty="0"/>
                  <a:t>while </a:t>
                </a:r>
                <a:r>
                  <a:rPr lang="en-US" sz="1800" b="1" dirty="0"/>
                  <a:t>ensuring the modified input misleads the model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Formally: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br>
                  <a:rPr lang="en-US" sz="1800" b="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1800" b="0" dirty="0"/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CDAB031-D17D-220E-44CA-1B9114AE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37" y="1784413"/>
                <a:ext cx="8283250" cy="4571936"/>
              </a:xfrm>
              <a:prstGeom prst="rect">
                <a:avLst/>
              </a:prstGeom>
              <a:blipFill>
                <a:blip r:embed="rId2"/>
                <a:stretch>
                  <a:fillRect l="-663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E1043-B26B-FBAF-96FA-F00527A8A1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ABA3CA-2A9F-7606-5EEC-B7FB1A28B591}"/>
              </a:ext>
            </a:extLst>
          </p:cNvPr>
          <p:cNvSpPr txBox="1">
            <a:spLocks/>
          </p:cNvSpPr>
          <p:nvPr/>
        </p:nvSpPr>
        <p:spPr>
          <a:xfrm>
            <a:off x="985037" y="250604"/>
            <a:ext cx="8904759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Introduction to Adversarial attacks (CW)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2A864-7D13-7A47-150E-8BD4A5BC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94" y="2752076"/>
            <a:ext cx="3622569" cy="360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904269"/>
            <a:ext cx="4531866" cy="3377354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Existing Adversarial Defense Methods</a:t>
            </a:r>
          </a:p>
        </p:txBody>
      </p:sp>
    </p:spTree>
    <p:extLst>
      <p:ext uri="{BB962C8B-B14F-4D97-AF65-F5344CB8AC3E}">
        <p14:creationId xmlns:p14="http://schemas.microsoft.com/office/powerpoint/2010/main" val="47628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46A4E9-B374-1E10-05F9-77A309301296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8194544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Existing Adversarial Defense Methods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26B0A3-9A8D-F9A2-E3C0-027EC4C35B02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Adversarial Defense: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u="sng" dirty="0"/>
              <a:t>Detection</a:t>
            </a:r>
            <a:r>
              <a:rPr lang="en-US" sz="1800" b="1" dirty="0"/>
              <a:t>:</a:t>
            </a:r>
            <a:r>
              <a:rPr lang="en-US" sz="1800" dirty="0"/>
              <a:t> Simply </a:t>
            </a:r>
            <a:r>
              <a:rPr lang="en-US" sz="1800" b="1" dirty="0"/>
              <a:t>detect</a:t>
            </a:r>
            <a:r>
              <a:rPr lang="en-US" sz="1800" dirty="0"/>
              <a:t> the existence of an attack.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u="sng" dirty="0"/>
              <a:t>Purification</a:t>
            </a:r>
            <a:r>
              <a:rPr lang="en-US" sz="1800" b="1" dirty="0"/>
              <a:t>:</a:t>
            </a:r>
            <a:r>
              <a:rPr lang="en-US" sz="1800" dirty="0"/>
              <a:t> Make the </a:t>
            </a:r>
            <a:r>
              <a:rPr lang="en-US" sz="1800" b="1" dirty="0"/>
              <a:t>victim model more robust </a:t>
            </a:r>
            <a:r>
              <a:rPr lang="en-US" sz="1800" dirty="0"/>
              <a:t>so that it manages to deflect adversarial attacks or </a:t>
            </a:r>
            <a:r>
              <a:rPr lang="en-US" sz="1800" b="1" dirty="0"/>
              <a:t>use and auxiliary model to correct the prediction </a:t>
            </a:r>
            <a:r>
              <a:rPr lang="en-US" sz="1800" dirty="0"/>
              <a:t>output of the victim model.</a:t>
            </a:r>
          </a:p>
          <a:p>
            <a:endParaRPr lang="en-US" sz="1800" b="1" dirty="0"/>
          </a:p>
          <a:p>
            <a:pPr marL="0" indent="0" algn="ctr">
              <a:buNone/>
            </a:pPr>
            <a:r>
              <a:rPr lang="en-US" sz="2200" dirty="0"/>
              <a:t>Our focus: Detection + Purification using an auxiliary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20D7F1-A2EB-C1F1-05A5-45AFFEAB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4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26B0A3-9A8D-F9A2-E3C0-027EC4C35B02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Adversarial Training</a:t>
            </a:r>
            <a:r>
              <a:rPr lang="en-US" sz="2200" dirty="0"/>
              <a:t>:</a:t>
            </a:r>
          </a:p>
          <a:p>
            <a:pPr lvl="1"/>
            <a:r>
              <a:rPr lang="en-US" sz="1800" dirty="0"/>
              <a:t>Make adversarial samples.</a:t>
            </a:r>
          </a:p>
          <a:p>
            <a:pPr lvl="1"/>
            <a:r>
              <a:rPr lang="en-US" sz="1800" dirty="0"/>
              <a:t>Train model on a mix of normal and adversarial samples.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ED59F-97C1-08EF-C83C-3CDC841C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233691"/>
            <a:ext cx="6781800" cy="19812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07FB1-BC6A-25BA-1D25-95C86652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73E70C-A389-6EBE-7A55-77C91D357F53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8194544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Existing Adversarial Defense Methods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4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7E26B0A3-9A8D-F9A2-E3C0-027EC4C35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5036" y="1784413"/>
                <a:ext cx="10254093" cy="45719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b="1" dirty="0"/>
                  <a:t>Defensive Distillation</a:t>
                </a:r>
                <a:r>
                  <a:rPr lang="en-US" sz="2200" dirty="0"/>
                  <a:t>:</a:t>
                </a:r>
              </a:p>
              <a:p>
                <a:pPr lvl="1"/>
                <a:r>
                  <a:rPr lang="en-US" sz="1800" dirty="0"/>
                  <a:t>Train model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on dataset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to obtain predictions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/>
                  <a:t>Train distilled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𝑑𝑖𝑠𝑡𝑖𝑙𝑙𝑒𝑑</m:t>
                        </m:r>
                      </m:sub>
                    </m:sSub>
                  </m:oMath>
                </a14:m>
                <a:r>
                  <a:rPr lang="en-US" sz="1800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/>
                  <a:t>Compact model with relaxed labels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/>
                  <a:t> More robust against attacks with less risk of overfitting.</a:t>
                </a: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7E26B0A3-9A8D-F9A2-E3C0-027EC4C35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36" y="1784413"/>
                <a:ext cx="10254093" cy="4571936"/>
              </a:xfrm>
              <a:prstGeom prst="rect">
                <a:avLst/>
              </a:prstGeom>
              <a:blipFill>
                <a:blip r:embed="rId2"/>
                <a:stretch>
                  <a:fillRect l="-713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3EF8428-28BF-2821-36BD-010C1F749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37" y="3429000"/>
            <a:ext cx="5038725" cy="2133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E9D8B4-D280-E8C1-1DA8-88115087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975DC2-609A-E505-111A-0C8C0F443277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8194544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Existing Adversarial Defense Methods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0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26B0A3-9A8D-F9A2-E3C0-027EC4C35B02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Detectors</a:t>
            </a:r>
            <a:r>
              <a:rPr lang="en-US" sz="2200" dirty="0"/>
              <a:t>:</a:t>
            </a:r>
          </a:p>
          <a:p>
            <a:pPr lvl="1"/>
            <a:r>
              <a:rPr lang="en-US" sz="1800" dirty="0"/>
              <a:t>Estimate the statistical features of clean samples with a mathematical model.</a:t>
            </a:r>
          </a:p>
          <a:p>
            <a:pPr lvl="1"/>
            <a:r>
              <a:rPr lang="en-US" sz="1800" dirty="0"/>
              <a:t>Decide if given sample is adversarial through the trained model.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C0A92-22B8-CF06-8776-F649B5D4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3429000"/>
            <a:ext cx="6496050" cy="2057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C0D7E7-8CA7-6BCC-6032-1CC57FBB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9A8093-375B-7625-BD39-5266144BE3C4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8194544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Existing Adversarial Defense Methods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0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82F38E-F1AD-9DEB-AC8B-408EEF6127E3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8194544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Detour: GANs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CDAB031-D17D-220E-44CA-1B9114AE4ADC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Generative Adversarial Networks (GANs):</a:t>
            </a:r>
          </a:p>
          <a:p>
            <a:pPr marL="0" indent="0">
              <a:buNone/>
            </a:pPr>
            <a:endParaRPr lang="en-US" sz="18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12488-4C83-C54C-6F5E-2CEC4B99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041" y="3429000"/>
            <a:ext cx="7625918" cy="2635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CD525-BBB6-E3F6-C1BC-779B3690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2678652"/>
            <a:ext cx="7715250" cy="5905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DCD0E3-840D-089E-DA1B-46D98378C0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6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7E26B0A3-9A8D-F9A2-E3C0-027EC4C35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5037" y="1784413"/>
                <a:ext cx="8283250" cy="45719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b="1" dirty="0"/>
                  <a:t>Projection (Our Focus)</a:t>
                </a:r>
                <a:r>
                  <a:rPr lang="en-US" sz="2200" dirty="0"/>
                  <a:t>:</a:t>
                </a:r>
              </a:p>
              <a:p>
                <a:pPr lvl="1"/>
                <a:r>
                  <a:rPr lang="en-US" sz="1800" dirty="0"/>
                  <a:t>Train generative model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/>
                  <a:t> on clean samples.</a:t>
                </a:r>
              </a:p>
              <a:p>
                <a:pPr lvl="1"/>
                <a:r>
                  <a:rPr lang="en-US" sz="1800" dirty="0"/>
                  <a:t>At test time, project input image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onto the distribution learned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1" dirty="0"/>
              </a:p>
              <a:p>
                <a:pPr lvl="1"/>
                <a:r>
                  <a:rPr lang="en-US" sz="1800" dirty="0"/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𝑐𝑙𝑒𝑎𝑛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Example: </a:t>
                </a:r>
                <a:r>
                  <a:rPr lang="en-US" sz="1800" b="1" dirty="0"/>
                  <a:t>Defense-GAN</a:t>
                </a:r>
                <a:endParaRPr lang="en-US" sz="1800" dirty="0"/>
              </a:p>
              <a:p>
                <a:pPr lvl="1"/>
                <a:endParaRPr lang="en-US" sz="18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7E26B0A3-9A8D-F9A2-E3C0-027EC4C35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37" y="1784413"/>
                <a:ext cx="8283250" cy="4571936"/>
              </a:xfrm>
              <a:prstGeom prst="rect">
                <a:avLst/>
              </a:prstGeom>
              <a:blipFill>
                <a:blip r:embed="rId2"/>
                <a:stretch>
                  <a:fillRect l="-884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C10AFFC-364F-422D-74AD-7065CFA3A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3587271"/>
            <a:ext cx="8429625" cy="17430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0A7A81-36AE-DFE4-BADA-58E4BC1F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EA037F-F465-5117-1B78-9A5F5DB841DD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8194544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Existing Adversarial Defense Methods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2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82F38E-F1AD-9DEB-AC8B-408EEF6127E3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8194544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Detour: Diffusion Models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CDAB031-D17D-220E-44CA-1B9114AE4ADC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Diffusion Models:</a:t>
            </a:r>
          </a:p>
          <a:p>
            <a:pPr marL="0" indent="0">
              <a:buNone/>
            </a:pPr>
            <a:endParaRPr lang="en-US" sz="18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EC130-7331-2E03-C4B5-F1A9314A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6" y="2705037"/>
            <a:ext cx="8397968" cy="14479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6FEBB5-3935-1419-45E4-6B7CA5E6CE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5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54" y="701336"/>
            <a:ext cx="2895600" cy="61839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78" y="1316681"/>
            <a:ext cx="4925259" cy="358962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100" dirty="0"/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/>
              <a:t>Introduction to Adversarial Attacks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/>
              <a:t>Existing Adversarial Defense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/>
              <a:t>Proposed Method: ARCANE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/>
              <a:t>Experimental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/>
              <a:t>Future Work &amp; Conclusion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7E26B0A3-9A8D-F9A2-E3C0-027EC4C35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5037" y="1784413"/>
                <a:ext cx="8283250" cy="45719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b="1" dirty="0"/>
                  <a:t>Projection</a:t>
                </a:r>
                <a:r>
                  <a:rPr lang="en-US" sz="2200" dirty="0"/>
                  <a:t>:</a:t>
                </a:r>
              </a:p>
              <a:p>
                <a:pPr lvl="1"/>
                <a:r>
                  <a:rPr lang="en-US" sz="1800" dirty="0"/>
                  <a:t>Example: </a:t>
                </a:r>
                <a:r>
                  <a:rPr lang="en-US" sz="1800" b="1" dirty="0" err="1"/>
                  <a:t>DiffPure</a:t>
                </a:r>
                <a:endParaRPr lang="en-US" sz="1800" b="1" dirty="0"/>
              </a:p>
              <a:p>
                <a:pPr lvl="1"/>
                <a:r>
                  <a:rPr lang="en-US" sz="1800" dirty="0"/>
                  <a:t>Train a generative diffusion model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𝐷𝑖𝑓𝑓</m:t>
                    </m:r>
                  </m:oMath>
                </a14:m>
                <a:r>
                  <a:rPr lang="en-US" sz="1800" dirty="0"/>
                  <a:t> on the clean samples.</a:t>
                </a:r>
              </a:p>
              <a:p>
                <a:pPr lvl="1"/>
                <a:r>
                  <a:rPr lang="en-US" sz="1800" dirty="0"/>
                  <a:t>Forward diffusion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timesteps.</a:t>
                </a:r>
              </a:p>
              <a:p>
                <a:pPr lvl="1"/>
                <a:r>
                  <a:rPr lang="en-US" sz="1800" dirty="0"/>
                  <a:t>Backward diffusion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timesteps.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7E26B0A3-9A8D-F9A2-E3C0-027EC4C35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37" y="1784413"/>
                <a:ext cx="8283250" cy="4571936"/>
              </a:xfrm>
              <a:prstGeom prst="rect">
                <a:avLst/>
              </a:prstGeom>
              <a:blipFill>
                <a:blip r:embed="rId2"/>
                <a:stretch>
                  <a:fillRect l="-884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E10FA14-6776-284F-B651-F593D8EA7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751" y="3429000"/>
            <a:ext cx="5052498" cy="30863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2FDD37-A0A6-7D34-6A6D-949C76DC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63C6D5-95E8-5318-3ED0-C34D6389D700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8194544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Existing Adversarial Defense Methods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7E26B0A3-9A8D-F9A2-E3C0-027EC4C35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5037" y="1784413"/>
                <a:ext cx="9632656" cy="45719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b="1" dirty="0"/>
                  <a:t>ACGAN-ADA:</a:t>
                </a:r>
                <a:endParaRPr lang="en-US" sz="2200" dirty="0"/>
              </a:p>
              <a:p>
                <a:r>
                  <a:rPr lang="en-US" sz="2200" dirty="0"/>
                  <a:t>An extension to the prior work, </a:t>
                </a:r>
                <a:r>
                  <a:rPr lang="en-US" sz="2200" b="1" dirty="0"/>
                  <a:t>Defense-GAN </a:t>
                </a:r>
                <a:r>
                  <a:rPr lang="en-US" sz="2200" dirty="0"/>
                  <a:t>which employs an </a:t>
                </a:r>
                <a:r>
                  <a:rPr lang="en-US" sz="2200" b="1" dirty="0"/>
                  <a:t>ACGAN</a:t>
                </a:r>
                <a:r>
                  <a:rPr lang="en-US" sz="2200" dirty="0"/>
                  <a:t> instead of the vanilla GAN.</a:t>
                </a:r>
              </a:p>
              <a:p>
                <a:r>
                  <a:rPr lang="en-US" sz="2200" b="1" dirty="0"/>
                  <a:t>Why class-conditional?</a:t>
                </a:r>
                <a:r>
                  <a:rPr lang="en-US" sz="2200" dirty="0"/>
                  <a:t> Provably easier to model conditioned distributions.</a:t>
                </a:r>
                <a:endParaRPr lang="en-US" sz="2200" b="1" dirty="0"/>
              </a:p>
              <a:p>
                <a:r>
                  <a:rPr lang="en-US" sz="2200" dirty="0"/>
                  <a:t>Uses the </a:t>
                </a:r>
                <a:r>
                  <a:rPr lang="en-US" sz="2200" b="1" dirty="0"/>
                  <a:t>class label </a:t>
                </a:r>
                <a:r>
                  <a:rPr lang="en-US" sz="2200" dirty="0"/>
                  <a:t>of the samples as a way to guide the purification and detection procedures.</a:t>
                </a:r>
              </a:p>
              <a:p>
                <a:r>
                  <a:rPr lang="en-US" sz="2200" dirty="0"/>
                  <a:t>Uses 3 criteria to decide whether a given sample is adversarial: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7E26B0A3-9A8D-F9A2-E3C0-027EC4C35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37" y="1784413"/>
                <a:ext cx="9632656" cy="4571936"/>
              </a:xfrm>
              <a:prstGeom prst="rect">
                <a:avLst/>
              </a:prstGeom>
              <a:blipFill>
                <a:blip r:embed="rId2"/>
                <a:stretch>
                  <a:fillRect l="-759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10B66-9239-3872-2A28-6E7A9B54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E3A3F7-0C09-4A0F-9F15-234047E45102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8194544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Existing Adversarial Defense Methods - Predecessor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9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82F38E-F1AD-9DEB-AC8B-408EEF6127E3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8194544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DETOUR: ACGAN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CDAB031-D17D-220E-44CA-1B9114AE4ADC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Auxiliary Classifier Generative Adversarial Networks (ACGANs):</a:t>
            </a:r>
          </a:p>
          <a:p>
            <a:pPr marL="0" indent="0">
              <a:buNone/>
            </a:pPr>
            <a:endParaRPr lang="en-US" sz="18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A4-CD1C-097D-B679-42F2756A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284" y="2719493"/>
            <a:ext cx="1958968" cy="2942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2FFA02-F3C2-C090-71A5-92ADF8AC7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74" y="2719493"/>
            <a:ext cx="49911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1B16B-6BD0-1367-75A0-469D6CDFC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731" y="3181965"/>
            <a:ext cx="442912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6FB94-099F-DC07-0137-B4D7E55CC974}"/>
                  </a:ext>
                </a:extLst>
              </p:cNvPr>
              <p:cNvSpPr txBox="1"/>
              <p:nvPr/>
            </p:nvSpPr>
            <p:spPr>
              <a:xfrm>
                <a:off x="1795130" y="4680154"/>
                <a:ext cx="4429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Discriminator Objective:</a:t>
                </a:r>
              </a:p>
              <a:p>
                <a:r>
                  <a:rPr lang="en-US" b="1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6FB94-099F-DC07-0137-B4D7E55CC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0" y="4680154"/>
                <a:ext cx="4429125" cy="646331"/>
              </a:xfrm>
              <a:prstGeom prst="rect">
                <a:avLst/>
              </a:prstGeom>
              <a:blipFill>
                <a:blip r:embed="rId5"/>
                <a:stretch>
                  <a:fillRect l="-1100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9105FF-D065-3BB6-95B6-13DED7F6765C}"/>
                  </a:ext>
                </a:extLst>
              </p:cNvPr>
              <p:cNvSpPr txBox="1"/>
              <p:nvPr/>
            </p:nvSpPr>
            <p:spPr>
              <a:xfrm>
                <a:off x="1795131" y="3934287"/>
                <a:ext cx="4429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Generator Objective:</a:t>
                </a:r>
              </a:p>
              <a:p>
                <a:r>
                  <a:rPr lang="en-US" b="1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9105FF-D065-3BB6-95B6-13DED7F67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1" y="3934287"/>
                <a:ext cx="4429125" cy="646331"/>
              </a:xfrm>
              <a:prstGeom prst="rect">
                <a:avLst/>
              </a:prstGeom>
              <a:blipFill>
                <a:blip r:embed="rId6"/>
                <a:stretch>
                  <a:fillRect l="-11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3A14F5-B16C-A4EF-E30F-E406B6D44C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26B0A3-9A8D-F9A2-E3C0-027EC4C35B02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ACGAN-ADA:</a:t>
            </a:r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15A46-5495-D28B-5221-F701F0F5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017" y="2348065"/>
            <a:ext cx="4410075" cy="3267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B1B67-ACD7-1105-E136-9A763EF8B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42" y="2276628"/>
            <a:ext cx="4638675" cy="34099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9E007D-287A-D61B-96FF-6B3C599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AD13BC-CA05-3177-69D7-1064C7C5AB39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8194544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Existing Adversarial Defense Methods - Predecessor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01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26B0A3-9A8D-F9A2-E3C0-027EC4C35B02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ACGAN-ADA Shortcomings:</a:t>
            </a:r>
          </a:p>
          <a:p>
            <a:endParaRPr lang="en-US" sz="2200" b="1" dirty="0"/>
          </a:p>
          <a:p>
            <a:pPr lvl="1"/>
            <a:r>
              <a:rPr lang="en-US" sz="2000" dirty="0"/>
              <a:t>Poor performance when the dataset has </a:t>
            </a:r>
            <a:r>
              <a:rPr lang="en-US" sz="2000" b="1" dirty="0"/>
              <a:t>many modes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Poor generation quality </a:t>
            </a:r>
            <a:r>
              <a:rPr lang="en-US" sz="2000" dirty="0"/>
              <a:t>for purification tasks.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Use of limited criteria with </a:t>
            </a:r>
            <a:r>
              <a:rPr lang="en-US" sz="2000" b="1" dirty="0"/>
              <a:t>manually tuned hyperparameters</a:t>
            </a:r>
            <a:r>
              <a:rPr lang="en-US" sz="2000" dirty="0"/>
              <a:t>.</a:t>
            </a:r>
          </a:p>
          <a:p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C7833-4A70-5F49-3E95-54ECEB0D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2E1275-A2DB-0885-0E49-F112F46A50FF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8194544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Existing Adversarial Defense Methods - Predecessor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494" y="859880"/>
            <a:ext cx="4531866" cy="33773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Proposed Method: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Arcane</a:t>
            </a:r>
          </a:p>
        </p:txBody>
      </p:sp>
    </p:spTree>
    <p:extLst>
      <p:ext uri="{BB962C8B-B14F-4D97-AF65-F5344CB8AC3E}">
        <p14:creationId xmlns:p14="http://schemas.microsoft.com/office/powerpoint/2010/main" val="322571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19645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Proposed Method: Arcane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32E3981-A522-10CA-1B8A-B8B9F5ECA23B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We aim to improve </a:t>
            </a:r>
            <a:r>
              <a:rPr lang="en-US" dirty="0"/>
              <a:t>ACGAN-ADA</a:t>
            </a:r>
            <a:r>
              <a:rPr lang="en-US" b="0" dirty="0"/>
              <a:t> by:</a:t>
            </a:r>
          </a:p>
          <a:p>
            <a:pPr marL="626364" lvl="1" indent="-342900">
              <a:buFont typeface="+mj-lt"/>
              <a:buAutoNum type="arabicPeriod"/>
            </a:pPr>
            <a:r>
              <a:rPr lang="en-US" dirty="0"/>
              <a:t>Employing a more advanced ACGAN architecture (</a:t>
            </a:r>
            <a:r>
              <a:rPr lang="en-US" b="1" dirty="0" err="1"/>
              <a:t>ReACGAN</a:t>
            </a:r>
            <a:r>
              <a:rPr lang="en-US" dirty="0"/>
              <a:t>) that </a:t>
            </a:r>
            <a:r>
              <a:rPr lang="en-US" b="1" dirty="0"/>
              <a:t>boosts the performance in highly multi-modal settings</a:t>
            </a:r>
            <a:r>
              <a:rPr lang="en-US" dirty="0"/>
              <a:t>.</a:t>
            </a:r>
          </a:p>
          <a:p>
            <a:pPr marL="626364" lvl="1" indent="-342900">
              <a:buFont typeface="+mj-lt"/>
              <a:buAutoNum type="arabicPeriod"/>
            </a:pPr>
            <a:r>
              <a:rPr lang="en-US" dirty="0"/>
              <a:t>Adding </a:t>
            </a:r>
            <a:r>
              <a:rPr lang="en-US" b="1" dirty="0"/>
              <a:t>new decision criteria </a:t>
            </a:r>
            <a:r>
              <a:rPr lang="en-US" dirty="0"/>
              <a:t>for adversarial sample detection and use of a trained </a:t>
            </a:r>
            <a:r>
              <a:rPr lang="en-US" b="1" dirty="0" err="1"/>
              <a:t>XGBoost</a:t>
            </a:r>
            <a:r>
              <a:rPr lang="en-US" dirty="0"/>
              <a:t> </a:t>
            </a:r>
            <a:r>
              <a:rPr lang="en-US" b="1" dirty="0"/>
              <a:t>classifier</a:t>
            </a:r>
            <a:r>
              <a:rPr lang="en-US" dirty="0"/>
              <a:t> instead of manually tuned thresholds.</a:t>
            </a:r>
          </a:p>
          <a:p>
            <a:pPr marL="626364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Moreover, we investigate the use of </a:t>
            </a:r>
            <a:r>
              <a:rPr lang="en-US" dirty="0"/>
              <a:t>Conditional Diffusion Models</a:t>
            </a:r>
            <a:r>
              <a:rPr lang="en-US" b="0" dirty="0"/>
              <a:t> instead of GANs to see how they can affect purification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Finally, we present a novel </a:t>
            </a:r>
            <a:r>
              <a:rPr lang="en-US" dirty="0"/>
              <a:t>purification regime</a:t>
            </a:r>
            <a:r>
              <a:rPr lang="en-US" b="0" dirty="0"/>
              <a:t> to make use of the conditional generative models to the fullest.</a:t>
            </a:r>
          </a:p>
        </p:txBody>
      </p:sp>
    </p:spTree>
    <p:extLst>
      <p:ext uri="{BB962C8B-B14F-4D97-AF65-F5344CB8AC3E}">
        <p14:creationId xmlns:p14="http://schemas.microsoft.com/office/powerpoint/2010/main" val="27911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19645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ARCANE: Detection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32E3981-A522-10CA-1B8A-B8B9F5ECA2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5037" y="1784413"/>
                <a:ext cx="8283250" cy="45719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1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464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9536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Our proposed methods: </a:t>
                </a:r>
                <a:r>
                  <a:rPr lang="en-US" dirty="0"/>
                  <a:t>ARCANE-GAN </a:t>
                </a:r>
                <a:r>
                  <a:rPr lang="en-US" b="0" dirty="0"/>
                  <a:t>and </a:t>
                </a:r>
                <a:r>
                  <a:rPr lang="en-US" dirty="0"/>
                  <a:t>ARCANE-Diff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For </a:t>
                </a:r>
                <a:r>
                  <a:rPr lang="en-US" dirty="0"/>
                  <a:t>Detection</a:t>
                </a:r>
                <a:r>
                  <a:rPr lang="en-US" b="0" dirty="0"/>
                  <a:t> we add the following criteria to the ones previously used by </a:t>
                </a:r>
                <a:r>
                  <a:rPr lang="en-US" dirty="0"/>
                  <a:t>ACGAN-ADA:</a:t>
                </a:r>
                <a:endParaRPr lang="en-US" b="0" dirty="0"/>
              </a:p>
              <a:p>
                <a:pPr marL="624078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624078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24078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dirty="0"/>
              </a:p>
              <a:p>
                <a:pPr marL="624078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𝒗𝒊𝒄𝒕𝒊𝒎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1" dirty="0"/>
              </a:p>
              <a:p>
                <a:pPr marL="624078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𝑱𝑺𝑫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𝒗𝒊𝒄𝒕𝒊𝒎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:pPr marL="624078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1" dirty="0"/>
              </a:p>
              <a:p>
                <a:pPr marL="0" lvl="1" indent="-2286">
                  <a:buNone/>
                </a:pPr>
                <a:r>
                  <a:rPr lang="en-US" dirty="0"/>
                  <a:t>These 6 features are used to train a </a:t>
                </a:r>
                <a:r>
                  <a:rPr lang="en-US" b="1" dirty="0" err="1"/>
                  <a:t>XGBoost</a:t>
                </a:r>
                <a:r>
                  <a:rPr lang="en-US" dirty="0"/>
                  <a:t> classifier which then identifies whether a given sample is </a:t>
                </a:r>
                <a:r>
                  <a:rPr lang="en-US" b="1" dirty="0"/>
                  <a:t>adversarial or not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32E3981-A522-10CA-1B8A-B8B9F5ECA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37" y="1784413"/>
                <a:ext cx="8283250" cy="4571936"/>
              </a:xfrm>
              <a:prstGeom prst="rect">
                <a:avLst/>
              </a:prstGeom>
              <a:blipFill>
                <a:blip r:embed="rId3"/>
                <a:stretch>
                  <a:fillRect l="-663" t="-800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55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19645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ARCANE: DETECTION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32E3981-A522-10CA-1B8A-B8B9F5ECA23B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ARCANE-GAN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2E391-3082-A7D4-E8DD-20DB38168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966" y="1861101"/>
            <a:ext cx="6454067" cy="457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1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32E3981-A522-10CA-1B8A-B8B9F5ECA23B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ARCANE-Diff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E1EE6-B20F-3939-1039-B511D854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588" y="1953086"/>
            <a:ext cx="6546227" cy="46365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8AA6433-E55C-6EF1-8DB6-A3135F6EB4A3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7288282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</a:rPr>
              <a:t>ARCANE: DETECTION</a:t>
            </a:r>
          </a:p>
        </p:txBody>
      </p:sp>
    </p:spTree>
    <p:extLst>
      <p:ext uri="{BB962C8B-B14F-4D97-AF65-F5344CB8AC3E}">
        <p14:creationId xmlns:p14="http://schemas.microsoft.com/office/powerpoint/2010/main" val="4837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659" y="344976"/>
            <a:ext cx="4179570" cy="337735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32E3981-A522-10CA-1B8A-B8B9F5ECA23B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Detection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44E20-60B2-D822-3116-4DFB4DFD4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713" y="2395722"/>
            <a:ext cx="6076950" cy="36290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3BF9CD5-896C-013A-8EEC-A61FEFB96431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7288282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</a:rPr>
              <a:t>ARCANE: DETECTION</a:t>
            </a:r>
          </a:p>
        </p:txBody>
      </p:sp>
    </p:spTree>
    <p:extLst>
      <p:ext uri="{BB962C8B-B14F-4D97-AF65-F5344CB8AC3E}">
        <p14:creationId xmlns:p14="http://schemas.microsoft.com/office/powerpoint/2010/main" val="31474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19645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ARCANE: Purification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32E3981-A522-10CA-1B8A-B8B9F5ECA2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5037" y="1784413"/>
                <a:ext cx="8283250" cy="45719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1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464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9536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For </a:t>
                </a:r>
                <a:r>
                  <a:rPr lang="en-US" dirty="0"/>
                  <a:t>purification</a:t>
                </a:r>
                <a:r>
                  <a:rPr lang="en-US" b="0" dirty="0"/>
                  <a:t> we aim to take advantage of the conditional generative models.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Given an input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marL="569214" lvl="1"/>
                <a:r>
                  <a:rPr lang="en-US" b="1" dirty="0"/>
                  <a:t>For ARCANE-GAN:</a:t>
                </a:r>
                <a:r>
                  <a:rPr lang="en-US" dirty="0"/>
                  <a:t> for each possible class, we find the latent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which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b="1" dirty="0"/>
                  <a:t> is minimized</a:t>
                </a:r>
                <a:r>
                  <a:rPr lang="en-US" dirty="0"/>
                  <a:t>. Then, we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clean.</a:t>
                </a:r>
              </a:p>
              <a:p>
                <a:pPr marL="569214" lvl="1"/>
                <a:r>
                  <a:rPr lang="en-US" b="1" dirty="0"/>
                  <a:t>For ARCANE-Diff:</a:t>
                </a:r>
                <a:r>
                  <a:rPr lang="en-US" dirty="0"/>
                  <a:t> for each possible class, </a:t>
                </a:r>
                <a:r>
                  <a:rPr lang="en-US" b="1" dirty="0"/>
                  <a:t>forward diffusion is performed 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 timesteps</a:t>
                </a:r>
                <a:r>
                  <a:rPr lang="en-US" dirty="0"/>
                  <a:t>, hoping that the adversarial perturbation mixed with gaussian noise, loses its effect. Then, the resulting image is </a:t>
                </a:r>
                <a:r>
                  <a:rPr lang="en-US" b="1" dirty="0"/>
                  <a:t>backward diffused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 steps </a:t>
                </a:r>
                <a:r>
                  <a:rPr lang="en-US" dirty="0"/>
                  <a:t>to produce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𝐷𝑖𝑓𝑓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 Finally, resulting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𝐷𝑖𝑓𝑓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that </a:t>
                </a:r>
                <a:r>
                  <a:rPr lang="en-US" b="1" dirty="0"/>
                  <a:t>minimizes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𝑫𝒊𝒇𝒇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assumed to be clean.</a:t>
                </a: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32E3981-A522-10CA-1B8A-B8B9F5ECA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37" y="1784413"/>
                <a:ext cx="8283250" cy="4571936"/>
              </a:xfrm>
              <a:prstGeom prst="rect">
                <a:avLst/>
              </a:prstGeom>
              <a:blipFill>
                <a:blip r:embed="rId3"/>
                <a:stretch>
                  <a:fillRect l="-515" t="-800" r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3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32E3981-A522-10CA-1B8A-B8B9F5ECA23B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ARCANE-GAN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0E940-323B-D831-591C-27D9C86E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442" y="2248815"/>
            <a:ext cx="7033116" cy="36431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C51B30-13A2-19DA-A9F2-EAD8E42E665F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7288282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ARCANE: Purification</a:t>
            </a:r>
          </a:p>
        </p:txBody>
      </p:sp>
    </p:spTree>
    <p:extLst>
      <p:ext uri="{BB962C8B-B14F-4D97-AF65-F5344CB8AC3E}">
        <p14:creationId xmlns:p14="http://schemas.microsoft.com/office/powerpoint/2010/main" val="370455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32E3981-A522-10CA-1B8A-B8B9F5ECA23B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ARCANE-Diff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BA7E1-8C12-7BB5-7844-E3A98F1B4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24" y="2434014"/>
            <a:ext cx="6558352" cy="32727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E5E4A43-0675-8653-F183-E9646DD03577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7288282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</a:rPr>
              <a:t>ARCANE: Purification</a:t>
            </a:r>
          </a:p>
        </p:txBody>
      </p:sp>
    </p:spTree>
    <p:extLst>
      <p:ext uri="{BB962C8B-B14F-4D97-AF65-F5344CB8AC3E}">
        <p14:creationId xmlns:p14="http://schemas.microsoft.com/office/powerpoint/2010/main" val="169137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531866" cy="33773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284234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82F38E-F1AD-9DEB-AC8B-408EEF6127E3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7288282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Experimental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CDAB031-D17D-220E-44CA-1B9114AE4A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5036" y="1784412"/>
                <a:ext cx="8762646" cy="46607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b="1" dirty="0"/>
                  <a:t>Implementation Overview:</a:t>
                </a:r>
              </a:p>
              <a:p>
                <a:pPr lvl="1"/>
                <a:r>
                  <a:rPr lang="en-US" sz="2000" b="1" dirty="0"/>
                  <a:t>Language:</a:t>
                </a:r>
                <a:r>
                  <a:rPr lang="en-US" sz="2000" dirty="0"/>
                  <a:t> Python</a:t>
                </a:r>
              </a:p>
              <a:p>
                <a:pPr lvl="1"/>
                <a:r>
                  <a:rPr lang="en-US" sz="2000" b="1" dirty="0"/>
                  <a:t>Deep Learning Framework: </a:t>
                </a:r>
                <a:r>
                  <a:rPr lang="en-US" sz="2000" dirty="0" err="1"/>
                  <a:t>PyTorch</a:t>
                </a:r>
                <a:endParaRPr lang="en-US" sz="2000" dirty="0"/>
              </a:p>
              <a:p>
                <a:pPr lvl="1"/>
                <a:r>
                  <a:rPr lang="en-US" sz="2000" b="1" dirty="0"/>
                  <a:t>GPU: </a:t>
                </a:r>
                <a:r>
                  <a:rPr lang="en-US" sz="2000" dirty="0"/>
                  <a:t>1 x NVIDIA 3090 (courtesy of IUT)</a:t>
                </a:r>
              </a:p>
              <a:p>
                <a:pPr lvl="1"/>
                <a:r>
                  <a:rPr lang="en-US" sz="2000" b="1" dirty="0"/>
                  <a:t>ACGAN Variant: </a:t>
                </a:r>
                <a:r>
                  <a:rPr lang="en-US" sz="2000" dirty="0" err="1"/>
                  <a:t>ReACGAN</a:t>
                </a:r>
                <a:endParaRPr lang="en-US" sz="2000" dirty="0"/>
              </a:p>
              <a:p>
                <a:pPr lvl="1"/>
                <a:r>
                  <a:rPr lang="en-US" sz="2000" b="1" dirty="0"/>
                  <a:t>Diffusion Model Variant: </a:t>
                </a:r>
                <a:r>
                  <a:rPr lang="en-US" sz="2000" dirty="0"/>
                  <a:t>Label-conditioned Diffusion Model with CFG</a:t>
                </a:r>
              </a:p>
              <a:p>
                <a:pPr lvl="1"/>
                <a:r>
                  <a:rPr lang="en-US" sz="2000" b="1" dirty="0"/>
                  <a:t>Detection Head Model: </a:t>
                </a:r>
                <a:r>
                  <a:rPr lang="en-US" sz="2000" dirty="0" err="1"/>
                  <a:t>XGBoost</a:t>
                </a:r>
                <a:endParaRPr lang="en-US" sz="2000" dirty="0"/>
              </a:p>
              <a:p>
                <a:pPr lvl="1"/>
                <a:r>
                  <a:rPr lang="en-US" sz="2000" b="1" dirty="0"/>
                  <a:t>Attacks:</a:t>
                </a:r>
                <a:r>
                  <a:rPr lang="en-US" sz="2000" dirty="0"/>
                  <a:t> FGSM (</a:t>
                </a:r>
                <a:r>
                  <a:rPr lang="en-US" sz="2000" i="1" dirty="0"/>
                  <a:t>weak</a:t>
                </a:r>
                <a:r>
                  <a:rPr lang="en-US" sz="2000" dirty="0"/>
                  <a:t>), CW (</a:t>
                </a:r>
                <a:r>
                  <a:rPr lang="en-US" sz="2000" i="1" dirty="0"/>
                  <a:t>strong</a:t>
                </a:r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b="1" dirty="0"/>
                  <a:t>Datasets: </a:t>
                </a:r>
                <a:r>
                  <a:rPr lang="en-US" sz="2000" dirty="0"/>
                  <a:t>CIFAR10 (</a:t>
                </a:r>
                <a:r>
                  <a:rPr lang="en-US" sz="2000" i="1" dirty="0"/>
                  <a:t>easy</a:t>
                </a:r>
                <a:r>
                  <a:rPr lang="en-US" sz="2000" dirty="0"/>
                  <a:t>), </a:t>
                </a:r>
                <a:r>
                  <a:rPr lang="en-US" sz="2000" dirty="0" err="1"/>
                  <a:t>TinyImageNet</a:t>
                </a:r>
                <a:r>
                  <a:rPr lang="en-US" sz="2000" dirty="0"/>
                  <a:t> (</a:t>
                </a:r>
                <a:r>
                  <a:rPr lang="en-US" sz="2000" i="1" dirty="0"/>
                  <a:t>difficult</a:t>
                </a:r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b="1" dirty="0"/>
                  <a:t>Evaluation Metrics:</a:t>
                </a:r>
              </a:p>
              <a:p>
                <a:pPr lvl="2"/>
                <a:r>
                  <a:rPr lang="en-US" sz="1800" b="1" dirty="0"/>
                  <a:t>Detection: </a:t>
                </a:r>
                <a:r>
                  <a:rPr lang="en-US" sz="1800" dirty="0"/>
                  <a:t>Partial Area Under Curve @ False Positive Rate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 0.2 (</a:t>
                </a:r>
                <a:r>
                  <a:rPr lang="en-US" sz="1800" i="1" dirty="0"/>
                  <a:t>pAUC-0.2</a:t>
                </a:r>
                <a:r>
                  <a:rPr lang="en-US" sz="1800" dirty="0"/>
                  <a:t>)</a:t>
                </a:r>
              </a:p>
              <a:p>
                <a:pPr lvl="2"/>
                <a:r>
                  <a:rPr lang="en-US" sz="1800" b="1" dirty="0"/>
                  <a:t>Purification: </a:t>
                </a:r>
                <a:r>
                  <a:rPr lang="en-US" sz="1800" dirty="0"/>
                  <a:t>Matched-classification Accuracy</a:t>
                </a:r>
                <a:endParaRPr lang="en-US" sz="1800" b="1" dirty="0"/>
              </a:p>
              <a:p>
                <a:pPr lvl="2"/>
                <a:endParaRPr lang="en-US" sz="1800" b="1" dirty="0"/>
              </a:p>
              <a:p>
                <a:pPr lvl="2"/>
                <a:endParaRPr lang="en-US" sz="1800" b="1" dirty="0"/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CDAB031-D17D-220E-44CA-1B9114AE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36" y="1784412"/>
                <a:ext cx="8762646" cy="4660775"/>
              </a:xfrm>
              <a:prstGeom prst="rect">
                <a:avLst/>
              </a:prstGeom>
              <a:blipFill>
                <a:blip r:embed="rId2"/>
                <a:stretch>
                  <a:fillRect l="-835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E6FDA-7E7B-A69C-A951-6A4C74A571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4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82F38E-F1AD-9DEB-AC8B-408EEF6127E3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7288282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Experimental Results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CDAB031-D17D-220E-44CA-1B9114AE4ADC}"/>
              </a:ext>
            </a:extLst>
          </p:cNvPr>
          <p:cNvSpPr txBox="1">
            <a:spLocks/>
          </p:cNvSpPr>
          <p:nvPr/>
        </p:nvSpPr>
        <p:spPr>
          <a:xfrm>
            <a:off x="985036" y="1784412"/>
            <a:ext cx="9179896" cy="4660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Training Method:</a:t>
            </a:r>
          </a:p>
          <a:p>
            <a:pPr lvl="1"/>
            <a:r>
              <a:rPr lang="en-US" sz="2000" b="1" dirty="0"/>
              <a:t>Generation: </a:t>
            </a:r>
            <a:r>
              <a:rPr lang="en-US" sz="2000" dirty="0"/>
              <a:t>Entire training splits of both datasets used to train the diffusion and GAN models.</a:t>
            </a:r>
          </a:p>
          <a:p>
            <a:pPr lvl="1"/>
            <a:r>
              <a:rPr lang="en-US" sz="2000" b="1" dirty="0"/>
              <a:t>Detection:</a:t>
            </a:r>
            <a:r>
              <a:rPr lang="en-US" sz="2000" dirty="0"/>
              <a:t> In order to train the </a:t>
            </a:r>
            <a:r>
              <a:rPr lang="en-US" sz="2000" dirty="0" err="1"/>
              <a:t>XGBoost</a:t>
            </a:r>
            <a:r>
              <a:rPr lang="en-US" sz="2000" dirty="0"/>
              <a:t> classification head: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b="1" dirty="0"/>
              <a:t>1000 clean images </a:t>
            </a:r>
            <a:r>
              <a:rPr lang="en-US" sz="1800" dirty="0"/>
              <a:t>balanced-sampled from each dataset.</a:t>
            </a:r>
            <a:r>
              <a:rPr lang="en-US" sz="1600" dirty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b="1" dirty="0"/>
              <a:t>1000 adversarial images </a:t>
            </a:r>
            <a:r>
              <a:rPr lang="en-US" sz="1800" dirty="0"/>
              <a:t>for each attack method (CW, FGSM) created.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For each (dataset, attack) pair</a:t>
            </a:r>
            <a:r>
              <a:rPr lang="en-US" sz="1800" b="1" dirty="0"/>
              <a:t>, a total of 2000 samples </a:t>
            </a:r>
            <a:r>
              <a:rPr lang="en-US" sz="1800" dirty="0"/>
              <a:t>(1000 clean and 1000 adversarial) form the final training dataset.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b="1" dirty="0"/>
              <a:t>5-fold cross-validation </a:t>
            </a:r>
            <a:r>
              <a:rPr lang="en-US" sz="1800" dirty="0"/>
              <a:t>across the dataset performed to tune the hyperparameters of the </a:t>
            </a:r>
            <a:r>
              <a:rPr lang="en-US" sz="1800" dirty="0" err="1"/>
              <a:t>XGBoost</a:t>
            </a:r>
            <a:r>
              <a:rPr lang="en-US" sz="1800" dirty="0"/>
              <a:t> model.</a:t>
            </a:r>
          </a:p>
          <a:p>
            <a:r>
              <a:rPr lang="en-US" sz="2400" b="1" dirty="0"/>
              <a:t>Evaluation Method:</a:t>
            </a:r>
            <a:endParaRPr lang="en-US" sz="2400" dirty="0"/>
          </a:p>
          <a:p>
            <a:pPr lvl="1"/>
            <a:r>
              <a:rPr lang="en-US" sz="2000" dirty="0"/>
              <a:t>Same number of balanced samples as training (</a:t>
            </a:r>
            <a:r>
              <a:rPr lang="en-US" sz="2000" b="1" dirty="0"/>
              <a:t>2000</a:t>
            </a:r>
            <a:r>
              <a:rPr lang="en-US" sz="2000" dirty="0"/>
              <a:t>) used for each (attack, dataset) pair with </a:t>
            </a:r>
            <a:r>
              <a:rPr lang="en-US" sz="2000" b="1" dirty="0"/>
              <a:t>a different seed </a:t>
            </a:r>
            <a:r>
              <a:rPr lang="en-US" sz="2000" dirty="0"/>
              <a:t>to prevent cross-contamination.</a:t>
            </a:r>
          </a:p>
          <a:p>
            <a:pPr lvl="2"/>
            <a:endParaRPr lang="en-US" sz="1800" b="1" dirty="0"/>
          </a:p>
          <a:p>
            <a:pPr lvl="2"/>
            <a:endParaRPr 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F22B-2222-C3B5-ED25-604916A027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3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82F38E-F1AD-9DEB-AC8B-408EEF6127E3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7288282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Experimental Results: Detection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CDAB031-D17D-220E-44CA-1B9114AE4ADC}"/>
              </a:ext>
            </a:extLst>
          </p:cNvPr>
          <p:cNvSpPr txBox="1">
            <a:spLocks/>
          </p:cNvSpPr>
          <p:nvPr/>
        </p:nvSpPr>
        <p:spPr>
          <a:xfrm>
            <a:off x="985036" y="1784412"/>
            <a:ext cx="8762646" cy="4660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E9C27-2DA1-D8DD-C961-72E834D5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2326088"/>
            <a:ext cx="8010525" cy="2543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5E70C3-6D07-A4E5-1707-AB92A16240AA}"/>
              </a:ext>
            </a:extLst>
          </p:cNvPr>
          <p:cNvSpPr txBox="1"/>
          <p:nvPr/>
        </p:nvSpPr>
        <p:spPr>
          <a:xfrm>
            <a:off x="4535219" y="2006492"/>
            <a:ext cx="312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Detection Results on CIFAR10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AC1C5-1986-2452-987E-7640959B2B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5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82F38E-F1AD-9DEB-AC8B-408EEF6127E3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7288282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Experimental Results: Detection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CDAB031-D17D-220E-44CA-1B9114AE4ADC}"/>
              </a:ext>
            </a:extLst>
          </p:cNvPr>
          <p:cNvSpPr txBox="1">
            <a:spLocks/>
          </p:cNvSpPr>
          <p:nvPr/>
        </p:nvSpPr>
        <p:spPr>
          <a:xfrm>
            <a:off x="985036" y="1784412"/>
            <a:ext cx="8762646" cy="4660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E70C3-6D07-A4E5-1707-AB92A16240AA}"/>
              </a:ext>
            </a:extLst>
          </p:cNvPr>
          <p:cNvSpPr txBox="1"/>
          <p:nvPr/>
        </p:nvSpPr>
        <p:spPr>
          <a:xfrm>
            <a:off x="4194805" y="2006492"/>
            <a:ext cx="380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Detection Results on Tiny-ImageNet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36870-3583-0FAD-E44F-772F1D08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2414587"/>
            <a:ext cx="8001000" cy="20288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DF8BA-97C5-E3E5-5FDC-8EB39E368D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82F38E-F1AD-9DEB-AC8B-408EEF6127E3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7288282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Experimental Results: Purification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CDAB031-D17D-220E-44CA-1B9114AE4ADC}"/>
              </a:ext>
            </a:extLst>
          </p:cNvPr>
          <p:cNvSpPr txBox="1">
            <a:spLocks/>
          </p:cNvSpPr>
          <p:nvPr/>
        </p:nvSpPr>
        <p:spPr>
          <a:xfrm>
            <a:off x="985036" y="1784412"/>
            <a:ext cx="8762646" cy="4660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E70C3-6D07-A4E5-1707-AB92A16240AA}"/>
              </a:ext>
            </a:extLst>
          </p:cNvPr>
          <p:cNvSpPr txBox="1"/>
          <p:nvPr/>
        </p:nvSpPr>
        <p:spPr>
          <a:xfrm>
            <a:off x="4138346" y="2167809"/>
            <a:ext cx="391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Purification Results on CIFAR10 + CW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6265D-8C89-AC28-F1FC-60919046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1" y="2557462"/>
            <a:ext cx="5591175" cy="17430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C7AA1-5281-F876-60E5-51946E1101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19645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5037" y="1784413"/>
            <a:ext cx="8283250" cy="16445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systems are rapidly advancing across industries</a:t>
            </a:r>
            <a:r>
              <a:rPr lang="en-US" b="0" dirty="0"/>
              <a:t>:</a:t>
            </a:r>
          </a:p>
          <a:p>
            <a:pPr marL="569214" lvl="1"/>
            <a:r>
              <a:rPr lang="en-US" b="1" dirty="0"/>
              <a:t>77%</a:t>
            </a:r>
            <a:r>
              <a:rPr lang="en-US" dirty="0"/>
              <a:t> of the devices used worldwide include at least one AI feature.</a:t>
            </a:r>
          </a:p>
          <a:p>
            <a:pPr marL="569214" lvl="1"/>
            <a:r>
              <a:rPr lang="en-US" dirty="0"/>
              <a:t>In the US </a:t>
            </a:r>
            <a:r>
              <a:rPr lang="en-US" b="1" dirty="0"/>
              <a:t>50%</a:t>
            </a:r>
            <a:r>
              <a:rPr lang="en-US" dirty="0"/>
              <a:t> of the mobile users utilize voice search daily.</a:t>
            </a:r>
          </a:p>
          <a:p>
            <a:pPr marL="569214" lvl="1"/>
            <a:r>
              <a:rPr lang="en-US" dirty="0"/>
              <a:t>By </a:t>
            </a:r>
            <a:r>
              <a:rPr lang="en-US" b="1" dirty="0"/>
              <a:t>2030</a:t>
            </a:r>
            <a:r>
              <a:rPr lang="en-US" dirty="0"/>
              <a:t>, it’s estimated that </a:t>
            </a:r>
            <a:r>
              <a:rPr lang="en-US" b="1" dirty="0"/>
              <a:t>10%</a:t>
            </a:r>
            <a:r>
              <a:rPr lang="en-US" dirty="0"/>
              <a:t> of all vehicles will be self-driving.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F70E2F5-0EBE-9A9E-D78D-1E8F42BB07E3}"/>
              </a:ext>
            </a:extLst>
          </p:cNvPr>
          <p:cNvSpPr txBox="1">
            <a:spLocks/>
          </p:cNvSpPr>
          <p:nvPr/>
        </p:nvSpPr>
        <p:spPr>
          <a:xfrm>
            <a:off x="985037" y="3748597"/>
            <a:ext cx="8283250" cy="260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is very highly valuated:</a:t>
            </a:r>
          </a:p>
          <a:p>
            <a:pPr marL="569214" lvl="1"/>
            <a:r>
              <a:rPr lang="en-US" dirty="0"/>
              <a:t>Currently the global AI market is valued at over </a:t>
            </a:r>
            <a:r>
              <a:rPr lang="en-US" b="1" dirty="0"/>
              <a:t>$196 billion</a:t>
            </a:r>
            <a:r>
              <a:rPr lang="en-US" dirty="0"/>
              <a:t>.</a:t>
            </a:r>
          </a:p>
          <a:p>
            <a:pPr marL="569214" lvl="1"/>
            <a:r>
              <a:rPr lang="en-US" dirty="0"/>
              <a:t>Which is projected to increase by a factor of </a:t>
            </a:r>
            <a:r>
              <a:rPr lang="en-US" b="1" dirty="0"/>
              <a:t>13x</a:t>
            </a:r>
            <a:r>
              <a:rPr lang="en-US" dirty="0"/>
              <a:t> over the next </a:t>
            </a:r>
            <a:r>
              <a:rPr lang="en-US" b="1" dirty="0"/>
              <a:t>7</a:t>
            </a:r>
            <a:r>
              <a:rPr lang="en-US" dirty="0"/>
              <a:t> years.</a:t>
            </a:r>
          </a:p>
          <a:p>
            <a:pPr marL="569214" lvl="1"/>
            <a:r>
              <a:rPr lang="en-US" dirty="0"/>
              <a:t>The US AI market alone is forecast to reach </a:t>
            </a:r>
            <a:r>
              <a:rPr lang="en-US" b="1" dirty="0"/>
              <a:t>$299.65 billion </a:t>
            </a:r>
            <a:r>
              <a:rPr lang="en-US" dirty="0"/>
              <a:t>by </a:t>
            </a:r>
            <a:r>
              <a:rPr lang="en-US" b="1" dirty="0"/>
              <a:t>2026</a:t>
            </a:r>
            <a:r>
              <a:rPr lang="en-US" dirty="0"/>
              <a:t>.</a:t>
            </a:r>
          </a:p>
          <a:p>
            <a:pPr marL="569214" lvl="1"/>
            <a:r>
              <a:rPr lang="en-US" dirty="0"/>
              <a:t>By </a:t>
            </a:r>
            <a:r>
              <a:rPr lang="en-US" b="1" dirty="0"/>
              <a:t>2025</a:t>
            </a:r>
            <a:r>
              <a:rPr lang="en-US" dirty="0"/>
              <a:t>, as many as </a:t>
            </a:r>
            <a:r>
              <a:rPr lang="en-US" b="1" dirty="0"/>
              <a:t>97 million people </a:t>
            </a:r>
            <a:r>
              <a:rPr lang="en-US" dirty="0"/>
              <a:t>will work in the AI space.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82F38E-F1AD-9DEB-AC8B-408EEF6127E3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7288282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Experimental Results: Purification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CDAB031-D17D-220E-44CA-1B9114AE4ADC}"/>
              </a:ext>
            </a:extLst>
          </p:cNvPr>
          <p:cNvSpPr txBox="1">
            <a:spLocks/>
          </p:cNvSpPr>
          <p:nvPr/>
        </p:nvSpPr>
        <p:spPr>
          <a:xfrm>
            <a:off x="985036" y="1784412"/>
            <a:ext cx="8762646" cy="4660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2DDDB-88B4-8393-06E8-0D938F05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813157"/>
            <a:ext cx="8753475" cy="1533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FE8C8-3E55-899D-F2ED-31A31CC996F3}"/>
              </a:ext>
            </a:extLst>
          </p:cNvPr>
          <p:cNvSpPr txBox="1"/>
          <p:nvPr/>
        </p:nvSpPr>
        <p:spPr>
          <a:xfrm>
            <a:off x="3078618" y="2443825"/>
            <a:ext cx="15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ARCANE-GAN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D244E-655E-8B42-F7C4-8B4E381ECD47}"/>
              </a:ext>
            </a:extLst>
          </p:cNvPr>
          <p:cNvSpPr txBox="1"/>
          <p:nvPr/>
        </p:nvSpPr>
        <p:spPr>
          <a:xfrm>
            <a:off x="7600765" y="2443825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ARCANE-Diff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8B6A9-374C-C0F4-1F39-5FC703E46287}"/>
              </a:ext>
            </a:extLst>
          </p:cNvPr>
          <p:cNvSpPr txBox="1"/>
          <p:nvPr/>
        </p:nvSpPr>
        <p:spPr>
          <a:xfrm>
            <a:off x="1719262" y="4346682"/>
            <a:ext cx="422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Clean         Adversarial       Purified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3FAE3-05C2-9919-64FA-31C713D07C0C}"/>
              </a:ext>
            </a:extLst>
          </p:cNvPr>
          <p:cNvSpPr txBox="1"/>
          <p:nvPr/>
        </p:nvSpPr>
        <p:spPr>
          <a:xfrm>
            <a:off x="6229849" y="4346682"/>
            <a:ext cx="422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Clean         Adversarial       Purified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BE1EA4D-F177-128A-0C17-860B832D28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6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82F38E-F1AD-9DEB-AC8B-408EEF6127E3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7288282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Experimental Results: Summary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CDAB031-D17D-220E-44CA-1B9114AE4ADC}"/>
              </a:ext>
            </a:extLst>
          </p:cNvPr>
          <p:cNvSpPr txBox="1">
            <a:spLocks/>
          </p:cNvSpPr>
          <p:nvPr/>
        </p:nvSpPr>
        <p:spPr>
          <a:xfrm>
            <a:off x="985035" y="1784412"/>
            <a:ext cx="10262973" cy="4660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On detection:</a:t>
            </a:r>
          </a:p>
          <a:p>
            <a:pPr lvl="1"/>
            <a:r>
              <a:rPr lang="en-US" sz="2000" b="1" dirty="0"/>
              <a:t>CIFAR10: </a:t>
            </a:r>
            <a:r>
              <a:rPr lang="en-US" sz="2000" dirty="0"/>
              <a:t>ARCANE beats the SOTA by </a:t>
            </a:r>
            <a:r>
              <a:rPr lang="en-US" sz="2000" b="1" dirty="0"/>
              <a:t>6.27%</a:t>
            </a:r>
            <a:r>
              <a:rPr lang="en-US" sz="2000" dirty="0"/>
              <a:t> and </a:t>
            </a:r>
            <a:r>
              <a:rPr lang="en-US" sz="2000" b="1" dirty="0"/>
              <a:t>2.58%</a:t>
            </a:r>
            <a:r>
              <a:rPr lang="en-US" sz="2000" dirty="0"/>
              <a:t> on CW and FGSM respectively.</a:t>
            </a:r>
          </a:p>
          <a:p>
            <a:pPr lvl="1"/>
            <a:r>
              <a:rPr lang="en-US" sz="2000" b="1" dirty="0"/>
              <a:t>Tiny-ImageNet:</a:t>
            </a:r>
            <a:r>
              <a:rPr lang="en-US" sz="2000" dirty="0"/>
              <a:t> ARCANE beats the SOTA by </a:t>
            </a:r>
            <a:r>
              <a:rPr lang="en-US" sz="2000" b="1" dirty="0"/>
              <a:t>24.87%</a:t>
            </a:r>
            <a:r>
              <a:rPr lang="en-US" sz="2000" dirty="0"/>
              <a:t> and </a:t>
            </a:r>
            <a:r>
              <a:rPr lang="en-US" sz="2000" b="1" dirty="0"/>
              <a:t>32.75%</a:t>
            </a:r>
            <a:r>
              <a:rPr lang="en-US" sz="2000" dirty="0"/>
              <a:t> on CW and FGSM respectively.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200" b="1" dirty="0"/>
              <a:t>On purification:</a:t>
            </a:r>
          </a:p>
          <a:p>
            <a:pPr lvl="1"/>
            <a:r>
              <a:rPr lang="en-US" sz="2000" b="1" dirty="0"/>
              <a:t>CIFAR10: </a:t>
            </a:r>
            <a:r>
              <a:rPr lang="en-US" sz="2000" dirty="0"/>
              <a:t>ARCANE beats the SOTA by </a:t>
            </a:r>
            <a:r>
              <a:rPr lang="en-US" sz="2000" b="1" dirty="0"/>
              <a:t>11.79% </a:t>
            </a:r>
            <a:r>
              <a:rPr lang="en-US" sz="2000" dirty="0"/>
              <a:t>on CW.</a:t>
            </a:r>
            <a:r>
              <a:rPr lang="en-US" sz="2000" b="1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ED20E-C088-1F41-3C9F-028A07CF0F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531866" cy="33773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Future Work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40550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46A4E9-B374-1E10-05F9-77A309301296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8194544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Future Work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26B0A3-9A8D-F9A2-E3C0-027EC4C35B02}"/>
              </a:ext>
            </a:extLst>
          </p:cNvPr>
          <p:cNvSpPr txBox="1">
            <a:spLocks/>
          </p:cNvSpPr>
          <p:nvPr/>
        </p:nvSpPr>
        <p:spPr>
          <a:xfrm>
            <a:off x="985036" y="1784413"/>
            <a:ext cx="10041030" cy="4571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Reconstruction Loss as a feature is not very impactful. </a:t>
            </a:r>
            <a:r>
              <a:rPr lang="en-US" sz="2200" dirty="0"/>
              <a:t>Potential improvements:</a:t>
            </a:r>
          </a:p>
          <a:p>
            <a:pPr lvl="1"/>
            <a:r>
              <a:rPr lang="en-US" sz="2000" dirty="0"/>
              <a:t>Use of a better reconstruction loss measure.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b="1" dirty="0"/>
              <a:t>ARCANE is slow.</a:t>
            </a:r>
            <a:r>
              <a:rPr lang="en-US" sz="2200" dirty="0"/>
              <a:t> Potential improvements:</a:t>
            </a:r>
            <a:endParaRPr lang="en-US" sz="2200" b="1" dirty="0"/>
          </a:p>
          <a:p>
            <a:pPr lvl="1"/>
            <a:r>
              <a:rPr lang="en-US" sz="2000" dirty="0"/>
              <a:t>Fasters sampling techniques on the diffusion model.</a:t>
            </a:r>
          </a:p>
          <a:p>
            <a:pPr lvl="1"/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F9C943-5E12-DBD2-7B51-618D6086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F9F202-D396-66F3-E5DA-54711718D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0939" y="825622"/>
            <a:ext cx="8420100" cy="6361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5E0405-2859-4DCB-2B72-134F64EFD38D}"/>
              </a:ext>
            </a:extLst>
          </p:cNvPr>
          <p:cNvSpPr txBox="1">
            <a:spLocks/>
          </p:cNvSpPr>
          <p:nvPr/>
        </p:nvSpPr>
        <p:spPr>
          <a:xfrm>
            <a:off x="1970843" y="1899823"/>
            <a:ext cx="9294919" cy="4571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In this work we presented ARCANE.</a:t>
            </a:r>
          </a:p>
          <a:p>
            <a:r>
              <a:rPr lang="en-US" sz="2200" dirty="0"/>
              <a:t>A novel adversarial robustness framework based on class-conditional generative modelling.</a:t>
            </a:r>
          </a:p>
          <a:p>
            <a:r>
              <a:rPr lang="en-US" sz="2200" dirty="0"/>
              <a:t>We used two new generative models in </a:t>
            </a:r>
            <a:r>
              <a:rPr lang="en-US" sz="2200" b="1" dirty="0" err="1"/>
              <a:t>ReACGAN</a:t>
            </a:r>
            <a:r>
              <a:rPr lang="en-US" sz="2200" dirty="0"/>
              <a:t> and a </a:t>
            </a:r>
            <a:r>
              <a:rPr lang="en-US" sz="2200" b="1" dirty="0"/>
              <a:t>Conditional Diffusion Model</a:t>
            </a:r>
            <a:r>
              <a:rPr lang="en-US" sz="2200" dirty="0"/>
              <a:t>.</a:t>
            </a:r>
          </a:p>
          <a:p>
            <a:r>
              <a:rPr lang="en-US" sz="2200" dirty="0"/>
              <a:t>We evaluated ARCANE on </a:t>
            </a:r>
            <a:r>
              <a:rPr lang="en-US" sz="2200" b="1" dirty="0"/>
              <a:t>CIFAR10</a:t>
            </a:r>
            <a:r>
              <a:rPr lang="en-US" sz="2200" dirty="0"/>
              <a:t> and </a:t>
            </a:r>
            <a:r>
              <a:rPr lang="en-US" sz="2200" b="1" dirty="0"/>
              <a:t>Tiny-ImageNet</a:t>
            </a:r>
            <a:r>
              <a:rPr lang="en-US" sz="2200" dirty="0"/>
              <a:t> dataset over </a:t>
            </a:r>
            <a:r>
              <a:rPr lang="en-US" sz="2200" b="1" dirty="0"/>
              <a:t>FGSM</a:t>
            </a:r>
            <a:r>
              <a:rPr lang="en-US" sz="2200" dirty="0"/>
              <a:t> and </a:t>
            </a:r>
            <a:r>
              <a:rPr lang="en-US" sz="2200" b="1" dirty="0"/>
              <a:t>CW</a:t>
            </a:r>
            <a:r>
              <a:rPr lang="en-US" sz="2200" dirty="0"/>
              <a:t> attacks.</a:t>
            </a:r>
          </a:p>
          <a:p>
            <a:r>
              <a:rPr lang="en-US" sz="2200" dirty="0"/>
              <a:t>We have experimentally shown that ARCANE on average:</a:t>
            </a:r>
          </a:p>
          <a:p>
            <a:pPr lvl="1"/>
            <a:r>
              <a:rPr lang="en-US" sz="2000" dirty="0"/>
              <a:t>Performs </a:t>
            </a:r>
            <a:r>
              <a:rPr lang="en-US" sz="2000" b="1" dirty="0"/>
              <a:t>16.62% better on detection </a:t>
            </a:r>
            <a:r>
              <a:rPr lang="en-US" sz="2000" dirty="0"/>
              <a:t>than the current SOTA.</a:t>
            </a:r>
          </a:p>
          <a:p>
            <a:pPr lvl="1"/>
            <a:r>
              <a:rPr lang="en-US" sz="2000" dirty="0"/>
              <a:t>Performs </a:t>
            </a:r>
            <a:r>
              <a:rPr lang="en-US" sz="2000" b="1" dirty="0"/>
              <a:t>11.8% better on purification </a:t>
            </a:r>
            <a:r>
              <a:rPr lang="en-US" sz="2000" dirty="0"/>
              <a:t>than the current SOTA.</a:t>
            </a:r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96FC3D-1B2B-3129-74D2-6B639B85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9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93798D-3B72-7E40-59D0-9E9D8022D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8048" y="2666632"/>
            <a:ext cx="4735904" cy="1524735"/>
          </a:xfrm>
        </p:spPr>
        <p:txBody>
          <a:bodyPr/>
          <a:lstStyle/>
          <a:p>
            <a:pPr algn="ctr"/>
            <a:r>
              <a:rPr lang="en-US" dirty="0"/>
              <a:t>Thanks for your attention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142169-C04C-D640-D0AE-7D8AB0C0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152" y="211810"/>
            <a:ext cx="4531866" cy="33773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8383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D86E67-27F1-DB2A-C315-695BCB19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1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Addendum I: P-AUC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ABB163-2A71-0FAF-91E9-75869266011E}"/>
                  </a:ext>
                </a:extLst>
              </p:cNvPr>
              <p:cNvSpPr txBox="1"/>
              <p:nvPr/>
            </p:nvSpPr>
            <p:spPr>
              <a:xfrm>
                <a:off x="301841" y="1615736"/>
                <a:ext cx="11674136" cy="137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Proposed with the goal of </a:t>
                </a:r>
                <a:r>
                  <a:rPr lang="en-US" sz="2000" b="1" dirty="0"/>
                  <a:t>restricting the evaluation of given ROC curves in the range of false positive rates that are considered interesting for diagnostic purposes.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partial AUC is computed as the area under the ROC curve in the vertical band of ROC space where FPR is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ABB163-2A71-0FAF-91E9-758692660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1" y="1615736"/>
                <a:ext cx="11674136" cy="1370503"/>
              </a:xfrm>
              <a:prstGeom prst="rect">
                <a:avLst/>
              </a:prstGeom>
              <a:blipFill>
                <a:blip r:embed="rId2"/>
                <a:stretch>
                  <a:fillRect l="-470" t="-2222" r="-992" b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3" name="Picture 9">
            <a:extLst>
              <a:ext uri="{FF2B5EF4-FFF2-40B4-BE49-F238E27FC236}">
                <a16:creationId xmlns:a16="http://schemas.microsoft.com/office/drawing/2014/main" id="{B8BC8649-3191-EDD7-851F-7B015A64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14" y="3109293"/>
            <a:ext cx="31432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505FB438-7A7F-5004-2AAE-EFBE24DE0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993" y="3109293"/>
            <a:ext cx="31432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974208-AEAD-C869-24EB-01376D5B3B90}"/>
                  </a:ext>
                </a:extLst>
              </p:cNvPr>
              <p:cNvSpPr txBox="1"/>
              <p:nvPr/>
            </p:nvSpPr>
            <p:spPr>
              <a:xfrm>
                <a:off x="2759310" y="6151071"/>
                <a:ext cx="314325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974208-AEAD-C869-24EB-01376D5B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10" y="6151071"/>
                <a:ext cx="3143250" cy="391902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C9952B-E8F7-4579-BF96-58B41E9B5C9F}"/>
                  </a:ext>
                </a:extLst>
              </p:cNvPr>
              <p:cNvSpPr txBox="1"/>
              <p:nvPr/>
            </p:nvSpPr>
            <p:spPr>
              <a:xfrm>
                <a:off x="6138909" y="6151071"/>
                <a:ext cx="314325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C9952B-E8F7-4579-BF96-58B41E9B5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09" y="6151071"/>
                <a:ext cx="3143250" cy="39190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D86E67-27F1-DB2A-C315-695BCB19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1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Addendum II: Feature Importance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B7E21-DDDA-AA94-DEC7-47A0D316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0842"/>
            <a:ext cx="5415586" cy="4542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FB1D56-FE80-7FD9-7541-021C9BE9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48" y="1994256"/>
            <a:ext cx="5334276" cy="451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0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D86E67-27F1-DB2A-C315-695BCB19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1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Addendum III: Generation Evaluation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2CBC0-0266-A724-23E9-0984B9265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95525"/>
            <a:ext cx="8991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19645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5037" y="1784413"/>
            <a:ext cx="8283250" cy="45719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With AI so ingrained in our daily lives, it is important to ensure their safety against </a:t>
            </a:r>
            <a:r>
              <a:rPr lang="en-US" dirty="0"/>
              <a:t>potential cyberattacks.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 class of which, dubbed </a:t>
            </a:r>
            <a:r>
              <a:rPr lang="en-US" dirty="0"/>
              <a:t>Adversarial Attacks</a:t>
            </a:r>
            <a:r>
              <a:rPr lang="en-US" b="0" dirty="0"/>
              <a:t>, can manipulate AI models by </a:t>
            </a:r>
            <a:r>
              <a:rPr lang="en-US" dirty="0"/>
              <a:t>adding imperceptible amounts of noise</a:t>
            </a:r>
            <a:r>
              <a:rPr lang="en-US" b="0" dirty="0"/>
              <a:t> to an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These attacks can affect a vast array of AI models:</a:t>
            </a:r>
          </a:p>
          <a:p>
            <a:pPr marL="569214" lvl="1"/>
            <a:r>
              <a:rPr lang="en-US" b="1" dirty="0"/>
              <a:t>Autonomous Vehicles</a:t>
            </a:r>
          </a:p>
          <a:p>
            <a:pPr marL="569214" lvl="1"/>
            <a:r>
              <a:rPr lang="en-US" b="1" dirty="0"/>
              <a:t>Facial Recognition Systems</a:t>
            </a:r>
          </a:p>
          <a:p>
            <a:pPr marL="569214" lvl="1"/>
            <a:r>
              <a:rPr lang="en-US" b="1" dirty="0"/>
              <a:t>Intrusion Detection Systems</a:t>
            </a:r>
          </a:p>
          <a:p>
            <a:pPr marL="569214" lvl="1"/>
            <a:r>
              <a:rPr lang="en-US" b="1" dirty="0"/>
              <a:t>Large Language Models</a:t>
            </a:r>
          </a:p>
          <a:p>
            <a:pPr marL="569214" lvl="1"/>
            <a:r>
              <a:rPr lang="en-US" b="1" dirty="0"/>
              <a:t>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19645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Motivation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83DB9A-48C9-5B38-6F2E-889BE4032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4863" y="3832223"/>
            <a:ext cx="4752975" cy="2524125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A824A-44C0-97D4-E65B-06E026E9F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18" y="1719523"/>
            <a:ext cx="5542119" cy="4225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39224-06DD-6AD6-3D3E-EE2009D41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957" y="1058620"/>
            <a:ext cx="2762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2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5941" y="779981"/>
            <a:ext cx="4354312" cy="33773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Introduction to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Adversarial attacks</a:t>
            </a:r>
          </a:p>
        </p:txBody>
      </p:sp>
    </p:spTree>
    <p:extLst>
      <p:ext uri="{BB962C8B-B14F-4D97-AF65-F5344CB8AC3E}">
        <p14:creationId xmlns:p14="http://schemas.microsoft.com/office/powerpoint/2010/main" val="31148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82F38E-F1AD-9DEB-AC8B-408EEF6127E3}"/>
              </a:ext>
            </a:extLst>
          </p:cNvPr>
          <p:cNvSpPr txBox="1">
            <a:spLocks/>
          </p:cNvSpPr>
          <p:nvPr/>
        </p:nvSpPr>
        <p:spPr>
          <a:xfrm>
            <a:off x="1322317" y="268360"/>
            <a:ext cx="7590863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Introduction to Adversarial attacks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CDAB031-D17D-220E-44CA-1B9114AE4A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5037" y="1784413"/>
                <a:ext cx="8283250" cy="45719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1" dirty="0"/>
                  <a:t>Adversarial Attacks: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r>
                  <a:rPr lang="en-US" sz="1800" dirty="0"/>
                  <a:t>“An adversarial attack is a technique where imperceptible noise</a:t>
                </a:r>
              </a:p>
              <a:p>
                <a:pPr marL="0" indent="0">
                  <a:buNone/>
                </a:pPr>
                <a:r>
                  <a:rPr lang="en-US" sz="1800" dirty="0"/>
                  <a:t>	 is added to the input of an AI model with the intent of deceiving</a:t>
                </a:r>
              </a:p>
              <a:p>
                <a:pPr marL="0" indent="0">
                  <a:buNone/>
                </a:pPr>
                <a:r>
                  <a:rPr lang="en-US" sz="1800" dirty="0"/>
                  <a:t>	 it into producing incorrect predictions.”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Formally: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br>
                  <a:rPr lang="en-US" sz="1800" b="1" dirty="0"/>
                </a:br>
                <a:r>
                  <a:rPr lang="en-US" sz="1800" b="1" dirty="0"/>
                  <a:t>	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  </m:t>
                    </m:r>
                    <m:d>
                      <m:dPr>
                        <m:begChr m:val="‖"/>
                        <m:endChr m:val="‖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𝑐𝑜𝑛𝑓𝑖𝑑𝑒𝑛𝑐𝑒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𝑟𝑒𝑑𝑢𝑐𝑡𝑖𝑜𝑛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𝑚𝑖𝑠𝑐𝑙𝑎𝑠𝑠𝑖𝑓𝑖𝑐𝑎𝑡𝑖𝑜𝑛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CDAB031-D17D-220E-44CA-1B9114AE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37" y="1784413"/>
                <a:ext cx="8283250" cy="4571936"/>
              </a:xfrm>
              <a:prstGeom prst="rect">
                <a:avLst/>
              </a:prstGeom>
              <a:blipFill>
                <a:blip r:embed="rId2"/>
                <a:stretch>
                  <a:fillRect l="-663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241F1-CEA5-9825-989D-970BA59D03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CDAB031-D17D-220E-44CA-1B9114AE4ADC}"/>
              </a:ext>
            </a:extLst>
          </p:cNvPr>
          <p:cNvSpPr txBox="1">
            <a:spLocks/>
          </p:cNvSpPr>
          <p:nvPr/>
        </p:nvSpPr>
        <p:spPr>
          <a:xfrm>
            <a:off x="985037" y="1784413"/>
            <a:ext cx="8283250" cy="4571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White-box Attack:</a:t>
            </a:r>
          </a:p>
          <a:p>
            <a:pPr lvl="1"/>
            <a:r>
              <a:rPr lang="en-US" sz="1800" dirty="0"/>
              <a:t>Attacker presumed to have total access to model, including it’s output logits, gradients, training data, etc.</a:t>
            </a:r>
          </a:p>
          <a:p>
            <a:pPr lvl="1"/>
            <a:endParaRPr lang="en-US" sz="1400" dirty="0"/>
          </a:p>
          <a:p>
            <a:r>
              <a:rPr lang="en-US" sz="2200" b="1" dirty="0"/>
              <a:t>Black-box Attack:</a:t>
            </a:r>
          </a:p>
          <a:p>
            <a:pPr lvl="1"/>
            <a:r>
              <a:rPr lang="en-US" sz="1800" dirty="0"/>
              <a:t>Attacker presumed to have limited access to the model, potentially only to the output predictions or at most, the raw logits.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200" dirty="0"/>
              <a:t>In this study we will be focusing on defense against white-box attacks.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6947D-9628-D624-838E-21B50D1C4A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D90162-DBC7-E891-1734-8F6DED2B1317}"/>
              </a:ext>
            </a:extLst>
          </p:cNvPr>
          <p:cNvSpPr txBox="1">
            <a:spLocks/>
          </p:cNvSpPr>
          <p:nvPr/>
        </p:nvSpPr>
        <p:spPr>
          <a:xfrm>
            <a:off x="1322317" y="268360"/>
            <a:ext cx="7590863" cy="119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Introduction to Adversarial attacks</a:t>
            </a:r>
          </a:p>
        </p:txBody>
      </p:sp>
    </p:spTree>
    <p:extLst>
      <p:ext uri="{BB962C8B-B14F-4D97-AF65-F5344CB8AC3E}">
        <p14:creationId xmlns:p14="http://schemas.microsoft.com/office/powerpoint/2010/main" val="382879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sharepoint/v3"/>
    <ds:schemaRef ds:uri="http://purl.org/dc/dcmitype/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infopath/2007/PartnerControls"/>
    <ds:schemaRef ds:uri="230e9df3-be65-4c73-a93b-d1236ebd677e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1091</TotalTime>
  <Words>1792</Words>
  <Application>Microsoft Office PowerPoint</Application>
  <PresentationFormat>Widescreen</PresentationFormat>
  <Paragraphs>297</Paragraphs>
  <Slides>49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Cambria Math</vt:lpstr>
      <vt:lpstr>Tenorite</vt:lpstr>
      <vt:lpstr>Custom</vt:lpstr>
      <vt:lpstr>ARCANE: Adversarial Robustness using class-conditional generative models</vt:lpstr>
      <vt:lpstr>overview</vt:lpstr>
      <vt:lpstr>Motivation</vt:lpstr>
      <vt:lpstr>Motivation</vt:lpstr>
      <vt:lpstr>Motivation</vt:lpstr>
      <vt:lpstr>Motivation</vt:lpstr>
      <vt:lpstr>Introduction to Adversarial attacks</vt:lpstr>
      <vt:lpstr>PowerPoint Presentation</vt:lpstr>
      <vt:lpstr>PowerPoint Presentation</vt:lpstr>
      <vt:lpstr>PowerPoint Presentation</vt:lpstr>
      <vt:lpstr>PowerPoint Presentation</vt:lpstr>
      <vt:lpstr>Existing Adversarial Defense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Method: Arcane</vt:lpstr>
      <vt:lpstr>Proposed Method: Arcane</vt:lpstr>
      <vt:lpstr>ARCANE: Detection</vt:lpstr>
      <vt:lpstr>ARCANE: DETECTION</vt:lpstr>
      <vt:lpstr>PowerPoint Presentation</vt:lpstr>
      <vt:lpstr>PowerPoint Presentation</vt:lpstr>
      <vt:lpstr>ARCANE: Purification</vt:lpstr>
      <vt:lpstr>PowerPoint Presentation</vt:lpstr>
      <vt:lpstr>PowerPoint Presentation</vt:lpstr>
      <vt:lpstr>Experimental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 &amp; Conclusion</vt:lpstr>
      <vt:lpstr>PowerPoint Presentation</vt:lpstr>
      <vt:lpstr>Conclusion</vt:lpstr>
      <vt:lpstr>Thanks for your attention</vt:lpstr>
      <vt:lpstr>Q&amp;A</vt:lpstr>
      <vt:lpstr>Addendum I: P-AUC</vt:lpstr>
      <vt:lpstr>Addendum II: Feature Importance</vt:lpstr>
      <vt:lpstr>Addendum III: Generation Evaluation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ARCANE A Novel Framework for Adversarial Defense</dc:title>
  <dc:creator>Arian Tashakkor</dc:creator>
  <cp:lastModifiedBy>Arian Tashakkor</cp:lastModifiedBy>
  <cp:revision>10</cp:revision>
  <dcterms:created xsi:type="dcterms:W3CDTF">2024-06-20T13:43:50Z</dcterms:created>
  <dcterms:modified xsi:type="dcterms:W3CDTF">2024-06-25T07:54:33Z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