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7" r:id="rId5"/>
    <p:sldId id="261" r:id="rId6"/>
    <p:sldId id="264" r:id="rId7"/>
    <p:sldId id="266" r:id="rId8"/>
    <p:sldId id="263" r:id="rId9"/>
    <p:sldId id="262" r:id="rId10"/>
    <p:sldId id="259" r:id="rId11"/>
    <p:sldId id="260"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91" d="100"/>
          <a:sy n="91" d="100"/>
        </p:scale>
        <p:origin x="2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19ED99B-DBC5-4426-BBC6-8BBB2E2998D2}"/>
              </a:ext>
            </a:extLst>
          </p:cNvPr>
          <p:cNvSpPr txBox="1">
            <a:spLocks noChangeArrowheads="1"/>
          </p:cNvSpPr>
          <p:nvPr/>
        </p:nvSpPr>
        <p:spPr>
          <a:xfrm>
            <a:off x="1503967"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311BE22-15C4-49E9-92D6-1535F166D04E}"/>
              </a:ext>
            </a:extLst>
          </p:cNvPr>
          <p:cNvSpPr txBox="1">
            <a:spLocks noChangeArrowheads="1"/>
          </p:cNvSpPr>
          <p:nvPr/>
        </p:nvSpPr>
        <p:spPr>
          <a:xfrm>
            <a:off x="3" y="6456218"/>
            <a:ext cx="12191997" cy="40178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Student Name:                                                                         Program Name: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7" name="TextBox 1"/>
          <p:cNvSpPr txBox="1">
            <a:spLocks noChangeArrowheads="1"/>
          </p:cNvSpPr>
          <p:nvPr/>
        </p:nvSpPr>
        <p:spPr bwMode="auto">
          <a:xfrm>
            <a:off x="2883552" y="2419705"/>
            <a:ext cx="792788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2800" b="1" u="sng" dirty="0">
                <a:solidFill>
                  <a:srgbClr val="FF0000"/>
                </a:solidFill>
              </a:rPr>
              <a:t>Team Member Details:</a:t>
            </a:r>
          </a:p>
          <a:p>
            <a:r>
              <a:rPr lang="en-US" altLang="en-US" sz="2800" dirty="0">
                <a:solidFill>
                  <a:srgbClr val="FF0000"/>
                </a:solidFill>
              </a:rPr>
              <a:t>1.Ankur Srivastava  (21SCSE1011195)</a:t>
            </a:r>
          </a:p>
          <a:p>
            <a:r>
              <a:rPr lang="en-US" altLang="en-US" sz="2800" dirty="0">
                <a:solidFill>
                  <a:srgbClr val="FF0000"/>
                </a:solidFill>
              </a:rPr>
              <a:t>2 Ansh Kumar Srivastava (21SCSE1011158)</a:t>
            </a:r>
          </a:p>
          <a:p>
            <a:r>
              <a:rPr lang="en-US" altLang="en-US" sz="2800" dirty="0">
                <a:solidFill>
                  <a:srgbClr val="FF0000"/>
                </a:solidFill>
              </a:rPr>
              <a:t>3.Arthved Arya(21SCSE1011121)</a:t>
            </a:r>
          </a:p>
          <a:p>
            <a:r>
              <a:rPr lang="en-US" altLang="en-US" sz="2800" dirty="0">
                <a:solidFill>
                  <a:srgbClr val="FF0000"/>
                </a:solidFill>
              </a:rPr>
              <a:t>4.Ashish Kumar (21SCSE1011140)</a:t>
            </a:r>
          </a:p>
          <a:p>
            <a:r>
              <a:rPr lang="en-US" altLang="en-US" sz="2800" dirty="0">
                <a:solidFill>
                  <a:srgbClr val="FF0000"/>
                </a:solidFill>
              </a:rPr>
              <a:t>5.Ashish Kumar Shah (21SCSE1011173)</a:t>
            </a:r>
          </a:p>
        </p:txBody>
      </p:sp>
      <p:sp>
        <p:nvSpPr>
          <p:cNvPr id="8" name="TextBox 7"/>
          <p:cNvSpPr txBox="1"/>
          <p:nvPr/>
        </p:nvSpPr>
        <p:spPr>
          <a:xfrm>
            <a:off x="3564870" y="5484402"/>
            <a:ext cx="5704636" cy="584775"/>
          </a:xfrm>
          <a:prstGeom prst="rect">
            <a:avLst/>
          </a:prstGeom>
          <a:noFill/>
        </p:spPr>
        <p:txBody>
          <a:bodyPr wrap="square">
            <a:spAutoFit/>
          </a:bodyPr>
          <a:lstStyle/>
          <a:p>
            <a:pPr algn="ctr">
              <a:defRPr/>
            </a:pPr>
            <a:r>
              <a:rPr lang="en-US" sz="3200" b="1" dirty="0">
                <a:solidFill>
                  <a:srgbClr val="FF0000"/>
                </a:solidFill>
                <a:latin typeface="Times New Roman" panose="02020603050405020304" pitchFamily="18" charset="0"/>
                <a:cs typeface="Times New Roman" panose="02020603050405020304" pitchFamily="18" charset="0"/>
              </a:rPr>
              <a:t>Semester: II          Section:16</a:t>
            </a:r>
            <a:endParaRPr lang="en-US" sz="3200" b="1" dirty="0">
              <a:solidFill>
                <a:srgbClr val="FF0000"/>
              </a:solidFill>
              <a:latin typeface="Times New Roman" panose="02020603050405020304" pitchFamily="18" charset="0"/>
              <a:cs typeface="Times New Roman" panose="02020603050405020304" pitchFamily="18" charset="0"/>
              <a:sym typeface="Wingdings" pitchFamily="2" charset="2"/>
            </a:endParaRPr>
          </a:p>
        </p:txBody>
      </p:sp>
      <p:pic>
        <p:nvPicPr>
          <p:cNvPr id="4" name="Picture 2" descr="http://www.shikshapath.com/wp-content/uploads/2019/01/Galgotias-Universit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36" y="-96253"/>
            <a:ext cx="2115672" cy="139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4052937" y="1447889"/>
            <a:ext cx="4728501" cy="584775"/>
          </a:xfrm>
          <a:prstGeom prst="rect">
            <a:avLst/>
          </a:prstGeom>
        </p:spPr>
        <p:txBody>
          <a:bodyPr wrap="square">
            <a:spAutoFit/>
          </a:bodyPr>
          <a:lstStyle/>
          <a:p>
            <a:r>
              <a:rPr lang="en-IN" sz="3200" b="1" dirty="0">
                <a:solidFill>
                  <a:schemeClr val="bg1"/>
                </a:solidFill>
                <a:latin typeface="Times New Roman" panose="02020603050405020304" pitchFamily="18" charset="0"/>
                <a:cs typeface="Times New Roman" panose="02020603050405020304" pitchFamily="18" charset="0"/>
              </a:rPr>
              <a:t> </a:t>
            </a:r>
            <a:endParaRPr lang="en-US" sz="3200" dirty="0"/>
          </a:p>
        </p:txBody>
      </p:sp>
    </p:spTree>
    <p:extLst>
      <p:ext uri="{BB962C8B-B14F-4D97-AF65-F5344CB8AC3E}">
        <p14:creationId xmlns:p14="http://schemas.microsoft.com/office/powerpoint/2010/main" val="6785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59016"/>
            <a:ext cx="9905998" cy="738071"/>
          </a:xfrm>
        </p:spPr>
        <p:txBody>
          <a:bodyPr/>
          <a:lstStyle/>
          <a:p>
            <a:pPr algn="ctr"/>
            <a:r>
              <a:rPr lang="en-US" u="sng" dirty="0">
                <a:solidFill>
                  <a:srgbClr val="FF0000"/>
                </a:solidFill>
                <a:latin typeface="Algerian" panose="04020705040A02060702" pitchFamily="82" charset="0"/>
              </a:rPr>
              <a:t>PRINCIPLE OF GAS LASER </a:t>
            </a:r>
          </a:p>
        </p:txBody>
      </p:sp>
      <p:sp>
        <p:nvSpPr>
          <p:cNvPr id="3" name="Content Placeholder 2"/>
          <p:cNvSpPr>
            <a:spLocks noGrp="1"/>
          </p:cNvSpPr>
          <p:nvPr>
            <p:ph idx="1"/>
          </p:nvPr>
        </p:nvSpPr>
        <p:spPr>
          <a:xfrm>
            <a:off x="1141412" y="2249486"/>
            <a:ext cx="9849317" cy="4276820"/>
          </a:xfrm>
        </p:spPr>
        <p:txBody>
          <a:bodyPr>
            <a:normAutofit/>
          </a:bodyPr>
          <a:lstStyle/>
          <a:p>
            <a:r>
              <a:rPr lang="en-US" dirty="0"/>
              <a:t>The Helium-Neon laser was the first continuous laser. It was invented by Javan, Bennett and Harriot in 1961. The laser has three components Laser medium: it is in the form of He-Ne gas mixture Pumping process:</a:t>
            </a:r>
          </a:p>
          <a:p>
            <a:r>
              <a:rPr lang="en-US" dirty="0"/>
              <a:t>The inelastic atom-atom collision Resonator cavity: it is made of a full reflector and a partially reflecting plates parallel with high accuracy He-Ne gas laser is the four energy levels in which first He atoms are excited to bring the Ne atoms in required excited state by the atom-atom inelastic collision pumping process, the population inversion is achieved between the metastable and ground states.</a:t>
            </a:r>
          </a:p>
        </p:txBody>
      </p:sp>
      <p:sp>
        <p:nvSpPr>
          <p:cNvPr id="4" name="Title 1">
            <a:extLst>
              <a:ext uri="{FF2B5EF4-FFF2-40B4-BE49-F238E27FC236}">
                <a16:creationId xmlns:a16="http://schemas.microsoft.com/office/drawing/2014/main" id="{48A4E665-D327-59C6-0EC1-CFB1DCB4E7CC}"/>
              </a:ext>
            </a:extLst>
          </p:cNvPr>
          <p:cNvSpPr txBox="1">
            <a:spLocks noChangeArrowheads="1"/>
          </p:cNvSpPr>
          <p:nvPr/>
        </p:nvSpPr>
        <p:spPr>
          <a:xfrm>
            <a:off x="1504949"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5" name="Picture 2" descr="http://www.shikshapath.com/wp-content/uploads/2019/01/Galgotias-University.jpg">
            <a:extLst>
              <a:ext uri="{FF2B5EF4-FFF2-40B4-BE49-F238E27FC236}">
                <a16:creationId xmlns:a16="http://schemas.microsoft.com/office/drawing/2014/main" id="{83AC063C-DE45-86BB-652B-8E75449AC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83485" cy="12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014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862" y="1526795"/>
            <a:ext cx="11356807" cy="722691"/>
          </a:xfrm>
        </p:spPr>
        <p:txBody>
          <a:bodyPr>
            <a:normAutofit/>
          </a:bodyPr>
          <a:lstStyle/>
          <a:p>
            <a:pPr algn="ctr"/>
            <a:r>
              <a:rPr lang="en-US" sz="3200" u="sng" dirty="0">
                <a:solidFill>
                  <a:srgbClr val="FF0000"/>
                </a:solidFill>
                <a:latin typeface="Algerian" panose="04020705040A02060702" pitchFamily="82" charset="0"/>
              </a:rPr>
              <a:t>Importance of gas laser in industry and </a:t>
            </a:r>
            <a:r>
              <a:rPr lang="en-US" sz="3200" u="sng" dirty="0" err="1">
                <a:solidFill>
                  <a:srgbClr val="FF0000"/>
                </a:solidFill>
                <a:latin typeface="Algerian" panose="04020705040A02060702" pitchFamily="82" charset="0"/>
              </a:rPr>
              <a:t>MeDICAL</a:t>
            </a:r>
            <a:r>
              <a:rPr lang="en-US" sz="3200" u="sng" dirty="0">
                <a:solidFill>
                  <a:srgbClr val="FF0000"/>
                </a:solidFill>
                <a:latin typeface="Algerian" panose="04020705040A02060702" pitchFamily="82" charset="0"/>
              </a:rPr>
              <a:t> </a:t>
            </a:r>
          </a:p>
        </p:txBody>
      </p:sp>
      <p:sp>
        <p:nvSpPr>
          <p:cNvPr id="3" name="Content Placeholder 2"/>
          <p:cNvSpPr>
            <a:spLocks noGrp="1"/>
          </p:cNvSpPr>
          <p:nvPr>
            <p:ph idx="1"/>
          </p:nvPr>
        </p:nvSpPr>
        <p:spPr/>
        <p:txBody>
          <a:bodyPr>
            <a:normAutofit fontScale="92500" lnSpcReduction="10000"/>
          </a:bodyPr>
          <a:lstStyle/>
          <a:p>
            <a:r>
              <a:rPr lang="en-US" dirty="0"/>
              <a:t>In Industry, Gas lasers have a wide range of uses.  For example, carbon dioxide gas lasers have applications in industry, such as for cutting and welding.   Helium-neon lasers are often used in physics labs and other educational settings and tend to be the least expensive.  The HE-Ne or helium-neon laser can be used to make holograms and ion lasers can be used for CW dye laser pumping.</a:t>
            </a:r>
          </a:p>
          <a:p>
            <a:r>
              <a:rPr lang="en-US" dirty="0"/>
              <a:t> In Medical, it  </a:t>
            </a:r>
            <a:r>
              <a:rPr lang="en-US" b="1" dirty="0"/>
              <a:t>closes lymph vessels to prevent tumor cells from spreading, and seals the cut ends of nerves to prevent the formation of a neuroma</a:t>
            </a:r>
            <a:r>
              <a:rPr lang="en-US" dirty="0"/>
              <a:t>. It is used in ENT, gynecology, plastic and maxillofacial surgery, and urology. It cannot be carried by flexible fibers at present.</a:t>
            </a:r>
          </a:p>
        </p:txBody>
      </p:sp>
      <p:sp>
        <p:nvSpPr>
          <p:cNvPr id="4" name="Title 1">
            <a:extLst>
              <a:ext uri="{FF2B5EF4-FFF2-40B4-BE49-F238E27FC236}">
                <a16:creationId xmlns:a16="http://schemas.microsoft.com/office/drawing/2014/main" id="{D1237A7F-EC16-4159-2116-5EF297E7A2F6}"/>
              </a:ext>
            </a:extLst>
          </p:cNvPr>
          <p:cNvSpPr txBox="1">
            <a:spLocks noChangeArrowheads="1"/>
          </p:cNvSpPr>
          <p:nvPr/>
        </p:nvSpPr>
        <p:spPr>
          <a:xfrm>
            <a:off x="1504949"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5" name="Picture 2" descr="http://www.shikshapath.com/wp-content/uploads/2019/01/Galgotias-University.jpg">
            <a:extLst>
              <a:ext uri="{FF2B5EF4-FFF2-40B4-BE49-F238E27FC236}">
                <a16:creationId xmlns:a16="http://schemas.microsoft.com/office/drawing/2014/main" id="{C0D2B35A-E117-6B4F-3156-590D9DF30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83485" cy="12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9991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862" y="770917"/>
            <a:ext cx="11356807" cy="1478570"/>
          </a:xfrm>
        </p:spPr>
        <p:txBody>
          <a:bodyPr/>
          <a:lstStyle/>
          <a:p>
            <a:endParaRPr lang="en-US" dirty="0">
              <a:solidFill>
                <a:srgbClr val="FF0000"/>
              </a:solidFill>
            </a:endParaRPr>
          </a:p>
        </p:txBody>
      </p:sp>
      <p:sp>
        <p:nvSpPr>
          <p:cNvPr id="3" name="Content Placeholder 2"/>
          <p:cNvSpPr>
            <a:spLocks noGrp="1"/>
          </p:cNvSpPr>
          <p:nvPr>
            <p:ph idx="1"/>
          </p:nvPr>
        </p:nvSpPr>
        <p:spPr/>
        <p:txBody>
          <a:bodyPr>
            <a:normAutofit/>
          </a:bodyPr>
          <a:lstStyle/>
          <a:p>
            <a:endParaRPr lang="en-US" dirty="0"/>
          </a:p>
        </p:txBody>
      </p:sp>
      <p:pic>
        <p:nvPicPr>
          <p:cNvPr id="1026" name="Picture 2" descr="7,432 Thank You Blue Stock Photos, Pictures &amp; Royalty-Free Images - iStock">
            <a:extLst>
              <a:ext uri="{FF2B5EF4-FFF2-40B4-BE49-F238E27FC236}">
                <a16:creationId xmlns:a16="http://schemas.microsoft.com/office/drawing/2014/main" id="{5253EDF9-7B1B-9949-5796-6BE5527A0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547" y="346207"/>
            <a:ext cx="9023684" cy="6165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74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880" y="3545258"/>
            <a:ext cx="11295530" cy="1246141"/>
          </a:xfrm>
        </p:spPr>
        <p:txBody>
          <a:bodyPr>
            <a:noAutofit/>
          </a:bodyPr>
          <a:lstStyle/>
          <a:p>
            <a:r>
              <a:rPr lang="en-US" sz="4800" dirty="0"/>
              <a:t>PRINCIPLE OF SOLID AND GAS LASER – IMPORTANCE IN INDUSTRY AND MEDICAL</a:t>
            </a:r>
          </a:p>
        </p:txBody>
      </p:sp>
      <p:sp>
        <p:nvSpPr>
          <p:cNvPr id="4" name="Title 1">
            <a:extLst>
              <a:ext uri="{FF2B5EF4-FFF2-40B4-BE49-F238E27FC236}">
                <a16:creationId xmlns:a16="http://schemas.microsoft.com/office/drawing/2014/main" id="{01C2B435-4D68-4B76-AC1D-F593F1F4CC63}"/>
              </a:ext>
            </a:extLst>
          </p:cNvPr>
          <p:cNvSpPr txBox="1">
            <a:spLocks noChangeArrowheads="1"/>
          </p:cNvSpPr>
          <p:nvPr/>
        </p:nvSpPr>
        <p:spPr>
          <a:xfrm>
            <a:off x="2975811" y="1570097"/>
            <a:ext cx="5707717" cy="924451"/>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35965" indent="-234315">
              <a:lnSpc>
                <a:spcPts val="1455"/>
              </a:lnSpc>
              <a:tabLst>
                <a:tab pos="735965" algn="l"/>
                <a:tab pos="736600" algn="l"/>
              </a:tabLst>
            </a:pPr>
            <a:endParaRPr lang="en-US" sz="4000" dirty="0">
              <a:effectLst/>
              <a:latin typeface="Times New Roman" panose="02020603050405020304" pitchFamily="18" charset="0"/>
              <a:ea typeface="Times New Roman" panose="02020603050405020304" pitchFamily="18" charset="0"/>
            </a:endParaRPr>
          </a:p>
          <a:p>
            <a:pPr marL="735965" indent="-234315" algn="ctr">
              <a:lnSpc>
                <a:spcPts val="1455"/>
              </a:lnSpc>
              <a:tabLst>
                <a:tab pos="735965" algn="l"/>
                <a:tab pos="736600" algn="l"/>
              </a:tabLst>
            </a:pPr>
            <a:endParaRPr lang="en-US" sz="4000" dirty="0">
              <a:latin typeface="Times New Roman" panose="02020603050405020304" pitchFamily="18" charset="0"/>
              <a:ea typeface="Times New Roman" panose="02020603050405020304" pitchFamily="18" charset="0"/>
            </a:endParaRPr>
          </a:p>
          <a:p>
            <a:pPr marL="735965" indent="-234315">
              <a:lnSpc>
                <a:spcPts val="1455"/>
              </a:lnSpc>
              <a:tabLst>
                <a:tab pos="735965" algn="l"/>
                <a:tab pos="736600" algn="l"/>
              </a:tabLst>
            </a:pPr>
            <a:r>
              <a:rPr lang="en-US" sz="4000" dirty="0">
                <a:effectLst/>
                <a:latin typeface="Times New Roman" panose="02020603050405020304" pitchFamily="18" charset="0"/>
                <a:ea typeface="Times New Roman" panose="02020603050405020304" pitchFamily="18" charset="0"/>
              </a:rPr>
              <a:t>         TOPIC</a:t>
            </a:r>
            <a:endParaRPr lang="en-IN" sz="4000" dirty="0">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BC5559D2-4F87-4AB7-A68D-C6F6417D0EC8}"/>
              </a:ext>
            </a:extLst>
          </p:cNvPr>
          <p:cNvSpPr txBox="1">
            <a:spLocks noChangeArrowheads="1"/>
          </p:cNvSpPr>
          <p:nvPr/>
        </p:nvSpPr>
        <p:spPr>
          <a:xfrm>
            <a:off x="1504949"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6" name="Picture 2" descr="http://www.shikshapath.com/wp-content/uploads/2019/01/Galgotias-University.jpg">
            <a:extLst>
              <a:ext uri="{FF2B5EF4-FFF2-40B4-BE49-F238E27FC236}">
                <a16:creationId xmlns:a16="http://schemas.microsoft.com/office/drawing/2014/main" id="{9A6D79D6-2DDE-7261-8D44-6BED0F488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0" y="0"/>
            <a:ext cx="1980696" cy="130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667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1388"/>
            <a:ext cx="9905998" cy="805699"/>
          </a:xfrm>
        </p:spPr>
        <p:txBody>
          <a:bodyPr/>
          <a:lstStyle/>
          <a:p>
            <a:pPr algn="ctr"/>
            <a:r>
              <a:rPr lang="en-US" u="sng" dirty="0">
                <a:solidFill>
                  <a:srgbClr val="FF0000"/>
                </a:solidFill>
                <a:latin typeface="Algerian" panose="04020705040A02060702" pitchFamily="82" charset="0"/>
              </a:rPr>
              <a:t>What is laser?</a:t>
            </a:r>
          </a:p>
        </p:txBody>
      </p:sp>
      <p:sp>
        <p:nvSpPr>
          <p:cNvPr id="3" name="Content Placeholder 2"/>
          <p:cNvSpPr>
            <a:spLocks noGrp="1"/>
          </p:cNvSpPr>
          <p:nvPr>
            <p:ph idx="1"/>
          </p:nvPr>
        </p:nvSpPr>
        <p:spPr>
          <a:xfrm>
            <a:off x="1141412" y="2249487"/>
            <a:ext cx="10440988" cy="3864442"/>
          </a:xfrm>
        </p:spPr>
        <p:txBody>
          <a:bodyPr>
            <a:normAutofit/>
          </a:bodyPr>
          <a:lstStyle/>
          <a:p>
            <a:r>
              <a:rPr lang="en-IN" sz="2000" dirty="0">
                <a:solidFill>
                  <a:schemeClr val="tx1">
                    <a:lumMod val="95000"/>
                  </a:schemeClr>
                </a:solidFill>
                <a:effectLst/>
                <a:latin typeface="+mj-lt"/>
                <a:ea typeface="Times New Roman" panose="02020603050405020304" pitchFamily="18" charset="0"/>
              </a:rPr>
              <a:t>LASER is an abbreviation of Light Amplification by Stimulated Emission of Radiation.</a:t>
            </a:r>
          </a:p>
          <a:p>
            <a:r>
              <a:rPr lang="en-IN" sz="2000" dirty="0">
                <a:solidFill>
                  <a:schemeClr val="tx1">
                    <a:lumMod val="95000"/>
                  </a:schemeClr>
                </a:solidFill>
                <a:effectLst/>
                <a:latin typeface="+mj-lt"/>
                <a:ea typeface="Times New Roman" panose="02020603050405020304" pitchFamily="18" charset="0"/>
              </a:rPr>
              <a:t> Lasers are light beams so powerful that they can travel miles into the sky, and they can also cut through the surfaces of metals. </a:t>
            </a:r>
          </a:p>
          <a:p>
            <a:r>
              <a:rPr lang="en-IN" sz="2000" dirty="0">
                <a:solidFill>
                  <a:schemeClr val="tx1">
                    <a:lumMod val="95000"/>
                  </a:schemeClr>
                </a:solidFill>
                <a:effectLst/>
                <a:latin typeface="+mj-lt"/>
                <a:ea typeface="Times New Roman" panose="02020603050405020304" pitchFamily="18" charset="0"/>
              </a:rPr>
              <a:t>Theodore H Maimane at Hughes Research Laboratories was the first person to build a practical laser in 1960. </a:t>
            </a:r>
          </a:p>
          <a:p>
            <a:r>
              <a:rPr lang="en-IN" sz="2000" dirty="0">
                <a:solidFill>
                  <a:schemeClr val="tx1">
                    <a:lumMod val="95000"/>
                  </a:schemeClr>
                </a:solidFill>
                <a:effectLst/>
                <a:latin typeface="+mj-lt"/>
                <a:ea typeface="Times New Roman" panose="02020603050405020304" pitchFamily="18" charset="0"/>
              </a:rPr>
              <a:t>Today lasers find applications in various fields and there are different types of lasers with numerous applications.</a:t>
            </a:r>
          </a:p>
          <a:p>
            <a:endParaRPr lang="en-US" dirty="0"/>
          </a:p>
        </p:txBody>
      </p:sp>
      <p:sp>
        <p:nvSpPr>
          <p:cNvPr id="6" name="Title 1">
            <a:extLst>
              <a:ext uri="{FF2B5EF4-FFF2-40B4-BE49-F238E27FC236}">
                <a16:creationId xmlns:a16="http://schemas.microsoft.com/office/drawing/2014/main" id="{463D4076-5101-409B-B623-57741A66007D}"/>
              </a:ext>
            </a:extLst>
          </p:cNvPr>
          <p:cNvSpPr txBox="1">
            <a:spLocks noChangeArrowheads="1"/>
          </p:cNvSpPr>
          <p:nvPr/>
        </p:nvSpPr>
        <p:spPr>
          <a:xfrm>
            <a:off x="1504949"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7" name="Picture 2" descr="http://www.shikshapath.com/wp-content/uploads/2019/01/Galgotias-University.jpg">
            <a:extLst>
              <a:ext uri="{FF2B5EF4-FFF2-40B4-BE49-F238E27FC236}">
                <a16:creationId xmlns:a16="http://schemas.microsoft.com/office/drawing/2014/main" id="{36607AE8-609A-7331-9D75-95EB8A6B9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4" y="-96253"/>
            <a:ext cx="1980696" cy="130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46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1355558"/>
            <a:ext cx="9905998" cy="741530"/>
          </a:xfrm>
        </p:spPr>
        <p:txBody>
          <a:bodyPr/>
          <a:lstStyle/>
          <a:p>
            <a:pPr algn="ctr"/>
            <a:r>
              <a:rPr lang="en-US" u="sng" dirty="0">
                <a:solidFill>
                  <a:srgbClr val="FF0000"/>
                </a:solidFill>
                <a:latin typeface="Algerian" panose="04020705040A02060702" pitchFamily="82" charset="0"/>
              </a:rPr>
              <a:t>Solid-State laser</a:t>
            </a:r>
          </a:p>
        </p:txBody>
      </p:sp>
      <p:sp>
        <p:nvSpPr>
          <p:cNvPr id="3" name="Content Placeholder 2"/>
          <p:cNvSpPr>
            <a:spLocks noGrp="1"/>
          </p:cNvSpPr>
          <p:nvPr>
            <p:ph idx="1"/>
          </p:nvPr>
        </p:nvSpPr>
        <p:spPr>
          <a:xfrm>
            <a:off x="1141412" y="2249487"/>
            <a:ext cx="10440988" cy="3864442"/>
          </a:xfrm>
        </p:spPr>
        <p:txBody>
          <a:bodyPr>
            <a:normAutofit/>
          </a:bodyPr>
          <a:lstStyle/>
          <a:p>
            <a:r>
              <a:rPr lang="en-US" b="0" i="0" dirty="0">
                <a:effectLst/>
                <a:latin typeface="Roboto" panose="02000000000000000000" pitchFamily="2" charset="0"/>
              </a:rPr>
              <a:t>The solid-state laser is a type of laser where the medium used is solid. The solid material used in these lasers is either glass or crystalline materials.</a:t>
            </a:r>
            <a:endParaRPr lang="en-US" dirty="0"/>
          </a:p>
        </p:txBody>
      </p:sp>
      <p:pic>
        <p:nvPicPr>
          <p:cNvPr id="4098" name="Picture 2" descr="SLM-213 Q-switched Solid-State Laser">
            <a:extLst>
              <a:ext uri="{FF2B5EF4-FFF2-40B4-BE49-F238E27FC236}">
                <a16:creationId xmlns:a16="http://schemas.microsoft.com/office/drawing/2014/main" id="{491ACC9D-87A7-BA09-8559-4447243407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9809" y="3899963"/>
            <a:ext cx="3945914" cy="248446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5F913771-81EE-A172-F56D-EC14CF46CBEA}"/>
              </a:ext>
            </a:extLst>
          </p:cNvPr>
          <p:cNvSpPr txBox="1">
            <a:spLocks noChangeArrowheads="1"/>
          </p:cNvSpPr>
          <p:nvPr/>
        </p:nvSpPr>
        <p:spPr>
          <a:xfrm>
            <a:off x="1504949"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7" name="Picture 2" descr="http://www.shikshapath.com/wp-content/uploads/2019/01/Galgotias-University.jpg">
            <a:extLst>
              <a:ext uri="{FF2B5EF4-FFF2-40B4-BE49-F238E27FC236}">
                <a16:creationId xmlns:a16="http://schemas.microsoft.com/office/drawing/2014/main" id="{8B8100FF-9594-4902-5356-09499D388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83485" cy="12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018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27746"/>
            <a:ext cx="9905998" cy="669341"/>
          </a:xfrm>
        </p:spPr>
        <p:txBody>
          <a:bodyPr/>
          <a:lstStyle/>
          <a:p>
            <a:pPr algn="ctr"/>
            <a:r>
              <a:rPr lang="en-US" u="sng" dirty="0">
                <a:solidFill>
                  <a:srgbClr val="FF0000"/>
                </a:solidFill>
                <a:latin typeface="Algerian" panose="04020705040A02060702" pitchFamily="82" charset="0"/>
              </a:rPr>
              <a:t>Working Of solid-state laser</a:t>
            </a:r>
          </a:p>
        </p:txBody>
      </p:sp>
      <p:sp>
        <p:nvSpPr>
          <p:cNvPr id="3" name="Content Placeholder 2"/>
          <p:cNvSpPr>
            <a:spLocks noGrp="1"/>
          </p:cNvSpPr>
          <p:nvPr>
            <p:ph idx="1"/>
          </p:nvPr>
        </p:nvSpPr>
        <p:spPr>
          <a:xfrm>
            <a:off x="1141412" y="2249487"/>
            <a:ext cx="10440988" cy="3864442"/>
          </a:xfrm>
        </p:spPr>
        <p:txBody>
          <a:bodyPr>
            <a:normAutofit/>
          </a:bodyPr>
          <a:lstStyle/>
          <a:p>
            <a:pPr algn="l"/>
            <a:r>
              <a:rPr lang="en-US" sz="2000" b="0" i="0" dirty="0">
                <a:effectLst/>
                <a:latin typeface="Roboto" panose="02000000000000000000" pitchFamily="2" charset="0"/>
              </a:rPr>
              <a:t>Glass or crystalline materials used in a solid-state laser are used as impurities in the form of ions along with the host material. Doping is the term used for describing the process of addition of impurities to the substance.</a:t>
            </a:r>
          </a:p>
          <a:p>
            <a:pPr algn="l"/>
            <a:r>
              <a:rPr lang="en-US" sz="2000" b="0" i="0" dirty="0">
                <a:effectLst/>
                <a:latin typeface="Roboto" panose="02000000000000000000" pitchFamily="2" charset="0"/>
              </a:rPr>
              <a:t>The dopants that are used in this type of laser are terbium (Tb), erbium (Eu), and cerium (Ce) which are rare earth elements. The host materials are ytterbium-doped glass, neodymium-doped yttrium aluminum garnet, neodymium-doped glass and sapphire. The most commonly used host material is neodymium-doped yttrium aluminum garnet.</a:t>
            </a:r>
          </a:p>
        </p:txBody>
      </p:sp>
      <p:pic>
        <p:nvPicPr>
          <p:cNvPr id="4" name="Picture 4" descr="Solid-State Laser">
            <a:extLst>
              <a:ext uri="{FF2B5EF4-FFF2-40B4-BE49-F238E27FC236}">
                <a16:creationId xmlns:a16="http://schemas.microsoft.com/office/drawing/2014/main" id="{BA30E50C-29A2-BFFD-E0E0-22C17F660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498" y="5093367"/>
            <a:ext cx="4067004" cy="16021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FFC00FD3-D727-E71F-9D69-5BF12732C7CE}"/>
              </a:ext>
            </a:extLst>
          </p:cNvPr>
          <p:cNvSpPr txBox="1">
            <a:spLocks noChangeArrowheads="1"/>
          </p:cNvSpPr>
          <p:nvPr/>
        </p:nvSpPr>
        <p:spPr>
          <a:xfrm>
            <a:off x="1504949"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7" name="Picture 2" descr="http://www.shikshapath.com/wp-content/uploads/2019/01/Galgotias-University.jpg">
            <a:extLst>
              <a:ext uri="{FF2B5EF4-FFF2-40B4-BE49-F238E27FC236}">
                <a16:creationId xmlns:a16="http://schemas.microsoft.com/office/drawing/2014/main" id="{1FEC545C-E759-44F1-C9F1-FE35E03D19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4" y="-96253"/>
            <a:ext cx="1883485" cy="12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801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355558"/>
            <a:ext cx="9905998" cy="741530"/>
          </a:xfrm>
        </p:spPr>
        <p:txBody>
          <a:bodyPr/>
          <a:lstStyle/>
          <a:p>
            <a:pPr algn="ctr"/>
            <a:r>
              <a:rPr lang="en-US" u="sng" dirty="0">
                <a:solidFill>
                  <a:srgbClr val="FF0000"/>
                </a:solidFill>
                <a:latin typeface="Algerian" panose="04020705040A02060702" pitchFamily="82" charset="0"/>
              </a:rPr>
              <a:t>Application of solid-state laser</a:t>
            </a:r>
          </a:p>
        </p:txBody>
      </p:sp>
      <p:sp>
        <p:nvSpPr>
          <p:cNvPr id="3" name="Content Placeholder 2"/>
          <p:cNvSpPr>
            <a:spLocks noGrp="1"/>
          </p:cNvSpPr>
          <p:nvPr>
            <p:ph idx="1"/>
          </p:nvPr>
        </p:nvSpPr>
        <p:spPr>
          <a:xfrm>
            <a:off x="1141412" y="2249487"/>
            <a:ext cx="10440988" cy="3864442"/>
          </a:xfrm>
        </p:spPr>
        <p:txBody>
          <a:bodyPr>
            <a:normAutofit/>
          </a:bodyPr>
          <a:lstStyle/>
          <a:p>
            <a:r>
              <a:rPr lang="en-US" sz="2000" b="0" i="0" dirty="0">
                <a:solidFill>
                  <a:schemeClr val="tx1">
                    <a:lumMod val="95000"/>
                  </a:schemeClr>
                </a:solidFill>
                <a:effectLst/>
                <a:latin typeface="arial" panose="020B0604020202020204" pitchFamily="34" charset="0"/>
              </a:rPr>
              <a:t>It is used as a high-power source of Pulse coherent radiation in interferometry and pulsed holography.</a:t>
            </a:r>
          </a:p>
          <a:p>
            <a:endParaRPr lang="en-US" sz="2000" b="0" i="0" dirty="0">
              <a:solidFill>
                <a:schemeClr val="tx1">
                  <a:lumMod val="95000"/>
                </a:schemeClr>
              </a:solidFill>
              <a:effectLst/>
              <a:latin typeface="arial" panose="020B0604020202020204" pitchFamily="34" charset="0"/>
            </a:endParaRPr>
          </a:p>
          <a:p>
            <a:r>
              <a:rPr lang="en-US" sz="2000" b="0" i="0" dirty="0">
                <a:solidFill>
                  <a:schemeClr val="tx1">
                    <a:lumMod val="95000"/>
                  </a:schemeClr>
                </a:solidFill>
                <a:effectLst/>
                <a:latin typeface="arial" panose="020B0604020202020204" pitchFamily="34" charset="0"/>
              </a:rPr>
              <a:t>It is used for </a:t>
            </a:r>
            <a:r>
              <a:rPr lang="en-US" sz="2000" b="1" i="0" dirty="0">
                <a:solidFill>
                  <a:schemeClr val="tx1">
                    <a:lumMod val="95000"/>
                  </a:schemeClr>
                </a:solidFill>
                <a:effectLst/>
                <a:latin typeface="arial" panose="020B0604020202020204" pitchFamily="34" charset="0"/>
              </a:rPr>
              <a:t>drilling brittle material, soldering, welding, and in-range finding</a:t>
            </a:r>
            <a:r>
              <a:rPr lang="en-US" sz="2000" b="0" i="0" dirty="0">
                <a:solidFill>
                  <a:schemeClr val="tx1">
                    <a:lumMod val="95000"/>
                  </a:schemeClr>
                </a:solidFill>
                <a:effectLst/>
                <a:latin typeface="arial" panose="020B0604020202020204" pitchFamily="34" charset="0"/>
              </a:rPr>
              <a:t>.</a:t>
            </a:r>
            <a:endParaRPr lang="en-IN" sz="2000" dirty="0">
              <a:solidFill>
                <a:schemeClr val="tx1">
                  <a:lumMod val="95000"/>
                </a:schemeClr>
              </a:solidFill>
            </a:endParaRPr>
          </a:p>
        </p:txBody>
      </p:sp>
      <p:pic>
        <p:nvPicPr>
          <p:cNvPr id="5" name="Picture 4" descr="Ruby laser - Wikipedia">
            <a:extLst>
              <a:ext uri="{FF2B5EF4-FFF2-40B4-BE49-F238E27FC236}">
                <a16:creationId xmlns:a16="http://schemas.microsoft.com/office/drawing/2014/main" id="{A5A9CDA6-5992-D7B8-181E-B4FAA6A21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785" y="4452440"/>
            <a:ext cx="3270429" cy="219076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C915EFF0-6E23-C7E0-4F87-A0016C80DE4B}"/>
              </a:ext>
            </a:extLst>
          </p:cNvPr>
          <p:cNvSpPr txBox="1">
            <a:spLocks noChangeArrowheads="1"/>
          </p:cNvSpPr>
          <p:nvPr/>
        </p:nvSpPr>
        <p:spPr>
          <a:xfrm>
            <a:off x="1504949"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7" name="Picture 2" descr="http://www.shikshapath.com/wp-content/uploads/2019/01/Galgotias-University.jpg">
            <a:extLst>
              <a:ext uri="{FF2B5EF4-FFF2-40B4-BE49-F238E27FC236}">
                <a16:creationId xmlns:a16="http://schemas.microsoft.com/office/drawing/2014/main" id="{4AE74EA0-B351-D099-E13E-B414158A3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83485" cy="12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97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862" y="1475873"/>
            <a:ext cx="11356807" cy="773613"/>
          </a:xfrm>
        </p:spPr>
        <p:txBody>
          <a:bodyPr>
            <a:normAutofit fontScale="90000"/>
          </a:bodyPr>
          <a:lstStyle/>
          <a:p>
            <a:pPr algn="ctr"/>
            <a:r>
              <a:rPr lang="en-US" dirty="0">
                <a:solidFill>
                  <a:srgbClr val="FF0000"/>
                </a:solidFill>
                <a:latin typeface="Algerian" panose="04020705040A02060702" pitchFamily="82" charset="0"/>
              </a:rPr>
              <a:t>Importance of Solid laser in industry and Medical </a:t>
            </a:r>
          </a:p>
        </p:txBody>
      </p:sp>
      <p:sp>
        <p:nvSpPr>
          <p:cNvPr id="3" name="Content Placeholder 2"/>
          <p:cNvSpPr>
            <a:spLocks noGrp="1"/>
          </p:cNvSpPr>
          <p:nvPr>
            <p:ph idx="1"/>
          </p:nvPr>
        </p:nvSpPr>
        <p:spPr/>
        <p:txBody>
          <a:bodyPr>
            <a:noAutofit/>
          </a:bodyPr>
          <a:lstStyle/>
          <a:p>
            <a:pPr marL="0" indent="0">
              <a:buNone/>
            </a:pPr>
            <a:r>
              <a:rPr lang="en-IN" sz="2000" b="1" i="0" u="sng" dirty="0">
                <a:effectLst/>
                <a:latin typeface="+mj-lt"/>
              </a:rPr>
              <a:t>Oxyhaemoglobin</a:t>
            </a:r>
            <a:r>
              <a:rPr lang="en-IN" sz="2000" b="0" i="0" dirty="0">
                <a:effectLst/>
                <a:latin typeface="+mj-lt"/>
              </a:rPr>
              <a:t> (in blood): the blood's oxygen carrying protein, absorption of UV and blue and green light. Lasers for selective absorption include excimer, argon, KTP, Dye and Ruby.</a:t>
            </a:r>
            <a:br>
              <a:rPr lang="en-IN" sz="2000" dirty="0">
                <a:latin typeface="+mj-lt"/>
              </a:rPr>
            </a:br>
            <a:br>
              <a:rPr lang="en-IN" sz="2000" dirty="0">
                <a:latin typeface="+mj-lt"/>
              </a:rPr>
            </a:br>
            <a:r>
              <a:rPr lang="en-IN" sz="2000" b="1" i="0" u="sng" dirty="0">
                <a:effectLst/>
                <a:latin typeface="+mj-lt"/>
              </a:rPr>
              <a:t>Melanin</a:t>
            </a:r>
            <a:r>
              <a:rPr lang="en-IN" sz="2000" b="0" i="0" dirty="0">
                <a:effectLst/>
                <a:latin typeface="+mj-lt"/>
              </a:rPr>
              <a:t>: a pigment in skin, hair, moles, etc: absorption in visible and near IR light (400nm - 1000nm). Lasers for selective absorption in melanin include Diode and Nd: YAG</a:t>
            </a:r>
            <a:br>
              <a:rPr lang="en-IN" sz="2000" dirty="0">
                <a:latin typeface="+mj-lt"/>
              </a:rPr>
            </a:br>
            <a:br>
              <a:rPr lang="en-IN" sz="2000" dirty="0">
                <a:latin typeface="+mj-lt"/>
              </a:rPr>
            </a:br>
            <a:r>
              <a:rPr lang="en-IN" sz="2000" b="1" i="0" u="sng" dirty="0">
                <a:effectLst/>
                <a:latin typeface="+mj-lt"/>
              </a:rPr>
              <a:t>Water</a:t>
            </a:r>
            <a:r>
              <a:rPr lang="en-IN" sz="2000" b="0" i="0" dirty="0">
                <a:effectLst/>
                <a:latin typeface="+mj-lt"/>
              </a:rPr>
              <a:t> (in tissues): transparent to visible light but strong absorption of UV light below 300nm and IR over 1300nm. Lasers for selective absorption in water molecules in tissues include Ho: YAG, Er: YAG and CO</a:t>
            </a:r>
            <a:r>
              <a:rPr lang="en-IN" sz="2000" b="0" i="0" baseline="-25000" dirty="0">
                <a:effectLst/>
                <a:latin typeface="+mj-lt"/>
              </a:rPr>
              <a:t>2</a:t>
            </a:r>
            <a:r>
              <a:rPr lang="en-IN" sz="2000" b="0" i="0" dirty="0">
                <a:effectLst/>
                <a:latin typeface="+mj-lt"/>
              </a:rPr>
              <a:t>.</a:t>
            </a:r>
            <a:endParaRPr lang="en-US" sz="2000" dirty="0">
              <a:latin typeface="+mj-lt"/>
            </a:endParaRPr>
          </a:p>
        </p:txBody>
      </p:sp>
      <p:sp>
        <p:nvSpPr>
          <p:cNvPr id="4" name="Title 1">
            <a:extLst>
              <a:ext uri="{FF2B5EF4-FFF2-40B4-BE49-F238E27FC236}">
                <a16:creationId xmlns:a16="http://schemas.microsoft.com/office/drawing/2014/main" id="{D2188B98-1E6B-E010-DBDB-49723413C01C}"/>
              </a:ext>
            </a:extLst>
          </p:cNvPr>
          <p:cNvSpPr txBox="1">
            <a:spLocks noChangeArrowheads="1"/>
          </p:cNvSpPr>
          <p:nvPr/>
        </p:nvSpPr>
        <p:spPr>
          <a:xfrm>
            <a:off x="1504949"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5" name="Picture 2" descr="http://www.shikshapath.com/wp-content/uploads/2019/01/Galgotias-University.jpg">
            <a:extLst>
              <a:ext uri="{FF2B5EF4-FFF2-40B4-BE49-F238E27FC236}">
                <a16:creationId xmlns:a16="http://schemas.microsoft.com/office/drawing/2014/main" id="{60AC6C18-EE2E-E145-5F13-685ECAB4A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63" y="-96252"/>
            <a:ext cx="1883485" cy="12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959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67852"/>
            <a:ext cx="9905998" cy="629235"/>
          </a:xfrm>
        </p:spPr>
        <p:txBody>
          <a:bodyPr/>
          <a:lstStyle/>
          <a:p>
            <a:pPr algn="ctr"/>
            <a:r>
              <a:rPr lang="en-US" u="sng" dirty="0">
                <a:solidFill>
                  <a:srgbClr val="FF0000"/>
                </a:solidFill>
                <a:latin typeface="Algerian" panose="04020705040A02060702" pitchFamily="82" charset="0"/>
              </a:rPr>
              <a:t>GAS LASER</a:t>
            </a:r>
          </a:p>
        </p:txBody>
      </p:sp>
      <p:sp>
        <p:nvSpPr>
          <p:cNvPr id="3" name="Content Placeholder 2"/>
          <p:cNvSpPr>
            <a:spLocks noGrp="1"/>
          </p:cNvSpPr>
          <p:nvPr>
            <p:ph idx="1"/>
          </p:nvPr>
        </p:nvSpPr>
        <p:spPr>
          <a:xfrm>
            <a:off x="1141412" y="2249487"/>
            <a:ext cx="10440988" cy="3864442"/>
          </a:xfrm>
        </p:spPr>
        <p:txBody>
          <a:bodyPr>
            <a:normAutofit/>
          </a:bodyPr>
          <a:lstStyle/>
          <a:p>
            <a:r>
              <a:rPr lang="en-US" dirty="0"/>
              <a:t>A </a:t>
            </a:r>
            <a:r>
              <a:rPr lang="en-US" b="1" dirty="0"/>
              <a:t>gas laser</a:t>
            </a:r>
            <a:r>
              <a:rPr lang="en-US" dirty="0"/>
              <a:t> is a laser in which an electric current is discharged through a gas to produce coherent light. The gas laser was the first continuous-light laser and the first laser to operate on the principle of converting electrical energy to a laser light output. The first gas laser, the Helium–neon laser (He Ne), was co-invented by Iranian-American engineer and scientist Ali  Javan and American physicist William R. Bennett, Jr., in 1960. It produced a coherent light beam in the infrared region of the spectrum at 1.15 micrometres</a:t>
            </a:r>
          </a:p>
        </p:txBody>
      </p:sp>
      <p:pic>
        <p:nvPicPr>
          <p:cNvPr id="3074" name="Picture 2" descr="Helium Neon Laser HeNe">
            <a:extLst>
              <a:ext uri="{FF2B5EF4-FFF2-40B4-BE49-F238E27FC236}">
                <a16:creationId xmlns:a16="http://schemas.microsoft.com/office/drawing/2014/main" id="{E2185E81-6B91-F979-3981-91A441F21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0586" y="4994030"/>
            <a:ext cx="3415323" cy="172410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640A9AB-9019-6015-FD0E-15613B4CFE58}"/>
              </a:ext>
            </a:extLst>
          </p:cNvPr>
          <p:cNvSpPr txBox="1">
            <a:spLocks noChangeArrowheads="1"/>
          </p:cNvSpPr>
          <p:nvPr/>
        </p:nvSpPr>
        <p:spPr>
          <a:xfrm>
            <a:off x="1504949"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6" name="Picture 2" descr="http://www.shikshapath.com/wp-content/uploads/2019/01/Galgotias-University.jpg">
            <a:extLst>
              <a:ext uri="{FF2B5EF4-FFF2-40B4-BE49-F238E27FC236}">
                <a16:creationId xmlns:a16="http://schemas.microsoft.com/office/drawing/2014/main" id="{1AA86F3E-F5D4-1650-BF3A-F1BE0F1157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83485" cy="12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85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4851"/>
            <a:ext cx="9905998" cy="612237"/>
          </a:xfrm>
        </p:spPr>
        <p:txBody>
          <a:bodyPr>
            <a:normAutofit/>
          </a:bodyPr>
          <a:lstStyle/>
          <a:p>
            <a:pPr algn="ctr"/>
            <a:r>
              <a:rPr lang="en-US" u="sng" dirty="0">
                <a:solidFill>
                  <a:srgbClr val="FF0000"/>
                </a:solidFill>
                <a:latin typeface="Algerian" panose="04020705040A02060702" pitchFamily="82" charset="0"/>
              </a:rPr>
              <a:t>Application of GAS LASER</a:t>
            </a:r>
          </a:p>
        </p:txBody>
      </p:sp>
      <p:sp>
        <p:nvSpPr>
          <p:cNvPr id="3" name="Content Placeholder 2"/>
          <p:cNvSpPr>
            <a:spLocks noGrp="1"/>
          </p:cNvSpPr>
          <p:nvPr>
            <p:ph idx="1"/>
          </p:nvPr>
        </p:nvSpPr>
        <p:spPr>
          <a:xfrm>
            <a:off x="1141412" y="2249487"/>
            <a:ext cx="10440988" cy="3864442"/>
          </a:xfrm>
        </p:spPr>
        <p:txBody>
          <a:bodyPr>
            <a:normAutofit/>
          </a:bodyPr>
          <a:lstStyle/>
          <a:p>
            <a:r>
              <a:rPr lang="en-US" sz="2000" b="0" i="0" dirty="0">
                <a:solidFill>
                  <a:schemeClr val="tx1">
                    <a:lumMod val="95000"/>
                  </a:schemeClr>
                </a:solidFill>
                <a:effectLst/>
                <a:latin typeface="arial" panose="020B0604020202020204" pitchFamily="34" charset="0"/>
              </a:rPr>
              <a:t>The CO2 laser is a mixture of various gases like carbon dioxide, nitrogen, helium, xenon and/or water vapor, and even hydrogen sometimes.</a:t>
            </a:r>
          </a:p>
          <a:p>
            <a:endParaRPr lang="en-US" sz="2000" b="0" i="0" dirty="0">
              <a:solidFill>
                <a:schemeClr val="tx1">
                  <a:lumMod val="95000"/>
                </a:schemeClr>
              </a:solidFill>
              <a:effectLst/>
              <a:latin typeface="arial" panose="020B0604020202020204" pitchFamily="34" charset="0"/>
            </a:endParaRPr>
          </a:p>
          <a:p>
            <a:r>
              <a:rPr lang="en-US" sz="2000" b="0" i="0" dirty="0">
                <a:solidFill>
                  <a:schemeClr val="tx1">
                    <a:lumMod val="95000"/>
                  </a:schemeClr>
                </a:solidFill>
                <a:effectLst/>
                <a:latin typeface="arial" panose="020B0604020202020204" pitchFamily="34" charset="0"/>
              </a:rPr>
              <a:t>Due to their high power capabilities, CO2 lasers are widely used in industrial applications for </a:t>
            </a:r>
            <a:r>
              <a:rPr lang="en-US" sz="2000" b="1" i="0" dirty="0">
                <a:solidFill>
                  <a:schemeClr val="tx1">
                    <a:lumMod val="95000"/>
                  </a:schemeClr>
                </a:solidFill>
                <a:effectLst/>
                <a:latin typeface="arial" panose="020B0604020202020204" pitchFamily="34" charset="0"/>
              </a:rPr>
              <a:t>cutting, engraving, and welding</a:t>
            </a:r>
            <a:r>
              <a:rPr lang="en-US" sz="2000" b="0" i="0" dirty="0">
                <a:solidFill>
                  <a:schemeClr val="tx1">
                    <a:lumMod val="95000"/>
                  </a:schemeClr>
                </a:solidFill>
                <a:effectLst/>
                <a:latin typeface="arial" panose="020B0604020202020204" pitchFamily="34" charset="0"/>
              </a:rPr>
              <a:t>.</a:t>
            </a:r>
            <a:endParaRPr lang="en-IN" sz="2000" dirty="0">
              <a:solidFill>
                <a:schemeClr val="tx1">
                  <a:lumMod val="95000"/>
                </a:schemeClr>
              </a:solidFill>
            </a:endParaRPr>
          </a:p>
          <a:p>
            <a:endParaRPr lang="en-US" dirty="0"/>
          </a:p>
        </p:txBody>
      </p:sp>
      <p:pic>
        <p:nvPicPr>
          <p:cNvPr id="5" name="Picture 4" descr="Cutting to the chase on gas delivery for CO2 lasers">
            <a:extLst>
              <a:ext uri="{FF2B5EF4-FFF2-40B4-BE49-F238E27FC236}">
                <a16:creationId xmlns:a16="http://schemas.microsoft.com/office/drawing/2014/main" id="{7F2AB2FC-98FB-1F76-2EB6-13BEB40DA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8040" y="4498558"/>
            <a:ext cx="3146508" cy="209385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EC682D3-18F6-D2D5-4574-C741577D2D7A}"/>
              </a:ext>
            </a:extLst>
          </p:cNvPr>
          <p:cNvSpPr txBox="1">
            <a:spLocks noChangeArrowheads="1"/>
          </p:cNvSpPr>
          <p:nvPr/>
        </p:nvSpPr>
        <p:spPr>
          <a:xfrm>
            <a:off x="1504949" y="0"/>
            <a:ext cx="10687051" cy="1033112"/>
          </a:xfrm>
          <a:prstGeom prst="rect">
            <a:avLst/>
          </a:prstGeom>
          <a:solidFill>
            <a:srgbClr val="C00000"/>
          </a:solid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&amp; Engineering</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BBSO1T1002            Course Name: Semi Conductor Physics</a:t>
            </a:r>
          </a:p>
          <a:p>
            <a:pPr algn="ctr" fontAlgn="base"/>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pic>
        <p:nvPicPr>
          <p:cNvPr id="7" name="Picture 2" descr="http://www.shikshapath.com/wp-content/uploads/2019/01/Galgotias-University.jpg">
            <a:extLst>
              <a:ext uri="{FF2B5EF4-FFF2-40B4-BE49-F238E27FC236}">
                <a16:creationId xmlns:a16="http://schemas.microsoft.com/office/drawing/2014/main" id="{C78ABB5B-CA95-2001-BF58-543597458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883485" cy="124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1124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382</TotalTime>
  <Words>1116</Words>
  <Application>Microsoft Office PowerPoint</Application>
  <PresentationFormat>Widescreen</PresentationFormat>
  <Paragraphs>74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Arial</vt:lpstr>
      <vt:lpstr>Calibri</vt:lpstr>
      <vt:lpstr>Roboto</vt:lpstr>
      <vt:lpstr>Times New Roman</vt:lpstr>
      <vt:lpstr>Tinos</vt:lpstr>
      <vt:lpstr>Tw Cen MT</vt:lpstr>
      <vt:lpstr>Circuit</vt:lpstr>
      <vt:lpstr>PowerPoint Presentation</vt:lpstr>
      <vt:lpstr>PRINCIPLE OF SOLID AND GAS LASER – IMPORTANCE IN INDUSTRY AND MEDICAL</vt:lpstr>
      <vt:lpstr>What is laser?</vt:lpstr>
      <vt:lpstr>Solid-State laser</vt:lpstr>
      <vt:lpstr>Working Of solid-state laser</vt:lpstr>
      <vt:lpstr>Application of solid-state laser</vt:lpstr>
      <vt:lpstr>Importance of Solid laser in industry and Medical </vt:lpstr>
      <vt:lpstr>GAS LASER</vt:lpstr>
      <vt:lpstr>Application of GAS LASER</vt:lpstr>
      <vt:lpstr>PRINCIPLE OF GAS LASER </vt:lpstr>
      <vt:lpstr>Importance of gas laser in industry and MeDICAL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Ansh .k</cp:lastModifiedBy>
  <cp:revision>11</cp:revision>
  <dcterms:created xsi:type="dcterms:W3CDTF">2022-06-21T05:56:49Z</dcterms:created>
  <dcterms:modified xsi:type="dcterms:W3CDTF">2022-06-22T05:51:57Z</dcterms:modified>
</cp:coreProperties>
</file>