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7" r:id="rId3"/>
    <p:sldId id="257" r:id="rId4"/>
    <p:sldId id="258" r:id="rId5"/>
    <p:sldId id="259" r:id="rId6"/>
    <p:sldId id="260" r:id="rId7"/>
    <p:sldId id="261" r:id="rId8"/>
    <p:sldId id="264" r:id="rId9"/>
    <p:sldId id="265" r:id="rId10"/>
    <p:sldId id="266"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5E7415-6F5D-4E5E-B337-21CB1A9769AB}"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7F9D713-9A87-49D2-A1E4-90D2E52DDA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E7415-6F5D-4E5E-B337-21CB1A9769AB}"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9D713-9A87-49D2-A1E4-90D2E52DDA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E7415-6F5D-4E5E-B337-21CB1A9769AB}"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9D713-9A87-49D2-A1E4-90D2E52DDA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E7415-6F5D-4E5E-B337-21CB1A9769AB}"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9D713-9A87-49D2-A1E4-90D2E52DDA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95E7415-6F5D-4E5E-B337-21CB1A9769AB}" type="datetimeFigureOut">
              <a:rPr lang="en-US" smtClean="0"/>
              <a:t>9/2/2024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7F9D713-9A87-49D2-A1E4-90D2E52DDA0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5E7415-6F5D-4E5E-B337-21CB1A9769AB}"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F9D713-9A87-49D2-A1E4-90D2E52DDA0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5E7415-6F5D-4E5E-B337-21CB1A9769AB}"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F9D713-9A87-49D2-A1E4-90D2E52DDA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5E7415-6F5D-4E5E-B337-21CB1A9769AB}"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F9D713-9A87-49D2-A1E4-90D2E52DDA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E7415-6F5D-4E5E-B337-21CB1A9769AB}"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F9D713-9A87-49D2-A1E4-90D2E52DDA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5E7415-6F5D-4E5E-B337-21CB1A9769AB}"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7F9D713-9A87-49D2-A1E4-90D2E52DDA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5E7415-6F5D-4E5E-B337-21CB1A9769AB}" type="datetimeFigureOut">
              <a:rPr lang="en-US" smtClean="0"/>
              <a:t>9/2/2024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7F9D713-9A87-49D2-A1E4-90D2E52DDA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95E7415-6F5D-4E5E-B337-21CB1A9769AB}" type="datetimeFigureOut">
              <a:rPr lang="en-US" smtClean="0"/>
              <a:t>9/2/2024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7F9D713-9A87-49D2-A1E4-90D2E52DDA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1560" y="628073"/>
            <a:ext cx="9966960" cy="3839958"/>
          </a:xfrm>
        </p:spPr>
        <p:txBody>
          <a:bodyPr/>
          <a:lstStyle/>
          <a:p>
            <a:r>
              <a:rPr lang="en-US" dirty="0"/>
              <a:t>BANK ANALYSIS </a:t>
            </a:r>
            <a:r>
              <a:rPr lang="en-US" sz="3200" dirty="0"/>
              <a:t>P596</a:t>
            </a:r>
          </a:p>
        </p:txBody>
      </p:sp>
      <p:sp>
        <p:nvSpPr>
          <p:cNvPr id="3" name="Subtitle 2"/>
          <p:cNvSpPr>
            <a:spLocks noGrp="1"/>
          </p:cNvSpPr>
          <p:nvPr>
            <p:ph type="subTitle" idx="1"/>
          </p:nvPr>
        </p:nvSpPr>
        <p:spPr>
          <a:xfrm>
            <a:off x="7342908" y="4389120"/>
            <a:ext cx="3675611" cy="2316480"/>
          </a:xfrm>
        </p:spPr>
        <p:txBody>
          <a:bodyPr>
            <a:normAutofit fontScale="55000" lnSpcReduction="20000"/>
          </a:bodyPr>
          <a:lstStyle/>
          <a:p>
            <a:r>
              <a:rPr lang="en-US" sz="3300" dirty="0"/>
              <a:t>GROUP 2</a:t>
            </a:r>
          </a:p>
          <a:p>
            <a:r>
              <a:rPr lang="en-US" dirty="0"/>
              <a:t>Guttapalem eswar </a:t>
            </a:r>
            <a:r>
              <a:rPr lang="en-US" dirty="0" err="1"/>
              <a:t>sai</a:t>
            </a:r>
            <a:r>
              <a:rPr lang="en-US" dirty="0"/>
              <a:t> </a:t>
            </a:r>
            <a:r>
              <a:rPr lang="en-US" dirty="0" err="1"/>
              <a:t>adarsh</a:t>
            </a:r>
            <a:endParaRPr lang="en-US" dirty="0"/>
          </a:p>
          <a:p>
            <a:r>
              <a:rPr lang="en-US" dirty="0"/>
              <a:t>Ujjawal Kumar</a:t>
            </a:r>
          </a:p>
          <a:p>
            <a:r>
              <a:rPr lang="en-US" dirty="0"/>
              <a:t>Aman Ajay Doshi</a:t>
            </a:r>
          </a:p>
          <a:p>
            <a:r>
              <a:rPr lang="en-US" dirty="0"/>
              <a:t>Mandala Harshitha Reddy</a:t>
            </a:r>
          </a:p>
          <a:p>
            <a:r>
              <a:rPr lang="en-US" dirty="0" err="1"/>
              <a:t>Nagarjun</a:t>
            </a:r>
            <a:r>
              <a:rPr lang="en-US" dirty="0"/>
              <a:t> J K</a:t>
            </a:r>
          </a:p>
          <a:p>
            <a:r>
              <a:rPr lang="en-US" dirty="0" err="1"/>
              <a:t>Gouthula</a:t>
            </a:r>
            <a:r>
              <a:rPr lang="en-US" dirty="0"/>
              <a:t> </a:t>
            </a:r>
            <a:r>
              <a:rPr lang="en-US" dirty="0" err="1"/>
              <a:t>advika</a:t>
            </a:r>
            <a:endParaRPr lang="en-US" dirty="0"/>
          </a:p>
          <a:p>
            <a:r>
              <a:rPr lang="en-US" dirty="0"/>
              <a:t>Lingala Shashidhar</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366982"/>
          </a:xfrm>
        </p:spPr>
        <p:txBody>
          <a:bodyPr/>
          <a:lstStyle/>
          <a:p>
            <a:pPr algn="ctr"/>
            <a:r>
              <a:rPr lang="en-US" dirty="0" err="1"/>
              <a:t>powerbi</a:t>
            </a:r>
            <a:r>
              <a:rPr lang="en-US" dirty="0"/>
              <a:t> dashboard</a:t>
            </a:r>
          </a:p>
        </p:txBody>
      </p:sp>
      <p:pic>
        <p:nvPicPr>
          <p:cNvPr id="5" name="Content Placeholder 4" descr="A screenshot of a computer&#10;&#10;Description automatically generated">
            <a:extLst>
              <a:ext uri="{FF2B5EF4-FFF2-40B4-BE49-F238E27FC236}">
                <a16:creationId xmlns:a16="http://schemas.microsoft.com/office/drawing/2014/main" id="{31ADAF9C-318A-E901-EC46-4DA232E81C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745" y="1366982"/>
            <a:ext cx="11490037" cy="5163127"/>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75492"/>
            <a:ext cx="10058400" cy="1524000"/>
          </a:xfrm>
        </p:spPr>
        <p:txBody>
          <a:bodyPr/>
          <a:lstStyle/>
          <a:p>
            <a:pPr algn="ctr"/>
            <a:r>
              <a:rPr lang="en-US" dirty="0"/>
              <a:t>Solutions or suggestions</a:t>
            </a:r>
          </a:p>
        </p:txBody>
      </p:sp>
      <p:sp>
        <p:nvSpPr>
          <p:cNvPr id="3" name="Content Placeholder 2"/>
          <p:cNvSpPr>
            <a:spLocks noGrp="1"/>
          </p:cNvSpPr>
          <p:nvPr>
            <p:ph idx="1"/>
          </p:nvPr>
        </p:nvSpPr>
        <p:spPr>
          <a:xfrm>
            <a:off x="1069848" y="1616364"/>
            <a:ext cx="10058400" cy="4555836"/>
          </a:xfrm>
        </p:spPr>
        <p:txBody>
          <a:bodyPr/>
          <a:lstStyle/>
          <a:p>
            <a:r>
              <a:rPr lang="en-US" dirty="0"/>
              <a:t>Perform a detailed risk assessment of these middle-tier categories to ensure that the revolving balances are manageable and do not pose excessive risk.</a:t>
            </a:r>
          </a:p>
          <a:p>
            <a:r>
              <a:rPr lang="en-US" dirty="0"/>
              <a:t>Enhance the verification process to improve overall payment reliability, possibly increasing the proportion of verified payments.</a:t>
            </a:r>
          </a:p>
          <a:p>
            <a:r>
              <a:rPr lang="en-US" dirty="0"/>
              <a:t>Investigate the reasons behind the fluctuations in home ownership and consider targeted initiatives or policies to stabilize or encourage home ownership in key years</a:t>
            </a:r>
          </a:p>
          <a:p>
            <a:r>
              <a:rPr lang="en-US" dirty="0"/>
              <a:t>Focus on understanding the factors driving this growth (e.g., economic conditions, marketing efforts) and consider strategies to sustain or manage this growth effectively.</a:t>
            </a:r>
          </a:p>
          <a:p>
            <a:pPr marL="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9600" dirty="0"/>
              <a:t>Thank you</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DEA0-8F87-7EF5-3F66-B9BC032E8DC6}"/>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642DCF10-2076-6C55-FCA9-94DC3DE09BCD}"/>
              </a:ext>
            </a:extLst>
          </p:cNvPr>
          <p:cNvSpPr>
            <a:spLocks noGrp="1"/>
          </p:cNvSpPr>
          <p:nvPr>
            <p:ph idx="1"/>
          </p:nvPr>
        </p:nvSpPr>
        <p:spPr/>
        <p:txBody>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Problem statement</a:t>
            </a:r>
          </a:p>
          <a:p>
            <a:pPr>
              <a:buFont typeface="Wingdings" panose="05000000000000000000" pitchFamily="2" charset="2"/>
              <a:buChar char="Ø"/>
            </a:pPr>
            <a:r>
              <a:rPr lang="en-US" dirty="0"/>
              <a:t>Primary objective</a:t>
            </a:r>
          </a:p>
          <a:p>
            <a:pPr>
              <a:buFont typeface="Wingdings" panose="05000000000000000000" pitchFamily="2" charset="2"/>
              <a:buChar char="Ø"/>
            </a:pPr>
            <a:r>
              <a:rPr lang="en-US" dirty="0"/>
              <a:t>Insights</a:t>
            </a:r>
          </a:p>
          <a:p>
            <a:pPr>
              <a:buFont typeface="Wingdings" panose="05000000000000000000" pitchFamily="2" charset="2"/>
              <a:buChar char="Ø"/>
            </a:pPr>
            <a:r>
              <a:rPr lang="en-US" dirty="0"/>
              <a:t>Dashboards using different tools</a:t>
            </a:r>
          </a:p>
          <a:p>
            <a:pPr>
              <a:buFont typeface="Wingdings" panose="05000000000000000000" pitchFamily="2" charset="2"/>
              <a:buChar char="Ø"/>
            </a:pPr>
            <a:r>
              <a:rPr lang="en-US" dirty="0"/>
              <a:t>Solutions or suggestions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10189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Problem Statement</a:t>
            </a:r>
            <a:br>
              <a:rPr lang="en-US" b="1" dirty="0"/>
            </a:br>
            <a:endParaRPr lang="en-US" dirty="0"/>
          </a:p>
        </p:txBody>
      </p:sp>
      <p:sp>
        <p:nvSpPr>
          <p:cNvPr id="3" name="Content Placeholder 2"/>
          <p:cNvSpPr>
            <a:spLocks noGrp="1"/>
          </p:cNvSpPr>
          <p:nvPr>
            <p:ph idx="1"/>
          </p:nvPr>
        </p:nvSpPr>
        <p:spPr/>
        <p:txBody>
          <a:bodyPr>
            <a:normAutofit/>
          </a:bodyPr>
          <a:lstStyle/>
          <a:p>
            <a:r>
              <a:rPr lang="en-US" dirty="0"/>
              <a:t>Given the need for deeper insights into the loan portfolio's performance, particularly focusing on loan amount trends, risk exposure by credit grade, payment reliability based on verification, regional loan performance, and the impact of homeownership on payment behavior, the following key questions arise:</a:t>
            </a:r>
          </a:p>
          <a:p>
            <a:endParaRPr lang="en-US" dirty="0"/>
          </a:p>
          <a:p>
            <a:pPr lvl="2">
              <a:buFont typeface="Wingdings" panose="05000000000000000000" pitchFamily="2" charset="2"/>
              <a:buChar char="Ø"/>
            </a:pPr>
            <a:r>
              <a:rPr lang="en-US" sz="1800" dirty="0"/>
              <a:t>Loan Disbursement Trends </a:t>
            </a:r>
          </a:p>
          <a:p>
            <a:pPr lvl="2">
              <a:buFont typeface="Wingdings" panose="05000000000000000000" pitchFamily="2" charset="2"/>
              <a:buChar char="Ø"/>
            </a:pPr>
            <a:r>
              <a:rPr lang="en-US" sz="1800" dirty="0"/>
              <a:t>Risk Concentration</a:t>
            </a:r>
          </a:p>
          <a:p>
            <a:pPr lvl="2">
              <a:buFont typeface="Wingdings" panose="05000000000000000000" pitchFamily="2" charset="2"/>
              <a:buChar char="Ø"/>
            </a:pPr>
            <a:r>
              <a:rPr lang="en-US" sz="1800" dirty="0"/>
              <a:t>Verification Impact</a:t>
            </a:r>
          </a:p>
          <a:p>
            <a:pPr lvl="2">
              <a:buFont typeface="Wingdings" panose="05000000000000000000" pitchFamily="2" charset="2"/>
              <a:buChar char="Ø"/>
            </a:pPr>
            <a:r>
              <a:rPr lang="en-US" sz="1800" dirty="0"/>
              <a:t>Regional and Temporal Loan Performance</a:t>
            </a:r>
          </a:p>
          <a:p>
            <a:pPr lvl="2">
              <a:buFont typeface="Wingdings" panose="05000000000000000000" pitchFamily="2" charset="2"/>
              <a:buChar char="Ø"/>
            </a:pPr>
            <a:r>
              <a:rPr lang="en-US" sz="1800" dirty="0"/>
              <a:t>Homeownership and Payment Behavior</a:t>
            </a: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primary objective</a:t>
            </a:r>
            <a:endParaRPr lang="en-US" dirty="0"/>
          </a:p>
        </p:txBody>
      </p:sp>
      <p:sp>
        <p:nvSpPr>
          <p:cNvPr id="3" name="Content Placeholder 2"/>
          <p:cNvSpPr>
            <a:spLocks noGrp="1"/>
          </p:cNvSpPr>
          <p:nvPr>
            <p:ph idx="1"/>
          </p:nvPr>
        </p:nvSpPr>
        <p:spPr/>
        <p:txBody>
          <a:bodyPr/>
          <a:lstStyle/>
          <a:p>
            <a:r>
              <a:rPr lang="en-US" b="1" dirty="0"/>
              <a:t>The primary objective</a:t>
            </a:r>
            <a:r>
              <a:rPr lang="en-US" dirty="0"/>
              <a:t> is to use these insights to refine risk management strategies, enhance payment reliability, optimize loan expenditure, and tailor customer engagement based on homeownership and regional factors.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03200"/>
            <a:ext cx="10058400" cy="1477818"/>
          </a:xfrm>
        </p:spPr>
        <p:txBody>
          <a:bodyPr/>
          <a:lstStyle/>
          <a:p>
            <a:pPr algn="ctr"/>
            <a:r>
              <a:rPr lang="en-US" dirty="0"/>
              <a:t>Insights</a:t>
            </a:r>
          </a:p>
        </p:txBody>
      </p:sp>
      <p:sp>
        <p:nvSpPr>
          <p:cNvPr id="3" name="Content Placeholder 2"/>
          <p:cNvSpPr>
            <a:spLocks noGrp="1"/>
          </p:cNvSpPr>
          <p:nvPr>
            <p:ph idx="1"/>
          </p:nvPr>
        </p:nvSpPr>
        <p:spPr>
          <a:xfrm>
            <a:off x="355024" y="2121408"/>
            <a:ext cx="6858575" cy="4050792"/>
          </a:xfrm>
        </p:spPr>
        <p:txBody>
          <a:bodyPr/>
          <a:lstStyle/>
          <a:p>
            <a:r>
              <a:rPr lang="en-US" b="1" dirty="0"/>
              <a:t>KPI 1</a:t>
            </a:r>
            <a:r>
              <a:rPr lang="en-US" dirty="0"/>
              <a:t>:</a:t>
            </a:r>
          </a:p>
          <a:p>
            <a:pPr>
              <a:buFont typeface="Arial" panose="020B0604020202020204" pitchFamily="34" charset="0"/>
              <a:buChar char="•"/>
            </a:pPr>
            <a:r>
              <a:rPr lang="en-US" dirty="0"/>
              <a:t>There has been substantial growth in loan amounts over the years, particularly from 2009 to 2011.</a:t>
            </a:r>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b="1" dirty="0"/>
              <a:t>KPI 2</a:t>
            </a:r>
            <a:r>
              <a:rPr lang="en-US" dirty="0"/>
              <a:t>:</a:t>
            </a:r>
          </a:p>
          <a:p>
            <a:pPr>
              <a:buFont typeface="Arial" panose="020B0604020202020204" pitchFamily="34" charset="0"/>
              <a:buChar char="•"/>
            </a:pPr>
            <a:r>
              <a:rPr lang="en-US" dirty="0"/>
              <a:t>The middle-tier categories (B and C) hold the most significant revolving balances, indicating potential risk concentration in these categories.</a:t>
            </a:r>
          </a:p>
          <a:p>
            <a:endParaRPr lang="en-US" dirty="0"/>
          </a:p>
        </p:txBody>
      </p:sp>
      <p:pic>
        <p:nvPicPr>
          <p:cNvPr id="5" name="Picture 4">
            <a:extLst>
              <a:ext uri="{FF2B5EF4-FFF2-40B4-BE49-F238E27FC236}">
                <a16:creationId xmlns:a16="http://schemas.microsoft.com/office/drawing/2014/main" id="{4456B492-67A1-7559-96A6-F2077BF86573}"/>
              </a:ext>
            </a:extLst>
          </p:cNvPr>
          <p:cNvPicPr>
            <a:picLocks noChangeAspect="1"/>
          </p:cNvPicPr>
          <p:nvPr/>
        </p:nvPicPr>
        <p:blipFill>
          <a:blip r:embed="rId2"/>
          <a:stretch>
            <a:fillRect/>
          </a:stretch>
        </p:blipFill>
        <p:spPr>
          <a:xfrm>
            <a:off x="7213598" y="2121408"/>
            <a:ext cx="4623377" cy="1797765"/>
          </a:xfrm>
          <a:prstGeom prst="rect">
            <a:avLst/>
          </a:prstGeom>
        </p:spPr>
      </p:pic>
      <p:pic>
        <p:nvPicPr>
          <p:cNvPr id="7" name="Picture 6">
            <a:extLst>
              <a:ext uri="{FF2B5EF4-FFF2-40B4-BE49-F238E27FC236}">
                <a16:creationId xmlns:a16="http://schemas.microsoft.com/office/drawing/2014/main" id="{11E955A0-7601-A841-8189-A5F9D8E07646}"/>
              </a:ext>
            </a:extLst>
          </p:cNvPr>
          <p:cNvPicPr>
            <a:picLocks noChangeAspect="1"/>
          </p:cNvPicPr>
          <p:nvPr/>
        </p:nvPicPr>
        <p:blipFill>
          <a:blip r:embed="rId3"/>
          <a:stretch>
            <a:fillRect/>
          </a:stretch>
        </p:blipFill>
        <p:spPr>
          <a:xfrm>
            <a:off x="7213598" y="4147127"/>
            <a:ext cx="4623377" cy="20250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91286"/>
            <a:ext cx="10058400" cy="1536236"/>
          </a:xfrm>
        </p:spPr>
        <p:txBody>
          <a:bodyPr/>
          <a:lstStyle/>
          <a:p>
            <a:pPr algn="ctr"/>
            <a:r>
              <a:rPr lang="en-US" dirty="0"/>
              <a:t>insights</a:t>
            </a:r>
          </a:p>
        </p:txBody>
      </p:sp>
      <p:sp>
        <p:nvSpPr>
          <p:cNvPr id="3" name="Content Placeholder 2"/>
          <p:cNvSpPr>
            <a:spLocks noGrp="1"/>
          </p:cNvSpPr>
          <p:nvPr>
            <p:ph idx="1"/>
          </p:nvPr>
        </p:nvSpPr>
        <p:spPr>
          <a:xfrm>
            <a:off x="1069848" y="2121408"/>
            <a:ext cx="6180697" cy="4050792"/>
          </a:xfrm>
        </p:spPr>
        <p:txBody>
          <a:bodyPr/>
          <a:lstStyle/>
          <a:p>
            <a:r>
              <a:rPr lang="en-US" b="1" dirty="0"/>
              <a:t>KPI 3</a:t>
            </a:r>
            <a:r>
              <a:rPr lang="en-US" dirty="0"/>
              <a:t>:</a:t>
            </a:r>
          </a:p>
          <a:p>
            <a:pPr>
              <a:buFont typeface="Arial" panose="020B0604020202020204" pitchFamily="34" charset="0"/>
              <a:buChar char="•"/>
            </a:pPr>
            <a:r>
              <a:rPr lang="en-US" dirty="0"/>
              <a:t>Verified payments contribute the most to the total payments, suggesting that verification processes may correlate with higher payment amounts.</a:t>
            </a:r>
          </a:p>
          <a:p>
            <a:endParaRPr lang="en-US" dirty="0"/>
          </a:p>
          <a:p>
            <a:r>
              <a:rPr lang="en-US" b="1" dirty="0"/>
              <a:t>KPI 4</a:t>
            </a:r>
            <a:r>
              <a:rPr lang="en-US" dirty="0"/>
              <a:t>:</a:t>
            </a:r>
          </a:p>
          <a:p>
            <a:pPr>
              <a:buFont typeface="Arial" panose="020B0604020202020204" pitchFamily="34" charset="0"/>
              <a:buChar char="•"/>
            </a:pPr>
            <a:r>
              <a:rPr lang="en-US" dirty="0"/>
              <a:t>The states CA and OH got most of the loan amount as verified.</a:t>
            </a:r>
          </a:p>
          <a:p>
            <a:endParaRPr lang="en-US" dirty="0"/>
          </a:p>
        </p:txBody>
      </p:sp>
      <p:pic>
        <p:nvPicPr>
          <p:cNvPr id="6" name="Picture 5">
            <a:extLst>
              <a:ext uri="{FF2B5EF4-FFF2-40B4-BE49-F238E27FC236}">
                <a16:creationId xmlns:a16="http://schemas.microsoft.com/office/drawing/2014/main" id="{CD411D89-6428-F812-44D3-B8937026DEE8}"/>
              </a:ext>
            </a:extLst>
          </p:cNvPr>
          <p:cNvPicPr>
            <a:picLocks noChangeAspect="1"/>
          </p:cNvPicPr>
          <p:nvPr/>
        </p:nvPicPr>
        <p:blipFill>
          <a:blip r:embed="rId2"/>
          <a:stretch>
            <a:fillRect/>
          </a:stretch>
        </p:blipFill>
        <p:spPr>
          <a:xfrm>
            <a:off x="7342910" y="1727522"/>
            <a:ext cx="4414981" cy="1701478"/>
          </a:xfrm>
          <a:prstGeom prst="rect">
            <a:avLst/>
          </a:prstGeom>
        </p:spPr>
      </p:pic>
      <p:pic>
        <p:nvPicPr>
          <p:cNvPr id="7" name="Picture 6">
            <a:extLst>
              <a:ext uri="{FF2B5EF4-FFF2-40B4-BE49-F238E27FC236}">
                <a16:creationId xmlns:a16="http://schemas.microsoft.com/office/drawing/2014/main" id="{741067EE-7053-DFC8-9243-1A6423B064B3}"/>
              </a:ext>
            </a:extLst>
          </p:cNvPr>
          <p:cNvPicPr>
            <a:picLocks noChangeAspect="1"/>
          </p:cNvPicPr>
          <p:nvPr/>
        </p:nvPicPr>
        <p:blipFill>
          <a:blip r:embed="rId3"/>
          <a:stretch>
            <a:fillRect/>
          </a:stretch>
        </p:blipFill>
        <p:spPr>
          <a:xfrm>
            <a:off x="7342910" y="3823856"/>
            <a:ext cx="4414981" cy="218901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49382"/>
            <a:ext cx="10058400" cy="1348509"/>
          </a:xfrm>
        </p:spPr>
        <p:txBody>
          <a:bodyPr/>
          <a:lstStyle/>
          <a:p>
            <a:pPr algn="ctr"/>
            <a:r>
              <a:rPr lang="en-US" dirty="0"/>
              <a:t>insights</a:t>
            </a:r>
          </a:p>
        </p:txBody>
      </p:sp>
      <p:sp>
        <p:nvSpPr>
          <p:cNvPr id="3" name="Content Placeholder 2"/>
          <p:cNvSpPr>
            <a:spLocks noGrp="1"/>
          </p:cNvSpPr>
          <p:nvPr>
            <p:ph idx="1"/>
          </p:nvPr>
        </p:nvSpPr>
        <p:spPr>
          <a:xfrm>
            <a:off x="1069848" y="2121408"/>
            <a:ext cx="10058400" cy="4050792"/>
          </a:xfrm>
        </p:spPr>
        <p:txBody>
          <a:bodyPr/>
          <a:lstStyle/>
          <a:p>
            <a:r>
              <a:rPr lang="en-US" b="1" dirty="0"/>
              <a:t>KPI 5</a:t>
            </a:r>
            <a:r>
              <a:rPr lang="en-US" dirty="0"/>
              <a:t>:</a:t>
            </a:r>
          </a:p>
          <a:p>
            <a:pPr marL="0" indent="0">
              <a:buNone/>
            </a:pPr>
            <a:r>
              <a:rPr lang="en-US" b="1" dirty="0"/>
              <a:t>  </a:t>
            </a:r>
            <a:r>
              <a:rPr lang="en-US" dirty="0"/>
              <a:t> The count of home ownership has seen fluctuations, with a noticeable peak in the      early 2010s.</a:t>
            </a:r>
          </a:p>
          <a:p>
            <a:endParaRPr lang="en-US" dirty="0"/>
          </a:p>
        </p:txBody>
      </p:sp>
      <p:pic>
        <p:nvPicPr>
          <p:cNvPr id="5" name="Picture 4">
            <a:extLst>
              <a:ext uri="{FF2B5EF4-FFF2-40B4-BE49-F238E27FC236}">
                <a16:creationId xmlns:a16="http://schemas.microsoft.com/office/drawing/2014/main" id="{0F7A7128-BE27-FCDA-17FD-6B79D1D90422}"/>
              </a:ext>
            </a:extLst>
          </p:cNvPr>
          <p:cNvPicPr>
            <a:picLocks noChangeAspect="1"/>
          </p:cNvPicPr>
          <p:nvPr/>
        </p:nvPicPr>
        <p:blipFill>
          <a:blip r:embed="rId2"/>
          <a:stretch>
            <a:fillRect/>
          </a:stretch>
        </p:blipFill>
        <p:spPr>
          <a:xfrm>
            <a:off x="1063753" y="3429001"/>
            <a:ext cx="10058400" cy="2743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38546"/>
            <a:ext cx="10058400" cy="1616364"/>
          </a:xfrm>
        </p:spPr>
        <p:txBody>
          <a:bodyPr/>
          <a:lstStyle/>
          <a:p>
            <a:pPr algn="ctr"/>
            <a:r>
              <a:rPr lang="en-US" dirty="0"/>
              <a:t>excel dashboard</a:t>
            </a:r>
          </a:p>
        </p:txBody>
      </p:sp>
      <p:pic>
        <p:nvPicPr>
          <p:cNvPr id="5" name="Content Placeholder 4" descr="A screenshot of a computer&#10;&#10;Description automatically generated">
            <a:extLst>
              <a:ext uri="{FF2B5EF4-FFF2-40B4-BE49-F238E27FC236}">
                <a16:creationId xmlns:a16="http://schemas.microsoft.com/office/drawing/2014/main" id="{36B3BE23-2281-A9F8-2E1A-A04CEC8DB7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673" y="1625600"/>
            <a:ext cx="11656292" cy="4996873"/>
          </a:xfr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0"/>
            <a:ext cx="10058400" cy="1440873"/>
          </a:xfrm>
        </p:spPr>
        <p:txBody>
          <a:bodyPr/>
          <a:lstStyle/>
          <a:p>
            <a:pPr algn="ctr"/>
            <a:r>
              <a:rPr lang="en-US" dirty="0"/>
              <a:t>tableau </a:t>
            </a:r>
            <a:r>
              <a:rPr lang="en-US" dirty="0" err="1"/>
              <a:t>dashnoard</a:t>
            </a: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C0CFD28A-9F2F-087A-29EC-86A8714B0E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091" y="1440874"/>
            <a:ext cx="11499273" cy="5024582"/>
          </a:xfr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343</TotalTime>
  <Words>361</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Rockwell</vt:lpstr>
      <vt:lpstr>Rockwell Condensed</vt:lpstr>
      <vt:lpstr>Wingdings</vt:lpstr>
      <vt:lpstr>Wood Type</vt:lpstr>
      <vt:lpstr>BANK ANALYSIS P596</vt:lpstr>
      <vt:lpstr>agenda</vt:lpstr>
      <vt:lpstr>Problem Statement </vt:lpstr>
      <vt:lpstr>primary objective</vt:lpstr>
      <vt:lpstr>Insights</vt:lpstr>
      <vt:lpstr>insights</vt:lpstr>
      <vt:lpstr>insights</vt:lpstr>
      <vt:lpstr>excel dashboard</vt:lpstr>
      <vt:lpstr>tableau dashnoard</vt:lpstr>
      <vt:lpstr>powerbi dashboard</vt:lpstr>
      <vt:lpstr>Solutions or suggestions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Eswar Sai Adarsh Guttapalem</dc:creator>
  <cp:lastModifiedBy>Eswar Sai Adarsh Guttapalem</cp:lastModifiedBy>
  <cp:revision>6</cp:revision>
  <dcterms:created xsi:type="dcterms:W3CDTF">2024-08-11T09:59:00Z</dcterms:created>
  <dcterms:modified xsi:type="dcterms:W3CDTF">2024-09-02T09:56:37Z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85DAC21EE3864302ABEBD7586A9E098D_12</vt:lpwstr>
  </property>
  <property fmtid="{D5CDD505-2E9C-101B-9397-08002B2CF9AE}" pid="3" name="KSOProductBuildVer">
    <vt:lpwstr>1033-12.2.0.18165</vt:lpwstr>
  </property>
</Properties>
</file>