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2" r:id="rId4"/>
  </p:sldMasterIdLst>
  <p:notesMasterIdLst>
    <p:notesMasterId r:id="rId38"/>
  </p:notesMasterIdLst>
  <p:handoutMasterIdLst>
    <p:handoutMasterId r:id="rId39"/>
  </p:handoutMasterIdLst>
  <p:sldIdLst>
    <p:sldId id="331" r:id="rId5"/>
    <p:sldId id="339" r:id="rId6"/>
    <p:sldId id="418" r:id="rId7"/>
    <p:sldId id="393" r:id="rId8"/>
    <p:sldId id="395" r:id="rId9"/>
    <p:sldId id="417" r:id="rId10"/>
    <p:sldId id="388" r:id="rId11"/>
    <p:sldId id="394" r:id="rId12"/>
    <p:sldId id="419" r:id="rId13"/>
    <p:sldId id="401" r:id="rId14"/>
    <p:sldId id="421" r:id="rId15"/>
    <p:sldId id="425" r:id="rId16"/>
    <p:sldId id="426" r:id="rId17"/>
    <p:sldId id="424" r:id="rId18"/>
    <p:sldId id="423" r:id="rId19"/>
    <p:sldId id="405" r:id="rId20"/>
    <p:sldId id="408" r:id="rId21"/>
    <p:sldId id="438" r:id="rId22"/>
    <p:sldId id="432" r:id="rId23"/>
    <p:sldId id="439" r:id="rId24"/>
    <p:sldId id="434" r:id="rId25"/>
    <p:sldId id="440" r:id="rId26"/>
    <p:sldId id="433" r:id="rId27"/>
    <p:sldId id="441" r:id="rId28"/>
    <p:sldId id="412" r:id="rId29"/>
    <p:sldId id="443" r:id="rId30"/>
    <p:sldId id="414" r:id="rId31"/>
    <p:sldId id="415" r:id="rId32"/>
    <p:sldId id="410" r:id="rId33"/>
    <p:sldId id="442" r:id="rId34"/>
    <p:sldId id="411" r:id="rId35"/>
    <p:sldId id="444" r:id="rId36"/>
    <p:sldId id="383" r:id="rId3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8200"/>
    <a:srgbClr val="59A843"/>
    <a:srgbClr val="96CA84"/>
    <a:srgbClr val="7CBD66"/>
    <a:srgbClr val="FBFBFB"/>
    <a:srgbClr val="FFFFFF"/>
    <a:srgbClr val="000000"/>
    <a:srgbClr val="929292"/>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94" autoAdjust="0"/>
    <p:restoredTop sz="91261" autoAdjust="0"/>
  </p:normalViewPr>
  <p:slideViewPr>
    <p:cSldViewPr snapToGrid="0">
      <p:cViewPr varScale="1">
        <p:scale>
          <a:sx n="71" d="100"/>
          <a:sy n="71" d="100"/>
        </p:scale>
        <p:origin x="-762" y="-96"/>
      </p:cViewPr>
      <p:guideLst>
        <p:guide orient="horz" pos="147"/>
        <p:guide orient="horz" pos="4171"/>
        <p:guide orient="horz" pos="2307"/>
        <p:guide orient="horz" pos="3565"/>
        <p:guide orient="horz" pos="3564"/>
        <p:guide orient="horz" pos="912"/>
        <p:guide orient="horz" pos="1057"/>
        <p:guide orient="horz" pos="2375"/>
        <p:guide orient="horz" pos="1114"/>
        <p:guide orient="horz" pos="3964"/>
        <p:guide pos="3806"/>
        <p:guide pos="2557"/>
        <p:guide pos="128"/>
        <p:guide pos="6314"/>
        <p:guide pos="1312"/>
        <p:guide pos="5123"/>
        <p:guide pos="1373"/>
        <p:guide pos="2626"/>
        <p:guide pos="3882"/>
        <p:guide pos="5056"/>
        <p:guide pos="6368"/>
        <p:guide pos="6369"/>
        <p:guide pos="328"/>
        <p:guide pos="6374"/>
        <p:guide pos="7348"/>
        <p:guide pos="7546"/>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82" d="100"/>
          <a:sy n="82" d="100"/>
        </p:scale>
        <p:origin x="-31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Project Conference 2012</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3/21/2012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Project Conference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3/21/2012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3/21/2012 12:23 PM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3/21/2012 12:23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3/21/2012 12:23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8C77C6-74F0-45CD-9C39-2DA80FC8B8C8}" type="slidenum">
              <a:rPr lang="en-US"/>
              <a:pPr/>
              <a:t>9</a:t>
            </a:fld>
            <a:endParaRPr 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pPr>
              <a:lnSpc>
                <a:spcPct val="90000"/>
              </a:lnSpc>
            </a:pPr>
            <a:r>
              <a:rPr lang="en-US" sz="1000"/>
              <a:t>First – Simple minded -Confusion – Mastery – Simplicity</a:t>
            </a:r>
          </a:p>
          <a:p>
            <a:pPr>
              <a:lnSpc>
                <a:spcPct val="90000"/>
              </a:lnSpc>
            </a:pPr>
            <a:endParaRPr lang="en-US" sz="1000"/>
          </a:p>
          <a:p>
            <a:pPr>
              <a:lnSpc>
                <a:spcPct val="90000"/>
              </a:lnSpc>
            </a:pPr>
            <a:r>
              <a:rPr lang="en-US" sz="1000"/>
              <a:t>Our teams need a clear – easily to comprehend answer to “what are we doing?”</a:t>
            </a:r>
          </a:p>
          <a:p>
            <a:pPr>
              <a:lnSpc>
                <a:spcPct val="90000"/>
              </a:lnSpc>
            </a:pPr>
            <a:endParaRPr lang="en-US" sz="1000"/>
          </a:p>
          <a:p>
            <a:pPr>
              <a:lnSpc>
                <a:spcPct val="90000"/>
              </a:lnSpc>
            </a:pPr>
            <a:r>
              <a:rPr lang="en-US" sz="1000"/>
              <a:t>Customers need a simple answer “why are you doing that?”</a:t>
            </a:r>
          </a:p>
          <a:p>
            <a:pPr>
              <a:lnSpc>
                <a:spcPct val="90000"/>
              </a:lnSpc>
            </a:pPr>
            <a:endParaRPr lang="en-US" sz="1000"/>
          </a:p>
          <a:p>
            <a:pPr>
              <a:lnSpc>
                <a:spcPct val="90000"/>
              </a:lnSpc>
            </a:pPr>
            <a:r>
              <a:rPr lang="en-US" sz="1000"/>
              <a:t>A purpose  or concept can be simple – process complex</a:t>
            </a:r>
          </a:p>
          <a:p>
            <a:pPr>
              <a:lnSpc>
                <a:spcPct val="90000"/>
              </a:lnSpc>
            </a:pPr>
            <a:endParaRPr lang="en-US" sz="1000"/>
          </a:p>
          <a:p>
            <a:pPr>
              <a:lnSpc>
                <a:spcPct val="90000"/>
              </a:lnSpc>
            </a:pPr>
            <a:r>
              <a:rPr lang="en-US" sz="1000"/>
              <a:t>When leading – get people to comprehend – Simplify – Particularly when they haven’t mastered (yet) the complexity.</a:t>
            </a:r>
          </a:p>
          <a:p>
            <a:pPr>
              <a:lnSpc>
                <a:spcPct val="90000"/>
              </a:lnSpc>
            </a:pPr>
            <a:endParaRPr lang="en-US" sz="1000"/>
          </a:p>
          <a:p>
            <a:pPr>
              <a:lnSpc>
                <a:spcPct val="90000"/>
              </a:lnSpc>
            </a:pPr>
            <a:r>
              <a:rPr lang="en-US" sz="1000"/>
              <a:t>You sound more competent when you are comprehensible.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3/21/2012 12:23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CATS (Cross</a:t>
            </a:r>
            <a:r>
              <a:rPr lang="en-US" baseline="0" dirty="0" smtClean="0"/>
              <a:t> Application Timesheet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2141618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3/21/2012 12:23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3/21/2012 12:23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15367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bg1"/>
                    </a:gs>
                    <a:gs pos="100000">
                      <a:schemeClr val="bg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742015"/>
          </a:xfrm>
        </p:spPr>
        <p:txBody>
          <a:bodyPr/>
          <a:lstStyle>
            <a:lvl1pPr>
              <a:buClr>
                <a:srgbClr val="FFFFFF"/>
              </a:buClr>
              <a:buSzPct val="70000"/>
              <a:buFont typeface="Wingdings" pitchFamily="2" charset="2"/>
              <a:buChar char="l"/>
              <a:defRPr>
                <a:gradFill>
                  <a:gsLst>
                    <a:gs pos="0">
                      <a:schemeClr val="bg1"/>
                    </a:gs>
                    <a:gs pos="86000">
                      <a:schemeClr val="bg1"/>
                    </a:gs>
                  </a:gsLst>
                  <a:lin ang="5400000" scaled="0"/>
                </a:gradFill>
              </a:defRPr>
            </a:lvl1pPr>
            <a:lvl2pPr>
              <a:buClr>
                <a:srgbClr val="FFFFFF"/>
              </a:buClr>
              <a:buSzPct val="70000"/>
              <a:buFont typeface="Wingdings" pitchFamily="2" charset="2"/>
              <a:buChar char="l"/>
              <a:defRPr>
                <a:gradFill>
                  <a:gsLst>
                    <a:gs pos="0">
                      <a:schemeClr val="bg1"/>
                    </a:gs>
                    <a:gs pos="86000">
                      <a:schemeClr val="bg1"/>
                    </a:gs>
                  </a:gsLst>
                  <a:lin ang="5400000" scaled="0"/>
                </a:gradFill>
              </a:defRPr>
            </a:lvl2pPr>
            <a:lvl3pPr>
              <a:buClr>
                <a:srgbClr val="FFFFFF"/>
              </a:buClr>
              <a:buSzPct val="70000"/>
              <a:buFont typeface="Wingdings" pitchFamily="2" charset="2"/>
              <a:buChar char="l"/>
              <a:defRPr>
                <a:gradFill>
                  <a:gsLst>
                    <a:gs pos="0">
                      <a:schemeClr val="bg1"/>
                    </a:gs>
                    <a:gs pos="86000">
                      <a:schemeClr val="bg1"/>
                    </a:gs>
                  </a:gsLst>
                  <a:lin ang="5400000" scaled="0"/>
                </a:gradFill>
              </a:defRPr>
            </a:lvl3pPr>
            <a:lvl4pPr>
              <a:buClr>
                <a:srgbClr val="FFFFFF"/>
              </a:buClr>
              <a:buSzPct val="70000"/>
              <a:buFont typeface="Wingdings" pitchFamily="2" charset="2"/>
              <a:buChar char="l"/>
              <a:defRPr>
                <a:gradFill>
                  <a:gsLst>
                    <a:gs pos="0">
                      <a:schemeClr val="bg1"/>
                    </a:gs>
                    <a:gs pos="86000">
                      <a:schemeClr val="bg1"/>
                    </a:gs>
                  </a:gsLst>
                  <a:lin ang="5400000" scaled="0"/>
                </a:gradFill>
              </a:defRPr>
            </a:lvl4pPr>
            <a:lvl5pPr>
              <a:buClr>
                <a:srgbClr val="FFFFFF"/>
              </a:buClr>
              <a:buSzPct val="70000"/>
              <a:buFont typeface="Wingdings" pitchFamily="2" charset="2"/>
              <a:buChar char="l"/>
              <a:defRPr>
                <a:gradFill>
                  <a:gsLst>
                    <a:gs pos="0">
                      <a:schemeClr val="bg1"/>
                    </a:gs>
                    <a:gs pos="86000">
                      <a:schemeClr val="bg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41056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bg1"/>
                    </a:gs>
                    <a:gs pos="100000">
                      <a:schemeClr val="bg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742015"/>
          </a:xfrm>
        </p:spPr>
        <p:txBody>
          <a:bodyPr/>
          <a:lstStyle>
            <a:lvl1pPr>
              <a:buClr>
                <a:srgbClr val="FFFFFF"/>
              </a:buClr>
              <a:buSzPct val="70000"/>
              <a:buFont typeface="Wingdings" pitchFamily="2" charset="2"/>
              <a:buChar char="l"/>
              <a:defRPr>
                <a:gradFill>
                  <a:gsLst>
                    <a:gs pos="0">
                      <a:schemeClr val="bg1"/>
                    </a:gs>
                    <a:gs pos="86000">
                      <a:schemeClr val="bg1"/>
                    </a:gs>
                  </a:gsLst>
                  <a:lin ang="5400000" scaled="0"/>
                </a:gradFill>
              </a:defRPr>
            </a:lvl1pPr>
            <a:lvl2pPr>
              <a:buClr>
                <a:srgbClr val="FFFFFF"/>
              </a:buClr>
              <a:buSzPct val="70000"/>
              <a:buFont typeface="Wingdings" pitchFamily="2" charset="2"/>
              <a:buChar char="l"/>
              <a:defRPr>
                <a:gradFill>
                  <a:gsLst>
                    <a:gs pos="0">
                      <a:schemeClr val="bg1"/>
                    </a:gs>
                    <a:gs pos="86000">
                      <a:schemeClr val="bg1"/>
                    </a:gs>
                  </a:gsLst>
                  <a:lin ang="5400000" scaled="0"/>
                </a:gradFill>
              </a:defRPr>
            </a:lvl2pPr>
            <a:lvl3pPr>
              <a:buClr>
                <a:srgbClr val="FFFFFF"/>
              </a:buClr>
              <a:buSzPct val="70000"/>
              <a:buFont typeface="Wingdings" pitchFamily="2" charset="2"/>
              <a:buChar char="l"/>
              <a:defRPr>
                <a:gradFill>
                  <a:gsLst>
                    <a:gs pos="0">
                      <a:schemeClr val="bg1"/>
                    </a:gs>
                    <a:gs pos="86000">
                      <a:schemeClr val="bg1"/>
                    </a:gs>
                  </a:gsLst>
                  <a:lin ang="5400000" scaled="0"/>
                </a:gradFill>
              </a:defRPr>
            </a:lvl3pPr>
            <a:lvl4pPr>
              <a:buClr>
                <a:srgbClr val="FFFFFF"/>
              </a:buClr>
              <a:buSzPct val="70000"/>
              <a:buFont typeface="Wingdings" pitchFamily="2" charset="2"/>
              <a:buChar char="l"/>
              <a:defRPr>
                <a:gradFill>
                  <a:gsLst>
                    <a:gs pos="0">
                      <a:schemeClr val="bg1"/>
                    </a:gs>
                    <a:gs pos="86000">
                      <a:schemeClr val="bg1"/>
                    </a:gs>
                  </a:gsLst>
                  <a:lin ang="5400000" scaled="0"/>
                </a:gradFill>
              </a:defRPr>
            </a:lvl4pPr>
            <a:lvl5pPr>
              <a:buClr>
                <a:srgbClr val="FFFFFF"/>
              </a:buClr>
              <a:buSzPct val="70000"/>
              <a:buFont typeface="Wingdings" pitchFamily="2" charset="2"/>
              <a:buChar char="l"/>
              <a:defRPr>
                <a:gradFill>
                  <a:gsLst>
                    <a:gs pos="0">
                      <a:schemeClr val="bg1"/>
                    </a:gs>
                    <a:gs pos="86000">
                      <a:schemeClr val="bg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rints in Grayscale">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bwMode="gray">
          <a:xfrm>
            <a:off x="520700" y="1768475"/>
            <a:ext cx="11114088" cy="738664"/>
          </a:xfrm>
        </p:spPr>
        <p:txBody>
          <a:bodyPr/>
          <a:lstStyle>
            <a:lvl1pPr marL="0" indent="0">
              <a:lnSpc>
                <a:spcPct val="80000"/>
              </a:lnSpc>
              <a:buNone/>
              <a:defRPr sz="6000" baseline="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j-lt"/>
              </a:defRPr>
            </a:lvl1pPr>
          </a:lstStyle>
          <a:p>
            <a:pPr lvl="0"/>
            <a:r>
              <a:rPr lang="en-US" dirty="0" smtClean="0"/>
              <a:t>Click to enter Title of Presentation</a:t>
            </a:r>
            <a:endParaRPr lang="en-US" dirty="0"/>
          </a:p>
        </p:txBody>
      </p:sp>
      <p:sp>
        <p:nvSpPr>
          <p:cNvPr id="5" name="Content Placeholder 4"/>
          <p:cNvSpPr>
            <a:spLocks noGrp="1"/>
          </p:cNvSpPr>
          <p:nvPr>
            <p:ph sz="quarter" idx="11" hasCustomPrompt="1"/>
          </p:nvPr>
        </p:nvSpPr>
        <p:spPr bwMode="gray">
          <a:xfrm>
            <a:off x="552230" y="2941705"/>
            <a:ext cx="5521325" cy="301621"/>
          </a:xfrm>
        </p:spPr>
        <p:txBody>
          <a:bodyPr/>
          <a:lstStyle>
            <a:lvl1pPr marL="0" indent="0" algn="l">
              <a:lnSpc>
                <a:spcPct val="70000"/>
              </a:lnSpc>
              <a:buNone/>
              <a:defRPr sz="2800" baseline="0">
                <a:gradFill>
                  <a:gsLst>
                    <a:gs pos="0">
                      <a:schemeClr val="tx2"/>
                    </a:gs>
                    <a:gs pos="100000">
                      <a:schemeClr val="tx2"/>
                    </a:gs>
                  </a:gsLst>
                  <a:lin ang="5400000" scaled="0"/>
                </a:gradFill>
                <a:latin typeface="+mn-lt"/>
              </a:defRPr>
            </a:lvl1pPr>
          </a:lstStyle>
          <a:p>
            <a:pPr lvl="0"/>
            <a:r>
              <a:rPr lang="en-US" dirty="0" smtClean="0"/>
              <a:t>Click to enter Subtitle</a:t>
            </a:r>
            <a:endParaRPr lang="en-US" dirty="0"/>
          </a:p>
        </p:txBody>
      </p:sp>
    </p:spTree>
    <p:extLst>
      <p:ext uri="{BB962C8B-B14F-4D97-AF65-F5344CB8AC3E}">
        <p14:creationId xmlns:p14="http://schemas.microsoft.com/office/powerpoint/2010/main" val="409863565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cial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520700" y="1768475"/>
            <a:ext cx="11114088" cy="738664"/>
          </a:xfrm>
        </p:spPr>
        <p:txBody>
          <a:bodyPr/>
          <a:lstStyle>
            <a:lvl1pPr marL="0" indent="0">
              <a:lnSpc>
                <a:spcPct val="80000"/>
              </a:lnSpc>
              <a:buNone/>
              <a:defRPr sz="6000" baseline="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j-lt"/>
              </a:defRPr>
            </a:lvl1pPr>
          </a:lstStyle>
          <a:p>
            <a:pPr lvl="0"/>
            <a:r>
              <a:rPr lang="en-US" dirty="0" smtClean="0"/>
              <a:t>Click to enter Title</a:t>
            </a:r>
            <a:endParaRPr lang="en-US" dirty="0"/>
          </a:p>
        </p:txBody>
      </p:sp>
      <p:sp>
        <p:nvSpPr>
          <p:cNvPr id="5" name="Content Placeholder 4"/>
          <p:cNvSpPr>
            <a:spLocks noGrp="1"/>
          </p:cNvSpPr>
          <p:nvPr>
            <p:ph sz="quarter" idx="11" hasCustomPrompt="1"/>
          </p:nvPr>
        </p:nvSpPr>
        <p:spPr>
          <a:xfrm>
            <a:off x="552230" y="2941705"/>
            <a:ext cx="5521325" cy="301621"/>
          </a:xfrm>
        </p:spPr>
        <p:txBody>
          <a:bodyPr/>
          <a:lstStyle>
            <a:lvl1pPr marL="0" indent="0" algn="l">
              <a:lnSpc>
                <a:spcPct val="70000"/>
              </a:lnSpc>
              <a:buNone/>
              <a:defRPr sz="2800" baseline="0">
                <a:gradFill>
                  <a:gsLst>
                    <a:gs pos="0">
                      <a:schemeClr val="tx2"/>
                    </a:gs>
                    <a:gs pos="100000">
                      <a:schemeClr val="tx2"/>
                    </a:gs>
                  </a:gsLst>
                  <a:lin ang="5400000" scaled="0"/>
                </a:gradFill>
                <a:latin typeface="+mn-lt"/>
              </a:defRPr>
            </a:lvl1pPr>
          </a:lstStyle>
          <a:p>
            <a:pPr lvl="0"/>
            <a:r>
              <a:rPr lang="en-US" dirty="0" smtClean="0"/>
              <a:t>Click to enter Subtitle</a:t>
            </a:r>
            <a:endParaRPr lang="en-US" dirty="0"/>
          </a:p>
        </p:txBody>
      </p:sp>
      <p:sp>
        <p:nvSpPr>
          <p:cNvPr id="4" name="Content Placeholder 3"/>
          <p:cNvSpPr>
            <a:spLocks noGrp="1"/>
          </p:cNvSpPr>
          <p:nvPr>
            <p:ph sz="quarter" idx="12" hasCustomPrompt="1"/>
          </p:nvPr>
        </p:nvSpPr>
        <p:spPr bwMode="gray">
          <a:xfrm>
            <a:off x="520700" y="5244776"/>
            <a:ext cx="8434388" cy="1329595"/>
          </a:xfrm>
        </p:spPr>
        <p:txBody>
          <a:bodyPr/>
          <a:lstStyle>
            <a:lvl1pPr marL="0" indent="0">
              <a:buNone/>
              <a:defRPr sz="9600" baseline="0">
                <a:gradFill flip="none" rotWithShape="1">
                  <a:gsLst>
                    <a:gs pos="0">
                      <a:schemeClr val="accent2"/>
                    </a:gs>
                    <a:gs pos="86000">
                      <a:schemeClr val="accent2"/>
                    </a:gs>
                  </a:gsLst>
                  <a:path path="circle">
                    <a:fillToRect r="100000" b="100000"/>
                  </a:path>
                  <a:tileRect l="-100000" t="-100000"/>
                </a:gradFill>
              </a:defRPr>
            </a:lvl1pPr>
          </a:lstStyle>
          <a:p>
            <a:pPr lvl="0"/>
            <a:r>
              <a:rPr lang="en-US" dirty="0" smtClean="0"/>
              <a:t>Click to type…</a:t>
            </a:r>
            <a:endParaRPr lang="en-US" dirty="0"/>
          </a:p>
        </p:txBody>
      </p:sp>
    </p:spTree>
    <p:extLst>
      <p:ext uri="{BB962C8B-B14F-4D97-AF65-F5344CB8AC3E}">
        <p14:creationId xmlns:p14="http://schemas.microsoft.com/office/powerpoint/2010/main" val="395652172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eparator">
    <p:bg>
      <p:bgPr>
        <a:solidFill>
          <a:srgbClr val="59A843"/>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520700" y="1768475"/>
            <a:ext cx="11144250" cy="997196"/>
          </a:xfrm>
        </p:spPr>
        <p:txBody>
          <a:bodyPr/>
          <a:lstStyle>
            <a:lvl1pPr marL="0" indent="0">
              <a:buNone/>
              <a:defRPr sz="7200" baseline="0">
                <a:gradFill flip="none" rotWithShape="1">
                  <a:gsLst>
                    <a:gs pos="0">
                      <a:schemeClr val="bg1"/>
                    </a:gs>
                    <a:gs pos="86000">
                      <a:schemeClr val="bg1"/>
                    </a:gs>
                  </a:gsLst>
                  <a:path path="circle">
                    <a:fillToRect r="100000" b="100000"/>
                  </a:path>
                  <a:tileRect l="-100000" t="-100000"/>
                </a:gradFill>
                <a:latin typeface="+mj-lt"/>
              </a:defRPr>
            </a:lvl1pPr>
          </a:lstStyle>
          <a:p>
            <a:pPr lvl="0"/>
            <a:r>
              <a:rPr lang="en-US" dirty="0" smtClean="0"/>
              <a:t>Click to enter Text</a:t>
            </a:r>
            <a:endParaRPr lang="en-US" dirty="0"/>
          </a:p>
        </p:txBody>
      </p:sp>
      <p:pic>
        <p:nvPicPr>
          <p:cNvPr id="3" name="Picture 2"/>
          <p:cNvPicPr>
            <a:picLocks noChangeAspect="1"/>
          </p:cNvPicPr>
          <p:nvPr userDrawn="1"/>
        </p:nvPicPr>
        <p:blipFill>
          <a:blip r:embed="rId2"/>
          <a:stretch>
            <a:fillRect/>
          </a:stretch>
        </p:blipFill>
        <p:spPr>
          <a:xfrm>
            <a:off x="11160967" y="5897908"/>
            <a:ext cx="853440" cy="853440"/>
          </a:xfrm>
          <a:prstGeom prst="rect">
            <a:avLst/>
          </a:prstGeom>
        </p:spPr>
      </p:pic>
      <p:pic>
        <p:nvPicPr>
          <p:cNvPr id="5" name="Picture 4" descr="S:\Consulting Resources\Pictures\Logos - Partner\MVP Logo.png"/>
          <p:cNvPicPr>
            <a:picLocks noChangeAspect="1" noChangeArrowheads="1"/>
          </p:cNvPicPr>
          <p:nvPr userDrawn="1"/>
        </p:nvPicPr>
        <p:blipFill>
          <a:blip r:embed="rId3" cstate="print"/>
          <a:srcRect/>
          <a:stretch>
            <a:fillRect/>
          </a:stretch>
        </p:blipFill>
        <p:spPr bwMode="auto">
          <a:xfrm>
            <a:off x="10433356" y="5897908"/>
            <a:ext cx="545254" cy="853440"/>
          </a:xfrm>
          <a:prstGeom prst="rect">
            <a:avLst/>
          </a:prstGeom>
          <a:noFill/>
          <a:ln w="9525">
            <a:noFill/>
            <a:miter lim="800000"/>
            <a:headEnd/>
            <a:tailEnd/>
          </a:ln>
        </p:spPr>
      </p:pic>
    </p:spTree>
    <p:extLst>
      <p:ext uri="{BB962C8B-B14F-4D97-AF65-F5344CB8AC3E}">
        <p14:creationId xmlns:p14="http://schemas.microsoft.com/office/powerpoint/2010/main" val="259933140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Content">
    <p:bg>
      <p:bgPr>
        <a:solidFill>
          <a:srgbClr val="FBFBF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flip="none" rotWithShape="1">
                  <a:gsLst>
                    <a:gs pos="0">
                      <a:schemeClr val="tx2"/>
                    </a:gs>
                    <a:gs pos="86000">
                      <a:schemeClr val="tx2"/>
                    </a:gs>
                  </a:gsLst>
                  <a:lin ang="5400000" scaled="0"/>
                  <a:tileRect/>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Segoe UI Light" pitchFamily="34" charset="0"/>
              </a:defRPr>
            </a:lvl1pPr>
            <a:lvl2pPr marL="0" indent="0">
              <a:spcBef>
                <a:spcPts val="0"/>
              </a:spcBef>
              <a:spcAft>
                <a:spcPts val="400"/>
              </a:spcAft>
              <a:buNone/>
              <a:defRPr sz="2000" spc="-50" baseline="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
        <p:nvSpPr>
          <p:cNvPr id="4" name="Rectangle 3"/>
          <p:cNvSpPr/>
          <p:nvPr userDrawn="1"/>
        </p:nvSpPr>
        <p:spPr bwMode="ltGray">
          <a:xfrm>
            <a:off x="-1" y="6621462"/>
            <a:ext cx="11979275" cy="631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4705888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742015"/>
          </a:xfrm>
        </p:spPr>
        <p:txBody>
          <a:bodyPr/>
          <a:lstStyle>
            <a:lvl1pPr>
              <a:buClr>
                <a:schemeClr val="tx1">
                  <a:lumMod val="50000"/>
                  <a:lumOff val="50000"/>
                </a:schemeClr>
              </a:buClr>
              <a:defRPr>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defRPr>
            </a:lvl1pPr>
            <a:lvl2pPr>
              <a:buClr>
                <a:schemeClr val="tx1">
                  <a:lumMod val="50000"/>
                  <a:lumOff val="50000"/>
                </a:schemeClr>
              </a:buClr>
              <a:defRPr>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defRPr>
            </a:lvl2pPr>
            <a:lvl3pPr>
              <a:buClr>
                <a:schemeClr val="tx1">
                  <a:lumMod val="50000"/>
                  <a:lumOff val="50000"/>
                </a:schemeClr>
              </a:buClr>
              <a:defRPr>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defRPr>
            </a:lvl3pPr>
            <a:lvl4pPr>
              <a:buClr>
                <a:schemeClr val="tx1">
                  <a:lumMod val="50000"/>
                  <a:lumOff val="50000"/>
                </a:schemeClr>
              </a:buClr>
              <a:defRPr>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defRPr>
            </a:lvl4pPr>
            <a:lvl5pPr>
              <a:buClr>
                <a:schemeClr val="tx1">
                  <a:lumMod val="50000"/>
                  <a:lumOff val="50000"/>
                </a:schemeClr>
              </a:buClr>
              <a:defRPr>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bwMode="ltGray">
          <a:xfrm>
            <a:off x="-1" y="6621462"/>
            <a:ext cx="11979275" cy="631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7" name="Picture 6"/>
          <p:cNvPicPr>
            <a:picLocks noChangeAspect="1"/>
          </p:cNvPicPr>
          <p:nvPr userDrawn="1"/>
        </p:nvPicPr>
        <p:blipFill>
          <a:blip r:embed="rId2"/>
          <a:stretch>
            <a:fillRect/>
          </a:stretch>
        </p:blipFill>
        <p:spPr>
          <a:xfrm>
            <a:off x="76200" y="5897908"/>
            <a:ext cx="853440" cy="853440"/>
          </a:xfrm>
          <a:prstGeom prst="rect">
            <a:avLst/>
          </a:prstGeom>
        </p:spPr>
      </p:pic>
    </p:spTree>
    <p:extLst>
      <p:ext uri="{BB962C8B-B14F-4D97-AF65-F5344CB8AC3E}">
        <p14:creationId xmlns:p14="http://schemas.microsoft.com/office/powerpoint/2010/main" val="222937342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ltGray">
          <a:xfrm>
            <a:off x="-1" y="6621462"/>
            <a:ext cx="11979275" cy="631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5024168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Rectangle 3"/>
          <p:cNvSpPr/>
          <p:nvPr userDrawn="1"/>
        </p:nvSpPr>
        <p:spPr bwMode="ltGray">
          <a:xfrm>
            <a:off x="-1" y="6621462"/>
            <a:ext cx="11979275" cy="631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1738452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2"/>
          <p:cNvSpPr/>
          <p:nvPr userDrawn="1"/>
        </p:nvSpPr>
        <p:spPr bwMode="ltGray">
          <a:xfrm>
            <a:off x="-1" y="6621462"/>
            <a:ext cx="11979275" cy="631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9006434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177587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74" r:id="rId2"/>
    <p:sldLayoutId id="2147483780" r:id="rId3"/>
    <p:sldLayoutId id="2147483775" r:id="rId4"/>
    <p:sldLayoutId id="2147483773" r:id="rId5"/>
    <p:sldLayoutId id="2147483735" r:id="rId6"/>
    <p:sldLayoutId id="2147483736" r:id="rId7"/>
    <p:sldLayoutId id="2147483739" r:id="rId8"/>
    <p:sldLayoutId id="2147483740" r:id="rId9"/>
    <p:sldLayoutId id="2147483742" r:id="rId10"/>
    <p:sldLayoutId id="2147483743" r:id="rId11"/>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2"/>
              </a:gs>
              <a:gs pos="86000">
                <a:schemeClr val="tx2"/>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defRPr sz="28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tabLst>
          <a:tab pos="630238" algn="l"/>
        </a:tabLst>
        <a:defRPr sz="24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defRPr sz="20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3pPr>
      <a:lvl4pPr marL="1146175" indent="-231775"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tabLst>
          <a:tab pos="914400" algn="l"/>
        </a:tabLst>
        <a:defRPr sz="18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4pPr>
      <a:lvl5pPr marL="1376363" indent="-230188"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defRPr sz="18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hyperlink" Target="http://www.msprojectconference.com/pages/default.aspx" TargetMode="External"/><Relationship Id="rId1" Type="http://schemas.openxmlformats.org/officeDocument/2006/relationships/slideLayout" Target="../slideLayouts/slideLayout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jpeg"/><Relationship Id="rId10" Type="http://schemas.openxmlformats.org/officeDocument/2006/relationships/image" Target="../media/image25.png"/><Relationship Id="rId4" Type="http://schemas.openxmlformats.org/officeDocument/2006/relationships/image" Target="../media/image19.jpe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msprojectconference.com/pages/default.aspx" TargetMode="Externa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mailto:Tim.Runcie@Advisicon.com" TargetMode="External"/><Relationship Id="rId2" Type="http://schemas.openxmlformats.org/officeDocument/2006/relationships/hyperlink" Target="mailto:b-TimRun@Microsoft.com"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hyperlink" Target="mailto:Chetan@Advisicon.com" TargetMode="External"/><Relationship Id="rId7" Type="http://schemas.openxmlformats.org/officeDocument/2006/relationships/image" Target="../media/image8.jpeg"/><Relationship Id="rId2" Type="http://schemas.openxmlformats.org/officeDocument/2006/relationships/hyperlink" Target="mailto:Tim.Runcie@Advisicon.com" TargetMode="External"/><Relationship Id="rId1" Type="http://schemas.openxmlformats.org/officeDocument/2006/relationships/slideLayout" Target="../slideLayouts/slideLayout6.xml"/><Relationship Id="rId6" Type="http://schemas.openxmlformats.org/officeDocument/2006/relationships/hyperlink" Target="http://www.advisicon.com/case_studies/case_study_SAP.htm" TargetMode="External"/><Relationship Id="rId5" Type="http://schemas.openxmlformats.org/officeDocument/2006/relationships/hyperlink" Target="http://technet.microsoft.com/en-us/library/hh770392.aspx" TargetMode="External"/><Relationship Id="rId4" Type="http://schemas.openxmlformats.org/officeDocument/2006/relationships/hyperlink" Target="http://www.linkedin.com/in/cindylewis2"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mailto:Tim.Runcie@Advisicon.com" TargetMode="External"/><Relationship Id="rId7"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hyperlink" Target="mailto:Chetan@Advisicon.com" TargetMode="External"/><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msprojectconference.com/pages/default.aspx"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20700" y="440825"/>
            <a:ext cx="11114088" cy="1661993"/>
          </a:xfrm>
          <a:prstGeom prst="rect">
            <a:avLst/>
          </a:prstGeom>
        </p:spPr>
        <p:txBody>
          <a:bodyPr/>
          <a:lstStyle>
            <a:lvl1pPr marL="346075" indent="-346075"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defRPr sz="28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tabLst>
                <a:tab pos="630238" algn="l"/>
              </a:tabLst>
              <a:defRPr sz="24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defRPr sz="20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3pPr>
            <a:lvl4pPr marL="1146175" indent="-231775"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tabLst>
                <a:tab pos="914400" algn="l"/>
              </a:tabLst>
              <a:defRPr sz="18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4pPr>
            <a:lvl5pPr marL="1376363" indent="-230188"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defRPr sz="18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solidFill>
                  <a:schemeClr val="bg1"/>
                </a:solidFill>
                <a:latin typeface="+mj-lt"/>
              </a:rPr>
              <a:t>PC322</a:t>
            </a:r>
            <a:endParaRPr lang="en-US" sz="1800" dirty="0">
              <a:solidFill>
                <a:schemeClr val="bg1"/>
              </a:solidFill>
              <a:latin typeface="+mj-lt"/>
            </a:endParaRPr>
          </a:p>
        </p:txBody>
      </p:sp>
    </p:spTree>
    <p:extLst>
      <p:ext uri="{BB962C8B-B14F-4D97-AF65-F5344CB8AC3E}">
        <p14:creationId xmlns:p14="http://schemas.microsoft.com/office/powerpoint/2010/main" val="77062469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Common Customer Pain Points</a:t>
            </a:r>
            <a:endParaRPr lang="en-US" dirty="0"/>
          </a:p>
        </p:txBody>
      </p:sp>
      <p:sp>
        <p:nvSpPr>
          <p:cNvPr id="3" name="Text Placeholder 2"/>
          <p:cNvSpPr>
            <a:spLocks noGrp="1"/>
          </p:cNvSpPr>
          <p:nvPr>
            <p:ph type="body" sz="quarter" idx="10"/>
          </p:nvPr>
        </p:nvSpPr>
        <p:spPr>
          <a:xfrm>
            <a:off x="450872" y="1447799"/>
            <a:ext cx="11531861" cy="4308872"/>
          </a:xfrm>
        </p:spPr>
        <p:txBody>
          <a:bodyPr/>
          <a:lstStyle/>
          <a:p>
            <a:r>
              <a:rPr lang="en-US" dirty="0" smtClean="0"/>
              <a:t>Solutions Need to Be Cost Effective &amp; Easy to Deploy</a:t>
            </a:r>
          </a:p>
          <a:p>
            <a:r>
              <a:rPr lang="en-US" dirty="0" smtClean="0">
                <a:solidFill>
                  <a:srgbClr val="7030A0"/>
                </a:solidFill>
              </a:rPr>
              <a:t>Little or No Control of IT / Development</a:t>
            </a:r>
          </a:p>
          <a:p>
            <a:r>
              <a:rPr lang="en-US" dirty="0" smtClean="0"/>
              <a:t>Incompatible Metrics between Different LOB Systems</a:t>
            </a:r>
          </a:p>
          <a:p>
            <a:r>
              <a:rPr lang="en-US" dirty="0" smtClean="0">
                <a:solidFill>
                  <a:srgbClr val="7030A0"/>
                </a:solidFill>
              </a:rPr>
              <a:t>Actuals not Connected to Project Planning</a:t>
            </a:r>
          </a:p>
          <a:p>
            <a:r>
              <a:rPr lang="en-US" dirty="0" smtClean="0"/>
              <a:t>Simplicity &amp; Commonality of Tools</a:t>
            </a:r>
          </a:p>
          <a:p>
            <a:pPr lvl="1"/>
            <a:r>
              <a:rPr lang="en-US" dirty="0" smtClean="0"/>
              <a:t>Resource Managers &amp; PM’s Want the Same Tools they Use Daily</a:t>
            </a:r>
          </a:p>
          <a:p>
            <a:pPr lvl="1"/>
            <a:r>
              <a:rPr lang="en-US" dirty="0" smtClean="0"/>
              <a:t>Existing Forecasting &amp; Reporting Tools Not Tied to Project / Resource Management</a:t>
            </a:r>
          </a:p>
          <a:p>
            <a:r>
              <a:rPr lang="en-US" dirty="0" smtClean="0">
                <a:solidFill>
                  <a:srgbClr val="7030A0"/>
                </a:solidFill>
              </a:rPr>
              <a:t>Automation - Transforming Data &amp; Business Logic with Planning Tools</a:t>
            </a:r>
          </a:p>
          <a:p>
            <a:pPr lvl="1"/>
            <a:endParaRPr lang="en-US" dirty="0"/>
          </a:p>
        </p:txBody>
      </p:sp>
      <p:sp>
        <p:nvSpPr>
          <p:cNvPr id="4" name="TextBox 3"/>
          <p:cNvSpPr txBox="1"/>
          <p:nvPr/>
        </p:nvSpPr>
        <p:spPr>
          <a:xfrm>
            <a:off x="8782491" y="6212406"/>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ProjectMVP</a:t>
            </a:r>
            <a:r>
              <a:rPr lang="en-US" dirty="0" smtClean="0">
                <a:gradFill>
                  <a:gsLst>
                    <a:gs pos="0">
                      <a:schemeClr val="tx1">
                        <a:lumMod val="65000"/>
                        <a:lumOff val="35000"/>
                      </a:schemeClr>
                    </a:gs>
                    <a:gs pos="80000">
                      <a:schemeClr val="tx1">
                        <a:lumMod val="65000"/>
                        <a:lumOff val="35000"/>
                      </a:schemeClr>
                    </a:gs>
                  </a:gsLst>
                  <a:lin ang="16200000" scaled="0"/>
                </a:gradFill>
              </a:rPr>
              <a:t> #PC322 #mspc12</a:t>
            </a:r>
          </a:p>
        </p:txBody>
      </p:sp>
    </p:spTree>
    <p:extLst>
      <p:ext uri="{BB962C8B-B14F-4D97-AF65-F5344CB8AC3E}">
        <p14:creationId xmlns:p14="http://schemas.microsoft.com/office/powerpoint/2010/main" val="134622778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47600" y="640725"/>
            <a:ext cx="11144250" cy="997196"/>
          </a:xfrm>
        </p:spPr>
        <p:txBody>
          <a:bodyPr/>
          <a:lstStyle/>
          <a:p>
            <a:r>
              <a:rPr lang="en-US" dirty="0" smtClean="0"/>
              <a:t>Where is this Being Used?</a:t>
            </a:r>
          </a:p>
        </p:txBody>
      </p:sp>
      <p:pic>
        <p:nvPicPr>
          <p:cNvPr id="3" name="Picture 2" descr="Microsoft Project Conference 201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00" y="5707121"/>
            <a:ext cx="1788099" cy="7683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6741" y="3598408"/>
            <a:ext cx="3419170" cy="646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9600" y="4787844"/>
            <a:ext cx="1274601" cy="1274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8638" y="5120425"/>
            <a:ext cx="2572811" cy="677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2684" y="4778944"/>
            <a:ext cx="2913985" cy="640066"/>
          </a:xfrm>
          <a:prstGeom prst="rect">
            <a:avLst/>
          </a:prstGeom>
          <a:solidFill>
            <a:srgbClr val="002060"/>
          </a:solidFill>
          <a:ln>
            <a:noFill/>
          </a:ln>
          <a:effectLst/>
        </p:spPr>
      </p:pic>
      <p:pic>
        <p:nvPicPr>
          <p:cNvPr id="9"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1823" y="2299887"/>
            <a:ext cx="3896439" cy="103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06741" y="2074481"/>
            <a:ext cx="3491757" cy="1000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2467" y="3834190"/>
            <a:ext cx="3303098" cy="70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1142" y="3433987"/>
            <a:ext cx="2624939" cy="128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32055" y="1923645"/>
            <a:ext cx="20859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408811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206" y="471196"/>
            <a:ext cx="3883827" cy="2243691"/>
          </a:xfrm>
        </p:spPr>
        <p:txBody>
          <a:bodyPr/>
          <a:lstStyle/>
          <a:p>
            <a:pPr algn="ctr"/>
            <a:r>
              <a:rPr lang="en-US" b="1" dirty="0" smtClean="0"/>
              <a:t>SharePoint Lists to </a:t>
            </a:r>
            <a:br>
              <a:rPr lang="en-US" b="1" dirty="0" smtClean="0"/>
            </a:br>
            <a:r>
              <a:rPr lang="en-US" b="1" dirty="0" smtClean="0"/>
              <a:t>Project 2010</a:t>
            </a:r>
            <a:endParaRPr lang="en-US" b="1" dirty="0"/>
          </a:p>
        </p:txBody>
      </p:sp>
      <p:grpSp>
        <p:nvGrpSpPr>
          <p:cNvPr id="5" name="Group 4"/>
          <p:cNvGrpSpPr/>
          <p:nvPr/>
        </p:nvGrpSpPr>
        <p:grpSpPr>
          <a:xfrm>
            <a:off x="3834883" y="306938"/>
            <a:ext cx="8000220" cy="5823273"/>
            <a:chOff x="2593975" y="1781175"/>
            <a:chExt cx="6999288" cy="5076825"/>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975" y="1781175"/>
              <a:ext cx="6999288"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5075853" y="1856792"/>
              <a:ext cx="3163078" cy="4292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8" name="TextBox 7"/>
          <p:cNvSpPr txBox="1"/>
          <p:nvPr/>
        </p:nvSpPr>
        <p:spPr>
          <a:xfrm>
            <a:off x="723329" y="3217620"/>
            <a:ext cx="2838735" cy="1292662"/>
          </a:xfrm>
          <a:prstGeom prst="rect">
            <a:avLst/>
          </a:prstGeom>
          <a:noFill/>
        </p:spPr>
        <p:txBody>
          <a:bodyPr wrap="square" lIns="0" tIns="0" rIns="0" bIns="0" rtlCol="0">
            <a:spAutoFit/>
          </a:bodyPr>
          <a:lstStyle/>
          <a:p>
            <a:pPr algn="ctr"/>
            <a:r>
              <a:rPr lang="en-US" sz="2800" dirty="0" smtClean="0">
                <a:gradFill>
                  <a:gsLst>
                    <a:gs pos="0">
                      <a:schemeClr val="tx1">
                        <a:lumMod val="65000"/>
                        <a:lumOff val="35000"/>
                      </a:schemeClr>
                    </a:gs>
                    <a:gs pos="80000">
                      <a:schemeClr val="tx1">
                        <a:lumMod val="65000"/>
                        <a:lumOff val="35000"/>
                      </a:schemeClr>
                    </a:gs>
                  </a:gsLst>
                  <a:lin ang="16200000" scaled="0"/>
                </a:gradFill>
              </a:rPr>
              <a:t>Transform </a:t>
            </a:r>
          </a:p>
          <a:p>
            <a:pPr algn="ctr"/>
            <a:r>
              <a:rPr lang="en-US" sz="2800" dirty="0" smtClean="0">
                <a:gradFill>
                  <a:gsLst>
                    <a:gs pos="0">
                      <a:schemeClr val="tx1">
                        <a:lumMod val="65000"/>
                        <a:lumOff val="35000"/>
                      </a:schemeClr>
                    </a:gs>
                    <a:gs pos="80000">
                      <a:schemeClr val="tx1">
                        <a:lumMod val="65000"/>
                        <a:lumOff val="35000"/>
                      </a:schemeClr>
                    </a:gs>
                  </a:gsLst>
                  <a:lin ang="16200000" scaled="0"/>
                </a:gradFill>
              </a:rPr>
              <a:t>Into</a:t>
            </a:r>
          </a:p>
          <a:p>
            <a:pPr algn="ctr"/>
            <a:r>
              <a:rPr lang="en-US" sz="2800" dirty="0" smtClean="0">
                <a:gradFill>
                  <a:gsLst>
                    <a:gs pos="0">
                      <a:schemeClr val="tx1">
                        <a:lumMod val="65000"/>
                        <a:lumOff val="35000"/>
                      </a:schemeClr>
                    </a:gs>
                    <a:gs pos="80000">
                      <a:schemeClr val="tx1">
                        <a:lumMod val="65000"/>
                        <a:lumOff val="35000"/>
                      </a:schemeClr>
                    </a:gs>
                  </a:gsLst>
                  <a:lin ang="16200000" scaled="0"/>
                </a:gradFill>
              </a:rPr>
              <a:t>Custom EPT’s</a:t>
            </a:r>
          </a:p>
        </p:txBody>
      </p:sp>
    </p:spTree>
    <p:extLst>
      <p:ext uri="{BB962C8B-B14F-4D97-AF65-F5344CB8AC3E}">
        <p14:creationId xmlns:p14="http://schemas.microsoft.com/office/powerpoint/2010/main" val="408494699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5" y="401215"/>
            <a:ext cx="4772414" cy="1329595"/>
          </a:xfrm>
        </p:spPr>
        <p:txBody>
          <a:bodyPr/>
          <a:lstStyle/>
          <a:p>
            <a:r>
              <a:rPr lang="en-US" sz="4800" b="1" dirty="0" smtClean="0"/>
              <a:t>Portfolio Server </a:t>
            </a:r>
            <a:br>
              <a:rPr lang="en-US" sz="4800" b="1" dirty="0" smtClean="0"/>
            </a:br>
            <a:r>
              <a:rPr lang="en-US" sz="4800" b="1" dirty="0" smtClean="0"/>
              <a:t>External Data Load</a:t>
            </a:r>
            <a:endParaRPr lang="en-US" sz="4800" b="1" dirty="0"/>
          </a:p>
        </p:txBody>
      </p:sp>
      <p:grpSp>
        <p:nvGrpSpPr>
          <p:cNvPr id="6" name="Group 5"/>
          <p:cNvGrpSpPr/>
          <p:nvPr/>
        </p:nvGrpSpPr>
        <p:grpSpPr>
          <a:xfrm>
            <a:off x="5010539" y="401215"/>
            <a:ext cx="7038084" cy="5523724"/>
            <a:chOff x="4742544" y="457198"/>
            <a:chExt cx="6751638" cy="523875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2544" y="457198"/>
              <a:ext cx="6751638"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6634065" y="457198"/>
              <a:ext cx="3928188" cy="4945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3" name="TextBox 2"/>
          <p:cNvSpPr txBox="1"/>
          <p:nvPr/>
        </p:nvSpPr>
        <p:spPr>
          <a:xfrm>
            <a:off x="1009933" y="3163077"/>
            <a:ext cx="2838735" cy="1292662"/>
          </a:xfrm>
          <a:prstGeom prst="rect">
            <a:avLst/>
          </a:prstGeom>
          <a:noFill/>
        </p:spPr>
        <p:txBody>
          <a:bodyPr wrap="square" lIns="0" tIns="0" rIns="0" bIns="0" rtlCol="0">
            <a:spAutoFit/>
          </a:bodyPr>
          <a:lstStyle/>
          <a:p>
            <a:pPr algn="ctr"/>
            <a:r>
              <a:rPr lang="en-US" sz="2800" dirty="0" smtClean="0">
                <a:gradFill>
                  <a:gsLst>
                    <a:gs pos="0">
                      <a:schemeClr val="tx1">
                        <a:lumMod val="65000"/>
                        <a:lumOff val="35000"/>
                      </a:schemeClr>
                    </a:gs>
                    <a:gs pos="80000">
                      <a:schemeClr val="tx1">
                        <a:lumMod val="65000"/>
                        <a:lumOff val="35000"/>
                      </a:schemeClr>
                    </a:gs>
                  </a:gsLst>
                  <a:lin ang="16200000" scaled="0"/>
                </a:gradFill>
              </a:rPr>
              <a:t>Strategies, Business Drivers Proposals</a:t>
            </a:r>
          </a:p>
        </p:txBody>
      </p:sp>
      <p:sp>
        <p:nvSpPr>
          <p:cNvPr id="7" name="TextBox 6"/>
          <p:cNvSpPr txBox="1"/>
          <p:nvPr/>
        </p:nvSpPr>
        <p:spPr>
          <a:xfrm>
            <a:off x="1009932" y="2284064"/>
            <a:ext cx="2838735" cy="430887"/>
          </a:xfrm>
          <a:prstGeom prst="rect">
            <a:avLst/>
          </a:prstGeom>
          <a:noFill/>
        </p:spPr>
        <p:txBody>
          <a:bodyPr wrap="square" lIns="0" tIns="0" rIns="0" bIns="0" rtlCol="0">
            <a:spAutoFit/>
          </a:bodyPr>
          <a:lstStyle/>
          <a:p>
            <a:pPr algn="ctr"/>
            <a:r>
              <a:rPr lang="en-US" sz="2800" dirty="0" smtClean="0">
                <a:gradFill>
                  <a:gsLst>
                    <a:gs pos="0">
                      <a:schemeClr val="tx1">
                        <a:lumMod val="65000"/>
                        <a:lumOff val="35000"/>
                      </a:schemeClr>
                    </a:gs>
                    <a:gs pos="80000">
                      <a:schemeClr val="tx1">
                        <a:lumMod val="65000"/>
                        <a:lumOff val="35000"/>
                      </a:schemeClr>
                    </a:gs>
                  </a:gsLst>
                  <a:lin ang="16200000" scaled="0"/>
                </a:gradFill>
              </a:rPr>
              <a:t>Without PSI</a:t>
            </a:r>
          </a:p>
        </p:txBody>
      </p:sp>
    </p:spTree>
    <p:extLst>
      <p:ext uri="{BB962C8B-B14F-4D97-AF65-F5344CB8AC3E}">
        <p14:creationId xmlns:p14="http://schemas.microsoft.com/office/powerpoint/2010/main" val="210303771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848" y="471196"/>
            <a:ext cx="3203802" cy="1495794"/>
          </a:xfrm>
        </p:spPr>
        <p:txBody>
          <a:bodyPr/>
          <a:lstStyle/>
          <a:p>
            <a:r>
              <a:rPr lang="en-US" b="1" dirty="0" smtClean="0"/>
              <a:t>SAP Integration</a:t>
            </a:r>
            <a:endParaRPr lang="en-US" b="1" dirty="0"/>
          </a:p>
        </p:txBody>
      </p:sp>
      <p:sp>
        <p:nvSpPr>
          <p:cNvPr id="5" name="TextBox 4"/>
          <p:cNvSpPr txBox="1"/>
          <p:nvPr/>
        </p:nvSpPr>
        <p:spPr>
          <a:xfrm>
            <a:off x="313897" y="2516746"/>
            <a:ext cx="2838735" cy="2154436"/>
          </a:xfrm>
          <a:prstGeom prst="rect">
            <a:avLst/>
          </a:prstGeom>
          <a:noFill/>
        </p:spPr>
        <p:txBody>
          <a:bodyPr wrap="square" lIns="0" tIns="0" rIns="0" bIns="0" rtlCol="0">
            <a:spAutoFit/>
          </a:bodyPr>
          <a:lstStyle/>
          <a:p>
            <a:pPr algn="ctr"/>
            <a:r>
              <a:rPr lang="en-US" sz="2800" dirty="0" smtClean="0">
                <a:gradFill>
                  <a:gsLst>
                    <a:gs pos="0">
                      <a:schemeClr val="tx1">
                        <a:lumMod val="65000"/>
                        <a:lumOff val="35000"/>
                      </a:schemeClr>
                    </a:gs>
                    <a:gs pos="80000">
                      <a:schemeClr val="tx1">
                        <a:lumMod val="65000"/>
                        <a:lumOff val="35000"/>
                      </a:schemeClr>
                    </a:gs>
                  </a:gsLst>
                  <a:lin ang="16200000" scaled="0"/>
                </a:gradFill>
              </a:rPr>
              <a:t>HR Capacity</a:t>
            </a:r>
          </a:p>
          <a:p>
            <a:pPr algn="ctr"/>
            <a:r>
              <a:rPr lang="en-US" sz="2800" dirty="0" smtClean="0">
                <a:gradFill>
                  <a:gsLst>
                    <a:gs pos="0">
                      <a:schemeClr val="tx1">
                        <a:lumMod val="65000"/>
                        <a:lumOff val="35000"/>
                      </a:schemeClr>
                    </a:gs>
                    <a:gs pos="80000">
                      <a:schemeClr val="tx1">
                        <a:lumMod val="65000"/>
                        <a:lumOff val="35000"/>
                      </a:schemeClr>
                    </a:gs>
                  </a:gsLst>
                  <a:lin ang="16200000" scaled="0"/>
                </a:gradFill>
              </a:rPr>
              <a:t>&amp;</a:t>
            </a:r>
          </a:p>
          <a:p>
            <a:pPr algn="ctr"/>
            <a:r>
              <a:rPr lang="en-US" sz="2800" dirty="0" smtClean="0">
                <a:gradFill>
                  <a:gsLst>
                    <a:gs pos="0">
                      <a:schemeClr val="tx1">
                        <a:lumMod val="65000"/>
                        <a:lumOff val="35000"/>
                      </a:schemeClr>
                    </a:gs>
                    <a:gs pos="80000">
                      <a:schemeClr val="tx1">
                        <a:lumMod val="65000"/>
                        <a:lumOff val="35000"/>
                      </a:schemeClr>
                    </a:gs>
                  </a:gsLst>
                  <a:lin ang="16200000" scaled="0"/>
                </a:gradFill>
              </a:rPr>
              <a:t>Actuals</a:t>
            </a:r>
          </a:p>
          <a:p>
            <a:pPr algn="ctr"/>
            <a:r>
              <a:rPr lang="en-US" sz="2800" dirty="0" smtClean="0">
                <a:gradFill>
                  <a:gsLst>
                    <a:gs pos="0">
                      <a:schemeClr val="tx1">
                        <a:lumMod val="65000"/>
                        <a:lumOff val="35000"/>
                      </a:schemeClr>
                    </a:gs>
                    <a:gs pos="80000">
                      <a:schemeClr val="tx1">
                        <a:lumMod val="65000"/>
                        <a:lumOff val="35000"/>
                      </a:schemeClr>
                    </a:gs>
                  </a:gsLst>
                  <a:lin ang="16200000" scaled="0"/>
                </a:gradFill>
              </a:rPr>
              <a:t>To</a:t>
            </a:r>
          </a:p>
          <a:p>
            <a:pPr algn="ctr"/>
            <a:r>
              <a:rPr lang="en-US" sz="2800" dirty="0" smtClean="0">
                <a:gradFill>
                  <a:gsLst>
                    <a:gs pos="0">
                      <a:schemeClr val="tx1">
                        <a:lumMod val="65000"/>
                        <a:lumOff val="35000"/>
                      </a:schemeClr>
                    </a:gs>
                    <a:gs pos="80000">
                      <a:schemeClr val="tx1">
                        <a:lumMod val="65000"/>
                        <a:lumOff val="35000"/>
                      </a:schemeClr>
                    </a:gs>
                  </a:gsLst>
                  <a:lin ang="16200000" scaled="0"/>
                </a:gradFill>
              </a:rPr>
              <a:t>Project 2010</a:t>
            </a:r>
          </a:p>
        </p:txBody>
      </p:sp>
      <p:grpSp>
        <p:nvGrpSpPr>
          <p:cNvPr id="6" name="Group 5"/>
          <p:cNvGrpSpPr/>
          <p:nvPr/>
        </p:nvGrpSpPr>
        <p:grpSpPr>
          <a:xfrm>
            <a:off x="3340359" y="83979"/>
            <a:ext cx="8780105" cy="6451090"/>
            <a:chOff x="3340359" y="83979"/>
            <a:chExt cx="8780105" cy="645109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359" y="83979"/>
              <a:ext cx="8780105" cy="6451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6851176" y="83979"/>
              <a:ext cx="2579427" cy="598409"/>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183606622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1005891" y="826083"/>
            <a:ext cx="10032222" cy="997196"/>
          </a:xfrm>
        </p:spPr>
        <p:txBody>
          <a:bodyPr/>
          <a:lstStyle/>
          <a:p>
            <a:r>
              <a:rPr lang="en-US" dirty="0" smtClean="0"/>
              <a:t>Case Study Walkthrough</a:t>
            </a:r>
          </a:p>
        </p:txBody>
      </p:sp>
      <p:pic>
        <p:nvPicPr>
          <p:cNvPr id="3" name="Picture 2" descr="Microsoft Project Conference 201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00" y="5707121"/>
            <a:ext cx="1788099" cy="768323"/>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829" y="2363156"/>
            <a:ext cx="5896946" cy="3107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657766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520699" y="1768474"/>
            <a:ext cx="3648075" cy="591954"/>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400" spc="-1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rPr>
              <a:t>Pre-Existing Environment</a:t>
            </a:r>
            <a:endParaRPr lang="en-US" sz="2400" spc="-100" dirty="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8" name="Rectangle 7"/>
          <p:cNvSpPr/>
          <p:nvPr/>
        </p:nvSpPr>
        <p:spPr bwMode="auto">
          <a:xfrm>
            <a:off x="8026401" y="1768474"/>
            <a:ext cx="3638550" cy="591954"/>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400" spc="-1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rPr>
              <a:t>Goals</a:t>
            </a:r>
            <a:endParaRPr lang="en-US" sz="2400" spc="-100" dirty="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9" name="Rectangle 8"/>
          <p:cNvSpPr/>
          <p:nvPr/>
        </p:nvSpPr>
        <p:spPr bwMode="auto">
          <a:xfrm>
            <a:off x="520699" y="2360428"/>
            <a:ext cx="3648075" cy="3297422"/>
          </a:xfrm>
          <a:prstGeom prst="rect">
            <a:avLst/>
          </a:pr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45720" bIns="45720" numCol="1" spcCol="0" rtlCol="0" fromWordArt="0" anchor="t" anchorCtr="0" forceAA="0" compatLnSpc="1">
            <a:prstTxWarp prst="textNoShape">
              <a:avLst/>
            </a:prstTxWarp>
            <a:noAutofit/>
          </a:bodyPr>
          <a:lstStyle/>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Excel for Forecasting</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Using SAP/CATS (Actuals)</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No Project Server</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Limited SharePoint</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HR Data in </a:t>
            </a:r>
            <a:r>
              <a:rPr lang="en-US" sz="2200" spc="-100" dirty="0" err="1"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ClickSoft</a:t>
            </a:r>
            <a:endPar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endParaRPr>
          </a:p>
        </p:txBody>
      </p:sp>
      <p:sp>
        <p:nvSpPr>
          <p:cNvPr id="11" name="Rectangle 10"/>
          <p:cNvSpPr/>
          <p:nvPr/>
        </p:nvSpPr>
        <p:spPr bwMode="auto">
          <a:xfrm>
            <a:off x="8026401" y="2360428"/>
            <a:ext cx="3638550" cy="3297422"/>
          </a:xfrm>
          <a:prstGeom prst="rect">
            <a:avLst/>
          </a:pr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45720" bIns="45720" numCol="1" spcCol="0" rtlCol="0" fromWordArt="0" anchor="t" anchorCtr="0" forceAA="0" compatLnSpc="1">
            <a:prstTxWarp prst="textNoShape">
              <a:avLst/>
            </a:prstTxWarp>
            <a:noAutofit/>
          </a:bodyPr>
          <a:lstStyle/>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Automate &amp; Expedite</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Reduce Costs in Software</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Scalable &amp; Scenario Planning</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Empower End Users</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Low Overhead (Time)</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Snapshots &amp; Historical Review</a:t>
            </a:r>
          </a:p>
          <a:p>
            <a:pPr marL="233363" indent="-233363" defTabSz="914099" fontAlgn="base">
              <a:spcBef>
                <a:spcPct val="0"/>
              </a:spcBef>
              <a:spcAft>
                <a:spcPct val="0"/>
              </a:spcAft>
              <a:buClr>
                <a:schemeClr val="tx1">
                  <a:lumMod val="50000"/>
                  <a:lumOff val="50000"/>
                </a:schemeClr>
              </a:buClr>
              <a:buFont typeface="Wingdings" pitchFamily="2" charset="2"/>
              <a:buChar char="§"/>
            </a:pPr>
            <a:endPar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endParaRPr>
          </a:p>
          <a:p>
            <a:pPr marL="233363" indent="-233363" defTabSz="914099" fontAlgn="base">
              <a:spcBef>
                <a:spcPct val="0"/>
              </a:spcBef>
              <a:spcAft>
                <a:spcPct val="0"/>
              </a:spcAft>
              <a:buClr>
                <a:schemeClr val="tx1">
                  <a:lumMod val="50000"/>
                  <a:lumOff val="50000"/>
                </a:schemeClr>
              </a:buClr>
              <a:buFont typeface="Wingdings" pitchFamily="2" charset="2"/>
              <a:buChar char="§"/>
            </a:pPr>
            <a:endParaRPr lang="en-US" sz="2200" spc="-100" dirty="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endParaRPr>
          </a:p>
        </p:txBody>
      </p:sp>
      <p:sp>
        <p:nvSpPr>
          <p:cNvPr id="13" name="Rectangle 12"/>
          <p:cNvSpPr/>
          <p:nvPr/>
        </p:nvSpPr>
        <p:spPr bwMode="auto">
          <a:xfrm>
            <a:off x="4270374" y="1768474"/>
            <a:ext cx="3648075" cy="591954"/>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400" spc="-1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rPr>
              <a:t>Pain Points</a:t>
            </a:r>
            <a:endParaRPr lang="en-US" sz="2400" spc="-100" dirty="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14" name="Rectangle 13"/>
          <p:cNvSpPr/>
          <p:nvPr/>
        </p:nvSpPr>
        <p:spPr bwMode="auto">
          <a:xfrm>
            <a:off x="4270374" y="2360428"/>
            <a:ext cx="3648075" cy="3297422"/>
          </a:xfrm>
          <a:prstGeom prst="rect">
            <a:avLst/>
          </a:pr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45720" bIns="45720" numCol="1" spcCol="0" rtlCol="0" fromWordArt="0" anchor="t" anchorCtr="0" forceAA="0" compatLnSpc="1">
            <a:prstTxWarp prst="textNoShape">
              <a:avLst/>
            </a:prstTxWarp>
            <a:noAutofit/>
          </a:bodyPr>
          <a:lstStyle/>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Forecasting 100% Manual</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LOB Systems Data Incompatible</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Budget Constraints for Licensing</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Long Delays to get Actuals &amp; HR Reports </a:t>
            </a:r>
            <a:endParaRPr lang="en-US" sz="2200" spc="-100" dirty="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endParaRPr>
          </a:p>
        </p:txBody>
      </p:sp>
      <p:sp useBgFill="1">
        <p:nvSpPr>
          <p:cNvPr id="15" name="Rectangle 14"/>
          <p:cNvSpPr/>
          <p:nvPr/>
        </p:nvSpPr>
        <p:spPr bwMode="auto">
          <a:xfrm>
            <a:off x="0" y="5657850"/>
            <a:ext cx="12188825" cy="120015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 name="Rectangle 15"/>
          <p:cNvSpPr/>
          <p:nvPr/>
        </p:nvSpPr>
        <p:spPr bwMode="ltGray">
          <a:xfrm>
            <a:off x="0" y="6621462"/>
            <a:ext cx="11984038" cy="631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45720" rIns="45720" bIns="91440" numCol="1" spcCol="0" rtlCol="0" fromWordArt="0" anchor="b" anchorCtr="0" forceAA="0" compatLnSpc="1">
            <a:prstTxWarp prst="textNoShape">
              <a:avLst/>
            </a:prstTxWarp>
            <a:noAutofit/>
          </a:bodyPr>
          <a:lstStyle/>
          <a:p>
            <a:pPr defTabSz="914099" fontAlgn="base">
              <a:lnSpc>
                <a:spcPct val="80000"/>
              </a:lnSpc>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useBgFill="1">
        <p:nvSpPr>
          <p:cNvPr id="5" name="Rectangle 4"/>
          <p:cNvSpPr/>
          <p:nvPr/>
        </p:nvSpPr>
        <p:spPr bwMode="auto">
          <a:xfrm>
            <a:off x="0" y="0"/>
            <a:ext cx="12188825" cy="1768475"/>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519112" y="228600"/>
            <a:ext cx="11149013" cy="1246495"/>
          </a:xfrm>
        </p:spPr>
        <p:txBody>
          <a:bodyPr/>
          <a:lstStyle/>
          <a:p>
            <a:r>
              <a:rPr lang="en-US" dirty="0" smtClean="0">
                <a:gradFill flip="none" rotWithShape="1">
                  <a:gsLst>
                    <a:gs pos="0">
                      <a:schemeClr val="tx2"/>
                    </a:gs>
                    <a:gs pos="86000">
                      <a:schemeClr val="tx2"/>
                    </a:gs>
                  </a:gsLst>
                  <a:lin ang="5400000" scaled="0"/>
                  <a:tileRect/>
                </a:gradFill>
              </a:rPr>
              <a:t>Customer Profile</a:t>
            </a:r>
            <a:br>
              <a:rPr lang="en-US" dirty="0" smtClean="0">
                <a:gradFill flip="none" rotWithShape="1">
                  <a:gsLst>
                    <a:gs pos="0">
                      <a:schemeClr val="tx2"/>
                    </a:gs>
                    <a:gs pos="86000">
                      <a:schemeClr val="tx2"/>
                    </a:gs>
                  </a:gsLst>
                  <a:lin ang="5400000" scaled="0"/>
                  <a:tileRect/>
                </a:gradFill>
              </a:rPr>
            </a:br>
            <a:endParaRPr lang="en-US" sz="3600" dirty="0">
              <a:gradFill flip="none" rotWithShape="1">
                <a:gsLst>
                  <a:gs pos="0">
                    <a:schemeClr val="tx2"/>
                  </a:gs>
                  <a:gs pos="86000">
                    <a:schemeClr val="tx2"/>
                  </a:gs>
                </a:gsLst>
                <a:lin ang="5400000" scaled="0"/>
                <a:tileRect/>
              </a:gradFill>
              <a:latin typeface="+mj-lt"/>
            </a:endParaRPr>
          </a:p>
        </p:txBody>
      </p:sp>
      <p:sp>
        <p:nvSpPr>
          <p:cNvPr id="17" name="TextBox 16"/>
          <p:cNvSpPr txBox="1"/>
          <p:nvPr/>
        </p:nvSpPr>
        <p:spPr>
          <a:xfrm>
            <a:off x="8782492" y="6259697"/>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ProjectMVP</a:t>
            </a:r>
            <a:r>
              <a:rPr lang="en-US" dirty="0" smtClean="0">
                <a:gradFill>
                  <a:gsLst>
                    <a:gs pos="0">
                      <a:schemeClr val="tx1">
                        <a:lumMod val="65000"/>
                        <a:lumOff val="35000"/>
                      </a:schemeClr>
                    </a:gs>
                    <a:gs pos="80000">
                      <a:schemeClr val="tx1">
                        <a:lumMod val="65000"/>
                        <a:lumOff val="35000"/>
                      </a:schemeClr>
                    </a:gs>
                  </a:gsLst>
                  <a:lin ang="16200000" scaled="0"/>
                </a:gradFill>
              </a:rPr>
              <a:t> #PC322 #mspc12</a:t>
            </a:r>
          </a:p>
        </p:txBody>
      </p:sp>
    </p:spTree>
    <p:extLst>
      <p:ext uri="{BB962C8B-B14F-4D97-AF65-F5344CB8AC3E}">
        <p14:creationId xmlns:p14="http://schemas.microsoft.com/office/powerpoint/2010/main" val="24959787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ppt_x"/>
                                          </p:val>
                                        </p:tav>
                                        <p:tav tm="100000">
                                          <p:val>
                                            <p:strVal val="#ppt_x"/>
                                          </p:val>
                                        </p:tav>
                                      </p:tavLst>
                                    </p:anim>
                                    <p:anim calcmode="lin" valueType="num">
                                      <p:cBhvr additive="base">
                                        <p:cTn id="20" dur="10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10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ppt_x"/>
                                          </p:val>
                                        </p:tav>
                                        <p:tav tm="100000">
                                          <p:val>
                                            <p:strVal val="#ppt_x"/>
                                          </p:val>
                                        </p:tav>
                                      </p:tavLst>
                                    </p:anim>
                                    <p:anim calcmode="lin" valueType="num">
                                      <p:cBhvr additive="base">
                                        <p:cTn id="24" dur="1000" fill="hold"/>
                                        <p:tgtEl>
                                          <p:spTgt spid="8"/>
                                        </p:tgtEl>
                                        <p:attrNameLst>
                                          <p:attrName>ppt_y</p:attrName>
                                        </p:attrNameLst>
                                      </p:cBhvr>
                                      <p:tavLst>
                                        <p:tav tm="0">
                                          <p:val>
                                            <p:strVal val="0-#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1000" fill="hold"/>
                                        <p:tgtEl>
                                          <p:spTgt spid="11"/>
                                        </p:tgtEl>
                                        <p:attrNameLst>
                                          <p:attrName>ppt_x</p:attrName>
                                        </p:attrNameLst>
                                      </p:cBhvr>
                                      <p:tavLst>
                                        <p:tav tm="0">
                                          <p:val>
                                            <p:strVal val="#ppt_x"/>
                                          </p:val>
                                        </p:tav>
                                        <p:tav tm="100000">
                                          <p:val>
                                            <p:strVal val="#ppt_x"/>
                                          </p:val>
                                        </p:tav>
                                      </p:tavLst>
                                    </p:anim>
                                    <p:anim calcmode="lin" valueType="num">
                                      <p:cBhvr additive="base">
                                        <p:cTn id="2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80740" y="732777"/>
            <a:ext cx="11144250" cy="2215991"/>
          </a:xfrm>
        </p:spPr>
        <p:txBody>
          <a:bodyPr/>
          <a:lstStyle/>
          <a:p>
            <a:r>
              <a:rPr lang="en-US" dirty="0" smtClean="0"/>
              <a:t>Demo Steps 1 - 3 </a:t>
            </a:r>
          </a:p>
          <a:p>
            <a:r>
              <a:rPr lang="en-US" dirty="0" smtClean="0"/>
              <a:t>(Planned &amp; Capacity Data)</a:t>
            </a:r>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301" y="3232897"/>
            <a:ext cx="7418388"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99669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508047" cy="1495794"/>
          </a:xfrm>
        </p:spPr>
        <p:txBody>
          <a:bodyPr/>
          <a:lstStyle/>
          <a:p>
            <a:r>
              <a:rPr lang="en-US" dirty="0" smtClean="0"/>
              <a:t>Steps 1-3 Issues Faced / Lessons Learned</a:t>
            </a:r>
            <a:endParaRPr lang="en-US" dirty="0"/>
          </a:p>
        </p:txBody>
      </p:sp>
      <p:sp>
        <p:nvSpPr>
          <p:cNvPr id="4" name="Text Placeholder 3"/>
          <p:cNvSpPr>
            <a:spLocks noGrp="1"/>
          </p:cNvSpPr>
          <p:nvPr>
            <p:ph type="body" sz="quarter" idx="10"/>
          </p:nvPr>
        </p:nvSpPr>
        <p:spPr>
          <a:xfrm>
            <a:off x="491817" y="1320047"/>
            <a:ext cx="11149013" cy="4315027"/>
          </a:xfrm>
        </p:spPr>
        <p:txBody>
          <a:bodyPr/>
          <a:lstStyle/>
          <a:p>
            <a:r>
              <a:rPr lang="en-US" b="1" dirty="0"/>
              <a:t>Issues:</a:t>
            </a:r>
          </a:p>
          <a:p>
            <a:pPr lvl="1"/>
            <a:r>
              <a:rPr lang="en-US" dirty="0" smtClean="0"/>
              <a:t>Addressing &amp; Mapping Inconsistent Workflows</a:t>
            </a:r>
          </a:p>
          <a:p>
            <a:pPr lvl="1"/>
            <a:r>
              <a:rPr lang="en-US" dirty="0" smtClean="0">
                <a:solidFill>
                  <a:srgbClr val="7030A0"/>
                </a:solidFill>
              </a:rPr>
              <a:t>Correcting Data Sources &amp; Standardizing on Data / Quantities</a:t>
            </a:r>
            <a:endParaRPr lang="en-US" dirty="0">
              <a:solidFill>
                <a:srgbClr val="7030A0"/>
              </a:solidFill>
            </a:endParaRPr>
          </a:p>
          <a:p>
            <a:pPr lvl="1"/>
            <a:r>
              <a:rPr lang="en-US" dirty="0" smtClean="0"/>
              <a:t>Crossing Political &amp; IT Spheres of Control</a:t>
            </a:r>
          </a:p>
          <a:p>
            <a:pPr lvl="1"/>
            <a:r>
              <a:rPr lang="en-US" dirty="0" smtClean="0">
                <a:solidFill>
                  <a:srgbClr val="7030A0"/>
                </a:solidFill>
              </a:rPr>
              <a:t>Source Archiving (20 Days)</a:t>
            </a:r>
          </a:p>
          <a:p>
            <a:pPr lvl="1"/>
            <a:endParaRPr lang="en-US" sz="1100" dirty="0"/>
          </a:p>
          <a:p>
            <a:r>
              <a:rPr lang="en-US" b="1" dirty="0" smtClean="0"/>
              <a:t>Lessons </a:t>
            </a:r>
            <a:r>
              <a:rPr lang="en-US" b="1" dirty="0"/>
              <a:t>Learned:</a:t>
            </a:r>
          </a:p>
          <a:p>
            <a:pPr lvl="1"/>
            <a:r>
              <a:rPr lang="en-US" dirty="0" smtClean="0"/>
              <a:t>Training on Project Helped Expedite the Solution Mapping</a:t>
            </a:r>
            <a:endParaRPr lang="en-US" dirty="0"/>
          </a:p>
          <a:p>
            <a:pPr lvl="1"/>
            <a:r>
              <a:rPr lang="en-US" dirty="0" smtClean="0">
                <a:solidFill>
                  <a:srgbClr val="7030A0"/>
                </a:solidFill>
              </a:rPr>
              <a:t>The Better the Diagram, the Better the Solution</a:t>
            </a:r>
            <a:endParaRPr lang="en-US" dirty="0">
              <a:solidFill>
                <a:srgbClr val="7030A0"/>
              </a:solidFill>
            </a:endParaRPr>
          </a:p>
          <a:p>
            <a:pPr lvl="1"/>
            <a:r>
              <a:rPr lang="en-US" dirty="0" smtClean="0"/>
              <a:t>Managing the Excitement:  Scope Management</a:t>
            </a:r>
          </a:p>
          <a:p>
            <a:pPr lvl="1"/>
            <a:r>
              <a:rPr lang="en-US" dirty="0" smtClean="0">
                <a:solidFill>
                  <a:srgbClr val="7030A0"/>
                </a:solidFill>
              </a:rPr>
              <a:t>Break it down to Smaller Components (Large project, smaller jobs)</a:t>
            </a:r>
            <a:endParaRPr lang="en-US" dirty="0">
              <a:solidFill>
                <a:srgbClr val="7030A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984" y="5957869"/>
            <a:ext cx="3751424" cy="480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810939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4" dur="500"/>
                                        <p:tgtEl>
                                          <p:spTgt spid="4">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7" dur="500"/>
                                        <p:tgtEl>
                                          <p:spTgt spid="4">
                                            <p:txEl>
                                              <p:pRg st="7" end="7"/>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0" dur="500"/>
                                        <p:tgtEl>
                                          <p:spTgt spid="4">
                                            <p:txEl>
                                              <p:pRg st="8" end="8"/>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3" dur="500"/>
                                        <p:tgtEl>
                                          <p:spTgt spid="4">
                                            <p:txEl>
                                              <p:pRg st="9" end="9"/>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6"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18064" y="499511"/>
            <a:ext cx="11144250" cy="2215991"/>
          </a:xfrm>
        </p:spPr>
        <p:txBody>
          <a:bodyPr/>
          <a:lstStyle/>
          <a:p>
            <a:r>
              <a:rPr lang="en-US" dirty="0"/>
              <a:t>Demo Step </a:t>
            </a:r>
            <a:r>
              <a:rPr lang="en-US" dirty="0" smtClean="0"/>
              <a:t>4 </a:t>
            </a:r>
          </a:p>
          <a:p>
            <a:r>
              <a:rPr lang="en-US" dirty="0" smtClean="0"/>
              <a:t>(SAP &amp; CATS Actuals)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9353" y="2833396"/>
            <a:ext cx="4031829" cy="349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832147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02039" y="788761"/>
            <a:ext cx="11114088" cy="1477328"/>
          </a:xfrm>
        </p:spPr>
        <p:txBody>
          <a:bodyPr/>
          <a:lstStyle/>
          <a:p>
            <a:r>
              <a:rPr lang="en-US" dirty="0" smtClean="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rPr>
              <a:t>Integrating Data from LOB Systems with Project Server 2010</a:t>
            </a:r>
            <a:endParaRPr lang="en-US" dirty="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endParaRPr>
          </a:p>
        </p:txBody>
      </p:sp>
      <p:sp>
        <p:nvSpPr>
          <p:cNvPr id="4" name="Content Placeholder 3"/>
          <p:cNvSpPr>
            <a:spLocks noGrp="1"/>
          </p:cNvSpPr>
          <p:nvPr>
            <p:ph sz="quarter" idx="11"/>
          </p:nvPr>
        </p:nvSpPr>
        <p:spPr>
          <a:xfrm>
            <a:off x="393609" y="2923043"/>
            <a:ext cx="5521325" cy="1077218"/>
          </a:xfrm>
        </p:spPr>
        <p:txBody>
          <a:bodyPr/>
          <a:lstStyle/>
          <a:p>
            <a:r>
              <a:rPr lang="en-US" dirty="0" smtClean="0">
                <a:gradFill>
                  <a:gsLst>
                    <a:gs pos="0">
                      <a:schemeClr val="tx2"/>
                    </a:gs>
                    <a:gs pos="100000">
                      <a:schemeClr val="tx2"/>
                    </a:gs>
                  </a:gsLst>
                  <a:lin ang="5400000" scaled="0"/>
                </a:gradFill>
              </a:rPr>
              <a:t>Tim Runcie, MCP, MCTS, PMP, MVP</a:t>
            </a:r>
          </a:p>
          <a:p>
            <a:r>
              <a:rPr lang="en-US" dirty="0" smtClean="0">
                <a:gradFill>
                  <a:gsLst>
                    <a:gs pos="0">
                      <a:schemeClr val="tx2"/>
                    </a:gs>
                    <a:gs pos="100000">
                      <a:schemeClr val="tx2"/>
                    </a:gs>
                  </a:gsLst>
                  <a:lin ang="5400000" scaled="0"/>
                </a:gradFill>
              </a:rPr>
              <a:t>President / Project MVP</a:t>
            </a:r>
          </a:p>
          <a:p>
            <a:r>
              <a:rPr lang="en-US" dirty="0" smtClean="0">
                <a:gradFill>
                  <a:gsLst>
                    <a:gs pos="0">
                      <a:schemeClr val="tx2"/>
                    </a:gs>
                    <a:gs pos="100000">
                      <a:schemeClr val="tx2"/>
                    </a:gs>
                  </a:gsLst>
                  <a:lin ang="5400000" scaled="0"/>
                </a:gradFill>
              </a:rPr>
              <a:t>Advisicon Inc.</a:t>
            </a:r>
            <a:endParaRPr lang="en-US" dirty="0">
              <a:gradFill>
                <a:gsLst>
                  <a:gs pos="0">
                    <a:schemeClr val="tx2"/>
                  </a:gs>
                  <a:gs pos="100000">
                    <a:schemeClr val="tx2"/>
                  </a:gs>
                </a:gsLst>
                <a:lin ang="5400000" scaled="0"/>
              </a:gradFill>
            </a:endParaRPr>
          </a:p>
        </p:txBody>
      </p:sp>
      <p:sp>
        <p:nvSpPr>
          <p:cNvPr id="5" name="Content Placeholder 3"/>
          <p:cNvSpPr txBox="1">
            <a:spLocks/>
          </p:cNvSpPr>
          <p:nvPr/>
        </p:nvSpPr>
        <p:spPr bwMode="gray">
          <a:xfrm>
            <a:off x="6271895" y="2923043"/>
            <a:ext cx="5521325" cy="1077218"/>
          </a:xfrm>
          <a:prstGeom prst="rect">
            <a:avLst/>
          </a:prstGeom>
        </p:spPr>
        <p:txBody>
          <a:bodyPr vert="horz" wrap="square" lIns="0" tIns="0" rIns="0" bIns="0" rtlCol="0">
            <a:spAutoFit/>
          </a:bodyPr>
          <a:lstStyle>
            <a:lvl1pPr marL="0" indent="0" algn="l" defTabSz="914363" rtl="0" eaLnBrk="1" latinLnBrk="0" hangingPunct="1">
              <a:lnSpc>
                <a:spcPct val="70000"/>
              </a:lnSpc>
              <a:spcBef>
                <a:spcPct val="20000"/>
              </a:spcBef>
              <a:buClr>
                <a:schemeClr val="tx1">
                  <a:lumMod val="50000"/>
                  <a:lumOff val="50000"/>
                </a:schemeClr>
              </a:buClr>
              <a:buSzPct val="90000"/>
              <a:buFont typeface="Wingdings" pitchFamily="2" charset="2"/>
              <a:buNone/>
              <a:defRPr sz="2800" kern="1200" baseline="0">
                <a:gradFill>
                  <a:gsLst>
                    <a:gs pos="0">
                      <a:schemeClr val="tx2"/>
                    </a:gs>
                    <a:gs pos="100000">
                      <a:schemeClr val="tx2"/>
                    </a:gs>
                  </a:gsLst>
                  <a:lin ang="5400000" scaled="0"/>
                </a:gradFill>
                <a:latin typeface="+mn-lt"/>
                <a:ea typeface="+mn-ea"/>
                <a:cs typeface="+mn-cs"/>
              </a:defRPr>
            </a:lvl1pPr>
            <a:lvl2pPr marL="630238" indent="-284163"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tabLst>
                <a:tab pos="630238" algn="l"/>
              </a:tabLst>
              <a:defRPr sz="24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defRPr sz="20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3pPr>
            <a:lvl4pPr marL="1146175" indent="-231775"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tabLst>
                <a:tab pos="914400" algn="l"/>
              </a:tabLst>
              <a:defRPr sz="18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4pPr>
            <a:lvl5pPr marL="1376363" indent="-230188"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defRPr sz="18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Chetan Patel, MCP, MCTS, PMP</a:t>
            </a:r>
          </a:p>
          <a:p>
            <a:r>
              <a:rPr lang="en-US" dirty="0" smtClean="0"/>
              <a:t>Senior Developer </a:t>
            </a:r>
          </a:p>
          <a:p>
            <a:r>
              <a:rPr lang="en-US" dirty="0" smtClean="0"/>
              <a:t>Advisicon Inc.</a:t>
            </a:r>
            <a:endParaRPr lang="en-US" dirty="0"/>
          </a:p>
        </p:txBody>
      </p:sp>
    </p:spTree>
    <p:extLst>
      <p:ext uri="{BB962C8B-B14F-4D97-AF65-F5344CB8AC3E}">
        <p14:creationId xmlns:p14="http://schemas.microsoft.com/office/powerpoint/2010/main" val="331301319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508047" cy="747897"/>
          </a:xfrm>
        </p:spPr>
        <p:txBody>
          <a:bodyPr/>
          <a:lstStyle/>
          <a:p>
            <a:r>
              <a:rPr lang="en-US" dirty="0" smtClean="0"/>
              <a:t>Steps 4 Issues Faced / Lessons Learned</a:t>
            </a:r>
            <a:endParaRPr lang="en-US" dirty="0"/>
          </a:p>
        </p:txBody>
      </p:sp>
      <p:sp>
        <p:nvSpPr>
          <p:cNvPr id="4" name="Text Placeholder 3"/>
          <p:cNvSpPr>
            <a:spLocks noGrp="1"/>
          </p:cNvSpPr>
          <p:nvPr>
            <p:ph type="body" sz="quarter" idx="10"/>
          </p:nvPr>
        </p:nvSpPr>
        <p:spPr>
          <a:xfrm>
            <a:off x="519112" y="1447799"/>
            <a:ext cx="11490918" cy="4444294"/>
          </a:xfrm>
        </p:spPr>
        <p:txBody>
          <a:bodyPr/>
          <a:lstStyle/>
          <a:p>
            <a:r>
              <a:rPr lang="en-US" b="1" dirty="0" smtClean="0"/>
              <a:t>Issues:</a:t>
            </a:r>
          </a:p>
          <a:p>
            <a:pPr lvl="1"/>
            <a:r>
              <a:rPr lang="en-US" dirty="0" smtClean="0"/>
              <a:t>Establishing Common Data Drop (Actuals by Time Intervals)</a:t>
            </a:r>
          </a:p>
          <a:p>
            <a:pPr lvl="1"/>
            <a:r>
              <a:rPr lang="en-US" dirty="0" smtClean="0">
                <a:solidFill>
                  <a:srgbClr val="7030A0"/>
                </a:solidFill>
              </a:rPr>
              <a:t>Cultural Resistance to Source of Record Access</a:t>
            </a:r>
          </a:p>
          <a:p>
            <a:pPr lvl="1"/>
            <a:r>
              <a:rPr lang="en-US" dirty="0"/>
              <a:t>Planned </a:t>
            </a:r>
            <a:r>
              <a:rPr lang="en-US" dirty="0" smtClean="0"/>
              <a:t>Data Missing </a:t>
            </a:r>
            <a:r>
              <a:rPr lang="en-US" dirty="0"/>
              <a:t>(or new Actuals without Planned data)</a:t>
            </a:r>
          </a:p>
          <a:p>
            <a:pPr lvl="1"/>
            <a:endParaRPr lang="en-US" sz="1400" dirty="0"/>
          </a:p>
          <a:p>
            <a:r>
              <a:rPr lang="en-US" b="1" dirty="0" smtClean="0"/>
              <a:t>Lessons Learned:</a:t>
            </a:r>
          </a:p>
          <a:p>
            <a:pPr lvl="1"/>
            <a:r>
              <a:rPr lang="en-US" dirty="0" smtClean="0">
                <a:solidFill>
                  <a:srgbClr val="7030A0"/>
                </a:solidFill>
              </a:rPr>
              <a:t>Establish Workflow &amp; Governance Around Linking, Reporting and Data Extracts</a:t>
            </a:r>
          </a:p>
          <a:p>
            <a:pPr lvl="1"/>
            <a:r>
              <a:rPr lang="en-US" dirty="0" smtClean="0"/>
              <a:t>Patience with Process</a:t>
            </a:r>
          </a:p>
          <a:p>
            <a:pPr lvl="1"/>
            <a:r>
              <a:rPr lang="en-US" dirty="0" smtClean="0">
                <a:solidFill>
                  <a:srgbClr val="7030A0"/>
                </a:solidFill>
              </a:rPr>
              <a:t>Executive Support Trumps Tactical Brilliance</a:t>
            </a:r>
          </a:p>
          <a:p>
            <a:pPr lvl="1"/>
            <a:r>
              <a:rPr lang="en-US" dirty="0"/>
              <a:t>Independent System Rather than Direct Connection (Don’t Bring ERP System Down)</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358" y="5969752"/>
            <a:ext cx="3435058" cy="518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486045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1" dur="500"/>
                                        <p:tgtEl>
                                          <p:spTgt spid="4">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4" dur="500"/>
                                        <p:tgtEl>
                                          <p:spTgt spid="4">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7" dur="500"/>
                                        <p:tgtEl>
                                          <p:spTgt spid="4">
                                            <p:txEl>
                                              <p:pRg st="7" end="7"/>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0" dur="500"/>
                                        <p:tgtEl>
                                          <p:spTgt spid="4">
                                            <p:txEl>
                                              <p:pRg st="8" end="8"/>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3"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27394" y="518173"/>
            <a:ext cx="11144250" cy="3213187"/>
          </a:xfrm>
        </p:spPr>
        <p:txBody>
          <a:bodyPr/>
          <a:lstStyle/>
          <a:p>
            <a:r>
              <a:rPr lang="en-US" dirty="0"/>
              <a:t>Demo Steps </a:t>
            </a:r>
            <a:r>
              <a:rPr lang="en-US" dirty="0" smtClean="0"/>
              <a:t>5 &amp; 6</a:t>
            </a:r>
          </a:p>
          <a:p>
            <a:r>
              <a:rPr lang="en-US" dirty="0" smtClean="0"/>
              <a:t>(Importing &amp; Data Transformation)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9438" y="547979"/>
            <a:ext cx="397192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801967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508047" cy="747897"/>
          </a:xfrm>
        </p:spPr>
        <p:txBody>
          <a:bodyPr/>
          <a:lstStyle/>
          <a:p>
            <a:r>
              <a:rPr lang="en-US" dirty="0" smtClean="0"/>
              <a:t>Steps 5-6 Issues Faced / Lessons Learned</a:t>
            </a:r>
            <a:endParaRPr lang="en-US" dirty="0"/>
          </a:p>
        </p:txBody>
      </p:sp>
      <p:sp>
        <p:nvSpPr>
          <p:cNvPr id="4" name="Text Placeholder 3"/>
          <p:cNvSpPr>
            <a:spLocks noGrp="1"/>
          </p:cNvSpPr>
          <p:nvPr>
            <p:ph type="body" sz="quarter" idx="10"/>
          </p:nvPr>
        </p:nvSpPr>
        <p:spPr>
          <a:xfrm>
            <a:off x="500451" y="1196178"/>
            <a:ext cx="11149013" cy="4992136"/>
          </a:xfrm>
        </p:spPr>
        <p:txBody>
          <a:bodyPr/>
          <a:lstStyle/>
          <a:p>
            <a:r>
              <a:rPr lang="en-US" b="1" dirty="0"/>
              <a:t>Issues:</a:t>
            </a:r>
          </a:p>
          <a:p>
            <a:pPr lvl="1"/>
            <a:r>
              <a:rPr lang="en-US" dirty="0" smtClean="0"/>
              <a:t>Managing Data Complexities</a:t>
            </a:r>
          </a:p>
          <a:p>
            <a:pPr lvl="1"/>
            <a:r>
              <a:rPr lang="en-US" dirty="0" smtClean="0">
                <a:solidFill>
                  <a:srgbClr val="7030A0"/>
                </a:solidFill>
              </a:rPr>
              <a:t>Actuals Overwriting / Planned Work</a:t>
            </a:r>
          </a:p>
          <a:p>
            <a:pPr lvl="1"/>
            <a:r>
              <a:rPr lang="en-US" dirty="0" smtClean="0"/>
              <a:t>Writing Time-Phased Baselines</a:t>
            </a:r>
            <a:endParaRPr lang="en-US" dirty="0"/>
          </a:p>
          <a:p>
            <a:pPr lvl="1"/>
            <a:r>
              <a:rPr lang="en-US" dirty="0" smtClean="0">
                <a:solidFill>
                  <a:srgbClr val="7030A0"/>
                </a:solidFill>
              </a:rPr>
              <a:t>Low Tech vs. High Tech Approach (Customer Based KISS)</a:t>
            </a:r>
          </a:p>
          <a:p>
            <a:pPr lvl="1"/>
            <a:r>
              <a:rPr lang="en-US" dirty="0" smtClean="0"/>
              <a:t>Building Artificial Intelligence (Multi Level Resource Capacity)</a:t>
            </a:r>
          </a:p>
          <a:p>
            <a:pPr lvl="1"/>
            <a:endParaRPr lang="en-US" dirty="0"/>
          </a:p>
          <a:p>
            <a:r>
              <a:rPr lang="en-US" b="1" dirty="0" smtClean="0"/>
              <a:t>Lessons </a:t>
            </a:r>
            <a:r>
              <a:rPr lang="en-US" b="1" dirty="0"/>
              <a:t>Learned:</a:t>
            </a:r>
          </a:p>
          <a:p>
            <a:pPr lvl="1"/>
            <a:r>
              <a:rPr lang="en-US" dirty="0" smtClean="0">
                <a:solidFill>
                  <a:srgbClr val="7030A0"/>
                </a:solidFill>
              </a:rPr>
              <a:t>Leverage Out of the Box Functionality</a:t>
            </a:r>
            <a:endParaRPr lang="en-US" dirty="0">
              <a:solidFill>
                <a:srgbClr val="7030A0"/>
              </a:solidFill>
            </a:endParaRPr>
          </a:p>
          <a:p>
            <a:pPr lvl="1"/>
            <a:r>
              <a:rPr lang="en-US" dirty="0" smtClean="0"/>
              <a:t>Wider Range of Solution Knowledge (5 Good tools better than 1 Great Tool)</a:t>
            </a:r>
            <a:endParaRPr lang="en-US" dirty="0"/>
          </a:p>
          <a:p>
            <a:pPr lvl="1"/>
            <a:r>
              <a:rPr lang="en-US" dirty="0" smtClean="0">
                <a:solidFill>
                  <a:srgbClr val="7030A0"/>
                </a:solidFill>
              </a:rPr>
              <a:t>Capturing Actuals to Improve Automation (Self Improving Process)</a:t>
            </a:r>
            <a:endParaRPr lang="en-US" dirty="0">
              <a:solidFill>
                <a:srgbClr val="7030A0"/>
              </a:solidFill>
            </a:endParaRPr>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068" y="5915275"/>
            <a:ext cx="4306887" cy="546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935265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1000"/>
                                        <p:tgtEl>
                                          <p:spTgt spid="4">
                                            <p:txEl>
                                              <p:pRg st="7" end="7"/>
                                            </p:txEl>
                                          </p:spTgt>
                                        </p:tgtEl>
                                      </p:cBhvr>
                                    </p:animEffect>
                                    <p:anim calcmode="lin" valueType="num">
                                      <p:cBhvr>
                                        <p:cTn id="28"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1000"/>
                                        <p:tgtEl>
                                          <p:spTgt spid="4">
                                            <p:txEl>
                                              <p:pRg st="8" end="8"/>
                                            </p:txEl>
                                          </p:spTgt>
                                        </p:tgtEl>
                                      </p:cBhvr>
                                    </p:animEffect>
                                    <p:anim calcmode="lin" valueType="num">
                                      <p:cBhvr>
                                        <p:cTn id="3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8" end="8"/>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1000"/>
                                        <p:tgtEl>
                                          <p:spTgt spid="4">
                                            <p:txEl>
                                              <p:pRg st="9" end="9"/>
                                            </p:txEl>
                                          </p:spTgt>
                                        </p:tgtEl>
                                      </p:cBhvr>
                                    </p:animEffect>
                                    <p:anim calcmode="lin" valueType="num">
                                      <p:cBhvr>
                                        <p:cTn id="3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9" end="9"/>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fade">
                                      <p:cBhvr>
                                        <p:cTn id="42" dur="1000"/>
                                        <p:tgtEl>
                                          <p:spTgt spid="4">
                                            <p:txEl>
                                              <p:pRg st="10" end="10"/>
                                            </p:txEl>
                                          </p:spTgt>
                                        </p:tgtEl>
                                      </p:cBhvr>
                                    </p:animEffect>
                                    <p:anim calcmode="lin" valueType="num">
                                      <p:cBhvr>
                                        <p:cTn id="43"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74047" y="359553"/>
            <a:ext cx="11144250" cy="2215991"/>
          </a:xfrm>
        </p:spPr>
        <p:txBody>
          <a:bodyPr/>
          <a:lstStyle/>
          <a:p>
            <a:r>
              <a:rPr lang="en-US" dirty="0" smtClean="0"/>
              <a:t>Demo Step 7 - 9 </a:t>
            </a:r>
          </a:p>
          <a:p>
            <a:r>
              <a:rPr lang="en-US" dirty="0" smtClean="0"/>
              <a:t>(Using Project Server)</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634" y="2836799"/>
            <a:ext cx="609600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10688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508047" cy="747897"/>
          </a:xfrm>
        </p:spPr>
        <p:txBody>
          <a:bodyPr/>
          <a:lstStyle/>
          <a:p>
            <a:r>
              <a:rPr lang="en-US" dirty="0" smtClean="0"/>
              <a:t>Steps 7-9 Issues Faced / Lessons Learned</a:t>
            </a:r>
            <a:endParaRPr lang="en-US" dirty="0"/>
          </a:p>
        </p:txBody>
      </p:sp>
      <p:sp>
        <p:nvSpPr>
          <p:cNvPr id="4" name="Text Placeholder 3"/>
          <p:cNvSpPr>
            <a:spLocks noGrp="1"/>
          </p:cNvSpPr>
          <p:nvPr>
            <p:ph type="body" sz="quarter" idx="10"/>
          </p:nvPr>
        </p:nvSpPr>
        <p:spPr>
          <a:xfrm>
            <a:off x="519112" y="1270375"/>
            <a:ext cx="11149013" cy="4992136"/>
          </a:xfrm>
        </p:spPr>
        <p:txBody>
          <a:bodyPr/>
          <a:lstStyle/>
          <a:p>
            <a:r>
              <a:rPr lang="en-US" b="1" dirty="0"/>
              <a:t>Issues:</a:t>
            </a:r>
          </a:p>
          <a:p>
            <a:pPr lvl="1"/>
            <a:r>
              <a:rPr lang="en-US" dirty="0" smtClean="0"/>
              <a:t>Localizing Automation to the Server</a:t>
            </a:r>
            <a:endParaRPr lang="en-US" dirty="0"/>
          </a:p>
          <a:p>
            <a:pPr lvl="1"/>
            <a:r>
              <a:rPr lang="en-US" dirty="0" smtClean="0">
                <a:solidFill>
                  <a:srgbClr val="7030A0"/>
                </a:solidFill>
              </a:rPr>
              <a:t>Limitless SharePoint BI vs. Project Client Views</a:t>
            </a:r>
          </a:p>
          <a:p>
            <a:pPr lvl="1"/>
            <a:r>
              <a:rPr lang="en-US" dirty="0" smtClean="0"/>
              <a:t>Performance for 1 Million+ Data Points (Weekly Load)</a:t>
            </a:r>
          </a:p>
          <a:p>
            <a:pPr lvl="1"/>
            <a:r>
              <a:rPr lang="en-US" dirty="0" smtClean="0">
                <a:solidFill>
                  <a:srgbClr val="7030A0"/>
                </a:solidFill>
              </a:rPr>
              <a:t>Capture Notes (Task &amp; Assignment) and Preserve for Next Data Load</a:t>
            </a:r>
          </a:p>
          <a:p>
            <a:pPr lvl="1"/>
            <a:r>
              <a:rPr lang="en-US" dirty="0"/>
              <a:t>Overallocation (ROGG) </a:t>
            </a:r>
            <a:r>
              <a:rPr lang="en-US" dirty="0" smtClean="0"/>
              <a:t>Dashboard KPI</a:t>
            </a:r>
            <a:endParaRPr lang="en-US" dirty="0"/>
          </a:p>
          <a:p>
            <a:pPr lvl="1"/>
            <a:endParaRPr lang="en-US" sz="1400" dirty="0"/>
          </a:p>
          <a:p>
            <a:r>
              <a:rPr lang="en-US" b="1" dirty="0"/>
              <a:t>Lessons Learned:</a:t>
            </a:r>
          </a:p>
          <a:p>
            <a:pPr lvl="1"/>
            <a:r>
              <a:rPr lang="en-US" dirty="0" smtClean="0"/>
              <a:t>Training Power Users Extended Capabilities &amp; Saved Costs</a:t>
            </a:r>
            <a:endParaRPr lang="en-US" dirty="0"/>
          </a:p>
          <a:p>
            <a:pPr lvl="1"/>
            <a:r>
              <a:rPr lang="en-US" dirty="0" smtClean="0">
                <a:solidFill>
                  <a:srgbClr val="7030A0"/>
                </a:solidFill>
              </a:rPr>
              <a:t>Culture Adjustments to Optimized Resource Time</a:t>
            </a:r>
            <a:endParaRPr lang="en-US" dirty="0">
              <a:solidFill>
                <a:srgbClr val="7030A0"/>
              </a:solidFill>
            </a:endParaRPr>
          </a:p>
          <a:p>
            <a:pPr lvl="1"/>
            <a:r>
              <a:rPr lang="en-US" dirty="0" smtClean="0"/>
              <a:t>Ribbon Impact &amp; Upgrading Hardware</a:t>
            </a:r>
            <a:endParaRPr lang="en-US" dirty="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875" y="5978256"/>
            <a:ext cx="3866113" cy="50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643753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wipe(down)">
                                      <p:cBhvr>
                                        <p:cTn id="27" dur="500"/>
                                        <p:tgtEl>
                                          <p:spTgt spid="4">
                                            <p:txEl>
                                              <p:pRg st="7" end="7"/>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wipe(down)">
                                      <p:cBhvr>
                                        <p:cTn id="30" dur="500"/>
                                        <p:tgtEl>
                                          <p:spTgt spid="4">
                                            <p:txEl>
                                              <p:pRg st="8" end="8"/>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wipe(down)">
                                      <p:cBhvr>
                                        <p:cTn id="33" dur="500"/>
                                        <p:tgtEl>
                                          <p:spTgt spid="4">
                                            <p:txEl>
                                              <p:pRg st="9" end="9"/>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animEffect transition="in" filter="wipe(down)">
                                      <p:cBhvr>
                                        <p:cTn id="36"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39361" y="714116"/>
            <a:ext cx="11144250" cy="997196"/>
          </a:xfrm>
        </p:spPr>
        <p:txBody>
          <a:bodyPr/>
          <a:lstStyle/>
          <a:p>
            <a:r>
              <a:rPr lang="en-US" dirty="0" smtClean="0"/>
              <a:t>What was Achieved</a:t>
            </a:r>
            <a:endParaRPr lang="en-US" dirty="0"/>
          </a:p>
        </p:txBody>
      </p:sp>
      <p:sp>
        <p:nvSpPr>
          <p:cNvPr id="2" name="TextBox 1"/>
          <p:cNvSpPr txBox="1"/>
          <p:nvPr/>
        </p:nvSpPr>
        <p:spPr>
          <a:xfrm>
            <a:off x="5653654" y="3394414"/>
            <a:ext cx="905069" cy="923330"/>
          </a:xfrm>
          <a:prstGeom prst="rect">
            <a:avLst/>
          </a:prstGeom>
          <a:noFill/>
        </p:spPr>
        <p:txBody>
          <a:bodyPr wrap="square" lIns="0" tIns="0" rIns="0" bIns="0" rtlCol="0">
            <a:spAutoFit/>
          </a:bodyPr>
          <a:lstStyle/>
          <a:p>
            <a:r>
              <a:rPr lang="en-US" sz="6000" dirty="0" smtClean="0">
                <a:sym typeface="Wingdings" pitchFamily="2" charset="2"/>
              </a:rPr>
              <a:t></a:t>
            </a:r>
            <a:endParaRPr lang="en-US" sz="6000" dirty="0" smtClean="0"/>
          </a:p>
        </p:txBody>
      </p:sp>
      <p:pic>
        <p:nvPicPr>
          <p:cNvPr id="2050" name="Picture 2" descr="C:\Users\Tim Runcie\Desktop\Fun\Pictures\Cow Towing Car.jpg"/>
          <p:cNvPicPr>
            <a:picLocks noChangeAspect="1" noChangeArrowheads="1"/>
          </p:cNvPicPr>
          <p:nvPr/>
        </p:nvPicPr>
        <p:blipFill rotWithShape="1">
          <a:blip r:embed="rId2">
            <a:extLst>
              <a:ext uri="{28A0092B-C50C-407E-A947-70E740481C1C}">
                <a14:useLocalDpi xmlns:a14="http://schemas.microsoft.com/office/drawing/2010/main" val="0"/>
              </a:ext>
            </a:extLst>
          </a:blip>
          <a:srcRect b="13759"/>
          <a:stretch/>
        </p:blipFill>
        <p:spPr bwMode="auto">
          <a:xfrm>
            <a:off x="634771" y="2126635"/>
            <a:ext cx="4675532" cy="325058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Tim Runcie\Desktop\Fun\Pictures\fast ca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0460" y="2126635"/>
            <a:ext cx="4644561" cy="3250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93580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4"/>
          <p:cNvSpPr/>
          <p:nvPr/>
        </p:nvSpPr>
        <p:spPr bwMode="auto">
          <a:xfrm>
            <a:off x="0" y="0"/>
            <a:ext cx="12188825" cy="1768475"/>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64281" y="510288"/>
            <a:ext cx="11149013" cy="747897"/>
          </a:xfrm>
        </p:spPr>
        <p:txBody>
          <a:bodyPr/>
          <a:lstStyle/>
          <a:p>
            <a:r>
              <a:rPr lang="en-US" dirty="0" smtClean="0">
                <a:gradFill flip="none" rotWithShape="1">
                  <a:gsLst>
                    <a:gs pos="0">
                      <a:schemeClr val="tx2"/>
                    </a:gs>
                    <a:gs pos="86000">
                      <a:schemeClr val="tx2"/>
                    </a:gs>
                  </a:gsLst>
                  <a:lin ang="5400000" scaled="0"/>
                  <a:tileRect/>
                </a:gradFill>
              </a:rPr>
              <a:t>Value Delivered</a:t>
            </a:r>
            <a:endParaRPr lang="en-US" sz="3600" dirty="0">
              <a:gradFill flip="none" rotWithShape="1">
                <a:gsLst>
                  <a:gs pos="0">
                    <a:schemeClr val="tx2"/>
                  </a:gs>
                  <a:gs pos="86000">
                    <a:schemeClr val="tx2"/>
                  </a:gs>
                </a:gsLst>
                <a:lin ang="5400000" scaled="0"/>
                <a:tileRect/>
              </a:gradFill>
              <a:latin typeface="+mj-lt"/>
            </a:endParaRPr>
          </a:p>
        </p:txBody>
      </p:sp>
      <p:sp>
        <p:nvSpPr>
          <p:cNvPr id="18" name="Rectangle 17"/>
          <p:cNvSpPr/>
          <p:nvPr/>
        </p:nvSpPr>
        <p:spPr bwMode="auto">
          <a:xfrm>
            <a:off x="2498617" y="1672939"/>
            <a:ext cx="1879600" cy="1883664"/>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45720" rIns="45720" bIns="91440" numCol="1" spcCol="0" rtlCol="0" fromWordArt="0" anchor="b" anchorCtr="0" forceAA="0" compatLnSpc="1">
            <a:prstTxWarp prst="textNoShape">
              <a:avLst/>
            </a:prstTxWarp>
            <a:noAutofit/>
          </a:bodyPr>
          <a:lstStyle/>
          <a:p>
            <a:pPr defTabSz="914099" fontAlgn="base">
              <a:lnSpc>
                <a:spcPct val="80000"/>
              </a:lnSpc>
              <a:spcBef>
                <a:spcPct val="0"/>
              </a:spcBef>
              <a:spcAft>
                <a:spcPct val="0"/>
              </a:spcAft>
            </a:pPr>
            <a:r>
              <a:rPr lang="en-US" sz="2400" dirty="0" smtClean="0">
                <a:solidFill>
                  <a:schemeClr val="bg1"/>
                </a:solidFill>
              </a:rPr>
              <a:t>Analysis </a:t>
            </a:r>
            <a:r>
              <a:rPr lang="en-US" sz="2400" dirty="0">
                <a:solidFill>
                  <a:schemeClr val="bg1"/>
                </a:solidFill>
              </a:rPr>
              <a:t>time </a:t>
            </a:r>
            <a:r>
              <a:rPr lang="en-US" sz="2400" dirty="0" smtClean="0">
                <a:solidFill>
                  <a:schemeClr val="bg1"/>
                </a:solidFill>
              </a:rPr>
              <a:t>Reduced from weeks </a:t>
            </a:r>
            <a:r>
              <a:rPr lang="en-US" sz="2400" dirty="0">
                <a:solidFill>
                  <a:schemeClr val="bg1"/>
                </a:solidFill>
              </a:rPr>
              <a:t>to </a:t>
            </a:r>
            <a:r>
              <a:rPr lang="en-US" sz="2400" dirty="0" smtClean="0">
                <a:solidFill>
                  <a:schemeClr val="bg1"/>
                </a:solidFill>
              </a:rPr>
              <a:t>hours</a:t>
            </a:r>
          </a:p>
        </p:txBody>
      </p:sp>
      <p:sp>
        <p:nvSpPr>
          <p:cNvPr id="22" name="Rectangle 21"/>
          <p:cNvSpPr/>
          <p:nvPr/>
        </p:nvSpPr>
        <p:spPr bwMode="auto">
          <a:xfrm>
            <a:off x="4487754" y="3670014"/>
            <a:ext cx="1879600" cy="188366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45720" rIns="45720" bIns="91440" numCol="1" spcCol="0" rtlCol="0" fromWordArt="0" anchor="b" anchorCtr="0" forceAA="0" compatLnSpc="1">
            <a:prstTxWarp prst="textNoShape">
              <a:avLst/>
            </a:prstTxWarp>
            <a:noAutofit/>
          </a:bodyPr>
          <a:lstStyle/>
          <a:p>
            <a:pPr defTabSz="914099" fontAlgn="base">
              <a:lnSpc>
                <a:spcPct val="80000"/>
              </a:lnSpc>
              <a:spcBef>
                <a:spcPct val="0"/>
              </a:spcBef>
              <a:spcAft>
                <a:spcPct val="0"/>
              </a:spcAft>
            </a:pPr>
            <a:endParaRPr lang="en-US" sz="2000" dirty="0" smtClean="0">
              <a:solidFill>
                <a:schemeClr val="bg1"/>
              </a:solidFill>
            </a:endParaRPr>
          </a:p>
          <a:p>
            <a:pPr defTabSz="914099" fontAlgn="base">
              <a:lnSpc>
                <a:spcPct val="80000"/>
              </a:lnSpc>
              <a:spcBef>
                <a:spcPct val="0"/>
              </a:spcBef>
              <a:spcAft>
                <a:spcPct val="0"/>
              </a:spcAft>
            </a:pPr>
            <a:endParaRPr lang="en-US" sz="2000" dirty="0">
              <a:solidFill>
                <a:schemeClr val="bg1"/>
              </a:solidFill>
            </a:endParaRPr>
          </a:p>
          <a:p>
            <a:pPr defTabSz="914099" fontAlgn="base">
              <a:lnSpc>
                <a:spcPct val="80000"/>
              </a:lnSpc>
              <a:spcBef>
                <a:spcPct val="0"/>
              </a:spcBef>
              <a:spcAft>
                <a:spcPct val="0"/>
              </a:spcAft>
            </a:pPr>
            <a:endParaRPr lang="en-US" sz="2000" dirty="0" smtClean="0">
              <a:solidFill>
                <a:schemeClr val="bg1"/>
              </a:solidFill>
            </a:endParaRPr>
          </a:p>
          <a:p>
            <a:pPr defTabSz="914099" fontAlgn="base">
              <a:lnSpc>
                <a:spcPct val="80000"/>
              </a:lnSpc>
              <a:spcBef>
                <a:spcPct val="0"/>
              </a:spcBef>
              <a:spcAft>
                <a:spcPct val="0"/>
              </a:spcAft>
            </a:pPr>
            <a:endParaRPr lang="en-US" sz="2000" dirty="0">
              <a:solidFill>
                <a:schemeClr val="bg1"/>
              </a:solidFill>
            </a:endParaRPr>
          </a:p>
          <a:p>
            <a:pPr defTabSz="914099" fontAlgn="base">
              <a:lnSpc>
                <a:spcPct val="80000"/>
              </a:lnSpc>
              <a:spcBef>
                <a:spcPct val="0"/>
              </a:spcBef>
              <a:spcAft>
                <a:spcPct val="0"/>
              </a:spcAft>
            </a:pPr>
            <a:endParaRPr lang="en-US" sz="2000" dirty="0" smtClean="0">
              <a:solidFill>
                <a:schemeClr val="bg1"/>
              </a:solidFill>
            </a:endParaRPr>
          </a:p>
          <a:p>
            <a:pPr defTabSz="914099" fontAlgn="base">
              <a:lnSpc>
                <a:spcPct val="80000"/>
              </a:lnSpc>
              <a:spcBef>
                <a:spcPct val="0"/>
              </a:spcBef>
              <a:spcAft>
                <a:spcPct val="0"/>
              </a:spcAft>
            </a:pPr>
            <a:r>
              <a:rPr lang="en-US" sz="2000" dirty="0" smtClean="0">
                <a:solidFill>
                  <a:schemeClr val="bg1"/>
                </a:solidFill>
              </a:rPr>
              <a:t>Added Daily </a:t>
            </a:r>
            <a:r>
              <a:rPr lang="en-US" sz="2000" dirty="0">
                <a:solidFill>
                  <a:schemeClr val="bg1"/>
                </a:solidFill>
              </a:rPr>
              <a:t>on-demand </a:t>
            </a:r>
            <a:r>
              <a:rPr lang="en-US" sz="2000" dirty="0" smtClean="0">
                <a:solidFill>
                  <a:schemeClr val="bg1"/>
                </a:solidFill>
              </a:rPr>
              <a:t>Impact Analysis</a:t>
            </a:r>
          </a:p>
          <a:p>
            <a:pPr defTabSz="914099" fontAlgn="base">
              <a:lnSpc>
                <a:spcPct val="80000"/>
              </a:lnSpc>
              <a:spcBef>
                <a:spcPct val="0"/>
              </a:spcBef>
              <a:spcAft>
                <a:spcPct val="0"/>
              </a:spcAft>
            </a:pPr>
            <a:endParaRPr lang="en-US" sz="2000" spc="-100" dirty="0" smtClean="0">
              <a:solidFill>
                <a:schemeClr val="bg1"/>
              </a:solidFill>
              <a:latin typeface="Segoe UI" pitchFamily="34" charset="0"/>
              <a:ea typeface="Segoe UI" pitchFamily="34" charset="0"/>
              <a:cs typeface="Segoe UI" pitchFamily="34" charset="0"/>
            </a:endParaRPr>
          </a:p>
          <a:p>
            <a:pPr defTabSz="914099" fontAlgn="base">
              <a:lnSpc>
                <a:spcPct val="80000"/>
              </a:lnSpc>
              <a:spcBef>
                <a:spcPct val="0"/>
              </a:spcBef>
              <a:spcAft>
                <a:spcPct val="0"/>
              </a:spcAft>
            </a:pPr>
            <a:endParaRPr lang="en-US" sz="2000" spc="-100" dirty="0">
              <a:solidFill>
                <a:schemeClr val="bg1"/>
              </a:solidFill>
              <a:latin typeface="Segoe UI" pitchFamily="34" charset="0"/>
              <a:ea typeface="Segoe UI" pitchFamily="34" charset="0"/>
              <a:cs typeface="Segoe UI" pitchFamily="34" charset="0"/>
            </a:endParaRPr>
          </a:p>
        </p:txBody>
      </p:sp>
      <p:grpSp>
        <p:nvGrpSpPr>
          <p:cNvPr id="1025" name="Group 1024"/>
          <p:cNvGrpSpPr/>
          <p:nvPr/>
        </p:nvGrpSpPr>
        <p:grpSpPr>
          <a:xfrm>
            <a:off x="6464192" y="3670014"/>
            <a:ext cx="1879600" cy="1883664"/>
            <a:chOff x="6464192" y="3765550"/>
            <a:chExt cx="1879600" cy="1883664"/>
          </a:xfrm>
        </p:grpSpPr>
        <p:sp>
          <p:nvSpPr>
            <p:cNvPr id="23" name="Rectangle 22"/>
            <p:cNvSpPr/>
            <p:nvPr/>
          </p:nvSpPr>
          <p:spPr bwMode="auto">
            <a:xfrm>
              <a:off x="6464192" y="3765550"/>
              <a:ext cx="1879600" cy="1883664"/>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45720" rIns="45720" bIns="91440" numCol="1" spcCol="0" rtlCol="0" fromWordArt="0" anchor="b" anchorCtr="0" forceAA="0" compatLnSpc="1">
              <a:prstTxWarp prst="textNoShape">
                <a:avLst/>
              </a:prstTxWarp>
              <a:noAutofit/>
            </a:bodyPr>
            <a:lstStyle/>
            <a:p>
              <a:pPr defTabSz="914099" fontAlgn="base">
                <a:lnSpc>
                  <a:spcPct val="80000"/>
                </a:lnSpc>
                <a:spcBef>
                  <a:spcPct val="0"/>
                </a:spcBef>
                <a:spcAft>
                  <a:spcPct val="0"/>
                </a:spcAft>
              </a:pPr>
              <a:r>
                <a:rPr lang="en-US" sz="22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o</a:t>
              </a:r>
              <a:r>
                <a:rPr lang="en-US"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f the deck could be statistics</a:t>
              </a:r>
              <a:endParaRPr lang="en-US" sz="22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7" name="TextBox 26"/>
            <p:cNvSpPr txBox="1"/>
            <p:nvPr/>
          </p:nvSpPr>
          <p:spPr>
            <a:xfrm>
              <a:off x="6655981" y="3765550"/>
              <a:ext cx="1476782" cy="923330"/>
            </a:xfrm>
            <a:prstGeom prst="rect">
              <a:avLst/>
            </a:prstGeom>
            <a:noFill/>
          </p:spPr>
          <p:txBody>
            <a:bodyPr wrap="square" lIns="0" tIns="0" rIns="0" bIns="0" rtlCol="0">
              <a:spAutoFit/>
            </a:bodyPr>
            <a:lstStyle/>
            <a:p>
              <a:pPr algn="ctr"/>
              <a:r>
                <a:rPr lang="en-US" sz="6000" dirty="0" smtClean="0">
                  <a:gradFill>
                    <a:gsLst>
                      <a:gs pos="0">
                        <a:schemeClr val="bg1"/>
                      </a:gs>
                      <a:gs pos="80000">
                        <a:schemeClr val="bg1"/>
                      </a:gs>
                    </a:gsLst>
                    <a:lin ang="16200000" scaled="0"/>
                  </a:gradFill>
                  <a:latin typeface="+mj-lt"/>
                </a:rPr>
                <a:t>50%</a:t>
              </a:r>
            </a:p>
          </p:txBody>
        </p:sp>
      </p:grpSp>
      <p:grpSp>
        <p:nvGrpSpPr>
          <p:cNvPr id="1024" name="Group 1023"/>
          <p:cNvGrpSpPr/>
          <p:nvPr/>
        </p:nvGrpSpPr>
        <p:grpSpPr>
          <a:xfrm>
            <a:off x="4481403" y="1672939"/>
            <a:ext cx="3858768" cy="1883664"/>
            <a:chOff x="4481403" y="1768475"/>
            <a:chExt cx="3858768" cy="1883664"/>
          </a:xfrm>
        </p:grpSpPr>
        <p:sp>
          <p:nvSpPr>
            <p:cNvPr id="19" name="Rectangle 18"/>
            <p:cNvSpPr/>
            <p:nvPr/>
          </p:nvSpPr>
          <p:spPr bwMode="auto">
            <a:xfrm>
              <a:off x="4481403" y="1768475"/>
              <a:ext cx="3858768" cy="1883664"/>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14099" fontAlgn="base">
                <a:lnSpc>
                  <a:spcPct val="80000"/>
                </a:lnSpc>
                <a:spcBef>
                  <a:spcPct val="0"/>
                </a:spcBef>
                <a:spcAft>
                  <a:spcPct val="0"/>
                </a:spcAft>
              </a:pPr>
              <a:r>
                <a:rPr lang="en-US"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Enabled What-If Scenario’s at No Cost to the Solution</a:t>
              </a:r>
              <a:endParaRPr lang="en-US" sz="22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0738" t="22580" r="62025" b="55257"/>
            <a:stretch/>
          </p:blipFill>
          <p:spPr bwMode="auto">
            <a:xfrm>
              <a:off x="4555684" y="1791586"/>
              <a:ext cx="644113" cy="590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8030" t="22580" r="34733" b="55257"/>
            <a:stretch/>
          </p:blipFill>
          <p:spPr bwMode="auto">
            <a:xfrm>
              <a:off x="7601687" y="3030609"/>
              <a:ext cx="626612" cy="574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6" name="Rectangle 35"/>
          <p:cNvSpPr/>
          <p:nvPr/>
        </p:nvSpPr>
        <p:spPr bwMode="auto">
          <a:xfrm>
            <a:off x="8452850" y="3670014"/>
            <a:ext cx="3212100" cy="800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0" rIns="45720" bIns="0" numCol="1" spcCol="0" rtlCol="0" fromWordArt="0" anchor="ctr" anchorCtr="0" forceAA="0" compatLnSpc="1">
            <a:prstTxWarp prst="textNoShape">
              <a:avLst/>
            </a:prstTxWarp>
            <a:noAutofit/>
          </a:bodyPr>
          <a:lstStyle/>
          <a:p>
            <a:pPr defTabSz="914099" fontAlgn="base">
              <a:lnSpc>
                <a:spcPct val="80000"/>
              </a:lnSpc>
              <a:spcBef>
                <a:spcPct val="0"/>
              </a:spcBef>
              <a:spcAft>
                <a:spcPct val="0"/>
              </a:spcAft>
            </a:pPr>
            <a:r>
              <a:rPr lang="en-US"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Forecast Errors Reduced by 80%</a:t>
            </a:r>
            <a:endParaRPr lang="en-US" sz="22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useBgFill="1">
        <p:nvSpPr>
          <p:cNvPr id="15" name="Rectangle 14"/>
          <p:cNvSpPr/>
          <p:nvPr/>
        </p:nvSpPr>
        <p:spPr bwMode="auto">
          <a:xfrm>
            <a:off x="0" y="5657850"/>
            <a:ext cx="12188825" cy="120015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 name="Rectangle 15"/>
          <p:cNvSpPr/>
          <p:nvPr/>
        </p:nvSpPr>
        <p:spPr bwMode="ltGray">
          <a:xfrm>
            <a:off x="0" y="6621462"/>
            <a:ext cx="11984038" cy="631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45720" rIns="45720" bIns="91440" numCol="1" spcCol="0" rtlCol="0" fromWordArt="0" anchor="b" anchorCtr="0" forceAA="0" compatLnSpc="1">
            <a:prstTxWarp prst="textNoShape">
              <a:avLst/>
            </a:prstTxWarp>
            <a:noAutofit/>
          </a:bodyPr>
          <a:lstStyle/>
          <a:p>
            <a:pPr defTabSz="914099" fontAlgn="base">
              <a:lnSpc>
                <a:spcPct val="80000"/>
              </a:lnSpc>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1" name="Rectangle 20"/>
          <p:cNvSpPr/>
          <p:nvPr/>
        </p:nvSpPr>
        <p:spPr bwMode="auto">
          <a:xfrm>
            <a:off x="424157" y="1639909"/>
            <a:ext cx="1879600" cy="18836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45720" rIns="45720" bIns="91440" numCol="1" spcCol="0" rtlCol="0" fromWordArt="0" anchor="b" anchorCtr="0" forceAA="0" compatLnSpc="1">
            <a:prstTxWarp prst="textNoShape">
              <a:avLst/>
            </a:prstTxWarp>
            <a:noAutofit/>
          </a:bodyPr>
          <a:lstStyle/>
          <a:p>
            <a:pPr defTabSz="914099" fontAlgn="base">
              <a:lnSpc>
                <a:spcPct val="80000"/>
              </a:lnSpc>
              <a:spcBef>
                <a:spcPct val="0"/>
              </a:spcBef>
              <a:spcAft>
                <a:spcPct val="0"/>
              </a:spcAft>
            </a:pPr>
            <a:r>
              <a:rPr lang="en-US"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Resource Planner Time Reduced by 50%</a:t>
            </a:r>
          </a:p>
          <a:p>
            <a:pPr defTabSz="914099" fontAlgn="base">
              <a:lnSpc>
                <a:spcPct val="80000"/>
              </a:lnSpc>
              <a:spcBef>
                <a:spcPct val="0"/>
              </a:spcBef>
              <a:spcAft>
                <a:spcPct val="0"/>
              </a:spcAft>
            </a:pPr>
            <a:endParaRPr lang="en-US" sz="22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4" name="Rectangle 23"/>
          <p:cNvSpPr/>
          <p:nvPr/>
        </p:nvSpPr>
        <p:spPr bwMode="auto">
          <a:xfrm>
            <a:off x="424157" y="3694614"/>
            <a:ext cx="3954060" cy="18836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45720" rIns="45720" bIns="91440" numCol="1" spcCol="0" rtlCol="0" fromWordArt="0" anchor="b" anchorCtr="0" forceAA="0" compatLnSpc="1">
            <a:prstTxWarp prst="textNoShape">
              <a:avLst/>
            </a:prstTxWarp>
            <a:noAutofit/>
          </a:bodyPr>
          <a:lstStyle/>
          <a:p>
            <a:pPr defTabSz="914099" fontAlgn="base">
              <a:lnSpc>
                <a:spcPct val="80000"/>
              </a:lnSpc>
              <a:spcBef>
                <a:spcPct val="0"/>
              </a:spcBef>
              <a:spcAft>
                <a:spcPct val="0"/>
              </a:spcAft>
            </a:pPr>
            <a:r>
              <a:rPr lang="en-US" sz="2400" dirty="0">
                <a:solidFill>
                  <a:schemeClr val="bg1"/>
                </a:solidFill>
              </a:rPr>
              <a:t>Eliminated 80% of </a:t>
            </a:r>
            <a:r>
              <a:rPr lang="en-US" sz="2400" dirty="0" smtClean="0">
                <a:solidFill>
                  <a:schemeClr val="bg1"/>
                </a:solidFill>
              </a:rPr>
              <a:t>Manual Effort </a:t>
            </a:r>
            <a:r>
              <a:rPr lang="en-US" sz="2400" dirty="0">
                <a:solidFill>
                  <a:schemeClr val="bg1"/>
                </a:solidFill>
              </a:rPr>
              <a:t>in </a:t>
            </a:r>
            <a:r>
              <a:rPr lang="en-US" sz="2400" dirty="0" smtClean="0">
                <a:solidFill>
                  <a:schemeClr val="bg1"/>
                </a:solidFill>
              </a:rPr>
              <a:t>Building Collecting &amp;  </a:t>
            </a:r>
            <a:r>
              <a:rPr lang="en-US" sz="2400" dirty="0">
                <a:solidFill>
                  <a:schemeClr val="bg1"/>
                </a:solidFill>
              </a:rPr>
              <a:t>the </a:t>
            </a:r>
            <a:r>
              <a:rPr lang="en-US" sz="2400" dirty="0" smtClean="0">
                <a:solidFill>
                  <a:schemeClr val="bg1"/>
                </a:solidFill>
              </a:rPr>
              <a:t>Reporting Forecast Information</a:t>
            </a:r>
          </a:p>
          <a:p>
            <a:pPr defTabSz="914099" fontAlgn="base">
              <a:lnSpc>
                <a:spcPct val="80000"/>
              </a:lnSpc>
              <a:spcBef>
                <a:spcPct val="0"/>
              </a:spcBef>
              <a:spcAft>
                <a:spcPct val="0"/>
              </a:spcAft>
            </a:pPr>
            <a:endParaRPr lang="en-US" sz="2400" spc="-100" dirty="0">
              <a:solidFill>
                <a:schemeClr val="bg1"/>
              </a:solidFill>
              <a:latin typeface="Segoe UI" pitchFamily="34" charset="0"/>
              <a:ea typeface="Segoe UI" pitchFamily="34" charset="0"/>
              <a:cs typeface="Segoe UI" pitchFamily="34" charset="0"/>
            </a:endParaRPr>
          </a:p>
        </p:txBody>
      </p:sp>
      <p:sp>
        <p:nvSpPr>
          <p:cNvPr id="25" name="Rectangle 24"/>
          <p:cNvSpPr/>
          <p:nvPr/>
        </p:nvSpPr>
        <p:spPr bwMode="auto">
          <a:xfrm>
            <a:off x="8452850" y="1696050"/>
            <a:ext cx="1469072" cy="18836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45720" rIns="45720" bIns="91440" numCol="1" spcCol="0" rtlCol="0" fromWordArt="0" anchor="b" anchorCtr="0" forceAA="0" compatLnSpc="1">
            <a:prstTxWarp prst="textNoShape">
              <a:avLst/>
            </a:prstTxWarp>
            <a:noAutofit/>
          </a:bodyPr>
          <a:lstStyle/>
          <a:p>
            <a:pPr defTabSz="914099" fontAlgn="base">
              <a:lnSpc>
                <a:spcPct val="80000"/>
              </a:lnSpc>
              <a:spcBef>
                <a:spcPct val="0"/>
              </a:spcBef>
              <a:spcAft>
                <a:spcPct val="0"/>
              </a:spcAft>
            </a:pPr>
            <a:r>
              <a:rPr lang="en-US"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Resource Planner Time Reduced by 50%</a:t>
            </a:r>
          </a:p>
          <a:p>
            <a:pPr defTabSz="914099" fontAlgn="base">
              <a:lnSpc>
                <a:spcPct val="80000"/>
              </a:lnSpc>
              <a:spcBef>
                <a:spcPct val="0"/>
              </a:spcBef>
              <a:spcAft>
                <a:spcPct val="0"/>
              </a:spcAft>
            </a:pPr>
            <a:endParaRPr lang="en-US" sz="22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6" name="Rectangle 25"/>
          <p:cNvSpPr/>
          <p:nvPr/>
        </p:nvSpPr>
        <p:spPr bwMode="auto">
          <a:xfrm>
            <a:off x="8452850" y="4636445"/>
            <a:ext cx="3212100" cy="917233"/>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0" rIns="45720" bIns="0" numCol="1" spcCol="0" rtlCol="0" fromWordArt="0" anchor="ctr" anchorCtr="0" forceAA="0" compatLnSpc="1">
            <a:prstTxWarp prst="textNoShape">
              <a:avLst/>
            </a:prstTxWarp>
            <a:noAutofit/>
          </a:bodyPr>
          <a:lstStyle/>
          <a:p>
            <a:pPr defTabSz="914099" fontAlgn="base">
              <a:lnSpc>
                <a:spcPct val="80000"/>
              </a:lnSpc>
              <a:spcBef>
                <a:spcPct val="0"/>
              </a:spcBef>
              <a:spcAft>
                <a:spcPct val="0"/>
              </a:spcAft>
            </a:pPr>
            <a:r>
              <a:rPr lang="en-US"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Savings Paid for Itself in Under a Year</a:t>
            </a:r>
            <a:endParaRPr lang="en-US" sz="22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8" name="Rectangle 27"/>
          <p:cNvSpPr/>
          <p:nvPr/>
        </p:nvSpPr>
        <p:spPr bwMode="auto">
          <a:xfrm>
            <a:off x="10058900" y="1696050"/>
            <a:ext cx="1606051" cy="18836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45720" rIns="45720" bIns="91440" numCol="1" spcCol="0" rtlCol="0" fromWordArt="0" anchor="b" anchorCtr="0" forceAA="0" compatLnSpc="1">
            <a:prstTxWarp prst="textNoShape">
              <a:avLst/>
            </a:prstTxWarp>
            <a:noAutofit/>
          </a:bodyPr>
          <a:lstStyle/>
          <a:p>
            <a:pPr defTabSz="914099" fontAlgn="base">
              <a:lnSpc>
                <a:spcPct val="80000"/>
              </a:lnSpc>
              <a:spcBef>
                <a:spcPct val="0"/>
              </a:spcBef>
              <a:spcAft>
                <a:spcPct val="0"/>
              </a:spcAft>
            </a:pPr>
            <a:r>
              <a:rPr lang="en-US"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Customer Loved MS Project for Use in Forecasting &amp; Reporting</a:t>
            </a:r>
            <a:endParaRPr lang="en-US" sz="22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2" name="Picture 31"/>
          <p:cNvPicPr>
            <a:picLocks noChangeAspect="1"/>
          </p:cNvPicPr>
          <p:nvPr/>
        </p:nvPicPr>
        <p:blipFill>
          <a:blip r:embed="rId4"/>
          <a:stretch>
            <a:fillRect/>
          </a:stretch>
        </p:blipFill>
        <p:spPr>
          <a:xfrm>
            <a:off x="76200" y="5897908"/>
            <a:ext cx="853440" cy="853440"/>
          </a:xfrm>
          <a:prstGeom prst="rect">
            <a:avLst/>
          </a:prstGeom>
        </p:spPr>
      </p:pic>
      <p:sp>
        <p:nvSpPr>
          <p:cNvPr id="29" name="TextBox 28"/>
          <p:cNvSpPr txBox="1"/>
          <p:nvPr/>
        </p:nvSpPr>
        <p:spPr>
          <a:xfrm>
            <a:off x="8782491" y="6212406"/>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ProjectMVP</a:t>
            </a:r>
            <a:r>
              <a:rPr lang="en-US" dirty="0" smtClean="0">
                <a:gradFill>
                  <a:gsLst>
                    <a:gs pos="0">
                      <a:schemeClr val="tx1">
                        <a:lumMod val="65000"/>
                        <a:lumOff val="35000"/>
                      </a:schemeClr>
                    </a:gs>
                    <a:gs pos="80000">
                      <a:schemeClr val="tx1">
                        <a:lumMod val="65000"/>
                        <a:lumOff val="35000"/>
                      </a:schemeClr>
                    </a:gs>
                  </a:gsLst>
                  <a:lin ang="16200000" scaled="0"/>
                </a:gradFill>
              </a:rPr>
              <a:t> #PC322 #mspc12</a:t>
            </a:r>
          </a:p>
        </p:txBody>
      </p:sp>
    </p:spTree>
    <p:extLst>
      <p:ext uri="{BB962C8B-B14F-4D97-AF65-F5344CB8AC3E}">
        <p14:creationId xmlns:p14="http://schemas.microsoft.com/office/powerpoint/2010/main" val="370596772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1+#ppt_w/2"/>
                                          </p:val>
                                        </p:tav>
                                        <p:tav tm="100000">
                                          <p:val>
                                            <p:strVal val="#ppt_x"/>
                                          </p:val>
                                        </p:tav>
                                      </p:tavLst>
                                    </p:anim>
                                    <p:anim calcmode="lin" valueType="num">
                                      <p:cBhvr additive="base">
                                        <p:cTn id="8" dur="10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500"/>
                                  </p:stCondLst>
                                  <p:childTnLst>
                                    <p:set>
                                      <p:cBhvr>
                                        <p:cTn id="10" dur="1" fill="hold">
                                          <p:stCondLst>
                                            <p:cond delay="0"/>
                                          </p:stCondLst>
                                        </p:cTn>
                                        <p:tgtEl>
                                          <p:spTgt spid="1024"/>
                                        </p:tgtEl>
                                        <p:attrNameLst>
                                          <p:attrName>style.visibility</p:attrName>
                                        </p:attrNameLst>
                                      </p:cBhvr>
                                      <p:to>
                                        <p:strVal val="visible"/>
                                      </p:to>
                                    </p:set>
                                    <p:anim calcmode="lin" valueType="num">
                                      <p:cBhvr additive="base">
                                        <p:cTn id="11" dur="1000" fill="hold"/>
                                        <p:tgtEl>
                                          <p:spTgt spid="1024"/>
                                        </p:tgtEl>
                                        <p:attrNameLst>
                                          <p:attrName>ppt_x</p:attrName>
                                        </p:attrNameLst>
                                      </p:cBhvr>
                                      <p:tavLst>
                                        <p:tav tm="0">
                                          <p:val>
                                            <p:strVal val="1+#ppt_w/2"/>
                                          </p:val>
                                        </p:tav>
                                        <p:tav tm="100000">
                                          <p:val>
                                            <p:strVal val="#ppt_x"/>
                                          </p:val>
                                        </p:tav>
                                      </p:tavLst>
                                    </p:anim>
                                    <p:anim calcmode="lin" valueType="num">
                                      <p:cBhvr additive="base">
                                        <p:cTn id="12" dur="1000" fill="hold"/>
                                        <p:tgtEl>
                                          <p:spTgt spid="102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75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000" fill="hold"/>
                                        <p:tgtEl>
                                          <p:spTgt spid="22"/>
                                        </p:tgtEl>
                                        <p:attrNameLst>
                                          <p:attrName>ppt_x</p:attrName>
                                        </p:attrNameLst>
                                      </p:cBhvr>
                                      <p:tavLst>
                                        <p:tav tm="0">
                                          <p:val>
                                            <p:strVal val="1+#ppt_w/2"/>
                                          </p:val>
                                        </p:tav>
                                        <p:tav tm="100000">
                                          <p:val>
                                            <p:strVal val="#ppt_x"/>
                                          </p:val>
                                        </p:tav>
                                      </p:tavLst>
                                    </p:anim>
                                    <p:anim calcmode="lin" valueType="num">
                                      <p:cBhvr additive="base">
                                        <p:cTn id="16" dur="10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1000"/>
                                  </p:stCondLst>
                                  <p:childTnLst>
                                    <p:set>
                                      <p:cBhvr>
                                        <p:cTn id="18" dur="1" fill="hold">
                                          <p:stCondLst>
                                            <p:cond delay="0"/>
                                          </p:stCondLst>
                                        </p:cTn>
                                        <p:tgtEl>
                                          <p:spTgt spid="1025"/>
                                        </p:tgtEl>
                                        <p:attrNameLst>
                                          <p:attrName>style.visibility</p:attrName>
                                        </p:attrNameLst>
                                      </p:cBhvr>
                                      <p:to>
                                        <p:strVal val="visible"/>
                                      </p:to>
                                    </p:set>
                                    <p:anim calcmode="lin" valueType="num">
                                      <p:cBhvr additive="base">
                                        <p:cTn id="19" dur="1000" fill="hold"/>
                                        <p:tgtEl>
                                          <p:spTgt spid="1025"/>
                                        </p:tgtEl>
                                        <p:attrNameLst>
                                          <p:attrName>ppt_x</p:attrName>
                                        </p:attrNameLst>
                                      </p:cBhvr>
                                      <p:tavLst>
                                        <p:tav tm="0">
                                          <p:val>
                                            <p:strVal val="1+#ppt_w/2"/>
                                          </p:val>
                                        </p:tav>
                                        <p:tav tm="100000">
                                          <p:val>
                                            <p:strVal val="#ppt_x"/>
                                          </p:val>
                                        </p:tav>
                                      </p:tavLst>
                                    </p:anim>
                                    <p:anim calcmode="lin" valueType="num">
                                      <p:cBhvr additive="base">
                                        <p:cTn id="20" dur="1000" fill="hold"/>
                                        <p:tgtEl>
                                          <p:spTgt spid="1025"/>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1000" fill="hold"/>
                                        <p:tgtEl>
                                          <p:spTgt spid="36"/>
                                        </p:tgtEl>
                                        <p:attrNameLst>
                                          <p:attrName>ppt_x</p:attrName>
                                        </p:attrNameLst>
                                      </p:cBhvr>
                                      <p:tavLst>
                                        <p:tav tm="0">
                                          <p:val>
                                            <p:strVal val="#ppt_x"/>
                                          </p:val>
                                        </p:tav>
                                        <p:tav tm="100000">
                                          <p:val>
                                            <p:strVal val="#ppt_x"/>
                                          </p:val>
                                        </p:tav>
                                      </p:tavLst>
                                    </p:anim>
                                    <p:anim calcmode="lin" valueType="num">
                                      <p:cBhvr additive="base">
                                        <p:cTn id="24" dur="1000" fill="hold"/>
                                        <p:tgtEl>
                                          <p:spTgt spid="3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1000" fill="hold"/>
                                        <p:tgtEl>
                                          <p:spTgt spid="21"/>
                                        </p:tgtEl>
                                        <p:attrNameLst>
                                          <p:attrName>ppt_x</p:attrName>
                                        </p:attrNameLst>
                                      </p:cBhvr>
                                      <p:tavLst>
                                        <p:tav tm="0">
                                          <p:val>
                                            <p:strVal val="1+#ppt_w/2"/>
                                          </p:val>
                                        </p:tav>
                                        <p:tav tm="100000">
                                          <p:val>
                                            <p:strVal val="#ppt_x"/>
                                          </p:val>
                                        </p:tav>
                                      </p:tavLst>
                                    </p:anim>
                                    <p:anim calcmode="lin" valueType="num">
                                      <p:cBhvr additive="base">
                                        <p:cTn id="28" dur="10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25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1000" fill="hold"/>
                                        <p:tgtEl>
                                          <p:spTgt spid="24"/>
                                        </p:tgtEl>
                                        <p:attrNameLst>
                                          <p:attrName>ppt_x</p:attrName>
                                        </p:attrNameLst>
                                      </p:cBhvr>
                                      <p:tavLst>
                                        <p:tav tm="0">
                                          <p:val>
                                            <p:strVal val="1+#ppt_w/2"/>
                                          </p:val>
                                        </p:tav>
                                        <p:tav tm="100000">
                                          <p:val>
                                            <p:strVal val="#ppt_x"/>
                                          </p:val>
                                        </p:tav>
                                      </p:tavLst>
                                    </p:anim>
                                    <p:anim calcmode="lin" valueType="num">
                                      <p:cBhvr additive="base">
                                        <p:cTn id="32" dur="1000" fill="hold"/>
                                        <p:tgtEl>
                                          <p:spTgt spid="24"/>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25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1000" fill="hold"/>
                                        <p:tgtEl>
                                          <p:spTgt spid="25"/>
                                        </p:tgtEl>
                                        <p:attrNameLst>
                                          <p:attrName>ppt_x</p:attrName>
                                        </p:attrNameLst>
                                      </p:cBhvr>
                                      <p:tavLst>
                                        <p:tav tm="0">
                                          <p:val>
                                            <p:strVal val="1+#ppt_w/2"/>
                                          </p:val>
                                        </p:tav>
                                        <p:tav tm="100000">
                                          <p:val>
                                            <p:strVal val="#ppt_x"/>
                                          </p:val>
                                        </p:tav>
                                      </p:tavLst>
                                    </p:anim>
                                    <p:anim calcmode="lin" valueType="num">
                                      <p:cBhvr additive="base">
                                        <p:cTn id="36" dur="1000" fill="hold"/>
                                        <p:tgtEl>
                                          <p:spTgt spid="25"/>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100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1000" fill="hold"/>
                                        <p:tgtEl>
                                          <p:spTgt spid="26"/>
                                        </p:tgtEl>
                                        <p:attrNameLst>
                                          <p:attrName>ppt_x</p:attrName>
                                        </p:attrNameLst>
                                      </p:cBhvr>
                                      <p:tavLst>
                                        <p:tav tm="0">
                                          <p:val>
                                            <p:strVal val="#ppt_x"/>
                                          </p:val>
                                        </p:tav>
                                        <p:tav tm="100000">
                                          <p:val>
                                            <p:strVal val="#ppt_x"/>
                                          </p:val>
                                        </p:tav>
                                      </p:tavLst>
                                    </p:anim>
                                    <p:anim calcmode="lin" valueType="num">
                                      <p:cBhvr additive="base">
                                        <p:cTn id="40" dur="1000" fill="hold"/>
                                        <p:tgtEl>
                                          <p:spTgt spid="26"/>
                                        </p:tgtEl>
                                        <p:attrNameLst>
                                          <p:attrName>ppt_y</p:attrName>
                                        </p:attrNameLst>
                                      </p:cBhvr>
                                      <p:tavLst>
                                        <p:tav tm="0">
                                          <p:val>
                                            <p:strVal val="1+#ppt_h/2"/>
                                          </p:val>
                                        </p:tav>
                                        <p:tav tm="100000">
                                          <p:val>
                                            <p:strVal val="#ppt_y"/>
                                          </p:val>
                                        </p:tav>
                                      </p:tavLst>
                                    </p:anim>
                                  </p:childTnLst>
                                </p:cTn>
                              </p:par>
                              <p:par>
                                <p:cTn id="41" presetID="2" presetClass="entr" presetSubtype="2" decel="100000" fill="hold" grpId="0" nodeType="withEffect">
                                  <p:stCondLst>
                                    <p:cond delay="25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1000" fill="hold"/>
                                        <p:tgtEl>
                                          <p:spTgt spid="28"/>
                                        </p:tgtEl>
                                        <p:attrNameLst>
                                          <p:attrName>ppt_x</p:attrName>
                                        </p:attrNameLst>
                                      </p:cBhvr>
                                      <p:tavLst>
                                        <p:tav tm="0">
                                          <p:val>
                                            <p:strVal val="1+#ppt_w/2"/>
                                          </p:val>
                                        </p:tav>
                                        <p:tav tm="100000">
                                          <p:val>
                                            <p:strVal val="#ppt_x"/>
                                          </p:val>
                                        </p:tav>
                                      </p:tavLst>
                                    </p:anim>
                                    <p:anim calcmode="lin" valueType="num">
                                      <p:cBhvr additive="base">
                                        <p:cTn id="44"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36" grpId="0" animBg="1"/>
      <p:bldP spid="21" grpId="0" animBg="1"/>
      <p:bldP spid="24" grpId="0" animBg="1"/>
      <p:bldP spid="25" grpId="0" animBg="1"/>
      <p:bldP spid="26" grpId="0" animBg="1"/>
      <p:bldP spid="2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56927" y="622063"/>
            <a:ext cx="11144250" cy="997196"/>
          </a:xfrm>
        </p:spPr>
        <p:txBody>
          <a:bodyPr/>
          <a:lstStyle/>
          <a:p>
            <a:r>
              <a:rPr lang="en-US" dirty="0" smtClean="0"/>
              <a:t>You Can Do this!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9237" y="1705969"/>
            <a:ext cx="4760344" cy="4760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776721" y="6168792"/>
            <a:ext cx="2088108" cy="246221"/>
          </a:xfrm>
          <a:prstGeom prst="rect">
            <a:avLst/>
          </a:prstGeom>
          <a:solidFill>
            <a:schemeClr val="tx1"/>
          </a:solidFill>
        </p:spPr>
        <p:txBody>
          <a:bodyPr wrap="square" lIns="0" tIns="0" rIns="0" bIns="0" rtlCol="0">
            <a:spAutoFit/>
          </a:bodyPr>
          <a:lstStyle/>
          <a:p>
            <a:pPr algn="ctr"/>
            <a:r>
              <a:rPr lang="en-US" sz="1600" dirty="0" smtClean="0">
                <a:solidFill>
                  <a:schemeClr val="bg1"/>
                </a:solidFill>
              </a:rPr>
              <a:t>Results May Vary</a:t>
            </a:r>
          </a:p>
        </p:txBody>
      </p:sp>
    </p:spTree>
    <p:extLst>
      <p:ext uri="{BB962C8B-B14F-4D97-AF65-F5344CB8AC3E}">
        <p14:creationId xmlns:p14="http://schemas.microsoft.com/office/powerpoint/2010/main" val="251840712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451" y="359229"/>
            <a:ext cx="11149013" cy="747897"/>
          </a:xfrm>
        </p:spPr>
        <p:txBody>
          <a:bodyPr/>
          <a:lstStyle/>
          <a:p>
            <a:r>
              <a:rPr lang="en-US" dirty="0" smtClean="0"/>
              <a:t>You Can Do this – 3 Approaches</a:t>
            </a:r>
            <a:endParaRPr lang="en-US" dirty="0"/>
          </a:p>
        </p:txBody>
      </p:sp>
      <p:sp>
        <p:nvSpPr>
          <p:cNvPr id="4" name="Text Placeholder 3"/>
          <p:cNvSpPr>
            <a:spLocks noGrp="1"/>
          </p:cNvSpPr>
          <p:nvPr>
            <p:ph type="body" sz="quarter" idx="10"/>
          </p:nvPr>
        </p:nvSpPr>
        <p:spPr>
          <a:xfrm>
            <a:off x="1037737" y="1284026"/>
            <a:ext cx="9430106" cy="4244239"/>
          </a:xfrm>
        </p:spPr>
        <p:txBody>
          <a:bodyPr/>
          <a:lstStyle/>
          <a:p>
            <a:pPr marL="514350" indent="-514350">
              <a:buFont typeface="+mj-lt"/>
              <a:buAutoNum type="arabicPeriod"/>
            </a:pPr>
            <a:r>
              <a:rPr lang="en-US" dirty="0" smtClean="0"/>
              <a:t>Do It Yourself:</a:t>
            </a:r>
          </a:p>
          <a:p>
            <a:pPr lvl="1"/>
            <a:r>
              <a:rPr lang="en-US" dirty="0" smtClean="0">
                <a:solidFill>
                  <a:srgbClr val="7030A0"/>
                </a:solidFill>
              </a:rPr>
              <a:t>Can work in a Hosted Environment (BeMo, etc.)</a:t>
            </a:r>
          </a:p>
          <a:p>
            <a:pPr lvl="1"/>
            <a:r>
              <a:rPr lang="en-US" dirty="0" smtClean="0"/>
              <a:t>Leverage the Rich API of Project Server</a:t>
            </a:r>
          </a:p>
          <a:p>
            <a:pPr lvl="1"/>
            <a:r>
              <a:rPr lang="en-US" dirty="0" smtClean="0">
                <a:solidFill>
                  <a:srgbClr val="7030A0"/>
                </a:solidFill>
              </a:rPr>
              <a:t>Access &amp; Transform Data from Any Source</a:t>
            </a:r>
          </a:p>
          <a:p>
            <a:pPr lvl="1"/>
            <a:r>
              <a:rPr lang="en-US" dirty="0" smtClean="0"/>
              <a:t>Utilize Lessons Learned, Here &amp; in White Paper</a:t>
            </a:r>
            <a:br>
              <a:rPr lang="en-US" dirty="0" smtClean="0"/>
            </a:br>
            <a:endParaRPr lang="en-US" sz="1400" dirty="0" smtClean="0"/>
          </a:p>
          <a:p>
            <a:pPr marL="514350" indent="-514350">
              <a:buFont typeface="+mj-lt"/>
              <a:buAutoNum type="arabicPeriod"/>
            </a:pPr>
            <a:r>
              <a:rPr lang="en-US" dirty="0" smtClean="0"/>
              <a:t>Purchase off the Shelf (</a:t>
            </a:r>
            <a:r>
              <a:rPr lang="en-US" dirty="0" err="1" smtClean="0"/>
              <a:t>Campana</a:t>
            </a:r>
            <a:r>
              <a:rPr lang="en-US" dirty="0" smtClean="0"/>
              <a:t>-Schott, Advisicon, etc.)</a:t>
            </a:r>
          </a:p>
          <a:p>
            <a:pPr marL="798513" lvl="1" indent="-514350"/>
            <a:r>
              <a:rPr lang="en-US" dirty="0" smtClean="0"/>
              <a:t>Full Blown SAP Integration</a:t>
            </a:r>
          </a:p>
          <a:p>
            <a:pPr marL="798513" lvl="1" indent="-514350"/>
            <a:r>
              <a:rPr lang="en-US" dirty="0" smtClean="0">
                <a:solidFill>
                  <a:srgbClr val="7030A0"/>
                </a:solidFill>
              </a:rPr>
              <a:t>Selective Project Transform Loader (PT Loader)</a:t>
            </a:r>
            <a:br>
              <a:rPr lang="en-US" dirty="0" smtClean="0">
                <a:solidFill>
                  <a:srgbClr val="7030A0"/>
                </a:solidFill>
              </a:rPr>
            </a:br>
            <a:endParaRPr lang="en-US" sz="1400" dirty="0" smtClean="0">
              <a:solidFill>
                <a:srgbClr val="7030A0"/>
              </a:solidFill>
            </a:endParaRPr>
          </a:p>
          <a:p>
            <a:pPr marL="514350" indent="-514350">
              <a:buFont typeface="+mj-lt"/>
              <a:buAutoNum type="arabicPeriod"/>
            </a:pPr>
            <a:r>
              <a:rPr lang="en-US" dirty="0" smtClean="0"/>
              <a:t>Leverage Partners to Expedite or to Get Training</a:t>
            </a:r>
          </a:p>
        </p:txBody>
      </p:sp>
      <p:sp>
        <p:nvSpPr>
          <p:cNvPr id="6" name="TextBox 5"/>
          <p:cNvSpPr txBox="1"/>
          <p:nvPr/>
        </p:nvSpPr>
        <p:spPr>
          <a:xfrm>
            <a:off x="8782491" y="6212406"/>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ProjectMVP</a:t>
            </a:r>
            <a:r>
              <a:rPr lang="en-US" dirty="0" smtClean="0">
                <a:gradFill>
                  <a:gsLst>
                    <a:gs pos="0">
                      <a:schemeClr val="tx1">
                        <a:lumMod val="65000"/>
                        <a:lumOff val="35000"/>
                      </a:schemeClr>
                    </a:gs>
                    <a:gs pos="80000">
                      <a:schemeClr val="tx1">
                        <a:lumMod val="65000"/>
                        <a:lumOff val="35000"/>
                      </a:schemeClr>
                    </a:gs>
                  </a:gsLst>
                  <a:lin ang="16200000" scaled="0"/>
                </a:gradFill>
              </a:rPr>
              <a:t> #PC322 #mspc12</a:t>
            </a:r>
          </a:p>
        </p:txBody>
      </p:sp>
    </p:spTree>
    <p:extLst>
      <p:ext uri="{BB962C8B-B14F-4D97-AF65-F5344CB8AC3E}">
        <p14:creationId xmlns:p14="http://schemas.microsoft.com/office/powerpoint/2010/main" val="324488205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1915237" y="1699726"/>
            <a:ext cx="8217808" cy="1523495"/>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2"/>
                    </a:gs>
                    <a:gs pos="86000">
                      <a:schemeClr val="tx2"/>
                    </a:gs>
                  </a:gsLst>
                  <a:lin ang="5400000" scaled="0"/>
                  <a:tileRect/>
                </a:gradFill>
                <a:effectLst/>
                <a:latin typeface="Segoe UI Light" pitchFamily="34" charset="0"/>
                <a:ea typeface="+mn-ea"/>
                <a:cs typeface="Arial" charset="0"/>
              </a:defRPr>
            </a:lvl1pPr>
          </a:lstStyle>
          <a:p>
            <a:pPr algn="ctr"/>
            <a:r>
              <a:rPr lang="en-US" sz="8800" dirty="0" smtClean="0">
                <a:solidFill>
                  <a:schemeClr val="bg1"/>
                </a:solidFill>
              </a:rPr>
              <a:t>PC# 322 Session Wrap Up	</a:t>
            </a:r>
            <a:endParaRPr lang="en-US" sz="8800" dirty="0">
              <a:solidFill>
                <a:schemeClr val="bg1"/>
              </a:solidFill>
            </a:endParaRPr>
          </a:p>
        </p:txBody>
      </p:sp>
    </p:spTree>
    <p:extLst>
      <p:ext uri="{BB962C8B-B14F-4D97-AF65-F5344CB8AC3E}">
        <p14:creationId xmlns:p14="http://schemas.microsoft.com/office/powerpoint/2010/main" val="95463279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Key Statistics</a:t>
            </a:r>
            <a:endParaRPr lang="en-US" dirty="0"/>
          </a:p>
        </p:txBody>
      </p:sp>
      <p:sp>
        <p:nvSpPr>
          <p:cNvPr id="3" name="Text Placeholder 2"/>
          <p:cNvSpPr>
            <a:spLocks noGrp="1"/>
          </p:cNvSpPr>
          <p:nvPr>
            <p:ph type="body" sz="quarter" idx="10"/>
          </p:nvPr>
        </p:nvSpPr>
        <p:spPr>
          <a:xfrm>
            <a:off x="519112" y="1447799"/>
            <a:ext cx="11149013" cy="4684359"/>
          </a:xfrm>
        </p:spPr>
        <p:txBody>
          <a:bodyPr/>
          <a:lstStyle/>
          <a:p>
            <a:r>
              <a:rPr lang="en-US" dirty="0" smtClean="0"/>
              <a:t>October </a:t>
            </a:r>
            <a:r>
              <a:rPr lang="en-US" dirty="0"/>
              <a:t>2011, Gartner </a:t>
            </a:r>
            <a:r>
              <a:rPr lang="en-US" dirty="0" smtClean="0"/>
              <a:t>estimated</a:t>
            </a:r>
          </a:p>
          <a:p>
            <a:pPr lvl="1"/>
            <a:r>
              <a:rPr lang="en-US" dirty="0" smtClean="0"/>
              <a:t>Data Integration Tools Market worth </a:t>
            </a:r>
            <a:r>
              <a:rPr lang="en-US" i="1" dirty="0">
                <a:solidFill>
                  <a:srgbClr val="00B050"/>
                </a:solidFill>
              </a:rPr>
              <a:t>$</a:t>
            </a:r>
            <a:r>
              <a:rPr lang="en-US" i="1" u="sng" dirty="0">
                <a:solidFill>
                  <a:srgbClr val="00B050"/>
                </a:solidFill>
              </a:rPr>
              <a:t>1.63 billion last </a:t>
            </a:r>
            <a:r>
              <a:rPr lang="en-US" i="1" u="sng" dirty="0" smtClean="0">
                <a:solidFill>
                  <a:srgbClr val="00B050"/>
                </a:solidFill>
              </a:rPr>
              <a:t>year</a:t>
            </a:r>
          </a:p>
          <a:p>
            <a:pPr lvl="1"/>
            <a:r>
              <a:rPr lang="en-US" dirty="0" smtClean="0"/>
              <a:t>&amp; Expected </a:t>
            </a:r>
            <a:r>
              <a:rPr lang="en-US" dirty="0"/>
              <a:t>to grow </a:t>
            </a:r>
            <a:r>
              <a:rPr lang="en-US" dirty="0" smtClean="0"/>
              <a:t>15 </a:t>
            </a:r>
            <a:r>
              <a:rPr lang="en-US" dirty="0"/>
              <a:t>percent this </a:t>
            </a:r>
            <a:r>
              <a:rPr lang="en-US" dirty="0" smtClean="0"/>
              <a:t>year</a:t>
            </a:r>
          </a:p>
          <a:p>
            <a:pPr lvl="1"/>
            <a:r>
              <a:rPr lang="en-US" dirty="0" smtClean="0"/>
              <a:t>Believes </a:t>
            </a:r>
            <a:r>
              <a:rPr lang="en-US" dirty="0"/>
              <a:t>it will reach </a:t>
            </a:r>
            <a:r>
              <a:rPr lang="en-US" i="1" u="sng" dirty="0">
                <a:solidFill>
                  <a:srgbClr val="00B050"/>
                </a:solidFill>
              </a:rPr>
              <a:t>$2.7 billion by </a:t>
            </a:r>
            <a:r>
              <a:rPr lang="en-US" i="1" u="sng" dirty="0" smtClean="0">
                <a:solidFill>
                  <a:srgbClr val="00B050"/>
                </a:solidFill>
              </a:rPr>
              <a:t>2015</a:t>
            </a:r>
          </a:p>
          <a:p>
            <a:r>
              <a:rPr lang="en-US" dirty="0" smtClean="0">
                <a:solidFill>
                  <a:srgbClr val="7030A0"/>
                </a:solidFill>
              </a:rPr>
              <a:t>Background in Stat’s – Tailored?</a:t>
            </a:r>
          </a:p>
          <a:p>
            <a:r>
              <a:rPr lang="en-US" dirty="0" smtClean="0"/>
              <a:t>5 out of 5 Cows</a:t>
            </a:r>
          </a:p>
          <a:p>
            <a:r>
              <a:rPr lang="en-US" dirty="0" smtClean="0">
                <a:solidFill>
                  <a:srgbClr val="7030A0"/>
                </a:solidFill>
              </a:rPr>
              <a:t>So What about Us Today?</a:t>
            </a:r>
          </a:p>
          <a:p>
            <a:pPr lvl="1"/>
            <a:r>
              <a:rPr lang="en-US" dirty="0" smtClean="0"/>
              <a:t>Key Project Data Scattered</a:t>
            </a:r>
          </a:p>
          <a:p>
            <a:pPr lvl="1"/>
            <a:r>
              <a:rPr lang="en-US" dirty="0" smtClean="0"/>
              <a:t>Want/Need Integration (Disparate Systems)</a:t>
            </a:r>
          </a:p>
          <a:p>
            <a:pPr lvl="1"/>
            <a:r>
              <a:rPr lang="en-US" dirty="0" smtClean="0"/>
              <a:t>Other Reasons?</a:t>
            </a:r>
          </a:p>
          <a:p>
            <a:pPr lvl="1"/>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7583" y="2333767"/>
            <a:ext cx="3370793" cy="334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782491" y="6212406"/>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ProjectMVP</a:t>
            </a:r>
            <a:r>
              <a:rPr lang="en-US" dirty="0" smtClean="0">
                <a:gradFill>
                  <a:gsLst>
                    <a:gs pos="0">
                      <a:schemeClr val="tx1">
                        <a:lumMod val="65000"/>
                        <a:lumOff val="35000"/>
                      </a:schemeClr>
                    </a:gs>
                    <a:gs pos="80000">
                      <a:schemeClr val="tx1">
                        <a:lumMod val="65000"/>
                        <a:lumOff val="35000"/>
                      </a:schemeClr>
                    </a:gs>
                  </a:gsLst>
                  <a:lin ang="16200000" scaled="0"/>
                </a:gradFill>
              </a:rPr>
              <a:t> #PC322 #mspc12</a:t>
            </a:r>
          </a:p>
        </p:txBody>
      </p:sp>
    </p:spTree>
    <p:extLst>
      <p:ext uri="{BB962C8B-B14F-4D97-AF65-F5344CB8AC3E}">
        <p14:creationId xmlns:p14="http://schemas.microsoft.com/office/powerpoint/2010/main" val="35296646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Session Wrap-up</a:t>
            </a:r>
            <a:endParaRPr lang="en-US" dirty="0"/>
          </a:p>
        </p:txBody>
      </p:sp>
      <p:sp>
        <p:nvSpPr>
          <p:cNvPr id="3" name="Text Placeholder 2"/>
          <p:cNvSpPr>
            <a:spLocks noGrp="1"/>
          </p:cNvSpPr>
          <p:nvPr>
            <p:ph type="body" sz="quarter" idx="10"/>
          </p:nvPr>
        </p:nvSpPr>
        <p:spPr>
          <a:xfrm>
            <a:off x="1283388" y="1447799"/>
            <a:ext cx="10303562" cy="4247317"/>
          </a:xfrm>
        </p:spPr>
        <p:txBody>
          <a:bodyPr/>
          <a:lstStyle/>
          <a:p>
            <a:r>
              <a:rPr lang="en-US" dirty="0" smtClean="0"/>
              <a:t>Other / Similar Sessions:</a:t>
            </a:r>
          </a:p>
          <a:p>
            <a:pPr marL="798513" lvl="1" indent="-514350"/>
            <a:r>
              <a:rPr lang="en-US" dirty="0"/>
              <a:t>PC-203 (SAP Integration)</a:t>
            </a:r>
          </a:p>
          <a:p>
            <a:pPr marL="798513" lvl="1" indent="-514350"/>
            <a:r>
              <a:rPr lang="en-US" dirty="0"/>
              <a:t>PC-320 (Project Server Extensibility</a:t>
            </a:r>
          </a:p>
          <a:p>
            <a:pPr marL="798513" lvl="1" indent="-514350"/>
            <a:r>
              <a:rPr lang="en-US" dirty="0"/>
              <a:t>PC-400 (Cloud &amp; General Ledger/Financial Reporting)</a:t>
            </a:r>
          </a:p>
          <a:p>
            <a:endParaRPr lang="en-US" sz="1400" dirty="0" smtClean="0"/>
          </a:p>
          <a:p>
            <a:r>
              <a:rPr lang="en-US" b="1" u="sng"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Fill out your Survey to Win Prizes</a:t>
            </a:r>
          </a:p>
          <a:p>
            <a:endParaRPr lang="en-US" sz="1400" dirty="0" smtClean="0"/>
          </a:p>
          <a:p>
            <a:r>
              <a:rPr lang="en-US" dirty="0" smtClean="0"/>
              <a:t>Let us Know if we Can Help</a:t>
            </a:r>
          </a:p>
          <a:p>
            <a:pPr lvl="1"/>
            <a:r>
              <a:rPr lang="en-US" dirty="0" smtClean="0"/>
              <a:t>Microsoft Booth</a:t>
            </a:r>
          </a:p>
          <a:p>
            <a:pPr lvl="1"/>
            <a:r>
              <a:rPr lang="en-US" dirty="0" smtClean="0"/>
              <a:t>MVP  Forum’s</a:t>
            </a:r>
          </a:p>
          <a:p>
            <a:pPr lvl="1"/>
            <a:r>
              <a:rPr lang="en-US" dirty="0" smtClean="0"/>
              <a:t>Call or E-mail (</a:t>
            </a:r>
            <a:r>
              <a:rPr lang="en-US" dirty="0" smtClean="0">
                <a:hlinkClick r:id="rId2"/>
              </a:rPr>
              <a:t>b-TimRun@Microsoft.com</a:t>
            </a:r>
            <a:r>
              <a:rPr lang="en-US" dirty="0" smtClean="0"/>
              <a:t> / </a:t>
            </a:r>
            <a:r>
              <a:rPr lang="en-US" dirty="0" smtClean="0">
                <a:hlinkClick r:id="rId3"/>
              </a:rPr>
              <a:t>Tim.Runcie@Advisicon.com</a:t>
            </a:r>
            <a:r>
              <a:rPr lang="en-US" dirty="0" smtClean="0"/>
              <a:t> </a:t>
            </a:r>
            <a:endParaRPr lang="en-US" dirty="0"/>
          </a:p>
        </p:txBody>
      </p:sp>
      <p:sp>
        <p:nvSpPr>
          <p:cNvPr id="5" name="TextBox 4"/>
          <p:cNvSpPr txBox="1"/>
          <p:nvPr/>
        </p:nvSpPr>
        <p:spPr>
          <a:xfrm>
            <a:off x="8782491" y="6212406"/>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ProjectMVP</a:t>
            </a:r>
            <a:r>
              <a:rPr lang="en-US" dirty="0" smtClean="0">
                <a:gradFill>
                  <a:gsLst>
                    <a:gs pos="0">
                      <a:schemeClr val="tx1">
                        <a:lumMod val="65000"/>
                        <a:lumOff val="35000"/>
                      </a:schemeClr>
                    </a:gs>
                    <a:gs pos="80000">
                      <a:schemeClr val="tx1">
                        <a:lumMod val="65000"/>
                        <a:lumOff val="35000"/>
                      </a:schemeClr>
                    </a:gs>
                  </a:gsLst>
                  <a:lin ang="16200000" scaled="0"/>
                </a:gradFill>
              </a:rPr>
              <a:t> #PC322 #mspc12</a:t>
            </a:r>
          </a:p>
        </p:txBody>
      </p:sp>
    </p:spTree>
    <p:extLst>
      <p:ext uri="{BB962C8B-B14F-4D97-AF65-F5344CB8AC3E}">
        <p14:creationId xmlns:p14="http://schemas.microsoft.com/office/powerpoint/2010/main" val="248680924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Connect with Tim &amp; Chetan</a:t>
            </a:r>
            <a:endParaRPr lang="en-US" dirty="0"/>
          </a:p>
        </p:txBody>
      </p:sp>
      <p:sp>
        <p:nvSpPr>
          <p:cNvPr id="4" name="Text Placeholder 3"/>
          <p:cNvSpPr>
            <a:spLocks noGrp="1"/>
          </p:cNvSpPr>
          <p:nvPr>
            <p:ph type="body" sz="quarter" idx="10"/>
          </p:nvPr>
        </p:nvSpPr>
        <p:spPr>
          <a:xfrm>
            <a:off x="4012163" y="1596355"/>
            <a:ext cx="7983297" cy="4613571"/>
          </a:xfrm>
        </p:spPr>
        <p:txBody>
          <a:bodyPr/>
          <a:lstStyle/>
          <a:p>
            <a:pPr lvl="1">
              <a:spcAft>
                <a:spcPts val="600"/>
              </a:spcAft>
            </a:pPr>
            <a:r>
              <a:rPr lang="en-US" dirty="0" smtClean="0"/>
              <a:t>Microsoft </a:t>
            </a:r>
            <a:r>
              <a:rPr lang="en-US" dirty="0"/>
              <a:t>Project Booth</a:t>
            </a:r>
            <a:endParaRPr lang="en-US" dirty="0">
              <a:hlinkClick r:id="rId2"/>
            </a:endParaRPr>
          </a:p>
          <a:p>
            <a:pPr lvl="1">
              <a:spcAft>
                <a:spcPts val="600"/>
              </a:spcAft>
            </a:pPr>
            <a:r>
              <a:rPr lang="en-US" dirty="0" smtClean="0">
                <a:hlinkClick r:id="rId2"/>
              </a:rPr>
              <a:t>Tim.Runcie@Advisicon.com</a:t>
            </a:r>
            <a:endParaRPr lang="en-US" dirty="0" smtClean="0"/>
          </a:p>
          <a:p>
            <a:pPr lvl="1">
              <a:spcAft>
                <a:spcPts val="600"/>
              </a:spcAft>
            </a:pPr>
            <a:r>
              <a:rPr lang="en-US" dirty="0" smtClean="0">
                <a:hlinkClick r:id="rId3"/>
              </a:rPr>
              <a:t>Chetan@Advisicon.com</a:t>
            </a:r>
            <a:r>
              <a:rPr lang="en-US" dirty="0" smtClean="0"/>
              <a:t> </a:t>
            </a:r>
            <a:endParaRPr lang="en-US" dirty="0"/>
          </a:p>
          <a:p>
            <a:pPr lvl="1">
              <a:spcAft>
                <a:spcPts val="600"/>
              </a:spcAft>
            </a:pPr>
            <a:r>
              <a:rPr lang="en-US" dirty="0" smtClean="0">
                <a:hlinkClick r:id="rId4"/>
              </a:rPr>
              <a:t>www.linkedin.com/in/TimRuncie</a:t>
            </a:r>
          </a:p>
          <a:p>
            <a:pPr lvl="1">
              <a:spcAft>
                <a:spcPts val="600"/>
              </a:spcAft>
            </a:pPr>
            <a:r>
              <a:rPr lang="en-US" dirty="0" smtClean="0">
                <a:hlinkClick r:id="rId4"/>
              </a:rPr>
              <a:t>www.linkedin.com/in/Chetankumar </a:t>
            </a:r>
            <a:endParaRPr lang="en-US" dirty="0" smtClean="0"/>
          </a:p>
          <a:p>
            <a:pPr lvl="1">
              <a:spcAft>
                <a:spcPts val="600"/>
              </a:spcAft>
            </a:pPr>
            <a:r>
              <a:rPr lang="en-US" dirty="0" smtClean="0"/>
              <a:t>Twitter: @</a:t>
            </a:r>
            <a:r>
              <a:rPr lang="en-US" dirty="0" err="1" smtClean="0"/>
              <a:t>ProjectMVP</a:t>
            </a:r>
            <a:endParaRPr lang="en-US" dirty="0" smtClean="0"/>
          </a:p>
          <a:p>
            <a:pPr lvl="1">
              <a:spcAft>
                <a:spcPts val="600"/>
              </a:spcAft>
            </a:pPr>
            <a:r>
              <a:rPr lang="en-US" dirty="0" smtClean="0"/>
              <a:t>White Paper Links:</a:t>
            </a:r>
          </a:p>
          <a:p>
            <a:pPr lvl="2">
              <a:spcAft>
                <a:spcPts val="600"/>
              </a:spcAft>
            </a:pPr>
            <a:r>
              <a:rPr lang="en-US" dirty="0">
                <a:hlinkClick r:id="rId5"/>
              </a:rPr>
              <a:t>http://</a:t>
            </a:r>
            <a:r>
              <a:rPr lang="en-US" dirty="0" smtClean="0">
                <a:hlinkClick r:id="rId5"/>
              </a:rPr>
              <a:t>technet.microsoft.com/en-us/library/hh770392.aspx</a:t>
            </a:r>
            <a:endParaRPr lang="en-US" dirty="0" smtClean="0"/>
          </a:p>
          <a:p>
            <a:pPr lvl="2">
              <a:spcAft>
                <a:spcPts val="600"/>
              </a:spcAft>
            </a:pPr>
            <a:r>
              <a:rPr lang="en-US" dirty="0">
                <a:hlinkClick r:id="rId6"/>
              </a:rPr>
              <a:t>http</a:t>
            </a:r>
            <a:r>
              <a:rPr lang="en-US" dirty="0" smtClean="0">
                <a:hlinkClick r:id="rId6"/>
              </a:rPr>
              <a:t>://www.Advisicon.com/case_studies/case_study_SAP.htm</a:t>
            </a:r>
            <a:r>
              <a:rPr lang="en-US" dirty="0" smtClean="0"/>
              <a:t> </a:t>
            </a:r>
            <a:endParaRPr lang="en-US" dirty="0"/>
          </a:p>
          <a:p>
            <a:endParaRPr lang="en-US" dirty="0"/>
          </a:p>
        </p:txBody>
      </p:sp>
      <p:sp>
        <p:nvSpPr>
          <p:cNvPr id="5" name="TextBox 4"/>
          <p:cNvSpPr txBox="1"/>
          <p:nvPr/>
        </p:nvSpPr>
        <p:spPr>
          <a:xfrm>
            <a:off x="8782491" y="6212406"/>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ProjectMVP</a:t>
            </a:r>
            <a:r>
              <a:rPr lang="en-US" dirty="0" smtClean="0">
                <a:gradFill>
                  <a:gsLst>
                    <a:gs pos="0">
                      <a:schemeClr val="tx1">
                        <a:lumMod val="65000"/>
                        <a:lumOff val="35000"/>
                      </a:schemeClr>
                    </a:gs>
                    <a:gs pos="80000">
                      <a:schemeClr val="tx1">
                        <a:lumMod val="65000"/>
                        <a:lumOff val="35000"/>
                      </a:schemeClr>
                    </a:gs>
                  </a:gsLst>
                  <a:lin ang="16200000" scaled="0"/>
                </a:gradFill>
              </a:rPr>
              <a:t> #PC322 #mspc12</a:t>
            </a:r>
          </a:p>
        </p:txBody>
      </p:sp>
      <p:pic>
        <p:nvPicPr>
          <p:cNvPr id="6" name=" 0"/>
          <p:cNvPicPr/>
          <p:nvPr/>
        </p:nvPicPr>
        <p:blipFill>
          <a:blip r:embed="rId7" cstate="print">
            <a:extLst>
              <a:ext uri="{28A0092B-C50C-407E-A947-70E740481C1C}">
                <a14:useLocalDpi xmlns:a14="http://schemas.microsoft.com/office/drawing/2010/main" val="0"/>
              </a:ext>
            </a:extLst>
          </a:blip>
          <a:stretch>
            <a:fillRect/>
          </a:stretch>
        </p:blipFill>
        <p:spPr>
          <a:xfrm>
            <a:off x="516806" y="1381958"/>
            <a:ext cx="1651518" cy="2450560"/>
          </a:xfrm>
          <a:prstGeom prst="rect">
            <a:avLst/>
          </a:prstGeom>
        </p:spPr>
      </p:pic>
      <p:pic>
        <p:nvPicPr>
          <p:cNvPr id="7" name="Picture 3" descr="C:\Users\Tim Runcie\Desktop\cp.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0981" y="1381958"/>
            <a:ext cx="1621498" cy="2435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27619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bwMode="auto">
          <a:xfrm>
            <a:off x="0" y="0"/>
            <a:ext cx="535702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45718" numCol="1" rtlCol="0" anchor="t" anchorCtr="0" compatLnSpc="1">
            <a:prstTxWarp prst="textNoShape">
              <a:avLst/>
            </a:prstTxWarp>
          </a:bodyPr>
          <a:lstStyle/>
          <a:p>
            <a:pPr defTabSz="914400" fontAlgn="base">
              <a:spcBef>
                <a:spcPct val="0"/>
              </a:spcBef>
              <a:spcAft>
                <a:spcPct val="0"/>
              </a:spcAft>
            </a:pPr>
            <a:endParaRPr lang="en-US" sz="2400" b="1" dirty="0" smtClean="0">
              <a:solidFill>
                <a:schemeClr val="accent2">
                  <a:alpha val="98000"/>
                </a:schemeClr>
              </a:solidFill>
              <a:latin typeface="Segoe Light" pitchFamily="34" charset="0"/>
            </a:endParaRPr>
          </a:p>
          <a:p>
            <a:pPr defTabSz="914400" fontAlgn="base">
              <a:spcBef>
                <a:spcPct val="0"/>
              </a:spcBef>
              <a:spcAft>
                <a:spcPct val="0"/>
              </a:spcAft>
            </a:pPr>
            <a:endParaRPr lang="en-US" sz="2400" b="1" dirty="0">
              <a:solidFill>
                <a:schemeClr val="accent2">
                  <a:alpha val="98000"/>
                </a:schemeClr>
              </a:solidFill>
              <a:latin typeface="Segoe Light" pitchFamily="34" charset="0"/>
            </a:endParaRPr>
          </a:p>
          <a:p>
            <a:pPr defTabSz="914400" fontAlgn="base">
              <a:spcBef>
                <a:spcPct val="0"/>
              </a:spcBef>
              <a:spcAft>
                <a:spcPct val="0"/>
              </a:spcAft>
            </a:pPr>
            <a:endParaRPr lang="en-US" sz="2400" b="1" dirty="0" smtClean="0">
              <a:solidFill>
                <a:schemeClr val="accent2">
                  <a:alpha val="98000"/>
                </a:schemeClr>
              </a:solidFill>
              <a:latin typeface="Segoe Light" pitchFamily="34" charset="0"/>
            </a:endParaRPr>
          </a:p>
          <a:p>
            <a:pPr defTabSz="914400" fontAlgn="base">
              <a:spcBef>
                <a:spcPct val="0"/>
              </a:spcBef>
              <a:spcAft>
                <a:spcPct val="0"/>
              </a:spcAft>
            </a:pPr>
            <a:endParaRPr lang="en-US" sz="2400" b="1" dirty="0">
              <a:solidFill>
                <a:schemeClr val="accent2">
                  <a:alpha val="98000"/>
                </a:schemeClr>
              </a:solidFill>
              <a:latin typeface="Segoe Light" pitchFamily="34" charset="0"/>
            </a:endParaRPr>
          </a:p>
          <a:p>
            <a:pPr defTabSz="914400" fontAlgn="base">
              <a:spcBef>
                <a:spcPct val="0"/>
              </a:spcBef>
              <a:spcAft>
                <a:spcPct val="0"/>
              </a:spcAft>
            </a:pPr>
            <a:endParaRPr lang="en-US" sz="2400" b="1" dirty="0" smtClean="0">
              <a:solidFill>
                <a:schemeClr val="accent2">
                  <a:alpha val="98000"/>
                </a:schemeClr>
              </a:solidFill>
              <a:latin typeface="Segoe Light" pitchFamily="34" charset="0"/>
            </a:endParaRPr>
          </a:p>
          <a:p>
            <a:pPr defTabSz="914400" fontAlgn="base">
              <a:spcBef>
                <a:spcPct val="0"/>
              </a:spcBef>
              <a:spcAft>
                <a:spcPct val="0"/>
              </a:spcAft>
            </a:pPr>
            <a:endParaRPr lang="en-US" sz="2400" b="1" dirty="0">
              <a:solidFill>
                <a:schemeClr val="accent2">
                  <a:alpha val="98000"/>
                </a:schemeClr>
              </a:solidFill>
              <a:latin typeface="Segoe Light" pitchFamily="34" charset="0"/>
            </a:endParaRPr>
          </a:p>
          <a:p>
            <a:pPr defTabSz="914400" fontAlgn="base">
              <a:spcBef>
                <a:spcPct val="0"/>
              </a:spcBef>
              <a:spcAft>
                <a:spcPct val="0"/>
              </a:spcAft>
            </a:pPr>
            <a:endParaRPr lang="en-US" sz="2400" b="1" dirty="0" smtClean="0">
              <a:solidFill>
                <a:schemeClr val="accent2">
                  <a:alpha val="98000"/>
                </a:schemeClr>
              </a:solidFill>
              <a:latin typeface="Segoe Light" pitchFamily="34" charset="0"/>
            </a:endParaRPr>
          </a:p>
          <a:p>
            <a:pPr defTabSz="914400" fontAlgn="base">
              <a:spcBef>
                <a:spcPct val="0"/>
              </a:spcBef>
              <a:spcAft>
                <a:spcPct val="0"/>
              </a:spcAft>
            </a:pPr>
            <a:endParaRPr lang="en-US" sz="2400" b="1" dirty="0">
              <a:solidFill>
                <a:schemeClr val="accent2">
                  <a:alpha val="98000"/>
                </a:schemeClr>
              </a:solidFill>
              <a:latin typeface="Segoe Light" pitchFamily="34" charset="0"/>
            </a:endParaRPr>
          </a:p>
          <a:p>
            <a:pPr defTabSz="914400" fontAlgn="base">
              <a:spcBef>
                <a:spcPct val="0"/>
              </a:spcBef>
              <a:spcAft>
                <a:spcPct val="0"/>
              </a:spcAft>
            </a:pPr>
            <a:endParaRPr lang="en-US" sz="2400" b="1" dirty="0" smtClean="0">
              <a:solidFill>
                <a:schemeClr val="accent2">
                  <a:alpha val="98000"/>
                </a:schemeClr>
              </a:solidFill>
              <a:latin typeface="Segoe Light" pitchFamily="34" charset="0"/>
            </a:endParaRPr>
          </a:p>
          <a:p>
            <a:pPr defTabSz="914400" fontAlgn="base">
              <a:spcBef>
                <a:spcPct val="0"/>
              </a:spcBef>
              <a:spcAft>
                <a:spcPct val="0"/>
              </a:spcAft>
            </a:pPr>
            <a:endParaRPr lang="en-US" sz="2400" b="1" dirty="0">
              <a:solidFill>
                <a:schemeClr val="accent2">
                  <a:alpha val="98000"/>
                </a:schemeClr>
              </a:solidFill>
              <a:latin typeface="Segoe Light" pitchFamily="34" charset="0"/>
            </a:endParaRPr>
          </a:p>
          <a:p>
            <a:pPr defTabSz="914400" fontAlgn="base">
              <a:spcBef>
                <a:spcPct val="0"/>
              </a:spcBef>
              <a:spcAft>
                <a:spcPct val="0"/>
              </a:spcAft>
            </a:pPr>
            <a:endParaRPr lang="en-US" sz="2400" b="1" dirty="0" smtClean="0">
              <a:solidFill>
                <a:schemeClr val="accent2">
                  <a:alpha val="98000"/>
                </a:schemeClr>
              </a:solidFill>
              <a:latin typeface="Segoe Light" pitchFamily="34" charset="0"/>
            </a:endParaRPr>
          </a:p>
          <a:p>
            <a:pPr defTabSz="914400" fontAlgn="base">
              <a:spcBef>
                <a:spcPct val="0"/>
              </a:spcBef>
              <a:spcAft>
                <a:spcPct val="0"/>
              </a:spcAft>
            </a:pPr>
            <a:endParaRPr lang="en-US" sz="2400" b="1" dirty="0">
              <a:solidFill>
                <a:schemeClr val="accent2">
                  <a:alpha val="98000"/>
                </a:schemeClr>
              </a:solidFill>
              <a:latin typeface="Segoe Light" pitchFamily="34" charset="0"/>
            </a:endParaRPr>
          </a:p>
          <a:p>
            <a:pPr defTabSz="914400" fontAlgn="base">
              <a:spcBef>
                <a:spcPct val="0"/>
              </a:spcBef>
              <a:spcAft>
                <a:spcPct val="0"/>
              </a:spcAft>
            </a:pPr>
            <a:endParaRPr lang="en-US" sz="2400" b="1" dirty="0" smtClean="0">
              <a:solidFill>
                <a:schemeClr val="accent2">
                  <a:alpha val="98000"/>
                </a:schemeClr>
              </a:solidFill>
              <a:latin typeface="Segoe Light" pitchFamily="34" charset="0"/>
            </a:endParaRPr>
          </a:p>
          <a:p>
            <a:pPr defTabSz="914400" fontAlgn="base">
              <a:spcBef>
                <a:spcPct val="0"/>
              </a:spcBef>
              <a:spcAft>
                <a:spcPct val="0"/>
              </a:spcAft>
            </a:pPr>
            <a:endParaRPr lang="en-US" sz="2400" b="1" dirty="0">
              <a:solidFill>
                <a:schemeClr val="accent2">
                  <a:alpha val="98000"/>
                </a:schemeClr>
              </a:solidFill>
              <a:latin typeface="Segoe Light" pitchFamily="34" charset="0"/>
            </a:endParaRPr>
          </a:p>
          <a:p>
            <a:pPr defTabSz="914400" fontAlgn="base">
              <a:spcBef>
                <a:spcPct val="0"/>
              </a:spcBef>
              <a:spcAft>
                <a:spcPct val="0"/>
              </a:spcAft>
            </a:pPr>
            <a:endParaRPr lang="en-US" sz="2400" b="1" dirty="0" smtClean="0">
              <a:solidFill>
                <a:schemeClr val="accent2">
                  <a:alpha val="98000"/>
                </a:schemeClr>
              </a:solidFill>
              <a:latin typeface="Segoe Light" pitchFamily="34" charset="0"/>
            </a:endParaRPr>
          </a:p>
          <a:p>
            <a:pPr defTabSz="914400" fontAlgn="base">
              <a:spcBef>
                <a:spcPct val="0"/>
              </a:spcBef>
              <a:spcAft>
                <a:spcPct val="0"/>
              </a:spcAft>
            </a:pPr>
            <a:endParaRPr lang="en-US" sz="2400" b="1" dirty="0">
              <a:solidFill>
                <a:schemeClr val="accent2">
                  <a:alpha val="98000"/>
                </a:schemeClr>
              </a:solidFill>
              <a:latin typeface="Segoe Light" pitchFamily="34" charset="0"/>
            </a:endParaRPr>
          </a:p>
          <a:p>
            <a:pPr defTabSz="914400" fontAlgn="base">
              <a:spcBef>
                <a:spcPct val="0"/>
              </a:spcBef>
              <a:spcAft>
                <a:spcPct val="0"/>
              </a:spcAft>
            </a:pPr>
            <a:endParaRPr lang="en-US" sz="2400" b="1" dirty="0" smtClean="0">
              <a:solidFill>
                <a:schemeClr val="accent2">
                  <a:alpha val="98000"/>
                </a:schemeClr>
              </a:solidFill>
              <a:latin typeface="Segoe Light" pitchFamily="34" charset="0"/>
            </a:endParaRPr>
          </a:p>
          <a:p>
            <a:pPr defTabSz="914400" fontAlgn="base">
              <a:spcBef>
                <a:spcPct val="0"/>
              </a:spcBef>
              <a:spcAft>
                <a:spcPct val="0"/>
              </a:spcAft>
            </a:pPr>
            <a:r>
              <a:rPr lang="en-US" sz="2400" b="1" dirty="0" smtClean="0">
                <a:solidFill>
                  <a:schemeClr val="accent2">
                    <a:alpha val="98000"/>
                  </a:schemeClr>
                </a:solidFill>
                <a:latin typeface="Segoe Light" pitchFamily="34" charset="0"/>
              </a:rPr>
              <a:t>www.msprojectconference.com</a:t>
            </a:r>
            <a:endParaRPr lang="en-US" sz="2400" b="1" dirty="0">
              <a:solidFill>
                <a:schemeClr val="accent2">
                  <a:alpha val="98000"/>
                </a:schemeClr>
              </a:solidFill>
              <a:latin typeface="Segoe Light" pitchFamily="34" charset="0"/>
            </a:endParaRPr>
          </a:p>
        </p:txBody>
      </p:sp>
      <p:sp>
        <p:nvSpPr>
          <p:cNvPr id="55" name="Rectangle 54"/>
          <p:cNvSpPr/>
          <p:nvPr/>
        </p:nvSpPr>
        <p:spPr bwMode="auto">
          <a:xfrm>
            <a:off x="5445159" y="2674950"/>
            <a:ext cx="6784609" cy="13753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182880" numCol="1" rtlCol="0" anchor="ctr" anchorCtr="0" compatLnSpc="1">
            <a:prstTxWarp prst="textNoShape">
              <a:avLst/>
            </a:prstTxWarp>
          </a:bodyPr>
          <a:lstStyle/>
          <a:p>
            <a:pPr defTabSz="914099" fontAlgn="base">
              <a:spcBef>
                <a:spcPct val="0"/>
              </a:spcBef>
              <a:spcAft>
                <a:spcPct val="0"/>
              </a:spcAft>
            </a:pPr>
            <a:r>
              <a:rPr lang="en-US" sz="2000" dirty="0">
                <a:solidFill>
                  <a:schemeClr val="bg1">
                    <a:alpha val="99000"/>
                  </a:schemeClr>
                </a:solidFill>
                <a:ea typeface="Segoe UI" pitchFamily="34" charset="0"/>
                <a:cs typeface="Segoe UI" pitchFamily="34" charset="0"/>
              </a:rPr>
              <a:t>Y</a:t>
            </a:r>
            <a:r>
              <a:rPr lang="en-US" sz="2000" dirty="0" smtClean="0">
                <a:solidFill>
                  <a:schemeClr val="bg1">
                    <a:alpha val="99000"/>
                  </a:schemeClr>
                </a:solidFill>
                <a:ea typeface="Segoe UI" pitchFamily="34" charset="0"/>
                <a:cs typeface="Segoe UI" pitchFamily="34" charset="0"/>
              </a:rPr>
              <a:t>our </a:t>
            </a:r>
            <a:r>
              <a:rPr lang="en-US" sz="2000" dirty="0">
                <a:solidFill>
                  <a:schemeClr val="bg1">
                    <a:alpha val="99000"/>
                  </a:schemeClr>
                </a:solidFill>
                <a:ea typeface="Segoe UI" pitchFamily="34" charset="0"/>
                <a:cs typeface="Segoe UI" pitchFamily="34" charset="0"/>
              </a:rPr>
              <a:t>feedback is very important to us! You can </a:t>
            </a:r>
            <a:r>
              <a:rPr lang="en-US" sz="2000" dirty="0" smtClean="0">
                <a:solidFill>
                  <a:schemeClr val="bg1">
                    <a:alpha val="99000"/>
                  </a:schemeClr>
                </a:solidFill>
                <a:ea typeface="Segoe UI" pitchFamily="34" charset="0"/>
                <a:cs typeface="Segoe UI" pitchFamily="34" charset="0"/>
              </a:rPr>
              <a:t>fill </a:t>
            </a:r>
            <a:r>
              <a:rPr lang="en-US" sz="2000" dirty="0">
                <a:solidFill>
                  <a:schemeClr val="bg1">
                    <a:alpha val="99000"/>
                  </a:schemeClr>
                </a:solidFill>
                <a:ea typeface="Segoe UI" pitchFamily="34" charset="0"/>
                <a:cs typeface="Segoe UI" pitchFamily="34" charset="0"/>
              </a:rPr>
              <a:t>out session evaluations by logging into </a:t>
            </a:r>
            <a:r>
              <a:rPr lang="en-US" sz="2000" dirty="0" smtClean="0">
                <a:solidFill>
                  <a:schemeClr val="bg1">
                    <a:alpha val="99000"/>
                  </a:schemeClr>
                </a:solidFill>
                <a:ea typeface="Segoe UI" pitchFamily="34" charset="0"/>
                <a:cs typeface="Segoe UI" pitchFamily="34" charset="0"/>
              </a:rPr>
              <a:t>MyPC </a:t>
            </a:r>
            <a:r>
              <a:rPr lang="en-US" sz="2000" dirty="0">
                <a:solidFill>
                  <a:schemeClr val="bg1">
                    <a:alpha val="99000"/>
                  </a:schemeClr>
                </a:solidFill>
                <a:ea typeface="Segoe UI" pitchFamily="34" charset="0"/>
                <a:cs typeface="Segoe UI" pitchFamily="34" charset="0"/>
              </a:rPr>
              <a:t>on your </a:t>
            </a:r>
            <a:r>
              <a:rPr lang="en-US" sz="2000" dirty="0" smtClean="0">
                <a:solidFill>
                  <a:schemeClr val="bg1">
                    <a:alpha val="99000"/>
                  </a:schemeClr>
                </a:solidFill>
                <a:ea typeface="Segoe UI" pitchFamily="34" charset="0"/>
                <a:cs typeface="Segoe UI" pitchFamily="34" charset="0"/>
              </a:rPr>
              <a:t/>
            </a:r>
            <a:br>
              <a:rPr lang="en-US" sz="2000" dirty="0" smtClean="0">
                <a:solidFill>
                  <a:schemeClr val="bg1">
                    <a:alpha val="99000"/>
                  </a:schemeClr>
                </a:solidFill>
                <a:ea typeface="Segoe UI" pitchFamily="34" charset="0"/>
                <a:cs typeface="Segoe UI" pitchFamily="34" charset="0"/>
              </a:rPr>
            </a:br>
            <a:r>
              <a:rPr lang="en-US" sz="2000" dirty="0" smtClean="0">
                <a:solidFill>
                  <a:schemeClr val="bg1">
                    <a:alpha val="99000"/>
                  </a:schemeClr>
                </a:solidFill>
                <a:ea typeface="Segoe UI" pitchFamily="34" charset="0"/>
                <a:cs typeface="Segoe UI" pitchFamily="34" charset="0"/>
              </a:rPr>
              <a:t>laptop or mobile device</a:t>
            </a:r>
            <a:endParaRPr lang="en-US" sz="2000" dirty="0">
              <a:solidFill>
                <a:schemeClr val="bg1">
                  <a:alpha val="99000"/>
                </a:schemeClr>
              </a:solidFill>
              <a:ea typeface="Segoe UI" pitchFamily="34" charset="0"/>
              <a:cs typeface="Segoe UI" pitchFamily="34" charset="0"/>
            </a:endParaRPr>
          </a:p>
        </p:txBody>
      </p:sp>
      <p:sp>
        <p:nvSpPr>
          <p:cNvPr id="57" name="Rectangle 56"/>
          <p:cNvSpPr/>
          <p:nvPr/>
        </p:nvSpPr>
        <p:spPr bwMode="auto">
          <a:xfrm>
            <a:off x="5445159" y="4132317"/>
            <a:ext cx="6784609" cy="10058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182880" numCol="1" rtlCol="0" anchor="ctr" anchorCtr="0" compatLnSpc="1">
            <a:prstTxWarp prst="textNoShape">
              <a:avLst/>
            </a:prstTxWarp>
          </a:bodyPr>
          <a:lstStyle/>
          <a:p>
            <a:pPr defTabSz="914099" fontAlgn="base">
              <a:spcBef>
                <a:spcPct val="0"/>
              </a:spcBef>
              <a:spcAft>
                <a:spcPct val="0"/>
              </a:spcAft>
            </a:pPr>
            <a:r>
              <a:rPr lang="en-US" sz="2000" dirty="0" smtClean="0">
                <a:solidFill>
                  <a:schemeClr val="bg1">
                    <a:alpha val="99000"/>
                  </a:schemeClr>
                </a:solidFill>
                <a:ea typeface="Segoe UI" pitchFamily="34" charset="0"/>
                <a:cs typeface="Segoe UI" pitchFamily="34" charset="0"/>
              </a:rPr>
              <a:t>evaluation </a:t>
            </a:r>
            <a:r>
              <a:rPr lang="en-US" sz="2000" dirty="0">
                <a:solidFill>
                  <a:schemeClr val="bg1">
                    <a:alpha val="99000"/>
                  </a:schemeClr>
                </a:solidFill>
                <a:ea typeface="Segoe UI" pitchFamily="34" charset="0"/>
                <a:cs typeface="Segoe UI" pitchFamily="34" charset="0"/>
              </a:rPr>
              <a:t>prizes daily</a:t>
            </a:r>
          </a:p>
        </p:txBody>
      </p:sp>
      <p:sp>
        <p:nvSpPr>
          <p:cNvPr id="58" name="Rectangle 57"/>
          <p:cNvSpPr/>
          <p:nvPr/>
        </p:nvSpPr>
        <p:spPr bwMode="auto">
          <a:xfrm>
            <a:off x="5445159" y="5224352"/>
            <a:ext cx="6784609" cy="10058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182880" rIns="182880" bIns="182880" numCol="1" rtlCol="0" anchor="ctr" anchorCtr="0" compatLnSpc="1">
            <a:prstTxWarp prst="textNoShape">
              <a:avLst/>
            </a:prstTxWarp>
          </a:bodyPr>
          <a:lstStyle/>
          <a:p>
            <a:pPr defTabSz="914099" fontAlgn="base">
              <a:spcBef>
                <a:spcPct val="0"/>
              </a:spcBef>
              <a:spcAft>
                <a:spcPct val="0"/>
              </a:spcAft>
            </a:pPr>
            <a:r>
              <a:rPr lang="en-US" sz="2000" dirty="0">
                <a:solidFill>
                  <a:schemeClr val="bg1">
                    <a:alpha val="99000"/>
                  </a:schemeClr>
                </a:solidFill>
                <a:ea typeface="Segoe UI" pitchFamily="34" charset="0"/>
                <a:cs typeface="Segoe UI" pitchFamily="34" charset="0"/>
              </a:rPr>
              <a:t>Should you win an evaluation prize, you may </a:t>
            </a:r>
            <a:r>
              <a:rPr lang="en-US" sz="2000" dirty="0" smtClean="0">
                <a:solidFill>
                  <a:schemeClr val="bg1">
                    <a:alpha val="99000"/>
                  </a:schemeClr>
                </a:solidFill>
                <a:ea typeface="Segoe UI" pitchFamily="34" charset="0"/>
                <a:cs typeface="Segoe UI" pitchFamily="34" charset="0"/>
              </a:rPr>
              <a:t>claim </a:t>
            </a:r>
            <a:br>
              <a:rPr lang="en-US" sz="2000" dirty="0" smtClean="0">
                <a:solidFill>
                  <a:schemeClr val="bg1">
                    <a:alpha val="99000"/>
                  </a:schemeClr>
                </a:solidFill>
                <a:ea typeface="Segoe UI" pitchFamily="34" charset="0"/>
                <a:cs typeface="Segoe UI" pitchFamily="34" charset="0"/>
              </a:rPr>
            </a:br>
            <a:r>
              <a:rPr lang="en-US" sz="2000" dirty="0" smtClean="0">
                <a:solidFill>
                  <a:schemeClr val="bg1">
                    <a:alpha val="99000"/>
                  </a:schemeClr>
                </a:solidFill>
                <a:ea typeface="Segoe UI" pitchFamily="34" charset="0"/>
                <a:cs typeface="Segoe UI" pitchFamily="34" charset="0"/>
              </a:rPr>
              <a:t>it </a:t>
            </a:r>
            <a:r>
              <a:rPr lang="en-US" sz="2000" dirty="0">
                <a:solidFill>
                  <a:schemeClr val="bg1">
                    <a:alpha val="99000"/>
                  </a:schemeClr>
                </a:solidFill>
                <a:ea typeface="Segoe UI" pitchFamily="34" charset="0"/>
                <a:cs typeface="Segoe UI" pitchFamily="34" charset="0"/>
              </a:rPr>
              <a:t>at the Registration Desk on Level </a:t>
            </a:r>
            <a:r>
              <a:rPr lang="en-US" sz="2000" dirty="0" smtClean="0">
                <a:solidFill>
                  <a:schemeClr val="bg1">
                    <a:alpha val="99000"/>
                  </a:schemeClr>
                </a:solidFill>
                <a:ea typeface="Segoe UI" pitchFamily="34" charset="0"/>
                <a:cs typeface="Segoe UI" pitchFamily="34" charset="0"/>
              </a:rPr>
              <a:t>3</a:t>
            </a:r>
            <a:endParaRPr lang="en-US" sz="2000" dirty="0">
              <a:solidFill>
                <a:schemeClr val="bg1">
                  <a:alpha val="99000"/>
                </a:schemeClr>
              </a:solidFill>
              <a:ea typeface="Segoe UI" pitchFamily="34" charset="0"/>
              <a:cs typeface="Segoe UI" pitchFamily="34" charset="0"/>
            </a:endParaRPr>
          </a:p>
        </p:txBody>
      </p:sp>
      <p:pic>
        <p:nvPicPr>
          <p:cNvPr id="60" name="Picture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579" y="182340"/>
            <a:ext cx="2385383" cy="4599566"/>
          </a:xfrm>
          <a:prstGeom prst="rect">
            <a:avLst/>
          </a:prstGeom>
        </p:spPr>
      </p:pic>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9861" y="1601709"/>
            <a:ext cx="2501299" cy="4500106"/>
          </a:xfrm>
          <a:prstGeom prst="rect">
            <a:avLst/>
          </a:prstGeom>
        </p:spPr>
      </p:pic>
      <p:sp>
        <p:nvSpPr>
          <p:cNvPr id="63" name="Rectangle 62"/>
          <p:cNvSpPr/>
          <p:nvPr/>
        </p:nvSpPr>
        <p:spPr>
          <a:xfrm>
            <a:off x="5474258" y="272544"/>
            <a:ext cx="4976042" cy="3016210"/>
          </a:xfrm>
          <a:prstGeom prst="rect">
            <a:avLst/>
          </a:prstGeom>
        </p:spPr>
        <p:txBody>
          <a:bodyPr wrap="none">
            <a:spAutoFit/>
          </a:bodyPr>
          <a:lstStyle/>
          <a:p>
            <a:pPr defTabSz="914400" fontAlgn="base">
              <a:spcBef>
                <a:spcPct val="0"/>
              </a:spcBef>
              <a:spcAft>
                <a:spcPct val="0"/>
              </a:spcAft>
            </a:pPr>
            <a:r>
              <a:rPr lang="en-US" sz="4600" b="1" dirty="0" smtClean="0">
                <a:solidFill>
                  <a:schemeClr val="accent1">
                    <a:alpha val="97000"/>
                  </a:schemeClr>
                </a:solidFill>
                <a:latin typeface="Segoe Light" pitchFamily="34" charset="0"/>
              </a:rPr>
              <a:t>MYPC</a:t>
            </a:r>
          </a:p>
          <a:p>
            <a:pPr lvl="0" defTabSz="914400" fontAlgn="base">
              <a:spcBef>
                <a:spcPct val="0"/>
              </a:spcBef>
              <a:spcAft>
                <a:spcPct val="0"/>
              </a:spcAft>
            </a:pPr>
            <a:r>
              <a:rPr lang="en-US" sz="4800" dirty="0" smtClean="0">
                <a:solidFill>
                  <a:schemeClr val="accent1">
                    <a:alpha val="97000"/>
                  </a:schemeClr>
                </a:solidFill>
                <a:latin typeface="Segoe Light" pitchFamily="34" charset="0"/>
              </a:rPr>
              <a:t>fill </a:t>
            </a:r>
            <a:r>
              <a:rPr lang="en-US" sz="4800" dirty="0">
                <a:solidFill>
                  <a:schemeClr val="accent1">
                    <a:alpha val="97000"/>
                  </a:schemeClr>
                </a:solidFill>
                <a:latin typeface="Segoe Light" pitchFamily="34" charset="0"/>
              </a:rPr>
              <a:t>out evaluations </a:t>
            </a:r>
            <a:r>
              <a:rPr lang="en-US" sz="4800" dirty="0" smtClean="0">
                <a:solidFill>
                  <a:schemeClr val="accent1">
                    <a:alpha val="97000"/>
                  </a:schemeClr>
                </a:solidFill>
                <a:latin typeface="Segoe Light" pitchFamily="34" charset="0"/>
              </a:rPr>
              <a:t/>
            </a:r>
            <a:br>
              <a:rPr lang="en-US" sz="4800" dirty="0" smtClean="0">
                <a:solidFill>
                  <a:schemeClr val="accent1">
                    <a:alpha val="97000"/>
                  </a:schemeClr>
                </a:solidFill>
                <a:latin typeface="Segoe Light" pitchFamily="34" charset="0"/>
              </a:rPr>
            </a:br>
            <a:r>
              <a:rPr lang="en-US" sz="4800" dirty="0" smtClean="0">
                <a:solidFill>
                  <a:schemeClr val="accent1">
                    <a:alpha val="97000"/>
                  </a:schemeClr>
                </a:solidFill>
                <a:latin typeface="Segoe Light" pitchFamily="34" charset="0"/>
              </a:rPr>
              <a:t>&amp; </a:t>
            </a:r>
            <a:r>
              <a:rPr lang="en-US" sz="4800" dirty="0">
                <a:solidFill>
                  <a:schemeClr val="accent1">
                    <a:alpha val="97000"/>
                  </a:schemeClr>
                </a:solidFill>
                <a:latin typeface="Segoe Light" pitchFamily="34" charset="0"/>
              </a:rPr>
              <a:t>win prizes</a:t>
            </a:r>
            <a:r>
              <a:rPr lang="en-US" sz="4800" dirty="0" smtClean="0">
                <a:solidFill>
                  <a:schemeClr val="accent1">
                    <a:alpha val="97000"/>
                  </a:schemeClr>
                </a:solidFill>
                <a:latin typeface="Segoe Light" pitchFamily="34" charset="0"/>
              </a:rPr>
              <a:t>!</a:t>
            </a:r>
          </a:p>
          <a:p>
            <a:pPr lvl="0" defTabSz="914400" fontAlgn="base">
              <a:spcBef>
                <a:spcPct val="0"/>
              </a:spcBef>
              <a:spcAft>
                <a:spcPct val="0"/>
              </a:spcAft>
            </a:pPr>
            <a:endParaRPr lang="en-US" sz="4800" dirty="0">
              <a:solidFill>
                <a:schemeClr val="accent2">
                  <a:alpha val="98000"/>
                </a:schemeClr>
              </a:solidFill>
              <a:latin typeface="Segoe Light" pitchFamily="34" charset="0"/>
            </a:endParaRPr>
          </a:p>
        </p:txBody>
      </p:sp>
    </p:spTree>
    <p:extLst>
      <p:ext uri="{BB962C8B-B14F-4D97-AF65-F5344CB8AC3E}">
        <p14:creationId xmlns:p14="http://schemas.microsoft.com/office/powerpoint/2010/main" val="3995066648"/>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rightnessContrast bright="-60000"/>
                    </a14:imgEffect>
                  </a14:imgLayer>
                </a14:imgProps>
              </a:ext>
              <a:ext uri="{28A0092B-C50C-407E-A947-70E740481C1C}">
                <a14:useLocalDpi xmlns:a14="http://schemas.microsoft.com/office/drawing/2010/main"/>
              </a:ext>
            </a:extLst>
          </a:blip>
          <a:srcRect/>
          <a:stretch/>
        </p:blipFill>
        <p:spPr bwMode="black">
          <a:xfrm>
            <a:off x="3375995" y="3205163"/>
            <a:ext cx="5436834" cy="914400"/>
          </a:xfrm>
          <a:prstGeom prst="rect">
            <a:avLst/>
          </a:prstGeom>
          <a:noFill/>
          <a:ln>
            <a:noFill/>
          </a:ln>
        </p:spPr>
      </p:pic>
      <p:sp>
        <p:nvSpPr>
          <p:cNvPr id="5" name="Text Box 3"/>
          <p:cNvSpPr txBox="1">
            <a:spLocks noChangeArrowheads="1"/>
          </p:cNvSpPr>
          <p:nvPr/>
        </p:nvSpPr>
        <p:spPr bwMode="blackWhite">
          <a:xfrm>
            <a:off x="608012" y="6043068"/>
            <a:ext cx="10972799"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lumMod val="75000"/>
                        <a:lumOff val="25000"/>
                      </a:schemeClr>
                    </a:gs>
                    <a:gs pos="100000">
                      <a:schemeClr val="tx1">
                        <a:lumMod val="75000"/>
                        <a:lumOff val="25000"/>
                      </a:schemeClr>
                    </a:gs>
                  </a:gsLst>
                  <a:lin ang="5400000" scaled="0"/>
                </a:gradFill>
                <a:latin typeface="Segoe UI" pitchFamily="34" charset="0"/>
                <a:cs typeface="Arial" charset="0"/>
              </a:rPr>
              <a:t>© </a:t>
            </a:r>
            <a:r>
              <a:rPr lang="en-US" sz="700" dirty="0" smtClean="0">
                <a:gradFill>
                  <a:gsLst>
                    <a:gs pos="0">
                      <a:schemeClr val="tx1">
                        <a:lumMod val="75000"/>
                        <a:lumOff val="25000"/>
                      </a:schemeClr>
                    </a:gs>
                    <a:gs pos="100000">
                      <a:schemeClr val="tx1">
                        <a:lumMod val="75000"/>
                        <a:lumOff val="25000"/>
                      </a:schemeClr>
                    </a:gs>
                  </a:gsLst>
                  <a:lin ang="5400000" scaled="0"/>
                </a:gradFill>
                <a:latin typeface="Segoe UI" pitchFamily="34" charset="0"/>
                <a:cs typeface="Arial" charset="0"/>
              </a:rPr>
              <a:t>2012 Microsoft </a:t>
            </a:r>
            <a:r>
              <a:rPr lang="en-US" sz="700" dirty="0">
                <a:gradFill>
                  <a:gsLst>
                    <a:gs pos="0">
                      <a:schemeClr val="tx1">
                        <a:lumMod val="75000"/>
                        <a:lumOff val="25000"/>
                      </a:schemeClr>
                    </a:gs>
                    <a:gs pos="100000">
                      <a:schemeClr val="tx1">
                        <a:lumMod val="75000"/>
                        <a:lumOff val="25000"/>
                      </a:schemeClr>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lumMod val="75000"/>
                        <a:lumOff val="25000"/>
                      </a:schemeClr>
                    </a:gs>
                    <a:gs pos="100000">
                      <a:schemeClr val="tx1">
                        <a:lumMod val="75000"/>
                        <a:lumOff val="25000"/>
                      </a:schemeClr>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schemeClr val="tx1">
                        <a:lumMod val="75000"/>
                        <a:lumOff val="25000"/>
                      </a:schemeClr>
                    </a:gs>
                    <a:gs pos="100000">
                      <a:schemeClr val="tx1">
                        <a:lumMod val="75000"/>
                        <a:lumOff val="25000"/>
                      </a:schemeClr>
                    </a:gs>
                  </a:gsLst>
                  <a:lin ang="5400000" scaled="0"/>
                </a:gradFill>
                <a:latin typeface="Segoe UI" pitchFamily="34" charset="0"/>
                <a:cs typeface="Arial" charset="0"/>
              </a:rPr>
              <a:t>MICROSOFT </a:t>
            </a:r>
            <a:r>
              <a:rPr lang="en-US" sz="700" dirty="0">
                <a:gradFill>
                  <a:gsLst>
                    <a:gs pos="0">
                      <a:schemeClr val="tx1">
                        <a:lumMod val="75000"/>
                        <a:lumOff val="25000"/>
                      </a:schemeClr>
                    </a:gs>
                    <a:gs pos="100000">
                      <a:schemeClr val="tx1">
                        <a:lumMod val="75000"/>
                        <a:lumOff val="25000"/>
                      </a:schemeClr>
                    </a:gs>
                  </a:gsLst>
                  <a:lin ang="5400000" scaled="0"/>
                </a:gradFill>
                <a:latin typeface="Segoe UI" pitchFamily="34" charset="0"/>
                <a:cs typeface="Arial" charset="0"/>
              </a:rPr>
              <a:t>MAKES NO WARRANTIES, EXPRESS, IMPLIED OR STATUTORY, AS TO THE INFORMATION IN THIS PRESENTATION.</a:t>
            </a:r>
          </a:p>
        </p:txBody>
      </p:sp>
      <p:sp>
        <p:nvSpPr>
          <p:cNvPr id="2" name="TextBox 1"/>
          <p:cNvSpPr txBox="1"/>
          <p:nvPr/>
        </p:nvSpPr>
        <p:spPr>
          <a:xfrm>
            <a:off x="3766775" y="1337482"/>
            <a:ext cx="4466544" cy="1107996"/>
          </a:xfrm>
          <a:prstGeom prst="rect">
            <a:avLst/>
          </a:prstGeom>
          <a:noFill/>
        </p:spPr>
        <p:txBody>
          <a:bodyPr wrap="none" lIns="0" tIns="0" rIns="0" bIns="0" rtlCol="0">
            <a:spAutoFit/>
          </a:bodyPr>
          <a:lstStyle/>
          <a:p>
            <a:r>
              <a:rPr lang="en-US" sz="7200" dirty="0" smtClean="0">
                <a:gradFill>
                  <a:gsLst>
                    <a:gs pos="0">
                      <a:schemeClr val="tx1">
                        <a:lumMod val="65000"/>
                        <a:lumOff val="35000"/>
                      </a:schemeClr>
                    </a:gs>
                    <a:gs pos="80000">
                      <a:schemeClr val="tx1">
                        <a:lumMod val="65000"/>
                        <a:lumOff val="35000"/>
                      </a:schemeClr>
                    </a:gs>
                  </a:gsLst>
                  <a:lin ang="16200000" scaled="0"/>
                </a:gradFill>
              </a:rPr>
              <a:t>Thank You!</a:t>
            </a:r>
          </a:p>
        </p:txBody>
      </p:sp>
    </p:spTree>
    <p:extLst>
      <p:ext uri="{BB962C8B-B14F-4D97-AF65-F5344CB8AC3E}">
        <p14:creationId xmlns:p14="http://schemas.microsoft.com/office/powerpoint/2010/main" val="229490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IMRUN~2\AppData\Local\Temp\Rar$DR01.553\AdvisiconPartnersLogo-WhiteBkgrd.png"/>
          <p:cNvPicPr>
            <a:picLocks noChangeAspect="1" noChangeArrowheads="1"/>
          </p:cNvPicPr>
          <p:nvPr/>
        </p:nvPicPr>
        <p:blipFill rotWithShape="1">
          <a:blip r:embed="rId2">
            <a:extLst>
              <a:ext uri="{28A0092B-C50C-407E-A947-70E740481C1C}">
                <a14:useLocalDpi xmlns:a14="http://schemas.microsoft.com/office/drawing/2010/main" val="0"/>
              </a:ext>
            </a:extLst>
          </a:blip>
          <a:srcRect t="8098"/>
          <a:stretch/>
        </p:blipFill>
        <p:spPr bwMode="auto">
          <a:xfrm>
            <a:off x="8048837" y="155946"/>
            <a:ext cx="4042160" cy="12980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19112" y="228600"/>
            <a:ext cx="11149013" cy="747897"/>
          </a:xfrm>
        </p:spPr>
        <p:txBody>
          <a:bodyPr/>
          <a:lstStyle/>
          <a:p>
            <a:r>
              <a:rPr lang="en-US" dirty="0" smtClean="0"/>
              <a:t>Meet Tim &amp; Chetan</a:t>
            </a:r>
            <a:endParaRPr lang="en-US" dirty="0"/>
          </a:p>
        </p:txBody>
      </p:sp>
      <p:sp>
        <p:nvSpPr>
          <p:cNvPr id="3" name="Text Placeholder 2"/>
          <p:cNvSpPr>
            <a:spLocks noGrp="1"/>
          </p:cNvSpPr>
          <p:nvPr>
            <p:ph type="body" sz="quarter" idx="10"/>
          </p:nvPr>
        </p:nvSpPr>
        <p:spPr>
          <a:xfrm>
            <a:off x="519904" y="2800240"/>
            <a:ext cx="11149013" cy="2721666"/>
          </a:xfrm>
        </p:spPr>
        <p:txBody>
          <a:bodyPr/>
          <a:lstStyle/>
          <a:p>
            <a:r>
              <a:rPr lang="en-US" dirty="0" smtClean="0"/>
              <a:t>Integrated Technology Solutions for PMO’s for 20 years</a:t>
            </a:r>
          </a:p>
          <a:p>
            <a:r>
              <a:rPr lang="en-US" dirty="0" smtClean="0"/>
              <a:t>Building / Customizing Enterprise Solutions for 20 years</a:t>
            </a:r>
          </a:p>
          <a:p>
            <a:r>
              <a:rPr lang="en-US" dirty="0" smtClean="0"/>
              <a:t>Scheduling with Microsoft Project for nearly 20 years</a:t>
            </a:r>
          </a:p>
          <a:p>
            <a:r>
              <a:rPr lang="en-US" dirty="0" smtClean="0"/>
              <a:t>Published Authors, Trainers &amp; Implementation Consultants</a:t>
            </a:r>
          </a:p>
          <a:p>
            <a:r>
              <a:rPr lang="en-US" dirty="0" smtClean="0"/>
              <a:t>Project MVP</a:t>
            </a:r>
            <a:endParaRPr lang="en-US" dirty="0"/>
          </a:p>
        </p:txBody>
      </p:sp>
      <p:sp>
        <p:nvSpPr>
          <p:cNvPr id="5" name="Content Placeholder 3"/>
          <p:cNvSpPr txBox="1">
            <a:spLocks/>
          </p:cNvSpPr>
          <p:nvPr/>
        </p:nvSpPr>
        <p:spPr>
          <a:xfrm>
            <a:off x="5404323" y="1218980"/>
            <a:ext cx="6591138" cy="973711"/>
          </a:xfrm>
          <a:prstGeom prst="rect">
            <a:avLst/>
          </a:prstGeom>
        </p:spPr>
        <p:txBody>
          <a:bodyPr/>
          <a:lstStyle>
            <a:lvl1pPr marL="346075" indent="-346075"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defRPr sz="28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tabLst>
                <a:tab pos="630238" algn="l"/>
              </a:tabLst>
              <a:defRPr sz="24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defRPr sz="20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3pPr>
            <a:lvl4pPr marL="1146175" indent="-231775"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tabLst>
                <a:tab pos="914400" algn="l"/>
              </a:tabLst>
              <a:defRPr sz="18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4pPr>
            <a:lvl5pPr marL="1376363" indent="-230188"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defRPr sz="18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gradFill>
                  <a:gsLst>
                    <a:gs pos="0">
                      <a:schemeClr val="tx2"/>
                    </a:gs>
                    <a:gs pos="100000">
                      <a:schemeClr val="tx2"/>
                    </a:gs>
                  </a:gsLst>
                  <a:lin ang="5400000" scaled="0"/>
                </a:gradFill>
              </a:rPr>
              <a:t>Microsoft Booth</a:t>
            </a:r>
          </a:p>
          <a:p>
            <a:r>
              <a:rPr lang="en-US" dirty="0" smtClean="0">
                <a:gradFill>
                  <a:gsLst>
                    <a:gs pos="0">
                      <a:schemeClr val="tx2"/>
                    </a:gs>
                    <a:gs pos="100000">
                      <a:schemeClr val="tx2"/>
                    </a:gs>
                  </a:gsLst>
                  <a:lin ang="5400000" scaled="0"/>
                </a:gradFill>
              </a:rPr>
              <a:t>Contact:  </a:t>
            </a:r>
            <a:r>
              <a:rPr lang="en-US" dirty="0" smtClean="0">
                <a:gradFill>
                  <a:gsLst>
                    <a:gs pos="0">
                      <a:schemeClr val="tx2"/>
                    </a:gs>
                    <a:gs pos="100000">
                      <a:schemeClr val="tx2"/>
                    </a:gs>
                  </a:gsLst>
                  <a:lin ang="5400000" scaled="0"/>
                </a:gradFill>
                <a:hlinkClick r:id="rId3"/>
              </a:rPr>
              <a:t>Tim.Runcie@Advisicon.com</a:t>
            </a:r>
            <a:r>
              <a:rPr lang="en-US" dirty="0" smtClean="0">
                <a:gradFill>
                  <a:gsLst>
                    <a:gs pos="0">
                      <a:schemeClr val="tx2"/>
                    </a:gs>
                    <a:gs pos="100000">
                      <a:schemeClr val="tx2"/>
                    </a:gs>
                  </a:gsLst>
                  <a:lin ang="5400000" scaled="0"/>
                </a:gradFill>
              </a:rPr>
              <a:t/>
            </a:r>
            <a:br>
              <a:rPr lang="en-US" dirty="0" smtClean="0">
                <a:gradFill>
                  <a:gsLst>
                    <a:gs pos="0">
                      <a:schemeClr val="tx2"/>
                    </a:gs>
                    <a:gs pos="100000">
                      <a:schemeClr val="tx2"/>
                    </a:gs>
                  </a:gsLst>
                  <a:lin ang="5400000" scaled="0"/>
                </a:gradFill>
              </a:rPr>
            </a:br>
            <a:r>
              <a:rPr lang="en-US" dirty="0" smtClean="0">
                <a:gradFill>
                  <a:gsLst>
                    <a:gs pos="0">
                      <a:schemeClr val="tx2"/>
                    </a:gs>
                    <a:gs pos="100000">
                      <a:schemeClr val="tx2"/>
                    </a:gs>
                  </a:gsLst>
                  <a:lin ang="5400000" scaled="0"/>
                </a:gradFill>
              </a:rPr>
              <a:t>               </a:t>
            </a:r>
            <a:r>
              <a:rPr lang="en-US" dirty="0" smtClean="0">
                <a:gradFill>
                  <a:gsLst>
                    <a:gs pos="0">
                      <a:schemeClr val="tx2"/>
                    </a:gs>
                    <a:gs pos="100000">
                      <a:schemeClr val="tx2"/>
                    </a:gs>
                  </a:gsLst>
                  <a:lin ang="5400000" scaled="0"/>
                </a:gradFill>
                <a:hlinkClick r:id="rId4"/>
              </a:rPr>
              <a:t>Chetan@Advisicon.com</a:t>
            </a:r>
            <a:r>
              <a:rPr lang="en-US" dirty="0" smtClean="0">
                <a:gradFill>
                  <a:gsLst>
                    <a:gs pos="0">
                      <a:schemeClr val="tx2"/>
                    </a:gs>
                    <a:gs pos="100000">
                      <a:schemeClr val="tx2"/>
                    </a:gs>
                  </a:gsLst>
                  <a:lin ang="5400000" scaled="0"/>
                </a:gradFill>
              </a:rPr>
              <a:t> </a:t>
            </a:r>
          </a:p>
          <a:p>
            <a:endParaRPr lang="en-US" dirty="0">
              <a:gradFill>
                <a:gsLst>
                  <a:gs pos="0">
                    <a:schemeClr val="tx2"/>
                  </a:gs>
                  <a:gs pos="100000">
                    <a:schemeClr val="tx2"/>
                  </a:gs>
                </a:gsLst>
                <a:lin ang="5400000" scaled="0"/>
              </a:gradFill>
            </a:endParaRPr>
          </a:p>
        </p:txBody>
      </p:sp>
      <p:sp>
        <p:nvSpPr>
          <p:cNvPr id="11" name="TextBox 10"/>
          <p:cNvSpPr txBox="1"/>
          <p:nvPr/>
        </p:nvSpPr>
        <p:spPr>
          <a:xfrm>
            <a:off x="8782492" y="6242483"/>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ProjectMVP</a:t>
            </a:r>
            <a:r>
              <a:rPr lang="en-US" dirty="0" smtClean="0">
                <a:gradFill>
                  <a:gsLst>
                    <a:gs pos="0">
                      <a:schemeClr val="tx1">
                        <a:lumMod val="65000"/>
                        <a:lumOff val="35000"/>
                      </a:schemeClr>
                    </a:gs>
                    <a:gs pos="80000">
                      <a:schemeClr val="tx1">
                        <a:lumMod val="65000"/>
                        <a:lumOff val="35000"/>
                      </a:schemeClr>
                    </a:gs>
                  </a:gsLst>
                  <a:lin ang="16200000" scaled="0"/>
                </a:gradFill>
              </a:rPr>
              <a:t> #PC322 #mspc12</a:t>
            </a:r>
          </a:p>
        </p:txBody>
      </p:sp>
      <p:pic>
        <p:nvPicPr>
          <p:cNvPr id="10" name="Picture 9" descr="S:\Consulting Resources\Pictures\Logos - Partner\MVP Logo.png"/>
          <p:cNvPicPr>
            <a:picLocks noChangeAspect="1" noChangeArrowheads="1"/>
          </p:cNvPicPr>
          <p:nvPr/>
        </p:nvPicPr>
        <p:blipFill>
          <a:blip r:embed="rId5" cstate="print"/>
          <a:srcRect/>
          <a:stretch>
            <a:fillRect/>
          </a:stretch>
        </p:blipFill>
        <p:spPr bwMode="auto">
          <a:xfrm>
            <a:off x="10522407" y="4017107"/>
            <a:ext cx="1161551" cy="1818079"/>
          </a:xfrm>
          <a:prstGeom prst="rect">
            <a:avLst/>
          </a:prstGeom>
          <a:noFill/>
          <a:ln w="9525">
            <a:noFill/>
            <a:miter lim="800000"/>
            <a:headEnd/>
            <a:tailEnd/>
          </a:ln>
        </p:spPr>
      </p:pic>
      <p:pic>
        <p:nvPicPr>
          <p:cNvPr id="12" name=" 0"/>
          <p:cNvPicPr/>
          <p:nvPr/>
        </p:nvPicPr>
        <p:blipFill>
          <a:blip r:embed="rId6" cstate="print">
            <a:extLst>
              <a:ext uri="{28A0092B-C50C-407E-A947-70E740481C1C}">
                <a14:useLocalDpi xmlns:a14="http://schemas.microsoft.com/office/drawing/2010/main" val="0"/>
              </a:ext>
            </a:extLst>
          </a:blip>
          <a:stretch>
            <a:fillRect/>
          </a:stretch>
        </p:blipFill>
        <p:spPr>
          <a:xfrm>
            <a:off x="2164702" y="955113"/>
            <a:ext cx="1160200" cy="1734726"/>
          </a:xfrm>
          <a:prstGeom prst="rect">
            <a:avLst/>
          </a:prstGeom>
        </p:spPr>
      </p:pic>
      <p:pic>
        <p:nvPicPr>
          <p:cNvPr id="2051" name="Picture 3" descr="C:\Users\Tim Runcie\Desktop\cp.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531" y="955113"/>
            <a:ext cx="1154987" cy="17347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p:cNvPicPr>
            <a:picLocks noChangeAspect="1" noChangeArrowheads="1"/>
          </p:cNvPicPr>
          <p:nvPr/>
        </p:nvPicPr>
        <p:blipFill rotWithShape="1">
          <a:blip r:embed="rId8">
            <a:extLst>
              <a:ext uri="{28A0092B-C50C-407E-A947-70E740481C1C}">
                <a14:useLocalDpi xmlns:a14="http://schemas.microsoft.com/office/drawing/2010/main" val="0"/>
              </a:ext>
            </a:extLst>
          </a:blip>
          <a:srcRect b="5810"/>
          <a:stretch/>
        </p:blipFill>
        <p:spPr bwMode="auto">
          <a:xfrm>
            <a:off x="6695514" y="4889240"/>
            <a:ext cx="1370313" cy="1594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b="10792"/>
          <a:stretch/>
        </p:blipFill>
        <p:spPr bwMode="auto">
          <a:xfrm>
            <a:off x="5264674" y="4926147"/>
            <a:ext cx="1296880" cy="1558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rotWithShape="1">
          <a:blip r:embed="rId10">
            <a:extLst>
              <a:ext uri="{28A0092B-C50C-407E-A947-70E740481C1C}">
                <a14:useLocalDpi xmlns:a14="http://schemas.microsoft.com/office/drawing/2010/main" val="0"/>
              </a:ext>
            </a:extLst>
          </a:blip>
          <a:srcRect b="8736"/>
          <a:stretch/>
        </p:blipFill>
        <p:spPr bwMode="auto">
          <a:xfrm>
            <a:off x="3739490" y="4901501"/>
            <a:ext cx="1381755" cy="1602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23086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gradFill flip="none" rotWithShape="1">
                  <a:gsLst>
                    <a:gs pos="0">
                      <a:schemeClr val="tx2"/>
                    </a:gs>
                    <a:gs pos="86000">
                      <a:schemeClr val="tx2"/>
                    </a:gs>
                  </a:gsLst>
                  <a:lin ang="5400000" scaled="0"/>
                  <a:tileRect/>
                </a:gradFill>
              </a:rPr>
              <a:t>Session Objectives</a:t>
            </a:r>
            <a:endParaRPr lang="en-US" sz="3600" dirty="0">
              <a:gradFill flip="none" rotWithShape="1">
                <a:gsLst>
                  <a:gs pos="0">
                    <a:schemeClr val="tx2"/>
                  </a:gs>
                  <a:gs pos="86000">
                    <a:schemeClr val="tx2"/>
                  </a:gs>
                </a:gsLst>
                <a:lin ang="5400000" scaled="0"/>
                <a:tileRect/>
              </a:gradFill>
              <a:latin typeface="+mj-lt"/>
            </a:endParaRPr>
          </a:p>
        </p:txBody>
      </p:sp>
      <p:sp>
        <p:nvSpPr>
          <p:cNvPr id="3" name="Text Placeholder 2"/>
          <p:cNvSpPr>
            <a:spLocks noGrp="1"/>
          </p:cNvSpPr>
          <p:nvPr>
            <p:ph type="body" sz="quarter" idx="10"/>
          </p:nvPr>
        </p:nvSpPr>
        <p:spPr>
          <a:xfrm>
            <a:off x="453797" y="1264622"/>
            <a:ext cx="11149013" cy="4635115"/>
          </a:xfrm>
        </p:spPr>
        <p:txBody>
          <a:bodyPr/>
          <a:lstStyle/>
          <a:p>
            <a:r>
              <a:rPr lang="en-US" dirty="0" smtClean="0"/>
              <a:t>Not a Technical Step by Step Session </a:t>
            </a:r>
          </a:p>
          <a:p>
            <a:r>
              <a:rPr lang="en-US" dirty="0" smtClean="0">
                <a:solidFill>
                  <a:srgbClr val="7030A0"/>
                </a:solidFill>
              </a:rPr>
              <a:t>Showcase the ability to Integrate External / Competing LOB Systems with Project Server Leveraging it’s Forecasting &amp; Reporting</a:t>
            </a:r>
          </a:p>
          <a:p>
            <a:r>
              <a:rPr lang="en-US" dirty="0" smtClean="0"/>
              <a:t>Key Topics of Focus Include:</a:t>
            </a:r>
          </a:p>
          <a:p>
            <a:pPr lvl="1"/>
            <a:r>
              <a:rPr lang="en-US" dirty="0" smtClean="0">
                <a:solidFill>
                  <a:srgbClr val="7030A0"/>
                </a:solidFill>
              </a:rPr>
              <a:t>Address Shortcomings of External Systems &amp; Solve Business Pain Points</a:t>
            </a:r>
          </a:p>
          <a:p>
            <a:pPr lvl="1"/>
            <a:r>
              <a:rPr lang="en-US" dirty="0" smtClean="0"/>
              <a:t>Concepts for Retrieving &amp; Integrated External Data</a:t>
            </a:r>
          </a:p>
          <a:p>
            <a:pPr lvl="1"/>
            <a:r>
              <a:rPr lang="en-US" dirty="0" smtClean="0">
                <a:solidFill>
                  <a:srgbClr val="7030A0"/>
                </a:solidFill>
              </a:rPr>
              <a:t>Transforming Data and Embedding it with Project Server</a:t>
            </a:r>
          </a:p>
          <a:p>
            <a:pPr lvl="1"/>
            <a:r>
              <a:rPr lang="en-US" dirty="0" smtClean="0"/>
              <a:t>Understanding the Pitfalls to Avoid &amp; Solutions to Leverage</a:t>
            </a:r>
          </a:p>
          <a:p>
            <a:endParaRPr lang="en-US" dirty="0" smtClean="0"/>
          </a:p>
          <a:p>
            <a:pPr lvl="1"/>
            <a:endParaRPr lang="en-US" dirty="0" smtClean="0"/>
          </a:p>
          <a:p>
            <a:pPr lvl="1"/>
            <a:endParaRPr lang="en-US" dirty="0"/>
          </a:p>
        </p:txBody>
      </p:sp>
      <p:sp>
        <p:nvSpPr>
          <p:cNvPr id="5" name="TextBox 4"/>
          <p:cNvSpPr txBox="1"/>
          <p:nvPr/>
        </p:nvSpPr>
        <p:spPr>
          <a:xfrm>
            <a:off x="8782491" y="6233393"/>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ProjectMVP</a:t>
            </a:r>
            <a:r>
              <a:rPr lang="en-US" dirty="0" smtClean="0">
                <a:gradFill>
                  <a:gsLst>
                    <a:gs pos="0">
                      <a:schemeClr val="tx1">
                        <a:lumMod val="65000"/>
                        <a:lumOff val="35000"/>
                      </a:schemeClr>
                    </a:gs>
                    <a:gs pos="80000">
                      <a:schemeClr val="tx1">
                        <a:lumMod val="65000"/>
                        <a:lumOff val="35000"/>
                      </a:schemeClr>
                    </a:gs>
                  </a:gsLst>
                  <a:lin ang="16200000" scaled="0"/>
                </a:gradFill>
              </a:rPr>
              <a:t> #PC322 #mspc12</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886" y="3671247"/>
            <a:ext cx="2331868" cy="1659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9095396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gradFill flip="none" rotWithShape="1">
                  <a:gsLst>
                    <a:gs pos="0">
                      <a:schemeClr val="tx2"/>
                    </a:gs>
                    <a:gs pos="86000">
                      <a:schemeClr val="tx2"/>
                    </a:gs>
                  </a:gsLst>
                  <a:lin ang="5400000" scaled="0"/>
                  <a:tileRect/>
                </a:gradFill>
              </a:rPr>
              <a:t>Session Guidelines</a:t>
            </a:r>
            <a:endParaRPr lang="en-US" sz="3600" i="1" dirty="0">
              <a:gradFill flip="none" rotWithShape="1">
                <a:gsLst>
                  <a:gs pos="0">
                    <a:schemeClr val="tx2"/>
                  </a:gs>
                  <a:gs pos="86000">
                    <a:schemeClr val="tx2"/>
                  </a:gs>
                </a:gsLst>
                <a:lin ang="5400000" scaled="0"/>
                <a:tileRect/>
              </a:gradFill>
              <a:latin typeface="+mj-lt"/>
            </a:endParaRPr>
          </a:p>
        </p:txBody>
      </p:sp>
      <p:sp>
        <p:nvSpPr>
          <p:cNvPr id="3" name="Text Placeholder 2"/>
          <p:cNvSpPr>
            <a:spLocks noGrp="1"/>
          </p:cNvSpPr>
          <p:nvPr>
            <p:ph type="body" sz="quarter" idx="10"/>
          </p:nvPr>
        </p:nvSpPr>
        <p:spPr>
          <a:xfrm>
            <a:off x="453797" y="1264622"/>
            <a:ext cx="11149013" cy="4315027"/>
          </a:xfrm>
        </p:spPr>
        <p:txBody>
          <a:bodyPr/>
          <a:lstStyle/>
          <a:p>
            <a:r>
              <a:rPr lang="en-US" dirty="0"/>
              <a:t>Turn your Cell Phones Off</a:t>
            </a:r>
          </a:p>
          <a:p>
            <a:r>
              <a:rPr lang="en-US" dirty="0" smtClean="0"/>
              <a:t>Questions:</a:t>
            </a:r>
          </a:p>
          <a:p>
            <a:pPr lvl="1"/>
            <a:r>
              <a:rPr lang="en-US" dirty="0" smtClean="0"/>
              <a:t>Use the Microphones</a:t>
            </a:r>
          </a:p>
          <a:p>
            <a:pPr lvl="1"/>
            <a:r>
              <a:rPr lang="en-US" dirty="0" smtClean="0"/>
              <a:t>Taken at Pre-Arranged Stages</a:t>
            </a:r>
          </a:p>
          <a:p>
            <a:pPr lvl="1"/>
            <a:r>
              <a:rPr lang="en-US" dirty="0" smtClean="0"/>
              <a:t>Should Address Steps Covered</a:t>
            </a:r>
          </a:p>
          <a:p>
            <a:pPr lvl="1"/>
            <a:r>
              <a:rPr lang="en-US" dirty="0" smtClean="0"/>
              <a:t>Not Directly Related Will be Covered Offline</a:t>
            </a:r>
          </a:p>
          <a:p>
            <a:r>
              <a:rPr lang="en-US" dirty="0" smtClean="0"/>
              <a:t>Fill in your </a:t>
            </a:r>
            <a:r>
              <a:rPr lang="en-US" dirty="0" err="1" smtClean="0"/>
              <a:t>Eval’s</a:t>
            </a:r>
            <a:endParaRPr lang="en-US" dirty="0" smtClean="0"/>
          </a:p>
          <a:p>
            <a:r>
              <a:rPr lang="en-US" dirty="0" smtClean="0"/>
              <a:t>We will be Available Afterwards for More Questions</a:t>
            </a:r>
          </a:p>
          <a:p>
            <a:r>
              <a:rPr lang="en-US" dirty="0" smtClean="0"/>
              <a:t>Have Fun!</a:t>
            </a:r>
          </a:p>
          <a:p>
            <a:pPr lvl="1"/>
            <a:endParaRPr lang="en-US" dirty="0"/>
          </a:p>
        </p:txBody>
      </p:sp>
      <p:sp>
        <p:nvSpPr>
          <p:cNvPr id="5" name="TextBox 4"/>
          <p:cNvSpPr txBox="1"/>
          <p:nvPr/>
        </p:nvSpPr>
        <p:spPr>
          <a:xfrm>
            <a:off x="8782491" y="6233393"/>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ProjectMVP</a:t>
            </a:r>
            <a:r>
              <a:rPr lang="en-US" dirty="0" smtClean="0">
                <a:gradFill>
                  <a:gsLst>
                    <a:gs pos="0">
                      <a:schemeClr val="tx1">
                        <a:lumMod val="65000"/>
                        <a:lumOff val="35000"/>
                      </a:schemeClr>
                    </a:gs>
                    <a:gs pos="80000">
                      <a:schemeClr val="tx1">
                        <a:lumMod val="65000"/>
                        <a:lumOff val="35000"/>
                      </a:schemeClr>
                    </a:gs>
                  </a:gsLst>
                  <a:lin ang="16200000" scaled="0"/>
                </a:gradFill>
              </a:rPr>
              <a:t> #PC322 #mspc12</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5134" y="500951"/>
            <a:ext cx="3291257" cy="3061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630265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20700" y="1768475"/>
            <a:ext cx="11144250" cy="1994392"/>
          </a:xfrm>
        </p:spPr>
        <p:txBody>
          <a:bodyPr/>
          <a:lstStyle/>
          <a:p>
            <a:r>
              <a:rPr lang="en-US" dirty="0" smtClean="0"/>
              <a:t>So Why Integrate with Project Server?</a:t>
            </a:r>
          </a:p>
        </p:txBody>
      </p:sp>
      <p:pic>
        <p:nvPicPr>
          <p:cNvPr id="3" name="Picture 2" descr="Microsoft Project Conference 201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00" y="5707121"/>
            <a:ext cx="1788099" cy="768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6030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Bringing Good Things Together</a:t>
            </a:r>
            <a:endParaRPr lang="en-US" dirty="0"/>
          </a:p>
        </p:txBody>
      </p:sp>
      <p:sp>
        <p:nvSpPr>
          <p:cNvPr id="3" name="Text Placeholder 2"/>
          <p:cNvSpPr>
            <a:spLocks noGrp="1"/>
          </p:cNvSpPr>
          <p:nvPr>
            <p:ph type="body" sz="quarter" idx="10"/>
          </p:nvPr>
        </p:nvSpPr>
        <p:spPr>
          <a:xfrm>
            <a:off x="5473667" y="2819399"/>
            <a:ext cx="899141" cy="1218795"/>
          </a:xfrm>
        </p:spPr>
        <p:txBody>
          <a:bodyPr/>
          <a:lstStyle/>
          <a:p>
            <a:pPr marL="0" indent="0">
              <a:buNone/>
            </a:pPr>
            <a:r>
              <a:rPr lang="en-US" sz="8800" b="1" dirty="0" smtClean="0">
                <a:solidFill>
                  <a:schemeClr val="tx1"/>
                </a:solidFill>
              </a:rPr>
              <a:t>+</a:t>
            </a:r>
            <a:endParaRPr lang="en-US" sz="8800" b="1"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29" y="1327376"/>
            <a:ext cx="4295775"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9621" y="1706205"/>
            <a:ext cx="3836567" cy="3630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38128" y="5523721"/>
            <a:ext cx="2463282" cy="430887"/>
          </a:xfrm>
          <a:prstGeom prst="rect">
            <a:avLst/>
          </a:prstGeom>
          <a:noFill/>
        </p:spPr>
        <p:txBody>
          <a:bodyPr wrap="square" lIns="0" tIns="0" rIns="0" bIns="0" rtlCol="0">
            <a:spAutoFit/>
          </a:bodyPr>
          <a:lstStyle/>
          <a:p>
            <a:pPr algn="ctr"/>
            <a:r>
              <a:rPr lang="en-US" sz="2800" dirty="0" smtClean="0">
                <a:gradFill>
                  <a:gsLst>
                    <a:gs pos="0">
                      <a:schemeClr val="tx1">
                        <a:lumMod val="65000"/>
                        <a:lumOff val="35000"/>
                      </a:schemeClr>
                    </a:gs>
                    <a:gs pos="80000">
                      <a:schemeClr val="tx1">
                        <a:lumMod val="65000"/>
                        <a:lumOff val="35000"/>
                      </a:schemeClr>
                    </a:gs>
                  </a:gsLst>
                  <a:lin ang="16200000" scaled="0"/>
                </a:gradFill>
              </a:rPr>
              <a:t>Peanut Butter</a:t>
            </a:r>
          </a:p>
        </p:txBody>
      </p:sp>
      <p:sp>
        <p:nvSpPr>
          <p:cNvPr id="7" name="TextBox 6"/>
          <p:cNvSpPr txBox="1"/>
          <p:nvPr/>
        </p:nvSpPr>
        <p:spPr>
          <a:xfrm>
            <a:off x="7556243" y="5523720"/>
            <a:ext cx="2463282" cy="430887"/>
          </a:xfrm>
          <a:prstGeom prst="rect">
            <a:avLst/>
          </a:prstGeom>
          <a:noFill/>
        </p:spPr>
        <p:txBody>
          <a:bodyPr wrap="square" lIns="0" tIns="0" rIns="0" bIns="0" rtlCol="0">
            <a:spAutoFit/>
          </a:bodyPr>
          <a:lstStyle/>
          <a:p>
            <a:pPr algn="ctr"/>
            <a:r>
              <a:rPr lang="en-US" sz="2800" dirty="0" smtClean="0">
                <a:gradFill>
                  <a:gsLst>
                    <a:gs pos="0">
                      <a:schemeClr val="tx1">
                        <a:lumMod val="65000"/>
                        <a:lumOff val="35000"/>
                      </a:schemeClr>
                    </a:gs>
                    <a:gs pos="80000">
                      <a:schemeClr val="tx1">
                        <a:lumMod val="65000"/>
                        <a:lumOff val="35000"/>
                      </a:schemeClr>
                    </a:gs>
                  </a:gsLst>
                  <a:lin ang="16200000" scaled="0"/>
                </a:gradFill>
              </a:rPr>
              <a:t>Chocolate</a:t>
            </a:r>
          </a:p>
        </p:txBody>
      </p:sp>
    </p:spTree>
    <p:extLst>
      <p:ext uri="{BB962C8B-B14F-4D97-AF65-F5344CB8AC3E}">
        <p14:creationId xmlns:p14="http://schemas.microsoft.com/office/powerpoint/2010/main" val="398257191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9325721" y="6334125"/>
            <a:ext cx="2539339" cy="457200"/>
          </a:xfrm>
          <a:prstGeom prst="rect">
            <a:avLst/>
          </a:prstGeom>
        </p:spPr>
        <p:txBody>
          <a:bodyPr/>
          <a:lstStyle/>
          <a:p>
            <a:fld id="{DFC3DADB-277B-437E-9718-161D4C5D67CD}" type="slidenum">
              <a:rPr lang="en-US"/>
              <a:pPr/>
              <a:t>9</a:t>
            </a:fld>
            <a:endParaRPr lang="en-US"/>
          </a:p>
        </p:txBody>
      </p:sp>
      <p:sp>
        <p:nvSpPr>
          <p:cNvPr id="961538" name="Rectangle 2"/>
          <p:cNvSpPr>
            <a:spLocks noChangeArrowheads="1"/>
          </p:cNvSpPr>
          <p:nvPr/>
        </p:nvSpPr>
        <p:spPr bwMode="auto">
          <a:xfrm>
            <a:off x="0" y="0"/>
            <a:ext cx="7618016" cy="6858000"/>
          </a:xfrm>
          <a:prstGeom prst="rect">
            <a:avLst/>
          </a:prstGeom>
          <a:solidFill>
            <a:schemeClr val="tx1"/>
          </a:solidFill>
          <a:ln w="9525">
            <a:solidFill>
              <a:schemeClr val="tx1"/>
            </a:solidFill>
            <a:miter lim="800000"/>
            <a:headEnd/>
            <a:tailEnd/>
          </a:ln>
          <a:effectLst/>
        </p:spPr>
        <p:txBody>
          <a:bodyPr wrap="none" anchor="ctr"/>
          <a:lstStyle/>
          <a:p>
            <a:pPr algn="ctr"/>
            <a:endParaRPr lang="en-US" sz="1800"/>
          </a:p>
        </p:txBody>
      </p:sp>
      <p:pic>
        <p:nvPicPr>
          <p:cNvPr id="961539" name="Picture 3" descr="Einstein BW"/>
          <p:cNvPicPr>
            <a:picLocks noChangeAspect="1" noChangeArrowheads="1"/>
          </p:cNvPicPr>
          <p:nvPr/>
        </p:nvPicPr>
        <p:blipFill>
          <a:blip r:embed="rId3"/>
          <a:srcRect/>
          <a:stretch>
            <a:fillRect/>
          </a:stretch>
        </p:blipFill>
        <p:spPr bwMode="auto">
          <a:xfrm>
            <a:off x="5719665" y="0"/>
            <a:ext cx="6469160" cy="6858000"/>
          </a:xfrm>
          <a:prstGeom prst="rect">
            <a:avLst/>
          </a:prstGeom>
          <a:noFill/>
        </p:spPr>
      </p:pic>
      <p:sp>
        <p:nvSpPr>
          <p:cNvPr id="961540" name="Rectangle 4"/>
          <p:cNvSpPr>
            <a:spLocks noGrp="1" noChangeArrowheads="1"/>
          </p:cNvSpPr>
          <p:nvPr>
            <p:ph type="body" idx="1"/>
          </p:nvPr>
        </p:nvSpPr>
        <p:spPr>
          <a:xfrm>
            <a:off x="382554" y="2667001"/>
            <a:ext cx="6251511" cy="775597"/>
          </a:xfrm>
        </p:spPr>
        <p:txBody>
          <a:bodyPr/>
          <a:lstStyle/>
          <a:p>
            <a:pPr marL="0" indent="3175">
              <a:buFontTx/>
              <a:buNone/>
            </a:pPr>
            <a:r>
              <a:rPr lang="en-US" dirty="0">
                <a:solidFill>
                  <a:schemeClr val="bg1"/>
                </a:solidFill>
              </a:rPr>
              <a:t>If you can’t say it simply, you simply don’t understand it.</a:t>
            </a:r>
          </a:p>
        </p:txBody>
      </p:sp>
      <p:sp>
        <p:nvSpPr>
          <p:cNvPr id="961541" name="Text Box 5"/>
          <p:cNvSpPr txBox="1">
            <a:spLocks noChangeArrowheads="1"/>
          </p:cNvSpPr>
          <p:nvPr/>
        </p:nvSpPr>
        <p:spPr bwMode="auto">
          <a:xfrm>
            <a:off x="0" y="1524000"/>
            <a:ext cx="7008573" cy="3231654"/>
          </a:xfrm>
          <a:prstGeom prst="rect">
            <a:avLst/>
          </a:prstGeom>
          <a:solidFill>
            <a:schemeClr val="tx1"/>
          </a:solidFill>
          <a:ln w="9525" algn="ctr">
            <a:noFill/>
            <a:miter lim="800000"/>
            <a:headEnd/>
            <a:tailEnd/>
          </a:ln>
          <a:effectLst/>
        </p:spPr>
        <p:txBody>
          <a:bodyPr wrap="square">
            <a:spAutoFit/>
          </a:bodyPr>
          <a:lstStyle/>
          <a:p>
            <a:pPr algn="r"/>
            <a:r>
              <a:rPr lang="en-US" sz="4000" dirty="0">
                <a:solidFill>
                  <a:schemeClr val="bg1"/>
                </a:solidFill>
              </a:rPr>
              <a:t>Needed: </a:t>
            </a:r>
          </a:p>
          <a:p>
            <a:pPr algn="r"/>
            <a:r>
              <a:rPr lang="en-US" sz="4400" dirty="0">
                <a:solidFill>
                  <a:schemeClr val="bg1"/>
                </a:solidFill>
                <a:latin typeface="Eras Bold ITC" pitchFamily="34" charset="0"/>
              </a:rPr>
              <a:t>Simple</a:t>
            </a:r>
            <a:r>
              <a:rPr lang="en-US" sz="4000" dirty="0">
                <a:solidFill>
                  <a:schemeClr val="bg1"/>
                </a:solidFill>
              </a:rPr>
              <a:t> </a:t>
            </a:r>
            <a:r>
              <a:rPr lang="en-US" sz="4000" dirty="0" smtClean="0">
                <a:solidFill>
                  <a:schemeClr val="bg1"/>
                </a:solidFill>
              </a:rPr>
              <a:t>reports that  </a:t>
            </a:r>
            <a:r>
              <a:rPr lang="en-US" sz="4000" dirty="0">
                <a:solidFill>
                  <a:schemeClr val="bg1"/>
                </a:solidFill>
              </a:rPr>
              <a:t>help </a:t>
            </a:r>
            <a:r>
              <a:rPr lang="en-US" sz="4000" dirty="0" smtClean="0">
                <a:solidFill>
                  <a:schemeClr val="bg1"/>
                </a:solidFill>
              </a:rPr>
              <a:t>end </a:t>
            </a:r>
            <a:r>
              <a:rPr lang="en-US" sz="4000" dirty="0">
                <a:solidFill>
                  <a:schemeClr val="bg1"/>
                </a:solidFill>
              </a:rPr>
              <a:t>users </a:t>
            </a:r>
          </a:p>
          <a:p>
            <a:pPr algn="r"/>
            <a:r>
              <a:rPr lang="en-US" sz="4000" dirty="0">
                <a:solidFill>
                  <a:schemeClr val="bg1"/>
                </a:solidFill>
              </a:rPr>
              <a:t>to understand past and future project performance.</a:t>
            </a:r>
          </a:p>
        </p:txBody>
      </p:sp>
    </p:spTree>
    <p:extLst>
      <p:ext uri="{BB962C8B-B14F-4D97-AF65-F5344CB8AC3E}">
        <p14:creationId xmlns:p14="http://schemas.microsoft.com/office/powerpoint/2010/main" val="363442499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1541"/>
                                        </p:tgtEl>
                                        <p:attrNameLst>
                                          <p:attrName>style.visibility</p:attrName>
                                        </p:attrNameLst>
                                      </p:cBhvr>
                                      <p:to>
                                        <p:strVal val="visible"/>
                                      </p:to>
                                    </p:set>
                                    <p:animEffect transition="in" filter="dissolve">
                                      <p:cBhvr>
                                        <p:cTn id="7" dur="500"/>
                                        <p:tgtEl>
                                          <p:spTgt spid="961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541" grpId="0" animBg="1"/>
    </p:bldLst>
  </p:timing>
</p:sld>
</file>

<file path=ppt/theme/theme1.xml><?xml version="1.0" encoding="utf-8"?>
<a:theme xmlns:a="http://schemas.openxmlformats.org/drawingml/2006/main" name="Microsoft Project Conference_Template_16x9">
  <a:themeElements>
    <a:clrScheme name="Microsoft Project Conference 2012">
      <a:dk1>
        <a:srgbClr val="000000"/>
      </a:dk1>
      <a:lt1>
        <a:srgbClr val="FFFFFF"/>
      </a:lt1>
      <a:dk2>
        <a:srgbClr val="59A843"/>
      </a:dk2>
      <a:lt2>
        <a:srgbClr val="FFFFFF"/>
      </a:lt2>
      <a:accent1>
        <a:srgbClr val="59A843"/>
      </a:accent1>
      <a:accent2>
        <a:srgbClr val="B9D76D"/>
      </a:accent2>
      <a:accent3>
        <a:srgbClr val="7F7F7F"/>
      </a:accent3>
      <a:accent4>
        <a:srgbClr val="3F3F3F"/>
      </a:accent4>
      <a:accent5>
        <a:srgbClr val="FF8200"/>
      </a:accent5>
      <a:accent6>
        <a:srgbClr val="FFA514"/>
      </a:accent6>
      <a:hlink>
        <a:srgbClr val="0070C0"/>
      </a:hlink>
      <a:folHlink>
        <a:srgbClr val="0071BC"/>
      </a:folHlink>
    </a:clrScheme>
    <a:fontScheme name="Segoe UI Light (Heading) Segoe UI (Body)">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9A843"/>
        </a:solidFill>
        <a:ln>
          <a:noFill/>
          <a:headEnd type="none" w="med" len="med"/>
          <a:tailEnd type="none" w="med" len="med"/>
        </a:ln>
        <a:effectLst/>
      </a:spPr>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defPPr defTabSz="914099" fontAlgn="base">
          <a:spcBef>
            <a:spcPct val="0"/>
          </a:spcBef>
          <a:spcAft>
            <a:spcPct val="0"/>
          </a:spcAft>
          <a:defRPr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800" dirty="0" smtClean="0">
            <a:gradFill>
              <a:gsLst>
                <a:gs pos="0">
                  <a:schemeClr val="tx1">
                    <a:lumMod val="65000"/>
                    <a:lumOff val="35000"/>
                  </a:schemeClr>
                </a:gs>
                <a:gs pos="80000">
                  <a:schemeClr val="tx1">
                    <a:lumMod val="65000"/>
                    <a:lumOff val="35000"/>
                  </a:schemeClr>
                </a:gs>
              </a:gsLst>
              <a:lin ang="162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2012-03-22T07:00:00+00:00</Event_x0020_End_x0020_Date>
    <Event_x0020_Start_x0020_Date xmlns="2295e2e7-0eeb-498e-8716-217bb2ee6ee3">2012-03-19T07:00:00+00:00</Event_x0020_Start_x0020_Date>
    <MS_x0020_Speaker xmlns="2295e2e7-0eeb-498e-8716-217bb2ee6ee3">
      <UserInfo>
        <DisplayName/>
        <AccountId xsi:nil="true"/>
        <AccountType/>
      </UserInfo>
    </MS_x0020_Speaker>
    <External_x0020_Speaker xmlns="2295e2e7-0eeb-498e-8716-217bb2ee6ee3">Tim Runcie; Patel Chetan </External_x0020_Speaker>
    <Session_x0020_Code xmlns="2295e2e7-0eeb-498e-8716-217bb2ee6ee3">PC322</Session_x0020_Code>
    <ProductTaxHTField0 xmlns="2295e2e7-0eeb-498e-8716-217bb2ee6ee3">
      <Terms xmlns="http://schemas.microsoft.com/office/infopath/2007/PartnerControls"/>
    </ProductTaxHTField0>
    <Presentation_x0020_Date xmlns="2295e2e7-0eeb-498e-8716-217bb2ee6ee3">2012-03-21T00:00:00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Phoenix, AZ</TermName>
          <TermId xmlns="http://schemas.microsoft.com/office/infopath/2007/PartnerControls">85e90838-46f8-4994-b2dc-cf32103ec243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Microsoft Project Conference</TermName>
          <TermId xmlns="http://schemas.microsoft.com/office/infopath/2007/PartnerControls">1c95b260-83a0-4482-a29e-c41df903e36d</TermId>
        </TermInfo>
      </Terms>
    </Event1TaxHTField0>
    <MS_x0020_Content_x0020_Owner xmlns="2295e2e7-0eeb-498e-8716-217bb2ee6ee3">
      <UserInfo>
        <DisplayName/>
        <AccountId xsi:nil="true"/>
        <AccountType/>
      </UserInfo>
    </MS_x0020_Content_x0020_Owner>
    <TaxCatchAll xmlns="2295e2e7-0eeb-498e-8716-217bb2ee6ee3">
      <Value>96</Value>
      <Value>127</Value>
      <Value>225</Value>
      <Value>224</Value>
    </TaxCatchAll>
    <Event_x0020_VenueTaxHTField0 xmlns="2295e2e7-0eeb-498e-8716-217bb2ee6ee3">
      <Terms xmlns="http://schemas.microsoft.com/office/infopath/2007/PartnerControls"/>
    </Event_x0020_VenueTaxHTField0>
    <AudienceTaxHTField0 xmlns="8b529f77-48ab-4581-b468-93f09345b8aa">
      <Terms xmlns="http://schemas.microsoft.com/office/infopath/2007/PartnerControls">
        <TermInfo xmlns="http://schemas.microsoft.com/office/infopath/2007/PartnerControls">
          <TermName xmlns="http://schemas.microsoft.com/office/infopath/2007/PartnerControls">Internal</TermName>
          <TermId xmlns="http://schemas.microsoft.com/office/infopath/2007/PartnerControls">01ad740b-d761-4357-9562-ad7fe6bb4a94</TermId>
        </TermInfo>
        <TermInfo xmlns="http://schemas.microsoft.com/office/infopath/2007/PartnerControls">
          <TermName xmlns="http://schemas.microsoft.com/office/infopath/2007/PartnerControls">Other</TermName>
          <TermId xmlns="http://schemas.microsoft.com/office/infopath/2007/PartnerControls">1d63dafe-c6b5-450d-9d7f-2a5af3513850</TermId>
        </TermInfo>
      </Terms>
    </Audienc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99EE04-34A2-4D1C-B3A9-3B8B94E627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2295e2e7-0eeb-498e-8716-217bb2ee6ee3"/>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purl.org/dc/terms/"/>
    <ds:schemaRef ds:uri="http://schemas.microsoft.com/office/infopath/2007/PartnerControls"/>
    <ds:schemaRef ds:uri="8b529f77-48ab-4581-b468-93f09345b8aa"/>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13194</TotalTime>
  <Words>1950</Words>
  <Application>Microsoft Office PowerPoint</Application>
  <PresentationFormat>Custom</PresentationFormat>
  <Paragraphs>282</Paragraphs>
  <Slides>33</Slides>
  <Notes>8</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Microsoft Project Conference_Template_16x9</vt:lpstr>
      <vt:lpstr>PowerPoint Presentation</vt:lpstr>
      <vt:lpstr>PowerPoint Presentation</vt:lpstr>
      <vt:lpstr>Key Statistics</vt:lpstr>
      <vt:lpstr>Meet Tim &amp; Chetan</vt:lpstr>
      <vt:lpstr>Session Objectives</vt:lpstr>
      <vt:lpstr>Session Guidelines</vt:lpstr>
      <vt:lpstr>PowerPoint Presentation</vt:lpstr>
      <vt:lpstr>Bringing Good Things Together</vt:lpstr>
      <vt:lpstr>PowerPoint Presentation</vt:lpstr>
      <vt:lpstr>Common Customer Pain Points</vt:lpstr>
      <vt:lpstr>PowerPoint Presentation</vt:lpstr>
      <vt:lpstr>SharePoint Lists to  Project 2010</vt:lpstr>
      <vt:lpstr>Portfolio Server  External Data Load</vt:lpstr>
      <vt:lpstr>SAP Integration</vt:lpstr>
      <vt:lpstr>PowerPoint Presentation</vt:lpstr>
      <vt:lpstr>Customer Profile </vt:lpstr>
      <vt:lpstr>PowerPoint Presentation</vt:lpstr>
      <vt:lpstr>Steps 1-3 Issues Faced / Lessons Learned</vt:lpstr>
      <vt:lpstr>PowerPoint Presentation</vt:lpstr>
      <vt:lpstr>Steps 4 Issues Faced / Lessons Learned</vt:lpstr>
      <vt:lpstr>PowerPoint Presentation</vt:lpstr>
      <vt:lpstr>Steps 5-6 Issues Faced / Lessons Learned</vt:lpstr>
      <vt:lpstr>PowerPoint Presentation</vt:lpstr>
      <vt:lpstr>Steps 7-9 Issues Faced / Lessons Learned</vt:lpstr>
      <vt:lpstr>PowerPoint Presentation</vt:lpstr>
      <vt:lpstr>Value Delivered</vt:lpstr>
      <vt:lpstr>PowerPoint Presentation</vt:lpstr>
      <vt:lpstr>You Can Do this – 3 Approaches</vt:lpstr>
      <vt:lpstr>PowerPoint Presentation</vt:lpstr>
      <vt:lpstr>Session Wrap-up</vt:lpstr>
      <vt:lpstr>Connect with Tim &amp; Chetan</vt:lpstr>
      <vt:lpstr>PowerPoint Presentation</vt:lpstr>
      <vt:lpstr>PowerPoint Presentation</vt:lpstr>
    </vt:vector>
  </TitlesOfParts>
  <Manager>&lt;Content Manager Name Here&gt;</Manager>
  <Company>Advisicon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Data from External LOB Systems (SAP, ClickSoft, etc.) for Strategic Resource Planning &amp; Forecasting</dc:title>
  <dc:subject>Microsoft Project Conference 2012</dc:subject>
  <dc:creator>Tim Runcie</dc:creator>
  <cp:keywords>Microsoft Project Conference 2012</cp:keywords>
  <dc:description>Template: Louma El-Khoury, Silver Fox Productions Inc.
Formatting: Matt Yates, Silver Fox Productions
Event Date: March 19-22, 2012
Event Location: Phoenix, AZ
Audience Type: Internal/External</dc:description>
  <cp:lastModifiedBy>Chetan Patel</cp:lastModifiedBy>
  <cp:revision>197</cp:revision>
  <dcterms:created xsi:type="dcterms:W3CDTF">2012-02-14T13:52:39Z</dcterms:created>
  <dcterms:modified xsi:type="dcterms:W3CDTF">2012-03-21T19:23:58Z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224;#Microsoft Project Conference|1c95b260-83a0-4482-a29e-c41df903e36d</vt:lpwstr>
  </property>
  <property fmtid="{D5CDD505-2E9C-101B-9397-08002B2CF9AE}" pid="5" name="Audience">
    <vt:lpwstr>127;#Internal|01ad740b-d761-4357-9562-ad7fe6bb4a94;#96;#Other|1d63dafe-c6b5-450d-9d7f-2a5af3513850</vt:lpwstr>
  </property>
  <property fmtid="{D5CDD505-2E9C-101B-9397-08002B2CF9AE}" pid="6" name="Event Location">
    <vt:lpwstr>225;#Phoenix, AZ|85e90838-46f8-4994-b2dc-cf32103ec243</vt:lpwstr>
  </property>
</Properties>
</file>