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4"/>
  </p:sldMasterIdLst>
  <p:notesMasterIdLst>
    <p:notesMasterId r:id="rId40"/>
  </p:notesMasterIdLst>
  <p:handoutMasterIdLst>
    <p:handoutMasterId r:id="rId41"/>
  </p:handoutMasterIdLst>
  <p:sldIdLst>
    <p:sldId id="331" r:id="rId5"/>
    <p:sldId id="339" r:id="rId6"/>
    <p:sldId id="421" r:id="rId7"/>
    <p:sldId id="416" r:id="rId8"/>
    <p:sldId id="415" r:id="rId9"/>
    <p:sldId id="388" r:id="rId10"/>
    <p:sldId id="386" r:id="rId11"/>
    <p:sldId id="412" r:id="rId12"/>
    <p:sldId id="404" r:id="rId13"/>
    <p:sldId id="400" r:id="rId14"/>
    <p:sldId id="413" r:id="rId15"/>
    <p:sldId id="435" r:id="rId16"/>
    <p:sldId id="443" r:id="rId17"/>
    <p:sldId id="405" r:id="rId18"/>
    <p:sldId id="442" r:id="rId19"/>
    <p:sldId id="406" r:id="rId20"/>
    <p:sldId id="407" r:id="rId21"/>
    <p:sldId id="441" r:id="rId22"/>
    <p:sldId id="408" r:id="rId23"/>
    <p:sldId id="440" r:id="rId24"/>
    <p:sldId id="409" r:id="rId25"/>
    <p:sldId id="414" r:id="rId26"/>
    <p:sldId id="439" r:id="rId27"/>
    <p:sldId id="410" r:id="rId28"/>
    <p:sldId id="411" r:id="rId29"/>
    <p:sldId id="438" r:id="rId30"/>
    <p:sldId id="402" r:id="rId31"/>
    <p:sldId id="426" r:id="rId32"/>
    <p:sldId id="401" r:id="rId33"/>
    <p:sldId id="444" r:id="rId34"/>
    <p:sldId id="445" r:id="rId35"/>
    <p:sldId id="419" r:id="rId36"/>
    <p:sldId id="418" r:id="rId37"/>
    <p:sldId id="420" r:id="rId38"/>
    <p:sldId id="383" r:id="rId39"/>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indy Lewis" initials="C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200"/>
    <a:srgbClr val="59A843"/>
    <a:srgbClr val="96CA84"/>
    <a:srgbClr val="7CBD66"/>
    <a:srgbClr val="FBFBFB"/>
    <a:srgbClr val="FFFFFF"/>
    <a:srgbClr val="000000"/>
    <a:srgbClr val="929292"/>
    <a:srgbClr val="4D4D4D"/>
    <a:srgbClr val="EE8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567" autoAdjust="0"/>
    <p:restoredTop sz="86475" autoAdjust="0"/>
  </p:normalViewPr>
  <p:slideViewPr>
    <p:cSldViewPr snapToGrid="0">
      <p:cViewPr>
        <p:scale>
          <a:sx n="90" d="100"/>
          <a:sy n="90" d="100"/>
        </p:scale>
        <p:origin x="-186" y="-150"/>
      </p:cViewPr>
      <p:guideLst>
        <p:guide orient="horz" pos="147"/>
        <p:guide orient="horz" pos="4171"/>
        <p:guide orient="horz" pos="2307"/>
        <p:guide orient="horz" pos="3565"/>
        <p:guide orient="horz" pos="3564"/>
        <p:guide orient="horz" pos="912"/>
        <p:guide orient="horz" pos="1057"/>
        <p:guide orient="horz" pos="2375"/>
        <p:guide orient="horz" pos="1114"/>
        <p:guide orient="horz" pos="3964"/>
        <p:guide pos="3806"/>
        <p:guide pos="2557"/>
        <p:guide pos="128"/>
        <p:guide pos="6314"/>
        <p:guide pos="1312"/>
        <p:guide pos="5123"/>
        <p:guide pos="1373"/>
        <p:guide pos="2626"/>
        <p:guide pos="3882"/>
        <p:guide pos="5056"/>
        <p:guide pos="6368"/>
        <p:guide pos="6369"/>
        <p:guide pos="328"/>
        <p:guide pos="6374"/>
        <p:guide pos="7348"/>
        <p:guide pos="7546"/>
      </p:guideLst>
    </p:cSldViewPr>
  </p:slideViewPr>
  <p:outlineViewPr>
    <p:cViewPr>
      <p:scale>
        <a:sx n="33" d="100"/>
        <a:sy n="33" d="100"/>
      </p:scale>
      <p:origin x="24" y="744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2" d="100"/>
          <a:sy n="82" d="100"/>
        </p:scale>
        <p:origin x="-3180"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7AE0A2-CAAD-4020-A6B6-6C01922521A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C521DA52-C2CB-4009-A3C3-6CA5D4CCFAEE}">
      <dgm:prSet custT="1"/>
      <dgm:spPr>
        <a:solidFill>
          <a:schemeClr val="accent5"/>
        </a:solidFill>
      </dgm:spPr>
      <dgm:t>
        <a:bodyPr/>
        <a:lstStyle/>
        <a:p>
          <a:pPr rtl="0"/>
          <a:r>
            <a:rPr lang="en-US" sz="2500" b="1" dirty="0" smtClean="0"/>
            <a:t>Obtaining the </a:t>
          </a:r>
          <a:r>
            <a:rPr lang="en-US" sz="2500" b="1" dirty="0" smtClean="0"/>
            <a:t>Free PPM Scalability </a:t>
          </a:r>
          <a:r>
            <a:rPr lang="en-US" sz="2500" b="1" dirty="0" smtClean="0"/>
            <a:t>Lifecycle</a:t>
          </a:r>
          <a:endParaRPr lang="en-US" sz="2500" dirty="0"/>
        </a:p>
      </dgm:t>
    </dgm:pt>
    <dgm:pt modelId="{98C234A2-7F24-46A3-A66C-5CEA605AEEAA}" type="parTrans" cxnId="{E535D9BB-B559-4977-9FF5-81FF51A3C64C}">
      <dgm:prSet/>
      <dgm:spPr/>
      <dgm:t>
        <a:bodyPr/>
        <a:lstStyle/>
        <a:p>
          <a:endParaRPr lang="en-US"/>
        </a:p>
      </dgm:t>
    </dgm:pt>
    <dgm:pt modelId="{4D7DBD7F-A166-458D-8CF1-4F45ADD30701}" type="sibTrans" cxnId="{E535D9BB-B559-4977-9FF5-81FF51A3C64C}">
      <dgm:prSet/>
      <dgm:spPr/>
      <dgm:t>
        <a:bodyPr/>
        <a:lstStyle/>
        <a:p>
          <a:endParaRPr lang="en-US"/>
        </a:p>
      </dgm:t>
    </dgm:pt>
    <dgm:pt modelId="{9B48BF4F-7C3E-4DA9-AAA4-66617B6A73EB}">
      <dgm:prSet custT="1"/>
      <dgm:spPr>
        <a:noFill/>
      </dgm:spPr>
      <dgm:t>
        <a:bodyPr/>
        <a:lstStyle/>
        <a:p>
          <a:pPr rtl="0"/>
          <a:r>
            <a:rPr lang="en-US" sz="2200" u="none" dirty="0" smtClean="0">
              <a:solidFill>
                <a:schemeClr val="accent1"/>
              </a:solidFill>
              <a:latin typeface="+mn-lt"/>
            </a:rPr>
            <a:t>In both English and Spanish</a:t>
          </a:r>
          <a:endParaRPr lang="en-US" sz="2200" u="none" dirty="0">
            <a:solidFill>
              <a:schemeClr val="accent1"/>
            </a:solidFill>
            <a:latin typeface="+mn-lt"/>
          </a:endParaRPr>
        </a:p>
      </dgm:t>
    </dgm:pt>
    <dgm:pt modelId="{451562DA-0CA0-48AE-90CB-6A6658C235AE}" type="parTrans" cxnId="{2B7C6034-A448-4BAC-BE7B-3F6070E9D719}">
      <dgm:prSet/>
      <dgm:spPr/>
      <dgm:t>
        <a:bodyPr/>
        <a:lstStyle/>
        <a:p>
          <a:endParaRPr lang="en-US"/>
        </a:p>
      </dgm:t>
    </dgm:pt>
    <dgm:pt modelId="{67E11641-A0B3-45BF-BFEB-052210461BFC}" type="sibTrans" cxnId="{2B7C6034-A448-4BAC-BE7B-3F6070E9D719}">
      <dgm:prSet/>
      <dgm:spPr/>
      <dgm:t>
        <a:bodyPr/>
        <a:lstStyle/>
        <a:p>
          <a:endParaRPr lang="en-US"/>
        </a:p>
      </dgm:t>
    </dgm:pt>
    <dgm:pt modelId="{AE1DC77D-DE7C-4DC4-A8A8-63B1DB615D7E}">
      <dgm:prSet custT="1"/>
      <dgm:spPr>
        <a:noFill/>
      </dgm:spPr>
      <dgm:t>
        <a:bodyPr/>
        <a:lstStyle/>
        <a:p>
          <a:pPr rtl="0"/>
          <a:r>
            <a:rPr lang="en-US" sz="2200" u="none" dirty="0" smtClean="0">
              <a:solidFill>
                <a:schemeClr val="accent1"/>
              </a:solidFill>
              <a:latin typeface="+mn-lt"/>
            </a:rPr>
            <a:t>Available in Visio</a:t>
          </a:r>
          <a:endParaRPr lang="en-US" sz="2200" u="none" dirty="0">
            <a:solidFill>
              <a:schemeClr val="accent1"/>
            </a:solidFill>
            <a:latin typeface="+mn-lt"/>
          </a:endParaRPr>
        </a:p>
      </dgm:t>
    </dgm:pt>
    <dgm:pt modelId="{B9DFCFEF-785A-455C-9903-3492A7E99B2A}" type="parTrans" cxnId="{AD43451B-029C-4631-A281-0926A4C8C3C7}">
      <dgm:prSet/>
      <dgm:spPr/>
      <dgm:t>
        <a:bodyPr/>
        <a:lstStyle/>
        <a:p>
          <a:endParaRPr lang="en-US"/>
        </a:p>
      </dgm:t>
    </dgm:pt>
    <dgm:pt modelId="{BC8A5F8A-9C34-4024-9051-06ADA05E5BE7}" type="sibTrans" cxnId="{AD43451B-029C-4631-A281-0926A4C8C3C7}">
      <dgm:prSet/>
      <dgm:spPr/>
      <dgm:t>
        <a:bodyPr/>
        <a:lstStyle/>
        <a:p>
          <a:endParaRPr lang="en-US"/>
        </a:p>
      </dgm:t>
    </dgm:pt>
    <dgm:pt modelId="{B66594C7-5CCC-44D6-883D-159760B4F2E7}">
      <dgm:prSet custT="1"/>
      <dgm:spPr>
        <a:noFill/>
      </dgm:spPr>
      <dgm:t>
        <a:bodyPr/>
        <a:lstStyle/>
        <a:p>
          <a:pPr rtl="0"/>
          <a:r>
            <a:rPr lang="en-US" sz="2200" u="none" dirty="0" smtClean="0">
              <a:solidFill>
                <a:schemeClr val="accent1"/>
              </a:solidFill>
              <a:latin typeface="+mn-lt"/>
            </a:rPr>
            <a:t>Also within the PDF on </a:t>
          </a:r>
          <a:r>
            <a:rPr lang="en-US" sz="2200" b="1" u="none" dirty="0" smtClean="0">
              <a:solidFill>
                <a:schemeClr val="accent1"/>
              </a:solidFill>
              <a:latin typeface="+mn-lt"/>
            </a:rPr>
            <a:t>Choosing Project Server</a:t>
          </a:r>
          <a:endParaRPr lang="en-US" sz="2200" b="1" u="none" dirty="0">
            <a:solidFill>
              <a:schemeClr val="accent1"/>
            </a:solidFill>
            <a:latin typeface="+mn-lt"/>
          </a:endParaRPr>
        </a:p>
      </dgm:t>
    </dgm:pt>
    <dgm:pt modelId="{7F1F6831-1DCC-4B0E-9F47-47D152CE5718}" type="parTrans" cxnId="{E516A9BC-2576-4427-AFBB-2DF40CF08D11}">
      <dgm:prSet/>
      <dgm:spPr/>
      <dgm:t>
        <a:bodyPr/>
        <a:lstStyle/>
        <a:p>
          <a:endParaRPr lang="en-US"/>
        </a:p>
      </dgm:t>
    </dgm:pt>
    <dgm:pt modelId="{71A74A0A-DC28-4C71-A8EE-558ADA5C1228}" type="sibTrans" cxnId="{E516A9BC-2576-4427-AFBB-2DF40CF08D11}">
      <dgm:prSet/>
      <dgm:spPr/>
      <dgm:t>
        <a:bodyPr/>
        <a:lstStyle/>
        <a:p>
          <a:endParaRPr lang="en-US"/>
        </a:p>
      </dgm:t>
    </dgm:pt>
    <dgm:pt modelId="{5F6F66D6-F8F8-46BB-90C0-283AEE4F3823}">
      <dgm:prSet custT="1"/>
      <dgm:spPr>
        <a:noFill/>
      </dgm:spPr>
      <dgm:t>
        <a:bodyPr/>
        <a:lstStyle/>
        <a:p>
          <a:pPr rtl="0"/>
          <a:r>
            <a:rPr lang="en-US" sz="2200" b="1" dirty="0" smtClean="0">
              <a:solidFill>
                <a:schemeClr val="accent1"/>
              </a:solidFill>
            </a:rPr>
            <a:t>http://tinyurl.com/73av76z</a:t>
          </a:r>
          <a:endParaRPr lang="en-US" sz="2200" dirty="0">
            <a:solidFill>
              <a:schemeClr val="accent1"/>
            </a:solidFill>
            <a:latin typeface="+mn-lt"/>
          </a:endParaRPr>
        </a:p>
      </dgm:t>
    </dgm:pt>
    <dgm:pt modelId="{280DDA05-AEF1-48ED-827B-BE9A9CED5654}" type="parTrans" cxnId="{F8986D7B-4E0A-4E51-928E-1E24BCB405A6}">
      <dgm:prSet/>
      <dgm:spPr/>
      <dgm:t>
        <a:bodyPr/>
        <a:lstStyle/>
        <a:p>
          <a:endParaRPr lang="en-US"/>
        </a:p>
      </dgm:t>
    </dgm:pt>
    <dgm:pt modelId="{6858DB42-7451-4320-8204-897A5235C626}" type="sibTrans" cxnId="{F8986D7B-4E0A-4E51-928E-1E24BCB405A6}">
      <dgm:prSet/>
      <dgm:spPr/>
      <dgm:t>
        <a:bodyPr/>
        <a:lstStyle/>
        <a:p>
          <a:endParaRPr lang="en-US"/>
        </a:p>
      </dgm:t>
    </dgm:pt>
    <dgm:pt modelId="{7DA8CF62-E690-46D9-9C65-D41FC3CEABC3}" type="pres">
      <dgm:prSet presAssocID="{7B7AE0A2-CAAD-4020-A6B6-6C01922521A0}" presName="Name0" presStyleCnt="0">
        <dgm:presLayoutVars>
          <dgm:dir/>
          <dgm:animLvl val="lvl"/>
          <dgm:resizeHandles val="exact"/>
        </dgm:presLayoutVars>
      </dgm:prSet>
      <dgm:spPr/>
      <dgm:t>
        <a:bodyPr/>
        <a:lstStyle/>
        <a:p>
          <a:endParaRPr lang="en-US"/>
        </a:p>
      </dgm:t>
    </dgm:pt>
    <dgm:pt modelId="{C2E79951-2FA6-4210-B55A-56C801C1E289}" type="pres">
      <dgm:prSet presAssocID="{C521DA52-C2CB-4009-A3C3-6CA5D4CCFAEE}" presName="linNode" presStyleCnt="0"/>
      <dgm:spPr/>
    </dgm:pt>
    <dgm:pt modelId="{5CA6AEF0-648E-4F41-AFB7-D73FA1198E7F}" type="pres">
      <dgm:prSet presAssocID="{C521DA52-C2CB-4009-A3C3-6CA5D4CCFAEE}" presName="parentText" presStyleLbl="node1" presStyleIdx="0" presStyleCnt="1" custScaleX="83660" custScaleY="64286">
        <dgm:presLayoutVars>
          <dgm:chMax val="1"/>
          <dgm:bulletEnabled val="1"/>
        </dgm:presLayoutVars>
      </dgm:prSet>
      <dgm:spPr/>
      <dgm:t>
        <a:bodyPr/>
        <a:lstStyle/>
        <a:p>
          <a:endParaRPr lang="en-US"/>
        </a:p>
      </dgm:t>
    </dgm:pt>
    <dgm:pt modelId="{15B156AC-22FE-4FE2-97A2-0723C778EBAC}" type="pres">
      <dgm:prSet presAssocID="{C521DA52-C2CB-4009-A3C3-6CA5D4CCFAEE}" presName="descendantText" presStyleLbl="alignAccFollowNode1" presStyleIdx="0" presStyleCnt="1" custScaleX="147550">
        <dgm:presLayoutVars>
          <dgm:bulletEnabled val="1"/>
        </dgm:presLayoutVars>
      </dgm:prSet>
      <dgm:spPr/>
      <dgm:t>
        <a:bodyPr/>
        <a:lstStyle/>
        <a:p>
          <a:endParaRPr lang="en-US"/>
        </a:p>
      </dgm:t>
    </dgm:pt>
  </dgm:ptLst>
  <dgm:cxnLst>
    <dgm:cxn modelId="{BF44BDEA-B029-418F-865A-5ED20F4EEA86}" type="presOf" srcId="{9B48BF4F-7C3E-4DA9-AAA4-66617B6A73EB}" destId="{15B156AC-22FE-4FE2-97A2-0723C778EBAC}" srcOrd="0" destOrd="0" presId="urn:microsoft.com/office/officeart/2005/8/layout/vList5"/>
    <dgm:cxn modelId="{F8986D7B-4E0A-4E51-928E-1E24BCB405A6}" srcId="{C521DA52-C2CB-4009-A3C3-6CA5D4CCFAEE}" destId="{5F6F66D6-F8F8-46BB-90C0-283AEE4F3823}" srcOrd="3" destOrd="0" parTransId="{280DDA05-AEF1-48ED-827B-BE9A9CED5654}" sibTransId="{6858DB42-7451-4320-8204-897A5235C626}"/>
    <dgm:cxn modelId="{E535D9BB-B559-4977-9FF5-81FF51A3C64C}" srcId="{7B7AE0A2-CAAD-4020-A6B6-6C01922521A0}" destId="{C521DA52-C2CB-4009-A3C3-6CA5D4CCFAEE}" srcOrd="0" destOrd="0" parTransId="{98C234A2-7F24-46A3-A66C-5CEA605AEEAA}" sibTransId="{4D7DBD7F-A166-458D-8CF1-4F45ADD30701}"/>
    <dgm:cxn modelId="{009E5AEB-6CB2-4C9A-9B59-EC75A9132B71}" type="presOf" srcId="{AE1DC77D-DE7C-4DC4-A8A8-63B1DB615D7E}" destId="{15B156AC-22FE-4FE2-97A2-0723C778EBAC}" srcOrd="0" destOrd="1" presId="urn:microsoft.com/office/officeart/2005/8/layout/vList5"/>
    <dgm:cxn modelId="{7C385377-C032-47B4-8617-82752025A4CE}" type="presOf" srcId="{5F6F66D6-F8F8-46BB-90C0-283AEE4F3823}" destId="{15B156AC-22FE-4FE2-97A2-0723C778EBAC}" srcOrd="0" destOrd="3" presId="urn:microsoft.com/office/officeart/2005/8/layout/vList5"/>
    <dgm:cxn modelId="{2B7C6034-A448-4BAC-BE7B-3F6070E9D719}" srcId="{C521DA52-C2CB-4009-A3C3-6CA5D4CCFAEE}" destId="{9B48BF4F-7C3E-4DA9-AAA4-66617B6A73EB}" srcOrd="0" destOrd="0" parTransId="{451562DA-0CA0-48AE-90CB-6A6658C235AE}" sibTransId="{67E11641-A0B3-45BF-BFEB-052210461BFC}"/>
    <dgm:cxn modelId="{C249AF2B-5D28-4ED5-934C-34ACE53A04F5}" type="presOf" srcId="{7B7AE0A2-CAAD-4020-A6B6-6C01922521A0}" destId="{7DA8CF62-E690-46D9-9C65-D41FC3CEABC3}" srcOrd="0" destOrd="0" presId="urn:microsoft.com/office/officeart/2005/8/layout/vList5"/>
    <dgm:cxn modelId="{51CC5F8E-B1A1-4298-9BBC-872D9AF67D06}" type="presOf" srcId="{B66594C7-5CCC-44D6-883D-159760B4F2E7}" destId="{15B156AC-22FE-4FE2-97A2-0723C778EBAC}" srcOrd="0" destOrd="2" presId="urn:microsoft.com/office/officeart/2005/8/layout/vList5"/>
    <dgm:cxn modelId="{AD43451B-029C-4631-A281-0926A4C8C3C7}" srcId="{C521DA52-C2CB-4009-A3C3-6CA5D4CCFAEE}" destId="{AE1DC77D-DE7C-4DC4-A8A8-63B1DB615D7E}" srcOrd="1" destOrd="0" parTransId="{B9DFCFEF-785A-455C-9903-3492A7E99B2A}" sibTransId="{BC8A5F8A-9C34-4024-9051-06ADA05E5BE7}"/>
    <dgm:cxn modelId="{E516A9BC-2576-4427-AFBB-2DF40CF08D11}" srcId="{C521DA52-C2CB-4009-A3C3-6CA5D4CCFAEE}" destId="{B66594C7-5CCC-44D6-883D-159760B4F2E7}" srcOrd="2" destOrd="0" parTransId="{7F1F6831-1DCC-4B0E-9F47-47D152CE5718}" sibTransId="{71A74A0A-DC28-4C71-A8EE-558ADA5C1228}"/>
    <dgm:cxn modelId="{C873D3CC-F9C6-4A3A-A70B-54A93EF9A006}" type="presOf" srcId="{C521DA52-C2CB-4009-A3C3-6CA5D4CCFAEE}" destId="{5CA6AEF0-648E-4F41-AFB7-D73FA1198E7F}" srcOrd="0" destOrd="0" presId="urn:microsoft.com/office/officeart/2005/8/layout/vList5"/>
    <dgm:cxn modelId="{A3938A3F-9F41-4920-86A5-F7CEA9CF89B0}" type="presParOf" srcId="{7DA8CF62-E690-46D9-9C65-D41FC3CEABC3}" destId="{C2E79951-2FA6-4210-B55A-56C801C1E289}" srcOrd="0" destOrd="0" presId="urn:microsoft.com/office/officeart/2005/8/layout/vList5"/>
    <dgm:cxn modelId="{36C9FBF6-C2CE-42DE-B9F2-B706816AD528}" type="presParOf" srcId="{C2E79951-2FA6-4210-B55A-56C801C1E289}" destId="{5CA6AEF0-648E-4F41-AFB7-D73FA1198E7F}" srcOrd="0" destOrd="0" presId="urn:microsoft.com/office/officeart/2005/8/layout/vList5"/>
    <dgm:cxn modelId="{7B19087A-66FA-4CB1-B056-5AACF8D09566}" type="presParOf" srcId="{C2E79951-2FA6-4210-B55A-56C801C1E289}" destId="{15B156AC-22FE-4FE2-97A2-0723C778EBA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156AC-22FE-4FE2-97A2-0723C778EBAC}">
      <dsp:nvSpPr>
        <dsp:cNvPr id="0" name=""/>
        <dsp:cNvSpPr/>
      </dsp:nvSpPr>
      <dsp:spPr>
        <a:xfrm rot="5400000">
          <a:off x="4025479" y="-1365733"/>
          <a:ext cx="3413760" cy="6998666"/>
        </a:xfrm>
        <a:prstGeom prst="round2SameRect">
          <a:avLst/>
        </a:prstGeom>
        <a:no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rtl="0">
            <a:lnSpc>
              <a:spcPct val="90000"/>
            </a:lnSpc>
            <a:spcBef>
              <a:spcPct val="0"/>
            </a:spcBef>
            <a:spcAft>
              <a:spcPct val="15000"/>
            </a:spcAft>
            <a:buChar char="••"/>
          </a:pPr>
          <a:r>
            <a:rPr lang="en-US" sz="2200" u="none" kern="1200" dirty="0" smtClean="0">
              <a:solidFill>
                <a:schemeClr val="accent1"/>
              </a:solidFill>
              <a:latin typeface="+mn-lt"/>
            </a:rPr>
            <a:t>In both English and Spanish</a:t>
          </a:r>
          <a:endParaRPr lang="en-US" sz="2200" u="none" kern="1200" dirty="0">
            <a:solidFill>
              <a:schemeClr val="accent1"/>
            </a:solidFill>
            <a:latin typeface="+mn-lt"/>
          </a:endParaRPr>
        </a:p>
        <a:p>
          <a:pPr marL="228600" lvl="1" indent="-228600" algn="l" defTabSz="977900" rtl="0">
            <a:lnSpc>
              <a:spcPct val="90000"/>
            </a:lnSpc>
            <a:spcBef>
              <a:spcPct val="0"/>
            </a:spcBef>
            <a:spcAft>
              <a:spcPct val="15000"/>
            </a:spcAft>
            <a:buChar char="••"/>
          </a:pPr>
          <a:r>
            <a:rPr lang="en-US" sz="2200" u="none" kern="1200" dirty="0" smtClean="0">
              <a:solidFill>
                <a:schemeClr val="accent1"/>
              </a:solidFill>
              <a:latin typeface="+mn-lt"/>
            </a:rPr>
            <a:t>Available in Visio</a:t>
          </a:r>
          <a:endParaRPr lang="en-US" sz="2200" u="none" kern="1200" dirty="0">
            <a:solidFill>
              <a:schemeClr val="accent1"/>
            </a:solidFill>
            <a:latin typeface="+mn-lt"/>
          </a:endParaRPr>
        </a:p>
        <a:p>
          <a:pPr marL="228600" lvl="1" indent="-228600" algn="l" defTabSz="977900" rtl="0">
            <a:lnSpc>
              <a:spcPct val="90000"/>
            </a:lnSpc>
            <a:spcBef>
              <a:spcPct val="0"/>
            </a:spcBef>
            <a:spcAft>
              <a:spcPct val="15000"/>
            </a:spcAft>
            <a:buChar char="••"/>
          </a:pPr>
          <a:r>
            <a:rPr lang="en-US" sz="2200" u="none" kern="1200" dirty="0" smtClean="0">
              <a:solidFill>
                <a:schemeClr val="accent1"/>
              </a:solidFill>
              <a:latin typeface="+mn-lt"/>
            </a:rPr>
            <a:t>Also within the PDF on </a:t>
          </a:r>
          <a:r>
            <a:rPr lang="en-US" sz="2200" b="1" u="none" kern="1200" dirty="0" smtClean="0">
              <a:solidFill>
                <a:schemeClr val="accent1"/>
              </a:solidFill>
              <a:latin typeface="+mn-lt"/>
            </a:rPr>
            <a:t>Choosing Project Server</a:t>
          </a:r>
          <a:endParaRPr lang="en-US" sz="2200" b="1" u="none" kern="1200" dirty="0">
            <a:solidFill>
              <a:schemeClr val="accent1"/>
            </a:solidFill>
            <a:latin typeface="+mn-lt"/>
          </a:endParaRPr>
        </a:p>
        <a:p>
          <a:pPr marL="228600" lvl="1" indent="-228600" algn="l" defTabSz="977900" rtl="0">
            <a:lnSpc>
              <a:spcPct val="90000"/>
            </a:lnSpc>
            <a:spcBef>
              <a:spcPct val="0"/>
            </a:spcBef>
            <a:spcAft>
              <a:spcPct val="15000"/>
            </a:spcAft>
            <a:buChar char="••"/>
          </a:pPr>
          <a:r>
            <a:rPr lang="en-US" sz="2200" b="1" kern="1200" dirty="0" smtClean="0">
              <a:solidFill>
                <a:schemeClr val="accent1"/>
              </a:solidFill>
            </a:rPr>
            <a:t>http://tinyurl.com/73av76z</a:t>
          </a:r>
          <a:endParaRPr lang="en-US" sz="2200" kern="1200" dirty="0">
            <a:solidFill>
              <a:schemeClr val="accent1"/>
            </a:solidFill>
            <a:latin typeface="+mn-lt"/>
          </a:endParaRPr>
        </a:p>
      </dsp:txBody>
      <dsp:txXfrm rot="-5400000">
        <a:off x="2233026" y="593366"/>
        <a:ext cx="6832020" cy="3080468"/>
      </dsp:txXfrm>
    </dsp:sp>
    <dsp:sp modelId="{5CA6AEF0-648E-4F41-AFB7-D73FA1198E7F}">
      <dsp:nvSpPr>
        <dsp:cNvPr id="0" name=""/>
        <dsp:cNvSpPr/>
      </dsp:nvSpPr>
      <dsp:spPr>
        <a:xfrm>
          <a:off x="911" y="761993"/>
          <a:ext cx="2232114" cy="2743212"/>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rtl="0">
            <a:lnSpc>
              <a:spcPct val="90000"/>
            </a:lnSpc>
            <a:spcBef>
              <a:spcPct val="0"/>
            </a:spcBef>
            <a:spcAft>
              <a:spcPct val="35000"/>
            </a:spcAft>
          </a:pPr>
          <a:r>
            <a:rPr lang="en-US" sz="2500" b="1" kern="1200" dirty="0" smtClean="0"/>
            <a:t>Obtaining the </a:t>
          </a:r>
          <a:r>
            <a:rPr lang="en-US" sz="2500" b="1" kern="1200" dirty="0" smtClean="0"/>
            <a:t>Free PPM Scalability </a:t>
          </a:r>
          <a:r>
            <a:rPr lang="en-US" sz="2500" b="1" kern="1200" dirty="0" smtClean="0"/>
            <a:t>Lifecycle</a:t>
          </a:r>
          <a:endParaRPr lang="en-US" sz="2500" kern="1200" dirty="0"/>
        </a:p>
      </dsp:txBody>
      <dsp:txXfrm>
        <a:off x="109874" y="870956"/>
        <a:ext cx="2014188" cy="252528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Microsoft Project Conference 2012</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3/9/2012</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Microsoft Project Conference 2012</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3/9/2012</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a:t>
            </a:fld>
            <a:endParaRPr lang="en-US" dirty="0"/>
          </a:p>
        </p:txBody>
      </p:sp>
    </p:spTree>
    <p:extLst>
      <p:ext uri="{BB962C8B-B14F-4D97-AF65-F5344CB8AC3E}">
        <p14:creationId xmlns:p14="http://schemas.microsoft.com/office/powerpoint/2010/main" val="3491688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3/9/2012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3/9/2012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3/9/2012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3/9/2012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3/9/2012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3/9/2012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3/9/2012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3/9/2012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3/9/2012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3/9/2012 3:33 PM</a:t>
            </a:fld>
            <a:endParaRPr lang="en-US"/>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8"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3/9/2012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3/9/2012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3/9/2012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8</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3/9/2012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3/9/2012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11</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3/9/2012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3/9/2012 3:33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rints in Grayscal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15367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bg1"/>
                    </a:gs>
                    <a:gs pos="100000">
                      <a:schemeClr val="bg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742015"/>
          </a:xfrm>
        </p:spPr>
        <p:txBody>
          <a:bodyPr/>
          <a:lstStyle>
            <a:lvl1pPr>
              <a:buClr>
                <a:srgbClr val="FFFFFF"/>
              </a:buClr>
              <a:buSzPct val="70000"/>
              <a:buFont typeface="Wingdings" pitchFamily="2" charset="2"/>
              <a:buChar char="l"/>
              <a:defRPr>
                <a:gradFill>
                  <a:gsLst>
                    <a:gs pos="0">
                      <a:schemeClr val="bg1"/>
                    </a:gs>
                    <a:gs pos="86000">
                      <a:schemeClr val="bg1"/>
                    </a:gs>
                  </a:gsLst>
                  <a:lin ang="5400000" scaled="0"/>
                </a:gradFill>
              </a:defRPr>
            </a:lvl1pPr>
            <a:lvl2pPr>
              <a:buClr>
                <a:srgbClr val="FFFFFF"/>
              </a:buClr>
              <a:buSzPct val="70000"/>
              <a:buFont typeface="Wingdings" pitchFamily="2" charset="2"/>
              <a:buChar char="l"/>
              <a:defRPr>
                <a:gradFill>
                  <a:gsLst>
                    <a:gs pos="0">
                      <a:schemeClr val="bg1"/>
                    </a:gs>
                    <a:gs pos="86000">
                      <a:schemeClr val="bg1"/>
                    </a:gs>
                  </a:gsLst>
                  <a:lin ang="5400000" scaled="0"/>
                </a:gradFill>
              </a:defRPr>
            </a:lvl2pPr>
            <a:lvl3pPr>
              <a:buClr>
                <a:srgbClr val="FFFFFF"/>
              </a:buClr>
              <a:buSzPct val="70000"/>
              <a:buFont typeface="Wingdings" pitchFamily="2" charset="2"/>
              <a:buChar char="l"/>
              <a:defRPr>
                <a:gradFill>
                  <a:gsLst>
                    <a:gs pos="0">
                      <a:schemeClr val="bg1"/>
                    </a:gs>
                    <a:gs pos="86000">
                      <a:schemeClr val="bg1"/>
                    </a:gs>
                  </a:gsLst>
                  <a:lin ang="5400000" scaled="0"/>
                </a:gradFill>
              </a:defRPr>
            </a:lvl3pPr>
            <a:lvl4pPr>
              <a:buClr>
                <a:srgbClr val="FFFFFF"/>
              </a:buClr>
              <a:buSzPct val="70000"/>
              <a:buFont typeface="Wingdings" pitchFamily="2" charset="2"/>
              <a:buChar char="l"/>
              <a:defRPr>
                <a:gradFill>
                  <a:gsLst>
                    <a:gs pos="0">
                      <a:schemeClr val="bg1"/>
                    </a:gs>
                    <a:gs pos="86000">
                      <a:schemeClr val="bg1"/>
                    </a:gs>
                  </a:gsLst>
                  <a:lin ang="5400000" scaled="0"/>
                </a:gradFill>
              </a:defRPr>
            </a:lvl4pPr>
            <a:lvl5pPr>
              <a:buClr>
                <a:srgbClr val="FFFFFF"/>
              </a:buClr>
              <a:buSzPct val="70000"/>
              <a:buFont typeface="Wingdings" pitchFamily="2" charset="2"/>
              <a:buChar char="l"/>
              <a:defRPr>
                <a:gradFill>
                  <a:gsLst>
                    <a:gs pos="0">
                      <a:schemeClr val="bg1"/>
                    </a:gs>
                    <a:gs pos="86000">
                      <a:schemeClr val="bg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41056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bg1"/>
                    </a:gs>
                    <a:gs pos="100000">
                      <a:schemeClr val="bg1"/>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742015"/>
          </a:xfrm>
        </p:spPr>
        <p:txBody>
          <a:bodyPr/>
          <a:lstStyle>
            <a:lvl1pPr>
              <a:buClr>
                <a:srgbClr val="FFFFFF"/>
              </a:buClr>
              <a:buSzPct val="70000"/>
              <a:buFont typeface="Wingdings" pitchFamily="2" charset="2"/>
              <a:buChar char="l"/>
              <a:defRPr>
                <a:gradFill>
                  <a:gsLst>
                    <a:gs pos="0">
                      <a:schemeClr val="bg1"/>
                    </a:gs>
                    <a:gs pos="86000">
                      <a:schemeClr val="bg1"/>
                    </a:gs>
                  </a:gsLst>
                  <a:lin ang="5400000" scaled="0"/>
                </a:gradFill>
              </a:defRPr>
            </a:lvl1pPr>
            <a:lvl2pPr>
              <a:buClr>
                <a:srgbClr val="FFFFFF"/>
              </a:buClr>
              <a:buSzPct val="70000"/>
              <a:buFont typeface="Wingdings" pitchFamily="2" charset="2"/>
              <a:buChar char="l"/>
              <a:defRPr>
                <a:gradFill>
                  <a:gsLst>
                    <a:gs pos="0">
                      <a:schemeClr val="bg1"/>
                    </a:gs>
                    <a:gs pos="86000">
                      <a:schemeClr val="bg1"/>
                    </a:gs>
                  </a:gsLst>
                  <a:lin ang="5400000" scaled="0"/>
                </a:gradFill>
              </a:defRPr>
            </a:lvl2pPr>
            <a:lvl3pPr>
              <a:buClr>
                <a:srgbClr val="FFFFFF"/>
              </a:buClr>
              <a:buSzPct val="70000"/>
              <a:buFont typeface="Wingdings" pitchFamily="2" charset="2"/>
              <a:buChar char="l"/>
              <a:defRPr>
                <a:gradFill>
                  <a:gsLst>
                    <a:gs pos="0">
                      <a:schemeClr val="bg1"/>
                    </a:gs>
                    <a:gs pos="86000">
                      <a:schemeClr val="bg1"/>
                    </a:gs>
                  </a:gsLst>
                  <a:lin ang="5400000" scaled="0"/>
                </a:gradFill>
              </a:defRPr>
            </a:lvl3pPr>
            <a:lvl4pPr>
              <a:buClr>
                <a:srgbClr val="FFFFFF"/>
              </a:buClr>
              <a:buSzPct val="70000"/>
              <a:buFont typeface="Wingdings" pitchFamily="2" charset="2"/>
              <a:buChar char="l"/>
              <a:defRPr>
                <a:gradFill>
                  <a:gsLst>
                    <a:gs pos="0">
                      <a:schemeClr val="bg1"/>
                    </a:gs>
                    <a:gs pos="86000">
                      <a:schemeClr val="bg1"/>
                    </a:gs>
                  </a:gsLst>
                  <a:lin ang="5400000" scaled="0"/>
                </a:gradFill>
              </a:defRPr>
            </a:lvl4pPr>
            <a:lvl5pPr>
              <a:buClr>
                <a:srgbClr val="FFFFFF"/>
              </a:buClr>
              <a:buSzPct val="70000"/>
              <a:buFont typeface="Wingdings" pitchFamily="2" charset="2"/>
              <a:buChar char="l"/>
              <a:defRPr>
                <a:gradFill>
                  <a:gsLst>
                    <a:gs pos="0">
                      <a:schemeClr val="bg1"/>
                    </a:gs>
                    <a:gs pos="86000">
                      <a:schemeClr val="bg1"/>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rints in Grayscal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bwMode="gray">
          <a:xfrm>
            <a:off x="520700" y="1768475"/>
            <a:ext cx="11114088" cy="738664"/>
          </a:xfrm>
        </p:spPr>
        <p:txBody>
          <a:bodyPr/>
          <a:lstStyle>
            <a:lvl1pPr marL="0" indent="0">
              <a:lnSpc>
                <a:spcPct val="80000"/>
              </a:lnSpc>
              <a:buNone/>
              <a:defRPr sz="6000" baseline="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j-lt"/>
              </a:defRPr>
            </a:lvl1pPr>
          </a:lstStyle>
          <a:p>
            <a:pPr lvl="0"/>
            <a:r>
              <a:rPr lang="en-US" dirty="0" smtClean="0"/>
              <a:t>Click to enter Title of Presentation</a:t>
            </a:r>
            <a:endParaRPr lang="en-US" dirty="0"/>
          </a:p>
        </p:txBody>
      </p:sp>
      <p:sp>
        <p:nvSpPr>
          <p:cNvPr id="5" name="Content Placeholder 4"/>
          <p:cNvSpPr>
            <a:spLocks noGrp="1"/>
          </p:cNvSpPr>
          <p:nvPr>
            <p:ph sz="quarter" idx="11" hasCustomPrompt="1"/>
          </p:nvPr>
        </p:nvSpPr>
        <p:spPr bwMode="gray">
          <a:xfrm>
            <a:off x="552230" y="2941705"/>
            <a:ext cx="5521325" cy="301621"/>
          </a:xfrm>
        </p:spPr>
        <p:txBody>
          <a:bodyPr/>
          <a:lstStyle>
            <a:lvl1pPr marL="0" indent="0" algn="l">
              <a:lnSpc>
                <a:spcPct val="70000"/>
              </a:lnSpc>
              <a:buNone/>
              <a:defRPr sz="2800" baseline="0">
                <a:gradFill>
                  <a:gsLst>
                    <a:gs pos="0">
                      <a:schemeClr val="tx2"/>
                    </a:gs>
                    <a:gs pos="100000">
                      <a:schemeClr val="tx2"/>
                    </a:gs>
                  </a:gsLst>
                  <a:lin ang="5400000" scaled="0"/>
                </a:gradFill>
                <a:latin typeface="+mn-lt"/>
              </a:defRPr>
            </a:lvl1pPr>
          </a:lstStyle>
          <a:p>
            <a:pPr lvl="0"/>
            <a:r>
              <a:rPr lang="en-US" dirty="0" smtClean="0"/>
              <a:t>Click to enter Subtitle</a:t>
            </a:r>
            <a:endParaRPr lang="en-US" dirty="0"/>
          </a:p>
        </p:txBody>
      </p:sp>
    </p:spTree>
    <p:extLst>
      <p:ext uri="{BB962C8B-B14F-4D97-AF65-F5344CB8AC3E}">
        <p14:creationId xmlns:p14="http://schemas.microsoft.com/office/powerpoint/2010/main" val="4098635651"/>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pecial Slid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quarter" idx="10" hasCustomPrompt="1"/>
          </p:nvPr>
        </p:nvSpPr>
        <p:spPr>
          <a:xfrm>
            <a:off x="520700" y="1768475"/>
            <a:ext cx="11114088" cy="738664"/>
          </a:xfrm>
        </p:spPr>
        <p:txBody>
          <a:bodyPr/>
          <a:lstStyle>
            <a:lvl1pPr marL="0" indent="0">
              <a:lnSpc>
                <a:spcPct val="80000"/>
              </a:lnSpc>
              <a:buNone/>
              <a:defRPr sz="6000" baseline="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j-lt"/>
              </a:defRPr>
            </a:lvl1pPr>
          </a:lstStyle>
          <a:p>
            <a:pPr lvl="0"/>
            <a:r>
              <a:rPr lang="en-US" dirty="0" smtClean="0"/>
              <a:t>Click to enter Title</a:t>
            </a:r>
            <a:endParaRPr lang="en-US" dirty="0"/>
          </a:p>
        </p:txBody>
      </p:sp>
      <p:sp>
        <p:nvSpPr>
          <p:cNvPr id="5" name="Content Placeholder 4"/>
          <p:cNvSpPr>
            <a:spLocks noGrp="1"/>
          </p:cNvSpPr>
          <p:nvPr>
            <p:ph sz="quarter" idx="11" hasCustomPrompt="1"/>
          </p:nvPr>
        </p:nvSpPr>
        <p:spPr>
          <a:xfrm>
            <a:off x="552230" y="2941705"/>
            <a:ext cx="5521325" cy="301621"/>
          </a:xfrm>
        </p:spPr>
        <p:txBody>
          <a:bodyPr/>
          <a:lstStyle>
            <a:lvl1pPr marL="0" indent="0" algn="l">
              <a:lnSpc>
                <a:spcPct val="70000"/>
              </a:lnSpc>
              <a:buNone/>
              <a:defRPr sz="2800" baseline="0">
                <a:gradFill>
                  <a:gsLst>
                    <a:gs pos="0">
                      <a:schemeClr val="tx2"/>
                    </a:gs>
                    <a:gs pos="100000">
                      <a:schemeClr val="tx2"/>
                    </a:gs>
                  </a:gsLst>
                  <a:lin ang="5400000" scaled="0"/>
                </a:gradFill>
                <a:latin typeface="+mn-lt"/>
              </a:defRPr>
            </a:lvl1pPr>
          </a:lstStyle>
          <a:p>
            <a:pPr lvl="0"/>
            <a:r>
              <a:rPr lang="en-US" dirty="0" smtClean="0"/>
              <a:t>Click to enter Subtitle</a:t>
            </a:r>
            <a:endParaRPr lang="en-US" dirty="0"/>
          </a:p>
        </p:txBody>
      </p:sp>
      <p:sp>
        <p:nvSpPr>
          <p:cNvPr id="4" name="Content Placeholder 3"/>
          <p:cNvSpPr>
            <a:spLocks noGrp="1"/>
          </p:cNvSpPr>
          <p:nvPr>
            <p:ph sz="quarter" idx="12" hasCustomPrompt="1"/>
          </p:nvPr>
        </p:nvSpPr>
        <p:spPr bwMode="gray">
          <a:xfrm>
            <a:off x="520700" y="5244776"/>
            <a:ext cx="8434388" cy="1329595"/>
          </a:xfrm>
        </p:spPr>
        <p:txBody>
          <a:bodyPr/>
          <a:lstStyle>
            <a:lvl1pPr marL="0" indent="0">
              <a:buNone/>
              <a:defRPr sz="9600" baseline="0">
                <a:gradFill flip="none" rotWithShape="1">
                  <a:gsLst>
                    <a:gs pos="0">
                      <a:schemeClr val="accent2"/>
                    </a:gs>
                    <a:gs pos="86000">
                      <a:schemeClr val="accent2"/>
                    </a:gs>
                  </a:gsLst>
                  <a:path path="circle">
                    <a:fillToRect r="100000" b="100000"/>
                  </a:path>
                  <a:tileRect l="-100000" t="-100000"/>
                </a:gradFill>
              </a:defRPr>
            </a:lvl1pPr>
          </a:lstStyle>
          <a:p>
            <a:pPr lvl="0"/>
            <a:r>
              <a:rPr lang="en-US" dirty="0" smtClean="0"/>
              <a:t>Click to type…</a:t>
            </a:r>
            <a:endParaRPr lang="en-US" dirty="0"/>
          </a:p>
        </p:txBody>
      </p:sp>
    </p:spTree>
    <p:extLst>
      <p:ext uri="{BB962C8B-B14F-4D97-AF65-F5344CB8AC3E}">
        <p14:creationId xmlns:p14="http://schemas.microsoft.com/office/powerpoint/2010/main" val="395652172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Separator">
    <p:bg>
      <p:bgPr>
        <a:solidFill>
          <a:srgbClr val="59A843"/>
        </a:solidFill>
        <a:effectLst/>
      </p:bgPr>
    </p:bg>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520700" y="1768475"/>
            <a:ext cx="11144250" cy="997196"/>
          </a:xfrm>
        </p:spPr>
        <p:txBody>
          <a:bodyPr/>
          <a:lstStyle>
            <a:lvl1pPr marL="0" indent="0">
              <a:buNone/>
              <a:defRPr sz="7200" baseline="0">
                <a:gradFill flip="none" rotWithShape="1">
                  <a:gsLst>
                    <a:gs pos="0">
                      <a:schemeClr val="bg1"/>
                    </a:gs>
                    <a:gs pos="86000">
                      <a:schemeClr val="bg1"/>
                    </a:gs>
                  </a:gsLst>
                  <a:path path="circle">
                    <a:fillToRect r="100000" b="100000"/>
                  </a:path>
                  <a:tileRect l="-100000" t="-100000"/>
                </a:gradFill>
                <a:latin typeface="+mj-lt"/>
              </a:defRPr>
            </a:lvl1pPr>
          </a:lstStyle>
          <a:p>
            <a:pPr lvl="0"/>
            <a:r>
              <a:rPr lang="en-US" dirty="0" smtClean="0"/>
              <a:t>Click to enter Text</a:t>
            </a:r>
            <a:endParaRPr lang="en-US" dirty="0"/>
          </a:p>
        </p:txBody>
      </p:sp>
    </p:spTree>
    <p:extLst>
      <p:ext uri="{BB962C8B-B14F-4D97-AF65-F5344CB8AC3E}">
        <p14:creationId xmlns:p14="http://schemas.microsoft.com/office/powerpoint/2010/main" val="2599331402"/>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Non-Bulleted Content">
    <p:bg>
      <p:bgPr>
        <a:solidFill>
          <a:srgbClr val="FBFBF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flip="none" rotWithShape="1">
                  <a:gsLst>
                    <a:gs pos="0">
                      <a:schemeClr val="tx2"/>
                    </a:gs>
                    <a:gs pos="86000">
                      <a:schemeClr val="tx2"/>
                    </a:gs>
                  </a:gsLst>
                  <a:lin ang="5400000" scaled="0"/>
                  <a:tileRect/>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946413"/>
          </a:xfrm>
        </p:spPr>
        <p:txBody>
          <a:bodyPr/>
          <a:lstStyle>
            <a:lvl1pPr marL="0" indent="0">
              <a:spcBef>
                <a:spcPts val="0"/>
              </a:spcBef>
              <a:spcAft>
                <a:spcPts val="900"/>
              </a:spcAft>
              <a:buNone/>
              <a:defRPr sz="4000" spc="-100" baseline="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Segoe UI Light" pitchFamily="34" charset="0"/>
              </a:defRPr>
            </a:lvl1pPr>
            <a:lvl2pPr marL="0" indent="0">
              <a:spcBef>
                <a:spcPts val="0"/>
              </a:spcBef>
              <a:spcAft>
                <a:spcPts val="400"/>
              </a:spcAft>
              <a:buNone/>
              <a:defRPr sz="2000" spc="-50" baseline="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smtClean="0"/>
              <a:t>Click to edit Master text styles</a:t>
            </a:r>
          </a:p>
          <a:p>
            <a:pPr lvl="1"/>
            <a:r>
              <a:rPr lang="en-US" smtClean="0"/>
              <a:t>Second level</a:t>
            </a:r>
          </a:p>
        </p:txBody>
      </p:sp>
      <p:sp>
        <p:nvSpPr>
          <p:cNvPr id="4" name="Rectangle 3"/>
          <p:cNvSpPr/>
          <p:nvPr userDrawn="1"/>
        </p:nvSpPr>
        <p:spPr bwMode="ltGray">
          <a:xfrm>
            <a:off x="-1" y="6621462"/>
            <a:ext cx="11979275" cy="631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4705888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742015"/>
          </a:xfrm>
        </p:spPr>
        <p:txBody>
          <a:bodyPr/>
          <a:lstStyle>
            <a:lvl1pPr>
              <a:buClr>
                <a:schemeClr val="tx1">
                  <a:lumMod val="50000"/>
                  <a:lumOff val="50000"/>
                </a:schemeClr>
              </a:buClr>
              <a:defRPr>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defRPr>
            </a:lvl1pPr>
            <a:lvl2pPr>
              <a:buClr>
                <a:schemeClr val="tx1">
                  <a:lumMod val="50000"/>
                  <a:lumOff val="50000"/>
                </a:schemeClr>
              </a:buClr>
              <a:defRPr>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defRPr>
            </a:lvl2pPr>
            <a:lvl3pPr>
              <a:buClr>
                <a:schemeClr val="tx1">
                  <a:lumMod val="50000"/>
                  <a:lumOff val="50000"/>
                </a:schemeClr>
              </a:buClr>
              <a:defRPr>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defRPr>
            </a:lvl3pPr>
            <a:lvl4pPr>
              <a:buClr>
                <a:schemeClr val="tx1">
                  <a:lumMod val="50000"/>
                  <a:lumOff val="50000"/>
                </a:schemeClr>
              </a:buClr>
              <a:defRPr>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defRPr>
            </a:lvl4pPr>
            <a:lvl5pPr>
              <a:buClr>
                <a:schemeClr val="tx1">
                  <a:lumMod val="50000"/>
                  <a:lumOff val="50000"/>
                </a:schemeClr>
              </a:buClr>
              <a:defRPr>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Rectangle 5"/>
          <p:cNvSpPr/>
          <p:nvPr userDrawn="1"/>
        </p:nvSpPr>
        <p:spPr bwMode="ltGray">
          <a:xfrm>
            <a:off x="-1" y="6621462"/>
            <a:ext cx="11979275" cy="631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229373425"/>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4"/>
          <p:cNvSpPr/>
          <p:nvPr userDrawn="1"/>
        </p:nvSpPr>
        <p:spPr bwMode="ltGray">
          <a:xfrm>
            <a:off x="-1" y="6621462"/>
            <a:ext cx="11979275" cy="631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Rectangle 3"/>
          <p:cNvSpPr/>
          <p:nvPr userDrawn="1"/>
        </p:nvSpPr>
        <p:spPr bwMode="ltGray">
          <a:xfrm>
            <a:off x="-1" y="6621462"/>
            <a:ext cx="11979275" cy="631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21738452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2"/>
          <p:cNvSpPr/>
          <p:nvPr userDrawn="1"/>
        </p:nvSpPr>
        <p:spPr bwMode="ltGray">
          <a:xfrm>
            <a:off x="-1" y="6621462"/>
            <a:ext cx="11979275" cy="631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590064348"/>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1775871"/>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74" r:id="rId2"/>
    <p:sldLayoutId id="2147483780" r:id="rId3"/>
    <p:sldLayoutId id="2147483775" r:id="rId4"/>
    <p:sldLayoutId id="2147483773" r:id="rId5"/>
    <p:sldLayoutId id="2147483735" r:id="rId6"/>
    <p:sldLayoutId id="2147483736" r:id="rId7"/>
    <p:sldLayoutId id="2147483739" r:id="rId8"/>
    <p:sldLayoutId id="2147483740" r:id="rId9"/>
    <p:sldLayoutId id="2147483742" r:id="rId10"/>
    <p:sldLayoutId id="2147483743" r:id="rId11"/>
  </p:sldLayoutIdLst>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hf sldNum="0" hdr="0" dt="0"/>
  <p:txStyles>
    <p:titleStyle>
      <a:lvl1pPr algn="l" defTabSz="914363" rtl="0" eaLnBrk="1" latinLnBrk="0" hangingPunct="1">
        <a:lnSpc>
          <a:spcPct val="90000"/>
        </a:lnSpc>
        <a:spcBef>
          <a:spcPct val="0"/>
        </a:spcBef>
        <a:buNone/>
        <a:defRPr lang="en-US" sz="5400" b="0" kern="1200" cap="none" spc="-100" baseline="0" dirty="0" smtClean="0">
          <a:ln w="3175">
            <a:noFill/>
          </a:ln>
          <a:gradFill flip="none" rotWithShape="1">
            <a:gsLst>
              <a:gs pos="0">
                <a:schemeClr val="tx2"/>
              </a:gs>
              <a:gs pos="86000">
                <a:schemeClr val="tx2"/>
              </a:gs>
            </a:gsLst>
            <a:lin ang="5400000" scaled="0"/>
            <a:tileRect/>
          </a:gradFill>
          <a:effectLst/>
          <a:latin typeface="Segoe UI Light" pitchFamily="34" charset="0"/>
          <a:ea typeface="+mn-ea"/>
          <a:cs typeface="Arial" charset="0"/>
        </a:defRPr>
      </a:lvl1pPr>
    </p:titleStyle>
    <p:bodyStyle>
      <a:lvl1pPr marL="346075" indent="-346075"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defRPr sz="28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tabLst>
          <a:tab pos="630238" algn="l"/>
        </a:tabLst>
        <a:defRPr sz="24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defRPr sz="20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3pPr>
      <a:lvl4pPr marL="1146175" indent="-231775"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tabLst>
          <a:tab pos="914400" algn="l"/>
        </a:tabLst>
        <a:defRPr sz="18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4pPr>
      <a:lvl5pPr marL="1376363" indent="-230188"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defRPr sz="18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2.xml.rels><?xml version="1.0" encoding="UTF-8" standalone="yes"?>
<Relationships xmlns="http://schemas.openxmlformats.org/package/2006/relationships"><Relationship Id="rId3" Type="http://schemas.openxmlformats.org/officeDocument/2006/relationships/hyperlink" Target="http://www.advisiconblog.com/"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hyperlink" Target="http://www.linkedin.com/in/cindylewis2" TargetMode="External"/><Relationship Id="rId2" Type="http://schemas.openxmlformats.org/officeDocument/2006/relationships/hyperlink" Target="mailto:cindy.lewis@advisicon.com" TargetMode="External"/><Relationship Id="rId1" Type="http://schemas.openxmlformats.org/officeDocument/2006/relationships/slideLayout" Target="../slideLayouts/slideLayout6.xml"/><Relationship Id="rId4" Type="http://schemas.openxmlformats.org/officeDocument/2006/relationships/image" Target="../media/image17.jpe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image" Target="../media/image6.png"/><Relationship Id="rId1" Type="http://schemas.openxmlformats.org/officeDocument/2006/relationships/slideLayout" Target="../slideLayouts/slideLayout9.xml"/><Relationship Id="rId6" Type="http://schemas.microsoft.com/office/2007/relationships/hdphoto" Target="../media/hdphoto1.wdp"/><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062469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Demonstrations</a:t>
            </a:r>
            <a:endParaRPr lang="en-US" dirty="0"/>
          </a:p>
        </p:txBody>
      </p:sp>
    </p:spTree>
    <p:extLst>
      <p:ext uri="{BB962C8B-B14F-4D97-AF65-F5344CB8AC3E}">
        <p14:creationId xmlns:p14="http://schemas.microsoft.com/office/powerpoint/2010/main" val="18604105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520699" y="1768475"/>
            <a:ext cx="11425877" cy="738664"/>
          </a:xfrm>
        </p:spPr>
        <p:txBody>
          <a:bodyPr/>
          <a:lstStyle/>
          <a:p>
            <a:r>
              <a:rPr lang="en-US" dirty="0" smtClean="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rPr>
              <a:t>J.L. Becker Project Schedules</a:t>
            </a:r>
            <a:endParaRPr lang="en-US" dirty="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endParaRPr>
          </a:p>
        </p:txBody>
      </p:sp>
      <p:sp>
        <p:nvSpPr>
          <p:cNvPr id="9" name="Content Placeholder 8"/>
          <p:cNvSpPr>
            <a:spLocks noGrp="1"/>
          </p:cNvSpPr>
          <p:nvPr>
            <p:ph sz="quarter" idx="11"/>
          </p:nvPr>
        </p:nvSpPr>
        <p:spPr>
          <a:xfrm>
            <a:off x="552230" y="2941705"/>
            <a:ext cx="7628732" cy="307520"/>
          </a:xfrm>
        </p:spPr>
        <p:txBody>
          <a:bodyPr/>
          <a:lstStyle/>
          <a:p>
            <a:r>
              <a:rPr lang="en-US" dirty="0" smtClean="0">
                <a:gradFill>
                  <a:gsLst>
                    <a:gs pos="0">
                      <a:schemeClr val="tx2"/>
                    </a:gs>
                    <a:gs pos="100000">
                      <a:schemeClr val="tx2"/>
                    </a:gs>
                  </a:gsLst>
                  <a:lin ang="5400000" scaled="0"/>
                </a:gradFill>
              </a:rPr>
              <a:t>Independent Projects</a:t>
            </a:r>
            <a:endParaRPr lang="en-US" dirty="0">
              <a:gradFill>
                <a:gsLst>
                  <a:gs pos="0">
                    <a:schemeClr val="tx2"/>
                  </a:gs>
                  <a:gs pos="100000">
                    <a:schemeClr val="tx2"/>
                  </a:gs>
                </a:gsLst>
                <a:lin ang="5400000" scaled="0"/>
              </a:gradFill>
            </a:endParaRPr>
          </a:p>
        </p:txBody>
      </p:sp>
      <p:sp>
        <p:nvSpPr>
          <p:cNvPr id="10" name="Content Placeholder 9"/>
          <p:cNvSpPr>
            <a:spLocks noGrp="1"/>
          </p:cNvSpPr>
          <p:nvPr>
            <p:ph sz="quarter" idx="12"/>
          </p:nvPr>
        </p:nvSpPr>
        <p:spPr/>
        <p:txBody>
          <a:bodyPr/>
          <a:lstStyle/>
          <a:p>
            <a:r>
              <a:rPr lang="en-US" dirty="0" smtClean="0"/>
              <a:t>demo</a:t>
            </a:r>
            <a:endParaRPr lang="en-US" dirty="0"/>
          </a:p>
        </p:txBody>
      </p:sp>
      <p:sp>
        <p:nvSpPr>
          <p:cNvPr id="6" name="TextBox 5"/>
          <p:cNvSpPr txBox="1"/>
          <p:nvPr/>
        </p:nvSpPr>
        <p:spPr>
          <a:xfrm>
            <a:off x="8782492" y="6477000"/>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spTree>
    <p:extLst>
      <p:ext uri="{BB962C8B-B14F-4D97-AF65-F5344CB8AC3E}">
        <p14:creationId xmlns:p14="http://schemas.microsoft.com/office/powerpoint/2010/main" val="347255848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96"/>
          <p:cNvGrpSpPr>
            <a:grpSpLocks/>
          </p:cNvGrpSpPr>
          <p:nvPr/>
        </p:nvGrpSpPr>
        <p:grpSpPr bwMode="auto">
          <a:xfrm>
            <a:off x="1854590" y="1715136"/>
            <a:ext cx="1388172" cy="722312"/>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7"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sp>
        <p:nvSpPr>
          <p:cNvPr id="9" name="Parallelogram 8"/>
          <p:cNvSpPr/>
          <p:nvPr/>
        </p:nvSpPr>
        <p:spPr bwMode="auto">
          <a:xfrm>
            <a:off x="3165088" y="1704072"/>
            <a:ext cx="8024310" cy="742832"/>
          </a:xfrm>
          <a:prstGeom prst="parallelogram">
            <a:avLst/>
          </a:prstGeom>
          <a:solidFill>
            <a:schemeClr val="accent2"/>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0486" name="Rektangel 76"/>
          <p:cNvSpPr>
            <a:spLocks noChangeArrowheads="1"/>
          </p:cNvSpPr>
          <p:nvPr/>
        </p:nvSpPr>
        <p:spPr bwMode="auto">
          <a:xfrm>
            <a:off x="3522090" y="1742123"/>
            <a:ext cx="7209606" cy="461665"/>
          </a:xfrm>
          <a:prstGeom prst="rect">
            <a:avLst/>
          </a:prstGeom>
          <a:noFill/>
          <a:ln w="9525">
            <a:noFill/>
            <a:miter lim="800000"/>
            <a:headEnd/>
            <a:tailEnd/>
          </a:ln>
        </p:spPr>
        <p:txBody>
          <a:bodyPr>
            <a:spAutoFit/>
          </a:bodyPr>
          <a:lstStyle/>
          <a:p>
            <a:pPr defTabSz="914400"/>
            <a:r>
              <a:rPr lang="en-US" sz="2400" b="1" noProof="1" smtClean="0">
                <a:solidFill>
                  <a:srgbClr val="171717"/>
                </a:solidFill>
                <a:latin typeface="Segoe UI Light" pitchFamily="34" charset="0"/>
                <a:ea typeface="Segoe UI" pitchFamily="34" charset="0"/>
                <a:cs typeface="Segoe UI" pitchFamily="34" charset="0"/>
              </a:rPr>
              <a:t>Shared Resource Pool</a:t>
            </a:r>
            <a:endParaRPr lang="da-DK" sz="2400" b="1" dirty="0">
              <a:solidFill>
                <a:srgbClr val="171717"/>
              </a:solidFill>
              <a:latin typeface="Segoe UI Light" pitchFamily="34" charset="0"/>
              <a:ea typeface="Segoe UI" pitchFamily="34" charset="0"/>
              <a:cs typeface="Segoe UI" pitchFamily="34" charset="0"/>
            </a:endParaRPr>
          </a:p>
        </p:txBody>
      </p:sp>
      <p:grpSp>
        <p:nvGrpSpPr>
          <p:cNvPr id="20487" name="Group 96"/>
          <p:cNvGrpSpPr>
            <a:grpSpLocks/>
          </p:cNvGrpSpPr>
          <p:nvPr/>
        </p:nvGrpSpPr>
        <p:grpSpPr bwMode="auto">
          <a:xfrm>
            <a:off x="1549870" y="2585087"/>
            <a:ext cx="1388172"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sp>
        <p:nvSpPr>
          <p:cNvPr id="14" name="Parallelogram 13"/>
          <p:cNvSpPr/>
          <p:nvPr/>
        </p:nvSpPr>
        <p:spPr bwMode="auto">
          <a:xfrm>
            <a:off x="2860367" y="2573079"/>
            <a:ext cx="8024310" cy="742832"/>
          </a:xfrm>
          <a:prstGeom prst="parallelogram">
            <a:avLst/>
          </a:prstGeom>
          <a:solidFill>
            <a:schemeClr val="accent2"/>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0491" name="Rektangel 76"/>
          <p:cNvSpPr>
            <a:spLocks noChangeArrowheads="1"/>
          </p:cNvSpPr>
          <p:nvPr/>
        </p:nvSpPr>
        <p:spPr bwMode="auto">
          <a:xfrm>
            <a:off x="3217369" y="2612073"/>
            <a:ext cx="7209606" cy="461665"/>
          </a:xfrm>
          <a:prstGeom prst="rect">
            <a:avLst/>
          </a:prstGeom>
          <a:noFill/>
          <a:ln w="9525">
            <a:noFill/>
            <a:miter lim="800000"/>
            <a:headEnd/>
            <a:tailEnd/>
          </a:ln>
        </p:spPr>
        <p:txBody>
          <a:bodyPr>
            <a:spAutoFit/>
          </a:bodyPr>
          <a:lstStyle/>
          <a:p>
            <a:pPr defTabSz="914400"/>
            <a:r>
              <a:rPr lang="en-US" sz="2400" b="1" noProof="1" smtClean="0">
                <a:solidFill>
                  <a:srgbClr val="171717"/>
                </a:solidFill>
                <a:latin typeface="Segoe UI Light" pitchFamily="34" charset="0"/>
                <a:ea typeface="Segoe UI" pitchFamily="34" charset="0"/>
                <a:cs typeface="Segoe UI" pitchFamily="34" charset="0"/>
              </a:rPr>
              <a:t>Master Projects, Critical Path</a:t>
            </a:r>
          </a:p>
        </p:txBody>
      </p:sp>
      <p:grpSp>
        <p:nvGrpSpPr>
          <p:cNvPr id="20492" name="Group 96"/>
          <p:cNvGrpSpPr>
            <a:grpSpLocks/>
          </p:cNvGrpSpPr>
          <p:nvPr/>
        </p:nvGrpSpPr>
        <p:grpSpPr bwMode="auto">
          <a:xfrm>
            <a:off x="1221872" y="3453449"/>
            <a:ext cx="1388172"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3"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sp>
        <p:nvSpPr>
          <p:cNvPr id="19" name="Parallelogram 18"/>
          <p:cNvSpPr/>
          <p:nvPr/>
        </p:nvSpPr>
        <p:spPr bwMode="auto">
          <a:xfrm>
            <a:off x="2531269" y="3441760"/>
            <a:ext cx="8024310" cy="742832"/>
          </a:xfrm>
          <a:prstGeom prst="parallelogram">
            <a:avLst/>
          </a:prstGeom>
          <a:solidFill>
            <a:schemeClr val="accent2"/>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0496" name="Rektangel 76"/>
          <p:cNvSpPr>
            <a:spLocks noChangeArrowheads="1"/>
          </p:cNvSpPr>
          <p:nvPr/>
        </p:nvSpPr>
        <p:spPr bwMode="auto">
          <a:xfrm>
            <a:off x="2887255" y="3480436"/>
            <a:ext cx="7209606" cy="461665"/>
          </a:xfrm>
          <a:prstGeom prst="rect">
            <a:avLst/>
          </a:prstGeom>
          <a:noFill/>
          <a:ln w="9525">
            <a:noFill/>
            <a:miter lim="800000"/>
            <a:headEnd/>
            <a:tailEnd/>
          </a:ln>
        </p:spPr>
        <p:txBody>
          <a:bodyPr>
            <a:spAutoFit/>
          </a:bodyPr>
          <a:lstStyle/>
          <a:p>
            <a:pPr defTabSz="914400"/>
            <a:r>
              <a:rPr lang="en-US" sz="2400" b="1" noProof="1" smtClean="0">
                <a:solidFill>
                  <a:srgbClr val="171717"/>
                </a:solidFill>
                <a:latin typeface="Segoe UI Light" pitchFamily="34" charset="0"/>
                <a:ea typeface="Segoe UI" pitchFamily="34" charset="0"/>
                <a:cs typeface="Segoe UI" pitchFamily="34" charset="0"/>
              </a:rPr>
              <a:t>Cross-Project Links</a:t>
            </a:r>
            <a:endParaRPr lang="da-DK" sz="2400" b="1" dirty="0">
              <a:solidFill>
                <a:srgbClr val="171717"/>
              </a:solidFill>
              <a:latin typeface="Segoe UI Light" pitchFamily="34" charset="0"/>
              <a:ea typeface="Segoe UI" pitchFamily="34" charset="0"/>
              <a:cs typeface="Segoe UI" pitchFamily="34" charset="0"/>
            </a:endParaRPr>
          </a:p>
        </p:txBody>
      </p:sp>
      <p:grpSp>
        <p:nvGrpSpPr>
          <p:cNvPr id="20497" name="Group 96"/>
          <p:cNvGrpSpPr>
            <a:grpSpLocks/>
          </p:cNvGrpSpPr>
          <p:nvPr/>
        </p:nvGrpSpPr>
        <p:grpSpPr bwMode="auto">
          <a:xfrm>
            <a:off x="904455" y="4312286"/>
            <a:ext cx="1388172"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sp>
        <p:nvSpPr>
          <p:cNvPr id="24" name="Parallelogram 23"/>
          <p:cNvSpPr/>
          <p:nvPr/>
        </p:nvSpPr>
        <p:spPr bwMode="auto">
          <a:xfrm>
            <a:off x="2214359" y="4301296"/>
            <a:ext cx="8024310" cy="742832"/>
          </a:xfrm>
          <a:prstGeom prst="parallelogram">
            <a:avLst/>
          </a:prstGeom>
          <a:solidFill>
            <a:schemeClr val="accent2"/>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01" name="Rektangel 76"/>
          <p:cNvSpPr>
            <a:spLocks noChangeArrowheads="1"/>
          </p:cNvSpPr>
          <p:nvPr/>
        </p:nvSpPr>
        <p:spPr bwMode="auto">
          <a:xfrm>
            <a:off x="2569838" y="4339273"/>
            <a:ext cx="7209606" cy="461665"/>
          </a:xfrm>
          <a:prstGeom prst="rect">
            <a:avLst/>
          </a:prstGeom>
          <a:noFill/>
          <a:ln w="9525">
            <a:noFill/>
            <a:miter lim="800000"/>
            <a:headEnd/>
            <a:tailEnd/>
          </a:ln>
        </p:spPr>
        <p:txBody>
          <a:bodyPr>
            <a:spAutoFit/>
          </a:bodyPr>
          <a:lstStyle/>
          <a:p>
            <a:pPr defTabSz="914400"/>
            <a:r>
              <a:rPr lang="en-US" sz="2400" b="1" noProof="1" smtClean="0">
                <a:solidFill>
                  <a:srgbClr val="171717"/>
                </a:solidFill>
                <a:latin typeface="Segoe UI Light" pitchFamily="34" charset="0"/>
                <a:ea typeface="Segoe UI" pitchFamily="34" charset="0"/>
                <a:cs typeface="Segoe UI" pitchFamily="34" charset="0"/>
              </a:rPr>
              <a:t>Shared Resource Assignments, Identifying Issues</a:t>
            </a:r>
            <a:endParaRPr lang="da-DK" sz="2400" b="1" dirty="0">
              <a:solidFill>
                <a:srgbClr val="171717"/>
              </a:solidFill>
              <a:latin typeface="Segoe UI Light" pitchFamily="34" charset="0"/>
              <a:ea typeface="Segoe UI" pitchFamily="34" charset="0"/>
              <a:cs typeface="Segoe UI" pitchFamily="34" charset="0"/>
            </a:endParaRPr>
          </a:p>
        </p:txBody>
      </p:sp>
      <p:grpSp>
        <p:nvGrpSpPr>
          <p:cNvPr id="20502" name="Group 96"/>
          <p:cNvGrpSpPr>
            <a:grpSpLocks/>
          </p:cNvGrpSpPr>
          <p:nvPr/>
        </p:nvGrpSpPr>
        <p:grpSpPr bwMode="auto">
          <a:xfrm>
            <a:off x="587038" y="5171124"/>
            <a:ext cx="1388172"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09"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29" name="Parallelogram 28"/>
          <p:cNvSpPr/>
          <p:nvPr/>
        </p:nvSpPr>
        <p:spPr bwMode="auto">
          <a:xfrm>
            <a:off x="1897450" y="5159107"/>
            <a:ext cx="8024310" cy="742832"/>
          </a:xfrm>
          <a:prstGeom prst="parallelogram">
            <a:avLst/>
          </a:prstGeom>
          <a:solidFill>
            <a:schemeClr val="accent2"/>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06" name="Rektangel 76"/>
          <p:cNvSpPr>
            <a:spLocks noChangeArrowheads="1"/>
          </p:cNvSpPr>
          <p:nvPr/>
        </p:nvSpPr>
        <p:spPr bwMode="auto">
          <a:xfrm>
            <a:off x="2254537" y="5198111"/>
            <a:ext cx="7209605" cy="461665"/>
          </a:xfrm>
          <a:prstGeom prst="rect">
            <a:avLst/>
          </a:prstGeom>
          <a:noFill/>
          <a:ln w="9525">
            <a:noFill/>
            <a:miter lim="800000"/>
            <a:headEnd/>
            <a:tailEnd/>
          </a:ln>
        </p:spPr>
        <p:txBody>
          <a:bodyPr>
            <a:spAutoFit/>
          </a:bodyPr>
          <a:lstStyle/>
          <a:p>
            <a:pPr defTabSz="914400"/>
            <a:r>
              <a:rPr lang="en-US" sz="2400" b="1" noProof="1" smtClean="0">
                <a:solidFill>
                  <a:srgbClr val="171717"/>
                </a:solidFill>
                <a:latin typeface="Segoe UI Light" pitchFamily="34" charset="0"/>
                <a:ea typeface="Segoe UI" pitchFamily="34" charset="0"/>
                <a:cs typeface="Segoe UI" pitchFamily="34" charset="0"/>
              </a:rPr>
              <a:t>Resolving Overallocated Resources, Leveling</a:t>
            </a:r>
            <a:endParaRPr lang="da-DK" sz="2400" b="1" dirty="0">
              <a:solidFill>
                <a:srgbClr val="171717"/>
              </a:solidFill>
              <a:latin typeface="Segoe UI Light" pitchFamily="34" charset="0"/>
              <a:ea typeface="Segoe UI" pitchFamily="34" charset="0"/>
              <a:cs typeface="Segoe UI" pitchFamily="34" charset="0"/>
            </a:endParaRPr>
          </a:p>
        </p:txBody>
      </p:sp>
      <p:sp>
        <p:nvSpPr>
          <p:cNvPr id="28" name="Content Placeholder 7"/>
          <p:cNvSpPr>
            <a:spLocks noGrp="1"/>
          </p:cNvSpPr>
          <p:nvPr>
            <p:ph sz="quarter" idx="4294967295"/>
          </p:nvPr>
        </p:nvSpPr>
        <p:spPr>
          <a:xfrm>
            <a:off x="551821" y="375610"/>
            <a:ext cx="11425877" cy="738664"/>
          </a:xfrm>
          <a:prstGeom prst="rect">
            <a:avLst/>
          </a:prstGeom>
        </p:spPr>
        <p:txBody>
          <a:bodyPr/>
          <a:lstStyle/>
          <a:p>
            <a:pPr marL="0" indent="0">
              <a:buNone/>
            </a:pPr>
            <a:r>
              <a:rPr lang="en-US" sz="6000" dirty="0" smtClean="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j-lt"/>
              </a:rPr>
              <a:t>Solution/Implementation Demos</a:t>
            </a:r>
            <a:endParaRPr lang="en-US" sz="6000" dirty="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j-lt"/>
            </a:endParaRPr>
          </a:p>
        </p:txBody>
      </p:sp>
      <p:sp>
        <p:nvSpPr>
          <p:cNvPr id="30" name="TextBox 29"/>
          <p:cNvSpPr txBox="1"/>
          <p:nvPr/>
        </p:nvSpPr>
        <p:spPr>
          <a:xfrm>
            <a:off x="8782492" y="6233671"/>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444" y="5644560"/>
            <a:ext cx="18764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701636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Scale>
                                      <p:cBhvr>
                                        <p:cTn id="19" dur="2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2000" decel="50000" fill="hold">
                                          <p:stCondLst>
                                            <p:cond delay="0"/>
                                          </p:stCondLst>
                                        </p:cTn>
                                        <p:tgtEl>
                                          <p:spTgt spid="9"/>
                                        </p:tgtEl>
                                        <p:attrNameLst>
                                          <p:attrName>ppt_x</p:attrName>
                                          <p:attrName>ppt_y</p:attrName>
                                        </p:attrNameLst>
                                      </p:cBhvr>
                                    </p:animMotion>
                                    <p:animEffect transition="in" filter="fade">
                                      <p:cBhvr>
                                        <p:cTn id="21" dur="2000"/>
                                        <p:tgtEl>
                                          <p:spTgt spid="9"/>
                                        </p:tgtEl>
                                      </p:cBhvr>
                                    </p:animEffect>
                                  </p:childTnLst>
                                </p:cTn>
                              </p:par>
                              <p:par>
                                <p:cTn id="22" presetID="1" presetClass="entr" presetSubtype="0" fill="hold" grpId="0" nodeType="withEffect">
                                  <p:stCondLst>
                                    <p:cond delay="2000"/>
                                  </p:stCondLst>
                                  <p:childTnLst>
                                    <p:set>
                                      <p:cBhvr>
                                        <p:cTn id="23" dur="1" fill="hold">
                                          <p:stCondLst>
                                            <p:cond delay="0"/>
                                          </p:stCondLst>
                                        </p:cTn>
                                        <p:tgtEl>
                                          <p:spTgt spid="2048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Scale>
                                      <p:cBhvr>
                                        <p:cTn id="28" dur="2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2000" decel="50000" fill="hold">
                                          <p:stCondLst>
                                            <p:cond delay="0"/>
                                          </p:stCondLst>
                                        </p:cTn>
                                        <p:tgtEl>
                                          <p:spTgt spid="14"/>
                                        </p:tgtEl>
                                        <p:attrNameLst>
                                          <p:attrName>ppt_x</p:attrName>
                                          <p:attrName>ppt_y</p:attrName>
                                        </p:attrNameLst>
                                      </p:cBhvr>
                                    </p:animMotion>
                                    <p:animEffect transition="in" filter="fade">
                                      <p:cBhvr>
                                        <p:cTn id="30" dur="2000"/>
                                        <p:tgtEl>
                                          <p:spTgt spid="14"/>
                                        </p:tgtEl>
                                      </p:cBhvr>
                                    </p:animEffect>
                                  </p:childTnLst>
                                </p:cTn>
                              </p:par>
                              <p:par>
                                <p:cTn id="31" presetID="1" presetClass="entr" presetSubtype="0" fill="hold" grpId="0" nodeType="withEffect">
                                  <p:stCondLst>
                                    <p:cond delay="2000"/>
                                  </p:stCondLst>
                                  <p:childTnLst>
                                    <p:set>
                                      <p:cBhvr>
                                        <p:cTn id="32" dur="1" fill="hold">
                                          <p:stCondLst>
                                            <p:cond delay="0"/>
                                          </p:stCondLst>
                                        </p:cTn>
                                        <p:tgtEl>
                                          <p:spTgt spid="2049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2"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Scale>
                                      <p:cBhvr>
                                        <p:cTn id="3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2000" decel="50000" fill="hold">
                                          <p:stCondLst>
                                            <p:cond delay="0"/>
                                          </p:stCondLst>
                                        </p:cTn>
                                        <p:tgtEl>
                                          <p:spTgt spid="19"/>
                                        </p:tgtEl>
                                        <p:attrNameLst>
                                          <p:attrName>ppt_x</p:attrName>
                                          <p:attrName>ppt_y</p:attrName>
                                        </p:attrNameLst>
                                      </p:cBhvr>
                                    </p:animMotion>
                                    <p:animEffect transition="in" filter="fade">
                                      <p:cBhvr>
                                        <p:cTn id="39" dur="2000"/>
                                        <p:tgtEl>
                                          <p:spTgt spid="19"/>
                                        </p:tgtEl>
                                      </p:cBhvr>
                                    </p:animEffect>
                                  </p:childTnLst>
                                </p:cTn>
                              </p:par>
                              <p:par>
                                <p:cTn id="40" presetID="1" presetClass="entr" presetSubtype="0" fill="hold" grpId="0" nodeType="withEffect">
                                  <p:stCondLst>
                                    <p:cond delay="2000"/>
                                  </p:stCondLst>
                                  <p:childTnLst>
                                    <p:set>
                                      <p:cBhvr>
                                        <p:cTn id="41" dur="1" fill="hold">
                                          <p:stCondLst>
                                            <p:cond delay="0"/>
                                          </p:stCondLst>
                                        </p:cTn>
                                        <p:tgtEl>
                                          <p:spTgt spid="2049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52"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Scale>
                                      <p:cBhvr>
                                        <p:cTn id="46" dur="2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2000" decel="50000" fill="hold">
                                          <p:stCondLst>
                                            <p:cond delay="0"/>
                                          </p:stCondLst>
                                        </p:cTn>
                                        <p:tgtEl>
                                          <p:spTgt spid="24"/>
                                        </p:tgtEl>
                                        <p:attrNameLst>
                                          <p:attrName>ppt_x</p:attrName>
                                          <p:attrName>ppt_y</p:attrName>
                                        </p:attrNameLst>
                                      </p:cBhvr>
                                    </p:animMotion>
                                    <p:animEffect transition="in" filter="fade">
                                      <p:cBhvr>
                                        <p:cTn id="48" dur="2000"/>
                                        <p:tgtEl>
                                          <p:spTgt spid="24"/>
                                        </p:tgtEl>
                                      </p:cBhvr>
                                    </p:animEffect>
                                  </p:childTnLst>
                                </p:cTn>
                              </p:par>
                              <p:par>
                                <p:cTn id="49" presetID="1" presetClass="entr" presetSubtype="0" fill="hold" grpId="0" nodeType="withEffect">
                                  <p:stCondLst>
                                    <p:cond delay="2000"/>
                                  </p:stCondLst>
                                  <p:childTnLst>
                                    <p:set>
                                      <p:cBhvr>
                                        <p:cTn id="50" dur="1" fill="hold">
                                          <p:stCondLst>
                                            <p:cond delay="0"/>
                                          </p:stCondLst>
                                        </p:cTn>
                                        <p:tgtEl>
                                          <p:spTgt spid="2050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52"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Scale>
                                      <p:cBhvr>
                                        <p:cTn id="55" dur="2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2000" decel="50000" fill="hold">
                                          <p:stCondLst>
                                            <p:cond delay="0"/>
                                          </p:stCondLst>
                                        </p:cTn>
                                        <p:tgtEl>
                                          <p:spTgt spid="29"/>
                                        </p:tgtEl>
                                        <p:attrNameLst>
                                          <p:attrName>ppt_x</p:attrName>
                                          <p:attrName>ppt_y</p:attrName>
                                        </p:attrNameLst>
                                      </p:cBhvr>
                                    </p:animMotion>
                                    <p:animEffect transition="in" filter="fade">
                                      <p:cBhvr>
                                        <p:cTn id="57" dur="2000"/>
                                        <p:tgtEl>
                                          <p:spTgt spid="29"/>
                                        </p:tgtEl>
                                      </p:cBhvr>
                                    </p:animEffect>
                                  </p:childTnLst>
                                </p:cTn>
                              </p:par>
                              <p:par>
                                <p:cTn id="58" presetID="1" presetClass="entr" presetSubtype="0" fill="hold" grpId="0" nodeType="withEffect">
                                  <p:stCondLst>
                                    <p:cond delay="2000"/>
                                  </p:stCondLst>
                                  <p:childTnLst>
                                    <p:set>
                                      <p:cBhvr>
                                        <p:cTn id="59" dur="1" fill="hold">
                                          <p:stCondLst>
                                            <p:cond delay="0"/>
                                          </p:stCondLst>
                                        </p:cTn>
                                        <p:tgtEl>
                                          <p:spTgt spid="20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486" grpId="0"/>
      <p:bldP spid="14" grpId="0" animBg="1"/>
      <p:bldP spid="20491" grpId="0"/>
      <p:bldP spid="19" grpId="0" animBg="1"/>
      <p:bldP spid="20496" grpId="0"/>
      <p:bldP spid="24" grpId="0" animBg="1"/>
      <p:bldP spid="20501" grpId="0"/>
      <p:bldP spid="29" grpId="0" animBg="1"/>
      <p:bldP spid="2050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96"/>
          <p:cNvGrpSpPr>
            <a:grpSpLocks/>
          </p:cNvGrpSpPr>
          <p:nvPr/>
        </p:nvGrpSpPr>
        <p:grpSpPr bwMode="auto">
          <a:xfrm>
            <a:off x="1854590" y="1715136"/>
            <a:ext cx="1388172" cy="722312"/>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7"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sp>
        <p:nvSpPr>
          <p:cNvPr id="9" name="Parallelogram 8"/>
          <p:cNvSpPr/>
          <p:nvPr/>
        </p:nvSpPr>
        <p:spPr bwMode="auto">
          <a:xfrm>
            <a:off x="3165088" y="1704072"/>
            <a:ext cx="8024310" cy="742832"/>
          </a:xfrm>
          <a:prstGeom prst="parallelogram">
            <a:avLst/>
          </a:prstGeom>
          <a:solidFill>
            <a:schemeClr val="accent2"/>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0486" name="Rektangel 76"/>
          <p:cNvSpPr>
            <a:spLocks noChangeArrowheads="1"/>
          </p:cNvSpPr>
          <p:nvPr/>
        </p:nvSpPr>
        <p:spPr bwMode="auto">
          <a:xfrm>
            <a:off x="3522090" y="1742123"/>
            <a:ext cx="7209606" cy="461665"/>
          </a:xfrm>
          <a:prstGeom prst="rect">
            <a:avLst/>
          </a:prstGeom>
          <a:noFill/>
          <a:ln w="9525">
            <a:noFill/>
            <a:miter lim="800000"/>
            <a:headEnd/>
            <a:tailEnd/>
          </a:ln>
        </p:spPr>
        <p:txBody>
          <a:bodyPr>
            <a:spAutoFit/>
          </a:bodyPr>
          <a:lstStyle/>
          <a:p>
            <a:pPr defTabSz="914400"/>
            <a:r>
              <a:rPr lang="en-US" sz="2400" b="1" noProof="1" smtClean="0">
                <a:solidFill>
                  <a:srgbClr val="171717"/>
                </a:solidFill>
                <a:latin typeface="Segoe UI Light" pitchFamily="34" charset="0"/>
                <a:ea typeface="Segoe UI" pitchFamily="34" charset="0"/>
                <a:cs typeface="Segoe UI" pitchFamily="34" charset="0"/>
              </a:rPr>
              <a:t>Shared Resource Pool</a:t>
            </a:r>
            <a:endParaRPr lang="da-DK" sz="2400" b="1" dirty="0">
              <a:solidFill>
                <a:srgbClr val="171717"/>
              </a:solidFill>
              <a:latin typeface="Segoe UI Light" pitchFamily="34" charset="0"/>
              <a:ea typeface="Segoe UI" pitchFamily="34" charset="0"/>
              <a:cs typeface="Segoe UI" pitchFamily="34" charset="0"/>
            </a:endParaRPr>
          </a:p>
        </p:txBody>
      </p:sp>
      <p:grpSp>
        <p:nvGrpSpPr>
          <p:cNvPr id="20487" name="Group 96"/>
          <p:cNvGrpSpPr>
            <a:grpSpLocks/>
          </p:cNvGrpSpPr>
          <p:nvPr/>
        </p:nvGrpSpPr>
        <p:grpSpPr bwMode="auto">
          <a:xfrm>
            <a:off x="1549870" y="2585087"/>
            <a:ext cx="1388172"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grpSp>
        <p:nvGrpSpPr>
          <p:cNvPr id="20492" name="Group 96"/>
          <p:cNvGrpSpPr>
            <a:grpSpLocks/>
          </p:cNvGrpSpPr>
          <p:nvPr/>
        </p:nvGrpSpPr>
        <p:grpSpPr bwMode="auto">
          <a:xfrm>
            <a:off x="1221872" y="3453449"/>
            <a:ext cx="1388172"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3"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grpSp>
        <p:nvGrpSpPr>
          <p:cNvPr id="20497" name="Group 96"/>
          <p:cNvGrpSpPr>
            <a:grpSpLocks/>
          </p:cNvGrpSpPr>
          <p:nvPr/>
        </p:nvGrpSpPr>
        <p:grpSpPr bwMode="auto">
          <a:xfrm>
            <a:off x="904455" y="4312286"/>
            <a:ext cx="1388172"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grpSp>
        <p:nvGrpSpPr>
          <p:cNvPr id="20502" name="Group 96"/>
          <p:cNvGrpSpPr>
            <a:grpSpLocks/>
          </p:cNvGrpSpPr>
          <p:nvPr/>
        </p:nvGrpSpPr>
        <p:grpSpPr bwMode="auto">
          <a:xfrm>
            <a:off x="587038" y="5171124"/>
            <a:ext cx="1388172"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09"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28" name="Content Placeholder 7"/>
          <p:cNvSpPr>
            <a:spLocks noGrp="1"/>
          </p:cNvSpPr>
          <p:nvPr>
            <p:ph sz="quarter" idx="4294967295"/>
          </p:nvPr>
        </p:nvSpPr>
        <p:spPr>
          <a:xfrm>
            <a:off x="551821" y="375610"/>
            <a:ext cx="11425877" cy="830997"/>
          </a:xfrm>
          <a:prstGeom prst="rect">
            <a:avLst/>
          </a:prstGeom>
        </p:spPr>
        <p:txBody>
          <a:bodyPr/>
          <a:lstStyle/>
          <a:p>
            <a:pPr marL="0" indent="0">
              <a:buNone/>
            </a:pPr>
            <a:r>
              <a:rPr lang="en-US" sz="6000" dirty="0" smtClean="0"/>
              <a:t>Solution/Implementation Demos</a:t>
            </a:r>
            <a:endParaRPr lang="en-US" sz="6000" dirty="0"/>
          </a:p>
        </p:txBody>
      </p:sp>
      <p:sp>
        <p:nvSpPr>
          <p:cNvPr id="30" name="TextBox 29"/>
          <p:cNvSpPr txBox="1"/>
          <p:nvPr/>
        </p:nvSpPr>
        <p:spPr>
          <a:xfrm>
            <a:off x="8782492" y="6233671"/>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444" y="5644560"/>
            <a:ext cx="18764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64390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Scale>
                                      <p:cBhvr>
                                        <p:cTn id="19" dur="2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2000" decel="50000" fill="hold">
                                          <p:stCondLst>
                                            <p:cond delay="0"/>
                                          </p:stCondLst>
                                        </p:cTn>
                                        <p:tgtEl>
                                          <p:spTgt spid="9"/>
                                        </p:tgtEl>
                                        <p:attrNameLst>
                                          <p:attrName>ppt_x</p:attrName>
                                          <p:attrName>ppt_y</p:attrName>
                                        </p:attrNameLst>
                                      </p:cBhvr>
                                    </p:animMotion>
                                    <p:animEffect transition="in" filter="fade">
                                      <p:cBhvr>
                                        <p:cTn id="21" dur="2000"/>
                                        <p:tgtEl>
                                          <p:spTgt spid="9"/>
                                        </p:tgtEl>
                                      </p:cBhvr>
                                    </p:animEffect>
                                  </p:childTnLst>
                                </p:cTn>
                              </p:par>
                              <p:par>
                                <p:cTn id="22" presetID="1" presetClass="entr" presetSubtype="0" fill="hold" grpId="0" nodeType="withEffect">
                                  <p:stCondLst>
                                    <p:cond delay="2000"/>
                                  </p:stCondLst>
                                  <p:childTnLst>
                                    <p:set>
                                      <p:cBhvr>
                                        <p:cTn id="23" dur="1" fill="hold">
                                          <p:stCondLst>
                                            <p:cond delay="0"/>
                                          </p:stCondLst>
                                        </p:cTn>
                                        <p:tgtEl>
                                          <p:spTgt spid="20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48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p:txBody>
          <a:bodyPr/>
          <a:lstStyle/>
          <a:p>
            <a:r>
              <a:rPr lang="en-US" dirty="0" smtClean="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rPr>
              <a:t>Resource Pool </a:t>
            </a:r>
            <a:endParaRPr lang="en-US" dirty="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endParaRPr>
          </a:p>
        </p:txBody>
      </p:sp>
      <p:sp>
        <p:nvSpPr>
          <p:cNvPr id="9" name="Content Placeholder 8"/>
          <p:cNvSpPr>
            <a:spLocks noGrp="1"/>
          </p:cNvSpPr>
          <p:nvPr>
            <p:ph sz="quarter" idx="11"/>
          </p:nvPr>
        </p:nvSpPr>
        <p:spPr>
          <a:xfrm>
            <a:off x="552230" y="2941705"/>
            <a:ext cx="7628732" cy="307520"/>
          </a:xfrm>
        </p:spPr>
        <p:txBody>
          <a:bodyPr/>
          <a:lstStyle/>
          <a:p>
            <a:r>
              <a:rPr lang="en-US" dirty="0" smtClean="0">
                <a:gradFill>
                  <a:gsLst>
                    <a:gs pos="0">
                      <a:schemeClr val="tx2"/>
                    </a:gs>
                    <a:gs pos="100000">
                      <a:schemeClr val="tx2"/>
                    </a:gs>
                  </a:gsLst>
                  <a:lin ang="5400000" scaled="0"/>
                </a:gradFill>
              </a:rPr>
              <a:t>Creation and linking to projects</a:t>
            </a:r>
            <a:endParaRPr lang="en-US" dirty="0">
              <a:gradFill>
                <a:gsLst>
                  <a:gs pos="0">
                    <a:schemeClr val="tx2"/>
                  </a:gs>
                  <a:gs pos="100000">
                    <a:schemeClr val="tx2"/>
                  </a:gs>
                </a:gsLst>
                <a:lin ang="5400000" scaled="0"/>
              </a:gradFill>
            </a:endParaRPr>
          </a:p>
        </p:txBody>
      </p:sp>
      <p:sp>
        <p:nvSpPr>
          <p:cNvPr id="10" name="Content Placeholder 9"/>
          <p:cNvSpPr>
            <a:spLocks noGrp="1"/>
          </p:cNvSpPr>
          <p:nvPr>
            <p:ph sz="quarter" idx="12"/>
          </p:nvPr>
        </p:nvSpPr>
        <p:spPr/>
        <p:txBody>
          <a:bodyPr/>
          <a:lstStyle/>
          <a:p>
            <a:r>
              <a:rPr lang="en-US" dirty="0" smtClean="0"/>
              <a:t>demo</a:t>
            </a:r>
            <a:endParaRPr lang="en-US" dirty="0"/>
          </a:p>
        </p:txBody>
      </p:sp>
      <p:sp>
        <p:nvSpPr>
          <p:cNvPr id="6" name="TextBox 5"/>
          <p:cNvSpPr txBox="1"/>
          <p:nvPr/>
        </p:nvSpPr>
        <p:spPr>
          <a:xfrm>
            <a:off x="8782492" y="6477000"/>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spTree>
    <p:extLst>
      <p:ext uri="{BB962C8B-B14F-4D97-AF65-F5344CB8AC3E}">
        <p14:creationId xmlns:p14="http://schemas.microsoft.com/office/powerpoint/2010/main" val="20206939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96"/>
          <p:cNvGrpSpPr>
            <a:grpSpLocks/>
          </p:cNvGrpSpPr>
          <p:nvPr/>
        </p:nvGrpSpPr>
        <p:grpSpPr bwMode="auto">
          <a:xfrm>
            <a:off x="1854590" y="1715136"/>
            <a:ext cx="1388172" cy="722312"/>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7"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grpSp>
        <p:nvGrpSpPr>
          <p:cNvPr id="20487" name="Group 96"/>
          <p:cNvGrpSpPr>
            <a:grpSpLocks/>
          </p:cNvGrpSpPr>
          <p:nvPr/>
        </p:nvGrpSpPr>
        <p:grpSpPr bwMode="auto">
          <a:xfrm>
            <a:off x="1549870" y="2585087"/>
            <a:ext cx="1388172"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sp>
        <p:nvSpPr>
          <p:cNvPr id="14" name="Parallelogram 13"/>
          <p:cNvSpPr/>
          <p:nvPr/>
        </p:nvSpPr>
        <p:spPr bwMode="auto">
          <a:xfrm>
            <a:off x="2860367" y="2573079"/>
            <a:ext cx="8024310" cy="742832"/>
          </a:xfrm>
          <a:prstGeom prst="parallelogram">
            <a:avLst/>
          </a:prstGeom>
          <a:solidFill>
            <a:schemeClr val="accent2"/>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0491" name="Rektangel 76"/>
          <p:cNvSpPr>
            <a:spLocks noChangeArrowheads="1"/>
          </p:cNvSpPr>
          <p:nvPr/>
        </p:nvSpPr>
        <p:spPr bwMode="auto">
          <a:xfrm>
            <a:off x="3217369" y="2612073"/>
            <a:ext cx="7209606" cy="461665"/>
          </a:xfrm>
          <a:prstGeom prst="rect">
            <a:avLst/>
          </a:prstGeom>
          <a:noFill/>
          <a:ln w="9525">
            <a:noFill/>
            <a:miter lim="800000"/>
            <a:headEnd/>
            <a:tailEnd/>
          </a:ln>
        </p:spPr>
        <p:txBody>
          <a:bodyPr>
            <a:spAutoFit/>
          </a:bodyPr>
          <a:lstStyle/>
          <a:p>
            <a:pPr defTabSz="914400"/>
            <a:r>
              <a:rPr lang="en-US" sz="2400" b="1" noProof="1" smtClean="0">
                <a:solidFill>
                  <a:srgbClr val="171717"/>
                </a:solidFill>
                <a:latin typeface="Segoe UI Light" pitchFamily="34" charset="0"/>
                <a:ea typeface="Segoe UI" pitchFamily="34" charset="0"/>
                <a:cs typeface="Segoe UI" pitchFamily="34" charset="0"/>
              </a:rPr>
              <a:t>Master Projects, Critical Path</a:t>
            </a:r>
          </a:p>
        </p:txBody>
      </p:sp>
      <p:grpSp>
        <p:nvGrpSpPr>
          <p:cNvPr id="20492" name="Group 96"/>
          <p:cNvGrpSpPr>
            <a:grpSpLocks/>
          </p:cNvGrpSpPr>
          <p:nvPr/>
        </p:nvGrpSpPr>
        <p:grpSpPr bwMode="auto">
          <a:xfrm>
            <a:off x="1221872" y="3453449"/>
            <a:ext cx="1388172"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3"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grpSp>
        <p:nvGrpSpPr>
          <p:cNvPr id="20497" name="Group 96"/>
          <p:cNvGrpSpPr>
            <a:grpSpLocks/>
          </p:cNvGrpSpPr>
          <p:nvPr/>
        </p:nvGrpSpPr>
        <p:grpSpPr bwMode="auto">
          <a:xfrm>
            <a:off x="904455" y="4312286"/>
            <a:ext cx="1388172"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grpSp>
        <p:nvGrpSpPr>
          <p:cNvPr id="20502" name="Group 96"/>
          <p:cNvGrpSpPr>
            <a:grpSpLocks/>
          </p:cNvGrpSpPr>
          <p:nvPr/>
        </p:nvGrpSpPr>
        <p:grpSpPr bwMode="auto">
          <a:xfrm>
            <a:off x="587038" y="5171124"/>
            <a:ext cx="1388172"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09"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28" name="Content Placeholder 7"/>
          <p:cNvSpPr>
            <a:spLocks noGrp="1"/>
          </p:cNvSpPr>
          <p:nvPr>
            <p:ph sz="quarter" idx="4294967295"/>
          </p:nvPr>
        </p:nvSpPr>
        <p:spPr>
          <a:xfrm>
            <a:off x="551821" y="375610"/>
            <a:ext cx="11425877" cy="830997"/>
          </a:xfrm>
          <a:prstGeom prst="rect">
            <a:avLst/>
          </a:prstGeom>
        </p:spPr>
        <p:txBody>
          <a:bodyPr/>
          <a:lstStyle/>
          <a:p>
            <a:pPr marL="0" indent="0">
              <a:buNone/>
            </a:pPr>
            <a:r>
              <a:rPr lang="en-US" sz="6000" dirty="0"/>
              <a:t>Solution/Implementation Demos</a:t>
            </a:r>
          </a:p>
        </p:txBody>
      </p:sp>
      <p:sp>
        <p:nvSpPr>
          <p:cNvPr id="30" name="TextBox 29"/>
          <p:cNvSpPr txBox="1"/>
          <p:nvPr/>
        </p:nvSpPr>
        <p:spPr>
          <a:xfrm>
            <a:off x="8782492" y="6233671"/>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444" y="5644560"/>
            <a:ext cx="18764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64390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Scale>
                                      <p:cBhvr>
                                        <p:cTn id="19" dur="2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2000" decel="50000" fill="hold">
                                          <p:stCondLst>
                                            <p:cond delay="0"/>
                                          </p:stCondLst>
                                        </p:cTn>
                                        <p:tgtEl>
                                          <p:spTgt spid="14"/>
                                        </p:tgtEl>
                                        <p:attrNameLst>
                                          <p:attrName>ppt_x</p:attrName>
                                          <p:attrName>ppt_y</p:attrName>
                                        </p:attrNameLst>
                                      </p:cBhvr>
                                    </p:animMotion>
                                    <p:animEffect transition="in" filter="fade">
                                      <p:cBhvr>
                                        <p:cTn id="21" dur="2000"/>
                                        <p:tgtEl>
                                          <p:spTgt spid="14"/>
                                        </p:tgtEl>
                                      </p:cBhvr>
                                    </p:animEffect>
                                  </p:childTnLst>
                                </p:cTn>
                              </p:par>
                              <p:par>
                                <p:cTn id="22" presetID="1" presetClass="entr" presetSubtype="0" fill="hold" grpId="0" nodeType="withEffect">
                                  <p:stCondLst>
                                    <p:cond delay="2000"/>
                                  </p:stCondLst>
                                  <p:childTnLst>
                                    <p:set>
                                      <p:cBhvr>
                                        <p:cTn id="23" dur="1" fill="hold">
                                          <p:stCondLst>
                                            <p:cond delay="0"/>
                                          </p:stCondLst>
                                        </p:cTn>
                                        <p:tgtEl>
                                          <p:spTgt spid="20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49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p:txBody>
          <a:bodyPr/>
          <a:lstStyle/>
          <a:p>
            <a:r>
              <a:rPr lang="en-US" dirty="0" smtClean="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rPr>
              <a:t>Master Projects</a:t>
            </a:r>
            <a:endParaRPr lang="en-US" dirty="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endParaRPr>
          </a:p>
        </p:txBody>
      </p:sp>
      <p:sp>
        <p:nvSpPr>
          <p:cNvPr id="9" name="Content Placeholder 8"/>
          <p:cNvSpPr>
            <a:spLocks noGrp="1"/>
          </p:cNvSpPr>
          <p:nvPr>
            <p:ph sz="quarter" idx="11"/>
          </p:nvPr>
        </p:nvSpPr>
        <p:spPr>
          <a:xfrm>
            <a:off x="552230" y="2941705"/>
            <a:ext cx="7628732" cy="307520"/>
          </a:xfrm>
        </p:spPr>
        <p:txBody>
          <a:bodyPr/>
          <a:lstStyle/>
          <a:p>
            <a:r>
              <a:rPr lang="en-US" dirty="0" smtClean="0">
                <a:gradFill>
                  <a:gsLst>
                    <a:gs pos="0">
                      <a:schemeClr val="tx2"/>
                    </a:gs>
                    <a:gs pos="100000">
                      <a:schemeClr val="tx2"/>
                    </a:gs>
                  </a:gsLst>
                  <a:lin ang="5400000" scaled="0"/>
                </a:gradFill>
              </a:rPr>
              <a:t>Master/sub projects and consolidated projects</a:t>
            </a:r>
            <a:endParaRPr lang="en-US" dirty="0">
              <a:gradFill>
                <a:gsLst>
                  <a:gs pos="0">
                    <a:schemeClr val="tx2"/>
                  </a:gs>
                  <a:gs pos="100000">
                    <a:schemeClr val="tx2"/>
                  </a:gs>
                </a:gsLst>
                <a:lin ang="5400000" scaled="0"/>
              </a:gradFill>
            </a:endParaRPr>
          </a:p>
        </p:txBody>
      </p:sp>
      <p:sp>
        <p:nvSpPr>
          <p:cNvPr id="10" name="Content Placeholder 9"/>
          <p:cNvSpPr>
            <a:spLocks noGrp="1"/>
          </p:cNvSpPr>
          <p:nvPr>
            <p:ph sz="quarter" idx="12"/>
          </p:nvPr>
        </p:nvSpPr>
        <p:spPr/>
        <p:txBody>
          <a:bodyPr/>
          <a:lstStyle/>
          <a:p>
            <a:r>
              <a:rPr lang="en-US" dirty="0" smtClean="0"/>
              <a:t>demo</a:t>
            </a:r>
            <a:endParaRPr lang="en-US" dirty="0"/>
          </a:p>
        </p:txBody>
      </p:sp>
      <p:sp>
        <p:nvSpPr>
          <p:cNvPr id="6" name="TextBox 5"/>
          <p:cNvSpPr txBox="1"/>
          <p:nvPr/>
        </p:nvSpPr>
        <p:spPr>
          <a:xfrm>
            <a:off x="8782492" y="6477000"/>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spTree>
    <p:extLst>
      <p:ext uri="{BB962C8B-B14F-4D97-AF65-F5344CB8AC3E}">
        <p14:creationId xmlns:p14="http://schemas.microsoft.com/office/powerpoint/2010/main" val="285329989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p:txBody>
          <a:bodyPr/>
          <a:lstStyle/>
          <a:p>
            <a:r>
              <a:rPr lang="en-US" dirty="0" smtClean="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rPr>
              <a:t>Critical Path</a:t>
            </a:r>
            <a:endParaRPr lang="en-US" dirty="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endParaRPr>
          </a:p>
        </p:txBody>
      </p:sp>
      <p:sp>
        <p:nvSpPr>
          <p:cNvPr id="9" name="Content Placeholder 8"/>
          <p:cNvSpPr>
            <a:spLocks noGrp="1"/>
          </p:cNvSpPr>
          <p:nvPr>
            <p:ph sz="quarter" idx="11"/>
          </p:nvPr>
        </p:nvSpPr>
        <p:spPr>
          <a:xfrm>
            <a:off x="552230" y="2941705"/>
            <a:ext cx="7628732" cy="609141"/>
          </a:xfrm>
        </p:spPr>
        <p:txBody>
          <a:bodyPr/>
          <a:lstStyle/>
          <a:p>
            <a:r>
              <a:rPr lang="en-US" dirty="0" smtClean="0">
                <a:gradFill>
                  <a:gsLst>
                    <a:gs pos="0">
                      <a:schemeClr val="tx2"/>
                    </a:gs>
                    <a:gs pos="100000">
                      <a:schemeClr val="tx2"/>
                    </a:gs>
                  </a:gsLst>
                  <a:lin ang="5400000" scaled="0"/>
                </a:gradFill>
              </a:rPr>
              <a:t>Project versus program level Critical Path</a:t>
            </a:r>
            <a:endParaRPr lang="en-US" dirty="0">
              <a:gradFill>
                <a:gsLst>
                  <a:gs pos="0">
                    <a:schemeClr val="tx2"/>
                  </a:gs>
                  <a:gs pos="100000">
                    <a:schemeClr val="tx2"/>
                  </a:gs>
                </a:gsLst>
                <a:lin ang="5400000" scaled="0"/>
              </a:gradFill>
            </a:endParaRPr>
          </a:p>
        </p:txBody>
      </p:sp>
      <p:sp>
        <p:nvSpPr>
          <p:cNvPr id="10" name="Content Placeholder 9"/>
          <p:cNvSpPr>
            <a:spLocks noGrp="1"/>
          </p:cNvSpPr>
          <p:nvPr>
            <p:ph sz="quarter" idx="12"/>
          </p:nvPr>
        </p:nvSpPr>
        <p:spPr/>
        <p:txBody>
          <a:bodyPr/>
          <a:lstStyle/>
          <a:p>
            <a:r>
              <a:rPr lang="en-US" dirty="0" smtClean="0"/>
              <a:t>demo</a:t>
            </a:r>
            <a:endParaRPr lang="en-US" dirty="0"/>
          </a:p>
        </p:txBody>
      </p:sp>
      <p:sp>
        <p:nvSpPr>
          <p:cNvPr id="6" name="TextBox 5"/>
          <p:cNvSpPr txBox="1"/>
          <p:nvPr/>
        </p:nvSpPr>
        <p:spPr>
          <a:xfrm>
            <a:off x="8782492" y="6477000"/>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spTree>
    <p:extLst>
      <p:ext uri="{BB962C8B-B14F-4D97-AF65-F5344CB8AC3E}">
        <p14:creationId xmlns:p14="http://schemas.microsoft.com/office/powerpoint/2010/main" val="334624187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96"/>
          <p:cNvGrpSpPr>
            <a:grpSpLocks/>
          </p:cNvGrpSpPr>
          <p:nvPr/>
        </p:nvGrpSpPr>
        <p:grpSpPr bwMode="auto">
          <a:xfrm>
            <a:off x="1854590" y="1715136"/>
            <a:ext cx="1388172" cy="722312"/>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7"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grpSp>
        <p:nvGrpSpPr>
          <p:cNvPr id="20487" name="Group 96"/>
          <p:cNvGrpSpPr>
            <a:grpSpLocks/>
          </p:cNvGrpSpPr>
          <p:nvPr/>
        </p:nvGrpSpPr>
        <p:grpSpPr bwMode="auto">
          <a:xfrm>
            <a:off x="1549870" y="2585087"/>
            <a:ext cx="1388172"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grpSp>
        <p:nvGrpSpPr>
          <p:cNvPr id="20492" name="Group 96"/>
          <p:cNvGrpSpPr>
            <a:grpSpLocks/>
          </p:cNvGrpSpPr>
          <p:nvPr/>
        </p:nvGrpSpPr>
        <p:grpSpPr bwMode="auto">
          <a:xfrm>
            <a:off x="1221872" y="3453449"/>
            <a:ext cx="1388172"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3"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sp>
        <p:nvSpPr>
          <p:cNvPr id="19" name="Parallelogram 18"/>
          <p:cNvSpPr/>
          <p:nvPr/>
        </p:nvSpPr>
        <p:spPr bwMode="auto">
          <a:xfrm>
            <a:off x="2531269" y="3441760"/>
            <a:ext cx="8024310" cy="742832"/>
          </a:xfrm>
          <a:prstGeom prst="parallelogram">
            <a:avLst/>
          </a:prstGeom>
          <a:solidFill>
            <a:schemeClr val="accent2"/>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0496" name="Rektangel 76"/>
          <p:cNvSpPr>
            <a:spLocks noChangeArrowheads="1"/>
          </p:cNvSpPr>
          <p:nvPr/>
        </p:nvSpPr>
        <p:spPr bwMode="auto">
          <a:xfrm>
            <a:off x="2887255" y="3480436"/>
            <a:ext cx="7209606" cy="461665"/>
          </a:xfrm>
          <a:prstGeom prst="rect">
            <a:avLst/>
          </a:prstGeom>
          <a:noFill/>
          <a:ln w="9525">
            <a:noFill/>
            <a:miter lim="800000"/>
            <a:headEnd/>
            <a:tailEnd/>
          </a:ln>
        </p:spPr>
        <p:txBody>
          <a:bodyPr>
            <a:spAutoFit/>
          </a:bodyPr>
          <a:lstStyle/>
          <a:p>
            <a:pPr defTabSz="914400"/>
            <a:r>
              <a:rPr lang="en-US" sz="2400" b="1" noProof="1" smtClean="0">
                <a:solidFill>
                  <a:srgbClr val="171717"/>
                </a:solidFill>
                <a:latin typeface="Segoe UI Light" pitchFamily="34" charset="0"/>
                <a:ea typeface="Segoe UI" pitchFamily="34" charset="0"/>
                <a:cs typeface="Segoe UI" pitchFamily="34" charset="0"/>
              </a:rPr>
              <a:t>Cross-Project Links</a:t>
            </a:r>
            <a:endParaRPr lang="da-DK" sz="2400" b="1" dirty="0">
              <a:solidFill>
                <a:srgbClr val="171717"/>
              </a:solidFill>
              <a:latin typeface="Segoe UI Light" pitchFamily="34" charset="0"/>
              <a:ea typeface="Segoe UI" pitchFamily="34" charset="0"/>
              <a:cs typeface="Segoe UI" pitchFamily="34" charset="0"/>
            </a:endParaRPr>
          </a:p>
        </p:txBody>
      </p:sp>
      <p:grpSp>
        <p:nvGrpSpPr>
          <p:cNvPr id="20497" name="Group 96"/>
          <p:cNvGrpSpPr>
            <a:grpSpLocks/>
          </p:cNvGrpSpPr>
          <p:nvPr/>
        </p:nvGrpSpPr>
        <p:grpSpPr bwMode="auto">
          <a:xfrm>
            <a:off x="904455" y="4312286"/>
            <a:ext cx="1388172"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grpSp>
        <p:nvGrpSpPr>
          <p:cNvPr id="20502" name="Group 96"/>
          <p:cNvGrpSpPr>
            <a:grpSpLocks/>
          </p:cNvGrpSpPr>
          <p:nvPr/>
        </p:nvGrpSpPr>
        <p:grpSpPr bwMode="auto">
          <a:xfrm>
            <a:off x="587038" y="5171124"/>
            <a:ext cx="1388172"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09"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28" name="Content Placeholder 7"/>
          <p:cNvSpPr>
            <a:spLocks noGrp="1"/>
          </p:cNvSpPr>
          <p:nvPr>
            <p:ph sz="quarter" idx="4294967295"/>
          </p:nvPr>
        </p:nvSpPr>
        <p:spPr>
          <a:xfrm>
            <a:off x="551821" y="375610"/>
            <a:ext cx="11425877" cy="830997"/>
          </a:xfrm>
          <a:prstGeom prst="rect">
            <a:avLst/>
          </a:prstGeom>
        </p:spPr>
        <p:txBody>
          <a:bodyPr/>
          <a:lstStyle/>
          <a:p>
            <a:pPr marL="0" indent="0">
              <a:buNone/>
            </a:pPr>
            <a:r>
              <a:rPr lang="en-US" sz="6000" dirty="0"/>
              <a:t>Solution/Implementation Demos</a:t>
            </a:r>
          </a:p>
        </p:txBody>
      </p:sp>
      <p:sp>
        <p:nvSpPr>
          <p:cNvPr id="30" name="TextBox 29"/>
          <p:cNvSpPr txBox="1"/>
          <p:nvPr/>
        </p:nvSpPr>
        <p:spPr>
          <a:xfrm>
            <a:off x="8782492" y="6233671"/>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444" y="5644560"/>
            <a:ext cx="18764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64390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Scale>
                                      <p:cBhvr>
                                        <p:cTn id="19"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2000" decel="50000" fill="hold">
                                          <p:stCondLst>
                                            <p:cond delay="0"/>
                                          </p:stCondLst>
                                        </p:cTn>
                                        <p:tgtEl>
                                          <p:spTgt spid="19"/>
                                        </p:tgtEl>
                                        <p:attrNameLst>
                                          <p:attrName>ppt_x</p:attrName>
                                          <p:attrName>ppt_y</p:attrName>
                                        </p:attrNameLst>
                                      </p:cBhvr>
                                    </p:animMotion>
                                    <p:animEffect transition="in" filter="fade">
                                      <p:cBhvr>
                                        <p:cTn id="21" dur="2000"/>
                                        <p:tgtEl>
                                          <p:spTgt spid="19"/>
                                        </p:tgtEl>
                                      </p:cBhvr>
                                    </p:animEffect>
                                  </p:childTnLst>
                                </p:cTn>
                              </p:par>
                              <p:par>
                                <p:cTn id="22" presetID="1" presetClass="entr" presetSubtype="0" fill="hold" grpId="0" nodeType="withEffect">
                                  <p:stCondLst>
                                    <p:cond delay="2000"/>
                                  </p:stCondLst>
                                  <p:childTnLst>
                                    <p:set>
                                      <p:cBhvr>
                                        <p:cTn id="23" dur="1" fill="hold">
                                          <p:stCondLst>
                                            <p:cond delay="0"/>
                                          </p:stCondLst>
                                        </p:cTn>
                                        <p:tgtEl>
                                          <p:spTgt spid="204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49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p:txBody>
          <a:bodyPr/>
          <a:lstStyle/>
          <a:p>
            <a:r>
              <a:rPr lang="en-US" dirty="0" smtClean="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rPr>
              <a:t>Cross-Project Links</a:t>
            </a:r>
            <a:endParaRPr lang="en-US" dirty="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endParaRPr>
          </a:p>
        </p:txBody>
      </p:sp>
      <p:sp>
        <p:nvSpPr>
          <p:cNvPr id="9" name="Content Placeholder 8"/>
          <p:cNvSpPr>
            <a:spLocks noGrp="1"/>
          </p:cNvSpPr>
          <p:nvPr>
            <p:ph sz="quarter" idx="11"/>
          </p:nvPr>
        </p:nvSpPr>
        <p:spPr>
          <a:xfrm>
            <a:off x="552230" y="2941705"/>
            <a:ext cx="7628732" cy="307520"/>
          </a:xfrm>
        </p:spPr>
        <p:txBody>
          <a:bodyPr/>
          <a:lstStyle/>
          <a:p>
            <a:r>
              <a:rPr lang="en-US" dirty="0" smtClean="0">
                <a:gradFill>
                  <a:gsLst>
                    <a:gs pos="0">
                      <a:schemeClr val="tx2"/>
                    </a:gs>
                    <a:gs pos="100000">
                      <a:schemeClr val="tx2"/>
                    </a:gs>
                  </a:gsLst>
                  <a:lin ang="5400000" scaled="0"/>
                </a:gradFill>
              </a:rPr>
              <a:t>Dependencies across projects</a:t>
            </a:r>
            <a:endParaRPr lang="en-US" dirty="0">
              <a:gradFill>
                <a:gsLst>
                  <a:gs pos="0">
                    <a:schemeClr val="tx2"/>
                  </a:gs>
                  <a:gs pos="100000">
                    <a:schemeClr val="tx2"/>
                  </a:gs>
                </a:gsLst>
                <a:lin ang="5400000" scaled="0"/>
              </a:gradFill>
            </a:endParaRPr>
          </a:p>
        </p:txBody>
      </p:sp>
      <p:sp>
        <p:nvSpPr>
          <p:cNvPr id="10" name="Content Placeholder 9"/>
          <p:cNvSpPr>
            <a:spLocks noGrp="1"/>
          </p:cNvSpPr>
          <p:nvPr>
            <p:ph sz="quarter" idx="12"/>
          </p:nvPr>
        </p:nvSpPr>
        <p:spPr/>
        <p:txBody>
          <a:bodyPr/>
          <a:lstStyle/>
          <a:p>
            <a:r>
              <a:rPr lang="en-US" dirty="0" smtClean="0"/>
              <a:t>demo</a:t>
            </a:r>
            <a:endParaRPr lang="en-US" dirty="0"/>
          </a:p>
        </p:txBody>
      </p:sp>
      <p:sp>
        <p:nvSpPr>
          <p:cNvPr id="6" name="TextBox 5"/>
          <p:cNvSpPr txBox="1"/>
          <p:nvPr/>
        </p:nvSpPr>
        <p:spPr>
          <a:xfrm>
            <a:off x="8782492" y="6477000"/>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spTree>
    <p:extLst>
      <p:ext uri="{BB962C8B-B14F-4D97-AF65-F5344CB8AC3E}">
        <p14:creationId xmlns:p14="http://schemas.microsoft.com/office/powerpoint/2010/main" val="414979739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520700" y="486889"/>
            <a:ext cx="11114088" cy="2215991"/>
          </a:xfrm>
        </p:spPr>
        <p:txBody>
          <a:bodyPr/>
          <a:lstStyle/>
          <a:p>
            <a:r>
              <a:rPr lang="en-US" dirty="0" smtClean="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rPr>
              <a:t>Making the Most of Project Professional When Managing Multiple Projects (PC336)</a:t>
            </a:r>
            <a:endParaRPr lang="en-US" dirty="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endParaRPr>
          </a:p>
        </p:txBody>
      </p:sp>
      <p:sp>
        <p:nvSpPr>
          <p:cNvPr id="4" name="Content Placeholder 3"/>
          <p:cNvSpPr>
            <a:spLocks noGrp="1"/>
          </p:cNvSpPr>
          <p:nvPr>
            <p:ph sz="quarter" idx="11"/>
          </p:nvPr>
        </p:nvSpPr>
        <p:spPr>
          <a:xfrm>
            <a:off x="552230" y="2941705"/>
            <a:ext cx="8294058" cy="1077218"/>
          </a:xfrm>
        </p:spPr>
        <p:txBody>
          <a:bodyPr/>
          <a:lstStyle/>
          <a:p>
            <a:r>
              <a:rPr lang="en-US" dirty="0" smtClean="0">
                <a:gradFill>
                  <a:gsLst>
                    <a:gs pos="0">
                      <a:schemeClr val="tx2"/>
                    </a:gs>
                    <a:gs pos="100000">
                      <a:schemeClr val="tx2"/>
                    </a:gs>
                  </a:gsLst>
                  <a:lin ang="5400000" scaled="0"/>
                </a:gradFill>
              </a:rPr>
              <a:t>Cindy Lewis, PMP, PMI-SP, MCITP, MCTS, MCT</a:t>
            </a:r>
          </a:p>
          <a:p>
            <a:r>
              <a:rPr lang="en-US" dirty="0" smtClean="0">
                <a:gradFill>
                  <a:gsLst>
                    <a:gs pos="0">
                      <a:schemeClr val="tx2"/>
                    </a:gs>
                    <a:gs pos="100000">
                      <a:schemeClr val="tx2"/>
                    </a:gs>
                  </a:gsLst>
                  <a:lin ang="5400000" scaled="0"/>
                </a:gradFill>
              </a:rPr>
              <a:t>Senior Project Advisor</a:t>
            </a:r>
          </a:p>
          <a:p>
            <a:r>
              <a:rPr lang="en-US" dirty="0" smtClean="0">
                <a:gradFill>
                  <a:gsLst>
                    <a:gs pos="0">
                      <a:schemeClr val="tx2"/>
                    </a:gs>
                    <a:gs pos="100000">
                      <a:schemeClr val="tx2"/>
                    </a:gs>
                  </a:gsLst>
                  <a:lin ang="5400000" scaled="0"/>
                </a:gradFill>
              </a:rPr>
              <a:t>Advisicon, Inc. </a:t>
            </a:r>
            <a:endParaRPr lang="en-US" dirty="0">
              <a:gradFill>
                <a:gsLst>
                  <a:gs pos="0">
                    <a:schemeClr val="tx2"/>
                  </a:gs>
                  <a:gs pos="100000">
                    <a:schemeClr val="tx2"/>
                  </a:gs>
                </a:gsLst>
                <a:lin ang="5400000" scaled="0"/>
              </a:gradFill>
            </a:endParaRPr>
          </a:p>
        </p:txBody>
      </p:sp>
      <p:sp>
        <p:nvSpPr>
          <p:cNvPr id="5" name="Rectangle 4"/>
          <p:cNvSpPr/>
          <p:nvPr/>
        </p:nvSpPr>
        <p:spPr bwMode="auto">
          <a:xfrm>
            <a:off x="8645236" y="4184132"/>
            <a:ext cx="3396344" cy="162968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Concepts presented may be applied to Project </a:t>
            </a:r>
            <a:r>
              <a:rPr lang="en-US" sz="2200" spc="-100" dirty="0" err="1"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Std</a:t>
            </a: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/Pro 2003, 2007 and 2010</a:t>
            </a:r>
            <a:endParaRPr lang="en-US" sz="2200" spc="-100" dirty="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endParaRPr>
          </a:p>
        </p:txBody>
      </p:sp>
      <p:sp>
        <p:nvSpPr>
          <p:cNvPr id="2" name="TextBox 1"/>
          <p:cNvSpPr txBox="1"/>
          <p:nvPr/>
        </p:nvSpPr>
        <p:spPr>
          <a:xfrm>
            <a:off x="8782492" y="6477000"/>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spTree>
    <p:extLst>
      <p:ext uri="{BB962C8B-B14F-4D97-AF65-F5344CB8AC3E}">
        <p14:creationId xmlns:p14="http://schemas.microsoft.com/office/powerpoint/2010/main" val="331301319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1+#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96"/>
          <p:cNvGrpSpPr>
            <a:grpSpLocks/>
          </p:cNvGrpSpPr>
          <p:nvPr/>
        </p:nvGrpSpPr>
        <p:grpSpPr bwMode="auto">
          <a:xfrm>
            <a:off x="1854590" y="1715136"/>
            <a:ext cx="1388172" cy="722312"/>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7"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grpSp>
        <p:nvGrpSpPr>
          <p:cNvPr id="20487" name="Group 96"/>
          <p:cNvGrpSpPr>
            <a:grpSpLocks/>
          </p:cNvGrpSpPr>
          <p:nvPr/>
        </p:nvGrpSpPr>
        <p:grpSpPr bwMode="auto">
          <a:xfrm>
            <a:off x="1549870" y="2585087"/>
            <a:ext cx="1388172"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grpSp>
        <p:nvGrpSpPr>
          <p:cNvPr id="20492" name="Group 96"/>
          <p:cNvGrpSpPr>
            <a:grpSpLocks/>
          </p:cNvGrpSpPr>
          <p:nvPr/>
        </p:nvGrpSpPr>
        <p:grpSpPr bwMode="auto">
          <a:xfrm>
            <a:off x="1221872" y="3453449"/>
            <a:ext cx="1388172"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3"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grpSp>
        <p:nvGrpSpPr>
          <p:cNvPr id="20497" name="Group 96"/>
          <p:cNvGrpSpPr>
            <a:grpSpLocks/>
          </p:cNvGrpSpPr>
          <p:nvPr/>
        </p:nvGrpSpPr>
        <p:grpSpPr bwMode="auto">
          <a:xfrm>
            <a:off x="904455" y="4312286"/>
            <a:ext cx="1388172"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sp>
        <p:nvSpPr>
          <p:cNvPr id="24" name="Parallelogram 23"/>
          <p:cNvSpPr/>
          <p:nvPr/>
        </p:nvSpPr>
        <p:spPr bwMode="auto">
          <a:xfrm>
            <a:off x="2214359" y="4301296"/>
            <a:ext cx="8024310" cy="742832"/>
          </a:xfrm>
          <a:prstGeom prst="parallelogram">
            <a:avLst/>
          </a:prstGeom>
          <a:solidFill>
            <a:schemeClr val="accent2"/>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01" name="Rektangel 76"/>
          <p:cNvSpPr>
            <a:spLocks noChangeArrowheads="1"/>
          </p:cNvSpPr>
          <p:nvPr/>
        </p:nvSpPr>
        <p:spPr bwMode="auto">
          <a:xfrm>
            <a:off x="2569838" y="4339273"/>
            <a:ext cx="7209606" cy="461665"/>
          </a:xfrm>
          <a:prstGeom prst="rect">
            <a:avLst/>
          </a:prstGeom>
          <a:noFill/>
          <a:ln w="9525">
            <a:noFill/>
            <a:miter lim="800000"/>
            <a:headEnd/>
            <a:tailEnd/>
          </a:ln>
        </p:spPr>
        <p:txBody>
          <a:bodyPr>
            <a:spAutoFit/>
          </a:bodyPr>
          <a:lstStyle/>
          <a:p>
            <a:pPr defTabSz="914400"/>
            <a:r>
              <a:rPr lang="en-US" sz="2400" b="1" noProof="1" smtClean="0">
                <a:solidFill>
                  <a:srgbClr val="171717"/>
                </a:solidFill>
                <a:latin typeface="Segoe UI Light" pitchFamily="34" charset="0"/>
                <a:ea typeface="Segoe UI" pitchFamily="34" charset="0"/>
                <a:cs typeface="Segoe UI" pitchFamily="34" charset="0"/>
              </a:rPr>
              <a:t>Shared Resource Assignments, Identifying Issues</a:t>
            </a:r>
            <a:endParaRPr lang="da-DK" sz="2400" b="1" dirty="0">
              <a:solidFill>
                <a:srgbClr val="171717"/>
              </a:solidFill>
              <a:latin typeface="Segoe UI Light" pitchFamily="34" charset="0"/>
              <a:ea typeface="Segoe UI" pitchFamily="34" charset="0"/>
              <a:cs typeface="Segoe UI" pitchFamily="34" charset="0"/>
            </a:endParaRPr>
          </a:p>
        </p:txBody>
      </p:sp>
      <p:grpSp>
        <p:nvGrpSpPr>
          <p:cNvPr id="20502" name="Group 96"/>
          <p:cNvGrpSpPr>
            <a:grpSpLocks/>
          </p:cNvGrpSpPr>
          <p:nvPr/>
        </p:nvGrpSpPr>
        <p:grpSpPr bwMode="auto">
          <a:xfrm>
            <a:off x="587038" y="5171124"/>
            <a:ext cx="1388172"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09"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28" name="Content Placeholder 7"/>
          <p:cNvSpPr>
            <a:spLocks noGrp="1"/>
          </p:cNvSpPr>
          <p:nvPr>
            <p:ph sz="quarter" idx="4294967295"/>
          </p:nvPr>
        </p:nvSpPr>
        <p:spPr>
          <a:xfrm>
            <a:off x="551821" y="375610"/>
            <a:ext cx="11425877" cy="830997"/>
          </a:xfrm>
          <a:prstGeom prst="rect">
            <a:avLst/>
          </a:prstGeom>
        </p:spPr>
        <p:txBody>
          <a:bodyPr/>
          <a:lstStyle/>
          <a:p>
            <a:pPr marL="0" indent="0">
              <a:buNone/>
            </a:pPr>
            <a:r>
              <a:rPr lang="en-US" sz="6000" dirty="0"/>
              <a:t>Solution/Implementation Demos</a:t>
            </a:r>
          </a:p>
        </p:txBody>
      </p:sp>
      <p:sp>
        <p:nvSpPr>
          <p:cNvPr id="30" name="TextBox 29"/>
          <p:cNvSpPr txBox="1"/>
          <p:nvPr/>
        </p:nvSpPr>
        <p:spPr>
          <a:xfrm>
            <a:off x="8782492" y="6233671"/>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444" y="5644560"/>
            <a:ext cx="18764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64390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Scale>
                                      <p:cBhvr>
                                        <p:cTn id="19" dur="2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2000" decel="50000" fill="hold">
                                          <p:stCondLst>
                                            <p:cond delay="0"/>
                                          </p:stCondLst>
                                        </p:cTn>
                                        <p:tgtEl>
                                          <p:spTgt spid="24"/>
                                        </p:tgtEl>
                                        <p:attrNameLst>
                                          <p:attrName>ppt_x</p:attrName>
                                          <p:attrName>ppt_y</p:attrName>
                                        </p:attrNameLst>
                                      </p:cBhvr>
                                    </p:animMotion>
                                    <p:animEffect transition="in" filter="fade">
                                      <p:cBhvr>
                                        <p:cTn id="21" dur="2000"/>
                                        <p:tgtEl>
                                          <p:spTgt spid="24"/>
                                        </p:tgtEl>
                                      </p:cBhvr>
                                    </p:animEffect>
                                  </p:childTnLst>
                                </p:cTn>
                              </p:par>
                              <p:par>
                                <p:cTn id="22" presetID="1" presetClass="entr" presetSubtype="0" fill="hold" grpId="0" nodeType="withEffect">
                                  <p:stCondLst>
                                    <p:cond delay="2000"/>
                                  </p:stCondLst>
                                  <p:childTnLst>
                                    <p:set>
                                      <p:cBhvr>
                                        <p:cTn id="23" dur="1" fill="hold">
                                          <p:stCondLst>
                                            <p:cond delay="0"/>
                                          </p:stCondLst>
                                        </p:cTn>
                                        <p:tgtEl>
                                          <p:spTgt spid="20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050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p:txBody>
          <a:bodyPr/>
          <a:lstStyle/>
          <a:p>
            <a:r>
              <a:rPr lang="en-US" dirty="0" smtClean="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rPr>
              <a:t>Resource Assignments</a:t>
            </a:r>
            <a:endParaRPr lang="en-US" dirty="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endParaRPr>
          </a:p>
        </p:txBody>
      </p:sp>
      <p:sp>
        <p:nvSpPr>
          <p:cNvPr id="9" name="Content Placeholder 8"/>
          <p:cNvSpPr>
            <a:spLocks noGrp="1"/>
          </p:cNvSpPr>
          <p:nvPr>
            <p:ph sz="quarter" idx="11"/>
          </p:nvPr>
        </p:nvSpPr>
        <p:spPr>
          <a:xfrm>
            <a:off x="552230" y="2941705"/>
            <a:ext cx="7628732" cy="609141"/>
          </a:xfrm>
        </p:spPr>
        <p:txBody>
          <a:bodyPr/>
          <a:lstStyle/>
          <a:p>
            <a:r>
              <a:rPr lang="en-US" dirty="0" smtClean="0">
                <a:gradFill>
                  <a:gsLst>
                    <a:gs pos="0">
                      <a:schemeClr val="tx2"/>
                    </a:gs>
                    <a:gs pos="100000">
                      <a:schemeClr val="tx2"/>
                    </a:gs>
                  </a:gsLst>
                  <a:lin ang="5400000" scaled="0"/>
                </a:gradFill>
              </a:rPr>
              <a:t>Viewing assignments across linked</a:t>
            </a:r>
            <a:r>
              <a:rPr lang="en-US" baseline="0" dirty="0" smtClean="0">
                <a:gradFill>
                  <a:gsLst>
                    <a:gs pos="0">
                      <a:schemeClr val="tx2"/>
                    </a:gs>
                    <a:gs pos="100000">
                      <a:schemeClr val="tx2"/>
                    </a:gs>
                  </a:gsLst>
                  <a:lin ang="5400000" scaled="0"/>
                </a:gradFill>
              </a:rPr>
              <a:t> projects</a:t>
            </a:r>
            <a:endParaRPr lang="en-US" dirty="0">
              <a:gradFill>
                <a:gsLst>
                  <a:gs pos="0">
                    <a:schemeClr val="tx2"/>
                  </a:gs>
                  <a:gs pos="100000">
                    <a:schemeClr val="tx2"/>
                  </a:gs>
                </a:gsLst>
                <a:lin ang="5400000" scaled="0"/>
              </a:gradFill>
            </a:endParaRPr>
          </a:p>
        </p:txBody>
      </p:sp>
      <p:sp>
        <p:nvSpPr>
          <p:cNvPr id="10" name="Content Placeholder 9"/>
          <p:cNvSpPr>
            <a:spLocks noGrp="1"/>
          </p:cNvSpPr>
          <p:nvPr>
            <p:ph sz="quarter" idx="12"/>
          </p:nvPr>
        </p:nvSpPr>
        <p:spPr/>
        <p:txBody>
          <a:bodyPr/>
          <a:lstStyle/>
          <a:p>
            <a:r>
              <a:rPr lang="en-US" dirty="0" smtClean="0"/>
              <a:t>demo</a:t>
            </a:r>
            <a:endParaRPr lang="en-US" dirty="0"/>
          </a:p>
        </p:txBody>
      </p:sp>
      <p:sp>
        <p:nvSpPr>
          <p:cNvPr id="6" name="TextBox 5"/>
          <p:cNvSpPr txBox="1"/>
          <p:nvPr/>
        </p:nvSpPr>
        <p:spPr>
          <a:xfrm>
            <a:off x="8782492" y="6477000"/>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spTree>
    <p:extLst>
      <p:ext uri="{BB962C8B-B14F-4D97-AF65-F5344CB8AC3E}">
        <p14:creationId xmlns:p14="http://schemas.microsoft.com/office/powerpoint/2010/main" val="40441668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p:txBody>
          <a:bodyPr/>
          <a:lstStyle/>
          <a:p>
            <a:r>
              <a:rPr lang="en-US" dirty="0" err="1" smtClean="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rPr>
              <a:t>Overallocated</a:t>
            </a:r>
            <a:r>
              <a:rPr lang="en-US" dirty="0" smtClean="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rPr>
              <a:t> Resources </a:t>
            </a:r>
            <a:endParaRPr lang="en-US" dirty="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endParaRPr>
          </a:p>
        </p:txBody>
      </p:sp>
      <p:sp>
        <p:nvSpPr>
          <p:cNvPr id="9" name="Content Placeholder 8"/>
          <p:cNvSpPr>
            <a:spLocks noGrp="1"/>
          </p:cNvSpPr>
          <p:nvPr>
            <p:ph sz="quarter" idx="11"/>
          </p:nvPr>
        </p:nvSpPr>
        <p:spPr>
          <a:xfrm>
            <a:off x="552230" y="2941705"/>
            <a:ext cx="7628732" cy="609141"/>
          </a:xfrm>
        </p:spPr>
        <p:txBody>
          <a:bodyPr/>
          <a:lstStyle/>
          <a:p>
            <a:r>
              <a:rPr lang="en-US" dirty="0" smtClean="0">
                <a:gradFill>
                  <a:gsLst>
                    <a:gs pos="0">
                      <a:schemeClr val="tx2"/>
                    </a:gs>
                    <a:gs pos="100000">
                      <a:schemeClr val="tx2"/>
                    </a:gs>
                  </a:gsLst>
                  <a:lin ang="5400000" scaled="0"/>
                </a:gradFill>
              </a:rPr>
              <a:t>Identifying </a:t>
            </a:r>
            <a:r>
              <a:rPr lang="en-US" dirty="0" err="1" smtClean="0">
                <a:gradFill>
                  <a:gsLst>
                    <a:gs pos="0">
                      <a:schemeClr val="tx2"/>
                    </a:gs>
                    <a:gs pos="100000">
                      <a:schemeClr val="tx2"/>
                    </a:gs>
                  </a:gsLst>
                  <a:lin ang="5400000" scaled="0"/>
                </a:gradFill>
              </a:rPr>
              <a:t>overallocations</a:t>
            </a:r>
            <a:endParaRPr lang="en-US" dirty="0">
              <a:gradFill>
                <a:gsLst>
                  <a:gs pos="0">
                    <a:schemeClr val="tx2"/>
                  </a:gs>
                  <a:gs pos="100000">
                    <a:schemeClr val="tx2"/>
                  </a:gs>
                </a:gsLst>
                <a:lin ang="5400000" scaled="0"/>
              </a:gradFill>
            </a:endParaRPr>
          </a:p>
        </p:txBody>
      </p:sp>
      <p:sp>
        <p:nvSpPr>
          <p:cNvPr id="10" name="Content Placeholder 9"/>
          <p:cNvSpPr>
            <a:spLocks noGrp="1"/>
          </p:cNvSpPr>
          <p:nvPr>
            <p:ph sz="quarter" idx="12"/>
          </p:nvPr>
        </p:nvSpPr>
        <p:spPr/>
        <p:txBody>
          <a:bodyPr/>
          <a:lstStyle/>
          <a:p>
            <a:r>
              <a:rPr lang="en-US" dirty="0" smtClean="0"/>
              <a:t>demo</a:t>
            </a:r>
            <a:endParaRPr lang="en-US" dirty="0"/>
          </a:p>
        </p:txBody>
      </p:sp>
      <p:sp>
        <p:nvSpPr>
          <p:cNvPr id="6" name="TextBox 5"/>
          <p:cNvSpPr txBox="1"/>
          <p:nvPr/>
        </p:nvSpPr>
        <p:spPr>
          <a:xfrm>
            <a:off x="8782492" y="6477000"/>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spTree>
    <p:extLst>
      <p:ext uri="{BB962C8B-B14F-4D97-AF65-F5344CB8AC3E}">
        <p14:creationId xmlns:p14="http://schemas.microsoft.com/office/powerpoint/2010/main" val="381428465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96"/>
          <p:cNvGrpSpPr>
            <a:grpSpLocks/>
          </p:cNvGrpSpPr>
          <p:nvPr/>
        </p:nvGrpSpPr>
        <p:grpSpPr bwMode="auto">
          <a:xfrm>
            <a:off x="1854590" y="1715136"/>
            <a:ext cx="1388172" cy="722312"/>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7"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grpSp>
        <p:nvGrpSpPr>
          <p:cNvPr id="20487" name="Group 96"/>
          <p:cNvGrpSpPr>
            <a:grpSpLocks/>
          </p:cNvGrpSpPr>
          <p:nvPr/>
        </p:nvGrpSpPr>
        <p:grpSpPr bwMode="auto">
          <a:xfrm>
            <a:off x="1549870" y="2585087"/>
            <a:ext cx="1388172"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grpSp>
        <p:nvGrpSpPr>
          <p:cNvPr id="20492" name="Group 96"/>
          <p:cNvGrpSpPr>
            <a:grpSpLocks/>
          </p:cNvGrpSpPr>
          <p:nvPr/>
        </p:nvGrpSpPr>
        <p:grpSpPr bwMode="auto">
          <a:xfrm>
            <a:off x="1221872" y="3453449"/>
            <a:ext cx="1388172"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3"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grpSp>
        <p:nvGrpSpPr>
          <p:cNvPr id="20497" name="Group 96"/>
          <p:cNvGrpSpPr>
            <a:grpSpLocks/>
          </p:cNvGrpSpPr>
          <p:nvPr/>
        </p:nvGrpSpPr>
        <p:grpSpPr bwMode="auto">
          <a:xfrm>
            <a:off x="904455" y="4312286"/>
            <a:ext cx="1388172"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grpSp>
        <p:nvGrpSpPr>
          <p:cNvPr id="20502" name="Group 96"/>
          <p:cNvGrpSpPr>
            <a:grpSpLocks/>
          </p:cNvGrpSpPr>
          <p:nvPr/>
        </p:nvGrpSpPr>
        <p:grpSpPr bwMode="auto">
          <a:xfrm>
            <a:off x="587038" y="5171124"/>
            <a:ext cx="1388172"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09"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29" name="Parallelogram 28"/>
          <p:cNvSpPr/>
          <p:nvPr/>
        </p:nvSpPr>
        <p:spPr bwMode="auto">
          <a:xfrm>
            <a:off x="1897450" y="5159107"/>
            <a:ext cx="8024310" cy="742832"/>
          </a:xfrm>
          <a:prstGeom prst="parallelogram">
            <a:avLst/>
          </a:prstGeom>
          <a:solidFill>
            <a:schemeClr val="accent2"/>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06" name="Rektangel 76"/>
          <p:cNvSpPr>
            <a:spLocks noChangeArrowheads="1"/>
          </p:cNvSpPr>
          <p:nvPr/>
        </p:nvSpPr>
        <p:spPr bwMode="auto">
          <a:xfrm>
            <a:off x="2254537" y="5198111"/>
            <a:ext cx="7209605" cy="461665"/>
          </a:xfrm>
          <a:prstGeom prst="rect">
            <a:avLst/>
          </a:prstGeom>
          <a:noFill/>
          <a:ln w="9525">
            <a:noFill/>
            <a:miter lim="800000"/>
            <a:headEnd/>
            <a:tailEnd/>
          </a:ln>
        </p:spPr>
        <p:txBody>
          <a:bodyPr>
            <a:spAutoFit/>
          </a:bodyPr>
          <a:lstStyle/>
          <a:p>
            <a:pPr defTabSz="914400"/>
            <a:r>
              <a:rPr lang="en-US" sz="2400" b="1" noProof="1" smtClean="0">
                <a:solidFill>
                  <a:srgbClr val="171717"/>
                </a:solidFill>
                <a:latin typeface="Segoe UI Light" pitchFamily="34" charset="0"/>
                <a:ea typeface="Segoe UI" pitchFamily="34" charset="0"/>
                <a:cs typeface="Segoe UI" pitchFamily="34" charset="0"/>
              </a:rPr>
              <a:t>Resolving Overallocated Resources, Leveling</a:t>
            </a:r>
            <a:endParaRPr lang="da-DK" sz="2400" b="1" dirty="0">
              <a:solidFill>
                <a:srgbClr val="171717"/>
              </a:solidFill>
              <a:latin typeface="Segoe UI Light" pitchFamily="34" charset="0"/>
              <a:ea typeface="Segoe UI" pitchFamily="34" charset="0"/>
              <a:cs typeface="Segoe UI" pitchFamily="34" charset="0"/>
            </a:endParaRPr>
          </a:p>
        </p:txBody>
      </p:sp>
      <p:sp>
        <p:nvSpPr>
          <p:cNvPr id="28" name="Content Placeholder 7"/>
          <p:cNvSpPr>
            <a:spLocks noGrp="1"/>
          </p:cNvSpPr>
          <p:nvPr>
            <p:ph sz="quarter" idx="4294967295"/>
          </p:nvPr>
        </p:nvSpPr>
        <p:spPr>
          <a:xfrm>
            <a:off x="551821" y="375610"/>
            <a:ext cx="11425877" cy="830997"/>
          </a:xfrm>
          <a:prstGeom prst="rect">
            <a:avLst/>
          </a:prstGeom>
        </p:spPr>
        <p:txBody>
          <a:bodyPr/>
          <a:lstStyle/>
          <a:p>
            <a:pPr marL="0" indent="0">
              <a:buNone/>
            </a:pPr>
            <a:r>
              <a:rPr lang="en-US" sz="6000" dirty="0"/>
              <a:t>Solution/Implementation Demos</a:t>
            </a:r>
          </a:p>
        </p:txBody>
      </p:sp>
      <p:sp>
        <p:nvSpPr>
          <p:cNvPr id="30" name="TextBox 29"/>
          <p:cNvSpPr txBox="1"/>
          <p:nvPr/>
        </p:nvSpPr>
        <p:spPr>
          <a:xfrm>
            <a:off x="8782492" y="6233671"/>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444" y="5644560"/>
            <a:ext cx="18764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164390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animScale>
                                      <p:cBhvr>
                                        <p:cTn id="19" dur="2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2000" decel="50000" fill="hold">
                                          <p:stCondLst>
                                            <p:cond delay="0"/>
                                          </p:stCondLst>
                                        </p:cTn>
                                        <p:tgtEl>
                                          <p:spTgt spid="29"/>
                                        </p:tgtEl>
                                        <p:attrNameLst>
                                          <p:attrName>ppt_x</p:attrName>
                                          <p:attrName>ppt_y</p:attrName>
                                        </p:attrNameLst>
                                      </p:cBhvr>
                                    </p:animMotion>
                                    <p:animEffect transition="in" filter="fade">
                                      <p:cBhvr>
                                        <p:cTn id="21" dur="2000"/>
                                        <p:tgtEl>
                                          <p:spTgt spid="29"/>
                                        </p:tgtEl>
                                      </p:cBhvr>
                                    </p:animEffect>
                                  </p:childTnLst>
                                </p:cTn>
                              </p:par>
                              <p:par>
                                <p:cTn id="22" presetID="1" presetClass="entr" presetSubtype="0" fill="hold" grpId="0" nodeType="withEffect">
                                  <p:stCondLst>
                                    <p:cond delay="2000"/>
                                  </p:stCondLst>
                                  <p:childTnLst>
                                    <p:set>
                                      <p:cBhvr>
                                        <p:cTn id="23" dur="1" fill="hold">
                                          <p:stCondLst>
                                            <p:cond delay="0"/>
                                          </p:stCondLst>
                                        </p:cTn>
                                        <p:tgtEl>
                                          <p:spTgt spid="20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050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p:txBody>
          <a:bodyPr/>
          <a:lstStyle/>
          <a:p>
            <a:r>
              <a:rPr lang="en-US" dirty="0" smtClean="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rPr>
              <a:t>Resolving</a:t>
            </a:r>
            <a:r>
              <a:rPr lang="en-US" baseline="0" dirty="0" smtClean="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rPr>
              <a:t> </a:t>
            </a:r>
            <a:r>
              <a:rPr lang="en-US" baseline="0" dirty="0" err="1" smtClean="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rPr>
              <a:t>Overallocations</a:t>
            </a:r>
            <a:endParaRPr lang="en-US" dirty="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endParaRPr>
          </a:p>
        </p:txBody>
      </p:sp>
      <p:sp>
        <p:nvSpPr>
          <p:cNvPr id="9" name="Content Placeholder 8"/>
          <p:cNvSpPr>
            <a:spLocks noGrp="1"/>
          </p:cNvSpPr>
          <p:nvPr>
            <p:ph sz="quarter" idx="11"/>
          </p:nvPr>
        </p:nvSpPr>
        <p:spPr>
          <a:xfrm>
            <a:off x="552230" y="2941705"/>
            <a:ext cx="7628732" cy="609141"/>
          </a:xfrm>
        </p:spPr>
        <p:txBody>
          <a:bodyPr/>
          <a:lstStyle/>
          <a:p>
            <a:r>
              <a:rPr lang="en-US" dirty="0" smtClean="0">
                <a:gradFill>
                  <a:gsLst>
                    <a:gs pos="0">
                      <a:schemeClr val="tx2"/>
                    </a:gs>
                    <a:gs pos="100000">
                      <a:schemeClr val="tx2"/>
                    </a:gs>
                  </a:gsLst>
                  <a:lin ang="5400000" scaled="0"/>
                </a:gradFill>
              </a:rPr>
              <a:t>Resource</a:t>
            </a:r>
            <a:r>
              <a:rPr lang="en-US" baseline="0" dirty="0" smtClean="0">
                <a:gradFill>
                  <a:gsLst>
                    <a:gs pos="0">
                      <a:schemeClr val="tx2"/>
                    </a:gs>
                    <a:gs pos="100000">
                      <a:schemeClr val="tx2"/>
                    </a:gs>
                  </a:gsLst>
                  <a:lin ang="5400000" scaled="0"/>
                </a:gradFill>
              </a:rPr>
              <a:t> modifications by resource pool manager</a:t>
            </a:r>
            <a:endParaRPr lang="en-US" dirty="0">
              <a:gradFill>
                <a:gsLst>
                  <a:gs pos="0">
                    <a:schemeClr val="tx2"/>
                  </a:gs>
                  <a:gs pos="100000">
                    <a:schemeClr val="tx2"/>
                  </a:gs>
                </a:gsLst>
                <a:lin ang="5400000" scaled="0"/>
              </a:gradFill>
            </a:endParaRPr>
          </a:p>
        </p:txBody>
      </p:sp>
      <p:sp>
        <p:nvSpPr>
          <p:cNvPr id="10" name="Content Placeholder 9"/>
          <p:cNvSpPr>
            <a:spLocks noGrp="1"/>
          </p:cNvSpPr>
          <p:nvPr>
            <p:ph sz="quarter" idx="12"/>
          </p:nvPr>
        </p:nvSpPr>
        <p:spPr/>
        <p:txBody>
          <a:bodyPr/>
          <a:lstStyle/>
          <a:p>
            <a:r>
              <a:rPr lang="en-US" dirty="0" smtClean="0"/>
              <a:t>demo</a:t>
            </a:r>
            <a:endParaRPr lang="en-US" dirty="0"/>
          </a:p>
        </p:txBody>
      </p:sp>
      <p:sp>
        <p:nvSpPr>
          <p:cNvPr id="6" name="TextBox 5"/>
          <p:cNvSpPr txBox="1"/>
          <p:nvPr/>
        </p:nvSpPr>
        <p:spPr>
          <a:xfrm>
            <a:off x="8782492" y="6477000"/>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spTree>
    <p:extLst>
      <p:ext uri="{BB962C8B-B14F-4D97-AF65-F5344CB8AC3E}">
        <p14:creationId xmlns:p14="http://schemas.microsoft.com/office/powerpoint/2010/main" val="349416195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p:txBody>
          <a:bodyPr/>
          <a:lstStyle/>
          <a:p>
            <a:r>
              <a:rPr lang="en-US" dirty="0" smtClean="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rPr>
              <a:t>Leveling Resources </a:t>
            </a:r>
            <a:endParaRPr lang="en-US" dirty="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endParaRPr>
          </a:p>
        </p:txBody>
      </p:sp>
      <p:sp>
        <p:nvSpPr>
          <p:cNvPr id="9" name="Content Placeholder 8"/>
          <p:cNvSpPr>
            <a:spLocks noGrp="1"/>
          </p:cNvSpPr>
          <p:nvPr>
            <p:ph sz="quarter" idx="11"/>
          </p:nvPr>
        </p:nvSpPr>
        <p:spPr>
          <a:xfrm>
            <a:off x="552230" y="2941705"/>
            <a:ext cx="7628732" cy="609141"/>
          </a:xfrm>
        </p:spPr>
        <p:txBody>
          <a:bodyPr/>
          <a:lstStyle/>
          <a:p>
            <a:r>
              <a:rPr lang="en-US" dirty="0" smtClean="0">
                <a:gradFill>
                  <a:gsLst>
                    <a:gs pos="0">
                      <a:schemeClr val="tx2"/>
                    </a:gs>
                    <a:gs pos="100000">
                      <a:schemeClr val="tx2"/>
                    </a:gs>
                  </a:gsLst>
                  <a:lin ang="5400000" scaled="0"/>
                </a:gradFill>
              </a:rPr>
              <a:t>Using leveling to solve</a:t>
            </a:r>
            <a:r>
              <a:rPr lang="en-US" baseline="0" dirty="0" smtClean="0">
                <a:gradFill>
                  <a:gsLst>
                    <a:gs pos="0">
                      <a:schemeClr val="tx2"/>
                    </a:gs>
                    <a:gs pos="100000">
                      <a:schemeClr val="tx2"/>
                    </a:gs>
                  </a:gsLst>
                  <a:lin ang="5400000" scaled="0"/>
                </a:gradFill>
              </a:rPr>
              <a:t> </a:t>
            </a:r>
            <a:r>
              <a:rPr lang="en-US" baseline="0" dirty="0" err="1" smtClean="0">
                <a:gradFill>
                  <a:gsLst>
                    <a:gs pos="0">
                      <a:schemeClr val="tx2"/>
                    </a:gs>
                    <a:gs pos="100000">
                      <a:schemeClr val="tx2"/>
                    </a:gs>
                  </a:gsLst>
                  <a:lin ang="5400000" scaled="0"/>
                </a:gradFill>
              </a:rPr>
              <a:t>overallocations</a:t>
            </a:r>
            <a:endParaRPr lang="en-US" dirty="0">
              <a:gradFill>
                <a:gsLst>
                  <a:gs pos="0">
                    <a:schemeClr val="tx2"/>
                  </a:gs>
                  <a:gs pos="100000">
                    <a:schemeClr val="tx2"/>
                  </a:gs>
                </a:gsLst>
                <a:lin ang="5400000" scaled="0"/>
              </a:gradFill>
            </a:endParaRPr>
          </a:p>
        </p:txBody>
      </p:sp>
      <p:sp>
        <p:nvSpPr>
          <p:cNvPr id="10" name="Content Placeholder 9"/>
          <p:cNvSpPr>
            <a:spLocks noGrp="1"/>
          </p:cNvSpPr>
          <p:nvPr>
            <p:ph sz="quarter" idx="12"/>
          </p:nvPr>
        </p:nvSpPr>
        <p:spPr/>
        <p:txBody>
          <a:bodyPr/>
          <a:lstStyle/>
          <a:p>
            <a:r>
              <a:rPr lang="en-US" dirty="0" smtClean="0"/>
              <a:t>demo</a:t>
            </a:r>
            <a:endParaRPr lang="en-US" dirty="0"/>
          </a:p>
        </p:txBody>
      </p:sp>
      <p:sp>
        <p:nvSpPr>
          <p:cNvPr id="6" name="TextBox 5"/>
          <p:cNvSpPr txBox="1"/>
          <p:nvPr/>
        </p:nvSpPr>
        <p:spPr>
          <a:xfrm>
            <a:off x="8782492" y="6477000"/>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spTree>
    <p:extLst>
      <p:ext uri="{BB962C8B-B14F-4D97-AF65-F5344CB8AC3E}">
        <p14:creationId xmlns:p14="http://schemas.microsoft.com/office/powerpoint/2010/main" val="240726358"/>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96"/>
          <p:cNvGrpSpPr>
            <a:grpSpLocks/>
          </p:cNvGrpSpPr>
          <p:nvPr/>
        </p:nvGrpSpPr>
        <p:grpSpPr bwMode="auto">
          <a:xfrm>
            <a:off x="1854590" y="1715136"/>
            <a:ext cx="1388172" cy="722312"/>
            <a:chOff x="1016388" y="913002"/>
            <a:chExt cx="731924" cy="428904"/>
          </a:xfrm>
        </p:grpSpPr>
        <p:sp>
          <p:nvSpPr>
            <p:cNvPr id="7" name="Parallelogram 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7"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1</a:t>
              </a:r>
            </a:p>
          </p:txBody>
        </p:sp>
      </p:grpSp>
      <p:sp>
        <p:nvSpPr>
          <p:cNvPr id="9" name="Parallelogram 8"/>
          <p:cNvSpPr/>
          <p:nvPr/>
        </p:nvSpPr>
        <p:spPr bwMode="auto">
          <a:xfrm>
            <a:off x="3165088" y="1704072"/>
            <a:ext cx="8024310" cy="742832"/>
          </a:xfrm>
          <a:prstGeom prst="parallelogram">
            <a:avLst/>
          </a:prstGeom>
          <a:solidFill>
            <a:schemeClr val="accent2"/>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0486" name="Rektangel 76"/>
          <p:cNvSpPr>
            <a:spLocks noChangeArrowheads="1"/>
          </p:cNvSpPr>
          <p:nvPr/>
        </p:nvSpPr>
        <p:spPr bwMode="auto">
          <a:xfrm>
            <a:off x="3522090" y="1742123"/>
            <a:ext cx="7209606" cy="461665"/>
          </a:xfrm>
          <a:prstGeom prst="rect">
            <a:avLst/>
          </a:prstGeom>
          <a:noFill/>
          <a:ln w="9525">
            <a:noFill/>
            <a:miter lim="800000"/>
            <a:headEnd/>
            <a:tailEnd/>
          </a:ln>
        </p:spPr>
        <p:txBody>
          <a:bodyPr>
            <a:spAutoFit/>
          </a:bodyPr>
          <a:lstStyle/>
          <a:p>
            <a:pPr defTabSz="914400"/>
            <a:r>
              <a:rPr lang="en-US" sz="2400" b="1" noProof="1" smtClean="0">
                <a:solidFill>
                  <a:srgbClr val="171717"/>
                </a:solidFill>
                <a:latin typeface="Segoe UI Light" pitchFamily="34" charset="0"/>
                <a:ea typeface="Segoe UI" pitchFamily="34" charset="0"/>
                <a:cs typeface="Segoe UI" pitchFamily="34" charset="0"/>
              </a:rPr>
              <a:t>Shared Resource Pool</a:t>
            </a:r>
            <a:endParaRPr lang="da-DK" sz="2400" b="1" dirty="0">
              <a:solidFill>
                <a:srgbClr val="171717"/>
              </a:solidFill>
              <a:latin typeface="Segoe UI Light" pitchFamily="34" charset="0"/>
              <a:ea typeface="Segoe UI" pitchFamily="34" charset="0"/>
              <a:cs typeface="Segoe UI" pitchFamily="34" charset="0"/>
            </a:endParaRPr>
          </a:p>
        </p:txBody>
      </p:sp>
      <p:grpSp>
        <p:nvGrpSpPr>
          <p:cNvPr id="20487" name="Group 96"/>
          <p:cNvGrpSpPr>
            <a:grpSpLocks/>
          </p:cNvGrpSpPr>
          <p:nvPr/>
        </p:nvGrpSpPr>
        <p:grpSpPr bwMode="auto">
          <a:xfrm>
            <a:off x="1549870" y="2585087"/>
            <a:ext cx="1388172" cy="720725"/>
            <a:chOff x="1016388" y="913002"/>
            <a:chExt cx="731924" cy="428904"/>
          </a:xfrm>
        </p:grpSpPr>
        <p:sp>
          <p:nvSpPr>
            <p:cNvPr id="12" name="Parallelogram 1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5"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2</a:t>
              </a:r>
            </a:p>
          </p:txBody>
        </p:sp>
      </p:grpSp>
      <p:sp>
        <p:nvSpPr>
          <p:cNvPr id="14" name="Parallelogram 13"/>
          <p:cNvSpPr/>
          <p:nvPr/>
        </p:nvSpPr>
        <p:spPr bwMode="auto">
          <a:xfrm>
            <a:off x="2860367" y="2573079"/>
            <a:ext cx="8024310" cy="742832"/>
          </a:xfrm>
          <a:prstGeom prst="parallelogram">
            <a:avLst/>
          </a:prstGeom>
          <a:solidFill>
            <a:schemeClr val="accent2"/>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0491" name="Rektangel 76"/>
          <p:cNvSpPr>
            <a:spLocks noChangeArrowheads="1"/>
          </p:cNvSpPr>
          <p:nvPr/>
        </p:nvSpPr>
        <p:spPr bwMode="auto">
          <a:xfrm>
            <a:off x="3217369" y="2612073"/>
            <a:ext cx="7209606" cy="461665"/>
          </a:xfrm>
          <a:prstGeom prst="rect">
            <a:avLst/>
          </a:prstGeom>
          <a:noFill/>
          <a:ln w="9525">
            <a:noFill/>
            <a:miter lim="800000"/>
            <a:headEnd/>
            <a:tailEnd/>
          </a:ln>
        </p:spPr>
        <p:txBody>
          <a:bodyPr>
            <a:spAutoFit/>
          </a:bodyPr>
          <a:lstStyle/>
          <a:p>
            <a:pPr defTabSz="914400"/>
            <a:r>
              <a:rPr lang="en-US" sz="2400" b="1" noProof="1" smtClean="0">
                <a:solidFill>
                  <a:srgbClr val="171717"/>
                </a:solidFill>
                <a:latin typeface="Segoe UI Light" pitchFamily="34" charset="0"/>
                <a:ea typeface="Segoe UI" pitchFamily="34" charset="0"/>
                <a:cs typeface="Segoe UI" pitchFamily="34" charset="0"/>
              </a:rPr>
              <a:t>Master Projects, Critical Path</a:t>
            </a:r>
          </a:p>
        </p:txBody>
      </p:sp>
      <p:grpSp>
        <p:nvGrpSpPr>
          <p:cNvPr id="20492" name="Group 96"/>
          <p:cNvGrpSpPr>
            <a:grpSpLocks/>
          </p:cNvGrpSpPr>
          <p:nvPr/>
        </p:nvGrpSpPr>
        <p:grpSpPr bwMode="auto">
          <a:xfrm>
            <a:off x="1221872" y="3453449"/>
            <a:ext cx="1388172" cy="722313"/>
            <a:chOff x="1016388" y="913002"/>
            <a:chExt cx="731924" cy="428904"/>
          </a:xfrm>
        </p:grpSpPr>
        <p:sp>
          <p:nvSpPr>
            <p:cNvPr id="17" name="Parallelogram 1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3"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3</a:t>
              </a:r>
            </a:p>
          </p:txBody>
        </p:sp>
      </p:grpSp>
      <p:sp>
        <p:nvSpPr>
          <p:cNvPr id="19" name="Parallelogram 18"/>
          <p:cNvSpPr/>
          <p:nvPr/>
        </p:nvSpPr>
        <p:spPr bwMode="auto">
          <a:xfrm>
            <a:off x="2531269" y="3441760"/>
            <a:ext cx="8024310" cy="742832"/>
          </a:xfrm>
          <a:prstGeom prst="parallelogram">
            <a:avLst/>
          </a:prstGeom>
          <a:solidFill>
            <a:schemeClr val="accent2"/>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solidFill>
                <a:srgbClr val="171717"/>
              </a:solidFill>
            </a:endParaRPr>
          </a:p>
        </p:txBody>
      </p:sp>
      <p:sp>
        <p:nvSpPr>
          <p:cNvPr id="20496" name="Rektangel 76"/>
          <p:cNvSpPr>
            <a:spLocks noChangeArrowheads="1"/>
          </p:cNvSpPr>
          <p:nvPr/>
        </p:nvSpPr>
        <p:spPr bwMode="auto">
          <a:xfrm>
            <a:off x="2887255" y="3480436"/>
            <a:ext cx="7209606" cy="461665"/>
          </a:xfrm>
          <a:prstGeom prst="rect">
            <a:avLst/>
          </a:prstGeom>
          <a:noFill/>
          <a:ln w="9525">
            <a:noFill/>
            <a:miter lim="800000"/>
            <a:headEnd/>
            <a:tailEnd/>
          </a:ln>
        </p:spPr>
        <p:txBody>
          <a:bodyPr>
            <a:spAutoFit/>
          </a:bodyPr>
          <a:lstStyle/>
          <a:p>
            <a:pPr defTabSz="914400"/>
            <a:r>
              <a:rPr lang="en-US" sz="2400" b="1" noProof="1" smtClean="0">
                <a:solidFill>
                  <a:srgbClr val="171717"/>
                </a:solidFill>
                <a:latin typeface="Segoe UI Light" pitchFamily="34" charset="0"/>
                <a:ea typeface="Segoe UI" pitchFamily="34" charset="0"/>
                <a:cs typeface="Segoe UI" pitchFamily="34" charset="0"/>
              </a:rPr>
              <a:t>Cross-Project Links</a:t>
            </a:r>
            <a:endParaRPr lang="da-DK" sz="2400" b="1" dirty="0">
              <a:solidFill>
                <a:srgbClr val="171717"/>
              </a:solidFill>
              <a:latin typeface="Segoe UI Light" pitchFamily="34" charset="0"/>
              <a:ea typeface="Segoe UI" pitchFamily="34" charset="0"/>
              <a:cs typeface="Segoe UI" pitchFamily="34" charset="0"/>
            </a:endParaRPr>
          </a:p>
        </p:txBody>
      </p:sp>
      <p:grpSp>
        <p:nvGrpSpPr>
          <p:cNvPr id="20497" name="Group 96"/>
          <p:cNvGrpSpPr>
            <a:grpSpLocks/>
          </p:cNvGrpSpPr>
          <p:nvPr/>
        </p:nvGrpSpPr>
        <p:grpSpPr bwMode="auto">
          <a:xfrm>
            <a:off x="904455" y="4312286"/>
            <a:ext cx="1388172" cy="722312"/>
            <a:chOff x="1016388" y="913002"/>
            <a:chExt cx="731924" cy="428904"/>
          </a:xfrm>
        </p:grpSpPr>
        <p:sp>
          <p:nvSpPr>
            <p:cNvPr id="22" name="Parallelogram 21"/>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11"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4</a:t>
              </a:r>
            </a:p>
          </p:txBody>
        </p:sp>
      </p:grpSp>
      <p:sp>
        <p:nvSpPr>
          <p:cNvPr id="24" name="Parallelogram 23"/>
          <p:cNvSpPr/>
          <p:nvPr/>
        </p:nvSpPr>
        <p:spPr bwMode="auto">
          <a:xfrm>
            <a:off x="2214359" y="4301296"/>
            <a:ext cx="8024310" cy="742832"/>
          </a:xfrm>
          <a:prstGeom prst="parallelogram">
            <a:avLst/>
          </a:prstGeom>
          <a:solidFill>
            <a:schemeClr val="accent2"/>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01" name="Rektangel 76"/>
          <p:cNvSpPr>
            <a:spLocks noChangeArrowheads="1"/>
          </p:cNvSpPr>
          <p:nvPr/>
        </p:nvSpPr>
        <p:spPr bwMode="auto">
          <a:xfrm>
            <a:off x="2569838" y="4339273"/>
            <a:ext cx="7209606" cy="461665"/>
          </a:xfrm>
          <a:prstGeom prst="rect">
            <a:avLst/>
          </a:prstGeom>
          <a:noFill/>
          <a:ln w="9525">
            <a:noFill/>
            <a:miter lim="800000"/>
            <a:headEnd/>
            <a:tailEnd/>
          </a:ln>
        </p:spPr>
        <p:txBody>
          <a:bodyPr>
            <a:spAutoFit/>
          </a:bodyPr>
          <a:lstStyle/>
          <a:p>
            <a:pPr defTabSz="914400"/>
            <a:r>
              <a:rPr lang="en-US" sz="2400" b="1" noProof="1" smtClean="0">
                <a:solidFill>
                  <a:srgbClr val="171717"/>
                </a:solidFill>
                <a:latin typeface="Segoe UI Light" pitchFamily="34" charset="0"/>
                <a:ea typeface="Segoe UI" pitchFamily="34" charset="0"/>
                <a:cs typeface="Segoe UI" pitchFamily="34" charset="0"/>
              </a:rPr>
              <a:t>Shared Resource Assignments, Identifying Issues</a:t>
            </a:r>
            <a:endParaRPr lang="da-DK" sz="2400" b="1" dirty="0">
              <a:solidFill>
                <a:srgbClr val="171717"/>
              </a:solidFill>
              <a:latin typeface="Segoe UI Light" pitchFamily="34" charset="0"/>
              <a:ea typeface="Segoe UI" pitchFamily="34" charset="0"/>
              <a:cs typeface="Segoe UI" pitchFamily="34" charset="0"/>
            </a:endParaRPr>
          </a:p>
        </p:txBody>
      </p:sp>
      <p:grpSp>
        <p:nvGrpSpPr>
          <p:cNvPr id="20502" name="Group 96"/>
          <p:cNvGrpSpPr>
            <a:grpSpLocks/>
          </p:cNvGrpSpPr>
          <p:nvPr/>
        </p:nvGrpSpPr>
        <p:grpSpPr bwMode="auto">
          <a:xfrm>
            <a:off x="587038" y="5171124"/>
            <a:ext cx="1388172" cy="720725"/>
            <a:chOff x="1016388" y="913002"/>
            <a:chExt cx="731924" cy="428904"/>
          </a:xfrm>
        </p:grpSpPr>
        <p:sp>
          <p:nvSpPr>
            <p:cNvPr id="27" name="Parallelogram 26"/>
            <p:cNvSpPr/>
            <p:nvPr/>
          </p:nvSpPr>
          <p:spPr bwMode="auto">
            <a:xfrm>
              <a:off x="1016388" y="913002"/>
              <a:ext cx="731924" cy="428904"/>
            </a:xfrm>
            <a:prstGeom prst="parallelogram">
              <a:avLst>
                <a:gd name="adj" fmla="val 28140"/>
              </a:avLst>
            </a:prstGeom>
            <a:gradFill flip="none" rotWithShape="1">
              <a:gsLst>
                <a:gs pos="0">
                  <a:srgbClr val="5AF300"/>
                </a:gs>
                <a:gs pos="100000">
                  <a:srgbClr val="208A00"/>
                </a:gs>
              </a:gsLst>
              <a:path path="shape">
                <a:fillToRect l="50000" t="50000" r="50000" b="50000"/>
              </a:path>
              <a:tileRect/>
            </a:gradFill>
            <a:ln w="25400">
              <a:solidFill>
                <a:srgbClr val="00B05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4800" dirty="0"/>
            </a:p>
          </p:txBody>
        </p:sp>
        <p:sp>
          <p:nvSpPr>
            <p:cNvPr id="20509" name="TextBox 7"/>
            <p:cNvSpPr txBox="1">
              <a:spLocks noChangeArrowheads="1"/>
            </p:cNvSpPr>
            <p:nvPr/>
          </p:nvSpPr>
          <p:spPr bwMode="auto">
            <a:xfrm>
              <a:off x="1246510" y="954850"/>
              <a:ext cx="279015" cy="347508"/>
            </a:xfrm>
            <a:prstGeom prst="rect">
              <a:avLst/>
            </a:prstGeom>
            <a:noFill/>
            <a:ln w="9525">
              <a:noFill/>
              <a:miter lim="800000"/>
              <a:headEnd/>
              <a:tailEnd/>
            </a:ln>
          </p:spPr>
          <p:txBody>
            <a:bodyPr>
              <a:spAutoFit/>
            </a:bodyPr>
            <a:lstStyle/>
            <a:p>
              <a:r>
                <a:rPr lang="en-US" sz="3200">
                  <a:solidFill>
                    <a:schemeClr val="bg1"/>
                  </a:solidFill>
                  <a:latin typeface="Calibri" pitchFamily="-108" charset="0"/>
                </a:rPr>
                <a:t>5</a:t>
              </a:r>
            </a:p>
          </p:txBody>
        </p:sp>
      </p:grpSp>
      <p:sp>
        <p:nvSpPr>
          <p:cNvPr id="29" name="Parallelogram 28"/>
          <p:cNvSpPr/>
          <p:nvPr/>
        </p:nvSpPr>
        <p:spPr bwMode="auto">
          <a:xfrm>
            <a:off x="1897450" y="5159107"/>
            <a:ext cx="8024310" cy="742832"/>
          </a:xfrm>
          <a:prstGeom prst="parallelogram">
            <a:avLst/>
          </a:prstGeom>
          <a:solidFill>
            <a:schemeClr val="accent2"/>
          </a:solidFill>
          <a:ln w="3175">
            <a:noFill/>
          </a:ln>
          <a:effectLst>
            <a:innerShdw blurRad="63500" dist="50800" dir="13500000">
              <a:prstClr val="black">
                <a:alpha val="36000"/>
              </a:prstClr>
            </a:innerShdw>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506" name="Rektangel 76"/>
          <p:cNvSpPr>
            <a:spLocks noChangeArrowheads="1"/>
          </p:cNvSpPr>
          <p:nvPr/>
        </p:nvSpPr>
        <p:spPr bwMode="auto">
          <a:xfrm>
            <a:off x="2254537" y="5198111"/>
            <a:ext cx="7209605" cy="461665"/>
          </a:xfrm>
          <a:prstGeom prst="rect">
            <a:avLst/>
          </a:prstGeom>
          <a:noFill/>
          <a:ln w="9525">
            <a:noFill/>
            <a:miter lim="800000"/>
            <a:headEnd/>
            <a:tailEnd/>
          </a:ln>
        </p:spPr>
        <p:txBody>
          <a:bodyPr>
            <a:spAutoFit/>
          </a:bodyPr>
          <a:lstStyle/>
          <a:p>
            <a:pPr defTabSz="914400"/>
            <a:r>
              <a:rPr lang="en-US" sz="2400" b="1" noProof="1" smtClean="0">
                <a:solidFill>
                  <a:srgbClr val="171717"/>
                </a:solidFill>
                <a:latin typeface="Segoe UI Light" pitchFamily="34" charset="0"/>
                <a:ea typeface="Segoe UI" pitchFamily="34" charset="0"/>
                <a:cs typeface="Segoe UI" pitchFamily="34" charset="0"/>
              </a:rPr>
              <a:t>Resolving Overallocated Resources, Leveling</a:t>
            </a:r>
            <a:endParaRPr lang="da-DK" sz="2400" b="1" dirty="0">
              <a:solidFill>
                <a:srgbClr val="171717"/>
              </a:solidFill>
              <a:latin typeface="Segoe UI Light" pitchFamily="34" charset="0"/>
              <a:ea typeface="Segoe UI" pitchFamily="34" charset="0"/>
              <a:cs typeface="Segoe UI" pitchFamily="34" charset="0"/>
            </a:endParaRPr>
          </a:p>
        </p:txBody>
      </p:sp>
      <p:sp>
        <p:nvSpPr>
          <p:cNvPr id="28" name="Content Placeholder 7"/>
          <p:cNvSpPr>
            <a:spLocks noGrp="1"/>
          </p:cNvSpPr>
          <p:nvPr>
            <p:ph sz="quarter" idx="4294967295"/>
          </p:nvPr>
        </p:nvSpPr>
        <p:spPr>
          <a:xfrm>
            <a:off x="551821" y="375610"/>
            <a:ext cx="11425877" cy="830997"/>
          </a:xfrm>
          <a:prstGeom prst="rect">
            <a:avLst/>
          </a:prstGeom>
        </p:spPr>
        <p:txBody>
          <a:bodyPr/>
          <a:lstStyle/>
          <a:p>
            <a:pPr marL="0" indent="0">
              <a:buNone/>
            </a:pPr>
            <a:r>
              <a:rPr lang="en-US" sz="6000" dirty="0" smtClean="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j-lt"/>
              </a:rPr>
              <a:t>Recap of Demonstrations</a:t>
            </a:r>
            <a:endParaRPr lang="en-US" sz="6000" dirty="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j-lt"/>
            </a:endParaRPr>
          </a:p>
        </p:txBody>
      </p:sp>
      <p:sp>
        <p:nvSpPr>
          <p:cNvPr id="30" name="TextBox 29"/>
          <p:cNvSpPr txBox="1"/>
          <p:nvPr/>
        </p:nvSpPr>
        <p:spPr>
          <a:xfrm>
            <a:off x="8782492" y="6233671"/>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9444" y="5644560"/>
            <a:ext cx="187642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304547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48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9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Scale>
                                      <p:cBhvr>
                                        <p:cTn id="19" dur="2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2000" decel="50000" fill="hold">
                                          <p:stCondLst>
                                            <p:cond delay="0"/>
                                          </p:stCondLst>
                                        </p:cTn>
                                        <p:tgtEl>
                                          <p:spTgt spid="9"/>
                                        </p:tgtEl>
                                        <p:attrNameLst>
                                          <p:attrName>ppt_x</p:attrName>
                                          <p:attrName>ppt_y</p:attrName>
                                        </p:attrNameLst>
                                      </p:cBhvr>
                                    </p:animMotion>
                                    <p:animEffect transition="in" filter="fade">
                                      <p:cBhvr>
                                        <p:cTn id="21" dur="2000"/>
                                        <p:tgtEl>
                                          <p:spTgt spid="9"/>
                                        </p:tgtEl>
                                      </p:cBhvr>
                                    </p:animEffect>
                                  </p:childTnLst>
                                </p:cTn>
                              </p:par>
                              <p:par>
                                <p:cTn id="22" presetID="1" presetClass="entr" presetSubtype="0" fill="hold" grpId="0" nodeType="withEffect">
                                  <p:stCondLst>
                                    <p:cond delay="2000"/>
                                  </p:stCondLst>
                                  <p:childTnLst>
                                    <p:set>
                                      <p:cBhvr>
                                        <p:cTn id="23" dur="1" fill="hold">
                                          <p:stCondLst>
                                            <p:cond delay="0"/>
                                          </p:stCondLst>
                                        </p:cTn>
                                        <p:tgtEl>
                                          <p:spTgt spid="2048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Scale>
                                      <p:cBhvr>
                                        <p:cTn id="28" dur="2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2000" decel="50000" fill="hold">
                                          <p:stCondLst>
                                            <p:cond delay="0"/>
                                          </p:stCondLst>
                                        </p:cTn>
                                        <p:tgtEl>
                                          <p:spTgt spid="14"/>
                                        </p:tgtEl>
                                        <p:attrNameLst>
                                          <p:attrName>ppt_x</p:attrName>
                                          <p:attrName>ppt_y</p:attrName>
                                        </p:attrNameLst>
                                      </p:cBhvr>
                                    </p:animMotion>
                                    <p:animEffect transition="in" filter="fade">
                                      <p:cBhvr>
                                        <p:cTn id="30" dur="2000"/>
                                        <p:tgtEl>
                                          <p:spTgt spid="14"/>
                                        </p:tgtEl>
                                      </p:cBhvr>
                                    </p:animEffect>
                                  </p:childTnLst>
                                </p:cTn>
                              </p:par>
                              <p:par>
                                <p:cTn id="31" presetID="1" presetClass="entr" presetSubtype="0" fill="hold" grpId="0" nodeType="withEffect">
                                  <p:stCondLst>
                                    <p:cond delay="2000"/>
                                  </p:stCondLst>
                                  <p:childTnLst>
                                    <p:set>
                                      <p:cBhvr>
                                        <p:cTn id="32" dur="1" fill="hold">
                                          <p:stCondLst>
                                            <p:cond delay="0"/>
                                          </p:stCondLst>
                                        </p:cTn>
                                        <p:tgtEl>
                                          <p:spTgt spid="2049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52"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Scale>
                                      <p:cBhvr>
                                        <p:cTn id="37" dur="2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2000" decel="50000" fill="hold">
                                          <p:stCondLst>
                                            <p:cond delay="0"/>
                                          </p:stCondLst>
                                        </p:cTn>
                                        <p:tgtEl>
                                          <p:spTgt spid="19"/>
                                        </p:tgtEl>
                                        <p:attrNameLst>
                                          <p:attrName>ppt_x</p:attrName>
                                          <p:attrName>ppt_y</p:attrName>
                                        </p:attrNameLst>
                                      </p:cBhvr>
                                    </p:animMotion>
                                    <p:animEffect transition="in" filter="fade">
                                      <p:cBhvr>
                                        <p:cTn id="39" dur="2000"/>
                                        <p:tgtEl>
                                          <p:spTgt spid="19"/>
                                        </p:tgtEl>
                                      </p:cBhvr>
                                    </p:animEffect>
                                  </p:childTnLst>
                                </p:cTn>
                              </p:par>
                              <p:par>
                                <p:cTn id="40" presetID="1" presetClass="entr" presetSubtype="0" fill="hold" grpId="0" nodeType="withEffect">
                                  <p:stCondLst>
                                    <p:cond delay="2000"/>
                                  </p:stCondLst>
                                  <p:childTnLst>
                                    <p:set>
                                      <p:cBhvr>
                                        <p:cTn id="41" dur="1" fill="hold">
                                          <p:stCondLst>
                                            <p:cond delay="0"/>
                                          </p:stCondLst>
                                        </p:cTn>
                                        <p:tgtEl>
                                          <p:spTgt spid="2049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52" presetClass="entr" presetSubtype="0" fill="hold" grpId="0" nodeType="clickEffect">
                                  <p:stCondLst>
                                    <p:cond delay="0"/>
                                  </p:stCondLst>
                                  <p:childTnLst>
                                    <p:set>
                                      <p:cBhvr>
                                        <p:cTn id="45" dur="1" fill="hold">
                                          <p:stCondLst>
                                            <p:cond delay="0"/>
                                          </p:stCondLst>
                                        </p:cTn>
                                        <p:tgtEl>
                                          <p:spTgt spid="24"/>
                                        </p:tgtEl>
                                        <p:attrNameLst>
                                          <p:attrName>style.visibility</p:attrName>
                                        </p:attrNameLst>
                                      </p:cBhvr>
                                      <p:to>
                                        <p:strVal val="visible"/>
                                      </p:to>
                                    </p:set>
                                    <p:animScale>
                                      <p:cBhvr>
                                        <p:cTn id="46" dur="2000" decel="50000" fill="hold">
                                          <p:stCondLst>
                                            <p:cond delay="0"/>
                                          </p:stCondLst>
                                        </p:cTn>
                                        <p:tgtEl>
                                          <p:spTgt spid="2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2000" decel="50000" fill="hold">
                                          <p:stCondLst>
                                            <p:cond delay="0"/>
                                          </p:stCondLst>
                                        </p:cTn>
                                        <p:tgtEl>
                                          <p:spTgt spid="24"/>
                                        </p:tgtEl>
                                        <p:attrNameLst>
                                          <p:attrName>ppt_x</p:attrName>
                                          <p:attrName>ppt_y</p:attrName>
                                        </p:attrNameLst>
                                      </p:cBhvr>
                                    </p:animMotion>
                                    <p:animEffect transition="in" filter="fade">
                                      <p:cBhvr>
                                        <p:cTn id="48" dur="2000"/>
                                        <p:tgtEl>
                                          <p:spTgt spid="24"/>
                                        </p:tgtEl>
                                      </p:cBhvr>
                                    </p:animEffect>
                                  </p:childTnLst>
                                </p:cTn>
                              </p:par>
                              <p:par>
                                <p:cTn id="49" presetID="1" presetClass="entr" presetSubtype="0" fill="hold" grpId="0" nodeType="withEffect">
                                  <p:stCondLst>
                                    <p:cond delay="2000"/>
                                  </p:stCondLst>
                                  <p:childTnLst>
                                    <p:set>
                                      <p:cBhvr>
                                        <p:cTn id="50" dur="1" fill="hold">
                                          <p:stCondLst>
                                            <p:cond delay="0"/>
                                          </p:stCondLst>
                                        </p:cTn>
                                        <p:tgtEl>
                                          <p:spTgt spid="2050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52" presetClass="entr" presetSubtype="0" fill="hold" grpId="0" nodeType="clickEffect">
                                  <p:stCondLst>
                                    <p:cond delay="0"/>
                                  </p:stCondLst>
                                  <p:childTnLst>
                                    <p:set>
                                      <p:cBhvr>
                                        <p:cTn id="54" dur="1" fill="hold">
                                          <p:stCondLst>
                                            <p:cond delay="0"/>
                                          </p:stCondLst>
                                        </p:cTn>
                                        <p:tgtEl>
                                          <p:spTgt spid="29"/>
                                        </p:tgtEl>
                                        <p:attrNameLst>
                                          <p:attrName>style.visibility</p:attrName>
                                        </p:attrNameLst>
                                      </p:cBhvr>
                                      <p:to>
                                        <p:strVal val="visible"/>
                                      </p:to>
                                    </p:set>
                                    <p:animScale>
                                      <p:cBhvr>
                                        <p:cTn id="55" dur="2000" decel="50000" fill="hold">
                                          <p:stCondLst>
                                            <p:cond delay="0"/>
                                          </p:stCondLst>
                                        </p:cTn>
                                        <p:tgtEl>
                                          <p:spTgt spid="2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6" dur="2000" decel="50000" fill="hold">
                                          <p:stCondLst>
                                            <p:cond delay="0"/>
                                          </p:stCondLst>
                                        </p:cTn>
                                        <p:tgtEl>
                                          <p:spTgt spid="29"/>
                                        </p:tgtEl>
                                        <p:attrNameLst>
                                          <p:attrName>ppt_x</p:attrName>
                                          <p:attrName>ppt_y</p:attrName>
                                        </p:attrNameLst>
                                      </p:cBhvr>
                                    </p:animMotion>
                                    <p:animEffect transition="in" filter="fade">
                                      <p:cBhvr>
                                        <p:cTn id="57" dur="2000"/>
                                        <p:tgtEl>
                                          <p:spTgt spid="29"/>
                                        </p:tgtEl>
                                      </p:cBhvr>
                                    </p:animEffect>
                                  </p:childTnLst>
                                </p:cTn>
                              </p:par>
                              <p:par>
                                <p:cTn id="58" presetID="1" presetClass="entr" presetSubtype="0" fill="hold" grpId="0" nodeType="withEffect">
                                  <p:stCondLst>
                                    <p:cond delay="2000"/>
                                  </p:stCondLst>
                                  <p:childTnLst>
                                    <p:set>
                                      <p:cBhvr>
                                        <p:cTn id="59" dur="1" fill="hold">
                                          <p:stCondLst>
                                            <p:cond delay="0"/>
                                          </p:stCondLst>
                                        </p:cTn>
                                        <p:tgtEl>
                                          <p:spTgt spid="205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0486" grpId="0"/>
      <p:bldP spid="14" grpId="0" animBg="1"/>
      <p:bldP spid="20491" grpId="0"/>
      <p:bldP spid="19" grpId="0" animBg="1"/>
      <p:bldP spid="20496" grpId="0"/>
      <p:bldP spid="24" grpId="0" animBg="1"/>
      <p:bldP spid="20501" grpId="0"/>
      <p:bldP spid="29" grpId="0" animBg="1"/>
      <p:bldP spid="2050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20700" y="1768475"/>
            <a:ext cx="11144250" cy="997196"/>
          </a:xfrm>
        </p:spPr>
        <p:txBody>
          <a:bodyPr/>
          <a:lstStyle/>
          <a:p>
            <a:r>
              <a:rPr lang="en-US" dirty="0" smtClean="0"/>
              <a:t>Lessons Learned</a:t>
            </a:r>
            <a:endParaRPr lang="en-US" dirty="0"/>
          </a:p>
        </p:txBody>
      </p:sp>
    </p:spTree>
    <p:extLst>
      <p:ext uri="{BB962C8B-B14F-4D97-AF65-F5344CB8AC3E}">
        <p14:creationId xmlns:p14="http://schemas.microsoft.com/office/powerpoint/2010/main" val="2190412096"/>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5" name="Rectangle 4"/>
          <p:cNvSpPr/>
          <p:nvPr/>
        </p:nvSpPr>
        <p:spPr bwMode="auto">
          <a:xfrm>
            <a:off x="0" y="0"/>
            <a:ext cx="12188825" cy="1768475"/>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519112" y="228600"/>
            <a:ext cx="11149013" cy="1246495"/>
          </a:xfrm>
        </p:spPr>
        <p:txBody>
          <a:bodyPr/>
          <a:lstStyle/>
          <a:p>
            <a:r>
              <a:rPr lang="en-US" dirty="0" smtClean="0">
                <a:gradFill flip="none" rotWithShape="1">
                  <a:gsLst>
                    <a:gs pos="0">
                      <a:schemeClr val="tx2"/>
                    </a:gs>
                    <a:gs pos="86000">
                      <a:schemeClr val="tx2"/>
                    </a:gs>
                  </a:gsLst>
                  <a:lin ang="5400000" scaled="0"/>
                  <a:tileRect/>
                </a:gradFill>
              </a:rPr>
              <a:t>Resource Pool Tips</a:t>
            </a:r>
            <a:br>
              <a:rPr lang="en-US" dirty="0" smtClean="0">
                <a:gradFill flip="none" rotWithShape="1">
                  <a:gsLst>
                    <a:gs pos="0">
                      <a:schemeClr val="tx2"/>
                    </a:gs>
                    <a:gs pos="86000">
                      <a:schemeClr val="tx2"/>
                    </a:gs>
                  </a:gsLst>
                  <a:lin ang="5400000" scaled="0"/>
                  <a:tileRect/>
                </a:gradFill>
              </a:rPr>
            </a:br>
            <a:endParaRPr lang="en-US" sz="3600" dirty="0">
              <a:gradFill flip="none" rotWithShape="1">
                <a:gsLst>
                  <a:gs pos="0">
                    <a:schemeClr val="tx2"/>
                  </a:gs>
                  <a:gs pos="86000">
                    <a:schemeClr val="tx2"/>
                  </a:gs>
                </a:gsLst>
                <a:lin ang="5400000" scaled="0"/>
                <a:tileRect/>
              </a:gradFill>
              <a:latin typeface="+mj-lt"/>
            </a:endParaRPr>
          </a:p>
        </p:txBody>
      </p:sp>
      <p:sp>
        <p:nvSpPr>
          <p:cNvPr id="18" name="Rectangle 17"/>
          <p:cNvSpPr/>
          <p:nvPr/>
        </p:nvSpPr>
        <p:spPr bwMode="auto">
          <a:xfrm>
            <a:off x="2498617" y="1768475"/>
            <a:ext cx="1879600" cy="188366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45720" rIns="45720" bIns="9144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endParaRPr lang="en-US" sz="22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2" name="Rectangle 21"/>
          <p:cNvSpPr/>
          <p:nvPr/>
        </p:nvSpPr>
        <p:spPr bwMode="auto">
          <a:xfrm>
            <a:off x="4487754" y="3765550"/>
            <a:ext cx="1879600" cy="1883664"/>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45720" rIns="45720" bIns="9144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endParaRPr lang="en-US" sz="22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nvGrpSpPr>
          <p:cNvPr id="1025" name="Group 1024"/>
          <p:cNvGrpSpPr/>
          <p:nvPr/>
        </p:nvGrpSpPr>
        <p:grpSpPr>
          <a:xfrm>
            <a:off x="6464192" y="3765550"/>
            <a:ext cx="1879600" cy="1883664"/>
            <a:chOff x="6464192" y="3765550"/>
            <a:chExt cx="1879600" cy="1883664"/>
          </a:xfrm>
        </p:grpSpPr>
        <p:sp>
          <p:nvSpPr>
            <p:cNvPr id="23" name="Rectangle 22"/>
            <p:cNvSpPr/>
            <p:nvPr/>
          </p:nvSpPr>
          <p:spPr bwMode="auto">
            <a:xfrm>
              <a:off x="6464192" y="3765550"/>
              <a:ext cx="1879600" cy="1883664"/>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45720" rIns="45720" bIns="9144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endParaRPr lang="en-US" sz="22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7" name="TextBox 26"/>
            <p:cNvSpPr txBox="1"/>
            <p:nvPr/>
          </p:nvSpPr>
          <p:spPr>
            <a:xfrm>
              <a:off x="6665601" y="3869632"/>
              <a:ext cx="1476782" cy="1692771"/>
            </a:xfrm>
            <a:prstGeom prst="rect">
              <a:avLst/>
            </a:prstGeom>
            <a:noFill/>
          </p:spPr>
          <p:txBody>
            <a:bodyPr wrap="square" lIns="0" tIns="0" rIns="0" bIns="0" rtlCol="0">
              <a:spAutoFit/>
            </a:bodyPr>
            <a:lstStyle/>
            <a:p>
              <a:pPr algn="ctr"/>
              <a:r>
                <a:rPr lang="en-US" sz="2200" dirty="0" smtClean="0">
                  <a:gradFill>
                    <a:gsLst>
                      <a:gs pos="0">
                        <a:schemeClr val="bg1"/>
                      </a:gs>
                      <a:gs pos="80000">
                        <a:schemeClr val="bg1"/>
                      </a:gs>
                    </a:gsLst>
                    <a:lin ang="16200000" scaled="0"/>
                  </a:gradFill>
                </a:rPr>
                <a:t>Unlink</a:t>
              </a:r>
            </a:p>
            <a:p>
              <a:pPr algn="ctr"/>
              <a:endParaRPr lang="en-US" sz="2200" dirty="0" smtClean="0">
                <a:gradFill>
                  <a:gsLst>
                    <a:gs pos="0">
                      <a:schemeClr val="bg1"/>
                    </a:gs>
                    <a:gs pos="80000">
                      <a:schemeClr val="bg1"/>
                    </a:gs>
                  </a:gsLst>
                  <a:lin ang="16200000" scaled="0"/>
                </a:gradFill>
              </a:endParaRPr>
            </a:p>
            <a:p>
              <a:pPr algn="ctr"/>
              <a:endParaRPr lang="en-US" sz="2200" dirty="0">
                <a:gradFill>
                  <a:gsLst>
                    <a:gs pos="0">
                      <a:schemeClr val="bg1"/>
                    </a:gs>
                    <a:gs pos="80000">
                      <a:schemeClr val="bg1"/>
                    </a:gs>
                  </a:gsLst>
                  <a:lin ang="16200000" scaled="0"/>
                </a:gradFill>
              </a:endParaRPr>
            </a:p>
            <a:p>
              <a:pPr algn="ctr"/>
              <a:endParaRPr lang="en-US" sz="2200" dirty="0" smtClean="0">
                <a:gradFill>
                  <a:gsLst>
                    <a:gs pos="0">
                      <a:schemeClr val="bg1"/>
                    </a:gs>
                    <a:gs pos="80000">
                      <a:schemeClr val="bg1"/>
                    </a:gs>
                  </a:gsLst>
                  <a:lin ang="16200000" scaled="0"/>
                </a:gradFill>
              </a:endParaRPr>
            </a:p>
            <a:p>
              <a:pPr algn="ctr"/>
              <a:r>
                <a:rPr lang="en-US" sz="2200" dirty="0" smtClean="0">
                  <a:gradFill>
                    <a:gsLst>
                      <a:gs pos="0">
                        <a:schemeClr val="bg1"/>
                      </a:gs>
                      <a:gs pos="80000">
                        <a:schemeClr val="bg1"/>
                      </a:gs>
                    </a:gsLst>
                    <a:lin ang="16200000" scaled="0"/>
                  </a:gradFill>
                </a:rPr>
                <a:t>Relink</a:t>
              </a:r>
            </a:p>
          </p:txBody>
        </p:sp>
      </p:grpSp>
      <p:sp>
        <p:nvSpPr>
          <p:cNvPr id="19" name="Rectangle 18"/>
          <p:cNvSpPr/>
          <p:nvPr/>
        </p:nvSpPr>
        <p:spPr bwMode="auto">
          <a:xfrm>
            <a:off x="4481403" y="1768475"/>
            <a:ext cx="3858768" cy="1883664"/>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099" fontAlgn="base">
              <a:lnSpc>
                <a:spcPct val="80000"/>
              </a:lnSpc>
              <a:spcBef>
                <a:spcPct val="0"/>
              </a:spcBef>
              <a:spcAft>
                <a:spcPct val="0"/>
              </a:spcAft>
            </a:pPr>
            <a:r>
              <a:rPr lang="en-US"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Project Summary Row On</a:t>
            </a:r>
            <a:endParaRPr lang="en-US" sz="22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Rectangle 16"/>
          <p:cNvSpPr/>
          <p:nvPr/>
        </p:nvSpPr>
        <p:spPr bwMode="auto">
          <a:xfrm>
            <a:off x="522179" y="1768475"/>
            <a:ext cx="1879600" cy="1883664"/>
          </a:xfrm>
          <a:prstGeom prst="rect">
            <a:avLst/>
          </a:prstGeom>
          <a:solidFill>
            <a:schemeClr val="accent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45720" rIns="45720" bIns="9144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endParaRPr lang="en-US" sz="22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6" name="Rectangle 35"/>
          <p:cNvSpPr/>
          <p:nvPr/>
        </p:nvSpPr>
        <p:spPr bwMode="auto">
          <a:xfrm>
            <a:off x="8452850" y="1768475"/>
            <a:ext cx="3212100" cy="3880738"/>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0" rIns="45720" bIns="0" numCol="1" spcCol="0" rtlCol="0" fromWordArt="0" anchor="ctr" anchorCtr="0" forceAA="0" compatLnSpc="1">
            <a:prstTxWarp prst="textNoShape">
              <a:avLst/>
            </a:prstTxWarp>
            <a:noAutofit/>
          </a:bodyPr>
          <a:lstStyle/>
          <a:p>
            <a:pPr defTabSz="914099" fontAlgn="base">
              <a:lnSpc>
                <a:spcPct val="80000"/>
              </a:lnSpc>
              <a:spcBef>
                <a:spcPct val="0"/>
              </a:spcBef>
              <a:spcAft>
                <a:spcPct val="0"/>
              </a:spcAft>
            </a:pPr>
            <a:endParaRPr lang="en-US" sz="22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useBgFill="1">
        <p:nvSpPr>
          <p:cNvPr id="15" name="Rectangle 14"/>
          <p:cNvSpPr/>
          <p:nvPr/>
        </p:nvSpPr>
        <p:spPr bwMode="auto">
          <a:xfrm>
            <a:off x="0" y="5657850"/>
            <a:ext cx="12188825" cy="120015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 name="Rectangle 15"/>
          <p:cNvSpPr/>
          <p:nvPr/>
        </p:nvSpPr>
        <p:spPr bwMode="ltGray">
          <a:xfrm>
            <a:off x="0" y="6621462"/>
            <a:ext cx="11984038" cy="631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45720" rIns="45720" bIns="9144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29" name="Rectangle 1028"/>
          <p:cNvSpPr/>
          <p:nvPr/>
        </p:nvSpPr>
        <p:spPr bwMode="hidden">
          <a:xfrm>
            <a:off x="11664950" y="1447800"/>
            <a:ext cx="523875" cy="4548963"/>
          </a:xfrm>
          <a:prstGeom prst="rect">
            <a:avLst/>
          </a:prstGeom>
          <a:solidFill>
            <a:srgbClr val="FBFB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4" name="Rectangle 23"/>
          <p:cNvSpPr/>
          <p:nvPr/>
        </p:nvSpPr>
        <p:spPr bwMode="auto">
          <a:xfrm>
            <a:off x="522179" y="3774186"/>
            <a:ext cx="3858768" cy="1883664"/>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defTabSz="914099" fontAlgn="base">
              <a:lnSpc>
                <a:spcPct val="80000"/>
              </a:lnSpc>
              <a:spcBef>
                <a:spcPct val="0"/>
              </a:spcBef>
              <a:spcAft>
                <a:spcPct val="0"/>
              </a:spcAft>
            </a:pPr>
            <a:r>
              <a:rPr lang="en-US"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Resource Pool DO NOT DELETE</a:t>
            </a:r>
            <a:endParaRPr lang="en-US" sz="22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 name="TextBox 2"/>
          <p:cNvSpPr txBox="1"/>
          <p:nvPr/>
        </p:nvSpPr>
        <p:spPr>
          <a:xfrm>
            <a:off x="797442" y="2381693"/>
            <a:ext cx="1275907" cy="541687"/>
          </a:xfrm>
          <a:prstGeom prst="rect">
            <a:avLst/>
          </a:prstGeom>
          <a:noFill/>
        </p:spPr>
        <p:txBody>
          <a:bodyPr wrap="square" lIns="0" tIns="0" rIns="0" bIns="0" rtlCol="0">
            <a:spAutoFit/>
          </a:bodyPr>
          <a:lstStyle/>
          <a:p>
            <a:pPr defTabSz="914099" fontAlgn="base">
              <a:lnSpc>
                <a:spcPct val="80000"/>
              </a:lnSpc>
              <a:spcBef>
                <a:spcPct val="0"/>
              </a:spcBef>
              <a:spcAft>
                <a:spcPct val="0"/>
              </a:spcAft>
            </a:pPr>
            <a:r>
              <a:rPr lang="en-US"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One Pool </a:t>
            </a:r>
            <a:r>
              <a:rPr lang="en-US" sz="2200" spc="-100" dirty="0">
                <a:gradFill>
                  <a:gsLst>
                    <a:gs pos="0">
                      <a:srgbClr val="FFFFFF"/>
                    </a:gs>
                    <a:gs pos="100000">
                      <a:srgbClr val="FFFFFF"/>
                    </a:gs>
                  </a:gsLst>
                  <a:lin ang="5400000" scaled="0"/>
                </a:gradFill>
                <a:latin typeface="Segoe UI" pitchFamily="34" charset="0"/>
                <a:ea typeface="Segoe UI" pitchFamily="34" charset="0"/>
                <a:cs typeface="Segoe UI" pitchFamily="34" charset="0"/>
              </a:rPr>
              <a:t>Manager</a:t>
            </a:r>
          </a:p>
        </p:txBody>
      </p:sp>
      <p:sp>
        <p:nvSpPr>
          <p:cNvPr id="4" name="TextBox 3"/>
          <p:cNvSpPr txBox="1"/>
          <p:nvPr/>
        </p:nvSpPr>
        <p:spPr>
          <a:xfrm>
            <a:off x="8612372" y="3076130"/>
            <a:ext cx="2892056" cy="689420"/>
          </a:xfrm>
          <a:prstGeom prst="rect">
            <a:avLst/>
          </a:prstGeom>
          <a:noFill/>
        </p:spPr>
        <p:txBody>
          <a:bodyPr wrap="square" lIns="0" tIns="0" rIns="0" bIns="0" rtlCol="0">
            <a:spAutoFit/>
          </a:bodyPr>
          <a:lstStyle/>
          <a:p>
            <a:pPr algn="ctr" defTabSz="914099" fontAlgn="base">
              <a:lnSpc>
                <a:spcPct val="80000"/>
              </a:lnSpc>
              <a:spcBef>
                <a:spcPct val="0"/>
              </a:spcBef>
              <a:spcAft>
                <a:spcPct val="0"/>
              </a:spcAft>
            </a:pPr>
            <a:r>
              <a:rPr lang="en-US" sz="28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Centralize Pool </a:t>
            </a:r>
          </a:p>
          <a:p>
            <a:pPr algn="ctr" defTabSz="914099" fontAlgn="base">
              <a:lnSpc>
                <a:spcPct val="80000"/>
              </a:lnSpc>
              <a:spcBef>
                <a:spcPct val="0"/>
              </a:spcBef>
              <a:spcAft>
                <a:spcPct val="0"/>
              </a:spcAft>
            </a:pPr>
            <a:r>
              <a:rPr lang="en-US" sz="28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and Files</a:t>
            </a:r>
          </a:p>
        </p:txBody>
      </p:sp>
      <p:sp>
        <p:nvSpPr>
          <p:cNvPr id="25" name="TextBox 24"/>
          <p:cNvSpPr txBox="1"/>
          <p:nvPr/>
        </p:nvSpPr>
        <p:spPr>
          <a:xfrm>
            <a:off x="2688821" y="2110849"/>
            <a:ext cx="1499191" cy="1083374"/>
          </a:xfrm>
          <a:prstGeom prst="rect">
            <a:avLst/>
          </a:prstGeom>
          <a:noFill/>
        </p:spPr>
        <p:txBody>
          <a:bodyPr wrap="square" lIns="0" tIns="0" rIns="0" bIns="0" rtlCol="0">
            <a:spAutoFit/>
          </a:bodyPr>
          <a:lstStyle/>
          <a:p>
            <a:pPr defTabSz="914099" fontAlgn="base">
              <a:lnSpc>
                <a:spcPct val="80000"/>
              </a:lnSpc>
              <a:spcBef>
                <a:spcPct val="0"/>
              </a:spcBef>
              <a:spcAft>
                <a:spcPct val="0"/>
              </a:spcAft>
            </a:pPr>
            <a:r>
              <a:rPr lang="en-US" sz="2200" i="1"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rPr>
              <a:t>Quick consolidation where possible</a:t>
            </a:r>
            <a:endParaRPr lang="en-US" sz="2200" i="1" spc="-100" dirty="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TextBox 5"/>
          <p:cNvSpPr txBox="1"/>
          <p:nvPr/>
        </p:nvSpPr>
        <p:spPr>
          <a:xfrm>
            <a:off x="4688958" y="4039753"/>
            <a:ext cx="1567935" cy="1015663"/>
          </a:xfrm>
          <a:prstGeom prst="rect">
            <a:avLst/>
          </a:prstGeom>
          <a:noFill/>
        </p:spPr>
        <p:txBody>
          <a:bodyPr wrap="square" lIns="0" tIns="0" rIns="0" bIns="0" rtlCol="0">
            <a:spAutoFit/>
          </a:bodyPr>
          <a:lstStyle/>
          <a:p>
            <a:r>
              <a:rPr lang="en-US" sz="2200" i="1" dirty="0" smtClean="0">
                <a:solidFill>
                  <a:schemeClr val="bg1"/>
                </a:solidFill>
              </a:rPr>
              <a:t>Best suited for small enterprise</a:t>
            </a:r>
          </a:p>
        </p:txBody>
      </p:sp>
    </p:spTree>
    <p:extLst>
      <p:ext uri="{BB962C8B-B14F-4D97-AF65-F5344CB8AC3E}">
        <p14:creationId xmlns:p14="http://schemas.microsoft.com/office/powerpoint/2010/main" val="274381566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5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1+#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75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000" fill="hold"/>
                                        <p:tgtEl>
                                          <p:spTgt spid="22"/>
                                        </p:tgtEl>
                                        <p:attrNameLst>
                                          <p:attrName>ppt_x</p:attrName>
                                        </p:attrNameLst>
                                      </p:cBhvr>
                                      <p:tavLst>
                                        <p:tav tm="0">
                                          <p:val>
                                            <p:strVal val="1+#ppt_w/2"/>
                                          </p:val>
                                        </p:tav>
                                        <p:tav tm="100000">
                                          <p:val>
                                            <p:strVal val="#ppt_x"/>
                                          </p:val>
                                        </p:tav>
                                      </p:tavLst>
                                    </p:anim>
                                    <p:anim calcmode="lin" valueType="num">
                                      <p:cBhvr additive="base">
                                        <p:cTn id="12" dur="1000" fill="hold"/>
                                        <p:tgtEl>
                                          <p:spTgt spid="22"/>
                                        </p:tgtEl>
                                        <p:attrNameLst>
                                          <p:attrName>ppt_y</p:attrName>
                                        </p:attrNameLst>
                                      </p:cBhvr>
                                      <p:tavLst>
                                        <p:tav tm="0">
                                          <p:val>
                                            <p:strVal val="#ppt_y"/>
                                          </p:val>
                                        </p:tav>
                                        <p:tav tm="100000">
                                          <p:val>
                                            <p:strVal val="#ppt_y"/>
                                          </p:val>
                                        </p:tav>
                                      </p:tavLst>
                                    </p:anim>
                                  </p:childTnLst>
                                </p:cTn>
                              </p:par>
                              <p:par>
                                <p:cTn id="13" presetID="2" presetClass="entr" presetSubtype="2" decel="100000" fill="hold" nodeType="withEffect">
                                  <p:stCondLst>
                                    <p:cond delay="1000"/>
                                  </p:stCondLst>
                                  <p:childTnLst>
                                    <p:set>
                                      <p:cBhvr>
                                        <p:cTn id="14" dur="1" fill="hold">
                                          <p:stCondLst>
                                            <p:cond delay="0"/>
                                          </p:stCondLst>
                                        </p:cTn>
                                        <p:tgtEl>
                                          <p:spTgt spid="1025"/>
                                        </p:tgtEl>
                                        <p:attrNameLst>
                                          <p:attrName>style.visibility</p:attrName>
                                        </p:attrNameLst>
                                      </p:cBhvr>
                                      <p:to>
                                        <p:strVal val="visible"/>
                                      </p:to>
                                    </p:set>
                                    <p:anim calcmode="lin" valueType="num">
                                      <p:cBhvr additive="base">
                                        <p:cTn id="15" dur="1000" fill="hold"/>
                                        <p:tgtEl>
                                          <p:spTgt spid="1025"/>
                                        </p:tgtEl>
                                        <p:attrNameLst>
                                          <p:attrName>ppt_x</p:attrName>
                                        </p:attrNameLst>
                                      </p:cBhvr>
                                      <p:tavLst>
                                        <p:tav tm="0">
                                          <p:val>
                                            <p:strVal val="1+#ppt_w/2"/>
                                          </p:val>
                                        </p:tav>
                                        <p:tav tm="100000">
                                          <p:val>
                                            <p:strVal val="#ppt_x"/>
                                          </p:val>
                                        </p:tav>
                                      </p:tavLst>
                                    </p:anim>
                                    <p:anim calcmode="lin" valueType="num">
                                      <p:cBhvr additive="base">
                                        <p:cTn id="16" dur="1000" fill="hold"/>
                                        <p:tgtEl>
                                          <p:spTgt spid="1025"/>
                                        </p:tgtEl>
                                        <p:attrNameLst>
                                          <p:attrName>ppt_y</p:attrName>
                                        </p:attrNameLst>
                                      </p:cBhvr>
                                      <p:tavLst>
                                        <p:tav tm="0">
                                          <p:val>
                                            <p:strVal val="#ppt_y"/>
                                          </p:val>
                                        </p:tav>
                                        <p:tav tm="100000">
                                          <p:val>
                                            <p:strVal val="#ppt_y"/>
                                          </p:val>
                                        </p:tav>
                                      </p:tavLst>
                                    </p:anim>
                                  </p:childTnLst>
                                </p:cTn>
                              </p:par>
                              <p:par>
                                <p:cTn id="17" presetID="2" presetClass="entr" presetSubtype="4" decel="100000" fill="hold" grpId="0" nodeType="withEffect">
                                  <p:stCondLst>
                                    <p:cond delay="1000"/>
                                  </p:stCondLst>
                                  <p:childTnLst>
                                    <p:set>
                                      <p:cBhvr>
                                        <p:cTn id="18" dur="1" fill="hold">
                                          <p:stCondLst>
                                            <p:cond delay="0"/>
                                          </p:stCondLst>
                                        </p:cTn>
                                        <p:tgtEl>
                                          <p:spTgt spid="36"/>
                                        </p:tgtEl>
                                        <p:attrNameLst>
                                          <p:attrName>style.visibility</p:attrName>
                                        </p:attrNameLst>
                                      </p:cBhvr>
                                      <p:to>
                                        <p:strVal val="visible"/>
                                      </p:to>
                                    </p:set>
                                    <p:anim calcmode="lin" valueType="num">
                                      <p:cBhvr additive="base">
                                        <p:cTn id="19" dur="1000" fill="hold"/>
                                        <p:tgtEl>
                                          <p:spTgt spid="36"/>
                                        </p:tgtEl>
                                        <p:attrNameLst>
                                          <p:attrName>ppt_x</p:attrName>
                                        </p:attrNameLst>
                                      </p:cBhvr>
                                      <p:tavLst>
                                        <p:tav tm="0">
                                          <p:val>
                                            <p:strVal val="#ppt_x"/>
                                          </p:val>
                                        </p:tav>
                                        <p:tav tm="100000">
                                          <p:val>
                                            <p:strVal val="#ppt_x"/>
                                          </p:val>
                                        </p:tav>
                                      </p:tavLst>
                                    </p:anim>
                                    <p:anim calcmode="lin" valueType="num">
                                      <p:cBhvr additive="base">
                                        <p:cTn id="20" dur="1000" fill="hold"/>
                                        <p:tgtEl>
                                          <p:spTgt spid="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3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Takeaways</a:t>
            </a:r>
            <a:endParaRPr lang="en-US" dirty="0"/>
          </a:p>
        </p:txBody>
      </p:sp>
      <p:pic>
        <p:nvPicPr>
          <p:cNvPr id="3" name="Picture 11" descr="http://www.underwater.pg.gda.pl/didactics/ISPG/Guma/Goodyear%20Corporate%20-%20The%20Strange%20Story%20of%20Rubber_files/crlsgdy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5726" y="1265275"/>
            <a:ext cx="3467734" cy="3869992"/>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8415029"/>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 y="0"/>
            <a:ext cx="12188825" cy="6858000"/>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defTabSz="914099" fontAlgn="base">
              <a:spcBef>
                <a:spcPct val="0"/>
              </a:spcBef>
              <a:spcAft>
                <a:spcPct val="0"/>
              </a:spcAft>
            </a:pPr>
            <a:endParaRPr lang="en-US" sz="2200" spc="-100"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519112" y="228600"/>
            <a:ext cx="11149013" cy="747897"/>
          </a:xfrm>
        </p:spPr>
        <p:txBody>
          <a:bodyPr/>
          <a:lstStyle/>
          <a:p>
            <a:r>
              <a:rPr lang="en-US" dirty="0" smtClean="0"/>
              <a:t>Meet Cindy</a:t>
            </a:r>
            <a:endParaRPr lang="en-US" dirty="0"/>
          </a:p>
        </p:txBody>
      </p:sp>
      <p:sp>
        <p:nvSpPr>
          <p:cNvPr id="3" name="Text Placeholder 2"/>
          <p:cNvSpPr>
            <a:spLocks noGrp="1"/>
          </p:cNvSpPr>
          <p:nvPr>
            <p:ph type="body" sz="quarter" idx="10"/>
          </p:nvPr>
        </p:nvSpPr>
        <p:spPr>
          <a:xfrm>
            <a:off x="507237" y="1988288"/>
            <a:ext cx="11149013" cy="2757678"/>
          </a:xfrm>
        </p:spPr>
        <p:txBody>
          <a:bodyPr/>
          <a:lstStyle/>
          <a:p>
            <a:r>
              <a:rPr lang="en-US" dirty="0" smtClean="0"/>
              <a:t>Scheduling with Microsoft Project for nearly 20 years</a:t>
            </a:r>
          </a:p>
          <a:p>
            <a:r>
              <a:rPr lang="en-US" dirty="0" smtClean="0"/>
              <a:t>Project Professional Certification SME 2003, 2007, 2010</a:t>
            </a:r>
          </a:p>
          <a:p>
            <a:r>
              <a:rPr lang="en-US" dirty="0" smtClean="0"/>
              <a:t>Co-author MVP Press, Advisicon Publishing, Dynamic Scheduling</a:t>
            </a:r>
          </a:p>
          <a:p>
            <a:r>
              <a:rPr lang="en-US" dirty="0" smtClean="0"/>
              <a:t>Western Michigan PMI Director of Public Relations</a:t>
            </a:r>
          </a:p>
          <a:p>
            <a:r>
              <a:rPr lang="en-US" dirty="0" smtClean="0"/>
              <a:t>PMI </a:t>
            </a:r>
            <a:r>
              <a:rPr lang="en-US" dirty="0" smtClean="0">
                <a:effectLst>
                  <a:outerShdw blurRad="38100" dist="38100" dir="2700000" algn="tl">
                    <a:srgbClr val="000000">
                      <a:alpha val="43137"/>
                    </a:srgbClr>
                  </a:outerShdw>
                </a:effectLst>
              </a:rPr>
              <a:t>TheProject2012</a:t>
            </a:r>
            <a:r>
              <a:rPr lang="en-US" dirty="0" smtClean="0"/>
              <a:t> collegiate </a:t>
            </a:r>
            <a:r>
              <a:rPr lang="en-US" dirty="0"/>
              <a:t>c</a:t>
            </a:r>
            <a:r>
              <a:rPr lang="en-US" dirty="0" smtClean="0"/>
              <a:t>ompetition committee</a:t>
            </a:r>
          </a:p>
          <a:p>
            <a:endParaRPr lang="en-US" dirty="0"/>
          </a:p>
        </p:txBody>
      </p:sp>
      <p:sp>
        <p:nvSpPr>
          <p:cNvPr id="5" name="Content Placeholder 3"/>
          <p:cNvSpPr txBox="1">
            <a:spLocks/>
          </p:cNvSpPr>
          <p:nvPr/>
        </p:nvSpPr>
        <p:spPr>
          <a:xfrm>
            <a:off x="4180113" y="320634"/>
            <a:ext cx="7884387" cy="860086"/>
          </a:xfrm>
          <a:prstGeom prst="rect">
            <a:avLst/>
          </a:prstGeom>
        </p:spPr>
        <p:txBody>
          <a:bodyPr/>
          <a:lstStyle>
            <a:lvl1pPr marL="346075" indent="-346075"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defRPr sz="28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1pPr>
            <a:lvl2pPr marL="630238" indent="-284163"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tabLst>
                <a:tab pos="630238" algn="l"/>
              </a:tabLst>
              <a:defRPr sz="24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2pPr>
            <a:lvl3pPr marL="914400" indent="-284163"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defRPr sz="20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3pPr>
            <a:lvl4pPr marL="1146175" indent="-231775"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tabLst>
                <a:tab pos="914400" algn="l"/>
              </a:tabLst>
              <a:defRPr sz="18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4pPr>
            <a:lvl5pPr marL="1376363" indent="-230188" algn="l" defTabSz="914363" rtl="0" eaLnBrk="1" latinLnBrk="0" hangingPunct="1">
              <a:lnSpc>
                <a:spcPct val="90000"/>
              </a:lnSpc>
              <a:spcBef>
                <a:spcPct val="20000"/>
              </a:spcBef>
              <a:buClr>
                <a:schemeClr val="tx1">
                  <a:lumMod val="50000"/>
                  <a:lumOff val="50000"/>
                </a:schemeClr>
              </a:buClr>
              <a:buSzPct val="90000"/>
              <a:buFont typeface="Wingdings" pitchFamily="2" charset="2"/>
              <a:buChar char="§"/>
              <a:defRPr sz="1800" kern="120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gradFill>
                  <a:gsLst>
                    <a:gs pos="0">
                      <a:schemeClr val="tx2"/>
                    </a:gs>
                    <a:gs pos="100000">
                      <a:schemeClr val="tx2"/>
                    </a:gs>
                  </a:gsLst>
                  <a:lin ang="5400000" scaled="0"/>
                </a:gradFill>
              </a:rPr>
              <a:t>Cindy Lewis, PMP, PMI-SP, MCITP, MCTS, MCT</a:t>
            </a:r>
          </a:p>
          <a:p>
            <a:r>
              <a:rPr lang="en-US" dirty="0" smtClean="0">
                <a:gradFill>
                  <a:gsLst>
                    <a:gs pos="0">
                      <a:schemeClr val="tx2"/>
                    </a:gs>
                    <a:gs pos="100000">
                      <a:schemeClr val="tx2"/>
                    </a:gs>
                  </a:gsLst>
                  <a:lin ang="5400000" scaled="0"/>
                </a:gradFill>
              </a:rPr>
              <a:t>Senior Project Advisor</a:t>
            </a:r>
          </a:p>
          <a:p>
            <a:r>
              <a:rPr lang="en-US" dirty="0" smtClean="0">
                <a:gradFill>
                  <a:gsLst>
                    <a:gs pos="0">
                      <a:schemeClr val="tx2"/>
                    </a:gs>
                    <a:gs pos="100000">
                      <a:schemeClr val="tx2"/>
                    </a:gs>
                  </a:gsLst>
                  <a:lin ang="5400000" scaled="0"/>
                </a:gradFill>
              </a:rPr>
              <a:t>Advisicon, Inc. </a:t>
            </a:r>
            <a:endParaRPr lang="en-US" dirty="0">
              <a:gradFill>
                <a:gsLst>
                  <a:gs pos="0">
                    <a:schemeClr val="tx2"/>
                  </a:gs>
                  <a:gs pos="100000">
                    <a:schemeClr val="tx2"/>
                  </a:gs>
                </a:gsLst>
                <a:lin ang="5400000" scaled="0"/>
              </a:gradFill>
            </a:endParaRPr>
          </a:p>
        </p:txBody>
      </p:sp>
      <p:pic>
        <p:nvPicPr>
          <p:cNvPr id="1026" name="Picture 2" descr="Advisic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11" y="4686931"/>
            <a:ext cx="1988289" cy="197418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8782492" y="6477000"/>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pic>
        <p:nvPicPr>
          <p:cNvPr id="4" name="Picture 2" descr="C:\Cindy Advisicon\Project Conference 2012\AdvisiconPartnersLogo\AdvisiconPartnersLogo-WhiteBkg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18" y="4708224"/>
            <a:ext cx="5527834" cy="193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659406"/>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0994" y="401822"/>
            <a:ext cx="11382923" cy="692497"/>
          </a:xfrm>
        </p:spPr>
        <p:txBody>
          <a:bodyPr/>
          <a:lstStyle/>
          <a:p>
            <a:r>
              <a:rPr lang="en-US" sz="5000" dirty="0" smtClean="0"/>
              <a:t>Suggesting Software Based </a:t>
            </a:r>
            <a:r>
              <a:rPr lang="en-US" sz="5000" dirty="0" smtClean="0"/>
              <a:t>on PM Maturity</a:t>
            </a:r>
            <a:endParaRPr lang="en-US" sz="50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0791" y="1148316"/>
            <a:ext cx="8907338" cy="5415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8452883" y="6581001"/>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spTree>
    <p:extLst>
      <p:ext uri="{BB962C8B-B14F-4D97-AF65-F5344CB8AC3E}">
        <p14:creationId xmlns:p14="http://schemas.microsoft.com/office/powerpoint/2010/main" val="128242360"/>
      </p:ext>
    </p:extLst>
  </p:cSld>
  <p:clrMapOvr>
    <a:masterClrMapping/>
  </p:clrMapOvr>
  <mc:AlternateContent xmlns:mc="http://schemas.openxmlformats.org/markup-compatibility/2006">
    <mc:Choice xmlns:p14="http://schemas.microsoft.com/office/powerpoint/2010/main" Requires="p14">
      <p:transition spd="med">
        <p14:reveal/>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40045062"/>
              </p:ext>
            </p:extLst>
          </p:nvPr>
        </p:nvGraphicFramePr>
        <p:xfrm>
          <a:off x="1538175" y="1348563"/>
          <a:ext cx="9232605"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8782492" y="6223038"/>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spTree>
    <p:extLst>
      <p:ext uri="{BB962C8B-B14F-4D97-AF65-F5344CB8AC3E}">
        <p14:creationId xmlns:p14="http://schemas.microsoft.com/office/powerpoint/2010/main" val="859615760"/>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520699" y="1768474"/>
            <a:ext cx="3648075" cy="591954"/>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400" spc="-1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rPr>
              <a:t>Resources</a:t>
            </a:r>
            <a:endParaRPr lang="en-US" sz="2400" spc="-100"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8" name="Rectangle 7"/>
          <p:cNvSpPr/>
          <p:nvPr/>
        </p:nvSpPr>
        <p:spPr bwMode="auto">
          <a:xfrm>
            <a:off x="4338084" y="1768474"/>
            <a:ext cx="7326867" cy="591954"/>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400" spc="-1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rPr>
              <a:t>MSPC12 Sessions</a:t>
            </a:r>
            <a:endParaRPr lang="en-US" sz="2400" spc="-100"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9" name="Rectangle 8"/>
          <p:cNvSpPr/>
          <p:nvPr/>
        </p:nvSpPr>
        <p:spPr bwMode="auto">
          <a:xfrm>
            <a:off x="520699" y="2360428"/>
            <a:ext cx="3648075" cy="3297422"/>
          </a:xfrm>
          <a:prstGeom prst="rect">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45720" bIns="45720" numCol="1" spcCol="0" rtlCol="0" fromWordArt="0" anchor="t" anchorCtr="0" forceAA="0" compatLnSpc="1">
            <a:prstTxWarp prst="textNoShape">
              <a:avLst/>
            </a:prstTxWarp>
            <a:noAutofit/>
          </a:bodyPr>
          <a:lstStyle/>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hlinkClick r:id="rId3"/>
              </a:rPr>
              <a:t>www.advisiconblog.com</a:t>
            </a:r>
            <a:endPar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endParaRP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Presentation </a:t>
            </a: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resources</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Preview </a:t>
            </a: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of sessions</a:t>
            </a:r>
          </a:p>
          <a:p>
            <a:pPr marL="233363" indent="-233363" defTabSz="914099" fontAlgn="base">
              <a:spcBef>
                <a:spcPct val="0"/>
              </a:spcBef>
              <a:spcAft>
                <a:spcPct val="0"/>
              </a:spcAft>
              <a:buClr>
                <a:schemeClr val="tx1">
                  <a:lumMod val="50000"/>
                  <a:lumOff val="50000"/>
                </a:schemeClr>
              </a:buClr>
              <a:buFont typeface="Wingdings" pitchFamily="2" charset="2"/>
              <a:buChar char="§"/>
            </a:pPr>
            <a:endParaRPr lang="en-US" sz="2000" spc="-100" dirty="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endParaRPr>
          </a:p>
        </p:txBody>
      </p:sp>
      <p:sp>
        <p:nvSpPr>
          <p:cNvPr id="11" name="Rectangle 10"/>
          <p:cNvSpPr/>
          <p:nvPr/>
        </p:nvSpPr>
        <p:spPr bwMode="auto">
          <a:xfrm>
            <a:off x="4338084" y="2360428"/>
            <a:ext cx="7326867" cy="3297422"/>
          </a:xfrm>
          <a:prstGeom prst="rect">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45720" bIns="45720" numCol="1" spcCol="0" rtlCol="0" fromWordArt="0" anchor="t" anchorCtr="0" forceAA="0" compatLnSpc="1">
            <a:prstTxWarp prst="textNoShape">
              <a:avLst/>
            </a:prstTxWarp>
            <a:noAutofit/>
          </a:bodyPr>
          <a:lstStyle/>
          <a:p>
            <a:pPr defTabSz="914099" fontAlgn="base">
              <a:spcBef>
                <a:spcPct val="0"/>
              </a:spcBef>
              <a:spcAft>
                <a:spcPct val="0"/>
              </a:spcAft>
              <a:buClr>
                <a:schemeClr val="tx1">
                  <a:lumMod val="50000"/>
                  <a:lumOff val="50000"/>
                </a:schemeClr>
              </a:buCl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Other Sessions from Advisicon:</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PC 212 Landing Strategy in 3 Steps </a:t>
            </a:r>
            <a:r>
              <a:rPr lang="en-US" sz="2200" spc="-100" dirty="0" smtClean="0">
                <a:solidFill>
                  <a:schemeClr val="accent5"/>
                </a:solidFill>
                <a:latin typeface="Segoe UI" pitchFamily="34" charset="0"/>
                <a:ea typeface="Segoe UI" pitchFamily="34" charset="0"/>
                <a:cs typeface="Segoe UI" pitchFamily="34" charset="0"/>
              </a:rPr>
              <a:t>(Javier </a:t>
            </a:r>
            <a:r>
              <a:rPr lang="en-US" sz="2200" spc="-100" dirty="0">
                <a:solidFill>
                  <a:schemeClr val="accent5"/>
                </a:solidFill>
                <a:latin typeface="Segoe UI" pitchFamily="34" charset="0"/>
                <a:ea typeface="Segoe UI" pitchFamily="34" charset="0"/>
                <a:cs typeface="Segoe UI" pitchFamily="34" charset="0"/>
              </a:rPr>
              <a:t>Gonzalez and Rene </a:t>
            </a:r>
            <a:r>
              <a:rPr lang="en-US" sz="2200" spc="-100" dirty="0" smtClean="0">
                <a:solidFill>
                  <a:schemeClr val="accent5"/>
                </a:solidFill>
                <a:latin typeface="Segoe UI" pitchFamily="34" charset="0"/>
                <a:ea typeface="Segoe UI" pitchFamily="34" charset="0"/>
                <a:cs typeface="Segoe UI" pitchFamily="34" charset="0"/>
              </a:rPr>
              <a:t>Alvarez of Advisicon Mexico)</a:t>
            </a:r>
            <a:br>
              <a:rPr lang="en-US" sz="2200" spc="-100" dirty="0" smtClean="0">
                <a:solidFill>
                  <a:schemeClr val="accent5"/>
                </a:solidFill>
                <a:latin typeface="Segoe UI" pitchFamily="34" charset="0"/>
                <a:ea typeface="Segoe UI" pitchFamily="34" charset="0"/>
                <a:cs typeface="Segoe UI" pitchFamily="34" charset="0"/>
              </a:rPr>
            </a:br>
            <a:endParaRPr lang="en-US" sz="2200" spc="-100" dirty="0">
              <a:solidFill>
                <a:schemeClr val="accent5"/>
              </a:solidFill>
              <a:latin typeface="Segoe UI" pitchFamily="34" charset="0"/>
              <a:ea typeface="Segoe UI" pitchFamily="34" charset="0"/>
              <a:cs typeface="Segoe UI" pitchFamily="34" charset="0"/>
            </a:endParaRP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PC 315 - Journey from 2007-2010  </a:t>
            </a:r>
            <a:r>
              <a:rPr lang="en-US" sz="2200" spc="-100" dirty="0" smtClean="0">
                <a:solidFill>
                  <a:schemeClr val="accent5"/>
                </a:solidFill>
                <a:latin typeface="Segoe UI" pitchFamily="34" charset="0"/>
                <a:ea typeface="Segoe UI" pitchFamily="34" charset="0"/>
                <a:cs typeface="Segoe UI" pitchFamily="34" charset="0"/>
              </a:rPr>
              <a:t>(Customer </a:t>
            </a:r>
            <a:r>
              <a:rPr lang="en-US" sz="2200" spc="-100" dirty="0" err="1" smtClean="0">
                <a:solidFill>
                  <a:schemeClr val="accent5"/>
                </a:solidFill>
                <a:latin typeface="Segoe UI" pitchFamily="34" charset="0"/>
                <a:ea typeface="Segoe UI" pitchFamily="34" charset="0"/>
                <a:cs typeface="Segoe UI" pitchFamily="34" charset="0"/>
              </a:rPr>
              <a:t>Sol’n</a:t>
            </a:r>
            <a:r>
              <a:rPr lang="en-US" sz="2200" spc="-100" dirty="0" smtClean="0">
                <a:solidFill>
                  <a:schemeClr val="accent5"/>
                </a:solidFill>
                <a:latin typeface="Segoe UI" pitchFamily="34" charset="0"/>
                <a:ea typeface="Segoe UI" pitchFamily="34" charset="0"/>
                <a:cs typeface="Segoe UI" pitchFamily="34" charset="0"/>
              </a:rPr>
              <a:t> - Meijer)</a:t>
            </a:r>
            <a:br>
              <a:rPr lang="en-US" sz="2200" spc="-100" dirty="0" smtClean="0">
                <a:solidFill>
                  <a:schemeClr val="accent5"/>
                </a:solidFill>
                <a:latin typeface="Segoe UI" pitchFamily="34" charset="0"/>
                <a:ea typeface="Segoe UI" pitchFamily="34" charset="0"/>
                <a:cs typeface="Segoe UI" pitchFamily="34" charset="0"/>
              </a:rPr>
            </a:br>
            <a:endParaRPr lang="en-US" sz="2200" spc="-100" dirty="0" smtClean="0">
              <a:solidFill>
                <a:schemeClr val="accent5"/>
              </a:solidFill>
              <a:latin typeface="Segoe UI" pitchFamily="34" charset="0"/>
              <a:ea typeface="Segoe UI" pitchFamily="34" charset="0"/>
              <a:cs typeface="Segoe UI" pitchFamily="34" charset="0"/>
            </a:endParaRP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PC 322 – </a:t>
            </a:r>
            <a:r>
              <a:rPr lang="en-US" sz="2200" spc="-100" dirty="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Integrating Data from External LOB </a:t>
            </a: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Systems (SAP, </a:t>
            </a:r>
            <a:r>
              <a:rPr lang="en-US" sz="2200" spc="-100" dirty="0" err="1"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ClickSoft</a:t>
            </a: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 etc.) for </a:t>
            </a:r>
            <a:r>
              <a:rPr lang="en-US" sz="2200" spc="-100" dirty="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Strategic Resource Planning &amp; Forecasting </a:t>
            </a:r>
            <a:r>
              <a:rPr lang="en-US" sz="2200" spc="-100" dirty="0" smtClean="0">
                <a:solidFill>
                  <a:schemeClr val="accent5"/>
                </a:solidFill>
                <a:latin typeface="Segoe UI" pitchFamily="34" charset="0"/>
                <a:ea typeface="Segoe UI" pitchFamily="34" charset="0"/>
                <a:cs typeface="Segoe UI" pitchFamily="34" charset="0"/>
              </a:rPr>
              <a:t>(Tim Runcie, MVP and Chetan Patel)</a:t>
            </a:r>
          </a:p>
        </p:txBody>
      </p:sp>
      <p:sp>
        <p:nvSpPr>
          <p:cNvPr id="16" name="Rectangle 15"/>
          <p:cNvSpPr/>
          <p:nvPr/>
        </p:nvSpPr>
        <p:spPr bwMode="ltGray">
          <a:xfrm>
            <a:off x="0" y="6621462"/>
            <a:ext cx="11984038" cy="631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45720" rIns="45720" bIns="9144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useBgFill="1">
        <p:nvSpPr>
          <p:cNvPr id="5" name="Rectangle 4"/>
          <p:cNvSpPr/>
          <p:nvPr/>
        </p:nvSpPr>
        <p:spPr bwMode="auto">
          <a:xfrm>
            <a:off x="0" y="0"/>
            <a:ext cx="12188825" cy="1768475"/>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519112" y="228600"/>
            <a:ext cx="11149013" cy="747897"/>
          </a:xfrm>
        </p:spPr>
        <p:txBody>
          <a:bodyPr/>
          <a:lstStyle/>
          <a:p>
            <a:r>
              <a:rPr lang="en-US" dirty="0" smtClean="0">
                <a:solidFill>
                  <a:schemeClr val="tx2">
                    <a:lumMod val="75000"/>
                  </a:schemeClr>
                </a:solidFill>
              </a:rPr>
              <a:t>Next Steps</a:t>
            </a:r>
            <a:endParaRPr lang="en-US" sz="3600" dirty="0">
              <a:solidFill>
                <a:schemeClr val="tx2">
                  <a:lumMod val="75000"/>
                </a:schemeClr>
              </a:solidFill>
              <a:latin typeface="+mj-lt"/>
            </a:endParaRPr>
          </a:p>
        </p:txBody>
      </p:sp>
      <p:sp>
        <p:nvSpPr>
          <p:cNvPr id="10" name="TextBox 9"/>
          <p:cNvSpPr txBox="1"/>
          <p:nvPr/>
        </p:nvSpPr>
        <p:spPr>
          <a:xfrm>
            <a:off x="8782492" y="6223038"/>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sp>
        <p:nvSpPr>
          <p:cNvPr id="3" name="Right Arrow 2"/>
          <p:cNvSpPr/>
          <p:nvPr/>
        </p:nvSpPr>
        <p:spPr bwMode="auto">
          <a:xfrm>
            <a:off x="3198812" y="3200400"/>
            <a:ext cx="980593" cy="276446"/>
          </a:xfrm>
          <a:prstGeom prst="rightArrow">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3203201"/>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10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ppt_x"/>
                                          </p:val>
                                        </p:tav>
                                        <p:tav tm="100000">
                                          <p:val>
                                            <p:strVal val="#ppt_x"/>
                                          </p:val>
                                        </p:tav>
                                      </p:tavLst>
                                    </p:anim>
                                    <p:anim calcmode="lin" valueType="num">
                                      <p:cBhvr additive="base">
                                        <p:cTn id="16" dur="1000" fill="hold"/>
                                        <p:tgtEl>
                                          <p:spTgt spid="8"/>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12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ppt_x"/>
                                          </p:val>
                                        </p:tav>
                                        <p:tav tm="100000">
                                          <p:val>
                                            <p:strVal val="#ppt_x"/>
                                          </p:val>
                                        </p:tav>
                                      </p:tavLst>
                                    </p:anim>
                                    <p:anim calcmode="lin" valueType="num">
                                      <p:cBhvr additive="base">
                                        <p:cTn id="20" dur="1000" fill="hold"/>
                                        <p:tgtEl>
                                          <p:spTgt spid="11"/>
                                        </p:tgtEl>
                                        <p:attrNameLst>
                                          <p:attrName>ppt_y</p:attrName>
                                        </p:attrNameLst>
                                      </p:cBhvr>
                                      <p:tavLst>
                                        <p:tav tm="0">
                                          <p:val>
                                            <p:strVal val="1+#ppt_h/2"/>
                                          </p:val>
                                        </p:tav>
                                        <p:tav tm="100000">
                                          <p:val>
                                            <p:strVal val="#ppt_y"/>
                                          </p:val>
                                        </p:tav>
                                      </p:tavLst>
                                    </p:anim>
                                  </p:childTnLst>
                                </p:cTn>
                              </p:par>
                              <p:par>
                                <p:cTn id="21" presetID="1" presetClass="entr" presetSubtype="0" fill="hold" grpId="0" nodeType="withEffect">
                                  <p:stCondLst>
                                    <p:cond delay="300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20700" y="1768475"/>
            <a:ext cx="11144250" cy="2215991"/>
          </a:xfrm>
        </p:spPr>
        <p:txBody>
          <a:bodyPr/>
          <a:lstStyle/>
          <a:p>
            <a:pPr algn="ctr"/>
            <a:r>
              <a:rPr lang="en-US" dirty="0" smtClean="0"/>
              <a:t>Thank You for Attending</a:t>
            </a:r>
          </a:p>
          <a:p>
            <a:pPr algn="ctr"/>
            <a:endParaRPr lang="en-US" dirty="0"/>
          </a:p>
        </p:txBody>
      </p:sp>
    </p:spTree>
    <p:extLst>
      <p:ext uri="{BB962C8B-B14F-4D97-AF65-F5344CB8AC3E}">
        <p14:creationId xmlns:p14="http://schemas.microsoft.com/office/powerpoint/2010/main" val="12068014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t>Connect with Cindy</a:t>
            </a:r>
            <a:endParaRPr lang="en-US" dirty="0"/>
          </a:p>
        </p:txBody>
      </p:sp>
      <p:sp>
        <p:nvSpPr>
          <p:cNvPr id="4" name="Text Placeholder 3"/>
          <p:cNvSpPr>
            <a:spLocks noGrp="1"/>
          </p:cNvSpPr>
          <p:nvPr>
            <p:ph type="body" sz="quarter" idx="10"/>
          </p:nvPr>
        </p:nvSpPr>
        <p:spPr>
          <a:xfrm>
            <a:off x="4170658" y="2265107"/>
            <a:ext cx="7485592" cy="1618905"/>
          </a:xfrm>
        </p:spPr>
        <p:txBody>
          <a:bodyPr/>
          <a:lstStyle/>
          <a:p>
            <a:pPr lvl="1"/>
            <a:r>
              <a:rPr lang="en-US" dirty="0" smtClean="0">
                <a:hlinkClick r:id="rId2"/>
              </a:rPr>
              <a:t>cindy.lewis@advisicon.com</a:t>
            </a:r>
            <a:endParaRPr lang="en-US" dirty="0"/>
          </a:p>
          <a:p>
            <a:pPr lvl="1"/>
            <a:r>
              <a:rPr lang="en-US" dirty="0" smtClean="0">
                <a:hlinkClick r:id="rId3"/>
              </a:rPr>
              <a:t>www.linkedin.com/in/cindylewis2 </a:t>
            </a:r>
            <a:endParaRPr lang="en-US" dirty="0" smtClean="0"/>
          </a:p>
          <a:p>
            <a:pPr lvl="1"/>
            <a:r>
              <a:rPr lang="en-US" dirty="0" smtClean="0"/>
              <a:t>@</a:t>
            </a:r>
            <a:r>
              <a:rPr lang="en-US" dirty="0" err="1" smtClean="0"/>
              <a:t>LewisCindy</a:t>
            </a:r>
            <a:endParaRPr lang="en-US" dirty="0"/>
          </a:p>
          <a:p>
            <a:endParaRPr lang="en-US" dirty="0"/>
          </a:p>
        </p:txBody>
      </p:sp>
      <p:pic>
        <p:nvPicPr>
          <p:cNvPr id="2050" name="Picture 2" descr="C:\Users\Cindy Lewis\AppData\Local\Microsoft\Windows\Temporary Internet Files\Content.Outlook\RGAFZ7YO\DSC_8801 (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583" y="1318159"/>
            <a:ext cx="2892774" cy="43561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782491" y="6212406"/>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spTree>
    <p:extLst>
      <p:ext uri="{BB962C8B-B14F-4D97-AF65-F5344CB8AC3E}">
        <p14:creationId xmlns:p14="http://schemas.microsoft.com/office/powerpoint/2010/main" val="3292669774"/>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rightnessContrast bright="-60000"/>
                    </a14:imgEffect>
                  </a14:imgLayer>
                </a14:imgProps>
              </a:ext>
              <a:ext uri="{28A0092B-C50C-407E-A947-70E740481C1C}">
                <a14:useLocalDpi xmlns:a14="http://schemas.microsoft.com/office/drawing/2010/main"/>
              </a:ext>
            </a:extLst>
          </a:blip>
          <a:srcRect/>
          <a:stretch/>
        </p:blipFill>
        <p:spPr bwMode="black">
          <a:xfrm>
            <a:off x="3375995" y="3205163"/>
            <a:ext cx="5436834" cy="914400"/>
          </a:xfrm>
          <a:prstGeom prst="rect">
            <a:avLst/>
          </a:prstGeom>
          <a:noFill/>
          <a:ln>
            <a:noFill/>
          </a:ln>
        </p:spPr>
      </p:pic>
      <p:sp>
        <p:nvSpPr>
          <p:cNvPr id="5" name="Text Box 3"/>
          <p:cNvSpPr txBox="1">
            <a:spLocks noChangeArrowheads="1"/>
          </p:cNvSpPr>
          <p:nvPr/>
        </p:nvSpPr>
        <p:spPr bwMode="blackWhite">
          <a:xfrm>
            <a:off x="608012" y="6043068"/>
            <a:ext cx="10972799" cy="415484"/>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lumMod val="75000"/>
                        <a:lumOff val="25000"/>
                      </a:schemeClr>
                    </a:gs>
                    <a:gs pos="100000">
                      <a:schemeClr val="tx1">
                        <a:lumMod val="75000"/>
                        <a:lumOff val="25000"/>
                      </a:schemeClr>
                    </a:gs>
                  </a:gsLst>
                  <a:lin ang="5400000" scaled="0"/>
                </a:gradFill>
                <a:latin typeface="Segoe UI" pitchFamily="34" charset="0"/>
                <a:cs typeface="Arial" charset="0"/>
              </a:rPr>
              <a:t>© </a:t>
            </a:r>
            <a:r>
              <a:rPr lang="en-US" sz="700" dirty="0" smtClean="0">
                <a:gradFill>
                  <a:gsLst>
                    <a:gs pos="0">
                      <a:schemeClr val="tx1">
                        <a:lumMod val="75000"/>
                        <a:lumOff val="25000"/>
                      </a:schemeClr>
                    </a:gs>
                    <a:gs pos="100000">
                      <a:schemeClr val="tx1">
                        <a:lumMod val="75000"/>
                        <a:lumOff val="25000"/>
                      </a:schemeClr>
                    </a:gs>
                  </a:gsLst>
                  <a:lin ang="5400000" scaled="0"/>
                </a:gradFill>
                <a:latin typeface="Segoe UI" pitchFamily="34" charset="0"/>
                <a:cs typeface="Arial" charset="0"/>
              </a:rPr>
              <a:t>2012 Microsoft </a:t>
            </a:r>
            <a:r>
              <a:rPr lang="en-US" sz="700" dirty="0">
                <a:gradFill>
                  <a:gsLst>
                    <a:gs pos="0">
                      <a:schemeClr val="tx1">
                        <a:lumMod val="75000"/>
                        <a:lumOff val="25000"/>
                      </a:schemeClr>
                    </a:gs>
                    <a:gs pos="100000">
                      <a:schemeClr val="tx1">
                        <a:lumMod val="75000"/>
                        <a:lumOff val="25000"/>
                      </a:schemeClr>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lumMod val="75000"/>
                        <a:lumOff val="25000"/>
                      </a:schemeClr>
                    </a:gs>
                    <a:gs pos="100000">
                      <a:schemeClr val="tx1">
                        <a:lumMod val="75000"/>
                        <a:lumOff val="25000"/>
                      </a:schemeClr>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r>
              <a:rPr lang="en-US" sz="700" dirty="0" smtClean="0">
                <a:gradFill>
                  <a:gsLst>
                    <a:gs pos="0">
                      <a:schemeClr val="tx1">
                        <a:lumMod val="75000"/>
                        <a:lumOff val="25000"/>
                      </a:schemeClr>
                    </a:gs>
                    <a:gs pos="100000">
                      <a:schemeClr val="tx1">
                        <a:lumMod val="75000"/>
                        <a:lumOff val="25000"/>
                      </a:schemeClr>
                    </a:gs>
                  </a:gsLst>
                  <a:lin ang="5400000" scaled="0"/>
                </a:gradFill>
                <a:latin typeface="Segoe UI" pitchFamily="34" charset="0"/>
                <a:cs typeface="Arial" charset="0"/>
              </a:rPr>
              <a:t>MICROSOFT </a:t>
            </a:r>
            <a:r>
              <a:rPr lang="en-US" sz="700" dirty="0">
                <a:gradFill>
                  <a:gsLst>
                    <a:gs pos="0">
                      <a:schemeClr val="tx1">
                        <a:lumMod val="75000"/>
                        <a:lumOff val="25000"/>
                      </a:schemeClr>
                    </a:gs>
                    <a:gs pos="100000">
                      <a:schemeClr val="tx1">
                        <a:lumMod val="75000"/>
                        <a:lumOff val="25000"/>
                      </a:schemeClr>
                    </a:gs>
                  </a:gsLst>
                  <a:lin ang="5400000" scaled="0"/>
                </a:gradFill>
                <a:latin typeface="Segoe UI" pitchFamily="34" charset="0"/>
                <a:cs typeface="Arial" charset="0"/>
              </a:rPr>
              <a:t>MAKES NO WARRANTIES, EXPRESS, IMPLIED OR STATUTORY, AS TO THE INFORMATION IN THIS PRESENTATION.</a:t>
            </a:r>
          </a:p>
        </p:txBody>
      </p:sp>
    </p:spTree>
    <p:extLst>
      <p:ext uri="{BB962C8B-B14F-4D97-AF65-F5344CB8AC3E}">
        <p14:creationId xmlns:p14="http://schemas.microsoft.com/office/powerpoint/2010/main" val="2294905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p>
            <a:r>
              <a:rPr lang="en-US" dirty="0" smtClean="0">
                <a:gradFill flip="none" rotWithShape="1">
                  <a:gsLst>
                    <a:gs pos="0">
                      <a:schemeClr val="tx2"/>
                    </a:gs>
                    <a:gs pos="86000">
                      <a:schemeClr val="tx2"/>
                    </a:gs>
                  </a:gsLst>
                  <a:lin ang="5400000" scaled="0"/>
                  <a:tileRect/>
                </a:gradFill>
              </a:rPr>
              <a:t>Session Objectives</a:t>
            </a:r>
            <a:endParaRPr lang="en-US" sz="3600" dirty="0">
              <a:gradFill flip="none" rotWithShape="1">
                <a:gsLst>
                  <a:gs pos="0">
                    <a:schemeClr val="tx2"/>
                  </a:gs>
                  <a:gs pos="86000">
                    <a:schemeClr val="tx2"/>
                  </a:gs>
                </a:gsLst>
                <a:lin ang="5400000" scaled="0"/>
                <a:tileRect/>
              </a:gradFill>
              <a:latin typeface="+mj-lt"/>
            </a:endParaRPr>
          </a:p>
        </p:txBody>
      </p:sp>
      <p:sp>
        <p:nvSpPr>
          <p:cNvPr id="3" name="Text Placeholder 2"/>
          <p:cNvSpPr>
            <a:spLocks noGrp="1"/>
          </p:cNvSpPr>
          <p:nvPr>
            <p:ph type="body" sz="quarter" idx="10"/>
          </p:nvPr>
        </p:nvSpPr>
        <p:spPr>
          <a:xfrm>
            <a:off x="519112" y="1768475"/>
            <a:ext cx="11149013" cy="4462760"/>
          </a:xfrm>
        </p:spPr>
        <p:txBody>
          <a:bodyPr/>
          <a:lstStyle/>
          <a:p>
            <a:r>
              <a:rPr lang="en-US" dirty="0"/>
              <a:t>In this session, participants will </a:t>
            </a:r>
            <a:r>
              <a:rPr lang="en-US" dirty="0" smtClean="0"/>
              <a:t>learn the benefits of using Project Professional to manage multiple projects and drive project selection decisions.</a:t>
            </a:r>
            <a:r>
              <a:rPr lang="en-US" dirty="0"/>
              <a:t/>
            </a:r>
            <a:br>
              <a:rPr lang="en-US" dirty="0"/>
            </a:br>
            <a:endParaRPr lang="en-US" dirty="0"/>
          </a:p>
          <a:p>
            <a:r>
              <a:rPr lang="en-US" dirty="0" smtClean="0"/>
              <a:t>Some critical topics of focus include:</a:t>
            </a:r>
            <a:endParaRPr lang="en-US" dirty="0"/>
          </a:p>
          <a:p>
            <a:pPr lvl="1"/>
            <a:r>
              <a:rPr lang="en-US" dirty="0" smtClean="0"/>
              <a:t>Experiencing a customer evolve their business through this solution</a:t>
            </a:r>
          </a:p>
          <a:p>
            <a:pPr lvl="1"/>
            <a:r>
              <a:rPr lang="en-US" dirty="0" smtClean="0"/>
              <a:t>Harnessing workloads with a limited set of shared resources</a:t>
            </a:r>
          </a:p>
          <a:p>
            <a:pPr lvl="1"/>
            <a:r>
              <a:rPr lang="en-US" dirty="0" smtClean="0"/>
              <a:t>Creating an integrated master schedule with cross-project links</a:t>
            </a:r>
          </a:p>
          <a:p>
            <a:pPr lvl="1"/>
            <a:r>
              <a:rPr lang="en-US" dirty="0" smtClean="0"/>
              <a:t>Balancing staffing and project selection decisions across a company</a:t>
            </a:r>
          </a:p>
          <a:p>
            <a:pPr lvl="1"/>
            <a:endParaRPr lang="en-US" dirty="0" smtClean="0"/>
          </a:p>
          <a:p>
            <a:pPr lvl="1"/>
            <a:endParaRPr lang="en-US" dirty="0"/>
          </a:p>
        </p:txBody>
      </p:sp>
      <p:sp>
        <p:nvSpPr>
          <p:cNvPr id="5" name="TextBox 4"/>
          <p:cNvSpPr txBox="1"/>
          <p:nvPr/>
        </p:nvSpPr>
        <p:spPr>
          <a:xfrm>
            <a:off x="8782491" y="6233393"/>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spTree>
    <p:extLst>
      <p:ext uri="{BB962C8B-B14F-4D97-AF65-F5344CB8AC3E}">
        <p14:creationId xmlns:p14="http://schemas.microsoft.com/office/powerpoint/2010/main" val="73267994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 descr="http://www.esacademic.com/pictures/eswiki/67/Charles_Goodyea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1211" y="0"/>
            <a:ext cx="2220108" cy="2053600"/>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2684"/>
          <a:stretch/>
        </p:blipFill>
        <p:spPr bwMode="auto">
          <a:xfrm>
            <a:off x="6234545" y="1989816"/>
            <a:ext cx="5620864" cy="4654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130" y="2363541"/>
            <a:ext cx="5741946" cy="4280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866899" y="6145311"/>
            <a:ext cx="4567532" cy="430887"/>
          </a:xfrm>
          <a:prstGeom prst="rect">
            <a:avLst/>
          </a:prstGeom>
          <a:noFill/>
        </p:spPr>
        <p:txBody>
          <a:bodyPr wrap="none" lIns="0" tIns="0" rIns="0" bIns="0" rtlCol="0">
            <a:spAutoFit/>
          </a:bodyPr>
          <a:lstStyle/>
          <a:p>
            <a:r>
              <a:rPr lang="en-US" sz="2800" dirty="0" smtClean="0">
                <a:solidFill>
                  <a:schemeClr val="accent6">
                    <a:lumMod val="60000"/>
                    <a:lumOff val="40000"/>
                  </a:schemeClr>
                </a:solidFill>
              </a:rPr>
              <a:t>Goodyear Skate Park Arizona</a:t>
            </a:r>
          </a:p>
        </p:txBody>
      </p:sp>
      <p:pic>
        <p:nvPicPr>
          <p:cNvPr id="1030" name="Picture 6"/>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04499" y="-505640"/>
            <a:ext cx="612457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5" name="Picture 11" descr="http://www.underwater.pg.gda.pl/didactics/ISPG/Guma/Goodyear%20Corporate%20-%20The%20Strange%20Story%20of%20Rubber_files/crlsgdyr.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07085" y="1"/>
            <a:ext cx="1916197" cy="2138476"/>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4062379" y="165026"/>
            <a:ext cx="3537828" cy="861774"/>
          </a:xfrm>
          <a:prstGeom prst="rect">
            <a:avLst/>
          </a:prstGeom>
          <a:noFill/>
        </p:spPr>
        <p:txBody>
          <a:bodyPr wrap="none" lIns="0" tIns="0" rIns="0" bIns="0" rtlCol="0">
            <a:spAutoFit/>
          </a:bodyPr>
          <a:lstStyle/>
          <a:p>
            <a:r>
              <a:rPr lang="en-US" sz="2800" b="1" dirty="0" smtClean="0">
                <a:solidFill>
                  <a:schemeClr val="accent1">
                    <a:lumMod val="75000"/>
                  </a:schemeClr>
                </a:solidFill>
              </a:rPr>
              <a:t>Charles Goodyear</a:t>
            </a:r>
          </a:p>
          <a:p>
            <a:r>
              <a:rPr lang="en-US" sz="2800" b="1" dirty="0" smtClean="0">
                <a:solidFill>
                  <a:schemeClr val="accent1">
                    <a:lumMod val="75000"/>
                  </a:schemeClr>
                </a:solidFill>
              </a:rPr>
              <a:t>Dec 1800 – July 1860</a:t>
            </a:r>
          </a:p>
        </p:txBody>
      </p:sp>
      <p:sp>
        <p:nvSpPr>
          <p:cNvPr id="13" name="TextBox 12"/>
          <p:cNvSpPr txBox="1"/>
          <p:nvPr/>
        </p:nvSpPr>
        <p:spPr>
          <a:xfrm>
            <a:off x="9908156" y="3030634"/>
            <a:ext cx="1866217" cy="430887"/>
          </a:xfrm>
          <a:prstGeom prst="rect">
            <a:avLst/>
          </a:prstGeom>
          <a:noFill/>
        </p:spPr>
        <p:txBody>
          <a:bodyPr wrap="none" lIns="0" tIns="0" rIns="0" bIns="0" rtlCol="0">
            <a:spAutoFit/>
          </a:bodyPr>
          <a:lstStyle>
            <a:defPPr>
              <a:defRPr lang="en-US"/>
            </a:defPPr>
            <a:lvl1pPr>
              <a:defRPr sz="2800">
                <a:solidFill>
                  <a:schemeClr val="accent6">
                    <a:lumMod val="60000"/>
                    <a:lumOff val="40000"/>
                  </a:schemeClr>
                </a:solidFill>
              </a:defRPr>
            </a:lvl1pPr>
          </a:lstStyle>
          <a:p>
            <a:r>
              <a:rPr lang="en-US" dirty="0">
                <a:solidFill>
                  <a:schemeClr val="accent6">
                    <a:lumMod val="75000"/>
                  </a:schemeClr>
                </a:solidFill>
              </a:rPr>
              <a:t>Danville, VA</a:t>
            </a:r>
          </a:p>
        </p:txBody>
      </p:sp>
    </p:spTree>
    <p:extLst>
      <p:ext uri="{BB962C8B-B14F-4D97-AF65-F5344CB8AC3E}">
        <p14:creationId xmlns:p14="http://schemas.microsoft.com/office/powerpoint/2010/main" val="4174712553"/>
      </p:ext>
    </p:extLst>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US" dirty="0" smtClean="0"/>
              <a:t>Customer Profile</a:t>
            </a:r>
            <a:endParaRPr lang="en-US" dirty="0"/>
          </a:p>
        </p:txBody>
      </p:sp>
    </p:spTree>
    <p:extLst>
      <p:ext uri="{BB962C8B-B14F-4D97-AF65-F5344CB8AC3E}">
        <p14:creationId xmlns:p14="http://schemas.microsoft.com/office/powerpoint/2010/main" val="404860302"/>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520701" y="984704"/>
            <a:ext cx="11114088" cy="738664"/>
          </a:xfrm>
        </p:spPr>
        <p:txBody>
          <a:bodyPr vert="horz" wrap="square" lIns="0" tIns="0" rIns="0" bIns="0" rtlCol="0">
            <a:spAutoFit/>
          </a:bodyPr>
          <a:lstStyle/>
          <a:p>
            <a:r>
              <a:rPr lang="en-US" dirty="0" smtClean="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rPr>
              <a:t>Problem – Job Management</a:t>
            </a:r>
            <a:endParaRPr lang="en-US" dirty="0">
              <a:gradFill flip="none" rotWithShape="1">
                <a:gsLst>
                  <a:gs pos="0">
                    <a:schemeClr val="tx1">
                      <a:lumMod val="65000"/>
                      <a:lumOff val="35000"/>
                    </a:schemeClr>
                  </a:gs>
                  <a:gs pos="86000">
                    <a:schemeClr val="tx1">
                      <a:lumMod val="65000"/>
                      <a:lumOff val="35000"/>
                    </a:schemeClr>
                  </a:gs>
                </a:gsLst>
                <a:path path="circle">
                  <a:fillToRect r="100000" b="100000"/>
                </a:path>
                <a:tileRect l="-100000" t="-100000"/>
              </a:gradFill>
            </a:endParaRPr>
          </a:p>
        </p:txBody>
      </p:sp>
      <p:sp>
        <p:nvSpPr>
          <p:cNvPr id="9" name="Content Placeholder 8"/>
          <p:cNvSpPr>
            <a:spLocks noGrp="1"/>
          </p:cNvSpPr>
          <p:nvPr>
            <p:ph sz="quarter" idx="11"/>
          </p:nvPr>
        </p:nvSpPr>
        <p:spPr>
          <a:xfrm>
            <a:off x="552230" y="2941705"/>
            <a:ext cx="5521325" cy="1077218"/>
          </a:xfrm>
        </p:spPr>
        <p:txBody>
          <a:bodyPr vert="horz" wrap="square" lIns="0" tIns="0" rIns="0" bIns="0" rtlCol="0">
            <a:spAutoFit/>
          </a:bodyPr>
          <a:lstStyle/>
          <a:p>
            <a:r>
              <a:rPr lang="en-US" dirty="0" smtClean="0">
                <a:gradFill>
                  <a:gsLst>
                    <a:gs pos="0">
                      <a:schemeClr val="tx2"/>
                    </a:gs>
                    <a:gs pos="100000">
                      <a:schemeClr val="tx2"/>
                    </a:gs>
                  </a:gsLst>
                  <a:lin ang="5400000" scaled="0"/>
                </a:gradFill>
              </a:rPr>
              <a:t>Tom Keane and Ron </a:t>
            </a:r>
            <a:r>
              <a:rPr lang="en-US" dirty="0" err="1" smtClean="0">
                <a:gradFill>
                  <a:gsLst>
                    <a:gs pos="0">
                      <a:schemeClr val="tx2"/>
                    </a:gs>
                    <a:gs pos="100000">
                      <a:schemeClr val="tx2"/>
                    </a:gs>
                  </a:gsLst>
                  <a:lin ang="5400000" scaled="0"/>
                </a:gradFill>
              </a:rPr>
              <a:t>Bartalucci</a:t>
            </a:r>
            <a:endParaRPr lang="en-US" dirty="0">
              <a:gradFill>
                <a:gsLst>
                  <a:gs pos="0">
                    <a:schemeClr val="tx2"/>
                  </a:gs>
                  <a:gs pos="100000">
                    <a:schemeClr val="tx2"/>
                  </a:gs>
                </a:gsLst>
                <a:lin ang="5400000" scaled="0"/>
              </a:gradFill>
            </a:endParaRPr>
          </a:p>
          <a:p>
            <a:endParaRPr lang="en-US" dirty="0">
              <a:gradFill>
                <a:gsLst>
                  <a:gs pos="0">
                    <a:schemeClr val="tx2"/>
                  </a:gs>
                  <a:gs pos="100000">
                    <a:schemeClr val="tx2"/>
                  </a:gs>
                </a:gsLst>
                <a:lin ang="5400000" scaled="0"/>
              </a:gradFill>
            </a:endParaRPr>
          </a:p>
          <a:p>
            <a:r>
              <a:rPr lang="en-US" dirty="0" smtClean="0">
                <a:gradFill>
                  <a:gsLst>
                    <a:gs pos="0">
                      <a:schemeClr val="tx2"/>
                    </a:gs>
                    <a:gs pos="100000">
                      <a:schemeClr val="tx2"/>
                    </a:gs>
                  </a:gsLst>
                  <a:lin ang="5400000" scaled="0"/>
                </a:gradFill>
              </a:rPr>
              <a:t>J.L. Becker Company</a:t>
            </a:r>
            <a:endParaRPr lang="en-US" dirty="0">
              <a:gradFill>
                <a:gsLst>
                  <a:gs pos="0">
                    <a:schemeClr val="tx2"/>
                  </a:gs>
                  <a:gs pos="100000">
                    <a:schemeClr val="tx2"/>
                  </a:gs>
                </a:gsLst>
                <a:lin ang="5400000" scaled="0"/>
              </a:gradFill>
            </a:endParaRPr>
          </a:p>
        </p:txBody>
      </p:sp>
      <p:sp>
        <p:nvSpPr>
          <p:cNvPr id="10" name="Content Placeholder 9"/>
          <p:cNvSpPr>
            <a:spLocks noGrp="1"/>
          </p:cNvSpPr>
          <p:nvPr>
            <p:ph sz="quarter" idx="12"/>
          </p:nvPr>
        </p:nvSpPr>
        <p:spPr/>
        <p:txBody>
          <a:bodyPr/>
          <a:lstStyle/>
          <a:p>
            <a:r>
              <a:rPr lang="en-US" dirty="0" smtClean="0"/>
              <a:t>customer</a:t>
            </a:r>
            <a:endParaRPr lang="en-US" dirty="0"/>
          </a:p>
        </p:txBody>
      </p:sp>
      <p:sp>
        <p:nvSpPr>
          <p:cNvPr id="6" name="TextBox 5"/>
          <p:cNvSpPr txBox="1"/>
          <p:nvPr/>
        </p:nvSpPr>
        <p:spPr>
          <a:xfrm>
            <a:off x="8782492" y="6477000"/>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spTree>
    <p:extLst>
      <p:ext uri="{BB962C8B-B14F-4D97-AF65-F5344CB8AC3E}">
        <p14:creationId xmlns:p14="http://schemas.microsoft.com/office/powerpoint/2010/main" val="2484019433"/>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8" dur="75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520699" y="1768474"/>
            <a:ext cx="3648075" cy="591954"/>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400" spc="-1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rPr>
              <a:t>General Info</a:t>
            </a:r>
            <a:endParaRPr lang="en-US" sz="2400" spc="-100"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8" name="Rectangle 7"/>
          <p:cNvSpPr/>
          <p:nvPr/>
        </p:nvSpPr>
        <p:spPr bwMode="auto">
          <a:xfrm>
            <a:off x="8026401" y="1768474"/>
            <a:ext cx="3638550" cy="591954"/>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400" spc="-1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rPr>
              <a:t>Minuses</a:t>
            </a:r>
            <a:endParaRPr lang="en-US" sz="2400" spc="-100"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9" name="Rectangle 8"/>
          <p:cNvSpPr/>
          <p:nvPr/>
        </p:nvSpPr>
        <p:spPr bwMode="auto">
          <a:xfrm>
            <a:off x="520699" y="2360428"/>
            <a:ext cx="3648075" cy="3297422"/>
          </a:xfrm>
          <a:prstGeom prst="rect">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45720" bIns="45720" numCol="1" spcCol="0" rtlCol="0" fromWordArt="0" anchor="t" anchorCtr="0" forceAA="0" compatLnSpc="1">
            <a:prstTxWarp prst="textNoShape">
              <a:avLst/>
            </a:prstTxWarp>
            <a:noAutofit/>
          </a:bodyPr>
          <a:lstStyle/>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Created in 1970</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Plymouth, Michigan</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Commercial Heating Equipment</a:t>
            </a:r>
          </a:p>
        </p:txBody>
      </p:sp>
      <p:sp>
        <p:nvSpPr>
          <p:cNvPr id="11" name="Rectangle 10"/>
          <p:cNvSpPr/>
          <p:nvPr/>
        </p:nvSpPr>
        <p:spPr bwMode="auto">
          <a:xfrm>
            <a:off x="8026401" y="2360428"/>
            <a:ext cx="3638550" cy="3297422"/>
          </a:xfrm>
          <a:prstGeom prst="rect">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45720" bIns="45720" numCol="1" spcCol="0" rtlCol="0" fromWordArt="0" anchor="t" anchorCtr="0" forceAA="0" compatLnSpc="1">
            <a:prstTxWarp prst="textNoShape">
              <a:avLst/>
            </a:prstTxWarp>
            <a:noAutofit/>
          </a:bodyPr>
          <a:lstStyle/>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Putting out fires</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Unrealistic promises</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Department isolation</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Business decisions impossible to make</a:t>
            </a:r>
          </a:p>
          <a:p>
            <a:pPr marL="233363" indent="-233363" defTabSz="914099" fontAlgn="base">
              <a:spcBef>
                <a:spcPct val="0"/>
              </a:spcBef>
              <a:spcAft>
                <a:spcPct val="0"/>
              </a:spcAft>
              <a:buClr>
                <a:schemeClr val="tx1">
                  <a:lumMod val="50000"/>
                  <a:lumOff val="50000"/>
                </a:schemeClr>
              </a:buClr>
              <a:buFont typeface="Wingdings" pitchFamily="2" charset="2"/>
              <a:buChar char="§"/>
            </a:pPr>
            <a:endParaRPr lang="en-US" sz="2200" spc="-100" dirty="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endParaRPr>
          </a:p>
        </p:txBody>
      </p:sp>
      <p:sp>
        <p:nvSpPr>
          <p:cNvPr id="13" name="Rectangle 12"/>
          <p:cNvSpPr/>
          <p:nvPr/>
        </p:nvSpPr>
        <p:spPr bwMode="auto">
          <a:xfrm>
            <a:off x="4270374" y="1768474"/>
            <a:ext cx="3648075" cy="591954"/>
          </a:xfrm>
          <a:prstGeom prst="rect">
            <a:avLst/>
          </a:prstGeom>
          <a:solidFill>
            <a:schemeClr val="accent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r>
              <a:rPr lang="en-US" sz="2400" spc="-100" dirty="0" smtClean="0">
                <a:gradFill>
                  <a:gsLst>
                    <a:gs pos="0">
                      <a:schemeClr val="bg1"/>
                    </a:gs>
                    <a:gs pos="100000">
                      <a:schemeClr val="bg1"/>
                    </a:gs>
                  </a:gsLst>
                  <a:lin ang="5400000" scaled="0"/>
                </a:gradFill>
                <a:latin typeface="Segoe UI" pitchFamily="34" charset="0"/>
                <a:ea typeface="Segoe UI" pitchFamily="34" charset="0"/>
                <a:cs typeface="Segoe UI" pitchFamily="34" charset="0"/>
              </a:rPr>
              <a:t>Pluses</a:t>
            </a:r>
            <a:endParaRPr lang="en-US" sz="2400" spc="-100" dirty="0">
              <a:gradFill>
                <a:gsLst>
                  <a:gs pos="0">
                    <a:schemeClr val="bg1"/>
                  </a:gs>
                  <a:gs pos="100000">
                    <a:schemeClr val="bg1"/>
                  </a:gs>
                </a:gsLst>
                <a:lin ang="5400000" scaled="0"/>
              </a:gradFill>
              <a:latin typeface="Segoe UI" pitchFamily="34" charset="0"/>
              <a:ea typeface="Segoe UI" pitchFamily="34" charset="0"/>
              <a:cs typeface="Segoe UI" pitchFamily="34" charset="0"/>
            </a:endParaRPr>
          </a:p>
        </p:txBody>
      </p:sp>
      <p:sp>
        <p:nvSpPr>
          <p:cNvPr id="14" name="Rectangle 13"/>
          <p:cNvSpPr/>
          <p:nvPr/>
        </p:nvSpPr>
        <p:spPr bwMode="auto">
          <a:xfrm>
            <a:off x="4270374" y="2360428"/>
            <a:ext cx="3648075" cy="3297422"/>
          </a:xfrm>
          <a:prstGeom prst="rect">
            <a:avLst/>
          </a:prstGeom>
          <a:solidFill>
            <a:schemeClr val="accent3">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91440" rIns="45720" bIns="45720" numCol="1" spcCol="0" rtlCol="0" fromWordArt="0" anchor="t" anchorCtr="0" forceAA="0" compatLnSpc="1">
            <a:prstTxWarp prst="textNoShape">
              <a:avLst/>
            </a:prstTxWarp>
            <a:noAutofit/>
          </a:bodyPr>
          <a:lstStyle/>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Top reputation</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Quality backed by owner</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No shortage of work  </a:t>
            </a:r>
          </a:p>
          <a:p>
            <a:pPr marL="233363" indent="-233363" defTabSz="914099" fontAlgn="base">
              <a:spcBef>
                <a:spcPct val="0"/>
              </a:spcBef>
              <a:spcAft>
                <a:spcPct val="0"/>
              </a:spcAft>
              <a:buClr>
                <a:schemeClr val="tx1">
                  <a:lumMod val="50000"/>
                  <a:lumOff val="50000"/>
                </a:schemeClr>
              </a:buClr>
              <a:buFont typeface="Wingdings" pitchFamily="2" charset="2"/>
              <a:buChar char="§"/>
            </a:pPr>
            <a:r>
              <a:rPr lang="en-US" sz="2200" spc="-100" dirty="0" smtClean="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rPr>
              <a:t>Experienced workforce/long-term employees</a:t>
            </a:r>
            <a:endParaRPr lang="en-US" sz="2200" spc="-100" dirty="0">
              <a:gradFill>
                <a:gsLst>
                  <a:gs pos="0">
                    <a:schemeClr val="tx1">
                      <a:lumMod val="65000"/>
                      <a:lumOff val="35000"/>
                    </a:schemeClr>
                  </a:gs>
                  <a:gs pos="100000">
                    <a:schemeClr val="tx1">
                      <a:lumMod val="65000"/>
                      <a:lumOff val="35000"/>
                    </a:schemeClr>
                  </a:gs>
                </a:gsLst>
                <a:lin ang="5400000" scaled="0"/>
              </a:gradFill>
              <a:latin typeface="Segoe UI" pitchFamily="34" charset="0"/>
              <a:ea typeface="Segoe UI" pitchFamily="34" charset="0"/>
              <a:cs typeface="Segoe UI" pitchFamily="34" charset="0"/>
            </a:endParaRPr>
          </a:p>
        </p:txBody>
      </p:sp>
      <p:sp useBgFill="1">
        <p:nvSpPr>
          <p:cNvPr id="15" name="Rectangle 14"/>
          <p:cNvSpPr/>
          <p:nvPr/>
        </p:nvSpPr>
        <p:spPr bwMode="auto">
          <a:xfrm>
            <a:off x="0" y="5657850"/>
            <a:ext cx="12188825" cy="120015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 name="Rectangle 15"/>
          <p:cNvSpPr/>
          <p:nvPr/>
        </p:nvSpPr>
        <p:spPr bwMode="ltGray">
          <a:xfrm>
            <a:off x="0" y="6621462"/>
            <a:ext cx="11984038" cy="631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45720" rIns="45720" bIns="9144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useBgFill="1">
        <p:nvSpPr>
          <p:cNvPr id="5" name="Rectangle 4"/>
          <p:cNvSpPr/>
          <p:nvPr/>
        </p:nvSpPr>
        <p:spPr bwMode="auto">
          <a:xfrm>
            <a:off x="0" y="0"/>
            <a:ext cx="12188825" cy="1768475"/>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 name="Title 1"/>
          <p:cNvSpPr>
            <a:spLocks noGrp="1"/>
          </p:cNvSpPr>
          <p:nvPr>
            <p:ph type="title"/>
          </p:nvPr>
        </p:nvSpPr>
        <p:spPr>
          <a:xfrm>
            <a:off x="519112" y="228600"/>
            <a:ext cx="11149013" cy="1246495"/>
          </a:xfrm>
        </p:spPr>
        <p:txBody>
          <a:bodyPr/>
          <a:lstStyle/>
          <a:p>
            <a:r>
              <a:rPr lang="en-US" dirty="0" smtClean="0">
                <a:gradFill flip="none" rotWithShape="1">
                  <a:gsLst>
                    <a:gs pos="0">
                      <a:schemeClr val="tx2"/>
                    </a:gs>
                    <a:gs pos="86000">
                      <a:schemeClr val="tx2"/>
                    </a:gs>
                  </a:gsLst>
                  <a:lin ang="5400000" scaled="0"/>
                  <a:tileRect/>
                </a:gradFill>
              </a:rPr>
              <a:t>J.L. Becker Company</a:t>
            </a:r>
            <a:br>
              <a:rPr lang="en-US" dirty="0" smtClean="0">
                <a:gradFill flip="none" rotWithShape="1">
                  <a:gsLst>
                    <a:gs pos="0">
                      <a:schemeClr val="tx2"/>
                    </a:gs>
                    <a:gs pos="86000">
                      <a:schemeClr val="tx2"/>
                    </a:gs>
                  </a:gsLst>
                  <a:lin ang="5400000" scaled="0"/>
                  <a:tileRect/>
                </a:gradFill>
              </a:rPr>
            </a:br>
            <a:endParaRPr lang="en-US" sz="3600" dirty="0">
              <a:gradFill flip="none" rotWithShape="1">
                <a:gsLst>
                  <a:gs pos="0">
                    <a:schemeClr val="tx2"/>
                  </a:gs>
                  <a:gs pos="86000">
                    <a:schemeClr val="tx2"/>
                  </a:gs>
                </a:gsLst>
                <a:lin ang="5400000" scaled="0"/>
                <a:tileRect/>
              </a:gradFill>
              <a:latin typeface="+mj-lt"/>
            </a:endParaRPr>
          </a:p>
        </p:txBody>
      </p:sp>
      <p:sp>
        <p:nvSpPr>
          <p:cNvPr id="17" name="TextBox 16"/>
          <p:cNvSpPr txBox="1"/>
          <p:nvPr/>
        </p:nvSpPr>
        <p:spPr>
          <a:xfrm>
            <a:off x="8782492" y="6259697"/>
            <a:ext cx="3212969" cy="276999"/>
          </a:xfrm>
          <a:prstGeom prst="rect">
            <a:avLst/>
          </a:prstGeom>
          <a:noFill/>
        </p:spPr>
        <p:txBody>
          <a:bodyPr wrap="square" lIns="0" tIns="0" rIns="0" bIns="0" rtlCol="0">
            <a:spAutoFit/>
          </a:bodyPr>
          <a:lstStyle/>
          <a:p>
            <a:r>
              <a:rPr lang="en-US" dirty="0" smtClean="0">
                <a:gradFill>
                  <a:gsLst>
                    <a:gs pos="0">
                      <a:schemeClr val="tx1">
                        <a:lumMod val="65000"/>
                        <a:lumOff val="35000"/>
                      </a:schemeClr>
                    </a:gs>
                    <a:gs pos="80000">
                      <a:schemeClr val="tx1">
                        <a:lumMod val="65000"/>
                        <a:lumOff val="35000"/>
                      </a:schemeClr>
                    </a:gs>
                  </a:gsLst>
                  <a:lin ang="16200000" scaled="0"/>
                </a:gradFill>
              </a:rPr>
              <a:t>@</a:t>
            </a:r>
            <a:r>
              <a:rPr lang="en-US" dirty="0" err="1" smtClean="0">
                <a:gradFill>
                  <a:gsLst>
                    <a:gs pos="0">
                      <a:schemeClr val="tx1">
                        <a:lumMod val="65000"/>
                        <a:lumOff val="35000"/>
                      </a:schemeClr>
                    </a:gs>
                    <a:gs pos="80000">
                      <a:schemeClr val="tx1">
                        <a:lumMod val="65000"/>
                        <a:lumOff val="35000"/>
                      </a:schemeClr>
                    </a:gs>
                  </a:gsLst>
                  <a:lin ang="16200000" scaled="0"/>
                </a:gradFill>
              </a:rPr>
              <a:t>LewisCindy</a:t>
            </a:r>
            <a:r>
              <a:rPr lang="en-US" dirty="0" smtClean="0">
                <a:gradFill>
                  <a:gsLst>
                    <a:gs pos="0">
                      <a:schemeClr val="tx1">
                        <a:lumMod val="65000"/>
                        <a:lumOff val="35000"/>
                      </a:schemeClr>
                    </a:gs>
                    <a:gs pos="80000">
                      <a:schemeClr val="tx1">
                        <a:lumMod val="65000"/>
                        <a:lumOff val="35000"/>
                      </a:schemeClr>
                    </a:gs>
                  </a:gsLst>
                  <a:lin ang="16200000" scaled="0"/>
                </a:gradFill>
              </a:rPr>
              <a:t> #PC336 #mspc12</a:t>
            </a:r>
          </a:p>
        </p:txBody>
      </p:sp>
    </p:spTree>
    <p:extLst>
      <p:ext uri="{BB962C8B-B14F-4D97-AF65-F5344CB8AC3E}">
        <p14:creationId xmlns:p14="http://schemas.microsoft.com/office/powerpoint/2010/main" val="1869066315"/>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4" decel="100000" fill="hold" grpId="0"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000" fill="hold"/>
                                        <p:tgtEl>
                                          <p:spTgt spid="9"/>
                                        </p:tgtEl>
                                        <p:attrNameLst>
                                          <p:attrName>ppt_x</p:attrName>
                                        </p:attrNameLst>
                                      </p:cBhvr>
                                      <p:tavLst>
                                        <p:tav tm="0">
                                          <p:val>
                                            <p:strVal val="#ppt_x"/>
                                          </p:val>
                                        </p:tav>
                                        <p:tav tm="100000">
                                          <p:val>
                                            <p:strVal val="#ppt_x"/>
                                          </p:val>
                                        </p:tav>
                                      </p:tavLst>
                                    </p:anim>
                                    <p:anim calcmode="lin" valueType="num">
                                      <p:cBhvr additive="base">
                                        <p:cTn id="12" dur="10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1" decel="100000"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1000" fill="hold"/>
                                        <p:tgtEl>
                                          <p:spTgt spid="13"/>
                                        </p:tgtEl>
                                        <p:attrNameLst>
                                          <p:attrName>ppt_x</p:attrName>
                                        </p:attrNameLst>
                                      </p:cBhvr>
                                      <p:tavLst>
                                        <p:tav tm="0">
                                          <p:val>
                                            <p:strVal val="#ppt_x"/>
                                          </p:val>
                                        </p:tav>
                                        <p:tav tm="100000">
                                          <p:val>
                                            <p:strVal val="#ppt_x"/>
                                          </p:val>
                                        </p:tav>
                                      </p:tavLst>
                                    </p:anim>
                                    <p:anim calcmode="lin" valueType="num">
                                      <p:cBhvr additive="base">
                                        <p:cTn id="16" dur="1000" fill="hold"/>
                                        <p:tgtEl>
                                          <p:spTgt spid="13"/>
                                        </p:tgtEl>
                                        <p:attrNameLst>
                                          <p:attrName>ppt_y</p:attrName>
                                        </p:attrNameLst>
                                      </p:cBhvr>
                                      <p:tavLst>
                                        <p:tav tm="0">
                                          <p:val>
                                            <p:strVal val="0-#ppt_h/2"/>
                                          </p:val>
                                        </p:tav>
                                        <p:tav tm="100000">
                                          <p:val>
                                            <p:strVal val="#ppt_y"/>
                                          </p:val>
                                        </p:tav>
                                      </p:tavLst>
                                    </p:anim>
                                  </p:childTnLst>
                                </p:cTn>
                              </p:par>
                              <p:par>
                                <p:cTn id="17" presetID="2" presetClass="entr" presetSubtype="4" decel="100000" fill="hold" grpId="0" nodeType="withEffect">
                                  <p:stCondLst>
                                    <p:cond delay="75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1000" fill="hold"/>
                                        <p:tgtEl>
                                          <p:spTgt spid="14"/>
                                        </p:tgtEl>
                                        <p:attrNameLst>
                                          <p:attrName>ppt_x</p:attrName>
                                        </p:attrNameLst>
                                      </p:cBhvr>
                                      <p:tavLst>
                                        <p:tav tm="0">
                                          <p:val>
                                            <p:strVal val="#ppt_x"/>
                                          </p:val>
                                        </p:tav>
                                        <p:tav tm="100000">
                                          <p:val>
                                            <p:strVal val="#ppt_x"/>
                                          </p:val>
                                        </p:tav>
                                      </p:tavLst>
                                    </p:anim>
                                    <p:anim calcmode="lin" valueType="num">
                                      <p:cBhvr additive="base">
                                        <p:cTn id="20" dur="10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1" decel="100000" fill="hold" grpId="0" nodeType="withEffect">
                                  <p:stCondLst>
                                    <p:cond delay="100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1000" fill="hold"/>
                                        <p:tgtEl>
                                          <p:spTgt spid="8"/>
                                        </p:tgtEl>
                                        <p:attrNameLst>
                                          <p:attrName>ppt_x</p:attrName>
                                        </p:attrNameLst>
                                      </p:cBhvr>
                                      <p:tavLst>
                                        <p:tav tm="0">
                                          <p:val>
                                            <p:strVal val="#ppt_x"/>
                                          </p:val>
                                        </p:tav>
                                        <p:tav tm="100000">
                                          <p:val>
                                            <p:strVal val="#ppt_x"/>
                                          </p:val>
                                        </p:tav>
                                      </p:tavLst>
                                    </p:anim>
                                    <p:anim calcmode="lin" valueType="num">
                                      <p:cBhvr additive="base">
                                        <p:cTn id="24" dur="1000" fill="hold"/>
                                        <p:tgtEl>
                                          <p:spTgt spid="8"/>
                                        </p:tgtEl>
                                        <p:attrNameLst>
                                          <p:attrName>ppt_y</p:attrName>
                                        </p:attrNameLst>
                                      </p:cBhvr>
                                      <p:tavLst>
                                        <p:tav tm="0">
                                          <p:val>
                                            <p:strVal val="0-#ppt_h/2"/>
                                          </p:val>
                                        </p:tav>
                                        <p:tav tm="100000">
                                          <p:val>
                                            <p:strVal val="#ppt_y"/>
                                          </p:val>
                                        </p:tav>
                                      </p:tavLst>
                                    </p:anim>
                                  </p:childTnLst>
                                </p:cTn>
                              </p:par>
                              <p:par>
                                <p:cTn id="25" presetID="2" presetClass="entr" presetSubtype="4" decel="100000" fill="hold" grpId="0" nodeType="withEffect">
                                  <p:stCondLst>
                                    <p:cond delay="125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1000" fill="hold"/>
                                        <p:tgtEl>
                                          <p:spTgt spid="11"/>
                                        </p:tgtEl>
                                        <p:attrNameLst>
                                          <p:attrName>ppt_x</p:attrName>
                                        </p:attrNameLst>
                                      </p:cBhvr>
                                      <p:tavLst>
                                        <p:tav tm="0">
                                          <p:val>
                                            <p:strVal val="#ppt_x"/>
                                          </p:val>
                                        </p:tav>
                                        <p:tav tm="100000">
                                          <p:val>
                                            <p:strVal val="#ppt_x"/>
                                          </p:val>
                                        </p:tav>
                                      </p:tavLst>
                                    </p:anim>
                                    <p:anim calcmode="lin" valueType="num">
                                      <p:cBhvr additive="base">
                                        <p:cTn id="2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655981" y="3765550"/>
            <a:ext cx="1476782" cy="923330"/>
          </a:xfrm>
          <a:prstGeom prst="rect">
            <a:avLst/>
          </a:prstGeom>
          <a:noFill/>
        </p:spPr>
        <p:txBody>
          <a:bodyPr wrap="square" lIns="0" tIns="0" rIns="0" bIns="0" rtlCol="0">
            <a:spAutoFit/>
          </a:bodyPr>
          <a:lstStyle/>
          <a:p>
            <a:pPr algn="ctr"/>
            <a:r>
              <a:rPr lang="en-US" sz="6000" dirty="0" smtClean="0">
                <a:gradFill>
                  <a:gsLst>
                    <a:gs pos="0">
                      <a:schemeClr val="bg1"/>
                    </a:gs>
                    <a:gs pos="80000">
                      <a:schemeClr val="bg1"/>
                    </a:gs>
                  </a:gsLst>
                  <a:lin ang="16200000" scaled="0"/>
                </a:gradFill>
                <a:latin typeface="+mj-lt"/>
              </a:rPr>
              <a:t>50</a:t>
            </a:r>
          </a:p>
        </p:txBody>
      </p:sp>
      <p:sp useBgFill="1">
        <p:nvSpPr>
          <p:cNvPr id="15" name="Rectangle 14"/>
          <p:cNvSpPr/>
          <p:nvPr/>
        </p:nvSpPr>
        <p:spPr bwMode="auto">
          <a:xfrm>
            <a:off x="0" y="5657850"/>
            <a:ext cx="12188825" cy="1200150"/>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 name="Rectangle 15"/>
          <p:cNvSpPr/>
          <p:nvPr/>
        </p:nvSpPr>
        <p:spPr bwMode="ltGray">
          <a:xfrm>
            <a:off x="0" y="6621462"/>
            <a:ext cx="11984038" cy="631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45720" rIns="45720" bIns="91440" numCol="1" spcCol="0" rtlCol="0" fromWordArt="0" anchor="b" anchorCtr="0" forceAA="0" compatLnSpc="1">
            <a:prstTxWarp prst="textNoShape">
              <a:avLst/>
            </a:prstTxWarp>
            <a:noAutofit/>
          </a:bodyPr>
          <a:lstStyle/>
          <a:p>
            <a:pPr defTabSz="914099" fontAlgn="base">
              <a:lnSpc>
                <a:spcPct val="80000"/>
              </a:lnSpc>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29" name="Rectangle 1028"/>
          <p:cNvSpPr/>
          <p:nvPr/>
        </p:nvSpPr>
        <p:spPr bwMode="hidden">
          <a:xfrm>
            <a:off x="11664950" y="1447800"/>
            <a:ext cx="523875" cy="4548963"/>
          </a:xfrm>
          <a:prstGeom prst="rect">
            <a:avLst/>
          </a:prstGeom>
          <a:solidFill>
            <a:srgbClr val="FBFBFB"/>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2050" name="Picture 2" descr="Continuous Furn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727" y="2722733"/>
            <a:ext cx="8436755" cy="389215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ip-up Furnac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4385" y="4370869"/>
            <a:ext cx="2857500" cy="19812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emper furnace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6183" y="230498"/>
            <a:ext cx="4293919" cy="22817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59729" y="6245559"/>
            <a:ext cx="3005759" cy="369332"/>
          </a:xfrm>
          <a:prstGeom prst="rect">
            <a:avLst/>
          </a:prstGeom>
          <a:noFill/>
        </p:spPr>
        <p:txBody>
          <a:bodyPr wrap="none" lIns="0" tIns="0" rIns="0" bIns="0" rtlCol="0">
            <a:spAutoFit/>
          </a:bodyPr>
          <a:lstStyle/>
          <a:p>
            <a:r>
              <a:rPr lang="en-US" sz="2400" dirty="0" smtClean="0">
                <a:gradFill>
                  <a:gsLst>
                    <a:gs pos="0">
                      <a:schemeClr val="tx1">
                        <a:lumMod val="65000"/>
                        <a:lumOff val="35000"/>
                      </a:schemeClr>
                    </a:gs>
                    <a:gs pos="80000">
                      <a:schemeClr val="tx1">
                        <a:lumMod val="65000"/>
                        <a:lumOff val="35000"/>
                      </a:schemeClr>
                    </a:gs>
                  </a:gsLst>
                  <a:lin ang="16200000" scaled="0"/>
                </a:gradFill>
              </a:rPr>
              <a:t>©J.L. Becker Company</a:t>
            </a:r>
          </a:p>
        </p:txBody>
      </p:sp>
      <p:pic>
        <p:nvPicPr>
          <p:cNvPr id="2059" name="Picture 11" descr="Brew/Thermal Technology Vacuum Furna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8311" y="14473"/>
            <a:ext cx="5360513" cy="4020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6521147"/>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Microsoft Project Conference_Cindy Lewis">
  <a:themeElements>
    <a:clrScheme name="Microsoft Project Conference 2012">
      <a:dk1>
        <a:srgbClr val="000000"/>
      </a:dk1>
      <a:lt1>
        <a:srgbClr val="FFFFFF"/>
      </a:lt1>
      <a:dk2>
        <a:srgbClr val="59A843"/>
      </a:dk2>
      <a:lt2>
        <a:srgbClr val="FFFFFF"/>
      </a:lt2>
      <a:accent1>
        <a:srgbClr val="59A843"/>
      </a:accent1>
      <a:accent2>
        <a:srgbClr val="B9D76D"/>
      </a:accent2>
      <a:accent3>
        <a:srgbClr val="7F7F7F"/>
      </a:accent3>
      <a:accent4>
        <a:srgbClr val="3F3F3F"/>
      </a:accent4>
      <a:accent5>
        <a:srgbClr val="FF8200"/>
      </a:accent5>
      <a:accent6>
        <a:srgbClr val="FFA514"/>
      </a:accent6>
      <a:hlink>
        <a:srgbClr val="0070C0"/>
      </a:hlink>
      <a:folHlink>
        <a:srgbClr val="0071BC"/>
      </a:folHlink>
    </a:clrScheme>
    <a:fontScheme name="Segoe UI Light (Heading) Segoe UI (Body)">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9A843"/>
        </a:solidFill>
        <a:ln>
          <a:noFill/>
          <a:headEnd type="none" w="med" len="med"/>
          <a:tailEnd type="none" w="med" len="med"/>
        </a:ln>
        <a:effectLst/>
      </a:spPr>
      <a:bodyPr rot="0" spcFirstLastPara="0" vertOverflow="overflow" horzOverflow="overflow" vert="horz" wrap="square" lIns="91440" tIns="45720" rIns="45720" bIns="45720" numCol="1" spcCol="0" rtlCol="0" fromWordArt="0" anchor="ctr" anchorCtr="0" forceAA="0" compatLnSpc="1">
        <a:prstTxWarp prst="textNoShape">
          <a:avLst/>
        </a:prstTxWarp>
        <a:noAutofit/>
      </a:bodyPr>
      <a:lstStyle>
        <a:defPPr defTabSz="914099" fontAlgn="base">
          <a:spcBef>
            <a:spcPct val="0"/>
          </a:spcBef>
          <a:spcAft>
            <a:spcPct val="0"/>
          </a:spcAft>
          <a:defRPr sz="2200" spc="-100" dirty="0" err="1">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sz="2800" dirty="0" smtClean="0">
            <a:gradFill>
              <a:gsLst>
                <a:gs pos="0">
                  <a:schemeClr val="tx1">
                    <a:lumMod val="65000"/>
                    <a:lumOff val="35000"/>
                  </a:schemeClr>
                </a:gs>
                <a:gs pos="80000">
                  <a:schemeClr val="tx1">
                    <a:lumMod val="65000"/>
                    <a:lumOff val="35000"/>
                  </a:schemeClr>
                </a:gs>
              </a:gsLst>
              <a:lin ang="162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rackTaxHTField0 xmlns="2295e2e7-0eeb-498e-8716-217bb2ee6ee3">
      <Terms xmlns="http://schemas.microsoft.com/office/infopath/2007/PartnerControls"/>
    </TrackTaxHTField0>
    <CampaignTaxHTField0 xmlns="2295e2e7-0eeb-498e-8716-217bb2ee6ee3">
      <Terms xmlns="http://schemas.microsoft.com/office/infopath/2007/PartnerControls"/>
    </CampaignTaxHTField0>
    <Event_x0020_End_x0020_Date xmlns="2295e2e7-0eeb-498e-8716-217bb2ee6ee3">2012-03-22T07:00:00+00:00</Event_x0020_End_x0020_Date>
    <Event_x0020_Start_x0020_Date xmlns="2295e2e7-0eeb-498e-8716-217bb2ee6ee3">2012-03-19T07:00:00+00:00</Event_x0020_Start_x0020_Date>
    <MS_x0020_Speaker xmlns="2295e2e7-0eeb-498e-8716-217bb2ee6ee3">
      <UserInfo>
        <DisplayName/>
        <AccountId xsi:nil="true"/>
        <AccountType/>
      </UserInfo>
    </MS_x0020_Speaker>
    <External_x0020_Speaker xmlns="2295e2e7-0eeb-498e-8716-217bb2ee6ee3" xsi:nil="true"/>
    <Session_x0020_Code xmlns="2295e2e7-0eeb-498e-8716-217bb2ee6ee3" xsi:nil="true"/>
    <ProductTaxHTField0 xmlns="2295e2e7-0eeb-498e-8716-217bb2ee6ee3">
      <Terms xmlns="http://schemas.microsoft.com/office/infopath/2007/PartnerControls"/>
    </ProductTaxHTField0>
    <Presentation_x0020_Date xmlns="2295e2e7-0eeb-498e-8716-217bb2ee6ee3" xsi:nil="true"/>
    <Event_x0020_LocationTaxHTField0 xmlns="2295e2e7-0eeb-498e-8716-217bb2ee6ee3">
      <Terms xmlns="http://schemas.microsoft.com/office/infopath/2007/PartnerControls">
        <TermInfo xmlns="http://schemas.microsoft.com/office/infopath/2007/PartnerControls">
          <TermName xmlns="http://schemas.microsoft.com/office/infopath/2007/PartnerControls">Phoenix, AZ</TermName>
          <TermId xmlns="http://schemas.microsoft.com/office/infopath/2007/PartnerControls">85e90838-46f8-4994-b2dc-cf32103ec243</TermId>
        </TermInfo>
      </Terms>
    </Event_x0020_LocationTaxHTField0>
    <Event1TaxHTField0 xmlns="2295e2e7-0eeb-498e-8716-217bb2ee6ee3">
      <Terms xmlns="http://schemas.microsoft.com/office/infopath/2007/PartnerControls">
        <TermInfo xmlns="http://schemas.microsoft.com/office/infopath/2007/PartnerControls">
          <TermName xmlns="http://schemas.microsoft.com/office/infopath/2007/PartnerControls">Microsoft Project Conference</TermName>
          <TermId xmlns="http://schemas.microsoft.com/office/infopath/2007/PartnerControls">1c95b260-83a0-4482-a29e-c41df903e36d</TermId>
        </TermInfo>
      </Terms>
    </Event1TaxHTField0>
    <MS_x0020_Content_x0020_Owner xmlns="2295e2e7-0eeb-498e-8716-217bb2ee6ee3">
      <UserInfo>
        <DisplayName/>
        <AccountId xsi:nil="true"/>
        <AccountType/>
      </UserInfo>
    </MS_x0020_Content_x0020_Owner>
    <TaxCatchAll xmlns="2295e2e7-0eeb-498e-8716-217bb2ee6ee3">
      <Value>96</Value>
      <Value>127</Value>
      <Value>225</Value>
      <Value>224</Value>
    </TaxCatchAll>
    <Event_x0020_VenueTaxHTField0 xmlns="2295e2e7-0eeb-498e-8716-217bb2ee6ee3">
      <Terms xmlns="http://schemas.microsoft.com/office/infopath/2007/PartnerControls"/>
    </Event_x0020_VenueTaxHTField0>
    <AudienceTaxHTField0 xmlns="8b529f77-48ab-4581-b468-93f09345b8aa">
      <Terms xmlns="http://schemas.microsoft.com/office/infopath/2007/PartnerControls">
        <TermInfo xmlns="http://schemas.microsoft.com/office/infopath/2007/PartnerControls">
          <TermName xmlns="http://schemas.microsoft.com/office/infopath/2007/PartnerControls">Internal</TermName>
          <TermId xmlns="http://schemas.microsoft.com/office/infopath/2007/PartnerControls">01ad740b-d761-4357-9562-ad7fe6bb4a94</TermId>
        </TermInfo>
        <TermInfo xmlns="http://schemas.microsoft.com/office/infopath/2007/PartnerControls">
          <TermName xmlns="http://schemas.microsoft.com/office/infopath/2007/PartnerControls">Other</TermName>
          <TermId xmlns="http://schemas.microsoft.com/office/infopath/2007/PartnerControls">1d63dafe-c6b5-450d-9d7f-2a5af3513850</TermId>
        </TermInfo>
      </Terms>
    </AudienceTaxHTField0>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PresentationsDoc" ma:contentTypeID="0x010100B88FC3ECA26D1C46B3C4C83281D2EB9C003BBE479AF4108146A616B6B5E7069DBC" ma:contentTypeVersion="61" ma:contentTypeDescription="" ma:contentTypeScope="" ma:versionID="72533711bacf991a4680f48ae6b725f9">
  <xsd:schema xmlns:xsd="http://www.w3.org/2001/XMLSchema" xmlns:xs="http://www.w3.org/2001/XMLSchema" xmlns:p="http://schemas.microsoft.com/office/2006/metadata/properties" xmlns:ns2="2295e2e7-0eeb-498e-8716-217bb2ee6ee3" xmlns:ns3="8b529f77-48ab-4581-b468-93f09345b8aa" targetNamespace="http://schemas.microsoft.com/office/2006/metadata/properties" ma:root="true" ma:fieldsID="dde17010d50e6e632f300eac8dfd378e" ns2:_="" ns3:_="">
    <xsd:import namespace="2295e2e7-0eeb-498e-8716-217bb2ee6ee3"/>
    <xsd:import namespace="8b529f77-48ab-4581-b468-93f09345b8aa"/>
    <xsd:element name="properties">
      <xsd:complexType>
        <xsd:sequence>
          <xsd:element name="documentManagement">
            <xsd:complexType>
              <xsd:all>
                <xsd:element ref="ns2:Event_x0020_Start_x0020_Date" minOccurs="0"/>
                <xsd:element ref="ns2:Event_x0020_End_x0020_Date" minOccurs="0"/>
                <xsd:element ref="ns2:Presentation_x0020_Date" minOccurs="0"/>
                <xsd:element ref="ns2:MS_x0020_Speaker" minOccurs="0"/>
                <xsd:element ref="ns2:External_x0020_Speaker" minOccurs="0"/>
                <xsd:element ref="ns2:Session_x0020_Code" minOccurs="0"/>
                <xsd:element ref="ns2:MS_x0020_Content_x0020_Owner" minOccurs="0"/>
                <xsd:element ref="ns2:TaxCatchAll" minOccurs="0"/>
                <xsd:element ref="ns2:ProductTaxHTField0" minOccurs="0"/>
                <xsd:element ref="ns2:TaxCatchAllLabel" minOccurs="0"/>
                <xsd:element ref="ns2:CampaignTaxHTField0" minOccurs="0"/>
                <xsd:element ref="ns2:TrackTaxHTField0" minOccurs="0"/>
                <xsd:element ref="ns2:Event_x0020_VenueTaxHTField0" minOccurs="0"/>
                <xsd:element ref="ns3:AudienceTaxHTField0" minOccurs="0"/>
                <xsd:element ref="ns2:Event_x0020_LocationTaxHTField0" minOccurs="0"/>
                <xsd:element ref="ns2:Event1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5e2e7-0eeb-498e-8716-217bb2ee6ee3" elementFormDefault="qualified">
    <xsd:import namespace="http://schemas.microsoft.com/office/2006/documentManagement/types"/>
    <xsd:import namespace="http://schemas.microsoft.com/office/infopath/2007/PartnerControls"/>
    <xsd:element name="Event_x0020_Start_x0020_Date" ma:index="5" nillable="true" ma:displayName="Event Start Date" ma:format="DateOnly" ma:internalName="Event_x0020_Start_x0020_Date">
      <xsd:simpleType>
        <xsd:restriction base="dms:DateTime"/>
      </xsd:simpleType>
    </xsd:element>
    <xsd:element name="Event_x0020_End_x0020_Date" ma:index="6" nillable="true" ma:displayName="Event End Date" ma:format="DateOnly" ma:internalName="Event_x0020_End_x0020_Date">
      <xsd:simpleType>
        <xsd:restriction base="dms:DateTime"/>
      </xsd:simpleType>
    </xsd:element>
    <xsd:element name="Presentation_x0020_Date" ma:index="7" nillable="true" ma:displayName="Presentation Date" ma:format="DateOnly" ma:internalName="Presentation_x0020_Date" ma:readOnly="false">
      <xsd:simpleType>
        <xsd:restriction base="dms:DateTime"/>
      </xsd:simpleType>
    </xsd:element>
    <xsd:element name="MS_x0020_Speaker" ma:index="8" nillable="true" ma:displayName="MS Speaker" ma:list="UserInfo" ma:SharePointGroup="0" ma:internalName="MS_x0020_Speak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9" nillable="true" ma:displayName="Speaker" ma:internalName="External_x0020_Speaker">
      <xsd:simpleType>
        <xsd:restriction base="dms:Text">
          <xsd:maxLength value="255"/>
        </xsd:restriction>
      </xsd:simpleType>
    </xsd:element>
    <xsd:element name="Session_x0020_Code" ma:index="13" nillable="true" ma:displayName="Session Code" ma:internalName="Session_x0020_Code" ma:readOnly="false">
      <xsd:simpleType>
        <xsd:restriction base="dms:Text">
          <xsd:maxLength value="255"/>
        </xsd:restriction>
      </xsd:simpleType>
    </xsd:element>
    <xsd:element name="MS_x0020_Content_x0020_Owner" ma:index="15"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TaxCatchAll" ma:index="18" nillable="true" ma:displayName="Taxonomy Catch All Column" ma:hidden="true" ma:list="{09db2fa7-4ee4-4bb3-80e9-fade681f539b}" ma:internalName="TaxCatchAll" ma:showField="CatchAllData"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ProductTaxHTField0" ma:index="19" nillable="true" ma:taxonomy="true" ma:internalName="ProductTaxHTField0" ma:taxonomyFieldName="Product" ma:displayName="Product" ma:default="" ma:fieldId="{59a4a0b0-ed64-4542-a55e-4a6c70bd0ce0}" ma:taxonomyMulti="true" ma:sspId="97b7c527-f488-4fed-8d5b-5946c5598d72" ma:termSetId="723ec65c-d8cf-498e-87b8-c7868c2070aa" ma:anchorId="00000000-0000-0000-0000-000000000000" ma:open="false" ma:isKeyword="false">
      <xsd:complexType>
        <xsd:sequence>
          <xsd:element ref="pc:Terms" minOccurs="0" maxOccurs="1"/>
        </xsd:sequence>
      </xsd:complexType>
    </xsd:element>
    <xsd:element name="TaxCatchAllLabel" ma:index="20" nillable="true" ma:displayName="Taxonomy Catch All Column1" ma:hidden="true" ma:list="{09db2fa7-4ee4-4bb3-80e9-fade681f539b}" ma:internalName="TaxCatchAllLabel" ma:readOnly="true" ma:showField="CatchAllDataLabel" ma:web="2295e2e7-0eeb-498e-8716-217bb2ee6ee3">
      <xsd:complexType>
        <xsd:complexContent>
          <xsd:extension base="dms:MultiChoiceLookup">
            <xsd:sequence>
              <xsd:element name="Value" type="dms:Lookup" maxOccurs="unbounded" minOccurs="0" nillable="true"/>
            </xsd:sequence>
          </xsd:extension>
        </xsd:complexContent>
      </xsd:complexType>
    </xsd:element>
    <xsd:element name="CampaignTaxHTField0" ma:index="22" nillable="true" ma:taxonomy="true" ma:internalName="CampaignTaxHTField0" ma:taxonomyFieldName="Campaign" ma:displayName="Campaign" ma:default="" ma:fieldId="{bcb0c99d-b00c-42c6-a16b-e1e19731231d}" ma:sspId="97b7c527-f488-4fed-8d5b-5946c5598d72" ma:termSetId="138795c4-ffb5-4450-8dda-30da75617ce8" ma:anchorId="00000000-0000-0000-0000-000000000000" ma:open="false" ma:isKeyword="false">
      <xsd:complexType>
        <xsd:sequence>
          <xsd:element ref="pc:Terms" minOccurs="0" maxOccurs="1"/>
        </xsd:sequence>
      </xsd:complexType>
    </xsd:element>
    <xsd:element name="TrackTaxHTField0" ma:index="23" nillable="true" ma:taxonomy="true" ma:internalName="TrackTaxHTField0" ma:taxonomyFieldName="Track" ma:displayName="Track" ma:readOnly="false" ma:default="" ma:fieldId="{95cacdfb-fc4c-4855-b7e7-906e6cf614c7}" ma:sspId="97b7c527-f488-4fed-8d5b-5946c5598d72" ma:termSetId="0179c88a-9c61-48f9-822c-c3f082e6266e" ma:anchorId="00000000-0000-0000-0000-000000000000" ma:open="false" ma:isKeyword="false">
      <xsd:complexType>
        <xsd:sequence>
          <xsd:element ref="pc:Terms" minOccurs="0" maxOccurs="1"/>
        </xsd:sequence>
      </xsd:complexType>
    </xsd:element>
    <xsd:element name="Event_x0020_VenueTaxHTField0" ma:index="25" nillable="true" ma:taxonomy="true" ma:internalName="Event_x0020_VenueTaxHTField0" ma:taxonomyFieldName="Event_x0020_Venue" ma:displayName="Event Venue" ma:readOnly="false" ma:default="" ma:fieldId="{72225233-bea3-47c9-bcc0-70aff672e91a}" ma:sspId="97b7c527-f488-4fed-8d5b-5946c5598d72" ma:termSetId="5a094974-7eaf-4365-a0ec-3f33af6288c5" ma:anchorId="00000000-0000-0000-0000-000000000000" ma:open="false" ma:isKeyword="false">
      <xsd:complexType>
        <xsd:sequence>
          <xsd:element ref="pc:Terms" minOccurs="0" maxOccurs="1"/>
        </xsd:sequence>
      </xsd:complexType>
    </xsd:element>
    <xsd:element name="Event_x0020_LocationTaxHTField0" ma:index="27" nillable="true" ma:taxonomy="true" ma:internalName="Event_x0020_LocationTaxHTField0" ma:taxonomyFieldName="Event_x0020_Location" ma:displayName="Event Location" ma:readOnly="false" ma:default="" ma:fieldId="{721246b6-18f0-4d78-9fb7-960f4884f52f}" ma:sspId="97b7c527-f488-4fed-8d5b-5946c5598d72" ma:termSetId="b1d717b9-d701-42ce-97ea-d2b3fb10f90e" ma:anchorId="00000000-0000-0000-0000-000000000000" ma:open="true" ma:isKeyword="false">
      <xsd:complexType>
        <xsd:sequence>
          <xsd:element ref="pc:Terms" minOccurs="0" maxOccurs="1"/>
        </xsd:sequence>
      </xsd:complexType>
    </xsd:element>
    <xsd:element name="Event1TaxHTField0" ma:index="30" ma:taxonomy="true" ma:internalName="Event1TaxHTField0" ma:taxonomyFieldName="Event1" ma:displayName="Event Name" ma:readOnly="false" ma:default="" ma:fieldId="{173efa96-a0c5-4b7e-a5c5-ebf0027a79b9}" ma:sspId="97b7c527-f488-4fed-8d5b-5946c5598d72" ma:termSetId="9f06399b-0da0-4c2b-9299-a3eed5ae7f49"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529f77-48ab-4581-b468-93f09345b8aa" elementFormDefault="qualified">
    <xsd:import namespace="http://schemas.microsoft.com/office/2006/documentManagement/types"/>
    <xsd:import namespace="http://schemas.microsoft.com/office/infopath/2007/PartnerControls"/>
    <xsd:element name="AudienceTaxHTField0" ma:index="26" nillable="true" ma:taxonomy="true" ma:internalName="AudienceTaxHTField0" ma:taxonomyFieldName="Audience" ma:displayName="Audience" ma:readOnly="false" ma:default="" ma:fieldId="{6a4ad93e-f836-4089-85dd-0b5a8d4c5063}" ma:taxonomyMulti="true" ma:sspId="97b7c527-f488-4fed-8d5b-5946c5598d72" ma:termSetId="c7e95267-347d-4fd5-a34e-50bd1fa28ece"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8"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90F116-B58F-4255-B05B-DA3808E0E5C6}">
  <ds:schemaRefs>
    <ds:schemaRef ds:uri="http://schemas.openxmlformats.org/package/2006/metadata/core-properties"/>
    <ds:schemaRef ds:uri="http://purl.org/dc/elements/1.1/"/>
    <ds:schemaRef ds:uri="http://www.w3.org/XML/1998/namespace"/>
    <ds:schemaRef ds:uri="http://purl.org/dc/terms/"/>
    <ds:schemaRef ds:uri="http://schemas.microsoft.com/office/2006/documentManagement/types"/>
    <ds:schemaRef ds:uri="http://purl.org/dc/dcmitype/"/>
    <ds:schemaRef ds:uri="http://schemas.microsoft.com/office/2006/metadata/properties"/>
    <ds:schemaRef ds:uri="http://schemas.microsoft.com/office/infopath/2007/PartnerControls"/>
    <ds:schemaRef ds:uri="8b529f77-48ab-4581-b468-93f09345b8aa"/>
    <ds:schemaRef ds:uri="2295e2e7-0eeb-498e-8716-217bb2ee6ee3"/>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E199EE04-34A2-4D1C-B3A9-3B8B94E627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5e2e7-0eeb-498e-8716-217bb2ee6ee3"/>
    <ds:schemaRef ds:uri="8b529f77-48ab-4581-b468-93f09345b8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Microsoft Project Conference_Cindy Lewis</Template>
  <TotalTime>1037</TotalTime>
  <Words>2502</Words>
  <Application>Microsoft Office PowerPoint</Application>
  <PresentationFormat>Custom</PresentationFormat>
  <Paragraphs>265</Paragraphs>
  <Slides>35</Slides>
  <Notes>18</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Microsoft Project Conference_Cindy Lewis</vt:lpstr>
      <vt:lpstr>PowerPoint Presentation</vt:lpstr>
      <vt:lpstr>PowerPoint Presentation</vt:lpstr>
      <vt:lpstr>Meet Cindy</vt:lpstr>
      <vt:lpstr>Session Objectives</vt:lpstr>
      <vt:lpstr>PowerPoint Presentation</vt:lpstr>
      <vt:lpstr>PowerPoint Presentation</vt:lpstr>
      <vt:lpstr>PowerPoint Presentation</vt:lpstr>
      <vt:lpstr>J.L. Becker Company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Resource Pool Tips </vt:lpstr>
      <vt:lpstr>PowerPoint Presentation</vt:lpstr>
      <vt:lpstr>Suggesting Software Based on PM Maturity</vt:lpstr>
      <vt:lpstr>PowerPoint Presentation</vt:lpstr>
      <vt:lpstr>Next Steps</vt:lpstr>
      <vt:lpstr>PowerPoint Presentation</vt:lpstr>
      <vt:lpstr>Connect with Cindy</vt:lpstr>
      <vt:lpstr>PowerPoint Presentation</vt:lpstr>
    </vt:vector>
  </TitlesOfParts>
  <Manager>&lt;Content Manager Name Here&gt;</Manager>
  <Company>Advisicon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Microsoft Project Conference 2012</dc:subject>
  <dc:creator>Cindy Lewis</dc:creator>
  <cp:keywords>Microsoft Project Conference 2012</cp:keywords>
  <dc:description>Template: Louma El-Khoury, Silver Fox Productions Inc.
Formatting:
Event Date: March 19-22, 2012
Event Location: Phoenix, AZ
Audience Type: Internal/External</dc:description>
  <cp:lastModifiedBy>Cindy Lewis</cp:lastModifiedBy>
  <cp:revision>126</cp:revision>
  <dcterms:created xsi:type="dcterms:W3CDTF">2012-02-17T09:53:08Z</dcterms:created>
  <dcterms:modified xsi:type="dcterms:W3CDTF">2012-03-09T21:52:20Z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0x010100B88FC3ECA26D1C46B3C4C83281D2EB9C003BBE479AF4108146A616B6B5E7069DBC</vt:lpwstr>
  </property>
  <property fmtid="{D5CDD505-2E9C-101B-9397-08002B2CF9AE}" pid="3" name="Product">
    <vt:lpwstr/>
  </property>
  <property fmtid="{D5CDD505-2E9C-101B-9397-08002B2CF9AE}" pid="4" name="Event1">
    <vt:lpwstr>224;#Microsoft Project Conference|1c95b260-83a0-4482-a29e-c41df903e36d</vt:lpwstr>
  </property>
  <property fmtid="{D5CDD505-2E9C-101B-9397-08002B2CF9AE}" pid="5" name="Audience">
    <vt:lpwstr>127;#Internal|01ad740b-d761-4357-9562-ad7fe6bb4a94;#96;#Other|1d63dafe-c6b5-450d-9d7f-2a5af3513850</vt:lpwstr>
  </property>
  <property fmtid="{D5CDD505-2E9C-101B-9397-08002B2CF9AE}" pid="6" name="Event Location">
    <vt:lpwstr>225;#Phoenix, AZ|85e90838-46f8-4994-b2dc-cf32103ec243</vt:lpwstr>
  </property>
</Properties>
</file>