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sldIdLst>
    <p:sldId id="326" r:id="rId3"/>
    <p:sldId id="327" r:id="rId4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19">
          <p15:clr>
            <a:srgbClr val="A4A3A4"/>
          </p15:clr>
        </p15:guide>
        <p15:guide id="2" pos="5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00"/>
    <a:srgbClr val="E83618"/>
    <a:srgbClr val="FF5B5B"/>
    <a:srgbClr val="F50736"/>
    <a:srgbClr val="A20000"/>
    <a:srgbClr val="920000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3" autoAdjust="0"/>
  </p:normalViewPr>
  <p:slideViewPr>
    <p:cSldViewPr snapToGrid="0">
      <p:cViewPr>
        <p:scale>
          <a:sx n="134" d="100"/>
          <a:sy n="134" d="100"/>
        </p:scale>
        <p:origin x="-300" y="582"/>
      </p:cViewPr>
      <p:guideLst>
        <p:guide orient="horz" pos="4319"/>
        <p:guide pos="5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15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66C8125A-09C3-4DBC-8A5C-29402D5D47E0}" type="datetime1">
              <a:rPr lang="da-DK"/>
              <a:pPr>
                <a:defRPr/>
              </a:pPr>
              <a:t>25-02-2013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AC3A940E-EAB0-4807-93BE-D2325BCD85E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4BF76721-D0C0-403B-AFD9-459364324B9D}" type="datetime1">
              <a:rPr lang="da-DK"/>
              <a:pPr>
                <a:defRPr/>
              </a:pPr>
              <a:t>25-02-2013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E093995-4E24-4618-BC82-CE44AFD9B4B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4"/>
          <p:cNvGrpSpPr/>
          <p:nvPr userDrawn="1"/>
        </p:nvGrpSpPr>
        <p:grpSpPr>
          <a:xfrm>
            <a:off x="0" y="800100"/>
            <a:ext cx="9144000" cy="1224422"/>
            <a:chOff x="0" y="800100"/>
            <a:chExt cx="9144000" cy="122442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800100"/>
              <a:ext cx="9144000" cy="1224000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pic>
          <p:nvPicPr>
            <p:cNvPr id="7" name="Billede 3" descr="dreamstime_Handshake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7334250" y="800100"/>
              <a:ext cx="1809750" cy="1224422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199" y="6356350"/>
            <a:ext cx="5271961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1">
                <a:solidFill>
                  <a:srgbClr val="000000"/>
                </a:solidFill>
                <a:latin typeface="Arial Narrow" panose="020B0606020202030204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 dirty="0" smtClean="0"/>
              <a:t>Helping you build a Project Management Culture</a:t>
            </a:r>
            <a:endParaRPr lang="da-DK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5" y="6253040"/>
            <a:ext cx="471781" cy="468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3"/>
          <p:cNvGrpSpPr/>
          <p:nvPr userDrawn="1"/>
        </p:nvGrpSpPr>
        <p:grpSpPr>
          <a:xfrm>
            <a:off x="0" y="0"/>
            <a:ext cx="9144000" cy="1968500"/>
            <a:chOff x="0" y="0"/>
            <a:chExt cx="9144000" cy="1968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0"/>
              <a:ext cx="9144000" cy="1968500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/>
          </p:nvSpPr>
          <p:spPr bwMode="auto">
            <a:xfrm>
              <a:off x="0" y="1661160"/>
              <a:ext cx="9144000" cy="304800"/>
            </a:xfrm>
            <a:prstGeom prst="rect">
              <a:avLst/>
            </a:prstGeom>
            <a:gradFill>
              <a:gsLst>
                <a:gs pos="0">
                  <a:schemeClr val="bg2">
                    <a:lumMod val="90000"/>
                  </a:schemeClr>
                </a:gs>
                <a:gs pos="100000">
                  <a:schemeClr val="accent1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5" y="6253040"/>
            <a:ext cx="471781" cy="468435"/>
          </a:xfrm>
          <a:prstGeom prst="rect">
            <a:avLst/>
          </a:prstGeom>
        </p:spPr>
      </p:pic>
      <p:sp>
        <p:nvSpPr>
          <p:cNvPr id="15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199" y="6356350"/>
            <a:ext cx="5271961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1">
                <a:solidFill>
                  <a:srgbClr val="000000"/>
                </a:solidFill>
                <a:latin typeface="Arial Narrow" panose="020B0606020202030204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 dirty="0" smtClean="0"/>
              <a:t>Helping you build a Project Management Culture</a:t>
            </a:r>
            <a:endParaRPr lang="da-DK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A2DBC02-530B-46AC-AE89-615B9CF6B656}" type="datetime1">
              <a:rPr lang="da-DK"/>
              <a:pPr>
                <a:defRPr/>
              </a:pPr>
              <a:t>25-02-2013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5" y="6253040"/>
            <a:ext cx="471781" cy="468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54546AD-5DB5-4E0B-B847-60D836DCD182}" type="datetime1">
              <a:rPr lang="da-DK"/>
              <a:pPr>
                <a:defRPr/>
              </a:pPr>
              <a:t>25-02-2013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EBEB7762-8C3D-49C9-8EF9-6CBDFC5BB09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73712080-0910-45AC-ABF4-AC33E5ECBB03}" type="datetime1">
              <a:rPr lang="da-DK"/>
              <a:pPr>
                <a:defRPr/>
              </a:pPr>
              <a:t>25-02-2013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567A2A1-D156-44EA-948C-F356C7AA8BD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254AC250-846A-48F8-BB14-372ADB45104B}" type="datetime1">
              <a:rPr lang="da-DK"/>
              <a:pPr>
                <a:defRPr/>
              </a:pPr>
              <a:t>25-02-2013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F6E50EA-49C8-4392-B46A-5A90A2FDA3B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76538522-622F-48E3-B2DB-B794625C7BFA}" type="datetime1">
              <a:rPr lang="da-DK"/>
              <a:pPr>
                <a:defRPr/>
              </a:pPr>
              <a:t>25-02-2013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82FA1181-06C8-467E-8609-B5E3873FDB80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D262304-7D56-4B39-A20D-152694EC6669}" type="datetime1">
              <a:rPr lang="da-DK"/>
              <a:pPr>
                <a:defRPr/>
              </a:pPr>
              <a:t>25-02-2013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6CB64F55-B5E2-45D7-A695-BF8EFBEE953E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965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Billede 11" descr="dreamstime_Handshak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938" y="0"/>
            <a:ext cx="9153526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ktangel 9"/>
          <p:cNvSpPr/>
          <p:nvPr/>
        </p:nvSpPr>
        <p:spPr>
          <a:xfrm>
            <a:off x="914400" y="884238"/>
            <a:ext cx="7380288" cy="73501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1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 dirty="0">
              <a:latin typeface="Arial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914400" y="1722438"/>
            <a:ext cx="7380288" cy="373221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1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 dirty="0">
              <a:latin typeface="Arial" pitchFamily="34" charset="0"/>
            </a:endParaRPr>
          </a:p>
        </p:txBody>
      </p:sp>
      <p:sp>
        <p:nvSpPr>
          <p:cNvPr id="23559" name="Tekstboks 9"/>
          <p:cNvSpPr txBox="1">
            <a:spLocks noChangeArrowheads="1"/>
          </p:cNvSpPr>
          <p:nvPr/>
        </p:nvSpPr>
        <p:spPr bwMode="auto">
          <a:xfrm>
            <a:off x="1155700" y="1732244"/>
            <a:ext cx="69977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da-DK" sz="2000" b="1" dirty="0" smtClean="0">
                <a:solidFill>
                  <a:srgbClr val="FF0000"/>
                </a:solidFill>
              </a:rPr>
              <a:t>Vault: Sales and Marketing Update</a:t>
            </a:r>
            <a:endParaRPr lang="da-DK" sz="2000" b="1" dirty="0">
              <a:solidFill>
                <a:srgbClr val="FF0000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a-DK" sz="2000" b="1" dirty="0" smtClean="0">
                <a:solidFill>
                  <a:srgbClr val="171717"/>
                </a:solidFill>
              </a:rPr>
              <a:t>Products in Stock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a-DK" sz="2000" b="1" dirty="0" smtClean="0">
                <a:solidFill>
                  <a:srgbClr val="171717"/>
                </a:solidFill>
              </a:rPr>
              <a:t>Events Worth Attending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a-DK" sz="2000" b="1" dirty="0" smtClean="0">
                <a:solidFill>
                  <a:srgbClr val="171717"/>
                </a:solidFill>
              </a:rPr>
              <a:t>Open Orders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a-DK" sz="2000" b="1" dirty="0" smtClean="0">
                <a:solidFill>
                  <a:srgbClr val="171717"/>
                </a:solidFill>
              </a:rPr>
              <a:t>Course PDUs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a-DK" sz="2000" b="1" dirty="0" smtClean="0">
                <a:solidFill>
                  <a:srgbClr val="171717"/>
                </a:solidFill>
              </a:rPr>
              <a:t>Course Numbers</a:t>
            </a:r>
          </a:p>
          <a:p>
            <a:pPr>
              <a:buFont typeface="Arial" charset="0"/>
              <a:buChar char="•"/>
            </a:pPr>
            <a:r>
              <a:rPr lang="da-DK" sz="2000" b="1" dirty="0" smtClean="0">
                <a:solidFill>
                  <a:srgbClr val="FF0000"/>
                </a:solidFill>
              </a:rPr>
              <a:t>Vault</a:t>
            </a:r>
            <a:r>
              <a:rPr lang="da-DK" sz="2000" b="1" dirty="0">
                <a:solidFill>
                  <a:srgbClr val="FF0000"/>
                </a:solidFill>
              </a:rPr>
              <a:t>: </a:t>
            </a:r>
            <a:r>
              <a:rPr lang="da-DK" sz="2000" b="1" dirty="0" smtClean="0">
                <a:solidFill>
                  <a:srgbClr val="FF0000"/>
                </a:solidFill>
              </a:rPr>
              <a:t>Calendars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a-DK" sz="2000" b="1" dirty="0" smtClean="0">
                <a:solidFill>
                  <a:srgbClr val="171717"/>
                </a:solidFill>
              </a:rPr>
              <a:t>Training Schedule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a-DK" sz="2000" b="1" dirty="0" smtClean="0">
                <a:solidFill>
                  <a:srgbClr val="171717"/>
                </a:solidFill>
              </a:rPr>
              <a:t>Events Schedule</a:t>
            </a:r>
          </a:p>
          <a:p>
            <a:pPr>
              <a:buFont typeface="Arial" charset="0"/>
              <a:buChar char="•"/>
            </a:pPr>
            <a:r>
              <a:rPr lang="da-DK" sz="2000" b="1" dirty="0">
                <a:solidFill>
                  <a:srgbClr val="FF0000"/>
                </a:solidFill>
              </a:rPr>
              <a:t>Vault: </a:t>
            </a:r>
            <a:r>
              <a:rPr lang="da-DK" sz="2000" b="1" dirty="0" smtClean="0">
                <a:solidFill>
                  <a:srgbClr val="FF0000"/>
                </a:solidFill>
              </a:rPr>
              <a:t>Future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a-DK" sz="2000" b="1" dirty="0" smtClean="0">
                <a:solidFill>
                  <a:srgbClr val="171717"/>
                </a:solidFill>
              </a:rPr>
              <a:t>Joe:	Access db for Materials Orders &amp; </a:t>
            </a:r>
            <a:br>
              <a:rPr lang="da-DK" sz="2000" b="1" dirty="0" smtClean="0">
                <a:solidFill>
                  <a:srgbClr val="171717"/>
                </a:solidFill>
              </a:rPr>
            </a:br>
            <a:r>
              <a:rPr lang="da-DK" sz="2000" b="1" dirty="0" smtClean="0">
                <a:solidFill>
                  <a:srgbClr val="171717"/>
                </a:solidFill>
              </a:rPr>
              <a:t>		integration</a:t>
            </a:r>
            <a:r>
              <a:rPr lang="da-DK" dirty="0" smtClean="0"/>
              <a:t> </a:t>
            </a:r>
            <a:r>
              <a:rPr lang="da-DK" sz="2000" b="1" dirty="0" smtClean="0">
                <a:solidFill>
                  <a:srgbClr val="171717"/>
                </a:solidFill>
              </a:rPr>
              <a:t>with online store</a:t>
            </a:r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gray">
          <a:xfrm>
            <a:off x="1198563" y="1412875"/>
            <a:ext cx="48529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>
              <a:defRPr/>
            </a:pPr>
            <a:r>
              <a:rPr lang="en-US" sz="2000" dirty="0" smtClean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ea typeface="ＭＳ Ｐゴシック" pitchFamily="-97" charset="-128"/>
              </a:rPr>
              <a:t>Jeff</a:t>
            </a:r>
            <a:endParaRPr lang="en-US" sz="2000" dirty="0">
              <a:solidFill>
                <a:schemeClr val="accent1">
                  <a:lumMod val="25000"/>
                </a:schemeClr>
              </a:solidFill>
              <a:latin typeface="Arial" pitchFamily="34" charset="0"/>
              <a:ea typeface="ＭＳ Ｐゴシック" pitchFamily="-97" charset="-128"/>
            </a:endParaRPr>
          </a:p>
          <a:p>
            <a:pPr defTabSz="801688">
              <a:defRPr/>
            </a:pPr>
            <a:endParaRPr lang="en-US" sz="2000" dirty="0">
              <a:solidFill>
                <a:schemeClr val="accent1">
                  <a:lumMod val="25000"/>
                </a:schemeClr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3561" name="Rectangle 5"/>
          <p:cNvSpPr txBox="1">
            <a:spLocks noChangeArrowheads="1"/>
          </p:cNvSpPr>
          <p:nvPr/>
        </p:nvSpPr>
        <p:spPr bwMode="gray">
          <a:xfrm>
            <a:off x="1198562" y="836613"/>
            <a:ext cx="453059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FF0000"/>
                </a:solidFill>
              </a:rPr>
              <a:t>Advisicon Press Update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11" name="Pladsholder til dato 3"/>
          <p:cNvSpPr txBox="1">
            <a:spLocks/>
          </p:cNvSpPr>
          <p:nvPr/>
        </p:nvSpPr>
        <p:spPr>
          <a:xfrm>
            <a:off x="457199" y="6356350"/>
            <a:ext cx="5271961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i="1" kern="1200">
                <a:solidFill>
                  <a:srgbClr val="000000"/>
                </a:solidFill>
                <a:latin typeface="Arial Narrow" panose="020B0606020202030204" pitchFamily="34" charset="0"/>
                <a:ea typeface="ＭＳ Ｐゴシック" pitchFamily="-97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r>
              <a:rPr lang="da-DK" smtClean="0"/>
              <a:t>Helping you build a Project Management Culture</a:t>
            </a:r>
            <a:endParaRPr lang="da-DK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5" y="6253040"/>
            <a:ext cx="471781" cy="46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3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Billede 11" descr="dreamstime_Handshak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938" y="0"/>
            <a:ext cx="9153526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ktangel 9"/>
          <p:cNvSpPr/>
          <p:nvPr/>
        </p:nvSpPr>
        <p:spPr>
          <a:xfrm>
            <a:off x="914400" y="884238"/>
            <a:ext cx="7380288" cy="735012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1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 dirty="0">
              <a:latin typeface="Arial" pitchFamily="34" charset="0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914400" y="1722438"/>
            <a:ext cx="7380288" cy="3919906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1000"/>
                </a:schemeClr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 dirty="0">
              <a:latin typeface="Arial" pitchFamily="34" charset="0"/>
            </a:endParaRPr>
          </a:p>
        </p:txBody>
      </p:sp>
      <p:sp>
        <p:nvSpPr>
          <p:cNvPr id="23559" name="Tekstboks 9"/>
          <p:cNvSpPr txBox="1">
            <a:spLocks noChangeArrowheads="1"/>
          </p:cNvSpPr>
          <p:nvPr/>
        </p:nvSpPr>
        <p:spPr bwMode="auto">
          <a:xfrm>
            <a:off x="1155700" y="1771650"/>
            <a:ext cx="69977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a-DK" sz="2000" b="1" dirty="0" smtClean="0">
                <a:solidFill>
                  <a:srgbClr val="FF0000"/>
                </a:solidFill>
              </a:rPr>
              <a:t>Transition of Responsiblilities</a:t>
            </a:r>
            <a:endParaRPr lang="da-DK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a-DK" sz="2000" b="1" dirty="0" smtClean="0">
                <a:solidFill>
                  <a:srgbClr val="171717"/>
                </a:solidFill>
              </a:rPr>
              <a:t>IT and Server administration, help desk requests, and Quickbooks Maintenance will be covered by Chris Pfenninger. He will be getting up to speed on SharePoint, Project Server, and CRM. </a:t>
            </a:r>
            <a:r>
              <a:rPr lang="da-DK" sz="2000" b="1" smtClean="0">
                <a:solidFill>
                  <a:srgbClr val="171717"/>
                </a:solidFill>
              </a:rPr>
              <a:t>Until then, </a:t>
            </a:r>
            <a:r>
              <a:rPr lang="da-DK" sz="2000" b="1" dirty="0" smtClean="0">
                <a:solidFill>
                  <a:srgbClr val="171717"/>
                </a:solidFill>
              </a:rPr>
              <a:t>those systems will be covered by the following people: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a-DK" sz="2000" b="1" dirty="0" smtClean="0">
                <a:solidFill>
                  <a:srgbClr val="171717"/>
                </a:solidFill>
              </a:rPr>
              <a:t>The Vault will be administered by Jeff and Joe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a-DK" sz="2000" b="1" dirty="0" smtClean="0">
                <a:solidFill>
                  <a:srgbClr val="171717"/>
                </a:solidFill>
              </a:rPr>
              <a:t>The Tech Team Project Server and SharePoint Server will be administered by Stowe and eventually Joe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a-DK" sz="2000" b="1" dirty="0" smtClean="0">
                <a:solidFill>
                  <a:srgbClr val="171717"/>
                </a:solidFill>
              </a:rPr>
              <a:t>CRM will be administrered by Nicole</a:t>
            </a:r>
          </a:p>
          <a:p>
            <a:pPr lvl="1"/>
            <a:endParaRPr lang="da-DK" sz="2000" b="1" dirty="0" smtClean="0">
              <a:solidFill>
                <a:srgbClr val="171717"/>
              </a:solidFill>
            </a:endParaRPr>
          </a:p>
          <a:p>
            <a:pPr marL="1257300" lvl="2" indent="-342900">
              <a:buFont typeface="Arial" pitchFamily="34" charset="0"/>
              <a:buChar char="•"/>
            </a:pPr>
            <a:endParaRPr lang="da-DK" sz="2000" dirty="0"/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gray">
          <a:xfrm>
            <a:off x="1198563" y="1412875"/>
            <a:ext cx="48529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>
              <a:defRPr/>
            </a:pPr>
            <a:r>
              <a:rPr lang="en-US" sz="2000" dirty="0" smtClean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ea typeface="ＭＳ Ｐゴシック" pitchFamily="-97" charset="-128"/>
              </a:rPr>
              <a:t>Jason</a:t>
            </a:r>
            <a:endParaRPr lang="en-US" sz="2000" dirty="0">
              <a:solidFill>
                <a:schemeClr val="accent1">
                  <a:lumMod val="25000"/>
                </a:schemeClr>
              </a:solidFill>
              <a:latin typeface="Arial" pitchFamily="34" charset="0"/>
              <a:ea typeface="ＭＳ Ｐゴシック" pitchFamily="-97" charset="-128"/>
            </a:endParaRPr>
          </a:p>
          <a:p>
            <a:pPr defTabSz="801688">
              <a:defRPr/>
            </a:pPr>
            <a:endParaRPr lang="en-US" sz="2000" dirty="0">
              <a:solidFill>
                <a:schemeClr val="accent1">
                  <a:lumMod val="25000"/>
                </a:schemeClr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3561" name="Rectangle 5"/>
          <p:cNvSpPr txBox="1">
            <a:spLocks noChangeArrowheads="1"/>
          </p:cNvSpPr>
          <p:nvPr/>
        </p:nvSpPr>
        <p:spPr bwMode="gray">
          <a:xfrm>
            <a:off x="1198562" y="836613"/>
            <a:ext cx="453059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 dirty="0" smtClean="0">
                <a:solidFill>
                  <a:srgbClr val="FF0000"/>
                </a:solidFill>
              </a:rPr>
              <a:t>Internal IT Crossover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11" name="Pladsholder til dato 3"/>
          <p:cNvSpPr txBox="1">
            <a:spLocks/>
          </p:cNvSpPr>
          <p:nvPr/>
        </p:nvSpPr>
        <p:spPr>
          <a:xfrm>
            <a:off x="457199" y="6356350"/>
            <a:ext cx="5271961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i="1" kern="1200">
                <a:solidFill>
                  <a:srgbClr val="000000"/>
                </a:solidFill>
                <a:latin typeface="Arial Narrow" panose="020B0606020202030204" pitchFamily="34" charset="0"/>
                <a:ea typeface="ＭＳ Ｐゴシック" pitchFamily="-97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r>
              <a:rPr lang="da-DK" smtClean="0"/>
              <a:t>Helping you build a Project Management Culture</a:t>
            </a:r>
            <a:endParaRPr lang="da-DK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5" y="6253040"/>
            <a:ext cx="471781" cy="46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6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2013-02-26 Company Meeting" id="{713D843C-1769-48B5-A20C-53B483E8A842}" vid="{C7B04BED-35EE-4816-A344-AA56D046505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6E7517-0EE9-49CF-990D-9186DC27E5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2013-02-26 Company Meeting</Template>
  <TotalTime>86</TotalTime>
  <Words>134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Kontortema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Brewer</dc:creator>
  <cp:lastModifiedBy>Jeff Jacobson</cp:lastModifiedBy>
  <cp:revision>9</cp:revision>
  <dcterms:created xsi:type="dcterms:W3CDTF">2013-02-25T15:55:12Z</dcterms:created>
  <dcterms:modified xsi:type="dcterms:W3CDTF">2013-02-25T20:39:14Z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TC018754869991</vt:lpwstr>
  </property>
  <property fmtid="{D5CDD505-2E9C-101B-9397-08002B2CF9AE}" pid="3" name="_AdHocReviewCycleID">
    <vt:i4>1656018368</vt:i4>
  </property>
  <property fmtid="{D5CDD505-2E9C-101B-9397-08002B2CF9AE}" pid="4" name="_NewReviewCycle">
    <vt:lpwstr/>
  </property>
  <property fmtid="{D5CDD505-2E9C-101B-9397-08002B2CF9AE}" pid="5" name="_EmailSubject">
    <vt:lpwstr>Slide Data</vt:lpwstr>
  </property>
  <property fmtid="{D5CDD505-2E9C-101B-9397-08002B2CF9AE}" pid="6" name="_AuthorEmail">
    <vt:lpwstr>Jason.Stegner@Advisicon.com</vt:lpwstr>
  </property>
  <property fmtid="{D5CDD505-2E9C-101B-9397-08002B2CF9AE}" pid="7" name="_AuthorEmailDisplayName">
    <vt:lpwstr>Jason Stegner</vt:lpwstr>
  </property>
</Properties>
</file>