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1" r:id="rId3"/>
    <p:sldId id="258" r:id="rId4"/>
    <p:sldId id="268" r:id="rId5"/>
    <p:sldId id="284" r:id="rId6"/>
    <p:sldId id="287" r:id="rId7"/>
    <p:sldId id="294" r:id="rId8"/>
    <p:sldId id="295" r:id="rId9"/>
    <p:sldId id="285" r:id="rId10"/>
    <p:sldId id="291" r:id="rId11"/>
    <p:sldId id="293" r:id="rId12"/>
    <p:sldId id="282" r:id="rId13"/>
    <p:sldId id="283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23"/>
    <p:restoredTop sz="84185" autoAdjust="0"/>
  </p:normalViewPr>
  <p:slideViewPr>
    <p:cSldViewPr snapToGrid="0" snapToObjects="1">
      <p:cViewPr>
        <p:scale>
          <a:sx n="119" d="100"/>
          <a:sy n="119" d="100"/>
        </p:scale>
        <p:origin x="584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>
      <p:cViewPr varScale="1">
        <p:scale>
          <a:sx n="116" d="100"/>
          <a:sy n="116" d="100"/>
        </p:scale>
        <p:origin x="423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25AFB-4BA3-1446-A1F6-C3140DE4781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94B6-D5D0-C640-9062-20D94DE1A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29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EE9D9-7DA9-4177-A807-490CA220DE89}" type="datetimeFigureOut">
              <a:rPr lang="en-US" smtClean="0"/>
              <a:t>12/8/16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B4645-C9A9-4650-BE78-634AF679D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0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0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2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1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3" algn="l" defTabSz="9143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5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87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4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4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4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formatting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6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Causal inference has been studied extensively in statistics and computer science inference </a:t>
            </a:r>
            <a:r>
              <a:rPr lang="en-US" sz="1100" dirty="0" smtClean="0">
                <a:solidFill>
                  <a:schemeClr val="accent6"/>
                </a:solidFill>
              </a:rPr>
              <a:t>[</a:t>
            </a:r>
            <a:r>
              <a:rPr lang="en-US" sz="1100" dirty="0" err="1" smtClean="0">
                <a:solidFill>
                  <a:schemeClr val="accent6"/>
                </a:solidFill>
              </a:rPr>
              <a:t>Neyman</a:t>
            </a:r>
            <a:r>
              <a:rPr lang="en-US" sz="1100" dirty="0" smtClean="0">
                <a:solidFill>
                  <a:schemeClr val="accent6"/>
                </a:solidFill>
              </a:rPr>
              <a:t> </a:t>
            </a:r>
            <a:r>
              <a:rPr lang="is-IS" sz="1100" dirty="0" smtClean="0">
                <a:solidFill>
                  <a:schemeClr val="accent6"/>
                </a:solidFill>
              </a:rPr>
              <a:t>1923,</a:t>
            </a:r>
            <a:r>
              <a:rPr lang="en-US" sz="1100" dirty="0" smtClean="0">
                <a:solidFill>
                  <a:schemeClr val="accent6"/>
                </a:solidFill>
              </a:rPr>
              <a:t> Rubin 1973, Holland 1986,Pearl 2000</a:t>
            </a:r>
            <a:r>
              <a:rPr lang="is-IS" sz="1100" dirty="0" smtClean="0">
                <a:solidFill>
                  <a:schemeClr val="accent6"/>
                </a:solidFill>
              </a:rPr>
              <a:t> </a:t>
            </a:r>
            <a:r>
              <a:rPr lang="en-US" sz="1100" dirty="0" smtClean="0">
                <a:solidFill>
                  <a:schemeClr val="accent6"/>
                </a:solidFill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2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88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6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06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B4645-C9A9-4650-BE78-634AF679D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100"/>
            </a:lvl2pPr>
            <a:lvl3pPr marL="914340" indent="0" algn="ctr">
              <a:buNone/>
              <a:defRPr sz="1900"/>
            </a:lvl3pPr>
            <a:lvl4pPr marL="1371511" indent="0" algn="ctr">
              <a:buNone/>
              <a:defRPr sz="1500"/>
            </a:lvl4pPr>
            <a:lvl5pPr marL="1828681" indent="0" algn="ctr">
              <a:buNone/>
              <a:defRPr sz="1500"/>
            </a:lvl5pPr>
            <a:lvl6pPr marL="2285852" indent="0" algn="ctr">
              <a:buNone/>
              <a:defRPr sz="1500"/>
            </a:lvl6pPr>
            <a:lvl7pPr marL="2743021" indent="0" algn="ctr">
              <a:buNone/>
              <a:defRPr sz="1500"/>
            </a:lvl7pPr>
            <a:lvl8pPr marL="3200193" indent="0" algn="ctr">
              <a:buNone/>
              <a:defRPr sz="1500"/>
            </a:lvl8pPr>
            <a:lvl9pPr marL="3657363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AB6E8-44E5-6545-9F8C-2C46B25B7DAC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732E-6C3D-6A44-9C8D-A07BABE359E9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8"/>
            <a:ext cx="1971675" cy="58118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8"/>
            <a:ext cx="5800725" cy="58118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59E8-2C04-9B42-9464-BB63F0683C9A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949B-4C0F-0A4D-9E8D-96B9400767A8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1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ACB2-A7C5-0247-92A5-52E6F81AFB1E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06043-0B26-AA45-897D-5954439F69A7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100" b="1"/>
            </a:lvl2pPr>
            <a:lvl3pPr marL="914340" indent="0">
              <a:buNone/>
              <a:defRPr sz="1900" b="1"/>
            </a:lvl3pPr>
            <a:lvl4pPr marL="1371511" indent="0">
              <a:buNone/>
              <a:defRPr sz="1500" b="1"/>
            </a:lvl4pPr>
            <a:lvl5pPr marL="1828681" indent="0">
              <a:buNone/>
              <a:defRPr sz="1500" b="1"/>
            </a:lvl5pPr>
            <a:lvl6pPr marL="2285852" indent="0">
              <a:buNone/>
              <a:defRPr sz="1500" b="1"/>
            </a:lvl6pPr>
            <a:lvl7pPr marL="2743021" indent="0">
              <a:buNone/>
              <a:defRPr sz="1500" b="1"/>
            </a:lvl7pPr>
            <a:lvl8pPr marL="3200193" indent="0">
              <a:buNone/>
              <a:defRPr sz="1500" b="1"/>
            </a:lvl8pPr>
            <a:lvl9pPr marL="365736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100" b="1"/>
            </a:lvl2pPr>
            <a:lvl3pPr marL="914340" indent="0">
              <a:buNone/>
              <a:defRPr sz="1900" b="1"/>
            </a:lvl3pPr>
            <a:lvl4pPr marL="1371511" indent="0">
              <a:buNone/>
              <a:defRPr sz="1500" b="1"/>
            </a:lvl4pPr>
            <a:lvl5pPr marL="1828681" indent="0">
              <a:buNone/>
              <a:defRPr sz="1500" b="1"/>
            </a:lvl5pPr>
            <a:lvl6pPr marL="2285852" indent="0">
              <a:buNone/>
              <a:defRPr sz="1500" b="1"/>
            </a:lvl6pPr>
            <a:lvl7pPr marL="2743021" indent="0">
              <a:buNone/>
              <a:defRPr sz="1500" b="1"/>
            </a:lvl7pPr>
            <a:lvl8pPr marL="3200193" indent="0">
              <a:buNone/>
              <a:defRPr sz="1500" b="1"/>
            </a:lvl8pPr>
            <a:lvl9pPr marL="3657363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5920-C300-CB4E-807F-1486B6DDA199}" type="datetime1">
              <a:rPr lang="en-US" smtClean="0"/>
              <a:t>12/8/16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8840-5EC9-7C4B-A3C5-19BCBFBFEED0}" type="datetime1">
              <a:rPr lang="en-US" smtClean="0"/>
              <a:t>12/8/16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8026-E9E2-EB4D-8CCD-8FA2303DC3A3}" type="datetime1">
              <a:rPr lang="en-US" smtClean="0"/>
              <a:t>12/8/16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7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70" indent="0">
              <a:buNone/>
              <a:defRPr sz="1500"/>
            </a:lvl2pPr>
            <a:lvl3pPr marL="914340" indent="0">
              <a:buNone/>
              <a:defRPr sz="1200"/>
            </a:lvl3pPr>
            <a:lvl4pPr marL="1371511" indent="0">
              <a:buNone/>
              <a:defRPr sz="1200"/>
            </a:lvl4pPr>
            <a:lvl5pPr marL="1828681" indent="0">
              <a:buNone/>
              <a:defRPr sz="1200"/>
            </a:lvl5pPr>
            <a:lvl6pPr marL="2285852" indent="0">
              <a:buNone/>
              <a:defRPr sz="1200"/>
            </a:lvl6pPr>
            <a:lvl7pPr marL="2743021" indent="0">
              <a:buNone/>
              <a:defRPr sz="1200"/>
            </a:lvl7pPr>
            <a:lvl8pPr marL="3200193" indent="0">
              <a:buNone/>
              <a:defRPr sz="1200"/>
            </a:lvl8pPr>
            <a:lvl9pPr marL="36573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0B54-158A-DF41-A663-FD5E57DEF15E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31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100"/>
            </a:lvl4pPr>
            <a:lvl5pPr marL="1828681" indent="0">
              <a:buNone/>
              <a:defRPr sz="2100"/>
            </a:lvl5pPr>
            <a:lvl6pPr marL="2285852" indent="0">
              <a:buNone/>
              <a:defRPr sz="2100"/>
            </a:lvl6pPr>
            <a:lvl7pPr marL="2743021" indent="0">
              <a:buNone/>
              <a:defRPr sz="2100"/>
            </a:lvl7pPr>
            <a:lvl8pPr marL="3200193" indent="0">
              <a:buNone/>
              <a:defRPr sz="2100"/>
            </a:lvl8pPr>
            <a:lvl9pPr marL="3657363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2"/>
            <a:ext cx="2949178" cy="3811588"/>
          </a:xfrm>
        </p:spPr>
        <p:txBody>
          <a:bodyPr/>
          <a:lstStyle>
            <a:lvl1pPr marL="0" indent="0">
              <a:buNone/>
              <a:defRPr sz="1500"/>
            </a:lvl1pPr>
            <a:lvl2pPr marL="457170" indent="0">
              <a:buNone/>
              <a:defRPr sz="1500"/>
            </a:lvl2pPr>
            <a:lvl3pPr marL="914340" indent="0">
              <a:buNone/>
              <a:defRPr sz="1200"/>
            </a:lvl3pPr>
            <a:lvl4pPr marL="1371511" indent="0">
              <a:buNone/>
              <a:defRPr sz="1200"/>
            </a:lvl4pPr>
            <a:lvl5pPr marL="1828681" indent="0">
              <a:buNone/>
              <a:defRPr sz="1200"/>
            </a:lvl5pPr>
            <a:lvl6pPr marL="2285852" indent="0">
              <a:buNone/>
              <a:defRPr sz="1200"/>
            </a:lvl6pPr>
            <a:lvl7pPr marL="2743021" indent="0">
              <a:buNone/>
              <a:defRPr sz="1200"/>
            </a:lvl7pPr>
            <a:lvl8pPr marL="3200193" indent="0">
              <a:buNone/>
              <a:defRPr sz="1200"/>
            </a:lvl8pPr>
            <a:lvl9pPr marL="365736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71EA-CFD3-B74A-905E-DF05959377AA}" type="datetime1">
              <a:rPr lang="en-US" smtClean="0"/>
              <a:t>12/8/16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4"/>
            <a:ext cx="20574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87B6E-3F74-014E-8F3F-7374416B3881}" type="datetime1">
              <a:rPr lang="en-US" smtClean="0"/>
              <a:t>12/8/16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4"/>
            <a:ext cx="30861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39CD-2F0E-0D4D-84EB-78B480075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4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6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7" indent="-228584" algn="l" defTabSz="91434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Drawing Causal Inference from 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Babak</a:t>
            </a:r>
            <a:r>
              <a:rPr lang="en-US" b="1" dirty="0" smtClean="0"/>
              <a:t> </a:t>
            </a:r>
            <a:r>
              <a:rPr lang="en-US" b="1" dirty="0" err="1" smtClean="0"/>
              <a:t>Salimi</a:t>
            </a:r>
            <a:r>
              <a:rPr lang="en-US" dirty="0" smtClean="0"/>
              <a:t>*, Dan Suciu*,	Johannes </a:t>
            </a:r>
            <a:r>
              <a:rPr lang="en-US" dirty="0" err="1" smtClean="0"/>
              <a:t>Gehrke</a:t>
            </a:r>
            <a:r>
              <a:rPr lang="en-US" baseline="30000" dirty="0" smtClean="0"/>
              <a:t>+</a:t>
            </a:r>
            <a:endParaRPr lang="en-US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1781773" y="5102009"/>
            <a:ext cx="4971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>
                <a:solidFill>
                  <a:schemeClr val="tx2"/>
                </a:solidFill>
              </a:rPr>
              <a:t>*</a:t>
            </a:r>
            <a:r>
              <a:rPr lang="en-US" sz="2000" dirty="0" smtClean="0">
                <a:solidFill>
                  <a:schemeClr val="tx2"/>
                </a:solidFill>
              </a:rPr>
              <a:t>University </a:t>
            </a:r>
            <a:r>
              <a:rPr lang="en-US" sz="2000" dirty="0">
                <a:solidFill>
                  <a:schemeClr val="tx2"/>
                </a:solidFill>
              </a:rPr>
              <a:t>of </a:t>
            </a:r>
            <a:r>
              <a:rPr lang="en-US" sz="2000" dirty="0" smtClean="0">
                <a:solidFill>
                  <a:schemeClr val="tx2"/>
                </a:solidFill>
              </a:rPr>
              <a:t>Washington</a:t>
            </a: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dirty="0" smtClean="0">
                <a:solidFill>
                  <a:schemeClr val="tx2"/>
                </a:solidFill>
              </a:rPr>
              <a:t>	</a:t>
            </a:r>
            <a:r>
              <a:rPr lang="en-US" sz="2000" baseline="30000" dirty="0" smtClean="0">
                <a:solidFill>
                  <a:schemeClr val="tx2"/>
                </a:solidFill>
              </a:rPr>
              <a:t>+</a:t>
            </a:r>
            <a:r>
              <a:rPr lang="en-US" sz="2000" dirty="0" smtClean="0">
                <a:solidFill>
                  <a:schemeClr val="tx2"/>
                </a:solidFill>
              </a:rPr>
              <a:t>Microsoft</a:t>
            </a:r>
          </a:p>
          <a:p>
            <a:pPr algn="ctr"/>
            <a:endParaRPr lang="en-US" sz="2000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Algebraic Properties </a:t>
                </a:r>
                <a:r>
                  <a:rPr lang="en-US" sz="1800" dirty="0" smtClean="0"/>
                  <a:t>(monotone</a:t>
                </a:r>
                <a:r>
                  <a:rPr lang="en-US" sz="18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en-US" sz="1800" dirty="0" smtClean="0"/>
                  <a:t> )</a:t>
                </a:r>
                <a:endParaRPr lang="en-US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28584" lvl="2">
                  <a:spcBef>
                    <a:spcPts val="1000"/>
                  </a:spcBef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(Intersection)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∪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endParaRPr lang="en-US" sz="2000" b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endParaRPr lang="en-US" sz="2000" b="1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marL="228584" lvl="2">
                  <a:spcBef>
                    <a:spcPts val="1000"/>
                  </a:spcBef>
                </a:pP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Refinement)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i</m:t>
                        </m:r>
                      </m:sub>
                    </m:sSub>
                    <m:r>
                      <a:rPr lang="en-US" sz="200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iff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𝑅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ea typeface="Cambria Math"/>
                  </a:rPr>
                  <a:t> </a:t>
                </a:r>
              </a:p>
              <a:p>
                <a:pPr marL="1200150" lvl="3" indent="-342900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:r>
                  <a:rPr lang="en-US" dirty="0">
                    <a:ea typeface="Cambria Math"/>
                  </a:rPr>
                  <a:t>denotes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en-US" i="1" dirty="0">
                    <a:ea typeface="Cambria Math"/>
                  </a:rPr>
                  <a:t>refines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, </a:t>
                </a:r>
                <a:r>
                  <a:rPr lang="en-US" dirty="0">
                    <a:ea typeface="Cambria Math"/>
                  </a:rPr>
                  <a:t>i.e., </a:t>
                </a:r>
                <a:r>
                  <a:rPr lang="en-US" dirty="0"/>
                  <a:t>if every element of 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 is a subset of some element of 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endParaRPr lang="en-US" dirty="0">
                  <a:solidFill>
                    <a:schemeClr val="accent1"/>
                  </a:solidFill>
                  <a:ea typeface="Cambria Math"/>
                </a:endParaRPr>
              </a:p>
              <a:p>
                <a:r>
                  <a:rPr lang="en-US" sz="2000" dirty="0" smtClean="0"/>
                  <a:t> </a:t>
                </a: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Entailment)</a:t>
                </a:r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>
                    <a:ea typeface="Cambria Math"/>
                  </a:rPr>
                  <a:t>If</a:t>
                </a:r>
                <a:r>
                  <a:rPr lang="en-US" sz="2000" dirty="0">
                    <a:solidFill>
                      <a:schemeClr val="accent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chemeClr val="accent1"/>
                        </a:solidFill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i="1" dirty="0" smtClean="0">
                  <a:solidFill>
                    <a:srgbClr val="FF0000"/>
                  </a:solidFill>
                  <a:latin typeface="Cambria Math" charset="0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Factorization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FF0000"/>
                            </a:solidFill>
                            <a:ea typeface="Cambria Math"/>
                          </a:rPr>
                          <m:t>)</m:t>
                        </m:r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∩…∩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∨…∨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SBQs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773" t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284581" y="2325508"/>
            <a:ext cx="40965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Start </a:t>
            </a:r>
            <a:r>
              <a:rPr lang="en-US" dirty="0" smtClean="0"/>
              <a:t>pruning </a:t>
            </a:r>
            <a:r>
              <a:rPr lang="en-US" dirty="0" err="1" smtClean="0"/>
              <a:t>wrt</a:t>
            </a:r>
            <a:r>
              <a:rPr lang="en-US" dirty="0" smtClean="0"/>
              <a:t>. larger groups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1161" y="5250997"/>
            <a:ext cx="6085489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Start pruning the shared attributes between all groups and disjunction of aggregate conditions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Algebraic </a:t>
                </a:r>
                <a:r>
                  <a:rPr lang="en-US" dirty="0" smtClean="0"/>
                  <a:t>Properties </a:t>
                </a:r>
                <a:r>
                  <a:rPr lang="en-US" sz="2000" dirty="0"/>
                  <a:t>(</a:t>
                </a:r>
                <a:r>
                  <a:rPr lang="en-US" sz="2000" dirty="0" smtClean="0"/>
                  <a:t>monotone/decomposable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normalized data 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3091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</a:rPr>
                      <m:t>𝑋</m:t>
                    </m:r>
                    <m:r>
                      <a:rPr lang="en-US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𝑆</m:t>
                    </m:r>
                    <m:r>
                      <a:rPr lang="en-US">
                        <a:solidFill>
                          <a:schemeClr val="accent1"/>
                        </a:solidFill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>
                        <a:solidFill>
                          <a:schemeClr val="accent1"/>
                        </a:solidFill>
                        <a:latin typeface="Cambria Math" charset="0"/>
                      </a:rPr>
                      <m:t>…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where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, </a:t>
                </a:r>
                <a:r>
                  <a:rPr lang="en-US" dirty="0" smtClean="0"/>
                  <a:t>for </a:t>
                </a:r>
                <a:r>
                  <a:rPr lang="en-US" dirty="0"/>
                  <a:t>any decomposable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>
                    <a:solidFill>
                      <a:srgbClr val="FF0000"/>
                    </a:solidFill>
                    <a:ea typeface="Cambria Math"/>
                  </a:rPr>
                  <a:t>Modularity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</a:t>
                </a:r>
                <a:r>
                  <a:rPr lang="is-IS" sz="2000" dirty="0">
                    <a:solidFill>
                      <a:srgbClr val="FF0000"/>
                    </a:solidFill>
                  </a:rPr>
                  <a:t>…,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ea typeface="Cambria Math"/>
                </a:endParaRPr>
              </a:p>
              <a:p>
                <a:pPr lvl="1"/>
                <a:endParaRPr lang="en-US" sz="2000" dirty="0">
                  <a:ea typeface="Cambria Math"/>
                </a:endParaRPr>
              </a:p>
              <a:p>
                <a:pPr lvl="1"/>
                <a:endParaRPr lang="en-US" sz="200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 lvl="1"/>
                <a:r>
                  <a:rPr lang="en-US" sz="2000" dirty="0" smtClean="0">
                    <a:solidFill>
                      <a:srgbClr val="FF0000"/>
                    </a:solidFill>
                    <a:ea typeface="Cambria Math"/>
                  </a:rPr>
                  <a:t>(</a:t>
                </a:r>
                <a:r>
                  <a:rPr lang="en-US" sz="2000" b="1" dirty="0" smtClean="0">
                    <a:solidFill>
                      <a:srgbClr val="FF0000"/>
                    </a:solidFill>
                    <a:ea typeface="Cambria Math"/>
                  </a:rPr>
                  <a:t>Reduction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𝑆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𝑓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)∗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𝐹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(∆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))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</a:t>
                </a:r>
                <a:r>
                  <a:rPr lang="is-IS" sz="2000" dirty="0">
                    <a:solidFill>
                      <a:srgbClr val="FF0000"/>
                    </a:solidFill>
                  </a:rPr>
                  <a:t>…,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⋈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∗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  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∆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𝑖𝑚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  <m:t>𝑖𝑚</m:t>
                                </m:r>
                              </m:sub>
                            </m:sSub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⋉…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charset="0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9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568999" y="3595057"/>
            <a:ext cx="6499236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Filtering can be pushed down to the base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45734" y="4847374"/>
                <a:ext cx="2184383" cy="1225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endParaRPr lang="en-US" sz="1400" dirty="0" smtClean="0">
                  <a:solidFill>
                    <a:schemeClr val="accent1"/>
                  </a:solidFill>
                  <a:ea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𝑛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([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𝑚</m:t>
                    </m:r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]</m:t>
                    </m:r>
                  </m:oMath>
                </a14:m>
                <a:r>
                  <a:rPr lang="en-US" sz="1400" dirty="0">
                    <a:solidFill>
                      <a:schemeClr val="accent1"/>
                    </a:solidFill>
                  </a:rPr>
                  <a:t>)</a:t>
                </a:r>
                <a:endParaRPr lang="en-US" sz="1400" dirty="0" smtClean="0">
                  <a:solidFill>
                    <a:schemeClr val="accent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Ϝ</m:t>
                    </m:r>
                    <m:d>
                      <m:dPr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 smtClean="0"/>
                  <a:t>flatten 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accent1"/>
                        </a:solidFill>
                        <a:latin typeface="Cambria Math" charset="0"/>
                      </a:rPr>
                      <m:t>𝐶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)=</m:t>
                          </m:r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r>
                  <a:rPr lang="en-US" sz="1400" dirty="0" smtClean="0">
                    <a:solidFill>
                      <a:schemeClr val="accent1"/>
                    </a:solidFill>
                  </a:rPr>
                  <a:t> </a:t>
                </a:r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734" y="4847374"/>
                <a:ext cx="2184383" cy="12258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43417" y="5267938"/>
            <a:ext cx="518062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We can </a:t>
            </a:r>
            <a:r>
              <a:rPr lang="en-US" dirty="0" smtClean="0"/>
              <a:t>perform semi-join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Factorization for multiple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66510" y="1574129"/>
            <a:ext cx="8981860" cy="758930"/>
          </a:xfrm>
        </p:spPr>
        <p:txBody>
          <a:bodyPr lIns="0" tIns="0" rIns="0" bIns="0">
            <a:noAutofit/>
          </a:bodyPr>
          <a:lstStyle/>
          <a:p>
            <a:pPr marL="1371512" lvl="3" indent="0">
              <a:buNone/>
            </a:pPr>
            <a:r>
              <a:rPr lang="en-US" sz="2400" dirty="0" smtClean="0"/>
              <a:t>Causal queries:    </a:t>
            </a:r>
            <a:r>
              <a:rPr lang="en-US" sz="2400" dirty="0" smtClean="0">
                <a:solidFill>
                  <a:srgbClr val="FF0000"/>
                </a:solidFill>
              </a:rPr>
              <a:t>T1:</a:t>
            </a:r>
            <a:r>
              <a:rPr lang="en-US" sz="2400" dirty="0" smtClean="0">
                <a:solidFill>
                  <a:schemeClr val="accent1"/>
                </a:solidFill>
              </a:rPr>
              <a:t>LowVisibility;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T2:</a:t>
            </a:r>
            <a:r>
              <a:rPr lang="en-US" sz="2400" dirty="0" smtClean="0">
                <a:solidFill>
                  <a:schemeClr val="accent1"/>
                </a:solidFill>
              </a:rPr>
              <a:t>HeavySnow;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T3:</a:t>
            </a:r>
            <a:r>
              <a:rPr lang="en-US" sz="2400" dirty="0" smtClean="0">
                <a:solidFill>
                  <a:schemeClr val="accent1"/>
                </a:solidFill>
              </a:rPr>
              <a:t>SnowStrom;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T4:</a:t>
            </a:r>
            <a:r>
              <a:rPr lang="en-US" sz="2400" dirty="0" smtClean="0">
                <a:solidFill>
                  <a:schemeClr val="accent1"/>
                </a:solidFill>
              </a:rPr>
              <a:t>Windspeed;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T5:</a:t>
            </a:r>
            <a:r>
              <a:rPr lang="en-US" sz="2400" dirty="0" smtClean="0">
                <a:solidFill>
                  <a:schemeClr val="accent1"/>
                </a:solidFill>
              </a:rPr>
              <a:t>Thunder</a:t>
            </a:r>
            <a:r>
              <a:rPr lang="en-US" sz="2400" dirty="0">
                <a:solidFill>
                  <a:schemeClr val="accent1"/>
                </a:solidFill>
              </a:rPr>
              <a:t>; </a:t>
            </a:r>
            <a:endParaRPr lang="en-US" sz="2400" dirty="0"/>
          </a:p>
          <a:p>
            <a:pPr marL="685756" lvl="2">
              <a:spcBef>
                <a:spcPts val="1000"/>
              </a:spcBef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75" y="3519947"/>
            <a:ext cx="4466896" cy="33501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6711" y="4732151"/>
            <a:ext cx="168668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10x  speed </a:t>
            </a:r>
            <a:r>
              <a:rPr lang="en-US" dirty="0"/>
              <a:t>up!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2301" y="5353810"/>
            <a:ext cx="407139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After pruning we can run several SBs </a:t>
            </a:r>
            <a:r>
              <a:rPr lang="en-US" sz="1200" dirty="0" err="1" smtClean="0"/>
              <a:t>wrt</a:t>
            </a:r>
            <a:r>
              <a:rPr lang="en-US" sz="1200" dirty="0" smtClean="0"/>
              <a:t>. Different treatments for different subsets of the data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964492" y="2426070"/>
            <a:ext cx="32773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Partition treatments (heuristic)</a:t>
            </a:r>
          </a:p>
          <a:p>
            <a:pPr lvl="3"/>
            <a:r>
              <a:rPr lang="en-US" dirty="0" smtClean="0">
                <a:solidFill>
                  <a:schemeClr val="accent1"/>
                </a:solidFill>
              </a:rPr>
              <a:t>G1</a:t>
            </a:r>
            <a:r>
              <a:rPr lang="en-US" dirty="0">
                <a:solidFill>
                  <a:schemeClr val="accent1"/>
                </a:solidFill>
              </a:rPr>
              <a:t>={</a:t>
            </a:r>
            <a:r>
              <a:rPr lang="en-US" dirty="0">
                <a:solidFill>
                  <a:srgbClr val="FF0000"/>
                </a:solidFill>
              </a:rPr>
              <a:t>T1, </a:t>
            </a:r>
            <a:r>
              <a:rPr lang="en-US" dirty="0" smtClean="0">
                <a:solidFill>
                  <a:srgbClr val="FF0000"/>
                </a:solidFill>
              </a:rPr>
              <a:t>T5</a:t>
            </a:r>
            <a:r>
              <a:rPr lang="en-US" dirty="0" smtClean="0">
                <a:solidFill>
                  <a:schemeClr val="accent1"/>
                </a:solidFill>
              </a:rPr>
              <a:t>}  </a:t>
            </a:r>
            <a:endParaRPr lang="en-US" dirty="0">
              <a:solidFill>
                <a:schemeClr val="accent1"/>
              </a:solidFill>
            </a:endParaRPr>
          </a:p>
          <a:p>
            <a:pPr lvl="3"/>
            <a:r>
              <a:rPr lang="en-US" dirty="0">
                <a:solidFill>
                  <a:schemeClr val="accent1"/>
                </a:solidFill>
              </a:rPr>
              <a:t>G2={ </a:t>
            </a:r>
            <a:r>
              <a:rPr lang="en-US" dirty="0" smtClean="0">
                <a:solidFill>
                  <a:srgbClr val="FF0000"/>
                </a:solidFill>
              </a:rPr>
              <a:t>T2,T3,t4</a:t>
            </a:r>
            <a:r>
              <a:rPr lang="en-US" dirty="0" smtClean="0">
                <a:solidFill>
                  <a:schemeClr val="accent1"/>
                </a:solidFill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017680" y="2824137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5942" y="25269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sz="1600" dirty="0" smtClean="0"/>
              <a:t>Prune </a:t>
            </a:r>
            <a:r>
              <a:rPr lang="en-US" sz="1600" dirty="0" err="1" smtClean="0"/>
              <a:t>wrt</a:t>
            </a:r>
            <a:r>
              <a:rPr lang="en-US" sz="1600" dirty="0" smtClean="0"/>
              <a:t>. each group</a:t>
            </a:r>
          </a:p>
          <a:p>
            <a:pPr lvl="3"/>
            <a:r>
              <a:rPr lang="en-US" sz="1600" dirty="0" smtClean="0"/>
              <a:t>(Shared attributes, disjunction of the treatments)</a:t>
            </a:r>
            <a:endParaRPr lang="en-US" sz="1600" dirty="0"/>
          </a:p>
        </p:txBody>
      </p:sp>
      <p:sp>
        <p:nvSpPr>
          <p:cNvPr id="18" name="Right Arrow 17"/>
          <p:cNvSpPr/>
          <p:nvPr/>
        </p:nvSpPr>
        <p:spPr>
          <a:xfrm>
            <a:off x="5029624" y="3112037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2935172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lvl="3"/>
            <a:r>
              <a:rPr lang="en-US" sz="1600" dirty="0" smtClean="0"/>
              <a:t>Impose the original queries to the pruned data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4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/>
      <p:bldP spid="15" grpId="0" animBg="1"/>
      <p:bldP spid="16" grpId="0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Modularity and Reduction reduction 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82" y="2956202"/>
            <a:ext cx="4776952" cy="3582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6326" y="4555198"/>
            <a:ext cx="1563248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2x  speed </a:t>
            </a:r>
            <a:r>
              <a:rPr lang="en-US" dirty="0"/>
              <a:t>up!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882298" y="2169156"/>
            <a:ext cx="3643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Decompose </a:t>
            </a:r>
            <a:r>
              <a:rPr lang="en-US" sz="1600" dirty="0" smtClean="0"/>
              <a:t>data </a:t>
            </a:r>
            <a:r>
              <a:rPr lang="en-US" sz="1600" dirty="0" smtClean="0"/>
              <a:t>into flight and weather </a:t>
            </a:r>
            <a:r>
              <a:rPr lang="en-US" sz="1600" dirty="0" smtClean="0"/>
              <a:t>tables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829472" y="2439244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3080" y="2185350"/>
            <a:ext cx="3643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Filter weather </a:t>
            </a:r>
            <a:r>
              <a:rPr lang="en-US" sz="1600" dirty="0" smtClean="0"/>
              <a:t>table </a:t>
            </a:r>
            <a:r>
              <a:rPr lang="en-US" sz="1600" dirty="0" err="1" smtClean="0"/>
              <a:t>wrt</a:t>
            </a:r>
            <a:r>
              <a:rPr lang="en-US" sz="1600" dirty="0" smtClean="0"/>
              <a:t>. </a:t>
            </a:r>
            <a:r>
              <a:rPr lang="en-US" sz="1600" dirty="0" smtClean="0"/>
              <a:t>a treatment </a:t>
            </a:r>
            <a:r>
              <a:rPr lang="en-US" sz="1600" dirty="0" smtClean="0"/>
              <a:t>e.g., Low visibility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920538" y="2483311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7276996" y="3067615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8458" y="2142515"/>
            <a:ext cx="3643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Semi-join the result </a:t>
            </a:r>
            <a:r>
              <a:rPr lang="en-US" sz="1600" dirty="0" smtClean="0"/>
              <a:t>with the flight </a:t>
            </a:r>
            <a:r>
              <a:rPr lang="en-US" sz="1600" dirty="0" smtClean="0"/>
              <a:t>table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19777" y="3548192"/>
            <a:ext cx="3643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sz="1600" dirty="0" smtClean="0"/>
              <a:t>Filter the reduced flight </a:t>
            </a:r>
            <a:r>
              <a:rPr lang="en-US" sz="1600" dirty="0" smtClean="0"/>
              <a:t>table; </a:t>
            </a:r>
            <a:r>
              <a:rPr lang="en-US" sz="1600" dirty="0" smtClean="0"/>
              <a:t>join with the filtered weather </a:t>
            </a:r>
            <a:r>
              <a:rPr lang="en-US" sz="1600" dirty="0" smtClean="0"/>
              <a:t>table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466510" y="1574129"/>
            <a:ext cx="8981860" cy="758930"/>
          </a:xfrm>
        </p:spPr>
        <p:txBody>
          <a:bodyPr lIns="0" tIns="0" rIns="0" bIns="0">
            <a:noAutofit/>
          </a:bodyPr>
          <a:lstStyle/>
          <a:p>
            <a:pPr marL="1371512" lvl="3" indent="0">
              <a:buNone/>
            </a:pPr>
            <a:r>
              <a:rPr lang="en-US" sz="2400" dirty="0" smtClean="0"/>
              <a:t>Causal queries:    </a:t>
            </a:r>
            <a:r>
              <a:rPr lang="en-US" sz="2400" dirty="0" err="1" smtClean="0">
                <a:solidFill>
                  <a:schemeClr val="accent1"/>
                </a:solidFill>
              </a:rPr>
              <a:t>LowVisibility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Windspeed</a:t>
            </a:r>
            <a:r>
              <a:rPr lang="en-US" sz="2400" dirty="0" smtClean="0">
                <a:solidFill>
                  <a:schemeClr val="accent1"/>
                </a:solidFill>
              </a:rPr>
              <a:t>;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US" sz="2400" dirty="0"/>
          </a:p>
          <a:p>
            <a:pPr marL="685756" lvl="2">
              <a:spcBef>
                <a:spcPts val="1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4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0" y="2690543"/>
            <a:ext cx="3084130" cy="1325563"/>
          </a:xfrm>
        </p:spPr>
        <p:txBody>
          <a:bodyPr>
            <a:noAutofit/>
          </a:bodyPr>
          <a:lstStyle/>
          <a:p>
            <a:r>
              <a:rPr lang="en-US" sz="9600" dirty="0" smtClean="0"/>
              <a:t>END</a:t>
            </a:r>
            <a:endParaRPr lang="en-US" sz="9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584" lvl="1">
              <a:spcBef>
                <a:spcPts val="1000"/>
              </a:spcBef>
            </a:pPr>
            <a:r>
              <a:rPr lang="en-US" dirty="0" smtClean="0">
                <a:solidFill>
                  <a:srgbClr val="FF0000"/>
                </a:solidFill>
              </a:rPr>
              <a:t>Performance Debugging:</a:t>
            </a:r>
          </a:p>
          <a:p>
            <a:pPr marL="685753" lvl="2">
              <a:spcBef>
                <a:spcPts val="1000"/>
              </a:spcBef>
            </a:pPr>
            <a:r>
              <a:rPr lang="en-US" sz="1900" dirty="0" smtClean="0"/>
              <a:t>What is the </a:t>
            </a:r>
            <a:r>
              <a:rPr lang="en-US" sz="1900" dirty="0"/>
              <a:t>effect of the new version of Postgres (vs. the pervious version) on query runtime, given a population of queries? </a:t>
            </a:r>
            <a:r>
              <a:rPr lang="en-US" sz="1800" dirty="0">
                <a:solidFill>
                  <a:schemeClr val="accent6"/>
                </a:solidFill>
              </a:rPr>
              <a:t>[VISKA]</a:t>
            </a:r>
            <a:endParaRPr lang="en-US" sz="1800" dirty="0"/>
          </a:p>
          <a:p>
            <a:pPr marL="228587" lvl="1">
              <a:spcBef>
                <a:spcPts val="1000"/>
              </a:spcBef>
            </a:pPr>
            <a:r>
              <a:rPr lang="en-US" altLang="en-US" dirty="0" smtClean="0">
                <a:solidFill>
                  <a:srgbClr val="FF0000"/>
                </a:solidFill>
                <a:ea typeface="Times New Roman" charset="0"/>
                <a:cs typeface="Times New Roman" charset="0"/>
              </a:rPr>
              <a:t>Health Science: </a:t>
            </a:r>
            <a:endParaRPr lang="en-US" altLang="en-US" dirty="0">
              <a:solidFill>
                <a:srgbClr val="FF0000"/>
              </a:solidFill>
              <a:ea typeface="Times New Roman" charset="0"/>
              <a:cs typeface="Times New Roman" charset="0"/>
            </a:endParaRPr>
          </a:p>
          <a:p>
            <a:pPr marL="685754" lvl="2">
              <a:spcBef>
                <a:spcPts val="1000"/>
              </a:spcBef>
            </a:pPr>
            <a:r>
              <a:rPr lang="en-US" altLang="en-US" sz="1900" dirty="0">
                <a:ea typeface="Times New Roman" charset="0"/>
                <a:cs typeface="Times New Roman" charset="0"/>
              </a:rPr>
              <a:t>What is the efficacy of a given drug in a population</a:t>
            </a:r>
            <a:r>
              <a:rPr lang="en-US" altLang="en-US" sz="1900" dirty="0" smtClean="0">
                <a:ea typeface="Times New Roman" charset="0"/>
                <a:cs typeface="Times New Roman" charset="0"/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Social/political Science:</a:t>
            </a:r>
          </a:p>
          <a:p>
            <a:pPr lvl="1"/>
            <a:r>
              <a:rPr lang="en-US" sz="1900" dirty="0"/>
              <a:t>What causes ethnic violence? </a:t>
            </a:r>
          </a:p>
          <a:p>
            <a:pPr lvl="1"/>
            <a:r>
              <a:rPr lang="en-US" sz="1900" dirty="0"/>
              <a:t>Why are rural people more politically conservative than urban people</a:t>
            </a:r>
            <a:r>
              <a:rPr lang="en-US" sz="1900" dirty="0" smtClean="0"/>
              <a:t>?</a:t>
            </a:r>
            <a:endParaRPr lang="en-US" sz="1800" dirty="0"/>
          </a:p>
          <a:p>
            <a:r>
              <a:rPr lang="en-US" sz="2400" dirty="0">
                <a:solidFill>
                  <a:srgbClr val="FF0000"/>
                </a:solidFill>
              </a:rPr>
              <a:t>Marketing :  </a:t>
            </a:r>
          </a:p>
          <a:p>
            <a:pPr lvl="1"/>
            <a:r>
              <a:rPr lang="en-US" sz="1900" dirty="0"/>
              <a:t>Evaluating new ideas/policies for a business 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Causal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Causality: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is a cause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dirty="0" smtClean="0"/>
              <a:t>”  if by </a:t>
            </a:r>
            <a:r>
              <a:rPr lang="en-US" dirty="0"/>
              <a:t>perturbing/intervening </a:t>
            </a:r>
            <a:r>
              <a:rPr lang="en-US" dirty="0" smtClean="0">
                <a:solidFill>
                  <a:schemeClr val="accent1"/>
                </a:solidFill>
              </a:rPr>
              <a:t>X</a:t>
            </a:r>
            <a:r>
              <a:rPr lang="en-US" dirty="0" smtClean="0"/>
              <a:t> and keeping everything else unchanged we affect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Causal inference: </a:t>
            </a:r>
            <a:r>
              <a:rPr lang="en-US" dirty="0" smtClean="0"/>
              <a:t>is the process by which one can use data to make claims about causal relationships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Causal vs. Predictive analysis: </a:t>
            </a:r>
          </a:p>
          <a:p>
            <a:pPr lvl="1"/>
            <a:r>
              <a:rPr lang="en-US" dirty="0"/>
              <a:t>Predictive analysis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P(X,Y) 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Causal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analysis        </a:t>
            </a:r>
            <a:r>
              <a:rPr lang="en-US" dirty="0" smtClean="0">
                <a:solidFill>
                  <a:schemeClr val="accent1"/>
                </a:solidFill>
              </a:rPr>
              <a:t>P(Y, Intervening (X)) </a:t>
            </a:r>
          </a:p>
          <a:p>
            <a:pPr lvl="1"/>
            <a:r>
              <a:rPr lang="en-US" dirty="0" smtClean="0"/>
              <a:t>Fundamentally different!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this Research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Causal inference is performed today using statistical software such as SAS, SPSS, or R </a:t>
            </a:r>
            <a:r>
              <a:rPr lang="en-US" sz="2100" dirty="0" smtClean="0">
                <a:solidFill>
                  <a:schemeClr val="accent6"/>
                </a:solidFill>
              </a:rPr>
              <a:t>[</a:t>
            </a:r>
            <a:r>
              <a:rPr lang="en-US" sz="2100" dirty="0" err="1">
                <a:solidFill>
                  <a:schemeClr val="accent6"/>
                </a:solidFill>
              </a:rPr>
              <a:t>MatchIt</a:t>
            </a:r>
            <a:r>
              <a:rPr lang="en-US" sz="2100" dirty="0">
                <a:solidFill>
                  <a:schemeClr val="accent6"/>
                </a:solidFill>
              </a:rPr>
              <a:t> 2015, </a:t>
            </a:r>
            <a:r>
              <a:rPr lang="en-US" sz="2100" dirty="0" err="1">
                <a:solidFill>
                  <a:schemeClr val="accent6"/>
                </a:solidFill>
              </a:rPr>
              <a:t>CausalImpact</a:t>
            </a:r>
            <a:r>
              <a:rPr lang="en-US" sz="2100" dirty="0">
                <a:solidFill>
                  <a:schemeClr val="accent6"/>
                </a:solidFill>
              </a:rPr>
              <a:t> 2015,CEM 2016, </a:t>
            </a:r>
            <a:r>
              <a:rPr lang="is-IS" sz="2100" dirty="0">
                <a:solidFill>
                  <a:schemeClr val="accent6"/>
                </a:solidFill>
              </a:rPr>
              <a:t>…</a:t>
            </a:r>
            <a:r>
              <a:rPr lang="en-US" sz="2100" dirty="0" smtClean="0">
                <a:solidFill>
                  <a:schemeClr val="accent6"/>
                </a:solidFill>
              </a:rPr>
              <a:t>]</a:t>
            </a:r>
            <a:endParaRPr lang="en-US" dirty="0" smtClean="0"/>
          </a:p>
          <a:p>
            <a:r>
              <a:rPr lang="en-US" dirty="0" smtClean="0"/>
              <a:t>Work well on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single</a:t>
            </a:r>
            <a:r>
              <a:rPr lang="en-US" dirty="0" smtClean="0"/>
              <a:t> table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49427" y="3857340"/>
            <a:ext cx="4572000" cy="38472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311985" y="5154994"/>
            <a:ext cx="6302759" cy="593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endParaRPr lang="en-US" b="1" dirty="0" smtClean="0">
              <a:solidFill>
                <a:srgbClr val="FF0000"/>
              </a:solidFill>
            </a:endParaRPr>
          </a:p>
          <a:p>
            <a:pPr marL="0" lvl="1" algn="ctr"/>
            <a:endParaRPr lang="en-US" b="1" dirty="0">
              <a:solidFill>
                <a:srgbClr val="FF0000"/>
              </a:solidFill>
            </a:endParaRPr>
          </a:p>
          <a:p>
            <a:pPr marL="0" lvl="1" algn="ctr"/>
            <a:r>
              <a:rPr lang="en-US" b="1" dirty="0" smtClean="0">
                <a:solidFill>
                  <a:srgbClr val="FF0000"/>
                </a:solidFill>
              </a:rPr>
              <a:t>Fast SQL queries                     Scalable causal inference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03200" y="5366129"/>
            <a:ext cx="797104" cy="22207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11985" y="3915332"/>
            <a:ext cx="6302759" cy="1181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Our </a:t>
            </a:r>
            <a:r>
              <a:rPr lang="en-US" dirty="0">
                <a:solidFill>
                  <a:srgbClr val="FF0000"/>
                </a:solidFill>
              </a:rPr>
              <a:t>research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Integrate causal </a:t>
            </a:r>
            <a:r>
              <a:rPr lang="en-US" sz="2000" dirty="0">
                <a:solidFill>
                  <a:schemeClr val="tx1"/>
                </a:solidFill>
              </a:rPr>
              <a:t>inference in relational </a:t>
            </a:r>
            <a:r>
              <a:rPr lang="en-US" sz="2000" dirty="0" smtClean="0">
                <a:solidFill>
                  <a:schemeClr val="tx1"/>
                </a:solidFill>
              </a:rPr>
              <a:t>database</a:t>
            </a:r>
          </a:p>
          <a:p>
            <a:pPr marL="342900" indent="-342900" algn="ctr">
              <a:buFont typeface="Arial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We can perform causal </a:t>
            </a:r>
            <a:r>
              <a:rPr lang="en-US" dirty="0">
                <a:solidFill>
                  <a:schemeClr val="tx1"/>
                </a:solidFill>
              </a:rPr>
              <a:t>inference with SQL </a:t>
            </a:r>
            <a:r>
              <a:rPr lang="en-US" dirty="0" smtClean="0">
                <a:solidFill>
                  <a:schemeClr val="tx1"/>
                </a:solidFill>
              </a:rPr>
              <a:t>queries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9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69" y="365129"/>
            <a:ext cx="8318281" cy="1325563"/>
          </a:xfrm>
        </p:spPr>
        <p:txBody>
          <a:bodyPr/>
          <a:lstStyle/>
          <a:p>
            <a:r>
              <a:rPr lang="en-US" dirty="0" smtClean="0"/>
              <a:t>Causal Effect of Weather on Delay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65993"/>
              </p:ext>
            </p:extLst>
          </p:nvPr>
        </p:nvGraphicFramePr>
        <p:xfrm>
          <a:off x="534343" y="2904022"/>
          <a:ext cx="7846755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965"/>
                <a:gridCol w="1120965"/>
                <a:gridCol w="1120965"/>
                <a:gridCol w="1120965"/>
                <a:gridCol w="1120965"/>
                <a:gridCol w="1120965"/>
                <a:gridCol w="1120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FlightNo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Snow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DL033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Oval Callout 6"/>
          <p:cNvSpPr/>
          <p:nvPr/>
        </p:nvSpPr>
        <p:spPr>
          <a:xfrm>
            <a:off x="3767099" y="2263002"/>
            <a:ext cx="1990844" cy="540990"/>
          </a:xfrm>
          <a:prstGeom prst="wedgeEllipse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Treatment T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6457950" y="2151363"/>
            <a:ext cx="1810514" cy="540990"/>
          </a:xfrm>
          <a:prstGeom prst="wedgeEllipseCallout">
            <a:avLst>
              <a:gd name="adj1" fmla="val 19147"/>
              <a:gd name="adj2" fmla="val 797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dirty="0" smtClean="0"/>
              <a:t>Outcome 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0040" y="5008314"/>
            <a:ext cx="842493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Other causal questions:</a:t>
            </a:r>
          </a:p>
          <a:p>
            <a:pPr marL="342900" lvl="2" indent="-342900">
              <a:buFont typeface="Arial"/>
              <a:buChar char="•"/>
            </a:pPr>
            <a:r>
              <a:rPr lang="en-US" dirty="0" smtClean="0"/>
              <a:t>Effect of  </a:t>
            </a:r>
            <a:r>
              <a:rPr lang="en-US" dirty="0" err="1"/>
              <a:t>LowVisibility</a:t>
            </a:r>
            <a:r>
              <a:rPr lang="en-US" dirty="0"/>
              <a:t>(Visibility&lt; </a:t>
            </a:r>
            <a:r>
              <a:rPr lang="en-US" dirty="0" smtClean="0"/>
              <a:t>2KM), or </a:t>
            </a:r>
            <a:r>
              <a:rPr lang="en-US" dirty="0" err="1"/>
              <a:t>W</a:t>
            </a:r>
            <a:r>
              <a:rPr lang="en-US" dirty="0" err="1" smtClean="0"/>
              <a:t>indspeed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Wspdm</a:t>
            </a:r>
            <a:r>
              <a:rPr lang="en-US" dirty="0"/>
              <a:t>&gt; </a:t>
            </a:r>
            <a:r>
              <a:rPr lang="en-US" dirty="0" smtClean="0"/>
              <a:t>32 </a:t>
            </a:r>
            <a:r>
              <a:rPr lang="en-US" dirty="0"/>
              <a:t>MPH</a:t>
            </a:r>
            <a:r>
              <a:rPr lang="en-US" dirty="0" smtClean="0"/>
              <a:t>),  or ...?</a:t>
            </a:r>
          </a:p>
          <a:p>
            <a:pPr marL="342900" lvl="2" indent="-342900">
              <a:buFont typeface="Arial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31082" y="1495748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is the causal effect of the </a:t>
            </a:r>
            <a:r>
              <a:rPr lang="en-US" dirty="0" smtClean="0">
                <a:solidFill>
                  <a:srgbClr val="FF0000"/>
                </a:solidFill>
              </a:rPr>
              <a:t>Snow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Delay?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4198" y="1734077"/>
            <a:ext cx="345915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en-US" dirty="0"/>
              <a:t>Data:</a:t>
            </a:r>
            <a:r>
              <a:rPr lang="en-US" dirty="0">
                <a:solidFill>
                  <a:srgbClr val="FF0000"/>
                </a:solidFill>
              </a:rPr>
              <a:t> 100M </a:t>
            </a:r>
            <a:r>
              <a:rPr lang="en-US" dirty="0"/>
              <a:t>rows; </a:t>
            </a:r>
            <a:r>
              <a:rPr lang="en-US" dirty="0">
                <a:solidFill>
                  <a:srgbClr val="FF0000"/>
                </a:solidFill>
              </a:rPr>
              <a:t>23</a:t>
            </a:r>
            <a:r>
              <a:rPr lang="en-US" dirty="0"/>
              <a:t> </a:t>
            </a:r>
            <a:r>
              <a:rPr lang="en-US" dirty="0" smtClean="0"/>
              <a:t>attributes!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Rubin’s Causality        SQL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35650"/>
              </p:ext>
            </p:extLst>
          </p:nvPr>
        </p:nvGraphicFramePr>
        <p:xfrm>
          <a:off x="478240" y="1676297"/>
          <a:ext cx="7846755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0965"/>
                <a:gridCol w="1120965"/>
                <a:gridCol w="1120965"/>
                <a:gridCol w="1120965"/>
                <a:gridCol w="1120965"/>
                <a:gridCol w="1120965"/>
                <a:gridCol w="11209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Unit (ID)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X(2)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Y(1)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8155" y="3087277"/>
            <a:ext cx="3480690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Def.  Causal effect = </a:t>
            </a:r>
            <a:r>
              <a:rPr lang="en-US" dirty="0" smtClean="0">
                <a:solidFill>
                  <a:schemeClr val="accent1"/>
                </a:solidFill>
              </a:rPr>
              <a:t>E[Y(1) </a:t>
            </a:r>
            <a:r>
              <a:rPr lang="mr-IN" dirty="0" smtClean="0">
                <a:solidFill>
                  <a:schemeClr val="accent1"/>
                </a:solidFill>
              </a:rPr>
              <a:t>–</a:t>
            </a:r>
            <a:r>
              <a:rPr lang="en-US" dirty="0" smtClean="0">
                <a:solidFill>
                  <a:schemeClr val="accent1"/>
                </a:solidFill>
              </a:rPr>
              <a:t> Y(0)]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5927" y="3095305"/>
            <a:ext cx="27542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(1) 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(Y(1) </a:t>
            </a:r>
            <a:r>
              <a:rPr lang="mr-IN" sz="1400" dirty="0" smtClean="0">
                <a:solidFill>
                  <a:schemeClr val="accent1"/>
                </a:solidFill>
              </a:rPr>
              <a:t>–</a:t>
            </a:r>
            <a:r>
              <a:rPr lang="en-US" sz="1400" dirty="0" smtClean="0">
                <a:solidFill>
                  <a:schemeClr val="accent1"/>
                </a:solidFill>
              </a:rPr>
              <a:t> Y(0)) </a:t>
            </a:r>
            <a:r>
              <a:rPr lang="en-US" sz="1400" dirty="0" smtClean="0"/>
              <a:t>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659930" y="3485688"/>
            <a:ext cx="264550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missing values!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1400" y="4058135"/>
            <a:ext cx="319504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(2) (SELECT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(Y)</a:t>
            </a:r>
            <a:r>
              <a:rPr lang="en-US" sz="1400" dirty="0" smtClean="0"/>
              <a:t> 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WHERE </a:t>
            </a:r>
            <a:r>
              <a:rPr lang="en-US" sz="1400" dirty="0" smtClean="0">
                <a:solidFill>
                  <a:schemeClr val="accent1"/>
                </a:solidFill>
              </a:rPr>
              <a:t>T=1</a:t>
            </a:r>
            <a:r>
              <a:rPr lang="en-US" sz="1400" dirty="0" smtClean="0"/>
              <a:t>)  -</a:t>
            </a:r>
            <a:br>
              <a:rPr lang="en-US" sz="1400" dirty="0" smtClean="0"/>
            </a:br>
            <a:r>
              <a:rPr lang="en-US" sz="1400" dirty="0"/>
              <a:t>(SELECT </a:t>
            </a:r>
            <a:r>
              <a:rPr lang="en-US" sz="1400" dirty="0" err="1">
                <a:solidFill>
                  <a:schemeClr val="accent1"/>
                </a:solidFill>
              </a:rPr>
              <a:t>avg</a:t>
            </a:r>
            <a:r>
              <a:rPr lang="en-US" sz="1400" dirty="0">
                <a:solidFill>
                  <a:schemeClr val="accent1"/>
                </a:solidFill>
              </a:rPr>
              <a:t>(Y)</a:t>
            </a:r>
            <a:r>
              <a:rPr lang="en-US" sz="1400" dirty="0"/>
              <a:t> FROM 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dirty="0"/>
              <a:t> WHERE </a:t>
            </a:r>
            <a:r>
              <a:rPr lang="en-US" sz="1400" dirty="0">
                <a:solidFill>
                  <a:schemeClr val="accent1"/>
                </a:solidFill>
              </a:rPr>
              <a:t>T</a:t>
            </a:r>
            <a:r>
              <a:rPr lang="en-US" sz="1400" dirty="0" smtClean="0">
                <a:solidFill>
                  <a:schemeClr val="accent1"/>
                </a:solidFill>
              </a:rPr>
              <a:t>=0</a:t>
            </a:r>
            <a:r>
              <a:rPr lang="en-US" sz="1400" dirty="0" smtClean="0"/>
              <a:t>)</a:t>
            </a:r>
          </a:p>
        </p:txBody>
      </p:sp>
      <p:sp>
        <p:nvSpPr>
          <p:cNvPr id="11" name="Left Brace 10"/>
          <p:cNvSpPr/>
          <p:nvPr/>
        </p:nvSpPr>
        <p:spPr>
          <a:xfrm rot="5400000">
            <a:off x="6811275" y="325471"/>
            <a:ext cx="342815" cy="2164453"/>
          </a:xfrm>
          <a:prstGeom prst="leftBrace">
            <a:avLst>
              <a:gd name="adj1" fmla="val 26514"/>
              <a:gd name="adj2" fmla="val 50000"/>
            </a:avLst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44762" y="776072"/>
            <a:ext cx="18758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</a:t>
            </a:r>
            <a:r>
              <a:rPr lang="en-US" smtClean="0"/>
              <a:t>attribute 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93538" y="4717974"/>
            <a:ext cx="388112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our data is not randomized!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(Observational Data)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8155" y="4410398"/>
            <a:ext cx="4183463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Causal effect =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[Y(1)|T=1] </a:t>
            </a:r>
            <a:r>
              <a:rPr lang="mr-IN" dirty="0">
                <a:solidFill>
                  <a:schemeClr val="accent1"/>
                </a:solidFill>
              </a:rPr>
              <a:t>–</a:t>
            </a:r>
            <a:r>
              <a:rPr lang="en-US" dirty="0">
                <a:solidFill>
                  <a:schemeClr val="accent1"/>
                </a:solidFill>
              </a:rPr>
              <a:t> E[Y(0)|T=0]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155" y="3719581"/>
            <a:ext cx="488531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Controlled experiment: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</a:t>
            </a:r>
            <a:r>
              <a:rPr lang="en-US" dirty="0" smtClean="0">
                <a:solidFill>
                  <a:schemeClr val="accent1"/>
                </a:solidFill>
              </a:rPr>
              <a:t>(T) </a:t>
            </a:r>
            <a:r>
              <a:rPr lang="en-US" dirty="0">
                <a:solidFill>
                  <a:schemeClr val="accent1"/>
                </a:solidFill>
              </a:rPr>
              <a:t>| </a:t>
            </a:r>
            <a:r>
              <a:rPr lang="en-US" dirty="0" smtClean="0">
                <a:solidFill>
                  <a:schemeClr val="accent1"/>
                </a:solidFill>
              </a:rPr>
              <a:t>T] </a:t>
            </a:r>
            <a:r>
              <a:rPr lang="en-US" dirty="0">
                <a:solidFill>
                  <a:schemeClr val="accent1"/>
                </a:solidFill>
              </a:rPr>
              <a:t>= E[Y</a:t>
            </a:r>
            <a:r>
              <a:rPr lang="en-US" dirty="0" smtClean="0">
                <a:solidFill>
                  <a:schemeClr val="accent1"/>
                </a:solidFill>
              </a:rPr>
              <a:t>(T)] </a:t>
            </a:r>
            <a:r>
              <a:rPr lang="en-US" dirty="0" smtClean="0"/>
              <a:t>(independence assumption)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40677" y="5561279"/>
            <a:ext cx="4952861" cy="3847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Causal effect =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baseline="-25000" dirty="0" smtClean="0">
                <a:solidFill>
                  <a:schemeClr val="accent1"/>
                </a:solidFill>
              </a:rPr>
              <a:t>X</a:t>
            </a:r>
            <a:r>
              <a:rPr lang="en-US" dirty="0" smtClean="0">
                <a:solidFill>
                  <a:schemeClr val="accent1"/>
                </a:solidFill>
              </a:rPr>
              <a:t>[E</a:t>
            </a:r>
            <a:r>
              <a:rPr lang="en-US" dirty="0">
                <a:solidFill>
                  <a:schemeClr val="accent1"/>
                </a:solidFill>
              </a:rPr>
              <a:t>[Y(1)|T=</a:t>
            </a:r>
            <a:r>
              <a:rPr lang="en-US" dirty="0" smtClean="0">
                <a:solidFill>
                  <a:schemeClr val="accent1"/>
                </a:solidFill>
              </a:rPr>
              <a:t>1,X] </a:t>
            </a:r>
            <a:r>
              <a:rPr lang="mr-IN" dirty="0">
                <a:solidFill>
                  <a:schemeClr val="accent1"/>
                </a:solidFill>
              </a:rPr>
              <a:t>–</a:t>
            </a:r>
            <a:r>
              <a:rPr lang="en-US" dirty="0">
                <a:solidFill>
                  <a:schemeClr val="accent1"/>
                </a:solidFill>
              </a:rPr>
              <a:t> E[Y(0)|T=</a:t>
            </a:r>
            <a:r>
              <a:rPr lang="en-US" dirty="0" smtClean="0">
                <a:solidFill>
                  <a:schemeClr val="accent1"/>
                </a:solidFill>
              </a:rPr>
              <a:t>0,X]]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8155" y="5102696"/>
            <a:ext cx="44319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</a:t>
            </a:r>
            <a:r>
              <a:rPr lang="en-US" dirty="0" err="1" smtClean="0"/>
              <a:t>Ignorability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accent1"/>
                </a:solidFill>
              </a:rPr>
              <a:t>E</a:t>
            </a:r>
            <a:r>
              <a:rPr lang="en-US" dirty="0">
                <a:solidFill>
                  <a:schemeClr val="accent1"/>
                </a:solidFill>
              </a:rPr>
              <a:t>[Y</a:t>
            </a:r>
            <a:r>
              <a:rPr lang="en-US" dirty="0" smtClean="0">
                <a:solidFill>
                  <a:schemeClr val="accent1"/>
                </a:solidFill>
              </a:rPr>
              <a:t>(T) </a:t>
            </a:r>
            <a:r>
              <a:rPr lang="en-US" dirty="0">
                <a:solidFill>
                  <a:schemeClr val="accent1"/>
                </a:solidFill>
              </a:rPr>
              <a:t>| </a:t>
            </a:r>
            <a:r>
              <a:rPr lang="en-US" dirty="0" smtClean="0">
                <a:solidFill>
                  <a:schemeClr val="accent1"/>
                </a:solidFill>
              </a:rPr>
              <a:t>T,X] </a:t>
            </a:r>
            <a:r>
              <a:rPr lang="en-US" dirty="0">
                <a:solidFill>
                  <a:schemeClr val="accent1"/>
                </a:solidFill>
              </a:rPr>
              <a:t>= E[Y</a:t>
            </a:r>
            <a:r>
              <a:rPr lang="en-US" dirty="0" smtClean="0">
                <a:solidFill>
                  <a:schemeClr val="accent1"/>
                </a:solidFill>
              </a:rPr>
              <a:t>(T)|X]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71016" y="5380044"/>
            <a:ext cx="384528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dirty="0" smtClean="0"/>
              <a:t>(3) AVG[</a:t>
            </a:r>
          </a:p>
          <a:p>
            <a:r>
              <a:rPr lang="en-US" sz="1400" dirty="0" smtClean="0"/>
              <a:t>(SELECT </a:t>
            </a:r>
            <a:r>
              <a:rPr lang="en-US" sz="1400" dirty="0" err="1" smtClean="0">
                <a:solidFill>
                  <a:schemeClr val="accent1"/>
                </a:solidFill>
              </a:rPr>
              <a:t>avg</a:t>
            </a:r>
            <a:r>
              <a:rPr lang="en-US" sz="1400" dirty="0" smtClean="0">
                <a:solidFill>
                  <a:schemeClr val="accent1"/>
                </a:solidFill>
              </a:rPr>
              <a:t>(Y) </a:t>
            </a:r>
            <a:r>
              <a:rPr lang="en-US" sz="1400" dirty="0" smtClean="0"/>
              <a:t>FROM </a:t>
            </a:r>
            <a:r>
              <a:rPr lang="en-US" sz="1400" dirty="0" smtClean="0">
                <a:solidFill>
                  <a:schemeClr val="accent1"/>
                </a:solidFill>
              </a:rPr>
              <a:t>R</a:t>
            </a:r>
            <a:r>
              <a:rPr lang="en-US" sz="1400" dirty="0" smtClean="0"/>
              <a:t> WHERE </a:t>
            </a:r>
            <a:r>
              <a:rPr lang="en-US" sz="1400" dirty="0" smtClean="0">
                <a:solidFill>
                  <a:schemeClr val="accent1"/>
                </a:solidFill>
              </a:rPr>
              <a:t>T=1</a:t>
            </a:r>
            <a:r>
              <a:rPr lang="en-US" sz="1400" dirty="0" smtClean="0"/>
              <a:t> GROUP BY </a:t>
            </a:r>
            <a:r>
              <a:rPr lang="en-US" sz="1400" dirty="0" smtClean="0">
                <a:solidFill>
                  <a:schemeClr val="accent1"/>
                </a:solidFill>
              </a:rPr>
              <a:t>X</a:t>
            </a:r>
            <a:r>
              <a:rPr lang="en-US" sz="1400" dirty="0" smtClean="0"/>
              <a:t>) -</a:t>
            </a:r>
            <a:br>
              <a:rPr lang="en-US" sz="1400" dirty="0" smtClean="0"/>
            </a:br>
            <a:r>
              <a:rPr lang="en-US" sz="1400" dirty="0"/>
              <a:t>(SELECT </a:t>
            </a:r>
            <a:r>
              <a:rPr lang="en-US" sz="1400" dirty="0" err="1">
                <a:solidFill>
                  <a:schemeClr val="accent1"/>
                </a:solidFill>
              </a:rPr>
              <a:t>avg</a:t>
            </a:r>
            <a:r>
              <a:rPr lang="en-US" sz="1400" dirty="0">
                <a:solidFill>
                  <a:schemeClr val="accent1"/>
                </a:solidFill>
              </a:rPr>
              <a:t>(Y)</a:t>
            </a:r>
            <a:r>
              <a:rPr lang="en-US" sz="1400" dirty="0"/>
              <a:t> FROM </a:t>
            </a:r>
            <a:r>
              <a:rPr lang="en-US" sz="1400" dirty="0">
                <a:solidFill>
                  <a:schemeClr val="accent1"/>
                </a:solidFill>
              </a:rPr>
              <a:t>R</a:t>
            </a:r>
            <a:r>
              <a:rPr lang="en-US" sz="1400" dirty="0"/>
              <a:t> WHERE </a:t>
            </a:r>
            <a:r>
              <a:rPr lang="en-US" sz="1400" dirty="0">
                <a:solidFill>
                  <a:schemeClr val="accent1"/>
                </a:solidFill>
              </a:rPr>
              <a:t>T</a:t>
            </a:r>
            <a:r>
              <a:rPr lang="en-US" sz="1400" dirty="0" smtClean="0">
                <a:solidFill>
                  <a:schemeClr val="accent1"/>
                </a:solidFill>
              </a:rPr>
              <a:t>=0</a:t>
            </a:r>
            <a:r>
              <a:rPr lang="en-US" sz="1400" dirty="0"/>
              <a:t> GROUP BY </a:t>
            </a:r>
            <a:r>
              <a:rPr lang="en-US" sz="1400" dirty="0">
                <a:solidFill>
                  <a:schemeClr val="accent1"/>
                </a:solidFill>
              </a:rPr>
              <a:t>X</a:t>
            </a:r>
            <a:r>
              <a:rPr lang="en-US" sz="1400" dirty="0" smtClean="0"/>
              <a:t>) 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9806" y="6214971"/>
            <a:ext cx="337456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Problem: homogeneous groups!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6064" y="6203329"/>
            <a:ext cx="55267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Data processing: </a:t>
            </a:r>
            <a:r>
              <a:rPr lang="en-US" dirty="0" smtClean="0"/>
              <a:t>retain only groups with both </a:t>
            </a:r>
            <a:r>
              <a:rPr lang="en-US" dirty="0" smtClean="0">
                <a:solidFill>
                  <a:schemeClr val="accent1"/>
                </a:solidFill>
              </a:rPr>
              <a:t>T=0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T=1 </a:t>
            </a:r>
            <a:r>
              <a:rPr lang="en-US" dirty="0" smtClean="0"/>
              <a:t>(</a:t>
            </a:r>
            <a:r>
              <a:rPr lang="en-US" dirty="0" err="1" smtClean="0"/>
              <a:t>subclassification</a:t>
            </a:r>
            <a:r>
              <a:rPr lang="en-US" dirty="0" smtClean="0"/>
              <a:t>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3524373" y="938723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 animBg="1"/>
      <p:bldP spid="11" grpId="0" animBg="1"/>
      <p:bldP spid="12" grpId="0"/>
      <p:bldP spid="13" grpId="0"/>
      <p:bldP spid="14" grpId="0" animBg="1"/>
      <p:bldP spid="3" grpId="0"/>
      <p:bldP spid="16" grpId="0" animBg="1"/>
      <p:bldP spid="17" grpId="0"/>
      <p:bldP spid="18" grpId="0" animBg="1"/>
      <p:bldP spid="1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Subclassification</a:t>
            </a:r>
            <a:r>
              <a:rPr lang="pl-PL" dirty="0" smtClean="0"/>
              <a:t>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4593" y="1821084"/>
            <a:ext cx="3793578" cy="3124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CREATE VIEW </a:t>
            </a:r>
            <a:r>
              <a:rPr lang="pl-PL" sz="2100" b="1" dirty="0" err="1" smtClean="0"/>
              <a:t>Subclassification</a:t>
            </a:r>
            <a:r>
              <a:rPr lang="pl-PL" sz="2100" dirty="0"/>
              <a:t> </a:t>
            </a:r>
          </a:p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WITH</a:t>
            </a:r>
            <a:r>
              <a:rPr lang="pl-PL" sz="2100" dirty="0"/>
              <a:t> </a:t>
            </a:r>
            <a:r>
              <a:rPr lang="pl-PL" sz="2100" dirty="0" err="1"/>
              <a:t>subclasses</a:t>
            </a:r>
            <a:r>
              <a:rPr lang="pl-PL" sz="2100" dirty="0"/>
              <a:t> </a:t>
            </a:r>
            <a:r>
              <a:rPr lang="pl-PL" sz="2100" dirty="0">
                <a:solidFill>
                  <a:srgbClr val="00B0F0"/>
                </a:solidFill>
              </a:rPr>
              <a:t>AS 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>
                <a:solidFill>
                  <a:schemeClr val="accent1"/>
                </a:solidFill>
              </a:rPr>
              <a:t>(</a:t>
            </a:r>
            <a:r>
              <a:rPr lang="pl-PL" sz="2100" dirty="0"/>
              <a:t>      </a:t>
            </a:r>
            <a:r>
              <a:rPr lang="en-US" sz="2100" dirty="0"/>
              <a:t>  </a:t>
            </a:r>
            <a:r>
              <a:rPr lang="pl-PL" sz="2100" dirty="0">
                <a:solidFill>
                  <a:srgbClr val="00B0F0"/>
                </a:solidFill>
              </a:rPr>
              <a:t>SELECT</a:t>
            </a:r>
            <a:r>
              <a:rPr lang="pl-PL" sz="2100" dirty="0"/>
              <a:t>   *, max(ID</a:t>
            </a:r>
            <a:r>
              <a:rPr lang="pl-PL" sz="2100" dirty="0" smtClean="0"/>
              <a:t>)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FROM</a:t>
            </a:r>
            <a:r>
              <a:rPr lang="pl-PL" sz="2100" dirty="0"/>
              <a:t>    </a:t>
            </a:r>
            <a:r>
              <a:rPr lang="en-US" sz="2100" dirty="0"/>
              <a:t>R</a:t>
            </a:r>
            <a:r>
              <a:rPr lang="pl-PL" sz="2100" dirty="0"/>
              <a:t> </a:t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GROUP BY</a:t>
            </a:r>
            <a:r>
              <a:rPr lang="pl-PL" sz="2100" dirty="0"/>
              <a:t>   </a:t>
            </a:r>
            <a:r>
              <a:rPr lang="en-US" sz="2100" dirty="0"/>
              <a:t> X</a:t>
            </a:r>
            <a:r>
              <a:rPr lang="pl-PL" sz="2100" dirty="0"/>
              <a:t/>
            </a:r>
            <a:br>
              <a:rPr lang="pl-PL" sz="2100" dirty="0"/>
            </a:br>
            <a:r>
              <a:rPr lang="pl-PL" sz="2100" dirty="0"/>
              <a:t>         </a:t>
            </a:r>
            <a:r>
              <a:rPr lang="pl-PL" sz="2100" dirty="0">
                <a:solidFill>
                  <a:srgbClr val="00B0F0"/>
                </a:solidFill>
              </a:rPr>
              <a:t>HAVING</a:t>
            </a:r>
            <a:r>
              <a:rPr lang="pl-PL" sz="2100" dirty="0"/>
              <a:t>   max(</a:t>
            </a:r>
            <a:r>
              <a:rPr lang="en-US" sz="2100" dirty="0"/>
              <a:t>T</a:t>
            </a:r>
            <a:r>
              <a:rPr lang="pl-PL" sz="2100" dirty="0"/>
              <a:t>)!=min(</a:t>
            </a:r>
            <a:r>
              <a:rPr lang="en-US" sz="2100" dirty="0"/>
              <a:t>T</a:t>
            </a:r>
            <a:r>
              <a:rPr lang="pl-PL" sz="2100" dirty="0"/>
              <a:t>) </a:t>
            </a:r>
            <a:r>
              <a:rPr lang="pl-PL" sz="2100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pl-PL" sz="2100" dirty="0">
                <a:solidFill>
                  <a:srgbClr val="00B0F0"/>
                </a:solidFill>
              </a:rPr>
              <a:t>SELECT</a:t>
            </a:r>
            <a:r>
              <a:rPr lang="pl-PL" sz="2100" dirty="0"/>
              <a:t> * </a:t>
            </a:r>
            <a:br>
              <a:rPr lang="pl-PL" sz="2100" dirty="0"/>
            </a:br>
            <a:r>
              <a:rPr lang="pl-PL" sz="2100" dirty="0">
                <a:solidFill>
                  <a:srgbClr val="00B0F0"/>
                </a:solidFill>
              </a:rPr>
              <a:t>FROM</a:t>
            </a:r>
            <a:r>
              <a:rPr lang="pl-PL" sz="2100" dirty="0"/>
              <a:t>   </a:t>
            </a:r>
            <a:r>
              <a:rPr lang="pl-PL" sz="2100" dirty="0" err="1"/>
              <a:t>subclasses</a:t>
            </a:r>
            <a:r>
              <a:rPr lang="pl-PL" sz="2100" dirty="0"/>
              <a:t>, </a:t>
            </a:r>
            <a:r>
              <a:rPr lang="en-US" sz="2100" dirty="0"/>
              <a:t>R</a:t>
            </a:r>
            <a:r>
              <a:rPr lang="pl-PL" sz="2100" dirty="0"/>
              <a:t>  </a:t>
            </a:r>
            <a:br>
              <a:rPr lang="pl-PL" sz="2100" dirty="0"/>
            </a:br>
            <a:r>
              <a:rPr lang="pl-PL" sz="2100" dirty="0">
                <a:solidFill>
                  <a:srgbClr val="00B0F0"/>
                </a:solidFill>
              </a:rPr>
              <a:t>WHERE</a:t>
            </a:r>
            <a:r>
              <a:rPr lang="pl-PL" sz="2100" dirty="0"/>
              <a:t>  </a:t>
            </a:r>
            <a:r>
              <a:rPr lang="pl-PL" sz="2100" dirty="0" err="1"/>
              <a:t>subclasses</a:t>
            </a:r>
            <a:r>
              <a:rPr lang="pl-PL" sz="2100" dirty="0"/>
              <a:t>.</a:t>
            </a:r>
            <a:r>
              <a:rPr lang="en-US" sz="2100" dirty="0"/>
              <a:t>X </a:t>
            </a:r>
            <a:r>
              <a:rPr lang="pl-PL" sz="2100" dirty="0"/>
              <a:t>= </a:t>
            </a:r>
            <a:r>
              <a:rPr lang="en-US" sz="2100" dirty="0"/>
              <a:t>R.X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98747" y="5036632"/>
            <a:ext cx="125226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smtClean="0"/>
              <a:t>25x </a:t>
            </a:r>
            <a:r>
              <a:rPr lang="en-US" sz="1400" dirty="0"/>
              <a:t>speed up!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7670" y="5435210"/>
            <a:ext cx="6178980" cy="6771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The query takes more than an hour </a:t>
            </a:r>
            <a:r>
              <a:rPr lang="en-US" dirty="0"/>
              <a:t>on the entire </a:t>
            </a:r>
            <a:r>
              <a:rPr lang="en-US" dirty="0" smtClean="0"/>
              <a:t>data!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Can we do better?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6871" y="1821084"/>
            <a:ext cx="34270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Subclassification</a:t>
            </a:r>
            <a:r>
              <a:rPr lang="en-US" b="1" dirty="0" smtClean="0"/>
              <a:t> : </a:t>
            </a:r>
            <a:r>
              <a:rPr lang="en-US" dirty="0" smtClean="0"/>
              <a:t>retain only groups with both </a:t>
            </a:r>
            <a:r>
              <a:rPr lang="en-US" dirty="0" smtClean="0">
                <a:solidFill>
                  <a:schemeClr val="accent1"/>
                </a:solidFill>
              </a:rPr>
              <a:t>T=0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T=1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7229"/>
            <a:ext cx="3592460" cy="250860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872108" y="2094163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miley Face 7"/>
          <p:cNvSpPr/>
          <p:nvPr/>
        </p:nvSpPr>
        <p:spPr>
          <a:xfrm>
            <a:off x="6748419" y="5517899"/>
            <a:ext cx="494950" cy="511729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600" dirty="0" err="1" smtClean="0"/>
              <a:t>Subclassification</a:t>
            </a:r>
            <a:r>
              <a:rPr lang="pl-PL" sz="3600" dirty="0" smtClean="0"/>
              <a:t> </a:t>
            </a:r>
            <a:r>
              <a:rPr lang="pl-PL" sz="3600" dirty="0" err="1" smtClean="0"/>
              <a:t>queries</a:t>
            </a:r>
            <a:r>
              <a:rPr lang="pl-PL" sz="3600" dirty="0" smtClean="0"/>
              <a:t> </a:t>
            </a:r>
            <a:r>
              <a:rPr lang="pl-PL" sz="3600" dirty="0" err="1" smtClean="0"/>
              <a:t>are</a:t>
            </a:r>
            <a:r>
              <a:rPr lang="pl-PL" sz="3600" dirty="0" smtClean="0"/>
              <a:t> </a:t>
            </a:r>
            <a:r>
              <a:rPr lang="pl-PL" sz="3600" dirty="0" err="1" smtClean="0"/>
              <a:t>important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CREATE VIEW </a:t>
                </a:r>
                <a:r>
                  <a:rPr lang="pl-PL" sz="2100" b="1" dirty="0" err="1" smtClean="0"/>
                  <a:t>Subclassification</a:t>
                </a:r>
                <a:r>
                  <a:rPr lang="pl-PL" sz="2100" dirty="0"/>
                  <a:t> </a:t>
                </a:r>
              </a:p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WITH</a:t>
                </a:r>
                <a:r>
                  <a:rPr lang="pl-PL" sz="2100" dirty="0"/>
                  <a:t>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AS </a:t>
                </a:r>
                <a:r>
                  <a:rPr lang="pl-PL" sz="2100" dirty="0"/>
                  <a:t/>
                </a:r>
                <a:br>
                  <a:rPr lang="pl-PL" sz="2100" dirty="0"/>
                </a:br>
                <a:r>
                  <a:rPr lang="pl-PL" sz="2100" dirty="0">
                    <a:solidFill>
                      <a:schemeClr val="accent1"/>
                    </a:solidFill>
                  </a:rPr>
                  <a:t>(</a:t>
                </a:r>
                <a:r>
                  <a:rPr lang="pl-PL" sz="2100" dirty="0"/>
                  <a:t>      </a:t>
                </a:r>
                <a:r>
                  <a:rPr lang="en-US" sz="2100" dirty="0"/>
                  <a:t>  </a:t>
                </a:r>
                <a:r>
                  <a:rPr lang="pl-PL" sz="2100" dirty="0">
                    <a:solidFill>
                      <a:srgbClr val="00B0F0"/>
                    </a:solidFill>
                  </a:rPr>
                  <a:t>SELECT</a:t>
                </a:r>
                <a:r>
                  <a:rPr lang="pl-PL" sz="2100" dirty="0"/>
                  <a:t>   *, max(ID</a:t>
                </a:r>
                <a:r>
                  <a:rPr lang="pl-PL" sz="2100" dirty="0" smtClean="0"/>
                  <a:t>)</a:t>
                </a:r>
                <a:r>
                  <a:rPr lang="pl-PL" sz="2100" dirty="0"/>
                  <a:t/>
                </a:r>
                <a:br>
                  <a:rPr lang="pl-PL" sz="2100" dirty="0"/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FROM</a:t>
                </a:r>
                <a:r>
                  <a:rPr lang="pl-PL" sz="2100" dirty="0"/>
                  <a:t>    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l-PL" sz="2100" dirty="0"/>
                  <a:t> </a:t>
                </a:r>
                <a:br>
                  <a:rPr lang="pl-PL" sz="2100" dirty="0"/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GROUP BY</a:t>
                </a:r>
                <a:r>
                  <a:rPr lang="pl-PL" sz="2100" dirty="0"/>
                  <a:t>   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{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charset="0"/>
                      </a:rPr>
                      <m:t>}</m:t>
                    </m:r>
                  </m:oMath>
                </a14:m>
                <a:r>
                  <a:rPr lang="pl-PL" sz="2100" dirty="0">
                    <a:solidFill>
                      <a:srgbClr val="FF0000"/>
                    </a:solidFill>
                  </a:rPr>
                  <a:t/>
                </a:r>
                <a:br>
                  <a:rPr lang="pl-PL" sz="2100" dirty="0">
                    <a:solidFill>
                      <a:srgbClr val="FF0000"/>
                    </a:solidFill>
                  </a:rPr>
                </a:br>
                <a:r>
                  <a:rPr lang="pl-PL" sz="2100" dirty="0"/>
                  <a:t>         </a:t>
                </a:r>
                <a:r>
                  <a:rPr lang="pl-PL" sz="2100" dirty="0">
                    <a:solidFill>
                      <a:srgbClr val="00B0F0"/>
                    </a:solidFill>
                  </a:rPr>
                  <a:t>HAVING</a:t>
                </a:r>
                <a:r>
                  <a:rPr lang="pl-PL" sz="2100" dirty="0"/>
                  <a:t>  </a:t>
                </a:r>
                <a:r>
                  <a:rPr lang="pl-PL" sz="2100" dirty="0">
                    <a:solidFill>
                      <a:srgbClr val="FF0000"/>
                    </a:solidFill>
                  </a:rPr>
                  <a:t> </a:t>
                </a:r>
                <a:r>
                  <a:rPr lang="en-US" sz="2100" dirty="0" smtClean="0">
                    <a:solidFill>
                      <a:srgbClr val="FF0000"/>
                    </a:solidFill>
                  </a:rPr>
                  <a:t>Arbitrary Property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FF0000"/>
                        </a:solidFill>
                        <a:latin typeface="Cambria Math" charset="0"/>
                        <a:ea typeface="Cambria Math"/>
                      </a:rPr>
                      <m:t>𝑓</m:t>
                    </m:r>
                  </m:oMath>
                </a14:m>
                <a:r>
                  <a:rPr lang="pl-PL" sz="2100" dirty="0">
                    <a:solidFill>
                      <a:srgbClr val="FF0000"/>
                    </a:solidFill>
                  </a:rPr>
                  <a:t> </a:t>
                </a:r>
                <a:r>
                  <a:rPr lang="pl-PL" sz="2100" dirty="0">
                    <a:solidFill>
                      <a:schemeClr val="accent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pl-PL" sz="2100" dirty="0">
                    <a:solidFill>
                      <a:srgbClr val="00B0F0"/>
                    </a:solidFill>
                  </a:rPr>
                  <a:t>SELECT</a:t>
                </a:r>
                <a:r>
                  <a:rPr lang="pl-PL" sz="2100" dirty="0"/>
                  <a:t> * </a:t>
                </a:r>
                <a:br>
                  <a:rPr lang="pl-PL" sz="2100" dirty="0"/>
                </a:br>
                <a:r>
                  <a:rPr lang="pl-PL" sz="2100" dirty="0">
                    <a:solidFill>
                      <a:srgbClr val="00B0F0"/>
                    </a:solidFill>
                  </a:rPr>
                  <a:t>FROM</a:t>
                </a:r>
                <a:r>
                  <a:rPr lang="pl-PL" sz="2100" dirty="0"/>
                  <a:t>  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, </a:t>
                </a:r>
                <a:r>
                  <a:rPr lang="en-US" sz="2100" dirty="0"/>
                  <a:t>R</a:t>
                </a:r>
                <a:r>
                  <a:rPr lang="pl-PL" sz="2100" dirty="0"/>
                  <a:t>  </a:t>
                </a:r>
                <a:br>
                  <a:rPr lang="pl-PL" sz="2100" dirty="0"/>
                </a:br>
                <a:r>
                  <a:rPr lang="pl-PL" sz="2100" dirty="0">
                    <a:solidFill>
                      <a:srgbClr val="00B0F0"/>
                    </a:solidFill>
                  </a:rPr>
                  <a:t>WHERE</a:t>
                </a:r>
                <a:r>
                  <a:rPr lang="pl-PL" sz="2100" dirty="0"/>
                  <a:t>  </a:t>
                </a:r>
                <a:r>
                  <a:rPr lang="pl-PL" sz="2100" dirty="0" err="1"/>
                  <a:t>subclasses</a:t>
                </a:r>
                <a:r>
                  <a:rPr lang="pl-PL" sz="2100" dirty="0"/>
                  <a:t>.</a:t>
                </a:r>
                <a:r>
                  <a:rPr lang="en-US" sz="2100" dirty="0"/>
                  <a:t>X </a:t>
                </a:r>
                <a:r>
                  <a:rPr lang="pl-PL" sz="2100" dirty="0"/>
                  <a:t>= </a:t>
                </a:r>
                <a:r>
                  <a:rPr lang="en-US" sz="2100" dirty="0" smtClean="0"/>
                  <a:t>R.X</a:t>
                </a: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75196" y="3212320"/>
                <a:ext cx="4572000" cy="40818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lvl="1" indent="0" algn="ctr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        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charset="0"/>
                            </a:rPr>
                            <m:t>𝑆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</m:d>
                      <m:r>
                        <a:rPr lang="en-US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/>
                            </a:rPr>
                            <m:t>𝑔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𝑓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(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𝑔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96" y="3212320"/>
                <a:ext cx="4572000" cy="408189"/>
              </a:xfrm>
              <a:prstGeom prst="rect">
                <a:avLst/>
              </a:prstGeom>
              <a:blipFill rotWithShape="0">
                <a:blip r:embed="rId4"/>
                <a:stretch>
                  <a:fillRect t="-91045" b="-1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5294450" y="3305379"/>
            <a:ext cx="590427" cy="22207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65796" y="5217953"/>
            <a:ext cx="3600032" cy="13209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They have certain </a:t>
            </a:r>
            <a:r>
              <a:rPr lang="en-US" sz="1800" b="1" dirty="0" smtClean="0">
                <a:solidFill>
                  <a:schemeClr val="tx1"/>
                </a:solidFill>
              </a:rPr>
              <a:t>algebraic properties</a:t>
            </a:r>
            <a:r>
              <a:rPr lang="en-US" sz="1800" dirty="0" smtClean="0">
                <a:solidFill>
                  <a:schemeClr val="tx1"/>
                </a:solidFill>
              </a:rPr>
              <a:t> that enable us to perform them much faster!</a:t>
            </a: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miley Face 8"/>
          <p:cNvSpPr/>
          <p:nvPr/>
        </p:nvSpPr>
        <p:spPr>
          <a:xfrm>
            <a:off x="7848164" y="5921099"/>
            <a:ext cx="494950" cy="511729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1771" y="5217953"/>
            <a:ext cx="4373425" cy="13209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charset="0"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sz="2100" dirty="0" smtClean="0"/>
          </a:p>
          <a:p>
            <a:r>
              <a:rPr lang="en-US" sz="2100" dirty="0" smtClean="0"/>
              <a:t>Important </a:t>
            </a:r>
            <a:r>
              <a:rPr lang="en-US" sz="2100" dirty="0"/>
              <a:t>class of queries!</a:t>
            </a:r>
          </a:p>
          <a:p>
            <a:pPr marL="742920" lvl="1" indent="-285750">
              <a:buFont typeface="Arial" charset="0"/>
              <a:buChar char="•"/>
            </a:pPr>
            <a:r>
              <a:rPr lang="en-US" sz="1700" dirty="0" smtClean="0"/>
              <a:t>Data Mining (</a:t>
            </a:r>
            <a:r>
              <a:rPr lang="en-US" sz="1700" dirty="0"/>
              <a:t>Iceberg Queries </a:t>
            </a:r>
            <a:r>
              <a:rPr lang="en-US" sz="1700" dirty="0" smtClean="0"/>
              <a:t>)</a:t>
            </a:r>
            <a:endParaRPr lang="en-US" sz="1700" dirty="0"/>
          </a:p>
          <a:p>
            <a:pPr marL="742920" lvl="1" indent="-285750">
              <a:buFont typeface="Arial" charset="0"/>
              <a:buChar char="•"/>
            </a:pPr>
            <a:r>
              <a:rPr lang="en-US" sz="1700" dirty="0"/>
              <a:t>Discovery of FDs</a:t>
            </a:r>
          </a:p>
          <a:p>
            <a:pPr marL="742920" lvl="1" indent="-285750">
              <a:buFont typeface="Arial" charset="0"/>
              <a:buChar char="•"/>
            </a:pPr>
            <a:r>
              <a:rPr lang="en-US" sz="1700" dirty="0"/>
              <a:t>Statistical </a:t>
            </a:r>
            <a:r>
              <a:rPr lang="en-US" sz="1700" dirty="0" smtClean="0"/>
              <a:t>methods</a:t>
            </a:r>
            <a:endParaRPr lang="en-US" sz="1700" dirty="0"/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algn="ctr">
              <a:buFont typeface="Arial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Effect of weather on flight delay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23" y="1222899"/>
            <a:ext cx="6607723" cy="2827981"/>
          </a:xfrm>
        </p:spPr>
      </p:pic>
      <p:sp>
        <p:nvSpPr>
          <p:cNvPr id="6" name="Rectangle 5"/>
          <p:cNvSpPr/>
          <p:nvPr/>
        </p:nvSpPr>
        <p:spPr>
          <a:xfrm>
            <a:off x="895500" y="4124476"/>
            <a:ext cx="3106684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smtClean="0">
                <a:solidFill>
                  <a:srgbClr val="393939"/>
                </a:solidFill>
              </a:rPr>
              <a:t>           San </a:t>
            </a:r>
            <a:r>
              <a:rPr lang="en-US" sz="1200" dirty="0">
                <a:solidFill>
                  <a:srgbClr val="393939"/>
                </a:solidFill>
              </a:rPr>
              <a:t>Francisco International Airport (SFO</a:t>
            </a:r>
            <a:r>
              <a:rPr lang="en-US" sz="1200" dirty="0" smtClean="0">
                <a:solidFill>
                  <a:srgbClr val="393939"/>
                </a:solidFill>
              </a:rPr>
              <a:t>)</a:t>
            </a:r>
            <a:endParaRPr lang="en-US" sz="1200" dirty="0">
              <a:solidFill>
                <a:srgbClr val="393939"/>
              </a:solidFill>
            </a:endParaRPr>
          </a:p>
          <a:p>
            <a:pPr algn="ctr"/>
            <a:endParaRPr lang="en-US" b="0" i="0" dirty="0">
              <a:solidFill>
                <a:srgbClr val="393939"/>
              </a:solidFill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66" y="4376485"/>
            <a:ext cx="2947446" cy="203833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86766" y="6414638"/>
            <a:ext cx="2533002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92D050"/>
                </a:solidFill>
              </a:rPr>
              <a:t> [https</a:t>
            </a:r>
            <a:r>
              <a:rPr lang="en-US" dirty="0">
                <a:solidFill>
                  <a:srgbClr val="92D050"/>
                </a:solidFill>
              </a:rPr>
              <a:t>://</a:t>
            </a:r>
            <a:r>
              <a:rPr lang="en-US" dirty="0" err="1">
                <a:solidFill>
                  <a:srgbClr val="92D050"/>
                </a:solidFill>
              </a:rPr>
              <a:t>weather.com</a:t>
            </a:r>
            <a:r>
              <a:rPr lang="en-US" dirty="0" smtClean="0">
                <a:solidFill>
                  <a:srgbClr val="92D050"/>
                </a:solidFill>
              </a:rPr>
              <a:t>/]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177" y="4108875"/>
            <a:ext cx="2885918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George Bush Intercontinental </a:t>
            </a:r>
            <a:r>
              <a:rPr lang="en-US" sz="1200" dirty="0" smtClean="0"/>
              <a:t>Airport</a:t>
            </a:r>
            <a:r>
              <a:rPr lang="en-US" sz="1200" dirty="0"/>
              <a:t> </a:t>
            </a:r>
            <a:r>
              <a:rPr lang="en-US" sz="1200" dirty="0" smtClean="0"/>
              <a:t>(IAH</a:t>
            </a:r>
            <a:r>
              <a:rPr lang="en-US" sz="1200" dirty="0"/>
              <a:t>)</a:t>
            </a:r>
          </a:p>
          <a:p>
            <a:pPr algn="ctr"/>
            <a:endParaRPr lang="en-US" b="0" i="0" dirty="0">
              <a:solidFill>
                <a:srgbClr val="393939"/>
              </a:solidFill>
              <a:effectLst/>
              <a:latin typeface="Open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4222" y="4376485"/>
            <a:ext cx="3110873" cy="203443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39CD-2F0E-0D4D-84EB-78B480075D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5930</TotalTime>
  <Words>795</Words>
  <Application>Microsoft Macintosh PowerPoint</Application>
  <PresentationFormat>On-screen Show (4:3)</PresentationFormat>
  <Paragraphs>204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Calibri Light</vt:lpstr>
      <vt:lpstr>Cambria Math</vt:lpstr>
      <vt:lpstr>Mangal</vt:lpstr>
      <vt:lpstr>Open Sans</vt:lpstr>
      <vt:lpstr>Times New Roman</vt:lpstr>
      <vt:lpstr>Arial</vt:lpstr>
      <vt:lpstr>Office Theme</vt:lpstr>
      <vt:lpstr>Drawing Causal Inference from Big Data</vt:lpstr>
      <vt:lpstr>Causal Inference is important</vt:lpstr>
      <vt:lpstr>Causal Inference</vt:lpstr>
      <vt:lpstr>Goal of this Research </vt:lpstr>
      <vt:lpstr>Causal Effect of Weather on Delay</vt:lpstr>
      <vt:lpstr>Rubin’s Causality        SQL</vt:lpstr>
      <vt:lpstr>Subclassification in SQL</vt:lpstr>
      <vt:lpstr>Subclassification queries are important</vt:lpstr>
      <vt:lpstr>Effect of weather on flight delay </vt:lpstr>
      <vt:lpstr>Algebraic Properties (monotone f )</vt:lpstr>
      <vt:lpstr>Algebraic Properties (monotone/decomposablef normalized data )</vt:lpstr>
      <vt:lpstr>Factorization for multiple queries</vt:lpstr>
      <vt:lpstr>Modularity and Reduction reduction 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Causal Inference from Big Data</dc:title>
  <dc:creator>babak salimi</dc:creator>
  <cp:lastModifiedBy>babak salimi</cp:lastModifiedBy>
  <cp:revision>206</cp:revision>
  <dcterms:created xsi:type="dcterms:W3CDTF">2016-11-28T18:37:46Z</dcterms:created>
  <dcterms:modified xsi:type="dcterms:W3CDTF">2016-12-09T00:39:08Z</dcterms:modified>
</cp:coreProperties>
</file>