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6"/>
  </p:notesMasterIdLst>
  <p:handoutMasterIdLst>
    <p:handoutMasterId r:id="rId67"/>
  </p:handoutMasterIdLst>
  <p:sldIdLst>
    <p:sldId id="256" r:id="rId5"/>
    <p:sldId id="824" r:id="rId6"/>
    <p:sldId id="639" r:id="rId7"/>
    <p:sldId id="703" r:id="rId8"/>
    <p:sldId id="702" r:id="rId9"/>
    <p:sldId id="701" r:id="rId10"/>
    <p:sldId id="700" r:id="rId11"/>
    <p:sldId id="730" r:id="rId12"/>
    <p:sldId id="731" r:id="rId13"/>
    <p:sldId id="877" r:id="rId14"/>
    <p:sldId id="746" r:id="rId15"/>
    <p:sldId id="854" r:id="rId16"/>
    <p:sldId id="853" r:id="rId17"/>
    <p:sldId id="852" r:id="rId18"/>
    <p:sldId id="851" r:id="rId19"/>
    <p:sldId id="850" r:id="rId20"/>
    <p:sldId id="849" r:id="rId21"/>
    <p:sldId id="848" r:id="rId22"/>
    <p:sldId id="856" r:id="rId23"/>
    <p:sldId id="826" r:id="rId24"/>
    <p:sldId id="855" r:id="rId25"/>
    <p:sldId id="789" r:id="rId26"/>
    <p:sldId id="788" r:id="rId27"/>
    <p:sldId id="787" r:id="rId28"/>
    <p:sldId id="786" r:id="rId29"/>
    <p:sldId id="713" r:id="rId30"/>
    <p:sldId id="732" r:id="rId31"/>
    <p:sldId id="666" r:id="rId32"/>
    <p:sldId id="712" r:id="rId33"/>
    <p:sldId id="711" r:id="rId34"/>
    <p:sldId id="710" r:id="rId35"/>
    <p:sldId id="708" r:id="rId36"/>
    <p:sldId id="766" r:id="rId37"/>
    <p:sldId id="772" r:id="rId38"/>
    <p:sldId id="771" r:id="rId39"/>
    <p:sldId id="770" r:id="rId40"/>
    <p:sldId id="769" r:id="rId41"/>
    <p:sldId id="768" r:id="rId42"/>
    <p:sldId id="875" r:id="rId43"/>
    <p:sldId id="761" r:id="rId44"/>
    <p:sldId id="878" r:id="rId45"/>
    <p:sldId id="808" r:id="rId46"/>
    <p:sldId id="866" r:id="rId47"/>
    <p:sldId id="880" r:id="rId48"/>
    <p:sldId id="872" r:id="rId49"/>
    <p:sldId id="869" r:id="rId50"/>
    <p:sldId id="870" r:id="rId51"/>
    <p:sldId id="842" r:id="rId52"/>
    <p:sldId id="792" r:id="rId53"/>
    <p:sldId id="873" r:id="rId54"/>
    <p:sldId id="874" r:id="rId55"/>
    <p:sldId id="793" r:id="rId56"/>
    <p:sldId id="794" r:id="rId57"/>
    <p:sldId id="795" r:id="rId58"/>
    <p:sldId id="796" r:id="rId59"/>
    <p:sldId id="797" r:id="rId60"/>
    <p:sldId id="798" r:id="rId61"/>
    <p:sldId id="816" r:id="rId62"/>
    <p:sldId id="879" r:id="rId63"/>
    <p:sldId id="790" r:id="rId64"/>
    <p:sldId id="80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7" autoAdjust="0"/>
    <p:restoredTop sz="90120" autoAdjust="0"/>
  </p:normalViewPr>
  <p:slideViewPr>
    <p:cSldViewPr snapToGrid="0" snapToObjects="1">
      <p:cViewPr varScale="1">
        <p:scale>
          <a:sx n="85" d="100"/>
          <a:sy n="85" d="100"/>
        </p:scale>
        <p:origin x="16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23893-892E-BF46-883A-BCD91640776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8EB90-BC9E-1D41-A311-493D086F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D5CE4-5B7F-F64D-A9A2-38A7F33DCC4A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3F192-5182-2E41-9F24-C6FE9159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6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Applications: CSP where the nodes of Q are the variables of the CSP problem, its hyperedges are the constraints, and D represents the valid assignments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Databases: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 Suciu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Dan Suciu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Query Processing Meets Information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Dan Suciu – University of Washington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Joint w/ Mahmoud Abo-Khamis and Hung Ngo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RelationalAI</a:t>
            </a:r>
            <a:r>
              <a:rPr lang="en-US" sz="2800" dirty="0">
                <a:solidFill>
                  <a:schemeClr val="tx1"/>
                </a:solidFill>
              </a:rPr>
              <a:t> Inc</a:t>
            </a:r>
          </a:p>
        </p:txBody>
      </p:sp>
    </p:spTree>
    <p:extLst>
      <p:ext uri="{BB962C8B-B14F-4D97-AF65-F5344CB8AC3E}">
        <p14:creationId xmlns:p14="http://schemas.microsoft.com/office/powerpoint/2010/main" val="416335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endParaRPr lang="en-US" dirty="0"/>
          </a:p>
          <a:p>
            <a:r>
              <a:rPr lang="en-US" dirty="0"/>
              <a:t>Full CQ</a:t>
            </a:r>
          </a:p>
          <a:p>
            <a:endParaRPr lang="en-US" dirty="0"/>
          </a:p>
          <a:p>
            <a:r>
              <a:rPr lang="en-US" dirty="0"/>
              <a:t>Boolean CQ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251" y="2699399"/>
            <a:ext cx="4189749" cy="845402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Output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/>
              <a:t> satisfies stats </a:t>
            </a:r>
            <a:r>
              <a:rPr lang="en-US" dirty="0"/>
              <a:t>(|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>
                <a:solidFill>
                  <a:srgbClr val="0000FF"/>
                </a:solidFill>
              </a:rPr>
              <a:t>S(Y,Z)</a:t>
            </a:r>
            <a:r>
              <a:rPr lang="en-US" dirty="0"/>
              <a:t>, 	|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|, |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other info:				|Q(D)| ≤ 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S.Y is a key:				|Q(D)| ≤ N</a:t>
            </a:r>
          </a:p>
          <a:p>
            <a:r>
              <a:rPr lang="en-US" dirty="0">
                <a:solidFill>
                  <a:schemeClr val="bg1"/>
                </a:solidFill>
              </a:rPr>
              <a:t>S.Y has degree ≤ d:</a:t>
            </a: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|Q(D)| ≤ </a:t>
            </a:r>
            <a:r>
              <a:rPr lang="en-US" dirty="0" err="1">
                <a:solidFill>
                  <a:schemeClr val="bg1"/>
                </a:solidFill>
              </a:rPr>
              <a:t>d×N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E.g. R(X,Y)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S(Y,Z)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T(Z,X)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 No other info: 			|Q(D)| ≤ N</a:t>
            </a:r>
            <a:r>
              <a:rPr lang="en-US" baseline="30000" dirty="0">
                <a:solidFill>
                  <a:schemeClr val="bg1"/>
                </a:solidFill>
              </a:rPr>
              <a:t>3/2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Output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/>
              <a:t> satisfies stats </a:t>
            </a:r>
            <a:r>
              <a:rPr lang="en-US" dirty="0"/>
              <a:t>(|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>
                <a:solidFill>
                  <a:srgbClr val="0000FF"/>
                </a:solidFill>
              </a:rPr>
              <a:t>S(Y,Z)</a:t>
            </a:r>
            <a:r>
              <a:rPr lang="en-US" dirty="0"/>
              <a:t>, 	|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|, |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/>
              <a:t>No other info: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S.Y is a key:				|Q(D)| ≤ N</a:t>
            </a:r>
          </a:p>
          <a:p>
            <a:r>
              <a:rPr lang="en-US" dirty="0">
                <a:solidFill>
                  <a:schemeClr val="bg1"/>
                </a:solidFill>
              </a:rPr>
              <a:t>S.Y has degree ≤ d:</a:t>
            </a: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|Q(D)| ≤ </a:t>
            </a:r>
            <a:r>
              <a:rPr lang="en-US" dirty="0" err="1">
                <a:solidFill>
                  <a:schemeClr val="bg1"/>
                </a:solidFill>
              </a:rPr>
              <a:t>d×N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E.g. R(X,Y)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S(Y,Z)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T(Z,X)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 No other info: 			|Q(D)| ≤ N</a:t>
            </a:r>
            <a:r>
              <a:rPr lang="en-US" baseline="30000" dirty="0">
                <a:solidFill>
                  <a:schemeClr val="bg1"/>
                </a:solidFill>
              </a:rPr>
              <a:t>3/2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Output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/>
              <a:t> satisfies stats </a:t>
            </a:r>
            <a:r>
              <a:rPr lang="en-US" dirty="0"/>
              <a:t>(|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>
                <a:solidFill>
                  <a:srgbClr val="0000FF"/>
                </a:solidFill>
              </a:rPr>
              <a:t>S(Y,Z)</a:t>
            </a:r>
            <a:r>
              <a:rPr lang="en-US" dirty="0"/>
              <a:t>, 	|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|, |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/>
              <a:t>No other info: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is a key:</a:t>
            </a:r>
            <a:r>
              <a:rPr lang="en-US" dirty="0">
                <a:solidFill>
                  <a:schemeClr val="bg1"/>
                </a:solidFill>
              </a:rPr>
              <a:t>				|Q(D)| ≤ N</a:t>
            </a:r>
          </a:p>
          <a:p>
            <a:r>
              <a:rPr lang="en-US" dirty="0">
                <a:solidFill>
                  <a:schemeClr val="bg1"/>
                </a:solidFill>
              </a:rPr>
              <a:t>S.Y has degree ≤ d:</a:t>
            </a: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|Q(D)| ≤ </a:t>
            </a:r>
            <a:r>
              <a:rPr lang="en-US" dirty="0" err="1">
                <a:solidFill>
                  <a:schemeClr val="bg1"/>
                </a:solidFill>
              </a:rPr>
              <a:t>d×N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E.g. R(X,Y)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S(Y,Z)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T(Z,X)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 No other info: 			|Q(D)| ≤ N</a:t>
            </a:r>
            <a:r>
              <a:rPr lang="en-US" baseline="30000" dirty="0">
                <a:solidFill>
                  <a:schemeClr val="bg1"/>
                </a:solidFill>
              </a:rPr>
              <a:t>3/2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3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Output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/>
              <a:t> satisfies stats </a:t>
            </a:r>
            <a:r>
              <a:rPr lang="en-US" dirty="0"/>
              <a:t>(|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>
                <a:solidFill>
                  <a:srgbClr val="0000FF"/>
                </a:solidFill>
              </a:rPr>
              <a:t>S(Y,Z)</a:t>
            </a:r>
            <a:r>
              <a:rPr lang="en-US" dirty="0"/>
              <a:t>, 	|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|, |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/>
              <a:t>No other info: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is a key: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  <a:p>
            <a:r>
              <a:rPr lang="en-US" dirty="0">
                <a:solidFill>
                  <a:schemeClr val="bg1"/>
                </a:solidFill>
              </a:rPr>
              <a:t>S.Y has degree ≤ d:</a:t>
            </a: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|Q(D)| ≤ </a:t>
            </a:r>
            <a:r>
              <a:rPr lang="en-US" dirty="0" err="1">
                <a:solidFill>
                  <a:schemeClr val="bg1"/>
                </a:solidFill>
              </a:rPr>
              <a:t>d×N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E.g. R(X,Y)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S(Y,Z)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T(Z,X)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 No other info: 			|Q(D)| ≤ N</a:t>
            </a:r>
            <a:r>
              <a:rPr lang="en-US" baseline="30000" dirty="0">
                <a:solidFill>
                  <a:schemeClr val="bg1"/>
                </a:solidFill>
              </a:rPr>
              <a:t>3/2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Output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/>
              <a:t> satisfies stats </a:t>
            </a:r>
            <a:r>
              <a:rPr lang="en-US" dirty="0"/>
              <a:t>(|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>
                <a:solidFill>
                  <a:srgbClr val="0000FF"/>
                </a:solidFill>
              </a:rPr>
              <a:t>S(Y,Z)</a:t>
            </a:r>
            <a:r>
              <a:rPr lang="en-US" dirty="0"/>
              <a:t>, 	|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|, |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/>
              <a:t>No other info: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is a key: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has degree ≤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:	</a:t>
            </a:r>
            <a:r>
              <a:rPr lang="en-US" dirty="0">
                <a:solidFill>
                  <a:schemeClr val="bg1"/>
                </a:solidFill>
              </a:rPr>
              <a:t>|Q(D)| ≤ </a:t>
            </a:r>
            <a:r>
              <a:rPr lang="en-US" dirty="0" err="1">
                <a:solidFill>
                  <a:schemeClr val="bg1"/>
                </a:solidFill>
              </a:rPr>
              <a:t>d×N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E.g. R(X,Y)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S(Y,Z)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T(Z,X)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 No other info: 			|Q(D)| ≤ N</a:t>
            </a:r>
            <a:r>
              <a:rPr lang="en-US" baseline="30000" dirty="0">
                <a:solidFill>
                  <a:schemeClr val="bg1"/>
                </a:solidFill>
              </a:rPr>
              <a:t>3/2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Output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/>
              <a:t> satisfies stats </a:t>
            </a:r>
            <a:r>
              <a:rPr lang="en-US" dirty="0"/>
              <a:t>(|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>
                <a:solidFill>
                  <a:srgbClr val="0000FF"/>
                </a:solidFill>
              </a:rPr>
              <a:t>S(Y,Z)</a:t>
            </a:r>
            <a:r>
              <a:rPr lang="en-US" dirty="0"/>
              <a:t>, 	|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|, |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/>
              <a:t>No other info: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is a key: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has degree ≤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: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/>
              <a:t>×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E.g. R(X,Y)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S(Y,Z) </a:t>
            </a:r>
            <a:r>
              <a:rPr lang="en-US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chemeClr val="bg1"/>
                </a:solidFill>
              </a:rPr>
              <a:t> T(Z,X)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 No other info: 			|Q(D)| ≤ N</a:t>
            </a:r>
            <a:r>
              <a:rPr lang="en-US" baseline="30000" dirty="0">
                <a:solidFill>
                  <a:schemeClr val="bg1"/>
                </a:solidFill>
              </a:rPr>
              <a:t>3/2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Output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/>
              <a:t> satisfies stats </a:t>
            </a:r>
            <a:r>
              <a:rPr lang="en-US" dirty="0"/>
              <a:t>(|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>
                <a:solidFill>
                  <a:srgbClr val="0000FF"/>
                </a:solidFill>
              </a:rPr>
              <a:t>S(Y,Z)</a:t>
            </a:r>
            <a:r>
              <a:rPr lang="en-US" dirty="0"/>
              <a:t>, 	|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|, |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/>
              <a:t>No other info: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is a key: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has degree ≤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: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/>
              <a:t>×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FF"/>
                </a:solidFill>
              </a:rPr>
              <a:t> S(Y,Z)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FF"/>
                </a:solidFill>
              </a:rPr>
              <a:t> T(Z,X)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 No other info: 			|Q(D)| ≤ N</a:t>
            </a:r>
            <a:r>
              <a:rPr lang="en-US" baseline="30000" dirty="0">
                <a:solidFill>
                  <a:schemeClr val="bg1"/>
                </a:solidFill>
              </a:rPr>
              <a:t>3/2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Output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/>
              <a:t> satisfies stats </a:t>
            </a:r>
            <a:r>
              <a:rPr lang="en-US" dirty="0"/>
              <a:t>(|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>
                <a:solidFill>
                  <a:srgbClr val="0000FF"/>
                </a:solidFill>
              </a:rPr>
              <a:t>S(Y,Z)</a:t>
            </a:r>
            <a:r>
              <a:rPr lang="en-US" dirty="0"/>
              <a:t>, 	|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|, |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/>
              <a:t>No other info: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is a key:	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  <a:p>
            <a:r>
              <a:rPr lang="en-US" dirty="0">
                <a:solidFill>
                  <a:srgbClr val="0000FF"/>
                </a:solidFill>
              </a:rPr>
              <a:t>S.Y</a:t>
            </a:r>
            <a:r>
              <a:rPr lang="en-US" dirty="0"/>
              <a:t> has degree ≤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: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/>
              <a:t>×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R(X,Y)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FF"/>
                </a:solidFill>
              </a:rPr>
              <a:t> S(Y,Z) </a:t>
            </a:r>
            <a:r>
              <a:rPr lang="en-US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FF"/>
                </a:solidFill>
              </a:rPr>
              <a:t> T(Z,X)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	 No other info: 			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3/2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6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2CF-7AE1-C447-9CDD-113D702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78198-21B2-954F-B4A5-51103125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Find information-theoretic </a:t>
            </a:r>
            <a:r>
              <a:rPr lang="en-US" i="1" u="sng" dirty="0"/>
              <a:t>proof</a:t>
            </a:r>
            <a:r>
              <a:rPr lang="en-US" dirty="0"/>
              <a:t> of</a:t>
            </a:r>
            <a:br>
              <a:rPr lang="en-US" i="1" u="sng" dirty="0"/>
            </a:br>
            <a:r>
              <a:rPr lang="en-US" dirty="0"/>
              <a:t>the upper bound, or the submodular width</a:t>
            </a:r>
          </a:p>
          <a:p>
            <a:endParaRPr lang="en-US" i="1" u="sng" dirty="0"/>
          </a:p>
          <a:p>
            <a:r>
              <a:rPr lang="en-US" dirty="0"/>
              <a:t>Convert </a:t>
            </a:r>
            <a:r>
              <a:rPr lang="en-US" i="1" u="sng" dirty="0"/>
              <a:t>proof</a:t>
            </a:r>
            <a:r>
              <a:rPr lang="en-US" dirty="0"/>
              <a:t> to </a:t>
            </a:r>
            <a:r>
              <a:rPr lang="en-US" i="1" u="sng" dirty="0"/>
              <a:t>algorithm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C6E64-3C47-F243-A0D8-F85DF52F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optimal runtime to compute a query 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 on a database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complexity: 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 is fixed, runtime = f(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95F0-37E6-3645-9D02-B44D9D1F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CC33A-6773-D145-8FDF-17A9FB9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F5911-17A4-E440-888A-D2B24075B048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= R(X,Y)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S(Y,Z)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Database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entropic function 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4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19335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08472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133703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19335" y="2692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R(X,Y)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08472" y="2692284"/>
            <a:ext cx="82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S(Y,Z)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2858" y="2692284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T(Z,X)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335" y="2383355"/>
            <a:ext cx="14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CC33A-6773-D145-8FDF-17A9FB9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F5911-17A4-E440-888A-D2B24075B048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= R(X,Y)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S(Y,Z)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Database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entropic function 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4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647" y="2752687"/>
          <a:ext cx="20707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19335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08472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8487"/>
              </p:ext>
            </p:extLst>
          </p:nvPr>
        </p:nvGraphicFramePr>
        <p:xfrm>
          <a:off x="7133703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1647" y="2355218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olidFill>
                  <a:srgbClr val="0000FF"/>
                </a:solidFill>
              </a:rPr>
              <a:t>Q(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335" y="2692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R(X,Y)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08472" y="2692284"/>
            <a:ext cx="82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S(Y,Z)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2858" y="2692284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T(Z,X)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335" y="2383355"/>
            <a:ext cx="14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77C0A-5CA7-6B49-B66A-D6390D99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C5DB1-D69E-0448-9F38-7C21612BE2A7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= R(X,Y)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S(Y,Z)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Database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entropic function 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647" y="2752687"/>
          <a:ext cx="20707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19335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08472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133703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1647" y="2355218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olidFill>
                  <a:srgbClr val="0000FF"/>
                </a:solidFill>
              </a:rPr>
              <a:t>Q(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335" y="2692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R(X,Y)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08472" y="2692284"/>
            <a:ext cx="82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S(Y,Z)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2858" y="2692284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T(Z,X)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335" y="2383355"/>
            <a:ext cx="14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BE25F-AEF9-2D4C-94E1-F0F99E02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4CCD3-B4EB-2746-BCA3-B67B16DF0374}"/>
              </a:ext>
            </a:extLst>
          </p:cNvPr>
          <p:cNvSpPr txBox="1"/>
          <p:nvPr/>
        </p:nvSpPr>
        <p:spPr>
          <a:xfrm>
            <a:off x="541647" y="530991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>
                <a:solidFill>
                  <a:srgbClr val="0000FF"/>
                </a:solidFill>
              </a:rPr>
              <a:t>XYZ</a:t>
            </a:r>
            <a:r>
              <a:rPr lang="en-US" dirty="0"/>
              <a:t>) = log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3E663-736A-B04A-A832-DD1EACCC85EE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= R(X,Y)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S(Y,Z)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Database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entropic function 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5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647" y="2752687"/>
          <a:ext cx="20707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19335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2/5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08472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133703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1647" y="2355218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olidFill>
                  <a:srgbClr val="0000FF"/>
                </a:solidFill>
              </a:rPr>
              <a:t>Q(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335" y="2692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R(X,Y)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08472" y="2692284"/>
            <a:ext cx="82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S(Y,Z)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2858" y="2692284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T(Z,X)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335" y="2383355"/>
            <a:ext cx="14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CF963-AD69-8D4F-A90B-C4239242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1BF8F-B910-864A-BF21-A792AA7479B9}"/>
              </a:ext>
            </a:extLst>
          </p:cNvPr>
          <p:cNvSpPr txBox="1"/>
          <p:nvPr/>
        </p:nvSpPr>
        <p:spPr>
          <a:xfrm>
            <a:off x="541647" y="530991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>
                <a:solidFill>
                  <a:srgbClr val="0000FF"/>
                </a:solidFill>
              </a:rPr>
              <a:t>XYZ</a:t>
            </a:r>
            <a:r>
              <a:rPr lang="en-US" dirty="0"/>
              <a:t>) = log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5AF52D-1C4D-E246-A60F-271CD0182E3B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= R(X,Y)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S(Y,Z)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Database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entropic function 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2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647" y="2752687"/>
          <a:ext cx="20707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19335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2/5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08472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133703" y="3123527"/>
          <a:ext cx="15530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000"/>
                          </a:solidFill>
                        </a:rPr>
                        <a:t>1/5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21505" y="532273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>
                <a:solidFill>
                  <a:srgbClr val="0000FF"/>
                </a:solidFill>
              </a:rPr>
              <a:t>XZ</a:t>
            </a:r>
            <a:r>
              <a:rPr lang="en-US" dirty="0"/>
              <a:t>) ≤ log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8472" y="532273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>
                <a:solidFill>
                  <a:srgbClr val="0000FF"/>
                </a:solidFill>
              </a:rPr>
              <a:t>YZ</a:t>
            </a:r>
            <a:r>
              <a:rPr lang="en-US" dirty="0"/>
              <a:t>) ≤ log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H(</a:t>
            </a:r>
            <a:r>
              <a:rPr lang="en-US" dirty="0">
                <a:solidFill>
                  <a:srgbClr val="0000FF"/>
                </a:solidFill>
              </a:rPr>
              <a:t>Z|Y</a:t>
            </a:r>
            <a:r>
              <a:rPr lang="en-US" dirty="0"/>
              <a:t>) ≤ log </a:t>
            </a:r>
            <a:r>
              <a:rPr lang="en-US" dirty="0" err="1">
                <a:solidFill>
                  <a:srgbClr val="FF0000"/>
                </a:solidFill>
              </a:rPr>
              <a:t>deg</a:t>
            </a:r>
            <a:r>
              <a:rPr lang="en-US" baseline="-25000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z|y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9335" y="5309919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>
                <a:solidFill>
                  <a:srgbClr val="0000FF"/>
                </a:solidFill>
              </a:rPr>
              <a:t>XY</a:t>
            </a:r>
            <a:r>
              <a:rPr lang="en-US" dirty="0"/>
              <a:t>) ≤ log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= R(X,Y)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S(Y,Z)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 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Database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entropic function 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647" y="2355218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olidFill>
                  <a:srgbClr val="0000FF"/>
                </a:solidFill>
              </a:rPr>
              <a:t>Q(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335" y="2692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R(X,Y)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08472" y="2692284"/>
            <a:ext cx="82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S(Y,Z)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2858" y="2692284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T(Z,X)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335" y="2383355"/>
            <a:ext cx="14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F123E8-C69D-294D-A8DC-026AE185F190}"/>
              </a:ext>
            </a:extLst>
          </p:cNvPr>
          <p:cNvSpPr txBox="1"/>
          <p:nvPr/>
        </p:nvSpPr>
        <p:spPr>
          <a:xfrm>
            <a:off x="541647" y="530991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>
                <a:solidFill>
                  <a:srgbClr val="0000FF"/>
                </a:solidFill>
              </a:rPr>
              <a:t>XYZ</a:t>
            </a:r>
            <a:r>
              <a:rPr lang="en-US" dirty="0"/>
              <a:t>) = log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D7F6E-E97C-4D44-997A-2639C5F808EE}"/>
              </a:ext>
            </a:extLst>
          </p:cNvPr>
          <p:cNvSpPr txBox="1"/>
          <p:nvPr/>
        </p:nvSpPr>
        <p:spPr>
          <a:xfrm>
            <a:off x="3432747" y="6160956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Cardinalitites</a:t>
            </a:r>
            <a:r>
              <a:rPr lang="en-US" dirty="0"/>
              <a:t>, functional dependences, max degrees</a:t>
            </a:r>
          </a:p>
        </p:txBody>
      </p:sp>
    </p:spTree>
    <p:extLst>
      <p:ext uri="{BB962C8B-B14F-4D97-AF65-F5344CB8AC3E}">
        <p14:creationId xmlns:p14="http://schemas.microsoft.com/office/powerpoint/2010/main" val="152138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D89F-17FF-8B4C-A82A-30772949F7C0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|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| ≤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>
                <a:sym typeface="Wingdings" pitchFamily="2" charset="2"/>
              </a:rPr>
              <a:t>         </a:t>
            </a:r>
            <a:r>
              <a:rPr lang="en-US" sz="2400" dirty="0">
                <a:sym typeface="Wingdings"/>
              </a:rPr>
              <a:t>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|≤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5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813" y="3234129"/>
            <a:ext cx="5005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log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dirty="0"/>
              <a:t> ≥ 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FFFFFF"/>
                </a:solidFill>
              </a:rPr>
              <a:t>			</a:t>
            </a:r>
            <a:r>
              <a:rPr lang="en-US" sz="2400" dirty="0">
                <a:solidFill>
                  <a:srgbClr val="FFFFFF"/>
                </a:solidFill>
                <a:sym typeface="Wingdings"/>
              </a:rPr>
              <a:t>≥ h(XYZ) + h(Y)  + h(XZ)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rgbClr val="FFFFFF"/>
                </a:solidFill>
                <a:sym typeface="Wingdings"/>
              </a:rPr>
              <a:t>			≥ h(XYZ) + h(XYZ) + h(∅)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rgbClr val="FFFFFF"/>
                </a:solidFill>
                <a:sym typeface="Wingdings"/>
              </a:rPr>
              <a:t>			= 2 h(XYZ)</a:t>
            </a:r>
            <a:br>
              <a:rPr lang="en-US" sz="2400" dirty="0">
                <a:solidFill>
                  <a:srgbClr val="FFFFFF"/>
                </a:solidFill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chemeClr val="bg1"/>
                </a:solidFill>
                <a:sym typeface="Wingdings"/>
              </a:rPr>
              <a:t>			= 2 log |Output|</a:t>
            </a:r>
            <a:endParaRPr 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D89F-17FF-8B4C-A82A-30772949F7C0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43A75-0334-D046-B229-FE61E9B28857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|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| ≤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>
                <a:sym typeface="Wingdings" pitchFamily="2" charset="2"/>
              </a:rPr>
              <a:t>         </a:t>
            </a:r>
            <a:r>
              <a:rPr lang="en-US" sz="2400" dirty="0">
                <a:sym typeface="Wingdings"/>
              </a:rPr>
              <a:t>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|≤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51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813" y="3234129"/>
            <a:ext cx="5005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log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dirty="0"/>
              <a:t> ≥ 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FFFFFF"/>
                </a:solidFill>
              </a:rPr>
              <a:t>			</a:t>
            </a:r>
            <a:r>
              <a:rPr lang="en-US" sz="2400" dirty="0">
                <a:solidFill>
                  <a:srgbClr val="FFFFFF"/>
                </a:solidFill>
                <a:sym typeface="Wingdings"/>
              </a:rPr>
              <a:t>≥ h(XYZ) + h(Y)  + h(XZ)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rgbClr val="FFFFFF"/>
                </a:solidFill>
                <a:sym typeface="Wingdings"/>
              </a:rPr>
              <a:t>			≥ h(XYZ) + h(XYZ) + h(∅)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rgbClr val="FFFFFF"/>
                </a:solidFill>
                <a:sym typeface="Wingdings"/>
              </a:rPr>
              <a:t>			= 2 h(XYZ)</a:t>
            </a:r>
            <a:br>
              <a:rPr lang="en-US" sz="2400" dirty="0">
                <a:solidFill>
                  <a:srgbClr val="FFFFFF"/>
                </a:solidFill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chemeClr val="bg1"/>
                </a:solidFill>
                <a:sym typeface="Wingdings"/>
              </a:rPr>
              <a:t>			= 2 log |Output|</a:t>
            </a:r>
            <a:endParaRPr 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4455" y="2283976"/>
            <a:ext cx="2513801" cy="562630"/>
          </a:xfrm>
          <a:prstGeom prst="wedgeEllipseCallout">
            <a:avLst>
              <a:gd name="adj1" fmla="val -69451"/>
              <a:gd name="adj2" fmla="val 11435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D89F-17FF-8B4C-A82A-30772949F7C0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90202" y="3206923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940B-974E-E74A-AC3C-C03F2D8B396B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|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| ≤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>
                <a:sym typeface="Wingdings" pitchFamily="2" charset="2"/>
              </a:rPr>
              <a:t>         </a:t>
            </a:r>
            <a:r>
              <a:rPr lang="en-US" sz="2400" dirty="0">
                <a:sym typeface="Wingdings"/>
              </a:rPr>
              <a:t>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|≤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44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813" y="3234129"/>
            <a:ext cx="5005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log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dirty="0"/>
              <a:t> ≥ 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dirty="0">
                <a:sym typeface="Wingdings"/>
              </a:rPr>
              <a:t>≥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rgbClr val="FFFFFF"/>
                </a:solidFill>
                <a:sym typeface="Wingdings"/>
              </a:rPr>
              <a:t>			≥ h(XYZ) + h(XYZ) + h(∅)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rgbClr val="FFFFFF"/>
                </a:solidFill>
                <a:sym typeface="Wingdings"/>
              </a:rPr>
              <a:t>			= 2 h(XYZ)</a:t>
            </a:r>
            <a:br>
              <a:rPr lang="en-US" sz="2400" dirty="0">
                <a:solidFill>
                  <a:srgbClr val="FFFFFF"/>
                </a:solidFill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chemeClr val="bg1"/>
                </a:solidFill>
                <a:sym typeface="Wingdings"/>
              </a:rPr>
              <a:t>			= 2 log |Output|</a:t>
            </a:r>
            <a:endParaRPr 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4455" y="2283976"/>
            <a:ext cx="2513801" cy="562630"/>
          </a:xfrm>
          <a:prstGeom prst="wedgeEllipseCallout">
            <a:avLst>
              <a:gd name="adj1" fmla="val -69451"/>
              <a:gd name="adj2" fmla="val 11435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D89F-17FF-8B4C-A82A-30772949F7C0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90202" y="3206923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CF49E-EB1E-1A4F-AFB3-0705527DAF50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|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| ≤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>
                <a:sym typeface="Wingdings" pitchFamily="2" charset="2"/>
              </a:rPr>
              <a:t>         </a:t>
            </a:r>
            <a:r>
              <a:rPr lang="en-US" sz="2400" dirty="0">
                <a:sym typeface="Wingdings"/>
              </a:rPr>
              <a:t>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|≤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09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22" y="1793265"/>
            <a:ext cx="6393447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select *							-- natural join</a:t>
            </a:r>
          </a:p>
          <a:p>
            <a:r>
              <a:rPr lang="en-US" sz="2400" dirty="0"/>
              <a:t>from 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</a:p>
          <a:p>
            <a:r>
              <a:rPr lang="en-US" sz="2400" dirty="0"/>
              <a:t>where </a:t>
            </a:r>
            <a:r>
              <a:rPr lang="en-US" sz="2400" dirty="0">
                <a:solidFill>
                  <a:srgbClr val="0000FF"/>
                </a:solidFill>
              </a:rPr>
              <a:t>R.Y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S.Y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S.Z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T.Z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T.X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R.X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301" y="1247397"/>
            <a:ext cx="40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(X,Y,Z) = 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(X,Y)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(Y,Z) </a:t>
            </a:r>
            <a:r>
              <a:rPr lang="en-US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(Z,X)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A79C2-D060-CE4B-AF3D-39EB8E168450}"/>
              </a:ext>
            </a:extLst>
          </p:cNvPr>
          <p:cNvSpPr txBox="1"/>
          <p:nvPr/>
        </p:nvSpPr>
        <p:spPr>
          <a:xfrm>
            <a:off x="5860473" y="124739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prove later: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3/2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88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813" y="3234129"/>
            <a:ext cx="5005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log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dirty="0"/>
              <a:t> ≥ 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dirty="0">
                <a:sym typeface="Wingdings"/>
              </a:rPr>
              <a:t>≥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rgbClr val="FFFFFF"/>
                </a:solidFill>
                <a:sym typeface="Wingdings"/>
              </a:rPr>
              <a:t>			≥ h(XYZ) + h(XYZ) + h(∅)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rgbClr val="FFFFFF"/>
                </a:solidFill>
                <a:sym typeface="Wingdings"/>
              </a:rPr>
              <a:t>			= 2 h(XYZ)</a:t>
            </a:r>
            <a:br>
              <a:rPr lang="en-US" sz="2400" dirty="0">
                <a:solidFill>
                  <a:srgbClr val="FFFFFF"/>
                </a:solidFill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chemeClr val="bg1"/>
                </a:solidFill>
                <a:sym typeface="Wingdings"/>
              </a:rPr>
              <a:t>			= 2 log |Output|</a:t>
            </a:r>
            <a:endParaRPr 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4455" y="2283976"/>
            <a:ext cx="2513801" cy="562630"/>
          </a:xfrm>
          <a:prstGeom prst="wedgeEllipseCallout">
            <a:avLst>
              <a:gd name="adj1" fmla="val -69451"/>
              <a:gd name="adj2" fmla="val 11435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36642" y="3319403"/>
            <a:ext cx="2513801" cy="562630"/>
          </a:xfrm>
          <a:prstGeom prst="wedgeEllipseCallout">
            <a:avLst>
              <a:gd name="adj1" fmla="val -60654"/>
              <a:gd name="adj2" fmla="val 74864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D89F-17FF-8B4C-A82A-30772949F7C0}" type="slidenum">
              <a:rPr lang="en-US" smtClean="0"/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90202" y="3206923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25238" y="3975091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4BA10-EC97-EF48-8775-B4D629C31014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|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| ≤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>
                <a:sym typeface="Wingdings" pitchFamily="2" charset="2"/>
              </a:rPr>
              <a:t>         </a:t>
            </a:r>
            <a:r>
              <a:rPr lang="en-US" sz="2400" dirty="0">
                <a:sym typeface="Wingdings"/>
              </a:rPr>
              <a:t>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|≤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90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813" y="3234129"/>
            <a:ext cx="5005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log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dirty="0"/>
              <a:t> ≥ 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dirty="0">
                <a:sym typeface="Wingdings"/>
              </a:rPr>
              <a:t>≥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			≥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∅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rgbClr val="FFFFFF"/>
                </a:solidFill>
                <a:sym typeface="Wingdings"/>
              </a:rPr>
              <a:t>			= 2 h(XYZ)</a:t>
            </a:r>
            <a:br>
              <a:rPr lang="en-US" sz="2400" dirty="0">
                <a:solidFill>
                  <a:srgbClr val="FFFFFF"/>
                </a:solidFill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olidFill>
                  <a:schemeClr val="bg1"/>
                </a:solidFill>
                <a:sym typeface="Wingdings"/>
              </a:rPr>
              <a:t>			= 2 log |Output|</a:t>
            </a:r>
            <a:endParaRPr 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4455" y="2283976"/>
            <a:ext cx="2513801" cy="562630"/>
          </a:xfrm>
          <a:prstGeom prst="wedgeEllipseCallout">
            <a:avLst>
              <a:gd name="adj1" fmla="val -69451"/>
              <a:gd name="adj2" fmla="val 11435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36642" y="3319403"/>
            <a:ext cx="2513801" cy="562630"/>
          </a:xfrm>
          <a:prstGeom prst="wedgeEllipseCallout">
            <a:avLst>
              <a:gd name="adj1" fmla="val -60654"/>
              <a:gd name="adj2" fmla="val 74864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D89F-17FF-8B4C-A82A-30772949F7C0}" type="slidenum">
              <a:rPr lang="en-US" smtClean="0"/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90202" y="3206923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25238" y="3975091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D34D35-6DB8-8A42-9F41-86BBAF4BCAD7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|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| ≤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>
                <a:sym typeface="Wingdings" pitchFamily="2" charset="2"/>
              </a:rPr>
              <a:t>         </a:t>
            </a:r>
            <a:r>
              <a:rPr lang="en-US" sz="2400" dirty="0">
                <a:sym typeface="Wingdings"/>
              </a:rPr>
              <a:t>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|≤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92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813" y="3234129"/>
            <a:ext cx="5005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log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dirty="0"/>
              <a:t> ≥ 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dirty="0">
                <a:sym typeface="Wingdings"/>
              </a:rPr>
              <a:t>≥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			≥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∅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			= 2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			= 2 log 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</a:t>
            </a:r>
            <a:endParaRPr lang="en-US" sz="24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3004455" y="2283976"/>
            <a:ext cx="2513801" cy="562630"/>
          </a:xfrm>
          <a:prstGeom prst="wedgeEllipseCallout">
            <a:avLst>
              <a:gd name="adj1" fmla="val -69451"/>
              <a:gd name="adj2" fmla="val 11435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36642" y="3319403"/>
            <a:ext cx="2513801" cy="562630"/>
          </a:xfrm>
          <a:prstGeom prst="wedgeEllipseCallout">
            <a:avLst>
              <a:gd name="adj1" fmla="val -60654"/>
              <a:gd name="adj2" fmla="val 74864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D89F-17FF-8B4C-A82A-30772949F7C0}" type="slidenum">
              <a:rPr lang="en-US" smtClean="0"/>
              <a:t>32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90202" y="3206923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25238" y="3975091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46D37-FC4B-DF43-9A8D-04E40C0DEDB7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|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| ≤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>
                <a:sym typeface="Wingdings" pitchFamily="2" charset="2"/>
              </a:rPr>
              <a:t>         </a:t>
            </a:r>
            <a:r>
              <a:rPr lang="en-US" sz="2400" dirty="0">
                <a:sym typeface="Wingdings"/>
              </a:rPr>
              <a:t>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|≤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406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of Upper Bound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813" y="3234129"/>
            <a:ext cx="5005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log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dirty="0"/>
              <a:t> ≥ 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dirty="0">
                <a:sym typeface="Wingdings"/>
              </a:rPr>
              <a:t>≥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			≥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∅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			= 2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br>
              <a:rPr lang="en-US" sz="2400" dirty="0">
                <a:sym typeface="Wingdings"/>
              </a:rPr>
            </a:b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			= 2 log 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</a:t>
            </a:r>
            <a:endParaRPr lang="en-US" sz="24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3004455" y="2283976"/>
            <a:ext cx="2513801" cy="562630"/>
          </a:xfrm>
          <a:prstGeom prst="wedgeEllipseCallout">
            <a:avLst>
              <a:gd name="adj1" fmla="val -69451"/>
              <a:gd name="adj2" fmla="val 11435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36642" y="3319403"/>
            <a:ext cx="2513801" cy="562630"/>
          </a:xfrm>
          <a:prstGeom prst="wedgeEllipseCallout">
            <a:avLst>
              <a:gd name="adj1" fmla="val -60654"/>
              <a:gd name="adj2" fmla="val 74864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submodularity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D89F-17FF-8B4C-A82A-30772949F7C0}" type="slidenum">
              <a:rPr lang="en-US" smtClean="0"/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90202" y="3206923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25238" y="3975091"/>
            <a:ext cx="2011404" cy="56107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84C28533-C074-2E42-A665-3E56FCA8C66C}"/>
              </a:ext>
            </a:extLst>
          </p:cNvPr>
          <p:cNvSpPr/>
          <p:nvPr/>
        </p:nvSpPr>
        <p:spPr>
          <a:xfrm>
            <a:off x="3723434" y="5279031"/>
            <a:ext cx="5640275" cy="995422"/>
          </a:xfrm>
          <a:prstGeom prst="wedgeEllipseCallout">
            <a:avLst>
              <a:gd name="adj1" fmla="val -56010"/>
              <a:gd name="adj2" fmla="val -58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Shearer’s inequality</a:t>
            </a:r>
            <a:br>
              <a:rPr lang="en-US" sz="2000" dirty="0"/>
            </a:br>
            <a:r>
              <a:rPr lang="en-US" sz="2000" dirty="0"/>
              <a:t>h(</a:t>
            </a:r>
            <a:r>
              <a:rPr lang="en-US" sz="2000" dirty="0">
                <a:solidFill>
                  <a:srgbClr val="0000FF"/>
                </a:solidFill>
              </a:rPr>
              <a:t>XY</a:t>
            </a:r>
            <a:r>
              <a:rPr lang="en-US" sz="2000" dirty="0"/>
              <a:t>) + h(</a:t>
            </a:r>
            <a:r>
              <a:rPr lang="en-US" sz="2000" dirty="0">
                <a:solidFill>
                  <a:srgbClr val="0000FF"/>
                </a:solidFill>
              </a:rPr>
              <a:t>YZ</a:t>
            </a:r>
            <a:r>
              <a:rPr lang="en-US" sz="2000" dirty="0"/>
              <a:t>) + h(</a:t>
            </a:r>
            <a:r>
              <a:rPr lang="en-US" sz="2000" dirty="0">
                <a:solidFill>
                  <a:srgbClr val="0000FF"/>
                </a:solidFill>
              </a:rPr>
              <a:t>XZ</a:t>
            </a:r>
            <a:r>
              <a:rPr lang="en-US" sz="2000" dirty="0"/>
              <a:t>)</a:t>
            </a:r>
            <a:r>
              <a:rPr lang="en-US" sz="2000" dirty="0">
                <a:sym typeface="Wingdings"/>
              </a:rPr>
              <a:t> ≥ 2 h(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000" dirty="0">
                <a:sym typeface="Wingdings"/>
              </a:rPr>
              <a:t>)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1823C-A51A-2B4A-A2B8-A3C9AE6EAF1C}"/>
              </a:ext>
            </a:extLst>
          </p:cNvPr>
          <p:cNvSpPr txBox="1"/>
          <p:nvPr/>
        </p:nvSpPr>
        <p:spPr>
          <a:xfrm>
            <a:off x="179636" y="1323445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/>
              <a:t>|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|,|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| ≤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>
                <a:sym typeface="Wingdings" pitchFamily="2" charset="2"/>
              </a:rPr>
              <a:t>         </a:t>
            </a:r>
            <a:r>
              <a:rPr lang="en-US" sz="2400" dirty="0">
                <a:sym typeface="Wingdings"/>
              </a:rPr>
              <a:t>|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Q(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)</a:t>
            </a:r>
            <a:r>
              <a:rPr lang="en-US" sz="2400" dirty="0">
                <a:sym typeface="Wingdings"/>
              </a:rPr>
              <a:t>|≤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692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to </a:t>
            </a:r>
            <a:r>
              <a:rPr lang="en-US" i="1" u="sng" dirty="0"/>
              <a:t>Algorithm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211961" y="7152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22806" y="2920692"/>
            <a:ext cx="4035337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u="sng" dirty="0"/>
              <a:t>h(</a:t>
            </a:r>
            <a:r>
              <a:rPr lang="en-US" sz="2400" u="sng" dirty="0">
                <a:solidFill>
                  <a:srgbClr val="0000FF"/>
                </a:solidFill>
              </a:rPr>
              <a:t>XY</a:t>
            </a:r>
            <a:r>
              <a:rPr lang="en-US" sz="2400" u="sng" dirty="0"/>
              <a:t>)+h(</a:t>
            </a:r>
            <a:r>
              <a:rPr lang="en-US" sz="2400" u="sng" dirty="0">
                <a:solidFill>
                  <a:srgbClr val="0000FF"/>
                </a:solidFill>
              </a:rPr>
              <a:t>YZ</a:t>
            </a:r>
            <a:r>
              <a:rPr lang="en-US" sz="2400" u="sng" dirty="0"/>
              <a:t>)</a:t>
            </a:r>
            <a:r>
              <a:rPr lang="en-US" sz="2400" dirty="0"/>
              <a:t>+h(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</a:p>
        </p:txBody>
      </p:sp>
      <p:sp>
        <p:nvSpPr>
          <p:cNvPr id="62" name="Oval 61"/>
          <p:cNvSpPr/>
          <p:nvPr/>
        </p:nvSpPr>
        <p:spPr>
          <a:xfrm>
            <a:off x="0" y="4054406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4" name="Oval 63"/>
          <p:cNvSpPr/>
          <p:nvPr/>
        </p:nvSpPr>
        <p:spPr>
          <a:xfrm>
            <a:off x="1956443" y="4021277"/>
            <a:ext cx="2770773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5" name="Oval 64"/>
          <p:cNvSpPr/>
          <p:nvPr/>
        </p:nvSpPr>
        <p:spPr>
          <a:xfrm>
            <a:off x="2526737" y="5236565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cxnSp>
        <p:nvCxnSpPr>
          <p:cNvPr id="81" name="Straight Connector 80"/>
          <p:cNvCxnSpPr>
            <a:cxnSpLocks/>
            <a:stCxn id="61" idx="3"/>
            <a:endCxn id="62" idx="1"/>
          </p:cNvCxnSpPr>
          <p:nvPr/>
        </p:nvCxnSpPr>
        <p:spPr>
          <a:xfrm flipH="1">
            <a:off x="238735" y="3474809"/>
            <a:ext cx="475032" cy="67466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61" idx="5"/>
            <a:endCxn id="64" idx="7"/>
          </p:cNvCxnSpPr>
          <p:nvPr/>
        </p:nvCxnSpPr>
        <p:spPr>
          <a:xfrm>
            <a:off x="3567182" y="3474809"/>
            <a:ext cx="754264" cy="64153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5" idx="0"/>
            <a:endCxn id="64" idx="4"/>
          </p:cNvCxnSpPr>
          <p:nvPr/>
        </p:nvCxnSpPr>
        <p:spPr>
          <a:xfrm flipV="1">
            <a:off x="3341830" y="4670465"/>
            <a:ext cx="0" cy="5661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91556" y="411577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FC84-CC22-0544-91EE-32F51342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8D82EF-18D2-F642-B43A-2EE16255BF78}"/>
              </a:ext>
            </a:extLst>
          </p:cNvPr>
          <p:cNvSpPr txBox="1"/>
          <p:nvPr/>
        </p:nvSpPr>
        <p:spPr>
          <a:xfrm>
            <a:off x="179636" y="2154442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≥ 2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710C9-7566-FE46-8D3B-B933E69F456E}"/>
              </a:ext>
            </a:extLst>
          </p:cNvPr>
          <p:cNvSpPr txBox="1"/>
          <p:nvPr/>
        </p:nvSpPr>
        <p:spPr>
          <a:xfrm>
            <a:off x="179636" y="1323445"/>
            <a:ext cx="52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D11D9-E2AA-6A44-9D40-47BE992728F2}"/>
              </a:ext>
            </a:extLst>
          </p:cNvPr>
          <p:cNvSpPr txBox="1"/>
          <p:nvPr/>
        </p:nvSpPr>
        <p:spPr>
          <a:xfrm>
            <a:off x="179636" y="5276088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676320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to </a:t>
            </a:r>
            <a:r>
              <a:rPr lang="en-US" i="1" u="sng" dirty="0"/>
              <a:t>Algorithm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708750" y="2893343"/>
            <a:ext cx="4840600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R(X,Y)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11961" y="7152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22806" y="2920692"/>
            <a:ext cx="4035337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u="sng" dirty="0"/>
              <a:t>h(</a:t>
            </a:r>
            <a:r>
              <a:rPr lang="en-US" sz="2400" u="sng" dirty="0">
                <a:solidFill>
                  <a:srgbClr val="0000FF"/>
                </a:solidFill>
              </a:rPr>
              <a:t>XY</a:t>
            </a:r>
            <a:r>
              <a:rPr lang="en-US" sz="2400" u="sng" dirty="0"/>
              <a:t>)+h(</a:t>
            </a:r>
            <a:r>
              <a:rPr lang="en-US" sz="2400" u="sng" dirty="0">
                <a:solidFill>
                  <a:srgbClr val="0000FF"/>
                </a:solidFill>
              </a:rPr>
              <a:t>YZ</a:t>
            </a:r>
            <a:r>
              <a:rPr lang="en-US" sz="2400" u="sng" dirty="0"/>
              <a:t>)</a:t>
            </a:r>
            <a:r>
              <a:rPr lang="en-US" sz="2400" dirty="0"/>
              <a:t>+h(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</a:p>
        </p:txBody>
      </p:sp>
      <p:sp>
        <p:nvSpPr>
          <p:cNvPr id="62" name="Oval 61"/>
          <p:cNvSpPr/>
          <p:nvPr/>
        </p:nvSpPr>
        <p:spPr>
          <a:xfrm>
            <a:off x="0" y="4054406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4" name="Oval 63"/>
          <p:cNvSpPr/>
          <p:nvPr/>
        </p:nvSpPr>
        <p:spPr>
          <a:xfrm>
            <a:off x="1956443" y="4021277"/>
            <a:ext cx="2770773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5" name="Oval 64"/>
          <p:cNvSpPr/>
          <p:nvPr/>
        </p:nvSpPr>
        <p:spPr>
          <a:xfrm>
            <a:off x="2526737" y="5236565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cxnSp>
        <p:nvCxnSpPr>
          <p:cNvPr id="81" name="Straight Connector 80"/>
          <p:cNvCxnSpPr>
            <a:cxnSpLocks/>
            <a:stCxn id="61" idx="3"/>
            <a:endCxn id="62" idx="1"/>
          </p:cNvCxnSpPr>
          <p:nvPr/>
        </p:nvCxnSpPr>
        <p:spPr>
          <a:xfrm flipH="1">
            <a:off x="238735" y="3474809"/>
            <a:ext cx="475032" cy="67466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61" idx="5"/>
            <a:endCxn id="64" idx="7"/>
          </p:cNvCxnSpPr>
          <p:nvPr/>
        </p:nvCxnSpPr>
        <p:spPr>
          <a:xfrm>
            <a:off x="3567182" y="3474809"/>
            <a:ext cx="754264" cy="64153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5" idx="0"/>
            <a:endCxn id="64" idx="4"/>
          </p:cNvCxnSpPr>
          <p:nvPr/>
        </p:nvCxnSpPr>
        <p:spPr>
          <a:xfrm flipV="1">
            <a:off x="3341830" y="4670465"/>
            <a:ext cx="0" cy="5661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91556" y="411577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D9357-BF01-E349-8C1C-FCCE2FC9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3D63D-1FEE-B845-80F2-57E97D9F693E}"/>
              </a:ext>
            </a:extLst>
          </p:cNvPr>
          <p:cNvSpPr txBox="1"/>
          <p:nvPr/>
        </p:nvSpPr>
        <p:spPr>
          <a:xfrm>
            <a:off x="179636" y="2154442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≥ 2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677451-CF1A-D24B-ACFB-D81D8A03C143}"/>
              </a:ext>
            </a:extLst>
          </p:cNvPr>
          <p:cNvSpPr txBox="1"/>
          <p:nvPr/>
        </p:nvSpPr>
        <p:spPr>
          <a:xfrm>
            <a:off x="179636" y="1323445"/>
            <a:ext cx="52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B1182D-8715-8F42-9274-564C33CD3401}"/>
              </a:ext>
            </a:extLst>
          </p:cNvPr>
          <p:cNvSpPr txBox="1"/>
          <p:nvPr/>
        </p:nvSpPr>
        <p:spPr>
          <a:xfrm>
            <a:off x="179636" y="5276088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72E3A8-56AD-7742-BE1E-C324402C0825}"/>
              </a:ext>
            </a:extLst>
          </p:cNvPr>
          <p:cNvSpPr txBox="1"/>
          <p:nvPr/>
        </p:nvSpPr>
        <p:spPr>
          <a:xfrm>
            <a:off x="6653540" y="233789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Algorithm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FC1087-01FA-4444-9F1C-2C2F2B492E86}"/>
              </a:ext>
            </a:extLst>
          </p:cNvPr>
          <p:cNvSpPr txBox="1"/>
          <p:nvPr/>
        </p:nvSpPr>
        <p:spPr>
          <a:xfrm>
            <a:off x="6301299" y="87075"/>
            <a:ext cx="273504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Runtime </a:t>
            </a:r>
            <a:r>
              <a:rPr lang="en-US" sz="2800" dirty="0" err="1"/>
              <a:t>Õ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baseline="30000" dirty="0">
                <a:sym typeface="Wingdings"/>
              </a:rPr>
              <a:t>3/2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069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to </a:t>
            </a:r>
            <a:r>
              <a:rPr lang="en-US" i="1" u="sng" dirty="0"/>
              <a:t>Algorithm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708750" y="2893343"/>
            <a:ext cx="4840600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R(X,Y)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</a:p>
        </p:txBody>
      </p:sp>
      <p:sp>
        <p:nvSpPr>
          <p:cNvPr id="106" name="Oval 105"/>
          <p:cNvSpPr/>
          <p:nvPr/>
        </p:nvSpPr>
        <p:spPr>
          <a:xfrm>
            <a:off x="4074826" y="4589043"/>
            <a:ext cx="3711284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</a:rPr>
              <a:t>light</a:t>
            </a:r>
            <a:r>
              <a:rPr lang="en-US" sz="2400" dirty="0">
                <a:solidFill>
                  <a:srgbClr val="0000FF"/>
                </a:solidFill>
              </a:rPr>
              <a:t>(X,Y)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11961" y="7152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0" name="Straight Connector 109"/>
          <p:cNvCxnSpPr>
            <a:cxnSpLocks/>
            <a:stCxn id="103" idx="3"/>
            <a:endCxn id="106" idx="1"/>
          </p:cNvCxnSpPr>
          <p:nvPr/>
        </p:nvCxnSpPr>
        <p:spPr>
          <a:xfrm flipH="1">
            <a:off x="4618331" y="3447460"/>
            <a:ext cx="799308" cy="123665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07527" y="376988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22806" y="2920692"/>
            <a:ext cx="4035337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u="sng" dirty="0"/>
              <a:t>h(</a:t>
            </a:r>
            <a:r>
              <a:rPr lang="en-US" sz="2400" u="sng" dirty="0">
                <a:solidFill>
                  <a:srgbClr val="0000FF"/>
                </a:solidFill>
              </a:rPr>
              <a:t>XY</a:t>
            </a:r>
            <a:r>
              <a:rPr lang="en-US" sz="2400" u="sng" dirty="0"/>
              <a:t>)+h(</a:t>
            </a:r>
            <a:r>
              <a:rPr lang="en-US" sz="2400" u="sng" dirty="0">
                <a:solidFill>
                  <a:srgbClr val="0000FF"/>
                </a:solidFill>
              </a:rPr>
              <a:t>YZ</a:t>
            </a:r>
            <a:r>
              <a:rPr lang="en-US" sz="2400" u="sng" dirty="0"/>
              <a:t>)</a:t>
            </a:r>
            <a:r>
              <a:rPr lang="en-US" sz="2400" dirty="0"/>
              <a:t>+h(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</a:p>
        </p:txBody>
      </p:sp>
      <p:sp>
        <p:nvSpPr>
          <p:cNvPr id="62" name="Oval 61"/>
          <p:cNvSpPr/>
          <p:nvPr/>
        </p:nvSpPr>
        <p:spPr>
          <a:xfrm>
            <a:off x="0" y="4054406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4" name="Oval 63"/>
          <p:cNvSpPr/>
          <p:nvPr/>
        </p:nvSpPr>
        <p:spPr>
          <a:xfrm>
            <a:off x="1956443" y="4021277"/>
            <a:ext cx="2770773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5" name="Oval 64"/>
          <p:cNvSpPr/>
          <p:nvPr/>
        </p:nvSpPr>
        <p:spPr>
          <a:xfrm>
            <a:off x="2526737" y="5236565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cxnSp>
        <p:nvCxnSpPr>
          <p:cNvPr id="81" name="Straight Connector 80"/>
          <p:cNvCxnSpPr>
            <a:cxnSpLocks/>
            <a:stCxn id="61" idx="3"/>
            <a:endCxn id="62" idx="1"/>
          </p:cNvCxnSpPr>
          <p:nvPr/>
        </p:nvCxnSpPr>
        <p:spPr>
          <a:xfrm flipH="1">
            <a:off x="238735" y="3474809"/>
            <a:ext cx="475032" cy="67466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61" idx="5"/>
            <a:endCxn id="64" idx="7"/>
          </p:cNvCxnSpPr>
          <p:nvPr/>
        </p:nvCxnSpPr>
        <p:spPr>
          <a:xfrm>
            <a:off x="3567182" y="3474809"/>
            <a:ext cx="754264" cy="64153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5" idx="0"/>
            <a:endCxn id="64" idx="4"/>
          </p:cNvCxnSpPr>
          <p:nvPr/>
        </p:nvCxnSpPr>
        <p:spPr>
          <a:xfrm flipV="1">
            <a:off x="3341830" y="4670465"/>
            <a:ext cx="0" cy="5661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91556" y="411577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91BB0-DF35-8B43-AB09-38948232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36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03516-CC16-054F-AEE5-4E67DB9EA010}"/>
              </a:ext>
            </a:extLst>
          </p:cNvPr>
          <p:cNvSpPr txBox="1"/>
          <p:nvPr/>
        </p:nvSpPr>
        <p:spPr>
          <a:xfrm>
            <a:off x="179636" y="2154442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≥ 2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ECCC67-730F-4D43-8A66-E74879C24E9F}"/>
              </a:ext>
            </a:extLst>
          </p:cNvPr>
          <p:cNvSpPr txBox="1"/>
          <p:nvPr/>
        </p:nvSpPr>
        <p:spPr>
          <a:xfrm>
            <a:off x="179636" y="1323445"/>
            <a:ext cx="52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4CD44-7E0C-234C-AFE3-76078DAC62EA}"/>
              </a:ext>
            </a:extLst>
          </p:cNvPr>
          <p:cNvSpPr txBox="1"/>
          <p:nvPr/>
        </p:nvSpPr>
        <p:spPr>
          <a:xfrm>
            <a:off x="179636" y="5276088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Proof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10D25-640D-D542-AE38-A328D8D0DF83}"/>
              </a:ext>
            </a:extLst>
          </p:cNvPr>
          <p:cNvSpPr txBox="1"/>
          <p:nvPr/>
        </p:nvSpPr>
        <p:spPr>
          <a:xfrm>
            <a:off x="6653540" y="233789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Algorithm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9FC1D-693E-C542-A303-A39CAA829133}"/>
              </a:ext>
            </a:extLst>
          </p:cNvPr>
          <p:cNvSpPr txBox="1"/>
          <p:nvPr/>
        </p:nvSpPr>
        <p:spPr>
          <a:xfrm>
            <a:off x="1978702" y="625664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</a:rPr>
              <a:t>light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  <a:sym typeface="Wingdings"/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  <a:sym typeface="Wingdings"/>
              </a:rPr>
              <a:t>heavy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: </a:t>
            </a:r>
            <a:r>
              <a:rPr lang="en-US" sz="2400" dirty="0"/>
              <a:t>degree(</a:t>
            </a:r>
            <a:r>
              <a:rPr lang="en-US" sz="2400" dirty="0">
                <a:solidFill>
                  <a:srgbClr val="0000FF"/>
                </a:solidFill>
              </a:rPr>
              <a:t>Y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≤ or &gt;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1/2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543E0E-5C77-4245-8061-2C4CD72BFCAF}"/>
              </a:ext>
            </a:extLst>
          </p:cNvPr>
          <p:cNvSpPr txBox="1"/>
          <p:nvPr/>
        </p:nvSpPr>
        <p:spPr>
          <a:xfrm>
            <a:off x="6301299" y="87075"/>
            <a:ext cx="273504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Runtime </a:t>
            </a:r>
            <a:r>
              <a:rPr lang="en-US" sz="2800" dirty="0" err="1"/>
              <a:t>Õ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baseline="30000" dirty="0">
                <a:sym typeface="Wingdings"/>
              </a:rPr>
              <a:t>3/2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4471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to </a:t>
            </a:r>
            <a:r>
              <a:rPr lang="en-US" i="1" u="sng" dirty="0"/>
              <a:t>Algorithm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708750" y="2893343"/>
            <a:ext cx="4840600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R(X,Y)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</a:p>
        </p:txBody>
      </p:sp>
      <p:sp>
        <p:nvSpPr>
          <p:cNvPr id="106" name="Oval 105"/>
          <p:cNvSpPr/>
          <p:nvPr/>
        </p:nvSpPr>
        <p:spPr>
          <a:xfrm>
            <a:off x="4074826" y="4589043"/>
            <a:ext cx="3711284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</a:rPr>
              <a:t>light</a:t>
            </a:r>
            <a:r>
              <a:rPr lang="en-US" sz="2400" dirty="0">
                <a:solidFill>
                  <a:srgbClr val="0000FF"/>
                </a:solidFill>
              </a:rPr>
              <a:t>(X,Y)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</a:p>
        </p:txBody>
      </p:sp>
      <p:sp>
        <p:nvSpPr>
          <p:cNvPr id="107" name="Oval 106"/>
          <p:cNvSpPr/>
          <p:nvPr/>
        </p:nvSpPr>
        <p:spPr>
          <a:xfrm>
            <a:off x="5987810" y="5425794"/>
            <a:ext cx="357549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</a:rPr>
              <a:t>heavy</a:t>
            </a:r>
            <a:r>
              <a:rPr lang="en-US" sz="2400" dirty="0">
                <a:solidFill>
                  <a:srgbClr val="0000FF"/>
                </a:solidFill>
              </a:rPr>
              <a:t>(Y)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T(X,Z)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11961" y="7152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0" name="Straight Connector 109"/>
          <p:cNvCxnSpPr>
            <a:cxnSpLocks/>
            <a:stCxn id="103" idx="3"/>
            <a:endCxn id="106" idx="1"/>
          </p:cNvCxnSpPr>
          <p:nvPr/>
        </p:nvCxnSpPr>
        <p:spPr>
          <a:xfrm flipH="1">
            <a:off x="4618331" y="3447460"/>
            <a:ext cx="799308" cy="123665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  <a:stCxn id="103" idx="5"/>
            <a:endCxn id="107" idx="7"/>
          </p:cNvCxnSpPr>
          <p:nvPr/>
        </p:nvCxnSpPr>
        <p:spPr>
          <a:xfrm>
            <a:off x="8840461" y="3447460"/>
            <a:ext cx="199225" cy="207340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07527" y="376988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55097" y="439931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8948" y="4879001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∪</a:t>
            </a:r>
          </a:p>
        </p:txBody>
      </p:sp>
      <p:sp>
        <p:nvSpPr>
          <p:cNvPr id="61" name="Oval 60"/>
          <p:cNvSpPr/>
          <p:nvPr/>
        </p:nvSpPr>
        <p:spPr>
          <a:xfrm>
            <a:off x="122806" y="2920692"/>
            <a:ext cx="4035337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u="sng" dirty="0"/>
              <a:t>h(</a:t>
            </a:r>
            <a:r>
              <a:rPr lang="en-US" sz="2400" u="sng" dirty="0">
                <a:solidFill>
                  <a:srgbClr val="0000FF"/>
                </a:solidFill>
              </a:rPr>
              <a:t>XY</a:t>
            </a:r>
            <a:r>
              <a:rPr lang="en-US" sz="2400" u="sng" dirty="0"/>
              <a:t>)+h(</a:t>
            </a:r>
            <a:r>
              <a:rPr lang="en-US" sz="2400" u="sng" dirty="0">
                <a:solidFill>
                  <a:srgbClr val="0000FF"/>
                </a:solidFill>
              </a:rPr>
              <a:t>YZ</a:t>
            </a:r>
            <a:r>
              <a:rPr lang="en-US" sz="2400" u="sng" dirty="0"/>
              <a:t>)</a:t>
            </a:r>
            <a:r>
              <a:rPr lang="en-US" sz="2400" dirty="0"/>
              <a:t>+h(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</a:p>
        </p:txBody>
      </p:sp>
      <p:sp>
        <p:nvSpPr>
          <p:cNvPr id="62" name="Oval 61"/>
          <p:cNvSpPr/>
          <p:nvPr/>
        </p:nvSpPr>
        <p:spPr>
          <a:xfrm>
            <a:off x="0" y="4054406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4" name="Oval 63"/>
          <p:cNvSpPr/>
          <p:nvPr/>
        </p:nvSpPr>
        <p:spPr>
          <a:xfrm>
            <a:off x="1956443" y="4021277"/>
            <a:ext cx="2770773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5" name="Oval 64"/>
          <p:cNvSpPr/>
          <p:nvPr/>
        </p:nvSpPr>
        <p:spPr>
          <a:xfrm>
            <a:off x="2526737" y="5236565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cxnSp>
        <p:nvCxnSpPr>
          <p:cNvPr id="81" name="Straight Connector 80"/>
          <p:cNvCxnSpPr>
            <a:cxnSpLocks/>
            <a:stCxn id="61" idx="3"/>
            <a:endCxn id="62" idx="1"/>
          </p:cNvCxnSpPr>
          <p:nvPr/>
        </p:nvCxnSpPr>
        <p:spPr>
          <a:xfrm flipH="1">
            <a:off x="238735" y="3474809"/>
            <a:ext cx="475032" cy="67466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61" idx="5"/>
            <a:endCxn id="64" idx="7"/>
          </p:cNvCxnSpPr>
          <p:nvPr/>
        </p:nvCxnSpPr>
        <p:spPr>
          <a:xfrm>
            <a:off x="3567182" y="3474809"/>
            <a:ext cx="754264" cy="64153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5" idx="0"/>
            <a:endCxn id="64" idx="4"/>
          </p:cNvCxnSpPr>
          <p:nvPr/>
        </p:nvCxnSpPr>
        <p:spPr>
          <a:xfrm flipV="1">
            <a:off x="3341830" y="4670465"/>
            <a:ext cx="0" cy="5661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91556" y="411577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A3D8D-C241-9741-BFA1-3E72F8D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37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752CB4-CF8B-2449-821F-1D858803D54F}"/>
              </a:ext>
            </a:extLst>
          </p:cNvPr>
          <p:cNvSpPr txBox="1"/>
          <p:nvPr/>
        </p:nvSpPr>
        <p:spPr>
          <a:xfrm>
            <a:off x="179636" y="2154442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≥ 2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D56E89-79F0-E542-B1FB-97312BDCC1FA}"/>
              </a:ext>
            </a:extLst>
          </p:cNvPr>
          <p:cNvSpPr txBox="1"/>
          <p:nvPr/>
        </p:nvSpPr>
        <p:spPr>
          <a:xfrm>
            <a:off x="179636" y="1323445"/>
            <a:ext cx="52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3B35E2-8C52-7544-ACB6-98122D0272BB}"/>
              </a:ext>
            </a:extLst>
          </p:cNvPr>
          <p:cNvSpPr txBox="1"/>
          <p:nvPr/>
        </p:nvSpPr>
        <p:spPr>
          <a:xfrm>
            <a:off x="179636" y="5276088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Proof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06CB9E-458F-C140-87BD-00AF338EBB63}"/>
              </a:ext>
            </a:extLst>
          </p:cNvPr>
          <p:cNvSpPr txBox="1"/>
          <p:nvPr/>
        </p:nvSpPr>
        <p:spPr>
          <a:xfrm>
            <a:off x="6653540" y="233789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Algorithm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A18780-F0D2-594F-A79F-C2DD23468F06}"/>
              </a:ext>
            </a:extLst>
          </p:cNvPr>
          <p:cNvSpPr txBox="1"/>
          <p:nvPr/>
        </p:nvSpPr>
        <p:spPr>
          <a:xfrm>
            <a:off x="1978702" y="625664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</a:rPr>
              <a:t>light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  <a:sym typeface="Wingdings"/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  <a:sym typeface="Wingdings"/>
              </a:rPr>
              <a:t>heavy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: </a:t>
            </a:r>
            <a:r>
              <a:rPr lang="en-US" sz="2400" dirty="0"/>
              <a:t>degree(</a:t>
            </a:r>
            <a:r>
              <a:rPr lang="en-US" sz="2400" dirty="0">
                <a:solidFill>
                  <a:srgbClr val="0000FF"/>
                </a:solidFill>
              </a:rPr>
              <a:t>Y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≤ or &gt;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1/2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62B21E-1A15-7643-8FD4-516AB36008DD}"/>
              </a:ext>
            </a:extLst>
          </p:cNvPr>
          <p:cNvSpPr txBox="1"/>
          <p:nvPr/>
        </p:nvSpPr>
        <p:spPr>
          <a:xfrm>
            <a:off x="6301299" y="87075"/>
            <a:ext cx="273504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Runtime </a:t>
            </a:r>
            <a:r>
              <a:rPr lang="en-US" sz="2800" dirty="0" err="1"/>
              <a:t>Õ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baseline="30000" dirty="0">
                <a:sym typeface="Wingdings"/>
              </a:rPr>
              <a:t>3/2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901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to </a:t>
            </a:r>
            <a:r>
              <a:rPr lang="en-US" i="1" u="sng" dirty="0"/>
              <a:t>Algorithm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708750" y="2893343"/>
            <a:ext cx="4840600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R(X,Y)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</a:p>
        </p:txBody>
      </p:sp>
      <p:sp>
        <p:nvSpPr>
          <p:cNvPr id="106" name="Oval 105"/>
          <p:cNvSpPr/>
          <p:nvPr/>
        </p:nvSpPr>
        <p:spPr>
          <a:xfrm>
            <a:off x="4074826" y="4589043"/>
            <a:ext cx="3711284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</a:rPr>
              <a:t>light</a:t>
            </a:r>
            <a:r>
              <a:rPr lang="en-US" sz="2400" dirty="0">
                <a:solidFill>
                  <a:srgbClr val="0000FF"/>
                </a:solidFill>
              </a:rPr>
              <a:t>(X,Y)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</a:p>
        </p:txBody>
      </p:sp>
      <p:sp>
        <p:nvSpPr>
          <p:cNvPr id="107" name="Oval 106"/>
          <p:cNvSpPr/>
          <p:nvPr/>
        </p:nvSpPr>
        <p:spPr>
          <a:xfrm>
            <a:off x="5987810" y="5425794"/>
            <a:ext cx="357549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</a:rPr>
              <a:t>heavy</a:t>
            </a:r>
            <a:r>
              <a:rPr lang="en-US" sz="2400" dirty="0">
                <a:solidFill>
                  <a:srgbClr val="0000FF"/>
                </a:solidFill>
              </a:rPr>
              <a:t>(Y)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FF"/>
                </a:solidFill>
              </a:rPr>
              <a:t>T(X,Z)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11961" y="7152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0" name="Straight Connector 109"/>
          <p:cNvCxnSpPr>
            <a:cxnSpLocks/>
            <a:stCxn id="103" idx="3"/>
            <a:endCxn id="106" idx="1"/>
          </p:cNvCxnSpPr>
          <p:nvPr/>
        </p:nvCxnSpPr>
        <p:spPr>
          <a:xfrm flipH="1">
            <a:off x="4618331" y="3447460"/>
            <a:ext cx="799308" cy="123665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  <a:stCxn id="103" idx="5"/>
            <a:endCxn id="107" idx="7"/>
          </p:cNvCxnSpPr>
          <p:nvPr/>
        </p:nvCxnSpPr>
        <p:spPr>
          <a:xfrm>
            <a:off x="8840461" y="3447460"/>
            <a:ext cx="199225" cy="207340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07527" y="376988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55097" y="439931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3/2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8948" y="4879001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∪</a:t>
            </a:r>
          </a:p>
        </p:txBody>
      </p:sp>
      <p:sp>
        <p:nvSpPr>
          <p:cNvPr id="61" name="Oval 60"/>
          <p:cNvSpPr/>
          <p:nvPr/>
        </p:nvSpPr>
        <p:spPr>
          <a:xfrm>
            <a:off x="122806" y="2920692"/>
            <a:ext cx="4035337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u="sng" dirty="0"/>
              <a:t>h(</a:t>
            </a:r>
            <a:r>
              <a:rPr lang="en-US" sz="2400" u="sng" dirty="0">
                <a:solidFill>
                  <a:srgbClr val="0000FF"/>
                </a:solidFill>
              </a:rPr>
              <a:t>XY</a:t>
            </a:r>
            <a:r>
              <a:rPr lang="en-US" sz="2400" u="sng" dirty="0"/>
              <a:t>)+h(</a:t>
            </a:r>
            <a:r>
              <a:rPr lang="en-US" sz="2400" u="sng" dirty="0">
                <a:solidFill>
                  <a:srgbClr val="0000FF"/>
                </a:solidFill>
              </a:rPr>
              <a:t>YZ</a:t>
            </a:r>
            <a:r>
              <a:rPr lang="en-US" sz="2400" u="sng" dirty="0"/>
              <a:t>)</a:t>
            </a:r>
            <a:r>
              <a:rPr lang="en-US" sz="2400" dirty="0"/>
              <a:t>+h(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</a:t>
            </a:r>
          </a:p>
        </p:txBody>
      </p:sp>
      <p:sp>
        <p:nvSpPr>
          <p:cNvPr id="62" name="Oval 61"/>
          <p:cNvSpPr/>
          <p:nvPr/>
        </p:nvSpPr>
        <p:spPr>
          <a:xfrm>
            <a:off x="0" y="4054406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4" name="Oval 63"/>
          <p:cNvSpPr/>
          <p:nvPr/>
        </p:nvSpPr>
        <p:spPr>
          <a:xfrm>
            <a:off x="1956443" y="4021277"/>
            <a:ext cx="2770773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Y</a:t>
            </a:r>
            <a:r>
              <a:rPr lang="en-US" sz="2400" dirty="0">
                <a:sym typeface="Wingdings"/>
              </a:rPr>
              <a:t>)  +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5" name="Oval 64"/>
          <p:cNvSpPr/>
          <p:nvPr/>
        </p:nvSpPr>
        <p:spPr>
          <a:xfrm>
            <a:off x="2526737" y="5236565"/>
            <a:ext cx="1630185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Wingdings"/>
              </a:rPr>
              <a:t>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cxnSp>
        <p:nvCxnSpPr>
          <p:cNvPr id="81" name="Straight Connector 80"/>
          <p:cNvCxnSpPr>
            <a:cxnSpLocks/>
            <a:stCxn id="61" idx="3"/>
            <a:endCxn id="62" idx="1"/>
          </p:cNvCxnSpPr>
          <p:nvPr/>
        </p:nvCxnSpPr>
        <p:spPr>
          <a:xfrm flipH="1">
            <a:off x="238735" y="3474809"/>
            <a:ext cx="475032" cy="67466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61" idx="5"/>
            <a:endCxn id="64" idx="7"/>
          </p:cNvCxnSpPr>
          <p:nvPr/>
        </p:nvCxnSpPr>
        <p:spPr>
          <a:xfrm>
            <a:off x="3567182" y="3474809"/>
            <a:ext cx="754264" cy="64153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5" idx="0"/>
            <a:endCxn id="64" idx="4"/>
          </p:cNvCxnSpPr>
          <p:nvPr/>
        </p:nvCxnSpPr>
        <p:spPr>
          <a:xfrm flipV="1">
            <a:off x="3341830" y="4670465"/>
            <a:ext cx="0" cy="5661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91556" y="411577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6DE221-5313-3842-AA66-06C24906F7B6}"/>
              </a:ext>
            </a:extLst>
          </p:cNvPr>
          <p:cNvSpPr txBox="1"/>
          <p:nvPr/>
        </p:nvSpPr>
        <p:spPr>
          <a:xfrm>
            <a:off x="6301299" y="87075"/>
            <a:ext cx="273504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Runtime </a:t>
            </a:r>
            <a:r>
              <a:rPr lang="en-US" sz="2800" dirty="0" err="1"/>
              <a:t>Õ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baseline="30000" dirty="0">
                <a:sym typeface="Wingdings"/>
              </a:rPr>
              <a:t>3/2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D7334-2FDB-194E-924F-0EC90F45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38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652CC-A05C-354F-801B-03D38C306A9B}"/>
              </a:ext>
            </a:extLst>
          </p:cNvPr>
          <p:cNvSpPr txBox="1"/>
          <p:nvPr/>
        </p:nvSpPr>
        <p:spPr>
          <a:xfrm>
            <a:off x="179636" y="2154442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 + 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≥ 2 h(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XYZ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E10DE4-4B34-E747-B50B-4D1859DAAE22}"/>
              </a:ext>
            </a:extLst>
          </p:cNvPr>
          <p:cNvSpPr txBox="1"/>
          <p:nvPr/>
        </p:nvSpPr>
        <p:spPr>
          <a:xfrm>
            <a:off x="179636" y="1323445"/>
            <a:ext cx="52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T(Z,X)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EAD3B-6EF0-AE40-8E97-DC8AE3DB5EFA}"/>
              </a:ext>
            </a:extLst>
          </p:cNvPr>
          <p:cNvSpPr txBox="1"/>
          <p:nvPr/>
        </p:nvSpPr>
        <p:spPr>
          <a:xfrm>
            <a:off x="179636" y="5276088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Proof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BCF5E9-8F53-3E47-8A7E-4E1FB923FFE8}"/>
              </a:ext>
            </a:extLst>
          </p:cNvPr>
          <p:cNvSpPr txBox="1"/>
          <p:nvPr/>
        </p:nvSpPr>
        <p:spPr>
          <a:xfrm>
            <a:off x="6653540" y="233789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Algorithm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BA8F9E-6F52-1F40-97CF-CF2F5B6100DD}"/>
              </a:ext>
            </a:extLst>
          </p:cNvPr>
          <p:cNvSpPr txBox="1"/>
          <p:nvPr/>
        </p:nvSpPr>
        <p:spPr>
          <a:xfrm>
            <a:off x="1978702" y="625664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</a:rPr>
              <a:t>light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  <a:sym typeface="Wingdings"/>
              </a:rPr>
              <a:t>R</a:t>
            </a:r>
            <a:r>
              <a:rPr lang="en-US" sz="2400" baseline="-25000" dirty="0" err="1">
                <a:solidFill>
                  <a:srgbClr val="0000FF"/>
                </a:solidFill>
                <a:sym typeface="Wingdings"/>
              </a:rPr>
              <a:t>heavy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: </a:t>
            </a:r>
            <a:r>
              <a:rPr lang="en-US" sz="2400" dirty="0"/>
              <a:t>degree(</a:t>
            </a:r>
            <a:r>
              <a:rPr lang="en-US" sz="2400" dirty="0">
                <a:solidFill>
                  <a:srgbClr val="0000FF"/>
                </a:solidFill>
              </a:rPr>
              <a:t>Y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≤ or &gt;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baseline="30000" dirty="0">
                <a:sym typeface="Wingdings"/>
              </a:rPr>
              <a:t>1/2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Quick Example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11961" y="7152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1" name="Straight Connector 80"/>
          <p:cNvCxnSpPr>
            <a:cxnSpLocks/>
            <a:stCxn id="39" idx="4"/>
            <a:endCxn id="27" idx="0"/>
          </p:cNvCxnSpPr>
          <p:nvPr/>
        </p:nvCxnSpPr>
        <p:spPr>
          <a:xfrm flipH="1">
            <a:off x="4248714" y="2713216"/>
            <a:ext cx="1" cy="28581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E10DE4-4B34-E747-B50B-4D1859DAAE22}"/>
              </a:ext>
            </a:extLst>
          </p:cNvPr>
          <p:cNvSpPr txBox="1"/>
          <p:nvPr/>
        </p:nvSpPr>
        <p:spPr>
          <a:xfrm>
            <a:off x="179636" y="1323445"/>
            <a:ext cx="820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Q(X,Y,Z)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 R(X,Y)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S(Y,Z)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T(Z,U) </a:t>
            </a:r>
            <a:r>
              <a:rPr lang="en-US" sz="2400" dirty="0">
                <a:solidFill>
                  <a:srgbClr val="000000"/>
                </a:solidFill>
                <a:ea typeface="ＭＳ ゴシック"/>
                <a:cs typeface="ＭＳ ゴシック"/>
              </a:rPr>
              <a:t>∧ </a:t>
            </a:r>
            <a:r>
              <a:rPr lang="en-US" sz="2400" dirty="0">
                <a:solidFill>
                  <a:srgbClr val="0000FF"/>
                </a:solidFill>
                <a:ea typeface="ＭＳ ゴシック"/>
                <a:cs typeface="ＭＳ ゴシック"/>
              </a:rPr>
              <a:t>A(</a:t>
            </a:r>
            <a:r>
              <a:rPr lang="en-US" sz="2400" u="sng" dirty="0">
                <a:solidFill>
                  <a:srgbClr val="0000FF"/>
                </a:solidFill>
                <a:ea typeface="ＭＳ ゴシック"/>
                <a:cs typeface="ＭＳ ゴシック"/>
              </a:rPr>
              <a:t>X,Z</a:t>
            </a:r>
            <a:r>
              <a:rPr lang="en-US" sz="2400" dirty="0">
                <a:solidFill>
                  <a:srgbClr val="0000FF"/>
                </a:solidFill>
                <a:ea typeface="ＭＳ ゴシック"/>
                <a:cs typeface="ＭＳ ゴシック"/>
              </a:rPr>
              <a:t>,U)</a:t>
            </a:r>
            <a:r>
              <a:rPr lang="en-US" sz="2400" dirty="0">
                <a:solidFill>
                  <a:srgbClr val="000000"/>
                </a:solidFill>
                <a:ea typeface="ＭＳ ゴシック"/>
                <a:cs typeface="ＭＳ ゴシック"/>
              </a:rPr>
              <a:t> ∧ </a:t>
            </a:r>
            <a:r>
              <a:rPr lang="en-US" sz="2400" dirty="0">
                <a:solidFill>
                  <a:srgbClr val="0000FF"/>
                </a:solidFill>
                <a:ea typeface="ＭＳ ゴシック"/>
                <a:cs typeface="ＭＳ ゴシック"/>
              </a:rPr>
              <a:t>B(X,</a:t>
            </a:r>
            <a:r>
              <a:rPr lang="en-US" sz="2400" u="sng" dirty="0">
                <a:solidFill>
                  <a:srgbClr val="0000FF"/>
                </a:solidFill>
                <a:ea typeface="ＭＳ ゴシック"/>
                <a:cs typeface="ＭＳ ゴシック"/>
              </a:rPr>
              <a:t>Y,U</a:t>
            </a:r>
            <a:r>
              <a:rPr lang="en-US" sz="2400" dirty="0">
                <a:solidFill>
                  <a:srgbClr val="0000FF"/>
                </a:solidFill>
                <a:ea typeface="ＭＳ ゴシック"/>
                <a:cs typeface="ＭＳ ゴシック"/>
              </a:rPr>
              <a:t>)</a:t>
            </a:r>
            <a:r>
              <a:rPr lang="en-US" sz="2400" dirty="0">
                <a:solidFill>
                  <a:srgbClr val="000000"/>
                </a:solidFill>
                <a:ea typeface="ＭＳ ゴシック"/>
                <a:cs typeface="ＭＳ ゴシック"/>
              </a:rPr>
              <a:t> 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5DC36C-861A-0F40-AE4D-FCC1A0F53F73}"/>
              </a:ext>
            </a:extLst>
          </p:cNvPr>
          <p:cNvSpPr txBox="1"/>
          <p:nvPr/>
        </p:nvSpPr>
        <p:spPr>
          <a:xfrm>
            <a:off x="6117059" y="110223"/>
            <a:ext cx="273504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Runtime </a:t>
            </a:r>
            <a:r>
              <a:rPr lang="en-US" sz="2800" dirty="0" err="1"/>
              <a:t>Õ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baseline="30000" dirty="0">
                <a:sym typeface="Wingdings"/>
              </a:rPr>
              <a:t>3/2</a:t>
            </a:r>
            <a:r>
              <a:rPr lang="en-US" sz="2800" dirty="0"/>
              <a:t>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477A4B-EFCA-A345-9740-2D8340A957C3}"/>
              </a:ext>
            </a:extLst>
          </p:cNvPr>
          <p:cNvSpPr/>
          <p:nvPr/>
        </p:nvSpPr>
        <p:spPr>
          <a:xfrm>
            <a:off x="-466016" y="2064028"/>
            <a:ext cx="9429461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3 log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400" dirty="0"/>
              <a:t> ≥ h(</a:t>
            </a:r>
            <a:r>
              <a:rPr lang="en-US" sz="2400" dirty="0">
                <a:solidFill>
                  <a:srgbClr val="0000FF"/>
                </a:solidFill>
              </a:rPr>
              <a:t>XY</a:t>
            </a:r>
            <a:r>
              <a:rPr lang="en-US" sz="2400" dirty="0"/>
              <a:t>)+h(</a:t>
            </a:r>
            <a:r>
              <a:rPr lang="en-US" sz="2400" dirty="0">
                <a:solidFill>
                  <a:srgbClr val="0000FF"/>
                </a:solidFill>
              </a:rPr>
              <a:t>YZ</a:t>
            </a:r>
            <a:r>
              <a:rPr lang="en-US" sz="2400" dirty="0"/>
              <a:t>)+h(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)+h(</a:t>
            </a:r>
            <a:r>
              <a:rPr lang="en-US" sz="2400" dirty="0">
                <a:solidFill>
                  <a:srgbClr val="0000FF"/>
                </a:solidFill>
              </a:rPr>
              <a:t>U|XZ</a:t>
            </a:r>
            <a:r>
              <a:rPr lang="en-US" sz="2400" dirty="0"/>
              <a:t>)+h(</a:t>
            </a:r>
            <a:r>
              <a:rPr lang="en-US" sz="2400" dirty="0">
                <a:solidFill>
                  <a:srgbClr val="0000FF"/>
                </a:solidFill>
              </a:rPr>
              <a:t>X|YU</a:t>
            </a:r>
            <a:r>
              <a:rPr lang="en-US" sz="2400" dirty="0"/>
              <a:t>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8B118A-3153-9E44-BC91-6D0DABC545A6}"/>
              </a:ext>
            </a:extLst>
          </p:cNvPr>
          <p:cNvSpPr/>
          <p:nvPr/>
        </p:nvSpPr>
        <p:spPr>
          <a:xfrm>
            <a:off x="3969" y="2999035"/>
            <a:ext cx="8489490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≥ </a:t>
            </a:r>
            <a:r>
              <a:rPr lang="en-US" sz="2400" u="sng" dirty="0"/>
              <a:t>h(</a:t>
            </a:r>
            <a:r>
              <a:rPr lang="en-US" sz="2400" u="sng" dirty="0">
                <a:solidFill>
                  <a:srgbClr val="0000FF"/>
                </a:solidFill>
              </a:rPr>
              <a:t>XY</a:t>
            </a:r>
            <a:r>
              <a:rPr lang="en-US" sz="2400" u="sng" dirty="0"/>
              <a:t>)+h(</a:t>
            </a:r>
            <a:r>
              <a:rPr lang="en-US" sz="2400" u="sng" dirty="0">
                <a:solidFill>
                  <a:srgbClr val="0000FF"/>
                </a:solidFill>
              </a:rPr>
              <a:t>YZ</a:t>
            </a:r>
            <a:r>
              <a:rPr lang="en-US" sz="2400" u="sng" dirty="0"/>
              <a:t>)</a:t>
            </a:r>
            <a:r>
              <a:rPr lang="en-US" sz="2400" dirty="0"/>
              <a:t>+h(</a:t>
            </a:r>
            <a:r>
              <a:rPr lang="en-US" sz="2400" dirty="0">
                <a:solidFill>
                  <a:srgbClr val="0000FF"/>
                </a:solidFill>
              </a:rPr>
              <a:t>XZ</a:t>
            </a:r>
            <a:r>
              <a:rPr lang="en-US" sz="2400" dirty="0"/>
              <a:t>)+h(</a:t>
            </a:r>
            <a:r>
              <a:rPr lang="en-US" sz="2400" dirty="0">
                <a:solidFill>
                  <a:srgbClr val="0000FF"/>
                </a:solidFill>
              </a:rPr>
              <a:t>U|XYZ</a:t>
            </a:r>
            <a:r>
              <a:rPr lang="en-US" sz="2400" dirty="0"/>
              <a:t>)+h(</a:t>
            </a:r>
            <a:r>
              <a:rPr lang="en-US" sz="2400" dirty="0">
                <a:solidFill>
                  <a:srgbClr val="0000FF"/>
                </a:solidFill>
              </a:rPr>
              <a:t>X|YZU</a:t>
            </a:r>
            <a:r>
              <a:rPr lang="en-US" sz="2400" dirty="0"/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FCF62B-00F9-2241-958D-9A4214FCACCC}"/>
              </a:ext>
            </a:extLst>
          </p:cNvPr>
          <p:cNvSpPr/>
          <p:nvPr/>
        </p:nvSpPr>
        <p:spPr>
          <a:xfrm>
            <a:off x="0" y="4096943"/>
            <a:ext cx="3823448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h(</a:t>
            </a:r>
            <a:r>
              <a:rPr lang="en-US" sz="2400" dirty="0">
                <a:solidFill>
                  <a:srgbClr val="0000FF"/>
                </a:solidFill>
              </a:rPr>
              <a:t>XYZ</a:t>
            </a:r>
            <a:r>
              <a:rPr lang="en-US" sz="2400" dirty="0"/>
              <a:t>)+h(</a:t>
            </a:r>
            <a:r>
              <a:rPr lang="en-US" sz="2400" dirty="0">
                <a:solidFill>
                  <a:srgbClr val="0000FF"/>
                </a:solidFill>
              </a:rPr>
              <a:t>U|XYZ</a:t>
            </a:r>
            <a:r>
              <a:rPr lang="en-US" sz="2400" dirty="0"/>
              <a:t>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EB4AE1D-F174-EF49-89BD-9E9A2D0D9191}"/>
              </a:ext>
            </a:extLst>
          </p:cNvPr>
          <p:cNvSpPr/>
          <p:nvPr/>
        </p:nvSpPr>
        <p:spPr>
          <a:xfrm>
            <a:off x="4444824" y="4040176"/>
            <a:ext cx="4936987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u="sng" dirty="0"/>
              <a:t>h(</a:t>
            </a:r>
            <a:r>
              <a:rPr lang="en-US" sz="2400" u="sng" dirty="0">
                <a:solidFill>
                  <a:srgbClr val="0000FF"/>
                </a:solidFill>
              </a:rPr>
              <a:t>Y</a:t>
            </a:r>
            <a:r>
              <a:rPr lang="en-US" sz="2400" u="sng" dirty="0"/>
              <a:t>)+h(</a:t>
            </a:r>
            <a:r>
              <a:rPr lang="en-US" sz="2400" u="sng" dirty="0">
                <a:solidFill>
                  <a:srgbClr val="0000FF"/>
                </a:solidFill>
              </a:rPr>
              <a:t>XZ</a:t>
            </a:r>
            <a:r>
              <a:rPr lang="en-US" sz="2400" u="sng" dirty="0"/>
              <a:t>)</a:t>
            </a:r>
            <a:r>
              <a:rPr lang="en-US" sz="2400" dirty="0"/>
              <a:t>+h(</a:t>
            </a:r>
            <a:r>
              <a:rPr lang="en-US" sz="2400" dirty="0">
                <a:solidFill>
                  <a:srgbClr val="0000FF"/>
                </a:solidFill>
              </a:rPr>
              <a:t>X|YZU</a:t>
            </a:r>
            <a:r>
              <a:rPr lang="en-US" sz="2400" dirty="0"/>
              <a:t>) ≥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77BA01-1F5F-844B-B1FE-A73D380C7BF2}"/>
              </a:ext>
            </a:extLst>
          </p:cNvPr>
          <p:cNvSpPr/>
          <p:nvPr/>
        </p:nvSpPr>
        <p:spPr>
          <a:xfrm>
            <a:off x="5073725" y="5191843"/>
            <a:ext cx="3679184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h(</a:t>
            </a:r>
            <a:r>
              <a:rPr lang="en-US" sz="2400" dirty="0">
                <a:solidFill>
                  <a:srgbClr val="0000FF"/>
                </a:solidFill>
              </a:rPr>
              <a:t>XYZ</a:t>
            </a:r>
            <a:r>
              <a:rPr lang="en-US" sz="2400" dirty="0"/>
              <a:t>)+h(</a:t>
            </a:r>
            <a:r>
              <a:rPr lang="en-US" sz="2400" dirty="0">
                <a:solidFill>
                  <a:srgbClr val="0000FF"/>
                </a:solidFill>
              </a:rPr>
              <a:t>X|YZU</a:t>
            </a:r>
            <a:r>
              <a:rPr lang="en-US" sz="2400" dirty="0"/>
              <a:t>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748DB8D-812D-0E45-9D48-6F2681D7D92E}"/>
              </a:ext>
            </a:extLst>
          </p:cNvPr>
          <p:cNvSpPr/>
          <p:nvPr/>
        </p:nvSpPr>
        <p:spPr>
          <a:xfrm>
            <a:off x="939970" y="5155385"/>
            <a:ext cx="1943508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h(</a:t>
            </a:r>
            <a:r>
              <a:rPr lang="en-US" sz="2400" dirty="0">
                <a:solidFill>
                  <a:srgbClr val="0000FF"/>
                </a:solidFill>
              </a:rPr>
              <a:t>XYZU</a:t>
            </a:r>
            <a:r>
              <a:rPr lang="en-US" sz="2400" dirty="0"/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6FFC4C-BA3A-3B4B-A57F-9E31A70C6F91}"/>
              </a:ext>
            </a:extLst>
          </p:cNvPr>
          <p:cNvCxnSpPr>
            <a:cxnSpLocks/>
            <a:stCxn id="27" idx="4"/>
            <a:endCxn id="33" idx="0"/>
          </p:cNvCxnSpPr>
          <p:nvPr/>
        </p:nvCxnSpPr>
        <p:spPr>
          <a:xfrm flipH="1">
            <a:off x="1911724" y="3648223"/>
            <a:ext cx="2336990" cy="44872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740CCA-DD58-4741-A2C5-F4AC77960C64}"/>
              </a:ext>
            </a:extLst>
          </p:cNvPr>
          <p:cNvCxnSpPr>
            <a:cxnSpLocks/>
            <a:stCxn id="27" idx="4"/>
            <a:endCxn id="34" idx="0"/>
          </p:cNvCxnSpPr>
          <p:nvPr/>
        </p:nvCxnSpPr>
        <p:spPr>
          <a:xfrm>
            <a:off x="4248714" y="3648223"/>
            <a:ext cx="2664604" cy="39195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7219C2-8FC4-214A-91AF-E0D4C751FE39}"/>
              </a:ext>
            </a:extLst>
          </p:cNvPr>
          <p:cNvCxnSpPr>
            <a:cxnSpLocks/>
            <a:stCxn id="40" idx="0"/>
            <a:endCxn id="33" idx="4"/>
          </p:cNvCxnSpPr>
          <p:nvPr/>
        </p:nvCxnSpPr>
        <p:spPr>
          <a:xfrm flipV="1">
            <a:off x="1911724" y="4746131"/>
            <a:ext cx="0" cy="40925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51C143-C804-9F47-9E4F-2E32A6588684}"/>
              </a:ext>
            </a:extLst>
          </p:cNvPr>
          <p:cNvCxnSpPr>
            <a:cxnSpLocks/>
            <a:stCxn id="35" idx="0"/>
            <a:endCxn id="34" idx="4"/>
          </p:cNvCxnSpPr>
          <p:nvPr/>
        </p:nvCxnSpPr>
        <p:spPr>
          <a:xfrm flipV="1">
            <a:off x="6913317" y="4689364"/>
            <a:ext cx="1" cy="50247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211B5F5-F48A-F54D-919B-6E963288104C}"/>
              </a:ext>
            </a:extLst>
          </p:cNvPr>
          <p:cNvSpPr/>
          <p:nvPr/>
        </p:nvSpPr>
        <p:spPr>
          <a:xfrm>
            <a:off x="5941563" y="6172405"/>
            <a:ext cx="1943508" cy="64918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h(</a:t>
            </a:r>
            <a:r>
              <a:rPr lang="en-US" sz="2400" dirty="0">
                <a:solidFill>
                  <a:srgbClr val="0000FF"/>
                </a:solidFill>
              </a:rPr>
              <a:t>XYZU</a:t>
            </a:r>
            <a:r>
              <a:rPr lang="en-US" sz="2400" dirty="0"/>
              <a:t>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CECC80-FF16-514C-8F09-78D007E81E5A}"/>
              </a:ext>
            </a:extLst>
          </p:cNvPr>
          <p:cNvCxnSpPr>
            <a:cxnSpLocks/>
            <a:stCxn id="57" idx="0"/>
            <a:endCxn id="35" idx="4"/>
          </p:cNvCxnSpPr>
          <p:nvPr/>
        </p:nvCxnSpPr>
        <p:spPr>
          <a:xfrm flipV="1">
            <a:off x="6913317" y="5841031"/>
            <a:ext cx="0" cy="33137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7" grpId="0" animBg="1"/>
      <p:bldP spid="33" grpId="0" animBg="1"/>
      <p:bldP spid="34" grpId="0" animBg="1"/>
      <p:bldP spid="35" grpId="0" animBg="1"/>
      <p:bldP spid="40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22" y="1793265"/>
            <a:ext cx="6393447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select *							-- natural join</a:t>
            </a:r>
          </a:p>
          <a:p>
            <a:r>
              <a:rPr lang="en-US" sz="2400" dirty="0"/>
              <a:t>from 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</a:p>
          <a:p>
            <a:r>
              <a:rPr lang="en-US" sz="2400" dirty="0"/>
              <a:t>where </a:t>
            </a:r>
            <a:r>
              <a:rPr lang="en-US" sz="2400" dirty="0">
                <a:solidFill>
                  <a:srgbClr val="0000FF"/>
                </a:solidFill>
              </a:rPr>
              <a:t>R.Y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S.Y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S.Z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T.Z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T.X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R.X</a:t>
            </a: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1605332" y="40008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2093264" y="4862926"/>
            <a:ext cx="838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T(Z,X)</a:t>
            </a:r>
          </a:p>
        </p:txBody>
      </p:sp>
      <p:cxnSp>
        <p:nvCxnSpPr>
          <p:cNvPr id="8" name="Straight Connector 37"/>
          <p:cNvCxnSpPr>
            <a:cxnSpLocks noChangeShapeType="1"/>
            <a:stCxn id="11" idx="0"/>
            <a:endCxn id="6" idx="1"/>
          </p:cNvCxnSpPr>
          <p:nvPr/>
        </p:nvCxnSpPr>
        <p:spPr bwMode="auto">
          <a:xfrm flipV="1">
            <a:off x="1133130" y="4185562"/>
            <a:ext cx="472202" cy="729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38"/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1948583" y="4185562"/>
            <a:ext cx="563933" cy="677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64604" y="5831284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R(X,Y)</a:t>
            </a: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961504" y="49152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378174" y="5831284"/>
            <a:ext cx="8217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S(Y,Z)</a:t>
            </a:r>
          </a:p>
        </p:txBody>
      </p:sp>
      <p:cxnSp>
        <p:nvCxnSpPr>
          <p:cNvPr id="13" name="Straight Connector 37"/>
          <p:cNvCxnSpPr>
            <a:cxnSpLocks noChangeShapeType="1"/>
            <a:stCxn id="10" idx="0"/>
            <a:endCxn id="11" idx="1"/>
          </p:cNvCxnSpPr>
          <p:nvPr/>
        </p:nvCxnSpPr>
        <p:spPr bwMode="auto">
          <a:xfrm flipV="1">
            <a:off x="503186" y="5099962"/>
            <a:ext cx="458318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37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H="1" flipV="1">
            <a:off x="1304755" y="5099962"/>
            <a:ext cx="484274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>
          <a:xfrm>
            <a:off x="146077" y="3448495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301" y="1247397"/>
            <a:ext cx="40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(X,Y,Z) = 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(X,Y)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(Y,Z) </a:t>
            </a:r>
            <a:r>
              <a:rPr lang="en-US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(Z,X)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EB3C4-20C3-4047-8944-9E9CCFB70A41}"/>
              </a:ext>
            </a:extLst>
          </p:cNvPr>
          <p:cNvSpPr txBox="1"/>
          <p:nvPr/>
        </p:nvSpPr>
        <p:spPr>
          <a:xfrm>
            <a:off x="5860473" y="124739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prove later: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3/2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83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Enumeration Problem: 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Cardinalities: [Atserias,Grohe,Marx’08, Ngo,Re,Rudra’13]</a:t>
            </a:r>
          </a:p>
          <a:p>
            <a:endParaRPr lang="en-US" sz="2400" dirty="0"/>
          </a:p>
          <a:p>
            <a:r>
              <a:rPr lang="en-US" sz="2400" dirty="0"/>
              <a:t>Entropic bound = polymatroid bound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/>
              <a:t>Algorithm for </a:t>
            </a:r>
            <a:r>
              <a:rPr lang="en-US" sz="2400" dirty="0">
                <a:solidFill>
                  <a:srgbClr val="0000FF"/>
                </a:solidFill>
              </a:rPr>
              <a:t>Q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) has single log factor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Cardinalities + FDs + max degrees: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Entropic bound ≨ polymatroid bound</a:t>
            </a:r>
          </a:p>
          <a:p>
            <a:r>
              <a:rPr lang="en-US" sz="2400" dirty="0"/>
              <a:t>Algorithm for </a:t>
            </a:r>
            <a:r>
              <a:rPr lang="en-US" sz="2400" dirty="0">
                <a:solidFill>
                  <a:srgbClr val="0000FF"/>
                </a:solidFill>
              </a:rPr>
              <a:t>Q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) has polylog factor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57A987-DEA8-1542-8AFC-768FC100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6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endParaRPr lang="en-US" dirty="0"/>
          </a:p>
          <a:p>
            <a:r>
              <a:rPr lang="en-US" dirty="0"/>
              <a:t>Full CQ</a:t>
            </a:r>
          </a:p>
          <a:p>
            <a:endParaRPr lang="en-US" dirty="0"/>
          </a:p>
          <a:p>
            <a:r>
              <a:rPr lang="en-US" dirty="0"/>
              <a:t>Boolean CQ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251" y="3847089"/>
            <a:ext cx="4189749" cy="845402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17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5158-2115-A242-81AB-4A752C9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Background: Tree Decomposition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81843-D53E-8441-914C-58D43539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Informally: TD = a tree where each node t represents an enumeration problem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Fractional </a:t>
            </a:r>
            <a:r>
              <a:rPr lang="en-US" dirty="0" err="1"/>
              <a:t>hypetree</a:t>
            </a:r>
            <a:r>
              <a:rPr lang="en-US" dirty="0"/>
              <a:t> width [Grohe,Marx’14]</a:t>
            </a:r>
            <a:br>
              <a:rPr lang="en-US" dirty="0"/>
            </a:br>
            <a:r>
              <a:rPr lang="en-US" dirty="0" err="1">
                <a:solidFill>
                  <a:srgbClr val="0000FF"/>
                </a:solidFill>
              </a:rPr>
              <a:t>min</a:t>
            </a:r>
            <a:r>
              <a:rPr lang="en-US" baseline="-25000" dirty="0" err="1">
                <a:solidFill>
                  <a:srgbClr val="0000FF"/>
                </a:solidFill>
              </a:rPr>
              <a:t>tree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max</a:t>
            </a:r>
            <a:r>
              <a:rPr lang="en-US" baseline="-25000" dirty="0" err="1">
                <a:solidFill>
                  <a:srgbClr val="0000FF"/>
                </a:solidFill>
              </a:rPr>
              <a:t>node</a:t>
            </a:r>
            <a:r>
              <a:rPr lang="en-US" baseline="-25000" dirty="0">
                <a:solidFill>
                  <a:srgbClr val="0000FF"/>
                </a:solidFill>
              </a:rPr>
              <a:t> 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Submodular width [Marx’2013]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min</a:t>
            </a:r>
            <a:r>
              <a:rPr lang="en-US" baseline="-25000" dirty="0" err="1">
                <a:solidFill>
                  <a:srgbClr val="0000FF"/>
                </a:solidFill>
              </a:rPr>
              <a:t>tree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max</a:t>
            </a:r>
            <a:r>
              <a:rPr lang="en-US" baseline="-25000" dirty="0" err="1">
                <a:solidFill>
                  <a:srgbClr val="0000FF"/>
                </a:solidFill>
              </a:rPr>
              <a:t>node</a:t>
            </a:r>
            <a:r>
              <a:rPr lang="en-US" baseline="-25000" dirty="0">
                <a:solidFill>
                  <a:srgbClr val="0000FF"/>
                </a:solidFill>
              </a:rPr>
              <a:t> 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E7364-A287-D04D-8B56-EBF33C2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54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BB5AA-F78A-4D4E-BFDB-00BB8129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43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3B87FE-A934-2A44-ABBF-1622E5B2F247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BC3C514-487E-9C4B-B7BA-58B99ADF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FCFDB9-087A-F141-8918-044C2753C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B9C7922-FAD7-F243-A661-2A0A20BE1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31" name="Curved Connector 27">
              <a:extLst>
                <a:ext uri="{FF2B5EF4-FFF2-40B4-BE49-F238E27FC236}">
                  <a16:creationId xmlns:a16="http://schemas.microsoft.com/office/drawing/2014/main" id="{24E59829-9162-174A-9ACE-58DBC3D5E390}"/>
                </a:ext>
              </a:extLst>
            </p:cNvPr>
            <p:cNvCxnSpPr>
              <a:stCxn id="28" idx="0"/>
              <a:endCxn id="35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33" name="Curved Connector 27">
              <a:extLst>
                <a:ext uri="{FF2B5EF4-FFF2-40B4-BE49-F238E27FC236}">
                  <a16:creationId xmlns:a16="http://schemas.microsoft.com/office/drawing/2014/main" id="{E9CC9AB0-011D-F949-A651-432D7419400F}"/>
                </a:ext>
              </a:extLst>
            </p:cNvPr>
            <p:cNvCxnSpPr>
              <a:stCxn id="28" idx="2"/>
              <a:endCxn id="19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34" name="Curved Connector 27">
              <a:extLst>
                <a:ext uri="{FF2B5EF4-FFF2-40B4-BE49-F238E27FC236}">
                  <a16:creationId xmlns:a16="http://schemas.microsoft.com/office/drawing/2014/main" id="{25F1887E-7C55-4046-955B-28777A6BDA65}"/>
                </a:ext>
              </a:extLst>
            </p:cNvPr>
            <p:cNvCxnSpPr>
              <a:stCxn id="30" idx="4"/>
              <a:endCxn id="19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B6C710-92F6-2E41-9165-55A131938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36" name="Curved Connector 27">
              <a:extLst>
                <a:ext uri="{FF2B5EF4-FFF2-40B4-BE49-F238E27FC236}">
                  <a16:creationId xmlns:a16="http://schemas.microsoft.com/office/drawing/2014/main" id="{ECC4236A-CA38-784A-96BA-EC8D1BEE2A02}"/>
                </a:ext>
              </a:extLst>
            </p:cNvPr>
            <p:cNvCxnSpPr>
              <a:stCxn id="35" idx="2"/>
              <a:endCxn id="30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02622B-7D97-F346-8E27-A6E860538A92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4AE9D7-DD8C-984E-87C6-EC6F552D3B3E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CE3EB3E4-BA0D-614B-8001-30DC05496BCD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535055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BB5AA-F78A-4D4E-BFDB-00BB8129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3B87FE-A934-2A44-ABBF-1622E5B2F247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BC3C514-487E-9C4B-B7BA-58B99ADF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FCFDB9-087A-F141-8918-044C2753C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B9C7922-FAD7-F243-A661-2A0A20BE1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31" name="Curved Connector 27">
              <a:extLst>
                <a:ext uri="{FF2B5EF4-FFF2-40B4-BE49-F238E27FC236}">
                  <a16:creationId xmlns:a16="http://schemas.microsoft.com/office/drawing/2014/main" id="{24E59829-9162-174A-9ACE-58DBC3D5E390}"/>
                </a:ext>
              </a:extLst>
            </p:cNvPr>
            <p:cNvCxnSpPr>
              <a:stCxn id="28" idx="0"/>
              <a:endCxn id="35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33" name="Curved Connector 27">
              <a:extLst>
                <a:ext uri="{FF2B5EF4-FFF2-40B4-BE49-F238E27FC236}">
                  <a16:creationId xmlns:a16="http://schemas.microsoft.com/office/drawing/2014/main" id="{E9CC9AB0-011D-F949-A651-432D7419400F}"/>
                </a:ext>
              </a:extLst>
            </p:cNvPr>
            <p:cNvCxnSpPr>
              <a:stCxn id="28" idx="2"/>
              <a:endCxn id="19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34" name="Curved Connector 27">
              <a:extLst>
                <a:ext uri="{FF2B5EF4-FFF2-40B4-BE49-F238E27FC236}">
                  <a16:creationId xmlns:a16="http://schemas.microsoft.com/office/drawing/2014/main" id="{25F1887E-7C55-4046-955B-28777A6BDA65}"/>
                </a:ext>
              </a:extLst>
            </p:cNvPr>
            <p:cNvCxnSpPr>
              <a:stCxn id="30" idx="4"/>
              <a:endCxn id="19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B6C710-92F6-2E41-9165-55A131938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36" name="Curved Connector 27">
              <a:extLst>
                <a:ext uri="{FF2B5EF4-FFF2-40B4-BE49-F238E27FC236}">
                  <a16:creationId xmlns:a16="http://schemas.microsoft.com/office/drawing/2014/main" id="{ECC4236A-CA38-784A-96BA-EC8D1BEE2A02}"/>
                </a:ext>
              </a:extLst>
            </p:cNvPr>
            <p:cNvCxnSpPr>
              <a:stCxn id="35" idx="2"/>
              <a:endCxn id="30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02622B-7D97-F346-8E27-A6E860538A92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4AE9D7-DD8C-984E-87C6-EC6F552D3B3E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CE3EB3E4-BA0D-614B-8001-30DC05496BCD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894698-2E3E-AA44-8BCC-A6B32B4C3315}"/>
              </a:ext>
            </a:extLst>
          </p:cNvPr>
          <p:cNvSpPr txBox="1"/>
          <p:nvPr/>
        </p:nvSpPr>
        <p:spPr>
          <a:xfrm>
            <a:off x="0" y="1499016"/>
            <a:ext cx="35718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dirty="0" err="1">
                <a:solidFill>
                  <a:srgbClr val="0000FF"/>
                </a:solidFill>
              </a:rPr>
              <a:t>min</a:t>
            </a:r>
            <a:r>
              <a:rPr lang="en-US" baseline="-25000" dirty="0" err="1">
                <a:solidFill>
                  <a:srgbClr val="0000FF"/>
                </a:solidFill>
              </a:rPr>
              <a:t>tree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max</a:t>
            </a:r>
            <a:r>
              <a:rPr lang="en-US" baseline="-25000" dirty="0" err="1">
                <a:solidFill>
                  <a:srgbClr val="0000FF"/>
                </a:solidFill>
              </a:rPr>
              <a:t>node</a:t>
            </a:r>
            <a:r>
              <a:rPr lang="en-US" baseline="-25000" dirty="0">
                <a:solidFill>
                  <a:srgbClr val="0000FF"/>
                </a:solidFill>
              </a:rPr>
              <a:t> t</a:t>
            </a:r>
            <a:r>
              <a:rPr lang="en-US" dirty="0"/>
              <a:t> </a:t>
            </a:r>
            <a:r>
              <a:rPr lang="en-US" dirty="0" err="1"/>
              <a:t>max</a:t>
            </a:r>
            <a:r>
              <a:rPr lang="en-US" baseline="-25000" dirty="0" err="1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67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4" name="TextBox 3"/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" name="Straight Connector 4"/>
            <p:cNvCxnSpPr>
              <a:stCxn id="4" idx="4"/>
              <a:endCxn id="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10" name="TextBox 9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1" name="Straight Connector 10"/>
            <p:cNvCxnSpPr>
              <a:stCxn id="10" idx="4"/>
              <a:endCxn id="12" idx="0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BB5AA-F78A-4D4E-BFDB-00BB8129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F83C2-8B0F-A045-8D18-0E61D9F4B104}"/>
              </a:ext>
            </a:extLst>
          </p:cNvPr>
          <p:cNvSpPr txBox="1"/>
          <p:nvPr/>
        </p:nvSpPr>
        <p:spPr>
          <a:xfrm>
            <a:off x="0" y="1499016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endParaRPr lang="en-US" sz="28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8601EE-5A5A-EA4F-A128-ABCC8C127DDB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A2BA8F3-805C-2540-85BA-63B1A0DBD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E9E7C5-9EFE-4D47-919D-85B83F647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DB72350-6D40-3841-B618-F598D6ED3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A3F11A34-F518-DB4A-AC55-92D4DE7C9E5B}"/>
                </a:ext>
              </a:extLst>
            </p:cNvPr>
            <p:cNvCxnSpPr>
              <a:stCxn id="60" idx="0"/>
              <a:endCxn id="65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63" name="Curved Connector 27">
              <a:extLst>
                <a:ext uri="{FF2B5EF4-FFF2-40B4-BE49-F238E27FC236}">
                  <a16:creationId xmlns:a16="http://schemas.microsoft.com/office/drawing/2014/main" id="{79862210-86E4-444C-BFB5-CB6EC9F8400C}"/>
                </a:ext>
              </a:extLst>
            </p:cNvPr>
            <p:cNvCxnSpPr>
              <a:stCxn id="60" idx="2"/>
              <a:endCxn id="59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64" name="Curved Connector 27">
              <a:extLst>
                <a:ext uri="{FF2B5EF4-FFF2-40B4-BE49-F238E27FC236}">
                  <a16:creationId xmlns:a16="http://schemas.microsoft.com/office/drawing/2014/main" id="{2EDC5703-C7FC-104F-9D46-E9A87C903CA2}"/>
                </a:ext>
              </a:extLst>
            </p:cNvPr>
            <p:cNvCxnSpPr>
              <a:stCxn id="61" idx="4"/>
              <a:endCxn id="59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1B4D578-4A67-A144-937F-843868048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66" name="Curved Connector 27">
              <a:extLst>
                <a:ext uri="{FF2B5EF4-FFF2-40B4-BE49-F238E27FC236}">
                  <a16:creationId xmlns:a16="http://schemas.microsoft.com/office/drawing/2014/main" id="{A998A035-19E1-FF41-9B70-4C2C8A364B13}"/>
                </a:ext>
              </a:extLst>
            </p:cNvPr>
            <p:cNvCxnSpPr>
              <a:stCxn id="65" idx="2"/>
              <a:endCxn id="61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F87E2A-4E12-0F42-B25B-C4BFEFE25983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0FBD16-54D7-8B4F-BC4A-9110015AC872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9" name="Curved Connector 27">
            <a:extLst>
              <a:ext uri="{FF2B5EF4-FFF2-40B4-BE49-F238E27FC236}">
                <a16:creationId xmlns:a16="http://schemas.microsoft.com/office/drawing/2014/main" id="{238B022A-4107-C848-B921-D7188B3E1ED8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785031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4" name="TextBox 3"/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" name="Straight Connector 4"/>
            <p:cNvCxnSpPr>
              <a:stCxn id="4" idx="4"/>
              <a:endCxn id="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10" name="TextBox 9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1" name="Straight Connector 10"/>
            <p:cNvCxnSpPr>
              <a:stCxn id="10" idx="4"/>
              <a:endCxn id="12" idx="0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BB5AA-F78A-4D4E-BFDB-00BB8129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F83C2-8B0F-A045-8D18-0E61D9F4B104}"/>
              </a:ext>
            </a:extLst>
          </p:cNvPr>
          <p:cNvSpPr txBox="1"/>
          <p:nvPr/>
        </p:nvSpPr>
        <p:spPr>
          <a:xfrm>
            <a:off x="0" y="1499016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endParaRPr lang="en-US" sz="28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8601EE-5A5A-EA4F-A128-ABCC8C127DDB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A2BA8F3-805C-2540-85BA-63B1A0DBD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E9E7C5-9EFE-4D47-919D-85B83F647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DB72350-6D40-3841-B618-F598D6ED3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A3F11A34-F518-DB4A-AC55-92D4DE7C9E5B}"/>
                </a:ext>
              </a:extLst>
            </p:cNvPr>
            <p:cNvCxnSpPr>
              <a:stCxn id="60" idx="0"/>
              <a:endCxn id="65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63" name="Curved Connector 27">
              <a:extLst>
                <a:ext uri="{FF2B5EF4-FFF2-40B4-BE49-F238E27FC236}">
                  <a16:creationId xmlns:a16="http://schemas.microsoft.com/office/drawing/2014/main" id="{79862210-86E4-444C-BFB5-CB6EC9F8400C}"/>
                </a:ext>
              </a:extLst>
            </p:cNvPr>
            <p:cNvCxnSpPr>
              <a:stCxn id="60" idx="2"/>
              <a:endCxn id="59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64" name="Curved Connector 27">
              <a:extLst>
                <a:ext uri="{FF2B5EF4-FFF2-40B4-BE49-F238E27FC236}">
                  <a16:creationId xmlns:a16="http://schemas.microsoft.com/office/drawing/2014/main" id="{2EDC5703-C7FC-104F-9D46-E9A87C903CA2}"/>
                </a:ext>
              </a:extLst>
            </p:cNvPr>
            <p:cNvCxnSpPr>
              <a:stCxn id="61" idx="4"/>
              <a:endCxn id="59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1B4D578-4A67-A144-937F-843868048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66" name="Curved Connector 27">
              <a:extLst>
                <a:ext uri="{FF2B5EF4-FFF2-40B4-BE49-F238E27FC236}">
                  <a16:creationId xmlns:a16="http://schemas.microsoft.com/office/drawing/2014/main" id="{A998A035-19E1-FF41-9B70-4C2C8A364B13}"/>
                </a:ext>
              </a:extLst>
            </p:cNvPr>
            <p:cNvCxnSpPr>
              <a:stCxn id="65" idx="2"/>
              <a:endCxn id="61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F87E2A-4E12-0F42-B25B-C4BFEFE25983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0FBD16-54D7-8B4F-BC4A-9110015AC872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9" name="Curved Connector 27">
            <a:extLst>
              <a:ext uri="{FF2B5EF4-FFF2-40B4-BE49-F238E27FC236}">
                <a16:creationId xmlns:a16="http://schemas.microsoft.com/office/drawing/2014/main" id="{238B022A-4107-C848-B921-D7188B3E1ED8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15E821-A9EC-F849-90C7-82E0805272E5}"/>
              </a:ext>
            </a:extLst>
          </p:cNvPr>
          <p:cNvSpPr txBox="1"/>
          <p:nvPr/>
        </p:nvSpPr>
        <p:spPr>
          <a:xfrm>
            <a:off x="4093028" y="5301338"/>
            <a:ext cx="253627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Runtime </a:t>
            </a:r>
            <a:r>
              <a:rPr lang="en-US" sz="2800" dirty="0" err="1"/>
              <a:t>Õ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baseline="30000" dirty="0">
                <a:sym typeface="Wingdings"/>
              </a:rPr>
              <a:t>2</a:t>
            </a:r>
            <a:r>
              <a:rPr lang="en-US" sz="28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6A0C4-E13F-4B4A-831D-139750A2691B}"/>
              </a:ext>
            </a:extLst>
          </p:cNvPr>
          <p:cNvSpPr txBox="1"/>
          <p:nvPr/>
        </p:nvSpPr>
        <p:spPr>
          <a:xfrm>
            <a:off x="4180114" y="6074228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(suboptimal)</a:t>
            </a:r>
          </a:p>
        </p:txBody>
      </p:sp>
    </p:spTree>
    <p:extLst>
      <p:ext uri="{BB962C8B-B14F-4D97-AF65-F5344CB8AC3E}">
        <p14:creationId xmlns:p14="http://schemas.microsoft.com/office/powerpoint/2010/main" val="3846590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4" name="TextBox 3"/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" name="Straight Connector 4"/>
            <p:cNvCxnSpPr>
              <a:stCxn id="4" idx="4"/>
              <a:endCxn id="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10" name="TextBox 9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1" name="Straight Connector 10"/>
            <p:cNvCxnSpPr>
              <a:stCxn id="10" idx="4"/>
              <a:endCxn id="12" idx="0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BB5AA-F78A-4D4E-BFDB-00BB8129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F83C2-8B0F-A045-8D18-0E61D9F4B104}"/>
              </a:ext>
            </a:extLst>
          </p:cNvPr>
          <p:cNvSpPr txBox="1"/>
          <p:nvPr/>
        </p:nvSpPr>
        <p:spPr>
          <a:xfrm>
            <a:off x="0" y="1499016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endParaRPr lang="en-US" sz="28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8601EE-5A5A-EA4F-A128-ABCC8C127DDB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A2BA8F3-805C-2540-85BA-63B1A0DBD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E9E7C5-9EFE-4D47-919D-85B83F647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DB72350-6D40-3841-B618-F598D6ED3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A3F11A34-F518-DB4A-AC55-92D4DE7C9E5B}"/>
                </a:ext>
              </a:extLst>
            </p:cNvPr>
            <p:cNvCxnSpPr>
              <a:stCxn id="60" idx="0"/>
              <a:endCxn id="65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63" name="Curved Connector 27">
              <a:extLst>
                <a:ext uri="{FF2B5EF4-FFF2-40B4-BE49-F238E27FC236}">
                  <a16:creationId xmlns:a16="http://schemas.microsoft.com/office/drawing/2014/main" id="{79862210-86E4-444C-BFB5-CB6EC9F8400C}"/>
                </a:ext>
              </a:extLst>
            </p:cNvPr>
            <p:cNvCxnSpPr>
              <a:stCxn id="60" idx="2"/>
              <a:endCxn id="59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64" name="Curved Connector 27">
              <a:extLst>
                <a:ext uri="{FF2B5EF4-FFF2-40B4-BE49-F238E27FC236}">
                  <a16:creationId xmlns:a16="http://schemas.microsoft.com/office/drawing/2014/main" id="{2EDC5703-C7FC-104F-9D46-E9A87C903CA2}"/>
                </a:ext>
              </a:extLst>
            </p:cNvPr>
            <p:cNvCxnSpPr>
              <a:stCxn id="61" idx="4"/>
              <a:endCxn id="59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1B4D578-4A67-A144-937F-843868048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66" name="Curved Connector 27">
              <a:extLst>
                <a:ext uri="{FF2B5EF4-FFF2-40B4-BE49-F238E27FC236}">
                  <a16:creationId xmlns:a16="http://schemas.microsoft.com/office/drawing/2014/main" id="{A998A035-19E1-FF41-9B70-4C2C8A364B13}"/>
                </a:ext>
              </a:extLst>
            </p:cNvPr>
            <p:cNvCxnSpPr>
              <a:stCxn id="65" idx="2"/>
              <a:endCxn id="61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F87E2A-4E12-0F42-B25B-C4BFEFE25983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0FBD16-54D7-8B4F-BC4A-9110015AC872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9" name="Curved Connector 27">
            <a:extLst>
              <a:ext uri="{FF2B5EF4-FFF2-40B4-BE49-F238E27FC236}">
                <a16:creationId xmlns:a16="http://schemas.microsoft.com/office/drawing/2014/main" id="{238B022A-4107-C848-B921-D7188B3E1ED8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2C629A-6310-E046-858D-BEAF1925DF35}"/>
              </a:ext>
            </a:extLst>
          </p:cNvPr>
          <p:cNvSpPr txBox="1"/>
          <p:nvPr/>
        </p:nvSpPr>
        <p:spPr>
          <a:xfrm>
            <a:off x="6607728" y="5148938"/>
            <a:ext cx="253627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Runtime </a:t>
            </a:r>
            <a:r>
              <a:rPr lang="en-US" sz="2800" dirty="0" err="1"/>
              <a:t>Õ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baseline="30000" dirty="0">
                <a:sym typeface="Wingdings"/>
              </a:rPr>
              <a:t>2</a:t>
            </a:r>
            <a:r>
              <a:rPr lang="en-US" sz="28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E43770-B4C2-A84F-B65C-C8A141CE5E05}"/>
              </a:ext>
            </a:extLst>
          </p:cNvPr>
          <p:cNvSpPr txBox="1"/>
          <p:nvPr/>
        </p:nvSpPr>
        <p:spPr>
          <a:xfrm>
            <a:off x="6694814" y="5921828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(suboptimal)</a:t>
            </a:r>
          </a:p>
        </p:txBody>
      </p:sp>
    </p:spTree>
    <p:extLst>
      <p:ext uri="{BB962C8B-B14F-4D97-AF65-F5344CB8AC3E}">
        <p14:creationId xmlns:p14="http://schemas.microsoft.com/office/powerpoint/2010/main" val="4096555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4" name="TextBox 3"/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" name="Straight Connector 4"/>
            <p:cNvCxnSpPr>
              <a:stCxn id="4" idx="4"/>
              <a:endCxn id="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10" name="TextBox 9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1" name="Straight Connector 10"/>
            <p:cNvCxnSpPr>
              <a:stCxn id="10" idx="4"/>
              <a:endCxn id="12" idx="0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E24E-38DB-3B4D-AE4D-527C6850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9DA3B-7294-6A44-A0A6-DD65773D90EC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max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baseline="-25000" dirty="0"/>
              <a:t> </a:t>
            </a:r>
            <a:r>
              <a:rPr lang="en-US" dirty="0" err="1">
                <a:solidFill>
                  <a:srgbClr val="0000FF"/>
                </a:solidFill>
              </a:rPr>
              <a:t>min</a:t>
            </a:r>
            <a:r>
              <a:rPr lang="en-US" baseline="-25000" dirty="0" err="1">
                <a:solidFill>
                  <a:srgbClr val="0000FF"/>
                </a:solidFill>
              </a:rPr>
              <a:t>tree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max</a:t>
            </a:r>
            <a:r>
              <a:rPr lang="en-US" baseline="-25000" dirty="0" err="1">
                <a:solidFill>
                  <a:srgbClr val="0000FF"/>
                </a:solidFill>
              </a:rPr>
              <a:t>node</a:t>
            </a:r>
            <a:r>
              <a:rPr lang="en-US" baseline="-25000" dirty="0">
                <a:solidFill>
                  <a:srgbClr val="0000FF"/>
                </a:solidFill>
              </a:rPr>
              <a:t> t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8549CC-6762-D94B-9A32-C88FB43EF12A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857A79-3FBA-F74E-98A0-B1C9EB9C0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1F5DE62-2F6E-E247-96C1-7C888EA0F9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76BF69A-D579-0540-B0AD-F4C5B26E1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48" name="Curved Connector 27">
              <a:extLst>
                <a:ext uri="{FF2B5EF4-FFF2-40B4-BE49-F238E27FC236}">
                  <a16:creationId xmlns:a16="http://schemas.microsoft.com/office/drawing/2014/main" id="{128D0E6E-BB29-124F-9915-DF496998D1AD}"/>
                </a:ext>
              </a:extLst>
            </p:cNvPr>
            <p:cNvCxnSpPr>
              <a:stCxn id="46" idx="0"/>
              <a:endCxn id="51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49" name="Curved Connector 27">
              <a:extLst>
                <a:ext uri="{FF2B5EF4-FFF2-40B4-BE49-F238E27FC236}">
                  <a16:creationId xmlns:a16="http://schemas.microsoft.com/office/drawing/2014/main" id="{C6B0AC3F-B71D-4B46-8809-FFD7535301D1}"/>
                </a:ext>
              </a:extLst>
            </p:cNvPr>
            <p:cNvCxnSpPr>
              <a:stCxn id="46" idx="2"/>
              <a:endCxn id="45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50" name="Curved Connector 27">
              <a:extLst>
                <a:ext uri="{FF2B5EF4-FFF2-40B4-BE49-F238E27FC236}">
                  <a16:creationId xmlns:a16="http://schemas.microsoft.com/office/drawing/2014/main" id="{1988498A-4774-354E-95A5-9E43EA0346E3}"/>
                </a:ext>
              </a:extLst>
            </p:cNvPr>
            <p:cNvCxnSpPr>
              <a:stCxn id="47" idx="4"/>
              <a:endCxn id="45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A7A7EF3-72E8-6C4E-86E7-ADCA4E8E5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52" name="Curved Connector 27">
              <a:extLst>
                <a:ext uri="{FF2B5EF4-FFF2-40B4-BE49-F238E27FC236}">
                  <a16:creationId xmlns:a16="http://schemas.microsoft.com/office/drawing/2014/main" id="{DFEC50BB-DBDA-C840-825D-74962552F810}"/>
                </a:ext>
              </a:extLst>
            </p:cNvPr>
            <p:cNvCxnSpPr>
              <a:stCxn id="51" idx="2"/>
              <a:endCxn id="47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C2FD456-B657-7340-9AEF-772515854F20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EE23BB-7989-694C-B9D3-51E6AC7FBB4A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27">
            <a:extLst>
              <a:ext uri="{FF2B5EF4-FFF2-40B4-BE49-F238E27FC236}">
                <a16:creationId xmlns:a16="http://schemas.microsoft.com/office/drawing/2014/main" id="{18F28B26-682D-5440-9111-3DC54FCF3DDC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2876868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4" name="TextBox 3"/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" name="Straight Connector 4"/>
            <p:cNvCxnSpPr>
              <a:stCxn id="4" idx="4"/>
              <a:endCxn id="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10" name="TextBox 9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1" name="Straight Connector 10"/>
            <p:cNvCxnSpPr>
              <a:stCxn id="10" idx="4"/>
              <a:endCxn id="12" idx="0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7562" y="398334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min( </a:t>
            </a:r>
            <a:r>
              <a:rPr lang="en-US" sz="2000" dirty="0"/>
              <a:t>max(h(</a:t>
            </a:r>
            <a:r>
              <a:rPr lang="en-US" sz="2000" dirty="0">
                <a:solidFill>
                  <a:srgbClr val="0000FF"/>
                </a:solidFill>
              </a:rPr>
              <a:t>xyz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zux</a:t>
            </a:r>
            <a:r>
              <a:rPr lang="en-US" sz="2000" dirty="0"/>
              <a:t>))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max(h(</a:t>
            </a:r>
            <a:r>
              <a:rPr lang="en-US" sz="2000" dirty="0" err="1">
                <a:solidFill>
                  <a:schemeClr val="bg1"/>
                </a:solidFill>
              </a:rPr>
              <a:t>yzu</a:t>
            </a:r>
            <a:r>
              <a:rPr lang="en-US" sz="2000" dirty="0">
                <a:solidFill>
                  <a:schemeClr val="bg1"/>
                </a:solidFill>
              </a:rPr>
              <a:t>),h(</a:t>
            </a:r>
            <a:r>
              <a:rPr lang="en-US" sz="2000" dirty="0" err="1">
                <a:solidFill>
                  <a:schemeClr val="bg1"/>
                </a:solidFill>
              </a:rPr>
              <a:t>uxy</a:t>
            </a:r>
            <a:r>
              <a:rPr lang="en-US" sz="2000" dirty="0">
                <a:solidFill>
                  <a:schemeClr val="bg1"/>
                </a:solidFill>
              </a:rPr>
              <a:t>))) =</a:t>
            </a:r>
            <a:r>
              <a:rPr lang="en-US" sz="2000" dirty="0"/>
              <a:t> 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1747671" y="2744431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40496" y="3255899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4A093-92B9-6C4C-9F2C-B461118F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49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1A6118-74B2-BF42-BE07-87720B4CC022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1EEFE60-C90D-484C-8A64-3F6C4E666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0A657A-7E30-2C43-9933-C8E054253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3DD07C-3F54-EF47-92B0-CB0CAA0B6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56" name="Curved Connector 27">
              <a:extLst>
                <a:ext uri="{FF2B5EF4-FFF2-40B4-BE49-F238E27FC236}">
                  <a16:creationId xmlns:a16="http://schemas.microsoft.com/office/drawing/2014/main" id="{22BAFD77-77FA-7445-B966-2279BE047E6A}"/>
                </a:ext>
              </a:extLst>
            </p:cNvPr>
            <p:cNvCxnSpPr>
              <a:stCxn id="54" idx="0"/>
              <a:endCxn id="59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57" name="Curved Connector 27">
              <a:extLst>
                <a:ext uri="{FF2B5EF4-FFF2-40B4-BE49-F238E27FC236}">
                  <a16:creationId xmlns:a16="http://schemas.microsoft.com/office/drawing/2014/main" id="{82D963D7-9A5F-1F42-A2E4-D375D1A5A23C}"/>
                </a:ext>
              </a:extLst>
            </p:cNvPr>
            <p:cNvCxnSpPr>
              <a:stCxn id="54" idx="2"/>
              <a:endCxn id="53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58" name="Curved Connector 27">
              <a:extLst>
                <a:ext uri="{FF2B5EF4-FFF2-40B4-BE49-F238E27FC236}">
                  <a16:creationId xmlns:a16="http://schemas.microsoft.com/office/drawing/2014/main" id="{D092C0C8-78EE-FF43-8AA1-EA39832F70B0}"/>
                </a:ext>
              </a:extLst>
            </p:cNvPr>
            <p:cNvCxnSpPr>
              <a:stCxn id="55" idx="4"/>
              <a:endCxn id="53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7B6CEDD-1E1A-D340-9050-14DD29A96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60" name="Curved Connector 27">
              <a:extLst>
                <a:ext uri="{FF2B5EF4-FFF2-40B4-BE49-F238E27FC236}">
                  <a16:creationId xmlns:a16="http://schemas.microsoft.com/office/drawing/2014/main" id="{F972FE49-E100-9946-B533-29AD58994215}"/>
                </a:ext>
              </a:extLst>
            </p:cNvPr>
            <p:cNvCxnSpPr>
              <a:stCxn id="59" idx="2"/>
              <a:endCxn id="55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09C57F3-2140-124F-A08E-187FC29848D9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3E6287-D571-D042-8F48-C025F60E69D6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A9E7D8-5988-A14A-8C7B-E7DDC3B68A29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endParaRPr lang="en-US" sz="2800" dirty="0"/>
          </a:p>
        </p:txBody>
      </p:sp>
      <p:cxnSp>
        <p:nvCxnSpPr>
          <p:cNvPr id="64" name="Curved Connector 27">
            <a:extLst>
              <a:ext uri="{FF2B5EF4-FFF2-40B4-BE49-F238E27FC236}">
                <a16:creationId xmlns:a16="http://schemas.microsoft.com/office/drawing/2014/main" id="{0996CA95-AC0E-A148-A097-2F88CACFAD73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128110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22" y="1793265"/>
            <a:ext cx="6393447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select *							-- natural join</a:t>
            </a:r>
          </a:p>
          <a:p>
            <a:r>
              <a:rPr lang="en-US" sz="2400" dirty="0"/>
              <a:t>from 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</a:p>
          <a:p>
            <a:r>
              <a:rPr lang="en-US" sz="2400" dirty="0"/>
              <a:t>where </a:t>
            </a:r>
            <a:r>
              <a:rPr lang="en-US" sz="2400" dirty="0">
                <a:solidFill>
                  <a:srgbClr val="0000FF"/>
                </a:solidFill>
              </a:rPr>
              <a:t>R.Y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S.Y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S.Z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T.Z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T.X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R.X</a:t>
            </a: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1605332" y="40008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2093264" y="4862926"/>
            <a:ext cx="838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T(Z,X)</a:t>
            </a:r>
          </a:p>
        </p:txBody>
      </p:sp>
      <p:cxnSp>
        <p:nvCxnSpPr>
          <p:cNvPr id="8" name="Straight Connector 37"/>
          <p:cNvCxnSpPr>
            <a:cxnSpLocks noChangeShapeType="1"/>
            <a:stCxn id="11" idx="0"/>
            <a:endCxn id="6" idx="1"/>
          </p:cNvCxnSpPr>
          <p:nvPr/>
        </p:nvCxnSpPr>
        <p:spPr bwMode="auto">
          <a:xfrm flipV="1">
            <a:off x="1133130" y="4185562"/>
            <a:ext cx="472202" cy="729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38"/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1948583" y="4185562"/>
            <a:ext cx="563933" cy="677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64604" y="5831284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R(X,Y)</a:t>
            </a: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961504" y="49152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378174" y="5831284"/>
            <a:ext cx="8217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S(Y,Z)</a:t>
            </a:r>
          </a:p>
        </p:txBody>
      </p:sp>
      <p:cxnSp>
        <p:nvCxnSpPr>
          <p:cNvPr id="13" name="Straight Connector 37"/>
          <p:cNvCxnSpPr>
            <a:cxnSpLocks noChangeShapeType="1"/>
            <a:stCxn id="10" idx="0"/>
            <a:endCxn id="11" idx="1"/>
          </p:cNvCxnSpPr>
          <p:nvPr/>
        </p:nvCxnSpPr>
        <p:spPr bwMode="auto">
          <a:xfrm flipV="1">
            <a:off x="503186" y="5099962"/>
            <a:ext cx="458318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37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H="1" flipV="1">
            <a:off x="1304755" y="5099962"/>
            <a:ext cx="484274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>
          <a:xfrm>
            <a:off x="146077" y="3448495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881420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Left Brace 23"/>
          <p:cNvSpPr/>
          <p:nvPr/>
        </p:nvSpPr>
        <p:spPr>
          <a:xfrm>
            <a:off x="3519882" y="3673505"/>
            <a:ext cx="225262" cy="2978918"/>
          </a:xfrm>
          <a:prstGeom prst="leftBrace">
            <a:avLst>
              <a:gd name="adj1" fmla="val 4092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97880" y="4959342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301" y="1247397"/>
            <a:ext cx="40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(X,Y,Z) = 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(X,Y)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(Y,Z) </a:t>
            </a:r>
            <a:r>
              <a:rPr lang="en-US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(Z,X)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DE1F5-5812-4648-872A-1AF70F7FE084}"/>
              </a:ext>
            </a:extLst>
          </p:cNvPr>
          <p:cNvSpPr txBox="1"/>
          <p:nvPr/>
        </p:nvSpPr>
        <p:spPr>
          <a:xfrm>
            <a:off x="5860473" y="124739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prove later: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3/2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7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4" name="TextBox 3"/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" name="Straight Connector 4"/>
            <p:cNvCxnSpPr>
              <a:stCxn id="4" idx="4"/>
              <a:endCxn id="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10" name="TextBox 9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1" name="Straight Connector 10"/>
            <p:cNvCxnSpPr>
              <a:stCxn id="10" idx="4"/>
              <a:endCxn id="12" idx="0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7562" y="398334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min( </a:t>
            </a:r>
            <a:r>
              <a:rPr lang="en-US" sz="2000" dirty="0"/>
              <a:t>max(h(</a:t>
            </a:r>
            <a:r>
              <a:rPr lang="en-US" sz="2000" dirty="0">
                <a:solidFill>
                  <a:srgbClr val="0000FF"/>
                </a:solidFill>
              </a:rPr>
              <a:t>xyz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zux</a:t>
            </a:r>
            <a:r>
              <a:rPr lang="en-US" sz="2000" dirty="0"/>
              <a:t>)), </a:t>
            </a:r>
            <a:br>
              <a:rPr lang="en-US" sz="2000" dirty="0"/>
            </a:br>
            <a:r>
              <a:rPr lang="en-US" sz="2000" dirty="0"/>
              <a:t>        max(h(</a:t>
            </a:r>
            <a:r>
              <a:rPr lang="en-US" sz="2000" dirty="0" err="1">
                <a:solidFill>
                  <a:srgbClr val="0000FF"/>
                </a:solidFill>
              </a:rPr>
              <a:t>yzu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uxy</a:t>
            </a:r>
            <a:r>
              <a:rPr lang="en-US" sz="2000" dirty="0"/>
              <a:t>))</a:t>
            </a:r>
            <a:r>
              <a:rPr lang="en-US" sz="2000" dirty="0">
                <a:solidFill>
                  <a:schemeClr val="bg1"/>
                </a:solidFill>
              </a:rPr>
              <a:t>) = 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1747671" y="2744431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1714735" y="3817858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40496" y="3255899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6429" y="509795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4A093-92B9-6C4C-9F2C-B461118F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50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1A6118-74B2-BF42-BE07-87720B4CC022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1EEFE60-C90D-484C-8A64-3F6C4E666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0A657A-7E30-2C43-9933-C8E054253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3DD07C-3F54-EF47-92B0-CB0CAA0B6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56" name="Curved Connector 27">
              <a:extLst>
                <a:ext uri="{FF2B5EF4-FFF2-40B4-BE49-F238E27FC236}">
                  <a16:creationId xmlns:a16="http://schemas.microsoft.com/office/drawing/2014/main" id="{22BAFD77-77FA-7445-B966-2279BE047E6A}"/>
                </a:ext>
              </a:extLst>
            </p:cNvPr>
            <p:cNvCxnSpPr>
              <a:stCxn id="54" idx="0"/>
              <a:endCxn id="59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57" name="Curved Connector 27">
              <a:extLst>
                <a:ext uri="{FF2B5EF4-FFF2-40B4-BE49-F238E27FC236}">
                  <a16:creationId xmlns:a16="http://schemas.microsoft.com/office/drawing/2014/main" id="{82D963D7-9A5F-1F42-A2E4-D375D1A5A23C}"/>
                </a:ext>
              </a:extLst>
            </p:cNvPr>
            <p:cNvCxnSpPr>
              <a:stCxn id="54" idx="2"/>
              <a:endCxn id="53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58" name="Curved Connector 27">
              <a:extLst>
                <a:ext uri="{FF2B5EF4-FFF2-40B4-BE49-F238E27FC236}">
                  <a16:creationId xmlns:a16="http://schemas.microsoft.com/office/drawing/2014/main" id="{D092C0C8-78EE-FF43-8AA1-EA39832F70B0}"/>
                </a:ext>
              </a:extLst>
            </p:cNvPr>
            <p:cNvCxnSpPr>
              <a:stCxn id="55" idx="4"/>
              <a:endCxn id="53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7B6CEDD-1E1A-D340-9050-14DD29A96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60" name="Curved Connector 27">
              <a:extLst>
                <a:ext uri="{FF2B5EF4-FFF2-40B4-BE49-F238E27FC236}">
                  <a16:creationId xmlns:a16="http://schemas.microsoft.com/office/drawing/2014/main" id="{F972FE49-E100-9946-B533-29AD58994215}"/>
                </a:ext>
              </a:extLst>
            </p:cNvPr>
            <p:cNvCxnSpPr>
              <a:stCxn id="59" idx="2"/>
              <a:endCxn id="55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09C57F3-2140-124F-A08E-187FC29848D9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3E6287-D571-D042-8F48-C025F60E69D6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A9E7D8-5988-A14A-8C7B-E7DDC3B68A29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endParaRPr lang="en-US" sz="2800" dirty="0"/>
          </a:p>
        </p:txBody>
      </p:sp>
      <p:cxnSp>
        <p:nvCxnSpPr>
          <p:cNvPr id="64" name="Curved Connector 27">
            <a:extLst>
              <a:ext uri="{FF2B5EF4-FFF2-40B4-BE49-F238E27FC236}">
                <a16:creationId xmlns:a16="http://schemas.microsoft.com/office/drawing/2014/main" id="{0996CA95-AC0E-A148-A097-2F88CACFAD73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1435842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4" name="TextBox 3"/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" name="Straight Connector 4"/>
            <p:cNvCxnSpPr>
              <a:stCxn id="4" idx="4"/>
              <a:endCxn id="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10" name="TextBox 9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1" name="Straight Connector 10"/>
            <p:cNvCxnSpPr>
              <a:stCxn id="10" idx="4"/>
              <a:endCxn id="12" idx="0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7562" y="398334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min( max(h(</a:t>
            </a:r>
            <a:r>
              <a:rPr lang="en-US" sz="2000" dirty="0">
                <a:solidFill>
                  <a:srgbClr val="0000FF"/>
                </a:solidFill>
              </a:rPr>
              <a:t>xyz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zux</a:t>
            </a:r>
            <a:r>
              <a:rPr lang="en-US" sz="2000" dirty="0"/>
              <a:t>)), </a:t>
            </a:r>
            <a:br>
              <a:rPr lang="en-US" sz="2000" dirty="0"/>
            </a:br>
            <a:r>
              <a:rPr lang="en-US" sz="2000" dirty="0"/>
              <a:t>        max(h(</a:t>
            </a:r>
            <a:r>
              <a:rPr lang="en-US" sz="2000" dirty="0" err="1">
                <a:solidFill>
                  <a:srgbClr val="0000FF"/>
                </a:solidFill>
              </a:rPr>
              <a:t>yzu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uxy</a:t>
            </a:r>
            <a:r>
              <a:rPr lang="en-US" sz="2000" dirty="0"/>
              <a:t>))) = 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1747671" y="2744431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1714735" y="3817858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40496" y="3255899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6429" y="509795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4A093-92B9-6C4C-9F2C-B461118F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51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1A6118-74B2-BF42-BE07-87720B4CC022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1EEFE60-C90D-484C-8A64-3F6C4E666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0A657A-7E30-2C43-9933-C8E054253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3DD07C-3F54-EF47-92B0-CB0CAA0B6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56" name="Curved Connector 27">
              <a:extLst>
                <a:ext uri="{FF2B5EF4-FFF2-40B4-BE49-F238E27FC236}">
                  <a16:creationId xmlns:a16="http://schemas.microsoft.com/office/drawing/2014/main" id="{22BAFD77-77FA-7445-B966-2279BE047E6A}"/>
                </a:ext>
              </a:extLst>
            </p:cNvPr>
            <p:cNvCxnSpPr>
              <a:stCxn id="54" idx="0"/>
              <a:endCxn id="59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57" name="Curved Connector 27">
              <a:extLst>
                <a:ext uri="{FF2B5EF4-FFF2-40B4-BE49-F238E27FC236}">
                  <a16:creationId xmlns:a16="http://schemas.microsoft.com/office/drawing/2014/main" id="{82D963D7-9A5F-1F42-A2E4-D375D1A5A23C}"/>
                </a:ext>
              </a:extLst>
            </p:cNvPr>
            <p:cNvCxnSpPr>
              <a:stCxn id="54" idx="2"/>
              <a:endCxn id="53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58" name="Curved Connector 27">
              <a:extLst>
                <a:ext uri="{FF2B5EF4-FFF2-40B4-BE49-F238E27FC236}">
                  <a16:creationId xmlns:a16="http://schemas.microsoft.com/office/drawing/2014/main" id="{D092C0C8-78EE-FF43-8AA1-EA39832F70B0}"/>
                </a:ext>
              </a:extLst>
            </p:cNvPr>
            <p:cNvCxnSpPr>
              <a:stCxn id="55" idx="4"/>
              <a:endCxn id="53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7B6CEDD-1E1A-D340-9050-14DD29A96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60" name="Curved Connector 27">
              <a:extLst>
                <a:ext uri="{FF2B5EF4-FFF2-40B4-BE49-F238E27FC236}">
                  <a16:creationId xmlns:a16="http://schemas.microsoft.com/office/drawing/2014/main" id="{F972FE49-E100-9946-B533-29AD58994215}"/>
                </a:ext>
              </a:extLst>
            </p:cNvPr>
            <p:cNvCxnSpPr>
              <a:stCxn id="59" idx="2"/>
              <a:endCxn id="55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09C57F3-2140-124F-A08E-187FC29848D9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3E6287-D571-D042-8F48-C025F60E69D6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A9E7D8-5988-A14A-8C7B-E7DDC3B68A29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endParaRPr lang="en-US" sz="2800" dirty="0"/>
          </a:p>
        </p:txBody>
      </p:sp>
      <p:cxnSp>
        <p:nvCxnSpPr>
          <p:cNvPr id="64" name="Curved Connector 27">
            <a:extLst>
              <a:ext uri="{FF2B5EF4-FFF2-40B4-BE49-F238E27FC236}">
                <a16:creationId xmlns:a16="http://schemas.microsoft.com/office/drawing/2014/main" id="{0996CA95-AC0E-A148-A097-2F88CACFAD73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2237770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4" name="TextBox 3"/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" name="Straight Connector 4"/>
            <p:cNvCxnSpPr>
              <a:stCxn id="4" idx="4"/>
              <a:endCxn id="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10" name="TextBox 9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1" name="Straight Connector 10"/>
            <p:cNvCxnSpPr>
              <a:stCxn id="10" idx="4"/>
              <a:endCxn id="12" idx="0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7562" y="398334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 max(h(xyz),h(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 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max(h(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))) = 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1747671" y="2744431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1714735" y="3817858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40496" y="3255899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6429" y="509795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1302" y="5512905"/>
            <a:ext cx="3264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max(min(h(</a:t>
            </a:r>
            <a:r>
              <a:rPr lang="en-US" sz="2000" dirty="0">
                <a:solidFill>
                  <a:srgbClr val="0000FF"/>
                </a:solidFill>
              </a:rPr>
              <a:t>xyz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yzu</a:t>
            </a:r>
            <a:r>
              <a:rPr lang="en-US" sz="2000" dirty="0"/>
              <a:t>)),</a:t>
            </a:r>
            <a:br>
              <a:rPr lang="en-US" sz="2000" dirty="0"/>
            </a:br>
            <a:r>
              <a:rPr lang="en-US" sz="2000" dirty="0"/>
              <a:t>           min(h(</a:t>
            </a:r>
            <a:r>
              <a:rPr lang="en-US" sz="2000" dirty="0">
                <a:solidFill>
                  <a:srgbClr val="0000FF"/>
                </a:solidFill>
              </a:rPr>
              <a:t>xyz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uxy</a:t>
            </a:r>
            <a:r>
              <a:rPr lang="en-US" sz="2000" dirty="0"/>
              <a:t>)),</a:t>
            </a:r>
            <a:br>
              <a:rPr lang="en-US" sz="2000" dirty="0"/>
            </a:br>
            <a:r>
              <a:rPr lang="en-US" sz="2000" dirty="0"/>
              <a:t>           min(h(</a:t>
            </a:r>
            <a:r>
              <a:rPr lang="en-US" sz="2000" dirty="0" err="1">
                <a:solidFill>
                  <a:srgbClr val="0000FF"/>
                </a:solidFill>
              </a:rPr>
              <a:t>zux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yzu</a:t>
            </a:r>
            <a:r>
              <a:rPr lang="en-US" sz="2000" dirty="0"/>
              <a:t>)),</a:t>
            </a:r>
            <a:br>
              <a:rPr lang="en-US" sz="2000" dirty="0"/>
            </a:br>
            <a:r>
              <a:rPr lang="en-US" sz="2000" dirty="0"/>
              <a:t>           min(h(</a:t>
            </a:r>
            <a:r>
              <a:rPr lang="en-US" sz="2000" dirty="0" err="1">
                <a:solidFill>
                  <a:srgbClr val="0000FF"/>
                </a:solidFill>
              </a:rPr>
              <a:t>zux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uxy</a:t>
            </a:r>
            <a:r>
              <a:rPr lang="en-US" sz="2000" dirty="0"/>
              <a:t>)))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725B2-28DF-1949-BC04-72F040A6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52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14A0D2-7057-6046-A244-C1E8786CA513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FFB453E-482D-7741-8E3E-933B82728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1487D4-7A89-554A-856F-900D1D4C2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8BD5EF-7020-D146-A4E3-470EBB215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56" name="Curved Connector 27">
              <a:extLst>
                <a:ext uri="{FF2B5EF4-FFF2-40B4-BE49-F238E27FC236}">
                  <a16:creationId xmlns:a16="http://schemas.microsoft.com/office/drawing/2014/main" id="{A9D30B5D-D735-294F-A34B-C4679A14C0D6}"/>
                </a:ext>
              </a:extLst>
            </p:cNvPr>
            <p:cNvCxnSpPr>
              <a:stCxn id="54" idx="0"/>
              <a:endCxn id="59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57" name="Curved Connector 27">
              <a:extLst>
                <a:ext uri="{FF2B5EF4-FFF2-40B4-BE49-F238E27FC236}">
                  <a16:creationId xmlns:a16="http://schemas.microsoft.com/office/drawing/2014/main" id="{76DE8437-49BB-5649-9603-868F62613671}"/>
                </a:ext>
              </a:extLst>
            </p:cNvPr>
            <p:cNvCxnSpPr>
              <a:stCxn id="54" idx="2"/>
              <a:endCxn id="53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58" name="Curved Connector 27">
              <a:extLst>
                <a:ext uri="{FF2B5EF4-FFF2-40B4-BE49-F238E27FC236}">
                  <a16:creationId xmlns:a16="http://schemas.microsoft.com/office/drawing/2014/main" id="{9FD4F11E-BC58-DA41-BE60-CE40B861BE04}"/>
                </a:ext>
              </a:extLst>
            </p:cNvPr>
            <p:cNvCxnSpPr>
              <a:stCxn id="55" idx="4"/>
              <a:endCxn id="53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A5235C-0ECA-C14D-9474-1AE8F4FA7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60" name="Curved Connector 27">
              <a:extLst>
                <a:ext uri="{FF2B5EF4-FFF2-40B4-BE49-F238E27FC236}">
                  <a16:creationId xmlns:a16="http://schemas.microsoft.com/office/drawing/2014/main" id="{07627C15-87FA-A744-B9C7-100096F03BDB}"/>
                </a:ext>
              </a:extLst>
            </p:cNvPr>
            <p:cNvCxnSpPr>
              <a:stCxn id="59" idx="2"/>
              <a:endCxn id="55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B2BD628-ABC8-BA4D-8F96-898AA2668C95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13E1AC-20A0-1745-A1D9-D96CDBC2DD4F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E692A5-A985-CF49-A939-9AAC7C3738EE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endParaRPr lang="en-US" sz="2800" dirty="0"/>
          </a:p>
        </p:txBody>
      </p:sp>
      <p:cxnSp>
        <p:nvCxnSpPr>
          <p:cNvPr id="64" name="Curved Connector 27">
            <a:extLst>
              <a:ext uri="{FF2B5EF4-FFF2-40B4-BE49-F238E27FC236}">
                <a16:creationId xmlns:a16="http://schemas.microsoft.com/office/drawing/2014/main" id="{D84AE855-1AD7-3940-839D-ECB6FF438359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4238870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4" name="TextBox 3"/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" name="Straight Connector 4"/>
            <p:cNvCxnSpPr>
              <a:stCxn id="4" idx="4"/>
              <a:endCxn id="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10" name="TextBox 9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1" name="Straight Connector 10"/>
            <p:cNvCxnSpPr>
              <a:stCxn id="10" idx="4"/>
              <a:endCxn id="12" idx="0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1302" y="5512905"/>
            <a:ext cx="3264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max(</a:t>
            </a:r>
            <a:r>
              <a:rPr lang="en-US" sz="2000" b="1" dirty="0"/>
              <a:t>min(h(</a:t>
            </a:r>
            <a:r>
              <a:rPr lang="en-US" sz="2000" b="1" dirty="0">
                <a:solidFill>
                  <a:srgbClr val="0000FF"/>
                </a:solidFill>
              </a:rPr>
              <a:t>xyz</a:t>
            </a:r>
            <a:r>
              <a:rPr lang="en-US" sz="2000" b="1" dirty="0"/>
              <a:t>),h(</a:t>
            </a:r>
            <a:r>
              <a:rPr lang="en-US" sz="2000" b="1" dirty="0" err="1">
                <a:solidFill>
                  <a:srgbClr val="0000FF"/>
                </a:solidFill>
              </a:rPr>
              <a:t>yzu</a:t>
            </a:r>
            <a:r>
              <a:rPr lang="en-US" sz="2000" b="1" dirty="0"/>
              <a:t>)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       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min(h(xyz),h(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   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   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</a:t>
            </a:r>
            <a:r>
              <a:rPr lang="en-US" sz="2000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EA7BA4-9FB3-BA47-B8E0-83FA2DAFEEDB}"/>
              </a:ext>
            </a:extLst>
          </p:cNvPr>
          <p:cNvSpPr txBox="1"/>
          <p:nvPr/>
        </p:nvSpPr>
        <p:spPr>
          <a:xfrm>
            <a:off x="137562" y="398334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 max(h(xyz),h(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 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max(h(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))) = 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4601787-9EC3-0640-8369-6A64AA10B1AD}"/>
              </a:ext>
            </a:extLst>
          </p:cNvPr>
          <p:cNvSpPr/>
          <p:nvPr/>
        </p:nvSpPr>
        <p:spPr>
          <a:xfrm rot="5400000">
            <a:off x="1747671" y="2744431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B4FFAEE-AE0B-414A-BBA0-5AA618B4E265}"/>
              </a:ext>
            </a:extLst>
          </p:cNvPr>
          <p:cNvSpPr/>
          <p:nvPr/>
        </p:nvSpPr>
        <p:spPr>
          <a:xfrm rot="16200000">
            <a:off x="1714735" y="3817858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222D24-801B-FA4F-9DF0-9195E7134424}"/>
              </a:ext>
            </a:extLst>
          </p:cNvPr>
          <p:cNvSpPr txBox="1"/>
          <p:nvPr/>
        </p:nvSpPr>
        <p:spPr>
          <a:xfrm>
            <a:off x="1740496" y="3255899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BE8BCD-F452-9B41-AB99-FFD266834025}"/>
              </a:ext>
            </a:extLst>
          </p:cNvPr>
          <p:cNvSpPr txBox="1"/>
          <p:nvPr/>
        </p:nvSpPr>
        <p:spPr>
          <a:xfrm>
            <a:off x="1646429" y="509795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1FAE2D-3104-4A4F-9D6F-0ED0BB805281}"/>
              </a:ext>
            </a:extLst>
          </p:cNvPr>
          <p:cNvSpPr txBox="1"/>
          <p:nvPr/>
        </p:nvSpPr>
        <p:spPr>
          <a:xfrm>
            <a:off x="4086205" y="4852030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>
                <a:sym typeface="Wingdings"/>
              </a:rPr>
              <a:t>log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dirty="0"/>
              <a:t> ≥  h(</a:t>
            </a:r>
            <a:r>
              <a:rPr lang="en-US" sz="2800" dirty="0" err="1">
                <a:solidFill>
                  <a:srgbClr val="0000FF"/>
                </a:solidFill>
              </a:rPr>
              <a:t>xy</a:t>
            </a:r>
            <a:r>
              <a:rPr lang="en-US" sz="2800" dirty="0"/>
              <a:t>) + h(</a:t>
            </a:r>
            <a:r>
              <a:rPr lang="en-US" sz="2800" dirty="0" err="1">
                <a:solidFill>
                  <a:srgbClr val="0000FF"/>
                </a:solidFill>
              </a:rPr>
              <a:t>yz</a:t>
            </a:r>
            <a:r>
              <a:rPr lang="en-US" sz="2800" dirty="0"/>
              <a:t>) + h(</a:t>
            </a:r>
            <a:r>
              <a:rPr lang="en-US" sz="2800" dirty="0" err="1">
                <a:solidFill>
                  <a:srgbClr val="0000FF"/>
                </a:solidFill>
              </a:rPr>
              <a:t>zu</a:t>
            </a:r>
            <a:r>
              <a:rPr lang="en-US" sz="2800" dirty="0"/>
              <a:t>)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E05A9-3190-7B4F-A848-B2D76904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53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E0BA12-F205-3044-AFB4-DFD69420AED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963EFAE-0042-3D48-8702-A25BEF80F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77468D-958A-8C4A-8E7F-E956A460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8E0A10A-62B7-8941-B244-FB30D0260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59" name="Curved Connector 27">
              <a:extLst>
                <a:ext uri="{FF2B5EF4-FFF2-40B4-BE49-F238E27FC236}">
                  <a16:creationId xmlns:a16="http://schemas.microsoft.com/office/drawing/2014/main" id="{D7B957B6-FEF3-AE4E-8AB3-357DF5605EAB}"/>
                </a:ext>
              </a:extLst>
            </p:cNvPr>
            <p:cNvCxnSpPr>
              <a:stCxn id="57" idx="0"/>
              <a:endCxn id="62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60" name="Curved Connector 27">
              <a:extLst>
                <a:ext uri="{FF2B5EF4-FFF2-40B4-BE49-F238E27FC236}">
                  <a16:creationId xmlns:a16="http://schemas.microsoft.com/office/drawing/2014/main" id="{4271994A-1FE6-7846-AEAE-B6C6983B7329}"/>
                </a:ext>
              </a:extLst>
            </p:cNvPr>
            <p:cNvCxnSpPr>
              <a:stCxn id="57" idx="2"/>
              <a:endCxn id="56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61" name="Curved Connector 27">
              <a:extLst>
                <a:ext uri="{FF2B5EF4-FFF2-40B4-BE49-F238E27FC236}">
                  <a16:creationId xmlns:a16="http://schemas.microsoft.com/office/drawing/2014/main" id="{86A01F05-0B2A-934B-9334-187098ADCDEB}"/>
                </a:ext>
              </a:extLst>
            </p:cNvPr>
            <p:cNvCxnSpPr>
              <a:stCxn id="58" idx="4"/>
              <a:endCxn id="56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F8B8A1-F8ED-3444-A098-B493C39EC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63" name="Curved Connector 27">
              <a:extLst>
                <a:ext uri="{FF2B5EF4-FFF2-40B4-BE49-F238E27FC236}">
                  <a16:creationId xmlns:a16="http://schemas.microsoft.com/office/drawing/2014/main" id="{0882175B-FC46-4549-B59A-03575D13DF96}"/>
                </a:ext>
              </a:extLst>
            </p:cNvPr>
            <p:cNvCxnSpPr>
              <a:stCxn id="62" idx="2"/>
              <a:endCxn id="58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7FF21F-41D9-C347-9E02-77D4036D47E0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CEF8A5-9F9D-6A47-9ED0-2DFD98DCB62F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FA91F6-1020-1C46-8BFB-88CCF8D72A62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endParaRPr lang="en-US" sz="2800" dirty="0"/>
          </a:p>
        </p:txBody>
      </p:sp>
      <p:cxnSp>
        <p:nvCxnSpPr>
          <p:cNvPr id="67" name="Curved Connector 27">
            <a:extLst>
              <a:ext uri="{FF2B5EF4-FFF2-40B4-BE49-F238E27FC236}">
                <a16:creationId xmlns:a16="http://schemas.microsoft.com/office/drawing/2014/main" id="{9281A063-06C9-A541-96C0-10BED2D4DF1E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152068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37" name="TextBox 36"/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38" name="Straight Connector 37"/>
            <p:cNvCxnSpPr>
              <a:stCxn id="39" idx="4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31302" y="5512905"/>
            <a:ext cx="3264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max(</a:t>
            </a:r>
            <a:r>
              <a:rPr lang="en-US" sz="2000" b="1" dirty="0"/>
              <a:t>min(h(</a:t>
            </a:r>
            <a:r>
              <a:rPr lang="en-US" sz="2000" b="1" dirty="0" err="1">
                <a:solidFill>
                  <a:srgbClr val="0000FF"/>
                </a:solidFill>
              </a:rPr>
              <a:t>xyz</a:t>
            </a:r>
            <a:r>
              <a:rPr lang="en-US" sz="2000" b="1" dirty="0"/>
              <a:t>),h(</a:t>
            </a:r>
            <a:r>
              <a:rPr lang="en-US" sz="2000" b="1" dirty="0" err="1">
                <a:solidFill>
                  <a:srgbClr val="0000FF"/>
                </a:solidFill>
              </a:rPr>
              <a:t>yzu</a:t>
            </a:r>
            <a:r>
              <a:rPr lang="en-US" sz="2000" b="1" dirty="0"/>
              <a:t>)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       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xyz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   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   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</a:t>
            </a:r>
            <a:r>
              <a:rPr lang="en-US" sz="2000" dirty="0"/>
              <a:t>)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0D8F27-3649-3649-8602-B0D7A8E7FBB2}"/>
              </a:ext>
            </a:extLst>
          </p:cNvPr>
          <p:cNvSpPr txBox="1"/>
          <p:nvPr/>
        </p:nvSpPr>
        <p:spPr>
          <a:xfrm>
            <a:off x="137562" y="398334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 max(h(xyz),h(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 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max(h(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))) = 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7C7375FD-63A8-B34C-919F-E864C0884403}"/>
              </a:ext>
            </a:extLst>
          </p:cNvPr>
          <p:cNvSpPr/>
          <p:nvPr/>
        </p:nvSpPr>
        <p:spPr>
          <a:xfrm rot="5400000">
            <a:off x="1747671" y="2744431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41BC66E-6F06-1C49-B45C-3543BDD14331}"/>
              </a:ext>
            </a:extLst>
          </p:cNvPr>
          <p:cNvSpPr/>
          <p:nvPr/>
        </p:nvSpPr>
        <p:spPr>
          <a:xfrm rot="16200000">
            <a:off x="1714735" y="3817858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530031-F682-D54B-8A6D-171B5724ADBC}"/>
              </a:ext>
            </a:extLst>
          </p:cNvPr>
          <p:cNvSpPr txBox="1"/>
          <p:nvPr/>
        </p:nvSpPr>
        <p:spPr>
          <a:xfrm>
            <a:off x="1740496" y="3255899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3D9A56-F70D-7445-93C3-87D980000E27}"/>
              </a:ext>
            </a:extLst>
          </p:cNvPr>
          <p:cNvSpPr txBox="1"/>
          <p:nvPr/>
        </p:nvSpPr>
        <p:spPr>
          <a:xfrm>
            <a:off x="1646429" y="509795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C68DFB-12E1-9941-9047-BEAAC346C167}"/>
              </a:ext>
            </a:extLst>
          </p:cNvPr>
          <p:cNvSpPr txBox="1"/>
          <p:nvPr/>
        </p:nvSpPr>
        <p:spPr>
          <a:xfrm>
            <a:off x="4086205" y="4852030"/>
            <a:ext cx="5057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>
                <a:sym typeface="Wingdings"/>
              </a:rPr>
              <a:t>log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dirty="0"/>
              <a:t> ≥  </a:t>
            </a:r>
            <a:r>
              <a:rPr lang="en-US" sz="2800" u="sng" dirty="0"/>
              <a:t>h(</a:t>
            </a:r>
            <a:r>
              <a:rPr lang="en-US" sz="2800" u="sng" dirty="0" err="1">
                <a:solidFill>
                  <a:srgbClr val="0000FF"/>
                </a:solidFill>
              </a:rPr>
              <a:t>xy</a:t>
            </a:r>
            <a:r>
              <a:rPr lang="en-US" sz="2800" u="sng" dirty="0"/>
              <a:t>) + h(</a:t>
            </a:r>
            <a:r>
              <a:rPr lang="en-US" sz="2800" u="sng" dirty="0" err="1">
                <a:solidFill>
                  <a:srgbClr val="0000FF"/>
                </a:solidFill>
              </a:rPr>
              <a:t>yz</a:t>
            </a:r>
            <a:r>
              <a:rPr lang="en-US" sz="2800" u="sng" dirty="0"/>
              <a:t>) </a:t>
            </a:r>
            <a:r>
              <a:rPr lang="en-US" sz="2800" dirty="0"/>
              <a:t>+ h(</a:t>
            </a:r>
            <a:r>
              <a:rPr lang="en-US" sz="2800" dirty="0" err="1">
                <a:solidFill>
                  <a:srgbClr val="0000FF"/>
                </a:solidFill>
              </a:rPr>
              <a:t>zu</a:t>
            </a:r>
            <a:r>
              <a:rPr lang="en-US" sz="2800" dirty="0"/>
              <a:t>)</a:t>
            </a:r>
          </a:p>
          <a:p>
            <a:r>
              <a:rPr lang="en-US" sz="2800" dirty="0"/>
              <a:t>		≥ h(</a:t>
            </a:r>
            <a:r>
              <a:rPr lang="en-US" sz="2800" dirty="0">
                <a:solidFill>
                  <a:srgbClr val="0000FF"/>
                </a:solidFill>
              </a:rPr>
              <a:t>xyz</a:t>
            </a:r>
            <a:r>
              <a:rPr lang="en-US" sz="2800" dirty="0"/>
              <a:t>) + h(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r>
              <a:rPr lang="en-US" sz="2800" dirty="0"/>
              <a:t>) + h(</a:t>
            </a:r>
            <a:r>
              <a:rPr lang="en-US" sz="2800" dirty="0" err="1">
                <a:solidFill>
                  <a:srgbClr val="0000FF"/>
                </a:solidFill>
              </a:rPr>
              <a:t>zu</a:t>
            </a:r>
            <a:r>
              <a:rPr lang="en-US" sz="2800" dirty="0"/>
              <a:t>)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6D2D5-B8CE-C942-8BBC-8C184F0E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54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DE60F3-0133-9942-9080-40923C565796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88D4783-6E73-A842-8CDD-DCA46DDF1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870B6F7-E918-2542-A4DF-1F3FDEB77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4D820C6-0D27-6545-90B0-8863D142C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69" name="Curved Connector 27">
              <a:extLst>
                <a:ext uri="{FF2B5EF4-FFF2-40B4-BE49-F238E27FC236}">
                  <a16:creationId xmlns:a16="http://schemas.microsoft.com/office/drawing/2014/main" id="{2959E06C-A773-BE40-AA33-1D8F268AA1A3}"/>
                </a:ext>
              </a:extLst>
            </p:cNvPr>
            <p:cNvCxnSpPr>
              <a:stCxn id="67" idx="0"/>
              <a:endCxn id="72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70" name="Curved Connector 27">
              <a:extLst>
                <a:ext uri="{FF2B5EF4-FFF2-40B4-BE49-F238E27FC236}">
                  <a16:creationId xmlns:a16="http://schemas.microsoft.com/office/drawing/2014/main" id="{A39C77DE-3B45-D44C-8EEF-1027180D617F}"/>
                </a:ext>
              </a:extLst>
            </p:cNvPr>
            <p:cNvCxnSpPr>
              <a:stCxn id="67" idx="2"/>
              <a:endCxn id="66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71" name="Curved Connector 27">
              <a:extLst>
                <a:ext uri="{FF2B5EF4-FFF2-40B4-BE49-F238E27FC236}">
                  <a16:creationId xmlns:a16="http://schemas.microsoft.com/office/drawing/2014/main" id="{16A30757-87B5-3845-B569-A66AE4AC5E7F}"/>
                </a:ext>
              </a:extLst>
            </p:cNvPr>
            <p:cNvCxnSpPr>
              <a:stCxn id="68" idx="4"/>
              <a:endCxn id="66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3355330-AD44-AE4D-AC5E-8F48C85D0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73" name="Curved Connector 27">
              <a:extLst>
                <a:ext uri="{FF2B5EF4-FFF2-40B4-BE49-F238E27FC236}">
                  <a16:creationId xmlns:a16="http://schemas.microsoft.com/office/drawing/2014/main" id="{5DB3A24A-6036-4B42-834F-73F83901AC89}"/>
                </a:ext>
              </a:extLst>
            </p:cNvPr>
            <p:cNvCxnSpPr>
              <a:stCxn id="72" idx="2"/>
              <a:endCxn id="68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940B892-422F-7F41-A913-27C9B9743FB1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812D63-74E7-DF45-9B05-C95312DDD714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A9F6B-BAA5-C24B-80E1-DF954481E03E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endParaRPr lang="en-US" sz="2800" dirty="0"/>
          </a:p>
        </p:txBody>
      </p:sp>
      <p:cxnSp>
        <p:nvCxnSpPr>
          <p:cNvPr id="77" name="Curved Connector 27">
            <a:extLst>
              <a:ext uri="{FF2B5EF4-FFF2-40B4-BE49-F238E27FC236}">
                <a16:creationId xmlns:a16="http://schemas.microsoft.com/office/drawing/2014/main" id="{54EE9D19-FFE3-CA45-8E92-B1CCF127E95C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6D5F9EC2-2258-1E41-836A-8E283CFBCA9B}"/>
              </a:ext>
            </a:extLst>
          </p:cNvPr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ECDDE895-43BF-CC44-B953-EA638EA8C6FE}"/>
                </a:ext>
              </a:extLst>
            </p:cNvPr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7EE05566-0D70-2944-9927-A9009C1287C5}"/>
                </a:ext>
              </a:extLst>
            </p:cNvPr>
            <p:cNvCxnSpPr>
              <a:stCxn id="535" idx="4"/>
              <a:endCxn id="537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F95D2566-0E38-AD42-B6C9-B290E508A3E1}"/>
                </a:ext>
              </a:extLst>
            </p:cNvPr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B7250BB1-25F3-3341-8225-8DE157D31939}"/>
                </a:ext>
              </a:extLst>
            </p:cNvPr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949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31302" y="5512905"/>
            <a:ext cx="3264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max(</a:t>
            </a:r>
            <a:r>
              <a:rPr lang="en-US" sz="2000" b="1" dirty="0"/>
              <a:t>min(h(</a:t>
            </a:r>
            <a:r>
              <a:rPr lang="en-US" sz="2000" b="1" dirty="0" err="1">
                <a:solidFill>
                  <a:srgbClr val="0000FF"/>
                </a:solidFill>
              </a:rPr>
              <a:t>xyz</a:t>
            </a:r>
            <a:r>
              <a:rPr lang="en-US" sz="2000" b="1" dirty="0"/>
              <a:t>),h(</a:t>
            </a:r>
            <a:r>
              <a:rPr lang="en-US" sz="2000" b="1" dirty="0" err="1">
                <a:solidFill>
                  <a:srgbClr val="0000FF"/>
                </a:solidFill>
              </a:rPr>
              <a:t>yzu</a:t>
            </a:r>
            <a:r>
              <a:rPr lang="en-US" sz="2000" b="1" dirty="0"/>
              <a:t>)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       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xyz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   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   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</a:t>
            </a:r>
            <a:r>
              <a:rPr lang="en-US" sz="2000" dirty="0"/>
              <a:t>)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457BFA-87E1-5C4F-8F72-D4F2660317C6}"/>
              </a:ext>
            </a:extLst>
          </p:cNvPr>
          <p:cNvSpPr txBox="1"/>
          <p:nvPr/>
        </p:nvSpPr>
        <p:spPr>
          <a:xfrm>
            <a:off x="137562" y="398334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 max(h(xyz),h(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 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max(h(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))) = 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24C204B9-1195-EB41-B642-996C0FFD2581}"/>
              </a:ext>
            </a:extLst>
          </p:cNvPr>
          <p:cNvSpPr/>
          <p:nvPr/>
        </p:nvSpPr>
        <p:spPr>
          <a:xfrm rot="5400000">
            <a:off x="1747671" y="2744431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687341A9-8455-E940-8A05-694B509F0E3A}"/>
              </a:ext>
            </a:extLst>
          </p:cNvPr>
          <p:cNvSpPr/>
          <p:nvPr/>
        </p:nvSpPr>
        <p:spPr>
          <a:xfrm rot="16200000">
            <a:off x="1714735" y="3817858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208FC9-F8B2-A143-AF83-98E4CCB2454E}"/>
              </a:ext>
            </a:extLst>
          </p:cNvPr>
          <p:cNvSpPr txBox="1"/>
          <p:nvPr/>
        </p:nvSpPr>
        <p:spPr>
          <a:xfrm>
            <a:off x="1740496" y="3255899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64DE3A-A274-1E4D-9AD2-CFC6AF2C8028}"/>
              </a:ext>
            </a:extLst>
          </p:cNvPr>
          <p:cNvSpPr txBox="1"/>
          <p:nvPr/>
        </p:nvSpPr>
        <p:spPr>
          <a:xfrm>
            <a:off x="1646429" y="509795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0FD8AF-8020-DD4A-AFC7-990279A448DB}"/>
              </a:ext>
            </a:extLst>
          </p:cNvPr>
          <p:cNvSpPr txBox="1"/>
          <p:nvPr/>
        </p:nvSpPr>
        <p:spPr>
          <a:xfrm>
            <a:off x="4086205" y="4852030"/>
            <a:ext cx="5057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>
                <a:sym typeface="Wingdings"/>
              </a:rPr>
              <a:t>log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≥  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h(</a:t>
            </a:r>
            <a:r>
              <a:rPr lang="en-US" sz="2800" u="sng" dirty="0" err="1">
                <a:solidFill>
                  <a:schemeClr val="bg1">
                    <a:lumMod val="75000"/>
                  </a:schemeClr>
                </a:solidFill>
              </a:rPr>
              <a:t>xy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) + h(</a:t>
            </a:r>
            <a:r>
              <a:rPr lang="en-US" sz="2800" u="sng" dirty="0" err="1">
                <a:solidFill>
                  <a:schemeClr val="bg1">
                    <a:lumMod val="75000"/>
                  </a:schemeClr>
                </a:solidFill>
              </a:rPr>
              <a:t>yz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+ h(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zu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800" dirty="0"/>
              <a:t>		≥ h(</a:t>
            </a:r>
            <a:r>
              <a:rPr lang="en-US" sz="2800" dirty="0">
                <a:solidFill>
                  <a:srgbClr val="0000FF"/>
                </a:solidFill>
              </a:rPr>
              <a:t>xyz</a:t>
            </a:r>
            <a:r>
              <a:rPr lang="en-US" sz="2800" dirty="0"/>
              <a:t>) + </a:t>
            </a:r>
            <a:r>
              <a:rPr lang="en-US" sz="2800" u="sng" dirty="0"/>
              <a:t>h(</a:t>
            </a:r>
            <a:r>
              <a:rPr lang="en-US" sz="2800" u="sng" dirty="0">
                <a:solidFill>
                  <a:srgbClr val="0000FF"/>
                </a:solidFill>
              </a:rPr>
              <a:t>y</a:t>
            </a:r>
            <a:r>
              <a:rPr lang="en-US" sz="2800" u="sng" dirty="0"/>
              <a:t>) + h(</a:t>
            </a:r>
            <a:r>
              <a:rPr lang="en-US" sz="2800" u="sng" dirty="0" err="1">
                <a:solidFill>
                  <a:srgbClr val="0000FF"/>
                </a:solidFill>
              </a:rPr>
              <a:t>zu</a:t>
            </a:r>
            <a:r>
              <a:rPr lang="en-US" sz="2800" u="sng" dirty="0"/>
              <a:t>)</a:t>
            </a:r>
          </a:p>
          <a:p>
            <a:r>
              <a:rPr lang="en-US" sz="2800" dirty="0"/>
              <a:t>		≥ h(</a:t>
            </a:r>
            <a:r>
              <a:rPr lang="en-US" sz="2800" dirty="0">
                <a:solidFill>
                  <a:srgbClr val="0000FF"/>
                </a:solidFill>
              </a:rPr>
              <a:t>xyz</a:t>
            </a:r>
            <a:r>
              <a:rPr lang="en-US" sz="2800" dirty="0"/>
              <a:t>) + h(</a:t>
            </a:r>
            <a:r>
              <a:rPr lang="en-US" sz="2800" dirty="0" err="1">
                <a:solidFill>
                  <a:srgbClr val="0000FF"/>
                </a:solidFill>
              </a:rPr>
              <a:t>yzu</a:t>
            </a:r>
            <a:r>
              <a:rPr lang="en-US" sz="2800" dirty="0"/>
              <a:t>) + h(</a:t>
            </a:r>
            <a:r>
              <a:rPr lang="en-US" sz="2800" dirty="0">
                <a:solidFill>
                  <a:srgbClr val="0000FF"/>
                </a:solidFill>
              </a:rPr>
              <a:t>∅</a:t>
            </a:r>
            <a:r>
              <a:rPr lang="en-US" sz="2800" dirty="0"/>
              <a:t>)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48A4D-4DB2-4843-A909-A03E9D99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55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AA53C2C-00CE-9447-8969-8B2376FC35E8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70FD11C-26B5-7145-8FD2-7D0776E2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296C65F-214F-D44B-A808-53F063C9D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77D14F2-488C-5C4F-875C-FDEB7CB3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69" name="Curved Connector 27">
              <a:extLst>
                <a:ext uri="{FF2B5EF4-FFF2-40B4-BE49-F238E27FC236}">
                  <a16:creationId xmlns:a16="http://schemas.microsoft.com/office/drawing/2014/main" id="{7B28A267-38A5-5E42-A171-880F0E87730D}"/>
                </a:ext>
              </a:extLst>
            </p:cNvPr>
            <p:cNvCxnSpPr>
              <a:stCxn id="67" idx="0"/>
              <a:endCxn id="72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70" name="Curved Connector 27">
              <a:extLst>
                <a:ext uri="{FF2B5EF4-FFF2-40B4-BE49-F238E27FC236}">
                  <a16:creationId xmlns:a16="http://schemas.microsoft.com/office/drawing/2014/main" id="{6FD538D3-6B67-5146-8528-63F7F8A5AFF1}"/>
                </a:ext>
              </a:extLst>
            </p:cNvPr>
            <p:cNvCxnSpPr>
              <a:stCxn id="67" idx="2"/>
              <a:endCxn id="66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71" name="Curved Connector 27">
              <a:extLst>
                <a:ext uri="{FF2B5EF4-FFF2-40B4-BE49-F238E27FC236}">
                  <a16:creationId xmlns:a16="http://schemas.microsoft.com/office/drawing/2014/main" id="{986DCD90-E6BC-A344-81BE-EA12D588187B}"/>
                </a:ext>
              </a:extLst>
            </p:cNvPr>
            <p:cNvCxnSpPr>
              <a:stCxn id="68" idx="4"/>
              <a:endCxn id="66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416A5F-1027-B24D-BFED-07BEFCC48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73" name="Curved Connector 27">
              <a:extLst>
                <a:ext uri="{FF2B5EF4-FFF2-40B4-BE49-F238E27FC236}">
                  <a16:creationId xmlns:a16="http://schemas.microsoft.com/office/drawing/2014/main" id="{5B18C196-6165-0746-90AC-8E2F5B3BC7EE}"/>
                </a:ext>
              </a:extLst>
            </p:cNvPr>
            <p:cNvCxnSpPr>
              <a:stCxn id="72" idx="2"/>
              <a:endCxn id="68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7A5F4E0-393E-094D-950D-E98C161F134F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84A7DD-C4EC-D84B-A2D6-AF6104A5F440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1437B-10CC-F04C-BF0D-F4101850F003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endParaRPr lang="en-US" sz="2800" dirty="0"/>
          </a:p>
        </p:txBody>
      </p:sp>
      <p:cxnSp>
        <p:nvCxnSpPr>
          <p:cNvPr id="77" name="Curved Connector 27">
            <a:extLst>
              <a:ext uri="{FF2B5EF4-FFF2-40B4-BE49-F238E27FC236}">
                <a16:creationId xmlns:a16="http://schemas.microsoft.com/office/drawing/2014/main" id="{42B351E2-E461-9148-B492-EED40C022174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79489C-3E01-8845-AFE4-F514BBD45ABD}"/>
              </a:ext>
            </a:extLst>
          </p:cNvPr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3881CC-F8A7-2340-A8AD-FCCEF9F19580}"/>
                </a:ext>
              </a:extLst>
            </p:cNvPr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A75C5D-81BF-C142-A2A1-C4D51E6543E2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8E75B9D-39F4-784A-B7C0-5A666F692115}"/>
                </a:ext>
              </a:extLst>
            </p:cNvPr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962C08-92BB-3F42-9536-ABBB86557353}"/>
              </a:ext>
            </a:extLst>
          </p:cNvPr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68CC4C-4BD4-3846-A603-F3173D2A5DC7}"/>
                </a:ext>
              </a:extLst>
            </p:cNvPr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A00B6D-0E55-BE4D-A989-0F1FD08017EB}"/>
                </a:ext>
              </a:extLst>
            </p:cNvPr>
            <p:cNvCxnSpPr>
              <a:stCxn id="54" idx="4"/>
              <a:endCxn id="5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B3D7AE-7440-A443-A639-79B2ECE71489}"/>
                </a:ext>
              </a:extLst>
            </p:cNvPr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C10CF8-F3B8-0542-A04E-5B108CE4F35E}"/>
                </a:ext>
              </a:extLst>
            </p:cNvPr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9457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086205" y="4852030"/>
            <a:ext cx="50577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>
                <a:sym typeface="Wingdings"/>
              </a:rPr>
              <a:t>log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≥  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h(</a:t>
            </a:r>
            <a:r>
              <a:rPr lang="en-US" sz="2800" u="sng" dirty="0" err="1">
                <a:solidFill>
                  <a:schemeClr val="bg1">
                    <a:lumMod val="75000"/>
                  </a:schemeClr>
                </a:solidFill>
              </a:rPr>
              <a:t>xy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) + h(</a:t>
            </a:r>
            <a:r>
              <a:rPr lang="en-US" sz="2800" u="sng" dirty="0" err="1">
                <a:solidFill>
                  <a:schemeClr val="bg1">
                    <a:lumMod val="75000"/>
                  </a:schemeClr>
                </a:solidFill>
              </a:rPr>
              <a:t>yz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+ h(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zu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≥ h(xyz) + 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h(y) + h(</a:t>
            </a:r>
            <a:r>
              <a:rPr lang="en-US" sz="2800" u="sng" dirty="0" err="1">
                <a:solidFill>
                  <a:schemeClr val="bg1">
                    <a:lumMod val="75000"/>
                  </a:schemeClr>
                </a:solidFill>
              </a:rPr>
              <a:t>zu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800" dirty="0"/>
              <a:t>		≥ h(</a:t>
            </a:r>
            <a:r>
              <a:rPr lang="en-US" sz="2800" dirty="0">
                <a:solidFill>
                  <a:srgbClr val="0000FF"/>
                </a:solidFill>
              </a:rPr>
              <a:t>xyz</a:t>
            </a:r>
            <a:r>
              <a:rPr lang="en-US" sz="2800" dirty="0"/>
              <a:t>) + h(</a:t>
            </a:r>
            <a:r>
              <a:rPr lang="en-US" sz="2800" dirty="0" err="1">
                <a:solidFill>
                  <a:srgbClr val="0000FF"/>
                </a:solidFill>
              </a:rPr>
              <a:t>yzu</a:t>
            </a:r>
            <a:r>
              <a:rPr lang="en-US" sz="2800" dirty="0"/>
              <a:t>) + h(</a:t>
            </a:r>
            <a:r>
              <a:rPr lang="en-US" sz="2800" dirty="0">
                <a:solidFill>
                  <a:srgbClr val="0000FF"/>
                </a:solidFill>
              </a:rPr>
              <a:t>∅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		≥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 </a:t>
            </a:r>
            <a:r>
              <a:rPr lang="en-US" sz="2800" b="1" dirty="0"/>
              <a:t>min(h(</a:t>
            </a:r>
            <a:r>
              <a:rPr lang="en-US" sz="2800" b="1" dirty="0">
                <a:solidFill>
                  <a:srgbClr val="0000FF"/>
                </a:solidFill>
              </a:rPr>
              <a:t>xyz</a:t>
            </a:r>
            <a:r>
              <a:rPr lang="en-US" sz="2800" b="1" dirty="0"/>
              <a:t>),h(</a:t>
            </a:r>
            <a:r>
              <a:rPr lang="en-US" sz="2800" b="1" dirty="0" err="1">
                <a:solidFill>
                  <a:srgbClr val="0000FF"/>
                </a:solidFill>
              </a:rPr>
              <a:t>yzu</a:t>
            </a:r>
            <a:r>
              <a:rPr lang="en-US" sz="2800" b="1" dirty="0"/>
              <a:t>))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1302" y="5512905"/>
            <a:ext cx="3264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max(</a:t>
            </a:r>
            <a:r>
              <a:rPr lang="en-US" sz="2000" b="1" dirty="0"/>
              <a:t>min(h(</a:t>
            </a:r>
            <a:r>
              <a:rPr lang="en-US" sz="2000" b="1" dirty="0" err="1">
                <a:solidFill>
                  <a:srgbClr val="0000FF"/>
                </a:solidFill>
              </a:rPr>
              <a:t>xyz</a:t>
            </a:r>
            <a:r>
              <a:rPr lang="en-US" sz="2000" b="1" dirty="0"/>
              <a:t>),h(</a:t>
            </a:r>
            <a:r>
              <a:rPr lang="en-US" sz="2000" b="1" dirty="0" err="1">
                <a:solidFill>
                  <a:srgbClr val="0000FF"/>
                </a:solidFill>
              </a:rPr>
              <a:t>yzu</a:t>
            </a:r>
            <a:r>
              <a:rPr lang="en-US" sz="2000" b="1" dirty="0"/>
              <a:t>)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       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xyz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   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   min(h(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</a:t>
            </a:r>
            <a:r>
              <a:rPr lang="en-US" sz="2000" dirty="0"/>
              <a:t>)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26E78D-D606-3148-A1FD-73F0ADE9C538}"/>
              </a:ext>
            </a:extLst>
          </p:cNvPr>
          <p:cNvSpPr txBox="1"/>
          <p:nvPr/>
        </p:nvSpPr>
        <p:spPr>
          <a:xfrm>
            <a:off x="137562" y="398334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 max(h(xyz),h(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 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max(h(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))) = 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FB1A43CC-8030-F643-B6FF-F288A9897D06}"/>
              </a:ext>
            </a:extLst>
          </p:cNvPr>
          <p:cNvSpPr/>
          <p:nvPr/>
        </p:nvSpPr>
        <p:spPr>
          <a:xfrm rot="5400000">
            <a:off x="1747671" y="2744431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0372849E-9C9F-5648-97F3-652A2BB383D8}"/>
              </a:ext>
            </a:extLst>
          </p:cNvPr>
          <p:cNvSpPr/>
          <p:nvPr/>
        </p:nvSpPr>
        <p:spPr>
          <a:xfrm rot="16200000">
            <a:off x="1714735" y="3817858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63A298-6A01-D84B-8C74-6DE83EC88C7E}"/>
              </a:ext>
            </a:extLst>
          </p:cNvPr>
          <p:cNvSpPr txBox="1"/>
          <p:nvPr/>
        </p:nvSpPr>
        <p:spPr>
          <a:xfrm>
            <a:off x="1740496" y="3255899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4CFF49-7CCD-D74A-97D7-28DD6F39071B}"/>
              </a:ext>
            </a:extLst>
          </p:cNvPr>
          <p:cNvSpPr txBox="1"/>
          <p:nvPr/>
        </p:nvSpPr>
        <p:spPr>
          <a:xfrm>
            <a:off x="1646429" y="509795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8558D-6599-924B-A38C-D56FA351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8D9D4C3-6317-8C49-BBDF-CCAD31C98D63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C2FE9F5-A05A-414D-AD73-B3D7213B1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F0D3133-4343-0742-9A28-94D09FCCC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C80D14B-9FAD-1741-B6FE-F31CCB875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69" name="Curved Connector 27">
              <a:extLst>
                <a:ext uri="{FF2B5EF4-FFF2-40B4-BE49-F238E27FC236}">
                  <a16:creationId xmlns:a16="http://schemas.microsoft.com/office/drawing/2014/main" id="{E2703F12-160C-F043-9228-BCA0AC8BABA9}"/>
                </a:ext>
              </a:extLst>
            </p:cNvPr>
            <p:cNvCxnSpPr>
              <a:stCxn id="67" idx="0"/>
              <a:endCxn id="72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70" name="Curved Connector 27">
              <a:extLst>
                <a:ext uri="{FF2B5EF4-FFF2-40B4-BE49-F238E27FC236}">
                  <a16:creationId xmlns:a16="http://schemas.microsoft.com/office/drawing/2014/main" id="{5C6D0C18-A0E4-9047-86B9-072132F756BB}"/>
                </a:ext>
              </a:extLst>
            </p:cNvPr>
            <p:cNvCxnSpPr>
              <a:stCxn id="67" idx="2"/>
              <a:endCxn id="66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71" name="Curved Connector 27">
              <a:extLst>
                <a:ext uri="{FF2B5EF4-FFF2-40B4-BE49-F238E27FC236}">
                  <a16:creationId xmlns:a16="http://schemas.microsoft.com/office/drawing/2014/main" id="{6A467200-29B7-CB4D-BD21-93B14F2B2D5A}"/>
                </a:ext>
              </a:extLst>
            </p:cNvPr>
            <p:cNvCxnSpPr>
              <a:stCxn id="68" idx="4"/>
              <a:endCxn id="66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2C9B37E-A271-BB46-87FA-1D05C8D98A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73" name="Curved Connector 27">
              <a:extLst>
                <a:ext uri="{FF2B5EF4-FFF2-40B4-BE49-F238E27FC236}">
                  <a16:creationId xmlns:a16="http://schemas.microsoft.com/office/drawing/2014/main" id="{EBABD839-639B-9842-B598-B360864D9D2A}"/>
                </a:ext>
              </a:extLst>
            </p:cNvPr>
            <p:cNvCxnSpPr>
              <a:stCxn id="72" idx="2"/>
              <a:endCxn id="68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4AB90-210E-ED4D-A99E-A59D7D822B47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75E903-2903-4446-BCF6-C1B3BBF39DD3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B62F90-03B7-E846-8786-60195CA036F2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endParaRPr lang="en-US" sz="2800" dirty="0"/>
          </a:p>
        </p:txBody>
      </p:sp>
      <p:cxnSp>
        <p:nvCxnSpPr>
          <p:cNvPr id="77" name="Curved Connector 27">
            <a:extLst>
              <a:ext uri="{FF2B5EF4-FFF2-40B4-BE49-F238E27FC236}">
                <a16:creationId xmlns:a16="http://schemas.microsoft.com/office/drawing/2014/main" id="{EF04BF89-95AD-684D-A8D5-A21A02FAE251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E412D-36B6-024D-A6D0-38EBF98BED87}"/>
              </a:ext>
            </a:extLst>
          </p:cNvPr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893C88-2728-E945-8FB3-B9D8F9E84CB6}"/>
                </a:ext>
              </a:extLst>
            </p:cNvPr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6F0695-BD16-444A-952E-D9A14734DAB6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E796C6C-0981-B649-BBDF-EDF0A7E7C095}"/>
                </a:ext>
              </a:extLst>
            </p:cNvPr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87FCE5-7F21-9A4D-BEFD-2A024E7AC66C}"/>
              </a:ext>
            </a:extLst>
          </p:cNvPr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36C5DC-FB92-9049-A127-042DF4FD28AF}"/>
                </a:ext>
              </a:extLst>
            </p:cNvPr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8E416E-7486-754B-89F4-F008AED52151}"/>
                </a:ext>
              </a:extLst>
            </p:cNvPr>
            <p:cNvCxnSpPr>
              <a:stCxn id="53" idx="4"/>
              <a:endCxn id="55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60AE9E-F3D5-5A4B-AF94-EF5904FFB82E}"/>
                </a:ext>
              </a:extLst>
            </p:cNvPr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CBE264-981F-3143-878F-D4B7C8519696}"/>
                </a:ext>
              </a:extLst>
            </p:cNvPr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190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1302" y="5512905"/>
            <a:ext cx="4501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max(min(h(</a:t>
            </a:r>
            <a:r>
              <a:rPr lang="en-US" sz="2000" dirty="0">
                <a:solidFill>
                  <a:srgbClr val="0000FF"/>
                </a:solidFill>
              </a:rPr>
              <a:t>xyz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yzu</a:t>
            </a:r>
            <a:r>
              <a:rPr lang="en-US" sz="2000" dirty="0"/>
              <a:t>)),</a:t>
            </a:r>
            <a:br>
              <a:rPr lang="en-US" sz="2000" dirty="0"/>
            </a:br>
            <a:r>
              <a:rPr lang="en-US" sz="2000" dirty="0"/>
              <a:t>           min(h(</a:t>
            </a:r>
            <a:r>
              <a:rPr lang="en-US" sz="2000" dirty="0">
                <a:solidFill>
                  <a:srgbClr val="0000FF"/>
                </a:solidFill>
              </a:rPr>
              <a:t>xyz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uxy</a:t>
            </a:r>
            <a:r>
              <a:rPr lang="en-US" sz="2000" dirty="0"/>
              <a:t>)),</a:t>
            </a:r>
            <a:br>
              <a:rPr lang="en-US" sz="2000" dirty="0"/>
            </a:br>
            <a:r>
              <a:rPr lang="en-US" sz="2000" dirty="0"/>
              <a:t>           min(h(</a:t>
            </a:r>
            <a:r>
              <a:rPr lang="en-US" sz="2000" dirty="0" err="1">
                <a:solidFill>
                  <a:srgbClr val="0000FF"/>
                </a:solidFill>
              </a:rPr>
              <a:t>zux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yzu</a:t>
            </a:r>
            <a:r>
              <a:rPr lang="en-US" sz="2000" dirty="0"/>
              <a:t>)),</a:t>
            </a:r>
            <a:br>
              <a:rPr lang="en-US" sz="2000" dirty="0"/>
            </a:br>
            <a:r>
              <a:rPr lang="en-US" sz="2000" dirty="0"/>
              <a:t>           min(h(</a:t>
            </a:r>
            <a:r>
              <a:rPr lang="en-US" sz="2000" dirty="0" err="1">
                <a:solidFill>
                  <a:srgbClr val="0000FF"/>
                </a:solidFill>
              </a:rPr>
              <a:t>zux</a:t>
            </a:r>
            <a:r>
              <a:rPr lang="en-US" sz="2000" dirty="0"/>
              <a:t>),h(</a:t>
            </a:r>
            <a:r>
              <a:rPr lang="en-US" sz="2000" dirty="0" err="1">
                <a:solidFill>
                  <a:srgbClr val="0000FF"/>
                </a:solidFill>
              </a:rPr>
              <a:t>uxy</a:t>
            </a:r>
            <a:r>
              <a:rPr lang="en-US" sz="2000" dirty="0"/>
              <a:t>))) ≤ </a:t>
            </a:r>
            <a:r>
              <a:rPr lang="en-US" sz="2000" b="1" dirty="0">
                <a:solidFill>
                  <a:srgbClr val="FF0000"/>
                </a:solidFill>
              </a:rPr>
              <a:t>3/2</a:t>
            </a:r>
            <a:r>
              <a:rPr lang="en-US" sz="2000" b="1" dirty="0">
                <a:sym typeface="Wingdings"/>
              </a:rPr>
              <a:t> log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000" b="1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FA6D30-F915-D14B-B17A-89302C50534F}"/>
              </a:ext>
            </a:extLst>
          </p:cNvPr>
          <p:cNvSpPr txBox="1"/>
          <p:nvPr/>
        </p:nvSpPr>
        <p:spPr>
          <a:xfrm>
            <a:off x="137562" y="398334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min( max(h(xyz),h(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zux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)), 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max(h(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),h(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uxy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))) = 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86071C1-3D06-6B4E-9FAC-C7676E083F50}"/>
              </a:ext>
            </a:extLst>
          </p:cNvPr>
          <p:cNvSpPr/>
          <p:nvPr/>
        </p:nvSpPr>
        <p:spPr>
          <a:xfrm rot="5400000">
            <a:off x="1747671" y="2744431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B22F259-27BB-B444-8CD5-4F8CF4F6A452}"/>
              </a:ext>
            </a:extLst>
          </p:cNvPr>
          <p:cNvSpPr/>
          <p:nvPr/>
        </p:nvSpPr>
        <p:spPr>
          <a:xfrm rot="16200000">
            <a:off x="1714735" y="3817858"/>
            <a:ext cx="390472" cy="2138078"/>
          </a:xfrm>
          <a:prstGeom prst="leftBrace">
            <a:avLst>
              <a:gd name="adj1" fmla="val 36904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766460-364F-EC48-A38E-3910554BC63E}"/>
              </a:ext>
            </a:extLst>
          </p:cNvPr>
          <p:cNvSpPr txBox="1"/>
          <p:nvPr/>
        </p:nvSpPr>
        <p:spPr>
          <a:xfrm>
            <a:off x="1740496" y="3255899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48DADF-0561-B343-941C-781264B06965}"/>
              </a:ext>
            </a:extLst>
          </p:cNvPr>
          <p:cNvSpPr txBox="1"/>
          <p:nvPr/>
        </p:nvSpPr>
        <p:spPr>
          <a:xfrm>
            <a:off x="1646429" y="509795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BF075B-646F-3947-823C-BBAB2E4D72ED}"/>
              </a:ext>
            </a:extLst>
          </p:cNvPr>
          <p:cNvSpPr txBox="1"/>
          <p:nvPr/>
        </p:nvSpPr>
        <p:spPr>
          <a:xfrm>
            <a:off x="413657" y="2681038"/>
            <a:ext cx="339227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err="1">
                <a:sym typeface="Wingdings"/>
              </a:rPr>
              <a:t>subw</a:t>
            </a:r>
            <a:r>
              <a:rPr lang="en-US" sz="2800" dirty="0">
                <a:sym typeface="Wingdings"/>
              </a:rPr>
              <a:t>(</a:t>
            </a:r>
            <a:r>
              <a:rPr lang="en-US" sz="2800" dirty="0">
                <a:solidFill>
                  <a:srgbClr val="0000FF"/>
                </a:solidFill>
                <a:sym typeface="Wingdings"/>
              </a:rPr>
              <a:t>Q</a:t>
            </a:r>
            <a:r>
              <a:rPr lang="en-US" sz="2800" dirty="0">
                <a:sym typeface="Wingdings"/>
              </a:rPr>
              <a:t>) =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3/2 </a:t>
            </a:r>
            <a:r>
              <a:rPr lang="en-US" sz="2800" dirty="0">
                <a:sym typeface="Wingdings"/>
              </a:rPr>
              <a:t>log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D82E1-EE82-5E4C-9FD5-425BF1996879}"/>
              </a:ext>
            </a:extLst>
          </p:cNvPr>
          <p:cNvSpPr txBox="1"/>
          <p:nvPr/>
        </p:nvSpPr>
        <p:spPr>
          <a:xfrm>
            <a:off x="4086205" y="4852030"/>
            <a:ext cx="52549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>
                <a:sym typeface="Wingdings"/>
              </a:rPr>
              <a:t>log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dirty="0"/>
              <a:t> ≥  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h(</a:t>
            </a:r>
            <a:r>
              <a:rPr lang="en-US" sz="2800" u="sng" dirty="0" err="1">
                <a:solidFill>
                  <a:schemeClr val="bg1">
                    <a:lumMod val="75000"/>
                  </a:schemeClr>
                </a:solidFill>
              </a:rPr>
              <a:t>xy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) + h(</a:t>
            </a:r>
            <a:r>
              <a:rPr lang="en-US" sz="2800" u="sng" dirty="0" err="1">
                <a:solidFill>
                  <a:schemeClr val="bg1">
                    <a:lumMod val="75000"/>
                  </a:schemeClr>
                </a:solidFill>
              </a:rPr>
              <a:t>yz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+ h(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zu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≥ h(xyz) + 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h(y) + h(</a:t>
            </a:r>
            <a:r>
              <a:rPr lang="en-US" sz="2800" u="sng" dirty="0" err="1">
                <a:solidFill>
                  <a:schemeClr val="bg1">
                    <a:lumMod val="75000"/>
                  </a:schemeClr>
                </a:solidFill>
              </a:rPr>
              <a:t>zu</a:t>
            </a:r>
            <a:r>
              <a:rPr lang="en-US" sz="2800" u="sng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≥ h(xyz) + h(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yzu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) + h(∅)</a:t>
            </a:r>
            <a:br>
              <a:rPr lang="en-US" sz="2800" dirty="0"/>
            </a:br>
            <a:r>
              <a:rPr lang="en-US" sz="2800" dirty="0"/>
              <a:t>		≥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 min(h(</a:t>
            </a:r>
            <a:r>
              <a:rPr lang="en-US" sz="2800" dirty="0">
                <a:solidFill>
                  <a:srgbClr val="0000FF"/>
                </a:solidFill>
              </a:rPr>
              <a:t>xyz</a:t>
            </a:r>
            <a:r>
              <a:rPr lang="en-US" sz="2800" dirty="0"/>
              <a:t>),h(</a:t>
            </a:r>
            <a:r>
              <a:rPr lang="en-US" sz="2800" dirty="0" err="1">
                <a:solidFill>
                  <a:srgbClr val="0000FF"/>
                </a:solidFill>
              </a:rPr>
              <a:t>yzu</a:t>
            </a:r>
            <a:r>
              <a:rPr lang="en-US" sz="2800" dirty="0"/>
              <a:t>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5669B-FC40-3744-BAF7-0BA8CF4C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57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AF9275-805C-3749-8443-76322F7B0E4A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05" y="136882"/>
            <a:ext cx="855781" cy="776669"/>
            <a:chOff x="7248060" y="159278"/>
            <a:chExt cx="1901622" cy="198080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F6FF56-FE5E-B748-B734-0EDEDE6DC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8060" y="1377785"/>
              <a:ext cx="729761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F3C357A-CD56-CC40-8CA2-5704B3793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0464" y="1377785"/>
              <a:ext cx="689039" cy="762299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037BEA1-AB98-7140-A1E6-AF528CADC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244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X</a:t>
              </a:r>
            </a:p>
          </p:txBody>
        </p:sp>
        <p:cxnSp>
          <p:nvCxnSpPr>
            <p:cNvPr id="68" name="Curved Connector 27">
              <a:extLst>
                <a:ext uri="{FF2B5EF4-FFF2-40B4-BE49-F238E27FC236}">
                  <a16:creationId xmlns:a16="http://schemas.microsoft.com/office/drawing/2014/main" id="{56315FBB-B194-C84A-BCCF-297E868CBE32}"/>
                </a:ext>
              </a:extLst>
            </p:cNvPr>
            <p:cNvCxnSpPr>
              <a:stCxn id="66" idx="0"/>
              <a:endCxn id="71" idx="4"/>
            </p:cNvCxnSpPr>
            <p:nvPr/>
          </p:nvCxnSpPr>
          <p:spPr>
            <a:xfrm flipV="1">
              <a:off x="8794983" y="921578"/>
              <a:ext cx="0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69" name="Curved Connector 27">
              <a:extLst>
                <a:ext uri="{FF2B5EF4-FFF2-40B4-BE49-F238E27FC236}">
                  <a16:creationId xmlns:a16="http://schemas.microsoft.com/office/drawing/2014/main" id="{B91FB4DC-A0BE-204D-9061-D97AE4733879}"/>
                </a:ext>
              </a:extLst>
            </p:cNvPr>
            <p:cNvCxnSpPr>
              <a:stCxn id="66" idx="2"/>
              <a:endCxn id="65" idx="6"/>
            </p:cNvCxnSpPr>
            <p:nvPr/>
          </p:nvCxnSpPr>
          <p:spPr>
            <a:xfrm flipH="1">
              <a:off x="7977829" y="1758936"/>
              <a:ext cx="47263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cxnSp>
          <p:nvCxnSpPr>
            <p:cNvPr id="70" name="Curved Connector 27">
              <a:extLst>
                <a:ext uri="{FF2B5EF4-FFF2-40B4-BE49-F238E27FC236}">
                  <a16:creationId xmlns:a16="http://schemas.microsoft.com/office/drawing/2014/main" id="{77D71D48-D660-984C-AA51-F29B33F65C8F}"/>
                </a:ext>
              </a:extLst>
            </p:cNvPr>
            <p:cNvCxnSpPr>
              <a:stCxn id="67" idx="4"/>
              <a:endCxn id="65" idx="0"/>
            </p:cNvCxnSpPr>
            <p:nvPr/>
          </p:nvCxnSpPr>
          <p:spPr>
            <a:xfrm flipH="1">
              <a:off x="7612940" y="921578"/>
              <a:ext cx="4" cy="45620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358DA5-C5A8-2C44-8787-2339D4ADE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0282" y="159278"/>
              <a:ext cx="709400" cy="7623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FF"/>
                  </a:solidFill>
                </a:rPr>
                <a:t>Y</a:t>
              </a:r>
            </a:p>
          </p:txBody>
        </p:sp>
        <p:cxnSp>
          <p:nvCxnSpPr>
            <p:cNvPr id="72" name="Curved Connector 27">
              <a:extLst>
                <a:ext uri="{FF2B5EF4-FFF2-40B4-BE49-F238E27FC236}">
                  <a16:creationId xmlns:a16="http://schemas.microsoft.com/office/drawing/2014/main" id="{D659D224-E9E2-454C-A018-1C3DD16F35A6}"/>
                </a:ext>
              </a:extLst>
            </p:cNvPr>
            <p:cNvCxnSpPr>
              <a:stCxn id="71" idx="2"/>
              <a:endCxn id="67" idx="6"/>
            </p:cNvCxnSpPr>
            <p:nvPr/>
          </p:nvCxnSpPr>
          <p:spPr>
            <a:xfrm flipH="1">
              <a:off x="7967644" y="540428"/>
              <a:ext cx="472638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</a:ln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5BFBEF0-FCAF-D84F-98B2-0ACF819C08E1}"/>
              </a:ext>
            </a:extLst>
          </p:cNvPr>
          <p:cNvSpPr txBox="1"/>
          <p:nvPr/>
        </p:nvSpPr>
        <p:spPr>
          <a:xfrm>
            <a:off x="0" y="292990"/>
            <a:ext cx="618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Q() = ∃</a:t>
            </a:r>
            <a:r>
              <a:rPr lang="en-US" sz="2400" dirty="0" err="1">
                <a:solidFill>
                  <a:srgbClr val="0000FF"/>
                </a:solidFill>
              </a:rPr>
              <a:t>x∃y∃z∃u</a:t>
            </a:r>
            <a:r>
              <a:rPr lang="en-US" sz="2400" dirty="0">
                <a:solidFill>
                  <a:srgbClr val="0000FF"/>
                </a:solidFill>
              </a:rPr>
              <a:t>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)∧S(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)∧T(</a:t>
            </a:r>
            <a:r>
              <a:rPr lang="en-US" sz="2400" dirty="0" err="1">
                <a:solidFill>
                  <a:srgbClr val="0000FF"/>
                </a:solidFill>
              </a:rPr>
              <a:t>z,u</a:t>
            </a:r>
            <a:r>
              <a:rPr lang="en-US" sz="2400" dirty="0">
                <a:solidFill>
                  <a:srgbClr val="0000FF"/>
                </a:solidFill>
              </a:rPr>
              <a:t>)∧K(</a:t>
            </a:r>
            <a:r>
              <a:rPr lang="en-US" sz="2400" dirty="0" err="1">
                <a:solidFill>
                  <a:srgbClr val="0000FF"/>
                </a:solidFill>
              </a:rPr>
              <a:t>u,x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46EA74-5714-F349-90B7-E4F49ADBD9BF}"/>
              </a:ext>
            </a:extLst>
          </p:cNvPr>
          <p:cNvSpPr txBox="1"/>
          <p:nvPr/>
        </p:nvSpPr>
        <p:spPr>
          <a:xfrm>
            <a:off x="0" y="892596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|R|,|S|,|T|,|K|</a:t>
            </a:r>
            <a:r>
              <a:rPr lang="en-US" sz="2400" dirty="0"/>
              <a:t> ≤ </a:t>
            </a:r>
            <a:r>
              <a:rPr lang="en-US" sz="2400" dirty="0">
                <a:solidFill>
                  <a:srgbClr val="FF0000"/>
                </a:solidFill>
              </a:rPr>
              <a:t>N	</a:t>
            </a:r>
            <a:r>
              <a:rPr lang="en-US" sz="2400" dirty="0"/>
              <a:t> 	O(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</a:rPr>
              <a:t>3/2</a:t>
            </a:r>
            <a:r>
              <a:rPr lang="en-US" sz="2400" dirty="0"/>
              <a:t>) algorithm [Alon,Yuster,Zwick’97]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BBAF25-009A-C64E-B787-280141C8F744}"/>
              </a:ext>
            </a:extLst>
          </p:cNvPr>
          <p:cNvSpPr txBox="1"/>
          <p:nvPr/>
        </p:nvSpPr>
        <p:spPr>
          <a:xfrm>
            <a:off x="0" y="1618938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baseline="-250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min</a:t>
            </a:r>
            <a:r>
              <a:rPr lang="en-US" sz="2800" baseline="-25000" dirty="0" err="1">
                <a:solidFill>
                  <a:srgbClr val="0000FF"/>
                </a:solidFill>
              </a:rPr>
              <a:t>tree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max</a:t>
            </a:r>
            <a:r>
              <a:rPr lang="en-US" sz="2800" baseline="-25000" dirty="0" err="1">
                <a:solidFill>
                  <a:srgbClr val="0000FF"/>
                </a:solidFill>
              </a:rPr>
              <a:t>node</a:t>
            </a:r>
            <a:r>
              <a:rPr lang="en-US" sz="2800" baseline="-25000" dirty="0">
                <a:solidFill>
                  <a:srgbClr val="0000FF"/>
                </a:solidFill>
              </a:rPr>
              <a:t> t</a:t>
            </a:r>
            <a:endParaRPr lang="en-US" sz="2800" dirty="0"/>
          </a:p>
        </p:txBody>
      </p:sp>
      <p:cxnSp>
        <p:nvCxnSpPr>
          <p:cNvPr id="76" name="Curved Connector 27">
            <a:extLst>
              <a:ext uri="{FF2B5EF4-FFF2-40B4-BE49-F238E27FC236}">
                <a16:creationId xmlns:a16="http://schemas.microsoft.com/office/drawing/2014/main" id="{7BADDFE3-893F-B643-9EBD-89D43ACC3CEA}"/>
              </a:ext>
            </a:extLst>
          </p:cNvPr>
          <p:cNvCxnSpPr>
            <a:cxnSpLocks/>
          </p:cNvCxnSpPr>
          <p:nvPr/>
        </p:nvCxnSpPr>
        <p:spPr>
          <a:xfrm flipH="1">
            <a:off x="1" y="1543987"/>
            <a:ext cx="9143999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DADB9A-4E60-1D4E-BEDE-E8D75F5099D7}"/>
              </a:ext>
            </a:extLst>
          </p:cNvPr>
          <p:cNvGrpSpPr/>
          <p:nvPr/>
        </p:nvGrpSpPr>
        <p:grpSpPr>
          <a:xfrm>
            <a:off x="6726432" y="2720694"/>
            <a:ext cx="2283282" cy="2010692"/>
            <a:chOff x="6027675" y="3067314"/>
            <a:chExt cx="2283282" cy="201069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DA7CB7-8BB7-0347-90B8-EDBA0BBAFC57}"/>
                </a:ext>
              </a:extLst>
            </p:cNvPr>
            <p:cNvSpPr txBox="1"/>
            <p:nvPr/>
          </p:nvSpPr>
          <p:spPr>
            <a:xfrm>
              <a:off x="6074694" y="3067314"/>
              <a:ext cx="22163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S(</a:t>
              </a:r>
              <a:r>
                <a:rPr lang="en-US" sz="2000" dirty="0" err="1"/>
                <a:t>y,z</a:t>
              </a:r>
              <a:r>
                <a:rPr lang="en-US" sz="2000" dirty="0"/>
                <a:t>),T(</a:t>
              </a:r>
              <a:r>
                <a:rPr lang="en-US" sz="2000" dirty="0" err="1"/>
                <a:t>z,u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73D3503-7AC9-6440-B368-F80C412663CE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7169316" y="3629944"/>
              <a:ext cx="13559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22705B-F512-7945-BE47-028A2167DD34}"/>
                </a:ext>
              </a:extLst>
            </p:cNvPr>
            <p:cNvSpPr txBox="1"/>
            <p:nvPr/>
          </p:nvSpPr>
          <p:spPr>
            <a:xfrm>
              <a:off x="6027675" y="4515376"/>
              <a:ext cx="22832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K(</a:t>
              </a:r>
              <a:r>
                <a:rPr lang="en-US" sz="2000" dirty="0" err="1"/>
                <a:t>u,x</a:t>
              </a:r>
              <a:r>
                <a:rPr lang="en-US" sz="2000" dirty="0"/>
                <a:t>),R(</a:t>
              </a:r>
              <a:r>
                <a:rPr lang="en-US" sz="2000" dirty="0" err="1"/>
                <a:t>x,y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0BBFD7-82A6-2A46-9562-BB51C14B0129}"/>
              </a:ext>
            </a:extLst>
          </p:cNvPr>
          <p:cNvGrpSpPr/>
          <p:nvPr/>
        </p:nvGrpSpPr>
        <p:grpSpPr>
          <a:xfrm>
            <a:off x="4248320" y="2178116"/>
            <a:ext cx="2582756" cy="2553270"/>
            <a:chOff x="341976" y="2372336"/>
            <a:chExt cx="2582756" cy="255327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DC7564-0A36-3041-BABE-4A8151309384}"/>
                </a:ext>
              </a:extLst>
            </p:cNvPr>
            <p:cNvSpPr txBox="1"/>
            <p:nvPr/>
          </p:nvSpPr>
          <p:spPr>
            <a:xfrm>
              <a:off x="369096" y="2914914"/>
              <a:ext cx="2236262" cy="56263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dirty="0" err="1"/>
                <a:t>x,y</a:t>
              </a:r>
              <a:r>
                <a:rPr lang="en-US" sz="2000" dirty="0"/>
                <a:t>),S(</a:t>
              </a:r>
              <a:r>
                <a:rPr lang="en-US" sz="2000" dirty="0" err="1"/>
                <a:t>y,z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5DE89A-A57A-C64C-BBCA-822A7A1BC136}"/>
                </a:ext>
              </a:extLst>
            </p:cNvPr>
            <p:cNvCxnSpPr>
              <a:stCxn id="54" idx="4"/>
              <a:endCxn id="56" idx="0"/>
            </p:cNvCxnSpPr>
            <p:nvPr/>
          </p:nvCxnSpPr>
          <p:spPr>
            <a:xfrm flipH="1">
              <a:off x="1473667" y="3477544"/>
              <a:ext cx="13560" cy="88543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587A7A-8FDB-8042-B92E-DA56BC7BD810}"/>
                </a:ext>
              </a:extLst>
            </p:cNvPr>
            <p:cNvSpPr txBox="1"/>
            <p:nvPr/>
          </p:nvSpPr>
          <p:spPr>
            <a:xfrm>
              <a:off x="341976" y="4362976"/>
              <a:ext cx="2263382" cy="5626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T(</a:t>
              </a:r>
              <a:r>
                <a:rPr lang="en-US" sz="2000" dirty="0" err="1"/>
                <a:t>z,u</a:t>
              </a:r>
              <a:r>
                <a:rPr lang="en-US" sz="2000" dirty="0"/>
                <a:t>),K(</a:t>
              </a:r>
              <a:r>
                <a:rPr lang="en-US" sz="2000" dirty="0" err="1"/>
                <a:t>u,x</a:t>
              </a:r>
              <a:r>
                <a:rPr lang="en-US" sz="2000" dirty="0"/>
                <a:t>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5AD5B6-914E-FE41-8CDA-1BB86C61E9BC}"/>
                </a:ext>
              </a:extLst>
            </p:cNvPr>
            <p:cNvSpPr txBox="1"/>
            <p:nvPr/>
          </p:nvSpPr>
          <p:spPr>
            <a:xfrm>
              <a:off x="369096" y="2372336"/>
              <a:ext cx="255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Tree decompositions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00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61E5-90FE-294E-9E06-AEC920D3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Proof</a:t>
            </a:r>
            <a:r>
              <a:rPr lang="en-US" dirty="0"/>
              <a:t> to </a:t>
            </a:r>
            <a:r>
              <a:rPr lang="en-US" i="1" u="sng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5511C-E1CB-0648-B31F-A1137FF6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the proof of: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to compute the </a:t>
            </a:r>
            <a:r>
              <a:rPr lang="en-US" i="1" u="sng" dirty="0"/>
              <a:t>disjunctive </a:t>
            </a:r>
            <a:r>
              <a:rPr lang="en-US" i="1" u="sng" dirty="0" err="1"/>
              <a:t>datalog</a:t>
            </a:r>
            <a:r>
              <a:rPr lang="en-US" dirty="0"/>
              <a:t> rule: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(details omitted)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378AC-7A45-E741-AB79-26815E27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91DA4-91E7-BA4D-B2B4-1BAB1491D111}"/>
              </a:ext>
            </a:extLst>
          </p:cNvPr>
          <p:cNvSpPr txBox="1"/>
          <p:nvPr/>
        </p:nvSpPr>
        <p:spPr>
          <a:xfrm>
            <a:off x="5951756" y="6094740"/>
            <a:ext cx="273504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Runtime </a:t>
            </a:r>
            <a:r>
              <a:rPr lang="en-US" sz="2800" dirty="0" err="1"/>
              <a:t>Õ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N</a:t>
            </a:r>
            <a:r>
              <a:rPr lang="en-US" sz="2800" baseline="30000" dirty="0">
                <a:sym typeface="Wingdings"/>
              </a:rPr>
              <a:t>3/2</a:t>
            </a:r>
            <a:r>
              <a:rPr lang="en-US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EAACF-2D0D-B441-BEC5-93D3FE3DA14C}"/>
              </a:ext>
            </a:extLst>
          </p:cNvPr>
          <p:cNvSpPr txBox="1"/>
          <p:nvPr/>
        </p:nvSpPr>
        <p:spPr>
          <a:xfrm>
            <a:off x="1524000" y="2419780"/>
            <a:ext cx="60083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/>
              <a:t>h(</a:t>
            </a:r>
            <a:r>
              <a:rPr lang="en-US" sz="2800" dirty="0" err="1">
                <a:solidFill>
                  <a:srgbClr val="0000FF"/>
                </a:solidFill>
              </a:rPr>
              <a:t>xyz</a:t>
            </a:r>
            <a:r>
              <a:rPr lang="en-US" sz="2800" dirty="0"/>
              <a:t>)+h(</a:t>
            </a:r>
            <a:r>
              <a:rPr lang="en-US" sz="2800" dirty="0" err="1">
                <a:solidFill>
                  <a:srgbClr val="0000FF"/>
                </a:solidFill>
              </a:rPr>
              <a:t>yzu</a:t>
            </a:r>
            <a:r>
              <a:rPr lang="en-US" sz="2800" dirty="0"/>
              <a:t>) ≤ h(</a:t>
            </a:r>
            <a:r>
              <a:rPr lang="en-US" sz="2800" dirty="0" err="1">
                <a:solidFill>
                  <a:srgbClr val="0000FF"/>
                </a:solidFill>
              </a:rPr>
              <a:t>xy</a:t>
            </a:r>
            <a:r>
              <a:rPr lang="en-US" sz="2800" dirty="0"/>
              <a:t>) + h(</a:t>
            </a:r>
            <a:r>
              <a:rPr lang="en-US" sz="2800" dirty="0" err="1">
                <a:solidFill>
                  <a:srgbClr val="0000FF"/>
                </a:solidFill>
              </a:rPr>
              <a:t>yz</a:t>
            </a:r>
            <a:r>
              <a:rPr lang="en-US" sz="2800" dirty="0"/>
              <a:t>) + h(</a:t>
            </a:r>
            <a:r>
              <a:rPr lang="en-US" sz="2800" dirty="0" err="1">
                <a:solidFill>
                  <a:srgbClr val="0000FF"/>
                </a:solidFill>
              </a:rPr>
              <a:t>zu</a:t>
            </a:r>
            <a:r>
              <a:rPr lang="en-US" sz="2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AA50F-5BD2-B443-A041-8810EEEF1F48}"/>
              </a:ext>
            </a:extLst>
          </p:cNvPr>
          <p:cNvSpPr txBox="1"/>
          <p:nvPr/>
        </p:nvSpPr>
        <p:spPr>
          <a:xfrm>
            <a:off x="1371601" y="4444522"/>
            <a:ext cx="71690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x,y,z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/>
              <a:t>∨ B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y,z,u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>
                <a:sym typeface="Wingdings"/>
              </a:rPr>
              <a:t> </a:t>
            </a:r>
            <a:r>
              <a:rPr lang="en-US" sz="2800" dirty="0"/>
              <a:t>R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x,y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/>
              <a:t>∧ S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y,z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/>
              <a:t>∧ T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z,u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7160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endParaRPr lang="en-US" dirty="0"/>
          </a:p>
          <a:p>
            <a:r>
              <a:rPr lang="en-US" dirty="0"/>
              <a:t>Full CQ</a:t>
            </a:r>
          </a:p>
          <a:p>
            <a:endParaRPr lang="en-US" dirty="0"/>
          </a:p>
          <a:p>
            <a:r>
              <a:rPr lang="en-US" dirty="0"/>
              <a:t>Boolean CQ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2142" y="4973154"/>
            <a:ext cx="4189749" cy="845402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5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22" y="1793265"/>
            <a:ext cx="6393447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select *							-- natural join</a:t>
            </a:r>
          </a:p>
          <a:p>
            <a:r>
              <a:rPr lang="en-US" sz="2400" dirty="0"/>
              <a:t>from 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</a:p>
          <a:p>
            <a:r>
              <a:rPr lang="en-US" sz="2400" dirty="0"/>
              <a:t>where </a:t>
            </a:r>
            <a:r>
              <a:rPr lang="en-US" sz="2400" dirty="0">
                <a:solidFill>
                  <a:srgbClr val="0000FF"/>
                </a:solidFill>
              </a:rPr>
              <a:t>R.Y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S.Y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S.Z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T.Z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T.X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R.X</a:t>
            </a: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1605332" y="40008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2093264" y="4862926"/>
            <a:ext cx="838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T(Z,X)</a:t>
            </a:r>
          </a:p>
        </p:txBody>
      </p:sp>
      <p:cxnSp>
        <p:nvCxnSpPr>
          <p:cNvPr id="8" name="Straight Connector 37"/>
          <p:cNvCxnSpPr>
            <a:cxnSpLocks noChangeShapeType="1"/>
            <a:stCxn id="11" idx="0"/>
            <a:endCxn id="6" idx="1"/>
          </p:cNvCxnSpPr>
          <p:nvPr/>
        </p:nvCxnSpPr>
        <p:spPr bwMode="auto">
          <a:xfrm flipV="1">
            <a:off x="1133130" y="4185562"/>
            <a:ext cx="472202" cy="729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38"/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1948583" y="4185562"/>
            <a:ext cx="563933" cy="677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64604" y="5831284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R(X,Y)</a:t>
            </a: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961504" y="49152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378174" y="5831284"/>
            <a:ext cx="8217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S(Y,Z)</a:t>
            </a:r>
          </a:p>
        </p:txBody>
      </p:sp>
      <p:cxnSp>
        <p:nvCxnSpPr>
          <p:cNvPr id="13" name="Straight Connector 37"/>
          <p:cNvCxnSpPr>
            <a:cxnSpLocks noChangeShapeType="1"/>
            <a:stCxn id="10" idx="0"/>
            <a:endCxn id="11" idx="1"/>
          </p:cNvCxnSpPr>
          <p:nvPr/>
        </p:nvCxnSpPr>
        <p:spPr bwMode="auto">
          <a:xfrm flipV="1">
            <a:off x="503186" y="5099962"/>
            <a:ext cx="458318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37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H="1" flipV="1">
            <a:off x="1304755" y="5099962"/>
            <a:ext cx="484274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>
          <a:xfrm>
            <a:off x="146077" y="3448495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881420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668622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87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sz="1400" dirty="0"/>
                        <a:t>:   (same as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55824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87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dirty="0"/>
                        <a:t>:   (same as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Left Brace 23"/>
          <p:cNvSpPr/>
          <p:nvPr/>
        </p:nvSpPr>
        <p:spPr>
          <a:xfrm>
            <a:off x="3519882" y="3673505"/>
            <a:ext cx="225262" cy="2978918"/>
          </a:xfrm>
          <a:prstGeom prst="leftBrace">
            <a:avLst>
              <a:gd name="adj1" fmla="val 4092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97880" y="4959342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301" y="1247397"/>
            <a:ext cx="40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(X,Y,Z) = 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(X,Y)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(Y,Z) </a:t>
            </a:r>
            <a:r>
              <a:rPr lang="en-US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(Z,X)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A9C07-0BCF-F94D-947D-9F74D3F00918}"/>
              </a:ext>
            </a:extLst>
          </p:cNvPr>
          <p:cNvSpPr txBox="1"/>
          <p:nvPr/>
        </p:nvSpPr>
        <p:spPr>
          <a:xfrm>
            <a:off x="5860473" y="124739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prove later: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3/2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06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919B-EAE3-FA4D-BEC1-2542FA44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85C6-A6AE-5C4D-B65B-900AE6AD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Query evaluation summary:</a:t>
            </a:r>
          </a:p>
          <a:p>
            <a:r>
              <a:rPr lang="en-US" dirty="0"/>
              <a:t>Information theory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u="sng" dirty="0"/>
              <a:t>Proof</a:t>
            </a:r>
            <a:endParaRPr lang="en-US" dirty="0"/>
          </a:p>
          <a:p>
            <a:r>
              <a:rPr lang="en-US" i="1" u="sng" dirty="0"/>
              <a:t>Proof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u="sng" dirty="0"/>
              <a:t>Algorithm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problems:</a:t>
            </a:r>
          </a:p>
          <a:p>
            <a:r>
              <a:rPr lang="en-US"/>
              <a:t>Better “Proof </a:t>
            </a:r>
            <a:r>
              <a:rPr lang="en-US">
                <a:sym typeface="Wingdings" pitchFamily="2" charset="2"/>
              </a:rPr>
              <a:t> Algorithm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r>
              <a:rPr lang="en-US" dirty="0"/>
              <a:t>Fine-grained lower bounds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E4E73-3133-7C4C-A0EA-465AAC9F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3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9502D8-C8F3-A14C-BC29-19B477A0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69" y="1533812"/>
            <a:ext cx="8229600" cy="3550806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339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22" y="1793265"/>
            <a:ext cx="6393447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select *							-- natural join</a:t>
            </a:r>
          </a:p>
          <a:p>
            <a:r>
              <a:rPr lang="en-US" sz="2400" dirty="0"/>
              <a:t>from 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</a:p>
          <a:p>
            <a:r>
              <a:rPr lang="en-US" sz="2400" dirty="0"/>
              <a:t>where </a:t>
            </a:r>
            <a:r>
              <a:rPr lang="en-US" sz="2400" dirty="0">
                <a:solidFill>
                  <a:srgbClr val="0000FF"/>
                </a:solidFill>
              </a:rPr>
              <a:t>R.Y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S.Y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S.Z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T.Z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T.X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R.X</a:t>
            </a: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1605332" y="40008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2093264" y="4862926"/>
            <a:ext cx="838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T(Z,X)</a:t>
            </a:r>
          </a:p>
        </p:txBody>
      </p:sp>
      <p:cxnSp>
        <p:nvCxnSpPr>
          <p:cNvPr id="8" name="Straight Connector 37"/>
          <p:cNvCxnSpPr>
            <a:cxnSpLocks noChangeShapeType="1"/>
            <a:stCxn id="11" idx="0"/>
            <a:endCxn id="6" idx="1"/>
          </p:cNvCxnSpPr>
          <p:nvPr/>
        </p:nvCxnSpPr>
        <p:spPr bwMode="auto">
          <a:xfrm flipV="1">
            <a:off x="1133130" y="4185562"/>
            <a:ext cx="472202" cy="729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38"/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1948583" y="4185562"/>
            <a:ext cx="563933" cy="677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64604" y="5831284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R(X,Y)</a:t>
            </a: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961504" y="49152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378174" y="5831284"/>
            <a:ext cx="8217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S(Y,Z)</a:t>
            </a:r>
          </a:p>
        </p:txBody>
      </p:sp>
      <p:cxnSp>
        <p:nvCxnSpPr>
          <p:cNvPr id="13" name="Straight Connector 37"/>
          <p:cNvCxnSpPr>
            <a:cxnSpLocks noChangeShapeType="1"/>
            <a:stCxn id="10" idx="0"/>
            <a:endCxn id="11" idx="1"/>
          </p:cNvCxnSpPr>
          <p:nvPr/>
        </p:nvCxnSpPr>
        <p:spPr bwMode="auto">
          <a:xfrm flipV="1">
            <a:off x="503186" y="5099962"/>
            <a:ext cx="458318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37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H="1" flipV="1">
            <a:off x="1304755" y="5099962"/>
            <a:ext cx="484274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>
          <a:xfrm>
            <a:off x="146077" y="3448495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881420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668622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87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sz="1400" dirty="0"/>
                        <a:t>:   (same as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55824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87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dirty="0"/>
                        <a:t>:   (same as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Left Brace 23"/>
          <p:cNvSpPr/>
          <p:nvPr/>
        </p:nvSpPr>
        <p:spPr>
          <a:xfrm>
            <a:off x="3519882" y="3673505"/>
            <a:ext cx="225262" cy="2978918"/>
          </a:xfrm>
          <a:prstGeom prst="leftBrace">
            <a:avLst>
              <a:gd name="adj1" fmla="val 4092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-76983" y="4270386"/>
            <a:ext cx="1643943" cy="432792"/>
          </a:xfrm>
          <a:prstGeom prst="wedgeEllipseCallout">
            <a:avLst>
              <a:gd name="adj1" fmla="val 19534"/>
              <a:gd name="adj2" fmla="val 102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/>
              <a:t>Θ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30000" dirty="0"/>
              <a:t>2</a:t>
            </a:r>
            <a:r>
              <a:rPr lang="en-US" sz="1400" dirty="0"/>
              <a:t>) tuples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97880" y="4959342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301" y="1247397"/>
            <a:ext cx="40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(X,Y,Z) = 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(X,Y)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(Y,Z) </a:t>
            </a:r>
            <a:r>
              <a:rPr lang="en-US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(Z,X)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EEF51-8F13-A14A-B50C-7A511E196C4F}"/>
              </a:ext>
            </a:extLst>
          </p:cNvPr>
          <p:cNvSpPr txBox="1"/>
          <p:nvPr/>
        </p:nvSpPr>
        <p:spPr>
          <a:xfrm>
            <a:off x="5860473" y="124739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prove later: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3/2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7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22" y="1793265"/>
            <a:ext cx="6393447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select *							-- natural join</a:t>
            </a:r>
          </a:p>
          <a:p>
            <a:r>
              <a:rPr lang="en-US" sz="2400" dirty="0"/>
              <a:t>from 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</a:p>
          <a:p>
            <a:r>
              <a:rPr lang="en-US" sz="2400" dirty="0"/>
              <a:t>where </a:t>
            </a:r>
            <a:r>
              <a:rPr lang="en-US" sz="2400" dirty="0">
                <a:solidFill>
                  <a:srgbClr val="0000FF"/>
                </a:solidFill>
              </a:rPr>
              <a:t>R.Y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S.Y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S.Z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T.Z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T.X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R.X</a:t>
            </a: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1605332" y="40008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2093264" y="4862926"/>
            <a:ext cx="838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T(Z,X)</a:t>
            </a:r>
          </a:p>
        </p:txBody>
      </p:sp>
      <p:cxnSp>
        <p:nvCxnSpPr>
          <p:cNvPr id="8" name="Straight Connector 37"/>
          <p:cNvCxnSpPr>
            <a:cxnSpLocks noChangeShapeType="1"/>
            <a:stCxn id="11" idx="0"/>
            <a:endCxn id="6" idx="1"/>
          </p:cNvCxnSpPr>
          <p:nvPr/>
        </p:nvCxnSpPr>
        <p:spPr bwMode="auto">
          <a:xfrm flipV="1">
            <a:off x="1133130" y="4185562"/>
            <a:ext cx="472202" cy="729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38"/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1948583" y="4185562"/>
            <a:ext cx="563933" cy="677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64604" y="5831284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R(X,Y)</a:t>
            </a: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961504" y="49152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378174" y="5831284"/>
            <a:ext cx="8217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S(Y,Z)</a:t>
            </a:r>
          </a:p>
        </p:txBody>
      </p:sp>
      <p:cxnSp>
        <p:nvCxnSpPr>
          <p:cNvPr id="13" name="Straight Connector 37"/>
          <p:cNvCxnSpPr>
            <a:cxnSpLocks noChangeShapeType="1"/>
            <a:stCxn id="10" idx="0"/>
            <a:endCxn id="11" idx="1"/>
          </p:cNvCxnSpPr>
          <p:nvPr/>
        </p:nvCxnSpPr>
        <p:spPr bwMode="auto">
          <a:xfrm flipV="1">
            <a:off x="503186" y="5099962"/>
            <a:ext cx="458318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37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H="1" flipV="1">
            <a:off x="1304755" y="5099962"/>
            <a:ext cx="484274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>
          <a:xfrm>
            <a:off x="146077" y="3448495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881420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668622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87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sz="1400" dirty="0"/>
                        <a:t>:   (same as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55824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87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dirty="0"/>
                        <a:t>:   (same as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Left Brace 23"/>
          <p:cNvSpPr/>
          <p:nvPr/>
        </p:nvSpPr>
        <p:spPr>
          <a:xfrm>
            <a:off x="3519882" y="3673505"/>
            <a:ext cx="225262" cy="2978918"/>
          </a:xfrm>
          <a:prstGeom prst="leftBrace">
            <a:avLst>
              <a:gd name="adj1" fmla="val 4092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-76983" y="4270386"/>
            <a:ext cx="1643943" cy="432792"/>
          </a:xfrm>
          <a:prstGeom prst="wedgeEllipseCallout">
            <a:avLst>
              <a:gd name="adj1" fmla="val 19534"/>
              <a:gd name="adj2" fmla="val 102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/>
              <a:t>Θ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30000" dirty="0"/>
              <a:t>2</a:t>
            </a:r>
            <a:r>
              <a:rPr lang="en-US" sz="1400" dirty="0"/>
              <a:t>) tuples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97880" y="4959342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1763274" y="3242188"/>
            <a:ext cx="1143909" cy="432792"/>
          </a:xfrm>
          <a:prstGeom prst="wedgeEllipseCallout">
            <a:avLst>
              <a:gd name="adj1" fmla="val -49132"/>
              <a:gd name="adj2" fmla="val 868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0 tuples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301" y="1247397"/>
            <a:ext cx="40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(X,Y,Z) = 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(X,Y)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(Y,Z) </a:t>
            </a:r>
            <a:r>
              <a:rPr lang="en-US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(Z,X)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A7D4F8-5633-F544-B856-34A11F6DE37C}"/>
              </a:ext>
            </a:extLst>
          </p:cNvPr>
          <p:cNvSpPr txBox="1"/>
          <p:nvPr/>
        </p:nvSpPr>
        <p:spPr>
          <a:xfrm>
            <a:off x="5860473" y="124739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prove later: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3/2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5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22" y="1793265"/>
            <a:ext cx="6393447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select *							-- natural join</a:t>
            </a:r>
          </a:p>
          <a:p>
            <a:r>
              <a:rPr lang="en-US" sz="2400" dirty="0"/>
              <a:t>from 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</a:p>
          <a:p>
            <a:r>
              <a:rPr lang="en-US" sz="2400" dirty="0"/>
              <a:t>where </a:t>
            </a:r>
            <a:r>
              <a:rPr lang="en-US" sz="2400" dirty="0">
                <a:solidFill>
                  <a:srgbClr val="0000FF"/>
                </a:solidFill>
              </a:rPr>
              <a:t>R.Y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S.Y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S.Z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T.Z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T.X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R.X</a:t>
            </a: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1605332" y="40008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2093264" y="4862926"/>
            <a:ext cx="838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T(Z,X)</a:t>
            </a:r>
          </a:p>
        </p:txBody>
      </p:sp>
      <p:cxnSp>
        <p:nvCxnSpPr>
          <p:cNvPr id="8" name="Straight Connector 37"/>
          <p:cNvCxnSpPr>
            <a:cxnSpLocks noChangeShapeType="1"/>
            <a:stCxn id="11" idx="0"/>
            <a:endCxn id="6" idx="1"/>
          </p:cNvCxnSpPr>
          <p:nvPr/>
        </p:nvCxnSpPr>
        <p:spPr bwMode="auto">
          <a:xfrm flipV="1">
            <a:off x="1133130" y="4185562"/>
            <a:ext cx="472202" cy="729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38"/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1948583" y="4185562"/>
            <a:ext cx="563933" cy="677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64604" y="5831284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R(X,Y)</a:t>
            </a: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961504" y="4915296"/>
            <a:ext cx="343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</a:rPr>
              <a:t>⨝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378174" y="5831284"/>
            <a:ext cx="8217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</a:rPr>
              <a:t>S(Y,Z)</a:t>
            </a:r>
          </a:p>
        </p:txBody>
      </p:sp>
      <p:cxnSp>
        <p:nvCxnSpPr>
          <p:cNvPr id="13" name="Straight Connector 37"/>
          <p:cNvCxnSpPr>
            <a:cxnSpLocks noChangeShapeType="1"/>
            <a:stCxn id="10" idx="0"/>
            <a:endCxn id="11" idx="1"/>
          </p:cNvCxnSpPr>
          <p:nvPr/>
        </p:nvCxnSpPr>
        <p:spPr bwMode="auto">
          <a:xfrm flipV="1">
            <a:off x="503186" y="5099962"/>
            <a:ext cx="458318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37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H="1" flipV="1">
            <a:off x="1304755" y="5099962"/>
            <a:ext cx="484274" cy="731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>
          <a:xfrm>
            <a:off x="146077" y="3448495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plan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301" y="1247397"/>
            <a:ext cx="40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(X,Y,Z) = 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(X,Y)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(Y,Z) </a:t>
            </a:r>
            <a:r>
              <a:rPr lang="en-US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(Z,X)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881420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668622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87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sz="1400" dirty="0"/>
                        <a:t>:   (same as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55824" y="3299624"/>
          <a:ext cx="150044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87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sz="1400" dirty="0"/>
                        <a:t>:   (same as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06">
                <a:tc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Left Brace 23"/>
          <p:cNvSpPr/>
          <p:nvPr/>
        </p:nvSpPr>
        <p:spPr>
          <a:xfrm>
            <a:off x="3519882" y="3673505"/>
            <a:ext cx="225262" cy="2978918"/>
          </a:xfrm>
          <a:prstGeom prst="leftBrace">
            <a:avLst>
              <a:gd name="adj1" fmla="val 4092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-76983" y="4270386"/>
            <a:ext cx="1643943" cy="432792"/>
          </a:xfrm>
          <a:prstGeom prst="wedgeEllipseCallout">
            <a:avLst>
              <a:gd name="adj1" fmla="val 19534"/>
              <a:gd name="adj2" fmla="val 102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/>
              <a:t>Θ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30000" dirty="0"/>
              <a:t>2</a:t>
            </a:r>
            <a:r>
              <a:rPr lang="en-US" sz="1400" dirty="0"/>
              <a:t>) tuples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97880" y="4959342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1832637" y="6097052"/>
            <a:ext cx="1629644" cy="735747"/>
          </a:xfrm>
          <a:prstGeom prst="wedgeEllipseCallout">
            <a:avLst>
              <a:gd name="adj1" fmla="val -21141"/>
              <a:gd name="adj2" fmla="val -879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i="1" u="sng" dirty="0"/>
              <a:t>Every</a:t>
            </a:r>
            <a:r>
              <a:rPr lang="en-US" sz="1400" dirty="0"/>
              <a:t> plan</a:t>
            </a:r>
            <a:br>
              <a:rPr lang="en-US" sz="1400" dirty="0"/>
            </a:br>
            <a:r>
              <a:rPr lang="en-US" sz="1400" dirty="0"/>
              <a:t>costs </a:t>
            </a:r>
            <a:r>
              <a:rPr lang="en-US" sz="1400" dirty="0" err="1"/>
              <a:t>Θ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baseline="30000" dirty="0"/>
              <a:t>2</a:t>
            </a:r>
            <a:r>
              <a:rPr lang="en-US" sz="1400" dirty="0"/>
              <a:t>)!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1763274" y="3242188"/>
            <a:ext cx="1143909" cy="432792"/>
          </a:xfrm>
          <a:prstGeom prst="wedgeEllipseCallout">
            <a:avLst>
              <a:gd name="adj1" fmla="val -49132"/>
              <a:gd name="adj2" fmla="val 868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0 tuples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728C6C-DE43-8440-8865-0BB78BB9FAB0}"/>
              </a:ext>
            </a:extLst>
          </p:cNvPr>
          <p:cNvSpPr txBox="1"/>
          <p:nvPr/>
        </p:nvSpPr>
        <p:spPr>
          <a:xfrm>
            <a:off x="5860473" y="124739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prove later: |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)| ≤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30000" dirty="0"/>
              <a:t>3/2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1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26315</TotalTime>
  <Words>5052</Words>
  <Application>Microsoft Macintosh PowerPoint</Application>
  <PresentationFormat>On-screen Show (4:3)</PresentationFormat>
  <Paragraphs>1208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ＭＳ ゴシック</vt:lpstr>
      <vt:lpstr>Arial</vt:lpstr>
      <vt:lpstr>Calibri</vt:lpstr>
      <vt:lpstr>Wingdings</vt:lpstr>
      <vt:lpstr>Office Theme</vt:lpstr>
      <vt:lpstr>Optimal Query Processing Meets Information Theory</vt:lpstr>
      <vt:lpstr>Basic Question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Maximum Output Size</vt:lpstr>
      <vt:lpstr>Maximum Output Size</vt:lpstr>
      <vt:lpstr>Maximum Output Size</vt:lpstr>
      <vt:lpstr>Maximum Output Size</vt:lpstr>
      <vt:lpstr>Maximum Output Size</vt:lpstr>
      <vt:lpstr>Maximum Output Size</vt:lpstr>
      <vt:lpstr>Maximum Output Size</vt:lpstr>
      <vt:lpstr>Maximum Output Size</vt:lpstr>
      <vt:lpstr>Main Principle</vt:lpstr>
      <vt:lpstr>Proof of Upper Bound</vt:lpstr>
      <vt:lpstr>Proof of Upper Bound</vt:lpstr>
      <vt:lpstr>Proof of Upper Bound</vt:lpstr>
      <vt:lpstr>Proof of Upper Bound</vt:lpstr>
      <vt:lpstr>Proof of Upper Bound</vt:lpstr>
      <vt:lpstr>Proof of Upper Bound</vt:lpstr>
      <vt:lpstr>Proof of Upper Bound</vt:lpstr>
      <vt:lpstr>Proof of Upper Bound</vt:lpstr>
      <vt:lpstr>Proof of Upper Bound</vt:lpstr>
      <vt:lpstr>Proof of Upper Bound</vt:lpstr>
      <vt:lpstr>Proof of Upper Bound</vt:lpstr>
      <vt:lpstr>Proof of Upper Bound</vt:lpstr>
      <vt:lpstr>Proof of Upper Bound</vt:lpstr>
      <vt:lpstr>Proof of Upper Bound</vt:lpstr>
      <vt:lpstr>Proof to Algorithm</vt:lpstr>
      <vt:lpstr>Proof to Algorithm</vt:lpstr>
      <vt:lpstr>Proof to Algorithm</vt:lpstr>
      <vt:lpstr>Proof to Algorithm</vt:lpstr>
      <vt:lpstr>Proof to Algorithm</vt:lpstr>
      <vt:lpstr>Another Quick Example</vt:lpstr>
      <vt:lpstr>Enumeration Problem: Discussion</vt:lpstr>
      <vt:lpstr>Outline</vt:lpstr>
      <vt:lpstr>Background: Tree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to Algorithm</vt:lpstr>
      <vt:lpstr>Outline</vt:lpstr>
      <vt:lpstr>Conclusions</vt:lpstr>
      <vt:lpstr>Thank You!  Questions?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User</cp:lastModifiedBy>
  <cp:revision>5816</cp:revision>
  <dcterms:created xsi:type="dcterms:W3CDTF">2010-04-12T23:12:02Z</dcterms:created>
  <dcterms:modified xsi:type="dcterms:W3CDTF">2018-07-13T15:25:11Z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