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23"/>
  </p:notesMasterIdLst>
  <p:handoutMasterIdLst>
    <p:handoutMasterId r:id="rId24"/>
  </p:handoutMasterIdLst>
  <p:sldIdLst>
    <p:sldId id="1512" r:id="rId2"/>
    <p:sldId id="1531" r:id="rId3"/>
    <p:sldId id="1516" r:id="rId4"/>
    <p:sldId id="1518" r:id="rId5"/>
    <p:sldId id="1519" r:id="rId6"/>
    <p:sldId id="1515" r:id="rId7"/>
    <p:sldId id="1522" r:id="rId8"/>
    <p:sldId id="1548" r:id="rId9"/>
    <p:sldId id="1524" r:id="rId10"/>
    <p:sldId id="1534" r:id="rId11"/>
    <p:sldId id="1537" r:id="rId12"/>
    <p:sldId id="1513" r:id="rId13"/>
    <p:sldId id="1542" r:id="rId14"/>
    <p:sldId id="1543" r:id="rId15"/>
    <p:sldId id="1547" r:id="rId16"/>
    <p:sldId id="1544" r:id="rId17"/>
    <p:sldId id="1545" r:id="rId18"/>
    <p:sldId id="1546" r:id="rId19"/>
    <p:sldId id="1506" r:id="rId20"/>
    <p:sldId id="1514" r:id="rId21"/>
    <p:sldId id="1528" r:id="rId22"/>
  </p:sldIdLst>
  <p:sldSz cx="9144000" cy="6858000" type="letter"/>
  <p:notesSz cx="10233025" cy="7102475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87363" indent="-30163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76313" indent="-61913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465263" indent="-93663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954213" indent="-125413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008F"/>
    <a:srgbClr val="DFB80B"/>
    <a:srgbClr val="FFD20C"/>
    <a:srgbClr val="FFC1C1"/>
    <a:srgbClr val="DD370F"/>
    <a:srgbClr val="FF0000"/>
    <a:srgbClr val="E1665B"/>
    <a:srgbClr val="CCDFFF"/>
    <a:srgbClr val="ADBF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0642" autoAdjust="0"/>
    <p:restoredTop sz="81399" autoAdjust="0"/>
  </p:normalViewPr>
  <p:slideViewPr>
    <p:cSldViewPr snapToGrid="0" snapToObjects="1">
      <p:cViewPr varScale="1">
        <p:scale>
          <a:sx n="182" d="100"/>
          <a:sy n="182" d="100"/>
        </p:scale>
        <p:origin x="-1744" y="-112"/>
      </p:cViewPr>
      <p:guideLst>
        <p:guide orient="horz" pos="4291"/>
        <p:guide orient="horz" pos="146"/>
        <p:guide orient="horz" pos="119"/>
        <p:guide orient="horz" pos="2159"/>
        <p:guide pos="112"/>
        <p:guide pos="2881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107" d="100"/>
          <a:sy n="107" d="100"/>
        </p:scale>
        <p:origin x="-252" y="-90"/>
      </p:cViewPr>
      <p:guideLst>
        <p:guide orient="horz" pos="4439"/>
        <p:guide orient="horz" pos="125"/>
        <p:guide pos="3223"/>
        <p:guide pos="572"/>
        <p:guide pos="587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8" tIns="45388" rIns="90778" bIns="45388" numCol="1" anchor="t" anchorCtr="0" compatLnSpc="1">
            <a:prstTxWarp prst="textNoShape">
              <a:avLst/>
            </a:prstTxWarp>
          </a:bodyPr>
          <a:lstStyle>
            <a:lvl1pPr algn="l" defTabSz="909931" eaLnBrk="0" hangingPunct="0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38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8" tIns="45388" rIns="90778" bIns="45388" numCol="1" anchor="t" anchorCtr="0" compatLnSpc="1">
            <a:prstTxWarp prst="textNoShape">
              <a:avLst/>
            </a:prstTxWarp>
          </a:bodyPr>
          <a:lstStyle>
            <a:lvl1pPr algn="r" defTabSz="909931" eaLnBrk="0" hangingPunct="0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81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6875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8" tIns="45388" rIns="90778" bIns="45388" numCol="1" anchor="b" anchorCtr="0" compatLnSpc="1">
            <a:prstTxWarp prst="textNoShape">
              <a:avLst/>
            </a:prstTxWarp>
          </a:bodyPr>
          <a:lstStyle>
            <a:lvl1pPr algn="l" defTabSz="909931" eaLnBrk="0" hangingPunct="0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6875"/>
            <a:ext cx="44338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8" tIns="45388" rIns="90778" bIns="45388" numCol="1" anchor="b" anchorCtr="0" compatLnSpc="1">
            <a:prstTxWarp prst="textNoShape">
              <a:avLst/>
            </a:prstTxWarp>
          </a:bodyPr>
          <a:lstStyle>
            <a:lvl1pPr algn="r" defTabSz="909931" eaLnBrk="0" hangingPunct="0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fld id="{8660D5CD-9F4F-4DC3-9701-0A16C86E8FF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9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5838" y="831850"/>
            <a:ext cx="8261350" cy="619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65225" y="198438"/>
            <a:ext cx="8604250" cy="646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smtClean="0"/>
              <a:t>test1</a:t>
            </a:r>
          </a:p>
          <a:p>
            <a:pPr lvl="0"/>
            <a:r>
              <a:rPr lang="de-DE" noProof="0" smtClean="0"/>
              <a:t>test2</a:t>
            </a:r>
          </a:p>
          <a:p>
            <a:pPr lvl="0"/>
            <a:r>
              <a:rPr lang="de-DE" noProof="0" smtClean="0"/>
              <a:t>test3</a:t>
            </a:r>
          </a:p>
        </p:txBody>
      </p:sp>
    </p:spTree>
    <p:extLst>
      <p:ext uri="{BB962C8B-B14F-4D97-AF65-F5344CB8AC3E}">
        <p14:creationId xmlns:p14="http://schemas.microsoft.com/office/powerpoint/2010/main" val="2249631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i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443505" algn="l" defTabSz="97740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32206" algn="l" defTabSz="97740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20908" algn="l" defTabSz="97740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09609" algn="l" defTabSz="97740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438"/>
            <a:ext cx="8396288" cy="215900"/>
          </a:xfrm>
          <a:noFill/>
          <a:ln w="9525"/>
        </p:spPr>
        <p:txBody>
          <a:bodyPr/>
          <a:lstStyle/>
          <a:p>
            <a:r>
              <a:rPr lang="de-DE" smtClean="0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831850"/>
            <a:ext cx="8261350" cy="619760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r>
              <a:rPr lang="de-DE" smtClean="0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830263"/>
            <a:ext cx="8201025" cy="6151562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5225" y="198438"/>
            <a:ext cx="8604250" cy="215444"/>
          </a:xfrm>
          <a:noFill/>
          <a:ln w="9525"/>
        </p:spPr>
        <p:txBody>
          <a:bodyPr/>
          <a:lstStyle/>
          <a:p>
            <a:r>
              <a:rPr lang="de-DE">
                <a:latin typeface="Arial" pitchFamily="-110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831850"/>
            <a:ext cx="8261350" cy="619760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r>
              <a:rPr lang="de-DE" smtClean="0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831850"/>
            <a:ext cx="8261350" cy="619760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r>
              <a:rPr lang="de-DE" smtClean="0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831850"/>
            <a:ext cx="8261350" cy="619760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r>
              <a:rPr lang="de-DE" smtClean="0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831850"/>
            <a:ext cx="8261350" cy="619760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r>
              <a:rPr lang="de-DE" smtClean="0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831850"/>
            <a:ext cx="8261350" cy="619760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r>
              <a:rPr lang="de-DE" smtClean="0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831850"/>
            <a:ext cx="8261350" cy="619760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r>
              <a:rPr lang="de-DE" smtClean="0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831850"/>
            <a:ext cx="8261350" cy="619760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r>
              <a:rPr lang="de-DE" smtClean="0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831850"/>
            <a:ext cx="8261350" cy="619760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r>
              <a:rPr lang="de-DE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831850"/>
            <a:ext cx="8261350" cy="619760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r>
              <a:rPr lang="de-DE" smtClean="0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831850"/>
            <a:ext cx="8261350" cy="619760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pPr lvl="0"/>
            <a:r>
              <a:rPr lang="de-DE" smtClean="0"/>
              <a:t>*</a:t>
            </a:r>
            <a:r>
              <a:rPr lang="de-DE" b="0" i="0" u="none" smtClean="0"/>
              <a:t> </a:t>
            </a:r>
            <a:r>
              <a:rPr lang="en-US" sz="1400" b="0" i="0" u="none" kern="120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optimal structure depends on something which we try to discover in the first place</a:t>
            </a:r>
          </a:p>
          <a:p>
            <a:pPr lvl="0"/>
            <a:r>
              <a:rPr lang="en-US" sz="1400" b="0" i="0" u="none" kern="120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* we know how hard it is in DBs to change the schema. here the schema changes all the time; as we go and learn</a:t>
            </a:r>
          </a:p>
          <a:p>
            <a:endParaRPr lang="de-DE" b="0" i="0" u="non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831850"/>
            <a:ext cx="8261350" cy="619760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r>
              <a:rPr lang="de-DE" smtClean="0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831850"/>
            <a:ext cx="8261350" cy="619760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r>
              <a:rPr lang="de-DE" smtClean="0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831850"/>
            <a:ext cx="8261350" cy="619760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r>
              <a:rPr lang="de-DE" smtClean="0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831850"/>
            <a:ext cx="8261350" cy="619760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r>
              <a:rPr lang="de-DE" smtClean="0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831850"/>
            <a:ext cx="8261350" cy="619760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r>
              <a:rPr lang="de-DE" smtClean="0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831850"/>
            <a:ext cx="8261350" cy="619760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r>
              <a:rPr lang="de-DE" smtClean="0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831850"/>
            <a:ext cx="8261350" cy="619760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r>
              <a:rPr lang="de-DE" smtClean="0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831850"/>
            <a:ext cx="8261350" cy="619760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r>
              <a:rPr lang="de-DE" smtClean="0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DF2C36DA-FA20-4C14-957C-2335433CD97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802" y="13730"/>
            <a:ext cx="65941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91821" y="1559448"/>
            <a:ext cx="5296322" cy="2092881"/>
          </a:xfrm>
        </p:spPr>
        <p:txBody>
          <a:bodyPr/>
          <a:lstStyle>
            <a:lvl1pPr marL="288925" indent="-288925">
              <a:spcAft>
                <a:spcPts val="0"/>
              </a:spcAft>
              <a:buSzPct val="80000"/>
              <a:defRPr sz="3200"/>
            </a:lvl1pPr>
            <a:lvl2pPr marL="288925" indent="-287338">
              <a:spcAft>
                <a:spcPts val="0"/>
              </a:spcAft>
              <a:buSzPct val="80000"/>
              <a:defRPr sz="3200"/>
            </a:lvl2pPr>
            <a:lvl3pPr marL="452438" indent="-304800">
              <a:spcAft>
                <a:spcPts val="0"/>
              </a:spcAft>
              <a:defRPr sz="2800"/>
            </a:lvl3pPr>
            <a:lvl4pPr marL="565150" indent="-233363">
              <a:spcAft>
                <a:spcPts val="0"/>
              </a:spcAft>
              <a:defRPr sz="2400"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1546" y="4800932"/>
            <a:ext cx="4904419" cy="32316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1546" y="612264"/>
            <a:ext cx="7287101" cy="523220"/>
          </a:xfrm>
        </p:spPr>
        <p:txBody>
          <a:bodyPr/>
          <a:lstStyle>
            <a:lvl1pPr marL="0" indent="0">
              <a:buNone/>
              <a:defRPr sz="3400"/>
            </a:lvl1pPr>
            <a:lvl2pPr marL="488701" indent="0">
              <a:buNone/>
              <a:defRPr sz="3000"/>
            </a:lvl2pPr>
            <a:lvl3pPr marL="977402" indent="0">
              <a:buNone/>
              <a:defRPr sz="2600"/>
            </a:lvl3pPr>
            <a:lvl4pPr marL="1466103" indent="0">
              <a:buNone/>
              <a:defRPr sz="2100"/>
            </a:lvl4pPr>
            <a:lvl5pPr marL="1954804" indent="0">
              <a:buNone/>
              <a:defRPr sz="2100"/>
            </a:lvl5pPr>
            <a:lvl6pPr marL="2443505" indent="0">
              <a:buNone/>
              <a:defRPr sz="2100"/>
            </a:lvl6pPr>
            <a:lvl7pPr marL="2932206" indent="0">
              <a:buNone/>
              <a:defRPr sz="2100"/>
            </a:lvl7pPr>
            <a:lvl8pPr marL="3420908" indent="0">
              <a:buNone/>
              <a:defRPr sz="2100"/>
            </a:lvl8pPr>
            <a:lvl9pPr marL="3909609" indent="0">
              <a:buNone/>
              <a:defRPr sz="21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1546" y="5367835"/>
            <a:ext cx="3512549" cy="230832"/>
          </a:xfrm>
        </p:spPr>
        <p:txBody>
          <a:bodyPr/>
          <a:lstStyle>
            <a:lvl1pPr marL="0" indent="0">
              <a:buNone/>
              <a:defRPr sz="1500"/>
            </a:lvl1pPr>
            <a:lvl2pPr marL="488701" indent="0">
              <a:buNone/>
              <a:defRPr sz="1300"/>
            </a:lvl2pPr>
            <a:lvl3pPr marL="977402" indent="0">
              <a:buNone/>
              <a:defRPr sz="1100"/>
            </a:lvl3pPr>
            <a:lvl4pPr marL="1466103" indent="0">
              <a:buNone/>
              <a:defRPr sz="1000"/>
            </a:lvl4pPr>
            <a:lvl5pPr marL="1954804" indent="0">
              <a:buNone/>
              <a:defRPr sz="1000"/>
            </a:lvl5pPr>
            <a:lvl6pPr marL="2443505" indent="0">
              <a:buNone/>
              <a:defRPr sz="1000"/>
            </a:lvl6pPr>
            <a:lvl7pPr marL="2932206" indent="0">
              <a:buNone/>
              <a:defRPr sz="1000"/>
            </a:lvl7pPr>
            <a:lvl8pPr marL="3420908" indent="0">
              <a:buNone/>
              <a:defRPr sz="1000"/>
            </a:lvl8pPr>
            <a:lvl9pPr marL="3909609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1A843-0963-4F89-9AB2-A86DD56D92A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7801" y="13730"/>
            <a:ext cx="6539225" cy="4308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878364" y="1303901"/>
            <a:ext cx="2246769" cy="734816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A76E6-3495-4F55-A0D2-C37DB8EF5F2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585156" y="270501"/>
            <a:ext cx="430887" cy="6539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401060" y="270506"/>
            <a:ext cx="2246769" cy="734816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6E58C-5224-46F4-BED4-1AEFB39287F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606" y="270506"/>
            <a:ext cx="6539225" cy="4308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163610" y="1303902"/>
            <a:ext cx="7296869" cy="461665"/>
          </a:xfrm>
        </p:spPr>
        <p:txBody>
          <a:bodyPr/>
          <a:lstStyle/>
          <a:p>
            <a:pPr lvl="0"/>
            <a:r>
              <a:rPr lang="de-DE" noProof="0" smtClean="0"/>
              <a:t>Tabelle durch Klicken auf Symbol hinzufügen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847180" y="6575426"/>
            <a:ext cx="211095" cy="2154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53BE0-6C1C-4072-90E9-919F9A3D577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C36DA-FA20-4C14-957C-2335433CD97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802" y="13730"/>
            <a:ext cx="65941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5FA06-8A98-453D-A74A-65D3DFB81D9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771549" y="2304899"/>
            <a:ext cx="6159269" cy="415498"/>
          </a:xfrm>
        </p:spPr>
        <p:txBody>
          <a:bodyPr/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33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771548" y="3869575"/>
            <a:ext cx="5539978" cy="246221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5590" y="1165015"/>
            <a:ext cx="7348165" cy="2246769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672E4-70D2-43D8-B1FE-05BE019DB2C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802" y="13730"/>
            <a:ext cx="65941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50" y="4407329"/>
            <a:ext cx="11942241" cy="661720"/>
          </a:xfrm>
        </p:spPr>
        <p:txBody>
          <a:bodyPr/>
          <a:lstStyle>
            <a:lvl1pPr algn="l">
              <a:defRPr sz="43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54" y="2907450"/>
            <a:ext cx="4917568" cy="323165"/>
          </a:xfrm>
        </p:spPr>
        <p:txBody>
          <a:bodyPr anchor="b"/>
          <a:lstStyle>
            <a:lvl1pPr marL="0" indent="0">
              <a:buNone/>
              <a:defRPr sz="2100"/>
            </a:lvl1pPr>
            <a:lvl2pPr marL="488701" indent="0">
              <a:buNone/>
              <a:defRPr sz="1900"/>
            </a:lvl2pPr>
            <a:lvl3pPr marL="977402" indent="0">
              <a:buNone/>
              <a:defRPr sz="1700"/>
            </a:lvl3pPr>
            <a:lvl4pPr marL="1466103" indent="0">
              <a:buNone/>
              <a:defRPr sz="1500"/>
            </a:lvl4pPr>
            <a:lvl5pPr marL="1954804" indent="0">
              <a:buNone/>
              <a:defRPr sz="1500"/>
            </a:lvl5pPr>
            <a:lvl6pPr marL="2443505" indent="0">
              <a:buNone/>
              <a:defRPr sz="1500"/>
            </a:lvl6pPr>
            <a:lvl7pPr marL="2932206" indent="0">
              <a:buNone/>
              <a:defRPr sz="1500"/>
            </a:lvl7pPr>
            <a:lvl8pPr marL="3420908" indent="0">
              <a:buNone/>
              <a:defRPr sz="1500"/>
            </a:lvl8pPr>
            <a:lvl9pPr marL="3909609" indent="0">
              <a:buNone/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25731-D727-4514-BC64-0ACBE2D6C82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7801" y="13730"/>
            <a:ext cx="6539225" cy="4308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3609" y="1303898"/>
            <a:ext cx="7348165" cy="207749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21306" y="1303898"/>
            <a:ext cx="7348165" cy="207749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E49CB-8E82-488A-8DD3-6B79D83CA3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6797" y="1935634"/>
            <a:ext cx="6229407" cy="40011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8701" indent="0">
              <a:buNone/>
              <a:defRPr sz="2100" b="1"/>
            </a:lvl2pPr>
            <a:lvl3pPr marL="977402" indent="0">
              <a:buNone/>
              <a:defRPr sz="1900" b="1"/>
            </a:lvl3pPr>
            <a:lvl4pPr marL="1466103" indent="0">
              <a:buNone/>
              <a:defRPr sz="1700" b="1"/>
            </a:lvl4pPr>
            <a:lvl5pPr marL="1954804" indent="0">
              <a:buNone/>
              <a:defRPr sz="1700" b="1"/>
            </a:lvl5pPr>
            <a:lvl6pPr marL="2443505" indent="0">
              <a:buNone/>
              <a:defRPr sz="1700" b="1"/>
            </a:lvl6pPr>
            <a:lvl7pPr marL="2932206" indent="0">
              <a:buNone/>
              <a:defRPr sz="1700" b="1"/>
            </a:lvl7pPr>
            <a:lvl8pPr marL="3420908" indent="0">
              <a:buNone/>
              <a:defRPr sz="1700" b="1"/>
            </a:lvl8pPr>
            <a:lvl9pPr marL="3909609" indent="0">
              <a:buNone/>
              <a:defRPr sz="17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6796" y="2175319"/>
            <a:ext cx="6412012" cy="18466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703" y="1935634"/>
            <a:ext cx="6229407" cy="40011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8701" indent="0">
              <a:buNone/>
              <a:defRPr sz="2100" b="1"/>
            </a:lvl2pPr>
            <a:lvl3pPr marL="977402" indent="0">
              <a:buNone/>
              <a:defRPr sz="1900" b="1"/>
            </a:lvl3pPr>
            <a:lvl4pPr marL="1466103" indent="0">
              <a:buNone/>
              <a:defRPr sz="1700" b="1"/>
            </a:lvl4pPr>
            <a:lvl5pPr marL="1954804" indent="0">
              <a:buNone/>
              <a:defRPr sz="1700" b="1"/>
            </a:lvl5pPr>
            <a:lvl6pPr marL="2443505" indent="0">
              <a:buNone/>
              <a:defRPr sz="1700" b="1"/>
            </a:lvl6pPr>
            <a:lvl7pPr marL="2932206" indent="0">
              <a:buNone/>
              <a:defRPr sz="1700" b="1"/>
            </a:lvl7pPr>
            <a:lvl8pPr marL="3420908" indent="0">
              <a:buNone/>
              <a:defRPr sz="1700" b="1"/>
            </a:lvl8pPr>
            <a:lvl9pPr marL="3909609" indent="0">
              <a:buNone/>
              <a:defRPr sz="17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703" y="2175319"/>
            <a:ext cx="6412012" cy="18466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E9E37-A109-4255-AE8B-85630F1A13F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802" y="13730"/>
            <a:ext cx="65941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797" y="273744"/>
            <a:ext cx="4904419" cy="32316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4994" y="273743"/>
            <a:ext cx="8271495" cy="2339102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6801" y="1435101"/>
            <a:ext cx="3512549" cy="230832"/>
          </a:xfrm>
        </p:spPr>
        <p:txBody>
          <a:bodyPr/>
          <a:lstStyle>
            <a:lvl1pPr marL="0" indent="0">
              <a:buNone/>
              <a:defRPr sz="1500"/>
            </a:lvl1pPr>
            <a:lvl2pPr marL="488701" indent="0">
              <a:buNone/>
              <a:defRPr sz="1300"/>
            </a:lvl2pPr>
            <a:lvl3pPr marL="977402" indent="0">
              <a:buNone/>
              <a:defRPr sz="1100"/>
            </a:lvl3pPr>
            <a:lvl4pPr marL="1466103" indent="0">
              <a:buNone/>
              <a:defRPr sz="1000"/>
            </a:lvl4pPr>
            <a:lvl5pPr marL="1954804" indent="0">
              <a:buNone/>
              <a:defRPr sz="1000"/>
            </a:lvl5pPr>
            <a:lvl6pPr marL="2443505" indent="0">
              <a:buNone/>
              <a:defRPr sz="1000"/>
            </a:lvl6pPr>
            <a:lvl7pPr marL="2932206" indent="0">
              <a:buNone/>
              <a:defRPr sz="1000"/>
            </a:lvl7pPr>
            <a:lvl8pPr marL="3420908" indent="0">
              <a:buNone/>
              <a:defRPr sz="1000"/>
            </a:lvl8pPr>
            <a:lvl9pPr marL="3909609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6C405-91F1-48B8-BB8C-9C199CDEDBC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13730"/>
            <a:ext cx="65941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800" y="1303338"/>
            <a:ext cx="7822654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Textmasterformate durch Klicken bearbeiten</a:t>
            </a:r>
          </a:p>
          <a:p>
            <a:pPr marL="144463" marR="0" lvl="1" indent="-14287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Char char="•"/>
              <a:tabLst/>
              <a:defRPr/>
            </a:pPr>
            <a:r>
              <a:rPr kumimoji="0" lang="de-DE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Zweite Ebene</a:t>
            </a:r>
          </a:p>
          <a:p>
            <a:pPr marL="330200" marR="0" lvl="2" indent="-182563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Dritte Ebene</a:t>
            </a:r>
          </a:p>
          <a:p>
            <a:pPr marL="482600" marR="0" lvl="3" indent="-150813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9000"/>
              <a:buFontTx/>
              <a:buChar char="•"/>
              <a:tabLst/>
              <a:defRPr/>
            </a:pPr>
            <a:r>
              <a:rPr kumimoji="0" lang="de-DE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Vierte Ebene</a:t>
            </a:r>
          </a:p>
          <a:p>
            <a:pPr marL="658813" marR="0" lvl="4" indent="-1746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Tx/>
              <a:buChar char="–"/>
              <a:tabLst/>
              <a:defRPr/>
            </a:pPr>
            <a:r>
              <a:rPr kumimoji="0" lang="de-DE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Fünfte Ebene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51931" y="6594475"/>
            <a:ext cx="2110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40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75CDE531-7D76-44DB-8C06-C752F9B68F4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0" r:id="rId2"/>
    <p:sldLayoutId id="2147483991" r:id="rId3"/>
    <p:sldLayoutId id="2147483996" r:id="rId4"/>
    <p:sldLayoutId id="2147483986" r:id="rId5"/>
    <p:sldLayoutId id="2147483987" r:id="rId6"/>
    <p:sldLayoutId id="2147483988" r:id="rId7"/>
    <p:sldLayoutId id="2147483989" r:id="rId8"/>
    <p:sldLayoutId id="2147483992" r:id="rId9"/>
    <p:sldLayoutId id="2147483993" r:id="rId10"/>
    <p:sldLayoutId id="2147483994" r:id="rId11"/>
    <p:sldLayoutId id="2147483995" r:id="rId12"/>
    <p:sldLayoutId id="2147483997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8620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/>
          <a:ea typeface="+mj-ea"/>
          <a:cs typeface="Calibri"/>
        </a:defRPr>
      </a:lvl1pPr>
      <a:lvl2pPr algn="l" defTabSz="8620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2pPr>
      <a:lvl3pPr algn="l" defTabSz="8620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3pPr>
      <a:lvl4pPr algn="l" defTabSz="8620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4pPr>
      <a:lvl5pPr algn="l" defTabSz="8620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5pPr>
      <a:lvl6pPr marL="488701" algn="l" defTabSz="862014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6pPr>
      <a:lvl7pPr marL="977402" algn="l" defTabSz="862014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7pPr>
      <a:lvl8pPr marL="1466103" algn="l" defTabSz="862014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8pPr>
      <a:lvl9pPr marL="1954804" algn="l" defTabSz="862014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9pPr>
    </p:titleStyle>
    <p:bodyStyle>
      <a:lvl1pPr marL="342900" marR="0" indent="-342900" algn="l" defTabSz="862013" rtl="0" eaLnBrk="0" fontAlgn="base" latinLnBrk="0" hangingPunct="0">
        <a:lnSpc>
          <a:spcPct val="100000"/>
        </a:lnSpc>
        <a:spcBef>
          <a:spcPct val="0"/>
        </a:spcBef>
        <a:spcAft>
          <a:spcPts val="600"/>
        </a:spcAft>
        <a:buClrTx/>
        <a:buSzTx/>
        <a:buFontTx/>
        <a:buChar char="•"/>
        <a:tabLst/>
        <a:defRPr sz="3000">
          <a:solidFill>
            <a:schemeClr val="tx1"/>
          </a:solidFill>
          <a:latin typeface="Calibri"/>
          <a:ea typeface="+mn-ea"/>
          <a:cs typeface="Calibri"/>
        </a:defRPr>
      </a:lvl1pPr>
      <a:lvl2pPr marL="339725" marR="0" indent="-338138" algn="l" defTabSz="862013" rtl="0" eaLnBrk="0" fontAlgn="base" latinLnBrk="0" hangingPunct="0">
        <a:lnSpc>
          <a:spcPct val="100000"/>
        </a:lnSpc>
        <a:spcBef>
          <a:spcPct val="0"/>
        </a:spcBef>
        <a:spcAft>
          <a:spcPts val="600"/>
        </a:spcAft>
        <a:buClrTx/>
        <a:buSzPct val="120000"/>
        <a:buFontTx/>
        <a:buChar char="•"/>
        <a:tabLst/>
        <a:defRPr sz="3000">
          <a:solidFill>
            <a:schemeClr val="tx1"/>
          </a:solidFill>
          <a:latin typeface="Calibri"/>
          <a:cs typeface="Calibri"/>
        </a:defRPr>
      </a:lvl2pPr>
      <a:lvl3pPr marL="330200" marR="0" indent="-182563" algn="l" defTabSz="862013" rtl="0" eaLnBrk="0" fontAlgn="base" latinLnBrk="0" hangingPunct="0">
        <a:lnSpc>
          <a:spcPct val="100000"/>
        </a:lnSpc>
        <a:spcBef>
          <a:spcPct val="0"/>
        </a:spcBef>
        <a:spcAft>
          <a:spcPts val="600"/>
        </a:spcAft>
        <a:buClrTx/>
        <a:buSzTx/>
        <a:buFontTx/>
        <a:buChar char="–"/>
        <a:tabLst/>
        <a:defRPr sz="2600">
          <a:solidFill>
            <a:schemeClr val="tx1"/>
          </a:solidFill>
          <a:latin typeface="Calibri"/>
          <a:cs typeface="Calibri"/>
        </a:defRPr>
      </a:lvl3pPr>
      <a:lvl4pPr marL="482600" marR="0" indent="-150813" algn="l" defTabSz="862013" rtl="0" eaLnBrk="0" fontAlgn="base" latinLnBrk="0" hangingPunct="0">
        <a:lnSpc>
          <a:spcPct val="100000"/>
        </a:lnSpc>
        <a:spcBef>
          <a:spcPct val="0"/>
        </a:spcBef>
        <a:spcAft>
          <a:spcPts val="600"/>
        </a:spcAft>
        <a:buClrTx/>
        <a:buSzPct val="89000"/>
        <a:buFontTx/>
        <a:buChar char="•"/>
        <a:tabLst/>
        <a:defRPr sz="2000">
          <a:solidFill>
            <a:schemeClr val="tx1"/>
          </a:solidFill>
          <a:latin typeface="Calibri"/>
          <a:cs typeface="Calibri"/>
        </a:defRPr>
      </a:lvl4pPr>
      <a:lvl5pPr marL="658813" marR="0" indent="-174625" algn="l" defTabSz="862013" rtl="0" eaLnBrk="0" fontAlgn="base" latinLnBrk="0" hangingPunct="0">
        <a:lnSpc>
          <a:spcPct val="100000"/>
        </a:lnSpc>
        <a:spcBef>
          <a:spcPct val="0"/>
        </a:spcBef>
        <a:spcAft>
          <a:spcPts val="600"/>
        </a:spcAft>
        <a:buClrTx/>
        <a:buSzPct val="75000"/>
        <a:buFontTx/>
        <a:buChar char="–"/>
        <a:tabLst/>
        <a:defRPr sz="2000">
          <a:solidFill>
            <a:schemeClr val="tx1"/>
          </a:solidFill>
          <a:latin typeface="Calibri"/>
          <a:cs typeface="Calibri"/>
        </a:defRPr>
      </a:lvl5pPr>
      <a:lvl6pPr marL="1148787" indent="-174779" algn="l" defTabSz="862014" rtl="0" eaLnBrk="1" fontAlgn="base" hangingPunct="1">
        <a:spcBef>
          <a:spcPct val="0"/>
        </a:spcBef>
        <a:spcAft>
          <a:spcPct val="0"/>
        </a:spcAft>
        <a:buSzPct val="75000"/>
        <a:buChar char="–"/>
        <a:defRPr sz="1800">
          <a:solidFill>
            <a:schemeClr val="tx1"/>
          </a:solidFill>
          <a:latin typeface="+mn-lt"/>
        </a:defRPr>
      </a:lvl6pPr>
      <a:lvl7pPr marL="1637489" indent="-174779" algn="l" defTabSz="862014" rtl="0" eaLnBrk="1" fontAlgn="base" hangingPunct="1">
        <a:spcBef>
          <a:spcPct val="0"/>
        </a:spcBef>
        <a:spcAft>
          <a:spcPct val="0"/>
        </a:spcAft>
        <a:buSzPct val="75000"/>
        <a:buChar char="–"/>
        <a:defRPr sz="1800">
          <a:solidFill>
            <a:schemeClr val="tx1"/>
          </a:solidFill>
          <a:latin typeface="+mn-lt"/>
        </a:defRPr>
      </a:lvl7pPr>
      <a:lvl8pPr marL="2126190" indent="-174779" algn="l" defTabSz="862014" rtl="0" eaLnBrk="1" fontAlgn="base" hangingPunct="1">
        <a:spcBef>
          <a:spcPct val="0"/>
        </a:spcBef>
        <a:spcAft>
          <a:spcPct val="0"/>
        </a:spcAft>
        <a:buSzPct val="75000"/>
        <a:buChar char="–"/>
        <a:defRPr sz="1800">
          <a:solidFill>
            <a:schemeClr val="tx1"/>
          </a:solidFill>
          <a:latin typeface="+mn-lt"/>
        </a:defRPr>
      </a:lvl8pPr>
      <a:lvl9pPr marL="2614891" indent="-174779" algn="l" defTabSz="862014" rtl="0" eaLnBrk="1" fontAlgn="base" hangingPunct="1">
        <a:spcBef>
          <a:spcPct val="0"/>
        </a:spcBef>
        <a:spcAft>
          <a:spcPct val="0"/>
        </a:spcAft>
        <a:buSzPct val="75000"/>
        <a:buChar char="–"/>
        <a:defRPr sz="1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701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402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6103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804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505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2206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908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9609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jp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jpg"/><Relationship Id="rId10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7" Type="http://schemas.openxmlformats.org/officeDocument/2006/relationships/image" Target="../media/image18.png"/><Relationship Id="rId8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08458" y="2197947"/>
            <a:ext cx="8327099" cy="1477328"/>
          </a:xfrm>
        </p:spPr>
        <p:txBody>
          <a:bodyPr/>
          <a:lstStyle/>
          <a:p>
            <a:pPr algn="ctr" eaLnBrk="1" hangingPunct="1"/>
            <a:r>
              <a:rPr lang="en-US" sz="4800"/>
              <a:t>Managing Structured Collections</a:t>
            </a:r>
            <a:br>
              <a:rPr lang="en-US" sz="4800"/>
            </a:br>
            <a:r>
              <a:rPr lang="en-US" sz="4800"/>
              <a:t>of Community Data</a:t>
            </a:r>
            <a:endParaRPr lang="en-US" sz="4400" dirty="0" smtClean="0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86882" y="4591440"/>
            <a:ext cx="557023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620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cs typeface="Calibri"/>
              </a:rPr>
              <a:t>Wolfgang Gatterbauer,</a:t>
            </a:r>
            <a:r>
              <a:rPr kumimoji="0" lang="en-US" sz="3200" b="0" i="0" strike="noStrike" kern="0" cap="none" spc="0" normalizeH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cs typeface="Calibri"/>
              </a:rPr>
              <a:t>Dan Suciu</a:t>
            </a:r>
            <a:br>
              <a:rPr kumimoji="0" lang="en-US" sz="3200" b="0" i="0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cs typeface="Calibri"/>
              </a:rPr>
            </a:br>
            <a:r>
              <a:rPr lang="en-US" sz="3200" kern="0" noProof="0" dirty="0" smtClean="0">
                <a:solidFill>
                  <a:srgbClr val="7F7F7F"/>
                </a:solidFill>
                <a:latin typeface="Calibri"/>
                <a:cs typeface="Calibri"/>
              </a:rPr>
              <a:t/>
            </a:r>
            <a:br>
              <a:rPr lang="en-US" sz="3200" kern="0" noProof="0" dirty="0" smtClean="0">
                <a:solidFill>
                  <a:srgbClr val="7F7F7F"/>
                </a:solidFill>
                <a:latin typeface="Calibri"/>
                <a:cs typeface="Calibri"/>
              </a:rPr>
            </a:br>
            <a:r>
              <a:rPr lang="en-US" sz="3200" kern="0" dirty="0" smtClean="0">
                <a:solidFill>
                  <a:srgbClr val="7F7F7F"/>
                </a:solidFill>
                <a:latin typeface="Calibri"/>
                <a:cs typeface="Calibri"/>
              </a:rPr>
              <a:t>University of Washington, Seattle</a:t>
            </a:r>
          </a:p>
        </p:txBody>
      </p:sp>
    </p:spTree>
    <p:extLst>
      <p:ext uri="{BB962C8B-B14F-4D97-AF65-F5344CB8AC3E}">
        <p14:creationId xmlns:p14="http://schemas.microsoft.com/office/powerpoint/2010/main" val="35286436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81035" y="6594475"/>
            <a:ext cx="181991" cy="215444"/>
          </a:xfrm>
        </p:spPr>
        <p:txBody>
          <a:bodyPr/>
          <a:lstStyle/>
          <a:p>
            <a:fld id="{FFAB1C8F-0AF1-4C92-9122-92D7D682116F}" type="slidenum">
              <a:rPr lang="de-DE" smtClean="0"/>
              <a:pPr/>
              <a:t>10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2" y="13730"/>
            <a:ext cx="3069300" cy="430887"/>
          </a:xfrm>
        </p:spPr>
        <p:txBody>
          <a:bodyPr/>
          <a:lstStyle/>
          <a:p>
            <a:r>
              <a:rPr lang="en-US"/>
              <a:t>2: Spaced Repetition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879" t="21677" r="16641" b="21443"/>
          <a:stretch/>
        </p:blipFill>
        <p:spPr>
          <a:xfrm>
            <a:off x="798693" y="962277"/>
            <a:ext cx="4196642" cy="3590628"/>
          </a:xfrm>
          <a:prstGeom prst="rect">
            <a:avLst/>
          </a:prstGeom>
        </p:spPr>
      </p:pic>
      <p:sp>
        <p:nvSpPr>
          <p:cNvPr id="17" name="AutoShape 33"/>
          <p:cNvSpPr>
            <a:spLocks noChangeArrowheads="1"/>
          </p:cNvSpPr>
          <p:nvPr/>
        </p:nvSpPr>
        <p:spPr bwMode="auto">
          <a:xfrm>
            <a:off x="3598426" y="5113184"/>
            <a:ext cx="3980682" cy="1483870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r>
              <a:rPr lang="pl-PL" sz="3200">
                <a:latin typeface="+mn-lt"/>
                <a:cs typeface="Calibri"/>
              </a:rPr>
              <a:t>Specialized Software</a:t>
            </a:r>
          </a:p>
          <a:p>
            <a:pPr marL="342900" indent="-342900">
              <a:buFont typeface="Arial"/>
              <a:buChar char="•"/>
            </a:pPr>
            <a:r>
              <a:rPr lang="en-US" sz="3200">
                <a:latin typeface="+mn-lt"/>
              </a:rPr>
              <a:t>used by 3.000 schools </a:t>
            </a:r>
          </a:p>
          <a:p>
            <a:pPr marL="342900" indent="-342900">
              <a:buFont typeface="Arial"/>
              <a:buChar char="•"/>
            </a:pPr>
            <a:r>
              <a:rPr lang="en-US" sz="3200">
                <a:latin typeface="+mn-lt"/>
              </a:rPr>
              <a:t>sold 500.000 times</a:t>
            </a:r>
            <a:endParaRPr lang="pl-PL" sz="3200">
              <a:latin typeface="+mn-lt"/>
              <a:cs typeface="Calibri"/>
            </a:endParaRPr>
          </a:p>
        </p:txBody>
      </p:sp>
      <p:pic>
        <p:nvPicPr>
          <p:cNvPr id="12" name="Picture 11" descr="productBox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251" y="962276"/>
            <a:ext cx="2574450" cy="342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709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 bwMode="auto">
          <a:xfrm>
            <a:off x="1622778" y="2267655"/>
            <a:ext cx="5572065" cy="2050345"/>
          </a:xfrm>
          <a:prstGeom prst="cloud">
            <a:avLst/>
          </a:prstGeom>
          <a:solidFill>
            <a:srgbClr val="CCD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9220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C3774-3251-224C-B2B5-A0496B7A7971}" type="slidenum">
              <a:rPr lang="de-DE"/>
              <a:pPr/>
              <a:t>11</a:t>
            </a:fld>
            <a:endParaRPr lang="de-DE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1" y="13729"/>
            <a:ext cx="2398092" cy="430887"/>
          </a:xfrm>
        </p:spPr>
        <p:txBody>
          <a:bodyPr/>
          <a:lstStyle/>
          <a:p>
            <a:r>
              <a:rPr lang="en-US"/>
              <a:t>3: A Community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5182306"/>
            <a:ext cx="1188720" cy="11887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508" y="5020732"/>
            <a:ext cx="1188720" cy="11887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981" y="548922"/>
            <a:ext cx="1188720" cy="11887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899" y="966611"/>
            <a:ext cx="1188720" cy="118872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5093" y="122216"/>
            <a:ext cx="1188720" cy="1188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6621" y="3484033"/>
            <a:ext cx="1188720" cy="1188720"/>
          </a:xfrm>
          <a:prstGeom prst="rect">
            <a:avLst/>
          </a:prstGeom>
        </p:spPr>
      </p:pic>
      <p:pic>
        <p:nvPicPr>
          <p:cNvPr id="10" name="Picture 9" descr="2788781211_25bc0ced00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1" y="2592211"/>
            <a:ext cx="1188720" cy="1188720"/>
          </a:xfrm>
          <a:prstGeom prst="rect">
            <a:avLst/>
          </a:prstGeom>
        </p:spPr>
      </p:pic>
      <p:pic>
        <p:nvPicPr>
          <p:cNvPr id="11" name="Picture 10" descr="jparris1gmailcom_mangatar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92" y="4950177"/>
            <a:ext cx="1188720" cy="1188720"/>
          </a:xfrm>
          <a:prstGeom prst="rect">
            <a:avLst/>
          </a:prstGeom>
        </p:spPr>
      </p:pic>
      <p:pic>
        <p:nvPicPr>
          <p:cNvPr id="12" name="Picture 11" descr="Steff-Mangatar_normal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548" y="1920522"/>
            <a:ext cx="1188720" cy="11887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96192" y="4732866"/>
            <a:ext cx="1188720" cy="1188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801" y="4169833"/>
            <a:ext cx="1188720" cy="1188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36178" y="423450"/>
            <a:ext cx="1188720" cy="1188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15000" y="4889499"/>
            <a:ext cx="1188720" cy="1188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73890" y="280811"/>
            <a:ext cx="1188720" cy="1188720"/>
          </a:xfrm>
          <a:prstGeom prst="rect">
            <a:avLst/>
          </a:prstGeom>
        </p:spPr>
      </p:pic>
      <p:sp>
        <p:nvSpPr>
          <p:cNvPr id="18" name="AutoShape 33"/>
          <p:cNvSpPr>
            <a:spLocks noChangeArrowheads="1"/>
          </p:cNvSpPr>
          <p:nvPr/>
        </p:nvSpPr>
        <p:spPr bwMode="auto">
          <a:xfrm>
            <a:off x="2640971" y="2770027"/>
            <a:ext cx="3889110" cy="652873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r>
              <a:rPr lang="pl-PL" sz="4200">
                <a:latin typeface="Calibri"/>
                <a:cs typeface="Calibri"/>
              </a:rPr>
              <a:t>myPairSpace.com</a:t>
            </a:r>
          </a:p>
        </p:txBody>
      </p:sp>
    </p:spTree>
    <p:extLst>
      <p:ext uri="{BB962C8B-B14F-4D97-AF65-F5344CB8AC3E}">
        <p14:creationId xmlns:p14="http://schemas.microsoft.com/office/powerpoint/2010/main" val="21211055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81035" y="6594475"/>
            <a:ext cx="181991" cy="215444"/>
          </a:xfrm>
        </p:spPr>
        <p:txBody>
          <a:bodyPr/>
          <a:lstStyle/>
          <a:p>
            <a:fld id="{FFAB1C8F-0AF1-4C92-9122-92D7D682116F}" type="slidenum">
              <a:rPr lang="de-DE" smtClean="0"/>
              <a:pPr/>
              <a:t>12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2" y="13730"/>
            <a:ext cx="4630950" cy="430887"/>
          </a:xfrm>
        </p:spPr>
        <p:txBody>
          <a:bodyPr/>
          <a:lstStyle/>
          <a:p>
            <a:r>
              <a:rPr lang="en-US"/>
              <a:t>An example PairSpace scenario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54068" y="717053"/>
            <a:ext cx="1188720" cy="1591151"/>
            <a:chOff x="465733" y="914607"/>
            <a:chExt cx="1188720" cy="15911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733" y="914607"/>
              <a:ext cx="1188720" cy="1188720"/>
            </a:xfrm>
            <a:prstGeom prst="rect">
              <a:avLst/>
            </a:prstGeom>
          </p:spPr>
        </p:pic>
        <p:sp>
          <p:nvSpPr>
            <p:cNvPr id="22" name="AutoShape 33"/>
            <p:cNvSpPr>
              <a:spLocks noChangeArrowheads="1"/>
            </p:cNvSpPr>
            <p:nvPr/>
          </p:nvSpPr>
          <p:spPr bwMode="auto">
            <a:xfrm>
              <a:off x="705942" y="2068329"/>
              <a:ext cx="708302" cy="43742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800">
                  <a:latin typeface="+mn-lt"/>
                  <a:cs typeface="Calibri"/>
                </a:rPr>
                <a:t>Alice</a:t>
              </a:r>
              <a:endParaRPr lang="pl-PL" sz="2800">
                <a:latin typeface="+mn-lt"/>
                <a:cs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4068" y="2876052"/>
            <a:ext cx="1188720" cy="1591149"/>
            <a:chOff x="762064" y="3003191"/>
            <a:chExt cx="1188720" cy="1591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64" y="3003191"/>
              <a:ext cx="1188720" cy="1188720"/>
            </a:xfrm>
            <a:prstGeom prst="rect">
              <a:avLst/>
            </a:prstGeom>
          </p:spPr>
        </p:pic>
        <p:sp>
          <p:nvSpPr>
            <p:cNvPr id="23" name="AutoShape 33"/>
            <p:cNvSpPr>
              <a:spLocks noChangeArrowheads="1"/>
            </p:cNvSpPr>
            <p:nvPr/>
          </p:nvSpPr>
          <p:spPr bwMode="auto">
            <a:xfrm>
              <a:off x="1067145" y="4156911"/>
              <a:ext cx="578559" cy="43742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pl-PL" sz="2800">
                  <a:latin typeface="+mn-lt"/>
                  <a:cs typeface="Calibri"/>
                </a:rPr>
                <a:t>Bob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4068" y="5035048"/>
            <a:ext cx="1188720" cy="1599485"/>
            <a:chOff x="762064" y="4837494"/>
            <a:chExt cx="1188720" cy="15994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64" y="4837494"/>
              <a:ext cx="1188720" cy="1188720"/>
            </a:xfrm>
            <a:prstGeom prst="rect">
              <a:avLst/>
            </a:prstGeom>
          </p:spPr>
        </p:pic>
        <p:sp>
          <p:nvSpPr>
            <p:cNvPr id="24" name="AutoShape 33"/>
            <p:cNvSpPr>
              <a:spLocks noChangeArrowheads="1"/>
            </p:cNvSpPr>
            <p:nvPr/>
          </p:nvSpPr>
          <p:spPr bwMode="auto">
            <a:xfrm>
              <a:off x="843426" y="5999550"/>
              <a:ext cx="1025997" cy="43742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800">
                  <a:latin typeface="+mn-lt"/>
                  <a:cs typeface="Calibri"/>
                </a:rPr>
                <a:t>Charlie</a:t>
              </a:r>
              <a:endParaRPr lang="pl-PL" sz="2800">
                <a:latin typeface="+mn-lt"/>
                <a:cs typeface="Calibri"/>
              </a:endParaRPr>
            </a:p>
          </p:txBody>
        </p:sp>
      </p:grpSp>
      <p:sp>
        <p:nvSpPr>
          <p:cNvPr id="8203" name="Right Arrow 8202"/>
          <p:cNvSpPr/>
          <p:nvPr/>
        </p:nvSpPr>
        <p:spPr bwMode="auto">
          <a:xfrm>
            <a:off x="1509890" y="1210079"/>
            <a:ext cx="908530" cy="507062"/>
          </a:xfrm>
          <a:prstGeom prst="right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grpSp>
        <p:nvGrpSpPr>
          <p:cNvPr id="8208" name="Group 8207"/>
          <p:cNvGrpSpPr/>
          <p:nvPr/>
        </p:nvGrpSpPr>
        <p:grpSpPr>
          <a:xfrm>
            <a:off x="2517197" y="611814"/>
            <a:ext cx="2167765" cy="2255110"/>
            <a:chOff x="2517197" y="611814"/>
            <a:chExt cx="2167765" cy="2255110"/>
          </a:xfrm>
        </p:grpSpPr>
        <p:grpSp>
          <p:nvGrpSpPr>
            <p:cNvPr id="8204" name="Group 8203"/>
            <p:cNvGrpSpPr/>
            <p:nvPr/>
          </p:nvGrpSpPr>
          <p:grpSpPr>
            <a:xfrm>
              <a:off x="2517197" y="926133"/>
              <a:ext cx="2167765" cy="1940791"/>
              <a:chOff x="3040744" y="727866"/>
              <a:chExt cx="2167765" cy="1940791"/>
            </a:xfrm>
          </p:grpSpPr>
          <p:sp>
            <p:nvSpPr>
              <p:cNvPr id="8192" name="Rounded Rectangle 8191"/>
              <p:cNvSpPr/>
              <p:nvPr/>
            </p:nvSpPr>
            <p:spPr bwMode="auto">
              <a:xfrm>
                <a:off x="3040744" y="727866"/>
                <a:ext cx="2167765" cy="1940791"/>
              </a:xfrm>
              <a:prstGeom prst="roundRect">
                <a:avLst>
                  <a:gd name="adj" fmla="val 9531"/>
                </a:avLst>
              </a:prstGeom>
              <a:solidFill>
                <a:srgbClr val="CCD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42" name="AutoShape 33"/>
              <p:cNvSpPr>
                <a:spLocks noChangeArrowheads="1"/>
              </p:cNvSpPr>
              <p:nvPr/>
            </p:nvSpPr>
            <p:spPr bwMode="auto">
              <a:xfrm>
                <a:off x="3130532" y="778162"/>
                <a:ext cx="514401" cy="1853202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pPr algn="r">
                  <a:spcAft>
                    <a:spcPts val="280"/>
                  </a:spcAft>
                </a:pPr>
                <a:r>
                  <a:rPr lang="en-US" sz="2200">
                    <a:latin typeface="+mn-lt"/>
                    <a:cs typeface="Calibri"/>
                  </a:rPr>
                  <a:t>1. </a:t>
                </a:r>
              </a:p>
              <a:p>
                <a:pPr algn="r">
                  <a:spcAft>
                    <a:spcPts val="280"/>
                  </a:spcAft>
                </a:pPr>
                <a:r>
                  <a:rPr lang="en-US" sz="2200">
                    <a:latin typeface="+mn-lt"/>
                    <a:cs typeface="Calibri"/>
                  </a:rPr>
                  <a:t>2.</a:t>
                </a:r>
              </a:p>
              <a:p>
                <a:pPr algn="r">
                  <a:spcAft>
                    <a:spcPts val="280"/>
                  </a:spcAft>
                </a:pPr>
                <a:r>
                  <a:rPr lang="en-US" sz="2200">
                    <a:latin typeface="+mn-lt"/>
                    <a:cs typeface="Calibri"/>
                  </a:rPr>
                  <a:t>3.</a:t>
                </a:r>
              </a:p>
              <a:p>
                <a:pPr algn="r">
                  <a:spcAft>
                    <a:spcPts val="280"/>
                  </a:spcAft>
                </a:pPr>
                <a:r>
                  <a:rPr lang="en-US" sz="2200">
                    <a:latin typeface="+mn-lt"/>
                    <a:cs typeface="Calibri"/>
                  </a:rPr>
                  <a:t>...</a:t>
                </a:r>
              </a:p>
              <a:p>
                <a:pPr algn="r">
                  <a:spcAft>
                    <a:spcPts val="280"/>
                  </a:spcAft>
                </a:pPr>
                <a:r>
                  <a:rPr lang="en-US" sz="2200">
                    <a:latin typeface="+mn-lt"/>
                    <a:cs typeface="Calibri"/>
                  </a:rPr>
                  <a:t>100.</a:t>
                </a:r>
              </a:p>
            </p:txBody>
          </p:sp>
          <p:grpSp>
            <p:nvGrpSpPr>
              <p:cNvPr id="8201" name="Group 8200"/>
              <p:cNvGrpSpPr/>
              <p:nvPr/>
            </p:nvGrpSpPr>
            <p:grpSpPr>
              <a:xfrm>
                <a:off x="3767834" y="1146605"/>
                <a:ext cx="1353208" cy="327772"/>
                <a:chOff x="3093139" y="1533069"/>
                <a:chExt cx="1353208" cy="327772"/>
              </a:xfrm>
            </p:grpSpPr>
            <p:sp>
              <p:nvSpPr>
                <p:cNvPr id="8193" name="Rectangle 8192"/>
                <p:cNvSpPr/>
                <p:nvPr/>
              </p:nvSpPr>
              <p:spPr bwMode="auto">
                <a:xfrm>
                  <a:off x="3093139" y="1556176"/>
                  <a:ext cx="1353208" cy="30466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2000" smtClean="0"/>
                </a:p>
              </p:txBody>
            </p:sp>
            <p:sp>
              <p:nvSpPr>
                <p:cNvPr id="40" name="AutoShape 33"/>
                <p:cNvSpPr>
                  <a:spLocks noChangeArrowheads="1"/>
                </p:cNvSpPr>
                <p:nvPr/>
              </p:nvSpPr>
              <p:spPr bwMode="auto">
                <a:xfrm>
                  <a:off x="3148575" y="1533069"/>
                  <a:ext cx="1069629" cy="314319"/>
                </a:xfrm>
                <a:prstGeom prst="leftRightArrow">
                  <a:avLst>
                    <a:gd name="adj1" fmla="val 100000"/>
                    <a:gd name="adj2" fmla="val 0"/>
                  </a:avLst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2592" tIns="6479" rIns="2592" bIns="0">
                  <a:spAutoFit/>
                </a:bodyPr>
                <a:lstStyle/>
                <a:p>
                  <a:r>
                    <a:rPr lang="en-US" sz="2000">
                      <a:latin typeface="+mn-lt"/>
                      <a:cs typeface="Calibri"/>
                    </a:rPr>
                    <a:t>pay/pagar</a:t>
                  </a:r>
                </a:p>
              </p:txBody>
            </p:sp>
          </p:grpSp>
          <p:grpSp>
            <p:nvGrpSpPr>
              <p:cNvPr id="8202" name="Group 8201"/>
              <p:cNvGrpSpPr/>
              <p:nvPr/>
            </p:nvGrpSpPr>
            <p:grpSpPr>
              <a:xfrm>
                <a:off x="3767834" y="765464"/>
                <a:ext cx="1353208" cy="342499"/>
                <a:chOff x="3099491" y="1058143"/>
                <a:chExt cx="1353208" cy="342499"/>
              </a:xfrm>
            </p:grpSpPr>
            <p:sp>
              <p:nvSpPr>
                <p:cNvPr id="44" name="Rectangle 43"/>
                <p:cNvSpPr/>
                <p:nvPr/>
              </p:nvSpPr>
              <p:spPr bwMode="auto">
                <a:xfrm>
                  <a:off x="3099491" y="1095977"/>
                  <a:ext cx="1353208" cy="30466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2000" smtClean="0"/>
                </a:p>
              </p:txBody>
            </p:sp>
            <p:sp>
              <p:nvSpPr>
                <p:cNvPr id="38" name="AutoShape 33"/>
                <p:cNvSpPr>
                  <a:spLocks noChangeArrowheads="1"/>
                </p:cNvSpPr>
                <p:nvPr/>
              </p:nvSpPr>
              <p:spPr bwMode="auto">
                <a:xfrm>
                  <a:off x="3154927" y="1058143"/>
                  <a:ext cx="508552" cy="314319"/>
                </a:xfrm>
                <a:prstGeom prst="leftRightArrow">
                  <a:avLst>
                    <a:gd name="adj1" fmla="val 100000"/>
                    <a:gd name="adj2" fmla="val 0"/>
                  </a:avLst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2592" tIns="6479" rIns="2592" bIns="0">
                  <a:spAutoFit/>
                </a:bodyPr>
                <a:lstStyle/>
                <a:p>
                  <a:r>
                    <a:rPr lang="en-US" sz="2000">
                      <a:latin typeface="+mn-lt"/>
                      <a:cs typeface="Calibri"/>
                    </a:rPr>
                    <a:t>go/ir</a:t>
                  </a:r>
                </a:p>
              </p:txBody>
            </p:sp>
          </p:grpSp>
          <p:grpSp>
            <p:nvGrpSpPr>
              <p:cNvPr id="8200" name="Group 8199"/>
              <p:cNvGrpSpPr/>
              <p:nvPr/>
            </p:nvGrpSpPr>
            <p:grpSpPr>
              <a:xfrm>
                <a:off x="3767834" y="1513019"/>
                <a:ext cx="1353208" cy="330637"/>
                <a:chOff x="3071269" y="2008657"/>
                <a:chExt cx="1353208" cy="330637"/>
              </a:xfrm>
            </p:grpSpPr>
            <p:sp>
              <p:nvSpPr>
                <p:cNvPr id="45" name="Rectangle 44"/>
                <p:cNvSpPr/>
                <p:nvPr/>
              </p:nvSpPr>
              <p:spPr bwMode="auto">
                <a:xfrm>
                  <a:off x="3071269" y="2034629"/>
                  <a:ext cx="1353208" cy="30466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2000" smtClean="0"/>
                </a:p>
              </p:txBody>
            </p:sp>
            <p:sp>
              <p:nvSpPr>
                <p:cNvPr id="39" name="AutoShape 33"/>
                <p:cNvSpPr>
                  <a:spLocks noChangeArrowheads="1"/>
                </p:cNvSpPr>
                <p:nvPr/>
              </p:nvSpPr>
              <p:spPr bwMode="auto">
                <a:xfrm>
                  <a:off x="3126705" y="2008657"/>
                  <a:ext cx="1210693" cy="314319"/>
                </a:xfrm>
                <a:prstGeom prst="leftRightArrow">
                  <a:avLst>
                    <a:gd name="adj1" fmla="val 100000"/>
                    <a:gd name="adj2" fmla="val 0"/>
                  </a:avLst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2592" tIns="6479" rIns="2592" bIns="0">
                  <a:spAutoFit/>
                </a:bodyPr>
                <a:lstStyle/>
                <a:p>
                  <a:r>
                    <a:rPr lang="en-US" sz="2000">
                      <a:latin typeface="+mn-lt"/>
                      <a:cs typeface="Calibri"/>
                    </a:rPr>
                    <a:t>come/venir</a:t>
                  </a:r>
                </a:p>
              </p:txBody>
            </p:sp>
          </p:grpSp>
          <p:grpSp>
            <p:nvGrpSpPr>
              <p:cNvPr id="8199" name="Group 8198"/>
              <p:cNvGrpSpPr/>
              <p:nvPr/>
            </p:nvGrpSpPr>
            <p:grpSpPr>
              <a:xfrm>
                <a:off x="3767834" y="2266035"/>
                <a:ext cx="1353208" cy="328388"/>
                <a:chOff x="3093139" y="2982044"/>
                <a:chExt cx="1353208" cy="328388"/>
              </a:xfrm>
            </p:grpSpPr>
            <p:sp>
              <p:nvSpPr>
                <p:cNvPr id="46" name="Rectangle 45"/>
                <p:cNvSpPr/>
                <p:nvPr/>
              </p:nvSpPr>
              <p:spPr bwMode="auto">
                <a:xfrm>
                  <a:off x="3093139" y="3005767"/>
                  <a:ext cx="1353208" cy="304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2000" smtClean="0"/>
                </a:p>
              </p:txBody>
            </p:sp>
            <p:sp>
              <p:nvSpPr>
                <p:cNvPr id="41" name="AutoShape 33"/>
                <p:cNvSpPr>
                  <a:spLocks noChangeArrowheads="1"/>
                </p:cNvSpPr>
                <p:nvPr/>
              </p:nvSpPr>
              <p:spPr bwMode="auto">
                <a:xfrm>
                  <a:off x="3148575" y="2982044"/>
                  <a:ext cx="864444" cy="314319"/>
                </a:xfrm>
                <a:prstGeom prst="leftRightArrow">
                  <a:avLst>
                    <a:gd name="adj1" fmla="val 100000"/>
                    <a:gd name="adj2" fmla="val 0"/>
                  </a:avLst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2592" tIns="6479" rIns="2592" bIns="0">
                  <a:spAutoFit/>
                </a:bodyPr>
                <a:lstStyle/>
                <a:p>
                  <a:r>
                    <a:rPr lang="en-US" sz="2000">
                      <a:latin typeface="+mn-lt"/>
                      <a:cs typeface="Calibri"/>
                    </a:rPr>
                    <a:t>hear/oir</a:t>
                  </a:r>
                  <a:endParaRPr lang="pl-PL" sz="2000">
                    <a:latin typeface="+mn-lt"/>
                    <a:cs typeface="Calibri"/>
                  </a:endParaRPr>
                </a:p>
              </p:txBody>
            </p:sp>
          </p:grpSp>
          <p:sp>
            <p:nvSpPr>
              <p:cNvPr id="55" name="AutoShape 33"/>
              <p:cNvSpPr>
                <a:spLocks noChangeArrowheads="1"/>
              </p:cNvSpPr>
              <p:nvPr/>
            </p:nvSpPr>
            <p:spPr bwMode="auto">
              <a:xfrm>
                <a:off x="3767834" y="1882298"/>
                <a:ext cx="218897" cy="345096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200">
                    <a:latin typeface="+mn-lt"/>
                    <a:cs typeface="Calibri"/>
                  </a:rPr>
                  <a:t>...</a:t>
                </a:r>
                <a:endParaRPr lang="pl-PL" sz="2200">
                  <a:latin typeface="+mn-lt"/>
                  <a:cs typeface="Calibri"/>
                </a:endParaRPr>
              </a:p>
            </p:txBody>
          </p:sp>
        </p:grpSp>
        <p:sp>
          <p:nvSpPr>
            <p:cNvPr id="89" name="AutoShape 33"/>
            <p:cNvSpPr>
              <a:spLocks noChangeArrowheads="1"/>
            </p:cNvSpPr>
            <p:nvPr/>
          </p:nvSpPr>
          <p:spPr bwMode="auto">
            <a:xfrm>
              <a:off x="2693764" y="611814"/>
              <a:ext cx="1019259" cy="31431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000" b="1">
                  <a:latin typeface="+mn-lt"/>
                  <a:cs typeface="Calibri"/>
                </a:rPr>
                <a:t>Spanish 1</a:t>
              </a:r>
              <a:endParaRPr lang="pl-PL" sz="2000" b="1">
                <a:latin typeface="+mn-lt"/>
                <a:cs typeface="Calibri"/>
              </a:endParaRPr>
            </a:p>
          </p:txBody>
        </p:sp>
      </p:grpSp>
      <p:sp>
        <p:nvSpPr>
          <p:cNvPr id="91" name="Right Arrow 90"/>
          <p:cNvSpPr/>
          <p:nvPr/>
        </p:nvSpPr>
        <p:spPr bwMode="auto">
          <a:xfrm rot="20265737">
            <a:off x="1467082" y="2496790"/>
            <a:ext cx="976365" cy="507062"/>
          </a:xfrm>
          <a:prstGeom prst="right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92" name="Right Arrow 91"/>
          <p:cNvSpPr/>
          <p:nvPr/>
        </p:nvSpPr>
        <p:spPr bwMode="auto">
          <a:xfrm rot="1509877">
            <a:off x="1479360" y="3653317"/>
            <a:ext cx="976365" cy="507062"/>
          </a:xfrm>
          <a:prstGeom prst="right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93" name="Right Arrow 92"/>
          <p:cNvSpPr/>
          <p:nvPr/>
        </p:nvSpPr>
        <p:spPr bwMode="auto">
          <a:xfrm>
            <a:off x="1509890" y="6072503"/>
            <a:ext cx="908530" cy="507062"/>
          </a:xfrm>
          <a:prstGeom prst="right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207" name="Straight Connector 8206"/>
          <p:cNvCxnSpPr/>
          <p:nvPr/>
        </p:nvCxnSpPr>
        <p:spPr bwMode="auto">
          <a:xfrm>
            <a:off x="5009446" y="611814"/>
            <a:ext cx="0" cy="5967751"/>
          </a:xfrm>
          <a:prstGeom prst="line">
            <a:avLst/>
          </a:prstGeom>
          <a:solidFill>
            <a:schemeClr val="bg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AutoShape 33"/>
          <p:cNvSpPr>
            <a:spLocks noChangeArrowheads="1"/>
          </p:cNvSpPr>
          <p:nvPr/>
        </p:nvSpPr>
        <p:spPr bwMode="auto">
          <a:xfrm>
            <a:off x="2679653" y="5964147"/>
            <a:ext cx="242930" cy="622095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r>
              <a:rPr lang="en-US" sz="4000">
                <a:latin typeface="+mn-lt"/>
                <a:cs typeface="Calibri"/>
              </a:rPr>
              <a:t>?</a:t>
            </a:r>
            <a:endParaRPr lang="pl-PL" sz="4000">
              <a:latin typeface="+mn-lt"/>
              <a:cs typeface="Calibri"/>
            </a:endParaRPr>
          </a:p>
        </p:txBody>
      </p:sp>
      <p:sp>
        <p:nvSpPr>
          <p:cNvPr id="97" name="AutoShape 33"/>
          <p:cNvSpPr>
            <a:spLocks noChangeArrowheads="1"/>
          </p:cNvSpPr>
          <p:nvPr/>
        </p:nvSpPr>
        <p:spPr bwMode="auto">
          <a:xfrm>
            <a:off x="5349198" y="5353490"/>
            <a:ext cx="3220172" cy="120687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592" tIns="6479" rIns="2592" bIns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600" i="1">
                <a:latin typeface="+mn-lt"/>
                <a:cs typeface="Calibri"/>
              </a:rPr>
              <a:t>What to return, how to present, how to query, and how to rank?</a:t>
            </a:r>
            <a:endParaRPr lang="pl-PL" sz="2600" i="1">
              <a:latin typeface="+mn-lt"/>
              <a:cs typeface="Calibri"/>
            </a:endParaRPr>
          </a:p>
        </p:txBody>
      </p:sp>
      <p:sp>
        <p:nvSpPr>
          <p:cNvPr id="100" name="AutoShape 33"/>
          <p:cNvSpPr>
            <a:spLocks noChangeArrowheads="1"/>
          </p:cNvSpPr>
          <p:nvPr/>
        </p:nvSpPr>
        <p:spPr bwMode="auto">
          <a:xfrm>
            <a:off x="5349198" y="3993216"/>
            <a:ext cx="3220172" cy="120687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592" tIns="6479" rIns="2592" bIns="0">
            <a:spAutoFit/>
          </a:bodyPr>
          <a:lstStyle/>
          <a:p>
            <a:pPr marL="457200" indent="-457200">
              <a:spcAft>
                <a:spcPts val="2400"/>
              </a:spcAft>
              <a:tabLst>
                <a:tab pos="457200" algn="l"/>
              </a:tabLst>
            </a:pPr>
            <a:r>
              <a:rPr lang="en-US" sz="2600">
                <a:latin typeface="+mn-lt"/>
                <a:cs typeface="Calibri"/>
              </a:rPr>
              <a:t>D.	Charlie comes and searches for Spanish lessons</a:t>
            </a:r>
            <a:endParaRPr lang="pl-PL" sz="2600">
              <a:latin typeface="+mn-lt"/>
              <a:cs typeface="Calibri"/>
            </a:endParaRPr>
          </a:p>
        </p:txBody>
      </p:sp>
      <p:sp>
        <p:nvSpPr>
          <p:cNvPr id="101" name="AutoShape 33"/>
          <p:cNvSpPr>
            <a:spLocks noChangeArrowheads="1"/>
          </p:cNvSpPr>
          <p:nvPr/>
        </p:nvSpPr>
        <p:spPr bwMode="auto">
          <a:xfrm>
            <a:off x="5349197" y="2773047"/>
            <a:ext cx="3431837" cy="80676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592" tIns="6479" rIns="2592" bIns="0">
            <a:spAutoFit/>
          </a:bodyPr>
          <a:lstStyle/>
          <a:p>
            <a:pPr marL="457200" indent="-457200">
              <a:spcAft>
                <a:spcPts val="2400"/>
              </a:spcAft>
              <a:tabLst>
                <a:tab pos="457200" algn="l"/>
              </a:tabLst>
            </a:pPr>
            <a:r>
              <a:rPr lang="en-US" sz="2600">
                <a:latin typeface="+mn-lt"/>
                <a:cs typeface="Calibri"/>
              </a:rPr>
              <a:t>C.	Bob adapts his copy of her original lesson</a:t>
            </a:r>
          </a:p>
        </p:txBody>
      </p:sp>
      <p:sp>
        <p:nvSpPr>
          <p:cNvPr id="102" name="AutoShape 33"/>
          <p:cNvSpPr>
            <a:spLocks noChangeArrowheads="1"/>
          </p:cNvSpPr>
          <p:nvPr/>
        </p:nvSpPr>
        <p:spPr bwMode="auto">
          <a:xfrm>
            <a:off x="5349198" y="1583323"/>
            <a:ext cx="3220172" cy="80676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592" tIns="6479" rIns="2592" bIns="0">
            <a:spAutoFit/>
          </a:bodyPr>
          <a:lstStyle/>
          <a:p>
            <a:pPr marL="457200" indent="-457200">
              <a:spcAft>
                <a:spcPts val="2400"/>
              </a:spcAft>
              <a:tabLst>
                <a:tab pos="457200" algn="l"/>
              </a:tabLst>
            </a:pPr>
            <a:r>
              <a:rPr lang="en-US" sz="2600">
                <a:latin typeface="+mn-lt"/>
                <a:cs typeface="Calibri"/>
              </a:rPr>
              <a:t>B.	Bob searches and finds Alice's lesson</a:t>
            </a:r>
          </a:p>
        </p:txBody>
      </p:sp>
      <p:sp>
        <p:nvSpPr>
          <p:cNvPr id="103" name="AutoShape 33"/>
          <p:cNvSpPr>
            <a:spLocks noChangeArrowheads="1"/>
          </p:cNvSpPr>
          <p:nvPr/>
        </p:nvSpPr>
        <p:spPr bwMode="auto">
          <a:xfrm>
            <a:off x="5349198" y="551610"/>
            <a:ext cx="3220172" cy="80676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592" tIns="6479" rIns="2592" bIns="0">
            <a:spAutoFit/>
          </a:bodyPr>
          <a:lstStyle/>
          <a:p>
            <a:pPr marL="457200" indent="-457200">
              <a:spcAft>
                <a:spcPts val="2400"/>
              </a:spcAft>
              <a:tabLst>
                <a:tab pos="457200" algn="l"/>
              </a:tabLst>
            </a:pPr>
            <a:r>
              <a:rPr lang="en-US" sz="2600">
                <a:latin typeface="+mn-lt"/>
                <a:cs typeface="Calibri"/>
              </a:rPr>
              <a:t>A.	Alice inserts her first Spanish lesson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2517197" y="611814"/>
            <a:ext cx="2167765" cy="2255110"/>
            <a:chOff x="2517197" y="611814"/>
            <a:chExt cx="2167765" cy="2255110"/>
          </a:xfrm>
        </p:grpSpPr>
        <p:grpSp>
          <p:nvGrpSpPr>
            <p:cNvPr id="106" name="Group 105"/>
            <p:cNvGrpSpPr/>
            <p:nvPr/>
          </p:nvGrpSpPr>
          <p:grpSpPr>
            <a:xfrm>
              <a:off x="2517197" y="926133"/>
              <a:ext cx="2167765" cy="1940791"/>
              <a:chOff x="3040744" y="727866"/>
              <a:chExt cx="2167765" cy="1940791"/>
            </a:xfrm>
          </p:grpSpPr>
          <p:sp>
            <p:nvSpPr>
              <p:cNvPr id="108" name="Rounded Rectangle 107"/>
              <p:cNvSpPr/>
              <p:nvPr/>
            </p:nvSpPr>
            <p:spPr bwMode="auto">
              <a:xfrm>
                <a:off x="3040744" y="727866"/>
                <a:ext cx="2167765" cy="1940791"/>
              </a:xfrm>
              <a:prstGeom prst="roundRect">
                <a:avLst>
                  <a:gd name="adj" fmla="val 9531"/>
                </a:avLst>
              </a:prstGeom>
              <a:solidFill>
                <a:srgbClr val="CCD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109" name="AutoShape 33"/>
              <p:cNvSpPr>
                <a:spLocks noChangeArrowheads="1"/>
              </p:cNvSpPr>
              <p:nvPr/>
            </p:nvSpPr>
            <p:spPr bwMode="auto">
              <a:xfrm>
                <a:off x="3130532" y="778162"/>
                <a:ext cx="514401" cy="1853202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pPr algn="r">
                  <a:spcAft>
                    <a:spcPts val="280"/>
                  </a:spcAft>
                </a:pPr>
                <a:r>
                  <a:rPr lang="en-US" sz="2200">
                    <a:latin typeface="+mn-lt"/>
                    <a:cs typeface="Calibri"/>
                  </a:rPr>
                  <a:t>1. </a:t>
                </a:r>
              </a:p>
              <a:p>
                <a:pPr algn="r">
                  <a:spcAft>
                    <a:spcPts val="280"/>
                  </a:spcAft>
                </a:pPr>
                <a:r>
                  <a:rPr lang="en-US" sz="2200">
                    <a:latin typeface="+mn-lt"/>
                    <a:cs typeface="Calibri"/>
                  </a:rPr>
                  <a:t>2.</a:t>
                </a:r>
              </a:p>
              <a:p>
                <a:pPr algn="r">
                  <a:spcAft>
                    <a:spcPts val="280"/>
                  </a:spcAft>
                </a:pPr>
                <a:r>
                  <a:rPr lang="en-US" sz="2200">
                    <a:latin typeface="+mn-lt"/>
                    <a:cs typeface="Calibri"/>
                  </a:rPr>
                  <a:t>3.</a:t>
                </a:r>
              </a:p>
              <a:p>
                <a:pPr algn="r">
                  <a:spcAft>
                    <a:spcPts val="280"/>
                  </a:spcAft>
                </a:pPr>
                <a:r>
                  <a:rPr lang="en-US" sz="2200">
                    <a:latin typeface="+mn-lt"/>
                    <a:cs typeface="Calibri"/>
                  </a:rPr>
                  <a:t>...</a:t>
                </a:r>
              </a:p>
              <a:p>
                <a:pPr algn="r">
                  <a:spcAft>
                    <a:spcPts val="280"/>
                  </a:spcAft>
                </a:pPr>
                <a:r>
                  <a:rPr lang="en-US" sz="2200">
                    <a:latin typeface="+mn-lt"/>
                    <a:cs typeface="Calibri"/>
                  </a:rPr>
                  <a:t>100.</a:t>
                </a: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3767834" y="1146605"/>
                <a:ext cx="1353208" cy="327772"/>
                <a:chOff x="3093139" y="1533069"/>
                <a:chExt cx="1353208" cy="327772"/>
              </a:xfrm>
            </p:grpSpPr>
            <p:sp>
              <p:nvSpPr>
                <p:cNvPr id="121" name="Rectangle 120"/>
                <p:cNvSpPr/>
                <p:nvPr/>
              </p:nvSpPr>
              <p:spPr bwMode="auto">
                <a:xfrm>
                  <a:off x="3093139" y="1556176"/>
                  <a:ext cx="1353208" cy="30466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2000" smtClean="0"/>
                </a:p>
              </p:txBody>
            </p:sp>
            <p:sp>
              <p:nvSpPr>
                <p:cNvPr id="122" name="AutoShape 33"/>
                <p:cNvSpPr>
                  <a:spLocks noChangeArrowheads="1"/>
                </p:cNvSpPr>
                <p:nvPr/>
              </p:nvSpPr>
              <p:spPr bwMode="auto">
                <a:xfrm>
                  <a:off x="3148575" y="1533069"/>
                  <a:ext cx="1069629" cy="314319"/>
                </a:xfrm>
                <a:prstGeom prst="leftRightArrow">
                  <a:avLst>
                    <a:gd name="adj1" fmla="val 100000"/>
                    <a:gd name="adj2" fmla="val 0"/>
                  </a:avLst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2592" tIns="6479" rIns="2592" bIns="0">
                  <a:spAutoFit/>
                </a:bodyPr>
                <a:lstStyle/>
                <a:p>
                  <a:r>
                    <a:rPr lang="en-US" sz="2000">
                      <a:latin typeface="+mn-lt"/>
                      <a:cs typeface="Calibri"/>
                    </a:rPr>
                    <a:t>pay/pagar</a:t>
                  </a:r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3767834" y="765464"/>
                <a:ext cx="1353208" cy="342499"/>
                <a:chOff x="3099491" y="1058143"/>
                <a:chExt cx="1353208" cy="342499"/>
              </a:xfrm>
            </p:grpSpPr>
            <p:sp>
              <p:nvSpPr>
                <p:cNvPr id="119" name="Rectangle 118"/>
                <p:cNvSpPr/>
                <p:nvPr/>
              </p:nvSpPr>
              <p:spPr bwMode="auto">
                <a:xfrm>
                  <a:off x="3099491" y="1095977"/>
                  <a:ext cx="1353208" cy="30466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2000" smtClean="0"/>
                </a:p>
              </p:txBody>
            </p:sp>
            <p:sp>
              <p:nvSpPr>
                <p:cNvPr id="120" name="AutoShape 33"/>
                <p:cNvSpPr>
                  <a:spLocks noChangeArrowheads="1"/>
                </p:cNvSpPr>
                <p:nvPr/>
              </p:nvSpPr>
              <p:spPr bwMode="auto">
                <a:xfrm>
                  <a:off x="3154927" y="1058143"/>
                  <a:ext cx="508552" cy="314319"/>
                </a:xfrm>
                <a:prstGeom prst="leftRightArrow">
                  <a:avLst>
                    <a:gd name="adj1" fmla="val 100000"/>
                    <a:gd name="adj2" fmla="val 0"/>
                  </a:avLst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2592" tIns="6479" rIns="2592" bIns="0">
                  <a:spAutoFit/>
                </a:bodyPr>
                <a:lstStyle/>
                <a:p>
                  <a:r>
                    <a:rPr lang="en-US" sz="2000">
                      <a:latin typeface="+mn-lt"/>
                      <a:cs typeface="Calibri"/>
                    </a:rPr>
                    <a:t>go/ir</a:t>
                  </a: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3767834" y="1513019"/>
                <a:ext cx="1353208" cy="330637"/>
                <a:chOff x="3071269" y="2008657"/>
                <a:chExt cx="1353208" cy="330637"/>
              </a:xfrm>
            </p:grpSpPr>
            <p:sp>
              <p:nvSpPr>
                <p:cNvPr id="117" name="Rectangle 116"/>
                <p:cNvSpPr/>
                <p:nvPr/>
              </p:nvSpPr>
              <p:spPr bwMode="auto">
                <a:xfrm>
                  <a:off x="3071269" y="2034629"/>
                  <a:ext cx="1353208" cy="30466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2000" smtClean="0"/>
                </a:p>
              </p:txBody>
            </p:sp>
            <p:sp>
              <p:nvSpPr>
                <p:cNvPr id="118" name="AutoShape 33"/>
                <p:cNvSpPr>
                  <a:spLocks noChangeArrowheads="1"/>
                </p:cNvSpPr>
                <p:nvPr/>
              </p:nvSpPr>
              <p:spPr bwMode="auto">
                <a:xfrm>
                  <a:off x="3126705" y="2008657"/>
                  <a:ext cx="1210693" cy="314319"/>
                </a:xfrm>
                <a:prstGeom prst="leftRightArrow">
                  <a:avLst>
                    <a:gd name="adj1" fmla="val 100000"/>
                    <a:gd name="adj2" fmla="val 0"/>
                  </a:avLst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2592" tIns="6479" rIns="2592" bIns="0">
                  <a:spAutoFit/>
                </a:bodyPr>
                <a:lstStyle/>
                <a:p>
                  <a:r>
                    <a:rPr lang="en-US" sz="2000">
                      <a:latin typeface="+mn-lt"/>
                      <a:cs typeface="Calibri"/>
                    </a:rPr>
                    <a:t>come/venir</a:t>
                  </a:r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3767834" y="2266035"/>
                <a:ext cx="1353208" cy="328388"/>
                <a:chOff x="3093139" y="2982044"/>
                <a:chExt cx="1353208" cy="328388"/>
              </a:xfrm>
            </p:grpSpPr>
            <p:sp>
              <p:nvSpPr>
                <p:cNvPr id="115" name="Rectangle 114"/>
                <p:cNvSpPr/>
                <p:nvPr/>
              </p:nvSpPr>
              <p:spPr bwMode="auto">
                <a:xfrm>
                  <a:off x="3093139" y="3005767"/>
                  <a:ext cx="1353208" cy="304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2000" smtClean="0"/>
                </a:p>
              </p:txBody>
            </p:sp>
            <p:sp>
              <p:nvSpPr>
                <p:cNvPr id="116" name="AutoShape 33"/>
                <p:cNvSpPr>
                  <a:spLocks noChangeArrowheads="1"/>
                </p:cNvSpPr>
                <p:nvPr/>
              </p:nvSpPr>
              <p:spPr bwMode="auto">
                <a:xfrm>
                  <a:off x="3148575" y="2982044"/>
                  <a:ext cx="864444" cy="314319"/>
                </a:xfrm>
                <a:prstGeom prst="leftRightArrow">
                  <a:avLst>
                    <a:gd name="adj1" fmla="val 100000"/>
                    <a:gd name="adj2" fmla="val 0"/>
                  </a:avLst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2592" tIns="6479" rIns="2592" bIns="0">
                  <a:spAutoFit/>
                </a:bodyPr>
                <a:lstStyle/>
                <a:p>
                  <a:r>
                    <a:rPr lang="en-US" sz="2000">
                      <a:latin typeface="+mn-lt"/>
                      <a:cs typeface="Calibri"/>
                    </a:rPr>
                    <a:t>hear/oir</a:t>
                  </a:r>
                  <a:endParaRPr lang="pl-PL" sz="2000">
                    <a:latin typeface="+mn-lt"/>
                    <a:cs typeface="Calibri"/>
                  </a:endParaRPr>
                </a:p>
              </p:txBody>
            </p:sp>
          </p:grpSp>
          <p:sp>
            <p:nvSpPr>
              <p:cNvPr id="114" name="AutoShape 33"/>
              <p:cNvSpPr>
                <a:spLocks noChangeArrowheads="1"/>
              </p:cNvSpPr>
              <p:nvPr/>
            </p:nvSpPr>
            <p:spPr bwMode="auto">
              <a:xfrm>
                <a:off x="3767834" y="1882298"/>
                <a:ext cx="218897" cy="345096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200">
                    <a:latin typeface="+mn-lt"/>
                    <a:cs typeface="Calibri"/>
                  </a:rPr>
                  <a:t>...</a:t>
                </a:r>
                <a:endParaRPr lang="pl-PL" sz="2200">
                  <a:latin typeface="+mn-lt"/>
                  <a:cs typeface="Calibri"/>
                </a:endParaRPr>
              </a:p>
            </p:txBody>
          </p:sp>
        </p:grpSp>
        <p:sp>
          <p:nvSpPr>
            <p:cNvPr id="107" name="AutoShape 33"/>
            <p:cNvSpPr>
              <a:spLocks noChangeArrowheads="1"/>
            </p:cNvSpPr>
            <p:nvPr/>
          </p:nvSpPr>
          <p:spPr bwMode="auto">
            <a:xfrm>
              <a:off x="2693764" y="611814"/>
              <a:ext cx="1019259" cy="31431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000" b="1">
                  <a:latin typeface="+mn-lt"/>
                  <a:cs typeface="Calibri"/>
                </a:rPr>
                <a:t>Spanish 1</a:t>
              </a:r>
              <a:endParaRPr lang="pl-PL" sz="2000" b="1">
                <a:latin typeface="+mn-lt"/>
                <a:cs typeface="Calibri"/>
              </a:endParaRPr>
            </a:p>
          </p:txBody>
        </p:sp>
      </p:grpSp>
      <p:grpSp>
        <p:nvGrpSpPr>
          <p:cNvPr id="8209" name="Group 8208"/>
          <p:cNvGrpSpPr/>
          <p:nvPr/>
        </p:nvGrpSpPr>
        <p:grpSpPr>
          <a:xfrm>
            <a:off x="2517197" y="3313682"/>
            <a:ext cx="2167765" cy="2255110"/>
            <a:chOff x="2517197" y="3313682"/>
            <a:chExt cx="2167765" cy="2255110"/>
          </a:xfrm>
        </p:grpSpPr>
        <p:sp>
          <p:nvSpPr>
            <p:cNvPr id="90" name="AutoShape 33"/>
            <p:cNvSpPr>
              <a:spLocks noChangeArrowheads="1"/>
            </p:cNvSpPr>
            <p:nvPr/>
          </p:nvSpPr>
          <p:spPr bwMode="auto">
            <a:xfrm>
              <a:off x="2693764" y="3313682"/>
              <a:ext cx="1019259" cy="31431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000" b="1">
                  <a:latin typeface="+mn-lt"/>
                  <a:cs typeface="Calibri"/>
                </a:rPr>
                <a:t>Spanish 1</a:t>
              </a:r>
              <a:endParaRPr lang="pl-PL" sz="2000" b="1">
                <a:latin typeface="+mn-lt"/>
                <a:cs typeface="Calibri"/>
              </a:endParaRPr>
            </a:p>
          </p:txBody>
        </p:sp>
        <p:grpSp>
          <p:nvGrpSpPr>
            <p:cNvPr id="8205" name="Group 8204"/>
            <p:cNvGrpSpPr/>
            <p:nvPr/>
          </p:nvGrpSpPr>
          <p:grpSpPr>
            <a:xfrm>
              <a:off x="2517197" y="3628001"/>
              <a:ext cx="2167765" cy="1940791"/>
              <a:chOff x="3040744" y="3059376"/>
              <a:chExt cx="2167765" cy="1940791"/>
            </a:xfrm>
          </p:grpSpPr>
          <p:sp>
            <p:nvSpPr>
              <p:cNvPr id="71" name="Rounded Rectangle 70"/>
              <p:cNvSpPr/>
              <p:nvPr/>
            </p:nvSpPr>
            <p:spPr bwMode="auto">
              <a:xfrm>
                <a:off x="3040744" y="3059376"/>
                <a:ext cx="2167765" cy="1940791"/>
              </a:xfrm>
              <a:prstGeom prst="roundRect">
                <a:avLst>
                  <a:gd name="adj" fmla="val 9531"/>
                </a:avLst>
              </a:prstGeom>
              <a:solidFill>
                <a:srgbClr val="CCD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72" name="AutoShape 33"/>
              <p:cNvSpPr>
                <a:spLocks noChangeArrowheads="1"/>
              </p:cNvSpPr>
              <p:nvPr/>
            </p:nvSpPr>
            <p:spPr bwMode="auto">
              <a:xfrm>
                <a:off x="3130532" y="3109672"/>
                <a:ext cx="514401" cy="1853202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pPr algn="r">
                  <a:spcAft>
                    <a:spcPts val="280"/>
                  </a:spcAft>
                </a:pPr>
                <a:r>
                  <a:rPr lang="en-US" sz="2200">
                    <a:latin typeface="+mn-lt"/>
                    <a:cs typeface="Calibri"/>
                  </a:rPr>
                  <a:t>1. </a:t>
                </a:r>
              </a:p>
              <a:p>
                <a:pPr algn="r">
                  <a:spcAft>
                    <a:spcPts val="280"/>
                  </a:spcAft>
                </a:pPr>
                <a:r>
                  <a:rPr lang="en-US" sz="2200">
                    <a:latin typeface="+mn-lt"/>
                    <a:cs typeface="Calibri"/>
                  </a:rPr>
                  <a:t>2.</a:t>
                </a:r>
              </a:p>
              <a:p>
                <a:pPr algn="r">
                  <a:spcAft>
                    <a:spcPts val="280"/>
                  </a:spcAft>
                </a:pPr>
                <a:r>
                  <a:rPr lang="en-US" sz="2200">
                    <a:latin typeface="+mn-lt"/>
                    <a:cs typeface="Calibri"/>
                  </a:rPr>
                  <a:t>3.</a:t>
                </a:r>
              </a:p>
              <a:p>
                <a:pPr algn="r">
                  <a:spcAft>
                    <a:spcPts val="280"/>
                  </a:spcAft>
                </a:pPr>
                <a:r>
                  <a:rPr lang="en-US" sz="2200">
                    <a:latin typeface="+mn-lt"/>
                    <a:cs typeface="Calibri"/>
                  </a:rPr>
                  <a:t>...</a:t>
                </a:r>
              </a:p>
              <a:p>
                <a:pPr algn="r">
                  <a:spcAft>
                    <a:spcPts val="280"/>
                  </a:spcAft>
                </a:pPr>
                <a:r>
                  <a:rPr lang="en-US" sz="2200">
                    <a:latin typeface="+mn-lt"/>
                    <a:cs typeface="Calibri"/>
                  </a:rPr>
                  <a:t>100.</a:t>
                </a:r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3767834" y="3478115"/>
                <a:ext cx="1353208" cy="327772"/>
                <a:chOff x="3093139" y="1533069"/>
                <a:chExt cx="1353208" cy="327772"/>
              </a:xfrm>
            </p:grpSpPr>
            <p:sp>
              <p:nvSpPr>
                <p:cNvPr id="74" name="Rectangle 73"/>
                <p:cNvSpPr/>
                <p:nvPr/>
              </p:nvSpPr>
              <p:spPr bwMode="auto">
                <a:xfrm>
                  <a:off x="3093139" y="1556176"/>
                  <a:ext cx="1353208" cy="30466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2000" smtClean="0"/>
                </a:p>
              </p:txBody>
            </p:sp>
            <p:sp>
              <p:nvSpPr>
                <p:cNvPr id="75" name="AutoShape 33"/>
                <p:cNvSpPr>
                  <a:spLocks noChangeArrowheads="1"/>
                </p:cNvSpPr>
                <p:nvPr/>
              </p:nvSpPr>
              <p:spPr bwMode="auto">
                <a:xfrm>
                  <a:off x="3148575" y="1533069"/>
                  <a:ext cx="1069629" cy="314319"/>
                </a:xfrm>
                <a:prstGeom prst="leftRightArrow">
                  <a:avLst>
                    <a:gd name="adj1" fmla="val 100000"/>
                    <a:gd name="adj2" fmla="val 0"/>
                  </a:avLst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2592" tIns="6479" rIns="2592" bIns="0">
                  <a:spAutoFit/>
                </a:bodyPr>
                <a:lstStyle/>
                <a:p>
                  <a:r>
                    <a:rPr lang="en-US" sz="2000">
                      <a:latin typeface="+mn-lt"/>
                      <a:cs typeface="Calibri"/>
                    </a:rPr>
                    <a:t>pay/pagar</a:t>
                  </a: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3767834" y="3096974"/>
                <a:ext cx="1353208" cy="342499"/>
                <a:chOff x="3099491" y="1058143"/>
                <a:chExt cx="1353208" cy="342499"/>
              </a:xfrm>
            </p:grpSpPr>
            <p:sp>
              <p:nvSpPr>
                <p:cNvPr id="77" name="Rectangle 76"/>
                <p:cNvSpPr/>
                <p:nvPr/>
              </p:nvSpPr>
              <p:spPr bwMode="auto">
                <a:xfrm>
                  <a:off x="3099491" y="1095977"/>
                  <a:ext cx="1353208" cy="30466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2000" smtClean="0"/>
                </a:p>
              </p:txBody>
            </p:sp>
            <p:sp>
              <p:nvSpPr>
                <p:cNvPr id="78" name="AutoShape 33"/>
                <p:cNvSpPr>
                  <a:spLocks noChangeArrowheads="1"/>
                </p:cNvSpPr>
                <p:nvPr/>
              </p:nvSpPr>
              <p:spPr bwMode="auto">
                <a:xfrm>
                  <a:off x="3154927" y="1058143"/>
                  <a:ext cx="967036" cy="314319"/>
                </a:xfrm>
                <a:prstGeom prst="leftRightArrow">
                  <a:avLst>
                    <a:gd name="adj1" fmla="val 100000"/>
                    <a:gd name="adj2" fmla="val 0"/>
                  </a:avLst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2592" tIns="6479" rIns="2592" bIns="0">
                  <a:spAutoFit/>
                </a:bodyPr>
                <a:lstStyle/>
                <a:p>
                  <a:r>
                    <a:rPr lang="en-US" sz="2000">
                      <a:latin typeface="+mn-lt"/>
                      <a:cs typeface="Calibri"/>
                    </a:rPr>
                    <a:t>go/</a:t>
                  </a:r>
                  <a:r>
                    <a:rPr lang="en-US" sz="2000">
                      <a:solidFill>
                        <a:srgbClr val="FF0000"/>
                      </a:solidFill>
                      <a:latin typeface="+mn-lt"/>
                      <a:cs typeface="Calibri"/>
                    </a:rPr>
                    <a:t>andar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767834" y="3844529"/>
                <a:ext cx="1353208" cy="330637"/>
                <a:chOff x="3071269" y="2008657"/>
                <a:chExt cx="1353208" cy="330637"/>
              </a:xfrm>
            </p:grpSpPr>
            <p:sp>
              <p:nvSpPr>
                <p:cNvPr id="80" name="Rectangle 79"/>
                <p:cNvSpPr/>
                <p:nvPr/>
              </p:nvSpPr>
              <p:spPr bwMode="auto">
                <a:xfrm>
                  <a:off x="3071269" y="2034629"/>
                  <a:ext cx="1353208" cy="30466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2000" smtClean="0"/>
                </a:p>
              </p:txBody>
            </p:sp>
            <p:sp>
              <p:nvSpPr>
                <p:cNvPr id="81" name="AutoShape 33"/>
                <p:cNvSpPr>
                  <a:spLocks noChangeArrowheads="1"/>
                </p:cNvSpPr>
                <p:nvPr/>
              </p:nvSpPr>
              <p:spPr bwMode="auto">
                <a:xfrm>
                  <a:off x="3126705" y="2008657"/>
                  <a:ext cx="1210693" cy="314319"/>
                </a:xfrm>
                <a:prstGeom prst="leftRightArrow">
                  <a:avLst>
                    <a:gd name="adj1" fmla="val 100000"/>
                    <a:gd name="adj2" fmla="val 0"/>
                  </a:avLst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2592" tIns="6479" rIns="2592" bIns="0">
                  <a:spAutoFit/>
                </a:bodyPr>
                <a:lstStyle/>
                <a:p>
                  <a:r>
                    <a:rPr lang="en-US" sz="2000">
                      <a:latin typeface="+mn-lt"/>
                      <a:cs typeface="Calibri"/>
                    </a:rPr>
                    <a:t>come/venir</a:t>
                  </a: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3767834" y="4597545"/>
                <a:ext cx="1353208" cy="328388"/>
                <a:chOff x="3093139" y="2982044"/>
                <a:chExt cx="1353208" cy="32838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3093139" y="3005767"/>
                  <a:ext cx="1353208" cy="304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2000" smtClean="0"/>
                </a:p>
              </p:txBody>
            </p:sp>
            <p:sp>
              <p:nvSpPr>
                <p:cNvPr id="84" name="AutoShape 33"/>
                <p:cNvSpPr>
                  <a:spLocks noChangeArrowheads="1"/>
                </p:cNvSpPr>
                <p:nvPr/>
              </p:nvSpPr>
              <p:spPr bwMode="auto">
                <a:xfrm>
                  <a:off x="3148575" y="2982044"/>
                  <a:ext cx="864444" cy="314319"/>
                </a:xfrm>
                <a:prstGeom prst="leftRightArrow">
                  <a:avLst>
                    <a:gd name="adj1" fmla="val 100000"/>
                    <a:gd name="adj2" fmla="val 0"/>
                  </a:avLst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2592" tIns="6479" rIns="2592" bIns="0">
                  <a:spAutoFit/>
                </a:bodyPr>
                <a:lstStyle/>
                <a:p>
                  <a:r>
                    <a:rPr lang="en-US" sz="2000">
                      <a:latin typeface="+mn-lt"/>
                      <a:cs typeface="Calibri"/>
                    </a:rPr>
                    <a:t>hear/oir</a:t>
                  </a:r>
                  <a:endParaRPr lang="pl-PL" sz="2000">
                    <a:latin typeface="+mn-lt"/>
                    <a:cs typeface="Calibri"/>
                  </a:endParaRPr>
                </a:p>
              </p:txBody>
            </p:sp>
          </p:grpSp>
          <p:sp>
            <p:nvSpPr>
              <p:cNvPr id="85" name="AutoShape 33"/>
              <p:cNvSpPr>
                <a:spLocks noChangeArrowheads="1"/>
              </p:cNvSpPr>
              <p:nvPr/>
            </p:nvSpPr>
            <p:spPr bwMode="auto">
              <a:xfrm>
                <a:off x="3767834" y="4213808"/>
                <a:ext cx="218897" cy="345096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200">
                    <a:latin typeface="+mn-lt"/>
                    <a:cs typeface="Calibri"/>
                  </a:rPr>
                  <a:t>...</a:t>
                </a:r>
                <a:endParaRPr lang="pl-PL" sz="2200">
                  <a:latin typeface="+mn-lt"/>
                  <a:cs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02426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22222E-6 L 5.55112E-17 0.3939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92" grpId="0" animBg="1"/>
      <p:bldP spid="93" grpId="0" animBg="1"/>
      <p:bldP spid="96" grpId="0"/>
      <p:bldP spid="97" grpId="0"/>
      <p:bldP spid="100" grpId="0"/>
      <p:bldP spid="101" grpId="0"/>
      <p:bldP spid="10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81035" y="6594475"/>
            <a:ext cx="181991" cy="215444"/>
          </a:xfrm>
        </p:spPr>
        <p:txBody>
          <a:bodyPr/>
          <a:lstStyle/>
          <a:p>
            <a:fld id="{FFAB1C8F-0AF1-4C92-9122-92D7D682116F}" type="slidenum">
              <a:rPr lang="de-DE" smtClean="0"/>
              <a:pPr/>
              <a:t>13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2" y="13730"/>
            <a:ext cx="1724005" cy="430887"/>
          </a:xfrm>
        </p:spPr>
        <p:txBody>
          <a:bodyPr/>
          <a:lstStyle/>
          <a:p>
            <a:r>
              <a:rPr lang="en-US"/>
              <a:t>Challenge 1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54068" y="717053"/>
            <a:ext cx="1188720" cy="1591151"/>
            <a:chOff x="465733" y="914607"/>
            <a:chExt cx="1188720" cy="15911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733" y="914607"/>
              <a:ext cx="1188720" cy="1188720"/>
            </a:xfrm>
            <a:prstGeom prst="rect">
              <a:avLst/>
            </a:prstGeom>
          </p:spPr>
        </p:pic>
        <p:sp>
          <p:nvSpPr>
            <p:cNvPr id="22" name="AutoShape 33"/>
            <p:cNvSpPr>
              <a:spLocks noChangeArrowheads="1"/>
            </p:cNvSpPr>
            <p:nvPr/>
          </p:nvSpPr>
          <p:spPr bwMode="auto">
            <a:xfrm>
              <a:off x="705942" y="2068329"/>
              <a:ext cx="708302" cy="43742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800">
                  <a:latin typeface="+mn-lt"/>
                  <a:cs typeface="Calibri"/>
                </a:rPr>
                <a:t>Alice</a:t>
              </a:r>
              <a:endParaRPr lang="pl-PL" sz="2800">
                <a:latin typeface="+mn-lt"/>
                <a:cs typeface="Calibri"/>
              </a:endParaRPr>
            </a:p>
          </p:txBody>
        </p:sp>
      </p:grpSp>
      <p:sp>
        <p:nvSpPr>
          <p:cNvPr id="31" name="AutoShape 33"/>
          <p:cNvSpPr>
            <a:spLocks noChangeArrowheads="1"/>
          </p:cNvSpPr>
          <p:nvPr/>
        </p:nvSpPr>
        <p:spPr bwMode="auto">
          <a:xfrm>
            <a:off x="5349197" y="1508141"/>
            <a:ext cx="3613829" cy="3576750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592" tIns="6479" rIns="2592" bIns="0">
            <a:spAutoFit/>
          </a:bodyPr>
          <a:lstStyle/>
          <a:p>
            <a:pPr marL="395288" indent="-395288">
              <a:spcAft>
                <a:spcPts val="1200"/>
              </a:spcAft>
              <a:buFont typeface="Arial"/>
              <a:buChar char="•"/>
            </a:pPr>
            <a:r>
              <a:rPr lang="en-US" sz="2600">
                <a:latin typeface="+mn-lt"/>
                <a:cs typeface="Calibri"/>
              </a:rPr>
              <a:t>Alice's (original)</a:t>
            </a:r>
          </a:p>
          <a:p>
            <a:pPr marL="395288" indent="-395288">
              <a:spcAft>
                <a:spcPts val="1200"/>
              </a:spcAft>
              <a:buFont typeface="Arial"/>
              <a:buChar char="•"/>
            </a:pPr>
            <a:r>
              <a:rPr lang="en-US" sz="2600">
                <a:latin typeface="+mn-lt"/>
                <a:cs typeface="Calibri"/>
              </a:rPr>
              <a:t>Bob's (most recent)</a:t>
            </a:r>
          </a:p>
          <a:p>
            <a:pPr marL="395288" indent="-395288">
              <a:spcAft>
                <a:spcPts val="1200"/>
              </a:spcAft>
              <a:buFont typeface="Arial"/>
              <a:buChar char="•"/>
            </a:pPr>
            <a:r>
              <a:rPr lang="en-US" sz="2600">
                <a:latin typeface="+mn-lt"/>
                <a:cs typeface="Calibri"/>
              </a:rPr>
              <a:t>their intersection</a:t>
            </a:r>
          </a:p>
          <a:p>
            <a:pPr marL="395288" indent="-395288">
              <a:spcAft>
                <a:spcPts val="1200"/>
              </a:spcAft>
              <a:buFont typeface="Arial"/>
              <a:buChar char="•"/>
            </a:pPr>
            <a:r>
              <a:rPr lang="en-US" sz="2600">
                <a:latin typeface="+mn-lt"/>
                <a:cs typeface="Calibri"/>
              </a:rPr>
              <a:t>their union</a:t>
            </a:r>
          </a:p>
          <a:p>
            <a:pPr marL="395288" indent="-395288">
              <a:spcAft>
                <a:spcPts val="1200"/>
              </a:spcAft>
              <a:buFont typeface="Arial"/>
              <a:buChar char="•"/>
            </a:pPr>
            <a:r>
              <a:rPr lang="en-US" sz="2600">
                <a:latin typeface="+mn-lt"/>
                <a:cs typeface="Calibri"/>
              </a:rPr>
              <a:t>presenting the one </a:t>
            </a:r>
            <a:r>
              <a:rPr lang="en-US" sz="2600" i="1">
                <a:latin typeface="+mn-lt"/>
                <a:cs typeface="Calibri"/>
              </a:rPr>
              <a:t>conflicting </a:t>
            </a:r>
            <a:r>
              <a:rPr lang="en-US" sz="2600">
                <a:latin typeface="+mn-lt"/>
                <a:cs typeface="Calibri"/>
              </a:rPr>
              <a:t>tuple</a:t>
            </a:r>
          </a:p>
          <a:p>
            <a:pPr marL="395288" indent="-395288">
              <a:spcAft>
                <a:spcPts val="600"/>
              </a:spcAft>
              <a:buFont typeface="Arial"/>
              <a:buChar char="•"/>
            </a:pPr>
            <a:endParaRPr lang="pl-PL" sz="2600">
              <a:latin typeface="+mn-lt"/>
              <a:cs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54068" y="2876052"/>
            <a:ext cx="1188720" cy="1591149"/>
            <a:chOff x="762064" y="3003191"/>
            <a:chExt cx="1188720" cy="1591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64" y="3003191"/>
              <a:ext cx="1188720" cy="1188720"/>
            </a:xfrm>
            <a:prstGeom prst="rect">
              <a:avLst/>
            </a:prstGeom>
          </p:spPr>
        </p:pic>
        <p:sp>
          <p:nvSpPr>
            <p:cNvPr id="23" name="AutoShape 33"/>
            <p:cNvSpPr>
              <a:spLocks noChangeArrowheads="1"/>
            </p:cNvSpPr>
            <p:nvPr/>
          </p:nvSpPr>
          <p:spPr bwMode="auto">
            <a:xfrm>
              <a:off x="1067145" y="4156911"/>
              <a:ext cx="578559" cy="43742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pl-PL" sz="2800">
                  <a:latin typeface="+mn-lt"/>
                  <a:cs typeface="Calibri"/>
                </a:rPr>
                <a:t>Bob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4068" y="5035048"/>
            <a:ext cx="1188720" cy="1599485"/>
            <a:chOff x="762064" y="4837494"/>
            <a:chExt cx="1188720" cy="15994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64" y="4837494"/>
              <a:ext cx="1188720" cy="1188720"/>
            </a:xfrm>
            <a:prstGeom prst="rect">
              <a:avLst/>
            </a:prstGeom>
          </p:spPr>
        </p:pic>
        <p:sp>
          <p:nvSpPr>
            <p:cNvPr id="24" name="AutoShape 33"/>
            <p:cNvSpPr>
              <a:spLocks noChangeArrowheads="1"/>
            </p:cNvSpPr>
            <p:nvPr/>
          </p:nvSpPr>
          <p:spPr bwMode="auto">
            <a:xfrm>
              <a:off x="843426" y="5999550"/>
              <a:ext cx="1025997" cy="43742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800">
                  <a:latin typeface="+mn-lt"/>
                  <a:cs typeface="Calibri"/>
                </a:rPr>
                <a:t>Charlie</a:t>
              </a:r>
              <a:endParaRPr lang="pl-PL" sz="2800">
                <a:latin typeface="+mn-lt"/>
                <a:cs typeface="Calibri"/>
              </a:endParaRPr>
            </a:p>
          </p:txBody>
        </p:sp>
      </p:grpSp>
      <p:grpSp>
        <p:nvGrpSpPr>
          <p:cNvPr id="8204" name="Group 8203"/>
          <p:cNvGrpSpPr/>
          <p:nvPr/>
        </p:nvGrpSpPr>
        <p:grpSpPr>
          <a:xfrm>
            <a:off x="2517197" y="926133"/>
            <a:ext cx="2167765" cy="1940791"/>
            <a:chOff x="3040744" y="727866"/>
            <a:chExt cx="2167765" cy="1940791"/>
          </a:xfrm>
        </p:grpSpPr>
        <p:sp>
          <p:nvSpPr>
            <p:cNvPr id="8192" name="Rounded Rectangle 8191"/>
            <p:cNvSpPr/>
            <p:nvPr/>
          </p:nvSpPr>
          <p:spPr bwMode="auto">
            <a:xfrm>
              <a:off x="3040744" y="727866"/>
              <a:ext cx="2167765" cy="1940791"/>
            </a:xfrm>
            <a:prstGeom prst="roundRect">
              <a:avLst>
                <a:gd name="adj" fmla="val 9531"/>
              </a:avLst>
            </a:prstGeom>
            <a:solidFill>
              <a:srgbClr val="CCD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42" name="AutoShape 33"/>
            <p:cNvSpPr>
              <a:spLocks noChangeArrowheads="1"/>
            </p:cNvSpPr>
            <p:nvPr/>
          </p:nvSpPr>
          <p:spPr bwMode="auto">
            <a:xfrm>
              <a:off x="3130532" y="778162"/>
              <a:ext cx="514401" cy="185320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1. 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2.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3.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...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100.</a:t>
              </a:r>
            </a:p>
          </p:txBody>
        </p:sp>
        <p:grpSp>
          <p:nvGrpSpPr>
            <p:cNvPr id="8201" name="Group 8200"/>
            <p:cNvGrpSpPr/>
            <p:nvPr/>
          </p:nvGrpSpPr>
          <p:grpSpPr>
            <a:xfrm>
              <a:off x="3767834" y="1146605"/>
              <a:ext cx="1353208" cy="327772"/>
              <a:chOff x="3093139" y="1533069"/>
              <a:chExt cx="1353208" cy="327772"/>
            </a:xfrm>
          </p:grpSpPr>
          <p:sp>
            <p:nvSpPr>
              <p:cNvPr id="8193" name="Rectangle 8192"/>
              <p:cNvSpPr/>
              <p:nvPr/>
            </p:nvSpPr>
            <p:spPr bwMode="auto">
              <a:xfrm>
                <a:off x="3093139" y="1556176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40" name="AutoShape 33"/>
              <p:cNvSpPr>
                <a:spLocks noChangeArrowheads="1"/>
              </p:cNvSpPr>
              <p:nvPr/>
            </p:nvSpPr>
            <p:spPr bwMode="auto">
              <a:xfrm>
                <a:off x="3148575" y="1533069"/>
                <a:ext cx="1069629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pay/pagar</a:t>
                </a:r>
              </a:p>
            </p:txBody>
          </p:sp>
        </p:grpSp>
        <p:grpSp>
          <p:nvGrpSpPr>
            <p:cNvPr id="8202" name="Group 8201"/>
            <p:cNvGrpSpPr/>
            <p:nvPr/>
          </p:nvGrpSpPr>
          <p:grpSpPr>
            <a:xfrm>
              <a:off x="3767834" y="765464"/>
              <a:ext cx="1353208" cy="342499"/>
              <a:chOff x="3099491" y="1058143"/>
              <a:chExt cx="1353208" cy="342499"/>
            </a:xfrm>
          </p:grpSpPr>
          <p:sp>
            <p:nvSpPr>
              <p:cNvPr id="44" name="Rectangle 43"/>
              <p:cNvSpPr/>
              <p:nvPr/>
            </p:nvSpPr>
            <p:spPr bwMode="auto">
              <a:xfrm>
                <a:off x="3099491" y="1095977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38" name="AutoShape 33"/>
              <p:cNvSpPr>
                <a:spLocks noChangeArrowheads="1"/>
              </p:cNvSpPr>
              <p:nvPr/>
            </p:nvSpPr>
            <p:spPr bwMode="auto">
              <a:xfrm>
                <a:off x="3154927" y="1058143"/>
                <a:ext cx="508552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go/ir</a:t>
                </a:r>
              </a:p>
            </p:txBody>
          </p:sp>
        </p:grpSp>
        <p:grpSp>
          <p:nvGrpSpPr>
            <p:cNvPr id="8200" name="Group 8199"/>
            <p:cNvGrpSpPr/>
            <p:nvPr/>
          </p:nvGrpSpPr>
          <p:grpSpPr>
            <a:xfrm>
              <a:off x="3767834" y="1513019"/>
              <a:ext cx="1353208" cy="330637"/>
              <a:chOff x="3071269" y="2008657"/>
              <a:chExt cx="1353208" cy="330637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3071269" y="2034629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39" name="AutoShape 33"/>
              <p:cNvSpPr>
                <a:spLocks noChangeArrowheads="1"/>
              </p:cNvSpPr>
              <p:nvPr/>
            </p:nvSpPr>
            <p:spPr bwMode="auto">
              <a:xfrm>
                <a:off x="3126705" y="2008657"/>
                <a:ext cx="1210693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come/venir</a:t>
                </a:r>
              </a:p>
            </p:txBody>
          </p:sp>
        </p:grpSp>
        <p:grpSp>
          <p:nvGrpSpPr>
            <p:cNvPr id="8199" name="Group 8198"/>
            <p:cNvGrpSpPr/>
            <p:nvPr/>
          </p:nvGrpSpPr>
          <p:grpSpPr>
            <a:xfrm>
              <a:off x="3767834" y="2266035"/>
              <a:ext cx="1353208" cy="328388"/>
              <a:chOff x="3093139" y="2982044"/>
              <a:chExt cx="1353208" cy="328388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3093139" y="3005767"/>
                <a:ext cx="1353208" cy="304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41" name="AutoShape 33"/>
              <p:cNvSpPr>
                <a:spLocks noChangeArrowheads="1"/>
              </p:cNvSpPr>
              <p:nvPr/>
            </p:nvSpPr>
            <p:spPr bwMode="auto">
              <a:xfrm>
                <a:off x="3148575" y="2982044"/>
                <a:ext cx="864444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hear/oir</a:t>
                </a:r>
                <a:endParaRPr lang="pl-PL" sz="2000">
                  <a:latin typeface="+mn-lt"/>
                  <a:cs typeface="Calibri"/>
                </a:endParaRPr>
              </a:p>
            </p:txBody>
          </p:sp>
        </p:grpSp>
        <p:sp>
          <p:nvSpPr>
            <p:cNvPr id="55" name="AutoShape 33"/>
            <p:cNvSpPr>
              <a:spLocks noChangeArrowheads="1"/>
            </p:cNvSpPr>
            <p:nvPr/>
          </p:nvSpPr>
          <p:spPr bwMode="auto">
            <a:xfrm>
              <a:off x="3767834" y="1882298"/>
              <a:ext cx="218897" cy="34509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200">
                  <a:latin typeface="+mn-lt"/>
                  <a:cs typeface="Calibri"/>
                </a:rPr>
                <a:t>...</a:t>
              </a:r>
              <a:endParaRPr lang="pl-PL" sz="2200">
                <a:latin typeface="+mn-lt"/>
                <a:cs typeface="Calibri"/>
              </a:endParaRPr>
            </a:p>
          </p:txBody>
        </p:sp>
      </p:grpSp>
      <p:grpSp>
        <p:nvGrpSpPr>
          <p:cNvPr id="8205" name="Group 8204"/>
          <p:cNvGrpSpPr/>
          <p:nvPr/>
        </p:nvGrpSpPr>
        <p:grpSpPr>
          <a:xfrm>
            <a:off x="2517197" y="3628001"/>
            <a:ext cx="2167765" cy="1940791"/>
            <a:chOff x="3040744" y="3059376"/>
            <a:chExt cx="2167765" cy="1940791"/>
          </a:xfrm>
        </p:grpSpPr>
        <p:sp>
          <p:nvSpPr>
            <p:cNvPr id="71" name="Rounded Rectangle 70"/>
            <p:cNvSpPr/>
            <p:nvPr/>
          </p:nvSpPr>
          <p:spPr bwMode="auto">
            <a:xfrm>
              <a:off x="3040744" y="3059376"/>
              <a:ext cx="2167765" cy="1940791"/>
            </a:xfrm>
            <a:prstGeom prst="roundRect">
              <a:avLst>
                <a:gd name="adj" fmla="val 9531"/>
              </a:avLst>
            </a:prstGeom>
            <a:solidFill>
              <a:srgbClr val="CCD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72" name="AutoShape 33"/>
            <p:cNvSpPr>
              <a:spLocks noChangeArrowheads="1"/>
            </p:cNvSpPr>
            <p:nvPr/>
          </p:nvSpPr>
          <p:spPr bwMode="auto">
            <a:xfrm>
              <a:off x="3130532" y="3109672"/>
              <a:ext cx="514401" cy="185320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1. 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2.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3.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...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100.</a:t>
              </a: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767834" y="3478115"/>
              <a:ext cx="1353208" cy="327772"/>
              <a:chOff x="3093139" y="1533069"/>
              <a:chExt cx="1353208" cy="327772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3093139" y="1556176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75" name="AutoShape 33"/>
              <p:cNvSpPr>
                <a:spLocks noChangeArrowheads="1"/>
              </p:cNvSpPr>
              <p:nvPr/>
            </p:nvSpPr>
            <p:spPr bwMode="auto">
              <a:xfrm>
                <a:off x="3148575" y="1533069"/>
                <a:ext cx="1069629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pay/pagar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767834" y="3096974"/>
              <a:ext cx="1353208" cy="342499"/>
              <a:chOff x="3099491" y="1058143"/>
              <a:chExt cx="1353208" cy="342499"/>
            </a:xfrm>
          </p:grpSpPr>
          <p:sp>
            <p:nvSpPr>
              <p:cNvPr id="77" name="Rectangle 76"/>
              <p:cNvSpPr/>
              <p:nvPr/>
            </p:nvSpPr>
            <p:spPr bwMode="auto">
              <a:xfrm>
                <a:off x="3099491" y="1095977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78" name="AutoShape 33"/>
              <p:cNvSpPr>
                <a:spLocks noChangeArrowheads="1"/>
              </p:cNvSpPr>
              <p:nvPr/>
            </p:nvSpPr>
            <p:spPr bwMode="auto">
              <a:xfrm>
                <a:off x="3154927" y="1058143"/>
                <a:ext cx="967036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go/</a:t>
                </a:r>
                <a:r>
                  <a:rPr lang="en-US" sz="2000">
                    <a:solidFill>
                      <a:srgbClr val="FF0000"/>
                    </a:solidFill>
                    <a:latin typeface="+mn-lt"/>
                    <a:cs typeface="Calibri"/>
                  </a:rPr>
                  <a:t>andar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767834" y="3844529"/>
              <a:ext cx="1353208" cy="330637"/>
              <a:chOff x="3071269" y="2008657"/>
              <a:chExt cx="1353208" cy="330637"/>
            </a:xfrm>
          </p:grpSpPr>
          <p:sp>
            <p:nvSpPr>
              <p:cNvPr id="80" name="Rectangle 79"/>
              <p:cNvSpPr/>
              <p:nvPr/>
            </p:nvSpPr>
            <p:spPr bwMode="auto">
              <a:xfrm>
                <a:off x="3071269" y="2034629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81" name="AutoShape 33"/>
              <p:cNvSpPr>
                <a:spLocks noChangeArrowheads="1"/>
              </p:cNvSpPr>
              <p:nvPr/>
            </p:nvSpPr>
            <p:spPr bwMode="auto">
              <a:xfrm>
                <a:off x="3126705" y="2008657"/>
                <a:ext cx="1210693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come/venir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767834" y="4597545"/>
              <a:ext cx="1353208" cy="328388"/>
              <a:chOff x="3093139" y="2982044"/>
              <a:chExt cx="1353208" cy="328388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3093139" y="3005767"/>
                <a:ext cx="1353208" cy="304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84" name="AutoShape 33"/>
              <p:cNvSpPr>
                <a:spLocks noChangeArrowheads="1"/>
              </p:cNvSpPr>
              <p:nvPr/>
            </p:nvSpPr>
            <p:spPr bwMode="auto">
              <a:xfrm>
                <a:off x="3148575" y="2982044"/>
                <a:ext cx="864444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hear/oir</a:t>
                </a:r>
                <a:endParaRPr lang="pl-PL" sz="2000">
                  <a:latin typeface="+mn-lt"/>
                  <a:cs typeface="Calibri"/>
                </a:endParaRPr>
              </a:p>
            </p:txBody>
          </p:sp>
        </p:grpSp>
        <p:sp>
          <p:nvSpPr>
            <p:cNvPr id="85" name="AutoShape 33"/>
            <p:cNvSpPr>
              <a:spLocks noChangeArrowheads="1"/>
            </p:cNvSpPr>
            <p:nvPr/>
          </p:nvSpPr>
          <p:spPr bwMode="auto">
            <a:xfrm>
              <a:off x="3767834" y="4213808"/>
              <a:ext cx="218897" cy="34509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200">
                  <a:latin typeface="+mn-lt"/>
                  <a:cs typeface="Calibri"/>
                </a:rPr>
                <a:t>...</a:t>
              </a:r>
              <a:endParaRPr lang="pl-PL" sz="2200">
                <a:latin typeface="+mn-lt"/>
                <a:cs typeface="Calibri"/>
              </a:endParaRPr>
            </a:p>
          </p:txBody>
        </p:sp>
      </p:grpSp>
      <p:sp>
        <p:nvSpPr>
          <p:cNvPr id="8203" name="Right Arrow 8202"/>
          <p:cNvSpPr/>
          <p:nvPr/>
        </p:nvSpPr>
        <p:spPr bwMode="auto">
          <a:xfrm>
            <a:off x="1509890" y="1210079"/>
            <a:ext cx="908530" cy="507062"/>
          </a:xfrm>
          <a:prstGeom prst="right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9" name="AutoShape 33"/>
          <p:cNvSpPr>
            <a:spLocks noChangeArrowheads="1"/>
          </p:cNvSpPr>
          <p:nvPr/>
        </p:nvSpPr>
        <p:spPr bwMode="auto">
          <a:xfrm>
            <a:off x="2693764" y="611814"/>
            <a:ext cx="1019259" cy="31431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r>
              <a:rPr lang="en-US" sz="2000" b="1">
                <a:latin typeface="+mn-lt"/>
                <a:cs typeface="Calibri"/>
              </a:rPr>
              <a:t>Spanish 1</a:t>
            </a:r>
            <a:endParaRPr lang="pl-PL" sz="2000" b="1">
              <a:latin typeface="+mn-lt"/>
              <a:cs typeface="Calibri"/>
            </a:endParaRPr>
          </a:p>
        </p:txBody>
      </p:sp>
      <p:sp>
        <p:nvSpPr>
          <p:cNvPr id="90" name="AutoShape 33"/>
          <p:cNvSpPr>
            <a:spLocks noChangeArrowheads="1"/>
          </p:cNvSpPr>
          <p:nvPr/>
        </p:nvSpPr>
        <p:spPr bwMode="auto">
          <a:xfrm>
            <a:off x="2693764" y="3313682"/>
            <a:ext cx="1019259" cy="31431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r>
              <a:rPr lang="en-US" sz="2000" b="1">
                <a:latin typeface="+mn-lt"/>
                <a:cs typeface="Calibri"/>
              </a:rPr>
              <a:t>Spanish 1</a:t>
            </a:r>
            <a:endParaRPr lang="pl-PL" sz="2000" b="1">
              <a:latin typeface="+mn-lt"/>
              <a:cs typeface="Calibri"/>
            </a:endParaRPr>
          </a:p>
        </p:txBody>
      </p:sp>
      <p:sp>
        <p:nvSpPr>
          <p:cNvPr id="92" name="Right Arrow 91"/>
          <p:cNvSpPr/>
          <p:nvPr/>
        </p:nvSpPr>
        <p:spPr bwMode="auto">
          <a:xfrm rot="1509877">
            <a:off x="1479360" y="3653317"/>
            <a:ext cx="976365" cy="507062"/>
          </a:xfrm>
          <a:prstGeom prst="right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93" name="Right Arrow 92"/>
          <p:cNvSpPr/>
          <p:nvPr/>
        </p:nvSpPr>
        <p:spPr bwMode="auto">
          <a:xfrm>
            <a:off x="1509890" y="6072503"/>
            <a:ext cx="908530" cy="507062"/>
          </a:xfrm>
          <a:prstGeom prst="right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207" name="Straight Connector 8206"/>
          <p:cNvCxnSpPr/>
          <p:nvPr/>
        </p:nvCxnSpPr>
        <p:spPr bwMode="auto">
          <a:xfrm>
            <a:off x="5009446" y="611814"/>
            <a:ext cx="0" cy="5967751"/>
          </a:xfrm>
          <a:prstGeom prst="line">
            <a:avLst/>
          </a:prstGeom>
          <a:solidFill>
            <a:schemeClr val="bg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AutoShape 33"/>
          <p:cNvSpPr>
            <a:spLocks noChangeArrowheads="1"/>
          </p:cNvSpPr>
          <p:nvPr/>
        </p:nvSpPr>
        <p:spPr bwMode="auto">
          <a:xfrm>
            <a:off x="2679653" y="5964147"/>
            <a:ext cx="242930" cy="622095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r>
              <a:rPr lang="en-US" sz="4000">
                <a:latin typeface="+mn-lt"/>
                <a:cs typeface="Calibri"/>
              </a:rPr>
              <a:t>?</a:t>
            </a:r>
            <a:endParaRPr lang="pl-PL" sz="4000">
              <a:latin typeface="+mn-lt"/>
              <a:cs typeface="Calibri"/>
            </a:endParaRPr>
          </a:p>
        </p:txBody>
      </p:sp>
      <p:sp>
        <p:nvSpPr>
          <p:cNvPr id="97" name="AutoShape 33"/>
          <p:cNvSpPr>
            <a:spLocks noChangeArrowheads="1"/>
          </p:cNvSpPr>
          <p:nvPr/>
        </p:nvSpPr>
        <p:spPr bwMode="auto">
          <a:xfrm>
            <a:off x="5349198" y="541259"/>
            <a:ext cx="3220172" cy="406652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592" tIns="6479" rIns="2592" bIns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600" i="1">
                <a:latin typeface="+mn-lt"/>
                <a:cs typeface="Calibri"/>
              </a:rPr>
              <a:t>1: What to return?</a:t>
            </a:r>
            <a:endParaRPr lang="pl-PL" sz="2600" i="1">
              <a:latin typeface="+mn-lt"/>
              <a:cs typeface="Calibri"/>
            </a:endParaRPr>
          </a:p>
        </p:txBody>
      </p:sp>
      <p:sp>
        <p:nvSpPr>
          <p:cNvPr id="56" name="AutoShape 33"/>
          <p:cNvSpPr>
            <a:spLocks noChangeArrowheads="1"/>
          </p:cNvSpPr>
          <p:nvPr/>
        </p:nvSpPr>
        <p:spPr bwMode="auto">
          <a:xfrm>
            <a:off x="5349198" y="5360711"/>
            <a:ext cx="3220172" cy="120687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592" tIns="6479" rIns="2592" bIns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600" i="1">
                <a:latin typeface="+mn-lt"/>
                <a:cs typeface="Calibri"/>
              </a:rPr>
              <a:t>How to inform the user about the structural variation in collections?</a:t>
            </a:r>
            <a:endParaRPr lang="pl-PL" sz="2600" i="1">
              <a:latin typeface="+mn-lt"/>
              <a:cs typeface="Calibri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98777" y="501061"/>
            <a:ext cx="4986428" cy="6189916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4827332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81035" y="6594475"/>
            <a:ext cx="181991" cy="215444"/>
          </a:xfrm>
        </p:spPr>
        <p:txBody>
          <a:bodyPr/>
          <a:lstStyle/>
          <a:p>
            <a:fld id="{FFAB1C8F-0AF1-4C92-9122-92D7D682116F}" type="slidenum">
              <a:rPr lang="de-DE" smtClean="0"/>
              <a:pPr/>
              <a:t>14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2" y="13730"/>
            <a:ext cx="1724005" cy="430887"/>
          </a:xfrm>
        </p:spPr>
        <p:txBody>
          <a:bodyPr/>
          <a:lstStyle/>
          <a:p>
            <a:r>
              <a:rPr lang="en-US"/>
              <a:t>Challenge 2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54068" y="717053"/>
            <a:ext cx="1188720" cy="1591151"/>
            <a:chOff x="465733" y="914607"/>
            <a:chExt cx="1188720" cy="15911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733" y="914607"/>
              <a:ext cx="1188720" cy="1188720"/>
            </a:xfrm>
            <a:prstGeom prst="rect">
              <a:avLst/>
            </a:prstGeom>
          </p:spPr>
        </p:pic>
        <p:sp>
          <p:nvSpPr>
            <p:cNvPr id="22" name="AutoShape 33"/>
            <p:cNvSpPr>
              <a:spLocks noChangeArrowheads="1"/>
            </p:cNvSpPr>
            <p:nvPr/>
          </p:nvSpPr>
          <p:spPr bwMode="auto">
            <a:xfrm>
              <a:off x="705942" y="2068329"/>
              <a:ext cx="708302" cy="43742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800">
                  <a:latin typeface="+mn-lt"/>
                  <a:cs typeface="Calibri"/>
                </a:rPr>
                <a:t>Alice</a:t>
              </a:r>
              <a:endParaRPr lang="pl-PL" sz="2800">
                <a:latin typeface="+mn-lt"/>
                <a:cs typeface="Calibri"/>
              </a:endParaRPr>
            </a:p>
          </p:txBody>
        </p:sp>
      </p:grpSp>
      <p:sp>
        <p:nvSpPr>
          <p:cNvPr id="31" name="AutoShape 33"/>
          <p:cNvSpPr>
            <a:spLocks noChangeArrowheads="1"/>
          </p:cNvSpPr>
          <p:nvPr/>
        </p:nvSpPr>
        <p:spPr bwMode="auto">
          <a:xfrm>
            <a:off x="5349197" y="1508141"/>
            <a:ext cx="3613829" cy="286886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592" tIns="6479" rIns="2592" bIns="0">
            <a:spAutoFit/>
          </a:bodyPr>
          <a:lstStyle/>
          <a:p>
            <a:pPr marL="395288" indent="-395288">
              <a:spcAft>
                <a:spcPts val="1200"/>
              </a:spcAft>
              <a:buFont typeface="Arial"/>
              <a:buChar char="•"/>
            </a:pPr>
            <a:r>
              <a:rPr lang="en-US" sz="2600">
                <a:latin typeface="+mn-lt"/>
                <a:cs typeface="Calibri"/>
              </a:rPr>
              <a:t>lists of tuples </a:t>
            </a:r>
            <a:r>
              <a:rPr lang="en-US" sz="2600">
                <a:latin typeface="+mn-lt"/>
                <a:cs typeface="Calibri"/>
                <a:sym typeface="Wingdings"/>
              </a:rPr>
              <a:t></a:t>
            </a:r>
            <a:endParaRPr lang="en-US" sz="2600">
              <a:latin typeface="+mn-lt"/>
              <a:cs typeface="Calibri"/>
            </a:endParaRPr>
          </a:p>
          <a:p>
            <a:pPr marL="395288" indent="-395288">
              <a:spcAft>
                <a:spcPts val="1200"/>
              </a:spcAft>
              <a:buFont typeface="Arial"/>
              <a:buChar char="•"/>
            </a:pPr>
            <a:r>
              <a:rPr lang="en-US" sz="2600">
                <a:latin typeface="+mn-lt"/>
                <a:cs typeface="Calibri"/>
              </a:rPr>
              <a:t>lists lessons &amp; example tuples</a:t>
            </a:r>
          </a:p>
          <a:p>
            <a:pPr marL="395288" indent="-395288">
              <a:spcAft>
                <a:spcPts val="1200"/>
              </a:spcAft>
              <a:buFont typeface="Arial"/>
              <a:buChar char="•"/>
            </a:pPr>
            <a:r>
              <a:rPr lang="en-US" sz="2600">
                <a:latin typeface="+mn-lt"/>
                <a:cs typeface="Calibri"/>
              </a:rPr>
              <a:t>majority vs diversity</a:t>
            </a:r>
          </a:p>
          <a:p>
            <a:pPr marL="395288" indent="-395288">
              <a:spcAft>
                <a:spcPts val="1200"/>
              </a:spcAft>
              <a:buFont typeface="Arial"/>
              <a:buChar char="•"/>
            </a:pPr>
            <a:r>
              <a:rPr lang="en-US" sz="2600">
                <a:latin typeface="+mn-lt"/>
                <a:cs typeface="Calibri"/>
              </a:rPr>
              <a:t>cluster collections into meta-collections</a:t>
            </a:r>
            <a:endParaRPr lang="pl-PL" sz="2600">
              <a:latin typeface="+mn-lt"/>
              <a:cs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54068" y="2876052"/>
            <a:ext cx="1188720" cy="1591149"/>
            <a:chOff x="762064" y="3003191"/>
            <a:chExt cx="1188720" cy="1591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64" y="3003191"/>
              <a:ext cx="1188720" cy="1188720"/>
            </a:xfrm>
            <a:prstGeom prst="rect">
              <a:avLst/>
            </a:prstGeom>
          </p:spPr>
        </p:pic>
        <p:sp>
          <p:nvSpPr>
            <p:cNvPr id="23" name="AutoShape 33"/>
            <p:cNvSpPr>
              <a:spLocks noChangeArrowheads="1"/>
            </p:cNvSpPr>
            <p:nvPr/>
          </p:nvSpPr>
          <p:spPr bwMode="auto">
            <a:xfrm>
              <a:off x="1067145" y="4156911"/>
              <a:ext cx="578559" cy="43742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pl-PL" sz="2800">
                  <a:latin typeface="+mn-lt"/>
                  <a:cs typeface="Calibri"/>
                </a:rPr>
                <a:t>Bob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4068" y="5035048"/>
            <a:ext cx="1188720" cy="1599485"/>
            <a:chOff x="762064" y="4837494"/>
            <a:chExt cx="1188720" cy="15994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64" y="4837494"/>
              <a:ext cx="1188720" cy="1188720"/>
            </a:xfrm>
            <a:prstGeom prst="rect">
              <a:avLst/>
            </a:prstGeom>
          </p:spPr>
        </p:pic>
        <p:sp>
          <p:nvSpPr>
            <p:cNvPr id="24" name="AutoShape 33"/>
            <p:cNvSpPr>
              <a:spLocks noChangeArrowheads="1"/>
            </p:cNvSpPr>
            <p:nvPr/>
          </p:nvSpPr>
          <p:spPr bwMode="auto">
            <a:xfrm>
              <a:off x="843426" y="5999550"/>
              <a:ext cx="1025997" cy="43742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800">
                  <a:latin typeface="+mn-lt"/>
                  <a:cs typeface="Calibri"/>
                </a:rPr>
                <a:t>Charlie</a:t>
              </a:r>
              <a:endParaRPr lang="pl-PL" sz="2800">
                <a:latin typeface="+mn-lt"/>
                <a:cs typeface="Calibri"/>
              </a:endParaRPr>
            </a:p>
          </p:txBody>
        </p:sp>
      </p:grpSp>
      <p:grpSp>
        <p:nvGrpSpPr>
          <p:cNvPr id="8204" name="Group 8203"/>
          <p:cNvGrpSpPr/>
          <p:nvPr/>
        </p:nvGrpSpPr>
        <p:grpSpPr>
          <a:xfrm>
            <a:off x="2517197" y="926133"/>
            <a:ext cx="2167765" cy="1940791"/>
            <a:chOff x="3040744" y="727866"/>
            <a:chExt cx="2167765" cy="1940791"/>
          </a:xfrm>
        </p:grpSpPr>
        <p:sp>
          <p:nvSpPr>
            <p:cNvPr id="8192" name="Rounded Rectangle 8191"/>
            <p:cNvSpPr/>
            <p:nvPr/>
          </p:nvSpPr>
          <p:spPr bwMode="auto">
            <a:xfrm>
              <a:off x="3040744" y="727866"/>
              <a:ext cx="2167765" cy="1940791"/>
            </a:xfrm>
            <a:prstGeom prst="roundRect">
              <a:avLst>
                <a:gd name="adj" fmla="val 9531"/>
              </a:avLst>
            </a:prstGeom>
            <a:solidFill>
              <a:srgbClr val="CCD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42" name="AutoShape 33"/>
            <p:cNvSpPr>
              <a:spLocks noChangeArrowheads="1"/>
            </p:cNvSpPr>
            <p:nvPr/>
          </p:nvSpPr>
          <p:spPr bwMode="auto">
            <a:xfrm>
              <a:off x="3130532" y="778162"/>
              <a:ext cx="514401" cy="185320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1. 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2.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3.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...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100.</a:t>
              </a:r>
            </a:p>
          </p:txBody>
        </p:sp>
        <p:grpSp>
          <p:nvGrpSpPr>
            <p:cNvPr id="8201" name="Group 8200"/>
            <p:cNvGrpSpPr/>
            <p:nvPr/>
          </p:nvGrpSpPr>
          <p:grpSpPr>
            <a:xfrm>
              <a:off x="3767834" y="1146605"/>
              <a:ext cx="1353208" cy="327772"/>
              <a:chOff x="3093139" y="1533069"/>
              <a:chExt cx="1353208" cy="327772"/>
            </a:xfrm>
          </p:grpSpPr>
          <p:sp>
            <p:nvSpPr>
              <p:cNvPr id="8193" name="Rectangle 8192"/>
              <p:cNvSpPr/>
              <p:nvPr/>
            </p:nvSpPr>
            <p:spPr bwMode="auto">
              <a:xfrm>
                <a:off x="3093139" y="1556176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40" name="AutoShape 33"/>
              <p:cNvSpPr>
                <a:spLocks noChangeArrowheads="1"/>
              </p:cNvSpPr>
              <p:nvPr/>
            </p:nvSpPr>
            <p:spPr bwMode="auto">
              <a:xfrm>
                <a:off x="3148575" y="1533069"/>
                <a:ext cx="1069629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pay/pagar</a:t>
                </a:r>
              </a:p>
            </p:txBody>
          </p:sp>
        </p:grpSp>
        <p:grpSp>
          <p:nvGrpSpPr>
            <p:cNvPr id="8202" name="Group 8201"/>
            <p:cNvGrpSpPr/>
            <p:nvPr/>
          </p:nvGrpSpPr>
          <p:grpSpPr>
            <a:xfrm>
              <a:off x="3767834" y="765464"/>
              <a:ext cx="1353208" cy="342499"/>
              <a:chOff x="3099491" y="1058143"/>
              <a:chExt cx="1353208" cy="342499"/>
            </a:xfrm>
          </p:grpSpPr>
          <p:sp>
            <p:nvSpPr>
              <p:cNvPr id="44" name="Rectangle 43"/>
              <p:cNvSpPr/>
              <p:nvPr/>
            </p:nvSpPr>
            <p:spPr bwMode="auto">
              <a:xfrm>
                <a:off x="3099491" y="1095977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38" name="AutoShape 33"/>
              <p:cNvSpPr>
                <a:spLocks noChangeArrowheads="1"/>
              </p:cNvSpPr>
              <p:nvPr/>
            </p:nvSpPr>
            <p:spPr bwMode="auto">
              <a:xfrm>
                <a:off x="3154927" y="1058143"/>
                <a:ext cx="508552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go/ir</a:t>
                </a:r>
              </a:p>
            </p:txBody>
          </p:sp>
        </p:grpSp>
        <p:grpSp>
          <p:nvGrpSpPr>
            <p:cNvPr id="8200" name="Group 8199"/>
            <p:cNvGrpSpPr/>
            <p:nvPr/>
          </p:nvGrpSpPr>
          <p:grpSpPr>
            <a:xfrm>
              <a:off x="3767834" y="1513019"/>
              <a:ext cx="1353208" cy="330637"/>
              <a:chOff x="3071269" y="2008657"/>
              <a:chExt cx="1353208" cy="330637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3071269" y="2034629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39" name="AutoShape 33"/>
              <p:cNvSpPr>
                <a:spLocks noChangeArrowheads="1"/>
              </p:cNvSpPr>
              <p:nvPr/>
            </p:nvSpPr>
            <p:spPr bwMode="auto">
              <a:xfrm>
                <a:off x="3126705" y="2008657"/>
                <a:ext cx="1210693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come/venir</a:t>
                </a:r>
              </a:p>
            </p:txBody>
          </p:sp>
        </p:grpSp>
        <p:grpSp>
          <p:nvGrpSpPr>
            <p:cNvPr id="8199" name="Group 8198"/>
            <p:cNvGrpSpPr/>
            <p:nvPr/>
          </p:nvGrpSpPr>
          <p:grpSpPr>
            <a:xfrm>
              <a:off x="3767834" y="2266035"/>
              <a:ext cx="1353208" cy="328388"/>
              <a:chOff x="3093139" y="2982044"/>
              <a:chExt cx="1353208" cy="328388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3093139" y="3005767"/>
                <a:ext cx="1353208" cy="304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41" name="AutoShape 33"/>
              <p:cNvSpPr>
                <a:spLocks noChangeArrowheads="1"/>
              </p:cNvSpPr>
              <p:nvPr/>
            </p:nvSpPr>
            <p:spPr bwMode="auto">
              <a:xfrm>
                <a:off x="3148575" y="2982044"/>
                <a:ext cx="864444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hear/oir</a:t>
                </a:r>
                <a:endParaRPr lang="pl-PL" sz="2000">
                  <a:latin typeface="+mn-lt"/>
                  <a:cs typeface="Calibri"/>
                </a:endParaRPr>
              </a:p>
            </p:txBody>
          </p:sp>
        </p:grpSp>
        <p:sp>
          <p:nvSpPr>
            <p:cNvPr id="55" name="AutoShape 33"/>
            <p:cNvSpPr>
              <a:spLocks noChangeArrowheads="1"/>
            </p:cNvSpPr>
            <p:nvPr/>
          </p:nvSpPr>
          <p:spPr bwMode="auto">
            <a:xfrm>
              <a:off x="3767834" y="1882298"/>
              <a:ext cx="218897" cy="34509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200">
                  <a:latin typeface="+mn-lt"/>
                  <a:cs typeface="Calibri"/>
                </a:rPr>
                <a:t>...</a:t>
              </a:r>
              <a:endParaRPr lang="pl-PL" sz="2200">
                <a:latin typeface="+mn-lt"/>
                <a:cs typeface="Calibri"/>
              </a:endParaRPr>
            </a:p>
          </p:txBody>
        </p:sp>
      </p:grpSp>
      <p:grpSp>
        <p:nvGrpSpPr>
          <p:cNvPr id="8205" name="Group 8204"/>
          <p:cNvGrpSpPr/>
          <p:nvPr/>
        </p:nvGrpSpPr>
        <p:grpSpPr>
          <a:xfrm>
            <a:off x="2517197" y="3628001"/>
            <a:ext cx="2167765" cy="1940791"/>
            <a:chOff x="3040744" y="3059376"/>
            <a:chExt cx="2167765" cy="1940791"/>
          </a:xfrm>
        </p:grpSpPr>
        <p:sp>
          <p:nvSpPr>
            <p:cNvPr id="71" name="Rounded Rectangle 70"/>
            <p:cNvSpPr/>
            <p:nvPr/>
          </p:nvSpPr>
          <p:spPr bwMode="auto">
            <a:xfrm>
              <a:off x="3040744" y="3059376"/>
              <a:ext cx="2167765" cy="1940791"/>
            </a:xfrm>
            <a:prstGeom prst="roundRect">
              <a:avLst>
                <a:gd name="adj" fmla="val 9531"/>
              </a:avLst>
            </a:prstGeom>
            <a:solidFill>
              <a:srgbClr val="CCD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72" name="AutoShape 33"/>
            <p:cNvSpPr>
              <a:spLocks noChangeArrowheads="1"/>
            </p:cNvSpPr>
            <p:nvPr/>
          </p:nvSpPr>
          <p:spPr bwMode="auto">
            <a:xfrm>
              <a:off x="3130532" y="3109672"/>
              <a:ext cx="514401" cy="185320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1. 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2.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3.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...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100.</a:t>
              </a: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767834" y="3478115"/>
              <a:ext cx="1353208" cy="327772"/>
              <a:chOff x="3093139" y="1533069"/>
              <a:chExt cx="1353208" cy="327772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3093139" y="1556176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75" name="AutoShape 33"/>
              <p:cNvSpPr>
                <a:spLocks noChangeArrowheads="1"/>
              </p:cNvSpPr>
              <p:nvPr/>
            </p:nvSpPr>
            <p:spPr bwMode="auto">
              <a:xfrm>
                <a:off x="3148575" y="1533069"/>
                <a:ext cx="1069629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pay/pagar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767834" y="3096974"/>
              <a:ext cx="1353208" cy="342499"/>
              <a:chOff x="3099491" y="1058143"/>
              <a:chExt cx="1353208" cy="342499"/>
            </a:xfrm>
          </p:grpSpPr>
          <p:sp>
            <p:nvSpPr>
              <p:cNvPr id="77" name="Rectangle 76"/>
              <p:cNvSpPr/>
              <p:nvPr/>
            </p:nvSpPr>
            <p:spPr bwMode="auto">
              <a:xfrm>
                <a:off x="3099491" y="1095977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78" name="AutoShape 33"/>
              <p:cNvSpPr>
                <a:spLocks noChangeArrowheads="1"/>
              </p:cNvSpPr>
              <p:nvPr/>
            </p:nvSpPr>
            <p:spPr bwMode="auto">
              <a:xfrm>
                <a:off x="3154927" y="1058143"/>
                <a:ext cx="967036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go/</a:t>
                </a:r>
                <a:r>
                  <a:rPr lang="en-US" sz="2000">
                    <a:solidFill>
                      <a:srgbClr val="FF0000"/>
                    </a:solidFill>
                    <a:latin typeface="+mn-lt"/>
                    <a:cs typeface="Calibri"/>
                  </a:rPr>
                  <a:t>andar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767834" y="3844529"/>
              <a:ext cx="1353208" cy="330637"/>
              <a:chOff x="3071269" y="2008657"/>
              <a:chExt cx="1353208" cy="330637"/>
            </a:xfrm>
          </p:grpSpPr>
          <p:sp>
            <p:nvSpPr>
              <p:cNvPr id="80" name="Rectangle 79"/>
              <p:cNvSpPr/>
              <p:nvPr/>
            </p:nvSpPr>
            <p:spPr bwMode="auto">
              <a:xfrm>
                <a:off x="3071269" y="2034629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81" name="AutoShape 33"/>
              <p:cNvSpPr>
                <a:spLocks noChangeArrowheads="1"/>
              </p:cNvSpPr>
              <p:nvPr/>
            </p:nvSpPr>
            <p:spPr bwMode="auto">
              <a:xfrm>
                <a:off x="3126705" y="2008657"/>
                <a:ext cx="1210693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come/venir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767834" y="4597545"/>
              <a:ext cx="1353208" cy="328388"/>
              <a:chOff x="3093139" y="2982044"/>
              <a:chExt cx="1353208" cy="328388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3093139" y="3005767"/>
                <a:ext cx="1353208" cy="304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84" name="AutoShape 33"/>
              <p:cNvSpPr>
                <a:spLocks noChangeArrowheads="1"/>
              </p:cNvSpPr>
              <p:nvPr/>
            </p:nvSpPr>
            <p:spPr bwMode="auto">
              <a:xfrm>
                <a:off x="3148575" y="2982044"/>
                <a:ext cx="864444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hear/oir</a:t>
                </a:r>
                <a:endParaRPr lang="pl-PL" sz="2000">
                  <a:latin typeface="+mn-lt"/>
                  <a:cs typeface="Calibri"/>
                </a:endParaRPr>
              </a:p>
            </p:txBody>
          </p:sp>
        </p:grpSp>
        <p:sp>
          <p:nvSpPr>
            <p:cNvPr id="85" name="AutoShape 33"/>
            <p:cNvSpPr>
              <a:spLocks noChangeArrowheads="1"/>
            </p:cNvSpPr>
            <p:nvPr/>
          </p:nvSpPr>
          <p:spPr bwMode="auto">
            <a:xfrm>
              <a:off x="3767834" y="4213808"/>
              <a:ext cx="218897" cy="34509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200">
                  <a:latin typeface="+mn-lt"/>
                  <a:cs typeface="Calibri"/>
                </a:rPr>
                <a:t>...</a:t>
              </a:r>
              <a:endParaRPr lang="pl-PL" sz="2200">
                <a:latin typeface="+mn-lt"/>
                <a:cs typeface="Calibri"/>
              </a:endParaRPr>
            </a:p>
          </p:txBody>
        </p:sp>
      </p:grpSp>
      <p:sp>
        <p:nvSpPr>
          <p:cNvPr id="8203" name="Right Arrow 8202"/>
          <p:cNvSpPr/>
          <p:nvPr/>
        </p:nvSpPr>
        <p:spPr bwMode="auto">
          <a:xfrm>
            <a:off x="1509890" y="1210079"/>
            <a:ext cx="908530" cy="507062"/>
          </a:xfrm>
          <a:prstGeom prst="right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9" name="AutoShape 33"/>
          <p:cNvSpPr>
            <a:spLocks noChangeArrowheads="1"/>
          </p:cNvSpPr>
          <p:nvPr/>
        </p:nvSpPr>
        <p:spPr bwMode="auto">
          <a:xfrm>
            <a:off x="2693764" y="611814"/>
            <a:ext cx="1019259" cy="31431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r>
              <a:rPr lang="en-US" sz="2000" b="1">
                <a:latin typeface="+mn-lt"/>
                <a:cs typeface="Calibri"/>
              </a:rPr>
              <a:t>Spanish 1</a:t>
            </a:r>
            <a:endParaRPr lang="pl-PL" sz="2000" b="1">
              <a:latin typeface="+mn-lt"/>
              <a:cs typeface="Calibri"/>
            </a:endParaRPr>
          </a:p>
        </p:txBody>
      </p:sp>
      <p:sp>
        <p:nvSpPr>
          <p:cNvPr id="90" name="AutoShape 33"/>
          <p:cNvSpPr>
            <a:spLocks noChangeArrowheads="1"/>
          </p:cNvSpPr>
          <p:nvPr/>
        </p:nvSpPr>
        <p:spPr bwMode="auto">
          <a:xfrm>
            <a:off x="2693764" y="3313682"/>
            <a:ext cx="1019259" cy="31431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r>
              <a:rPr lang="en-US" sz="2000" b="1">
                <a:latin typeface="+mn-lt"/>
                <a:cs typeface="Calibri"/>
              </a:rPr>
              <a:t>Spanish 1</a:t>
            </a:r>
            <a:endParaRPr lang="pl-PL" sz="2000" b="1">
              <a:latin typeface="+mn-lt"/>
              <a:cs typeface="Calibri"/>
            </a:endParaRPr>
          </a:p>
        </p:txBody>
      </p:sp>
      <p:sp>
        <p:nvSpPr>
          <p:cNvPr id="92" name="Right Arrow 91"/>
          <p:cNvSpPr/>
          <p:nvPr/>
        </p:nvSpPr>
        <p:spPr bwMode="auto">
          <a:xfrm rot="1509877">
            <a:off x="1479360" y="3653317"/>
            <a:ext cx="976365" cy="507062"/>
          </a:xfrm>
          <a:prstGeom prst="right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93" name="Right Arrow 92"/>
          <p:cNvSpPr/>
          <p:nvPr/>
        </p:nvSpPr>
        <p:spPr bwMode="auto">
          <a:xfrm>
            <a:off x="1509890" y="6072503"/>
            <a:ext cx="908530" cy="507062"/>
          </a:xfrm>
          <a:prstGeom prst="right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207" name="Straight Connector 8206"/>
          <p:cNvCxnSpPr/>
          <p:nvPr/>
        </p:nvCxnSpPr>
        <p:spPr bwMode="auto">
          <a:xfrm>
            <a:off x="5009446" y="611814"/>
            <a:ext cx="0" cy="5967751"/>
          </a:xfrm>
          <a:prstGeom prst="line">
            <a:avLst/>
          </a:prstGeom>
          <a:solidFill>
            <a:schemeClr val="bg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AutoShape 33"/>
          <p:cNvSpPr>
            <a:spLocks noChangeArrowheads="1"/>
          </p:cNvSpPr>
          <p:nvPr/>
        </p:nvSpPr>
        <p:spPr bwMode="auto">
          <a:xfrm>
            <a:off x="2679653" y="5964147"/>
            <a:ext cx="242930" cy="622095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r>
              <a:rPr lang="en-US" sz="4000">
                <a:latin typeface="+mn-lt"/>
                <a:cs typeface="Calibri"/>
              </a:rPr>
              <a:t>?</a:t>
            </a:r>
            <a:endParaRPr lang="pl-PL" sz="4000">
              <a:latin typeface="+mn-lt"/>
              <a:cs typeface="Calibri"/>
            </a:endParaRPr>
          </a:p>
        </p:txBody>
      </p:sp>
      <p:sp>
        <p:nvSpPr>
          <p:cNvPr id="97" name="AutoShape 33"/>
          <p:cNvSpPr>
            <a:spLocks noChangeArrowheads="1"/>
          </p:cNvSpPr>
          <p:nvPr/>
        </p:nvSpPr>
        <p:spPr bwMode="auto">
          <a:xfrm>
            <a:off x="5349198" y="541259"/>
            <a:ext cx="3220172" cy="406652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592" tIns="6479" rIns="2592" bIns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600" i="1">
                <a:latin typeface="+mn-lt"/>
                <a:cs typeface="Calibri"/>
              </a:rPr>
              <a:t>2: How to present?</a:t>
            </a:r>
            <a:endParaRPr lang="pl-PL" sz="2600" i="1">
              <a:latin typeface="+mn-lt"/>
              <a:cs typeface="Calibri"/>
            </a:endParaRPr>
          </a:p>
        </p:txBody>
      </p:sp>
      <p:sp>
        <p:nvSpPr>
          <p:cNvPr id="56" name="AutoShape 33"/>
          <p:cNvSpPr>
            <a:spLocks noChangeArrowheads="1"/>
          </p:cNvSpPr>
          <p:nvPr/>
        </p:nvSpPr>
        <p:spPr bwMode="auto">
          <a:xfrm>
            <a:off x="5349198" y="5360711"/>
            <a:ext cx="3613828" cy="120687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592" tIns="6479" rIns="2592" bIns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600" i="1">
                <a:latin typeface="+mn-lt"/>
                <a:cs typeface="Calibri"/>
              </a:rPr>
              <a:t>What are optimal "return structures" and their visual representation?</a:t>
            </a:r>
            <a:endParaRPr lang="pl-PL" sz="2600" i="1">
              <a:latin typeface="+mn-lt"/>
              <a:cs typeface="Calibri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98777" y="501061"/>
            <a:ext cx="4986428" cy="6189916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8944578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81035" y="6594475"/>
            <a:ext cx="181991" cy="215444"/>
          </a:xfrm>
        </p:spPr>
        <p:txBody>
          <a:bodyPr/>
          <a:lstStyle/>
          <a:p>
            <a:fld id="{FFAB1C8F-0AF1-4C92-9122-92D7D682116F}" type="slidenum">
              <a:rPr lang="de-DE" smtClean="0"/>
              <a:pPr/>
              <a:t>15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2" y="13730"/>
            <a:ext cx="1724005" cy="430887"/>
          </a:xfrm>
        </p:spPr>
        <p:txBody>
          <a:bodyPr/>
          <a:lstStyle/>
          <a:p>
            <a:r>
              <a:rPr lang="en-US"/>
              <a:t>Challenge 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54068" y="717053"/>
            <a:ext cx="1188720" cy="1591151"/>
            <a:chOff x="465733" y="914607"/>
            <a:chExt cx="1188720" cy="15911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733" y="914607"/>
              <a:ext cx="1188720" cy="1188720"/>
            </a:xfrm>
            <a:prstGeom prst="rect">
              <a:avLst/>
            </a:prstGeom>
          </p:spPr>
        </p:pic>
        <p:sp>
          <p:nvSpPr>
            <p:cNvPr id="22" name="AutoShape 33"/>
            <p:cNvSpPr>
              <a:spLocks noChangeArrowheads="1"/>
            </p:cNvSpPr>
            <p:nvPr/>
          </p:nvSpPr>
          <p:spPr bwMode="auto">
            <a:xfrm>
              <a:off x="705942" y="2068329"/>
              <a:ext cx="708302" cy="43742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800">
                  <a:latin typeface="+mn-lt"/>
                  <a:cs typeface="Calibri"/>
                </a:rPr>
                <a:t>Alice</a:t>
              </a:r>
              <a:endParaRPr lang="pl-PL" sz="2800">
                <a:latin typeface="+mn-lt"/>
                <a:cs typeface="Calibri"/>
              </a:endParaRPr>
            </a:p>
          </p:txBody>
        </p:sp>
      </p:grpSp>
      <p:sp>
        <p:nvSpPr>
          <p:cNvPr id="31" name="AutoShape 33"/>
          <p:cNvSpPr>
            <a:spLocks noChangeArrowheads="1"/>
          </p:cNvSpPr>
          <p:nvPr/>
        </p:nvSpPr>
        <p:spPr bwMode="auto">
          <a:xfrm>
            <a:off x="5349197" y="1508141"/>
            <a:ext cx="3613829" cy="4130748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592" tIns="6479" rIns="2592" bIns="0">
            <a:spAutoFit/>
          </a:bodyPr>
          <a:lstStyle/>
          <a:p>
            <a:pPr marL="395288" indent="-395288">
              <a:spcAft>
                <a:spcPts val="1200"/>
              </a:spcAft>
              <a:buFont typeface="Arial"/>
              <a:buChar char="•"/>
            </a:pPr>
            <a:r>
              <a:rPr lang="en-US" sz="2600">
                <a:latin typeface="Calibri"/>
                <a:cs typeface="Calibri"/>
              </a:rPr>
              <a:t>Keyword-based</a:t>
            </a:r>
          </a:p>
          <a:p>
            <a:pPr marL="395288" indent="-395288">
              <a:spcAft>
                <a:spcPts val="1200"/>
              </a:spcAft>
              <a:buFont typeface="Arial"/>
              <a:buChar char="•"/>
            </a:pPr>
            <a:r>
              <a:rPr lang="en-US" sz="2600">
                <a:latin typeface="Calibri"/>
                <a:cs typeface="Calibri"/>
              </a:rPr>
              <a:t>Form-based </a:t>
            </a:r>
          </a:p>
          <a:p>
            <a:pPr marL="395288" indent="-395288">
              <a:spcAft>
                <a:spcPts val="1200"/>
              </a:spcAft>
              <a:buFont typeface="Arial"/>
              <a:buChar char="•"/>
            </a:pPr>
            <a:r>
              <a:rPr lang="en-US" sz="2600">
                <a:latin typeface="Calibri"/>
                <a:cs typeface="Calibri"/>
              </a:rPr>
              <a:t>Language-based</a:t>
            </a:r>
          </a:p>
          <a:p>
            <a:pPr marL="944563" lvl="1" indent="-457200">
              <a:spcAft>
                <a:spcPts val="1200"/>
              </a:spcAft>
              <a:buFont typeface="Lucida Grande"/>
              <a:buChar char="-"/>
            </a:pPr>
            <a:endParaRPr lang="en-US" sz="2600">
              <a:latin typeface="Calibri"/>
              <a:cs typeface="Calibri"/>
            </a:endParaRPr>
          </a:p>
          <a:p>
            <a:pPr marL="944563" lvl="1" indent="-457200">
              <a:spcAft>
                <a:spcPts val="1200"/>
              </a:spcAft>
              <a:buFont typeface="Lucida Grande"/>
              <a:buChar char="-"/>
            </a:pPr>
            <a:r>
              <a:rPr lang="en-US" sz="2600">
                <a:latin typeface="Calibri"/>
                <a:cs typeface="Calibri"/>
              </a:rPr>
              <a:t>varying trust</a:t>
            </a:r>
          </a:p>
          <a:p>
            <a:pPr marL="944563" lvl="1" indent="-457200">
              <a:spcAft>
                <a:spcPts val="1200"/>
              </a:spcAft>
              <a:buFont typeface="Lucida Grande"/>
              <a:buChar char="-"/>
            </a:pPr>
            <a:r>
              <a:rPr lang="en-US" sz="2600">
                <a:latin typeface="Calibri"/>
                <a:cs typeface="Calibri"/>
              </a:rPr>
              <a:t>given we search for collections</a:t>
            </a:r>
          </a:p>
          <a:p>
            <a:pPr marL="944563" lvl="1" indent="-457200">
              <a:spcAft>
                <a:spcPts val="1200"/>
              </a:spcAft>
              <a:buFont typeface="Lucida Grande"/>
              <a:buChar char="-"/>
            </a:pPr>
            <a:endParaRPr lang="en-US" sz="2600">
              <a:latin typeface="Calibri"/>
              <a:cs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54068" y="2876052"/>
            <a:ext cx="1188720" cy="1591149"/>
            <a:chOff x="762064" y="3003191"/>
            <a:chExt cx="1188720" cy="1591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64" y="3003191"/>
              <a:ext cx="1188720" cy="1188720"/>
            </a:xfrm>
            <a:prstGeom prst="rect">
              <a:avLst/>
            </a:prstGeom>
          </p:spPr>
        </p:pic>
        <p:sp>
          <p:nvSpPr>
            <p:cNvPr id="23" name="AutoShape 33"/>
            <p:cNvSpPr>
              <a:spLocks noChangeArrowheads="1"/>
            </p:cNvSpPr>
            <p:nvPr/>
          </p:nvSpPr>
          <p:spPr bwMode="auto">
            <a:xfrm>
              <a:off x="1067145" y="4156911"/>
              <a:ext cx="578559" cy="43742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pl-PL" sz="2800">
                  <a:latin typeface="+mn-lt"/>
                  <a:cs typeface="Calibri"/>
                </a:rPr>
                <a:t>Bob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4068" y="5035048"/>
            <a:ext cx="1188720" cy="1599485"/>
            <a:chOff x="762064" y="4837494"/>
            <a:chExt cx="1188720" cy="15994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64" y="4837494"/>
              <a:ext cx="1188720" cy="1188720"/>
            </a:xfrm>
            <a:prstGeom prst="rect">
              <a:avLst/>
            </a:prstGeom>
          </p:spPr>
        </p:pic>
        <p:sp>
          <p:nvSpPr>
            <p:cNvPr id="24" name="AutoShape 33"/>
            <p:cNvSpPr>
              <a:spLocks noChangeArrowheads="1"/>
            </p:cNvSpPr>
            <p:nvPr/>
          </p:nvSpPr>
          <p:spPr bwMode="auto">
            <a:xfrm>
              <a:off x="843426" y="5999550"/>
              <a:ext cx="1025997" cy="43742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800">
                  <a:latin typeface="+mn-lt"/>
                  <a:cs typeface="Calibri"/>
                </a:rPr>
                <a:t>Charlie</a:t>
              </a:r>
              <a:endParaRPr lang="pl-PL" sz="2800">
                <a:latin typeface="+mn-lt"/>
                <a:cs typeface="Calibri"/>
              </a:endParaRPr>
            </a:p>
          </p:txBody>
        </p:sp>
      </p:grpSp>
      <p:grpSp>
        <p:nvGrpSpPr>
          <p:cNvPr id="8204" name="Group 8203"/>
          <p:cNvGrpSpPr/>
          <p:nvPr/>
        </p:nvGrpSpPr>
        <p:grpSpPr>
          <a:xfrm>
            <a:off x="2517197" y="926133"/>
            <a:ext cx="2167765" cy="1940791"/>
            <a:chOff x="3040744" y="727866"/>
            <a:chExt cx="2167765" cy="1940791"/>
          </a:xfrm>
        </p:grpSpPr>
        <p:sp>
          <p:nvSpPr>
            <p:cNvPr id="8192" name="Rounded Rectangle 8191"/>
            <p:cNvSpPr/>
            <p:nvPr/>
          </p:nvSpPr>
          <p:spPr bwMode="auto">
            <a:xfrm>
              <a:off x="3040744" y="727866"/>
              <a:ext cx="2167765" cy="1940791"/>
            </a:xfrm>
            <a:prstGeom prst="roundRect">
              <a:avLst>
                <a:gd name="adj" fmla="val 9531"/>
              </a:avLst>
            </a:prstGeom>
            <a:solidFill>
              <a:srgbClr val="CCD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42" name="AutoShape 33"/>
            <p:cNvSpPr>
              <a:spLocks noChangeArrowheads="1"/>
            </p:cNvSpPr>
            <p:nvPr/>
          </p:nvSpPr>
          <p:spPr bwMode="auto">
            <a:xfrm>
              <a:off x="3130532" y="778162"/>
              <a:ext cx="514401" cy="185320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1. 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2.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3.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...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100.</a:t>
              </a:r>
            </a:p>
          </p:txBody>
        </p:sp>
        <p:grpSp>
          <p:nvGrpSpPr>
            <p:cNvPr id="8201" name="Group 8200"/>
            <p:cNvGrpSpPr/>
            <p:nvPr/>
          </p:nvGrpSpPr>
          <p:grpSpPr>
            <a:xfrm>
              <a:off x="3767834" y="1146605"/>
              <a:ext cx="1353208" cy="327772"/>
              <a:chOff x="3093139" y="1533069"/>
              <a:chExt cx="1353208" cy="327772"/>
            </a:xfrm>
          </p:grpSpPr>
          <p:sp>
            <p:nvSpPr>
              <p:cNvPr id="8193" name="Rectangle 8192"/>
              <p:cNvSpPr/>
              <p:nvPr/>
            </p:nvSpPr>
            <p:spPr bwMode="auto">
              <a:xfrm>
                <a:off x="3093139" y="1556176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40" name="AutoShape 33"/>
              <p:cNvSpPr>
                <a:spLocks noChangeArrowheads="1"/>
              </p:cNvSpPr>
              <p:nvPr/>
            </p:nvSpPr>
            <p:spPr bwMode="auto">
              <a:xfrm>
                <a:off x="3148575" y="1533069"/>
                <a:ext cx="1069629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pay/pagar</a:t>
                </a:r>
              </a:p>
            </p:txBody>
          </p:sp>
        </p:grpSp>
        <p:grpSp>
          <p:nvGrpSpPr>
            <p:cNvPr id="8202" name="Group 8201"/>
            <p:cNvGrpSpPr/>
            <p:nvPr/>
          </p:nvGrpSpPr>
          <p:grpSpPr>
            <a:xfrm>
              <a:off x="3767834" y="765464"/>
              <a:ext cx="1353208" cy="342499"/>
              <a:chOff x="3099491" y="1058143"/>
              <a:chExt cx="1353208" cy="342499"/>
            </a:xfrm>
          </p:grpSpPr>
          <p:sp>
            <p:nvSpPr>
              <p:cNvPr id="44" name="Rectangle 43"/>
              <p:cNvSpPr/>
              <p:nvPr/>
            </p:nvSpPr>
            <p:spPr bwMode="auto">
              <a:xfrm>
                <a:off x="3099491" y="1095977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38" name="AutoShape 33"/>
              <p:cNvSpPr>
                <a:spLocks noChangeArrowheads="1"/>
              </p:cNvSpPr>
              <p:nvPr/>
            </p:nvSpPr>
            <p:spPr bwMode="auto">
              <a:xfrm>
                <a:off x="3154927" y="1058143"/>
                <a:ext cx="508552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go/ir</a:t>
                </a:r>
              </a:p>
            </p:txBody>
          </p:sp>
        </p:grpSp>
        <p:grpSp>
          <p:nvGrpSpPr>
            <p:cNvPr id="8200" name="Group 8199"/>
            <p:cNvGrpSpPr/>
            <p:nvPr/>
          </p:nvGrpSpPr>
          <p:grpSpPr>
            <a:xfrm>
              <a:off x="3767834" y="1513019"/>
              <a:ext cx="1353208" cy="330637"/>
              <a:chOff x="3071269" y="2008657"/>
              <a:chExt cx="1353208" cy="330637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3071269" y="2034629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39" name="AutoShape 33"/>
              <p:cNvSpPr>
                <a:spLocks noChangeArrowheads="1"/>
              </p:cNvSpPr>
              <p:nvPr/>
            </p:nvSpPr>
            <p:spPr bwMode="auto">
              <a:xfrm>
                <a:off x="3126705" y="2008657"/>
                <a:ext cx="1210693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come/venir</a:t>
                </a:r>
              </a:p>
            </p:txBody>
          </p:sp>
        </p:grpSp>
        <p:grpSp>
          <p:nvGrpSpPr>
            <p:cNvPr id="8199" name="Group 8198"/>
            <p:cNvGrpSpPr/>
            <p:nvPr/>
          </p:nvGrpSpPr>
          <p:grpSpPr>
            <a:xfrm>
              <a:off x="3767834" y="2266035"/>
              <a:ext cx="1353208" cy="328388"/>
              <a:chOff x="3093139" y="2982044"/>
              <a:chExt cx="1353208" cy="328388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3093139" y="3005767"/>
                <a:ext cx="1353208" cy="304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41" name="AutoShape 33"/>
              <p:cNvSpPr>
                <a:spLocks noChangeArrowheads="1"/>
              </p:cNvSpPr>
              <p:nvPr/>
            </p:nvSpPr>
            <p:spPr bwMode="auto">
              <a:xfrm>
                <a:off x="3148575" y="2982044"/>
                <a:ext cx="864444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hear/oir</a:t>
                </a:r>
                <a:endParaRPr lang="pl-PL" sz="2000">
                  <a:latin typeface="+mn-lt"/>
                  <a:cs typeface="Calibri"/>
                </a:endParaRPr>
              </a:p>
            </p:txBody>
          </p:sp>
        </p:grpSp>
        <p:sp>
          <p:nvSpPr>
            <p:cNvPr id="55" name="AutoShape 33"/>
            <p:cNvSpPr>
              <a:spLocks noChangeArrowheads="1"/>
            </p:cNvSpPr>
            <p:nvPr/>
          </p:nvSpPr>
          <p:spPr bwMode="auto">
            <a:xfrm>
              <a:off x="3767834" y="1882298"/>
              <a:ext cx="218897" cy="34509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200">
                  <a:latin typeface="+mn-lt"/>
                  <a:cs typeface="Calibri"/>
                </a:rPr>
                <a:t>...</a:t>
              </a:r>
              <a:endParaRPr lang="pl-PL" sz="2200">
                <a:latin typeface="+mn-lt"/>
                <a:cs typeface="Calibri"/>
              </a:endParaRPr>
            </a:p>
          </p:txBody>
        </p:sp>
      </p:grpSp>
      <p:grpSp>
        <p:nvGrpSpPr>
          <p:cNvPr id="8205" name="Group 8204"/>
          <p:cNvGrpSpPr/>
          <p:nvPr/>
        </p:nvGrpSpPr>
        <p:grpSpPr>
          <a:xfrm>
            <a:off x="2517197" y="3628001"/>
            <a:ext cx="2167765" cy="1940791"/>
            <a:chOff x="3040744" y="3059376"/>
            <a:chExt cx="2167765" cy="1940791"/>
          </a:xfrm>
        </p:grpSpPr>
        <p:sp>
          <p:nvSpPr>
            <p:cNvPr id="71" name="Rounded Rectangle 70"/>
            <p:cNvSpPr/>
            <p:nvPr/>
          </p:nvSpPr>
          <p:spPr bwMode="auto">
            <a:xfrm>
              <a:off x="3040744" y="3059376"/>
              <a:ext cx="2167765" cy="1940791"/>
            </a:xfrm>
            <a:prstGeom prst="roundRect">
              <a:avLst>
                <a:gd name="adj" fmla="val 9531"/>
              </a:avLst>
            </a:prstGeom>
            <a:solidFill>
              <a:srgbClr val="CCD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72" name="AutoShape 33"/>
            <p:cNvSpPr>
              <a:spLocks noChangeArrowheads="1"/>
            </p:cNvSpPr>
            <p:nvPr/>
          </p:nvSpPr>
          <p:spPr bwMode="auto">
            <a:xfrm>
              <a:off x="3130532" y="3109672"/>
              <a:ext cx="514401" cy="185320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1. 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2.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3.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...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100.</a:t>
              </a: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767834" y="3478115"/>
              <a:ext cx="1353208" cy="327772"/>
              <a:chOff x="3093139" y="1533069"/>
              <a:chExt cx="1353208" cy="327772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3093139" y="1556176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75" name="AutoShape 33"/>
              <p:cNvSpPr>
                <a:spLocks noChangeArrowheads="1"/>
              </p:cNvSpPr>
              <p:nvPr/>
            </p:nvSpPr>
            <p:spPr bwMode="auto">
              <a:xfrm>
                <a:off x="3148575" y="1533069"/>
                <a:ext cx="1069629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pay/pagar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767834" y="3096974"/>
              <a:ext cx="1353208" cy="342499"/>
              <a:chOff x="3099491" y="1058143"/>
              <a:chExt cx="1353208" cy="342499"/>
            </a:xfrm>
          </p:grpSpPr>
          <p:sp>
            <p:nvSpPr>
              <p:cNvPr id="77" name="Rectangle 76"/>
              <p:cNvSpPr/>
              <p:nvPr/>
            </p:nvSpPr>
            <p:spPr bwMode="auto">
              <a:xfrm>
                <a:off x="3099491" y="1095977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78" name="AutoShape 33"/>
              <p:cNvSpPr>
                <a:spLocks noChangeArrowheads="1"/>
              </p:cNvSpPr>
              <p:nvPr/>
            </p:nvSpPr>
            <p:spPr bwMode="auto">
              <a:xfrm>
                <a:off x="3154927" y="1058143"/>
                <a:ext cx="967036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go/</a:t>
                </a:r>
                <a:r>
                  <a:rPr lang="en-US" sz="2000">
                    <a:solidFill>
                      <a:srgbClr val="FF0000"/>
                    </a:solidFill>
                    <a:latin typeface="+mn-lt"/>
                    <a:cs typeface="Calibri"/>
                  </a:rPr>
                  <a:t>andar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767834" y="3844529"/>
              <a:ext cx="1353208" cy="330637"/>
              <a:chOff x="3071269" y="2008657"/>
              <a:chExt cx="1353208" cy="330637"/>
            </a:xfrm>
          </p:grpSpPr>
          <p:sp>
            <p:nvSpPr>
              <p:cNvPr id="80" name="Rectangle 79"/>
              <p:cNvSpPr/>
              <p:nvPr/>
            </p:nvSpPr>
            <p:spPr bwMode="auto">
              <a:xfrm>
                <a:off x="3071269" y="2034629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81" name="AutoShape 33"/>
              <p:cNvSpPr>
                <a:spLocks noChangeArrowheads="1"/>
              </p:cNvSpPr>
              <p:nvPr/>
            </p:nvSpPr>
            <p:spPr bwMode="auto">
              <a:xfrm>
                <a:off x="3126705" y="2008657"/>
                <a:ext cx="1210693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come/venir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767834" y="4597545"/>
              <a:ext cx="1353208" cy="328388"/>
              <a:chOff x="3093139" y="2982044"/>
              <a:chExt cx="1353208" cy="328388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3093139" y="3005767"/>
                <a:ext cx="1353208" cy="304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84" name="AutoShape 33"/>
              <p:cNvSpPr>
                <a:spLocks noChangeArrowheads="1"/>
              </p:cNvSpPr>
              <p:nvPr/>
            </p:nvSpPr>
            <p:spPr bwMode="auto">
              <a:xfrm>
                <a:off x="3148575" y="2982044"/>
                <a:ext cx="864444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hear/oir</a:t>
                </a:r>
                <a:endParaRPr lang="pl-PL" sz="2000">
                  <a:latin typeface="+mn-lt"/>
                  <a:cs typeface="Calibri"/>
                </a:endParaRPr>
              </a:p>
            </p:txBody>
          </p:sp>
        </p:grpSp>
        <p:sp>
          <p:nvSpPr>
            <p:cNvPr id="85" name="AutoShape 33"/>
            <p:cNvSpPr>
              <a:spLocks noChangeArrowheads="1"/>
            </p:cNvSpPr>
            <p:nvPr/>
          </p:nvSpPr>
          <p:spPr bwMode="auto">
            <a:xfrm>
              <a:off x="3767834" y="4213808"/>
              <a:ext cx="218897" cy="34509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200">
                  <a:latin typeface="+mn-lt"/>
                  <a:cs typeface="Calibri"/>
                </a:rPr>
                <a:t>...</a:t>
              </a:r>
              <a:endParaRPr lang="pl-PL" sz="2200">
                <a:latin typeface="+mn-lt"/>
                <a:cs typeface="Calibri"/>
              </a:endParaRPr>
            </a:p>
          </p:txBody>
        </p:sp>
      </p:grpSp>
      <p:sp>
        <p:nvSpPr>
          <p:cNvPr id="8203" name="Right Arrow 8202"/>
          <p:cNvSpPr/>
          <p:nvPr/>
        </p:nvSpPr>
        <p:spPr bwMode="auto">
          <a:xfrm>
            <a:off x="1509890" y="1210079"/>
            <a:ext cx="908530" cy="507062"/>
          </a:xfrm>
          <a:prstGeom prst="right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9" name="AutoShape 33"/>
          <p:cNvSpPr>
            <a:spLocks noChangeArrowheads="1"/>
          </p:cNvSpPr>
          <p:nvPr/>
        </p:nvSpPr>
        <p:spPr bwMode="auto">
          <a:xfrm>
            <a:off x="2693764" y="611814"/>
            <a:ext cx="1019259" cy="31431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r>
              <a:rPr lang="en-US" sz="2000" b="1">
                <a:latin typeface="+mn-lt"/>
                <a:cs typeface="Calibri"/>
              </a:rPr>
              <a:t>Spanish 1</a:t>
            </a:r>
            <a:endParaRPr lang="pl-PL" sz="2000" b="1">
              <a:latin typeface="+mn-lt"/>
              <a:cs typeface="Calibri"/>
            </a:endParaRPr>
          </a:p>
        </p:txBody>
      </p:sp>
      <p:sp>
        <p:nvSpPr>
          <p:cNvPr id="90" name="AutoShape 33"/>
          <p:cNvSpPr>
            <a:spLocks noChangeArrowheads="1"/>
          </p:cNvSpPr>
          <p:nvPr/>
        </p:nvSpPr>
        <p:spPr bwMode="auto">
          <a:xfrm>
            <a:off x="2693764" y="3313682"/>
            <a:ext cx="1019259" cy="31431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r>
              <a:rPr lang="en-US" sz="2000" b="1">
                <a:latin typeface="+mn-lt"/>
                <a:cs typeface="Calibri"/>
              </a:rPr>
              <a:t>Spanish 1</a:t>
            </a:r>
            <a:endParaRPr lang="pl-PL" sz="2000" b="1">
              <a:latin typeface="+mn-lt"/>
              <a:cs typeface="Calibri"/>
            </a:endParaRPr>
          </a:p>
        </p:txBody>
      </p:sp>
      <p:sp>
        <p:nvSpPr>
          <p:cNvPr id="92" name="Right Arrow 91"/>
          <p:cNvSpPr/>
          <p:nvPr/>
        </p:nvSpPr>
        <p:spPr bwMode="auto">
          <a:xfrm rot="1509877">
            <a:off x="1479360" y="3653317"/>
            <a:ext cx="976365" cy="507062"/>
          </a:xfrm>
          <a:prstGeom prst="right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93" name="Right Arrow 92"/>
          <p:cNvSpPr/>
          <p:nvPr/>
        </p:nvSpPr>
        <p:spPr bwMode="auto">
          <a:xfrm>
            <a:off x="1509890" y="6072503"/>
            <a:ext cx="908530" cy="507062"/>
          </a:xfrm>
          <a:prstGeom prst="right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207" name="Straight Connector 8206"/>
          <p:cNvCxnSpPr/>
          <p:nvPr/>
        </p:nvCxnSpPr>
        <p:spPr bwMode="auto">
          <a:xfrm>
            <a:off x="5009446" y="611814"/>
            <a:ext cx="0" cy="5967751"/>
          </a:xfrm>
          <a:prstGeom prst="line">
            <a:avLst/>
          </a:prstGeom>
          <a:solidFill>
            <a:schemeClr val="bg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AutoShape 33"/>
          <p:cNvSpPr>
            <a:spLocks noChangeArrowheads="1"/>
          </p:cNvSpPr>
          <p:nvPr/>
        </p:nvSpPr>
        <p:spPr bwMode="auto">
          <a:xfrm>
            <a:off x="2679653" y="5964147"/>
            <a:ext cx="242930" cy="622095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r>
              <a:rPr lang="en-US" sz="4000">
                <a:latin typeface="+mn-lt"/>
                <a:cs typeface="Calibri"/>
              </a:rPr>
              <a:t>?</a:t>
            </a:r>
            <a:endParaRPr lang="pl-PL" sz="4000">
              <a:latin typeface="+mn-lt"/>
              <a:cs typeface="Calibri"/>
            </a:endParaRPr>
          </a:p>
        </p:txBody>
      </p:sp>
      <p:sp>
        <p:nvSpPr>
          <p:cNvPr id="97" name="AutoShape 33"/>
          <p:cNvSpPr>
            <a:spLocks noChangeArrowheads="1"/>
          </p:cNvSpPr>
          <p:nvPr/>
        </p:nvSpPr>
        <p:spPr bwMode="auto">
          <a:xfrm>
            <a:off x="5349198" y="541259"/>
            <a:ext cx="3220172" cy="406652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592" tIns="6479" rIns="2592" bIns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600" i="1">
                <a:latin typeface="+mn-lt"/>
                <a:cs typeface="Calibri"/>
              </a:rPr>
              <a:t>3: How to search?</a:t>
            </a:r>
            <a:endParaRPr lang="pl-PL" sz="2600" i="1">
              <a:latin typeface="+mn-lt"/>
              <a:cs typeface="Calibri"/>
            </a:endParaRPr>
          </a:p>
        </p:txBody>
      </p:sp>
      <p:sp>
        <p:nvSpPr>
          <p:cNvPr id="58" name="AutoShape 33"/>
          <p:cNvSpPr>
            <a:spLocks noChangeArrowheads="1"/>
          </p:cNvSpPr>
          <p:nvPr/>
        </p:nvSpPr>
        <p:spPr bwMode="auto">
          <a:xfrm>
            <a:off x="5349198" y="5360711"/>
            <a:ext cx="3613828" cy="120687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592" tIns="6479" rIns="2592" bIns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600" i="1">
                <a:latin typeface="+mn-lt"/>
                <a:cs typeface="Calibri"/>
              </a:rPr>
              <a:t>How to best (fast, easy) allow users to to express their search needs?</a:t>
            </a:r>
            <a:endParaRPr lang="pl-PL" sz="2600" i="1">
              <a:latin typeface="+mn-lt"/>
              <a:cs typeface="Calibri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98777" y="501061"/>
            <a:ext cx="4986428" cy="6189916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4604228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81035" y="6594475"/>
            <a:ext cx="181991" cy="215444"/>
          </a:xfrm>
        </p:spPr>
        <p:txBody>
          <a:bodyPr/>
          <a:lstStyle/>
          <a:p>
            <a:fld id="{FFAB1C8F-0AF1-4C92-9122-92D7D682116F}" type="slidenum">
              <a:rPr lang="de-DE" smtClean="0"/>
              <a:pPr/>
              <a:t>16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2" y="13730"/>
            <a:ext cx="1724005" cy="430887"/>
          </a:xfrm>
        </p:spPr>
        <p:txBody>
          <a:bodyPr/>
          <a:lstStyle/>
          <a:p>
            <a:r>
              <a:rPr lang="en-US"/>
              <a:t>Challenge 4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54068" y="717053"/>
            <a:ext cx="1188720" cy="1591151"/>
            <a:chOff x="465733" y="914607"/>
            <a:chExt cx="1188720" cy="15911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733" y="914607"/>
              <a:ext cx="1188720" cy="1188720"/>
            </a:xfrm>
            <a:prstGeom prst="rect">
              <a:avLst/>
            </a:prstGeom>
          </p:spPr>
        </p:pic>
        <p:sp>
          <p:nvSpPr>
            <p:cNvPr id="22" name="AutoShape 33"/>
            <p:cNvSpPr>
              <a:spLocks noChangeArrowheads="1"/>
            </p:cNvSpPr>
            <p:nvPr/>
          </p:nvSpPr>
          <p:spPr bwMode="auto">
            <a:xfrm>
              <a:off x="705942" y="2068329"/>
              <a:ext cx="708302" cy="43742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800">
                  <a:latin typeface="+mn-lt"/>
                  <a:cs typeface="Calibri"/>
                </a:rPr>
                <a:t>Alice</a:t>
              </a:r>
              <a:endParaRPr lang="pl-PL" sz="2800">
                <a:latin typeface="+mn-lt"/>
                <a:cs typeface="Calibri"/>
              </a:endParaRPr>
            </a:p>
          </p:txBody>
        </p:sp>
      </p:grpSp>
      <p:sp>
        <p:nvSpPr>
          <p:cNvPr id="31" name="AutoShape 33"/>
          <p:cNvSpPr>
            <a:spLocks noChangeArrowheads="1"/>
          </p:cNvSpPr>
          <p:nvPr/>
        </p:nvSpPr>
        <p:spPr bwMode="auto">
          <a:xfrm>
            <a:off x="5349197" y="1508141"/>
            <a:ext cx="3794803" cy="517718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592" tIns="6479" rIns="2592" bIns="0">
            <a:spAutoFit/>
          </a:bodyPr>
          <a:lstStyle/>
          <a:p>
            <a:pPr marL="395288" indent="-395288">
              <a:spcAft>
                <a:spcPts val="1200"/>
              </a:spcAft>
              <a:buFont typeface="Arial"/>
              <a:buChar char="•"/>
            </a:pPr>
            <a:r>
              <a:rPr lang="en-US" sz="2600">
                <a:latin typeface="+mn-lt"/>
                <a:cs typeface="Calibri"/>
              </a:rPr>
              <a:t>Syntactic &amp; semantic similarity </a:t>
            </a:r>
            <a:r>
              <a:rPr lang="en-US" sz="2000">
                <a:latin typeface="+mn-lt"/>
                <a:cs typeface="Calibri"/>
              </a:rPr>
              <a:t>(across languages)</a:t>
            </a:r>
            <a:endParaRPr lang="en-US" sz="2600">
              <a:latin typeface="+mn-lt"/>
              <a:cs typeface="Calibri"/>
            </a:endParaRPr>
          </a:p>
          <a:p>
            <a:pPr marL="395288" indent="-395288">
              <a:spcAft>
                <a:spcPts val="1200"/>
              </a:spcAft>
              <a:buFont typeface="Arial"/>
              <a:buChar char="•"/>
            </a:pPr>
            <a:r>
              <a:rPr lang="en-US" sz="2600">
                <a:latin typeface="+mn-lt"/>
                <a:cs typeface="Calibri"/>
              </a:rPr>
              <a:t>Structure (items vs collection)</a:t>
            </a:r>
          </a:p>
          <a:p>
            <a:pPr marL="395288" indent="-395288">
              <a:spcAft>
                <a:spcPts val="1200"/>
              </a:spcAft>
              <a:buFont typeface="Arial"/>
              <a:buChar char="•"/>
            </a:pPr>
            <a:r>
              <a:rPr lang="en-US" sz="2600">
                <a:latin typeface="+mn-lt"/>
                <a:cs typeface="Calibri"/>
              </a:rPr>
              <a:t>Trust (vote- vs rule-based</a:t>
            </a:r>
          </a:p>
          <a:p>
            <a:pPr marL="395288" indent="-395288">
              <a:spcAft>
                <a:spcPts val="1200"/>
              </a:spcAft>
              <a:buFont typeface="Arial"/>
              <a:buChar char="•"/>
            </a:pPr>
            <a:r>
              <a:rPr lang="en-US" sz="2600">
                <a:latin typeface="+mn-lt"/>
                <a:cs typeface="Calibri"/>
              </a:rPr>
              <a:t>Provenance (on collections)</a:t>
            </a:r>
          </a:p>
          <a:p>
            <a:pPr marL="395288" indent="-395288">
              <a:spcAft>
                <a:spcPts val="1200"/>
              </a:spcAft>
              <a:buFont typeface="Arial"/>
              <a:buChar char="•"/>
            </a:pPr>
            <a:r>
              <a:rPr lang="en-US" sz="2600">
                <a:latin typeface="+mn-lt"/>
                <a:cs typeface="Calibri"/>
              </a:rPr>
              <a:t>Learning/Adjustment over time</a:t>
            </a:r>
          </a:p>
          <a:p>
            <a:pPr marL="395288" indent="-395288">
              <a:spcAft>
                <a:spcPts val="600"/>
              </a:spcAft>
              <a:buFont typeface="Arial"/>
              <a:buChar char="•"/>
            </a:pPr>
            <a:endParaRPr lang="pl-PL" sz="2600">
              <a:latin typeface="+mn-lt"/>
              <a:cs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54068" y="2876052"/>
            <a:ext cx="1188720" cy="1591149"/>
            <a:chOff x="762064" y="3003191"/>
            <a:chExt cx="1188720" cy="1591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64" y="3003191"/>
              <a:ext cx="1188720" cy="1188720"/>
            </a:xfrm>
            <a:prstGeom prst="rect">
              <a:avLst/>
            </a:prstGeom>
          </p:spPr>
        </p:pic>
        <p:sp>
          <p:nvSpPr>
            <p:cNvPr id="23" name="AutoShape 33"/>
            <p:cNvSpPr>
              <a:spLocks noChangeArrowheads="1"/>
            </p:cNvSpPr>
            <p:nvPr/>
          </p:nvSpPr>
          <p:spPr bwMode="auto">
            <a:xfrm>
              <a:off x="1067145" y="4156911"/>
              <a:ext cx="578559" cy="43742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pl-PL" sz="2800">
                  <a:latin typeface="+mn-lt"/>
                  <a:cs typeface="Calibri"/>
                </a:rPr>
                <a:t>Bob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4068" y="5035048"/>
            <a:ext cx="1188720" cy="1599485"/>
            <a:chOff x="762064" y="4837494"/>
            <a:chExt cx="1188720" cy="15994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64" y="4837494"/>
              <a:ext cx="1188720" cy="1188720"/>
            </a:xfrm>
            <a:prstGeom prst="rect">
              <a:avLst/>
            </a:prstGeom>
          </p:spPr>
        </p:pic>
        <p:sp>
          <p:nvSpPr>
            <p:cNvPr id="24" name="AutoShape 33"/>
            <p:cNvSpPr>
              <a:spLocks noChangeArrowheads="1"/>
            </p:cNvSpPr>
            <p:nvPr/>
          </p:nvSpPr>
          <p:spPr bwMode="auto">
            <a:xfrm>
              <a:off x="843426" y="5999550"/>
              <a:ext cx="1025997" cy="43742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800">
                  <a:latin typeface="+mn-lt"/>
                  <a:cs typeface="Calibri"/>
                </a:rPr>
                <a:t>Charlie</a:t>
              </a:r>
              <a:endParaRPr lang="pl-PL" sz="2800">
                <a:latin typeface="+mn-lt"/>
                <a:cs typeface="Calibri"/>
              </a:endParaRPr>
            </a:p>
          </p:txBody>
        </p:sp>
      </p:grpSp>
      <p:grpSp>
        <p:nvGrpSpPr>
          <p:cNvPr id="8204" name="Group 8203"/>
          <p:cNvGrpSpPr/>
          <p:nvPr/>
        </p:nvGrpSpPr>
        <p:grpSpPr>
          <a:xfrm>
            <a:off x="2517197" y="926133"/>
            <a:ext cx="2167765" cy="1940791"/>
            <a:chOff x="3040744" y="727866"/>
            <a:chExt cx="2167765" cy="1940791"/>
          </a:xfrm>
        </p:grpSpPr>
        <p:sp>
          <p:nvSpPr>
            <p:cNvPr id="8192" name="Rounded Rectangle 8191"/>
            <p:cNvSpPr/>
            <p:nvPr/>
          </p:nvSpPr>
          <p:spPr bwMode="auto">
            <a:xfrm>
              <a:off x="3040744" y="727866"/>
              <a:ext cx="2167765" cy="1940791"/>
            </a:xfrm>
            <a:prstGeom prst="roundRect">
              <a:avLst>
                <a:gd name="adj" fmla="val 9531"/>
              </a:avLst>
            </a:prstGeom>
            <a:solidFill>
              <a:srgbClr val="CCD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42" name="AutoShape 33"/>
            <p:cNvSpPr>
              <a:spLocks noChangeArrowheads="1"/>
            </p:cNvSpPr>
            <p:nvPr/>
          </p:nvSpPr>
          <p:spPr bwMode="auto">
            <a:xfrm>
              <a:off x="3130532" y="778162"/>
              <a:ext cx="514401" cy="185320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1. 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2.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3.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...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100.</a:t>
              </a:r>
            </a:p>
          </p:txBody>
        </p:sp>
        <p:grpSp>
          <p:nvGrpSpPr>
            <p:cNvPr id="8201" name="Group 8200"/>
            <p:cNvGrpSpPr/>
            <p:nvPr/>
          </p:nvGrpSpPr>
          <p:grpSpPr>
            <a:xfrm>
              <a:off x="3767834" y="1146605"/>
              <a:ext cx="1353208" cy="327772"/>
              <a:chOff x="3093139" y="1533069"/>
              <a:chExt cx="1353208" cy="327772"/>
            </a:xfrm>
          </p:grpSpPr>
          <p:sp>
            <p:nvSpPr>
              <p:cNvPr id="8193" name="Rectangle 8192"/>
              <p:cNvSpPr/>
              <p:nvPr/>
            </p:nvSpPr>
            <p:spPr bwMode="auto">
              <a:xfrm>
                <a:off x="3093139" y="1556176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40" name="AutoShape 33"/>
              <p:cNvSpPr>
                <a:spLocks noChangeArrowheads="1"/>
              </p:cNvSpPr>
              <p:nvPr/>
            </p:nvSpPr>
            <p:spPr bwMode="auto">
              <a:xfrm>
                <a:off x="3148575" y="1533069"/>
                <a:ext cx="1069629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pay/pagar</a:t>
                </a:r>
              </a:p>
            </p:txBody>
          </p:sp>
        </p:grpSp>
        <p:grpSp>
          <p:nvGrpSpPr>
            <p:cNvPr id="8202" name="Group 8201"/>
            <p:cNvGrpSpPr/>
            <p:nvPr/>
          </p:nvGrpSpPr>
          <p:grpSpPr>
            <a:xfrm>
              <a:off x="3767834" y="765464"/>
              <a:ext cx="1353208" cy="342499"/>
              <a:chOff x="3099491" y="1058143"/>
              <a:chExt cx="1353208" cy="342499"/>
            </a:xfrm>
          </p:grpSpPr>
          <p:sp>
            <p:nvSpPr>
              <p:cNvPr id="44" name="Rectangle 43"/>
              <p:cNvSpPr/>
              <p:nvPr/>
            </p:nvSpPr>
            <p:spPr bwMode="auto">
              <a:xfrm>
                <a:off x="3099491" y="1095977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38" name="AutoShape 33"/>
              <p:cNvSpPr>
                <a:spLocks noChangeArrowheads="1"/>
              </p:cNvSpPr>
              <p:nvPr/>
            </p:nvSpPr>
            <p:spPr bwMode="auto">
              <a:xfrm>
                <a:off x="3154927" y="1058143"/>
                <a:ext cx="508552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go/ir</a:t>
                </a:r>
              </a:p>
            </p:txBody>
          </p:sp>
        </p:grpSp>
        <p:grpSp>
          <p:nvGrpSpPr>
            <p:cNvPr id="8200" name="Group 8199"/>
            <p:cNvGrpSpPr/>
            <p:nvPr/>
          </p:nvGrpSpPr>
          <p:grpSpPr>
            <a:xfrm>
              <a:off x="3767834" y="1513019"/>
              <a:ext cx="1353208" cy="330637"/>
              <a:chOff x="3071269" y="2008657"/>
              <a:chExt cx="1353208" cy="330637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3071269" y="2034629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39" name="AutoShape 33"/>
              <p:cNvSpPr>
                <a:spLocks noChangeArrowheads="1"/>
              </p:cNvSpPr>
              <p:nvPr/>
            </p:nvSpPr>
            <p:spPr bwMode="auto">
              <a:xfrm>
                <a:off x="3126705" y="2008657"/>
                <a:ext cx="1210693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come/venir</a:t>
                </a:r>
              </a:p>
            </p:txBody>
          </p:sp>
        </p:grpSp>
        <p:grpSp>
          <p:nvGrpSpPr>
            <p:cNvPr id="8199" name="Group 8198"/>
            <p:cNvGrpSpPr/>
            <p:nvPr/>
          </p:nvGrpSpPr>
          <p:grpSpPr>
            <a:xfrm>
              <a:off x="3767834" y="2266035"/>
              <a:ext cx="1353208" cy="328388"/>
              <a:chOff x="3093139" y="2982044"/>
              <a:chExt cx="1353208" cy="328388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3093139" y="3005767"/>
                <a:ext cx="1353208" cy="304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41" name="AutoShape 33"/>
              <p:cNvSpPr>
                <a:spLocks noChangeArrowheads="1"/>
              </p:cNvSpPr>
              <p:nvPr/>
            </p:nvSpPr>
            <p:spPr bwMode="auto">
              <a:xfrm>
                <a:off x="3148575" y="2982044"/>
                <a:ext cx="864444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hear/oir</a:t>
                </a:r>
                <a:endParaRPr lang="pl-PL" sz="2000">
                  <a:latin typeface="+mn-lt"/>
                  <a:cs typeface="Calibri"/>
                </a:endParaRPr>
              </a:p>
            </p:txBody>
          </p:sp>
        </p:grpSp>
        <p:sp>
          <p:nvSpPr>
            <p:cNvPr id="55" name="AutoShape 33"/>
            <p:cNvSpPr>
              <a:spLocks noChangeArrowheads="1"/>
            </p:cNvSpPr>
            <p:nvPr/>
          </p:nvSpPr>
          <p:spPr bwMode="auto">
            <a:xfrm>
              <a:off x="3767834" y="1882298"/>
              <a:ext cx="218897" cy="34509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200">
                  <a:latin typeface="+mn-lt"/>
                  <a:cs typeface="Calibri"/>
                </a:rPr>
                <a:t>...</a:t>
              </a:r>
              <a:endParaRPr lang="pl-PL" sz="2200">
                <a:latin typeface="+mn-lt"/>
                <a:cs typeface="Calibri"/>
              </a:endParaRPr>
            </a:p>
          </p:txBody>
        </p:sp>
      </p:grpSp>
      <p:grpSp>
        <p:nvGrpSpPr>
          <p:cNvPr id="8205" name="Group 8204"/>
          <p:cNvGrpSpPr/>
          <p:nvPr/>
        </p:nvGrpSpPr>
        <p:grpSpPr>
          <a:xfrm>
            <a:off x="2517197" y="3628001"/>
            <a:ext cx="2167765" cy="1940791"/>
            <a:chOff x="3040744" y="3059376"/>
            <a:chExt cx="2167765" cy="1940791"/>
          </a:xfrm>
        </p:grpSpPr>
        <p:sp>
          <p:nvSpPr>
            <p:cNvPr id="71" name="Rounded Rectangle 70"/>
            <p:cNvSpPr/>
            <p:nvPr/>
          </p:nvSpPr>
          <p:spPr bwMode="auto">
            <a:xfrm>
              <a:off x="3040744" y="3059376"/>
              <a:ext cx="2167765" cy="1940791"/>
            </a:xfrm>
            <a:prstGeom prst="roundRect">
              <a:avLst>
                <a:gd name="adj" fmla="val 9531"/>
              </a:avLst>
            </a:prstGeom>
            <a:solidFill>
              <a:srgbClr val="CCD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72" name="AutoShape 33"/>
            <p:cNvSpPr>
              <a:spLocks noChangeArrowheads="1"/>
            </p:cNvSpPr>
            <p:nvPr/>
          </p:nvSpPr>
          <p:spPr bwMode="auto">
            <a:xfrm>
              <a:off x="3130532" y="3109672"/>
              <a:ext cx="514401" cy="185320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1. 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2.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3.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...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100.</a:t>
              </a: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767834" y="3478115"/>
              <a:ext cx="1353208" cy="327772"/>
              <a:chOff x="3093139" y="1533069"/>
              <a:chExt cx="1353208" cy="327772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3093139" y="1556176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75" name="AutoShape 33"/>
              <p:cNvSpPr>
                <a:spLocks noChangeArrowheads="1"/>
              </p:cNvSpPr>
              <p:nvPr/>
            </p:nvSpPr>
            <p:spPr bwMode="auto">
              <a:xfrm>
                <a:off x="3148575" y="1533069"/>
                <a:ext cx="1069629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pay/pagar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767834" y="3096974"/>
              <a:ext cx="1353208" cy="342499"/>
              <a:chOff x="3099491" y="1058143"/>
              <a:chExt cx="1353208" cy="342499"/>
            </a:xfrm>
          </p:grpSpPr>
          <p:sp>
            <p:nvSpPr>
              <p:cNvPr id="77" name="Rectangle 76"/>
              <p:cNvSpPr/>
              <p:nvPr/>
            </p:nvSpPr>
            <p:spPr bwMode="auto">
              <a:xfrm>
                <a:off x="3099491" y="1095977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78" name="AutoShape 33"/>
              <p:cNvSpPr>
                <a:spLocks noChangeArrowheads="1"/>
              </p:cNvSpPr>
              <p:nvPr/>
            </p:nvSpPr>
            <p:spPr bwMode="auto">
              <a:xfrm>
                <a:off x="3154927" y="1058143"/>
                <a:ext cx="967036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go/</a:t>
                </a:r>
                <a:r>
                  <a:rPr lang="en-US" sz="2000">
                    <a:solidFill>
                      <a:srgbClr val="FF0000"/>
                    </a:solidFill>
                    <a:latin typeface="+mn-lt"/>
                    <a:cs typeface="Calibri"/>
                  </a:rPr>
                  <a:t>andar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767834" y="3844529"/>
              <a:ext cx="1353208" cy="330637"/>
              <a:chOff x="3071269" y="2008657"/>
              <a:chExt cx="1353208" cy="330637"/>
            </a:xfrm>
          </p:grpSpPr>
          <p:sp>
            <p:nvSpPr>
              <p:cNvPr id="80" name="Rectangle 79"/>
              <p:cNvSpPr/>
              <p:nvPr/>
            </p:nvSpPr>
            <p:spPr bwMode="auto">
              <a:xfrm>
                <a:off x="3071269" y="2034629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81" name="AutoShape 33"/>
              <p:cNvSpPr>
                <a:spLocks noChangeArrowheads="1"/>
              </p:cNvSpPr>
              <p:nvPr/>
            </p:nvSpPr>
            <p:spPr bwMode="auto">
              <a:xfrm>
                <a:off x="3126705" y="2008657"/>
                <a:ext cx="1210693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come/venir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767834" y="4597545"/>
              <a:ext cx="1353208" cy="328388"/>
              <a:chOff x="3093139" y="2982044"/>
              <a:chExt cx="1353208" cy="328388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3093139" y="3005767"/>
                <a:ext cx="1353208" cy="304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84" name="AutoShape 33"/>
              <p:cNvSpPr>
                <a:spLocks noChangeArrowheads="1"/>
              </p:cNvSpPr>
              <p:nvPr/>
            </p:nvSpPr>
            <p:spPr bwMode="auto">
              <a:xfrm>
                <a:off x="3148575" y="2982044"/>
                <a:ext cx="864444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hear/oir</a:t>
                </a:r>
                <a:endParaRPr lang="pl-PL" sz="2000">
                  <a:latin typeface="+mn-lt"/>
                  <a:cs typeface="Calibri"/>
                </a:endParaRPr>
              </a:p>
            </p:txBody>
          </p:sp>
        </p:grpSp>
        <p:sp>
          <p:nvSpPr>
            <p:cNvPr id="85" name="AutoShape 33"/>
            <p:cNvSpPr>
              <a:spLocks noChangeArrowheads="1"/>
            </p:cNvSpPr>
            <p:nvPr/>
          </p:nvSpPr>
          <p:spPr bwMode="auto">
            <a:xfrm>
              <a:off x="3767834" y="4213808"/>
              <a:ext cx="218897" cy="34509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200">
                  <a:latin typeface="+mn-lt"/>
                  <a:cs typeface="Calibri"/>
                </a:rPr>
                <a:t>...</a:t>
              </a:r>
              <a:endParaRPr lang="pl-PL" sz="2200">
                <a:latin typeface="+mn-lt"/>
                <a:cs typeface="Calibri"/>
              </a:endParaRPr>
            </a:p>
          </p:txBody>
        </p:sp>
      </p:grpSp>
      <p:sp>
        <p:nvSpPr>
          <p:cNvPr id="8203" name="Right Arrow 8202"/>
          <p:cNvSpPr/>
          <p:nvPr/>
        </p:nvSpPr>
        <p:spPr bwMode="auto">
          <a:xfrm>
            <a:off x="1509890" y="1210079"/>
            <a:ext cx="908530" cy="507062"/>
          </a:xfrm>
          <a:prstGeom prst="right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9" name="AutoShape 33"/>
          <p:cNvSpPr>
            <a:spLocks noChangeArrowheads="1"/>
          </p:cNvSpPr>
          <p:nvPr/>
        </p:nvSpPr>
        <p:spPr bwMode="auto">
          <a:xfrm>
            <a:off x="2693764" y="611814"/>
            <a:ext cx="1019259" cy="31431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r>
              <a:rPr lang="en-US" sz="2000" b="1">
                <a:latin typeface="+mn-lt"/>
                <a:cs typeface="Calibri"/>
              </a:rPr>
              <a:t>Spanish 1</a:t>
            </a:r>
            <a:endParaRPr lang="pl-PL" sz="2000" b="1">
              <a:latin typeface="+mn-lt"/>
              <a:cs typeface="Calibri"/>
            </a:endParaRPr>
          </a:p>
        </p:txBody>
      </p:sp>
      <p:sp>
        <p:nvSpPr>
          <p:cNvPr id="90" name="AutoShape 33"/>
          <p:cNvSpPr>
            <a:spLocks noChangeArrowheads="1"/>
          </p:cNvSpPr>
          <p:nvPr/>
        </p:nvSpPr>
        <p:spPr bwMode="auto">
          <a:xfrm>
            <a:off x="2693764" y="3313682"/>
            <a:ext cx="1019259" cy="31431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r>
              <a:rPr lang="en-US" sz="2000" b="1">
                <a:latin typeface="+mn-lt"/>
                <a:cs typeface="Calibri"/>
              </a:rPr>
              <a:t>Spanish 1</a:t>
            </a:r>
            <a:endParaRPr lang="pl-PL" sz="2000" b="1">
              <a:latin typeface="+mn-lt"/>
              <a:cs typeface="Calibri"/>
            </a:endParaRPr>
          </a:p>
        </p:txBody>
      </p:sp>
      <p:sp>
        <p:nvSpPr>
          <p:cNvPr id="92" name="Right Arrow 91"/>
          <p:cNvSpPr/>
          <p:nvPr/>
        </p:nvSpPr>
        <p:spPr bwMode="auto">
          <a:xfrm rot="1509877">
            <a:off x="1479360" y="3653317"/>
            <a:ext cx="976365" cy="507062"/>
          </a:xfrm>
          <a:prstGeom prst="right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93" name="Right Arrow 92"/>
          <p:cNvSpPr/>
          <p:nvPr/>
        </p:nvSpPr>
        <p:spPr bwMode="auto">
          <a:xfrm>
            <a:off x="1509890" y="6072503"/>
            <a:ext cx="908530" cy="507062"/>
          </a:xfrm>
          <a:prstGeom prst="right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207" name="Straight Connector 8206"/>
          <p:cNvCxnSpPr/>
          <p:nvPr/>
        </p:nvCxnSpPr>
        <p:spPr bwMode="auto">
          <a:xfrm>
            <a:off x="5009446" y="611814"/>
            <a:ext cx="0" cy="5967751"/>
          </a:xfrm>
          <a:prstGeom prst="line">
            <a:avLst/>
          </a:prstGeom>
          <a:solidFill>
            <a:schemeClr val="bg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AutoShape 33"/>
          <p:cNvSpPr>
            <a:spLocks noChangeArrowheads="1"/>
          </p:cNvSpPr>
          <p:nvPr/>
        </p:nvSpPr>
        <p:spPr bwMode="auto">
          <a:xfrm>
            <a:off x="2679653" y="5964147"/>
            <a:ext cx="242930" cy="622095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r>
              <a:rPr lang="en-US" sz="4000">
                <a:latin typeface="+mn-lt"/>
                <a:cs typeface="Calibri"/>
              </a:rPr>
              <a:t>?</a:t>
            </a:r>
            <a:endParaRPr lang="pl-PL" sz="4000">
              <a:latin typeface="+mn-lt"/>
              <a:cs typeface="Calibri"/>
            </a:endParaRPr>
          </a:p>
        </p:txBody>
      </p:sp>
      <p:sp>
        <p:nvSpPr>
          <p:cNvPr id="97" name="AutoShape 33"/>
          <p:cNvSpPr>
            <a:spLocks noChangeArrowheads="1"/>
          </p:cNvSpPr>
          <p:nvPr/>
        </p:nvSpPr>
        <p:spPr bwMode="auto">
          <a:xfrm>
            <a:off x="5349198" y="541259"/>
            <a:ext cx="3220172" cy="406652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592" tIns="6479" rIns="2592" bIns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600" i="1">
                <a:latin typeface="+mn-lt"/>
                <a:cs typeface="Calibri"/>
              </a:rPr>
              <a:t>4: How to rank?</a:t>
            </a:r>
            <a:endParaRPr lang="pl-PL" sz="2600" i="1">
              <a:latin typeface="+mn-lt"/>
              <a:cs typeface="Calibri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98777" y="501061"/>
            <a:ext cx="4986428" cy="6189916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4457793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81035" y="6594475"/>
            <a:ext cx="181991" cy="215444"/>
          </a:xfrm>
        </p:spPr>
        <p:txBody>
          <a:bodyPr/>
          <a:lstStyle/>
          <a:p>
            <a:fld id="{FFAB1C8F-0AF1-4C92-9122-92D7D682116F}" type="slidenum">
              <a:rPr lang="de-DE" smtClean="0"/>
              <a:pPr/>
              <a:t>17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2" y="13730"/>
            <a:ext cx="3500608" cy="430887"/>
          </a:xfrm>
        </p:spPr>
        <p:txBody>
          <a:bodyPr/>
          <a:lstStyle/>
          <a:p>
            <a:r>
              <a:rPr lang="en-US"/>
              <a:t>Overview of Challenges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54068" y="717053"/>
            <a:ext cx="1188720" cy="1591151"/>
            <a:chOff x="465733" y="914607"/>
            <a:chExt cx="1188720" cy="15911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733" y="914607"/>
              <a:ext cx="1188720" cy="1188720"/>
            </a:xfrm>
            <a:prstGeom prst="rect">
              <a:avLst/>
            </a:prstGeom>
          </p:spPr>
        </p:pic>
        <p:sp>
          <p:nvSpPr>
            <p:cNvPr id="22" name="AutoShape 33"/>
            <p:cNvSpPr>
              <a:spLocks noChangeArrowheads="1"/>
            </p:cNvSpPr>
            <p:nvPr/>
          </p:nvSpPr>
          <p:spPr bwMode="auto">
            <a:xfrm>
              <a:off x="705942" y="2068329"/>
              <a:ext cx="708302" cy="43742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800">
                  <a:latin typeface="+mn-lt"/>
                  <a:cs typeface="Calibri"/>
                </a:rPr>
                <a:t>Alice</a:t>
              </a:r>
              <a:endParaRPr lang="pl-PL" sz="2800">
                <a:latin typeface="+mn-lt"/>
                <a:cs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4068" y="2876052"/>
            <a:ext cx="1188720" cy="1591149"/>
            <a:chOff x="762064" y="3003191"/>
            <a:chExt cx="1188720" cy="1591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64" y="3003191"/>
              <a:ext cx="1188720" cy="1188720"/>
            </a:xfrm>
            <a:prstGeom prst="rect">
              <a:avLst/>
            </a:prstGeom>
          </p:spPr>
        </p:pic>
        <p:sp>
          <p:nvSpPr>
            <p:cNvPr id="23" name="AutoShape 33"/>
            <p:cNvSpPr>
              <a:spLocks noChangeArrowheads="1"/>
            </p:cNvSpPr>
            <p:nvPr/>
          </p:nvSpPr>
          <p:spPr bwMode="auto">
            <a:xfrm>
              <a:off x="1067145" y="4156911"/>
              <a:ext cx="578559" cy="43742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pl-PL" sz="2800">
                  <a:latin typeface="+mn-lt"/>
                  <a:cs typeface="Calibri"/>
                </a:rPr>
                <a:t>Bob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4068" y="5035048"/>
            <a:ext cx="1188720" cy="1599485"/>
            <a:chOff x="762064" y="4837494"/>
            <a:chExt cx="1188720" cy="15994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64" y="4837494"/>
              <a:ext cx="1188720" cy="1188720"/>
            </a:xfrm>
            <a:prstGeom prst="rect">
              <a:avLst/>
            </a:prstGeom>
          </p:spPr>
        </p:pic>
        <p:sp>
          <p:nvSpPr>
            <p:cNvPr id="24" name="AutoShape 33"/>
            <p:cNvSpPr>
              <a:spLocks noChangeArrowheads="1"/>
            </p:cNvSpPr>
            <p:nvPr/>
          </p:nvSpPr>
          <p:spPr bwMode="auto">
            <a:xfrm>
              <a:off x="843426" y="5999550"/>
              <a:ext cx="1025997" cy="43742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800">
                  <a:latin typeface="+mn-lt"/>
                  <a:cs typeface="Calibri"/>
                </a:rPr>
                <a:t>Charlie</a:t>
              </a:r>
              <a:endParaRPr lang="pl-PL" sz="2800">
                <a:latin typeface="+mn-lt"/>
                <a:cs typeface="Calibri"/>
              </a:endParaRPr>
            </a:p>
          </p:txBody>
        </p:sp>
      </p:grpSp>
      <p:grpSp>
        <p:nvGrpSpPr>
          <p:cNvPr id="8204" name="Group 8203"/>
          <p:cNvGrpSpPr/>
          <p:nvPr/>
        </p:nvGrpSpPr>
        <p:grpSpPr>
          <a:xfrm>
            <a:off x="2517197" y="926133"/>
            <a:ext cx="2167765" cy="1940791"/>
            <a:chOff x="3040744" y="727866"/>
            <a:chExt cx="2167765" cy="1940791"/>
          </a:xfrm>
        </p:grpSpPr>
        <p:sp>
          <p:nvSpPr>
            <p:cNvPr id="8192" name="Rounded Rectangle 8191"/>
            <p:cNvSpPr/>
            <p:nvPr/>
          </p:nvSpPr>
          <p:spPr bwMode="auto">
            <a:xfrm>
              <a:off x="3040744" y="727866"/>
              <a:ext cx="2167765" cy="1940791"/>
            </a:xfrm>
            <a:prstGeom prst="roundRect">
              <a:avLst>
                <a:gd name="adj" fmla="val 9531"/>
              </a:avLst>
            </a:prstGeom>
            <a:solidFill>
              <a:srgbClr val="CCD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42" name="AutoShape 33"/>
            <p:cNvSpPr>
              <a:spLocks noChangeArrowheads="1"/>
            </p:cNvSpPr>
            <p:nvPr/>
          </p:nvSpPr>
          <p:spPr bwMode="auto">
            <a:xfrm>
              <a:off x="3130532" y="778162"/>
              <a:ext cx="514401" cy="185320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1. 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2.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3.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...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100.</a:t>
              </a:r>
            </a:p>
          </p:txBody>
        </p:sp>
        <p:grpSp>
          <p:nvGrpSpPr>
            <p:cNvPr id="8201" name="Group 8200"/>
            <p:cNvGrpSpPr/>
            <p:nvPr/>
          </p:nvGrpSpPr>
          <p:grpSpPr>
            <a:xfrm>
              <a:off x="3767834" y="1146605"/>
              <a:ext cx="1353208" cy="327772"/>
              <a:chOff x="3093139" y="1533069"/>
              <a:chExt cx="1353208" cy="327772"/>
            </a:xfrm>
          </p:grpSpPr>
          <p:sp>
            <p:nvSpPr>
              <p:cNvPr id="8193" name="Rectangle 8192"/>
              <p:cNvSpPr/>
              <p:nvPr/>
            </p:nvSpPr>
            <p:spPr bwMode="auto">
              <a:xfrm>
                <a:off x="3093139" y="1556176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40" name="AutoShape 33"/>
              <p:cNvSpPr>
                <a:spLocks noChangeArrowheads="1"/>
              </p:cNvSpPr>
              <p:nvPr/>
            </p:nvSpPr>
            <p:spPr bwMode="auto">
              <a:xfrm>
                <a:off x="3148575" y="1533069"/>
                <a:ext cx="1069629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pay/pagar</a:t>
                </a:r>
              </a:p>
            </p:txBody>
          </p:sp>
        </p:grpSp>
        <p:grpSp>
          <p:nvGrpSpPr>
            <p:cNvPr id="8202" name="Group 8201"/>
            <p:cNvGrpSpPr/>
            <p:nvPr/>
          </p:nvGrpSpPr>
          <p:grpSpPr>
            <a:xfrm>
              <a:off x="3767834" y="765464"/>
              <a:ext cx="1353208" cy="342499"/>
              <a:chOff x="3099491" y="1058143"/>
              <a:chExt cx="1353208" cy="342499"/>
            </a:xfrm>
          </p:grpSpPr>
          <p:sp>
            <p:nvSpPr>
              <p:cNvPr id="44" name="Rectangle 43"/>
              <p:cNvSpPr/>
              <p:nvPr/>
            </p:nvSpPr>
            <p:spPr bwMode="auto">
              <a:xfrm>
                <a:off x="3099491" y="1095977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38" name="AutoShape 33"/>
              <p:cNvSpPr>
                <a:spLocks noChangeArrowheads="1"/>
              </p:cNvSpPr>
              <p:nvPr/>
            </p:nvSpPr>
            <p:spPr bwMode="auto">
              <a:xfrm>
                <a:off x="3154927" y="1058143"/>
                <a:ext cx="508552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go/ir</a:t>
                </a:r>
              </a:p>
            </p:txBody>
          </p:sp>
        </p:grpSp>
        <p:grpSp>
          <p:nvGrpSpPr>
            <p:cNvPr id="8200" name="Group 8199"/>
            <p:cNvGrpSpPr/>
            <p:nvPr/>
          </p:nvGrpSpPr>
          <p:grpSpPr>
            <a:xfrm>
              <a:off x="3767834" y="1513019"/>
              <a:ext cx="1353208" cy="330637"/>
              <a:chOff x="3071269" y="2008657"/>
              <a:chExt cx="1353208" cy="330637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3071269" y="2034629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39" name="AutoShape 33"/>
              <p:cNvSpPr>
                <a:spLocks noChangeArrowheads="1"/>
              </p:cNvSpPr>
              <p:nvPr/>
            </p:nvSpPr>
            <p:spPr bwMode="auto">
              <a:xfrm>
                <a:off x="3126705" y="2008657"/>
                <a:ext cx="1210693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come/venir</a:t>
                </a:r>
              </a:p>
            </p:txBody>
          </p:sp>
        </p:grpSp>
        <p:grpSp>
          <p:nvGrpSpPr>
            <p:cNvPr id="8199" name="Group 8198"/>
            <p:cNvGrpSpPr/>
            <p:nvPr/>
          </p:nvGrpSpPr>
          <p:grpSpPr>
            <a:xfrm>
              <a:off x="3767834" y="2266035"/>
              <a:ext cx="1353208" cy="328388"/>
              <a:chOff x="3093139" y="2982044"/>
              <a:chExt cx="1353208" cy="328388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3093139" y="3005767"/>
                <a:ext cx="1353208" cy="304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41" name="AutoShape 33"/>
              <p:cNvSpPr>
                <a:spLocks noChangeArrowheads="1"/>
              </p:cNvSpPr>
              <p:nvPr/>
            </p:nvSpPr>
            <p:spPr bwMode="auto">
              <a:xfrm>
                <a:off x="3148575" y="2982044"/>
                <a:ext cx="864444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hear/oir</a:t>
                </a:r>
                <a:endParaRPr lang="pl-PL" sz="2000">
                  <a:latin typeface="+mn-lt"/>
                  <a:cs typeface="Calibri"/>
                </a:endParaRPr>
              </a:p>
            </p:txBody>
          </p:sp>
        </p:grpSp>
        <p:sp>
          <p:nvSpPr>
            <p:cNvPr id="55" name="AutoShape 33"/>
            <p:cNvSpPr>
              <a:spLocks noChangeArrowheads="1"/>
            </p:cNvSpPr>
            <p:nvPr/>
          </p:nvSpPr>
          <p:spPr bwMode="auto">
            <a:xfrm>
              <a:off x="3767834" y="1882298"/>
              <a:ext cx="218897" cy="34509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200">
                  <a:latin typeface="+mn-lt"/>
                  <a:cs typeface="Calibri"/>
                </a:rPr>
                <a:t>...</a:t>
              </a:r>
              <a:endParaRPr lang="pl-PL" sz="2200">
                <a:latin typeface="+mn-lt"/>
                <a:cs typeface="Calibri"/>
              </a:endParaRPr>
            </a:p>
          </p:txBody>
        </p:sp>
      </p:grpSp>
      <p:grpSp>
        <p:nvGrpSpPr>
          <p:cNvPr id="8205" name="Group 8204"/>
          <p:cNvGrpSpPr/>
          <p:nvPr/>
        </p:nvGrpSpPr>
        <p:grpSpPr>
          <a:xfrm>
            <a:off x="2517197" y="3628001"/>
            <a:ext cx="2167765" cy="1940791"/>
            <a:chOff x="3040744" y="3059376"/>
            <a:chExt cx="2167765" cy="1940791"/>
          </a:xfrm>
        </p:grpSpPr>
        <p:sp>
          <p:nvSpPr>
            <p:cNvPr id="71" name="Rounded Rectangle 70"/>
            <p:cNvSpPr/>
            <p:nvPr/>
          </p:nvSpPr>
          <p:spPr bwMode="auto">
            <a:xfrm>
              <a:off x="3040744" y="3059376"/>
              <a:ext cx="2167765" cy="1940791"/>
            </a:xfrm>
            <a:prstGeom prst="roundRect">
              <a:avLst>
                <a:gd name="adj" fmla="val 9531"/>
              </a:avLst>
            </a:prstGeom>
            <a:solidFill>
              <a:srgbClr val="CCD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72" name="AutoShape 33"/>
            <p:cNvSpPr>
              <a:spLocks noChangeArrowheads="1"/>
            </p:cNvSpPr>
            <p:nvPr/>
          </p:nvSpPr>
          <p:spPr bwMode="auto">
            <a:xfrm>
              <a:off x="3130532" y="3109672"/>
              <a:ext cx="514401" cy="185320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1. 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2.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3.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...</a:t>
              </a:r>
            </a:p>
            <a:p>
              <a:pPr algn="r">
                <a:spcAft>
                  <a:spcPts val="280"/>
                </a:spcAft>
              </a:pPr>
              <a:r>
                <a:rPr lang="en-US" sz="2200">
                  <a:latin typeface="+mn-lt"/>
                  <a:cs typeface="Calibri"/>
                </a:rPr>
                <a:t>100.</a:t>
              </a: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767834" y="3478115"/>
              <a:ext cx="1353208" cy="327772"/>
              <a:chOff x="3093139" y="1533069"/>
              <a:chExt cx="1353208" cy="327772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3093139" y="1556176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75" name="AutoShape 33"/>
              <p:cNvSpPr>
                <a:spLocks noChangeArrowheads="1"/>
              </p:cNvSpPr>
              <p:nvPr/>
            </p:nvSpPr>
            <p:spPr bwMode="auto">
              <a:xfrm>
                <a:off x="3148575" y="1533069"/>
                <a:ext cx="1069629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pay/pagar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767834" y="3096974"/>
              <a:ext cx="1353208" cy="342499"/>
              <a:chOff x="3099491" y="1058143"/>
              <a:chExt cx="1353208" cy="342499"/>
            </a:xfrm>
          </p:grpSpPr>
          <p:sp>
            <p:nvSpPr>
              <p:cNvPr id="77" name="Rectangle 76"/>
              <p:cNvSpPr/>
              <p:nvPr/>
            </p:nvSpPr>
            <p:spPr bwMode="auto">
              <a:xfrm>
                <a:off x="3099491" y="1095977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78" name="AutoShape 33"/>
              <p:cNvSpPr>
                <a:spLocks noChangeArrowheads="1"/>
              </p:cNvSpPr>
              <p:nvPr/>
            </p:nvSpPr>
            <p:spPr bwMode="auto">
              <a:xfrm>
                <a:off x="3154927" y="1058143"/>
                <a:ext cx="967036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go/</a:t>
                </a:r>
                <a:r>
                  <a:rPr lang="en-US" sz="2000">
                    <a:solidFill>
                      <a:srgbClr val="FF0000"/>
                    </a:solidFill>
                    <a:latin typeface="+mn-lt"/>
                    <a:cs typeface="Calibri"/>
                  </a:rPr>
                  <a:t>andar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767834" y="3844529"/>
              <a:ext cx="1353208" cy="330637"/>
              <a:chOff x="3071269" y="2008657"/>
              <a:chExt cx="1353208" cy="330637"/>
            </a:xfrm>
          </p:grpSpPr>
          <p:sp>
            <p:nvSpPr>
              <p:cNvPr id="80" name="Rectangle 79"/>
              <p:cNvSpPr/>
              <p:nvPr/>
            </p:nvSpPr>
            <p:spPr bwMode="auto">
              <a:xfrm>
                <a:off x="3071269" y="2034629"/>
                <a:ext cx="1353208" cy="3046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81" name="AutoShape 33"/>
              <p:cNvSpPr>
                <a:spLocks noChangeArrowheads="1"/>
              </p:cNvSpPr>
              <p:nvPr/>
            </p:nvSpPr>
            <p:spPr bwMode="auto">
              <a:xfrm>
                <a:off x="3126705" y="2008657"/>
                <a:ext cx="1210693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come/venir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767834" y="4597545"/>
              <a:ext cx="1353208" cy="328388"/>
              <a:chOff x="3093139" y="2982044"/>
              <a:chExt cx="1353208" cy="328388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3093139" y="3005767"/>
                <a:ext cx="1353208" cy="304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84" name="AutoShape 33"/>
              <p:cNvSpPr>
                <a:spLocks noChangeArrowheads="1"/>
              </p:cNvSpPr>
              <p:nvPr/>
            </p:nvSpPr>
            <p:spPr bwMode="auto">
              <a:xfrm>
                <a:off x="3148575" y="2982044"/>
                <a:ext cx="864444" cy="314319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0">
                <a:spAutoFit/>
              </a:bodyPr>
              <a:lstStyle/>
              <a:p>
                <a:r>
                  <a:rPr lang="en-US" sz="2000">
                    <a:latin typeface="+mn-lt"/>
                    <a:cs typeface="Calibri"/>
                  </a:rPr>
                  <a:t>hear/oir</a:t>
                </a:r>
                <a:endParaRPr lang="pl-PL" sz="2000">
                  <a:latin typeface="+mn-lt"/>
                  <a:cs typeface="Calibri"/>
                </a:endParaRPr>
              </a:p>
            </p:txBody>
          </p:sp>
        </p:grpSp>
        <p:sp>
          <p:nvSpPr>
            <p:cNvPr id="85" name="AutoShape 33"/>
            <p:cNvSpPr>
              <a:spLocks noChangeArrowheads="1"/>
            </p:cNvSpPr>
            <p:nvPr/>
          </p:nvSpPr>
          <p:spPr bwMode="auto">
            <a:xfrm>
              <a:off x="3767834" y="4213808"/>
              <a:ext cx="218897" cy="34509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r>
                <a:rPr lang="en-US" sz="2200">
                  <a:latin typeface="+mn-lt"/>
                  <a:cs typeface="Calibri"/>
                </a:rPr>
                <a:t>...</a:t>
              </a:r>
              <a:endParaRPr lang="pl-PL" sz="2200">
                <a:latin typeface="+mn-lt"/>
                <a:cs typeface="Calibri"/>
              </a:endParaRPr>
            </a:p>
          </p:txBody>
        </p:sp>
      </p:grpSp>
      <p:sp>
        <p:nvSpPr>
          <p:cNvPr id="8203" name="Right Arrow 8202"/>
          <p:cNvSpPr/>
          <p:nvPr/>
        </p:nvSpPr>
        <p:spPr bwMode="auto">
          <a:xfrm>
            <a:off x="1509890" y="1210079"/>
            <a:ext cx="908530" cy="507062"/>
          </a:xfrm>
          <a:prstGeom prst="right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9" name="AutoShape 33"/>
          <p:cNvSpPr>
            <a:spLocks noChangeArrowheads="1"/>
          </p:cNvSpPr>
          <p:nvPr/>
        </p:nvSpPr>
        <p:spPr bwMode="auto">
          <a:xfrm>
            <a:off x="2693764" y="611814"/>
            <a:ext cx="1019259" cy="31431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r>
              <a:rPr lang="en-US" sz="2000" b="1">
                <a:latin typeface="+mn-lt"/>
                <a:cs typeface="Calibri"/>
              </a:rPr>
              <a:t>Spanish 1</a:t>
            </a:r>
            <a:endParaRPr lang="pl-PL" sz="2000" b="1">
              <a:latin typeface="+mn-lt"/>
              <a:cs typeface="Calibri"/>
            </a:endParaRPr>
          </a:p>
        </p:txBody>
      </p:sp>
      <p:sp>
        <p:nvSpPr>
          <p:cNvPr id="90" name="AutoShape 33"/>
          <p:cNvSpPr>
            <a:spLocks noChangeArrowheads="1"/>
          </p:cNvSpPr>
          <p:nvPr/>
        </p:nvSpPr>
        <p:spPr bwMode="auto">
          <a:xfrm>
            <a:off x="2693764" y="3313682"/>
            <a:ext cx="1019259" cy="31431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r>
              <a:rPr lang="en-US" sz="2000" b="1">
                <a:latin typeface="+mn-lt"/>
                <a:cs typeface="Calibri"/>
              </a:rPr>
              <a:t>Spanish 1</a:t>
            </a:r>
            <a:endParaRPr lang="pl-PL" sz="2000" b="1">
              <a:latin typeface="+mn-lt"/>
              <a:cs typeface="Calibri"/>
            </a:endParaRPr>
          </a:p>
        </p:txBody>
      </p:sp>
      <p:sp>
        <p:nvSpPr>
          <p:cNvPr id="92" name="Right Arrow 91"/>
          <p:cNvSpPr/>
          <p:nvPr/>
        </p:nvSpPr>
        <p:spPr bwMode="auto">
          <a:xfrm rot="1509877">
            <a:off x="1479360" y="3653317"/>
            <a:ext cx="976365" cy="507062"/>
          </a:xfrm>
          <a:prstGeom prst="right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93" name="Right Arrow 92"/>
          <p:cNvSpPr/>
          <p:nvPr/>
        </p:nvSpPr>
        <p:spPr bwMode="auto">
          <a:xfrm>
            <a:off x="1509890" y="6072503"/>
            <a:ext cx="908530" cy="507062"/>
          </a:xfrm>
          <a:prstGeom prst="rightArrow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207" name="Straight Connector 8206"/>
          <p:cNvCxnSpPr/>
          <p:nvPr/>
        </p:nvCxnSpPr>
        <p:spPr bwMode="auto">
          <a:xfrm>
            <a:off x="5009446" y="611814"/>
            <a:ext cx="0" cy="5967751"/>
          </a:xfrm>
          <a:prstGeom prst="line">
            <a:avLst/>
          </a:prstGeom>
          <a:solidFill>
            <a:schemeClr val="bg1"/>
          </a:solidFill>
          <a:ln w="762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AutoShape 33"/>
          <p:cNvSpPr>
            <a:spLocks noChangeArrowheads="1"/>
          </p:cNvSpPr>
          <p:nvPr/>
        </p:nvSpPr>
        <p:spPr bwMode="auto">
          <a:xfrm>
            <a:off x="2679653" y="5964147"/>
            <a:ext cx="242930" cy="622095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r>
              <a:rPr lang="en-US" sz="4000">
                <a:latin typeface="+mn-lt"/>
                <a:cs typeface="Calibri"/>
              </a:rPr>
              <a:t>?</a:t>
            </a:r>
            <a:endParaRPr lang="pl-PL" sz="4000">
              <a:latin typeface="+mn-lt"/>
              <a:cs typeface="Calibri"/>
            </a:endParaRPr>
          </a:p>
        </p:txBody>
      </p:sp>
      <p:sp>
        <p:nvSpPr>
          <p:cNvPr id="57" name="Content Placeholder 1"/>
          <p:cNvSpPr txBox="1">
            <a:spLocks/>
          </p:cNvSpPr>
          <p:nvPr/>
        </p:nvSpPr>
        <p:spPr>
          <a:xfrm>
            <a:off x="5085204" y="604162"/>
            <a:ext cx="3695831" cy="4262706"/>
          </a:xfrm>
          <a:prstGeom prst="rect">
            <a:avLst/>
          </a:prstGeom>
        </p:spPr>
        <p:txBody>
          <a:bodyPr/>
          <a:lstStyle>
            <a:lvl1pPr marL="342900" marR="0" indent="-3429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 sz="3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339725" marR="0" indent="-33813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20000"/>
              <a:buFontTx/>
              <a:buChar char="•"/>
              <a:tabLst/>
              <a:defRPr sz="3000">
                <a:solidFill>
                  <a:schemeClr val="tx1"/>
                </a:solidFill>
                <a:latin typeface="Calibri"/>
                <a:cs typeface="Calibri"/>
              </a:defRPr>
            </a:lvl2pPr>
            <a:lvl3pPr marL="330200" marR="0" indent="-182563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 sz="2600">
                <a:solidFill>
                  <a:schemeClr val="tx1"/>
                </a:solidFill>
                <a:latin typeface="Calibri"/>
                <a:cs typeface="Calibri"/>
              </a:defRPr>
            </a:lvl3pPr>
            <a:lvl4pPr marL="482600" marR="0" indent="-150813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89000"/>
              <a:buFontTx/>
              <a:buChar char="•"/>
              <a:tabLst/>
              <a:defRPr sz="2000">
                <a:solidFill>
                  <a:schemeClr val="tx1"/>
                </a:solidFill>
                <a:latin typeface="Calibri"/>
                <a:cs typeface="Calibri"/>
              </a:defRPr>
            </a:lvl4pPr>
            <a:lvl5pPr marL="658813" marR="0" indent="-1746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75000"/>
              <a:buFontTx/>
              <a:buChar char="–"/>
              <a:tabLst/>
              <a:defRPr sz="2000">
                <a:solidFill>
                  <a:schemeClr val="tx1"/>
                </a:solidFill>
                <a:latin typeface="Calibri"/>
                <a:cs typeface="Calibri"/>
              </a:defRPr>
            </a:lvl5pPr>
            <a:lvl6pPr marL="1148787" indent="-174779" algn="l" defTabSz="86201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489" indent="-174779" algn="l" defTabSz="86201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6190" indent="-174779" algn="l" defTabSz="86201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891" indent="-174779" algn="l" defTabSz="86201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/>
              <a:t>New Challenges</a:t>
            </a:r>
          </a:p>
          <a:p>
            <a:pPr marL="584200" lvl="2"/>
            <a:r>
              <a:rPr lang="en-US"/>
              <a:t>Representation</a:t>
            </a:r>
          </a:p>
          <a:p>
            <a:pPr marL="584200" lvl="2"/>
            <a:r>
              <a:rPr lang="en-US"/>
              <a:t>Interface</a:t>
            </a:r>
          </a:p>
          <a:p>
            <a:pPr marL="584200" lvl="2"/>
            <a:r>
              <a:rPr lang="en-US"/>
              <a:t>Relevance measures</a:t>
            </a:r>
          </a:p>
          <a:p>
            <a:pPr lvl="2"/>
            <a:endParaRPr lang="en-US" sz="2800"/>
          </a:p>
          <a:p>
            <a:r>
              <a:rPr lang="en-US"/>
              <a:t>Cross-Cutting Challenges</a:t>
            </a:r>
          </a:p>
          <a:p>
            <a:pPr marL="584200" lvl="2"/>
            <a:r>
              <a:rPr lang="en-US"/>
              <a:t>inconsistency/trust</a:t>
            </a:r>
          </a:p>
          <a:p>
            <a:pPr marL="584200" lvl="2"/>
            <a:r>
              <a:rPr lang="en-US"/>
              <a:t>non-monotonicy (dynamic evolution)</a:t>
            </a:r>
          </a:p>
          <a:p>
            <a:pPr marL="584200" lvl="2"/>
            <a:r>
              <a:rPr lang="en-US"/>
              <a:t>uncertainty</a:t>
            </a:r>
          </a:p>
          <a:p>
            <a:pPr marL="584200" lvl="2"/>
            <a:r>
              <a:rPr lang="en-US"/>
              <a:t>provenance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98777" y="501061"/>
            <a:ext cx="4986428" cy="6189916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2034610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81035" y="6594475"/>
            <a:ext cx="181991" cy="215444"/>
          </a:xfrm>
        </p:spPr>
        <p:txBody>
          <a:bodyPr/>
          <a:lstStyle/>
          <a:p>
            <a:fld id="{FFAB1C8F-0AF1-4C92-9122-92D7D682116F}" type="slidenum">
              <a:rPr lang="de-DE" smtClean="0"/>
              <a:pPr/>
              <a:t>18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2" y="13730"/>
            <a:ext cx="3842323" cy="430887"/>
          </a:xfrm>
        </p:spPr>
        <p:txBody>
          <a:bodyPr/>
          <a:lstStyle/>
          <a:p>
            <a:r>
              <a:rPr lang="en-US"/>
              <a:t>Some promising solutions</a:t>
            </a:r>
          </a:p>
        </p:txBody>
      </p:sp>
      <p:sp>
        <p:nvSpPr>
          <p:cNvPr id="54" name="AutoShape 33"/>
          <p:cNvSpPr>
            <a:spLocks noChangeArrowheads="1"/>
          </p:cNvSpPr>
          <p:nvPr/>
        </p:nvSpPr>
        <p:spPr bwMode="auto">
          <a:xfrm>
            <a:off x="2147216" y="6157268"/>
            <a:ext cx="1803053" cy="43742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800">
                <a:solidFill>
                  <a:srgbClr val="FF0000"/>
                </a:solidFill>
                <a:latin typeface="Calibri"/>
                <a:cs typeface="Calibri"/>
              </a:rPr>
              <a:t>(VLDB 2011)</a:t>
            </a:r>
          </a:p>
        </p:txBody>
      </p:sp>
      <p:sp>
        <p:nvSpPr>
          <p:cNvPr id="56" name="AutoShape 33"/>
          <p:cNvSpPr>
            <a:spLocks noChangeArrowheads="1"/>
          </p:cNvSpPr>
          <p:nvPr/>
        </p:nvSpPr>
        <p:spPr bwMode="auto">
          <a:xfrm>
            <a:off x="2147216" y="5351180"/>
            <a:ext cx="1572671" cy="43742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800">
                <a:solidFill>
                  <a:srgbClr val="FF0000"/>
                </a:solidFill>
                <a:latin typeface="Calibri"/>
                <a:cs typeface="Calibri"/>
              </a:rPr>
              <a:t>MUD 2010</a:t>
            </a:r>
          </a:p>
        </p:txBody>
      </p:sp>
      <p:sp>
        <p:nvSpPr>
          <p:cNvPr id="58" name="AutoShape 33"/>
          <p:cNvSpPr>
            <a:spLocks noChangeArrowheads="1"/>
          </p:cNvSpPr>
          <p:nvPr/>
        </p:nvSpPr>
        <p:spPr bwMode="auto">
          <a:xfrm>
            <a:off x="2147216" y="4493472"/>
            <a:ext cx="1895626" cy="43742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800">
                <a:solidFill>
                  <a:srgbClr val="FF0000"/>
                </a:solidFill>
                <a:latin typeface="Calibri"/>
                <a:cs typeface="Calibri"/>
              </a:rPr>
              <a:t>Sigmod 2010</a:t>
            </a:r>
          </a:p>
        </p:txBody>
      </p:sp>
      <p:sp>
        <p:nvSpPr>
          <p:cNvPr id="59" name="AutoShape 33"/>
          <p:cNvSpPr>
            <a:spLocks noChangeArrowheads="1"/>
          </p:cNvSpPr>
          <p:nvPr/>
        </p:nvSpPr>
        <p:spPr bwMode="auto">
          <a:xfrm>
            <a:off x="2147216" y="3666736"/>
            <a:ext cx="1585295" cy="43742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800">
                <a:solidFill>
                  <a:srgbClr val="FF0000"/>
                </a:solidFill>
                <a:latin typeface="Calibri"/>
                <a:cs typeface="Calibri"/>
              </a:rPr>
              <a:t>VLDB 2009</a:t>
            </a:r>
          </a:p>
        </p:txBody>
      </p:sp>
      <p:cxnSp>
        <p:nvCxnSpPr>
          <p:cNvPr id="60" name="Straight Arrow Connector 59"/>
          <p:cNvCxnSpPr>
            <a:stCxn id="59" idx="7"/>
          </p:cNvCxnSpPr>
          <p:nvPr/>
        </p:nvCxnSpPr>
        <p:spPr bwMode="auto">
          <a:xfrm>
            <a:off x="3732511" y="3885451"/>
            <a:ext cx="1364773" cy="55640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61" name="Right Brace 60"/>
          <p:cNvSpPr/>
          <p:nvPr/>
        </p:nvSpPr>
        <p:spPr bwMode="auto">
          <a:xfrm flipH="1">
            <a:off x="5237102" y="4184007"/>
            <a:ext cx="254000" cy="845646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58" idx="7"/>
          </p:cNvCxnSpPr>
          <p:nvPr/>
        </p:nvCxnSpPr>
        <p:spPr bwMode="auto">
          <a:xfrm>
            <a:off x="4042842" y="4712187"/>
            <a:ext cx="1054442" cy="101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3" name="Straight Arrow Connector 62"/>
          <p:cNvCxnSpPr>
            <a:stCxn id="56" idx="7"/>
          </p:cNvCxnSpPr>
          <p:nvPr/>
        </p:nvCxnSpPr>
        <p:spPr bwMode="auto">
          <a:xfrm>
            <a:off x="3719887" y="5569895"/>
            <a:ext cx="1672438" cy="775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4" name="Straight Arrow Connector 63"/>
          <p:cNvCxnSpPr>
            <a:stCxn id="54" idx="7"/>
          </p:cNvCxnSpPr>
          <p:nvPr/>
        </p:nvCxnSpPr>
        <p:spPr bwMode="auto">
          <a:xfrm flipV="1">
            <a:off x="3950269" y="6157268"/>
            <a:ext cx="1442056" cy="21871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5" name="Content Placeholder 1"/>
          <p:cNvSpPr txBox="1">
            <a:spLocks/>
          </p:cNvSpPr>
          <p:nvPr/>
        </p:nvSpPr>
        <p:spPr>
          <a:xfrm>
            <a:off x="5085204" y="604162"/>
            <a:ext cx="3695831" cy="4262706"/>
          </a:xfrm>
          <a:prstGeom prst="rect">
            <a:avLst/>
          </a:prstGeom>
        </p:spPr>
        <p:txBody>
          <a:bodyPr/>
          <a:lstStyle>
            <a:lvl1pPr marL="342900" marR="0" indent="-3429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 sz="3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339725" marR="0" indent="-33813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20000"/>
              <a:buFontTx/>
              <a:buChar char="•"/>
              <a:tabLst/>
              <a:defRPr sz="3000">
                <a:solidFill>
                  <a:schemeClr val="tx1"/>
                </a:solidFill>
                <a:latin typeface="Calibri"/>
                <a:cs typeface="Calibri"/>
              </a:defRPr>
            </a:lvl2pPr>
            <a:lvl3pPr marL="330200" marR="0" indent="-182563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 sz="2600">
                <a:solidFill>
                  <a:schemeClr val="tx1"/>
                </a:solidFill>
                <a:latin typeface="Calibri"/>
                <a:cs typeface="Calibri"/>
              </a:defRPr>
            </a:lvl3pPr>
            <a:lvl4pPr marL="482600" marR="0" indent="-150813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89000"/>
              <a:buFontTx/>
              <a:buChar char="•"/>
              <a:tabLst/>
              <a:defRPr sz="2000">
                <a:solidFill>
                  <a:schemeClr val="tx1"/>
                </a:solidFill>
                <a:latin typeface="Calibri"/>
                <a:cs typeface="Calibri"/>
              </a:defRPr>
            </a:lvl4pPr>
            <a:lvl5pPr marL="658813" marR="0" indent="-1746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75000"/>
              <a:buFontTx/>
              <a:buChar char="–"/>
              <a:tabLst/>
              <a:defRPr sz="2000">
                <a:solidFill>
                  <a:schemeClr val="tx1"/>
                </a:solidFill>
                <a:latin typeface="Calibri"/>
                <a:cs typeface="Calibri"/>
              </a:defRPr>
            </a:lvl5pPr>
            <a:lvl6pPr marL="1148787" indent="-174779" algn="l" defTabSz="86201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489" indent="-174779" algn="l" defTabSz="86201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6190" indent="-174779" algn="l" defTabSz="86201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891" indent="-174779" algn="l" defTabSz="86201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/>
              <a:t>New Challenges</a:t>
            </a:r>
          </a:p>
          <a:p>
            <a:pPr marL="584200" lvl="2"/>
            <a:r>
              <a:rPr lang="en-US"/>
              <a:t>Representation</a:t>
            </a:r>
          </a:p>
          <a:p>
            <a:pPr marL="584200" lvl="2"/>
            <a:r>
              <a:rPr lang="en-US"/>
              <a:t>Interface</a:t>
            </a:r>
          </a:p>
          <a:p>
            <a:pPr marL="584200" lvl="2"/>
            <a:r>
              <a:rPr lang="en-US"/>
              <a:t>Relevance measures</a:t>
            </a:r>
          </a:p>
          <a:p>
            <a:pPr lvl="2"/>
            <a:endParaRPr lang="en-US" sz="2800"/>
          </a:p>
          <a:p>
            <a:r>
              <a:rPr lang="en-US"/>
              <a:t>Cross-Cutting Challenges</a:t>
            </a:r>
          </a:p>
          <a:p>
            <a:pPr marL="584200" lvl="2"/>
            <a:r>
              <a:rPr lang="en-US"/>
              <a:t>inconsistency/trust</a:t>
            </a:r>
          </a:p>
          <a:p>
            <a:pPr marL="584200" lvl="2"/>
            <a:r>
              <a:rPr lang="en-US"/>
              <a:t>non-monotonicy (dynamic evolution)</a:t>
            </a:r>
          </a:p>
          <a:p>
            <a:pPr marL="584200" lvl="2"/>
            <a:r>
              <a:rPr lang="en-US"/>
              <a:t>uncertainty</a:t>
            </a:r>
          </a:p>
          <a:p>
            <a:pPr marL="584200" lvl="2"/>
            <a:r>
              <a:rPr lang="en-US"/>
              <a:t>provenance</a:t>
            </a:r>
          </a:p>
        </p:txBody>
      </p:sp>
    </p:spTree>
    <p:extLst>
      <p:ext uri="{BB962C8B-B14F-4D97-AF65-F5344CB8AC3E}">
        <p14:creationId xmlns:p14="http://schemas.microsoft.com/office/powerpoint/2010/main" val="6628325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3"/>
          <p:cNvSpPr>
            <a:spLocks noChangeArrowheads="1"/>
          </p:cNvSpPr>
          <p:nvPr/>
        </p:nvSpPr>
        <p:spPr bwMode="auto">
          <a:xfrm>
            <a:off x="611759" y="2686769"/>
            <a:ext cx="6213415" cy="37587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400">
                <a:solidFill>
                  <a:srgbClr val="000000"/>
                </a:solidFill>
              </a:rPr>
              <a:t>ACCGCAACGTATTATAGGCACGATATCTCG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872031" y="6594475"/>
            <a:ext cx="90995" cy="215444"/>
          </a:xfrm>
        </p:spPr>
        <p:txBody>
          <a:bodyPr/>
          <a:lstStyle/>
          <a:p>
            <a:fld id="{FFAB1C8F-0AF1-4C92-9122-92D7D682116F}" type="slidenum">
              <a:rPr lang="de-DE" smtClean="0"/>
              <a:pPr/>
              <a:t>19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2" y="13730"/>
            <a:ext cx="4480869" cy="430887"/>
          </a:xfrm>
        </p:spPr>
        <p:txBody>
          <a:bodyPr/>
          <a:lstStyle/>
          <a:p>
            <a:r>
              <a:rPr lang="en-US"/>
              <a:t>Managing the human genome</a:t>
            </a:r>
          </a:p>
        </p:txBody>
      </p:sp>
      <p:sp>
        <p:nvSpPr>
          <p:cNvPr id="7" name="AutoShape 33"/>
          <p:cNvSpPr>
            <a:spLocks noChangeArrowheads="1"/>
          </p:cNvSpPr>
          <p:nvPr/>
        </p:nvSpPr>
        <p:spPr bwMode="auto">
          <a:xfrm>
            <a:off x="611759" y="1123441"/>
            <a:ext cx="5842970" cy="37587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400">
                <a:solidFill>
                  <a:srgbClr val="000000"/>
                </a:solidFill>
              </a:rPr>
              <a:t>ACCGCAACGTTATAGGCACGCTATATCG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AutoShape 33"/>
          <p:cNvSpPr>
            <a:spLocks noChangeArrowheads="1"/>
          </p:cNvSpPr>
          <p:nvPr/>
        </p:nvSpPr>
        <p:spPr bwMode="auto">
          <a:xfrm>
            <a:off x="611759" y="1905105"/>
            <a:ext cx="6190572" cy="37587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400">
                <a:solidFill>
                  <a:srgbClr val="000000"/>
                </a:solidFill>
              </a:rPr>
              <a:t>ACCGCAACGTATTATAGGCACGCTATATCG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AutoShape 33"/>
          <p:cNvSpPr>
            <a:spLocks noChangeArrowheads="1"/>
          </p:cNvSpPr>
          <p:nvPr/>
        </p:nvSpPr>
        <p:spPr bwMode="auto">
          <a:xfrm>
            <a:off x="611759" y="3468433"/>
            <a:ext cx="5865813" cy="37587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400">
                <a:solidFill>
                  <a:srgbClr val="000000"/>
                </a:solidFill>
              </a:rPr>
              <a:t>ACCGCAACGTATTAGGCACGATATCTCG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AutoShape 33"/>
          <p:cNvSpPr>
            <a:spLocks noChangeArrowheads="1"/>
          </p:cNvSpPr>
          <p:nvPr/>
        </p:nvSpPr>
        <p:spPr bwMode="auto">
          <a:xfrm>
            <a:off x="611759" y="4250097"/>
            <a:ext cx="5865813" cy="37587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400">
                <a:solidFill>
                  <a:srgbClr val="000000"/>
                </a:solidFill>
              </a:rPr>
              <a:t>ACCGCAATTAGGCACGTACGATATCTCG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" name="AutoShape 33"/>
          <p:cNvSpPr>
            <a:spLocks noChangeArrowheads="1"/>
          </p:cNvSpPr>
          <p:nvPr/>
        </p:nvSpPr>
        <p:spPr bwMode="auto">
          <a:xfrm>
            <a:off x="611759" y="5813424"/>
            <a:ext cx="5882946" cy="37587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400">
                <a:solidFill>
                  <a:srgbClr val="000000"/>
                </a:solidFill>
              </a:rPr>
              <a:t>ACCGCAATTAGGGACGTACGATATCTCG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" name="AutoShape 33"/>
          <p:cNvSpPr>
            <a:spLocks noChangeArrowheads="1"/>
          </p:cNvSpPr>
          <p:nvPr/>
        </p:nvSpPr>
        <p:spPr bwMode="auto">
          <a:xfrm>
            <a:off x="611759" y="5031761"/>
            <a:ext cx="261765" cy="37587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400">
                <a:solidFill>
                  <a:srgbClr val="000000"/>
                </a:solidFill>
              </a:rPr>
              <a:t>...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AutoShape 33"/>
          <p:cNvSpPr>
            <a:spLocks noChangeArrowheads="1"/>
          </p:cNvSpPr>
          <p:nvPr/>
        </p:nvSpPr>
        <p:spPr bwMode="auto">
          <a:xfrm>
            <a:off x="328984" y="1199644"/>
            <a:ext cx="197745" cy="28354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1800">
                <a:solidFill>
                  <a:srgbClr val="000000"/>
                </a:solidFill>
              </a:rPr>
              <a:t>1:</a:t>
            </a:r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" name="AutoShape 33"/>
          <p:cNvSpPr>
            <a:spLocks noChangeArrowheads="1"/>
          </p:cNvSpPr>
          <p:nvPr/>
        </p:nvSpPr>
        <p:spPr bwMode="auto">
          <a:xfrm>
            <a:off x="328984" y="1981308"/>
            <a:ext cx="197745" cy="28354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1800">
                <a:solidFill>
                  <a:srgbClr val="000000"/>
                </a:solidFill>
              </a:rPr>
              <a:t>2:</a:t>
            </a:r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AutoShape 33"/>
          <p:cNvSpPr>
            <a:spLocks noChangeArrowheads="1"/>
          </p:cNvSpPr>
          <p:nvPr/>
        </p:nvSpPr>
        <p:spPr bwMode="auto">
          <a:xfrm>
            <a:off x="328984" y="2762972"/>
            <a:ext cx="197745" cy="28354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1800">
                <a:solidFill>
                  <a:srgbClr val="000000"/>
                </a:solidFill>
              </a:rPr>
              <a:t>3:</a:t>
            </a:r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328984" y="3544636"/>
            <a:ext cx="197745" cy="28354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1800">
                <a:solidFill>
                  <a:srgbClr val="000000"/>
                </a:solidFill>
              </a:rPr>
              <a:t>4:</a:t>
            </a:r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5" name="AutoShape 33"/>
          <p:cNvSpPr>
            <a:spLocks noChangeArrowheads="1"/>
          </p:cNvSpPr>
          <p:nvPr/>
        </p:nvSpPr>
        <p:spPr bwMode="auto">
          <a:xfrm>
            <a:off x="328984" y="4326300"/>
            <a:ext cx="197745" cy="28354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1800">
                <a:solidFill>
                  <a:srgbClr val="000000"/>
                </a:solidFill>
              </a:rPr>
              <a:t>5:</a:t>
            </a:r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6" name="AutoShape 33"/>
          <p:cNvSpPr>
            <a:spLocks noChangeArrowheads="1"/>
          </p:cNvSpPr>
          <p:nvPr/>
        </p:nvSpPr>
        <p:spPr bwMode="auto">
          <a:xfrm>
            <a:off x="175020" y="5889627"/>
            <a:ext cx="351709" cy="28354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1800">
                <a:solidFill>
                  <a:srgbClr val="000000"/>
                </a:solidFill>
              </a:rPr>
              <a:t>1B:</a:t>
            </a:r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1906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81035" y="6594475"/>
            <a:ext cx="181991" cy="215444"/>
          </a:xfrm>
        </p:spPr>
        <p:txBody>
          <a:bodyPr/>
          <a:lstStyle/>
          <a:p>
            <a:fld id="{FFAB1C8F-0AF1-4C92-9122-92D7D682116F}" type="slidenum">
              <a:rPr lang="de-DE" smtClean="0"/>
              <a:pPr/>
              <a:t>2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2" y="13730"/>
            <a:ext cx="1919496" cy="430887"/>
          </a:xfrm>
        </p:spPr>
        <p:txBody>
          <a:bodyPr/>
          <a:lstStyle/>
          <a:p>
            <a:r>
              <a:rPr lang="en-US"/>
              <a:t>1: Flashcards</a:t>
            </a:r>
          </a:p>
        </p:txBody>
      </p:sp>
      <p:pic>
        <p:nvPicPr>
          <p:cNvPr id="5" name="Picture 4" descr="Screen shot 2011-01-09 at 10.20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6" y="1041271"/>
            <a:ext cx="7543940" cy="509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70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3"/>
          <p:cNvSpPr>
            <a:spLocks noChangeArrowheads="1"/>
          </p:cNvSpPr>
          <p:nvPr/>
        </p:nvSpPr>
        <p:spPr bwMode="auto">
          <a:xfrm>
            <a:off x="611759" y="2686769"/>
            <a:ext cx="6213415" cy="37587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400"/>
              <a:t>ACCGCA</a:t>
            </a:r>
            <a:r>
              <a:rPr lang="en-US" sz="2400">
                <a:solidFill>
                  <a:srgbClr val="008000"/>
                </a:solidFill>
              </a:rPr>
              <a:t>ACGT</a:t>
            </a:r>
            <a:r>
              <a:rPr lang="en-US" sz="2400">
                <a:solidFill>
                  <a:srgbClr val="0000FF"/>
                </a:solidFill>
              </a:rPr>
              <a:t>AT</a:t>
            </a:r>
            <a:r>
              <a:rPr lang="en-US" sz="2400">
                <a:solidFill>
                  <a:srgbClr val="DFB80B"/>
                </a:solidFill>
              </a:rPr>
              <a:t>TA</a:t>
            </a:r>
            <a:r>
              <a:rPr lang="en-US" sz="2400"/>
              <a:t>TAGGCACG</a:t>
            </a:r>
            <a:r>
              <a:rPr lang="en-US" sz="2400">
                <a:solidFill>
                  <a:srgbClr val="0000FF"/>
                </a:solidFill>
              </a:rPr>
              <a:t>ATATC</a:t>
            </a:r>
            <a:r>
              <a:rPr lang="en-US" sz="2400"/>
              <a:t>TCG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872031" y="6594475"/>
            <a:ext cx="90995" cy="215444"/>
          </a:xfrm>
        </p:spPr>
        <p:txBody>
          <a:bodyPr/>
          <a:lstStyle/>
          <a:p>
            <a:fld id="{FFAB1C8F-0AF1-4C92-9122-92D7D682116F}" type="slidenum">
              <a:rPr lang="de-DE" smtClean="0"/>
              <a:pPr/>
              <a:t>20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2" y="13730"/>
            <a:ext cx="4480869" cy="430887"/>
          </a:xfrm>
        </p:spPr>
        <p:txBody>
          <a:bodyPr/>
          <a:lstStyle/>
          <a:p>
            <a:r>
              <a:rPr lang="en-US"/>
              <a:t>Managing the human genome</a:t>
            </a:r>
          </a:p>
        </p:txBody>
      </p:sp>
      <p:sp>
        <p:nvSpPr>
          <p:cNvPr id="7" name="AutoShape 33"/>
          <p:cNvSpPr>
            <a:spLocks noChangeArrowheads="1"/>
          </p:cNvSpPr>
          <p:nvPr/>
        </p:nvSpPr>
        <p:spPr bwMode="auto">
          <a:xfrm>
            <a:off x="611759" y="1123441"/>
            <a:ext cx="5842970" cy="37587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400"/>
              <a:t>ACCGCA</a:t>
            </a:r>
            <a:r>
              <a:rPr lang="en-US" sz="2400">
                <a:solidFill>
                  <a:srgbClr val="008000"/>
                </a:solidFill>
              </a:rPr>
              <a:t>ACGT</a:t>
            </a:r>
            <a:r>
              <a:rPr lang="en-US" sz="2400">
                <a:solidFill>
                  <a:srgbClr val="DFB80B"/>
                </a:solidFill>
              </a:rPr>
              <a:t>TA</a:t>
            </a:r>
            <a:r>
              <a:rPr lang="en-US" sz="2400"/>
              <a:t>TAGGCACG</a:t>
            </a:r>
            <a:r>
              <a:rPr lang="en-US" sz="2400">
                <a:solidFill>
                  <a:srgbClr val="0000FF"/>
                </a:solidFill>
              </a:rPr>
              <a:t>CTATA</a:t>
            </a:r>
            <a:r>
              <a:rPr lang="en-US" sz="2400"/>
              <a:t>TCG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8" name="AutoShape 33"/>
          <p:cNvSpPr>
            <a:spLocks noChangeArrowheads="1"/>
          </p:cNvSpPr>
          <p:nvPr/>
        </p:nvSpPr>
        <p:spPr bwMode="auto">
          <a:xfrm>
            <a:off x="611759" y="1905105"/>
            <a:ext cx="6190572" cy="37587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400"/>
              <a:t>ACCGCA</a:t>
            </a:r>
            <a:r>
              <a:rPr lang="en-US" sz="2400">
                <a:solidFill>
                  <a:srgbClr val="008000"/>
                </a:solidFill>
              </a:rPr>
              <a:t>ACGT</a:t>
            </a:r>
            <a:r>
              <a:rPr lang="en-US" sz="2400">
                <a:solidFill>
                  <a:srgbClr val="0000FF"/>
                </a:solidFill>
              </a:rPr>
              <a:t>AT</a:t>
            </a:r>
            <a:r>
              <a:rPr lang="en-US" sz="2400">
                <a:solidFill>
                  <a:srgbClr val="DFB80B"/>
                </a:solidFill>
              </a:rPr>
              <a:t>TA</a:t>
            </a:r>
            <a:r>
              <a:rPr lang="en-US" sz="2400"/>
              <a:t>TAGGCACG</a:t>
            </a:r>
            <a:r>
              <a:rPr lang="en-US" sz="2400">
                <a:solidFill>
                  <a:srgbClr val="0000FF"/>
                </a:solidFill>
              </a:rPr>
              <a:t>CTATA</a:t>
            </a:r>
            <a:r>
              <a:rPr lang="en-US" sz="2400"/>
              <a:t>TCG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12" name="AutoShape 33"/>
          <p:cNvSpPr>
            <a:spLocks noChangeArrowheads="1"/>
          </p:cNvSpPr>
          <p:nvPr/>
        </p:nvSpPr>
        <p:spPr bwMode="auto">
          <a:xfrm>
            <a:off x="611759" y="3468433"/>
            <a:ext cx="5865813" cy="37587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400"/>
              <a:t>ACCGCA</a:t>
            </a:r>
            <a:r>
              <a:rPr lang="en-US" sz="2400">
                <a:solidFill>
                  <a:srgbClr val="008000"/>
                </a:solidFill>
              </a:rPr>
              <a:t>ACGT</a:t>
            </a:r>
            <a:r>
              <a:rPr lang="en-US" sz="2400">
                <a:solidFill>
                  <a:srgbClr val="0000FF"/>
                </a:solidFill>
              </a:rPr>
              <a:t>AT</a:t>
            </a:r>
            <a:r>
              <a:rPr lang="en-US" sz="2400"/>
              <a:t>TAGGCACG</a:t>
            </a:r>
            <a:r>
              <a:rPr lang="en-US" sz="2400">
                <a:solidFill>
                  <a:srgbClr val="0000FF"/>
                </a:solidFill>
              </a:rPr>
              <a:t>ATATC</a:t>
            </a:r>
            <a:r>
              <a:rPr lang="en-US" sz="2400"/>
              <a:t>TCG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13" name="AutoShape 33"/>
          <p:cNvSpPr>
            <a:spLocks noChangeArrowheads="1"/>
          </p:cNvSpPr>
          <p:nvPr/>
        </p:nvSpPr>
        <p:spPr bwMode="auto">
          <a:xfrm>
            <a:off x="1682979" y="1545050"/>
            <a:ext cx="974175" cy="31431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000" i="1">
                <a:latin typeface="Calibri"/>
                <a:cs typeface="Calibri"/>
              </a:rPr>
              <a:t>insertion</a:t>
            </a: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4217562" y="2326714"/>
            <a:ext cx="1004482" cy="31431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000" i="1">
                <a:latin typeface="Calibri"/>
                <a:cs typeface="Calibri"/>
              </a:rPr>
              <a:t>inversion</a:t>
            </a:r>
          </a:p>
        </p:txBody>
      </p:sp>
      <p:sp>
        <p:nvSpPr>
          <p:cNvPr id="16" name="AutoShape 33"/>
          <p:cNvSpPr>
            <a:spLocks noChangeArrowheads="1"/>
          </p:cNvSpPr>
          <p:nvPr/>
        </p:nvSpPr>
        <p:spPr bwMode="auto">
          <a:xfrm>
            <a:off x="2143421" y="3108378"/>
            <a:ext cx="908928" cy="31431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000" i="1">
                <a:latin typeface="Calibri"/>
                <a:cs typeface="Calibri"/>
              </a:rPr>
              <a:t>deletion</a:t>
            </a:r>
          </a:p>
        </p:txBody>
      </p:sp>
      <p:sp>
        <p:nvSpPr>
          <p:cNvPr id="17" name="AutoShape 33"/>
          <p:cNvSpPr>
            <a:spLocks noChangeArrowheads="1"/>
          </p:cNvSpPr>
          <p:nvPr/>
        </p:nvSpPr>
        <p:spPr bwMode="auto">
          <a:xfrm>
            <a:off x="839221" y="3890042"/>
            <a:ext cx="1439672" cy="31431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000" i="1">
                <a:latin typeface="Calibri"/>
                <a:cs typeface="Calibri"/>
              </a:rPr>
              <a:t>translocation</a:t>
            </a:r>
          </a:p>
        </p:txBody>
      </p:sp>
      <p:sp>
        <p:nvSpPr>
          <p:cNvPr id="18" name="AutoShape 33"/>
          <p:cNvSpPr>
            <a:spLocks noChangeArrowheads="1"/>
          </p:cNvSpPr>
          <p:nvPr/>
        </p:nvSpPr>
        <p:spPr bwMode="auto">
          <a:xfrm>
            <a:off x="611759" y="4250097"/>
            <a:ext cx="5865813" cy="37587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400"/>
              <a:t>ACCGCA</a:t>
            </a:r>
            <a:r>
              <a:rPr lang="en-US" sz="2400">
                <a:solidFill>
                  <a:srgbClr val="0000FF"/>
                </a:solidFill>
              </a:rPr>
              <a:t>AT</a:t>
            </a:r>
            <a:r>
              <a:rPr lang="en-US" sz="2400"/>
              <a:t>TAGGC</a:t>
            </a:r>
            <a:r>
              <a:rPr lang="en-US" sz="2400">
                <a:solidFill>
                  <a:srgbClr val="008000"/>
                </a:solidFill>
              </a:rPr>
              <a:t>ACGT</a:t>
            </a:r>
            <a:r>
              <a:rPr lang="en-US" sz="2400"/>
              <a:t>ACG</a:t>
            </a:r>
            <a:r>
              <a:rPr lang="en-US" sz="2400">
                <a:solidFill>
                  <a:srgbClr val="0000FF"/>
                </a:solidFill>
              </a:rPr>
              <a:t>ATATC</a:t>
            </a:r>
            <a:r>
              <a:rPr lang="en-US" sz="2400"/>
              <a:t>TCG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19" name="AutoShape 33"/>
          <p:cNvSpPr>
            <a:spLocks noChangeArrowheads="1"/>
          </p:cNvSpPr>
          <p:nvPr/>
        </p:nvSpPr>
        <p:spPr bwMode="auto">
          <a:xfrm>
            <a:off x="611759" y="5813424"/>
            <a:ext cx="5882946" cy="37587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400"/>
              <a:t>ACCGCA</a:t>
            </a:r>
            <a:r>
              <a:rPr lang="en-US" sz="2400">
                <a:solidFill>
                  <a:srgbClr val="0000FF"/>
                </a:solidFill>
              </a:rPr>
              <a:t>AT</a:t>
            </a:r>
            <a:r>
              <a:rPr lang="en-US" sz="2400"/>
              <a:t>TAGG</a:t>
            </a:r>
            <a:r>
              <a:rPr lang="en-US" sz="2400">
                <a:solidFill>
                  <a:srgbClr val="DFB80B"/>
                </a:solidFill>
              </a:rPr>
              <a:t>G</a:t>
            </a:r>
            <a:r>
              <a:rPr lang="en-US" sz="2400">
                <a:solidFill>
                  <a:srgbClr val="008000"/>
                </a:solidFill>
              </a:rPr>
              <a:t>ACGT</a:t>
            </a:r>
            <a:r>
              <a:rPr lang="en-US" sz="2400"/>
              <a:t>ACG</a:t>
            </a:r>
            <a:r>
              <a:rPr lang="en-US" sz="2400">
                <a:solidFill>
                  <a:srgbClr val="0000FF"/>
                </a:solidFill>
              </a:rPr>
              <a:t>ATATC</a:t>
            </a:r>
            <a:r>
              <a:rPr lang="en-US" sz="2400"/>
              <a:t>TCG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20" name="AutoShape 33"/>
          <p:cNvSpPr>
            <a:spLocks noChangeArrowheads="1"/>
          </p:cNvSpPr>
          <p:nvPr/>
        </p:nvSpPr>
        <p:spPr bwMode="auto">
          <a:xfrm>
            <a:off x="611759" y="5031761"/>
            <a:ext cx="261765" cy="37587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400"/>
              <a:t>...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21" name="AutoShape 33"/>
          <p:cNvSpPr>
            <a:spLocks noChangeArrowheads="1"/>
          </p:cNvSpPr>
          <p:nvPr/>
        </p:nvSpPr>
        <p:spPr bwMode="auto">
          <a:xfrm>
            <a:off x="328984" y="1199644"/>
            <a:ext cx="197745" cy="28354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1800"/>
              <a:t>1:</a:t>
            </a:r>
            <a:endParaRPr lang="en-US" sz="1800">
              <a:latin typeface="Calibri"/>
              <a:cs typeface="Calibri"/>
            </a:endParaRPr>
          </a:p>
        </p:txBody>
      </p:sp>
      <p:sp>
        <p:nvSpPr>
          <p:cNvPr id="22" name="AutoShape 33"/>
          <p:cNvSpPr>
            <a:spLocks noChangeArrowheads="1"/>
          </p:cNvSpPr>
          <p:nvPr/>
        </p:nvSpPr>
        <p:spPr bwMode="auto">
          <a:xfrm>
            <a:off x="328984" y="1981308"/>
            <a:ext cx="197745" cy="28354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1800"/>
              <a:t>2:</a:t>
            </a:r>
            <a:endParaRPr lang="en-US" sz="1800">
              <a:latin typeface="Calibri"/>
              <a:cs typeface="Calibri"/>
            </a:endParaRPr>
          </a:p>
        </p:txBody>
      </p:sp>
      <p:sp>
        <p:nvSpPr>
          <p:cNvPr id="23" name="AutoShape 33"/>
          <p:cNvSpPr>
            <a:spLocks noChangeArrowheads="1"/>
          </p:cNvSpPr>
          <p:nvPr/>
        </p:nvSpPr>
        <p:spPr bwMode="auto">
          <a:xfrm>
            <a:off x="328984" y="2762972"/>
            <a:ext cx="197745" cy="28354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1800"/>
              <a:t>3:</a:t>
            </a:r>
            <a:endParaRPr lang="en-US" sz="1800">
              <a:latin typeface="Calibri"/>
              <a:cs typeface="Calibri"/>
            </a:endParaRP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328984" y="3544636"/>
            <a:ext cx="197745" cy="28354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1800"/>
              <a:t>4:</a:t>
            </a:r>
            <a:endParaRPr lang="en-US" sz="1800">
              <a:latin typeface="Calibri"/>
              <a:cs typeface="Calibri"/>
            </a:endParaRPr>
          </a:p>
        </p:txBody>
      </p:sp>
      <p:sp>
        <p:nvSpPr>
          <p:cNvPr id="25" name="AutoShape 33"/>
          <p:cNvSpPr>
            <a:spLocks noChangeArrowheads="1"/>
          </p:cNvSpPr>
          <p:nvPr/>
        </p:nvSpPr>
        <p:spPr bwMode="auto">
          <a:xfrm>
            <a:off x="328984" y="4326300"/>
            <a:ext cx="197745" cy="28354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1800"/>
              <a:t>5:</a:t>
            </a:r>
            <a:endParaRPr lang="en-US" sz="1800">
              <a:latin typeface="Calibri"/>
              <a:cs typeface="Calibri"/>
            </a:endParaRPr>
          </a:p>
        </p:txBody>
      </p:sp>
      <p:sp>
        <p:nvSpPr>
          <p:cNvPr id="26" name="AutoShape 33"/>
          <p:cNvSpPr>
            <a:spLocks noChangeArrowheads="1"/>
          </p:cNvSpPr>
          <p:nvPr/>
        </p:nvSpPr>
        <p:spPr bwMode="auto">
          <a:xfrm>
            <a:off x="175020" y="5889627"/>
            <a:ext cx="351709" cy="28354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1800"/>
              <a:t>1B:</a:t>
            </a:r>
            <a:endParaRPr lang="en-US" sz="1800">
              <a:latin typeface="Calibri"/>
              <a:cs typeface="Calibri"/>
            </a:endParaRPr>
          </a:p>
        </p:txBody>
      </p:sp>
      <p:sp>
        <p:nvSpPr>
          <p:cNvPr id="27" name="AutoShape 33"/>
          <p:cNvSpPr>
            <a:spLocks noChangeArrowheads="1"/>
          </p:cNvSpPr>
          <p:nvPr/>
        </p:nvSpPr>
        <p:spPr bwMode="auto">
          <a:xfrm>
            <a:off x="6986353" y="1968624"/>
            <a:ext cx="1678832" cy="129920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800" i="1">
                <a:solidFill>
                  <a:srgbClr val="FF0000"/>
                </a:solidFill>
                <a:latin typeface="Calibri"/>
                <a:cs typeface="Calibri"/>
              </a:rPr>
              <a:t>large-scale </a:t>
            </a:r>
            <a:br>
              <a:rPr lang="en-US" sz="2800" i="1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800" i="1">
                <a:solidFill>
                  <a:srgbClr val="FF0000"/>
                </a:solidFill>
                <a:latin typeface="Calibri"/>
                <a:cs typeface="Calibri"/>
              </a:rPr>
              <a:t>structural </a:t>
            </a:r>
            <a:br>
              <a:rPr lang="en-US" sz="2800" i="1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800" i="1">
                <a:solidFill>
                  <a:srgbClr val="FF0000"/>
                </a:solidFill>
                <a:latin typeface="Calibri"/>
                <a:cs typeface="Calibri"/>
              </a:rPr>
              <a:t>variations</a:t>
            </a: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2671683" y="5062538"/>
            <a:ext cx="480625" cy="31431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000" i="1">
                <a:latin typeface="Calibri"/>
                <a:cs typeface="Calibri"/>
              </a:rPr>
              <a:t>SNP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2758245" y="1474718"/>
            <a:ext cx="0" cy="49812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758242" y="1474718"/>
            <a:ext cx="355601" cy="49812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5222044" y="2256382"/>
            <a:ext cx="855133" cy="49812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H="1">
            <a:off x="5222044" y="2256382"/>
            <a:ext cx="855133" cy="49812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374443" y="2281783"/>
            <a:ext cx="541866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>
            <a:off x="5374443" y="2720637"/>
            <a:ext cx="541866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3122311" y="3038046"/>
            <a:ext cx="0" cy="49812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3122310" y="3047409"/>
            <a:ext cx="355601" cy="49812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2013181" y="3844307"/>
            <a:ext cx="1419010" cy="45523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235929" y="4625971"/>
            <a:ext cx="0" cy="125518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52" name="AutoShape 33"/>
          <p:cNvSpPr>
            <a:spLocks noChangeArrowheads="1"/>
          </p:cNvSpPr>
          <p:nvPr/>
        </p:nvSpPr>
        <p:spPr bwMode="auto">
          <a:xfrm>
            <a:off x="6986353" y="4561332"/>
            <a:ext cx="2173785" cy="129920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800" i="1">
                <a:solidFill>
                  <a:srgbClr val="FF0000"/>
                </a:solidFill>
                <a:latin typeface="Calibri"/>
                <a:cs typeface="Calibri"/>
              </a:rPr>
              <a:t>single</a:t>
            </a:r>
            <a:br>
              <a:rPr lang="en-US" sz="2800" i="1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2800" i="1">
                <a:solidFill>
                  <a:srgbClr val="FF0000"/>
                </a:solidFill>
                <a:latin typeface="Calibri"/>
                <a:cs typeface="Calibri"/>
              </a:rPr>
              <a:t>nucleotide</a:t>
            </a:r>
          </a:p>
          <a:p>
            <a:pPr defTabSz="822325"/>
            <a:r>
              <a:rPr lang="en-US" sz="2800" i="1">
                <a:solidFill>
                  <a:srgbClr val="FF0000"/>
                </a:solidFill>
                <a:latin typeface="Calibri"/>
                <a:cs typeface="Calibri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640830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3110" y="1165015"/>
            <a:ext cx="8338821" cy="4539704"/>
          </a:xfrm>
        </p:spPr>
        <p:txBody>
          <a:bodyPr/>
          <a:lstStyle/>
          <a:p>
            <a:pPr marL="395288" lvl="0" indent="-338138"/>
            <a:r>
              <a:rPr lang="en-US" sz="3200"/>
              <a:t>myPairSpace.com</a:t>
            </a:r>
          </a:p>
          <a:p>
            <a:pPr marL="747713" lvl="2" indent="-282575"/>
            <a:r>
              <a:rPr lang="en-US" sz="2800"/>
              <a:t>one massive central repository for ce-learning needs</a:t>
            </a:r>
          </a:p>
          <a:p>
            <a:pPr marL="747713" lvl="2" indent="-282575"/>
            <a:r>
              <a:rPr lang="en-US" sz="2800"/>
              <a:t>has the typical DM challenges of any community DB</a:t>
            </a:r>
          </a:p>
          <a:p>
            <a:pPr marL="747713" lvl="2" indent="-282575"/>
            <a:r>
              <a:rPr lang="en-US" sz="2800"/>
              <a:t>new: management of </a:t>
            </a:r>
            <a:r>
              <a:rPr lang="en-US" sz="2800" i="1"/>
              <a:t>collections </a:t>
            </a:r>
            <a:r>
              <a:rPr lang="en-US" sz="2800"/>
              <a:t>and their evolution</a:t>
            </a:r>
          </a:p>
          <a:p>
            <a:pPr marL="508000" lvl="2" indent="-282575"/>
            <a:endParaRPr lang="en-US" sz="2800"/>
          </a:p>
          <a:p>
            <a:pPr marL="395288" indent="-339725"/>
            <a:r>
              <a:rPr lang="en-US" sz="3200"/>
              <a:t>Then abstract and apply learned principles</a:t>
            </a:r>
          </a:p>
          <a:p>
            <a:pPr marL="747713" lvl="2" indent="-282575"/>
            <a:r>
              <a:rPr lang="en-US" sz="2800"/>
              <a:t>data determines the structure</a:t>
            </a:r>
          </a:p>
          <a:p>
            <a:pPr marL="747713" lvl="2" indent="-282575"/>
            <a:r>
              <a:rPr lang="en-US" sz="2800"/>
              <a:t>management of the human genome</a:t>
            </a:r>
            <a:br>
              <a:rPr lang="en-US" sz="2800"/>
            </a:br>
            <a:r>
              <a:rPr lang="en-US" sz="2800"/>
              <a:t>("management" versus "scientific management")</a:t>
            </a: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21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2" y="13730"/>
            <a:ext cx="1550079" cy="430887"/>
          </a:xfrm>
        </p:spPr>
        <p:txBody>
          <a:bodyPr/>
          <a:lstStyle/>
          <a:p>
            <a:r>
              <a:rPr lang="en-US"/>
              <a:t>The Vision</a:t>
            </a:r>
          </a:p>
        </p:txBody>
      </p:sp>
    </p:spTree>
    <p:extLst>
      <p:ext uri="{BB962C8B-B14F-4D97-AF65-F5344CB8AC3E}">
        <p14:creationId xmlns:p14="http://schemas.microsoft.com/office/powerpoint/2010/main" val="28714770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81035" y="6594475"/>
            <a:ext cx="181991" cy="215444"/>
          </a:xfrm>
        </p:spPr>
        <p:txBody>
          <a:bodyPr/>
          <a:lstStyle/>
          <a:p>
            <a:fld id="{FFAB1C8F-0AF1-4C92-9122-92D7D682116F}" type="slidenum">
              <a:rPr lang="de-DE" smtClean="0"/>
              <a:pPr/>
              <a:t>3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2" y="13730"/>
            <a:ext cx="1919496" cy="430887"/>
          </a:xfrm>
        </p:spPr>
        <p:txBody>
          <a:bodyPr/>
          <a:lstStyle/>
          <a:p>
            <a:r>
              <a:rPr lang="en-US"/>
              <a:t>1: Flashcards </a:t>
            </a:r>
          </a:p>
        </p:txBody>
      </p:sp>
      <p:pic>
        <p:nvPicPr>
          <p:cNvPr id="4" name="Picture 3" descr="B495-C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1" y="679196"/>
            <a:ext cx="4517807" cy="3792220"/>
          </a:xfrm>
          <a:prstGeom prst="rect">
            <a:avLst/>
          </a:prstGeom>
        </p:spPr>
      </p:pic>
      <p:pic>
        <p:nvPicPr>
          <p:cNvPr id="5" name="Picture 4" descr="study-russian-flash-card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8" b="3062"/>
          <a:stretch/>
        </p:blipFill>
        <p:spPr>
          <a:xfrm>
            <a:off x="125941" y="4247444"/>
            <a:ext cx="4132061" cy="2610556"/>
          </a:xfrm>
          <a:prstGeom prst="rect">
            <a:avLst/>
          </a:prstGeom>
        </p:spPr>
      </p:pic>
      <p:pic>
        <p:nvPicPr>
          <p:cNvPr id="6" name="Picture 5" descr="moder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979" y="3959296"/>
            <a:ext cx="3175000" cy="2635179"/>
          </a:xfrm>
          <a:prstGeom prst="rect">
            <a:avLst/>
          </a:prstGeom>
        </p:spPr>
      </p:pic>
      <p:pic>
        <p:nvPicPr>
          <p:cNvPr id="2" name="Picture 1" descr="leitner-learning-flash-cards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0" b="5300"/>
          <a:stretch/>
        </p:blipFill>
        <p:spPr>
          <a:xfrm>
            <a:off x="2374900" y="679196"/>
            <a:ext cx="6769100" cy="27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110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81035" y="6594475"/>
            <a:ext cx="181991" cy="215444"/>
          </a:xfrm>
        </p:spPr>
        <p:txBody>
          <a:bodyPr/>
          <a:lstStyle/>
          <a:p>
            <a:fld id="{FFAB1C8F-0AF1-4C92-9122-92D7D682116F}" type="slidenum">
              <a:rPr lang="de-DE" smtClean="0"/>
              <a:pPr/>
              <a:t>4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2" y="13730"/>
            <a:ext cx="1919496" cy="430887"/>
          </a:xfrm>
        </p:spPr>
        <p:txBody>
          <a:bodyPr/>
          <a:lstStyle/>
          <a:p>
            <a:r>
              <a:rPr lang="en-US"/>
              <a:t>1: Flashcards</a:t>
            </a:r>
          </a:p>
        </p:txBody>
      </p:sp>
      <p:pic>
        <p:nvPicPr>
          <p:cNvPr id="5" name="Picture 4" descr="3B-W11503SET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565" y="444616"/>
            <a:ext cx="5822435" cy="4381383"/>
          </a:xfrm>
          <a:prstGeom prst="rect">
            <a:avLst/>
          </a:prstGeom>
        </p:spPr>
      </p:pic>
      <p:pic>
        <p:nvPicPr>
          <p:cNvPr id="4" name="Picture 3" descr="18785760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66574"/>
            <a:ext cx="3321564" cy="42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523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81035" y="6594475"/>
            <a:ext cx="181991" cy="215444"/>
          </a:xfrm>
        </p:spPr>
        <p:txBody>
          <a:bodyPr/>
          <a:lstStyle/>
          <a:p>
            <a:fld id="{FFAB1C8F-0AF1-4C92-9122-92D7D682116F}" type="slidenum">
              <a:rPr lang="de-DE" smtClean="0"/>
              <a:pPr/>
              <a:t>5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2" y="13730"/>
            <a:ext cx="1919496" cy="430887"/>
          </a:xfrm>
        </p:spPr>
        <p:txBody>
          <a:bodyPr/>
          <a:lstStyle/>
          <a:p>
            <a:r>
              <a:rPr lang="en-US"/>
              <a:t>1: Flashcards </a:t>
            </a:r>
          </a:p>
        </p:txBody>
      </p:sp>
      <p:pic>
        <p:nvPicPr>
          <p:cNvPr id="10" name="Picture 9" descr="978142320364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1532466"/>
            <a:ext cx="4666290" cy="2252133"/>
          </a:xfrm>
          <a:prstGeom prst="rect">
            <a:avLst/>
          </a:prstGeom>
        </p:spPr>
      </p:pic>
      <p:sp>
        <p:nvSpPr>
          <p:cNvPr id="11" name="AutoShape 33"/>
          <p:cNvSpPr>
            <a:spLocks noChangeArrowheads="1"/>
          </p:cNvSpPr>
          <p:nvPr/>
        </p:nvSpPr>
        <p:spPr bwMode="auto">
          <a:xfrm>
            <a:off x="338666" y="839492"/>
            <a:ext cx="4853768" cy="43742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800">
                <a:latin typeface="Calibri"/>
                <a:cs typeface="Calibri"/>
              </a:rPr>
              <a:t>Computer Science Abbreviations: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694263" y="1532466"/>
            <a:ext cx="3496737" cy="5418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694263" y="1532466"/>
            <a:ext cx="3496737" cy="5418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AutoShape 33"/>
          <p:cNvSpPr>
            <a:spLocks noChangeArrowheads="1"/>
          </p:cNvSpPr>
          <p:nvPr/>
        </p:nvSpPr>
        <p:spPr bwMode="auto">
          <a:xfrm>
            <a:off x="5761411" y="712493"/>
            <a:ext cx="1249165" cy="3453640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marL="457200" indent="-457200" defTabSz="822325">
              <a:buFont typeface="Arial"/>
              <a:buChar char="•"/>
            </a:pPr>
            <a:r>
              <a:rPr lang="en-US" sz="2800">
                <a:latin typeface="Calibri"/>
                <a:cs typeface="Calibri"/>
              </a:rPr>
              <a:t>4NF</a:t>
            </a:r>
          </a:p>
          <a:p>
            <a:pPr marL="457200" indent="-457200" defTabSz="822325">
              <a:buFont typeface="Arial"/>
              <a:buChar char="•"/>
            </a:pPr>
            <a:r>
              <a:rPr lang="en-US" sz="2800">
                <a:latin typeface="Calibri"/>
                <a:cs typeface="Calibri"/>
              </a:rPr>
              <a:t>ACID</a:t>
            </a:r>
          </a:p>
          <a:p>
            <a:pPr marL="457200" indent="-457200" defTabSz="822325">
              <a:buFont typeface="Arial"/>
              <a:buChar char="•"/>
            </a:pPr>
            <a:r>
              <a:rPr lang="en-US" sz="2800">
                <a:latin typeface="Calibri"/>
                <a:cs typeface="Calibri"/>
              </a:rPr>
              <a:t>MVD</a:t>
            </a:r>
          </a:p>
          <a:p>
            <a:pPr marL="457200" indent="-457200" defTabSz="822325">
              <a:buFont typeface="Arial"/>
              <a:buChar char="•"/>
            </a:pPr>
            <a:r>
              <a:rPr lang="en-US" sz="2800">
                <a:latin typeface="Calibri"/>
                <a:cs typeface="Calibri"/>
              </a:rPr>
              <a:t>RAID</a:t>
            </a:r>
          </a:p>
          <a:p>
            <a:pPr marL="457200" indent="-457200" defTabSz="822325">
              <a:buFont typeface="Arial"/>
              <a:buChar char="•"/>
            </a:pPr>
            <a:r>
              <a:rPr lang="en-US" sz="2800">
                <a:latin typeface="Calibri"/>
                <a:cs typeface="Calibri"/>
              </a:rPr>
              <a:t>SQL</a:t>
            </a:r>
          </a:p>
          <a:p>
            <a:pPr marL="457200" indent="-457200" defTabSz="822325">
              <a:buFont typeface="Arial"/>
              <a:buChar char="•"/>
            </a:pPr>
            <a:r>
              <a:rPr lang="en-US" sz="2800">
                <a:latin typeface="Calibri"/>
                <a:cs typeface="Calibri"/>
              </a:rPr>
              <a:t>FPGA</a:t>
            </a:r>
          </a:p>
          <a:p>
            <a:pPr marL="457200" indent="-457200" defTabSz="822325">
              <a:buFont typeface="Arial"/>
              <a:buChar char="•"/>
            </a:pPr>
            <a:r>
              <a:rPr lang="en-US" sz="2800">
                <a:latin typeface="Calibri"/>
                <a:cs typeface="Calibri"/>
              </a:rPr>
              <a:t>FTL</a:t>
            </a:r>
          </a:p>
          <a:p>
            <a:pPr marL="457200" indent="-457200" defTabSz="822325">
              <a:buFont typeface="Arial"/>
              <a:buChar char="•"/>
            </a:pPr>
            <a:r>
              <a:rPr lang="en-US" sz="2800">
                <a:latin typeface="Calibri"/>
                <a:cs typeface="Calibri"/>
              </a:rPr>
              <a:t>...</a:t>
            </a:r>
          </a:p>
        </p:txBody>
      </p:sp>
      <p:sp>
        <p:nvSpPr>
          <p:cNvPr id="18" name="AutoShape 33"/>
          <p:cNvSpPr>
            <a:spLocks noChangeArrowheads="1"/>
          </p:cNvSpPr>
          <p:nvPr/>
        </p:nvSpPr>
        <p:spPr bwMode="auto">
          <a:xfrm>
            <a:off x="5004956" y="4725692"/>
            <a:ext cx="3172768" cy="129920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marL="457200" indent="-457200" defTabSz="822325">
              <a:buFont typeface="Arial"/>
              <a:buChar char="•"/>
            </a:pPr>
            <a:r>
              <a:rPr lang="en-US" sz="2800">
                <a:latin typeface="Calibri"/>
                <a:cs typeface="Calibri"/>
              </a:rPr>
              <a:t>Merge Sort</a:t>
            </a:r>
          </a:p>
          <a:p>
            <a:pPr marL="457200" indent="-457200" defTabSz="822325">
              <a:buFont typeface="Arial"/>
              <a:buChar char="•"/>
            </a:pPr>
            <a:r>
              <a:rPr lang="en-US" sz="2800">
                <a:latin typeface="Calibri"/>
                <a:cs typeface="Calibri"/>
              </a:rPr>
              <a:t>Two-phase locking</a:t>
            </a:r>
          </a:p>
          <a:p>
            <a:pPr marL="457200" indent="-457200" defTabSz="822325">
              <a:buFont typeface="Arial"/>
              <a:buChar char="•"/>
            </a:pPr>
            <a:r>
              <a:rPr lang="en-US" sz="2800">
                <a:latin typeface="Calibri"/>
                <a:cs typeface="Calibri"/>
              </a:rPr>
              <a:t>...</a:t>
            </a:r>
          </a:p>
        </p:txBody>
      </p:sp>
      <p:sp>
        <p:nvSpPr>
          <p:cNvPr id="21" name="AutoShape 33"/>
          <p:cNvSpPr>
            <a:spLocks noChangeArrowheads="1"/>
          </p:cNvSpPr>
          <p:nvPr/>
        </p:nvSpPr>
        <p:spPr bwMode="auto">
          <a:xfrm>
            <a:off x="338666" y="4725692"/>
            <a:ext cx="4179104" cy="43742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pPr defTabSz="822325"/>
            <a:r>
              <a:rPr lang="en-US" sz="2800">
                <a:latin typeface="Calibri"/>
                <a:cs typeface="Calibri"/>
              </a:rPr>
              <a:t>Computer Science Concepts:</a:t>
            </a:r>
          </a:p>
        </p:txBody>
      </p:sp>
    </p:spTree>
    <p:extLst>
      <p:ext uri="{BB962C8B-B14F-4D97-AF65-F5344CB8AC3E}">
        <p14:creationId xmlns:p14="http://schemas.microsoft.com/office/powerpoint/2010/main" val="6216801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81035" y="6594475"/>
            <a:ext cx="181991" cy="215444"/>
          </a:xfrm>
        </p:spPr>
        <p:txBody>
          <a:bodyPr/>
          <a:lstStyle/>
          <a:p>
            <a:fld id="{FFAB1C8F-0AF1-4C92-9122-92D7D682116F}" type="slidenum">
              <a:rPr lang="de-DE" smtClean="0"/>
              <a:pPr/>
              <a:t>6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2" y="13730"/>
            <a:ext cx="1919496" cy="430887"/>
          </a:xfrm>
        </p:spPr>
        <p:txBody>
          <a:bodyPr/>
          <a:lstStyle/>
          <a:p>
            <a:r>
              <a:rPr lang="en-US"/>
              <a:t>1: Flashcards </a:t>
            </a:r>
          </a:p>
        </p:txBody>
      </p:sp>
      <p:pic>
        <p:nvPicPr>
          <p:cNvPr id="22" name="Picture 21" descr="Screen shot 2011-01-02 at 11.01.4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" t="-8383" r="11291" b="23084"/>
          <a:stretch/>
        </p:blipFill>
        <p:spPr>
          <a:xfrm>
            <a:off x="852225" y="800689"/>
            <a:ext cx="6185693" cy="4228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 descr="Screen shot 2011-01-02 at 11.01.56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" t="8466" r="9859" b="6231"/>
          <a:stretch/>
        </p:blipFill>
        <p:spPr>
          <a:xfrm>
            <a:off x="2097298" y="1698206"/>
            <a:ext cx="6206625" cy="422846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57598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81035" y="6594475"/>
            <a:ext cx="181991" cy="215444"/>
          </a:xfrm>
        </p:spPr>
        <p:txBody>
          <a:bodyPr/>
          <a:lstStyle/>
          <a:p>
            <a:fld id="{FFAB1C8F-0AF1-4C92-9122-92D7D682116F}" type="slidenum">
              <a:rPr lang="de-DE" smtClean="0"/>
              <a:pPr/>
              <a:t>7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2" y="13730"/>
            <a:ext cx="1919496" cy="430887"/>
          </a:xfrm>
        </p:spPr>
        <p:txBody>
          <a:bodyPr/>
          <a:lstStyle/>
          <a:p>
            <a:r>
              <a:rPr lang="en-US"/>
              <a:t>1: Flashcards</a:t>
            </a:r>
          </a:p>
        </p:txBody>
      </p:sp>
      <p:sp>
        <p:nvSpPr>
          <p:cNvPr id="7" name="AutoShape 33"/>
          <p:cNvSpPr>
            <a:spLocks noChangeArrowheads="1"/>
          </p:cNvSpPr>
          <p:nvPr/>
        </p:nvSpPr>
        <p:spPr bwMode="auto">
          <a:xfrm>
            <a:off x="719666" y="1372892"/>
            <a:ext cx="5969558" cy="437429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r>
              <a:rPr lang="pl-PL" sz="2800">
                <a:latin typeface="Calibri"/>
                <a:cs typeface="Calibri"/>
              </a:rPr>
              <a:t>Texas DPS Motorcycle Operators Manual</a:t>
            </a:r>
          </a:p>
        </p:txBody>
      </p:sp>
      <p:pic>
        <p:nvPicPr>
          <p:cNvPr id="2" name="Picture 1" descr="Screen shot 2011-01-02 at 11.54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4" y="2525888"/>
            <a:ext cx="4315576" cy="3959578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pic>
        <p:nvPicPr>
          <p:cNvPr id="3" name="Picture 2" descr="Screen shot 2011-01-02 at 11.54.2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01" y="2525889"/>
            <a:ext cx="4314925" cy="39595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70182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81035" y="6594475"/>
            <a:ext cx="181991" cy="215444"/>
          </a:xfrm>
        </p:spPr>
        <p:txBody>
          <a:bodyPr/>
          <a:lstStyle/>
          <a:p>
            <a:fld id="{FFAB1C8F-0AF1-4C92-9122-92D7D682116F}" type="slidenum">
              <a:rPr lang="de-DE" smtClean="0"/>
              <a:pPr/>
              <a:t>8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2" y="13730"/>
            <a:ext cx="3069300" cy="430887"/>
          </a:xfrm>
        </p:spPr>
        <p:txBody>
          <a:bodyPr/>
          <a:lstStyle/>
          <a:p>
            <a:r>
              <a:rPr lang="en-US"/>
              <a:t>2: Spaced Repetition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6039" y="4535992"/>
            <a:ext cx="5097631" cy="1785353"/>
            <a:chOff x="2231344" y="1585980"/>
            <a:chExt cx="4030675" cy="1411671"/>
          </a:xfrm>
        </p:grpSpPr>
        <p:grpSp>
          <p:nvGrpSpPr>
            <p:cNvPr id="9" name="Group 8"/>
            <p:cNvGrpSpPr/>
            <p:nvPr/>
          </p:nvGrpSpPr>
          <p:grpSpPr>
            <a:xfrm>
              <a:off x="2231344" y="1964266"/>
              <a:ext cx="466149" cy="491066"/>
              <a:chOff x="6582169" y="2544589"/>
              <a:chExt cx="1116812" cy="1176510"/>
            </a:xfrm>
          </p:grpSpPr>
          <p:sp>
            <p:nvSpPr>
              <p:cNvPr id="32" name="Parallelogram 31"/>
              <p:cNvSpPr/>
              <p:nvPr/>
            </p:nvSpPr>
            <p:spPr bwMode="auto">
              <a:xfrm rot="16200000">
                <a:off x="7059140" y="2766933"/>
                <a:ext cx="721276" cy="558406"/>
              </a:xfrm>
              <a:prstGeom prst="parallelogram">
                <a:avLst>
                  <a:gd name="adj" fmla="val 54610"/>
                </a:avLst>
              </a:prstGeom>
              <a:solidFill>
                <a:srgbClr val="D9D9D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30" name="Parallelogram 29"/>
              <p:cNvSpPr/>
              <p:nvPr/>
            </p:nvSpPr>
            <p:spPr bwMode="auto">
              <a:xfrm rot="16200000">
                <a:off x="6951846" y="2726969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27000">
                    <a:schemeClr val="bg1"/>
                  </a:gs>
                  <a:gs pos="71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31" name="Parallelogram 30"/>
              <p:cNvSpPr/>
              <p:nvPr/>
            </p:nvSpPr>
            <p:spPr bwMode="auto">
              <a:xfrm rot="5400000" flipH="1">
                <a:off x="6500734" y="2773283"/>
                <a:ext cx="721276" cy="5584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45000">
                    <a:srgbClr val="D9D9D9"/>
                  </a:gs>
                  <a:gs pos="100000">
                    <a:srgbClr val="000000"/>
                  </a:gs>
                </a:gsLst>
                <a:lin ang="1620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29" name="Parallelogram 28"/>
              <p:cNvSpPr/>
              <p:nvPr/>
            </p:nvSpPr>
            <p:spPr bwMode="auto">
              <a:xfrm rot="16200000">
                <a:off x="6886807" y="2760608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27000">
                    <a:schemeClr val="bg1"/>
                  </a:gs>
                  <a:gs pos="71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28" name="Parallelogram 27"/>
              <p:cNvSpPr/>
              <p:nvPr/>
            </p:nvSpPr>
            <p:spPr bwMode="auto">
              <a:xfrm rot="16200000">
                <a:off x="6821769" y="2794247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27000">
                    <a:schemeClr val="bg1"/>
                  </a:gs>
                  <a:gs pos="71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27" name="Parallelogram 26"/>
              <p:cNvSpPr/>
              <p:nvPr/>
            </p:nvSpPr>
            <p:spPr bwMode="auto">
              <a:xfrm rot="16200000">
                <a:off x="6756731" y="2827886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27000">
                    <a:schemeClr val="bg1"/>
                  </a:gs>
                  <a:gs pos="71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33" name="Parallelogram 32"/>
              <p:cNvSpPr/>
              <p:nvPr/>
            </p:nvSpPr>
            <p:spPr bwMode="auto">
              <a:xfrm rot="16200000">
                <a:off x="6691693" y="2861526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64000">
                    <a:schemeClr val="bg1"/>
                  </a:gs>
                  <a:gs pos="100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7" name="Parallelogram 6"/>
              <p:cNvSpPr/>
              <p:nvPr/>
            </p:nvSpPr>
            <p:spPr bwMode="auto">
              <a:xfrm rot="16200000">
                <a:off x="6500734" y="3081258"/>
                <a:ext cx="721276" cy="5584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3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74000">
                    <a:schemeClr val="bg1">
                      <a:lumMod val="75000"/>
                    </a:schemeClr>
                  </a:gs>
                </a:gsLst>
                <a:lin ang="1620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26" name="Parallelogram 25"/>
              <p:cNvSpPr/>
              <p:nvPr/>
            </p:nvSpPr>
            <p:spPr bwMode="auto">
              <a:xfrm rot="5400000" flipH="1">
                <a:off x="7059140" y="3081258"/>
                <a:ext cx="721276" cy="5584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3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74000">
                    <a:schemeClr val="bg1">
                      <a:lumMod val="75000"/>
                    </a:schemeClr>
                  </a:gs>
                </a:gsLst>
                <a:lin ang="1620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848190" y="1964266"/>
              <a:ext cx="466149" cy="491066"/>
              <a:chOff x="6582169" y="2544589"/>
              <a:chExt cx="1116812" cy="1176510"/>
            </a:xfrm>
          </p:grpSpPr>
          <p:sp>
            <p:nvSpPr>
              <p:cNvPr id="36" name="Parallelogram 35"/>
              <p:cNvSpPr/>
              <p:nvPr/>
            </p:nvSpPr>
            <p:spPr bwMode="auto">
              <a:xfrm rot="16200000">
                <a:off x="7059140" y="2766933"/>
                <a:ext cx="721276" cy="558406"/>
              </a:xfrm>
              <a:prstGeom prst="parallelogram">
                <a:avLst>
                  <a:gd name="adj" fmla="val 54610"/>
                </a:avLst>
              </a:prstGeom>
              <a:solidFill>
                <a:srgbClr val="D9D9D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37" name="Parallelogram 36"/>
              <p:cNvSpPr/>
              <p:nvPr/>
            </p:nvSpPr>
            <p:spPr bwMode="auto">
              <a:xfrm rot="16200000">
                <a:off x="6951846" y="2726969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27000">
                    <a:schemeClr val="bg1"/>
                  </a:gs>
                  <a:gs pos="71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38" name="Parallelogram 37"/>
              <p:cNvSpPr/>
              <p:nvPr/>
            </p:nvSpPr>
            <p:spPr bwMode="auto">
              <a:xfrm rot="5400000" flipH="1">
                <a:off x="6500734" y="2773283"/>
                <a:ext cx="721276" cy="5584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45000">
                    <a:srgbClr val="D9D9D9"/>
                  </a:gs>
                  <a:gs pos="100000">
                    <a:srgbClr val="000000"/>
                  </a:gs>
                </a:gsLst>
                <a:lin ang="1620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39" name="Parallelogram 38"/>
              <p:cNvSpPr/>
              <p:nvPr/>
            </p:nvSpPr>
            <p:spPr bwMode="auto">
              <a:xfrm rot="16200000">
                <a:off x="6886807" y="2760608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27000">
                    <a:schemeClr val="bg1"/>
                  </a:gs>
                  <a:gs pos="71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40" name="Parallelogram 39"/>
              <p:cNvSpPr/>
              <p:nvPr/>
            </p:nvSpPr>
            <p:spPr bwMode="auto">
              <a:xfrm rot="16200000">
                <a:off x="6821769" y="2794247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27000">
                    <a:schemeClr val="bg1"/>
                  </a:gs>
                  <a:gs pos="71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41" name="Parallelogram 40"/>
              <p:cNvSpPr/>
              <p:nvPr/>
            </p:nvSpPr>
            <p:spPr bwMode="auto">
              <a:xfrm rot="16200000">
                <a:off x="6756731" y="2827886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27000">
                    <a:schemeClr val="bg1"/>
                  </a:gs>
                  <a:gs pos="71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42" name="Parallelogram 41"/>
              <p:cNvSpPr/>
              <p:nvPr/>
            </p:nvSpPr>
            <p:spPr bwMode="auto">
              <a:xfrm rot="16200000">
                <a:off x="6691693" y="2861526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64000">
                    <a:schemeClr val="bg1"/>
                  </a:gs>
                  <a:gs pos="100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43" name="Parallelogram 42"/>
              <p:cNvSpPr/>
              <p:nvPr/>
            </p:nvSpPr>
            <p:spPr bwMode="auto">
              <a:xfrm rot="16200000">
                <a:off x="6500734" y="3081258"/>
                <a:ext cx="721276" cy="5584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3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74000">
                    <a:schemeClr val="bg1">
                      <a:lumMod val="75000"/>
                    </a:schemeClr>
                  </a:gs>
                </a:gsLst>
                <a:lin ang="1620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44" name="Parallelogram 43"/>
              <p:cNvSpPr/>
              <p:nvPr/>
            </p:nvSpPr>
            <p:spPr bwMode="auto">
              <a:xfrm rot="5400000" flipH="1">
                <a:off x="7059140" y="3081258"/>
                <a:ext cx="721276" cy="5584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3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74000">
                    <a:schemeClr val="bg1">
                      <a:lumMod val="75000"/>
                    </a:schemeClr>
                  </a:gs>
                </a:gsLst>
                <a:lin ang="1620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465036" y="1964266"/>
              <a:ext cx="466149" cy="491066"/>
              <a:chOff x="6582169" y="2544589"/>
              <a:chExt cx="1116812" cy="1176510"/>
            </a:xfrm>
          </p:grpSpPr>
          <p:sp>
            <p:nvSpPr>
              <p:cNvPr id="46" name="Parallelogram 45"/>
              <p:cNvSpPr/>
              <p:nvPr/>
            </p:nvSpPr>
            <p:spPr bwMode="auto">
              <a:xfrm rot="16200000">
                <a:off x="7059140" y="2766933"/>
                <a:ext cx="721276" cy="558406"/>
              </a:xfrm>
              <a:prstGeom prst="parallelogram">
                <a:avLst>
                  <a:gd name="adj" fmla="val 54610"/>
                </a:avLst>
              </a:prstGeom>
              <a:solidFill>
                <a:srgbClr val="D9D9D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47" name="Parallelogram 46"/>
              <p:cNvSpPr/>
              <p:nvPr/>
            </p:nvSpPr>
            <p:spPr bwMode="auto">
              <a:xfrm rot="16200000">
                <a:off x="6951846" y="2726969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27000">
                    <a:schemeClr val="bg1"/>
                  </a:gs>
                  <a:gs pos="71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48" name="Parallelogram 47"/>
              <p:cNvSpPr/>
              <p:nvPr/>
            </p:nvSpPr>
            <p:spPr bwMode="auto">
              <a:xfrm rot="5400000" flipH="1">
                <a:off x="6500734" y="2773283"/>
                <a:ext cx="721276" cy="5584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45000">
                    <a:srgbClr val="D9D9D9"/>
                  </a:gs>
                  <a:gs pos="100000">
                    <a:srgbClr val="000000"/>
                  </a:gs>
                </a:gsLst>
                <a:lin ang="1620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49" name="Parallelogram 48"/>
              <p:cNvSpPr/>
              <p:nvPr/>
            </p:nvSpPr>
            <p:spPr bwMode="auto">
              <a:xfrm rot="16200000">
                <a:off x="6886807" y="2760608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27000">
                    <a:schemeClr val="bg1"/>
                  </a:gs>
                  <a:gs pos="71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50" name="Parallelogram 49"/>
              <p:cNvSpPr/>
              <p:nvPr/>
            </p:nvSpPr>
            <p:spPr bwMode="auto">
              <a:xfrm rot="16200000">
                <a:off x="6821769" y="2794247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27000">
                    <a:schemeClr val="bg1"/>
                  </a:gs>
                  <a:gs pos="71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51" name="Parallelogram 50"/>
              <p:cNvSpPr/>
              <p:nvPr/>
            </p:nvSpPr>
            <p:spPr bwMode="auto">
              <a:xfrm rot="16200000">
                <a:off x="6756731" y="2827886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27000">
                    <a:schemeClr val="bg1"/>
                  </a:gs>
                  <a:gs pos="71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52" name="Parallelogram 51"/>
              <p:cNvSpPr/>
              <p:nvPr/>
            </p:nvSpPr>
            <p:spPr bwMode="auto">
              <a:xfrm rot="16200000">
                <a:off x="6691693" y="2861526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64000">
                    <a:schemeClr val="bg1"/>
                  </a:gs>
                  <a:gs pos="100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53" name="Parallelogram 52"/>
              <p:cNvSpPr/>
              <p:nvPr/>
            </p:nvSpPr>
            <p:spPr bwMode="auto">
              <a:xfrm rot="16200000">
                <a:off x="6500734" y="3081258"/>
                <a:ext cx="721276" cy="5584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3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74000">
                    <a:schemeClr val="bg1">
                      <a:lumMod val="75000"/>
                    </a:schemeClr>
                  </a:gs>
                </a:gsLst>
                <a:lin ang="1620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54" name="Parallelogram 53"/>
              <p:cNvSpPr/>
              <p:nvPr/>
            </p:nvSpPr>
            <p:spPr bwMode="auto">
              <a:xfrm rot="5400000" flipH="1">
                <a:off x="7059140" y="3081258"/>
                <a:ext cx="721276" cy="5584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3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74000">
                    <a:schemeClr val="bg1">
                      <a:lumMod val="75000"/>
                    </a:schemeClr>
                  </a:gs>
                </a:gsLst>
                <a:lin ang="1620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081882" y="1964266"/>
              <a:ext cx="466149" cy="491066"/>
              <a:chOff x="6582169" y="2544589"/>
              <a:chExt cx="1116812" cy="1176510"/>
            </a:xfrm>
          </p:grpSpPr>
          <p:sp>
            <p:nvSpPr>
              <p:cNvPr id="56" name="Parallelogram 55"/>
              <p:cNvSpPr/>
              <p:nvPr/>
            </p:nvSpPr>
            <p:spPr bwMode="auto">
              <a:xfrm rot="16200000">
                <a:off x="7059140" y="2766933"/>
                <a:ext cx="721276" cy="558406"/>
              </a:xfrm>
              <a:prstGeom prst="parallelogram">
                <a:avLst>
                  <a:gd name="adj" fmla="val 54610"/>
                </a:avLst>
              </a:prstGeom>
              <a:solidFill>
                <a:srgbClr val="D9D9D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57" name="Parallelogram 56"/>
              <p:cNvSpPr/>
              <p:nvPr/>
            </p:nvSpPr>
            <p:spPr bwMode="auto">
              <a:xfrm rot="16200000">
                <a:off x="6951846" y="2726969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27000">
                    <a:schemeClr val="bg1"/>
                  </a:gs>
                  <a:gs pos="71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58" name="Parallelogram 57"/>
              <p:cNvSpPr/>
              <p:nvPr/>
            </p:nvSpPr>
            <p:spPr bwMode="auto">
              <a:xfrm rot="5400000" flipH="1">
                <a:off x="6500734" y="2773283"/>
                <a:ext cx="721276" cy="5584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45000">
                    <a:srgbClr val="D9D9D9"/>
                  </a:gs>
                  <a:gs pos="100000">
                    <a:srgbClr val="000000"/>
                  </a:gs>
                </a:gsLst>
                <a:lin ang="1620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59" name="Parallelogram 58"/>
              <p:cNvSpPr/>
              <p:nvPr/>
            </p:nvSpPr>
            <p:spPr bwMode="auto">
              <a:xfrm rot="16200000">
                <a:off x="6886807" y="2760608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27000">
                    <a:schemeClr val="bg1"/>
                  </a:gs>
                  <a:gs pos="71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60" name="Parallelogram 59"/>
              <p:cNvSpPr/>
              <p:nvPr/>
            </p:nvSpPr>
            <p:spPr bwMode="auto">
              <a:xfrm rot="16200000">
                <a:off x="6821769" y="2794247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27000">
                    <a:schemeClr val="bg1"/>
                  </a:gs>
                  <a:gs pos="71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61" name="Parallelogram 60"/>
              <p:cNvSpPr/>
              <p:nvPr/>
            </p:nvSpPr>
            <p:spPr bwMode="auto">
              <a:xfrm rot="16200000">
                <a:off x="6756731" y="2827886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27000">
                    <a:schemeClr val="bg1"/>
                  </a:gs>
                  <a:gs pos="71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62" name="Parallelogram 61"/>
              <p:cNvSpPr/>
              <p:nvPr/>
            </p:nvSpPr>
            <p:spPr bwMode="auto">
              <a:xfrm rot="16200000">
                <a:off x="6691693" y="2861526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64000">
                    <a:schemeClr val="bg1"/>
                  </a:gs>
                  <a:gs pos="100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63" name="Parallelogram 62"/>
              <p:cNvSpPr/>
              <p:nvPr/>
            </p:nvSpPr>
            <p:spPr bwMode="auto">
              <a:xfrm rot="16200000">
                <a:off x="6500734" y="3081258"/>
                <a:ext cx="721276" cy="5584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3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74000">
                    <a:schemeClr val="bg1">
                      <a:lumMod val="75000"/>
                    </a:schemeClr>
                  </a:gs>
                </a:gsLst>
                <a:lin ang="1620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64" name="Parallelogram 63"/>
              <p:cNvSpPr/>
              <p:nvPr/>
            </p:nvSpPr>
            <p:spPr bwMode="auto">
              <a:xfrm rot="5400000" flipH="1">
                <a:off x="7059140" y="3081258"/>
                <a:ext cx="721276" cy="5584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3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74000">
                    <a:schemeClr val="bg1">
                      <a:lumMod val="75000"/>
                    </a:schemeClr>
                  </a:gs>
                </a:gsLst>
                <a:lin ang="1620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698727" y="1964266"/>
              <a:ext cx="466149" cy="491066"/>
              <a:chOff x="6582169" y="2544589"/>
              <a:chExt cx="1116812" cy="1176510"/>
            </a:xfrm>
          </p:grpSpPr>
          <p:sp>
            <p:nvSpPr>
              <p:cNvPr id="66" name="Parallelogram 65"/>
              <p:cNvSpPr/>
              <p:nvPr/>
            </p:nvSpPr>
            <p:spPr bwMode="auto">
              <a:xfrm rot="16200000">
                <a:off x="7059140" y="2766933"/>
                <a:ext cx="721276" cy="558406"/>
              </a:xfrm>
              <a:prstGeom prst="parallelogram">
                <a:avLst>
                  <a:gd name="adj" fmla="val 54610"/>
                </a:avLst>
              </a:prstGeom>
              <a:solidFill>
                <a:srgbClr val="D9D9D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67" name="Parallelogram 66"/>
              <p:cNvSpPr/>
              <p:nvPr/>
            </p:nvSpPr>
            <p:spPr bwMode="auto">
              <a:xfrm rot="16200000">
                <a:off x="6951846" y="2726969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27000">
                    <a:schemeClr val="bg1"/>
                  </a:gs>
                  <a:gs pos="71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68" name="Parallelogram 67"/>
              <p:cNvSpPr/>
              <p:nvPr/>
            </p:nvSpPr>
            <p:spPr bwMode="auto">
              <a:xfrm rot="5400000" flipH="1">
                <a:off x="6500734" y="2773283"/>
                <a:ext cx="721276" cy="5584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45000">
                    <a:srgbClr val="D9D9D9"/>
                  </a:gs>
                  <a:gs pos="100000">
                    <a:srgbClr val="000000"/>
                  </a:gs>
                </a:gsLst>
                <a:lin ang="1620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69" name="Parallelogram 68"/>
              <p:cNvSpPr/>
              <p:nvPr/>
            </p:nvSpPr>
            <p:spPr bwMode="auto">
              <a:xfrm rot="16200000">
                <a:off x="6886807" y="2760608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27000">
                    <a:schemeClr val="bg1"/>
                  </a:gs>
                  <a:gs pos="71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70" name="Parallelogram 69"/>
              <p:cNvSpPr/>
              <p:nvPr/>
            </p:nvSpPr>
            <p:spPr bwMode="auto">
              <a:xfrm rot="16200000">
                <a:off x="6821769" y="2794247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27000">
                    <a:schemeClr val="bg1"/>
                  </a:gs>
                  <a:gs pos="71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71" name="Parallelogram 70"/>
              <p:cNvSpPr/>
              <p:nvPr/>
            </p:nvSpPr>
            <p:spPr bwMode="auto">
              <a:xfrm rot="16200000">
                <a:off x="6756731" y="2827886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27000">
                    <a:schemeClr val="bg1"/>
                  </a:gs>
                  <a:gs pos="71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72" name="Parallelogram 71"/>
              <p:cNvSpPr/>
              <p:nvPr/>
            </p:nvSpPr>
            <p:spPr bwMode="auto">
              <a:xfrm rot="16200000">
                <a:off x="6691693" y="2861526"/>
                <a:ext cx="885065" cy="5203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64000">
                    <a:schemeClr val="bg1"/>
                  </a:gs>
                  <a:gs pos="100000">
                    <a:srgbClr val="000000"/>
                  </a:gs>
                </a:gsLst>
                <a:lin ang="1254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73" name="Parallelogram 72"/>
              <p:cNvSpPr/>
              <p:nvPr/>
            </p:nvSpPr>
            <p:spPr bwMode="auto">
              <a:xfrm rot="16200000">
                <a:off x="6500734" y="3081258"/>
                <a:ext cx="721276" cy="5584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3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74000">
                    <a:schemeClr val="bg1">
                      <a:lumMod val="75000"/>
                    </a:schemeClr>
                  </a:gs>
                </a:gsLst>
                <a:lin ang="1620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/>
              </a:p>
            </p:txBody>
          </p:sp>
          <p:sp>
            <p:nvSpPr>
              <p:cNvPr id="74" name="Parallelogram 73"/>
              <p:cNvSpPr/>
              <p:nvPr/>
            </p:nvSpPr>
            <p:spPr bwMode="auto">
              <a:xfrm rot="5400000" flipH="1">
                <a:off x="7059140" y="3081258"/>
                <a:ext cx="721276" cy="558406"/>
              </a:xfrm>
              <a:prstGeom prst="parallelogram">
                <a:avLst>
                  <a:gd name="adj" fmla="val 54610"/>
                </a:avLst>
              </a:prstGeom>
              <a:gradFill flip="none" rotWithShape="1">
                <a:gsLst>
                  <a:gs pos="3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74000">
                    <a:schemeClr val="bg1">
                      <a:lumMod val="75000"/>
                    </a:schemeClr>
                  </a:gs>
                </a:gsLst>
                <a:lin ang="16200000" scaled="0"/>
                <a:tileRect/>
              </a:gra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518769" y="1585980"/>
              <a:ext cx="543111" cy="396199"/>
              <a:chOff x="3241077" y="1598679"/>
              <a:chExt cx="543111" cy="396199"/>
            </a:xfrm>
            <a:solidFill>
              <a:srgbClr val="008000"/>
            </a:solidFill>
          </p:grpSpPr>
          <p:sp>
            <p:nvSpPr>
              <p:cNvPr id="4" name="U-Turn Arrow 3"/>
              <p:cNvSpPr/>
              <p:nvPr/>
            </p:nvSpPr>
            <p:spPr bwMode="auto">
              <a:xfrm>
                <a:off x="3241077" y="1598679"/>
                <a:ext cx="496417" cy="282575"/>
              </a:xfrm>
              <a:prstGeom prst="uturnArrow">
                <a:avLst>
                  <a:gd name="adj1" fmla="val 30661"/>
                  <a:gd name="adj2" fmla="val 25000"/>
                  <a:gd name="adj3" fmla="val 0"/>
                  <a:gd name="adj4" fmla="val 68077"/>
                  <a:gd name="adj5" fmla="val 100000"/>
                </a:avLst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10" name="Isosceles Triangle 9"/>
              <p:cNvSpPr/>
              <p:nvPr/>
            </p:nvSpPr>
            <p:spPr bwMode="auto">
              <a:xfrm rot="10800000">
                <a:off x="3548441" y="1872788"/>
                <a:ext cx="235747" cy="122090"/>
              </a:xfrm>
              <a:prstGeom prst="triangl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77" name="Bent Arrow 76"/>
            <p:cNvSpPr/>
            <p:nvPr/>
          </p:nvSpPr>
          <p:spPr bwMode="auto">
            <a:xfrm rot="10800000">
              <a:off x="2697493" y="2671008"/>
              <a:ext cx="2283336" cy="326643"/>
            </a:xfrm>
            <a:prstGeom prst="bentArrow">
              <a:avLst>
                <a:gd name="adj1" fmla="val 26420"/>
                <a:gd name="adj2" fmla="val 29777"/>
                <a:gd name="adj3" fmla="val 0"/>
                <a:gd name="adj4" fmla="val 62857"/>
              </a:avLst>
            </a:prstGeom>
            <a:solidFill>
              <a:srgbClr val="FF0000"/>
            </a:solidFill>
            <a:ln w="12700" cmpd="sng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2000" smtClean="0"/>
            </a:p>
          </p:txBody>
        </p:sp>
        <p:sp>
          <p:nvSpPr>
            <p:cNvPr id="87" name="AutoShape 33"/>
            <p:cNvSpPr>
              <a:spLocks noChangeArrowheads="1"/>
            </p:cNvSpPr>
            <p:nvPr/>
          </p:nvSpPr>
          <p:spPr bwMode="auto">
            <a:xfrm>
              <a:off x="2294880" y="2455945"/>
              <a:ext cx="267464" cy="12183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pPr defTabSz="822325"/>
              <a:r>
                <a:rPr lang="en-US" sz="1200" i="1"/>
                <a:t>1 day</a:t>
              </a:r>
            </a:p>
          </p:txBody>
        </p:sp>
        <p:sp>
          <p:nvSpPr>
            <p:cNvPr id="88" name="AutoShape 33"/>
            <p:cNvSpPr>
              <a:spLocks noChangeArrowheads="1"/>
            </p:cNvSpPr>
            <p:nvPr/>
          </p:nvSpPr>
          <p:spPr bwMode="auto">
            <a:xfrm>
              <a:off x="2873802" y="2455945"/>
              <a:ext cx="316490" cy="12183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pPr defTabSz="822325"/>
              <a:r>
                <a:rPr lang="en-US" sz="1200" i="1"/>
                <a:t>3 days</a:t>
              </a:r>
            </a:p>
          </p:txBody>
        </p:sp>
        <p:sp>
          <p:nvSpPr>
            <p:cNvPr id="89" name="AutoShape 33"/>
            <p:cNvSpPr>
              <a:spLocks noChangeArrowheads="1"/>
            </p:cNvSpPr>
            <p:nvPr/>
          </p:nvSpPr>
          <p:spPr bwMode="auto">
            <a:xfrm>
              <a:off x="3483107" y="2455945"/>
              <a:ext cx="338274" cy="12183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pPr defTabSz="822325"/>
              <a:r>
                <a:rPr lang="en-US" sz="1200" i="1"/>
                <a:t>1 week</a:t>
              </a:r>
            </a:p>
          </p:txBody>
        </p:sp>
        <p:sp>
          <p:nvSpPr>
            <p:cNvPr id="90" name="AutoShape 33"/>
            <p:cNvSpPr>
              <a:spLocks noChangeArrowheads="1"/>
            </p:cNvSpPr>
            <p:nvPr/>
          </p:nvSpPr>
          <p:spPr bwMode="auto">
            <a:xfrm>
              <a:off x="4070954" y="2455945"/>
              <a:ext cx="381891" cy="12183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pPr defTabSz="822325"/>
              <a:r>
                <a:rPr lang="en-US" sz="1200" i="1"/>
                <a:t>1 month</a:t>
              </a:r>
            </a:p>
          </p:txBody>
        </p:sp>
        <p:sp>
          <p:nvSpPr>
            <p:cNvPr id="91" name="AutoShape 33"/>
            <p:cNvSpPr>
              <a:spLocks noChangeArrowheads="1"/>
            </p:cNvSpPr>
            <p:nvPr/>
          </p:nvSpPr>
          <p:spPr bwMode="auto">
            <a:xfrm>
              <a:off x="4654490" y="2455945"/>
              <a:ext cx="430917" cy="12183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pPr defTabSz="822325"/>
              <a:r>
                <a:rPr lang="en-US" sz="1200" i="1"/>
                <a:t>6 months</a:t>
              </a:r>
            </a:p>
          </p:txBody>
        </p:sp>
        <p:sp>
          <p:nvSpPr>
            <p:cNvPr id="94" name="Bent Arrow 93"/>
            <p:cNvSpPr/>
            <p:nvPr/>
          </p:nvSpPr>
          <p:spPr bwMode="auto">
            <a:xfrm rot="10800000">
              <a:off x="3465036" y="2671006"/>
              <a:ext cx="890979" cy="326643"/>
            </a:xfrm>
            <a:prstGeom prst="bentArrow">
              <a:avLst>
                <a:gd name="adj1" fmla="val 26420"/>
                <a:gd name="adj2" fmla="val 29777"/>
                <a:gd name="adj3" fmla="val 0"/>
                <a:gd name="adj4" fmla="val 62857"/>
              </a:avLst>
            </a:prstGeom>
            <a:solidFill>
              <a:srgbClr val="FF0000"/>
            </a:solidFill>
            <a:ln w="12700" cmpd="sng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2000" smtClean="0"/>
            </a:p>
          </p:txBody>
        </p:sp>
        <p:sp>
          <p:nvSpPr>
            <p:cNvPr id="95" name="Bent Arrow 94"/>
            <p:cNvSpPr/>
            <p:nvPr/>
          </p:nvSpPr>
          <p:spPr bwMode="auto">
            <a:xfrm rot="10800000">
              <a:off x="2869569" y="2671006"/>
              <a:ext cx="884415" cy="326643"/>
            </a:xfrm>
            <a:prstGeom prst="bentArrow">
              <a:avLst>
                <a:gd name="adj1" fmla="val 26420"/>
                <a:gd name="adj2" fmla="val 29777"/>
                <a:gd name="adj3" fmla="val 0"/>
                <a:gd name="adj4" fmla="val 62857"/>
              </a:avLst>
            </a:prstGeom>
            <a:solidFill>
              <a:srgbClr val="FF0000"/>
            </a:solidFill>
            <a:ln w="12700" cmpd="sng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2000" smtClean="0"/>
            </a:p>
          </p:txBody>
        </p:sp>
        <p:sp>
          <p:nvSpPr>
            <p:cNvPr id="96" name="Bent Arrow 95"/>
            <p:cNvSpPr/>
            <p:nvPr/>
          </p:nvSpPr>
          <p:spPr bwMode="auto">
            <a:xfrm rot="10800000">
              <a:off x="2660682" y="2671006"/>
              <a:ext cx="471298" cy="326643"/>
            </a:xfrm>
            <a:prstGeom prst="bentArrow">
              <a:avLst>
                <a:gd name="adj1" fmla="val 26420"/>
                <a:gd name="adj2" fmla="val 29777"/>
                <a:gd name="adj3" fmla="val 0"/>
                <a:gd name="adj4" fmla="val 62857"/>
              </a:avLst>
            </a:prstGeom>
            <a:solidFill>
              <a:srgbClr val="FF0000"/>
            </a:solidFill>
            <a:ln w="12700" cmpd="sng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2000" smtClean="0"/>
            </a:p>
          </p:txBody>
        </p:sp>
        <p:sp>
          <p:nvSpPr>
            <p:cNvPr id="78" name="Bent Arrow 77"/>
            <p:cNvSpPr/>
            <p:nvPr/>
          </p:nvSpPr>
          <p:spPr bwMode="auto">
            <a:xfrm rot="10800000" flipH="1">
              <a:off x="2416632" y="2671006"/>
              <a:ext cx="384102" cy="326643"/>
            </a:xfrm>
            <a:prstGeom prst="bentArrow">
              <a:avLst>
                <a:gd name="adj1" fmla="val 22532"/>
                <a:gd name="adj2" fmla="val 29777"/>
                <a:gd name="adj3" fmla="val 0"/>
                <a:gd name="adj4" fmla="val 62857"/>
              </a:avLst>
            </a:prstGeom>
            <a:solidFill>
              <a:srgbClr val="FF0000"/>
            </a:solidFill>
            <a:ln w="12700" cmpd="sng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2000"/>
            </a:p>
          </p:txBody>
        </p:sp>
        <p:sp>
          <p:nvSpPr>
            <p:cNvPr id="97" name="Isosceles Triangle 96"/>
            <p:cNvSpPr/>
            <p:nvPr/>
          </p:nvSpPr>
          <p:spPr bwMode="auto">
            <a:xfrm>
              <a:off x="2337730" y="2616376"/>
              <a:ext cx="235747" cy="122090"/>
            </a:xfrm>
            <a:prstGeom prst="triangle">
              <a:avLst/>
            </a:prstGeom>
            <a:solidFill>
              <a:srgbClr val="FF0000"/>
            </a:solidFill>
            <a:ln w="12700" cmpd="sng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200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3136451" y="1585980"/>
              <a:ext cx="543111" cy="396199"/>
              <a:chOff x="3241077" y="1598679"/>
              <a:chExt cx="543111" cy="396199"/>
            </a:xfrm>
            <a:solidFill>
              <a:srgbClr val="008000"/>
            </a:solidFill>
          </p:grpSpPr>
          <p:sp>
            <p:nvSpPr>
              <p:cNvPr id="99" name="U-Turn Arrow 98"/>
              <p:cNvSpPr/>
              <p:nvPr/>
            </p:nvSpPr>
            <p:spPr bwMode="auto">
              <a:xfrm>
                <a:off x="3241077" y="1598679"/>
                <a:ext cx="496417" cy="282575"/>
              </a:xfrm>
              <a:prstGeom prst="uturnArrow">
                <a:avLst>
                  <a:gd name="adj1" fmla="val 30661"/>
                  <a:gd name="adj2" fmla="val 25000"/>
                  <a:gd name="adj3" fmla="val 0"/>
                  <a:gd name="adj4" fmla="val 68077"/>
                  <a:gd name="adj5" fmla="val 100000"/>
                </a:avLst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100" name="Isosceles Triangle 99"/>
              <p:cNvSpPr/>
              <p:nvPr/>
            </p:nvSpPr>
            <p:spPr bwMode="auto">
              <a:xfrm rot="10800000">
                <a:off x="3548441" y="1872788"/>
                <a:ext cx="235747" cy="122090"/>
              </a:xfrm>
              <a:prstGeom prst="triangl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3754133" y="1585980"/>
              <a:ext cx="543111" cy="396199"/>
              <a:chOff x="3241077" y="1598679"/>
              <a:chExt cx="543111" cy="396199"/>
            </a:xfrm>
            <a:solidFill>
              <a:srgbClr val="008000"/>
            </a:solidFill>
          </p:grpSpPr>
          <p:sp>
            <p:nvSpPr>
              <p:cNvPr id="102" name="U-Turn Arrow 101"/>
              <p:cNvSpPr/>
              <p:nvPr/>
            </p:nvSpPr>
            <p:spPr bwMode="auto">
              <a:xfrm>
                <a:off x="3241077" y="1598679"/>
                <a:ext cx="496417" cy="282575"/>
              </a:xfrm>
              <a:prstGeom prst="uturnArrow">
                <a:avLst>
                  <a:gd name="adj1" fmla="val 30661"/>
                  <a:gd name="adj2" fmla="val 25000"/>
                  <a:gd name="adj3" fmla="val 0"/>
                  <a:gd name="adj4" fmla="val 68077"/>
                  <a:gd name="adj5" fmla="val 100000"/>
                </a:avLst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103" name="Isosceles Triangle 102"/>
              <p:cNvSpPr/>
              <p:nvPr/>
            </p:nvSpPr>
            <p:spPr bwMode="auto">
              <a:xfrm rot="10800000">
                <a:off x="3548441" y="1872788"/>
                <a:ext cx="235747" cy="122090"/>
              </a:xfrm>
              <a:prstGeom prst="triangl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371816" y="1585980"/>
              <a:ext cx="543111" cy="396199"/>
              <a:chOff x="3241077" y="1598679"/>
              <a:chExt cx="543111" cy="396199"/>
            </a:xfrm>
            <a:solidFill>
              <a:srgbClr val="008000"/>
            </a:solidFill>
          </p:grpSpPr>
          <p:sp>
            <p:nvSpPr>
              <p:cNvPr id="108" name="U-Turn Arrow 107"/>
              <p:cNvSpPr/>
              <p:nvPr/>
            </p:nvSpPr>
            <p:spPr bwMode="auto">
              <a:xfrm>
                <a:off x="3241077" y="1598679"/>
                <a:ext cx="496417" cy="282575"/>
              </a:xfrm>
              <a:prstGeom prst="uturnArrow">
                <a:avLst>
                  <a:gd name="adj1" fmla="val 30661"/>
                  <a:gd name="adj2" fmla="val 25000"/>
                  <a:gd name="adj3" fmla="val 0"/>
                  <a:gd name="adj4" fmla="val 68077"/>
                  <a:gd name="adj5" fmla="val 100000"/>
                </a:avLst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109" name="Isosceles Triangle 108"/>
              <p:cNvSpPr/>
              <p:nvPr/>
            </p:nvSpPr>
            <p:spPr bwMode="auto">
              <a:xfrm rot="10800000">
                <a:off x="3548441" y="1872788"/>
                <a:ext cx="235747" cy="122090"/>
              </a:xfrm>
              <a:prstGeom prst="triangl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4988684" y="1585980"/>
              <a:ext cx="543111" cy="396199"/>
              <a:chOff x="3241077" y="1598679"/>
              <a:chExt cx="543111" cy="396199"/>
            </a:xfrm>
            <a:solidFill>
              <a:srgbClr val="008000"/>
            </a:solidFill>
          </p:grpSpPr>
          <p:sp>
            <p:nvSpPr>
              <p:cNvPr id="112" name="U-Turn Arrow 111"/>
              <p:cNvSpPr/>
              <p:nvPr/>
            </p:nvSpPr>
            <p:spPr bwMode="auto">
              <a:xfrm>
                <a:off x="3241077" y="1598679"/>
                <a:ext cx="496417" cy="282575"/>
              </a:xfrm>
              <a:prstGeom prst="uturnArrow">
                <a:avLst>
                  <a:gd name="adj1" fmla="val 30661"/>
                  <a:gd name="adj2" fmla="val 25000"/>
                  <a:gd name="adj3" fmla="val 0"/>
                  <a:gd name="adj4" fmla="val 68077"/>
                  <a:gd name="adj5" fmla="val 100000"/>
                </a:avLst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 smtClean="0"/>
              </a:p>
            </p:txBody>
          </p:sp>
          <p:sp>
            <p:nvSpPr>
              <p:cNvPr id="113" name="Isosceles Triangle 112"/>
              <p:cNvSpPr/>
              <p:nvPr/>
            </p:nvSpPr>
            <p:spPr bwMode="auto">
              <a:xfrm rot="10800000">
                <a:off x="3548441" y="1872788"/>
                <a:ext cx="235747" cy="122090"/>
              </a:xfrm>
              <a:prstGeom prst="triangle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200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15" name="Parallelogram 114"/>
            <p:cNvSpPr/>
            <p:nvPr/>
          </p:nvSpPr>
          <p:spPr bwMode="auto">
            <a:xfrm rot="16200000">
              <a:off x="5476364" y="2018667"/>
              <a:ext cx="377863" cy="233075"/>
            </a:xfrm>
            <a:prstGeom prst="parallelogram">
              <a:avLst>
                <a:gd name="adj" fmla="val 54610"/>
              </a:avLst>
            </a:prstGeom>
            <a:solidFill>
              <a:srgbClr val="D9D9D9"/>
            </a:solidFill>
            <a:ln w="9525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2000"/>
            </a:p>
          </p:txBody>
        </p:sp>
        <p:sp>
          <p:nvSpPr>
            <p:cNvPr id="116" name="Parallelogram 115"/>
            <p:cNvSpPr/>
            <p:nvPr/>
          </p:nvSpPr>
          <p:spPr bwMode="auto">
            <a:xfrm rot="16200000">
              <a:off x="5469983" y="2040390"/>
              <a:ext cx="369419" cy="217172"/>
            </a:xfrm>
            <a:prstGeom prst="parallelogram">
              <a:avLst>
                <a:gd name="adj" fmla="val 54610"/>
              </a:avLst>
            </a:prstGeom>
            <a:gradFill flip="none" rotWithShape="1">
              <a:gsLst>
                <a:gs pos="27000">
                  <a:schemeClr val="bg1"/>
                </a:gs>
                <a:gs pos="71000">
                  <a:srgbClr val="000000"/>
                </a:gs>
              </a:gsLst>
              <a:lin ang="12540000" scaled="0"/>
              <a:tileRect/>
            </a:gradFill>
            <a:ln w="9525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2000"/>
            </a:p>
          </p:txBody>
        </p:sp>
        <p:sp>
          <p:nvSpPr>
            <p:cNvPr id="117" name="Parallelogram 116"/>
            <p:cNvSpPr/>
            <p:nvPr/>
          </p:nvSpPr>
          <p:spPr bwMode="auto">
            <a:xfrm rot="5400000" flipH="1">
              <a:off x="5243360" y="2018594"/>
              <a:ext cx="377716" cy="233075"/>
            </a:xfrm>
            <a:prstGeom prst="parallelogram">
              <a:avLst>
                <a:gd name="adj" fmla="val 54610"/>
              </a:avLst>
            </a:prstGeom>
            <a:gradFill flip="none" rotWithShape="1">
              <a:gsLst>
                <a:gs pos="45000">
                  <a:srgbClr val="D9D9D9"/>
                </a:gs>
                <a:gs pos="100000">
                  <a:srgbClr val="000000"/>
                </a:gs>
              </a:gsLst>
              <a:lin ang="16200000" scaled="0"/>
              <a:tileRect/>
            </a:gradFill>
            <a:ln w="9525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2000"/>
            </a:p>
          </p:txBody>
        </p:sp>
        <p:sp>
          <p:nvSpPr>
            <p:cNvPr id="118" name="Parallelogram 117"/>
            <p:cNvSpPr/>
            <p:nvPr/>
          </p:nvSpPr>
          <p:spPr bwMode="auto">
            <a:xfrm rot="16200000">
              <a:off x="5442836" y="2054431"/>
              <a:ext cx="369419" cy="217172"/>
            </a:xfrm>
            <a:prstGeom prst="parallelogram">
              <a:avLst>
                <a:gd name="adj" fmla="val 54610"/>
              </a:avLst>
            </a:prstGeom>
            <a:gradFill flip="none" rotWithShape="1">
              <a:gsLst>
                <a:gs pos="27000">
                  <a:schemeClr val="bg1"/>
                </a:gs>
                <a:gs pos="71000">
                  <a:srgbClr val="000000"/>
                </a:gs>
              </a:gsLst>
              <a:lin ang="12540000" scaled="0"/>
              <a:tileRect/>
            </a:gradFill>
            <a:ln w="9525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2000"/>
            </a:p>
          </p:txBody>
        </p:sp>
        <p:sp>
          <p:nvSpPr>
            <p:cNvPr id="119" name="Parallelogram 118"/>
            <p:cNvSpPr/>
            <p:nvPr/>
          </p:nvSpPr>
          <p:spPr bwMode="auto">
            <a:xfrm rot="16200000">
              <a:off x="5415689" y="2068471"/>
              <a:ext cx="369419" cy="217172"/>
            </a:xfrm>
            <a:prstGeom prst="parallelogram">
              <a:avLst>
                <a:gd name="adj" fmla="val 54610"/>
              </a:avLst>
            </a:prstGeom>
            <a:gradFill flip="none" rotWithShape="1">
              <a:gsLst>
                <a:gs pos="27000">
                  <a:schemeClr val="bg1"/>
                </a:gs>
                <a:gs pos="71000">
                  <a:srgbClr val="000000"/>
                </a:gs>
              </a:gsLst>
              <a:lin ang="12540000" scaled="0"/>
              <a:tileRect/>
            </a:gradFill>
            <a:ln w="9525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2000"/>
            </a:p>
          </p:txBody>
        </p:sp>
        <p:sp>
          <p:nvSpPr>
            <p:cNvPr id="120" name="Parallelogram 119"/>
            <p:cNvSpPr/>
            <p:nvPr/>
          </p:nvSpPr>
          <p:spPr bwMode="auto">
            <a:xfrm rot="16200000">
              <a:off x="5388543" y="2082512"/>
              <a:ext cx="369419" cy="217172"/>
            </a:xfrm>
            <a:prstGeom prst="parallelogram">
              <a:avLst>
                <a:gd name="adj" fmla="val 54610"/>
              </a:avLst>
            </a:prstGeom>
            <a:gradFill flip="none" rotWithShape="1">
              <a:gsLst>
                <a:gs pos="27000">
                  <a:schemeClr val="bg1"/>
                </a:gs>
                <a:gs pos="71000">
                  <a:srgbClr val="000000"/>
                </a:gs>
              </a:gsLst>
              <a:lin ang="12540000" scaled="0"/>
              <a:tileRect/>
            </a:gradFill>
            <a:ln w="9525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2000" smtClean="0"/>
            </a:p>
          </p:txBody>
        </p:sp>
        <p:sp>
          <p:nvSpPr>
            <p:cNvPr id="121" name="Parallelogram 120"/>
            <p:cNvSpPr/>
            <p:nvPr/>
          </p:nvSpPr>
          <p:spPr bwMode="auto">
            <a:xfrm rot="16200000">
              <a:off x="5361397" y="2096553"/>
              <a:ext cx="369419" cy="217172"/>
            </a:xfrm>
            <a:prstGeom prst="parallelogram">
              <a:avLst>
                <a:gd name="adj" fmla="val 54610"/>
              </a:avLst>
            </a:prstGeom>
            <a:gradFill flip="none" rotWithShape="1">
              <a:gsLst>
                <a:gs pos="64000">
                  <a:schemeClr val="bg1"/>
                </a:gs>
                <a:gs pos="100000">
                  <a:srgbClr val="000000"/>
                </a:gs>
              </a:gsLst>
              <a:lin ang="12540000" scaled="0"/>
              <a:tileRect/>
            </a:gradFill>
            <a:ln w="9525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2000" smtClean="0"/>
            </a:p>
          </p:txBody>
        </p:sp>
        <p:sp>
          <p:nvSpPr>
            <p:cNvPr id="122" name="Parallelogram 121"/>
            <p:cNvSpPr/>
            <p:nvPr/>
          </p:nvSpPr>
          <p:spPr bwMode="auto">
            <a:xfrm rot="16200000">
              <a:off x="5242778" y="2149352"/>
              <a:ext cx="378883" cy="233075"/>
            </a:xfrm>
            <a:prstGeom prst="parallelogram">
              <a:avLst>
                <a:gd name="adj" fmla="val 54610"/>
              </a:avLst>
            </a:prstGeom>
            <a:gradFill flip="none" rotWithShape="1">
              <a:gsLst>
                <a:gs pos="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74000">
                  <a:schemeClr val="bg1">
                    <a:lumMod val="75000"/>
                  </a:schemeClr>
                </a:gs>
              </a:gsLst>
              <a:lin ang="16200000" scaled="0"/>
              <a:tileRect/>
            </a:gradFill>
            <a:ln w="9525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2000"/>
            </a:p>
          </p:txBody>
        </p:sp>
        <p:sp>
          <p:nvSpPr>
            <p:cNvPr id="123" name="Parallelogram 122"/>
            <p:cNvSpPr/>
            <p:nvPr/>
          </p:nvSpPr>
          <p:spPr bwMode="auto">
            <a:xfrm rot="5400000" flipH="1">
              <a:off x="5475852" y="2149353"/>
              <a:ext cx="378882" cy="233075"/>
            </a:xfrm>
            <a:prstGeom prst="parallelogram">
              <a:avLst>
                <a:gd name="adj" fmla="val 54610"/>
              </a:avLst>
            </a:prstGeom>
            <a:gradFill flip="none" rotWithShape="1">
              <a:gsLst>
                <a:gs pos="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74000">
                  <a:schemeClr val="bg1">
                    <a:lumMod val="75000"/>
                  </a:schemeClr>
                </a:gs>
              </a:gsLst>
              <a:lin ang="16200000" scaled="0"/>
              <a:tileRect/>
            </a:gradFill>
            <a:ln w="9525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2000" smtClean="0"/>
            </a:p>
          </p:txBody>
        </p:sp>
        <p:sp>
          <p:nvSpPr>
            <p:cNvPr id="128" name="AutoShape 33"/>
            <p:cNvSpPr>
              <a:spLocks noChangeArrowheads="1"/>
            </p:cNvSpPr>
            <p:nvPr/>
          </p:nvSpPr>
          <p:spPr bwMode="auto">
            <a:xfrm>
              <a:off x="5629293" y="1612043"/>
              <a:ext cx="502022" cy="18066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pPr defTabSz="822325"/>
              <a:r>
                <a:rPr lang="en-US" sz="1800" b="1">
                  <a:solidFill>
                    <a:srgbClr val="008000"/>
                  </a:solidFill>
                </a:rPr>
                <a:t>correct</a:t>
              </a:r>
            </a:p>
          </p:txBody>
        </p:sp>
        <p:sp>
          <p:nvSpPr>
            <p:cNvPr id="129" name="AutoShape 33"/>
            <p:cNvSpPr>
              <a:spLocks noChangeArrowheads="1"/>
            </p:cNvSpPr>
            <p:nvPr/>
          </p:nvSpPr>
          <p:spPr bwMode="auto">
            <a:xfrm>
              <a:off x="5629293" y="2662333"/>
              <a:ext cx="632726" cy="18066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0">
              <a:spAutoFit/>
            </a:bodyPr>
            <a:lstStyle/>
            <a:p>
              <a:pPr defTabSz="822325"/>
              <a:r>
                <a:rPr lang="en-US" sz="1800" b="1">
                  <a:solidFill>
                    <a:srgbClr val="FF0000"/>
                  </a:solidFill>
                </a:rPr>
                <a:t>incorrect</a:t>
              </a:r>
            </a:p>
          </p:txBody>
        </p:sp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5354380" y="2216389"/>
              <a:ext cx="147663" cy="176963"/>
              <a:chOff x="5344854" y="2216388"/>
              <a:chExt cx="162924" cy="195252"/>
            </a:xfrm>
          </p:grpSpPr>
          <p:cxnSp>
            <p:nvCxnSpPr>
              <p:cNvPr id="3" name="Straight Connector 2"/>
              <p:cNvCxnSpPr/>
              <p:nvPr/>
            </p:nvCxnSpPr>
            <p:spPr bwMode="auto">
              <a:xfrm>
                <a:off x="5345174" y="2216388"/>
                <a:ext cx="0" cy="98255"/>
              </a:xfrm>
              <a:prstGeom prst="line">
                <a:avLst/>
              </a:prstGeom>
              <a:solidFill>
                <a:schemeClr val="bg1"/>
              </a:solidFill>
              <a:ln w="127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5420205" y="2261770"/>
                <a:ext cx="0" cy="98255"/>
              </a:xfrm>
              <a:prstGeom prst="line">
                <a:avLst/>
              </a:prstGeom>
              <a:solidFill>
                <a:schemeClr val="bg1"/>
              </a:solidFill>
              <a:ln w="127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Straight Connector 105"/>
              <p:cNvCxnSpPr/>
              <p:nvPr/>
            </p:nvCxnSpPr>
            <p:spPr bwMode="auto">
              <a:xfrm>
                <a:off x="5450965" y="2279578"/>
                <a:ext cx="0" cy="98255"/>
              </a:xfrm>
              <a:prstGeom prst="line">
                <a:avLst/>
              </a:prstGeom>
              <a:solidFill>
                <a:schemeClr val="bg1"/>
              </a:solidFill>
              <a:ln w="127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Straight Connector 109"/>
              <p:cNvCxnSpPr/>
              <p:nvPr/>
            </p:nvCxnSpPr>
            <p:spPr bwMode="auto">
              <a:xfrm>
                <a:off x="5507778" y="2310210"/>
                <a:ext cx="0" cy="98255"/>
              </a:xfrm>
              <a:prstGeom prst="line">
                <a:avLst/>
              </a:prstGeom>
              <a:solidFill>
                <a:schemeClr val="bg1"/>
              </a:solidFill>
              <a:ln w="127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 bwMode="auto">
              <a:xfrm>
                <a:off x="5344854" y="2216388"/>
                <a:ext cx="52550" cy="31246"/>
              </a:xfrm>
              <a:prstGeom prst="line">
                <a:avLst/>
              </a:prstGeom>
              <a:solidFill>
                <a:schemeClr val="bg1"/>
              </a:solidFill>
              <a:ln w="127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5344854" y="2264431"/>
                <a:ext cx="52550" cy="31246"/>
              </a:xfrm>
              <a:prstGeom prst="line">
                <a:avLst/>
              </a:prstGeom>
              <a:solidFill>
                <a:schemeClr val="bg1"/>
              </a:solidFill>
              <a:ln w="127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 bwMode="auto">
              <a:xfrm>
                <a:off x="5450965" y="2279578"/>
                <a:ext cx="56813" cy="132062"/>
              </a:xfrm>
              <a:prstGeom prst="line">
                <a:avLst/>
              </a:prstGeom>
              <a:solidFill>
                <a:schemeClr val="bg1"/>
              </a:solidFill>
              <a:ln w="127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04" name="AutoShape 33"/>
          <p:cNvSpPr>
            <a:spLocks noChangeArrowheads="1"/>
          </p:cNvSpPr>
          <p:nvPr/>
        </p:nvSpPr>
        <p:spPr bwMode="auto">
          <a:xfrm>
            <a:off x="6135386" y="650531"/>
            <a:ext cx="2424767" cy="868317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r>
              <a:rPr lang="pl-PL" sz="2800">
                <a:latin typeface="Calibri"/>
                <a:cs typeface="Calibri"/>
              </a:rPr>
              <a:t>Ebbinghaus </a:t>
            </a:r>
            <a:br>
              <a:rPr lang="pl-PL" sz="2800">
                <a:latin typeface="Calibri"/>
                <a:cs typeface="Calibri"/>
              </a:rPr>
            </a:br>
            <a:r>
              <a:rPr lang="pl-PL" sz="2800">
                <a:latin typeface="Calibri"/>
                <a:cs typeface="Calibri"/>
              </a:rPr>
              <a:t>Forgetting Curve</a:t>
            </a:r>
          </a:p>
        </p:txBody>
      </p:sp>
      <p:sp>
        <p:nvSpPr>
          <p:cNvPr id="124" name="AutoShape 33"/>
          <p:cNvSpPr>
            <a:spLocks noChangeArrowheads="1"/>
          </p:cNvSpPr>
          <p:nvPr/>
        </p:nvSpPr>
        <p:spPr bwMode="auto">
          <a:xfrm>
            <a:off x="5415251" y="2108773"/>
            <a:ext cx="3188147" cy="129920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0">
            <a:spAutoFit/>
          </a:bodyPr>
          <a:lstStyle/>
          <a:p>
            <a:r>
              <a:rPr lang="en-US" sz="2800">
                <a:latin typeface="Calibri"/>
                <a:cs typeface="Calibri"/>
              </a:rPr>
              <a:t>Leitner System </a:t>
            </a:r>
            <a:br>
              <a:rPr lang="en-US" sz="2800">
                <a:latin typeface="Calibri"/>
                <a:cs typeface="Calibri"/>
              </a:rPr>
            </a:br>
            <a:r>
              <a:rPr lang="en-US" sz="2800">
                <a:latin typeface="Calibri"/>
                <a:cs typeface="Calibri"/>
              </a:rPr>
              <a:t>(Pimsleur's graduated</a:t>
            </a:r>
          </a:p>
          <a:p>
            <a:r>
              <a:rPr lang="en-US" sz="2800">
                <a:latin typeface="Calibri"/>
                <a:cs typeface="Calibri"/>
              </a:rPr>
              <a:t>interval recall</a:t>
            </a:r>
            <a:r>
              <a:rPr lang="pl-PL" sz="2800">
                <a:latin typeface="Calibri"/>
                <a:cs typeface="Calibri"/>
              </a:rPr>
              <a:t>)</a:t>
            </a:r>
          </a:p>
        </p:txBody>
      </p:sp>
      <p:cxnSp>
        <p:nvCxnSpPr>
          <p:cNvPr id="131" name="Straight Arrow Connector 130"/>
          <p:cNvCxnSpPr/>
          <p:nvPr/>
        </p:nvCxnSpPr>
        <p:spPr bwMode="auto">
          <a:xfrm flipH="1">
            <a:off x="4571012" y="3450310"/>
            <a:ext cx="1518162" cy="97070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pic>
        <p:nvPicPr>
          <p:cNvPr id="12" name="Picture 11" descr="forgetting_curve_en-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" t="2024" r="1409" b="2300"/>
          <a:stretch/>
        </p:blipFill>
        <p:spPr>
          <a:xfrm>
            <a:off x="177801" y="455500"/>
            <a:ext cx="4718565" cy="3227499"/>
          </a:xfrm>
          <a:prstGeom prst="rect">
            <a:avLst/>
          </a:prstGeom>
        </p:spPr>
      </p:pic>
      <p:cxnSp>
        <p:nvCxnSpPr>
          <p:cNvPr id="125" name="Straight Arrow Connector 124"/>
          <p:cNvCxnSpPr/>
          <p:nvPr/>
        </p:nvCxnSpPr>
        <p:spPr bwMode="auto">
          <a:xfrm flipH="1">
            <a:off x="4719990" y="1146754"/>
            <a:ext cx="1341256" cy="3429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463806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81035" y="6594475"/>
            <a:ext cx="181991" cy="215444"/>
          </a:xfrm>
        </p:spPr>
        <p:txBody>
          <a:bodyPr/>
          <a:lstStyle/>
          <a:p>
            <a:fld id="{FFAB1C8F-0AF1-4C92-9122-92D7D682116F}" type="slidenum">
              <a:rPr lang="de-DE" smtClean="0"/>
              <a:pPr/>
              <a:t>9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2" y="13730"/>
            <a:ext cx="3069300" cy="430887"/>
          </a:xfrm>
        </p:spPr>
        <p:txBody>
          <a:bodyPr/>
          <a:lstStyle/>
          <a:p>
            <a:r>
              <a:rPr lang="en-US"/>
              <a:t>2: Spaced Repetition</a:t>
            </a:r>
          </a:p>
        </p:txBody>
      </p:sp>
      <p:pic>
        <p:nvPicPr>
          <p:cNvPr id="3" name="Picture 2" descr="pc_maly_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86" y="63085"/>
            <a:ext cx="5470440" cy="4057359"/>
          </a:xfrm>
          <a:prstGeom prst="rect">
            <a:avLst/>
          </a:prstGeom>
        </p:spPr>
      </p:pic>
      <p:pic>
        <p:nvPicPr>
          <p:cNvPr id="8" name="Picture 7" descr="Learni_Flashcard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1" y="884060"/>
            <a:ext cx="3066160" cy="4407607"/>
          </a:xfrm>
          <a:prstGeom prst="rect">
            <a:avLst/>
          </a:prstGeom>
        </p:spPr>
      </p:pic>
      <p:pic>
        <p:nvPicPr>
          <p:cNvPr id="5" name="Picture 4" descr="vanilla.kanji.flashcards1_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92" y="1693333"/>
            <a:ext cx="3079985" cy="4619978"/>
          </a:xfrm>
          <a:prstGeom prst="rect">
            <a:avLst/>
          </a:prstGeom>
        </p:spPr>
      </p:pic>
      <p:pic>
        <p:nvPicPr>
          <p:cNvPr id="16" name="Picture 15" descr="details_kaplan-mcat-organic-chemistry-flashcards-1.0_160149156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182033"/>
            <a:ext cx="4064000" cy="5842000"/>
          </a:xfrm>
          <a:prstGeom prst="rect">
            <a:avLst/>
          </a:prstGeom>
        </p:spPr>
      </p:pic>
      <p:pic>
        <p:nvPicPr>
          <p:cNvPr id="7" name="Picture 6" descr="nettersanatomyflashcards-208x30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67" y="1342319"/>
            <a:ext cx="3558822" cy="5132916"/>
          </a:xfrm>
          <a:prstGeom prst="rect">
            <a:avLst/>
          </a:prstGeom>
        </p:spPr>
      </p:pic>
      <p:pic>
        <p:nvPicPr>
          <p:cNvPr id="17" name="Picture 16" descr="mzl.jxwqdvuf.480x480-75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3" y="778690"/>
            <a:ext cx="4064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253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OUBLED@AAJ7IHQ0FFSXY5L9" val="267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WolfDesign3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676767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99CC99"/>
      </a:accent5>
      <a:accent6>
        <a:srgbClr val="6600FF"/>
      </a:accent6>
      <a:hlink>
        <a:srgbClr val="0000FF"/>
      </a:hlink>
      <a:folHlink>
        <a:srgbClr val="6060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miter lim="800000"/>
          <a:headEnd/>
          <a:tailEnd/>
        </a:ln>
        <a:effectLst/>
      </a:spPr>
      <a:bodyPr wrap="square" lIns="0" tIns="0" rIns="0" bIns="0" rtlCol="0" anchor="ctr">
        <a:noAutofit/>
      </a:bodyPr>
      <a:lstStyle>
        <a:defPPr algn="ctr" defTabSz="2656912" eaLnBrk="0" hangingPunct="0">
          <a:spcAft>
            <a:spcPct val="20000"/>
          </a:spcAft>
          <a:tabLst>
            <a:tab pos="1790700" algn="l"/>
          </a:tabLst>
          <a:defRPr sz="140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574675" marR="0" indent="-574675" algn="ctr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533400" algn="r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 algn="l">
          <a:defRPr sz="120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FEFB00"/>
        </a:lt2>
        <a:accent1>
          <a:srgbClr val="0000FE"/>
        </a:accent1>
        <a:accent2>
          <a:srgbClr val="6598FF"/>
        </a:accent2>
        <a:accent3>
          <a:srgbClr val="AAAAAA"/>
        </a:accent3>
        <a:accent4>
          <a:srgbClr val="DADADA"/>
        </a:accent4>
        <a:accent5>
          <a:srgbClr val="AAAAFE"/>
        </a:accent5>
        <a:accent6>
          <a:srgbClr val="5B89E7"/>
        </a:accent6>
        <a:hlink>
          <a:srgbClr val="33CB33"/>
        </a:hlink>
        <a:folHlink>
          <a:srgbClr val="FEF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E"/>
        </a:dk2>
        <a:lt2>
          <a:srgbClr val="000000"/>
        </a:lt2>
        <a:accent1>
          <a:srgbClr val="0000FE"/>
        </a:accent1>
        <a:accent2>
          <a:srgbClr val="6598FF"/>
        </a:accent2>
        <a:accent3>
          <a:srgbClr val="FFFFFF"/>
        </a:accent3>
        <a:accent4>
          <a:srgbClr val="000000"/>
        </a:accent4>
        <a:accent5>
          <a:srgbClr val="AAAAFE"/>
        </a:accent5>
        <a:accent6>
          <a:srgbClr val="5B89E7"/>
        </a:accent6>
        <a:hlink>
          <a:srgbClr val="33CB33"/>
        </a:hlink>
        <a:folHlink>
          <a:srgbClr val="FEF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60606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565656"/>
        </a:accent6>
        <a:hlink>
          <a:srgbClr val="909090"/>
        </a:hlink>
        <a:folHlink>
          <a:srgbClr val="D0D0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676767"/>
        </a:dk1>
        <a:lt1>
          <a:srgbClr val="FFFFFF"/>
        </a:lt1>
        <a:dk2>
          <a:srgbClr val="000000"/>
        </a:dk2>
        <a:lt2>
          <a:srgbClr val="FFFF7F"/>
        </a:lt2>
        <a:accent1>
          <a:srgbClr val="00005A"/>
        </a:accent1>
        <a:accent2>
          <a:srgbClr val="0052D8"/>
        </a:accent2>
        <a:accent3>
          <a:srgbClr val="AAAAAA"/>
        </a:accent3>
        <a:accent4>
          <a:srgbClr val="DADADA"/>
        </a:accent4>
        <a:accent5>
          <a:srgbClr val="AAAAB5"/>
        </a:accent5>
        <a:accent6>
          <a:srgbClr val="0049C4"/>
        </a:accent6>
        <a:hlink>
          <a:srgbClr val="5F8DFF"/>
        </a:hlink>
        <a:folHlink>
          <a:srgbClr val="96C5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344B9"/>
        </a:dk2>
        <a:lt2>
          <a:srgbClr val="676767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2D7DFF"/>
        </a:hlink>
        <a:folHlink>
          <a:srgbClr val="0000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676767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676767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0000CC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676767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00000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12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114873</TotalTime>
  <Words>918</Words>
  <Application>Microsoft Macintosh PowerPoint</Application>
  <PresentationFormat>Letter Paper (8.5x11 in)</PresentationFormat>
  <Paragraphs>357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WolfDesign3</vt:lpstr>
      <vt:lpstr>Managing Structured Collections of Community Data</vt:lpstr>
      <vt:lpstr>1: Flashcards</vt:lpstr>
      <vt:lpstr>1: Flashcards </vt:lpstr>
      <vt:lpstr>1: Flashcards</vt:lpstr>
      <vt:lpstr>1: Flashcards </vt:lpstr>
      <vt:lpstr>1: Flashcards </vt:lpstr>
      <vt:lpstr>1: Flashcards</vt:lpstr>
      <vt:lpstr>2: Spaced Repetition</vt:lpstr>
      <vt:lpstr>2: Spaced Repetition</vt:lpstr>
      <vt:lpstr>2: Spaced Repetition</vt:lpstr>
      <vt:lpstr>3: A Community</vt:lpstr>
      <vt:lpstr>An example PairSpace scenario</vt:lpstr>
      <vt:lpstr>Challenge 1</vt:lpstr>
      <vt:lpstr>Challenge 2</vt:lpstr>
      <vt:lpstr>Challenge 3</vt:lpstr>
      <vt:lpstr>Challenge 4</vt:lpstr>
      <vt:lpstr>Overview of Challenges</vt:lpstr>
      <vt:lpstr>Some promising solutions</vt:lpstr>
      <vt:lpstr>Managing the human genome</vt:lpstr>
      <vt:lpstr>Managing the human genome</vt:lpstr>
      <vt:lpstr>The Vision</vt:lpstr>
    </vt:vector>
  </TitlesOfParts>
  <Manager/>
  <Company/>
  <LinksUpToDate>false</LinksUpToDate>
  <SharedDoc>false</SharedDoc>
  <HyperlinkBase>http://db.cs.washington.edu/beliefDB/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Structured Collections of Community Data</dc:title>
  <dc:subject/>
  <dc:creator>Wolfgang Gatterbauer</dc:creator>
  <cp:keywords>Database Inconsistency, Community Data</cp:keywords>
  <dc:description/>
  <cp:lastModifiedBy>wolf</cp:lastModifiedBy>
  <cp:revision>1143</cp:revision>
  <cp:lastPrinted>2011-01-15T04:30:37Z</cp:lastPrinted>
  <dcterms:created xsi:type="dcterms:W3CDTF">2010-10-02T00:41:30Z</dcterms:created>
  <dcterms:modified xsi:type="dcterms:W3CDTF">2011-12-31T18:54:52Z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/>
  </property>
  <property fmtid="{D5CDD505-2E9C-101B-9397-08002B2CF9AE}" pid="3" name="DocIDinTitle">
    <vt:bool>false</vt:bool>
  </property>
  <property fmtid="{D5CDD505-2E9C-101B-9397-08002B2CF9AE}" pid="4" name="DocIDinSlide">
    <vt:bool>true</vt:bool>
  </property>
  <property fmtid="{D5CDD505-2E9C-101B-9397-08002B2CF9AE}" pid="5" name="DocIDPosition">
    <vt:i4>0</vt:i4>
  </property>
</Properties>
</file>