
<file path=[Content_Types].xml><?xml version="1.0" encoding="utf-8"?>
<Types xmlns="http://schemas.openxmlformats.org/package/2006/content-types">
  <Override PartName="/ppt/tags/tag5.xml" ContentType="application/vnd.openxmlformats-officedocument.presentationml.tags+xml"/>
  <Default Extension="pdf" ContentType="application/pdf"/>
  <Override PartName="/ppt/slides/slide14.xml" ContentType="application/vnd.openxmlformats-officedocument.presentationml.slide+xml"/>
  <Default Extension="rels" ContentType="application/vnd.openxmlformats-package.relationships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notesSlides/notesSlide39.xml" ContentType="application/vnd.openxmlformats-officedocument.presentationml.notesSlide+xml"/>
  <Override PartName="/docProps/custom.xml" ContentType="application/vnd.openxmlformats-officedocument.custom-properties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charts/chart4.xml" ContentType="application/vnd.openxmlformats-officedocument.drawingml.chart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tags/tag3.xml" ContentType="application/vnd.openxmlformats-officedocument.presentationml.tags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charts/chart3.xml" ContentType="application/vnd.openxmlformats-officedocument.drawingml.chart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tags/tag2.xml" ContentType="application/vnd.openxmlformats-officedocument.presentationml.tags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37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25.xml" ContentType="application/vnd.openxmlformats-officedocument.presentationml.slide+xml"/>
  <Override PartName="/ppt/charts/chart2.xml" ContentType="application/vnd.openxmlformats-officedocument.drawingml.chart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commentAuthors.xml" ContentType="application/vnd.openxmlformats-officedocument.presentationml.commentAuthors+xml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2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63" r:id="rId1"/>
  </p:sldMasterIdLst>
  <p:notesMasterIdLst>
    <p:notesMasterId r:id="rId43"/>
  </p:notesMasterIdLst>
  <p:handoutMasterIdLst>
    <p:handoutMasterId r:id="rId44"/>
  </p:handoutMasterIdLst>
  <p:sldIdLst>
    <p:sldId id="1659" r:id="rId2"/>
    <p:sldId id="1694" r:id="rId3"/>
    <p:sldId id="1669" r:id="rId4"/>
    <p:sldId id="1670" r:id="rId5"/>
    <p:sldId id="1599" r:id="rId6"/>
    <p:sldId id="1682" r:id="rId7"/>
    <p:sldId id="1691" r:id="rId8"/>
    <p:sldId id="1679" r:id="rId9"/>
    <p:sldId id="1684" r:id="rId10"/>
    <p:sldId id="1647" r:id="rId11"/>
    <p:sldId id="1671" r:id="rId12"/>
    <p:sldId id="1712" r:id="rId13"/>
    <p:sldId id="1688" r:id="rId14"/>
    <p:sldId id="1444" r:id="rId15"/>
    <p:sldId id="1445" r:id="rId16"/>
    <p:sldId id="1446" r:id="rId17"/>
    <p:sldId id="1447" r:id="rId18"/>
    <p:sldId id="1676" r:id="rId19"/>
    <p:sldId id="1716" r:id="rId20"/>
    <p:sldId id="1717" r:id="rId21"/>
    <p:sldId id="1452" r:id="rId22"/>
    <p:sldId id="1672" r:id="rId23"/>
    <p:sldId id="1587" r:id="rId24"/>
    <p:sldId id="1720" r:id="rId25"/>
    <p:sldId id="1490" r:id="rId26"/>
    <p:sldId id="1698" r:id="rId27"/>
    <p:sldId id="1700" r:id="rId28"/>
    <p:sldId id="1703" r:id="rId29"/>
    <p:sldId id="1718" r:id="rId30"/>
    <p:sldId id="1719" r:id="rId31"/>
    <p:sldId id="1631" r:id="rId32"/>
    <p:sldId id="1701" r:id="rId33"/>
    <p:sldId id="1702" r:id="rId34"/>
    <p:sldId id="1721" r:id="rId35"/>
    <p:sldId id="1722" r:id="rId36"/>
    <p:sldId id="1728" r:id="rId37"/>
    <p:sldId id="1724" r:id="rId38"/>
    <p:sldId id="1725" r:id="rId39"/>
    <p:sldId id="1726" r:id="rId40"/>
    <p:sldId id="1727" r:id="rId41"/>
    <p:sldId id="1723" r:id="rId42"/>
  </p:sldIdLst>
  <p:sldSz cx="9144000" cy="6858000" type="letter"/>
  <p:notesSz cx="10233025" cy="7102475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87363" indent="-30163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76313" indent="-61913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465263" indent="-93663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954213" indent="-125413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wolf" initials="w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showPr showNarration="1" useTimings="0">
    <p:present/>
    <p:sldAll/>
    <p:penClr>
      <a:srgbClr val="FF0000"/>
    </p:penClr>
  </p:showPr>
  <p:clrMru>
    <a:srgbClr val="FF8000"/>
    <a:srgbClr val="FF9A9F"/>
    <a:srgbClr val="C5BCB6"/>
    <a:srgbClr val="CBBEB8"/>
    <a:srgbClr val="B4A9A5"/>
    <a:srgbClr val="FEAB57"/>
    <a:srgbClr val="D0D6E3"/>
    <a:srgbClr val="D3D8DE"/>
    <a:srgbClr val="DADFED"/>
    <a:srgbClr val="6BDFE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 horzBarState="maximized">
    <p:restoredLeft sz="5619" autoAdjust="0"/>
    <p:restoredTop sz="80000" autoAdjust="0"/>
  </p:normalViewPr>
  <p:slideViewPr>
    <p:cSldViewPr snapToGrid="0" snapToObjects="1">
      <p:cViewPr>
        <p:scale>
          <a:sx n="150" d="100"/>
          <a:sy n="150" d="100"/>
        </p:scale>
        <p:origin x="-2992" y="-1352"/>
      </p:cViewPr>
      <p:guideLst>
        <p:guide orient="horz" pos="4291"/>
        <p:guide orient="horz" pos="146"/>
        <p:guide orient="horz" pos="119"/>
        <p:guide orient="horz" pos="2159"/>
        <p:guide pos="112"/>
        <p:guide pos="2881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7" d="100"/>
          <a:sy n="107" d="100"/>
        </p:scale>
        <p:origin x="-252" y="-90"/>
      </p:cViewPr>
      <p:guideLst>
        <p:guide orient="horz" pos="4439"/>
        <p:guide orient="horz" pos="125"/>
        <p:guide pos="3223"/>
        <p:guide pos="572"/>
        <p:guide pos="5874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gs" Target="tags/tag1.xml"/><Relationship Id="rId47" Type="http://schemas.openxmlformats.org/officeDocument/2006/relationships/commentAuthors" Target="commentAuthor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atter:Documents:Research%20-%20UW:%20080715%20-%20Annotation:%20091101%20-%20SIGMOD%20experiments:091102%20-%20Graphs%20from%20Experimen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atter:Documents:Research%20-%20UW:%20080715%20-%20Annotation:%20091101%20-%20SIGMOD%20experiments:091102%20-%20Graphs%20from%20Experimen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atter:Documents:Research%20-%20UW:%20080715%20-%20Annotation:%20091101%20-%20SIGMOD%20experiments:091102%20-%20Graphs%20from%20Experimen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500G:Users:gatter:Documents:eclipse:DefaultTrust_100515:readme_directory:091102%20-%20Sigmod%202010%20experiments%20--%20experimental%20data%20-%2010060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'(1) DLV exponential'!$H$14</c:f>
              <c:strCache>
                <c:ptCount val="1"/>
                <c:pt idx="0">
                  <c:v>time[sec]</c:v>
                </c:pt>
              </c:strCache>
            </c:strRef>
          </c:tx>
          <c:spPr>
            <a:ln w="25400">
              <a:solidFill>
                <a:srgbClr val="FF0000"/>
              </a:solidFill>
            </a:ln>
          </c:spPr>
          <c:marker>
            <c:symbol val="square"/>
            <c:size val="5"/>
            <c:spPr>
              <a:solidFill>
                <a:schemeClr val="bg1"/>
              </a:solidFill>
              <a:ln>
                <a:solidFill>
                  <a:srgbClr val="FF0000"/>
                </a:solidFill>
              </a:ln>
            </c:spPr>
          </c:marker>
          <c:xVal>
            <c:numRef>
              <c:f>'(1) DLV exponential'!$E$16:$E$39</c:f>
              <c:numCache>
                <c:formatCode>General</c:formatCode>
                <c:ptCount val="24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  <c:pt idx="3">
                  <c:v>40.0</c:v>
                </c:pt>
                <c:pt idx="4">
                  <c:v>48.0</c:v>
                </c:pt>
                <c:pt idx="5">
                  <c:v>56.0</c:v>
                </c:pt>
                <c:pt idx="6">
                  <c:v>64.0</c:v>
                </c:pt>
                <c:pt idx="7">
                  <c:v>72.0</c:v>
                </c:pt>
                <c:pt idx="8">
                  <c:v>80.0</c:v>
                </c:pt>
                <c:pt idx="9">
                  <c:v>88.0</c:v>
                </c:pt>
                <c:pt idx="10">
                  <c:v>96.0</c:v>
                </c:pt>
                <c:pt idx="11">
                  <c:v>104.0</c:v>
                </c:pt>
                <c:pt idx="12">
                  <c:v>112.0</c:v>
                </c:pt>
                <c:pt idx="13">
                  <c:v>120.0</c:v>
                </c:pt>
                <c:pt idx="14">
                  <c:v>128.0</c:v>
                </c:pt>
                <c:pt idx="15">
                  <c:v>136.0</c:v>
                </c:pt>
                <c:pt idx="16">
                  <c:v>144.0</c:v>
                </c:pt>
                <c:pt idx="17">
                  <c:v>152.0</c:v>
                </c:pt>
                <c:pt idx="18">
                  <c:v>160.0</c:v>
                </c:pt>
                <c:pt idx="19">
                  <c:v>168.0</c:v>
                </c:pt>
                <c:pt idx="20">
                  <c:v>176.0</c:v>
                </c:pt>
                <c:pt idx="21">
                  <c:v>184.0</c:v>
                </c:pt>
                <c:pt idx="22">
                  <c:v>192.0</c:v>
                </c:pt>
                <c:pt idx="23">
                  <c:v>200.0</c:v>
                </c:pt>
              </c:numCache>
            </c:numRef>
          </c:xVal>
          <c:yVal>
            <c:numRef>
              <c:f>'(1) DLV exponential'!$H$16:$H$39</c:f>
              <c:numCache>
                <c:formatCode>0.0E+00</c:formatCode>
                <c:ptCount val="24"/>
                <c:pt idx="0">
                  <c:v>0.007</c:v>
                </c:pt>
                <c:pt idx="1">
                  <c:v>0.012</c:v>
                </c:pt>
                <c:pt idx="2">
                  <c:v>0.022</c:v>
                </c:pt>
                <c:pt idx="3">
                  <c:v>0.021</c:v>
                </c:pt>
                <c:pt idx="4">
                  <c:v>0.006</c:v>
                </c:pt>
                <c:pt idx="5">
                  <c:v>0.039</c:v>
                </c:pt>
                <c:pt idx="6">
                  <c:v>0.022</c:v>
                </c:pt>
                <c:pt idx="7">
                  <c:v>0.114</c:v>
                </c:pt>
                <c:pt idx="8">
                  <c:v>0.121</c:v>
                </c:pt>
                <c:pt idx="9">
                  <c:v>0.196</c:v>
                </c:pt>
                <c:pt idx="10">
                  <c:v>0.463</c:v>
                </c:pt>
                <c:pt idx="11">
                  <c:v>0.804</c:v>
                </c:pt>
                <c:pt idx="12">
                  <c:v>1.526</c:v>
                </c:pt>
                <c:pt idx="13">
                  <c:v>3.014</c:v>
                </c:pt>
                <c:pt idx="14">
                  <c:v>5.775</c:v>
                </c:pt>
                <c:pt idx="15">
                  <c:v>11.292</c:v>
                </c:pt>
                <c:pt idx="16">
                  <c:v>23.287</c:v>
                </c:pt>
                <c:pt idx="17">
                  <c:v>45.041</c:v>
                </c:pt>
                <c:pt idx="18">
                  <c:v>91.203</c:v>
                </c:pt>
                <c:pt idx="19">
                  <c:v>187.784</c:v>
                </c:pt>
                <c:pt idx="20">
                  <c:v>380.304</c:v>
                </c:pt>
                <c:pt idx="21">
                  <c:v>778.171</c:v>
                </c:pt>
                <c:pt idx="22">
                  <c:v>1580.694</c:v>
                </c:pt>
                <c:pt idx="23">
                  <c:v>3237.546</c:v>
                </c:pt>
              </c:numCache>
            </c:numRef>
          </c:yVal>
        </c:ser>
        <c:axId val="546100408"/>
        <c:axId val="546113496"/>
      </c:scatterChart>
      <c:valAx>
        <c:axId val="546100408"/>
        <c:scaling>
          <c:orientation val="minMax"/>
          <c:max val="210.0"/>
          <c:min val="0.0"/>
        </c:scaling>
        <c:axPos val="b"/>
        <c:minorGridlines/>
        <c:numFmt formatCode="General" sourceLinked="1"/>
        <c:majorTickMark val="in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546113496"/>
        <c:crossesAt val="0.01"/>
        <c:crossBetween val="midCat"/>
      </c:valAx>
      <c:valAx>
        <c:axId val="546113496"/>
        <c:scaling>
          <c:logBase val="10.0"/>
          <c:orientation val="minMax"/>
          <c:min val="0.01"/>
        </c:scaling>
        <c:axPos val="l"/>
        <c:minorGridlines/>
        <c:numFmt formatCode="#,##0" sourceLinked="0"/>
        <c:majorTickMark val="in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54610040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</c:chart>
  <c:spPr>
    <a:ln>
      <a:noFill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lineMarker"/>
        <c:ser>
          <c:idx val="0"/>
          <c:order val="0"/>
          <c:spPr>
            <a:ln w="25400">
              <a:solidFill>
                <a:srgbClr val="0000FF"/>
              </a:solidFill>
            </a:ln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rgbClr val="0000FF"/>
                </a:solidFill>
              </a:ln>
            </c:spPr>
          </c:marker>
          <c:xVal>
            <c:numRef>
              <c:f>'(2) Loop example'!$B$38:$B$57</c:f>
              <c:numCache>
                <c:formatCode>General</c:formatCode>
                <c:ptCount val="20"/>
                <c:pt idx="5">
                  <c:v>1072.0</c:v>
                </c:pt>
                <c:pt idx="6">
                  <c:v>1816.0</c:v>
                </c:pt>
                <c:pt idx="7">
                  <c:v>3080.0</c:v>
                </c:pt>
                <c:pt idx="8">
                  <c:v>5232.0</c:v>
                </c:pt>
                <c:pt idx="9">
                  <c:v>8888.0</c:v>
                </c:pt>
                <c:pt idx="10">
                  <c:v>15104.0</c:v>
                </c:pt>
                <c:pt idx="11">
                  <c:v>25672.0</c:v>
                </c:pt>
                <c:pt idx="12">
                  <c:v>43640.0</c:v>
                </c:pt>
                <c:pt idx="13">
                  <c:v>74184.0</c:v>
                </c:pt>
                <c:pt idx="14">
                  <c:v>126112.0</c:v>
                </c:pt>
                <c:pt idx="15">
                  <c:v>214384.0</c:v>
                </c:pt>
                <c:pt idx="16">
                  <c:v>364448.0</c:v>
                </c:pt>
                <c:pt idx="17">
                  <c:v>619560.0</c:v>
                </c:pt>
                <c:pt idx="18">
                  <c:v>1.053248E6</c:v>
                </c:pt>
                <c:pt idx="19">
                  <c:v>1.79052E6</c:v>
                </c:pt>
              </c:numCache>
            </c:numRef>
          </c:xVal>
          <c:yVal>
            <c:numRef>
              <c:f>'(2) Loop example'!$C$38:$C$57</c:f>
              <c:numCache>
                <c:formatCode>General</c:formatCode>
                <c:ptCount val="20"/>
                <c:pt idx="5" formatCode="0.000">
                  <c:v>0.005</c:v>
                </c:pt>
                <c:pt idx="6" formatCode="0.000">
                  <c:v>0.00815</c:v>
                </c:pt>
                <c:pt idx="7" formatCode="0.000">
                  <c:v>0.0106</c:v>
                </c:pt>
                <c:pt idx="8" formatCode="0.000">
                  <c:v>0.01565</c:v>
                </c:pt>
                <c:pt idx="9" formatCode="0.000">
                  <c:v>0.0458</c:v>
                </c:pt>
                <c:pt idx="10" formatCode="0.000">
                  <c:v>0.0899</c:v>
                </c:pt>
                <c:pt idx="11" formatCode="0.000">
                  <c:v>0.18575</c:v>
                </c:pt>
                <c:pt idx="12" formatCode="0.000">
                  <c:v>0.2897</c:v>
                </c:pt>
                <c:pt idx="13" formatCode="0.000">
                  <c:v>0.48945</c:v>
                </c:pt>
                <c:pt idx="14" formatCode="0.000">
                  <c:v>0.80515</c:v>
                </c:pt>
                <c:pt idx="15" formatCode="0.000">
                  <c:v>1.422</c:v>
                </c:pt>
                <c:pt idx="16" formatCode="0.000">
                  <c:v>2.4483</c:v>
                </c:pt>
                <c:pt idx="17" formatCode="0.000">
                  <c:v>4.358</c:v>
                </c:pt>
                <c:pt idx="18" formatCode="0.000">
                  <c:v>8.74565</c:v>
                </c:pt>
                <c:pt idx="19" formatCode="0.000">
                  <c:v>22.7755</c:v>
                </c:pt>
              </c:numCache>
            </c:numRef>
          </c:yVal>
        </c:ser>
        <c:ser>
          <c:idx val="1"/>
          <c:order val="1"/>
          <c:spPr>
            <a:ln w="25400">
              <a:solidFill>
                <a:srgbClr val="FF0000"/>
              </a:solidFill>
            </a:ln>
          </c:spPr>
          <c:marker>
            <c:symbol val="square"/>
            <c:size val="5"/>
            <c:spPr>
              <a:solidFill>
                <a:schemeClr val="bg1"/>
              </a:solidFill>
              <a:ln w="12700">
                <a:solidFill>
                  <a:srgbClr val="FF0000"/>
                </a:solidFill>
              </a:ln>
            </c:spPr>
          </c:marker>
          <c:xVal>
            <c:numRef>
              <c:f>'(2) Loop example'!$F$38:$F$62</c:f>
              <c:numCache>
                <c:formatCode>General</c:formatCode>
                <c:ptCount val="25"/>
                <c:pt idx="0">
                  <c:v>8.0</c:v>
                </c:pt>
                <c:pt idx="1">
                  <c:v>16.0</c:v>
                </c:pt>
                <c:pt idx="2">
                  <c:v>24.0</c:v>
                </c:pt>
                <c:pt idx="3">
                  <c:v>32.0</c:v>
                </c:pt>
                <c:pt idx="4">
                  <c:v>40.0</c:v>
                </c:pt>
                <c:pt idx="5">
                  <c:v>48.0</c:v>
                </c:pt>
                <c:pt idx="6">
                  <c:v>56.0</c:v>
                </c:pt>
                <c:pt idx="7">
                  <c:v>64.0</c:v>
                </c:pt>
                <c:pt idx="8">
                  <c:v>72.0</c:v>
                </c:pt>
                <c:pt idx="9">
                  <c:v>80.0</c:v>
                </c:pt>
                <c:pt idx="10">
                  <c:v>88.0</c:v>
                </c:pt>
                <c:pt idx="11">
                  <c:v>96.0</c:v>
                </c:pt>
                <c:pt idx="12">
                  <c:v>104.0</c:v>
                </c:pt>
                <c:pt idx="13">
                  <c:v>112.0</c:v>
                </c:pt>
                <c:pt idx="14">
                  <c:v>120.0</c:v>
                </c:pt>
                <c:pt idx="15">
                  <c:v>128.0</c:v>
                </c:pt>
                <c:pt idx="16">
                  <c:v>136.0</c:v>
                </c:pt>
                <c:pt idx="17">
                  <c:v>144.0</c:v>
                </c:pt>
                <c:pt idx="18">
                  <c:v>152.0</c:v>
                </c:pt>
                <c:pt idx="19">
                  <c:v>160.0</c:v>
                </c:pt>
                <c:pt idx="20">
                  <c:v>168.0</c:v>
                </c:pt>
                <c:pt idx="21">
                  <c:v>176.0</c:v>
                </c:pt>
                <c:pt idx="22">
                  <c:v>184.0</c:v>
                </c:pt>
                <c:pt idx="23">
                  <c:v>192.0</c:v>
                </c:pt>
                <c:pt idx="24">
                  <c:v>200.0</c:v>
                </c:pt>
              </c:numCache>
            </c:numRef>
          </c:xVal>
          <c:yVal>
            <c:numRef>
              <c:f>'(2) Loop example'!$G$38:$G$62</c:f>
              <c:numCache>
                <c:formatCode>0.00</c:formatCode>
                <c:ptCount val="25"/>
                <c:pt idx="0">
                  <c:v>0.0</c:v>
                </c:pt>
                <c:pt idx="1">
                  <c:v>0.007</c:v>
                </c:pt>
                <c:pt idx="2">
                  <c:v>0.012</c:v>
                </c:pt>
                <c:pt idx="3">
                  <c:v>0.022</c:v>
                </c:pt>
                <c:pt idx="4">
                  <c:v>0.021</c:v>
                </c:pt>
                <c:pt idx="5">
                  <c:v>0.006</c:v>
                </c:pt>
                <c:pt idx="6">
                  <c:v>0.039</c:v>
                </c:pt>
                <c:pt idx="7">
                  <c:v>0.022</c:v>
                </c:pt>
                <c:pt idx="8">
                  <c:v>0.114</c:v>
                </c:pt>
                <c:pt idx="9">
                  <c:v>0.121</c:v>
                </c:pt>
                <c:pt idx="10">
                  <c:v>0.196</c:v>
                </c:pt>
                <c:pt idx="11">
                  <c:v>0.463</c:v>
                </c:pt>
                <c:pt idx="12">
                  <c:v>0.804</c:v>
                </c:pt>
                <c:pt idx="13">
                  <c:v>1.526</c:v>
                </c:pt>
                <c:pt idx="14">
                  <c:v>3.014</c:v>
                </c:pt>
                <c:pt idx="15">
                  <c:v>5.775</c:v>
                </c:pt>
                <c:pt idx="16">
                  <c:v>11.292</c:v>
                </c:pt>
                <c:pt idx="17">
                  <c:v>23.287</c:v>
                </c:pt>
                <c:pt idx="18">
                  <c:v>45.041</c:v>
                </c:pt>
                <c:pt idx="19">
                  <c:v>91.203</c:v>
                </c:pt>
                <c:pt idx="20">
                  <c:v>187.784</c:v>
                </c:pt>
                <c:pt idx="21">
                  <c:v>380.304</c:v>
                </c:pt>
                <c:pt idx="22">
                  <c:v>778.171</c:v>
                </c:pt>
                <c:pt idx="23">
                  <c:v>1580.694</c:v>
                </c:pt>
                <c:pt idx="24">
                  <c:v>3237.546</c:v>
                </c:pt>
              </c:numCache>
            </c:numRef>
          </c:yVal>
        </c:ser>
        <c:ser>
          <c:idx val="2"/>
          <c:order val="2"/>
          <c:spPr>
            <a:ln w="12700"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'(2) Loop example'!$J$38:$J$39</c:f>
              <c:numCache>
                <c:formatCode>0.00E+00</c:formatCode>
                <c:ptCount val="2"/>
                <c:pt idx="0">
                  <c:v>100.0</c:v>
                </c:pt>
                <c:pt idx="1">
                  <c:v>1.0E6</c:v>
                </c:pt>
              </c:numCache>
            </c:numRef>
          </c:xVal>
          <c:yVal>
            <c:numRef>
              <c:f>'(2) Loop example'!$K$38:$K$39</c:f>
              <c:numCache>
                <c:formatCode>General</c:formatCode>
                <c:ptCount val="2"/>
                <c:pt idx="0">
                  <c:v>0.001</c:v>
                </c:pt>
                <c:pt idx="1">
                  <c:v>10.0</c:v>
                </c:pt>
              </c:numCache>
            </c:numRef>
          </c:yVal>
        </c:ser>
        <c:axId val="548055864"/>
        <c:axId val="547909112"/>
      </c:scatterChart>
      <c:valAx>
        <c:axId val="548055864"/>
        <c:scaling>
          <c:logBase val="10.0"/>
          <c:orientation val="minMax"/>
          <c:max val="1.0E6"/>
          <c:min val="10.0"/>
        </c:scaling>
        <c:axPos val="b"/>
        <c:minorGridlines/>
        <c:numFmt formatCode="#,##0" sourceLinked="0"/>
        <c:majorTickMark val="in"/>
        <c:tickLblPos val="nextTo"/>
        <c:spPr>
          <a:ln>
            <a:solidFill>
              <a:schemeClr val="tx1"/>
            </a:solidFill>
          </a:ln>
        </c:spPr>
        <c:crossAx val="547909112"/>
        <c:crossesAt val="0.001"/>
        <c:crossBetween val="midCat"/>
      </c:valAx>
      <c:valAx>
        <c:axId val="547909112"/>
        <c:scaling>
          <c:logBase val="10.0"/>
          <c:orientation val="minMax"/>
          <c:max val="100.1"/>
          <c:min val="0.01"/>
        </c:scaling>
        <c:axPos val="l"/>
        <c:minorGridlines/>
        <c:numFmt formatCode="#,##0" sourceLinked="0"/>
        <c:majorTickMark val="in"/>
        <c:tickLblPos val="nextTo"/>
        <c:spPr>
          <a:ln>
            <a:solidFill>
              <a:schemeClr val="tx1"/>
            </a:solidFill>
          </a:ln>
        </c:spPr>
        <c:crossAx val="54805586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</c:chart>
  <c:spPr>
    <a:ln>
      <a:noFill/>
    </a:ln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lineMarker"/>
        <c:ser>
          <c:idx val="0"/>
          <c:order val="0"/>
          <c:spPr>
            <a:ln w="25400">
              <a:solidFill>
                <a:srgbClr val="0000FF"/>
              </a:solidFill>
            </a:ln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rgbClr val="0000FF"/>
                </a:solidFill>
              </a:ln>
            </c:spPr>
          </c:marker>
          <c:xVal>
            <c:numRef>
              <c:f>'(3) Webdata'!$B$52:$B$66</c:f>
              <c:numCache>
                <c:formatCode>General</c:formatCode>
                <c:ptCount val="15"/>
                <c:pt idx="1">
                  <c:v>1500.0</c:v>
                </c:pt>
                <c:pt idx="2">
                  <c:v>3200.0</c:v>
                </c:pt>
                <c:pt idx="3">
                  <c:v>6700.0</c:v>
                </c:pt>
                <c:pt idx="4">
                  <c:v>14000.0</c:v>
                </c:pt>
                <c:pt idx="5">
                  <c:v>28000.0</c:v>
                </c:pt>
                <c:pt idx="6">
                  <c:v>56000.0</c:v>
                </c:pt>
                <c:pt idx="7">
                  <c:v>110000.0</c:v>
                </c:pt>
                <c:pt idx="8">
                  <c:v>213000.0</c:v>
                </c:pt>
                <c:pt idx="9">
                  <c:v>399000.0</c:v>
                </c:pt>
                <c:pt idx="10">
                  <c:v>778000.0</c:v>
                </c:pt>
              </c:numCache>
            </c:numRef>
          </c:xVal>
          <c:yVal>
            <c:numRef>
              <c:f>'(3) Webdata'!$D$52:$D$66</c:f>
              <c:numCache>
                <c:formatCode>0.0</c:formatCode>
                <c:ptCount val="15"/>
                <c:pt idx="1">
                  <c:v>0.0059</c:v>
                </c:pt>
                <c:pt idx="2">
                  <c:v>0.00695</c:v>
                </c:pt>
                <c:pt idx="3">
                  <c:v>0.018875</c:v>
                </c:pt>
                <c:pt idx="4">
                  <c:v>0.0692</c:v>
                </c:pt>
                <c:pt idx="5">
                  <c:v>0.18405</c:v>
                </c:pt>
                <c:pt idx="6">
                  <c:v>0.3651</c:v>
                </c:pt>
                <c:pt idx="7">
                  <c:v>0.7227</c:v>
                </c:pt>
                <c:pt idx="8">
                  <c:v>1.3568</c:v>
                </c:pt>
                <c:pt idx="9">
                  <c:v>2.497666666666666</c:v>
                </c:pt>
                <c:pt idx="10">
                  <c:v>5.580470588235285</c:v>
                </c:pt>
              </c:numCache>
            </c:numRef>
          </c:yVal>
        </c:ser>
        <c:ser>
          <c:idx val="1"/>
          <c:order val="1"/>
          <c:spPr>
            <a:ln w="25400">
              <a:solidFill>
                <a:srgbClr val="FF0000"/>
              </a:solidFill>
            </a:ln>
          </c:spPr>
          <c:marker>
            <c:symbol val="square"/>
            <c:size val="5"/>
            <c:spPr>
              <a:solidFill>
                <a:schemeClr val="bg1"/>
              </a:solidFill>
              <a:ln w="12700">
                <a:solidFill>
                  <a:srgbClr val="FF0000"/>
                </a:solidFill>
              </a:ln>
            </c:spPr>
          </c:marker>
          <c:xVal>
            <c:numRef>
              <c:f>'(3) Webdata'!$F$52:$F$63</c:f>
              <c:numCache>
                <c:formatCode>General</c:formatCode>
                <c:ptCount val="12"/>
                <c:pt idx="0">
                  <c:v>16.66666666666667</c:v>
                </c:pt>
                <c:pt idx="1">
                  <c:v>75.0</c:v>
                </c:pt>
                <c:pt idx="2">
                  <c:v>150.0</c:v>
                </c:pt>
                <c:pt idx="3">
                  <c:v>333.3333333333333</c:v>
                </c:pt>
                <c:pt idx="4">
                  <c:v>733.3333333333333</c:v>
                </c:pt>
                <c:pt idx="5">
                  <c:v>1533.333333333333</c:v>
                </c:pt>
                <c:pt idx="6">
                  <c:v>3200.0</c:v>
                </c:pt>
                <c:pt idx="7">
                  <c:v>6750.0</c:v>
                </c:pt>
                <c:pt idx="8">
                  <c:v>13750.0</c:v>
                </c:pt>
              </c:numCache>
            </c:numRef>
          </c:xVal>
          <c:yVal>
            <c:numRef>
              <c:f>'(3) Webdata'!$H$52:$H$63</c:f>
              <c:numCache>
                <c:formatCode>0.0</c:formatCode>
                <c:ptCount val="12"/>
                <c:pt idx="0">
                  <c:v>0.0006</c:v>
                </c:pt>
                <c:pt idx="1">
                  <c:v>0.00105</c:v>
                </c:pt>
                <c:pt idx="2">
                  <c:v>0.01285</c:v>
                </c:pt>
                <c:pt idx="3">
                  <c:v>0.0448</c:v>
                </c:pt>
                <c:pt idx="4">
                  <c:v>0.138225</c:v>
                </c:pt>
                <c:pt idx="5">
                  <c:v>0.3627</c:v>
                </c:pt>
                <c:pt idx="6">
                  <c:v>1.04595</c:v>
                </c:pt>
                <c:pt idx="7">
                  <c:v>3.68065</c:v>
                </c:pt>
                <c:pt idx="8">
                  <c:v>16.0989</c:v>
                </c:pt>
              </c:numCache>
            </c:numRef>
          </c:yVal>
        </c:ser>
        <c:ser>
          <c:idx val="2"/>
          <c:order val="2"/>
          <c:spPr>
            <a:ln w="12700"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'(3) Webdata'!$J$52:$J$53</c:f>
              <c:numCache>
                <c:formatCode>0.00E+00</c:formatCode>
                <c:ptCount val="2"/>
                <c:pt idx="0">
                  <c:v>100.0</c:v>
                </c:pt>
                <c:pt idx="1">
                  <c:v>1.0E6</c:v>
                </c:pt>
              </c:numCache>
            </c:numRef>
          </c:xVal>
          <c:yVal>
            <c:numRef>
              <c:f>'(3) Webdata'!$K$52:$K$53</c:f>
              <c:numCache>
                <c:formatCode>General</c:formatCode>
                <c:ptCount val="2"/>
                <c:pt idx="0">
                  <c:v>0.001</c:v>
                </c:pt>
                <c:pt idx="1">
                  <c:v>10.0</c:v>
                </c:pt>
              </c:numCache>
            </c:numRef>
          </c:yVal>
        </c:ser>
        <c:axId val="548033512"/>
        <c:axId val="547763976"/>
      </c:scatterChart>
      <c:valAx>
        <c:axId val="548033512"/>
        <c:scaling>
          <c:logBase val="10.0"/>
          <c:orientation val="minMax"/>
          <c:min val="10.0"/>
        </c:scaling>
        <c:axPos val="b"/>
        <c:minorGridlines/>
        <c:numFmt formatCode="#,##0" sourceLinked="0"/>
        <c:majorTickMark val="in"/>
        <c:tickLblPos val="nextTo"/>
        <c:spPr>
          <a:ln>
            <a:solidFill>
              <a:schemeClr val="tx1"/>
            </a:solidFill>
          </a:ln>
        </c:spPr>
        <c:crossAx val="547763976"/>
        <c:crossesAt val="0.001"/>
        <c:crossBetween val="midCat"/>
      </c:valAx>
      <c:valAx>
        <c:axId val="547763976"/>
        <c:scaling>
          <c:logBase val="10.0"/>
          <c:orientation val="minMax"/>
          <c:max val="100.1"/>
          <c:min val="0.01"/>
        </c:scaling>
        <c:axPos val="l"/>
        <c:minorGridlines/>
        <c:numFmt formatCode="#,##0" sourceLinked="0"/>
        <c:majorTickMark val="in"/>
        <c:tickLblPos val="nextTo"/>
        <c:spPr>
          <a:ln>
            <a:solidFill>
              <a:schemeClr val="tx1"/>
            </a:solidFill>
          </a:ln>
        </c:spPr>
        <c:crossAx val="548033512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</c:chart>
  <c:spPr>
    <a:ln>
      <a:noFill/>
    </a:ln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lineMarker"/>
        <c:ser>
          <c:idx val="0"/>
          <c:order val="0"/>
          <c:spPr>
            <a:ln w="25400">
              <a:solidFill>
                <a:srgbClr val="0000FF"/>
              </a:solidFill>
            </a:ln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rgbClr val="0000FF"/>
                </a:solidFill>
              </a:ln>
            </c:spPr>
          </c:marker>
          <c:xVal>
            <c:numRef>
              <c:f>'(5) Quadratic case (2)'!$B$9:$B$27</c:f>
              <c:numCache>
                <c:formatCode>General</c:formatCode>
                <c:ptCount val="19"/>
                <c:pt idx="0">
                  <c:v>170.0</c:v>
                </c:pt>
                <c:pt idx="1">
                  <c:v>218.0</c:v>
                </c:pt>
                <c:pt idx="2">
                  <c:v>266.0</c:v>
                </c:pt>
                <c:pt idx="3">
                  <c:v>330.0</c:v>
                </c:pt>
                <c:pt idx="4">
                  <c:v>426.0</c:v>
                </c:pt>
                <c:pt idx="5">
                  <c:v>538.0</c:v>
                </c:pt>
                <c:pt idx="6">
                  <c:v>682.0</c:v>
                </c:pt>
                <c:pt idx="7">
                  <c:v>874.0</c:v>
                </c:pt>
                <c:pt idx="8">
                  <c:v>1130.0</c:v>
                </c:pt>
                <c:pt idx="9">
                  <c:v>1466.0</c:v>
                </c:pt>
                <c:pt idx="10">
                  <c:v>1898.0</c:v>
                </c:pt>
                <c:pt idx="11">
                  <c:v>2458.0</c:v>
                </c:pt>
                <c:pt idx="12">
                  <c:v>3178.0</c:v>
                </c:pt>
                <c:pt idx="13">
                  <c:v>4122.0</c:v>
                </c:pt>
                <c:pt idx="14">
                  <c:v>5354.0</c:v>
                </c:pt>
                <c:pt idx="15">
                  <c:v>6954.0</c:v>
                </c:pt>
                <c:pt idx="16">
                  <c:v>9034.0</c:v>
                </c:pt>
                <c:pt idx="17">
                  <c:v>11738.0</c:v>
                </c:pt>
                <c:pt idx="18">
                  <c:v>15242.0</c:v>
                </c:pt>
              </c:numCache>
            </c:numRef>
          </c:xVal>
          <c:yVal>
            <c:numRef>
              <c:f>'(5) Quadratic case (2)'!$D$9:$D$27</c:f>
              <c:numCache>
                <c:formatCode>0.0</c:formatCode>
                <c:ptCount val="19"/>
                <c:pt idx="0">
                  <c:v>0.0275</c:v>
                </c:pt>
                <c:pt idx="1">
                  <c:v>0.0142</c:v>
                </c:pt>
                <c:pt idx="2">
                  <c:v>0.0313</c:v>
                </c:pt>
                <c:pt idx="3">
                  <c:v>0.0064</c:v>
                </c:pt>
                <c:pt idx="4">
                  <c:v>0.0094</c:v>
                </c:pt>
                <c:pt idx="5">
                  <c:v>0.0149</c:v>
                </c:pt>
                <c:pt idx="6">
                  <c:v>0.0104</c:v>
                </c:pt>
                <c:pt idx="7">
                  <c:v>0.0141</c:v>
                </c:pt>
                <c:pt idx="8">
                  <c:v>0.0292</c:v>
                </c:pt>
                <c:pt idx="9">
                  <c:v>0.0407</c:v>
                </c:pt>
                <c:pt idx="10">
                  <c:v>0.08</c:v>
                </c:pt>
                <c:pt idx="11">
                  <c:v>0.1504</c:v>
                </c:pt>
                <c:pt idx="12">
                  <c:v>0.2528</c:v>
                </c:pt>
                <c:pt idx="13">
                  <c:v>0.4792</c:v>
                </c:pt>
                <c:pt idx="14">
                  <c:v>0.8687</c:v>
                </c:pt>
                <c:pt idx="15">
                  <c:v>1.6253</c:v>
                </c:pt>
                <c:pt idx="16">
                  <c:v>3.1962</c:v>
                </c:pt>
                <c:pt idx="17">
                  <c:v>5.9104</c:v>
                </c:pt>
                <c:pt idx="18">
                  <c:v>12.71714285714286</c:v>
                </c:pt>
              </c:numCache>
            </c:numRef>
          </c:yVal>
        </c:ser>
        <c:ser>
          <c:idx val="2"/>
          <c:order val="1"/>
          <c:spPr>
            <a:ln w="12700"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'(5) Quadratic case (2)'!$N$9:$N$10</c:f>
              <c:numCache>
                <c:formatCode>0.00E+00</c:formatCode>
                <c:ptCount val="2"/>
                <c:pt idx="0">
                  <c:v>1.0</c:v>
                </c:pt>
                <c:pt idx="1">
                  <c:v>1.0E6</c:v>
                </c:pt>
              </c:numCache>
            </c:numRef>
          </c:xVal>
          <c:yVal>
            <c:numRef>
              <c:f>'(5) Quadratic case (2)'!$O$9:$O$10</c:f>
              <c:numCache>
                <c:formatCode>General</c:formatCode>
                <c:ptCount val="2"/>
                <c:pt idx="0" formatCode="0.00E+00">
                  <c:v>1.0E-7</c:v>
                </c:pt>
                <c:pt idx="1">
                  <c:v>100000.0</c:v>
                </c:pt>
              </c:numCache>
            </c:numRef>
          </c:yVal>
        </c:ser>
        <c:ser>
          <c:idx val="1"/>
          <c:order val="2"/>
          <c:spPr>
            <a:ln>
              <a:solidFill>
                <a:srgbClr val="FF0000"/>
              </a:solidFill>
            </a:ln>
          </c:spPr>
          <c:marker>
            <c:symbol val="square"/>
            <c:size val="5"/>
            <c:spPr>
              <a:solidFill>
                <a:schemeClr val="bg1"/>
              </a:solidFill>
              <a:ln w="12700">
                <a:solidFill>
                  <a:srgbClr val="FF0000"/>
                </a:solidFill>
              </a:ln>
            </c:spPr>
          </c:marker>
          <c:xVal>
            <c:numRef>
              <c:f>'(5) Quadratic case (2)'!$K$9:$K$64</c:f>
              <c:numCache>
                <c:formatCode>General</c:formatCode>
                <c:ptCount val="56"/>
                <c:pt idx="0">
                  <c:v>26.0</c:v>
                </c:pt>
                <c:pt idx="1">
                  <c:v>42.0</c:v>
                </c:pt>
                <c:pt idx="2">
                  <c:v>58.0</c:v>
                </c:pt>
                <c:pt idx="3">
                  <c:v>90.0</c:v>
                </c:pt>
                <c:pt idx="4">
                  <c:v>138.0</c:v>
                </c:pt>
                <c:pt idx="5">
                  <c:v>202.0</c:v>
                </c:pt>
                <c:pt idx="6">
                  <c:v>298.0</c:v>
                </c:pt>
                <c:pt idx="7">
                  <c:v>426.0</c:v>
                </c:pt>
                <c:pt idx="8">
                  <c:v>634.0</c:v>
                </c:pt>
                <c:pt idx="9">
                  <c:v>970.0</c:v>
                </c:pt>
                <c:pt idx="10">
                  <c:v>1594.0</c:v>
                </c:pt>
              </c:numCache>
            </c:numRef>
          </c:xVal>
          <c:yVal>
            <c:numRef>
              <c:f>'(5) Quadratic case (2)'!$L$9:$L$64</c:f>
              <c:numCache>
                <c:formatCode>General</c:formatCode>
                <c:ptCount val="56"/>
                <c:pt idx="0">
                  <c:v>0.02</c:v>
                </c:pt>
                <c:pt idx="1">
                  <c:v>0.045</c:v>
                </c:pt>
                <c:pt idx="2">
                  <c:v>0.099</c:v>
                </c:pt>
                <c:pt idx="3">
                  <c:v>0.15</c:v>
                </c:pt>
                <c:pt idx="4">
                  <c:v>0.326</c:v>
                </c:pt>
                <c:pt idx="5">
                  <c:v>0.636</c:v>
                </c:pt>
                <c:pt idx="6">
                  <c:v>1.313</c:v>
                </c:pt>
                <c:pt idx="7">
                  <c:v>2.624</c:v>
                </c:pt>
                <c:pt idx="8">
                  <c:v>5.679</c:v>
                </c:pt>
                <c:pt idx="9">
                  <c:v>13.072</c:v>
                </c:pt>
                <c:pt idx="10">
                  <c:v>34.843</c:v>
                </c:pt>
              </c:numCache>
            </c:numRef>
          </c:yVal>
        </c:ser>
        <c:axId val="548105048"/>
        <c:axId val="548111352"/>
      </c:scatterChart>
      <c:valAx>
        <c:axId val="548105048"/>
        <c:scaling>
          <c:logBase val="10.0"/>
          <c:orientation val="minMax"/>
          <c:min val="10.0"/>
        </c:scaling>
        <c:axPos val="b"/>
        <c:minorGridlines/>
        <c:numFmt formatCode="#,##0" sourceLinked="0"/>
        <c:majorTickMark val="in"/>
        <c:tickLblPos val="nextTo"/>
        <c:spPr>
          <a:ln>
            <a:solidFill>
              <a:schemeClr val="tx1"/>
            </a:solidFill>
          </a:ln>
        </c:spPr>
        <c:crossAx val="548111352"/>
        <c:crossesAt val="0.001"/>
        <c:crossBetween val="midCat"/>
      </c:valAx>
      <c:valAx>
        <c:axId val="548111352"/>
        <c:scaling>
          <c:logBase val="10.0"/>
          <c:orientation val="minMax"/>
          <c:max val="100.01"/>
          <c:min val="0.01"/>
        </c:scaling>
        <c:axPos val="l"/>
        <c:minorGridlines/>
        <c:numFmt formatCode="#,##0" sourceLinked="0"/>
        <c:majorTickMark val="in"/>
        <c:tickLblPos val="nextTo"/>
        <c:spPr>
          <a:ln>
            <a:solidFill>
              <a:schemeClr val="tx1"/>
            </a:solidFill>
          </a:ln>
        </c:spPr>
        <c:crossAx val="54810504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</c:chart>
  <c:spPr>
    <a:ln>
      <a:noFill/>
    </a:ln>
  </c:sp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78" tIns="45388" rIns="90778" bIns="45388" numCol="1" anchor="t" anchorCtr="0" compatLnSpc="1">
            <a:prstTxWarp prst="textNoShape">
              <a:avLst/>
            </a:prstTxWarp>
          </a:bodyPr>
          <a:lstStyle>
            <a:lvl1pPr algn="l" defTabSz="909931" eaLnBrk="0" hangingPunct="0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388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78" tIns="45388" rIns="90778" bIns="45388" numCol="1" anchor="t" anchorCtr="0" compatLnSpc="1">
            <a:prstTxWarp prst="textNoShape">
              <a:avLst/>
            </a:prstTxWarp>
          </a:bodyPr>
          <a:lstStyle>
            <a:lvl1pPr algn="r" defTabSz="909931" eaLnBrk="0" hangingPunct="0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81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6875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78" tIns="45388" rIns="90778" bIns="45388" numCol="1" anchor="b" anchorCtr="0" compatLnSpc="1">
            <a:prstTxWarp prst="textNoShape">
              <a:avLst/>
            </a:prstTxWarp>
          </a:bodyPr>
          <a:lstStyle>
            <a:lvl1pPr algn="l" defTabSz="909931" eaLnBrk="0" hangingPunct="0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6875"/>
            <a:ext cx="443388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78" tIns="45388" rIns="90778" bIns="45388" numCol="1" anchor="b" anchorCtr="0" compatLnSpc="1">
            <a:prstTxWarp prst="textNoShape">
              <a:avLst/>
            </a:prstTxWarp>
          </a:bodyPr>
          <a:lstStyle>
            <a:lvl1pPr algn="r" defTabSz="909931" eaLnBrk="0" hangingPunct="0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fld id="{8660D5CD-9F4F-4DC3-9701-0A16C86E8FF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5838" y="831850"/>
            <a:ext cx="8261350" cy="619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65225" y="198438"/>
            <a:ext cx="8604250" cy="646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smtClean="0"/>
              <a:t>test1</a:t>
            </a:r>
          </a:p>
          <a:p>
            <a:pPr lvl="0"/>
            <a:r>
              <a:rPr lang="de-DE" noProof="0" smtClean="0"/>
              <a:t>test2</a:t>
            </a:r>
          </a:p>
          <a:p>
            <a:pPr lvl="0"/>
            <a:r>
              <a:rPr lang="de-DE" noProof="0" smtClean="0"/>
              <a:t>test3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i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Palatino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Palatino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Palatino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Palatino" pitchFamily="18" charset="0"/>
        <a:ea typeface="+mn-ea"/>
        <a:cs typeface="+mn-cs"/>
      </a:defRPr>
    </a:lvl5pPr>
    <a:lvl6pPr marL="2443505" algn="l" defTabSz="97740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32206" algn="l" defTabSz="97740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20908" algn="l" defTabSz="97740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09609" algn="l" defTabSz="97740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438"/>
            <a:ext cx="8396288" cy="215900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830263"/>
            <a:ext cx="8201025" cy="6151562"/>
          </a:xfrm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5225" y="198438"/>
            <a:ext cx="8604250" cy="215444"/>
          </a:xfrm>
          <a:noFill/>
          <a:ln w="9525"/>
        </p:spPr>
        <p:txBody>
          <a:bodyPr/>
          <a:lstStyle/>
          <a:p>
            <a:endParaRPr lang="de-DE" dirty="0">
              <a:latin typeface="Arial" pitchFamily="-110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830263"/>
            <a:ext cx="8201025" cy="6151562"/>
          </a:xfrm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5225" y="198438"/>
            <a:ext cx="8604250" cy="215444"/>
          </a:xfrm>
          <a:noFill/>
          <a:ln w="9525"/>
        </p:spPr>
        <p:txBody>
          <a:bodyPr/>
          <a:lstStyle/>
          <a:p>
            <a:endParaRPr lang="de-DE" dirty="0">
              <a:latin typeface="Arial" pitchFamily="-110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830263"/>
            <a:ext cx="8201025" cy="6151562"/>
          </a:xfrm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5225" y="198438"/>
            <a:ext cx="8604250" cy="215444"/>
          </a:xfrm>
          <a:noFill/>
          <a:ln w="9525"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de-DE">
              <a:latin typeface="Arial" pitchFamily="-110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lienbildplatzhalt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Notizenplatzhalter 2"/>
          <p:cNvSpPr>
            <a:spLocks noGrp="1"/>
          </p:cNvSpPr>
          <p:nvPr>
            <p:ph type="body" idx="1"/>
          </p:nvPr>
        </p:nvSpPr>
        <p:spPr>
          <a:xfrm>
            <a:off x="1066800" y="198438"/>
            <a:ext cx="8396288" cy="214312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830263"/>
            <a:ext cx="8201025" cy="6151562"/>
          </a:xfrm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5225" y="198438"/>
            <a:ext cx="8604250" cy="215444"/>
          </a:xfrm>
          <a:noFill/>
          <a:ln w="9525"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de-DE">
              <a:latin typeface="Arial" pitchFamily="-110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lienbildplatzhalt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Notizenplatzhalter 2"/>
          <p:cNvSpPr>
            <a:spLocks noGrp="1"/>
          </p:cNvSpPr>
          <p:nvPr>
            <p:ph type="body" idx="1"/>
          </p:nvPr>
        </p:nvSpPr>
        <p:spPr>
          <a:xfrm>
            <a:off x="1066800" y="198438"/>
            <a:ext cx="8396288" cy="214312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568" y="198527"/>
            <a:ext cx="8396572" cy="215997"/>
          </a:xfrm>
          <a:noFill/>
          <a:ln w="9525"/>
        </p:spPr>
        <p:txBody>
          <a:bodyPr/>
          <a:lstStyle/>
          <a:p>
            <a:r>
              <a:rPr lang="de-DE" smtClean="0"/>
              <a:t>LatexIt size: 16</a:t>
            </a:r>
          </a:p>
          <a:p>
            <a:endParaRPr lang="de-DE" smtClean="0"/>
          </a:p>
          <a:p>
            <a:r>
              <a:rPr lang="en-US" sz="14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$\{w\}$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830263"/>
            <a:ext cx="8201025" cy="6151562"/>
          </a:xfrm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5225" y="198438"/>
            <a:ext cx="8604250" cy="215444"/>
          </a:xfrm>
          <a:noFill/>
          <a:ln w="9525"/>
        </p:spPr>
        <p:txBody>
          <a:bodyPr/>
          <a:lstStyle/>
          <a:p>
            <a:endParaRPr lang="de-DE" dirty="0">
              <a:latin typeface="Arial" pitchFamily="-11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DF2C36DA-FA20-4C14-957C-2335433CD97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0875" y="1463759"/>
            <a:ext cx="8019472" cy="3903466"/>
          </a:xfrm>
          <a:prstGeom prst="rect">
            <a:avLst/>
          </a:prstGeom>
        </p:spPr>
        <p:txBody>
          <a:bodyPr/>
          <a:lstStyle>
            <a:lvl1pPr marL="339725" indent="-339725">
              <a:spcAft>
                <a:spcPts val="0"/>
              </a:spcAft>
              <a:buSzPct val="80000"/>
              <a:defRPr sz="3000"/>
            </a:lvl1pPr>
            <a:lvl2pPr marL="746125" indent="-287338">
              <a:spcAft>
                <a:spcPts val="0"/>
              </a:spcAft>
              <a:buSzPct val="80000"/>
              <a:defRPr lang="en-US" sz="2800">
                <a:solidFill>
                  <a:schemeClr val="tx1"/>
                </a:solidFill>
                <a:latin typeface="Calibri"/>
                <a:cs typeface="Calibri"/>
              </a:defRPr>
            </a:lvl2pPr>
            <a:lvl3pPr marL="739775" indent="-279400">
              <a:spcAft>
                <a:spcPts val="0"/>
              </a:spcAft>
              <a:buFontTx/>
              <a:buChar char="–"/>
              <a:defRPr sz="2600"/>
            </a:lvl3pPr>
            <a:lvl4pPr marL="1087438" indent="-234950">
              <a:spcAft>
                <a:spcPts val="0"/>
              </a:spcAft>
              <a:defRPr sz="2200"/>
            </a:lvl4pPr>
            <a:lvl5pPr marL="1487488" indent="-234950">
              <a:spcAft>
                <a:spcPts val="0"/>
              </a:spcAft>
              <a:defRPr sz="2000"/>
            </a:lvl5pPr>
            <a:lvl7pPr marL="1776413" indent="-174625">
              <a:buFont typeface="Lucida Grande"/>
              <a:buChar char="»"/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6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C36DA-FA20-4C14-957C-2335433CD97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C36DA-FA20-4C14-957C-2335433CD97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7801" y="39130"/>
            <a:ext cx="4688784" cy="46166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5FA06-8A98-453D-A74A-65D3DFB81D9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2771548" y="2304899"/>
            <a:ext cx="6597960" cy="415498"/>
          </a:xfrm>
        </p:spPr>
        <p:txBody>
          <a:bodyPr/>
          <a:lstStyle>
            <a:lvl1pPr>
              <a:defRPr sz="2700"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133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771548" y="3869574"/>
            <a:ext cx="5091158" cy="492443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2/25/2010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DARPA ISAT Workshop UPenn 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5B53-E846-9148-8B93-31B9857A12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801" y="13729"/>
            <a:ext cx="75361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Title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70468" y="6594475"/>
            <a:ext cx="21109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40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75CDE531-7D76-44DB-8C06-C752F9B68F4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0" r:id="rId2"/>
    <p:sldLayoutId id="2147484000" r:id="rId3"/>
    <p:sldLayoutId id="2147483991" r:id="rId4"/>
    <p:sldLayoutId id="2147483996" r:id="rId5"/>
    <p:sldLayoutId id="214748400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62013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/>
          <a:ea typeface="+mj-ea"/>
          <a:cs typeface="Calibri"/>
        </a:defRPr>
      </a:lvl1pPr>
      <a:lvl2pPr algn="l" defTabSz="862013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2pPr>
      <a:lvl3pPr algn="l" defTabSz="862013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3pPr>
      <a:lvl4pPr algn="l" defTabSz="862013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4pPr>
      <a:lvl5pPr algn="l" defTabSz="862013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5pPr>
      <a:lvl6pPr marL="488701" algn="l" defTabSz="862014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</a:defRPr>
      </a:lvl6pPr>
      <a:lvl7pPr marL="977402" algn="l" defTabSz="862014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</a:defRPr>
      </a:lvl7pPr>
      <a:lvl8pPr marL="1466103" algn="l" defTabSz="862014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</a:defRPr>
      </a:lvl8pPr>
      <a:lvl9pPr marL="1954804" algn="l" defTabSz="862014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</a:defRPr>
      </a:lvl9pPr>
    </p:titleStyle>
    <p:bodyStyle>
      <a:lvl1pPr marL="342900" marR="0" indent="-342900" algn="l" defTabSz="862013" rtl="0" eaLnBrk="0" fontAlgn="base" latinLnBrk="0" hangingPunct="0">
        <a:lnSpc>
          <a:spcPct val="100000"/>
        </a:lnSpc>
        <a:spcBef>
          <a:spcPct val="0"/>
        </a:spcBef>
        <a:spcAft>
          <a:spcPts val="600"/>
        </a:spcAft>
        <a:buClrTx/>
        <a:buSzPct val="85000"/>
        <a:buFontTx/>
        <a:buChar char="•"/>
        <a:tabLst/>
        <a:defRPr sz="3000">
          <a:solidFill>
            <a:schemeClr val="tx1"/>
          </a:solidFill>
          <a:latin typeface="Calibri"/>
          <a:ea typeface="+mn-ea"/>
          <a:cs typeface="Calibri"/>
        </a:defRPr>
      </a:lvl1pPr>
      <a:lvl2pPr marL="627063" marR="0" indent="-625475" algn="l" defTabSz="862013" rtl="0" eaLnBrk="0" fontAlgn="base" latinLnBrk="0" hangingPunct="0">
        <a:lnSpc>
          <a:spcPct val="100000"/>
        </a:lnSpc>
        <a:spcBef>
          <a:spcPct val="0"/>
        </a:spcBef>
        <a:spcAft>
          <a:spcPts val="600"/>
        </a:spcAft>
        <a:buClrTx/>
        <a:buSzPct val="120000"/>
        <a:buFontTx/>
        <a:buChar char="•"/>
        <a:tabLst/>
        <a:defRPr sz="3000">
          <a:solidFill>
            <a:schemeClr val="tx1"/>
          </a:solidFill>
          <a:latin typeface="Calibri"/>
          <a:cs typeface="Calibri"/>
        </a:defRPr>
      </a:lvl2pPr>
      <a:lvl3pPr marL="627063" marR="0" indent="-479425" algn="l" defTabSz="862013" rtl="0" eaLnBrk="0" fontAlgn="base" latinLnBrk="0" hangingPunct="0">
        <a:lnSpc>
          <a:spcPct val="100000"/>
        </a:lnSpc>
        <a:spcBef>
          <a:spcPct val="0"/>
        </a:spcBef>
        <a:spcAft>
          <a:spcPts val="600"/>
        </a:spcAft>
        <a:buClrTx/>
        <a:buSzTx/>
        <a:buFontTx/>
        <a:buChar char="–"/>
        <a:tabLst/>
        <a:defRPr sz="2400">
          <a:solidFill>
            <a:schemeClr val="tx1"/>
          </a:solidFill>
          <a:latin typeface="Calibri"/>
          <a:cs typeface="Calibri"/>
        </a:defRPr>
      </a:lvl3pPr>
      <a:lvl4pPr marL="482600" marR="0" indent="-150813" algn="l" defTabSz="862013" rtl="0" eaLnBrk="0" fontAlgn="base" latinLnBrk="0" hangingPunct="0">
        <a:lnSpc>
          <a:spcPct val="100000"/>
        </a:lnSpc>
        <a:spcBef>
          <a:spcPct val="0"/>
        </a:spcBef>
        <a:spcAft>
          <a:spcPts val="600"/>
        </a:spcAft>
        <a:buClrTx/>
        <a:buSzPct val="89000"/>
        <a:buFontTx/>
        <a:buChar char="•"/>
        <a:tabLst/>
        <a:defRPr sz="1400">
          <a:solidFill>
            <a:schemeClr val="tx1"/>
          </a:solidFill>
          <a:latin typeface="Calibri"/>
          <a:cs typeface="Calibri"/>
        </a:defRPr>
      </a:lvl4pPr>
      <a:lvl5pPr marL="658813" marR="0" indent="-174625" algn="l" defTabSz="862013" rtl="0" eaLnBrk="0" fontAlgn="base" latinLnBrk="0" hangingPunct="0">
        <a:lnSpc>
          <a:spcPct val="100000"/>
        </a:lnSpc>
        <a:spcBef>
          <a:spcPct val="0"/>
        </a:spcBef>
        <a:spcAft>
          <a:spcPts val="600"/>
        </a:spcAft>
        <a:buClrTx/>
        <a:buSzPct val="75000"/>
        <a:buFontTx/>
        <a:buChar char="–"/>
        <a:tabLst/>
        <a:defRPr sz="2600">
          <a:solidFill>
            <a:schemeClr val="tx1"/>
          </a:solidFill>
          <a:latin typeface="Calibri"/>
          <a:cs typeface="Calibri"/>
        </a:defRPr>
      </a:lvl5pPr>
      <a:lvl6pPr marL="1148787" indent="-174779" algn="l" defTabSz="862014" rtl="0" eaLnBrk="1" fontAlgn="base" hangingPunct="1">
        <a:spcBef>
          <a:spcPct val="0"/>
        </a:spcBef>
        <a:spcAft>
          <a:spcPct val="0"/>
        </a:spcAft>
        <a:buSzPct val="75000"/>
        <a:buChar char="–"/>
        <a:defRPr sz="1400">
          <a:solidFill>
            <a:schemeClr val="tx1"/>
          </a:solidFill>
          <a:latin typeface="+mn-lt"/>
        </a:defRPr>
      </a:lvl6pPr>
      <a:lvl7pPr marL="1637489" indent="-174779" algn="l" defTabSz="862014" rtl="0" eaLnBrk="1" fontAlgn="base" hangingPunct="1">
        <a:spcBef>
          <a:spcPct val="0"/>
        </a:spcBef>
        <a:spcAft>
          <a:spcPct val="0"/>
        </a:spcAft>
        <a:buSzPct val="75000"/>
        <a:buChar char="–"/>
        <a:defRPr sz="1800">
          <a:solidFill>
            <a:schemeClr val="tx1"/>
          </a:solidFill>
          <a:latin typeface="+mn-lt"/>
        </a:defRPr>
      </a:lvl7pPr>
      <a:lvl8pPr marL="2126190" indent="-174779" algn="l" defTabSz="862014" rtl="0" eaLnBrk="1" fontAlgn="base" hangingPunct="1">
        <a:spcBef>
          <a:spcPct val="0"/>
        </a:spcBef>
        <a:spcAft>
          <a:spcPct val="0"/>
        </a:spcAft>
        <a:buSzPct val="75000"/>
        <a:buChar char="–"/>
        <a:defRPr sz="1800">
          <a:solidFill>
            <a:schemeClr val="tx1"/>
          </a:solidFill>
          <a:latin typeface="+mn-lt"/>
        </a:defRPr>
      </a:lvl8pPr>
      <a:lvl9pPr marL="2614891" indent="-174779" algn="l" defTabSz="862014" rtl="0" eaLnBrk="1" fontAlgn="base" hangingPunct="1">
        <a:spcBef>
          <a:spcPct val="0"/>
        </a:spcBef>
        <a:spcAft>
          <a:spcPct val="0"/>
        </a:spcAft>
        <a:buSzPct val="75000"/>
        <a:buChar char="–"/>
        <a:defRPr sz="1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8701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7402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6103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4804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3505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32206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908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9609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.xml"/><Relationship Id="rId5" Type="http://schemas.openxmlformats.org/officeDocument/2006/relationships/hyperlink" Target="http://db.cs.washington.edu/beliefDB" TargetMode="Externa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jpe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jpeg"/><Relationship Id="rId10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db.cs.washington.edu/beliefDB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jpe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jpeg"/><Relationship Id="rId10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db.cs.washington.edu/beliefDB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4" Type="http://schemas.openxmlformats.org/officeDocument/2006/relationships/image" Target="../media/image12.png"/><Relationship Id="rId5" Type="http://schemas.openxmlformats.org/officeDocument/2006/relationships/image" Target="../media/image13.pdf"/><Relationship Id="rId6" Type="http://schemas.openxmlformats.org/officeDocument/2006/relationships/image" Target="../media/image14.png"/><Relationship Id="rId7" Type="http://schemas.openxmlformats.org/officeDocument/2006/relationships/image" Target="../media/image15.pdf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308017" y="2091445"/>
            <a:ext cx="6945599" cy="1661994"/>
          </a:xfrm>
        </p:spPr>
        <p:txBody>
          <a:bodyPr/>
          <a:lstStyle/>
          <a:p>
            <a:pPr eaLnBrk="1" hangingPunct="1"/>
            <a:r>
              <a:rPr lang="en-US" sz="5400" b="1" dirty="0" smtClean="0"/>
              <a:t>Data Conflict Resolution</a:t>
            </a:r>
            <a:br>
              <a:rPr lang="en-US" sz="5400" b="1" dirty="0" smtClean="0"/>
            </a:br>
            <a:r>
              <a:rPr lang="en-US" sz="5400" b="1" dirty="0" smtClean="0"/>
              <a:t>Using Trust Mappings</a:t>
            </a: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08017" y="4407368"/>
            <a:ext cx="5110473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8620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Wolfgang Gatterbauer &amp; Dan Suciu</a:t>
            </a:r>
          </a:p>
          <a:p>
            <a:pPr marL="0" marR="0" lvl="0" indent="0" defTabSz="8620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latin typeface="Calibri"/>
                <a:cs typeface="Calibri"/>
              </a:rPr>
              <a:t>University of Washington, Seattle</a:t>
            </a:r>
            <a:endParaRPr lang="en-US" sz="2000" kern="0" dirty="0" smtClean="0">
              <a:latin typeface="Calibri"/>
              <a:cs typeface="Calibri"/>
            </a:endParaRPr>
          </a:p>
          <a:p>
            <a:pPr marL="0" marR="0" lvl="0" indent="0" defTabSz="8620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2000">
              <a:solidFill>
                <a:srgbClr val="3366FF"/>
              </a:solidFill>
              <a:latin typeface="Calibri"/>
              <a:cs typeface="Calibri"/>
            </a:endParaRPr>
          </a:p>
          <a:p>
            <a:pPr marL="0" marR="0" lvl="0" indent="0" defTabSz="8620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latin typeface="Calibri"/>
                <a:cs typeface="Calibri"/>
              </a:rPr>
              <a:t>June 8, Sigmod 2010</a:t>
            </a:r>
            <a:endParaRPr kumimoji="0" lang="en-US" sz="2800" b="0" i="0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08017" y="6625253"/>
            <a:ext cx="3003549" cy="184666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t">
            <a:no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1200" smtClean="0">
                <a:latin typeface="+mn-lt"/>
                <a:cs typeface="Calibri"/>
              </a:rPr>
              <a:t>Project web page: </a:t>
            </a:r>
            <a:r>
              <a:rPr lang="en-GB" sz="120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http://db.cs.washington.edu/beliefDB</a:t>
            </a:r>
            <a:endParaRPr lang="en-US" sz="1200" smtClean="0">
              <a:latin typeface="+mn-lt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864600" y="6594475"/>
            <a:ext cx="98425" cy="212725"/>
          </a:xfrm>
          <a:noFill/>
        </p:spPr>
        <p:txBody>
          <a:bodyPr/>
          <a:lstStyle/>
          <a:p>
            <a:pPr defTabSz="822325"/>
            <a:fld id="{FFAB1C8F-0AF1-4C92-9122-92D7D682116F}" type="slidenum">
              <a:rPr lang="de-DE" smtClean="0"/>
              <a:pPr defTabSz="822325"/>
              <a:t>10</a:t>
            </a:fld>
            <a:endParaRPr lang="de-DE" smtClean="0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 rot="16200000">
            <a:off x="4651508" y="2860317"/>
            <a:ext cx="10742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000" b="1" dirty="0" smtClean="0">
                <a:latin typeface="Calibri"/>
                <a:cs typeface="Calibri"/>
              </a:rPr>
              <a:t>Time </a:t>
            </a:r>
            <a:r>
              <a:rPr lang="en-US" sz="2000" dirty="0" smtClean="0">
                <a:latin typeface="Calibri"/>
                <a:cs typeface="Calibri"/>
              </a:rPr>
              <a:t>[sec]</a:t>
            </a:r>
          </a:p>
        </p:txBody>
      </p:sp>
      <p:graphicFrame>
        <p:nvGraphicFramePr>
          <p:cNvPr id="22" name="Chart 21"/>
          <p:cNvGraphicFramePr/>
          <p:nvPr/>
        </p:nvGraphicFramePr>
        <p:xfrm>
          <a:off x="5004158" y="1539692"/>
          <a:ext cx="4124023" cy="2768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5418602" y="3333852"/>
            <a:ext cx="226487" cy="2154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400" dirty="0" smtClean="0">
                <a:latin typeface="Calibri"/>
                <a:cs typeface="Calibri"/>
              </a:rPr>
              <a:t>0.1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5332367" y="3688591"/>
            <a:ext cx="317150" cy="2154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400" dirty="0" smtClean="0">
                <a:latin typeface="Calibri"/>
                <a:cs typeface="Calibri"/>
              </a:rPr>
              <a:t>0.01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7740484" y="3501666"/>
            <a:ext cx="1108549" cy="268205"/>
            <a:chOff x="7400273" y="4699844"/>
            <a:chExt cx="1108549" cy="268205"/>
          </a:xfrm>
        </p:grpSpPr>
        <p:sp>
          <p:nvSpPr>
            <p:cNvPr id="18" name="Rectangle 17"/>
            <p:cNvSpPr/>
            <p:nvPr/>
          </p:nvSpPr>
          <p:spPr bwMode="auto">
            <a:xfrm>
              <a:off x="7400273" y="4699844"/>
              <a:ext cx="1101000" cy="2682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7525604" y="4833033"/>
              <a:ext cx="437577" cy="2215"/>
            </a:xfrm>
            <a:prstGeom prst="line">
              <a:avLst/>
            </a:prstGeom>
            <a:solidFill>
              <a:schemeClr val="bg1"/>
            </a:solidFill>
            <a:ln w="2540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Rectangle 20"/>
            <p:cNvSpPr>
              <a:spLocks noChangeAspect="1"/>
            </p:cNvSpPr>
            <p:nvPr/>
          </p:nvSpPr>
          <p:spPr bwMode="auto">
            <a:xfrm>
              <a:off x="7883649" y="4789497"/>
              <a:ext cx="89285" cy="89288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8103128" y="4708959"/>
              <a:ext cx="405694" cy="246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600" dirty="0" smtClean="0">
                  <a:latin typeface="Calibri"/>
                  <a:cs typeface="Calibri"/>
                </a:rPr>
                <a:t>DLV</a:t>
              </a:r>
            </a:p>
          </p:txBody>
        </p:sp>
      </p:grpSp>
      <p:sp>
        <p:nvSpPr>
          <p:cNvPr id="24" name="Title 13"/>
          <p:cNvSpPr>
            <a:spLocks noGrp="1"/>
          </p:cNvSpPr>
          <p:nvPr>
            <p:ph type="title"/>
          </p:nvPr>
        </p:nvSpPr>
        <p:spPr>
          <a:xfrm>
            <a:off x="177801" y="13729"/>
            <a:ext cx="8282516" cy="492443"/>
          </a:xfrm>
        </p:spPr>
        <p:txBody>
          <a:bodyPr/>
          <a:lstStyle/>
          <a:p>
            <a:r>
              <a:rPr lang="en-US"/>
              <a:t>Logic programs (LP) with stable model semantics</a:t>
            </a:r>
          </a:p>
        </p:txBody>
      </p:sp>
      <p:sp>
        <p:nvSpPr>
          <p:cNvPr id="80" name="AutoShape 33"/>
          <p:cNvSpPr>
            <a:spLocks noChangeArrowheads="1"/>
          </p:cNvSpPr>
          <p:nvPr/>
        </p:nvSpPr>
        <p:spPr bwMode="auto">
          <a:xfrm>
            <a:off x="6630300" y="4484863"/>
            <a:ext cx="2346696" cy="302008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State-of-the-art LP solver</a:t>
            </a:r>
            <a:endParaRPr lang="en-US" sz="1800" baseline="-25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81" name="Freeform 80"/>
          <p:cNvSpPr/>
          <p:nvPr/>
        </p:nvSpPr>
        <p:spPr bwMode="auto">
          <a:xfrm rot="620505">
            <a:off x="8459444" y="3733824"/>
            <a:ext cx="45719" cy="773203"/>
          </a:xfrm>
          <a:custGeom>
            <a:avLst/>
            <a:gdLst>
              <a:gd name="connsiteX0" fmla="*/ 0 w 190500"/>
              <a:gd name="connsiteY0" fmla="*/ 0 h 381000"/>
              <a:gd name="connsiteX1" fmla="*/ 133350 w 190500"/>
              <a:gd name="connsiteY1" fmla="*/ 107950 h 381000"/>
              <a:gd name="connsiteX2" fmla="*/ 114300 w 190500"/>
              <a:gd name="connsiteY2" fmla="*/ 279400 h 381000"/>
              <a:gd name="connsiteX3" fmla="*/ 190500 w 190500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381000">
                <a:moveTo>
                  <a:pt x="0" y="0"/>
                </a:moveTo>
                <a:cubicBezTo>
                  <a:pt x="57150" y="30691"/>
                  <a:pt x="114300" y="61383"/>
                  <a:pt x="133350" y="107950"/>
                </a:cubicBezTo>
                <a:cubicBezTo>
                  <a:pt x="152400" y="154517"/>
                  <a:pt x="104775" y="233892"/>
                  <a:pt x="114300" y="279400"/>
                </a:cubicBezTo>
                <a:cubicBezTo>
                  <a:pt x="123825" y="324908"/>
                  <a:pt x="190500" y="381000"/>
                  <a:pt x="190500" y="3810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177801" y="4281044"/>
            <a:ext cx="4695926" cy="73866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lIns="0" tIns="0" rIns="0" bIns="0" rtlCol="0">
            <a:spAutoFit/>
          </a:bodyPr>
          <a:lstStyle/>
          <a:p>
            <a:pPr indent="231775" defTabSz="2656912" eaLnBrk="0" hangingPunct="0">
              <a:spcAft>
                <a:spcPts val="0"/>
              </a:spcAft>
              <a:buFont typeface="Wingdings" charset="2"/>
              <a:buChar char=""/>
              <a:tabLst>
                <a:tab pos="1790700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Previous work on consistent query</a:t>
            </a:r>
          </a:p>
          <a:p>
            <a:pPr indent="231775" defTabSz="2656912" eaLnBrk="0" hangingPunct="0">
              <a:spcAft>
                <a:spcPts val="0"/>
              </a:spcAft>
              <a:tabLst>
                <a:tab pos="1790700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answering &amp; peer data exchange</a:t>
            </a:r>
            <a:endParaRPr lang="en-US" sz="2400" kern="0" dirty="0" smtClean="0">
              <a:solidFill>
                <a:srgbClr val="000000"/>
              </a:solidFill>
              <a:latin typeface="Calibri"/>
              <a:cs typeface="Calibri"/>
              <a:sym typeface="Symbol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77801" y="881549"/>
            <a:ext cx="4197889" cy="43088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>
            <a:spAutoFit/>
          </a:bodyPr>
          <a:lstStyle/>
          <a:p>
            <a:pPr defTabSz="2656912" eaLnBrk="0" hangingPunct="0">
              <a:spcAft>
                <a:spcPts val="0"/>
              </a:spcAft>
              <a:tabLst>
                <a:tab pos="1790700" algn="l"/>
              </a:tabLst>
              <a:defRPr/>
            </a:pPr>
            <a:r>
              <a:rPr lang="en-US" sz="2800" u="sng" kern="0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LP &amp; Stable model semantics</a:t>
            </a:r>
            <a:endParaRPr lang="en-US" sz="2800" u="sng" kern="0" dirty="0" smtClean="0">
              <a:solidFill>
                <a:srgbClr val="000000"/>
              </a:solidFill>
              <a:latin typeface="Calibri"/>
              <a:cs typeface="Calibri"/>
              <a:sym typeface="Symbo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3734" y="5174314"/>
            <a:ext cx="2728895" cy="1200329"/>
          </a:xfrm>
          <a:prstGeom prst="rect">
            <a:avLst/>
          </a:prstGeom>
          <a:gradFill rotWithShape="1">
            <a:gsLst>
              <a:gs pos="0">
                <a:srgbClr val="D2DA7A">
                  <a:tint val="45000"/>
                  <a:satMod val="200000"/>
                </a:srgbClr>
              </a:gs>
              <a:gs pos="30000">
                <a:srgbClr val="D2DA7A">
                  <a:tint val="61000"/>
                  <a:satMod val="200000"/>
                </a:srgbClr>
              </a:gs>
              <a:gs pos="45000">
                <a:srgbClr val="D2DA7A">
                  <a:tint val="66000"/>
                  <a:satMod val="200000"/>
                </a:srgbClr>
              </a:gs>
              <a:gs pos="55000">
                <a:srgbClr val="D2DA7A">
                  <a:tint val="66000"/>
                  <a:satMod val="200000"/>
                </a:srgbClr>
              </a:gs>
              <a:gs pos="73000">
                <a:srgbClr val="D2DA7A">
                  <a:tint val="61000"/>
                  <a:satMod val="200000"/>
                </a:srgbClr>
              </a:gs>
              <a:gs pos="100000">
                <a:srgbClr val="D2DA7A">
                  <a:tint val="45000"/>
                  <a:satMod val="200000"/>
                </a:srgbClr>
              </a:gs>
            </a:gsLst>
            <a:lin ang="950000" scaled="1"/>
          </a:gradFill>
          <a:ln w="9525" cap="flat" cmpd="sng" algn="ctr">
            <a:solidFill>
              <a:srgbClr val="D2DA7A"/>
            </a:solidFill>
            <a:prstDash val="soli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pPr defTabSz="2656912" eaLnBrk="0" hangingPunct="0">
              <a:spcAft>
                <a:spcPts val="0"/>
              </a:spcAft>
              <a:tabLst>
                <a:tab pos="1790700" algn="l"/>
              </a:tabLst>
              <a:defRPr/>
            </a:pPr>
            <a:r>
              <a:rPr lang="en-US" sz="1800" kern="0" dirty="0">
                <a:solidFill>
                  <a:srgbClr val="0000FF"/>
                </a:solidFill>
                <a:latin typeface="Calibri"/>
                <a:cs typeface="Calibri"/>
                <a:sym typeface="Symbol"/>
              </a:rPr>
              <a:t>Greco et al. [TKDE’03]</a:t>
            </a:r>
          </a:p>
          <a:p>
            <a:pPr defTabSz="2656912" eaLnBrk="0" hangingPunct="0">
              <a:spcAft>
                <a:spcPts val="0"/>
              </a:spcAft>
              <a:tabLst>
                <a:tab pos="1790700" algn="l"/>
              </a:tabLst>
              <a:defRPr/>
            </a:pPr>
            <a:r>
              <a:rPr lang="en-US" sz="1800" kern="0" dirty="0">
                <a:solidFill>
                  <a:srgbClr val="0000FF"/>
                </a:solidFill>
                <a:latin typeface="Calibri"/>
                <a:cs typeface="Calibri"/>
                <a:sym typeface="Symbol"/>
              </a:rPr>
              <a:t>Arenas et al. [TLP’03]</a:t>
            </a:r>
          </a:p>
          <a:p>
            <a:pPr defTabSz="2656912" eaLnBrk="0" hangingPunct="0">
              <a:spcAft>
                <a:spcPts val="0"/>
              </a:spcAft>
              <a:tabLst>
                <a:tab pos="1790700" algn="l"/>
              </a:tabLst>
              <a:defRPr/>
            </a:pPr>
            <a:r>
              <a:rPr lang="en-US" sz="1800" kern="0" dirty="0">
                <a:solidFill>
                  <a:srgbClr val="0000FF"/>
                </a:solidFill>
                <a:latin typeface="Calibri"/>
                <a:cs typeface="Calibri"/>
                <a:sym typeface="Symbol"/>
              </a:rPr>
              <a:t>Barcelo, Bertossi [PADL’03]</a:t>
            </a:r>
          </a:p>
          <a:p>
            <a:pPr defTabSz="2656912" eaLnBrk="0" hangingPunct="0">
              <a:spcAft>
                <a:spcPts val="0"/>
              </a:spcAft>
              <a:tabLst>
                <a:tab pos="1790700" algn="l"/>
              </a:tabLst>
              <a:defRPr/>
            </a:pPr>
            <a:r>
              <a:rPr lang="en-US" sz="1800" kern="0" dirty="0">
                <a:solidFill>
                  <a:srgbClr val="0000FF"/>
                </a:solidFill>
                <a:latin typeface="Calibri"/>
                <a:cs typeface="Calibri"/>
                <a:sym typeface="Symbol"/>
              </a:rPr>
              <a:t>Bertossi, Bravo [LPAR’07]</a:t>
            </a:r>
            <a:endParaRPr lang="en-US" sz="1800" kern="0" dirty="0" smtClean="0">
              <a:solidFill>
                <a:srgbClr val="0000FF"/>
              </a:solidFill>
              <a:latin typeface="Calibri"/>
              <a:cs typeface="Calibri"/>
              <a:sym typeface="Symbol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719716" y="3825657"/>
            <a:ext cx="3163126" cy="473976"/>
            <a:chOff x="5787160" y="4477829"/>
            <a:chExt cx="2912455" cy="473976"/>
          </a:xfrm>
        </p:grpSpPr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5787160" y="4477829"/>
              <a:ext cx="131584" cy="4739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400" dirty="0" smtClean="0">
                  <a:latin typeface="Calibri"/>
                  <a:cs typeface="Calibri"/>
                </a:rPr>
                <a:t> 0 </a:t>
              </a:r>
            </a:p>
            <a:p>
              <a:pPr defTabSz="822325" eaLnBrk="0" hangingPunct="0">
                <a:spcAft>
                  <a:spcPct val="20000"/>
                </a:spcAft>
              </a:pPr>
              <a:endParaRPr lang="en-US" sz="1400" dirty="0" smtClean="0">
                <a:latin typeface="Calibri"/>
                <a:cs typeface="Calibri"/>
              </a:endParaRPr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6445001" y="4477829"/>
              <a:ext cx="181991" cy="4739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400" dirty="0" smtClean="0">
                  <a:latin typeface="Calibri"/>
                  <a:cs typeface="Calibri"/>
                </a:rPr>
                <a:t>50</a:t>
              </a:r>
            </a:p>
            <a:p>
              <a:pPr defTabSz="822325" eaLnBrk="0" hangingPunct="0">
                <a:spcAft>
                  <a:spcPct val="20000"/>
                </a:spcAft>
              </a:pPr>
              <a:endParaRPr lang="en-US" sz="1400" dirty="0" smtClean="0">
                <a:latin typeface="Calibri"/>
                <a:cs typeface="Calibri"/>
              </a:endParaRPr>
            </a:p>
          </p:txBody>
        </p:sp>
        <p:sp>
          <p:nvSpPr>
            <p:cNvPr id="48" name="Rectangle 17"/>
            <p:cNvSpPr>
              <a:spLocks noChangeArrowheads="1"/>
            </p:cNvSpPr>
            <p:nvPr/>
          </p:nvSpPr>
          <p:spPr bwMode="auto">
            <a:xfrm>
              <a:off x="7072438" y="4477829"/>
              <a:ext cx="272986" cy="4739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400" dirty="0" smtClean="0">
                  <a:latin typeface="Calibri"/>
                  <a:cs typeface="Calibri"/>
                </a:rPr>
                <a:t>100</a:t>
              </a:r>
            </a:p>
            <a:p>
              <a:pPr defTabSz="822325" eaLnBrk="0" hangingPunct="0">
                <a:spcAft>
                  <a:spcPct val="20000"/>
                </a:spcAft>
              </a:pPr>
              <a:endParaRPr lang="en-US" sz="1400" dirty="0" smtClean="0">
                <a:latin typeface="Calibri"/>
                <a:cs typeface="Calibri"/>
              </a:endParaRPr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7753798" y="4477829"/>
              <a:ext cx="272986" cy="4739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400" dirty="0" smtClean="0">
                  <a:latin typeface="Calibri"/>
                  <a:cs typeface="Calibri"/>
                </a:rPr>
                <a:t>150</a:t>
              </a:r>
            </a:p>
            <a:p>
              <a:pPr defTabSz="822325" eaLnBrk="0" hangingPunct="0">
                <a:spcAft>
                  <a:spcPct val="20000"/>
                </a:spcAft>
              </a:pPr>
              <a:endParaRPr lang="en-US" sz="1400" dirty="0" smtClean="0">
                <a:latin typeface="Calibri"/>
                <a:cs typeface="Calibri"/>
              </a:endParaRPr>
            </a:p>
          </p:txBody>
        </p:sp>
        <p:sp>
          <p:nvSpPr>
            <p:cNvPr id="50" name="Rectangle 17"/>
            <p:cNvSpPr>
              <a:spLocks noChangeArrowheads="1"/>
            </p:cNvSpPr>
            <p:nvPr/>
          </p:nvSpPr>
          <p:spPr bwMode="auto">
            <a:xfrm>
              <a:off x="8426629" y="4477829"/>
              <a:ext cx="272986" cy="4739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400" dirty="0" smtClean="0">
                  <a:latin typeface="Calibri"/>
                  <a:cs typeface="Calibri"/>
                </a:rPr>
                <a:t>200</a:t>
              </a:r>
            </a:p>
            <a:p>
              <a:pPr defTabSz="822325" eaLnBrk="0" hangingPunct="0">
                <a:spcAft>
                  <a:spcPct val="20000"/>
                </a:spcAft>
              </a:pPr>
              <a:endParaRPr lang="en-US" sz="1400" dirty="0" smtClean="0">
                <a:latin typeface="Calibri"/>
                <a:cs typeface="Calibri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 bwMode="auto">
          <a:xfrm rot="5400000">
            <a:off x="1937208" y="3505692"/>
            <a:ext cx="5941404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5140997" y="881549"/>
            <a:ext cx="3617377" cy="43088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>
            <a:spAutoFit/>
          </a:bodyPr>
          <a:lstStyle/>
          <a:p>
            <a:pPr defTabSz="2656912" eaLnBrk="0" hangingPunct="0">
              <a:spcAft>
                <a:spcPts val="0"/>
              </a:spcAft>
              <a:tabLst>
                <a:tab pos="1790700" algn="l"/>
              </a:tabLst>
              <a:defRPr/>
            </a:pPr>
            <a:r>
              <a:rPr lang="en-US" sz="2800" u="sng" kern="0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But solving LPs is </a:t>
            </a:r>
            <a:r>
              <a:rPr lang="en-US" sz="2800" b="1" u="sng" kern="0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hard</a:t>
            </a:r>
            <a:r>
              <a:rPr lang="en-US" sz="2800" kern="0">
                <a:latin typeface="Calibri"/>
                <a:cs typeface="Calibri"/>
              </a:rPr>
              <a:t> </a:t>
            </a:r>
            <a:r>
              <a:rPr lang="en-US" sz="2800" kern="0" smtClean="0">
                <a:latin typeface="Calibri"/>
                <a:cs typeface="Calibri"/>
                <a:sym typeface="Wingdings"/>
              </a:rPr>
              <a:t></a:t>
            </a:r>
            <a:endParaRPr lang="en-US" sz="2800" kern="0" dirty="0" smtClean="0">
              <a:solidFill>
                <a:srgbClr val="000000"/>
              </a:solidFill>
              <a:latin typeface="Calibri"/>
              <a:cs typeface="Calibri"/>
              <a:sym typeface="Symbo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0448" y="2586956"/>
            <a:ext cx="3639368" cy="36933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>
            <a:spAutoFit/>
          </a:bodyPr>
          <a:lstStyle/>
          <a:p>
            <a:pPr defTabSz="2656912" eaLnBrk="0" hangingPunct="0">
              <a:spcAft>
                <a:spcPts val="0"/>
              </a:spcAft>
              <a:tabLst>
                <a:tab pos="1790700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Brave (credulous) reasoning</a:t>
            </a:r>
            <a:endParaRPr lang="en-US" sz="2400" kern="0" dirty="0" smtClean="0">
              <a:solidFill>
                <a:srgbClr val="000000"/>
              </a:solidFill>
              <a:latin typeface="Calibri"/>
              <a:cs typeface="Calibri"/>
              <a:sym typeface="Symbo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0448" y="3339776"/>
            <a:ext cx="3739155" cy="36933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>
            <a:spAutoFit/>
          </a:bodyPr>
          <a:lstStyle/>
          <a:p>
            <a:pPr defTabSz="2656912" eaLnBrk="0" hangingPunct="0">
              <a:spcAft>
                <a:spcPts val="0"/>
              </a:spcAft>
              <a:tabLst>
                <a:tab pos="1790700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Cautious (skeptical) reasoning</a:t>
            </a:r>
            <a:endParaRPr lang="en-US" sz="2400" kern="0" dirty="0" smtClean="0">
              <a:solidFill>
                <a:srgbClr val="000000"/>
              </a:solidFill>
              <a:latin typeface="Calibri"/>
              <a:cs typeface="Calibri"/>
              <a:sym typeface="Symbo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28230" y="2925266"/>
            <a:ext cx="3283651" cy="36933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>
            <a:spAutoFit/>
          </a:bodyPr>
          <a:lstStyle/>
          <a:p>
            <a:pPr defTabSz="2656912" eaLnBrk="0" hangingPunct="0">
              <a:spcAft>
                <a:spcPts val="0"/>
              </a:spcAft>
              <a:tabLst>
                <a:tab pos="1790700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~ </a:t>
            </a:r>
            <a:r>
              <a:rPr lang="en-US" sz="2400" i="1" kern="0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possible</a:t>
            </a: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 tuple semantics</a:t>
            </a:r>
            <a:endParaRPr lang="en-US" sz="2400" kern="0" dirty="0" smtClean="0">
              <a:solidFill>
                <a:srgbClr val="000000"/>
              </a:solidFill>
              <a:latin typeface="Calibri"/>
              <a:cs typeface="Calibri"/>
              <a:sym typeface="Symbo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8230" y="3678085"/>
            <a:ext cx="3136225" cy="36933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>
            <a:spAutoFit/>
          </a:bodyPr>
          <a:lstStyle/>
          <a:p>
            <a:pPr defTabSz="2656912" eaLnBrk="0" hangingPunct="0">
              <a:spcAft>
                <a:spcPts val="0"/>
              </a:spcAft>
              <a:tabLst>
                <a:tab pos="1790700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~ </a:t>
            </a:r>
            <a:r>
              <a:rPr lang="en-US" sz="2400" i="1" kern="0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certain</a:t>
            </a: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 tuple semantics</a:t>
            </a:r>
            <a:endParaRPr lang="en-US" sz="2400" kern="0" dirty="0" smtClean="0">
              <a:solidFill>
                <a:srgbClr val="000000"/>
              </a:solidFill>
              <a:latin typeface="Calibri"/>
              <a:cs typeface="Calibri"/>
              <a:sym typeface="Symbol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216041" y="4017262"/>
            <a:ext cx="22235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2000" b="1" dirty="0" smtClean="0">
                <a:latin typeface="Calibri"/>
                <a:cs typeface="Calibri"/>
              </a:rPr>
              <a:t>Size of the network</a:t>
            </a:r>
            <a:r>
              <a:rPr lang="en-US" sz="2000" b="1" baseline="30000" dirty="0" smtClean="0">
                <a:latin typeface="Calibri"/>
                <a:cs typeface="Calibri"/>
              </a:rPr>
              <a:t>**</a:t>
            </a:r>
            <a:endParaRPr lang="en-US" sz="2000" baseline="30000" dirty="0" smtClean="0">
              <a:latin typeface="Calibri"/>
              <a:cs typeface="Calibri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19316" y="6625253"/>
            <a:ext cx="3003549" cy="184666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t">
            <a:no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1200" baseline="30000" smtClean="0">
                <a:latin typeface="+mn-lt"/>
                <a:cs typeface="Calibri"/>
              </a:rPr>
              <a:t>**</a:t>
            </a:r>
            <a:r>
              <a:rPr lang="en-US" sz="1200" smtClean="0">
                <a:latin typeface="+mn-lt"/>
                <a:cs typeface="Calibri"/>
              </a:rPr>
              <a:t> size of the network = users + mappings; simple network of several “osciallators” (see paper)</a:t>
            </a:r>
          </a:p>
        </p:txBody>
      </p:sp>
      <p:sp>
        <p:nvSpPr>
          <p:cNvPr id="62" name="Rounded Rectangle 61"/>
          <p:cNvSpPr/>
          <p:nvPr/>
        </p:nvSpPr>
        <p:spPr bwMode="auto">
          <a:xfrm>
            <a:off x="5783820" y="5334000"/>
            <a:ext cx="2513897" cy="761429"/>
          </a:xfrm>
          <a:prstGeom prst="roundRect">
            <a:avLst>
              <a:gd name="adj" fmla="val 20812"/>
            </a:avLst>
          </a:prstGeom>
          <a:solidFill>
            <a:srgbClr val="FF0000">
              <a:alpha val="25000"/>
            </a:srgbClr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91440" tIns="0" rIns="0" bIns="0">
            <a:noAutofit/>
          </a:bodyPr>
          <a:lstStyle/>
          <a:p>
            <a:pPr defTabSz="822325"/>
            <a:r>
              <a:rPr lang="en-US" sz="2000" dirty="0" smtClean="0">
                <a:latin typeface="Calibri"/>
                <a:cs typeface="Calibri"/>
              </a:rPr>
              <a:t>How can we calculate </a:t>
            </a:r>
            <a:br>
              <a:rPr lang="en-US" sz="2000" dirty="0" smtClean="0">
                <a:latin typeface="Calibri"/>
                <a:cs typeface="Calibri"/>
              </a:rPr>
            </a:br>
            <a:r>
              <a:rPr lang="en-US" sz="2000" b="1" dirty="0" smtClean="0">
                <a:latin typeface="Calibri"/>
                <a:cs typeface="Calibri"/>
              </a:rPr>
              <a:t>poss </a:t>
            </a:r>
            <a:r>
              <a:rPr lang="en-US" sz="2000" dirty="0" smtClean="0">
                <a:latin typeface="Calibri"/>
                <a:cs typeface="Calibri"/>
              </a:rPr>
              <a:t>/ </a:t>
            </a:r>
            <a:r>
              <a:rPr lang="en-US" sz="2000" b="1" dirty="0" smtClean="0">
                <a:latin typeface="Calibri"/>
                <a:cs typeface="Calibri"/>
              </a:rPr>
              <a:t>cert</a:t>
            </a:r>
            <a:r>
              <a:rPr lang="en-US" sz="2000" dirty="0" smtClean="0">
                <a:latin typeface="Calibri"/>
                <a:cs typeface="Calibri"/>
              </a:rPr>
              <a:t> efficiently?</a:t>
            </a:r>
            <a:endParaRPr lang="en-US" sz="2000" kern="0">
              <a:latin typeface="Calibri"/>
              <a:cs typeface="Calibri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7801" y="2217624"/>
            <a:ext cx="3257302" cy="73866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>
            <a:spAutoFit/>
          </a:bodyPr>
          <a:lstStyle/>
          <a:p>
            <a:pPr indent="231775" defTabSz="2656912" eaLnBrk="0" hangingPunct="0">
              <a:spcAft>
                <a:spcPts val="0"/>
              </a:spcAft>
              <a:buFont typeface="Wingdings" charset="2"/>
              <a:buChar char=""/>
              <a:tabLst>
                <a:tab pos="1790700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Natural correspondence</a:t>
            </a:r>
          </a:p>
          <a:p>
            <a:pPr indent="171450" defTabSz="2656912" eaLnBrk="0" hangingPunct="0">
              <a:spcAft>
                <a:spcPts val="0"/>
              </a:spcAft>
              <a:buFont typeface="Wingdings" charset="2"/>
              <a:buChar char=""/>
              <a:tabLst>
                <a:tab pos="1790700" algn="l"/>
              </a:tabLst>
              <a:defRPr/>
            </a:pPr>
            <a:endParaRPr lang="en-US" sz="2400" kern="0" dirty="0" smtClean="0">
              <a:solidFill>
                <a:srgbClr val="000000"/>
              </a:solidFill>
              <a:latin typeface="Calibri"/>
              <a:cs typeface="Calibri"/>
              <a:sym typeface="Symbo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801" y="1539692"/>
            <a:ext cx="3411190" cy="36933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>
            <a:spAutoFit/>
          </a:bodyPr>
          <a:lstStyle/>
          <a:p>
            <a:pPr indent="231775" defTabSz="2656912" eaLnBrk="0" hangingPunct="0">
              <a:spcAft>
                <a:spcPts val="0"/>
              </a:spcAft>
              <a:buFont typeface="Wingdings" charset="2"/>
              <a:buChar char=""/>
              <a:tabLst>
                <a:tab pos="1790700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“Declarative imperative”</a:t>
            </a:r>
            <a:r>
              <a:rPr lang="en-US" sz="2400" kern="0" baseline="30000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*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177801" y="6468038"/>
            <a:ext cx="3003549" cy="184666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t">
            <a:no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1200" baseline="30000" smtClean="0">
                <a:latin typeface="+mn-lt"/>
                <a:cs typeface="Calibri"/>
              </a:rPr>
              <a:t>*</a:t>
            </a:r>
            <a:r>
              <a:rPr lang="en-US" sz="1200" smtClean="0">
                <a:latin typeface="+mn-lt"/>
                <a:cs typeface="Calibri"/>
              </a:rPr>
              <a:t> keynote Joe Hellerstein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Graphic spid="22" grpId="0">
        <p:bldAsOne/>
      </p:bldGraphic>
      <p:bldP spid="14" grpId="0" animBg="1"/>
      <p:bldP spid="15" grpId="0" animBg="1"/>
      <p:bldP spid="80" grpId="0" animBg="1"/>
      <p:bldP spid="81" grpId="0" animBg="1"/>
      <p:bldP spid="94" grpId="0"/>
      <p:bldP spid="25" grpId="0" animBg="1"/>
      <p:bldP spid="51" grpId="0"/>
      <p:bldP spid="19" grpId="0"/>
      <p:bldP spid="57" grpId="0"/>
      <p:bldP spid="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C3774-3251-224C-B2B5-A0496B7A7971}" type="slidenum">
              <a:rPr lang="de-DE"/>
              <a:pPr/>
              <a:t>11</a:t>
            </a:fld>
            <a:endParaRPr lang="de-DE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9" name="Text Placeholder 12"/>
          <p:cNvSpPr txBox="1">
            <a:spLocks/>
          </p:cNvSpPr>
          <p:nvPr/>
        </p:nvSpPr>
        <p:spPr>
          <a:xfrm>
            <a:off x="721375" y="1617863"/>
            <a:ext cx="8019472" cy="3903466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Stable solutions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how to define a unique and consistent solution?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514350" marR="0" lvl="0" indent="-51435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Resolution algorithm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how to calculate the solution efficiently?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514350" marR="0" lvl="0" indent="-51435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Extensions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how to deal with “negative beliefs”?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0857" y="3979332"/>
            <a:ext cx="7909068" cy="117580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0857" y="1617863"/>
            <a:ext cx="7909068" cy="117580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12</a:t>
            </a:fld>
            <a:endParaRPr lang="de-DE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Resolution Algorithm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201590" y="2064665"/>
            <a:ext cx="5240502" cy="290632"/>
          </a:xfrm>
          <a:custGeom>
            <a:avLst/>
            <a:gdLst>
              <a:gd name="connsiteX0" fmla="*/ 0 w 3930166"/>
              <a:gd name="connsiteY0" fmla="*/ 107517 h 290632"/>
              <a:gd name="connsiteX1" fmla="*/ 665247 w 3930166"/>
              <a:gd name="connsiteY1" fmla="*/ 263753 h 290632"/>
              <a:gd name="connsiteX2" fmla="*/ 1537124 w 3930166"/>
              <a:gd name="connsiteY2" fmla="*/ 112557 h 290632"/>
              <a:gd name="connsiteX3" fmla="*/ 2676108 w 3930166"/>
              <a:gd name="connsiteY3" fmla="*/ 278872 h 290632"/>
              <a:gd name="connsiteX4" fmla="*/ 3744535 w 3930166"/>
              <a:gd name="connsiteY4" fmla="*/ 41999 h 290632"/>
              <a:gd name="connsiteX5" fmla="*/ 3789893 w 3930166"/>
              <a:gd name="connsiteY5" fmla="*/ 26879 h 290632"/>
              <a:gd name="connsiteX0" fmla="*/ 770890 w 4701056"/>
              <a:gd name="connsiteY0" fmla="*/ 107517 h 290632"/>
              <a:gd name="connsiteX1" fmla="*/ 110875 w 4701056"/>
              <a:gd name="connsiteY1" fmla="*/ 112557 h 290632"/>
              <a:gd name="connsiteX2" fmla="*/ 1436137 w 4701056"/>
              <a:gd name="connsiteY2" fmla="*/ 263753 h 290632"/>
              <a:gd name="connsiteX3" fmla="*/ 2308014 w 4701056"/>
              <a:gd name="connsiteY3" fmla="*/ 112557 h 290632"/>
              <a:gd name="connsiteX4" fmla="*/ 3446998 w 4701056"/>
              <a:gd name="connsiteY4" fmla="*/ 278872 h 290632"/>
              <a:gd name="connsiteX5" fmla="*/ 4515425 w 4701056"/>
              <a:gd name="connsiteY5" fmla="*/ 41999 h 290632"/>
              <a:gd name="connsiteX6" fmla="*/ 4560783 w 4701056"/>
              <a:gd name="connsiteY6" fmla="*/ 26879 h 290632"/>
              <a:gd name="connsiteX0" fmla="*/ 901113 w 4831279"/>
              <a:gd name="connsiteY0" fmla="*/ 146156 h 329271"/>
              <a:gd name="connsiteX1" fmla="*/ 119771 w 4831279"/>
              <a:gd name="connsiteY1" fmla="*/ 0 h 329271"/>
              <a:gd name="connsiteX2" fmla="*/ 241098 w 4831279"/>
              <a:gd name="connsiteY2" fmla="*/ 151196 h 329271"/>
              <a:gd name="connsiteX3" fmla="*/ 1566360 w 4831279"/>
              <a:gd name="connsiteY3" fmla="*/ 302392 h 329271"/>
              <a:gd name="connsiteX4" fmla="*/ 2438237 w 4831279"/>
              <a:gd name="connsiteY4" fmla="*/ 151196 h 329271"/>
              <a:gd name="connsiteX5" fmla="*/ 3577221 w 4831279"/>
              <a:gd name="connsiteY5" fmla="*/ 317511 h 329271"/>
              <a:gd name="connsiteX6" fmla="*/ 4645648 w 4831279"/>
              <a:gd name="connsiteY6" fmla="*/ 80638 h 329271"/>
              <a:gd name="connsiteX7" fmla="*/ 4691006 w 4831279"/>
              <a:gd name="connsiteY7" fmla="*/ 65518 h 329271"/>
              <a:gd name="connsiteX0" fmla="*/ 0 w 4929895"/>
              <a:gd name="connsiteY0" fmla="*/ 0 h 354470"/>
              <a:gd name="connsiteX1" fmla="*/ 218387 w 4929895"/>
              <a:gd name="connsiteY1" fmla="*/ 25199 h 354470"/>
              <a:gd name="connsiteX2" fmla="*/ 339714 w 4929895"/>
              <a:gd name="connsiteY2" fmla="*/ 176395 h 354470"/>
              <a:gd name="connsiteX3" fmla="*/ 1664976 w 4929895"/>
              <a:gd name="connsiteY3" fmla="*/ 327591 h 354470"/>
              <a:gd name="connsiteX4" fmla="*/ 2536853 w 4929895"/>
              <a:gd name="connsiteY4" fmla="*/ 176395 h 354470"/>
              <a:gd name="connsiteX5" fmla="*/ 3675837 w 4929895"/>
              <a:gd name="connsiteY5" fmla="*/ 342710 h 354470"/>
              <a:gd name="connsiteX6" fmla="*/ 4744264 w 4929895"/>
              <a:gd name="connsiteY6" fmla="*/ 105837 h 354470"/>
              <a:gd name="connsiteX7" fmla="*/ 4789622 w 4929895"/>
              <a:gd name="connsiteY7" fmla="*/ 90717 h 354470"/>
              <a:gd name="connsiteX0" fmla="*/ 0 w 4929895"/>
              <a:gd name="connsiteY0" fmla="*/ 0 h 354470"/>
              <a:gd name="connsiteX1" fmla="*/ 339714 w 4929895"/>
              <a:gd name="connsiteY1" fmla="*/ 176395 h 354470"/>
              <a:gd name="connsiteX2" fmla="*/ 1664976 w 4929895"/>
              <a:gd name="connsiteY2" fmla="*/ 327591 h 354470"/>
              <a:gd name="connsiteX3" fmla="*/ 2536853 w 4929895"/>
              <a:gd name="connsiteY3" fmla="*/ 176395 h 354470"/>
              <a:gd name="connsiteX4" fmla="*/ 3675837 w 4929895"/>
              <a:gd name="connsiteY4" fmla="*/ 342710 h 354470"/>
              <a:gd name="connsiteX5" fmla="*/ 4744264 w 4929895"/>
              <a:gd name="connsiteY5" fmla="*/ 105837 h 354470"/>
              <a:gd name="connsiteX6" fmla="*/ 4789622 w 4929895"/>
              <a:gd name="connsiteY6" fmla="*/ 90717 h 354470"/>
              <a:gd name="connsiteX0" fmla="*/ 0 w 4929895"/>
              <a:gd name="connsiteY0" fmla="*/ 0 h 354470"/>
              <a:gd name="connsiteX1" fmla="*/ 815314 w 4929895"/>
              <a:gd name="connsiteY1" fmla="*/ 176395 h 354470"/>
              <a:gd name="connsiteX2" fmla="*/ 1664976 w 4929895"/>
              <a:gd name="connsiteY2" fmla="*/ 327591 h 354470"/>
              <a:gd name="connsiteX3" fmla="*/ 2536853 w 4929895"/>
              <a:gd name="connsiteY3" fmla="*/ 176395 h 354470"/>
              <a:gd name="connsiteX4" fmla="*/ 3675837 w 4929895"/>
              <a:gd name="connsiteY4" fmla="*/ 342710 h 354470"/>
              <a:gd name="connsiteX5" fmla="*/ 4744264 w 4929895"/>
              <a:gd name="connsiteY5" fmla="*/ 105837 h 354470"/>
              <a:gd name="connsiteX6" fmla="*/ 4789622 w 4929895"/>
              <a:gd name="connsiteY6" fmla="*/ 90717 h 354470"/>
              <a:gd name="connsiteX0" fmla="*/ 0 w 5046368"/>
              <a:gd name="connsiteY0" fmla="*/ 67199 h 290632"/>
              <a:gd name="connsiteX1" fmla="*/ 931787 w 5046368"/>
              <a:gd name="connsiteY1" fmla="*/ 112557 h 290632"/>
              <a:gd name="connsiteX2" fmla="*/ 1781449 w 5046368"/>
              <a:gd name="connsiteY2" fmla="*/ 263753 h 290632"/>
              <a:gd name="connsiteX3" fmla="*/ 2653326 w 5046368"/>
              <a:gd name="connsiteY3" fmla="*/ 112557 h 290632"/>
              <a:gd name="connsiteX4" fmla="*/ 3792310 w 5046368"/>
              <a:gd name="connsiteY4" fmla="*/ 278872 h 290632"/>
              <a:gd name="connsiteX5" fmla="*/ 4860737 w 5046368"/>
              <a:gd name="connsiteY5" fmla="*/ 41999 h 290632"/>
              <a:gd name="connsiteX6" fmla="*/ 4906095 w 5046368"/>
              <a:gd name="connsiteY6" fmla="*/ 26879 h 290632"/>
              <a:gd name="connsiteX0" fmla="*/ 0 w 5046368"/>
              <a:gd name="connsiteY0" fmla="*/ 67199 h 290632"/>
              <a:gd name="connsiteX1" fmla="*/ 931787 w 5046368"/>
              <a:gd name="connsiteY1" fmla="*/ 112557 h 290632"/>
              <a:gd name="connsiteX2" fmla="*/ 1781449 w 5046368"/>
              <a:gd name="connsiteY2" fmla="*/ 263753 h 290632"/>
              <a:gd name="connsiteX3" fmla="*/ 2653326 w 5046368"/>
              <a:gd name="connsiteY3" fmla="*/ 112557 h 290632"/>
              <a:gd name="connsiteX4" fmla="*/ 3792310 w 5046368"/>
              <a:gd name="connsiteY4" fmla="*/ 278872 h 290632"/>
              <a:gd name="connsiteX5" fmla="*/ 4860737 w 5046368"/>
              <a:gd name="connsiteY5" fmla="*/ 41999 h 290632"/>
              <a:gd name="connsiteX6" fmla="*/ 4906095 w 5046368"/>
              <a:gd name="connsiteY6" fmla="*/ 26879 h 29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46368" h="290632">
                <a:moveTo>
                  <a:pt x="0" y="67199"/>
                </a:moveTo>
                <a:cubicBezTo>
                  <a:pt x="310596" y="82318"/>
                  <a:pt x="690689" y="62158"/>
                  <a:pt x="931787" y="112557"/>
                </a:cubicBezTo>
                <a:cubicBezTo>
                  <a:pt x="1172885" y="162956"/>
                  <a:pt x="1494526" y="263753"/>
                  <a:pt x="1781449" y="263753"/>
                </a:cubicBezTo>
                <a:cubicBezTo>
                  <a:pt x="2068372" y="263753"/>
                  <a:pt x="2318183" y="110037"/>
                  <a:pt x="2653326" y="112557"/>
                </a:cubicBezTo>
                <a:cubicBezTo>
                  <a:pt x="2988470" y="115077"/>
                  <a:pt x="3424408" y="290632"/>
                  <a:pt x="3792310" y="278872"/>
                </a:cubicBezTo>
                <a:cubicBezTo>
                  <a:pt x="4160212" y="267112"/>
                  <a:pt x="4675106" y="83998"/>
                  <a:pt x="4860737" y="41999"/>
                </a:cubicBezTo>
                <a:cubicBezTo>
                  <a:pt x="5046368" y="0"/>
                  <a:pt x="4906095" y="26879"/>
                  <a:pt x="4906095" y="26879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0" name="Text Placeholder 41"/>
          <p:cNvSpPr txBox="1">
            <a:spLocks/>
          </p:cNvSpPr>
          <p:nvPr/>
        </p:nvSpPr>
        <p:spPr bwMode="auto">
          <a:xfrm>
            <a:off x="348173" y="1748240"/>
            <a:ext cx="11385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>
                <a:tab pos="685800" algn="l"/>
              </a:tabLst>
              <a:defRPr/>
            </a:pPr>
            <a:r>
              <a:rPr lang="en-US" sz="1600" b="1" kern="0">
                <a:latin typeface="Calibri"/>
                <a:cs typeface="Calibri"/>
              </a:rPr>
              <a:t>closed</a:t>
            </a:r>
            <a:endParaRPr lang="en-US" sz="1600" b="1"/>
          </a:p>
        </p:txBody>
      </p:sp>
      <p:sp>
        <p:nvSpPr>
          <p:cNvPr id="46" name="AutoShape 33"/>
          <p:cNvSpPr>
            <a:spLocks noChangeArrowheads="1"/>
          </p:cNvSpPr>
          <p:nvPr/>
        </p:nvSpPr>
        <p:spPr bwMode="auto">
          <a:xfrm>
            <a:off x="2044825" y="3646094"/>
            <a:ext cx="273850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48" name="Oval 47"/>
          <p:cNvSpPr/>
          <p:nvPr/>
        </p:nvSpPr>
        <p:spPr bwMode="auto">
          <a:xfrm rot="16200000">
            <a:off x="1883135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52" name="Oval 51"/>
          <p:cNvSpPr/>
          <p:nvPr/>
        </p:nvSpPr>
        <p:spPr bwMode="auto">
          <a:xfrm rot="16200000">
            <a:off x="1883135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53" name="Oval 52"/>
          <p:cNvSpPr/>
          <p:nvPr/>
        </p:nvSpPr>
        <p:spPr bwMode="auto">
          <a:xfrm rot="16200000">
            <a:off x="2976084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54" name="Oval 53"/>
          <p:cNvSpPr/>
          <p:nvPr/>
        </p:nvSpPr>
        <p:spPr bwMode="auto">
          <a:xfrm rot="16200000">
            <a:off x="2976084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55" name="Oval 54"/>
          <p:cNvSpPr/>
          <p:nvPr/>
        </p:nvSpPr>
        <p:spPr bwMode="auto">
          <a:xfrm rot="16200000">
            <a:off x="4069032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57" name="Oval 56"/>
          <p:cNvSpPr/>
          <p:nvPr/>
        </p:nvSpPr>
        <p:spPr bwMode="auto">
          <a:xfrm rot="16200000">
            <a:off x="4069032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59" name="Straight Arrow Connector 58"/>
          <p:cNvCxnSpPr>
            <a:stCxn id="48" idx="2"/>
            <a:endCxn id="52" idx="6"/>
          </p:cNvCxnSpPr>
          <p:nvPr/>
        </p:nvCxnSpPr>
        <p:spPr bwMode="auto">
          <a:xfrm rot="5400000">
            <a:off x="1475782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0" name="Straight Arrow Connector 59"/>
          <p:cNvCxnSpPr>
            <a:stCxn id="53" idx="2"/>
            <a:endCxn id="54" idx="6"/>
          </p:cNvCxnSpPr>
          <p:nvPr/>
        </p:nvCxnSpPr>
        <p:spPr bwMode="auto">
          <a:xfrm rot="5400000">
            <a:off x="2568731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1" name="Straight Arrow Connector 60"/>
          <p:cNvCxnSpPr>
            <a:stCxn id="55" idx="2"/>
            <a:endCxn id="57" idx="6"/>
          </p:cNvCxnSpPr>
          <p:nvPr/>
        </p:nvCxnSpPr>
        <p:spPr bwMode="auto">
          <a:xfrm rot="5400000">
            <a:off x="3661679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2" name="Straight Arrow Connector 61"/>
          <p:cNvCxnSpPr>
            <a:stCxn id="54" idx="4"/>
            <a:endCxn id="57" idx="0"/>
          </p:cNvCxnSpPr>
          <p:nvPr/>
        </p:nvCxnSpPr>
        <p:spPr bwMode="auto">
          <a:xfrm>
            <a:off x="3113243" y="2789693"/>
            <a:ext cx="955789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63" name="Oval 62"/>
          <p:cNvSpPr/>
          <p:nvPr/>
        </p:nvSpPr>
        <p:spPr bwMode="auto">
          <a:xfrm rot="16200000">
            <a:off x="1883135" y="3809725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4" name="Oval 63"/>
          <p:cNvSpPr/>
          <p:nvPr/>
        </p:nvSpPr>
        <p:spPr bwMode="auto">
          <a:xfrm rot="16200000">
            <a:off x="2976084" y="3809725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65" name="Straight Arrow Connector 64"/>
          <p:cNvCxnSpPr>
            <a:endCxn id="63" idx="6"/>
          </p:cNvCxnSpPr>
          <p:nvPr/>
        </p:nvCxnSpPr>
        <p:spPr bwMode="auto">
          <a:xfrm rot="5400000">
            <a:off x="1475782" y="3333792"/>
            <a:ext cx="951866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6" name="Straight Arrow Connector 65"/>
          <p:cNvCxnSpPr>
            <a:endCxn id="64" idx="6"/>
          </p:cNvCxnSpPr>
          <p:nvPr/>
        </p:nvCxnSpPr>
        <p:spPr bwMode="auto">
          <a:xfrm rot="5400000">
            <a:off x="2568731" y="3333792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7" name="Straight Arrow Connector 66"/>
          <p:cNvCxnSpPr>
            <a:endCxn id="71" idx="6"/>
          </p:cNvCxnSpPr>
          <p:nvPr/>
        </p:nvCxnSpPr>
        <p:spPr bwMode="auto">
          <a:xfrm rot="5400000">
            <a:off x="3118167" y="3878098"/>
            <a:ext cx="2039684" cy="79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2020294" y="2789279"/>
            <a:ext cx="955790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69" name="Oval 68"/>
          <p:cNvSpPr/>
          <p:nvPr/>
        </p:nvSpPr>
        <p:spPr bwMode="auto">
          <a:xfrm rot="16200000">
            <a:off x="1883135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0" name="Oval 69"/>
          <p:cNvSpPr/>
          <p:nvPr/>
        </p:nvSpPr>
        <p:spPr bwMode="auto">
          <a:xfrm rot="16200000">
            <a:off x="2976084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1" name="Oval 70"/>
          <p:cNvSpPr/>
          <p:nvPr/>
        </p:nvSpPr>
        <p:spPr bwMode="auto">
          <a:xfrm rot="16200000">
            <a:off x="4069032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72" name="Straight Arrow Connector 71"/>
          <p:cNvCxnSpPr>
            <a:endCxn id="69" idx="6"/>
          </p:cNvCxnSpPr>
          <p:nvPr/>
        </p:nvCxnSpPr>
        <p:spPr bwMode="auto">
          <a:xfrm rot="5400000">
            <a:off x="1475782" y="4422404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3" name="Straight Arrow Connector 72"/>
          <p:cNvCxnSpPr>
            <a:endCxn id="70" idx="6"/>
          </p:cNvCxnSpPr>
          <p:nvPr/>
        </p:nvCxnSpPr>
        <p:spPr bwMode="auto">
          <a:xfrm rot="5400000">
            <a:off x="2568731" y="4422404"/>
            <a:ext cx="951866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4" name="Straight Arrow Connector 73"/>
          <p:cNvCxnSpPr>
            <a:stCxn id="69" idx="4"/>
            <a:endCxn id="70" idx="0"/>
          </p:cNvCxnSpPr>
          <p:nvPr/>
        </p:nvCxnSpPr>
        <p:spPr bwMode="auto">
          <a:xfrm>
            <a:off x="2020294" y="4966916"/>
            <a:ext cx="955790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5" name="Straight Arrow Connector 74"/>
          <p:cNvCxnSpPr>
            <a:stCxn id="70" idx="4"/>
            <a:endCxn id="71" idx="0"/>
          </p:cNvCxnSpPr>
          <p:nvPr/>
        </p:nvCxnSpPr>
        <p:spPr bwMode="auto">
          <a:xfrm>
            <a:off x="3113243" y="4966916"/>
            <a:ext cx="955789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6" name="Straight Arrow Connector 75"/>
          <p:cNvCxnSpPr>
            <a:stCxn id="70" idx="7"/>
          </p:cNvCxnSpPr>
          <p:nvPr/>
        </p:nvCxnSpPr>
        <p:spPr bwMode="auto">
          <a:xfrm rot="10800000">
            <a:off x="2000208" y="3926385"/>
            <a:ext cx="995962" cy="99203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77" name="AutoShape 33"/>
          <p:cNvSpPr>
            <a:spLocks noChangeArrowheads="1"/>
          </p:cNvSpPr>
          <p:nvPr/>
        </p:nvSpPr>
        <p:spPr bwMode="auto">
          <a:xfrm>
            <a:off x="2042405" y="1489029"/>
            <a:ext cx="533599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A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v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78" name="AutoShape 33"/>
          <p:cNvSpPr>
            <a:spLocks noChangeArrowheads="1"/>
          </p:cNvSpPr>
          <p:nvPr/>
        </p:nvSpPr>
        <p:spPr bwMode="auto">
          <a:xfrm>
            <a:off x="4229656" y="1489029"/>
            <a:ext cx="54642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C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u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79" name="AutoShape 33"/>
          <p:cNvSpPr>
            <a:spLocks noChangeArrowheads="1"/>
          </p:cNvSpPr>
          <p:nvPr/>
        </p:nvSpPr>
        <p:spPr bwMode="auto">
          <a:xfrm>
            <a:off x="2052485" y="2562522"/>
            <a:ext cx="249359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D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sp>
        <p:nvSpPr>
          <p:cNvPr id="80" name="AutoShape 33"/>
          <p:cNvSpPr>
            <a:spLocks noChangeArrowheads="1"/>
          </p:cNvSpPr>
          <p:nvPr/>
        </p:nvSpPr>
        <p:spPr bwMode="auto">
          <a:xfrm>
            <a:off x="3146111" y="2562522"/>
            <a:ext cx="210285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E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sp>
        <p:nvSpPr>
          <p:cNvPr id="81" name="AutoShape 33"/>
          <p:cNvSpPr>
            <a:spLocks noChangeArrowheads="1"/>
          </p:cNvSpPr>
          <p:nvPr/>
        </p:nvSpPr>
        <p:spPr bwMode="auto">
          <a:xfrm>
            <a:off x="4239736" y="2562522"/>
            <a:ext cx="201419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F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cxnSp>
        <p:nvCxnSpPr>
          <p:cNvPr id="82" name="Straight Arrow Connector 81"/>
          <p:cNvCxnSpPr>
            <a:stCxn id="70" idx="7"/>
          </p:cNvCxnSpPr>
          <p:nvPr/>
        </p:nvCxnSpPr>
        <p:spPr bwMode="auto">
          <a:xfrm rot="10800000">
            <a:off x="2000208" y="2837773"/>
            <a:ext cx="995962" cy="208065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83" name="AutoShape 33"/>
          <p:cNvSpPr>
            <a:spLocks noChangeArrowheads="1"/>
          </p:cNvSpPr>
          <p:nvPr/>
        </p:nvSpPr>
        <p:spPr bwMode="auto">
          <a:xfrm>
            <a:off x="3142181" y="3676333"/>
            <a:ext cx="25176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H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cxnSp>
        <p:nvCxnSpPr>
          <p:cNvPr id="84" name="Straight Arrow Connector 83"/>
          <p:cNvCxnSpPr>
            <a:endCxn id="64" idx="5"/>
          </p:cNvCxnSpPr>
          <p:nvPr/>
        </p:nvCxnSpPr>
        <p:spPr bwMode="auto">
          <a:xfrm rot="10800000" flipV="1">
            <a:off x="3093158" y="2837773"/>
            <a:ext cx="995961" cy="99203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85" name="AutoShape 33"/>
          <p:cNvSpPr>
            <a:spLocks noChangeArrowheads="1"/>
          </p:cNvSpPr>
          <p:nvPr/>
        </p:nvSpPr>
        <p:spPr bwMode="auto">
          <a:xfrm>
            <a:off x="2057525" y="4759905"/>
            <a:ext cx="158138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J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sp>
        <p:nvSpPr>
          <p:cNvPr id="87" name="AutoShape 33"/>
          <p:cNvSpPr>
            <a:spLocks noChangeArrowheads="1"/>
          </p:cNvSpPr>
          <p:nvPr/>
        </p:nvSpPr>
        <p:spPr bwMode="auto">
          <a:xfrm>
            <a:off x="4239740" y="4754864"/>
            <a:ext cx="189396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L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sp>
        <p:nvSpPr>
          <p:cNvPr id="88" name="AutoShape 33"/>
          <p:cNvSpPr>
            <a:spLocks noChangeArrowheads="1"/>
          </p:cNvSpPr>
          <p:nvPr/>
        </p:nvSpPr>
        <p:spPr bwMode="auto">
          <a:xfrm>
            <a:off x="3136031" y="1489029"/>
            <a:ext cx="610544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B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91" name="Text Placeholder 41"/>
          <p:cNvSpPr txBox="1">
            <a:spLocks/>
          </p:cNvSpPr>
          <p:nvPr/>
        </p:nvSpPr>
        <p:spPr bwMode="auto">
          <a:xfrm>
            <a:off x="6242021" y="3036407"/>
            <a:ext cx="1539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X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92" name="Text Placeholder 41"/>
          <p:cNvSpPr txBox="1">
            <a:spLocks/>
          </p:cNvSpPr>
          <p:nvPr/>
        </p:nvSpPr>
        <p:spPr bwMode="auto">
          <a:xfrm>
            <a:off x="6657854" y="3030788"/>
            <a:ext cx="6919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b="1" kern="0">
                <a:latin typeface="Calibri"/>
                <a:cs typeface="Calibri"/>
              </a:rPr>
              <a:t>poss</a:t>
            </a:r>
            <a:r>
              <a:rPr lang="en-US" sz="1800" kern="0">
                <a:latin typeface="Calibri"/>
                <a:cs typeface="Calibri"/>
              </a:rPr>
              <a:t>(</a:t>
            </a:r>
            <a:r>
              <a:rPr lang="en-US" sz="1800" i="1" kern="0">
                <a:latin typeface="Calibri"/>
                <a:cs typeface="Calibri"/>
              </a:rPr>
              <a:t>X</a:t>
            </a:r>
            <a:r>
              <a:rPr lang="en-US" sz="1800" kern="0">
                <a:latin typeface="Calibri"/>
                <a:cs typeface="Calibri"/>
              </a:rPr>
              <a:t>)</a:t>
            </a:r>
          </a:p>
        </p:txBody>
      </p:sp>
      <p:sp>
        <p:nvSpPr>
          <p:cNvPr id="93" name="Text Placeholder 41"/>
          <p:cNvSpPr txBox="1">
            <a:spLocks/>
          </p:cNvSpPr>
          <p:nvPr/>
        </p:nvSpPr>
        <p:spPr bwMode="auto">
          <a:xfrm>
            <a:off x="7540085" y="3030788"/>
            <a:ext cx="6346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b="1" kern="0">
                <a:latin typeface="Calibri"/>
                <a:cs typeface="Calibri"/>
              </a:rPr>
              <a:t>cert</a:t>
            </a:r>
            <a:r>
              <a:rPr lang="en-US" sz="1800" kern="0">
                <a:latin typeface="Calibri"/>
                <a:cs typeface="Calibri"/>
              </a:rPr>
              <a:t>(</a:t>
            </a:r>
            <a:r>
              <a:rPr lang="en-US" sz="1800" i="1" kern="0">
                <a:latin typeface="Calibri"/>
                <a:cs typeface="Calibri"/>
              </a:rPr>
              <a:t>X</a:t>
            </a:r>
            <a:r>
              <a:rPr lang="en-US" sz="1800" kern="0">
                <a:latin typeface="Calibri"/>
                <a:cs typeface="Calibri"/>
              </a:rPr>
              <a:t>)</a:t>
            </a: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6117159" y="3403342"/>
            <a:ext cx="2157809" cy="158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 Placeholder 41"/>
          <p:cNvSpPr txBox="1">
            <a:spLocks/>
          </p:cNvSpPr>
          <p:nvPr/>
        </p:nvSpPr>
        <p:spPr bwMode="auto">
          <a:xfrm>
            <a:off x="6242021" y="3446637"/>
            <a:ext cx="1463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A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96" name="Text Placeholder 41"/>
          <p:cNvSpPr txBox="1">
            <a:spLocks/>
          </p:cNvSpPr>
          <p:nvPr/>
        </p:nvSpPr>
        <p:spPr bwMode="auto">
          <a:xfrm>
            <a:off x="6657854" y="344101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v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98" name="Text Placeholder 41"/>
          <p:cNvSpPr txBox="1">
            <a:spLocks/>
          </p:cNvSpPr>
          <p:nvPr/>
        </p:nvSpPr>
        <p:spPr bwMode="auto">
          <a:xfrm>
            <a:off x="6242021" y="3720280"/>
            <a:ext cx="1383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B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99" name="Text Placeholder 41"/>
          <p:cNvSpPr txBox="1">
            <a:spLocks/>
          </p:cNvSpPr>
          <p:nvPr/>
        </p:nvSpPr>
        <p:spPr bwMode="auto">
          <a:xfrm>
            <a:off x="6657854" y="3720280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01" name="Text Placeholder 41"/>
          <p:cNvSpPr txBox="1">
            <a:spLocks/>
          </p:cNvSpPr>
          <p:nvPr/>
        </p:nvSpPr>
        <p:spPr bwMode="auto">
          <a:xfrm>
            <a:off x="6242021" y="3993923"/>
            <a:ext cx="1410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C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02" name="Text Placeholder 41"/>
          <p:cNvSpPr txBox="1">
            <a:spLocks/>
          </p:cNvSpPr>
          <p:nvPr/>
        </p:nvSpPr>
        <p:spPr bwMode="auto">
          <a:xfrm>
            <a:off x="6657854" y="3993923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u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04" name="Text Placeholder 41"/>
          <p:cNvSpPr txBox="1">
            <a:spLocks/>
          </p:cNvSpPr>
          <p:nvPr/>
        </p:nvSpPr>
        <p:spPr bwMode="auto">
          <a:xfrm>
            <a:off x="6242021" y="4267566"/>
            <a:ext cx="1548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D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05" name="Text Placeholder 41"/>
          <p:cNvSpPr txBox="1">
            <a:spLocks/>
          </p:cNvSpPr>
          <p:nvPr/>
        </p:nvSpPr>
        <p:spPr bwMode="auto">
          <a:xfrm>
            <a:off x="6657854" y="4267566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07" name="Text Placeholder 41"/>
          <p:cNvSpPr txBox="1">
            <a:spLocks/>
          </p:cNvSpPr>
          <p:nvPr/>
        </p:nvSpPr>
        <p:spPr bwMode="auto">
          <a:xfrm>
            <a:off x="6242021" y="4541209"/>
            <a:ext cx="1282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E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08" name="Text Placeholder 41"/>
          <p:cNvSpPr txBox="1">
            <a:spLocks/>
          </p:cNvSpPr>
          <p:nvPr/>
        </p:nvSpPr>
        <p:spPr bwMode="auto">
          <a:xfrm>
            <a:off x="6657854" y="4541209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10" name="Text Placeholder 41"/>
          <p:cNvSpPr txBox="1">
            <a:spLocks/>
          </p:cNvSpPr>
          <p:nvPr/>
        </p:nvSpPr>
        <p:spPr bwMode="auto">
          <a:xfrm>
            <a:off x="6242021" y="4814852"/>
            <a:ext cx="1282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F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11" name="Text Placeholder 41"/>
          <p:cNvSpPr txBox="1">
            <a:spLocks/>
          </p:cNvSpPr>
          <p:nvPr/>
        </p:nvSpPr>
        <p:spPr bwMode="auto">
          <a:xfrm>
            <a:off x="6657854" y="4814852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13" name="Text Placeholder 41"/>
          <p:cNvSpPr txBox="1">
            <a:spLocks/>
          </p:cNvSpPr>
          <p:nvPr/>
        </p:nvSpPr>
        <p:spPr bwMode="auto">
          <a:xfrm>
            <a:off x="6242021" y="5088495"/>
            <a:ext cx="1667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G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14" name="Text Placeholder 41"/>
          <p:cNvSpPr txBox="1">
            <a:spLocks/>
          </p:cNvSpPr>
          <p:nvPr/>
        </p:nvSpPr>
        <p:spPr bwMode="auto">
          <a:xfrm>
            <a:off x="6657854" y="508849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16" name="Text Placeholder 41"/>
          <p:cNvSpPr txBox="1">
            <a:spLocks/>
          </p:cNvSpPr>
          <p:nvPr/>
        </p:nvSpPr>
        <p:spPr bwMode="auto">
          <a:xfrm>
            <a:off x="6242021" y="5362138"/>
            <a:ext cx="1667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H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17" name="Text Placeholder 41"/>
          <p:cNvSpPr txBox="1">
            <a:spLocks/>
          </p:cNvSpPr>
          <p:nvPr/>
        </p:nvSpPr>
        <p:spPr bwMode="auto">
          <a:xfrm>
            <a:off x="6657854" y="5362138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19" name="Text Placeholder 41"/>
          <p:cNvSpPr txBox="1">
            <a:spLocks/>
          </p:cNvSpPr>
          <p:nvPr/>
        </p:nvSpPr>
        <p:spPr bwMode="auto">
          <a:xfrm>
            <a:off x="6242021" y="5635781"/>
            <a:ext cx="1026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J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20" name="Text Placeholder 41"/>
          <p:cNvSpPr txBox="1">
            <a:spLocks/>
          </p:cNvSpPr>
          <p:nvPr/>
        </p:nvSpPr>
        <p:spPr bwMode="auto">
          <a:xfrm>
            <a:off x="6657854" y="5635781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23" name="Text Placeholder 41"/>
          <p:cNvSpPr txBox="1">
            <a:spLocks/>
          </p:cNvSpPr>
          <p:nvPr/>
        </p:nvSpPr>
        <p:spPr bwMode="auto">
          <a:xfrm>
            <a:off x="6242021" y="5909424"/>
            <a:ext cx="1539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K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29" name="Text Placeholder 41"/>
          <p:cNvSpPr txBox="1">
            <a:spLocks/>
          </p:cNvSpPr>
          <p:nvPr/>
        </p:nvSpPr>
        <p:spPr bwMode="auto">
          <a:xfrm>
            <a:off x="6657854" y="5909424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35" name="Text Placeholder 41"/>
          <p:cNvSpPr txBox="1">
            <a:spLocks/>
          </p:cNvSpPr>
          <p:nvPr/>
        </p:nvSpPr>
        <p:spPr bwMode="auto">
          <a:xfrm>
            <a:off x="6242021" y="6183065"/>
            <a:ext cx="1098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L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6" name="Text Placeholder 41"/>
          <p:cNvSpPr txBox="1">
            <a:spLocks/>
          </p:cNvSpPr>
          <p:nvPr/>
        </p:nvSpPr>
        <p:spPr bwMode="auto">
          <a:xfrm>
            <a:off x="6657854" y="618306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38" name="Text Placeholder 41"/>
          <p:cNvSpPr txBox="1">
            <a:spLocks/>
          </p:cNvSpPr>
          <p:nvPr/>
        </p:nvSpPr>
        <p:spPr bwMode="auto">
          <a:xfrm>
            <a:off x="7540085" y="344101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v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39" name="Text Placeholder 41"/>
          <p:cNvSpPr txBox="1">
            <a:spLocks/>
          </p:cNvSpPr>
          <p:nvPr/>
        </p:nvSpPr>
        <p:spPr bwMode="auto">
          <a:xfrm>
            <a:off x="7540085" y="3720280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40" name="Text Placeholder 41"/>
          <p:cNvSpPr txBox="1">
            <a:spLocks/>
          </p:cNvSpPr>
          <p:nvPr/>
        </p:nvSpPr>
        <p:spPr bwMode="auto">
          <a:xfrm>
            <a:off x="7540085" y="3993923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u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42" name="Text Placeholder 41"/>
          <p:cNvSpPr txBox="1">
            <a:spLocks/>
          </p:cNvSpPr>
          <p:nvPr/>
        </p:nvSpPr>
        <p:spPr bwMode="auto">
          <a:xfrm>
            <a:off x="7540085" y="4267566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43" name="Text Placeholder 41"/>
          <p:cNvSpPr txBox="1">
            <a:spLocks/>
          </p:cNvSpPr>
          <p:nvPr/>
        </p:nvSpPr>
        <p:spPr bwMode="auto">
          <a:xfrm>
            <a:off x="7540085" y="4541209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45" name="Text Placeholder 41"/>
          <p:cNvSpPr txBox="1">
            <a:spLocks/>
          </p:cNvSpPr>
          <p:nvPr/>
        </p:nvSpPr>
        <p:spPr bwMode="auto">
          <a:xfrm>
            <a:off x="7540085" y="4814852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47" name="Text Placeholder 41"/>
          <p:cNvSpPr txBox="1">
            <a:spLocks/>
          </p:cNvSpPr>
          <p:nvPr/>
        </p:nvSpPr>
        <p:spPr bwMode="auto">
          <a:xfrm>
            <a:off x="7540085" y="508849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48" name="Text Placeholder 41"/>
          <p:cNvSpPr txBox="1">
            <a:spLocks/>
          </p:cNvSpPr>
          <p:nvPr/>
        </p:nvSpPr>
        <p:spPr bwMode="auto">
          <a:xfrm>
            <a:off x="7540085" y="5362138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49" name="Text Placeholder 41"/>
          <p:cNvSpPr txBox="1">
            <a:spLocks/>
          </p:cNvSpPr>
          <p:nvPr/>
        </p:nvSpPr>
        <p:spPr bwMode="auto">
          <a:xfrm>
            <a:off x="7540085" y="5635781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54" name="Text Placeholder 41"/>
          <p:cNvSpPr txBox="1">
            <a:spLocks/>
          </p:cNvSpPr>
          <p:nvPr/>
        </p:nvSpPr>
        <p:spPr bwMode="auto">
          <a:xfrm>
            <a:off x="7540085" y="5909424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55" name="Text Placeholder 41"/>
          <p:cNvSpPr txBox="1">
            <a:spLocks/>
          </p:cNvSpPr>
          <p:nvPr/>
        </p:nvSpPr>
        <p:spPr bwMode="auto">
          <a:xfrm>
            <a:off x="7540085" y="618306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58" name="Text Placeholder 41"/>
          <p:cNvSpPr txBox="1">
            <a:spLocks/>
          </p:cNvSpPr>
          <p:nvPr/>
        </p:nvSpPr>
        <p:spPr bwMode="auto">
          <a:xfrm>
            <a:off x="5502572" y="742315"/>
            <a:ext cx="31460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73038" marR="0" lvl="1" indent="-173038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   Initialize </a:t>
            </a:r>
            <a:r>
              <a:rPr lang="en-US" sz="1600" b="1" kern="0">
                <a:solidFill>
                  <a:srgbClr val="FF0000"/>
                </a:solidFill>
                <a:latin typeface="Calibri"/>
                <a:cs typeface="Calibri"/>
              </a:rPr>
              <a:t>closed </a:t>
            </a: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with explicit beliefs</a:t>
            </a:r>
          </a:p>
        </p:txBody>
      </p:sp>
      <p:sp>
        <p:nvSpPr>
          <p:cNvPr id="160" name="Text Placeholder 41"/>
          <p:cNvSpPr txBox="1">
            <a:spLocks/>
          </p:cNvSpPr>
          <p:nvPr/>
        </p:nvSpPr>
        <p:spPr bwMode="auto">
          <a:xfrm>
            <a:off x="5502572" y="505621"/>
            <a:ext cx="364142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73038" lvl="1" indent="-173038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</a:t>
            </a: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Keep 2 sets: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closed</a:t>
            </a:r>
            <a:r>
              <a:rPr kumimoji="0" lang="en-US" sz="160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 /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open</a:t>
            </a:r>
          </a:p>
        </p:txBody>
      </p:sp>
      <p:sp>
        <p:nvSpPr>
          <p:cNvPr id="90" name="Text Placeholder 41"/>
          <p:cNvSpPr txBox="1">
            <a:spLocks/>
          </p:cNvSpPr>
          <p:nvPr/>
        </p:nvSpPr>
        <p:spPr bwMode="auto">
          <a:xfrm>
            <a:off x="348173" y="2225316"/>
            <a:ext cx="11385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>
                <a:tab pos="685800" algn="l"/>
              </a:tabLst>
              <a:defRPr/>
            </a:pPr>
            <a:r>
              <a:rPr lang="en-US" sz="1600" b="1" kern="0">
                <a:latin typeface="Calibri"/>
                <a:cs typeface="Calibri"/>
              </a:rPr>
              <a:t>open</a:t>
            </a:r>
            <a:endParaRPr lang="en-US" sz="1600" b="1"/>
          </a:p>
        </p:txBody>
      </p:sp>
      <p:sp>
        <p:nvSpPr>
          <p:cNvPr id="100" name="AutoShape 33"/>
          <p:cNvSpPr>
            <a:spLocks noChangeArrowheads="1"/>
          </p:cNvSpPr>
          <p:nvPr/>
        </p:nvSpPr>
        <p:spPr bwMode="auto">
          <a:xfrm>
            <a:off x="3148531" y="4754864"/>
            <a:ext cx="200175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K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86" name="Text Placeholder 41"/>
          <p:cNvSpPr txBox="1">
            <a:spLocks/>
          </p:cNvSpPr>
          <p:nvPr/>
        </p:nvSpPr>
        <p:spPr bwMode="auto">
          <a:xfrm>
            <a:off x="480294" y="751842"/>
            <a:ext cx="31290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73038" marR="0" lvl="1" indent="-173038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kumimoji="0" lang="en-US" sz="200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Focus</a:t>
            </a:r>
            <a:r>
              <a:rPr kumimoji="0" lang="en-US" sz="2000" i="0" u="none" strike="noStrike" kern="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 on binary trust network</a:t>
            </a:r>
            <a:endParaRPr kumimoji="0" lang="en-US" sz="2000" i="0" u="none" strike="noStrike" kern="0" cap="none" spc="0" normalizeH="0" baseline="3000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89" name="AutoShape 33"/>
          <p:cNvSpPr>
            <a:spLocks noChangeArrowheads="1"/>
          </p:cNvSpPr>
          <p:nvPr/>
        </p:nvSpPr>
        <p:spPr bwMode="auto">
          <a:xfrm>
            <a:off x="4856122" y="2459606"/>
            <a:ext cx="890355" cy="302008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preferred</a:t>
            </a:r>
            <a:endParaRPr lang="en-US" sz="1800" baseline="-25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7" name="Freeform 96"/>
          <p:cNvSpPr/>
          <p:nvPr/>
        </p:nvSpPr>
        <p:spPr bwMode="auto">
          <a:xfrm rot="7191873">
            <a:off x="4412910" y="2212185"/>
            <a:ext cx="110475" cy="678031"/>
          </a:xfrm>
          <a:custGeom>
            <a:avLst/>
            <a:gdLst>
              <a:gd name="connsiteX0" fmla="*/ 0 w 190500"/>
              <a:gd name="connsiteY0" fmla="*/ 0 h 381000"/>
              <a:gd name="connsiteX1" fmla="*/ 133350 w 190500"/>
              <a:gd name="connsiteY1" fmla="*/ 107950 h 381000"/>
              <a:gd name="connsiteX2" fmla="*/ 114300 w 190500"/>
              <a:gd name="connsiteY2" fmla="*/ 279400 h 381000"/>
              <a:gd name="connsiteX3" fmla="*/ 190500 w 190500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381000">
                <a:moveTo>
                  <a:pt x="0" y="0"/>
                </a:moveTo>
                <a:cubicBezTo>
                  <a:pt x="57150" y="30691"/>
                  <a:pt x="114300" y="61383"/>
                  <a:pt x="133350" y="107950"/>
                </a:cubicBezTo>
                <a:cubicBezTo>
                  <a:pt x="152400" y="154517"/>
                  <a:pt x="104775" y="233892"/>
                  <a:pt x="114300" y="279400"/>
                </a:cubicBezTo>
                <a:cubicBezTo>
                  <a:pt x="123825" y="324908"/>
                  <a:pt x="190500" y="381000"/>
                  <a:pt x="190500" y="3810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utoShape 33"/>
          <p:cNvSpPr>
            <a:spLocks noChangeArrowheads="1"/>
          </p:cNvSpPr>
          <p:nvPr/>
        </p:nvSpPr>
        <p:spPr bwMode="auto">
          <a:xfrm>
            <a:off x="4856122" y="3137002"/>
            <a:ext cx="1325308" cy="302008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non-preferred</a:t>
            </a:r>
            <a:endParaRPr lang="en-US" sz="1800" baseline="-25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06" name="Freeform 105"/>
          <p:cNvSpPr/>
          <p:nvPr/>
        </p:nvSpPr>
        <p:spPr bwMode="auto">
          <a:xfrm rot="7191873">
            <a:off x="4192170" y="2520979"/>
            <a:ext cx="146820" cy="1160946"/>
          </a:xfrm>
          <a:custGeom>
            <a:avLst/>
            <a:gdLst>
              <a:gd name="connsiteX0" fmla="*/ 0 w 190500"/>
              <a:gd name="connsiteY0" fmla="*/ 0 h 381000"/>
              <a:gd name="connsiteX1" fmla="*/ 133350 w 190500"/>
              <a:gd name="connsiteY1" fmla="*/ 107950 h 381000"/>
              <a:gd name="connsiteX2" fmla="*/ 114300 w 190500"/>
              <a:gd name="connsiteY2" fmla="*/ 279400 h 381000"/>
              <a:gd name="connsiteX3" fmla="*/ 190500 w 190500"/>
              <a:gd name="connsiteY3" fmla="*/ 381000 h 381000"/>
              <a:gd name="connsiteX0" fmla="*/ 0 w 152400"/>
              <a:gd name="connsiteY0" fmla="*/ 0 h 653373"/>
              <a:gd name="connsiteX1" fmla="*/ 133350 w 152400"/>
              <a:gd name="connsiteY1" fmla="*/ 107950 h 653373"/>
              <a:gd name="connsiteX2" fmla="*/ 114300 w 152400"/>
              <a:gd name="connsiteY2" fmla="*/ 279400 h 653373"/>
              <a:gd name="connsiteX3" fmla="*/ 127297 w 152400"/>
              <a:gd name="connsiteY3" fmla="*/ 653373 h 653373"/>
              <a:gd name="connsiteX0" fmla="*/ 0 w 245285"/>
              <a:gd name="connsiteY0" fmla="*/ 0 h 653373"/>
              <a:gd name="connsiteX1" fmla="*/ 133350 w 245285"/>
              <a:gd name="connsiteY1" fmla="*/ 107950 h 653373"/>
              <a:gd name="connsiteX2" fmla="*/ 114300 w 245285"/>
              <a:gd name="connsiteY2" fmla="*/ 279400 h 653373"/>
              <a:gd name="connsiteX3" fmla="*/ 243119 w 245285"/>
              <a:gd name="connsiteY3" fmla="*/ 496713 h 653373"/>
              <a:gd name="connsiteX4" fmla="*/ 127297 w 245285"/>
              <a:gd name="connsiteY4" fmla="*/ 653373 h 653373"/>
              <a:gd name="connsiteX0" fmla="*/ 0 w 245285"/>
              <a:gd name="connsiteY0" fmla="*/ 0 h 653373"/>
              <a:gd name="connsiteX1" fmla="*/ 133350 w 245285"/>
              <a:gd name="connsiteY1" fmla="*/ 107950 h 653373"/>
              <a:gd name="connsiteX2" fmla="*/ 243119 w 245285"/>
              <a:gd name="connsiteY2" fmla="*/ 496713 h 653373"/>
              <a:gd name="connsiteX3" fmla="*/ 127297 w 245285"/>
              <a:gd name="connsiteY3" fmla="*/ 653373 h 653373"/>
              <a:gd name="connsiteX0" fmla="*/ 0 w 245285"/>
              <a:gd name="connsiteY0" fmla="*/ 0 h 653373"/>
              <a:gd name="connsiteX1" fmla="*/ 133350 w 245285"/>
              <a:gd name="connsiteY1" fmla="*/ 107950 h 653373"/>
              <a:gd name="connsiteX2" fmla="*/ 243119 w 245285"/>
              <a:gd name="connsiteY2" fmla="*/ 496713 h 653373"/>
              <a:gd name="connsiteX3" fmla="*/ 127297 w 245285"/>
              <a:gd name="connsiteY3" fmla="*/ 653373 h 653373"/>
              <a:gd name="connsiteX0" fmla="*/ 0 w 386175"/>
              <a:gd name="connsiteY0" fmla="*/ 0 h 653373"/>
              <a:gd name="connsiteX1" fmla="*/ 133350 w 386175"/>
              <a:gd name="connsiteY1" fmla="*/ 107950 h 653373"/>
              <a:gd name="connsiteX2" fmla="*/ 384009 w 386175"/>
              <a:gd name="connsiteY2" fmla="*/ 418690 h 653373"/>
              <a:gd name="connsiteX3" fmla="*/ 127297 w 386175"/>
              <a:gd name="connsiteY3" fmla="*/ 653373 h 653373"/>
              <a:gd name="connsiteX0" fmla="*/ 0 w 386175"/>
              <a:gd name="connsiteY0" fmla="*/ 0 h 653373"/>
              <a:gd name="connsiteX1" fmla="*/ 256068 w 386175"/>
              <a:gd name="connsiteY1" fmla="*/ 179624 h 653373"/>
              <a:gd name="connsiteX2" fmla="*/ 384009 w 386175"/>
              <a:gd name="connsiteY2" fmla="*/ 418690 h 653373"/>
              <a:gd name="connsiteX3" fmla="*/ 127297 w 386175"/>
              <a:gd name="connsiteY3" fmla="*/ 653373 h 65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175" h="653373">
                <a:moveTo>
                  <a:pt x="0" y="0"/>
                </a:moveTo>
                <a:cubicBezTo>
                  <a:pt x="57150" y="30691"/>
                  <a:pt x="192067" y="109842"/>
                  <a:pt x="256068" y="179624"/>
                </a:cubicBezTo>
                <a:cubicBezTo>
                  <a:pt x="320070" y="249406"/>
                  <a:pt x="385018" y="327786"/>
                  <a:pt x="384009" y="418690"/>
                </a:cubicBezTo>
                <a:cubicBezTo>
                  <a:pt x="386175" y="481019"/>
                  <a:pt x="244756" y="577008"/>
                  <a:pt x="127297" y="653373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91" grpId="0"/>
      <p:bldP spid="92" grpId="0"/>
      <p:bldP spid="93" grpId="0"/>
      <p:bldP spid="95" grpId="0"/>
      <p:bldP spid="96" grpId="0"/>
      <p:bldP spid="98" grpId="0"/>
      <p:bldP spid="99" grpId="0"/>
      <p:bldP spid="101" grpId="0"/>
      <p:bldP spid="102" grpId="0"/>
      <p:bldP spid="104" grpId="0"/>
      <p:bldP spid="105" grpId="0"/>
      <p:bldP spid="107" grpId="0"/>
      <p:bldP spid="108" grpId="0"/>
      <p:bldP spid="110" grpId="0"/>
      <p:bldP spid="111" grpId="0"/>
      <p:bldP spid="113" grpId="0"/>
      <p:bldP spid="114" grpId="0"/>
      <p:bldP spid="116" grpId="0"/>
      <p:bldP spid="117" grpId="0"/>
      <p:bldP spid="119" grpId="0"/>
      <p:bldP spid="120" grpId="0"/>
      <p:bldP spid="123" grpId="0"/>
      <p:bldP spid="129" grpId="0"/>
      <p:bldP spid="135" grpId="0"/>
      <p:bldP spid="136" grpId="0"/>
      <p:bldP spid="138" grpId="0"/>
      <p:bldP spid="139" grpId="0"/>
      <p:bldP spid="140" grpId="0"/>
      <p:bldP spid="142" grpId="0"/>
      <p:bldP spid="143" grpId="0"/>
      <p:bldP spid="145" grpId="0"/>
      <p:bldP spid="147" grpId="0"/>
      <p:bldP spid="148" grpId="0"/>
      <p:bldP spid="149" grpId="0"/>
      <p:bldP spid="154" grpId="0"/>
      <p:bldP spid="155" grpId="0"/>
      <p:bldP spid="158" grpId="0"/>
      <p:bldP spid="160" grpId="0"/>
      <p:bldP spid="90" grpId="0"/>
      <p:bldP spid="86" grpId="0"/>
      <p:bldP spid="89" grpId="1" animBg="1"/>
      <p:bldP spid="97" grpId="1" animBg="1"/>
      <p:bldP spid="103" grpId="1" animBg="1"/>
      <p:bldP spid="10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13</a:t>
            </a:fld>
            <a:endParaRPr lang="de-DE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Resolution Algorithm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201590" y="2064665"/>
            <a:ext cx="5240502" cy="290632"/>
          </a:xfrm>
          <a:custGeom>
            <a:avLst/>
            <a:gdLst>
              <a:gd name="connsiteX0" fmla="*/ 0 w 3930166"/>
              <a:gd name="connsiteY0" fmla="*/ 107517 h 290632"/>
              <a:gd name="connsiteX1" fmla="*/ 665247 w 3930166"/>
              <a:gd name="connsiteY1" fmla="*/ 263753 h 290632"/>
              <a:gd name="connsiteX2" fmla="*/ 1537124 w 3930166"/>
              <a:gd name="connsiteY2" fmla="*/ 112557 h 290632"/>
              <a:gd name="connsiteX3" fmla="*/ 2676108 w 3930166"/>
              <a:gd name="connsiteY3" fmla="*/ 278872 h 290632"/>
              <a:gd name="connsiteX4" fmla="*/ 3744535 w 3930166"/>
              <a:gd name="connsiteY4" fmla="*/ 41999 h 290632"/>
              <a:gd name="connsiteX5" fmla="*/ 3789893 w 3930166"/>
              <a:gd name="connsiteY5" fmla="*/ 26879 h 290632"/>
              <a:gd name="connsiteX0" fmla="*/ 770890 w 4701056"/>
              <a:gd name="connsiteY0" fmla="*/ 107517 h 290632"/>
              <a:gd name="connsiteX1" fmla="*/ 110875 w 4701056"/>
              <a:gd name="connsiteY1" fmla="*/ 112557 h 290632"/>
              <a:gd name="connsiteX2" fmla="*/ 1436137 w 4701056"/>
              <a:gd name="connsiteY2" fmla="*/ 263753 h 290632"/>
              <a:gd name="connsiteX3" fmla="*/ 2308014 w 4701056"/>
              <a:gd name="connsiteY3" fmla="*/ 112557 h 290632"/>
              <a:gd name="connsiteX4" fmla="*/ 3446998 w 4701056"/>
              <a:gd name="connsiteY4" fmla="*/ 278872 h 290632"/>
              <a:gd name="connsiteX5" fmla="*/ 4515425 w 4701056"/>
              <a:gd name="connsiteY5" fmla="*/ 41999 h 290632"/>
              <a:gd name="connsiteX6" fmla="*/ 4560783 w 4701056"/>
              <a:gd name="connsiteY6" fmla="*/ 26879 h 290632"/>
              <a:gd name="connsiteX0" fmla="*/ 901113 w 4831279"/>
              <a:gd name="connsiteY0" fmla="*/ 146156 h 329271"/>
              <a:gd name="connsiteX1" fmla="*/ 119771 w 4831279"/>
              <a:gd name="connsiteY1" fmla="*/ 0 h 329271"/>
              <a:gd name="connsiteX2" fmla="*/ 241098 w 4831279"/>
              <a:gd name="connsiteY2" fmla="*/ 151196 h 329271"/>
              <a:gd name="connsiteX3" fmla="*/ 1566360 w 4831279"/>
              <a:gd name="connsiteY3" fmla="*/ 302392 h 329271"/>
              <a:gd name="connsiteX4" fmla="*/ 2438237 w 4831279"/>
              <a:gd name="connsiteY4" fmla="*/ 151196 h 329271"/>
              <a:gd name="connsiteX5" fmla="*/ 3577221 w 4831279"/>
              <a:gd name="connsiteY5" fmla="*/ 317511 h 329271"/>
              <a:gd name="connsiteX6" fmla="*/ 4645648 w 4831279"/>
              <a:gd name="connsiteY6" fmla="*/ 80638 h 329271"/>
              <a:gd name="connsiteX7" fmla="*/ 4691006 w 4831279"/>
              <a:gd name="connsiteY7" fmla="*/ 65518 h 329271"/>
              <a:gd name="connsiteX0" fmla="*/ 0 w 4929895"/>
              <a:gd name="connsiteY0" fmla="*/ 0 h 354470"/>
              <a:gd name="connsiteX1" fmla="*/ 218387 w 4929895"/>
              <a:gd name="connsiteY1" fmla="*/ 25199 h 354470"/>
              <a:gd name="connsiteX2" fmla="*/ 339714 w 4929895"/>
              <a:gd name="connsiteY2" fmla="*/ 176395 h 354470"/>
              <a:gd name="connsiteX3" fmla="*/ 1664976 w 4929895"/>
              <a:gd name="connsiteY3" fmla="*/ 327591 h 354470"/>
              <a:gd name="connsiteX4" fmla="*/ 2536853 w 4929895"/>
              <a:gd name="connsiteY4" fmla="*/ 176395 h 354470"/>
              <a:gd name="connsiteX5" fmla="*/ 3675837 w 4929895"/>
              <a:gd name="connsiteY5" fmla="*/ 342710 h 354470"/>
              <a:gd name="connsiteX6" fmla="*/ 4744264 w 4929895"/>
              <a:gd name="connsiteY6" fmla="*/ 105837 h 354470"/>
              <a:gd name="connsiteX7" fmla="*/ 4789622 w 4929895"/>
              <a:gd name="connsiteY7" fmla="*/ 90717 h 354470"/>
              <a:gd name="connsiteX0" fmla="*/ 0 w 4929895"/>
              <a:gd name="connsiteY0" fmla="*/ 0 h 354470"/>
              <a:gd name="connsiteX1" fmla="*/ 339714 w 4929895"/>
              <a:gd name="connsiteY1" fmla="*/ 176395 h 354470"/>
              <a:gd name="connsiteX2" fmla="*/ 1664976 w 4929895"/>
              <a:gd name="connsiteY2" fmla="*/ 327591 h 354470"/>
              <a:gd name="connsiteX3" fmla="*/ 2536853 w 4929895"/>
              <a:gd name="connsiteY3" fmla="*/ 176395 h 354470"/>
              <a:gd name="connsiteX4" fmla="*/ 3675837 w 4929895"/>
              <a:gd name="connsiteY4" fmla="*/ 342710 h 354470"/>
              <a:gd name="connsiteX5" fmla="*/ 4744264 w 4929895"/>
              <a:gd name="connsiteY5" fmla="*/ 105837 h 354470"/>
              <a:gd name="connsiteX6" fmla="*/ 4789622 w 4929895"/>
              <a:gd name="connsiteY6" fmla="*/ 90717 h 354470"/>
              <a:gd name="connsiteX0" fmla="*/ 0 w 4929895"/>
              <a:gd name="connsiteY0" fmla="*/ 0 h 354470"/>
              <a:gd name="connsiteX1" fmla="*/ 815314 w 4929895"/>
              <a:gd name="connsiteY1" fmla="*/ 176395 h 354470"/>
              <a:gd name="connsiteX2" fmla="*/ 1664976 w 4929895"/>
              <a:gd name="connsiteY2" fmla="*/ 327591 h 354470"/>
              <a:gd name="connsiteX3" fmla="*/ 2536853 w 4929895"/>
              <a:gd name="connsiteY3" fmla="*/ 176395 h 354470"/>
              <a:gd name="connsiteX4" fmla="*/ 3675837 w 4929895"/>
              <a:gd name="connsiteY4" fmla="*/ 342710 h 354470"/>
              <a:gd name="connsiteX5" fmla="*/ 4744264 w 4929895"/>
              <a:gd name="connsiteY5" fmla="*/ 105837 h 354470"/>
              <a:gd name="connsiteX6" fmla="*/ 4789622 w 4929895"/>
              <a:gd name="connsiteY6" fmla="*/ 90717 h 354470"/>
              <a:gd name="connsiteX0" fmla="*/ 0 w 5046368"/>
              <a:gd name="connsiteY0" fmla="*/ 67199 h 290632"/>
              <a:gd name="connsiteX1" fmla="*/ 931787 w 5046368"/>
              <a:gd name="connsiteY1" fmla="*/ 112557 h 290632"/>
              <a:gd name="connsiteX2" fmla="*/ 1781449 w 5046368"/>
              <a:gd name="connsiteY2" fmla="*/ 263753 h 290632"/>
              <a:gd name="connsiteX3" fmla="*/ 2653326 w 5046368"/>
              <a:gd name="connsiteY3" fmla="*/ 112557 h 290632"/>
              <a:gd name="connsiteX4" fmla="*/ 3792310 w 5046368"/>
              <a:gd name="connsiteY4" fmla="*/ 278872 h 290632"/>
              <a:gd name="connsiteX5" fmla="*/ 4860737 w 5046368"/>
              <a:gd name="connsiteY5" fmla="*/ 41999 h 290632"/>
              <a:gd name="connsiteX6" fmla="*/ 4906095 w 5046368"/>
              <a:gd name="connsiteY6" fmla="*/ 26879 h 290632"/>
              <a:gd name="connsiteX0" fmla="*/ 0 w 5046368"/>
              <a:gd name="connsiteY0" fmla="*/ 67199 h 290632"/>
              <a:gd name="connsiteX1" fmla="*/ 931787 w 5046368"/>
              <a:gd name="connsiteY1" fmla="*/ 112557 h 290632"/>
              <a:gd name="connsiteX2" fmla="*/ 1781449 w 5046368"/>
              <a:gd name="connsiteY2" fmla="*/ 263753 h 290632"/>
              <a:gd name="connsiteX3" fmla="*/ 2653326 w 5046368"/>
              <a:gd name="connsiteY3" fmla="*/ 112557 h 290632"/>
              <a:gd name="connsiteX4" fmla="*/ 3792310 w 5046368"/>
              <a:gd name="connsiteY4" fmla="*/ 278872 h 290632"/>
              <a:gd name="connsiteX5" fmla="*/ 4860737 w 5046368"/>
              <a:gd name="connsiteY5" fmla="*/ 41999 h 290632"/>
              <a:gd name="connsiteX6" fmla="*/ 4906095 w 5046368"/>
              <a:gd name="connsiteY6" fmla="*/ 26879 h 29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46368" h="290632">
                <a:moveTo>
                  <a:pt x="0" y="67199"/>
                </a:moveTo>
                <a:cubicBezTo>
                  <a:pt x="310596" y="82318"/>
                  <a:pt x="690689" y="62158"/>
                  <a:pt x="931787" y="112557"/>
                </a:cubicBezTo>
                <a:cubicBezTo>
                  <a:pt x="1172885" y="162956"/>
                  <a:pt x="1494526" y="263753"/>
                  <a:pt x="1781449" y="263753"/>
                </a:cubicBezTo>
                <a:cubicBezTo>
                  <a:pt x="2068372" y="263753"/>
                  <a:pt x="2318183" y="110037"/>
                  <a:pt x="2653326" y="112557"/>
                </a:cubicBezTo>
                <a:cubicBezTo>
                  <a:pt x="2988470" y="115077"/>
                  <a:pt x="3424408" y="290632"/>
                  <a:pt x="3792310" y="278872"/>
                </a:cubicBezTo>
                <a:cubicBezTo>
                  <a:pt x="4160212" y="267112"/>
                  <a:pt x="4675106" y="83998"/>
                  <a:pt x="4860737" y="41999"/>
                </a:cubicBezTo>
                <a:cubicBezTo>
                  <a:pt x="5046368" y="0"/>
                  <a:pt x="4906095" y="26879"/>
                  <a:pt x="4906095" y="26879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0" name="Text Placeholder 41"/>
          <p:cNvSpPr txBox="1">
            <a:spLocks/>
          </p:cNvSpPr>
          <p:nvPr/>
        </p:nvSpPr>
        <p:spPr bwMode="auto">
          <a:xfrm>
            <a:off x="348173" y="1748240"/>
            <a:ext cx="11385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>
                <a:tab pos="685800" algn="l"/>
              </a:tabLst>
              <a:defRPr/>
            </a:pPr>
            <a:r>
              <a:rPr lang="en-US" sz="1600" b="1" kern="0">
                <a:latin typeface="Calibri"/>
                <a:cs typeface="Calibri"/>
              </a:rPr>
              <a:t>closed</a:t>
            </a:r>
            <a:endParaRPr lang="en-US" sz="1600" b="1"/>
          </a:p>
        </p:txBody>
      </p:sp>
      <p:sp>
        <p:nvSpPr>
          <p:cNvPr id="51" name="Text Placeholder 41"/>
          <p:cNvSpPr txBox="1">
            <a:spLocks/>
          </p:cNvSpPr>
          <p:nvPr/>
        </p:nvSpPr>
        <p:spPr bwMode="auto">
          <a:xfrm>
            <a:off x="348173" y="2225316"/>
            <a:ext cx="11385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>
                <a:tab pos="685800" algn="l"/>
              </a:tabLst>
              <a:defRPr/>
            </a:pPr>
            <a:r>
              <a:rPr lang="en-US" sz="1600" b="1" kern="0">
                <a:latin typeface="Calibri"/>
                <a:cs typeface="Calibri"/>
              </a:rPr>
              <a:t>open</a:t>
            </a:r>
            <a:endParaRPr lang="en-US" sz="1600" b="1"/>
          </a:p>
        </p:txBody>
      </p:sp>
      <p:sp>
        <p:nvSpPr>
          <p:cNvPr id="48" name="Oval 47"/>
          <p:cNvSpPr/>
          <p:nvPr/>
        </p:nvSpPr>
        <p:spPr bwMode="auto">
          <a:xfrm rot="16200000">
            <a:off x="1883135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52" name="Oval 51"/>
          <p:cNvSpPr/>
          <p:nvPr/>
        </p:nvSpPr>
        <p:spPr bwMode="auto">
          <a:xfrm rot="16200000">
            <a:off x="1883135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53" name="Oval 52"/>
          <p:cNvSpPr/>
          <p:nvPr/>
        </p:nvSpPr>
        <p:spPr bwMode="auto">
          <a:xfrm rot="16200000">
            <a:off x="2976084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54" name="Oval 53"/>
          <p:cNvSpPr/>
          <p:nvPr/>
        </p:nvSpPr>
        <p:spPr bwMode="auto">
          <a:xfrm rot="16200000">
            <a:off x="2976084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55" name="Oval 54"/>
          <p:cNvSpPr/>
          <p:nvPr/>
        </p:nvSpPr>
        <p:spPr bwMode="auto">
          <a:xfrm rot="16200000">
            <a:off x="4069032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57" name="Oval 56"/>
          <p:cNvSpPr/>
          <p:nvPr/>
        </p:nvSpPr>
        <p:spPr bwMode="auto">
          <a:xfrm rot="16200000">
            <a:off x="4069032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59" name="Straight Arrow Connector 58"/>
          <p:cNvCxnSpPr>
            <a:stCxn id="48" idx="2"/>
            <a:endCxn id="52" idx="6"/>
          </p:cNvCxnSpPr>
          <p:nvPr/>
        </p:nvCxnSpPr>
        <p:spPr bwMode="auto">
          <a:xfrm rot="5400000">
            <a:off x="1475782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0" name="Straight Arrow Connector 59"/>
          <p:cNvCxnSpPr>
            <a:stCxn id="53" idx="2"/>
            <a:endCxn id="54" idx="6"/>
          </p:cNvCxnSpPr>
          <p:nvPr/>
        </p:nvCxnSpPr>
        <p:spPr bwMode="auto">
          <a:xfrm rot="5400000">
            <a:off x="2568731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1" name="Straight Arrow Connector 60"/>
          <p:cNvCxnSpPr>
            <a:stCxn id="55" idx="2"/>
            <a:endCxn id="57" idx="6"/>
          </p:cNvCxnSpPr>
          <p:nvPr/>
        </p:nvCxnSpPr>
        <p:spPr bwMode="auto">
          <a:xfrm rot="5400000">
            <a:off x="3661679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2" name="Straight Arrow Connector 61"/>
          <p:cNvCxnSpPr>
            <a:stCxn id="54" idx="4"/>
            <a:endCxn id="57" idx="0"/>
          </p:cNvCxnSpPr>
          <p:nvPr/>
        </p:nvCxnSpPr>
        <p:spPr bwMode="auto">
          <a:xfrm>
            <a:off x="3113243" y="2789693"/>
            <a:ext cx="955789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63" name="Oval 62"/>
          <p:cNvSpPr/>
          <p:nvPr/>
        </p:nvSpPr>
        <p:spPr bwMode="auto">
          <a:xfrm rot="16200000">
            <a:off x="1883135" y="3809725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4" name="Oval 63"/>
          <p:cNvSpPr/>
          <p:nvPr/>
        </p:nvSpPr>
        <p:spPr bwMode="auto">
          <a:xfrm rot="16200000">
            <a:off x="2976084" y="3809725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65" name="Straight Arrow Connector 64"/>
          <p:cNvCxnSpPr>
            <a:endCxn id="63" idx="6"/>
          </p:cNvCxnSpPr>
          <p:nvPr/>
        </p:nvCxnSpPr>
        <p:spPr bwMode="auto">
          <a:xfrm rot="5400000">
            <a:off x="1475782" y="3333792"/>
            <a:ext cx="951866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6" name="Straight Arrow Connector 65"/>
          <p:cNvCxnSpPr>
            <a:endCxn id="64" idx="6"/>
          </p:cNvCxnSpPr>
          <p:nvPr/>
        </p:nvCxnSpPr>
        <p:spPr bwMode="auto">
          <a:xfrm rot="5400000">
            <a:off x="2568731" y="3333792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7" name="Straight Arrow Connector 66"/>
          <p:cNvCxnSpPr>
            <a:endCxn id="71" idx="6"/>
          </p:cNvCxnSpPr>
          <p:nvPr/>
        </p:nvCxnSpPr>
        <p:spPr bwMode="auto">
          <a:xfrm rot="5400000">
            <a:off x="3118167" y="3878098"/>
            <a:ext cx="2039684" cy="79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2020294" y="2789279"/>
            <a:ext cx="955790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69" name="Oval 68"/>
          <p:cNvSpPr/>
          <p:nvPr/>
        </p:nvSpPr>
        <p:spPr bwMode="auto">
          <a:xfrm rot="16200000">
            <a:off x="1883135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0" name="Oval 69"/>
          <p:cNvSpPr/>
          <p:nvPr/>
        </p:nvSpPr>
        <p:spPr bwMode="auto">
          <a:xfrm rot="16200000">
            <a:off x="2976084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1" name="Oval 70"/>
          <p:cNvSpPr/>
          <p:nvPr/>
        </p:nvSpPr>
        <p:spPr bwMode="auto">
          <a:xfrm rot="16200000">
            <a:off x="4069032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72" name="Straight Arrow Connector 71"/>
          <p:cNvCxnSpPr>
            <a:endCxn id="69" idx="6"/>
          </p:cNvCxnSpPr>
          <p:nvPr/>
        </p:nvCxnSpPr>
        <p:spPr bwMode="auto">
          <a:xfrm rot="5400000">
            <a:off x="1475782" y="4422404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3" name="Straight Arrow Connector 72"/>
          <p:cNvCxnSpPr>
            <a:endCxn id="70" idx="6"/>
          </p:cNvCxnSpPr>
          <p:nvPr/>
        </p:nvCxnSpPr>
        <p:spPr bwMode="auto">
          <a:xfrm rot="5400000">
            <a:off x="2568731" y="4422404"/>
            <a:ext cx="951866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4" name="Straight Arrow Connector 73"/>
          <p:cNvCxnSpPr>
            <a:stCxn id="69" idx="4"/>
            <a:endCxn id="70" idx="0"/>
          </p:cNvCxnSpPr>
          <p:nvPr/>
        </p:nvCxnSpPr>
        <p:spPr bwMode="auto">
          <a:xfrm>
            <a:off x="2020294" y="4966916"/>
            <a:ext cx="955790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5" name="Straight Arrow Connector 74"/>
          <p:cNvCxnSpPr>
            <a:stCxn id="70" idx="4"/>
            <a:endCxn id="71" idx="0"/>
          </p:cNvCxnSpPr>
          <p:nvPr/>
        </p:nvCxnSpPr>
        <p:spPr bwMode="auto">
          <a:xfrm>
            <a:off x="3113243" y="4966916"/>
            <a:ext cx="955789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91" name="Text Placeholder 41"/>
          <p:cNvSpPr txBox="1">
            <a:spLocks/>
          </p:cNvSpPr>
          <p:nvPr/>
        </p:nvSpPr>
        <p:spPr bwMode="auto">
          <a:xfrm>
            <a:off x="6242021" y="3036407"/>
            <a:ext cx="1539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X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92" name="Text Placeholder 41"/>
          <p:cNvSpPr txBox="1">
            <a:spLocks/>
          </p:cNvSpPr>
          <p:nvPr/>
        </p:nvSpPr>
        <p:spPr bwMode="auto">
          <a:xfrm>
            <a:off x="6657854" y="3030788"/>
            <a:ext cx="6919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b="1" kern="0">
                <a:latin typeface="Calibri"/>
                <a:cs typeface="Calibri"/>
              </a:rPr>
              <a:t>poss</a:t>
            </a:r>
            <a:r>
              <a:rPr lang="en-US" sz="1800" kern="0">
                <a:latin typeface="Calibri"/>
                <a:cs typeface="Calibri"/>
              </a:rPr>
              <a:t>(</a:t>
            </a:r>
            <a:r>
              <a:rPr lang="en-US" sz="1800" i="1" kern="0">
                <a:latin typeface="Calibri"/>
                <a:cs typeface="Calibri"/>
              </a:rPr>
              <a:t>X</a:t>
            </a:r>
            <a:r>
              <a:rPr lang="en-US" sz="1800" kern="0">
                <a:latin typeface="Calibri"/>
                <a:cs typeface="Calibri"/>
              </a:rPr>
              <a:t>)</a:t>
            </a:r>
          </a:p>
        </p:txBody>
      </p:sp>
      <p:sp>
        <p:nvSpPr>
          <p:cNvPr id="93" name="Text Placeholder 41"/>
          <p:cNvSpPr txBox="1">
            <a:spLocks/>
          </p:cNvSpPr>
          <p:nvPr/>
        </p:nvSpPr>
        <p:spPr bwMode="auto">
          <a:xfrm>
            <a:off x="7540085" y="3030788"/>
            <a:ext cx="6346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b="1" kern="0">
                <a:latin typeface="Calibri"/>
                <a:cs typeface="Calibri"/>
              </a:rPr>
              <a:t>cert</a:t>
            </a:r>
            <a:r>
              <a:rPr lang="en-US" sz="1800" kern="0">
                <a:latin typeface="Calibri"/>
                <a:cs typeface="Calibri"/>
              </a:rPr>
              <a:t>(</a:t>
            </a:r>
            <a:r>
              <a:rPr lang="en-US" sz="1800" i="1" kern="0">
                <a:latin typeface="Calibri"/>
                <a:cs typeface="Calibri"/>
              </a:rPr>
              <a:t>X</a:t>
            </a:r>
            <a:r>
              <a:rPr lang="en-US" sz="1800" kern="0">
                <a:latin typeface="Calibri"/>
                <a:cs typeface="Calibri"/>
              </a:rPr>
              <a:t>)</a:t>
            </a: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6117159" y="3403342"/>
            <a:ext cx="2157809" cy="158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 Placeholder 41"/>
          <p:cNvSpPr txBox="1">
            <a:spLocks/>
          </p:cNvSpPr>
          <p:nvPr/>
        </p:nvSpPr>
        <p:spPr bwMode="auto">
          <a:xfrm>
            <a:off x="6242021" y="3446637"/>
            <a:ext cx="1463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A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96" name="Text Placeholder 41"/>
          <p:cNvSpPr txBox="1">
            <a:spLocks/>
          </p:cNvSpPr>
          <p:nvPr/>
        </p:nvSpPr>
        <p:spPr bwMode="auto">
          <a:xfrm>
            <a:off x="6657854" y="344101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v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98" name="Text Placeholder 41"/>
          <p:cNvSpPr txBox="1">
            <a:spLocks/>
          </p:cNvSpPr>
          <p:nvPr/>
        </p:nvSpPr>
        <p:spPr bwMode="auto">
          <a:xfrm>
            <a:off x="6242021" y="3720280"/>
            <a:ext cx="1383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B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99" name="Text Placeholder 41"/>
          <p:cNvSpPr txBox="1">
            <a:spLocks/>
          </p:cNvSpPr>
          <p:nvPr/>
        </p:nvSpPr>
        <p:spPr bwMode="auto">
          <a:xfrm>
            <a:off x="6657854" y="3720280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01" name="Text Placeholder 41"/>
          <p:cNvSpPr txBox="1">
            <a:spLocks/>
          </p:cNvSpPr>
          <p:nvPr/>
        </p:nvSpPr>
        <p:spPr bwMode="auto">
          <a:xfrm>
            <a:off x="6242021" y="3993923"/>
            <a:ext cx="1410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C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02" name="Text Placeholder 41"/>
          <p:cNvSpPr txBox="1">
            <a:spLocks/>
          </p:cNvSpPr>
          <p:nvPr/>
        </p:nvSpPr>
        <p:spPr bwMode="auto">
          <a:xfrm>
            <a:off x="6657854" y="3993923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u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04" name="Text Placeholder 41"/>
          <p:cNvSpPr txBox="1">
            <a:spLocks/>
          </p:cNvSpPr>
          <p:nvPr/>
        </p:nvSpPr>
        <p:spPr bwMode="auto">
          <a:xfrm>
            <a:off x="6242021" y="4267566"/>
            <a:ext cx="1548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D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05" name="Text Placeholder 41"/>
          <p:cNvSpPr txBox="1">
            <a:spLocks/>
          </p:cNvSpPr>
          <p:nvPr/>
        </p:nvSpPr>
        <p:spPr bwMode="auto">
          <a:xfrm>
            <a:off x="6657854" y="4267566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07" name="Text Placeholder 41"/>
          <p:cNvSpPr txBox="1">
            <a:spLocks/>
          </p:cNvSpPr>
          <p:nvPr/>
        </p:nvSpPr>
        <p:spPr bwMode="auto">
          <a:xfrm>
            <a:off x="6242021" y="4541209"/>
            <a:ext cx="1282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E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08" name="Text Placeholder 41"/>
          <p:cNvSpPr txBox="1">
            <a:spLocks/>
          </p:cNvSpPr>
          <p:nvPr/>
        </p:nvSpPr>
        <p:spPr bwMode="auto">
          <a:xfrm>
            <a:off x="6657854" y="4541209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10" name="Text Placeholder 41"/>
          <p:cNvSpPr txBox="1">
            <a:spLocks/>
          </p:cNvSpPr>
          <p:nvPr/>
        </p:nvSpPr>
        <p:spPr bwMode="auto">
          <a:xfrm>
            <a:off x="6242021" y="4814852"/>
            <a:ext cx="1282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F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11" name="Text Placeholder 41"/>
          <p:cNvSpPr txBox="1">
            <a:spLocks/>
          </p:cNvSpPr>
          <p:nvPr/>
        </p:nvSpPr>
        <p:spPr bwMode="auto">
          <a:xfrm>
            <a:off x="6657854" y="4814852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13" name="Text Placeholder 41"/>
          <p:cNvSpPr txBox="1">
            <a:spLocks/>
          </p:cNvSpPr>
          <p:nvPr/>
        </p:nvSpPr>
        <p:spPr bwMode="auto">
          <a:xfrm>
            <a:off x="6242021" y="5088495"/>
            <a:ext cx="1667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G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14" name="Text Placeholder 41"/>
          <p:cNvSpPr txBox="1">
            <a:spLocks/>
          </p:cNvSpPr>
          <p:nvPr/>
        </p:nvSpPr>
        <p:spPr bwMode="auto">
          <a:xfrm>
            <a:off x="6657854" y="508849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16" name="Text Placeholder 41"/>
          <p:cNvSpPr txBox="1">
            <a:spLocks/>
          </p:cNvSpPr>
          <p:nvPr/>
        </p:nvSpPr>
        <p:spPr bwMode="auto">
          <a:xfrm>
            <a:off x="6242021" y="5362138"/>
            <a:ext cx="1667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H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17" name="Text Placeholder 41"/>
          <p:cNvSpPr txBox="1">
            <a:spLocks/>
          </p:cNvSpPr>
          <p:nvPr/>
        </p:nvSpPr>
        <p:spPr bwMode="auto">
          <a:xfrm>
            <a:off x="6657854" y="5362138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19" name="Text Placeholder 41"/>
          <p:cNvSpPr txBox="1">
            <a:spLocks/>
          </p:cNvSpPr>
          <p:nvPr/>
        </p:nvSpPr>
        <p:spPr bwMode="auto">
          <a:xfrm>
            <a:off x="6242021" y="5635781"/>
            <a:ext cx="1026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J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20" name="Text Placeholder 41"/>
          <p:cNvSpPr txBox="1">
            <a:spLocks/>
          </p:cNvSpPr>
          <p:nvPr/>
        </p:nvSpPr>
        <p:spPr bwMode="auto">
          <a:xfrm>
            <a:off x="6657854" y="5635781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23" name="Text Placeholder 41"/>
          <p:cNvSpPr txBox="1">
            <a:spLocks/>
          </p:cNvSpPr>
          <p:nvPr/>
        </p:nvSpPr>
        <p:spPr bwMode="auto">
          <a:xfrm>
            <a:off x="6242021" y="5909424"/>
            <a:ext cx="1539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K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29" name="Text Placeholder 41"/>
          <p:cNvSpPr txBox="1">
            <a:spLocks/>
          </p:cNvSpPr>
          <p:nvPr/>
        </p:nvSpPr>
        <p:spPr bwMode="auto">
          <a:xfrm>
            <a:off x="6657854" y="5909424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35" name="Text Placeholder 41"/>
          <p:cNvSpPr txBox="1">
            <a:spLocks/>
          </p:cNvSpPr>
          <p:nvPr/>
        </p:nvSpPr>
        <p:spPr bwMode="auto">
          <a:xfrm>
            <a:off x="6242021" y="6183065"/>
            <a:ext cx="1098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L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6" name="Text Placeholder 41"/>
          <p:cNvSpPr txBox="1">
            <a:spLocks/>
          </p:cNvSpPr>
          <p:nvPr/>
        </p:nvSpPr>
        <p:spPr bwMode="auto">
          <a:xfrm>
            <a:off x="6657854" y="618306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38" name="Text Placeholder 41"/>
          <p:cNvSpPr txBox="1">
            <a:spLocks/>
          </p:cNvSpPr>
          <p:nvPr/>
        </p:nvSpPr>
        <p:spPr bwMode="auto">
          <a:xfrm>
            <a:off x="7540085" y="344101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v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39" name="Text Placeholder 41"/>
          <p:cNvSpPr txBox="1">
            <a:spLocks/>
          </p:cNvSpPr>
          <p:nvPr/>
        </p:nvSpPr>
        <p:spPr bwMode="auto">
          <a:xfrm>
            <a:off x="7540085" y="3720280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40" name="Text Placeholder 41"/>
          <p:cNvSpPr txBox="1">
            <a:spLocks/>
          </p:cNvSpPr>
          <p:nvPr/>
        </p:nvSpPr>
        <p:spPr bwMode="auto">
          <a:xfrm>
            <a:off x="7540085" y="3993923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u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42" name="Text Placeholder 41"/>
          <p:cNvSpPr txBox="1">
            <a:spLocks/>
          </p:cNvSpPr>
          <p:nvPr/>
        </p:nvSpPr>
        <p:spPr bwMode="auto">
          <a:xfrm>
            <a:off x="7540085" y="4267566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43" name="Text Placeholder 41"/>
          <p:cNvSpPr txBox="1">
            <a:spLocks/>
          </p:cNvSpPr>
          <p:nvPr/>
        </p:nvSpPr>
        <p:spPr bwMode="auto">
          <a:xfrm>
            <a:off x="7540085" y="4541209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45" name="Text Placeholder 41"/>
          <p:cNvSpPr txBox="1">
            <a:spLocks/>
          </p:cNvSpPr>
          <p:nvPr/>
        </p:nvSpPr>
        <p:spPr bwMode="auto">
          <a:xfrm>
            <a:off x="7540085" y="4814852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47" name="Text Placeholder 41"/>
          <p:cNvSpPr txBox="1">
            <a:spLocks/>
          </p:cNvSpPr>
          <p:nvPr/>
        </p:nvSpPr>
        <p:spPr bwMode="auto">
          <a:xfrm>
            <a:off x="7540085" y="508849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48" name="Text Placeholder 41"/>
          <p:cNvSpPr txBox="1">
            <a:spLocks/>
          </p:cNvSpPr>
          <p:nvPr/>
        </p:nvSpPr>
        <p:spPr bwMode="auto">
          <a:xfrm>
            <a:off x="7540085" y="5362138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49" name="Text Placeholder 41"/>
          <p:cNvSpPr txBox="1">
            <a:spLocks/>
          </p:cNvSpPr>
          <p:nvPr/>
        </p:nvSpPr>
        <p:spPr bwMode="auto">
          <a:xfrm>
            <a:off x="7540085" y="5635781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54" name="Text Placeholder 41"/>
          <p:cNvSpPr txBox="1">
            <a:spLocks/>
          </p:cNvSpPr>
          <p:nvPr/>
        </p:nvSpPr>
        <p:spPr bwMode="auto">
          <a:xfrm>
            <a:off x="7540085" y="5909424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55" name="Text Placeholder 41"/>
          <p:cNvSpPr txBox="1">
            <a:spLocks/>
          </p:cNvSpPr>
          <p:nvPr/>
        </p:nvSpPr>
        <p:spPr bwMode="auto">
          <a:xfrm>
            <a:off x="7540085" y="618306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89" name="Text Placeholder 41"/>
          <p:cNvSpPr txBox="1">
            <a:spLocks/>
          </p:cNvSpPr>
          <p:nvPr/>
        </p:nvSpPr>
        <p:spPr bwMode="auto">
          <a:xfrm>
            <a:off x="5502572" y="742315"/>
            <a:ext cx="31460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73038" marR="0" lvl="1" indent="-173038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   Initialize </a:t>
            </a:r>
            <a:r>
              <a:rPr lang="en-US" sz="1600" b="1" kern="0">
                <a:solidFill>
                  <a:srgbClr val="000000"/>
                </a:solidFill>
                <a:latin typeface="Calibri"/>
                <a:cs typeface="Calibri"/>
              </a:rPr>
              <a:t>closed 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with explicit beliefs</a:t>
            </a:r>
          </a:p>
        </p:txBody>
      </p:sp>
      <p:sp>
        <p:nvSpPr>
          <p:cNvPr id="97" name="Text Placeholder 41"/>
          <p:cNvSpPr txBox="1">
            <a:spLocks/>
          </p:cNvSpPr>
          <p:nvPr/>
        </p:nvSpPr>
        <p:spPr bwMode="auto">
          <a:xfrm>
            <a:off x="5502572" y="505621"/>
            <a:ext cx="364142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73038" lvl="1" indent="-173038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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Keep 2 sets: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closed</a:t>
            </a:r>
            <a:r>
              <a:rPr kumimoji="0" lang="en-US" sz="160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 /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open</a:t>
            </a:r>
          </a:p>
        </p:txBody>
      </p:sp>
      <p:sp>
        <p:nvSpPr>
          <p:cNvPr id="100" name="Text Placeholder 41"/>
          <p:cNvSpPr txBox="1">
            <a:spLocks/>
          </p:cNvSpPr>
          <p:nvPr/>
        </p:nvSpPr>
        <p:spPr bwMode="auto">
          <a:xfrm>
            <a:off x="5502572" y="979009"/>
            <a:ext cx="314602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68275" lvl="1" indent="-168275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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 MAIN</a:t>
            </a:r>
          </a:p>
          <a:p>
            <a:pPr marL="400050" lvl="1" indent="-285750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   </a:t>
            </a:r>
            <a:r>
              <a:rPr lang="en-US" sz="1600" u="sng" kern="0">
                <a:solidFill>
                  <a:srgbClr val="FF0000"/>
                </a:solidFill>
                <a:latin typeface="Calibri"/>
                <a:cs typeface="Calibri"/>
              </a:rPr>
              <a:t>Step 1</a:t>
            </a: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: if </a:t>
            </a:r>
            <a:r>
              <a:rPr lang="en-GB" sz="1600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</a:t>
            </a:r>
            <a:r>
              <a:rPr lang="en-US" sz="1600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 </a:t>
            </a: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preferred edges from </a:t>
            </a:r>
            <a:r>
              <a:rPr lang="en-US" sz="1600" b="1" kern="0">
                <a:solidFill>
                  <a:srgbClr val="FF0000"/>
                </a:solidFill>
                <a:latin typeface="Calibri"/>
                <a:cs typeface="Calibri"/>
              </a:rPr>
              <a:t>open </a:t>
            </a: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lang="en-US" sz="1600" b="1" kern="0">
                <a:solidFill>
                  <a:srgbClr val="FF0000"/>
                </a:solidFill>
                <a:latin typeface="Calibri"/>
                <a:cs typeface="Calibri"/>
              </a:rPr>
              <a:t>closed </a:t>
            </a:r>
            <a:br>
              <a:rPr lang="en-US" sz="1600" b="1" ker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GB" sz="1600">
                <a:solidFill>
                  <a:srgbClr val="FF0000"/>
                </a:solidFill>
                <a:sym typeface="Symbol"/>
              </a:rPr>
              <a:t></a:t>
            </a:r>
            <a:r>
              <a:rPr lang="en-US" sz="1600"/>
              <a:t> </a:t>
            </a: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follow</a:t>
            </a:r>
          </a:p>
        </p:txBody>
      </p:sp>
      <p:sp>
        <p:nvSpPr>
          <p:cNvPr id="103" name="AutoShape 33"/>
          <p:cNvSpPr>
            <a:spLocks noChangeArrowheads="1"/>
          </p:cNvSpPr>
          <p:nvPr/>
        </p:nvSpPr>
        <p:spPr bwMode="auto">
          <a:xfrm>
            <a:off x="2044825" y="3646094"/>
            <a:ext cx="273850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106" name="AutoShape 33"/>
          <p:cNvSpPr>
            <a:spLocks noChangeArrowheads="1"/>
          </p:cNvSpPr>
          <p:nvPr/>
        </p:nvSpPr>
        <p:spPr bwMode="auto">
          <a:xfrm>
            <a:off x="2042405" y="1489029"/>
            <a:ext cx="533599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A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09" name="AutoShape 33"/>
          <p:cNvSpPr>
            <a:spLocks noChangeArrowheads="1"/>
          </p:cNvSpPr>
          <p:nvPr/>
        </p:nvSpPr>
        <p:spPr bwMode="auto">
          <a:xfrm>
            <a:off x="2052485" y="2562522"/>
            <a:ext cx="249359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D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sp>
        <p:nvSpPr>
          <p:cNvPr id="112" name="AutoShape 33"/>
          <p:cNvSpPr>
            <a:spLocks noChangeArrowheads="1"/>
          </p:cNvSpPr>
          <p:nvPr/>
        </p:nvSpPr>
        <p:spPr bwMode="auto">
          <a:xfrm>
            <a:off x="2057525" y="4759905"/>
            <a:ext cx="158138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J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sp>
        <p:nvSpPr>
          <p:cNvPr id="115" name="AutoShape 33"/>
          <p:cNvSpPr>
            <a:spLocks noChangeArrowheads="1"/>
          </p:cNvSpPr>
          <p:nvPr/>
        </p:nvSpPr>
        <p:spPr bwMode="auto">
          <a:xfrm>
            <a:off x="3146111" y="2562522"/>
            <a:ext cx="210285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E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sp>
        <p:nvSpPr>
          <p:cNvPr id="118" name="AutoShape 33"/>
          <p:cNvSpPr>
            <a:spLocks noChangeArrowheads="1"/>
          </p:cNvSpPr>
          <p:nvPr/>
        </p:nvSpPr>
        <p:spPr bwMode="auto">
          <a:xfrm>
            <a:off x="3142181" y="3676333"/>
            <a:ext cx="25176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H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sp>
        <p:nvSpPr>
          <p:cNvPr id="122" name="AutoShape 33"/>
          <p:cNvSpPr>
            <a:spLocks noChangeArrowheads="1"/>
          </p:cNvSpPr>
          <p:nvPr/>
        </p:nvSpPr>
        <p:spPr bwMode="auto">
          <a:xfrm>
            <a:off x="3136031" y="1489029"/>
            <a:ext cx="610544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B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24" name="AutoShape 33"/>
          <p:cNvSpPr>
            <a:spLocks noChangeArrowheads="1"/>
          </p:cNvSpPr>
          <p:nvPr/>
        </p:nvSpPr>
        <p:spPr bwMode="auto">
          <a:xfrm>
            <a:off x="4229656" y="1489029"/>
            <a:ext cx="54642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C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25" name="AutoShape 33"/>
          <p:cNvSpPr>
            <a:spLocks noChangeArrowheads="1"/>
          </p:cNvSpPr>
          <p:nvPr/>
        </p:nvSpPr>
        <p:spPr bwMode="auto">
          <a:xfrm>
            <a:off x="4239736" y="2562522"/>
            <a:ext cx="201419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F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sp>
        <p:nvSpPr>
          <p:cNvPr id="126" name="AutoShape 33"/>
          <p:cNvSpPr>
            <a:spLocks noChangeArrowheads="1"/>
          </p:cNvSpPr>
          <p:nvPr/>
        </p:nvSpPr>
        <p:spPr bwMode="auto">
          <a:xfrm>
            <a:off x="4239740" y="4754864"/>
            <a:ext cx="189396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L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cxnSp>
        <p:nvCxnSpPr>
          <p:cNvPr id="76" name="Straight Arrow Connector 75"/>
          <p:cNvCxnSpPr>
            <a:stCxn id="70" idx="7"/>
          </p:cNvCxnSpPr>
          <p:nvPr/>
        </p:nvCxnSpPr>
        <p:spPr bwMode="auto">
          <a:xfrm rot="10800000">
            <a:off x="2000208" y="3926385"/>
            <a:ext cx="995962" cy="99203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2" name="Straight Arrow Connector 81"/>
          <p:cNvCxnSpPr>
            <a:stCxn id="70" idx="7"/>
          </p:cNvCxnSpPr>
          <p:nvPr/>
        </p:nvCxnSpPr>
        <p:spPr bwMode="auto">
          <a:xfrm rot="10800000">
            <a:off x="2000208" y="2837773"/>
            <a:ext cx="995962" cy="208065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4" name="Straight Arrow Connector 83"/>
          <p:cNvCxnSpPr>
            <a:endCxn id="64" idx="5"/>
          </p:cNvCxnSpPr>
          <p:nvPr/>
        </p:nvCxnSpPr>
        <p:spPr bwMode="auto">
          <a:xfrm rot="10800000" flipV="1">
            <a:off x="3093158" y="2837773"/>
            <a:ext cx="995961" cy="99203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28" name="AutoShape 33"/>
          <p:cNvSpPr>
            <a:spLocks noChangeArrowheads="1"/>
          </p:cNvSpPr>
          <p:nvPr/>
        </p:nvSpPr>
        <p:spPr bwMode="auto">
          <a:xfrm>
            <a:off x="3148531" y="4754864"/>
            <a:ext cx="200175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K</a:t>
            </a:r>
            <a:endParaRPr lang="en-US" sz="24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14</a:t>
            </a:fld>
            <a:endParaRPr lang="de-DE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Resolution Algorithm</a:t>
            </a:r>
          </a:p>
        </p:txBody>
      </p:sp>
      <p:sp>
        <p:nvSpPr>
          <p:cNvPr id="50" name="Text Placeholder 41"/>
          <p:cNvSpPr txBox="1">
            <a:spLocks/>
          </p:cNvSpPr>
          <p:nvPr/>
        </p:nvSpPr>
        <p:spPr bwMode="auto">
          <a:xfrm>
            <a:off x="348173" y="2650376"/>
            <a:ext cx="11385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>
                <a:tab pos="685800" algn="l"/>
              </a:tabLst>
              <a:defRPr/>
            </a:pPr>
            <a:r>
              <a:rPr lang="en-US" sz="1600" b="1" kern="0">
                <a:latin typeface="Calibri"/>
                <a:cs typeface="Calibri"/>
              </a:rPr>
              <a:t>closed</a:t>
            </a:r>
            <a:endParaRPr lang="en-US" sz="1600" b="1"/>
          </a:p>
        </p:txBody>
      </p:sp>
      <p:sp>
        <p:nvSpPr>
          <p:cNvPr id="61" name="Oval 60"/>
          <p:cNvSpPr/>
          <p:nvPr/>
        </p:nvSpPr>
        <p:spPr bwMode="auto">
          <a:xfrm rot="16200000">
            <a:off x="1883135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2" name="Oval 61"/>
          <p:cNvSpPr/>
          <p:nvPr/>
        </p:nvSpPr>
        <p:spPr bwMode="auto">
          <a:xfrm rot="16200000">
            <a:off x="1883135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3" name="Oval 62"/>
          <p:cNvSpPr/>
          <p:nvPr/>
        </p:nvSpPr>
        <p:spPr bwMode="auto">
          <a:xfrm rot="16200000">
            <a:off x="2976084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4" name="Oval 63"/>
          <p:cNvSpPr/>
          <p:nvPr/>
        </p:nvSpPr>
        <p:spPr bwMode="auto">
          <a:xfrm rot="16200000">
            <a:off x="2976084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5" name="Oval 64"/>
          <p:cNvSpPr/>
          <p:nvPr/>
        </p:nvSpPr>
        <p:spPr bwMode="auto">
          <a:xfrm rot="16200000">
            <a:off x="4069032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6" name="Oval 65"/>
          <p:cNvSpPr/>
          <p:nvPr/>
        </p:nvSpPr>
        <p:spPr bwMode="auto">
          <a:xfrm rot="16200000">
            <a:off x="4069032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67" name="Straight Arrow Connector 66"/>
          <p:cNvCxnSpPr>
            <a:stCxn id="61" idx="2"/>
            <a:endCxn id="62" idx="6"/>
          </p:cNvCxnSpPr>
          <p:nvPr/>
        </p:nvCxnSpPr>
        <p:spPr bwMode="auto">
          <a:xfrm rot="5400000">
            <a:off x="1475782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8" name="Straight Arrow Connector 67"/>
          <p:cNvCxnSpPr>
            <a:stCxn id="63" idx="2"/>
            <a:endCxn id="64" idx="6"/>
          </p:cNvCxnSpPr>
          <p:nvPr/>
        </p:nvCxnSpPr>
        <p:spPr bwMode="auto">
          <a:xfrm rot="5400000">
            <a:off x="2568731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9" name="Straight Arrow Connector 68"/>
          <p:cNvCxnSpPr>
            <a:stCxn id="65" idx="2"/>
            <a:endCxn id="66" idx="6"/>
          </p:cNvCxnSpPr>
          <p:nvPr/>
        </p:nvCxnSpPr>
        <p:spPr bwMode="auto">
          <a:xfrm rot="5400000">
            <a:off x="3661679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0" name="Straight Arrow Connector 69"/>
          <p:cNvCxnSpPr>
            <a:stCxn id="64" idx="4"/>
            <a:endCxn id="66" idx="0"/>
          </p:cNvCxnSpPr>
          <p:nvPr/>
        </p:nvCxnSpPr>
        <p:spPr bwMode="auto">
          <a:xfrm>
            <a:off x="3113243" y="2789693"/>
            <a:ext cx="955789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71" name="Oval 70"/>
          <p:cNvSpPr/>
          <p:nvPr/>
        </p:nvSpPr>
        <p:spPr bwMode="auto">
          <a:xfrm rot="16200000">
            <a:off x="1883135" y="3809725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2" name="Oval 71"/>
          <p:cNvSpPr/>
          <p:nvPr/>
        </p:nvSpPr>
        <p:spPr bwMode="auto">
          <a:xfrm rot="16200000">
            <a:off x="2976084" y="3809725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73" name="Straight Arrow Connector 72"/>
          <p:cNvCxnSpPr>
            <a:endCxn id="71" idx="6"/>
          </p:cNvCxnSpPr>
          <p:nvPr/>
        </p:nvCxnSpPr>
        <p:spPr bwMode="auto">
          <a:xfrm rot="5400000">
            <a:off x="1475782" y="3333792"/>
            <a:ext cx="951866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4" name="Straight Arrow Connector 73"/>
          <p:cNvCxnSpPr>
            <a:endCxn id="72" idx="6"/>
          </p:cNvCxnSpPr>
          <p:nvPr/>
        </p:nvCxnSpPr>
        <p:spPr bwMode="auto">
          <a:xfrm rot="5400000">
            <a:off x="2568731" y="3333792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5" name="Straight Arrow Connector 74"/>
          <p:cNvCxnSpPr>
            <a:endCxn id="79" idx="6"/>
          </p:cNvCxnSpPr>
          <p:nvPr/>
        </p:nvCxnSpPr>
        <p:spPr bwMode="auto">
          <a:xfrm rot="5400000">
            <a:off x="3118167" y="3878098"/>
            <a:ext cx="2039684" cy="79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2020294" y="2789279"/>
            <a:ext cx="955790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77" name="Oval 76"/>
          <p:cNvSpPr/>
          <p:nvPr/>
        </p:nvSpPr>
        <p:spPr bwMode="auto">
          <a:xfrm rot="16200000">
            <a:off x="1883135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8" name="Oval 77"/>
          <p:cNvSpPr/>
          <p:nvPr/>
        </p:nvSpPr>
        <p:spPr bwMode="auto">
          <a:xfrm rot="16200000">
            <a:off x="2976084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9" name="Oval 78"/>
          <p:cNvSpPr/>
          <p:nvPr/>
        </p:nvSpPr>
        <p:spPr bwMode="auto">
          <a:xfrm rot="16200000">
            <a:off x="4069032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80" name="Straight Arrow Connector 79"/>
          <p:cNvCxnSpPr>
            <a:endCxn id="77" idx="6"/>
          </p:cNvCxnSpPr>
          <p:nvPr/>
        </p:nvCxnSpPr>
        <p:spPr bwMode="auto">
          <a:xfrm rot="5400000">
            <a:off x="1475782" y="4422404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1" name="Straight Arrow Connector 80"/>
          <p:cNvCxnSpPr>
            <a:endCxn id="78" idx="6"/>
          </p:cNvCxnSpPr>
          <p:nvPr/>
        </p:nvCxnSpPr>
        <p:spPr bwMode="auto">
          <a:xfrm rot="5400000">
            <a:off x="2568731" y="4422404"/>
            <a:ext cx="951866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2" name="Straight Arrow Connector 81"/>
          <p:cNvCxnSpPr>
            <a:stCxn id="77" idx="4"/>
            <a:endCxn id="78" idx="0"/>
          </p:cNvCxnSpPr>
          <p:nvPr/>
        </p:nvCxnSpPr>
        <p:spPr bwMode="auto">
          <a:xfrm>
            <a:off x="2020294" y="4966916"/>
            <a:ext cx="955790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3" name="Straight Arrow Connector 82"/>
          <p:cNvCxnSpPr>
            <a:stCxn id="78" idx="4"/>
            <a:endCxn id="79" idx="0"/>
          </p:cNvCxnSpPr>
          <p:nvPr/>
        </p:nvCxnSpPr>
        <p:spPr bwMode="auto">
          <a:xfrm>
            <a:off x="3113243" y="4966916"/>
            <a:ext cx="955789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00" name="Text Placeholder 41"/>
          <p:cNvSpPr txBox="1">
            <a:spLocks/>
          </p:cNvSpPr>
          <p:nvPr/>
        </p:nvSpPr>
        <p:spPr bwMode="auto">
          <a:xfrm>
            <a:off x="6242021" y="3036407"/>
            <a:ext cx="1539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X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01" name="Text Placeholder 41"/>
          <p:cNvSpPr txBox="1">
            <a:spLocks/>
          </p:cNvSpPr>
          <p:nvPr/>
        </p:nvSpPr>
        <p:spPr bwMode="auto">
          <a:xfrm>
            <a:off x="6657854" y="3030788"/>
            <a:ext cx="6919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b="1" kern="0">
                <a:latin typeface="Calibri"/>
                <a:cs typeface="Calibri"/>
              </a:rPr>
              <a:t>poss</a:t>
            </a:r>
            <a:r>
              <a:rPr lang="en-US" sz="1800" kern="0">
                <a:latin typeface="Calibri"/>
                <a:cs typeface="Calibri"/>
              </a:rPr>
              <a:t>(</a:t>
            </a:r>
            <a:r>
              <a:rPr lang="en-US" sz="1800" i="1" kern="0">
                <a:latin typeface="Calibri"/>
                <a:cs typeface="Calibri"/>
              </a:rPr>
              <a:t>X</a:t>
            </a:r>
            <a:r>
              <a:rPr lang="en-US" sz="1800" kern="0">
                <a:latin typeface="Calibri"/>
                <a:cs typeface="Calibri"/>
              </a:rPr>
              <a:t>)</a:t>
            </a:r>
          </a:p>
        </p:txBody>
      </p:sp>
      <p:sp>
        <p:nvSpPr>
          <p:cNvPr id="102" name="Text Placeholder 41"/>
          <p:cNvSpPr txBox="1">
            <a:spLocks/>
          </p:cNvSpPr>
          <p:nvPr/>
        </p:nvSpPr>
        <p:spPr bwMode="auto">
          <a:xfrm>
            <a:off x="7540085" y="3030788"/>
            <a:ext cx="6346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b="1" kern="0">
                <a:latin typeface="Calibri"/>
                <a:cs typeface="Calibri"/>
              </a:rPr>
              <a:t>cert</a:t>
            </a:r>
            <a:r>
              <a:rPr lang="en-US" sz="1800" kern="0">
                <a:latin typeface="Calibri"/>
                <a:cs typeface="Calibri"/>
              </a:rPr>
              <a:t>(</a:t>
            </a:r>
            <a:r>
              <a:rPr lang="en-US" sz="1800" i="1" kern="0">
                <a:latin typeface="Calibri"/>
                <a:cs typeface="Calibri"/>
              </a:rPr>
              <a:t>X</a:t>
            </a:r>
            <a:r>
              <a:rPr lang="en-US" sz="1800" kern="0">
                <a:latin typeface="Calibri"/>
                <a:cs typeface="Calibri"/>
              </a:rPr>
              <a:t>)</a:t>
            </a:r>
          </a:p>
        </p:txBody>
      </p:sp>
      <p:cxnSp>
        <p:nvCxnSpPr>
          <p:cNvPr id="103" name="Straight Connector 102"/>
          <p:cNvCxnSpPr/>
          <p:nvPr/>
        </p:nvCxnSpPr>
        <p:spPr bwMode="auto">
          <a:xfrm>
            <a:off x="6117159" y="3403342"/>
            <a:ext cx="2157809" cy="158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 Placeholder 41"/>
          <p:cNvSpPr txBox="1">
            <a:spLocks/>
          </p:cNvSpPr>
          <p:nvPr/>
        </p:nvSpPr>
        <p:spPr bwMode="auto">
          <a:xfrm>
            <a:off x="6242021" y="3446637"/>
            <a:ext cx="1463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A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05" name="Text Placeholder 41"/>
          <p:cNvSpPr txBox="1">
            <a:spLocks/>
          </p:cNvSpPr>
          <p:nvPr/>
        </p:nvSpPr>
        <p:spPr bwMode="auto">
          <a:xfrm>
            <a:off x="6657854" y="344101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v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06" name="Text Placeholder 41"/>
          <p:cNvSpPr txBox="1">
            <a:spLocks/>
          </p:cNvSpPr>
          <p:nvPr/>
        </p:nvSpPr>
        <p:spPr bwMode="auto">
          <a:xfrm>
            <a:off x="6242021" y="3720280"/>
            <a:ext cx="1383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B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07" name="Text Placeholder 41"/>
          <p:cNvSpPr txBox="1">
            <a:spLocks/>
          </p:cNvSpPr>
          <p:nvPr/>
        </p:nvSpPr>
        <p:spPr bwMode="auto">
          <a:xfrm>
            <a:off x="6657854" y="3720280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08" name="Text Placeholder 41"/>
          <p:cNvSpPr txBox="1">
            <a:spLocks/>
          </p:cNvSpPr>
          <p:nvPr/>
        </p:nvSpPr>
        <p:spPr bwMode="auto">
          <a:xfrm>
            <a:off x="6242021" y="3993923"/>
            <a:ext cx="1410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C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09" name="Text Placeholder 41"/>
          <p:cNvSpPr txBox="1">
            <a:spLocks/>
          </p:cNvSpPr>
          <p:nvPr/>
        </p:nvSpPr>
        <p:spPr bwMode="auto">
          <a:xfrm>
            <a:off x="6657854" y="3993923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u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10" name="Text Placeholder 41"/>
          <p:cNvSpPr txBox="1">
            <a:spLocks/>
          </p:cNvSpPr>
          <p:nvPr/>
        </p:nvSpPr>
        <p:spPr bwMode="auto">
          <a:xfrm>
            <a:off x="6242021" y="4267566"/>
            <a:ext cx="1548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D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11" name="Text Placeholder 41"/>
          <p:cNvSpPr txBox="1">
            <a:spLocks/>
          </p:cNvSpPr>
          <p:nvPr/>
        </p:nvSpPr>
        <p:spPr bwMode="auto">
          <a:xfrm>
            <a:off x="6657854" y="4267566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12" name="Text Placeholder 41"/>
          <p:cNvSpPr txBox="1">
            <a:spLocks/>
          </p:cNvSpPr>
          <p:nvPr/>
        </p:nvSpPr>
        <p:spPr bwMode="auto">
          <a:xfrm>
            <a:off x="6242021" y="4541209"/>
            <a:ext cx="1282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E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13" name="Text Placeholder 41"/>
          <p:cNvSpPr txBox="1">
            <a:spLocks/>
          </p:cNvSpPr>
          <p:nvPr/>
        </p:nvSpPr>
        <p:spPr bwMode="auto">
          <a:xfrm>
            <a:off x="6657854" y="4541209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14" name="Text Placeholder 41"/>
          <p:cNvSpPr txBox="1">
            <a:spLocks/>
          </p:cNvSpPr>
          <p:nvPr/>
        </p:nvSpPr>
        <p:spPr bwMode="auto">
          <a:xfrm>
            <a:off x="6242021" y="4814852"/>
            <a:ext cx="1282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F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15" name="Text Placeholder 41"/>
          <p:cNvSpPr txBox="1">
            <a:spLocks/>
          </p:cNvSpPr>
          <p:nvPr/>
        </p:nvSpPr>
        <p:spPr bwMode="auto">
          <a:xfrm>
            <a:off x="6657854" y="4814852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16" name="Text Placeholder 41"/>
          <p:cNvSpPr txBox="1">
            <a:spLocks/>
          </p:cNvSpPr>
          <p:nvPr/>
        </p:nvSpPr>
        <p:spPr bwMode="auto">
          <a:xfrm>
            <a:off x="6242021" y="5088495"/>
            <a:ext cx="1667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G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17" name="Text Placeholder 41"/>
          <p:cNvSpPr txBox="1">
            <a:spLocks/>
          </p:cNvSpPr>
          <p:nvPr/>
        </p:nvSpPr>
        <p:spPr bwMode="auto">
          <a:xfrm>
            <a:off x="6657854" y="508849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18" name="Text Placeholder 41"/>
          <p:cNvSpPr txBox="1">
            <a:spLocks/>
          </p:cNvSpPr>
          <p:nvPr/>
        </p:nvSpPr>
        <p:spPr bwMode="auto">
          <a:xfrm>
            <a:off x="6242021" y="5362138"/>
            <a:ext cx="1667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H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19" name="Text Placeholder 41"/>
          <p:cNvSpPr txBox="1">
            <a:spLocks/>
          </p:cNvSpPr>
          <p:nvPr/>
        </p:nvSpPr>
        <p:spPr bwMode="auto">
          <a:xfrm>
            <a:off x="6657854" y="5362138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20" name="Text Placeholder 41"/>
          <p:cNvSpPr txBox="1">
            <a:spLocks/>
          </p:cNvSpPr>
          <p:nvPr/>
        </p:nvSpPr>
        <p:spPr bwMode="auto">
          <a:xfrm>
            <a:off x="6242021" y="5635781"/>
            <a:ext cx="1026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J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21" name="Text Placeholder 41"/>
          <p:cNvSpPr txBox="1">
            <a:spLocks/>
          </p:cNvSpPr>
          <p:nvPr/>
        </p:nvSpPr>
        <p:spPr bwMode="auto">
          <a:xfrm>
            <a:off x="6657854" y="5635781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23" name="Text Placeholder 41"/>
          <p:cNvSpPr txBox="1">
            <a:spLocks/>
          </p:cNvSpPr>
          <p:nvPr/>
        </p:nvSpPr>
        <p:spPr bwMode="auto">
          <a:xfrm>
            <a:off x="6242021" y="5909424"/>
            <a:ext cx="1539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K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29" name="Text Placeholder 41"/>
          <p:cNvSpPr txBox="1">
            <a:spLocks/>
          </p:cNvSpPr>
          <p:nvPr/>
        </p:nvSpPr>
        <p:spPr bwMode="auto">
          <a:xfrm>
            <a:off x="6657854" y="5909424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33" name="Text Placeholder 41"/>
          <p:cNvSpPr txBox="1">
            <a:spLocks/>
          </p:cNvSpPr>
          <p:nvPr/>
        </p:nvSpPr>
        <p:spPr bwMode="auto">
          <a:xfrm>
            <a:off x="6242021" y="6183065"/>
            <a:ext cx="1098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L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5" name="Text Placeholder 41"/>
          <p:cNvSpPr txBox="1">
            <a:spLocks/>
          </p:cNvSpPr>
          <p:nvPr/>
        </p:nvSpPr>
        <p:spPr bwMode="auto">
          <a:xfrm>
            <a:off x="6657854" y="618306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36" name="Text Placeholder 41"/>
          <p:cNvSpPr txBox="1">
            <a:spLocks/>
          </p:cNvSpPr>
          <p:nvPr/>
        </p:nvSpPr>
        <p:spPr bwMode="auto">
          <a:xfrm>
            <a:off x="7540085" y="344101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v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37" name="Text Placeholder 41"/>
          <p:cNvSpPr txBox="1">
            <a:spLocks/>
          </p:cNvSpPr>
          <p:nvPr/>
        </p:nvSpPr>
        <p:spPr bwMode="auto">
          <a:xfrm>
            <a:off x="7540085" y="3720280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38" name="Text Placeholder 41"/>
          <p:cNvSpPr txBox="1">
            <a:spLocks/>
          </p:cNvSpPr>
          <p:nvPr/>
        </p:nvSpPr>
        <p:spPr bwMode="auto">
          <a:xfrm>
            <a:off x="7540085" y="3993923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u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39" name="Text Placeholder 41"/>
          <p:cNvSpPr txBox="1">
            <a:spLocks/>
          </p:cNvSpPr>
          <p:nvPr/>
        </p:nvSpPr>
        <p:spPr bwMode="auto">
          <a:xfrm>
            <a:off x="7540085" y="4267566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40" name="Text Placeholder 41"/>
          <p:cNvSpPr txBox="1">
            <a:spLocks/>
          </p:cNvSpPr>
          <p:nvPr/>
        </p:nvSpPr>
        <p:spPr bwMode="auto">
          <a:xfrm>
            <a:off x="7540085" y="4541209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41" name="Text Placeholder 41"/>
          <p:cNvSpPr txBox="1">
            <a:spLocks/>
          </p:cNvSpPr>
          <p:nvPr/>
        </p:nvSpPr>
        <p:spPr bwMode="auto">
          <a:xfrm>
            <a:off x="7540085" y="4814852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42" name="Text Placeholder 41"/>
          <p:cNvSpPr txBox="1">
            <a:spLocks/>
          </p:cNvSpPr>
          <p:nvPr/>
        </p:nvSpPr>
        <p:spPr bwMode="auto">
          <a:xfrm>
            <a:off x="7540085" y="508849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43" name="Text Placeholder 41"/>
          <p:cNvSpPr txBox="1">
            <a:spLocks/>
          </p:cNvSpPr>
          <p:nvPr/>
        </p:nvSpPr>
        <p:spPr bwMode="auto">
          <a:xfrm>
            <a:off x="7540085" y="5362138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45" name="Text Placeholder 41"/>
          <p:cNvSpPr txBox="1">
            <a:spLocks/>
          </p:cNvSpPr>
          <p:nvPr/>
        </p:nvSpPr>
        <p:spPr bwMode="auto">
          <a:xfrm>
            <a:off x="7540085" y="5635781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47" name="Text Placeholder 41"/>
          <p:cNvSpPr txBox="1">
            <a:spLocks/>
          </p:cNvSpPr>
          <p:nvPr/>
        </p:nvSpPr>
        <p:spPr bwMode="auto">
          <a:xfrm>
            <a:off x="7540085" y="5909424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48" name="Text Placeholder 41"/>
          <p:cNvSpPr txBox="1">
            <a:spLocks/>
          </p:cNvSpPr>
          <p:nvPr/>
        </p:nvSpPr>
        <p:spPr bwMode="auto">
          <a:xfrm>
            <a:off x="7540085" y="618306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22" name="AutoShape 33"/>
          <p:cNvSpPr>
            <a:spLocks noChangeArrowheads="1"/>
          </p:cNvSpPr>
          <p:nvPr/>
        </p:nvSpPr>
        <p:spPr bwMode="auto">
          <a:xfrm>
            <a:off x="2044825" y="3646094"/>
            <a:ext cx="273850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124" name="AutoShape 33"/>
          <p:cNvSpPr>
            <a:spLocks noChangeArrowheads="1"/>
          </p:cNvSpPr>
          <p:nvPr/>
        </p:nvSpPr>
        <p:spPr bwMode="auto">
          <a:xfrm>
            <a:off x="2042405" y="1489029"/>
            <a:ext cx="533599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A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v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26" name="AutoShape 33"/>
          <p:cNvSpPr>
            <a:spLocks noChangeArrowheads="1"/>
          </p:cNvSpPr>
          <p:nvPr/>
        </p:nvSpPr>
        <p:spPr bwMode="auto">
          <a:xfrm>
            <a:off x="2057525" y="4759905"/>
            <a:ext cx="158138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J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sp>
        <p:nvSpPr>
          <p:cNvPr id="127" name="AutoShape 33"/>
          <p:cNvSpPr>
            <a:spLocks noChangeArrowheads="1"/>
          </p:cNvSpPr>
          <p:nvPr/>
        </p:nvSpPr>
        <p:spPr bwMode="auto">
          <a:xfrm>
            <a:off x="3146111" y="2562522"/>
            <a:ext cx="210285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E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sp>
        <p:nvSpPr>
          <p:cNvPr id="128" name="AutoShape 33"/>
          <p:cNvSpPr>
            <a:spLocks noChangeArrowheads="1"/>
          </p:cNvSpPr>
          <p:nvPr/>
        </p:nvSpPr>
        <p:spPr bwMode="auto">
          <a:xfrm>
            <a:off x="3142181" y="3676333"/>
            <a:ext cx="25176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H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sp>
        <p:nvSpPr>
          <p:cNvPr id="131" name="AutoShape 33"/>
          <p:cNvSpPr>
            <a:spLocks noChangeArrowheads="1"/>
          </p:cNvSpPr>
          <p:nvPr/>
        </p:nvSpPr>
        <p:spPr bwMode="auto">
          <a:xfrm>
            <a:off x="3136031" y="1489029"/>
            <a:ext cx="610544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B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32" name="AutoShape 33"/>
          <p:cNvSpPr>
            <a:spLocks noChangeArrowheads="1"/>
          </p:cNvSpPr>
          <p:nvPr/>
        </p:nvSpPr>
        <p:spPr bwMode="auto">
          <a:xfrm>
            <a:off x="4229656" y="1489029"/>
            <a:ext cx="54642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C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34" name="AutoShape 33"/>
          <p:cNvSpPr>
            <a:spLocks noChangeArrowheads="1"/>
          </p:cNvSpPr>
          <p:nvPr/>
        </p:nvSpPr>
        <p:spPr bwMode="auto">
          <a:xfrm>
            <a:off x="4239736" y="2562522"/>
            <a:ext cx="201419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F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sp>
        <p:nvSpPr>
          <p:cNvPr id="144" name="AutoShape 33"/>
          <p:cNvSpPr>
            <a:spLocks noChangeArrowheads="1"/>
          </p:cNvSpPr>
          <p:nvPr/>
        </p:nvSpPr>
        <p:spPr bwMode="auto">
          <a:xfrm>
            <a:off x="4239740" y="4754864"/>
            <a:ext cx="189396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L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cxnSp>
        <p:nvCxnSpPr>
          <p:cNvPr id="84" name="Straight Arrow Connector 83"/>
          <p:cNvCxnSpPr>
            <a:stCxn id="78" idx="7"/>
          </p:cNvCxnSpPr>
          <p:nvPr/>
        </p:nvCxnSpPr>
        <p:spPr bwMode="auto">
          <a:xfrm rot="10800000">
            <a:off x="2000208" y="3926385"/>
            <a:ext cx="995962" cy="99203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2" name="Straight Arrow Connector 91"/>
          <p:cNvCxnSpPr>
            <a:endCxn id="72" idx="5"/>
          </p:cNvCxnSpPr>
          <p:nvPr/>
        </p:nvCxnSpPr>
        <p:spPr bwMode="auto">
          <a:xfrm rot="10800000" flipV="1">
            <a:off x="3093158" y="2837773"/>
            <a:ext cx="995961" cy="99203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46" name="Text Placeholder 41"/>
          <p:cNvSpPr txBox="1">
            <a:spLocks/>
          </p:cNvSpPr>
          <p:nvPr/>
        </p:nvSpPr>
        <p:spPr bwMode="auto">
          <a:xfrm>
            <a:off x="5502572" y="742315"/>
            <a:ext cx="31460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73038" marR="0" lvl="1" indent="-173038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   Initialize </a:t>
            </a:r>
            <a:r>
              <a:rPr lang="en-US" sz="1600" b="1" kern="0">
                <a:solidFill>
                  <a:srgbClr val="000000"/>
                </a:solidFill>
                <a:latin typeface="Calibri"/>
                <a:cs typeface="Calibri"/>
              </a:rPr>
              <a:t>closed 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with explicit beliefs</a:t>
            </a:r>
          </a:p>
        </p:txBody>
      </p:sp>
      <p:sp>
        <p:nvSpPr>
          <p:cNvPr id="149" name="Text Placeholder 41"/>
          <p:cNvSpPr txBox="1">
            <a:spLocks/>
          </p:cNvSpPr>
          <p:nvPr/>
        </p:nvSpPr>
        <p:spPr bwMode="auto">
          <a:xfrm>
            <a:off x="5502572" y="505621"/>
            <a:ext cx="364142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73038" lvl="1" indent="-173038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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Keep 2 sets: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closed</a:t>
            </a:r>
            <a:r>
              <a:rPr kumimoji="0" lang="en-US" sz="160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 /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open</a:t>
            </a:r>
          </a:p>
        </p:txBody>
      </p:sp>
      <p:sp>
        <p:nvSpPr>
          <p:cNvPr id="150" name="Text Placeholder 41"/>
          <p:cNvSpPr txBox="1">
            <a:spLocks/>
          </p:cNvSpPr>
          <p:nvPr/>
        </p:nvSpPr>
        <p:spPr bwMode="auto">
          <a:xfrm>
            <a:off x="5502572" y="979009"/>
            <a:ext cx="314602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68275" lvl="1" indent="-168275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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 MAIN</a:t>
            </a:r>
          </a:p>
          <a:p>
            <a:pPr marL="400050" lvl="1" indent="-285750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   </a:t>
            </a:r>
            <a:r>
              <a:rPr lang="en-US" sz="1600" u="sng" kern="0">
                <a:solidFill>
                  <a:srgbClr val="FF0000"/>
                </a:solidFill>
                <a:latin typeface="Calibri"/>
                <a:cs typeface="Calibri"/>
              </a:rPr>
              <a:t>Step 1</a:t>
            </a: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: if </a:t>
            </a:r>
            <a:r>
              <a:rPr lang="en-GB" sz="1600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</a:t>
            </a:r>
            <a:r>
              <a:rPr lang="en-US" sz="1600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 </a:t>
            </a: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preferred edges from </a:t>
            </a:r>
            <a:r>
              <a:rPr lang="en-US" sz="1600" b="1" kern="0">
                <a:solidFill>
                  <a:srgbClr val="FF0000"/>
                </a:solidFill>
                <a:latin typeface="Calibri"/>
                <a:cs typeface="Calibri"/>
              </a:rPr>
              <a:t>open </a:t>
            </a: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lang="en-US" sz="1600" b="1" kern="0">
                <a:solidFill>
                  <a:srgbClr val="FF0000"/>
                </a:solidFill>
                <a:latin typeface="Calibri"/>
                <a:cs typeface="Calibri"/>
              </a:rPr>
              <a:t>closed </a:t>
            </a:r>
            <a:br>
              <a:rPr lang="en-US" sz="1600" b="1" ker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GB" sz="1600">
                <a:solidFill>
                  <a:srgbClr val="FF0000"/>
                </a:solidFill>
                <a:sym typeface="Symbol"/>
              </a:rPr>
              <a:t></a:t>
            </a:r>
            <a:r>
              <a:rPr lang="en-US" sz="1600"/>
              <a:t> </a:t>
            </a: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follow</a:t>
            </a:r>
          </a:p>
        </p:txBody>
      </p:sp>
      <p:sp>
        <p:nvSpPr>
          <p:cNvPr id="151" name="Text Placeholder 41"/>
          <p:cNvSpPr txBox="1">
            <a:spLocks/>
          </p:cNvSpPr>
          <p:nvPr/>
        </p:nvSpPr>
        <p:spPr bwMode="auto">
          <a:xfrm>
            <a:off x="348173" y="3159202"/>
            <a:ext cx="11385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>
                <a:tab pos="685800" algn="l"/>
              </a:tabLst>
              <a:defRPr/>
            </a:pPr>
            <a:r>
              <a:rPr lang="en-US" sz="1600" b="1" kern="0">
                <a:latin typeface="Calibri"/>
                <a:cs typeface="Calibri"/>
              </a:rPr>
              <a:t>open</a:t>
            </a:r>
            <a:endParaRPr lang="en-US" sz="1600" b="1"/>
          </a:p>
        </p:txBody>
      </p:sp>
      <p:sp>
        <p:nvSpPr>
          <p:cNvPr id="153" name="AutoShape 33"/>
          <p:cNvSpPr>
            <a:spLocks noChangeArrowheads="1"/>
          </p:cNvSpPr>
          <p:nvPr/>
        </p:nvSpPr>
        <p:spPr bwMode="auto">
          <a:xfrm>
            <a:off x="3148531" y="4754864"/>
            <a:ext cx="200175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K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54" name="AutoShape 33"/>
          <p:cNvSpPr>
            <a:spLocks noChangeArrowheads="1"/>
          </p:cNvSpPr>
          <p:nvPr/>
        </p:nvSpPr>
        <p:spPr bwMode="auto">
          <a:xfrm>
            <a:off x="2052485" y="2562522"/>
            <a:ext cx="54642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D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baseline="-25000" dirty="0">
              <a:latin typeface="Calibri"/>
              <a:cs typeface="Calibri"/>
            </a:endParaRPr>
          </a:p>
        </p:txBody>
      </p:sp>
      <p:cxnSp>
        <p:nvCxnSpPr>
          <p:cNvPr id="90" name="Straight Arrow Connector 89"/>
          <p:cNvCxnSpPr>
            <a:stCxn id="78" idx="7"/>
          </p:cNvCxnSpPr>
          <p:nvPr/>
        </p:nvCxnSpPr>
        <p:spPr bwMode="auto">
          <a:xfrm rot="10800000">
            <a:off x="2000208" y="2837773"/>
            <a:ext cx="995962" cy="208065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49" name="Freeform 48"/>
          <p:cNvSpPr/>
          <p:nvPr/>
        </p:nvSpPr>
        <p:spPr bwMode="auto">
          <a:xfrm>
            <a:off x="201590" y="2064666"/>
            <a:ext cx="5240502" cy="1275086"/>
          </a:xfrm>
          <a:custGeom>
            <a:avLst/>
            <a:gdLst>
              <a:gd name="connsiteX0" fmla="*/ 0 w 3930166"/>
              <a:gd name="connsiteY0" fmla="*/ 107517 h 290632"/>
              <a:gd name="connsiteX1" fmla="*/ 665247 w 3930166"/>
              <a:gd name="connsiteY1" fmla="*/ 263753 h 290632"/>
              <a:gd name="connsiteX2" fmla="*/ 1537124 w 3930166"/>
              <a:gd name="connsiteY2" fmla="*/ 112557 h 290632"/>
              <a:gd name="connsiteX3" fmla="*/ 2676108 w 3930166"/>
              <a:gd name="connsiteY3" fmla="*/ 278872 h 290632"/>
              <a:gd name="connsiteX4" fmla="*/ 3744535 w 3930166"/>
              <a:gd name="connsiteY4" fmla="*/ 41999 h 290632"/>
              <a:gd name="connsiteX5" fmla="*/ 3789893 w 3930166"/>
              <a:gd name="connsiteY5" fmla="*/ 26879 h 290632"/>
              <a:gd name="connsiteX0" fmla="*/ 770890 w 4701056"/>
              <a:gd name="connsiteY0" fmla="*/ 107517 h 290632"/>
              <a:gd name="connsiteX1" fmla="*/ 110875 w 4701056"/>
              <a:gd name="connsiteY1" fmla="*/ 112557 h 290632"/>
              <a:gd name="connsiteX2" fmla="*/ 1436137 w 4701056"/>
              <a:gd name="connsiteY2" fmla="*/ 263753 h 290632"/>
              <a:gd name="connsiteX3" fmla="*/ 2308014 w 4701056"/>
              <a:gd name="connsiteY3" fmla="*/ 112557 h 290632"/>
              <a:gd name="connsiteX4" fmla="*/ 3446998 w 4701056"/>
              <a:gd name="connsiteY4" fmla="*/ 278872 h 290632"/>
              <a:gd name="connsiteX5" fmla="*/ 4515425 w 4701056"/>
              <a:gd name="connsiteY5" fmla="*/ 41999 h 290632"/>
              <a:gd name="connsiteX6" fmla="*/ 4560783 w 4701056"/>
              <a:gd name="connsiteY6" fmla="*/ 26879 h 290632"/>
              <a:gd name="connsiteX0" fmla="*/ 901113 w 4831279"/>
              <a:gd name="connsiteY0" fmla="*/ 146156 h 329271"/>
              <a:gd name="connsiteX1" fmla="*/ 119771 w 4831279"/>
              <a:gd name="connsiteY1" fmla="*/ 0 h 329271"/>
              <a:gd name="connsiteX2" fmla="*/ 241098 w 4831279"/>
              <a:gd name="connsiteY2" fmla="*/ 151196 h 329271"/>
              <a:gd name="connsiteX3" fmla="*/ 1566360 w 4831279"/>
              <a:gd name="connsiteY3" fmla="*/ 302392 h 329271"/>
              <a:gd name="connsiteX4" fmla="*/ 2438237 w 4831279"/>
              <a:gd name="connsiteY4" fmla="*/ 151196 h 329271"/>
              <a:gd name="connsiteX5" fmla="*/ 3577221 w 4831279"/>
              <a:gd name="connsiteY5" fmla="*/ 317511 h 329271"/>
              <a:gd name="connsiteX6" fmla="*/ 4645648 w 4831279"/>
              <a:gd name="connsiteY6" fmla="*/ 80638 h 329271"/>
              <a:gd name="connsiteX7" fmla="*/ 4691006 w 4831279"/>
              <a:gd name="connsiteY7" fmla="*/ 65518 h 329271"/>
              <a:gd name="connsiteX0" fmla="*/ 0 w 4929895"/>
              <a:gd name="connsiteY0" fmla="*/ 0 h 354470"/>
              <a:gd name="connsiteX1" fmla="*/ 218387 w 4929895"/>
              <a:gd name="connsiteY1" fmla="*/ 25199 h 354470"/>
              <a:gd name="connsiteX2" fmla="*/ 339714 w 4929895"/>
              <a:gd name="connsiteY2" fmla="*/ 176395 h 354470"/>
              <a:gd name="connsiteX3" fmla="*/ 1664976 w 4929895"/>
              <a:gd name="connsiteY3" fmla="*/ 327591 h 354470"/>
              <a:gd name="connsiteX4" fmla="*/ 2536853 w 4929895"/>
              <a:gd name="connsiteY4" fmla="*/ 176395 h 354470"/>
              <a:gd name="connsiteX5" fmla="*/ 3675837 w 4929895"/>
              <a:gd name="connsiteY5" fmla="*/ 342710 h 354470"/>
              <a:gd name="connsiteX6" fmla="*/ 4744264 w 4929895"/>
              <a:gd name="connsiteY6" fmla="*/ 105837 h 354470"/>
              <a:gd name="connsiteX7" fmla="*/ 4789622 w 4929895"/>
              <a:gd name="connsiteY7" fmla="*/ 90717 h 354470"/>
              <a:gd name="connsiteX0" fmla="*/ 0 w 4929895"/>
              <a:gd name="connsiteY0" fmla="*/ 0 h 354470"/>
              <a:gd name="connsiteX1" fmla="*/ 339714 w 4929895"/>
              <a:gd name="connsiteY1" fmla="*/ 176395 h 354470"/>
              <a:gd name="connsiteX2" fmla="*/ 1664976 w 4929895"/>
              <a:gd name="connsiteY2" fmla="*/ 327591 h 354470"/>
              <a:gd name="connsiteX3" fmla="*/ 2536853 w 4929895"/>
              <a:gd name="connsiteY3" fmla="*/ 176395 h 354470"/>
              <a:gd name="connsiteX4" fmla="*/ 3675837 w 4929895"/>
              <a:gd name="connsiteY4" fmla="*/ 342710 h 354470"/>
              <a:gd name="connsiteX5" fmla="*/ 4744264 w 4929895"/>
              <a:gd name="connsiteY5" fmla="*/ 105837 h 354470"/>
              <a:gd name="connsiteX6" fmla="*/ 4789622 w 4929895"/>
              <a:gd name="connsiteY6" fmla="*/ 90717 h 354470"/>
              <a:gd name="connsiteX0" fmla="*/ 0 w 4929895"/>
              <a:gd name="connsiteY0" fmla="*/ 0 h 354470"/>
              <a:gd name="connsiteX1" fmla="*/ 815314 w 4929895"/>
              <a:gd name="connsiteY1" fmla="*/ 176395 h 354470"/>
              <a:gd name="connsiteX2" fmla="*/ 1664976 w 4929895"/>
              <a:gd name="connsiteY2" fmla="*/ 327591 h 354470"/>
              <a:gd name="connsiteX3" fmla="*/ 2536853 w 4929895"/>
              <a:gd name="connsiteY3" fmla="*/ 176395 h 354470"/>
              <a:gd name="connsiteX4" fmla="*/ 3675837 w 4929895"/>
              <a:gd name="connsiteY4" fmla="*/ 342710 h 354470"/>
              <a:gd name="connsiteX5" fmla="*/ 4744264 w 4929895"/>
              <a:gd name="connsiteY5" fmla="*/ 105837 h 354470"/>
              <a:gd name="connsiteX6" fmla="*/ 4789622 w 4929895"/>
              <a:gd name="connsiteY6" fmla="*/ 90717 h 354470"/>
              <a:gd name="connsiteX0" fmla="*/ 0 w 5046368"/>
              <a:gd name="connsiteY0" fmla="*/ 67199 h 290632"/>
              <a:gd name="connsiteX1" fmla="*/ 931787 w 5046368"/>
              <a:gd name="connsiteY1" fmla="*/ 112557 h 290632"/>
              <a:gd name="connsiteX2" fmla="*/ 1781449 w 5046368"/>
              <a:gd name="connsiteY2" fmla="*/ 263753 h 290632"/>
              <a:gd name="connsiteX3" fmla="*/ 2653326 w 5046368"/>
              <a:gd name="connsiteY3" fmla="*/ 112557 h 290632"/>
              <a:gd name="connsiteX4" fmla="*/ 3792310 w 5046368"/>
              <a:gd name="connsiteY4" fmla="*/ 278872 h 290632"/>
              <a:gd name="connsiteX5" fmla="*/ 4860737 w 5046368"/>
              <a:gd name="connsiteY5" fmla="*/ 41999 h 290632"/>
              <a:gd name="connsiteX6" fmla="*/ 4906095 w 5046368"/>
              <a:gd name="connsiteY6" fmla="*/ 26879 h 290632"/>
              <a:gd name="connsiteX0" fmla="*/ 0 w 5046368"/>
              <a:gd name="connsiteY0" fmla="*/ 67199 h 290632"/>
              <a:gd name="connsiteX1" fmla="*/ 931787 w 5046368"/>
              <a:gd name="connsiteY1" fmla="*/ 112557 h 290632"/>
              <a:gd name="connsiteX2" fmla="*/ 1781449 w 5046368"/>
              <a:gd name="connsiteY2" fmla="*/ 263753 h 290632"/>
              <a:gd name="connsiteX3" fmla="*/ 2653326 w 5046368"/>
              <a:gd name="connsiteY3" fmla="*/ 112557 h 290632"/>
              <a:gd name="connsiteX4" fmla="*/ 3792310 w 5046368"/>
              <a:gd name="connsiteY4" fmla="*/ 278872 h 290632"/>
              <a:gd name="connsiteX5" fmla="*/ 4860737 w 5046368"/>
              <a:gd name="connsiteY5" fmla="*/ 41999 h 290632"/>
              <a:gd name="connsiteX6" fmla="*/ 4906095 w 5046368"/>
              <a:gd name="connsiteY6" fmla="*/ 26879 h 290632"/>
              <a:gd name="connsiteX0" fmla="*/ 0 w 5046368"/>
              <a:gd name="connsiteY0" fmla="*/ 67199 h 319191"/>
              <a:gd name="connsiteX1" fmla="*/ 931787 w 5046368"/>
              <a:gd name="connsiteY1" fmla="*/ 112557 h 319191"/>
              <a:gd name="connsiteX2" fmla="*/ 1781449 w 5046368"/>
              <a:gd name="connsiteY2" fmla="*/ 263753 h 319191"/>
              <a:gd name="connsiteX3" fmla="*/ 2653326 w 5046368"/>
              <a:gd name="connsiteY3" fmla="*/ 283912 h 319191"/>
              <a:gd name="connsiteX4" fmla="*/ 3792310 w 5046368"/>
              <a:gd name="connsiteY4" fmla="*/ 278872 h 319191"/>
              <a:gd name="connsiteX5" fmla="*/ 4860737 w 5046368"/>
              <a:gd name="connsiteY5" fmla="*/ 41999 h 319191"/>
              <a:gd name="connsiteX6" fmla="*/ 4906095 w 5046368"/>
              <a:gd name="connsiteY6" fmla="*/ 26879 h 319191"/>
              <a:gd name="connsiteX0" fmla="*/ 0 w 5046368"/>
              <a:gd name="connsiteY0" fmla="*/ 126837 h 1188568"/>
              <a:gd name="connsiteX1" fmla="*/ 931787 w 5046368"/>
              <a:gd name="connsiteY1" fmla="*/ 172195 h 1188568"/>
              <a:gd name="connsiteX2" fmla="*/ 1781449 w 5046368"/>
              <a:gd name="connsiteY2" fmla="*/ 1160009 h 1188568"/>
              <a:gd name="connsiteX3" fmla="*/ 2653326 w 5046368"/>
              <a:gd name="connsiteY3" fmla="*/ 343550 h 1188568"/>
              <a:gd name="connsiteX4" fmla="*/ 3792310 w 5046368"/>
              <a:gd name="connsiteY4" fmla="*/ 338510 h 1188568"/>
              <a:gd name="connsiteX5" fmla="*/ 4860737 w 5046368"/>
              <a:gd name="connsiteY5" fmla="*/ 101637 h 1188568"/>
              <a:gd name="connsiteX6" fmla="*/ 4906095 w 5046368"/>
              <a:gd name="connsiteY6" fmla="*/ 86517 h 1188568"/>
              <a:gd name="connsiteX0" fmla="*/ 0 w 5046368"/>
              <a:gd name="connsiteY0" fmla="*/ 67199 h 1223008"/>
              <a:gd name="connsiteX1" fmla="*/ 868697 w 5046368"/>
              <a:gd name="connsiteY1" fmla="*/ 1019733 h 1223008"/>
              <a:gd name="connsiteX2" fmla="*/ 1781449 w 5046368"/>
              <a:gd name="connsiteY2" fmla="*/ 1100371 h 1223008"/>
              <a:gd name="connsiteX3" fmla="*/ 2653326 w 5046368"/>
              <a:gd name="connsiteY3" fmla="*/ 283912 h 1223008"/>
              <a:gd name="connsiteX4" fmla="*/ 3792310 w 5046368"/>
              <a:gd name="connsiteY4" fmla="*/ 278872 h 1223008"/>
              <a:gd name="connsiteX5" fmla="*/ 4860737 w 5046368"/>
              <a:gd name="connsiteY5" fmla="*/ 41999 h 1223008"/>
              <a:gd name="connsiteX6" fmla="*/ 4906095 w 5046368"/>
              <a:gd name="connsiteY6" fmla="*/ 26879 h 1223008"/>
              <a:gd name="connsiteX0" fmla="*/ 0 w 5046368"/>
              <a:gd name="connsiteY0" fmla="*/ 974375 h 1223008"/>
              <a:gd name="connsiteX1" fmla="*/ 868697 w 5046368"/>
              <a:gd name="connsiteY1" fmla="*/ 1019733 h 1223008"/>
              <a:gd name="connsiteX2" fmla="*/ 1781449 w 5046368"/>
              <a:gd name="connsiteY2" fmla="*/ 1100371 h 1223008"/>
              <a:gd name="connsiteX3" fmla="*/ 2653326 w 5046368"/>
              <a:gd name="connsiteY3" fmla="*/ 283912 h 1223008"/>
              <a:gd name="connsiteX4" fmla="*/ 3792310 w 5046368"/>
              <a:gd name="connsiteY4" fmla="*/ 278872 h 1223008"/>
              <a:gd name="connsiteX5" fmla="*/ 4860737 w 5046368"/>
              <a:gd name="connsiteY5" fmla="*/ 41999 h 1223008"/>
              <a:gd name="connsiteX6" fmla="*/ 4906095 w 5046368"/>
              <a:gd name="connsiteY6" fmla="*/ 26879 h 1223008"/>
              <a:gd name="connsiteX0" fmla="*/ 0 w 5046368"/>
              <a:gd name="connsiteY0" fmla="*/ 974375 h 1209568"/>
              <a:gd name="connsiteX1" fmla="*/ 868697 w 5046368"/>
              <a:gd name="connsiteY1" fmla="*/ 1019733 h 1209568"/>
              <a:gd name="connsiteX2" fmla="*/ 1781449 w 5046368"/>
              <a:gd name="connsiteY2" fmla="*/ 1100371 h 1209568"/>
              <a:gd name="connsiteX3" fmla="*/ 2779505 w 5046368"/>
              <a:gd name="connsiteY3" fmla="*/ 364550 h 1209568"/>
              <a:gd name="connsiteX4" fmla="*/ 3792310 w 5046368"/>
              <a:gd name="connsiteY4" fmla="*/ 278872 h 1209568"/>
              <a:gd name="connsiteX5" fmla="*/ 4860737 w 5046368"/>
              <a:gd name="connsiteY5" fmla="*/ 41999 h 1209568"/>
              <a:gd name="connsiteX6" fmla="*/ 4906095 w 5046368"/>
              <a:gd name="connsiteY6" fmla="*/ 26879 h 1209568"/>
              <a:gd name="connsiteX0" fmla="*/ 0 w 5046368"/>
              <a:gd name="connsiteY0" fmla="*/ 974375 h 1275086"/>
              <a:gd name="connsiteX1" fmla="*/ 868697 w 5046368"/>
              <a:gd name="connsiteY1" fmla="*/ 1019733 h 1275086"/>
              <a:gd name="connsiteX2" fmla="*/ 1946453 w 5046368"/>
              <a:gd name="connsiteY2" fmla="*/ 1165889 h 1275086"/>
              <a:gd name="connsiteX3" fmla="*/ 2779505 w 5046368"/>
              <a:gd name="connsiteY3" fmla="*/ 364550 h 1275086"/>
              <a:gd name="connsiteX4" fmla="*/ 3792310 w 5046368"/>
              <a:gd name="connsiteY4" fmla="*/ 278872 h 1275086"/>
              <a:gd name="connsiteX5" fmla="*/ 4860737 w 5046368"/>
              <a:gd name="connsiteY5" fmla="*/ 41999 h 1275086"/>
              <a:gd name="connsiteX6" fmla="*/ 4906095 w 5046368"/>
              <a:gd name="connsiteY6" fmla="*/ 26879 h 127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46368" h="1275086">
                <a:moveTo>
                  <a:pt x="0" y="974375"/>
                </a:moveTo>
                <a:lnTo>
                  <a:pt x="868697" y="1019733"/>
                </a:lnTo>
                <a:cubicBezTo>
                  <a:pt x="1165605" y="1040732"/>
                  <a:pt x="1627985" y="1275086"/>
                  <a:pt x="1946453" y="1165889"/>
                </a:cubicBezTo>
                <a:cubicBezTo>
                  <a:pt x="2264921" y="1056692"/>
                  <a:pt x="2471862" y="512386"/>
                  <a:pt x="2779505" y="364550"/>
                </a:cubicBezTo>
                <a:cubicBezTo>
                  <a:pt x="3087148" y="216714"/>
                  <a:pt x="3445438" y="332631"/>
                  <a:pt x="3792310" y="278872"/>
                </a:cubicBezTo>
                <a:cubicBezTo>
                  <a:pt x="4139182" y="225114"/>
                  <a:pt x="4675106" y="83998"/>
                  <a:pt x="4860737" y="41999"/>
                </a:cubicBezTo>
                <a:cubicBezTo>
                  <a:pt x="5046368" y="0"/>
                  <a:pt x="4906095" y="26879"/>
                  <a:pt x="4906095" y="26879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15</a:t>
            </a:fld>
            <a:endParaRPr lang="de-DE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Resolution Algorithm</a:t>
            </a:r>
          </a:p>
        </p:txBody>
      </p:sp>
      <p:sp>
        <p:nvSpPr>
          <p:cNvPr id="50" name="Text Placeholder 41"/>
          <p:cNvSpPr txBox="1">
            <a:spLocks/>
          </p:cNvSpPr>
          <p:nvPr/>
        </p:nvSpPr>
        <p:spPr bwMode="auto">
          <a:xfrm>
            <a:off x="348173" y="2650376"/>
            <a:ext cx="11385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>
                <a:tab pos="685800" algn="l"/>
              </a:tabLst>
              <a:defRPr/>
            </a:pPr>
            <a:r>
              <a:rPr lang="en-US" sz="1600" b="1" kern="0">
                <a:latin typeface="Calibri"/>
                <a:cs typeface="Calibri"/>
              </a:rPr>
              <a:t>closed</a:t>
            </a:r>
            <a:endParaRPr lang="en-US" sz="1600" b="1"/>
          </a:p>
        </p:txBody>
      </p:sp>
      <p:sp>
        <p:nvSpPr>
          <p:cNvPr id="57" name="Oval 56"/>
          <p:cNvSpPr/>
          <p:nvPr/>
        </p:nvSpPr>
        <p:spPr bwMode="auto">
          <a:xfrm rot="16200000">
            <a:off x="1883135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58" name="Oval 57"/>
          <p:cNvSpPr/>
          <p:nvPr/>
        </p:nvSpPr>
        <p:spPr bwMode="auto">
          <a:xfrm rot="16200000">
            <a:off x="1883135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2" name="Oval 61"/>
          <p:cNvSpPr/>
          <p:nvPr/>
        </p:nvSpPr>
        <p:spPr bwMode="auto">
          <a:xfrm rot="16200000">
            <a:off x="2976084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9" name="Oval 68"/>
          <p:cNvSpPr/>
          <p:nvPr/>
        </p:nvSpPr>
        <p:spPr bwMode="auto">
          <a:xfrm rot="16200000">
            <a:off x="2976084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0" name="Oval 69"/>
          <p:cNvSpPr/>
          <p:nvPr/>
        </p:nvSpPr>
        <p:spPr bwMode="auto">
          <a:xfrm rot="16200000">
            <a:off x="4069032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2" name="Oval 71"/>
          <p:cNvSpPr/>
          <p:nvPr/>
        </p:nvSpPr>
        <p:spPr bwMode="auto">
          <a:xfrm rot="16200000">
            <a:off x="4069032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73" name="Straight Arrow Connector 72"/>
          <p:cNvCxnSpPr>
            <a:stCxn id="57" idx="2"/>
            <a:endCxn id="58" idx="6"/>
          </p:cNvCxnSpPr>
          <p:nvPr/>
        </p:nvCxnSpPr>
        <p:spPr bwMode="auto">
          <a:xfrm rot="5400000">
            <a:off x="1475782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4" name="Straight Arrow Connector 73"/>
          <p:cNvCxnSpPr>
            <a:stCxn id="62" idx="2"/>
            <a:endCxn id="69" idx="6"/>
          </p:cNvCxnSpPr>
          <p:nvPr/>
        </p:nvCxnSpPr>
        <p:spPr bwMode="auto">
          <a:xfrm rot="5400000">
            <a:off x="2568731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5" name="Straight Arrow Connector 74"/>
          <p:cNvCxnSpPr>
            <a:stCxn id="70" idx="2"/>
            <a:endCxn id="72" idx="6"/>
          </p:cNvCxnSpPr>
          <p:nvPr/>
        </p:nvCxnSpPr>
        <p:spPr bwMode="auto">
          <a:xfrm rot="5400000">
            <a:off x="3661679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6" name="Straight Arrow Connector 75"/>
          <p:cNvCxnSpPr>
            <a:stCxn id="69" idx="4"/>
            <a:endCxn id="72" idx="0"/>
          </p:cNvCxnSpPr>
          <p:nvPr/>
        </p:nvCxnSpPr>
        <p:spPr bwMode="auto">
          <a:xfrm>
            <a:off x="3113243" y="2789693"/>
            <a:ext cx="955789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77" name="Oval 76"/>
          <p:cNvSpPr/>
          <p:nvPr/>
        </p:nvSpPr>
        <p:spPr bwMode="auto">
          <a:xfrm rot="16200000">
            <a:off x="1883135" y="3809725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8" name="Oval 77"/>
          <p:cNvSpPr/>
          <p:nvPr/>
        </p:nvSpPr>
        <p:spPr bwMode="auto">
          <a:xfrm rot="16200000">
            <a:off x="2976084" y="3809725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79" name="Straight Arrow Connector 78"/>
          <p:cNvCxnSpPr>
            <a:endCxn id="77" idx="6"/>
          </p:cNvCxnSpPr>
          <p:nvPr/>
        </p:nvCxnSpPr>
        <p:spPr bwMode="auto">
          <a:xfrm rot="5400000">
            <a:off x="1475782" y="3333792"/>
            <a:ext cx="951866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0" name="Straight Arrow Connector 79"/>
          <p:cNvCxnSpPr>
            <a:endCxn id="78" idx="6"/>
          </p:cNvCxnSpPr>
          <p:nvPr/>
        </p:nvCxnSpPr>
        <p:spPr bwMode="auto">
          <a:xfrm rot="5400000">
            <a:off x="2568731" y="3333792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1" name="Straight Arrow Connector 80"/>
          <p:cNvCxnSpPr>
            <a:endCxn id="85" idx="6"/>
          </p:cNvCxnSpPr>
          <p:nvPr/>
        </p:nvCxnSpPr>
        <p:spPr bwMode="auto">
          <a:xfrm rot="5400000">
            <a:off x="3118167" y="3878098"/>
            <a:ext cx="2039684" cy="79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2020294" y="2789279"/>
            <a:ext cx="955790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83" name="Oval 82"/>
          <p:cNvSpPr/>
          <p:nvPr/>
        </p:nvSpPr>
        <p:spPr bwMode="auto">
          <a:xfrm rot="16200000">
            <a:off x="1883135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4" name="Oval 83"/>
          <p:cNvSpPr/>
          <p:nvPr/>
        </p:nvSpPr>
        <p:spPr bwMode="auto">
          <a:xfrm rot="16200000">
            <a:off x="2976084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5" name="Oval 84"/>
          <p:cNvSpPr/>
          <p:nvPr/>
        </p:nvSpPr>
        <p:spPr bwMode="auto">
          <a:xfrm rot="16200000">
            <a:off x="4069032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86" name="Straight Arrow Connector 85"/>
          <p:cNvCxnSpPr>
            <a:endCxn id="83" idx="6"/>
          </p:cNvCxnSpPr>
          <p:nvPr/>
        </p:nvCxnSpPr>
        <p:spPr bwMode="auto">
          <a:xfrm rot="5400000">
            <a:off x="1475782" y="4422404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7" name="Straight Arrow Connector 86"/>
          <p:cNvCxnSpPr>
            <a:endCxn id="84" idx="6"/>
          </p:cNvCxnSpPr>
          <p:nvPr/>
        </p:nvCxnSpPr>
        <p:spPr bwMode="auto">
          <a:xfrm rot="5400000">
            <a:off x="2568731" y="4422404"/>
            <a:ext cx="951866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8" name="Straight Arrow Connector 87"/>
          <p:cNvCxnSpPr>
            <a:stCxn id="83" idx="4"/>
            <a:endCxn id="84" idx="0"/>
          </p:cNvCxnSpPr>
          <p:nvPr/>
        </p:nvCxnSpPr>
        <p:spPr bwMode="auto">
          <a:xfrm>
            <a:off x="2020294" y="4966916"/>
            <a:ext cx="955790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9" name="Straight Arrow Connector 88"/>
          <p:cNvCxnSpPr>
            <a:stCxn id="84" idx="4"/>
            <a:endCxn id="85" idx="0"/>
          </p:cNvCxnSpPr>
          <p:nvPr/>
        </p:nvCxnSpPr>
        <p:spPr bwMode="auto">
          <a:xfrm>
            <a:off x="3113243" y="4966916"/>
            <a:ext cx="955789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06" name="Text Placeholder 41"/>
          <p:cNvSpPr txBox="1">
            <a:spLocks/>
          </p:cNvSpPr>
          <p:nvPr/>
        </p:nvSpPr>
        <p:spPr bwMode="auto">
          <a:xfrm>
            <a:off x="6242021" y="3036407"/>
            <a:ext cx="1539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X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07" name="Text Placeholder 41"/>
          <p:cNvSpPr txBox="1">
            <a:spLocks/>
          </p:cNvSpPr>
          <p:nvPr/>
        </p:nvSpPr>
        <p:spPr bwMode="auto">
          <a:xfrm>
            <a:off x="6657854" y="3030788"/>
            <a:ext cx="6919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b="1" kern="0">
                <a:latin typeface="Calibri"/>
                <a:cs typeface="Calibri"/>
              </a:rPr>
              <a:t>poss</a:t>
            </a:r>
            <a:r>
              <a:rPr lang="en-US" sz="1800" kern="0">
                <a:latin typeface="Calibri"/>
                <a:cs typeface="Calibri"/>
              </a:rPr>
              <a:t>(</a:t>
            </a:r>
            <a:r>
              <a:rPr lang="en-US" sz="1800" i="1" kern="0">
                <a:latin typeface="Calibri"/>
                <a:cs typeface="Calibri"/>
              </a:rPr>
              <a:t>X</a:t>
            </a:r>
            <a:r>
              <a:rPr lang="en-US" sz="1800" kern="0">
                <a:latin typeface="Calibri"/>
                <a:cs typeface="Calibri"/>
              </a:rPr>
              <a:t>)</a:t>
            </a:r>
          </a:p>
        </p:txBody>
      </p:sp>
      <p:sp>
        <p:nvSpPr>
          <p:cNvPr id="108" name="Text Placeholder 41"/>
          <p:cNvSpPr txBox="1">
            <a:spLocks/>
          </p:cNvSpPr>
          <p:nvPr/>
        </p:nvSpPr>
        <p:spPr bwMode="auto">
          <a:xfrm>
            <a:off x="7540085" y="3030788"/>
            <a:ext cx="6346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b="1" kern="0">
                <a:latin typeface="Calibri"/>
                <a:cs typeface="Calibri"/>
              </a:rPr>
              <a:t>cert</a:t>
            </a:r>
            <a:r>
              <a:rPr lang="en-US" sz="1800" kern="0">
                <a:latin typeface="Calibri"/>
                <a:cs typeface="Calibri"/>
              </a:rPr>
              <a:t>(</a:t>
            </a:r>
            <a:r>
              <a:rPr lang="en-US" sz="1800" i="1" kern="0">
                <a:latin typeface="Calibri"/>
                <a:cs typeface="Calibri"/>
              </a:rPr>
              <a:t>X</a:t>
            </a:r>
            <a:r>
              <a:rPr lang="en-US" sz="1800" kern="0">
                <a:latin typeface="Calibri"/>
                <a:cs typeface="Calibri"/>
              </a:rPr>
              <a:t>)</a:t>
            </a:r>
          </a:p>
        </p:txBody>
      </p:sp>
      <p:cxnSp>
        <p:nvCxnSpPr>
          <p:cNvPr id="109" name="Straight Connector 108"/>
          <p:cNvCxnSpPr/>
          <p:nvPr/>
        </p:nvCxnSpPr>
        <p:spPr bwMode="auto">
          <a:xfrm>
            <a:off x="6117159" y="3403342"/>
            <a:ext cx="2157809" cy="158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 Placeholder 41"/>
          <p:cNvSpPr txBox="1">
            <a:spLocks/>
          </p:cNvSpPr>
          <p:nvPr/>
        </p:nvSpPr>
        <p:spPr bwMode="auto">
          <a:xfrm>
            <a:off x="6242021" y="3446637"/>
            <a:ext cx="1463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A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11" name="Text Placeholder 41"/>
          <p:cNvSpPr txBox="1">
            <a:spLocks/>
          </p:cNvSpPr>
          <p:nvPr/>
        </p:nvSpPr>
        <p:spPr bwMode="auto">
          <a:xfrm>
            <a:off x="6657854" y="344101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v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12" name="Text Placeholder 41"/>
          <p:cNvSpPr txBox="1">
            <a:spLocks/>
          </p:cNvSpPr>
          <p:nvPr/>
        </p:nvSpPr>
        <p:spPr bwMode="auto">
          <a:xfrm>
            <a:off x="6242021" y="3720280"/>
            <a:ext cx="1383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B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13" name="Text Placeholder 41"/>
          <p:cNvSpPr txBox="1">
            <a:spLocks/>
          </p:cNvSpPr>
          <p:nvPr/>
        </p:nvSpPr>
        <p:spPr bwMode="auto">
          <a:xfrm>
            <a:off x="6657854" y="3720280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14" name="Text Placeholder 41"/>
          <p:cNvSpPr txBox="1">
            <a:spLocks/>
          </p:cNvSpPr>
          <p:nvPr/>
        </p:nvSpPr>
        <p:spPr bwMode="auto">
          <a:xfrm>
            <a:off x="6242021" y="3993923"/>
            <a:ext cx="1410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C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15" name="Text Placeholder 41"/>
          <p:cNvSpPr txBox="1">
            <a:spLocks/>
          </p:cNvSpPr>
          <p:nvPr/>
        </p:nvSpPr>
        <p:spPr bwMode="auto">
          <a:xfrm>
            <a:off x="6657854" y="3993923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u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16" name="Text Placeholder 41"/>
          <p:cNvSpPr txBox="1">
            <a:spLocks/>
          </p:cNvSpPr>
          <p:nvPr/>
        </p:nvSpPr>
        <p:spPr bwMode="auto">
          <a:xfrm>
            <a:off x="6242021" y="4267566"/>
            <a:ext cx="1548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endParaRPr lang="en-US" sz="1800" ker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18" name="Text Placeholder 41"/>
          <p:cNvSpPr txBox="1">
            <a:spLocks/>
          </p:cNvSpPr>
          <p:nvPr/>
        </p:nvSpPr>
        <p:spPr bwMode="auto">
          <a:xfrm>
            <a:off x="6242021" y="4541209"/>
            <a:ext cx="1282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E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19" name="Text Placeholder 41"/>
          <p:cNvSpPr txBox="1">
            <a:spLocks/>
          </p:cNvSpPr>
          <p:nvPr/>
        </p:nvSpPr>
        <p:spPr bwMode="auto">
          <a:xfrm>
            <a:off x="6657854" y="4541209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20" name="Text Placeholder 41"/>
          <p:cNvSpPr txBox="1">
            <a:spLocks/>
          </p:cNvSpPr>
          <p:nvPr/>
        </p:nvSpPr>
        <p:spPr bwMode="auto">
          <a:xfrm>
            <a:off x="6242021" y="4814852"/>
            <a:ext cx="1282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F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21" name="Text Placeholder 41"/>
          <p:cNvSpPr txBox="1">
            <a:spLocks/>
          </p:cNvSpPr>
          <p:nvPr/>
        </p:nvSpPr>
        <p:spPr bwMode="auto">
          <a:xfrm>
            <a:off x="6657854" y="4814852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22" name="Text Placeholder 41"/>
          <p:cNvSpPr txBox="1">
            <a:spLocks/>
          </p:cNvSpPr>
          <p:nvPr/>
        </p:nvSpPr>
        <p:spPr bwMode="auto">
          <a:xfrm>
            <a:off x="6242021" y="5088495"/>
            <a:ext cx="1667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G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23" name="Text Placeholder 41"/>
          <p:cNvSpPr txBox="1">
            <a:spLocks/>
          </p:cNvSpPr>
          <p:nvPr/>
        </p:nvSpPr>
        <p:spPr bwMode="auto">
          <a:xfrm>
            <a:off x="6657854" y="508849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25" name="Text Placeholder 41"/>
          <p:cNvSpPr txBox="1">
            <a:spLocks/>
          </p:cNvSpPr>
          <p:nvPr/>
        </p:nvSpPr>
        <p:spPr bwMode="auto">
          <a:xfrm>
            <a:off x="6242021" y="5362138"/>
            <a:ext cx="1667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H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29" name="Text Placeholder 41"/>
          <p:cNvSpPr txBox="1">
            <a:spLocks/>
          </p:cNvSpPr>
          <p:nvPr/>
        </p:nvSpPr>
        <p:spPr bwMode="auto">
          <a:xfrm>
            <a:off x="6657854" y="5362138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30" name="Text Placeholder 41"/>
          <p:cNvSpPr txBox="1">
            <a:spLocks/>
          </p:cNvSpPr>
          <p:nvPr/>
        </p:nvSpPr>
        <p:spPr bwMode="auto">
          <a:xfrm>
            <a:off x="6242021" y="5635781"/>
            <a:ext cx="1026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J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1" name="Text Placeholder 41"/>
          <p:cNvSpPr txBox="1">
            <a:spLocks/>
          </p:cNvSpPr>
          <p:nvPr/>
        </p:nvSpPr>
        <p:spPr bwMode="auto">
          <a:xfrm>
            <a:off x="6657854" y="5635781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33" name="Text Placeholder 41"/>
          <p:cNvSpPr txBox="1">
            <a:spLocks/>
          </p:cNvSpPr>
          <p:nvPr/>
        </p:nvSpPr>
        <p:spPr bwMode="auto">
          <a:xfrm>
            <a:off x="6242021" y="5909424"/>
            <a:ext cx="1539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K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5" name="Text Placeholder 41"/>
          <p:cNvSpPr txBox="1">
            <a:spLocks/>
          </p:cNvSpPr>
          <p:nvPr/>
        </p:nvSpPr>
        <p:spPr bwMode="auto">
          <a:xfrm>
            <a:off x="6657854" y="5909424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36" name="Text Placeholder 41"/>
          <p:cNvSpPr txBox="1">
            <a:spLocks/>
          </p:cNvSpPr>
          <p:nvPr/>
        </p:nvSpPr>
        <p:spPr bwMode="auto">
          <a:xfrm>
            <a:off x="6242021" y="6183065"/>
            <a:ext cx="1098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L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7" name="Text Placeholder 41"/>
          <p:cNvSpPr txBox="1">
            <a:spLocks/>
          </p:cNvSpPr>
          <p:nvPr/>
        </p:nvSpPr>
        <p:spPr bwMode="auto">
          <a:xfrm>
            <a:off x="6657854" y="618306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38" name="Text Placeholder 41"/>
          <p:cNvSpPr txBox="1">
            <a:spLocks/>
          </p:cNvSpPr>
          <p:nvPr/>
        </p:nvSpPr>
        <p:spPr bwMode="auto">
          <a:xfrm>
            <a:off x="7540085" y="344101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v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39" name="Text Placeholder 41"/>
          <p:cNvSpPr txBox="1">
            <a:spLocks/>
          </p:cNvSpPr>
          <p:nvPr/>
        </p:nvSpPr>
        <p:spPr bwMode="auto">
          <a:xfrm>
            <a:off x="7540085" y="3720280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40" name="Text Placeholder 41"/>
          <p:cNvSpPr txBox="1">
            <a:spLocks/>
          </p:cNvSpPr>
          <p:nvPr/>
        </p:nvSpPr>
        <p:spPr bwMode="auto">
          <a:xfrm>
            <a:off x="7540085" y="3993923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u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42" name="Text Placeholder 41"/>
          <p:cNvSpPr txBox="1">
            <a:spLocks/>
          </p:cNvSpPr>
          <p:nvPr/>
        </p:nvSpPr>
        <p:spPr bwMode="auto">
          <a:xfrm>
            <a:off x="7540085" y="4541209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43" name="Text Placeholder 41"/>
          <p:cNvSpPr txBox="1">
            <a:spLocks/>
          </p:cNvSpPr>
          <p:nvPr/>
        </p:nvSpPr>
        <p:spPr bwMode="auto">
          <a:xfrm>
            <a:off x="7540085" y="4814852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45" name="Text Placeholder 41"/>
          <p:cNvSpPr txBox="1">
            <a:spLocks/>
          </p:cNvSpPr>
          <p:nvPr/>
        </p:nvSpPr>
        <p:spPr bwMode="auto">
          <a:xfrm>
            <a:off x="7540085" y="508849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47" name="Text Placeholder 41"/>
          <p:cNvSpPr txBox="1">
            <a:spLocks/>
          </p:cNvSpPr>
          <p:nvPr/>
        </p:nvSpPr>
        <p:spPr bwMode="auto">
          <a:xfrm>
            <a:off x="7540085" y="5362138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48" name="Text Placeholder 41"/>
          <p:cNvSpPr txBox="1">
            <a:spLocks/>
          </p:cNvSpPr>
          <p:nvPr/>
        </p:nvSpPr>
        <p:spPr bwMode="auto">
          <a:xfrm>
            <a:off x="7540085" y="5635781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49" name="Text Placeholder 41"/>
          <p:cNvSpPr txBox="1">
            <a:spLocks/>
          </p:cNvSpPr>
          <p:nvPr/>
        </p:nvSpPr>
        <p:spPr bwMode="auto">
          <a:xfrm>
            <a:off x="7540085" y="5909424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53" name="Text Placeholder 41"/>
          <p:cNvSpPr txBox="1">
            <a:spLocks/>
          </p:cNvSpPr>
          <p:nvPr/>
        </p:nvSpPr>
        <p:spPr bwMode="auto">
          <a:xfrm>
            <a:off x="7540085" y="618306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24" name="AutoShape 33"/>
          <p:cNvSpPr>
            <a:spLocks noChangeArrowheads="1"/>
          </p:cNvSpPr>
          <p:nvPr/>
        </p:nvSpPr>
        <p:spPr bwMode="auto">
          <a:xfrm>
            <a:off x="2044825" y="3646094"/>
            <a:ext cx="273850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126" name="AutoShape 33"/>
          <p:cNvSpPr>
            <a:spLocks noChangeArrowheads="1"/>
          </p:cNvSpPr>
          <p:nvPr/>
        </p:nvSpPr>
        <p:spPr bwMode="auto">
          <a:xfrm>
            <a:off x="2042405" y="1489029"/>
            <a:ext cx="533599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A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v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28" name="AutoShape 33"/>
          <p:cNvSpPr>
            <a:spLocks noChangeArrowheads="1"/>
          </p:cNvSpPr>
          <p:nvPr/>
        </p:nvSpPr>
        <p:spPr bwMode="auto">
          <a:xfrm>
            <a:off x="2057525" y="4759905"/>
            <a:ext cx="158138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J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sp>
        <p:nvSpPr>
          <p:cNvPr id="134" name="AutoShape 33"/>
          <p:cNvSpPr>
            <a:spLocks noChangeArrowheads="1"/>
          </p:cNvSpPr>
          <p:nvPr/>
        </p:nvSpPr>
        <p:spPr bwMode="auto">
          <a:xfrm>
            <a:off x="3142181" y="3676333"/>
            <a:ext cx="25176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H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sp>
        <p:nvSpPr>
          <p:cNvPr id="146" name="AutoShape 33"/>
          <p:cNvSpPr>
            <a:spLocks noChangeArrowheads="1"/>
          </p:cNvSpPr>
          <p:nvPr/>
        </p:nvSpPr>
        <p:spPr bwMode="auto">
          <a:xfrm>
            <a:off x="3136031" y="1489029"/>
            <a:ext cx="610544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B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50" name="AutoShape 33"/>
          <p:cNvSpPr>
            <a:spLocks noChangeArrowheads="1"/>
          </p:cNvSpPr>
          <p:nvPr/>
        </p:nvSpPr>
        <p:spPr bwMode="auto">
          <a:xfrm>
            <a:off x="4229656" y="1489029"/>
            <a:ext cx="54642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C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51" name="AutoShape 33"/>
          <p:cNvSpPr>
            <a:spLocks noChangeArrowheads="1"/>
          </p:cNvSpPr>
          <p:nvPr/>
        </p:nvSpPr>
        <p:spPr bwMode="auto">
          <a:xfrm>
            <a:off x="4239736" y="2562522"/>
            <a:ext cx="201419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F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sp>
        <p:nvSpPr>
          <p:cNvPr id="152" name="AutoShape 33"/>
          <p:cNvSpPr>
            <a:spLocks noChangeArrowheads="1"/>
          </p:cNvSpPr>
          <p:nvPr/>
        </p:nvSpPr>
        <p:spPr bwMode="auto">
          <a:xfrm>
            <a:off x="4239740" y="4754864"/>
            <a:ext cx="189396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L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cxnSp>
        <p:nvCxnSpPr>
          <p:cNvPr id="90" name="Straight Arrow Connector 89"/>
          <p:cNvCxnSpPr>
            <a:stCxn id="84" idx="7"/>
          </p:cNvCxnSpPr>
          <p:nvPr/>
        </p:nvCxnSpPr>
        <p:spPr bwMode="auto">
          <a:xfrm rot="10800000">
            <a:off x="2000208" y="3926385"/>
            <a:ext cx="995962" cy="99203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54" name="Text Placeholder 41"/>
          <p:cNvSpPr txBox="1">
            <a:spLocks/>
          </p:cNvSpPr>
          <p:nvPr/>
        </p:nvSpPr>
        <p:spPr bwMode="auto">
          <a:xfrm>
            <a:off x="5502572" y="742315"/>
            <a:ext cx="31460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73038" marR="0" lvl="1" indent="-173038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   Initialize </a:t>
            </a:r>
            <a:r>
              <a:rPr lang="en-US" sz="1600" b="1" kern="0">
                <a:solidFill>
                  <a:srgbClr val="000000"/>
                </a:solidFill>
                <a:latin typeface="Calibri"/>
                <a:cs typeface="Calibri"/>
              </a:rPr>
              <a:t>closed 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with explicit beliefs</a:t>
            </a:r>
          </a:p>
        </p:txBody>
      </p:sp>
      <p:sp>
        <p:nvSpPr>
          <p:cNvPr id="155" name="Text Placeholder 41"/>
          <p:cNvSpPr txBox="1">
            <a:spLocks/>
          </p:cNvSpPr>
          <p:nvPr/>
        </p:nvSpPr>
        <p:spPr bwMode="auto">
          <a:xfrm>
            <a:off x="5502572" y="505621"/>
            <a:ext cx="364142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73038" lvl="1" indent="-173038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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Keep 2 sets: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closed</a:t>
            </a:r>
            <a:r>
              <a:rPr kumimoji="0" lang="en-US" sz="160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 /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open</a:t>
            </a:r>
          </a:p>
        </p:txBody>
      </p:sp>
      <p:sp>
        <p:nvSpPr>
          <p:cNvPr id="156" name="Text Placeholder 41"/>
          <p:cNvSpPr txBox="1">
            <a:spLocks/>
          </p:cNvSpPr>
          <p:nvPr/>
        </p:nvSpPr>
        <p:spPr bwMode="auto">
          <a:xfrm>
            <a:off x="5502572" y="979009"/>
            <a:ext cx="314602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68275" lvl="1" indent="-168275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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 MAIN</a:t>
            </a:r>
          </a:p>
          <a:p>
            <a:pPr marL="400050" lvl="1" indent="-285750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   </a:t>
            </a:r>
            <a:r>
              <a:rPr lang="en-US" sz="1600" u="sng" kern="0">
                <a:solidFill>
                  <a:srgbClr val="FF0000"/>
                </a:solidFill>
                <a:latin typeface="Calibri"/>
                <a:cs typeface="Calibri"/>
              </a:rPr>
              <a:t>Step 1</a:t>
            </a: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: if </a:t>
            </a:r>
            <a:r>
              <a:rPr lang="en-GB" sz="1600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</a:t>
            </a:r>
            <a:r>
              <a:rPr lang="en-US" sz="1600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 </a:t>
            </a: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preferred edges from </a:t>
            </a:r>
            <a:r>
              <a:rPr lang="en-US" sz="1600" b="1" kern="0">
                <a:solidFill>
                  <a:srgbClr val="FF0000"/>
                </a:solidFill>
                <a:latin typeface="Calibri"/>
                <a:cs typeface="Calibri"/>
              </a:rPr>
              <a:t>open </a:t>
            </a: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lang="en-US" sz="1600" b="1" kern="0">
                <a:solidFill>
                  <a:srgbClr val="FF0000"/>
                </a:solidFill>
                <a:latin typeface="Calibri"/>
                <a:cs typeface="Calibri"/>
              </a:rPr>
              <a:t>closed </a:t>
            </a:r>
            <a:br>
              <a:rPr lang="en-US" sz="1600" b="1" ker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GB" sz="1600">
                <a:solidFill>
                  <a:srgbClr val="FF0000"/>
                </a:solidFill>
                <a:sym typeface="Symbol"/>
              </a:rPr>
              <a:t></a:t>
            </a:r>
            <a:r>
              <a:rPr lang="en-US" sz="1600"/>
              <a:t> </a:t>
            </a: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follow</a:t>
            </a:r>
          </a:p>
        </p:txBody>
      </p:sp>
      <p:sp>
        <p:nvSpPr>
          <p:cNvPr id="157" name="Text Placeholder 41"/>
          <p:cNvSpPr txBox="1">
            <a:spLocks/>
          </p:cNvSpPr>
          <p:nvPr/>
        </p:nvSpPr>
        <p:spPr bwMode="auto">
          <a:xfrm>
            <a:off x="348173" y="3159202"/>
            <a:ext cx="11385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>
                <a:tab pos="685800" algn="l"/>
              </a:tabLst>
              <a:defRPr/>
            </a:pPr>
            <a:r>
              <a:rPr lang="en-US" sz="1600" b="1" kern="0">
                <a:latin typeface="Calibri"/>
                <a:cs typeface="Calibri"/>
              </a:rPr>
              <a:t>open</a:t>
            </a:r>
            <a:endParaRPr lang="en-US" sz="1600" b="1"/>
          </a:p>
        </p:txBody>
      </p:sp>
      <p:cxnSp>
        <p:nvCxnSpPr>
          <p:cNvPr id="98" name="Straight Arrow Connector 97"/>
          <p:cNvCxnSpPr>
            <a:endCxn id="78" idx="5"/>
          </p:cNvCxnSpPr>
          <p:nvPr/>
        </p:nvCxnSpPr>
        <p:spPr bwMode="auto">
          <a:xfrm rot="10800000" flipV="1">
            <a:off x="3093158" y="2837773"/>
            <a:ext cx="995961" cy="99203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58" name="Text Placeholder 41"/>
          <p:cNvSpPr txBox="1">
            <a:spLocks/>
          </p:cNvSpPr>
          <p:nvPr/>
        </p:nvSpPr>
        <p:spPr bwMode="auto">
          <a:xfrm>
            <a:off x="6657854" y="4267566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59" name="Text Placeholder 41"/>
          <p:cNvSpPr txBox="1">
            <a:spLocks/>
          </p:cNvSpPr>
          <p:nvPr/>
        </p:nvSpPr>
        <p:spPr bwMode="auto">
          <a:xfrm>
            <a:off x="7540085" y="4267566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61" name="AutoShape 33"/>
          <p:cNvSpPr>
            <a:spLocks noChangeArrowheads="1"/>
          </p:cNvSpPr>
          <p:nvPr/>
        </p:nvSpPr>
        <p:spPr bwMode="auto">
          <a:xfrm>
            <a:off x="3148531" y="4754864"/>
            <a:ext cx="200175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K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62" name="AutoShape 33"/>
          <p:cNvSpPr>
            <a:spLocks noChangeArrowheads="1"/>
          </p:cNvSpPr>
          <p:nvPr/>
        </p:nvSpPr>
        <p:spPr bwMode="auto">
          <a:xfrm>
            <a:off x="2052485" y="2562522"/>
            <a:ext cx="54642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D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163" name="AutoShape 33"/>
          <p:cNvSpPr>
            <a:spLocks noChangeArrowheads="1"/>
          </p:cNvSpPr>
          <p:nvPr/>
        </p:nvSpPr>
        <p:spPr bwMode="auto">
          <a:xfrm>
            <a:off x="3146111" y="2562522"/>
            <a:ext cx="584896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E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49" name="Freeform 48"/>
          <p:cNvSpPr/>
          <p:nvPr/>
        </p:nvSpPr>
        <p:spPr bwMode="auto">
          <a:xfrm>
            <a:off x="201590" y="2064665"/>
            <a:ext cx="5240502" cy="1167569"/>
          </a:xfrm>
          <a:custGeom>
            <a:avLst/>
            <a:gdLst>
              <a:gd name="connsiteX0" fmla="*/ 0 w 3930166"/>
              <a:gd name="connsiteY0" fmla="*/ 107517 h 290632"/>
              <a:gd name="connsiteX1" fmla="*/ 665247 w 3930166"/>
              <a:gd name="connsiteY1" fmla="*/ 263753 h 290632"/>
              <a:gd name="connsiteX2" fmla="*/ 1537124 w 3930166"/>
              <a:gd name="connsiteY2" fmla="*/ 112557 h 290632"/>
              <a:gd name="connsiteX3" fmla="*/ 2676108 w 3930166"/>
              <a:gd name="connsiteY3" fmla="*/ 278872 h 290632"/>
              <a:gd name="connsiteX4" fmla="*/ 3744535 w 3930166"/>
              <a:gd name="connsiteY4" fmla="*/ 41999 h 290632"/>
              <a:gd name="connsiteX5" fmla="*/ 3789893 w 3930166"/>
              <a:gd name="connsiteY5" fmla="*/ 26879 h 290632"/>
              <a:gd name="connsiteX0" fmla="*/ 770890 w 4701056"/>
              <a:gd name="connsiteY0" fmla="*/ 107517 h 290632"/>
              <a:gd name="connsiteX1" fmla="*/ 110875 w 4701056"/>
              <a:gd name="connsiteY1" fmla="*/ 112557 h 290632"/>
              <a:gd name="connsiteX2" fmla="*/ 1436137 w 4701056"/>
              <a:gd name="connsiteY2" fmla="*/ 263753 h 290632"/>
              <a:gd name="connsiteX3" fmla="*/ 2308014 w 4701056"/>
              <a:gd name="connsiteY3" fmla="*/ 112557 h 290632"/>
              <a:gd name="connsiteX4" fmla="*/ 3446998 w 4701056"/>
              <a:gd name="connsiteY4" fmla="*/ 278872 h 290632"/>
              <a:gd name="connsiteX5" fmla="*/ 4515425 w 4701056"/>
              <a:gd name="connsiteY5" fmla="*/ 41999 h 290632"/>
              <a:gd name="connsiteX6" fmla="*/ 4560783 w 4701056"/>
              <a:gd name="connsiteY6" fmla="*/ 26879 h 290632"/>
              <a:gd name="connsiteX0" fmla="*/ 901113 w 4831279"/>
              <a:gd name="connsiteY0" fmla="*/ 146156 h 329271"/>
              <a:gd name="connsiteX1" fmla="*/ 119771 w 4831279"/>
              <a:gd name="connsiteY1" fmla="*/ 0 h 329271"/>
              <a:gd name="connsiteX2" fmla="*/ 241098 w 4831279"/>
              <a:gd name="connsiteY2" fmla="*/ 151196 h 329271"/>
              <a:gd name="connsiteX3" fmla="*/ 1566360 w 4831279"/>
              <a:gd name="connsiteY3" fmla="*/ 302392 h 329271"/>
              <a:gd name="connsiteX4" fmla="*/ 2438237 w 4831279"/>
              <a:gd name="connsiteY4" fmla="*/ 151196 h 329271"/>
              <a:gd name="connsiteX5" fmla="*/ 3577221 w 4831279"/>
              <a:gd name="connsiteY5" fmla="*/ 317511 h 329271"/>
              <a:gd name="connsiteX6" fmla="*/ 4645648 w 4831279"/>
              <a:gd name="connsiteY6" fmla="*/ 80638 h 329271"/>
              <a:gd name="connsiteX7" fmla="*/ 4691006 w 4831279"/>
              <a:gd name="connsiteY7" fmla="*/ 65518 h 329271"/>
              <a:gd name="connsiteX0" fmla="*/ 0 w 4929895"/>
              <a:gd name="connsiteY0" fmla="*/ 0 h 354470"/>
              <a:gd name="connsiteX1" fmla="*/ 218387 w 4929895"/>
              <a:gd name="connsiteY1" fmla="*/ 25199 h 354470"/>
              <a:gd name="connsiteX2" fmla="*/ 339714 w 4929895"/>
              <a:gd name="connsiteY2" fmla="*/ 176395 h 354470"/>
              <a:gd name="connsiteX3" fmla="*/ 1664976 w 4929895"/>
              <a:gd name="connsiteY3" fmla="*/ 327591 h 354470"/>
              <a:gd name="connsiteX4" fmla="*/ 2536853 w 4929895"/>
              <a:gd name="connsiteY4" fmla="*/ 176395 h 354470"/>
              <a:gd name="connsiteX5" fmla="*/ 3675837 w 4929895"/>
              <a:gd name="connsiteY5" fmla="*/ 342710 h 354470"/>
              <a:gd name="connsiteX6" fmla="*/ 4744264 w 4929895"/>
              <a:gd name="connsiteY6" fmla="*/ 105837 h 354470"/>
              <a:gd name="connsiteX7" fmla="*/ 4789622 w 4929895"/>
              <a:gd name="connsiteY7" fmla="*/ 90717 h 354470"/>
              <a:gd name="connsiteX0" fmla="*/ 0 w 4929895"/>
              <a:gd name="connsiteY0" fmla="*/ 0 h 354470"/>
              <a:gd name="connsiteX1" fmla="*/ 339714 w 4929895"/>
              <a:gd name="connsiteY1" fmla="*/ 176395 h 354470"/>
              <a:gd name="connsiteX2" fmla="*/ 1664976 w 4929895"/>
              <a:gd name="connsiteY2" fmla="*/ 327591 h 354470"/>
              <a:gd name="connsiteX3" fmla="*/ 2536853 w 4929895"/>
              <a:gd name="connsiteY3" fmla="*/ 176395 h 354470"/>
              <a:gd name="connsiteX4" fmla="*/ 3675837 w 4929895"/>
              <a:gd name="connsiteY4" fmla="*/ 342710 h 354470"/>
              <a:gd name="connsiteX5" fmla="*/ 4744264 w 4929895"/>
              <a:gd name="connsiteY5" fmla="*/ 105837 h 354470"/>
              <a:gd name="connsiteX6" fmla="*/ 4789622 w 4929895"/>
              <a:gd name="connsiteY6" fmla="*/ 90717 h 354470"/>
              <a:gd name="connsiteX0" fmla="*/ 0 w 4929895"/>
              <a:gd name="connsiteY0" fmla="*/ 0 h 354470"/>
              <a:gd name="connsiteX1" fmla="*/ 815314 w 4929895"/>
              <a:gd name="connsiteY1" fmla="*/ 176395 h 354470"/>
              <a:gd name="connsiteX2" fmla="*/ 1664976 w 4929895"/>
              <a:gd name="connsiteY2" fmla="*/ 327591 h 354470"/>
              <a:gd name="connsiteX3" fmla="*/ 2536853 w 4929895"/>
              <a:gd name="connsiteY3" fmla="*/ 176395 h 354470"/>
              <a:gd name="connsiteX4" fmla="*/ 3675837 w 4929895"/>
              <a:gd name="connsiteY4" fmla="*/ 342710 h 354470"/>
              <a:gd name="connsiteX5" fmla="*/ 4744264 w 4929895"/>
              <a:gd name="connsiteY5" fmla="*/ 105837 h 354470"/>
              <a:gd name="connsiteX6" fmla="*/ 4789622 w 4929895"/>
              <a:gd name="connsiteY6" fmla="*/ 90717 h 354470"/>
              <a:gd name="connsiteX0" fmla="*/ 0 w 5046368"/>
              <a:gd name="connsiteY0" fmla="*/ 67199 h 290632"/>
              <a:gd name="connsiteX1" fmla="*/ 931787 w 5046368"/>
              <a:gd name="connsiteY1" fmla="*/ 112557 h 290632"/>
              <a:gd name="connsiteX2" fmla="*/ 1781449 w 5046368"/>
              <a:gd name="connsiteY2" fmla="*/ 263753 h 290632"/>
              <a:gd name="connsiteX3" fmla="*/ 2653326 w 5046368"/>
              <a:gd name="connsiteY3" fmla="*/ 112557 h 290632"/>
              <a:gd name="connsiteX4" fmla="*/ 3792310 w 5046368"/>
              <a:gd name="connsiteY4" fmla="*/ 278872 h 290632"/>
              <a:gd name="connsiteX5" fmla="*/ 4860737 w 5046368"/>
              <a:gd name="connsiteY5" fmla="*/ 41999 h 290632"/>
              <a:gd name="connsiteX6" fmla="*/ 4906095 w 5046368"/>
              <a:gd name="connsiteY6" fmla="*/ 26879 h 290632"/>
              <a:gd name="connsiteX0" fmla="*/ 0 w 5046368"/>
              <a:gd name="connsiteY0" fmla="*/ 67199 h 290632"/>
              <a:gd name="connsiteX1" fmla="*/ 931787 w 5046368"/>
              <a:gd name="connsiteY1" fmla="*/ 112557 h 290632"/>
              <a:gd name="connsiteX2" fmla="*/ 1781449 w 5046368"/>
              <a:gd name="connsiteY2" fmla="*/ 263753 h 290632"/>
              <a:gd name="connsiteX3" fmla="*/ 2653326 w 5046368"/>
              <a:gd name="connsiteY3" fmla="*/ 112557 h 290632"/>
              <a:gd name="connsiteX4" fmla="*/ 3792310 w 5046368"/>
              <a:gd name="connsiteY4" fmla="*/ 278872 h 290632"/>
              <a:gd name="connsiteX5" fmla="*/ 4860737 w 5046368"/>
              <a:gd name="connsiteY5" fmla="*/ 41999 h 290632"/>
              <a:gd name="connsiteX6" fmla="*/ 4906095 w 5046368"/>
              <a:gd name="connsiteY6" fmla="*/ 26879 h 290632"/>
              <a:gd name="connsiteX0" fmla="*/ 0 w 5046368"/>
              <a:gd name="connsiteY0" fmla="*/ 67199 h 319191"/>
              <a:gd name="connsiteX1" fmla="*/ 931787 w 5046368"/>
              <a:gd name="connsiteY1" fmla="*/ 112557 h 319191"/>
              <a:gd name="connsiteX2" fmla="*/ 1781449 w 5046368"/>
              <a:gd name="connsiteY2" fmla="*/ 263753 h 319191"/>
              <a:gd name="connsiteX3" fmla="*/ 2653326 w 5046368"/>
              <a:gd name="connsiteY3" fmla="*/ 283912 h 319191"/>
              <a:gd name="connsiteX4" fmla="*/ 3792310 w 5046368"/>
              <a:gd name="connsiteY4" fmla="*/ 278872 h 319191"/>
              <a:gd name="connsiteX5" fmla="*/ 4860737 w 5046368"/>
              <a:gd name="connsiteY5" fmla="*/ 41999 h 319191"/>
              <a:gd name="connsiteX6" fmla="*/ 4906095 w 5046368"/>
              <a:gd name="connsiteY6" fmla="*/ 26879 h 319191"/>
              <a:gd name="connsiteX0" fmla="*/ 0 w 5046368"/>
              <a:gd name="connsiteY0" fmla="*/ 126837 h 1188568"/>
              <a:gd name="connsiteX1" fmla="*/ 931787 w 5046368"/>
              <a:gd name="connsiteY1" fmla="*/ 172195 h 1188568"/>
              <a:gd name="connsiteX2" fmla="*/ 1781449 w 5046368"/>
              <a:gd name="connsiteY2" fmla="*/ 1160009 h 1188568"/>
              <a:gd name="connsiteX3" fmla="*/ 2653326 w 5046368"/>
              <a:gd name="connsiteY3" fmla="*/ 343550 h 1188568"/>
              <a:gd name="connsiteX4" fmla="*/ 3792310 w 5046368"/>
              <a:gd name="connsiteY4" fmla="*/ 338510 h 1188568"/>
              <a:gd name="connsiteX5" fmla="*/ 4860737 w 5046368"/>
              <a:gd name="connsiteY5" fmla="*/ 101637 h 1188568"/>
              <a:gd name="connsiteX6" fmla="*/ 4906095 w 5046368"/>
              <a:gd name="connsiteY6" fmla="*/ 86517 h 1188568"/>
              <a:gd name="connsiteX0" fmla="*/ 0 w 5046368"/>
              <a:gd name="connsiteY0" fmla="*/ 67199 h 1223008"/>
              <a:gd name="connsiteX1" fmla="*/ 868697 w 5046368"/>
              <a:gd name="connsiteY1" fmla="*/ 1019733 h 1223008"/>
              <a:gd name="connsiteX2" fmla="*/ 1781449 w 5046368"/>
              <a:gd name="connsiteY2" fmla="*/ 1100371 h 1223008"/>
              <a:gd name="connsiteX3" fmla="*/ 2653326 w 5046368"/>
              <a:gd name="connsiteY3" fmla="*/ 283912 h 1223008"/>
              <a:gd name="connsiteX4" fmla="*/ 3792310 w 5046368"/>
              <a:gd name="connsiteY4" fmla="*/ 278872 h 1223008"/>
              <a:gd name="connsiteX5" fmla="*/ 4860737 w 5046368"/>
              <a:gd name="connsiteY5" fmla="*/ 41999 h 1223008"/>
              <a:gd name="connsiteX6" fmla="*/ 4906095 w 5046368"/>
              <a:gd name="connsiteY6" fmla="*/ 26879 h 1223008"/>
              <a:gd name="connsiteX0" fmla="*/ 0 w 5046368"/>
              <a:gd name="connsiteY0" fmla="*/ 974375 h 1223008"/>
              <a:gd name="connsiteX1" fmla="*/ 868697 w 5046368"/>
              <a:gd name="connsiteY1" fmla="*/ 1019733 h 1223008"/>
              <a:gd name="connsiteX2" fmla="*/ 1781449 w 5046368"/>
              <a:gd name="connsiteY2" fmla="*/ 1100371 h 1223008"/>
              <a:gd name="connsiteX3" fmla="*/ 2653326 w 5046368"/>
              <a:gd name="connsiteY3" fmla="*/ 283912 h 1223008"/>
              <a:gd name="connsiteX4" fmla="*/ 3792310 w 5046368"/>
              <a:gd name="connsiteY4" fmla="*/ 278872 h 1223008"/>
              <a:gd name="connsiteX5" fmla="*/ 4860737 w 5046368"/>
              <a:gd name="connsiteY5" fmla="*/ 41999 h 1223008"/>
              <a:gd name="connsiteX6" fmla="*/ 4906095 w 5046368"/>
              <a:gd name="connsiteY6" fmla="*/ 26879 h 1223008"/>
              <a:gd name="connsiteX0" fmla="*/ 0 w 5046368"/>
              <a:gd name="connsiteY0" fmla="*/ 974375 h 1209568"/>
              <a:gd name="connsiteX1" fmla="*/ 868697 w 5046368"/>
              <a:gd name="connsiteY1" fmla="*/ 1019733 h 1209568"/>
              <a:gd name="connsiteX2" fmla="*/ 1781449 w 5046368"/>
              <a:gd name="connsiteY2" fmla="*/ 1100371 h 1209568"/>
              <a:gd name="connsiteX3" fmla="*/ 2779505 w 5046368"/>
              <a:gd name="connsiteY3" fmla="*/ 364550 h 1209568"/>
              <a:gd name="connsiteX4" fmla="*/ 3792310 w 5046368"/>
              <a:gd name="connsiteY4" fmla="*/ 278872 h 1209568"/>
              <a:gd name="connsiteX5" fmla="*/ 4860737 w 5046368"/>
              <a:gd name="connsiteY5" fmla="*/ 41999 h 1209568"/>
              <a:gd name="connsiteX6" fmla="*/ 4906095 w 5046368"/>
              <a:gd name="connsiteY6" fmla="*/ 26879 h 1209568"/>
              <a:gd name="connsiteX0" fmla="*/ 0 w 5046368"/>
              <a:gd name="connsiteY0" fmla="*/ 974375 h 1275086"/>
              <a:gd name="connsiteX1" fmla="*/ 868697 w 5046368"/>
              <a:gd name="connsiteY1" fmla="*/ 1019733 h 1275086"/>
              <a:gd name="connsiteX2" fmla="*/ 1946453 w 5046368"/>
              <a:gd name="connsiteY2" fmla="*/ 1165889 h 1275086"/>
              <a:gd name="connsiteX3" fmla="*/ 2779505 w 5046368"/>
              <a:gd name="connsiteY3" fmla="*/ 364550 h 1275086"/>
              <a:gd name="connsiteX4" fmla="*/ 3792310 w 5046368"/>
              <a:gd name="connsiteY4" fmla="*/ 278872 h 1275086"/>
              <a:gd name="connsiteX5" fmla="*/ 4860737 w 5046368"/>
              <a:gd name="connsiteY5" fmla="*/ 41999 h 1275086"/>
              <a:gd name="connsiteX6" fmla="*/ 4906095 w 5046368"/>
              <a:gd name="connsiteY6" fmla="*/ 26879 h 1275086"/>
              <a:gd name="connsiteX0" fmla="*/ 0 w 5046368"/>
              <a:gd name="connsiteY0" fmla="*/ 974375 h 1167569"/>
              <a:gd name="connsiteX1" fmla="*/ 868697 w 5046368"/>
              <a:gd name="connsiteY1" fmla="*/ 1019733 h 1167569"/>
              <a:gd name="connsiteX2" fmla="*/ 1946453 w 5046368"/>
              <a:gd name="connsiteY2" fmla="*/ 1165889 h 1167569"/>
              <a:gd name="connsiteX3" fmla="*/ 3099806 w 5046368"/>
              <a:gd name="connsiteY3" fmla="*/ 1019733 h 1167569"/>
              <a:gd name="connsiteX4" fmla="*/ 3792310 w 5046368"/>
              <a:gd name="connsiteY4" fmla="*/ 278872 h 1167569"/>
              <a:gd name="connsiteX5" fmla="*/ 4860737 w 5046368"/>
              <a:gd name="connsiteY5" fmla="*/ 41999 h 1167569"/>
              <a:gd name="connsiteX6" fmla="*/ 4906095 w 5046368"/>
              <a:gd name="connsiteY6" fmla="*/ 26879 h 1167569"/>
              <a:gd name="connsiteX0" fmla="*/ 0 w 5046368"/>
              <a:gd name="connsiteY0" fmla="*/ 974375 h 1167569"/>
              <a:gd name="connsiteX1" fmla="*/ 868697 w 5046368"/>
              <a:gd name="connsiteY1" fmla="*/ 1019733 h 1167569"/>
              <a:gd name="connsiteX2" fmla="*/ 1946453 w 5046368"/>
              <a:gd name="connsiteY2" fmla="*/ 1165889 h 1167569"/>
              <a:gd name="connsiteX3" fmla="*/ 3167749 w 5046368"/>
              <a:gd name="connsiteY3" fmla="*/ 1019733 h 1167569"/>
              <a:gd name="connsiteX4" fmla="*/ 3792310 w 5046368"/>
              <a:gd name="connsiteY4" fmla="*/ 278872 h 1167569"/>
              <a:gd name="connsiteX5" fmla="*/ 4860737 w 5046368"/>
              <a:gd name="connsiteY5" fmla="*/ 41999 h 1167569"/>
              <a:gd name="connsiteX6" fmla="*/ 4906095 w 5046368"/>
              <a:gd name="connsiteY6" fmla="*/ 26879 h 116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46368" h="1167569">
                <a:moveTo>
                  <a:pt x="0" y="974375"/>
                </a:moveTo>
                <a:lnTo>
                  <a:pt x="868697" y="1019733"/>
                </a:lnTo>
                <a:cubicBezTo>
                  <a:pt x="1165605" y="1040732"/>
                  <a:pt x="1563278" y="1165889"/>
                  <a:pt x="1946453" y="1165889"/>
                </a:cubicBezTo>
                <a:cubicBezTo>
                  <a:pt x="2329628" y="1165889"/>
                  <a:pt x="2860106" y="1167569"/>
                  <a:pt x="3167749" y="1019733"/>
                </a:cubicBezTo>
                <a:cubicBezTo>
                  <a:pt x="3475392" y="871897"/>
                  <a:pt x="3510145" y="441828"/>
                  <a:pt x="3792310" y="278872"/>
                </a:cubicBezTo>
                <a:cubicBezTo>
                  <a:pt x="4074475" y="115916"/>
                  <a:pt x="4675106" y="83998"/>
                  <a:pt x="4860737" y="41999"/>
                </a:cubicBezTo>
                <a:cubicBezTo>
                  <a:pt x="5046368" y="0"/>
                  <a:pt x="4906095" y="26879"/>
                  <a:pt x="4906095" y="26879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 smtClean="0"/>
          </a:p>
        </p:txBody>
      </p:sp>
      <p:cxnSp>
        <p:nvCxnSpPr>
          <p:cNvPr id="96" name="Straight Arrow Connector 95"/>
          <p:cNvCxnSpPr>
            <a:stCxn id="84" idx="7"/>
          </p:cNvCxnSpPr>
          <p:nvPr/>
        </p:nvCxnSpPr>
        <p:spPr bwMode="auto">
          <a:xfrm rot="10800000">
            <a:off x="2000208" y="2837773"/>
            <a:ext cx="995962" cy="208065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16</a:t>
            </a:fld>
            <a:endParaRPr lang="de-DE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Resolution Algorithm</a:t>
            </a:r>
          </a:p>
        </p:txBody>
      </p:sp>
      <p:sp>
        <p:nvSpPr>
          <p:cNvPr id="50" name="Text Placeholder 41"/>
          <p:cNvSpPr txBox="1">
            <a:spLocks/>
          </p:cNvSpPr>
          <p:nvPr/>
        </p:nvSpPr>
        <p:spPr bwMode="auto">
          <a:xfrm>
            <a:off x="348173" y="2650376"/>
            <a:ext cx="11385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>
                <a:tab pos="685800" algn="l"/>
              </a:tabLst>
              <a:defRPr/>
            </a:pPr>
            <a:r>
              <a:rPr lang="en-US" sz="1600" b="1" kern="0">
                <a:latin typeface="Calibri"/>
                <a:cs typeface="Calibri"/>
              </a:rPr>
              <a:t>closed</a:t>
            </a:r>
            <a:endParaRPr lang="en-US" sz="1600" b="1"/>
          </a:p>
        </p:txBody>
      </p:sp>
      <p:sp>
        <p:nvSpPr>
          <p:cNvPr id="70" name="Oval 69"/>
          <p:cNvSpPr/>
          <p:nvPr/>
        </p:nvSpPr>
        <p:spPr bwMode="auto">
          <a:xfrm rot="16200000">
            <a:off x="1883135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1" name="Oval 70"/>
          <p:cNvSpPr/>
          <p:nvPr/>
        </p:nvSpPr>
        <p:spPr bwMode="auto">
          <a:xfrm rot="16200000">
            <a:off x="1883135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2" name="Oval 71"/>
          <p:cNvSpPr/>
          <p:nvPr/>
        </p:nvSpPr>
        <p:spPr bwMode="auto">
          <a:xfrm rot="16200000">
            <a:off x="2976084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3" name="Oval 72"/>
          <p:cNvSpPr/>
          <p:nvPr/>
        </p:nvSpPr>
        <p:spPr bwMode="auto">
          <a:xfrm rot="16200000">
            <a:off x="2976084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4" name="Oval 73"/>
          <p:cNvSpPr/>
          <p:nvPr/>
        </p:nvSpPr>
        <p:spPr bwMode="auto">
          <a:xfrm rot="16200000">
            <a:off x="4069032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5" name="Oval 74"/>
          <p:cNvSpPr/>
          <p:nvPr/>
        </p:nvSpPr>
        <p:spPr bwMode="auto">
          <a:xfrm rot="16200000">
            <a:off x="4069032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76" name="Straight Arrow Connector 75"/>
          <p:cNvCxnSpPr>
            <a:stCxn id="70" idx="2"/>
            <a:endCxn id="71" idx="6"/>
          </p:cNvCxnSpPr>
          <p:nvPr/>
        </p:nvCxnSpPr>
        <p:spPr bwMode="auto">
          <a:xfrm rot="5400000">
            <a:off x="1475782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7" name="Straight Arrow Connector 76"/>
          <p:cNvCxnSpPr>
            <a:stCxn id="72" idx="2"/>
            <a:endCxn id="73" idx="6"/>
          </p:cNvCxnSpPr>
          <p:nvPr/>
        </p:nvCxnSpPr>
        <p:spPr bwMode="auto">
          <a:xfrm rot="5400000">
            <a:off x="2568731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8" name="Straight Arrow Connector 77"/>
          <p:cNvCxnSpPr>
            <a:stCxn id="74" idx="2"/>
            <a:endCxn id="75" idx="6"/>
          </p:cNvCxnSpPr>
          <p:nvPr/>
        </p:nvCxnSpPr>
        <p:spPr bwMode="auto">
          <a:xfrm rot="5400000">
            <a:off x="3661679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9" name="Straight Arrow Connector 78"/>
          <p:cNvCxnSpPr>
            <a:stCxn id="73" idx="4"/>
            <a:endCxn id="75" idx="0"/>
          </p:cNvCxnSpPr>
          <p:nvPr/>
        </p:nvCxnSpPr>
        <p:spPr bwMode="auto">
          <a:xfrm>
            <a:off x="3113243" y="2789693"/>
            <a:ext cx="955789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80" name="Oval 79"/>
          <p:cNvSpPr/>
          <p:nvPr/>
        </p:nvSpPr>
        <p:spPr bwMode="auto">
          <a:xfrm rot="16200000">
            <a:off x="1883135" y="3809725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1" name="Oval 80"/>
          <p:cNvSpPr/>
          <p:nvPr/>
        </p:nvSpPr>
        <p:spPr bwMode="auto">
          <a:xfrm rot="16200000">
            <a:off x="2976084" y="3809725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82" name="Straight Arrow Connector 81"/>
          <p:cNvCxnSpPr>
            <a:endCxn id="80" idx="6"/>
          </p:cNvCxnSpPr>
          <p:nvPr/>
        </p:nvCxnSpPr>
        <p:spPr bwMode="auto">
          <a:xfrm rot="5400000">
            <a:off x="1475782" y="3333792"/>
            <a:ext cx="951866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3" name="Straight Arrow Connector 82"/>
          <p:cNvCxnSpPr>
            <a:endCxn id="81" idx="6"/>
          </p:cNvCxnSpPr>
          <p:nvPr/>
        </p:nvCxnSpPr>
        <p:spPr bwMode="auto">
          <a:xfrm rot="5400000">
            <a:off x="2568731" y="3333792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4" name="Straight Arrow Connector 83"/>
          <p:cNvCxnSpPr>
            <a:endCxn id="88" idx="6"/>
          </p:cNvCxnSpPr>
          <p:nvPr/>
        </p:nvCxnSpPr>
        <p:spPr bwMode="auto">
          <a:xfrm rot="5400000">
            <a:off x="3118167" y="3878098"/>
            <a:ext cx="2039684" cy="79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>
            <a:off x="2020294" y="2789279"/>
            <a:ext cx="955790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86" name="Oval 85"/>
          <p:cNvSpPr/>
          <p:nvPr/>
        </p:nvSpPr>
        <p:spPr bwMode="auto">
          <a:xfrm rot="16200000">
            <a:off x="1883135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7" name="Oval 86"/>
          <p:cNvSpPr/>
          <p:nvPr/>
        </p:nvSpPr>
        <p:spPr bwMode="auto">
          <a:xfrm rot="16200000">
            <a:off x="2976084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8" name="Oval 87"/>
          <p:cNvSpPr/>
          <p:nvPr/>
        </p:nvSpPr>
        <p:spPr bwMode="auto">
          <a:xfrm rot="16200000">
            <a:off x="4069032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89" name="Straight Arrow Connector 88"/>
          <p:cNvCxnSpPr>
            <a:endCxn id="86" idx="6"/>
          </p:cNvCxnSpPr>
          <p:nvPr/>
        </p:nvCxnSpPr>
        <p:spPr bwMode="auto">
          <a:xfrm rot="5400000">
            <a:off x="1475782" y="4422404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0" name="Straight Arrow Connector 89"/>
          <p:cNvCxnSpPr>
            <a:endCxn id="87" idx="6"/>
          </p:cNvCxnSpPr>
          <p:nvPr/>
        </p:nvCxnSpPr>
        <p:spPr bwMode="auto">
          <a:xfrm rot="5400000">
            <a:off x="2568731" y="4422404"/>
            <a:ext cx="951866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1" name="Straight Arrow Connector 90"/>
          <p:cNvCxnSpPr>
            <a:stCxn id="86" idx="4"/>
            <a:endCxn id="87" idx="0"/>
          </p:cNvCxnSpPr>
          <p:nvPr/>
        </p:nvCxnSpPr>
        <p:spPr bwMode="auto">
          <a:xfrm>
            <a:off x="2020294" y="4966916"/>
            <a:ext cx="955790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2" name="Straight Arrow Connector 91"/>
          <p:cNvCxnSpPr>
            <a:stCxn id="87" idx="4"/>
            <a:endCxn id="88" idx="0"/>
          </p:cNvCxnSpPr>
          <p:nvPr/>
        </p:nvCxnSpPr>
        <p:spPr bwMode="auto">
          <a:xfrm>
            <a:off x="3113243" y="4966916"/>
            <a:ext cx="955789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09" name="Text Placeholder 41"/>
          <p:cNvSpPr txBox="1">
            <a:spLocks/>
          </p:cNvSpPr>
          <p:nvPr/>
        </p:nvSpPr>
        <p:spPr bwMode="auto">
          <a:xfrm>
            <a:off x="6242021" y="3036407"/>
            <a:ext cx="1539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X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10" name="Text Placeholder 41"/>
          <p:cNvSpPr txBox="1">
            <a:spLocks/>
          </p:cNvSpPr>
          <p:nvPr/>
        </p:nvSpPr>
        <p:spPr bwMode="auto">
          <a:xfrm>
            <a:off x="6657854" y="3030788"/>
            <a:ext cx="6919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b="1" kern="0">
                <a:latin typeface="Calibri"/>
                <a:cs typeface="Calibri"/>
              </a:rPr>
              <a:t>poss</a:t>
            </a:r>
            <a:r>
              <a:rPr lang="en-US" sz="1800" kern="0">
                <a:latin typeface="Calibri"/>
                <a:cs typeface="Calibri"/>
              </a:rPr>
              <a:t>(</a:t>
            </a:r>
            <a:r>
              <a:rPr lang="en-US" sz="1800" i="1" kern="0">
                <a:latin typeface="Calibri"/>
                <a:cs typeface="Calibri"/>
              </a:rPr>
              <a:t>X</a:t>
            </a:r>
            <a:r>
              <a:rPr lang="en-US" sz="1800" kern="0">
                <a:latin typeface="Calibri"/>
                <a:cs typeface="Calibri"/>
              </a:rPr>
              <a:t>)</a:t>
            </a:r>
          </a:p>
        </p:txBody>
      </p:sp>
      <p:sp>
        <p:nvSpPr>
          <p:cNvPr id="111" name="Text Placeholder 41"/>
          <p:cNvSpPr txBox="1">
            <a:spLocks/>
          </p:cNvSpPr>
          <p:nvPr/>
        </p:nvSpPr>
        <p:spPr bwMode="auto">
          <a:xfrm>
            <a:off x="7540085" y="3030788"/>
            <a:ext cx="6346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b="1" kern="0">
                <a:latin typeface="Calibri"/>
                <a:cs typeface="Calibri"/>
              </a:rPr>
              <a:t>cert</a:t>
            </a:r>
            <a:r>
              <a:rPr lang="en-US" sz="1800" kern="0">
                <a:latin typeface="Calibri"/>
                <a:cs typeface="Calibri"/>
              </a:rPr>
              <a:t>(</a:t>
            </a:r>
            <a:r>
              <a:rPr lang="en-US" sz="1800" i="1" kern="0">
                <a:latin typeface="Calibri"/>
                <a:cs typeface="Calibri"/>
              </a:rPr>
              <a:t>X</a:t>
            </a:r>
            <a:r>
              <a:rPr lang="en-US" sz="1800" kern="0">
                <a:latin typeface="Calibri"/>
                <a:cs typeface="Calibri"/>
              </a:rPr>
              <a:t>)</a:t>
            </a:r>
          </a:p>
        </p:txBody>
      </p:sp>
      <p:cxnSp>
        <p:nvCxnSpPr>
          <p:cNvPr id="112" name="Straight Connector 111"/>
          <p:cNvCxnSpPr/>
          <p:nvPr/>
        </p:nvCxnSpPr>
        <p:spPr bwMode="auto">
          <a:xfrm>
            <a:off x="6117159" y="3403342"/>
            <a:ext cx="2157809" cy="158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 Placeholder 41"/>
          <p:cNvSpPr txBox="1">
            <a:spLocks/>
          </p:cNvSpPr>
          <p:nvPr/>
        </p:nvSpPr>
        <p:spPr bwMode="auto">
          <a:xfrm>
            <a:off x="6242021" y="3446637"/>
            <a:ext cx="1463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A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14" name="Text Placeholder 41"/>
          <p:cNvSpPr txBox="1">
            <a:spLocks/>
          </p:cNvSpPr>
          <p:nvPr/>
        </p:nvSpPr>
        <p:spPr bwMode="auto">
          <a:xfrm>
            <a:off x="6657854" y="344101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v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15" name="Text Placeholder 41"/>
          <p:cNvSpPr txBox="1">
            <a:spLocks/>
          </p:cNvSpPr>
          <p:nvPr/>
        </p:nvSpPr>
        <p:spPr bwMode="auto">
          <a:xfrm>
            <a:off x="6242021" y="3720280"/>
            <a:ext cx="1383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B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16" name="Text Placeholder 41"/>
          <p:cNvSpPr txBox="1">
            <a:spLocks/>
          </p:cNvSpPr>
          <p:nvPr/>
        </p:nvSpPr>
        <p:spPr bwMode="auto">
          <a:xfrm>
            <a:off x="6657854" y="3720280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17" name="Text Placeholder 41"/>
          <p:cNvSpPr txBox="1">
            <a:spLocks/>
          </p:cNvSpPr>
          <p:nvPr/>
        </p:nvSpPr>
        <p:spPr bwMode="auto">
          <a:xfrm>
            <a:off x="6242021" y="3993923"/>
            <a:ext cx="1410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C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18" name="Text Placeholder 41"/>
          <p:cNvSpPr txBox="1">
            <a:spLocks/>
          </p:cNvSpPr>
          <p:nvPr/>
        </p:nvSpPr>
        <p:spPr bwMode="auto">
          <a:xfrm>
            <a:off x="6657854" y="3993923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u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19" name="Text Placeholder 41"/>
          <p:cNvSpPr txBox="1">
            <a:spLocks/>
          </p:cNvSpPr>
          <p:nvPr/>
        </p:nvSpPr>
        <p:spPr bwMode="auto">
          <a:xfrm>
            <a:off x="6242021" y="4267566"/>
            <a:ext cx="1548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endParaRPr lang="en-US" sz="1800" ker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21" name="Text Placeholder 41"/>
          <p:cNvSpPr txBox="1">
            <a:spLocks/>
          </p:cNvSpPr>
          <p:nvPr/>
        </p:nvSpPr>
        <p:spPr bwMode="auto">
          <a:xfrm>
            <a:off x="6242021" y="4541209"/>
            <a:ext cx="1282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E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23" name="Text Placeholder 41"/>
          <p:cNvSpPr txBox="1">
            <a:spLocks/>
          </p:cNvSpPr>
          <p:nvPr/>
        </p:nvSpPr>
        <p:spPr bwMode="auto">
          <a:xfrm>
            <a:off x="6242021" y="4814852"/>
            <a:ext cx="1282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F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25" name="Text Placeholder 41"/>
          <p:cNvSpPr txBox="1">
            <a:spLocks/>
          </p:cNvSpPr>
          <p:nvPr/>
        </p:nvSpPr>
        <p:spPr bwMode="auto">
          <a:xfrm>
            <a:off x="6657854" y="4814852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27" name="Text Placeholder 41"/>
          <p:cNvSpPr txBox="1">
            <a:spLocks/>
          </p:cNvSpPr>
          <p:nvPr/>
        </p:nvSpPr>
        <p:spPr bwMode="auto">
          <a:xfrm>
            <a:off x="6242021" y="5088495"/>
            <a:ext cx="1667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G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29" name="Text Placeholder 41"/>
          <p:cNvSpPr txBox="1">
            <a:spLocks/>
          </p:cNvSpPr>
          <p:nvPr/>
        </p:nvSpPr>
        <p:spPr bwMode="auto">
          <a:xfrm>
            <a:off x="6657854" y="508849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30" name="Text Placeholder 41"/>
          <p:cNvSpPr txBox="1">
            <a:spLocks/>
          </p:cNvSpPr>
          <p:nvPr/>
        </p:nvSpPr>
        <p:spPr bwMode="auto">
          <a:xfrm>
            <a:off x="6242021" y="5362138"/>
            <a:ext cx="1667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H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1" name="Text Placeholder 41"/>
          <p:cNvSpPr txBox="1">
            <a:spLocks/>
          </p:cNvSpPr>
          <p:nvPr/>
        </p:nvSpPr>
        <p:spPr bwMode="auto">
          <a:xfrm>
            <a:off x="6657854" y="5362138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32" name="Text Placeholder 41"/>
          <p:cNvSpPr txBox="1">
            <a:spLocks/>
          </p:cNvSpPr>
          <p:nvPr/>
        </p:nvSpPr>
        <p:spPr bwMode="auto">
          <a:xfrm>
            <a:off x="6242021" y="5635781"/>
            <a:ext cx="1026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J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3" name="Text Placeholder 41"/>
          <p:cNvSpPr txBox="1">
            <a:spLocks/>
          </p:cNvSpPr>
          <p:nvPr/>
        </p:nvSpPr>
        <p:spPr bwMode="auto">
          <a:xfrm>
            <a:off x="6657854" y="5635781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34" name="Text Placeholder 41"/>
          <p:cNvSpPr txBox="1">
            <a:spLocks/>
          </p:cNvSpPr>
          <p:nvPr/>
        </p:nvSpPr>
        <p:spPr bwMode="auto">
          <a:xfrm>
            <a:off x="6242021" y="5909424"/>
            <a:ext cx="1539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K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5" name="Text Placeholder 41"/>
          <p:cNvSpPr txBox="1">
            <a:spLocks/>
          </p:cNvSpPr>
          <p:nvPr/>
        </p:nvSpPr>
        <p:spPr bwMode="auto">
          <a:xfrm>
            <a:off x="6657854" y="5909424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36" name="Text Placeholder 41"/>
          <p:cNvSpPr txBox="1">
            <a:spLocks/>
          </p:cNvSpPr>
          <p:nvPr/>
        </p:nvSpPr>
        <p:spPr bwMode="auto">
          <a:xfrm>
            <a:off x="6242021" y="6183065"/>
            <a:ext cx="1098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L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7" name="Text Placeholder 41"/>
          <p:cNvSpPr txBox="1">
            <a:spLocks/>
          </p:cNvSpPr>
          <p:nvPr/>
        </p:nvSpPr>
        <p:spPr bwMode="auto">
          <a:xfrm>
            <a:off x="6657854" y="618306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38" name="Text Placeholder 41"/>
          <p:cNvSpPr txBox="1">
            <a:spLocks/>
          </p:cNvSpPr>
          <p:nvPr/>
        </p:nvSpPr>
        <p:spPr bwMode="auto">
          <a:xfrm>
            <a:off x="7540085" y="344101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v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39" name="Text Placeholder 41"/>
          <p:cNvSpPr txBox="1">
            <a:spLocks/>
          </p:cNvSpPr>
          <p:nvPr/>
        </p:nvSpPr>
        <p:spPr bwMode="auto">
          <a:xfrm>
            <a:off x="7540085" y="3720280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40" name="Text Placeholder 41"/>
          <p:cNvSpPr txBox="1">
            <a:spLocks/>
          </p:cNvSpPr>
          <p:nvPr/>
        </p:nvSpPr>
        <p:spPr bwMode="auto">
          <a:xfrm>
            <a:off x="7540085" y="3993923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u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43" name="Text Placeholder 41"/>
          <p:cNvSpPr txBox="1">
            <a:spLocks/>
          </p:cNvSpPr>
          <p:nvPr/>
        </p:nvSpPr>
        <p:spPr bwMode="auto">
          <a:xfrm>
            <a:off x="7540085" y="4814852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45" name="Text Placeholder 41"/>
          <p:cNvSpPr txBox="1">
            <a:spLocks/>
          </p:cNvSpPr>
          <p:nvPr/>
        </p:nvSpPr>
        <p:spPr bwMode="auto">
          <a:xfrm>
            <a:off x="7540085" y="508849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47" name="Text Placeholder 41"/>
          <p:cNvSpPr txBox="1">
            <a:spLocks/>
          </p:cNvSpPr>
          <p:nvPr/>
        </p:nvSpPr>
        <p:spPr bwMode="auto">
          <a:xfrm>
            <a:off x="7540085" y="5362138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48" name="Text Placeholder 41"/>
          <p:cNvSpPr txBox="1">
            <a:spLocks/>
          </p:cNvSpPr>
          <p:nvPr/>
        </p:nvSpPr>
        <p:spPr bwMode="auto">
          <a:xfrm>
            <a:off x="7540085" y="5635781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49" name="Text Placeholder 41"/>
          <p:cNvSpPr txBox="1">
            <a:spLocks/>
          </p:cNvSpPr>
          <p:nvPr/>
        </p:nvSpPr>
        <p:spPr bwMode="auto">
          <a:xfrm>
            <a:off x="7540085" y="5909424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53" name="Text Placeholder 41"/>
          <p:cNvSpPr txBox="1">
            <a:spLocks/>
          </p:cNvSpPr>
          <p:nvPr/>
        </p:nvSpPr>
        <p:spPr bwMode="auto">
          <a:xfrm>
            <a:off x="7540085" y="618306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24" name="AutoShape 33"/>
          <p:cNvSpPr>
            <a:spLocks noChangeArrowheads="1"/>
          </p:cNvSpPr>
          <p:nvPr/>
        </p:nvSpPr>
        <p:spPr bwMode="auto">
          <a:xfrm>
            <a:off x="2044825" y="3646094"/>
            <a:ext cx="273850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126" name="AutoShape 33"/>
          <p:cNvSpPr>
            <a:spLocks noChangeArrowheads="1"/>
          </p:cNvSpPr>
          <p:nvPr/>
        </p:nvSpPr>
        <p:spPr bwMode="auto">
          <a:xfrm>
            <a:off x="2042405" y="1489029"/>
            <a:ext cx="533599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A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v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44" name="AutoShape 33"/>
          <p:cNvSpPr>
            <a:spLocks noChangeArrowheads="1"/>
          </p:cNvSpPr>
          <p:nvPr/>
        </p:nvSpPr>
        <p:spPr bwMode="auto">
          <a:xfrm>
            <a:off x="2057525" y="4759905"/>
            <a:ext cx="158138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J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sp>
        <p:nvSpPr>
          <p:cNvPr id="150" name="AutoShape 33"/>
          <p:cNvSpPr>
            <a:spLocks noChangeArrowheads="1"/>
          </p:cNvSpPr>
          <p:nvPr/>
        </p:nvSpPr>
        <p:spPr bwMode="auto">
          <a:xfrm>
            <a:off x="3142181" y="3676333"/>
            <a:ext cx="25176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H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sp>
        <p:nvSpPr>
          <p:cNvPr id="152" name="AutoShape 33"/>
          <p:cNvSpPr>
            <a:spLocks noChangeArrowheads="1"/>
          </p:cNvSpPr>
          <p:nvPr/>
        </p:nvSpPr>
        <p:spPr bwMode="auto">
          <a:xfrm>
            <a:off x="3136031" y="1489029"/>
            <a:ext cx="610544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B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54" name="AutoShape 33"/>
          <p:cNvSpPr>
            <a:spLocks noChangeArrowheads="1"/>
          </p:cNvSpPr>
          <p:nvPr/>
        </p:nvSpPr>
        <p:spPr bwMode="auto">
          <a:xfrm>
            <a:off x="4229656" y="1489029"/>
            <a:ext cx="54642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C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u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55" name="AutoShape 33"/>
          <p:cNvSpPr>
            <a:spLocks noChangeArrowheads="1"/>
          </p:cNvSpPr>
          <p:nvPr/>
        </p:nvSpPr>
        <p:spPr bwMode="auto">
          <a:xfrm>
            <a:off x="4239736" y="2562522"/>
            <a:ext cx="553228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F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sp>
        <p:nvSpPr>
          <p:cNvPr id="156" name="AutoShape 33"/>
          <p:cNvSpPr>
            <a:spLocks noChangeArrowheads="1"/>
          </p:cNvSpPr>
          <p:nvPr/>
        </p:nvSpPr>
        <p:spPr bwMode="auto">
          <a:xfrm>
            <a:off x="4239740" y="4754864"/>
            <a:ext cx="189396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L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sp>
        <p:nvSpPr>
          <p:cNvPr id="49" name="Freeform 48"/>
          <p:cNvSpPr/>
          <p:nvPr/>
        </p:nvSpPr>
        <p:spPr bwMode="auto">
          <a:xfrm>
            <a:off x="201591" y="3039041"/>
            <a:ext cx="5021748" cy="208314"/>
          </a:xfrm>
          <a:custGeom>
            <a:avLst/>
            <a:gdLst>
              <a:gd name="connsiteX0" fmla="*/ 0 w 3930166"/>
              <a:gd name="connsiteY0" fmla="*/ 107517 h 290632"/>
              <a:gd name="connsiteX1" fmla="*/ 665247 w 3930166"/>
              <a:gd name="connsiteY1" fmla="*/ 263753 h 290632"/>
              <a:gd name="connsiteX2" fmla="*/ 1537124 w 3930166"/>
              <a:gd name="connsiteY2" fmla="*/ 112557 h 290632"/>
              <a:gd name="connsiteX3" fmla="*/ 2676108 w 3930166"/>
              <a:gd name="connsiteY3" fmla="*/ 278872 h 290632"/>
              <a:gd name="connsiteX4" fmla="*/ 3744535 w 3930166"/>
              <a:gd name="connsiteY4" fmla="*/ 41999 h 290632"/>
              <a:gd name="connsiteX5" fmla="*/ 3789893 w 3930166"/>
              <a:gd name="connsiteY5" fmla="*/ 26879 h 290632"/>
              <a:gd name="connsiteX0" fmla="*/ 770890 w 4701056"/>
              <a:gd name="connsiteY0" fmla="*/ 107517 h 290632"/>
              <a:gd name="connsiteX1" fmla="*/ 110875 w 4701056"/>
              <a:gd name="connsiteY1" fmla="*/ 112557 h 290632"/>
              <a:gd name="connsiteX2" fmla="*/ 1436137 w 4701056"/>
              <a:gd name="connsiteY2" fmla="*/ 263753 h 290632"/>
              <a:gd name="connsiteX3" fmla="*/ 2308014 w 4701056"/>
              <a:gd name="connsiteY3" fmla="*/ 112557 h 290632"/>
              <a:gd name="connsiteX4" fmla="*/ 3446998 w 4701056"/>
              <a:gd name="connsiteY4" fmla="*/ 278872 h 290632"/>
              <a:gd name="connsiteX5" fmla="*/ 4515425 w 4701056"/>
              <a:gd name="connsiteY5" fmla="*/ 41999 h 290632"/>
              <a:gd name="connsiteX6" fmla="*/ 4560783 w 4701056"/>
              <a:gd name="connsiteY6" fmla="*/ 26879 h 290632"/>
              <a:gd name="connsiteX0" fmla="*/ 901113 w 4831279"/>
              <a:gd name="connsiteY0" fmla="*/ 146156 h 329271"/>
              <a:gd name="connsiteX1" fmla="*/ 119771 w 4831279"/>
              <a:gd name="connsiteY1" fmla="*/ 0 h 329271"/>
              <a:gd name="connsiteX2" fmla="*/ 241098 w 4831279"/>
              <a:gd name="connsiteY2" fmla="*/ 151196 h 329271"/>
              <a:gd name="connsiteX3" fmla="*/ 1566360 w 4831279"/>
              <a:gd name="connsiteY3" fmla="*/ 302392 h 329271"/>
              <a:gd name="connsiteX4" fmla="*/ 2438237 w 4831279"/>
              <a:gd name="connsiteY4" fmla="*/ 151196 h 329271"/>
              <a:gd name="connsiteX5" fmla="*/ 3577221 w 4831279"/>
              <a:gd name="connsiteY5" fmla="*/ 317511 h 329271"/>
              <a:gd name="connsiteX6" fmla="*/ 4645648 w 4831279"/>
              <a:gd name="connsiteY6" fmla="*/ 80638 h 329271"/>
              <a:gd name="connsiteX7" fmla="*/ 4691006 w 4831279"/>
              <a:gd name="connsiteY7" fmla="*/ 65518 h 329271"/>
              <a:gd name="connsiteX0" fmla="*/ 0 w 4929895"/>
              <a:gd name="connsiteY0" fmla="*/ 0 h 354470"/>
              <a:gd name="connsiteX1" fmla="*/ 218387 w 4929895"/>
              <a:gd name="connsiteY1" fmla="*/ 25199 h 354470"/>
              <a:gd name="connsiteX2" fmla="*/ 339714 w 4929895"/>
              <a:gd name="connsiteY2" fmla="*/ 176395 h 354470"/>
              <a:gd name="connsiteX3" fmla="*/ 1664976 w 4929895"/>
              <a:gd name="connsiteY3" fmla="*/ 327591 h 354470"/>
              <a:gd name="connsiteX4" fmla="*/ 2536853 w 4929895"/>
              <a:gd name="connsiteY4" fmla="*/ 176395 h 354470"/>
              <a:gd name="connsiteX5" fmla="*/ 3675837 w 4929895"/>
              <a:gd name="connsiteY5" fmla="*/ 342710 h 354470"/>
              <a:gd name="connsiteX6" fmla="*/ 4744264 w 4929895"/>
              <a:gd name="connsiteY6" fmla="*/ 105837 h 354470"/>
              <a:gd name="connsiteX7" fmla="*/ 4789622 w 4929895"/>
              <a:gd name="connsiteY7" fmla="*/ 90717 h 354470"/>
              <a:gd name="connsiteX0" fmla="*/ 0 w 4929895"/>
              <a:gd name="connsiteY0" fmla="*/ 0 h 354470"/>
              <a:gd name="connsiteX1" fmla="*/ 339714 w 4929895"/>
              <a:gd name="connsiteY1" fmla="*/ 176395 h 354470"/>
              <a:gd name="connsiteX2" fmla="*/ 1664976 w 4929895"/>
              <a:gd name="connsiteY2" fmla="*/ 327591 h 354470"/>
              <a:gd name="connsiteX3" fmla="*/ 2536853 w 4929895"/>
              <a:gd name="connsiteY3" fmla="*/ 176395 h 354470"/>
              <a:gd name="connsiteX4" fmla="*/ 3675837 w 4929895"/>
              <a:gd name="connsiteY4" fmla="*/ 342710 h 354470"/>
              <a:gd name="connsiteX5" fmla="*/ 4744264 w 4929895"/>
              <a:gd name="connsiteY5" fmla="*/ 105837 h 354470"/>
              <a:gd name="connsiteX6" fmla="*/ 4789622 w 4929895"/>
              <a:gd name="connsiteY6" fmla="*/ 90717 h 354470"/>
              <a:gd name="connsiteX0" fmla="*/ 0 w 4929895"/>
              <a:gd name="connsiteY0" fmla="*/ 0 h 354470"/>
              <a:gd name="connsiteX1" fmla="*/ 815314 w 4929895"/>
              <a:gd name="connsiteY1" fmla="*/ 176395 h 354470"/>
              <a:gd name="connsiteX2" fmla="*/ 1664976 w 4929895"/>
              <a:gd name="connsiteY2" fmla="*/ 327591 h 354470"/>
              <a:gd name="connsiteX3" fmla="*/ 2536853 w 4929895"/>
              <a:gd name="connsiteY3" fmla="*/ 176395 h 354470"/>
              <a:gd name="connsiteX4" fmla="*/ 3675837 w 4929895"/>
              <a:gd name="connsiteY4" fmla="*/ 342710 h 354470"/>
              <a:gd name="connsiteX5" fmla="*/ 4744264 w 4929895"/>
              <a:gd name="connsiteY5" fmla="*/ 105837 h 354470"/>
              <a:gd name="connsiteX6" fmla="*/ 4789622 w 4929895"/>
              <a:gd name="connsiteY6" fmla="*/ 90717 h 354470"/>
              <a:gd name="connsiteX0" fmla="*/ 0 w 5046368"/>
              <a:gd name="connsiteY0" fmla="*/ 67199 h 290632"/>
              <a:gd name="connsiteX1" fmla="*/ 931787 w 5046368"/>
              <a:gd name="connsiteY1" fmla="*/ 112557 h 290632"/>
              <a:gd name="connsiteX2" fmla="*/ 1781449 w 5046368"/>
              <a:gd name="connsiteY2" fmla="*/ 263753 h 290632"/>
              <a:gd name="connsiteX3" fmla="*/ 2653326 w 5046368"/>
              <a:gd name="connsiteY3" fmla="*/ 112557 h 290632"/>
              <a:gd name="connsiteX4" fmla="*/ 3792310 w 5046368"/>
              <a:gd name="connsiteY4" fmla="*/ 278872 h 290632"/>
              <a:gd name="connsiteX5" fmla="*/ 4860737 w 5046368"/>
              <a:gd name="connsiteY5" fmla="*/ 41999 h 290632"/>
              <a:gd name="connsiteX6" fmla="*/ 4906095 w 5046368"/>
              <a:gd name="connsiteY6" fmla="*/ 26879 h 290632"/>
              <a:gd name="connsiteX0" fmla="*/ 0 w 5046368"/>
              <a:gd name="connsiteY0" fmla="*/ 67199 h 290632"/>
              <a:gd name="connsiteX1" fmla="*/ 931787 w 5046368"/>
              <a:gd name="connsiteY1" fmla="*/ 112557 h 290632"/>
              <a:gd name="connsiteX2" fmla="*/ 1781449 w 5046368"/>
              <a:gd name="connsiteY2" fmla="*/ 263753 h 290632"/>
              <a:gd name="connsiteX3" fmla="*/ 2653326 w 5046368"/>
              <a:gd name="connsiteY3" fmla="*/ 112557 h 290632"/>
              <a:gd name="connsiteX4" fmla="*/ 3792310 w 5046368"/>
              <a:gd name="connsiteY4" fmla="*/ 278872 h 290632"/>
              <a:gd name="connsiteX5" fmla="*/ 4860737 w 5046368"/>
              <a:gd name="connsiteY5" fmla="*/ 41999 h 290632"/>
              <a:gd name="connsiteX6" fmla="*/ 4906095 w 5046368"/>
              <a:gd name="connsiteY6" fmla="*/ 26879 h 290632"/>
              <a:gd name="connsiteX0" fmla="*/ 0 w 5046368"/>
              <a:gd name="connsiteY0" fmla="*/ 67199 h 319191"/>
              <a:gd name="connsiteX1" fmla="*/ 931787 w 5046368"/>
              <a:gd name="connsiteY1" fmla="*/ 112557 h 319191"/>
              <a:gd name="connsiteX2" fmla="*/ 1781449 w 5046368"/>
              <a:gd name="connsiteY2" fmla="*/ 263753 h 319191"/>
              <a:gd name="connsiteX3" fmla="*/ 2653326 w 5046368"/>
              <a:gd name="connsiteY3" fmla="*/ 283912 h 319191"/>
              <a:gd name="connsiteX4" fmla="*/ 3792310 w 5046368"/>
              <a:gd name="connsiteY4" fmla="*/ 278872 h 319191"/>
              <a:gd name="connsiteX5" fmla="*/ 4860737 w 5046368"/>
              <a:gd name="connsiteY5" fmla="*/ 41999 h 319191"/>
              <a:gd name="connsiteX6" fmla="*/ 4906095 w 5046368"/>
              <a:gd name="connsiteY6" fmla="*/ 26879 h 319191"/>
              <a:gd name="connsiteX0" fmla="*/ 0 w 5046368"/>
              <a:gd name="connsiteY0" fmla="*/ 126837 h 1188568"/>
              <a:gd name="connsiteX1" fmla="*/ 931787 w 5046368"/>
              <a:gd name="connsiteY1" fmla="*/ 172195 h 1188568"/>
              <a:gd name="connsiteX2" fmla="*/ 1781449 w 5046368"/>
              <a:gd name="connsiteY2" fmla="*/ 1160009 h 1188568"/>
              <a:gd name="connsiteX3" fmla="*/ 2653326 w 5046368"/>
              <a:gd name="connsiteY3" fmla="*/ 343550 h 1188568"/>
              <a:gd name="connsiteX4" fmla="*/ 3792310 w 5046368"/>
              <a:gd name="connsiteY4" fmla="*/ 338510 h 1188568"/>
              <a:gd name="connsiteX5" fmla="*/ 4860737 w 5046368"/>
              <a:gd name="connsiteY5" fmla="*/ 101637 h 1188568"/>
              <a:gd name="connsiteX6" fmla="*/ 4906095 w 5046368"/>
              <a:gd name="connsiteY6" fmla="*/ 86517 h 1188568"/>
              <a:gd name="connsiteX0" fmla="*/ 0 w 5046368"/>
              <a:gd name="connsiteY0" fmla="*/ 67199 h 1223008"/>
              <a:gd name="connsiteX1" fmla="*/ 868697 w 5046368"/>
              <a:gd name="connsiteY1" fmla="*/ 1019733 h 1223008"/>
              <a:gd name="connsiteX2" fmla="*/ 1781449 w 5046368"/>
              <a:gd name="connsiteY2" fmla="*/ 1100371 h 1223008"/>
              <a:gd name="connsiteX3" fmla="*/ 2653326 w 5046368"/>
              <a:gd name="connsiteY3" fmla="*/ 283912 h 1223008"/>
              <a:gd name="connsiteX4" fmla="*/ 3792310 w 5046368"/>
              <a:gd name="connsiteY4" fmla="*/ 278872 h 1223008"/>
              <a:gd name="connsiteX5" fmla="*/ 4860737 w 5046368"/>
              <a:gd name="connsiteY5" fmla="*/ 41999 h 1223008"/>
              <a:gd name="connsiteX6" fmla="*/ 4906095 w 5046368"/>
              <a:gd name="connsiteY6" fmla="*/ 26879 h 1223008"/>
              <a:gd name="connsiteX0" fmla="*/ 0 w 5046368"/>
              <a:gd name="connsiteY0" fmla="*/ 974375 h 1223008"/>
              <a:gd name="connsiteX1" fmla="*/ 868697 w 5046368"/>
              <a:gd name="connsiteY1" fmla="*/ 1019733 h 1223008"/>
              <a:gd name="connsiteX2" fmla="*/ 1781449 w 5046368"/>
              <a:gd name="connsiteY2" fmla="*/ 1100371 h 1223008"/>
              <a:gd name="connsiteX3" fmla="*/ 2653326 w 5046368"/>
              <a:gd name="connsiteY3" fmla="*/ 283912 h 1223008"/>
              <a:gd name="connsiteX4" fmla="*/ 3792310 w 5046368"/>
              <a:gd name="connsiteY4" fmla="*/ 278872 h 1223008"/>
              <a:gd name="connsiteX5" fmla="*/ 4860737 w 5046368"/>
              <a:gd name="connsiteY5" fmla="*/ 41999 h 1223008"/>
              <a:gd name="connsiteX6" fmla="*/ 4906095 w 5046368"/>
              <a:gd name="connsiteY6" fmla="*/ 26879 h 1223008"/>
              <a:gd name="connsiteX0" fmla="*/ 0 w 5046368"/>
              <a:gd name="connsiteY0" fmla="*/ 974375 h 1209568"/>
              <a:gd name="connsiteX1" fmla="*/ 868697 w 5046368"/>
              <a:gd name="connsiteY1" fmla="*/ 1019733 h 1209568"/>
              <a:gd name="connsiteX2" fmla="*/ 1781449 w 5046368"/>
              <a:gd name="connsiteY2" fmla="*/ 1100371 h 1209568"/>
              <a:gd name="connsiteX3" fmla="*/ 2779505 w 5046368"/>
              <a:gd name="connsiteY3" fmla="*/ 364550 h 1209568"/>
              <a:gd name="connsiteX4" fmla="*/ 3792310 w 5046368"/>
              <a:gd name="connsiteY4" fmla="*/ 278872 h 1209568"/>
              <a:gd name="connsiteX5" fmla="*/ 4860737 w 5046368"/>
              <a:gd name="connsiteY5" fmla="*/ 41999 h 1209568"/>
              <a:gd name="connsiteX6" fmla="*/ 4906095 w 5046368"/>
              <a:gd name="connsiteY6" fmla="*/ 26879 h 1209568"/>
              <a:gd name="connsiteX0" fmla="*/ 0 w 5046368"/>
              <a:gd name="connsiteY0" fmla="*/ 974375 h 1275086"/>
              <a:gd name="connsiteX1" fmla="*/ 868697 w 5046368"/>
              <a:gd name="connsiteY1" fmla="*/ 1019733 h 1275086"/>
              <a:gd name="connsiteX2" fmla="*/ 1946453 w 5046368"/>
              <a:gd name="connsiteY2" fmla="*/ 1165889 h 1275086"/>
              <a:gd name="connsiteX3" fmla="*/ 2779505 w 5046368"/>
              <a:gd name="connsiteY3" fmla="*/ 364550 h 1275086"/>
              <a:gd name="connsiteX4" fmla="*/ 3792310 w 5046368"/>
              <a:gd name="connsiteY4" fmla="*/ 278872 h 1275086"/>
              <a:gd name="connsiteX5" fmla="*/ 4860737 w 5046368"/>
              <a:gd name="connsiteY5" fmla="*/ 41999 h 1275086"/>
              <a:gd name="connsiteX6" fmla="*/ 4906095 w 5046368"/>
              <a:gd name="connsiteY6" fmla="*/ 26879 h 1275086"/>
              <a:gd name="connsiteX0" fmla="*/ 0 w 5046368"/>
              <a:gd name="connsiteY0" fmla="*/ 974375 h 1167569"/>
              <a:gd name="connsiteX1" fmla="*/ 868697 w 5046368"/>
              <a:gd name="connsiteY1" fmla="*/ 1019733 h 1167569"/>
              <a:gd name="connsiteX2" fmla="*/ 1946453 w 5046368"/>
              <a:gd name="connsiteY2" fmla="*/ 1165889 h 1167569"/>
              <a:gd name="connsiteX3" fmla="*/ 3099806 w 5046368"/>
              <a:gd name="connsiteY3" fmla="*/ 1019733 h 1167569"/>
              <a:gd name="connsiteX4" fmla="*/ 3792310 w 5046368"/>
              <a:gd name="connsiteY4" fmla="*/ 278872 h 1167569"/>
              <a:gd name="connsiteX5" fmla="*/ 4860737 w 5046368"/>
              <a:gd name="connsiteY5" fmla="*/ 41999 h 1167569"/>
              <a:gd name="connsiteX6" fmla="*/ 4906095 w 5046368"/>
              <a:gd name="connsiteY6" fmla="*/ 26879 h 1167569"/>
              <a:gd name="connsiteX0" fmla="*/ 0 w 5046368"/>
              <a:gd name="connsiteY0" fmla="*/ 974375 h 1167569"/>
              <a:gd name="connsiteX1" fmla="*/ 868697 w 5046368"/>
              <a:gd name="connsiteY1" fmla="*/ 1019733 h 1167569"/>
              <a:gd name="connsiteX2" fmla="*/ 1946453 w 5046368"/>
              <a:gd name="connsiteY2" fmla="*/ 1165889 h 1167569"/>
              <a:gd name="connsiteX3" fmla="*/ 3167749 w 5046368"/>
              <a:gd name="connsiteY3" fmla="*/ 1019733 h 1167569"/>
              <a:gd name="connsiteX4" fmla="*/ 3792310 w 5046368"/>
              <a:gd name="connsiteY4" fmla="*/ 278872 h 1167569"/>
              <a:gd name="connsiteX5" fmla="*/ 4860737 w 5046368"/>
              <a:gd name="connsiteY5" fmla="*/ 41999 h 1167569"/>
              <a:gd name="connsiteX6" fmla="*/ 4906095 w 5046368"/>
              <a:gd name="connsiteY6" fmla="*/ 26879 h 1167569"/>
              <a:gd name="connsiteX0" fmla="*/ 0 w 4860737"/>
              <a:gd name="connsiteY0" fmla="*/ 932376 h 1125570"/>
              <a:gd name="connsiteX1" fmla="*/ 868697 w 4860737"/>
              <a:gd name="connsiteY1" fmla="*/ 977734 h 1125570"/>
              <a:gd name="connsiteX2" fmla="*/ 1946453 w 4860737"/>
              <a:gd name="connsiteY2" fmla="*/ 1123890 h 1125570"/>
              <a:gd name="connsiteX3" fmla="*/ 3167749 w 4860737"/>
              <a:gd name="connsiteY3" fmla="*/ 977734 h 1125570"/>
              <a:gd name="connsiteX4" fmla="*/ 3792310 w 4860737"/>
              <a:gd name="connsiteY4" fmla="*/ 236873 h 1125570"/>
              <a:gd name="connsiteX5" fmla="*/ 4860737 w 4860737"/>
              <a:gd name="connsiteY5" fmla="*/ 0 h 1125570"/>
              <a:gd name="connsiteX0" fmla="*/ 0 w 4933466"/>
              <a:gd name="connsiteY0" fmla="*/ 932376 h 1211248"/>
              <a:gd name="connsiteX1" fmla="*/ 868697 w 4933466"/>
              <a:gd name="connsiteY1" fmla="*/ 977734 h 1211248"/>
              <a:gd name="connsiteX2" fmla="*/ 1946453 w 4933466"/>
              <a:gd name="connsiteY2" fmla="*/ 1123890 h 1211248"/>
              <a:gd name="connsiteX3" fmla="*/ 3167749 w 4933466"/>
              <a:gd name="connsiteY3" fmla="*/ 977734 h 1211248"/>
              <a:gd name="connsiteX4" fmla="*/ 4651301 w 4933466"/>
              <a:gd name="connsiteY4" fmla="*/ 1048292 h 1211248"/>
              <a:gd name="connsiteX5" fmla="*/ 4860737 w 4933466"/>
              <a:gd name="connsiteY5" fmla="*/ 0 h 1211248"/>
              <a:gd name="connsiteX0" fmla="*/ 0 w 4651301"/>
              <a:gd name="connsiteY0" fmla="*/ 0 h 278872"/>
              <a:gd name="connsiteX1" fmla="*/ 868697 w 4651301"/>
              <a:gd name="connsiteY1" fmla="*/ 45358 h 278872"/>
              <a:gd name="connsiteX2" fmla="*/ 1946453 w 4651301"/>
              <a:gd name="connsiteY2" fmla="*/ 191514 h 278872"/>
              <a:gd name="connsiteX3" fmla="*/ 3167749 w 4651301"/>
              <a:gd name="connsiteY3" fmla="*/ 45358 h 278872"/>
              <a:gd name="connsiteX4" fmla="*/ 4651301 w 4651301"/>
              <a:gd name="connsiteY4" fmla="*/ 115916 h 278872"/>
              <a:gd name="connsiteX0" fmla="*/ 0 w 4835717"/>
              <a:gd name="connsiteY0" fmla="*/ 0 h 278872"/>
              <a:gd name="connsiteX1" fmla="*/ 868697 w 4835717"/>
              <a:gd name="connsiteY1" fmla="*/ 45358 h 278872"/>
              <a:gd name="connsiteX2" fmla="*/ 1946453 w 4835717"/>
              <a:gd name="connsiteY2" fmla="*/ 191514 h 278872"/>
              <a:gd name="connsiteX3" fmla="*/ 3167749 w 4835717"/>
              <a:gd name="connsiteY3" fmla="*/ 45358 h 278872"/>
              <a:gd name="connsiteX4" fmla="*/ 4835717 w 4835717"/>
              <a:gd name="connsiteY4" fmla="*/ 115916 h 278872"/>
              <a:gd name="connsiteX0" fmla="*/ 0 w 4835717"/>
              <a:gd name="connsiteY0" fmla="*/ 0 h 208314"/>
              <a:gd name="connsiteX1" fmla="*/ 868697 w 4835717"/>
              <a:gd name="connsiteY1" fmla="*/ 45358 h 208314"/>
              <a:gd name="connsiteX2" fmla="*/ 1946453 w 4835717"/>
              <a:gd name="connsiteY2" fmla="*/ 191514 h 208314"/>
              <a:gd name="connsiteX3" fmla="*/ 3167749 w 4835717"/>
              <a:gd name="connsiteY3" fmla="*/ 45358 h 208314"/>
              <a:gd name="connsiteX4" fmla="*/ 4835717 w 4835717"/>
              <a:gd name="connsiteY4" fmla="*/ 115916 h 20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5717" h="208314">
                <a:moveTo>
                  <a:pt x="0" y="0"/>
                </a:moveTo>
                <a:lnTo>
                  <a:pt x="868697" y="45358"/>
                </a:lnTo>
                <a:cubicBezTo>
                  <a:pt x="1165605" y="66357"/>
                  <a:pt x="1563278" y="191514"/>
                  <a:pt x="1946453" y="191514"/>
                </a:cubicBezTo>
                <a:cubicBezTo>
                  <a:pt x="2329628" y="191514"/>
                  <a:pt x="2686205" y="57958"/>
                  <a:pt x="3167749" y="45358"/>
                </a:cubicBezTo>
                <a:cubicBezTo>
                  <a:pt x="3649293" y="32758"/>
                  <a:pt x="4475903" y="208314"/>
                  <a:pt x="4835717" y="115916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 smtClean="0"/>
          </a:p>
        </p:txBody>
      </p:sp>
      <p:cxnSp>
        <p:nvCxnSpPr>
          <p:cNvPr id="93" name="Straight Arrow Connector 92"/>
          <p:cNvCxnSpPr>
            <a:stCxn id="87" idx="7"/>
          </p:cNvCxnSpPr>
          <p:nvPr/>
        </p:nvCxnSpPr>
        <p:spPr bwMode="auto">
          <a:xfrm rot="10800000">
            <a:off x="2000208" y="3926385"/>
            <a:ext cx="995962" cy="99203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01" name="Straight Arrow Connector 100"/>
          <p:cNvCxnSpPr>
            <a:endCxn id="81" idx="5"/>
          </p:cNvCxnSpPr>
          <p:nvPr/>
        </p:nvCxnSpPr>
        <p:spPr bwMode="auto">
          <a:xfrm rot="10800000" flipV="1">
            <a:off x="3093158" y="2837773"/>
            <a:ext cx="995961" cy="99203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57" name="Text Placeholder 41"/>
          <p:cNvSpPr txBox="1">
            <a:spLocks/>
          </p:cNvSpPr>
          <p:nvPr/>
        </p:nvSpPr>
        <p:spPr bwMode="auto">
          <a:xfrm>
            <a:off x="5502572" y="742315"/>
            <a:ext cx="31460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73038" marR="0" lvl="1" indent="-173038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   Initialize </a:t>
            </a:r>
            <a:r>
              <a:rPr lang="en-US" sz="1600" b="1" kern="0">
                <a:solidFill>
                  <a:srgbClr val="000000"/>
                </a:solidFill>
                <a:latin typeface="Calibri"/>
                <a:cs typeface="Calibri"/>
              </a:rPr>
              <a:t>closed 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with explicit beliefs</a:t>
            </a:r>
          </a:p>
        </p:txBody>
      </p:sp>
      <p:sp>
        <p:nvSpPr>
          <p:cNvPr id="158" name="Text Placeholder 41"/>
          <p:cNvSpPr txBox="1">
            <a:spLocks/>
          </p:cNvSpPr>
          <p:nvPr/>
        </p:nvSpPr>
        <p:spPr bwMode="auto">
          <a:xfrm>
            <a:off x="5502572" y="505621"/>
            <a:ext cx="364142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73038" lvl="1" indent="-173038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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Keep 2 sets: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closed</a:t>
            </a:r>
            <a:r>
              <a:rPr kumimoji="0" lang="en-US" sz="160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 /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open</a:t>
            </a:r>
          </a:p>
        </p:txBody>
      </p:sp>
      <p:sp>
        <p:nvSpPr>
          <p:cNvPr id="159" name="Text Placeholder 41"/>
          <p:cNvSpPr txBox="1">
            <a:spLocks/>
          </p:cNvSpPr>
          <p:nvPr/>
        </p:nvSpPr>
        <p:spPr bwMode="auto">
          <a:xfrm>
            <a:off x="5502572" y="979009"/>
            <a:ext cx="314602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68275" lvl="1" indent="-168275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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 MAIN</a:t>
            </a:r>
          </a:p>
          <a:p>
            <a:pPr marL="400050" lvl="1" indent="-285750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   </a:t>
            </a:r>
            <a:r>
              <a:rPr lang="en-US" sz="1600" u="sng" kern="0">
                <a:solidFill>
                  <a:srgbClr val="FF0000"/>
                </a:solidFill>
                <a:latin typeface="Calibri"/>
                <a:cs typeface="Calibri"/>
              </a:rPr>
              <a:t>Step 1</a:t>
            </a: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: if </a:t>
            </a:r>
            <a:r>
              <a:rPr lang="en-GB" sz="1600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</a:t>
            </a:r>
            <a:r>
              <a:rPr lang="en-US" sz="1600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 </a:t>
            </a: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preferred edges from </a:t>
            </a:r>
            <a:r>
              <a:rPr lang="en-US" sz="1600" b="1" kern="0">
                <a:solidFill>
                  <a:srgbClr val="FF0000"/>
                </a:solidFill>
                <a:latin typeface="Calibri"/>
                <a:cs typeface="Calibri"/>
              </a:rPr>
              <a:t>open </a:t>
            </a: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lang="en-US" sz="1600" b="1" kern="0">
                <a:solidFill>
                  <a:srgbClr val="FF0000"/>
                </a:solidFill>
                <a:latin typeface="Calibri"/>
                <a:cs typeface="Calibri"/>
              </a:rPr>
              <a:t>closed </a:t>
            </a:r>
            <a:br>
              <a:rPr lang="en-US" sz="1600" b="1" ker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GB" sz="1600">
                <a:solidFill>
                  <a:srgbClr val="FF0000"/>
                </a:solidFill>
                <a:sym typeface="Symbol"/>
              </a:rPr>
              <a:t></a:t>
            </a:r>
            <a:r>
              <a:rPr lang="en-US" sz="1600"/>
              <a:t> </a:t>
            </a: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follow</a:t>
            </a:r>
          </a:p>
        </p:txBody>
      </p:sp>
      <p:sp>
        <p:nvSpPr>
          <p:cNvPr id="160" name="Text Placeholder 41"/>
          <p:cNvSpPr txBox="1">
            <a:spLocks/>
          </p:cNvSpPr>
          <p:nvPr/>
        </p:nvSpPr>
        <p:spPr bwMode="auto">
          <a:xfrm>
            <a:off x="348173" y="3159202"/>
            <a:ext cx="11385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>
                <a:tab pos="685800" algn="l"/>
              </a:tabLst>
              <a:defRPr/>
            </a:pPr>
            <a:r>
              <a:rPr lang="en-US" sz="1600" b="1" kern="0">
                <a:latin typeface="Calibri"/>
                <a:cs typeface="Calibri"/>
              </a:rPr>
              <a:t>open</a:t>
            </a:r>
            <a:endParaRPr lang="en-US" sz="1600" b="1"/>
          </a:p>
        </p:txBody>
      </p:sp>
      <p:sp>
        <p:nvSpPr>
          <p:cNvPr id="161" name="Text Placeholder 41"/>
          <p:cNvSpPr txBox="1">
            <a:spLocks/>
          </p:cNvSpPr>
          <p:nvPr/>
        </p:nvSpPr>
        <p:spPr bwMode="auto">
          <a:xfrm>
            <a:off x="6657854" y="4541209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62" name="Text Placeholder 41"/>
          <p:cNvSpPr txBox="1">
            <a:spLocks/>
          </p:cNvSpPr>
          <p:nvPr/>
        </p:nvSpPr>
        <p:spPr bwMode="auto">
          <a:xfrm>
            <a:off x="7540085" y="4541209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63" name="Text Placeholder 41"/>
          <p:cNvSpPr txBox="1">
            <a:spLocks/>
          </p:cNvSpPr>
          <p:nvPr/>
        </p:nvSpPr>
        <p:spPr bwMode="auto">
          <a:xfrm>
            <a:off x="6657854" y="4267566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64" name="Text Placeholder 41"/>
          <p:cNvSpPr txBox="1">
            <a:spLocks/>
          </p:cNvSpPr>
          <p:nvPr/>
        </p:nvSpPr>
        <p:spPr bwMode="auto">
          <a:xfrm>
            <a:off x="7540085" y="4267566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66" name="AutoShape 33"/>
          <p:cNvSpPr>
            <a:spLocks noChangeArrowheads="1"/>
          </p:cNvSpPr>
          <p:nvPr/>
        </p:nvSpPr>
        <p:spPr bwMode="auto">
          <a:xfrm>
            <a:off x="3148531" y="4754864"/>
            <a:ext cx="200175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K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67" name="AutoShape 33"/>
          <p:cNvSpPr>
            <a:spLocks noChangeArrowheads="1"/>
          </p:cNvSpPr>
          <p:nvPr/>
        </p:nvSpPr>
        <p:spPr bwMode="auto">
          <a:xfrm>
            <a:off x="2052485" y="2562522"/>
            <a:ext cx="54642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D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168" name="AutoShape 33"/>
          <p:cNvSpPr>
            <a:spLocks noChangeArrowheads="1"/>
          </p:cNvSpPr>
          <p:nvPr/>
        </p:nvSpPr>
        <p:spPr bwMode="auto">
          <a:xfrm>
            <a:off x="3146111" y="2562522"/>
            <a:ext cx="584896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E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baseline="-25000" dirty="0">
              <a:latin typeface="Calibri"/>
              <a:cs typeface="Calibri"/>
            </a:endParaRPr>
          </a:p>
        </p:txBody>
      </p:sp>
      <p:cxnSp>
        <p:nvCxnSpPr>
          <p:cNvPr id="99" name="Straight Arrow Connector 98"/>
          <p:cNvCxnSpPr>
            <a:stCxn id="87" idx="7"/>
          </p:cNvCxnSpPr>
          <p:nvPr/>
        </p:nvCxnSpPr>
        <p:spPr bwMode="auto">
          <a:xfrm rot="10800000">
            <a:off x="2000208" y="2837773"/>
            <a:ext cx="995962" cy="208065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17</a:t>
            </a:fld>
            <a:endParaRPr lang="de-DE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Resolution Algorithm</a:t>
            </a:r>
          </a:p>
        </p:txBody>
      </p:sp>
      <p:sp>
        <p:nvSpPr>
          <p:cNvPr id="50" name="Text Placeholder 41"/>
          <p:cNvSpPr txBox="1">
            <a:spLocks/>
          </p:cNvSpPr>
          <p:nvPr/>
        </p:nvSpPr>
        <p:spPr bwMode="auto">
          <a:xfrm>
            <a:off x="348173" y="2650376"/>
            <a:ext cx="11385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>
                <a:tab pos="685800" algn="l"/>
              </a:tabLst>
              <a:defRPr/>
            </a:pPr>
            <a:r>
              <a:rPr lang="en-US" sz="1600" b="1" kern="0">
                <a:latin typeface="Calibri"/>
                <a:cs typeface="Calibri"/>
              </a:rPr>
              <a:t>closed</a:t>
            </a:r>
            <a:endParaRPr lang="en-US" sz="1600" b="1"/>
          </a:p>
        </p:txBody>
      </p:sp>
      <p:sp>
        <p:nvSpPr>
          <p:cNvPr id="47" name="Oval 46"/>
          <p:cNvSpPr/>
          <p:nvPr/>
        </p:nvSpPr>
        <p:spPr bwMode="auto">
          <a:xfrm rot="16200000">
            <a:off x="1883135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52" name="Oval 51"/>
          <p:cNvSpPr/>
          <p:nvPr/>
        </p:nvSpPr>
        <p:spPr bwMode="auto">
          <a:xfrm rot="16200000">
            <a:off x="1883135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53" name="Oval 52"/>
          <p:cNvSpPr/>
          <p:nvPr/>
        </p:nvSpPr>
        <p:spPr bwMode="auto">
          <a:xfrm rot="16200000">
            <a:off x="2976084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55" name="Oval 54"/>
          <p:cNvSpPr/>
          <p:nvPr/>
        </p:nvSpPr>
        <p:spPr bwMode="auto">
          <a:xfrm rot="16200000">
            <a:off x="2976084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3" name="Oval 62"/>
          <p:cNvSpPr/>
          <p:nvPr/>
        </p:nvSpPr>
        <p:spPr bwMode="auto">
          <a:xfrm rot="16200000">
            <a:off x="4069032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7" name="Oval 66"/>
          <p:cNvSpPr/>
          <p:nvPr/>
        </p:nvSpPr>
        <p:spPr bwMode="auto">
          <a:xfrm rot="16200000">
            <a:off x="4069032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71" name="Straight Arrow Connector 70"/>
          <p:cNvCxnSpPr>
            <a:stCxn id="47" idx="2"/>
            <a:endCxn id="52" idx="6"/>
          </p:cNvCxnSpPr>
          <p:nvPr/>
        </p:nvCxnSpPr>
        <p:spPr bwMode="auto">
          <a:xfrm rot="5400000">
            <a:off x="1475782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2" name="Straight Arrow Connector 71"/>
          <p:cNvCxnSpPr>
            <a:stCxn id="53" idx="2"/>
            <a:endCxn id="55" idx="6"/>
          </p:cNvCxnSpPr>
          <p:nvPr/>
        </p:nvCxnSpPr>
        <p:spPr bwMode="auto">
          <a:xfrm rot="5400000">
            <a:off x="2568731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9" name="Straight Arrow Connector 78"/>
          <p:cNvCxnSpPr>
            <a:stCxn id="63" idx="2"/>
            <a:endCxn id="67" idx="6"/>
          </p:cNvCxnSpPr>
          <p:nvPr/>
        </p:nvCxnSpPr>
        <p:spPr bwMode="auto">
          <a:xfrm rot="5400000">
            <a:off x="3661679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0" name="Straight Arrow Connector 79"/>
          <p:cNvCxnSpPr>
            <a:stCxn id="55" idx="4"/>
            <a:endCxn id="67" idx="0"/>
          </p:cNvCxnSpPr>
          <p:nvPr/>
        </p:nvCxnSpPr>
        <p:spPr bwMode="auto">
          <a:xfrm>
            <a:off x="3113243" y="2789693"/>
            <a:ext cx="955789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81" name="Oval 80"/>
          <p:cNvSpPr/>
          <p:nvPr/>
        </p:nvSpPr>
        <p:spPr bwMode="auto">
          <a:xfrm rot="16200000">
            <a:off x="1883135" y="3809725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2" name="Oval 81"/>
          <p:cNvSpPr/>
          <p:nvPr/>
        </p:nvSpPr>
        <p:spPr bwMode="auto">
          <a:xfrm rot="16200000">
            <a:off x="2976084" y="3809725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83" name="Straight Arrow Connector 82"/>
          <p:cNvCxnSpPr>
            <a:endCxn id="81" idx="6"/>
          </p:cNvCxnSpPr>
          <p:nvPr/>
        </p:nvCxnSpPr>
        <p:spPr bwMode="auto">
          <a:xfrm rot="5400000">
            <a:off x="1475782" y="3333792"/>
            <a:ext cx="951866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4" name="Straight Arrow Connector 83"/>
          <p:cNvCxnSpPr>
            <a:endCxn id="82" idx="6"/>
          </p:cNvCxnSpPr>
          <p:nvPr/>
        </p:nvCxnSpPr>
        <p:spPr bwMode="auto">
          <a:xfrm rot="5400000">
            <a:off x="2568731" y="3333792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5" name="Straight Arrow Connector 84"/>
          <p:cNvCxnSpPr>
            <a:endCxn id="89" idx="6"/>
          </p:cNvCxnSpPr>
          <p:nvPr/>
        </p:nvCxnSpPr>
        <p:spPr bwMode="auto">
          <a:xfrm rot="5400000">
            <a:off x="3118167" y="3878098"/>
            <a:ext cx="2039684" cy="79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2020294" y="2789279"/>
            <a:ext cx="955790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87" name="Oval 86"/>
          <p:cNvSpPr/>
          <p:nvPr/>
        </p:nvSpPr>
        <p:spPr bwMode="auto">
          <a:xfrm rot="16200000">
            <a:off x="1883135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8" name="Oval 87"/>
          <p:cNvSpPr/>
          <p:nvPr/>
        </p:nvSpPr>
        <p:spPr bwMode="auto">
          <a:xfrm rot="16200000">
            <a:off x="2976084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9" name="Oval 88"/>
          <p:cNvSpPr/>
          <p:nvPr/>
        </p:nvSpPr>
        <p:spPr bwMode="auto">
          <a:xfrm rot="16200000">
            <a:off x="4069032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90" name="Straight Arrow Connector 89"/>
          <p:cNvCxnSpPr>
            <a:endCxn id="87" idx="6"/>
          </p:cNvCxnSpPr>
          <p:nvPr/>
        </p:nvCxnSpPr>
        <p:spPr bwMode="auto">
          <a:xfrm rot="5400000">
            <a:off x="1475782" y="4422404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1" name="Straight Arrow Connector 90"/>
          <p:cNvCxnSpPr>
            <a:endCxn id="88" idx="6"/>
          </p:cNvCxnSpPr>
          <p:nvPr/>
        </p:nvCxnSpPr>
        <p:spPr bwMode="auto">
          <a:xfrm rot="5400000">
            <a:off x="2568731" y="4422404"/>
            <a:ext cx="951866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2" name="Straight Arrow Connector 91"/>
          <p:cNvCxnSpPr>
            <a:stCxn id="87" idx="4"/>
            <a:endCxn id="88" idx="0"/>
          </p:cNvCxnSpPr>
          <p:nvPr/>
        </p:nvCxnSpPr>
        <p:spPr bwMode="auto">
          <a:xfrm>
            <a:off x="2020294" y="4966916"/>
            <a:ext cx="955790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3" name="Straight Arrow Connector 92"/>
          <p:cNvCxnSpPr>
            <a:stCxn id="88" idx="4"/>
            <a:endCxn id="89" idx="0"/>
          </p:cNvCxnSpPr>
          <p:nvPr/>
        </p:nvCxnSpPr>
        <p:spPr bwMode="auto">
          <a:xfrm>
            <a:off x="3113243" y="4966916"/>
            <a:ext cx="955789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12" name="Text Placeholder 41"/>
          <p:cNvSpPr txBox="1">
            <a:spLocks/>
          </p:cNvSpPr>
          <p:nvPr/>
        </p:nvSpPr>
        <p:spPr bwMode="auto">
          <a:xfrm>
            <a:off x="6242021" y="3036407"/>
            <a:ext cx="1539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X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13" name="Text Placeholder 41"/>
          <p:cNvSpPr txBox="1">
            <a:spLocks/>
          </p:cNvSpPr>
          <p:nvPr/>
        </p:nvSpPr>
        <p:spPr bwMode="auto">
          <a:xfrm>
            <a:off x="6657854" y="3030788"/>
            <a:ext cx="6919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b="1" kern="0">
                <a:latin typeface="Calibri"/>
                <a:cs typeface="Calibri"/>
              </a:rPr>
              <a:t>poss</a:t>
            </a:r>
            <a:r>
              <a:rPr lang="en-US" sz="1800" kern="0">
                <a:latin typeface="Calibri"/>
                <a:cs typeface="Calibri"/>
              </a:rPr>
              <a:t>(</a:t>
            </a:r>
            <a:r>
              <a:rPr lang="en-US" sz="1800" i="1" kern="0">
                <a:latin typeface="Calibri"/>
                <a:cs typeface="Calibri"/>
              </a:rPr>
              <a:t>X</a:t>
            </a:r>
            <a:r>
              <a:rPr lang="en-US" sz="1800" kern="0">
                <a:latin typeface="Calibri"/>
                <a:cs typeface="Calibri"/>
              </a:rPr>
              <a:t>)</a:t>
            </a:r>
          </a:p>
        </p:txBody>
      </p:sp>
      <p:sp>
        <p:nvSpPr>
          <p:cNvPr id="114" name="Text Placeholder 41"/>
          <p:cNvSpPr txBox="1">
            <a:spLocks/>
          </p:cNvSpPr>
          <p:nvPr/>
        </p:nvSpPr>
        <p:spPr bwMode="auto">
          <a:xfrm>
            <a:off x="7540085" y="3030788"/>
            <a:ext cx="6346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b="1" kern="0">
                <a:latin typeface="Calibri"/>
                <a:cs typeface="Calibri"/>
              </a:rPr>
              <a:t>cert</a:t>
            </a:r>
            <a:r>
              <a:rPr lang="en-US" sz="1800" kern="0">
                <a:latin typeface="Calibri"/>
                <a:cs typeface="Calibri"/>
              </a:rPr>
              <a:t>(</a:t>
            </a:r>
            <a:r>
              <a:rPr lang="en-US" sz="1800" i="1" kern="0">
                <a:latin typeface="Calibri"/>
                <a:cs typeface="Calibri"/>
              </a:rPr>
              <a:t>X</a:t>
            </a:r>
            <a:r>
              <a:rPr lang="en-US" sz="1800" kern="0">
                <a:latin typeface="Calibri"/>
                <a:cs typeface="Calibri"/>
              </a:rPr>
              <a:t>)</a:t>
            </a:r>
          </a:p>
        </p:txBody>
      </p:sp>
      <p:cxnSp>
        <p:nvCxnSpPr>
          <p:cNvPr id="115" name="Straight Connector 114"/>
          <p:cNvCxnSpPr/>
          <p:nvPr/>
        </p:nvCxnSpPr>
        <p:spPr bwMode="auto">
          <a:xfrm>
            <a:off x="6117159" y="3403342"/>
            <a:ext cx="2157809" cy="158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6" name="Text Placeholder 41"/>
          <p:cNvSpPr txBox="1">
            <a:spLocks/>
          </p:cNvSpPr>
          <p:nvPr/>
        </p:nvSpPr>
        <p:spPr bwMode="auto">
          <a:xfrm>
            <a:off x="6242021" y="3446637"/>
            <a:ext cx="1463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A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17" name="Text Placeholder 41"/>
          <p:cNvSpPr txBox="1">
            <a:spLocks/>
          </p:cNvSpPr>
          <p:nvPr/>
        </p:nvSpPr>
        <p:spPr bwMode="auto">
          <a:xfrm>
            <a:off x="6657854" y="344101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v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18" name="Text Placeholder 41"/>
          <p:cNvSpPr txBox="1">
            <a:spLocks/>
          </p:cNvSpPr>
          <p:nvPr/>
        </p:nvSpPr>
        <p:spPr bwMode="auto">
          <a:xfrm>
            <a:off x="6242021" y="3720280"/>
            <a:ext cx="1383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B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19" name="Text Placeholder 41"/>
          <p:cNvSpPr txBox="1">
            <a:spLocks/>
          </p:cNvSpPr>
          <p:nvPr/>
        </p:nvSpPr>
        <p:spPr bwMode="auto">
          <a:xfrm>
            <a:off x="6657854" y="3720280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20" name="Text Placeholder 41"/>
          <p:cNvSpPr txBox="1">
            <a:spLocks/>
          </p:cNvSpPr>
          <p:nvPr/>
        </p:nvSpPr>
        <p:spPr bwMode="auto">
          <a:xfrm>
            <a:off x="6242021" y="3993923"/>
            <a:ext cx="1410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C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21" name="Text Placeholder 41"/>
          <p:cNvSpPr txBox="1">
            <a:spLocks/>
          </p:cNvSpPr>
          <p:nvPr/>
        </p:nvSpPr>
        <p:spPr bwMode="auto">
          <a:xfrm>
            <a:off x="6657854" y="3993923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u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22" name="Text Placeholder 41"/>
          <p:cNvSpPr txBox="1">
            <a:spLocks/>
          </p:cNvSpPr>
          <p:nvPr/>
        </p:nvSpPr>
        <p:spPr bwMode="auto">
          <a:xfrm>
            <a:off x="6242021" y="4267566"/>
            <a:ext cx="1548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D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25" name="Text Placeholder 41"/>
          <p:cNvSpPr txBox="1">
            <a:spLocks/>
          </p:cNvSpPr>
          <p:nvPr/>
        </p:nvSpPr>
        <p:spPr bwMode="auto">
          <a:xfrm>
            <a:off x="6242021" y="4541209"/>
            <a:ext cx="1282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E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27" name="Text Placeholder 41"/>
          <p:cNvSpPr txBox="1">
            <a:spLocks/>
          </p:cNvSpPr>
          <p:nvPr/>
        </p:nvSpPr>
        <p:spPr bwMode="auto">
          <a:xfrm>
            <a:off x="6242021" y="4814852"/>
            <a:ext cx="1282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F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0" name="Text Placeholder 41"/>
          <p:cNvSpPr txBox="1">
            <a:spLocks/>
          </p:cNvSpPr>
          <p:nvPr/>
        </p:nvSpPr>
        <p:spPr bwMode="auto">
          <a:xfrm>
            <a:off x="6242021" y="5088495"/>
            <a:ext cx="1667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G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1" name="Text Placeholder 41"/>
          <p:cNvSpPr txBox="1">
            <a:spLocks/>
          </p:cNvSpPr>
          <p:nvPr/>
        </p:nvSpPr>
        <p:spPr bwMode="auto">
          <a:xfrm>
            <a:off x="6657854" y="508849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32" name="Text Placeholder 41"/>
          <p:cNvSpPr txBox="1">
            <a:spLocks/>
          </p:cNvSpPr>
          <p:nvPr/>
        </p:nvSpPr>
        <p:spPr bwMode="auto">
          <a:xfrm>
            <a:off x="6242021" y="5362138"/>
            <a:ext cx="1667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H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3" name="Text Placeholder 41"/>
          <p:cNvSpPr txBox="1">
            <a:spLocks/>
          </p:cNvSpPr>
          <p:nvPr/>
        </p:nvSpPr>
        <p:spPr bwMode="auto">
          <a:xfrm>
            <a:off x="6657854" y="5362138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34" name="Text Placeholder 41"/>
          <p:cNvSpPr txBox="1">
            <a:spLocks/>
          </p:cNvSpPr>
          <p:nvPr/>
        </p:nvSpPr>
        <p:spPr bwMode="auto">
          <a:xfrm>
            <a:off x="6242021" y="5635781"/>
            <a:ext cx="1026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J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5" name="Text Placeholder 41"/>
          <p:cNvSpPr txBox="1">
            <a:spLocks/>
          </p:cNvSpPr>
          <p:nvPr/>
        </p:nvSpPr>
        <p:spPr bwMode="auto">
          <a:xfrm>
            <a:off x="6657854" y="5635781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36" name="Text Placeholder 41"/>
          <p:cNvSpPr txBox="1">
            <a:spLocks/>
          </p:cNvSpPr>
          <p:nvPr/>
        </p:nvSpPr>
        <p:spPr bwMode="auto">
          <a:xfrm>
            <a:off x="6242021" y="5909424"/>
            <a:ext cx="1539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K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7" name="Text Placeholder 41"/>
          <p:cNvSpPr txBox="1">
            <a:spLocks/>
          </p:cNvSpPr>
          <p:nvPr/>
        </p:nvSpPr>
        <p:spPr bwMode="auto">
          <a:xfrm>
            <a:off x="6657854" y="5909424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38" name="Text Placeholder 41"/>
          <p:cNvSpPr txBox="1">
            <a:spLocks/>
          </p:cNvSpPr>
          <p:nvPr/>
        </p:nvSpPr>
        <p:spPr bwMode="auto">
          <a:xfrm>
            <a:off x="6242021" y="6183065"/>
            <a:ext cx="1098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L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9" name="Text Placeholder 41"/>
          <p:cNvSpPr txBox="1">
            <a:spLocks/>
          </p:cNvSpPr>
          <p:nvPr/>
        </p:nvSpPr>
        <p:spPr bwMode="auto">
          <a:xfrm>
            <a:off x="6657854" y="618306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40" name="Text Placeholder 41"/>
          <p:cNvSpPr txBox="1">
            <a:spLocks/>
          </p:cNvSpPr>
          <p:nvPr/>
        </p:nvSpPr>
        <p:spPr bwMode="auto">
          <a:xfrm>
            <a:off x="7540085" y="344101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v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41" name="Text Placeholder 41"/>
          <p:cNvSpPr txBox="1">
            <a:spLocks/>
          </p:cNvSpPr>
          <p:nvPr/>
        </p:nvSpPr>
        <p:spPr bwMode="auto">
          <a:xfrm>
            <a:off x="7540085" y="3720280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42" name="Text Placeholder 41"/>
          <p:cNvSpPr txBox="1">
            <a:spLocks/>
          </p:cNvSpPr>
          <p:nvPr/>
        </p:nvSpPr>
        <p:spPr bwMode="auto">
          <a:xfrm>
            <a:off x="7540085" y="3993923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u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48" name="Text Placeholder 41"/>
          <p:cNvSpPr txBox="1">
            <a:spLocks/>
          </p:cNvSpPr>
          <p:nvPr/>
        </p:nvSpPr>
        <p:spPr bwMode="auto">
          <a:xfrm>
            <a:off x="7540085" y="508849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49" name="Text Placeholder 41"/>
          <p:cNvSpPr txBox="1">
            <a:spLocks/>
          </p:cNvSpPr>
          <p:nvPr/>
        </p:nvSpPr>
        <p:spPr bwMode="auto">
          <a:xfrm>
            <a:off x="7540085" y="5362138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51" name="Text Placeholder 41"/>
          <p:cNvSpPr txBox="1">
            <a:spLocks/>
          </p:cNvSpPr>
          <p:nvPr/>
        </p:nvSpPr>
        <p:spPr bwMode="auto">
          <a:xfrm>
            <a:off x="7540085" y="5635781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53" name="Text Placeholder 41"/>
          <p:cNvSpPr txBox="1">
            <a:spLocks/>
          </p:cNvSpPr>
          <p:nvPr/>
        </p:nvSpPr>
        <p:spPr bwMode="auto">
          <a:xfrm>
            <a:off x="7540085" y="5909424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54" name="Text Placeholder 41"/>
          <p:cNvSpPr txBox="1">
            <a:spLocks/>
          </p:cNvSpPr>
          <p:nvPr/>
        </p:nvSpPr>
        <p:spPr bwMode="auto">
          <a:xfrm>
            <a:off x="7540085" y="618306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24" name="AutoShape 33"/>
          <p:cNvSpPr>
            <a:spLocks noChangeArrowheads="1"/>
          </p:cNvSpPr>
          <p:nvPr/>
        </p:nvSpPr>
        <p:spPr bwMode="auto">
          <a:xfrm>
            <a:off x="2042405" y="1489029"/>
            <a:ext cx="533599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A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v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44" name="AutoShape 33"/>
          <p:cNvSpPr>
            <a:spLocks noChangeArrowheads="1"/>
          </p:cNvSpPr>
          <p:nvPr/>
        </p:nvSpPr>
        <p:spPr bwMode="auto">
          <a:xfrm>
            <a:off x="2057525" y="4759905"/>
            <a:ext cx="158138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J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sp>
        <p:nvSpPr>
          <p:cNvPr id="150" name="AutoShape 33"/>
          <p:cNvSpPr>
            <a:spLocks noChangeArrowheads="1"/>
          </p:cNvSpPr>
          <p:nvPr/>
        </p:nvSpPr>
        <p:spPr bwMode="auto">
          <a:xfrm>
            <a:off x="3142181" y="3676333"/>
            <a:ext cx="636192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H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158" name="AutoShape 33"/>
          <p:cNvSpPr>
            <a:spLocks noChangeArrowheads="1"/>
          </p:cNvSpPr>
          <p:nvPr/>
        </p:nvSpPr>
        <p:spPr bwMode="auto">
          <a:xfrm>
            <a:off x="3136031" y="1489029"/>
            <a:ext cx="610544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B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59" name="AutoShape 33"/>
          <p:cNvSpPr>
            <a:spLocks noChangeArrowheads="1"/>
          </p:cNvSpPr>
          <p:nvPr/>
        </p:nvSpPr>
        <p:spPr bwMode="auto">
          <a:xfrm>
            <a:off x="4229656" y="1489029"/>
            <a:ext cx="54642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C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u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61" name="AutoShape 33"/>
          <p:cNvSpPr>
            <a:spLocks noChangeArrowheads="1"/>
          </p:cNvSpPr>
          <p:nvPr/>
        </p:nvSpPr>
        <p:spPr bwMode="auto">
          <a:xfrm>
            <a:off x="4239740" y="4754864"/>
            <a:ext cx="189396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L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cxnSp>
        <p:nvCxnSpPr>
          <p:cNvPr id="102" name="Straight Arrow Connector 101"/>
          <p:cNvCxnSpPr>
            <a:endCxn id="82" idx="5"/>
          </p:cNvCxnSpPr>
          <p:nvPr/>
        </p:nvCxnSpPr>
        <p:spPr bwMode="auto">
          <a:xfrm rot="10800000" flipV="1">
            <a:off x="3093158" y="2837773"/>
            <a:ext cx="995961" cy="99203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2" name="Text Placeholder 41"/>
          <p:cNvSpPr txBox="1">
            <a:spLocks/>
          </p:cNvSpPr>
          <p:nvPr/>
        </p:nvSpPr>
        <p:spPr bwMode="auto">
          <a:xfrm>
            <a:off x="5502572" y="742315"/>
            <a:ext cx="31460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73038" marR="0" lvl="1" indent="-173038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   Initialize </a:t>
            </a:r>
            <a:r>
              <a:rPr lang="en-US" sz="1600" b="1" kern="0">
                <a:solidFill>
                  <a:srgbClr val="000000"/>
                </a:solidFill>
                <a:latin typeface="Calibri"/>
                <a:cs typeface="Calibri"/>
              </a:rPr>
              <a:t>closed 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with explicit beliefs</a:t>
            </a:r>
          </a:p>
        </p:txBody>
      </p:sp>
      <p:sp>
        <p:nvSpPr>
          <p:cNvPr id="163" name="Text Placeholder 41"/>
          <p:cNvSpPr txBox="1">
            <a:spLocks/>
          </p:cNvSpPr>
          <p:nvPr/>
        </p:nvSpPr>
        <p:spPr bwMode="auto">
          <a:xfrm>
            <a:off x="5502572" y="505621"/>
            <a:ext cx="364142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73038" lvl="1" indent="-173038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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Keep 2 sets: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closed</a:t>
            </a:r>
            <a:r>
              <a:rPr kumimoji="0" lang="en-US" sz="160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 /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open</a:t>
            </a:r>
          </a:p>
        </p:txBody>
      </p:sp>
      <p:sp>
        <p:nvSpPr>
          <p:cNvPr id="164" name="Text Placeholder 41"/>
          <p:cNvSpPr txBox="1">
            <a:spLocks/>
          </p:cNvSpPr>
          <p:nvPr/>
        </p:nvSpPr>
        <p:spPr bwMode="auto">
          <a:xfrm>
            <a:off x="5502572" y="979009"/>
            <a:ext cx="314602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68275" lvl="1" indent="-168275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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 MAIN</a:t>
            </a:r>
          </a:p>
          <a:p>
            <a:pPr marL="400050" lvl="1" indent="-285750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   </a:t>
            </a:r>
            <a:r>
              <a:rPr lang="en-US" sz="1600" u="sng" kern="0">
                <a:solidFill>
                  <a:srgbClr val="000000"/>
                </a:solidFill>
                <a:latin typeface="Calibri"/>
                <a:cs typeface="Calibri"/>
              </a:rPr>
              <a:t>Step 1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: if </a:t>
            </a:r>
            <a:r>
              <a:rPr lang="en-GB" sz="160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</a:t>
            </a:r>
            <a:r>
              <a:rPr lang="en-US" sz="160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 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preferred edges from </a:t>
            </a:r>
            <a:r>
              <a:rPr lang="en-US" sz="1600" b="1" kern="0">
                <a:solidFill>
                  <a:srgbClr val="000000"/>
                </a:solidFill>
                <a:latin typeface="Calibri"/>
                <a:cs typeface="Calibri"/>
              </a:rPr>
              <a:t>open 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to </a:t>
            </a:r>
            <a:r>
              <a:rPr lang="en-US" sz="1600" b="1" kern="0">
                <a:solidFill>
                  <a:srgbClr val="000000"/>
                </a:solidFill>
                <a:latin typeface="Calibri"/>
                <a:cs typeface="Calibri"/>
              </a:rPr>
              <a:t>closed </a:t>
            </a:r>
            <a:br>
              <a:rPr lang="en-US" sz="1600" b="1" ker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GB" sz="1600">
                <a:solidFill>
                  <a:srgbClr val="000000"/>
                </a:solidFill>
                <a:sym typeface="Symbol"/>
              </a:rPr>
              <a:t>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follow</a:t>
            </a:r>
          </a:p>
        </p:txBody>
      </p:sp>
      <p:sp>
        <p:nvSpPr>
          <p:cNvPr id="168" name="AutoShape 33"/>
          <p:cNvSpPr>
            <a:spLocks noChangeArrowheads="1"/>
          </p:cNvSpPr>
          <p:nvPr/>
        </p:nvSpPr>
        <p:spPr bwMode="auto">
          <a:xfrm>
            <a:off x="4239736" y="2562522"/>
            <a:ext cx="553228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F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sp>
        <p:nvSpPr>
          <p:cNvPr id="165" name="Freeform 164"/>
          <p:cNvSpPr/>
          <p:nvPr/>
        </p:nvSpPr>
        <p:spPr bwMode="auto">
          <a:xfrm>
            <a:off x="201590" y="3007034"/>
            <a:ext cx="4845357" cy="1314152"/>
          </a:xfrm>
          <a:custGeom>
            <a:avLst/>
            <a:gdLst>
              <a:gd name="connsiteX0" fmla="*/ 0 w 3930166"/>
              <a:gd name="connsiteY0" fmla="*/ 107517 h 290632"/>
              <a:gd name="connsiteX1" fmla="*/ 665247 w 3930166"/>
              <a:gd name="connsiteY1" fmla="*/ 263753 h 290632"/>
              <a:gd name="connsiteX2" fmla="*/ 1537124 w 3930166"/>
              <a:gd name="connsiteY2" fmla="*/ 112557 h 290632"/>
              <a:gd name="connsiteX3" fmla="*/ 2676108 w 3930166"/>
              <a:gd name="connsiteY3" fmla="*/ 278872 h 290632"/>
              <a:gd name="connsiteX4" fmla="*/ 3744535 w 3930166"/>
              <a:gd name="connsiteY4" fmla="*/ 41999 h 290632"/>
              <a:gd name="connsiteX5" fmla="*/ 3789893 w 3930166"/>
              <a:gd name="connsiteY5" fmla="*/ 26879 h 290632"/>
              <a:gd name="connsiteX0" fmla="*/ 770890 w 4701056"/>
              <a:gd name="connsiteY0" fmla="*/ 107517 h 290632"/>
              <a:gd name="connsiteX1" fmla="*/ 110875 w 4701056"/>
              <a:gd name="connsiteY1" fmla="*/ 112557 h 290632"/>
              <a:gd name="connsiteX2" fmla="*/ 1436137 w 4701056"/>
              <a:gd name="connsiteY2" fmla="*/ 263753 h 290632"/>
              <a:gd name="connsiteX3" fmla="*/ 2308014 w 4701056"/>
              <a:gd name="connsiteY3" fmla="*/ 112557 h 290632"/>
              <a:gd name="connsiteX4" fmla="*/ 3446998 w 4701056"/>
              <a:gd name="connsiteY4" fmla="*/ 278872 h 290632"/>
              <a:gd name="connsiteX5" fmla="*/ 4515425 w 4701056"/>
              <a:gd name="connsiteY5" fmla="*/ 41999 h 290632"/>
              <a:gd name="connsiteX6" fmla="*/ 4560783 w 4701056"/>
              <a:gd name="connsiteY6" fmla="*/ 26879 h 290632"/>
              <a:gd name="connsiteX0" fmla="*/ 901113 w 4831279"/>
              <a:gd name="connsiteY0" fmla="*/ 146156 h 329271"/>
              <a:gd name="connsiteX1" fmla="*/ 119771 w 4831279"/>
              <a:gd name="connsiteY1" fmla="*/ 0 h 329271"/>
              <a:gd name="connsiteX2" fmla="*/ 241098 w 4831279"/>
              <a:gd name="connsiteY2" fmla="*/ 151196 h 329271"/>
              <a:gd name="connsiteX3" fmla="*/ 1566360 w 4831279"/>
              <a:gd name="connsiteY3" fmla="*/ 302392 h 329271"/>
              <a:gd name="connsiteX4" fmla="*/ 2438237 w 4831279"/>
              <a:gd name="connsiteY4" fmla="*/ 151196 h 329271"/>
              <a:gd name="connsiteX5" fmla="*/ 3577221 w 4831279"/>
              <a:gd name="connsiteY5" fmla="*/ 317511 h 329271"/>
              <a:gd name="connsiteX6" fmla="*/ 4645648 w 4831279"/>
              <a:gd name="connsiteY6" fmla="*/ 80638 h 329271"/>
              <a:gd name="connsiteX7" fmla="*/ 4691006 w 4831279"/>
              <a:gd name="connsiteY7" fmla="*/ 65518 h 329271"/>
              <a:gd name="connsiteX0" fmla="*/ 0 w 4929895"/>
              <a:gd name="connsiteY0" fmla="*/ 0 h 354470"/>
              <a:gd name="connsiteX1" fmla="*/ 218387 w 4929895"/>
              <a:gd name="connsiteY1" fmla="*/ 25199 h 354470"/>
              <a:gd name="connsiteX2" fmla="*/ 339714 w 4929895"/>
              <a:gd name="connsiteY2" fmla="*/ 176395 h 354470"/>
              <a:gd name="connsiteX3" fmla="*/ 1664976 w 4929895"/>
              <a:gd name="connsiteY3" fmla="*/ 327591 h 354470"/>
              <a:gd name="connsiteX4" fmla="*/ 2536853 w 4929895"/>
              <a:gd name="connsiteY4" fmla="*/ 176395 h 354470"/>
              <a:gd name="connsiteX5" fmla="*/ 3675837 w 4929895"/>
              <a:gd name="connsiteY5" fmla="*/ 342710 h 354470"/>
              <a:gd name="connsiteX6" fmla="*/ 4744264 w 4929895"/>
              <a:gd name="connsiteY6" fmla="*/ 105837 h 354470"/>
              <a:gd name="connsiteX7" fmla="*/ 4789622 w 4929895"/>
              <a:gd name="connsiteY7" fmla="*/ 90717 h 354470"/>
              <a:gd name="connsiteX0" fmla="*/ 0 w 4929895"/>
              <a:gd name="connsiteY0" fmla="*/ 0 h 354470"/>
              <a:gd name="connsiteX1" fmla="*/ 339714 w 4929895"/>
              <a:gd name="connsiteY1" fmla="*/ 176395 h 354470"/>
              <a:gd name="connsiteX2" fmla="*/ 1664976 w 4929895"/>
              <a:gd name="connsiteY2" fmla="*/ 327591 h 354470"/>
              <a:gd name="connsiteX3" fmla="*/ 2536853 w 4929895"/>
              <a:gd name="connsiteY3" fmla="*/ 176395 h 354470"/>
              <a:gd name="connsiteX4" fmla="*/ 3675837 w 4929895"/>
              <a:gd name="connsiteY4" fmla="*/ 342710 h 354470"/>
              <a:gd name="connsiteX5" fmla="*/ 4744264 w 4929895"/>
              <a:gd name="connsiteY5" fmla="*/ 105837 h 354470"/>
              <a:gd name="connsiteX6" fmla="*/ 4789622 w 4929895"/>
              <a:gd name="connsiteY6" fmla="*/ 90717 h 354470"/>
              <a:gd name="connsiteX0" fmla="*/ 0 w 4929895"/>
              <a:gd name="connsiteY0" fmla="*/ 0 h 354470"/>
              <a:gd name="connsiteX1" fmla="*/ 815314 w 4929895"/>
              <a:gd name="connsiteY1" fmla="*/ 176395 h 354470"/>
              <a:gd name="connsiteX2" fmla="*/ 1664976 w 4929895"/>
              <a:gd name="connsiteY2" fmla="*/ 327591 h 354470"/>
              <a:gd name="connsiteX3" fmla="*/ 2536853 w 4929895"/>
              <a:gd name="connsiteY3" fmla="*/ 176395 h 354470"/>
              <a:gd name="connsiteX4" fmla="*/ 3675837 w 4929895"/>
              <a:gd name="connsiteY4" fmla="*/ 342710 h 354470"/>
              <a:gd name="connsiteX5" fmla="*/ 4744264 w 4929895"/>
              <a:gd name="connsiteY5" fmla="*/ 105837 h 354470"/>
              <a:gd name="connsiteX6" fmla="*/ 4789622 w 4929895"/>
              <a:gd name="connsiteY6" fmla="*/ 90717 h 354470"/>
              <a:gd name="connsiteX0" fmla="*/ 0 w 5046368"/>
              <a:gd name="connsiteY0" fmla="*/ 67199 h 290632"/>
              <a:gd name="connsiteX1" fmla="*/ 931787 w 5046368"/>
              <a:gd name="connsiteY1" fmla="*/ 112557 h 290632"/>
              <a:gd name="connsiteX2" fmla="*/ 1781449 w 5046368"/>
              <a:gd name="connsiteY2" fmla="*/ 263753 h 290632"/>
              <a:gd name="connsiteX3" fmla="*/ 2653326 w 5046368"/>
              <a:gd name="connsiteY3" fmla="*/ 112557 h 290632"/>
              <a:gd name="connsiteX4" fmla="*/ 3792310 w 5046368"/>
              <a:gd name="connsiteY4" fmla="*/ 278872 h 290632"/>
              <a:gd name="connsiteX5" fmla="*/ 4860737 w 5046368"/>
              <a:gd name="connsiteY5" fmla="*/ 41999 h 290632"/>
              <a:gd name="connsiteX6" fmla="*/ 4906095 w 5046368"/>
              <a:gd name="connsiteY6" fmla="*/ 26879 h 290632"/>
              <a:gd name="connsiteX0" fmla="*/ 0 w 5046368"/>
              <a:gd name="connsiteY0" fmla="*/ 67199 h 290632"/>
              <a:gd name="connsiteX1" fmla="*/ 931787 w 5046368"/>
              <a:gd name="connsiteY1" fmla="*/ 112557 h 290632"/>
              <a:gd name="connsiteX2" fmla="*/ 1781449 w 5046368"/>
              <a:gd name="connsiteY2" fmla="*/ 263753 h 290632"/>
              <a:gd name="connsiteX3" fmla="*/ 2653326 w 5046368"/>
              <a:gd name="connsiteY3" fmla="*/ 112557 h 290632"/>
              <a:gd name="connsiteX4" fmla="*/ 3792310 w 5046368"/>
              <a:gd name="connsiteY4" fmla="*/ 278872 h 290632"/>
              <a:gd name="connsiteX5" fmla="*/ 4860737 w 5046368"/>
              <a:gd name="connsiteY5" fmla="*/ 41999 h 290632"/>
              <a:gd name="connsiteX6" fmla="*/ 4906095 w 5046368"/>
              <a:gd name="connsiteY6" fmla="*/ 26879 h 290632"/>
              <a:gd name="connsiteX0" fmla="*/ 0 w 5046368"/>
              <a:gd name="connsiteY0" fmla="*/ 67199 h 319191"/>
              <a:gd name="connsiteX1" fmla="*/ 931787 w 5046368"/>
              <a:gd name="connsiteY1" fmla="*/ 112557 h 319191"/>
              <a:gd name="connsiteX2" fmla="*/ 1781449 w 5046368"/>
              <a:gd name="connsiteY2" fmla="*/ 263753 h 319191"/>
              <a:gd name="connsiteX3" fmla="*/ 2653326 w 5046368"/>
              <a:gd name="connsiteY3" fmla="*/ 283912 h 319191"/>
              <a:gd name="connsiteX4" fmla="*/ 3792310 w 5046368"/>
              <a:gd name="connsiteY4" fmla="*/ 278872 h 319191"/>
              <a:gd name="connsiteX5" fmla="*/ 4860737 w 5046368"/>
              <a:gd name="connsiteY5" fmla="*/ 41999 h 319191"/>
              <a:gd name="connsiteX6" fmla="*/ 4906095 w 5046368"/>
              <a:gd name="connsiteY6" fmla="*/ 26879 h 319191"/>
              <a:gd name="connsiteX0" fmla="*/ 0 w 5046368"/>
              <a:gd name="connsiteY0" fmla="*/ 126837 h 1188568"/>
              <a:gd name="connsiteX1" fmla="*/ 931787 w 5046368"/>
              <a:gd name="connsiteY1" fmla="*/ 172195 h 1188568"/>
              <a:gd name="connsiteX2" fmla="*/ 1781449 w 5046368"/>
              <a:gd name="connsiteY2" fmla="*/ 1160009 h 1188568"/>
              <a:gd name="connsiteX3" fmla="*/ 2653326 w 5046368"/>
              <a:gd name="connsiteY3" fmla="*/ 343550 h 1188568"/>
              <a:gd name="connsiteX4" fmla="*/ 3792310 w 5046368"/>
              <a:gd name="connsiteY4" fmla="*/ 338510 h 1188568"/>
              <a:gd name="connsiteX5" fmla="*/ 4860737 w 5046368"/>
              <a:gd name="connsiteY5" fmla="*/ 101637 h 1188568"/>
              <a:gd name="connsiteX6" fmla="*/ 4906095 w 5046368"/>
              <a:gd name="connsiteY6" fmla="*/ 86517 h 1188568"/>
              <a:gd name="connsiteX0" fmla="*/ 0 w 5046368"/>
              <a:gd name="connsiteY0" fmla="*/ 67199 h 1223008"/>
              <a:gd name="connsiteX1" fmla="*/ 868697 w 5046368"/>
              <a:gd name="connsiteY1" fmla="*/ 1019733 h 1223008"/>
              <a:gd name="connsiteX2" fmla="*/ 1781449 w 5046368"/>
              <a:gd name="connsiteY2" fmla="*/ 1100371 h 1223008"/>
              <a:gd name="connsiteX3" fmla="*/ 2653326 w 5046368"/>
              <a:gd name="connsiteY3" fmla="*/ 283912 h 1223008"/>
              <a:gd name="connsiteX4" fmla="*/ 3792310 w 5046368"/>
              <a:gd name="connsiteY4" fmla="*/ 278872 h 1223008"/>
              <a:gd name="connsiteX5" fmla="*/ 4860737 w 5046368"/>
              <a:gd name="connsiteY5" fmla="*/ 41999 h 1223008"/>
              <a:gd name="connsiteX6" fmla="*/ 4906095 w 5046368"/>
              <a:gd name="connsiteY6" fmla="*/ 26879 h 1223008"/>
              <a:gd name="connsiteX0" fmla="*/ 0 w 5046368"/>
              <a:gd name="connsiteY0" fmla="*/ 974375 h 1223008"/>
              <a:gd name="connsiteX1" fmla="*/ 868697 w 5046368"/>
              <a:gd name="connsiteY1" fmla="*/ 1019733 h 1223008"/>
              <a:gd name="connsiteX2" fmla="*/ 1781449 w 5046368"/>
              <a:gd name="connsiteY2" fmla="*/ 1100371 h 1223008"/>
              <a:gd name="connsiteX3" fmla="*/ 2653326 w 5046368"/>
              <a:gd name="connsiteY3" fmla="*/ 283912 h 1223008"/>
              <a:gd name="connsiteX4" fmla="*/ 3792310 w 5046368"/>
              <a:gd name="connsiteY4" fmla="*/ 278872 h 1223008"/>
              <a:gd name="connsiteX5" fmla="*/ 4860737 w 5046368"/>
              <a:gd name="connsiteY5" fmla="*/ 41999 h 1223008"/>
              <a:gd name="connsiteX6" fmla="*/ 4906095 w 5046368"/>
              <a:gd name="connsiteY6" fmla="*/ 26879 h 1223008"/>
              <a:gd name="connsiteX0" fmla="*/ 0 w 5046368"/>
              <a:gd name="connsiteY0" fmla="*/ 974375 h 1209568"/>
              <a:gd name="connsiteX1" fmla="*/ 868697 w 5046368"/>
              <a:gd name="connsiteY1" fmla="*/ 1019733 h 1209568"/>
              <a:gd name="connsiteX2" fmla="*/ 1781449 w 5046368"/>
              <a:gd name="connsiteY2" fmla="*/ 1100371 h 1209568"/>
              <a:gd name="connsiteX3" fmla="*/ 2779505 w 5046368"/>
              <a:gd name="connsiteY3" fmla="*/ 364550 h 1209568"/>
              <a:gd name="connsiteX4" fmla="*/ 3792310 w 5046368"/>
              <a:gd name="connsiteY4" fmla="*/ 278872 h 1209568"/>
              <a:gd name="connsiteX5" fmla="*/ 4860737 w 5046368"/>
              <a:gd name="connsiteY5" fmla="*/ 41999 h 1209568"/>
              <a:gd name="connsiteX6" fmla="*/ 4906095 w 5046368"/>
              <a:gd name="connsiteY6" fmla="*/ 26879 h 1209568"/>
              <a:gd name="connsiteX0" fmla="*/ 0 w 5046368"/>
              <a:gd name="connsiteY0" fmla="*/ 974375 h 1275086"/>
              <a:gd name="connsiteX1" fmla="*/ 868697 w 5046368"/>
              <a:gd name="connsiteY1" fmla="*/ 1019733 h 1275086"/>
              <a:gd name="connsiteX2" fmla="*/ 1946453 w 5046368"/>
              <a:gd name="connsiteY2" fmla="*/ 1165889 h 1275086"/>
              <a:gd name="connsiteX3" fmla="*/ 2779505 w 5046368"/>
              <a:gd name="connsiteY3" fmla="*/ 364550 h 1275086"/>
              <a:gd name="connsiteX4" fmla="*/ 3792310 w 5046368"/>
              <a:gd name="connsiteY4" fmla="*/ 278872 h 1275086"/>
              <a:gd name="connsiteX5" fmla="*/ 4860737 w 5046368"/>
              <a:gd name="connsiteY5" fmla="*/ 41999 h 1275086"/>
              <a:gd name="connsiteX6" fmla="*/ 4906095 w 5046368"/>
              <a:gd name="connsiteY6" fmla="*/ 26879 h 1275086"/>
              <a:gd name="connsiteX0" fmla="*/ 0 w 5046368"/>
              <a:gd name="connsiteY0" fmla="*/ 974375 h 1167569"/>
              <a:gd name="connsiteX1" fmla="*/ 868697 w 5046368"/>
              <a:gd name="connsiteY1" fmla="*/ 1019733 h 1167569"/>
              <a:gd name="connsiteX2" fmla="*/ 1946453 w 5046368"/>
              <a:gd name="connsiteY2" fmla="*/ 1165889 h 1167569"/>
              <a:gd name="connsiteX3" fmla="*/ 3099806 w 5046368"/>
              <a:gd name="connsiteY3" fmla="*/ 1019733 h 1167569"/>
              <a:gd name="connsiteX4" fmla="*/ 3792310 w 5046368"/>
              <a:gd name="connsiteY4" fmla="*/ 278872 h 1167569"/>
              <a:gd name="connsiteX5" fmla="*/ 4860737 w 5046368"/>
              <a:gd name="connsiteY5" fmla="*/ 41999 h 1167569"/>
              <a:gd name="connsiteX6" fmla="*/ 4906095 w 5046368"/>
              <a:gd name="connsiteY6" fmla="*/ 26879 h 1167569"/>
              <a:gd name="connsiteX0" fmla="*/ 0 w 5046368"/>
              <a:gd name="connsiteY0" fmla="*/ 974375 h 1167569"/>
              <a:gd name="connsiteX1" fmla="*/ 868697 w 5046368"/>
              <a:gd name="connsiteY1" fmla="*/ 1019733 h 1167569"/>
              <a:gd name="connsiteX2" fmla="*/ 1946453 w 5046368"/>
              <a:gd name="connsiteY2" fmla="*/ 1165889 h 1167569"/>
              <a:gd name="connsiteX3" fmla="*/ 3167749 w 5046368"/>
              <a:gd name="connsiteY3" fmla="*/ 1019733 h 1167569"/>
              <a:gd name="connsiteX4" fmla="*/ 3792310 w 5046368"/>
              <a:gd name="connsiteY4" fmla="*/ 278872 h 1167569"/>
              <a:gd name="connsiteX5" fmla="*/ 4860737 w 5046368"/>
              <a:gd name="connsiteY5" fmla="*/ 41999 h 1167569"/>
              <a:gd name="connsiteX6" fmla="*/ 4906095 w 5046368"/>
              <a:gd name="connsiteY6" fmla="*/ 26879 h 1167569"/>
              <a:gd name="connsiteX0" fmla="*/ 0 w 4860737"/>
              <a:gd name="connsiteY0" fmla="*/ 932376 h 1125570"/>
              <a:gd name="connsiteX1" fmla="*/ 868697 w 4860737"/>
              <a:gd name="connsiteY1" fmla="*/ 977734 h 1125570"/>
              <a:gd name="connsiteX2" fmla="*/ 1946453 w 4860737"/>
              <a:gd name="connsiteY2" fmla="*/ 1123890 h 1125570"/>
              <a:gd name="connsiteX3" fmla="*/ 3167749 w 4860737"/>
              <a:gd name="connsiteY3" fmla="*/ 977734 h 1125570"/>
              <a:gd name="connsiteX4" fmla="*/ 3792310 w 4860737"/>
              <a:gd name="connsiteY4" fmla="*/ 236873 h 1125570"/>
              <a:gd name="connsiteX5" fmla="*/ 4860737 w 4860737"/>
              <a:gd name="connsiteY5" fmla="*/ 0 h 1125570"/>
              <a:gd name="connsiteX0" fmla="*/ 0 w 4933466"/>
              <a:gd name="connsiteY0" fmla="*/ 932376 h 1211248"/>
              <a:gd name="connsiteX1" fmla="*/ 868697 w 4933466"/>
              <a:gd name="connsiteY1" fmla="*/ 977734 h 1211248"/>
              <a:gd name="connsiteX2" fmla="*/ 1946453 w 4933466"/>
              <a:gd name="connsiteY2" fmla="*/ 1123890 h 1211248"/>
              <a:gd name="connsiteX3" fmla="*/ 3167749 w 4933466"/>
              <a:gd name="connsiteY3" fmla="*/ 977734 h 1211248"/>
              <a:gd name="connsiteX4" fmla="*/ 4651301 w 4933466"/>
              <a:gd name="connsiteY4" fmla="*/ 1048292 h 1211248"/>
              <a:gd name="connsiteX5" fmla="*/ 4860737 w 4933466"/>
              <a:gd name="connsiteY5" fmla="*/ 0 h 1211248"/>
              <a:gd name="connsiteX0" fmla="*/ 0 w 4651301"/>
              <a:gd name="connsiteY0" fmla="*/ 0 h 278872"/>
              <a:gd name="connsiteX1" fmla="*/ 868697 w 4651301"/>
              <a:gd name="connsiteY1" fmla="*/ 45358 h 278872"/>
              <a:gd name="connsiteX2" fmla="*/ 1946453 w 4651301"/>
              <a:gd name="connsiteY2" fmla="*/ 191514 h 278872"/>
              <a:gd name="connsiteX3" fmla="*/ 3167749 w 4651301"/>
              <a:gd name="connsiteY3" fmla="*/ 45358 h 278872"/>
              <a:gd name="connsiteX4" fmla="*/ 4651301 w 4651301"/>
              <a:gd name="connsiteY4" fmla="*/ 115916 h 278872"/>
              <a:gd name="connsiteX0" fmla="*/ 0 w 4835717"/>
              <a:gd name="connsiteY0" fmla="*/ 0 h 278872"/>
              <a:gd name="connsiteX1" fmla="*/ 868697 w 4835717"/>
              <a:gd name="connsiteY1" fmla="*/ 45358 h 278872"/>
              <a:gd name="connsiteX2" fmla="*/ 1946453 w 4835717"/>
              <a:gd name="connsiteY2" fmla="*/ 191514 h 278872"/>
              <a:gd name="connsiteX3" fmla="*/ 3167749 w 4835717"/>
              <a:gd name="connsiteY3" fmla="*/ 45358 h 278872"/>
              <a:gd name="connsiteX4" fmla="*/ 4835717 w 4835717"/>
              <a:gd name="connsiteY4" fmla="*/ 115916 h 278872"/>
              <a:gd name="connsiteX0" fmla="*/ 0 w 4835717"/>
              <a:gd name="connsiteY0" fmla="*/ 0 h 208314"/>
              <a:gd name="connsiteX1" fmla="*/ 868697 w 4835717"/>
              <a:gd name="connsiteY1" fmla="*/ 45358 h 208314"/>
              <a:gd name="connsiteX2" fmla="*/ 1946453 w 4835717"/>
              <a:gd name="connsiteY2" fmla="*/ 191514 h 208314"/>
              <a:gd name="connsiteX3" fmla="*/ 3167749 w 4835717"/>
              <a:gd name="connsiteY3" fmla="*/ 45358 h 208314"/>
              <a:gd name="connsiteX4" fmla="*/ 4835717 w 4835717"/>
              <a:gd name="connsiteY4" fmla="*/ 115916 h 208314"/>
              <a:gd name="connsiteX0" fmla="*/ 0 w 4835717"/>
              <a:gd name="connsiteY0" fmla="*/ 0 h 1131450"/>
              <a:gd name="connsiteX1" fmla="*/ 868697 w 4835717"/>
              <a:gd name="connsiteY1" fmla="*/ 45358 h 1131450"/>
              <a:gd name="connsiteX2" fmla="*/ 1946453 w 4835717"/>
              <a:gd name="connsiteY2" fmla="*/ 191514 h 1131450"/>
              <a:gd name="connsiteX3" fmla="*/ 3259958 w 4835717"/>
              <a:gd name="connsiteY3" fmla="*/ 1118850 h 1131450"/>
              <a:gd name="connsiteX4" fmla="*/ 4835717 w 4835717"/>
              <a:gd name="connsiteY4" fmla="*/ 115916 h 1131450"/>
              <a:gd name="connsiteX0" fmla="*/ 0 w 4835717"/>
              <a:gd name="connsiteY0" fmla="*/ 0 h 1201168"/>
              <a:gd name="connsiteX1" fmla="*/ 868697 w 4835717"/>
              <a:gd name="connsiteY1" fmla="*/ 45358 h 1201168"/>
              <a:gd name="connsiteX2" fmla="*/ 2184253 w 4835717"/>
              <a:gd name="connsiteY2" fmla="*/ 609823 h 1201168"/>
              <a:gd name="connsiteX3" fmla="*/ 3259958 w 4835717"/>
              <a:gd name="connsiteY3" fmla="*/ 1118850 h 1201168"/>
              <a:gd name="connsiteX4" fmla="*/ 4835717 w 4835717"/>
              <a:gd name="connsiteY4" fmla="*/ 115916 h 1201168"/>
              <a:gd name="connsiteX0" fmla="*/ 0 w 4665860"/>
              <a:gd name="connsiteY0" fmla="*/ 0 h 1200328"/>
              <a:gd name="connsiteX1" fmla="*/ 868697 w 4665860"/>
              <a:gd name="connsiteY1" fmla="*/ 45358 h 1200328"/>
              <a:gd name="connsiteX2" fmla="*/ 2184253 w 4665860"/>
              <a:gd name="connsiteY2" fmla="*/ 609823 h 1200328"/>
              <a:gd name="connsiteX3" fmla="*/ 3259958 w 4665860"/>
              <a:gd name="connsiteY3" fmla="*/ 1118850 h 1200328"/>
              <a:gd name="connsiteX4" fmla="*/ 4665860 w 4665860"/>
              <a:gd name="connsiteY4" fmla="*/ 1098690 h 1200328"/>
              <a:gd name="connsiteX0" fmla="*/ 0 w 4665860"/>
              <a:gd name="connsiteY0" fmla="*/ 0 h 1351524"/>
              <a:gd name="connsiteX1" fmla="*/ 868697 w 4665860"/>
              <a:gd name="connsiteY1" fmla="*/ 45358 h 1351524"/>
              <a:gd name="connsiteX2" fmla="*/ 2184253 w 4665860"/>
              <a:gd name="connsiteY2" fmla="*/ 609823 h 1351524"/>
              <a:gd name="connsiteX3" fmla="*/ 3114367 w 4665860"/>
              <a:gd name="connsiteY3" fmla="*/ 1270046 h 1351524"/>
              <a:gd name="connsiteX4" fmla="*/ 4665860 w 4665860"/>
              <a:gd name="connsiteY4" fmla="*/ 1098690 h 1351524"/>
              <a:gd name="connsiteX0" fmla="*/ 0 w 4665860"/>
              <a:gd name="connsiteY0" fmla="*/ 0 h 1366643"/>
              <a:gd name="connsiteX1" fmla="*/ 868697 w 4665860"/>
              <a:gd name="connsiteY1" fmla="*/ 45358 h 1366643"/>
              <a:gd name="connsiteX2" fmla="*/ 2038662 w 4665860"/>
              <a:gd name="connsiteY2" fmla="*/ 519105 h 1366643"/>
              <a:gd name="connsiteX3" fmla="*/ 3114367 w 4665860"/>
              <a:gd name="connsiteY3" fmla="*/ 1270046 h 1366643"/>
              <a:gd name="connsiteX4" fmla="*/ 4665860 w 4665860"/>
              <a:gd name="connsiteY4" fmla="*/ 1098690 h 1366643"/>
              <a:gd name="connsiteX0" fmla="*/ 0 w 4665860"/>
              <a:gd name="connsiteY0" fmla="*/ 0 h 1366644"/>
              <a:gd name="connsiteX1" fmla="*/ 868697 w 4665860"/>
              <a:gd name="connsiteY1" fmla="*/ 45358 h 1366644"/>
              <a:gd name="connsiteX2" fmla="*/ 2232784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868697 w 4665860"/>
              <a:gd name="connsiteY1" fmla="*/ 45358 h 1366644"/>
              <a:gd name="connsiteX2" fmla="*/ 2232784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868697 w 4665860"/>
              <a:gd name="connsiteY1" fmla="*/ 45358 h 1366644"/>
              <a:gd name="connsiteX2" fmla="*/ 2232784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868697 w 4665860"/>
              <a:gd name="connsiteY1" fmla="*/ 45358 h 1366644"/>
              <a:gd name="connsiteX2" fmla="*/ 2232784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868697 w 4665860"/>
              <a:gd name="connsiteY1" fmla="*/ 45358 h 1366644"/>
              <a:gd name="connsiteX2" fmla="*/ 2232784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868697 w 4665860"/>
              <a:gd name="connsiteY1" fmla="*/ 45358 h 1366644"/>
              <a:gd name="connsiteX2" fmla="*/ 2308180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868697 w 4665860"/>
              <a:gd name="connsiteY1" fmla="*/ 45358 h 1366644"/>
              <a:gd name="connsiteX2" fmla="*/ 2308180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868697 w 4665860"/>
              <a:gd name="connsiteY1" fmla="*/ 45358 h 1366644"/>
              <a:gd name="connsiteX2" fmla="*/ 2308180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1062819 w 4665860"/>
              <a:gd name="connsiteY1" fmla="*/ 59087 h 1366644"/>
              <a:gd name="connsiteX2" fmla="*/ 2308180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1062819 w 4665860"/>
              <a:gd name="connsiteY1" fmla="*/ 59087 h 1366644"/>
              <a:gd name="connsiteX2" fmla="*/ 2308180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2451 h 1369095"/>
              <a:gd name="connsiteX1" fmla="*/ 1062819 w 4665860"/>
              <a:gd name="connsiteY1" fmla="*/ 61538 h 1369095"/>
              <a:gd name="connsiteX2" fmla="*/ 2308180 w 4665860"/>
              <a:gd name="connsiteY2" fmla="*/ 521556 h 1369095"/>
              <a:gd name="connsiteX3" fmla="*/ 3114367 w 4665860"/>
              <a:gd name="connsiteY3" fmla="*/ 1272497 h 1369095"/>
              <a:gd name="connsiteX4" fmla="*/ 4665860 w 4665860"/>
              <a:gd name="connsiteY4" fmla="*/ 1101141 h 1369095"/>
              <a:gd name="connsiteX0" fmla="*/ 0 w 4665860"/>
              <a:gd name="connsiteY0" fmla="*/ 0 h 1366644"/>
              <a:gd name="connsiteX1" fmla="*/ 1062819 w 4665860"/>
              <a:gd name="connsiteY1" fmla="*/ 59087 h 1366644"/>
              <a:gd name="connsiteX2" fmla="*/ 2308180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286722"/>
              <a:gd name="connsiteX1" fmla="*/ 1062819 w 4665860"/>
              <a:gd name="connsiteY1" fmla="*/ 59087 h 1286722"/>
              <a:gd name="connsiteX2" fmla="*/ 2308180 w 4665860"/>
              <a:gd name="connsiteY2" fmla="*/ 519105 h 1286722"/>
              <a:gd name="connsiteX3" fmla="*/ 3114367 w 4665860"/>
              <a:gd name="connsiteY3" fmla="*/ 1190124 h 1286722"/>
              <a:gd name="connsiteX4" fmla="*/ 4665860 w 4665860"/>
              <a:gd name="connsiteY4" fmla="*/ 1098690 h 1286722"/>
              <a:gd name="connsiteX0" fmla="*/ 0 w 4665860"/>
              <a:gd name="connsiteY0" fmla="*/ 0 h 1286722"/>
              <a:gd name="connsiteX1" fmla="*/ 1062819 w 4665860"/>
              <a:gd name="connsiteY1" fmla="*/ 59087 h 1286722"/>
              <a:gd name="connsiteX2" fmla="*/ 2308180 w 4665860"/>
              <a:gd name="connsiteY2" fmla="*/ 519105 h 1286722"/>
              <a:gd name="connsiteX3" fmla="*/ 3114367 w 4665860"/>
              <a:gd name="connsiteY3" fmla="*/ 1190124 h 1286722"/>
              <a:gd name="connsiteX4" fmla="*/ 4665860 w 4665860"/>
              <a:gd name="connsiteY4" fmla="*/ 1098690 h 1286722"/>
              <a:gd name="connsiteX0" fmla="*/ 0 w 4665860"/>
              <a:gd name="connsiteY0" fmla="*/ 0 h 1286722"/>
              <a:gd name="connsiteX1" fmla="*/ 1062819 w 4665860"/>
              <a:gd name="connsiteY1" fmla="*/ 59087 h 1286722"/>
              <a:gd name="connsiteX2" fmla="*/ 2308180 w 4665860"/>
              <a:gd name="connsiteY2" fmla="*/ 519105 h 1286722"/>
              <a:gd name="connsiteX3" fmla="*/ 3114367 w 4665860"/>
              <a:gd name="connsiteY3" fmla="*/ 1190124 h 1286722"/>
              <a:gd name="connsiteX4" fmla="*/ 4665860 w 4665860"/>
              <a:gd name="connsiteY4" fmla="*/ 1098690 h 1286722"/>
              <a:gd name="connsiteX0" fmla="*/ 0 w 4665860"/>
              <a:gd name="connsiteY0" fmla="*/ 0 h 1286722"/>
              <a:gd name="connsiteX1" fmla="*/ 1062819 w 4665860"/>
              <a:gd name="connsiteY1" fmla="*/ 59087 h 1286722"/>
              <a:gd name="connsiteX2" fmla="*/ 2308180 w 4665860"/>
              <a:gd name="connsiteY2" fmla="*/ 519105 h 1286722"/>
              <a:gd name="connsiteX3" fmla="*/ 3114367 w 4665860"/>
              <a:gd name="connsiteY3" fmla="*/ 1190124 h 1286722"/>
              <a:gd name="connsiteX4" fmla="*/ 4665860 w 4665860"/>
              <a:gd name="connsiteY4" fmla="*/ 1098690 h 1286722"/>
              <a:gd name="connsiteX0" fmla="*/ 0 w 4665860"/>
              <a:gd name="connsiteY0" fmla="*/ 0 h 1286722"/>
              <a:gd name="connsiteX1" fmla="*/ 1062819 w 4665860"/>
              <a:gd name="connsiteY1" fmla="*/ 59087 h 1286722"/>
              <a:gd name="connsiteX2" fmla="*/ 2308180 w 4665860"/>
              <a:gd name="connsiteY2" fmla="*/ 519105 h 1286722"/>
              <a:gd name="connsiteX3" fmla="*/ 3114367 w 4665860"/>
              <a:gd name="connsiteY3" fmla="*/ 1190124 h 1286722"/>
              <a:gd name="connsiteX4" fmla="*/ 4665860 w 4665860"/>
              <a:gd name="connsiteY4" fmla="*/ 1098690 h 1286722"/>
              <a:gd name="connsiteX0" fmla="*/ 0 w 4665860"/>
              <a:gd name="connsiteY0" fmla="*/ 0 h 1286722"/>
              <a:gd name="connsiteX1" fmla="*/ 1234033 w 4665860"/>
              <a:gd name="connsiteY1" fmla="*/ 59087 h 1286722"/>
              <a:gd name="connsiteX2" fmla="*/ 2308180 w 4665860"/>
              <a:gd name="connsiteY2" fmla="*/ 519105 h 1286722"/>
              <a:gd name="connsiteX3" fmla="*/ 3114367 w 4665860"/>
              <a:gd name="connsiteY3" fmla="*/ 1190124 h 1286722"/>
              <a:gd name="connsiteX4" fmla="*/ 4665860 w 4665860"/>
              <a:gd name="connsiteY4" fmla="*/ 1098690 h 1286722"/>
              <a:gd name="connsiteX0" fmla="*/ 0 w 4665860"/>
              <a:gd name="connsiteY0" fmla="*/ 29719 h 1314152"/>
              <a:gd name="connsiteX1" fmla="*/ 1234033 w 4665860"/>
              <a:gd name="connsiteY1" fmla="*/ 88806 h 1314152"/>
              <a:gd name="connsiteX2" fmla="*/ 2206247 w 4665860"/>
              <a:gd name="connsiteY2" fmla="*/ 562553 h 1314152"/>
              <a:gd name="connsiteX3" fmla="*/ 3114367 w 4665860"/>
              <a:gd name="connsiteY3" fmla="*/ 1219843 h 1314152"/>
              <a:gd name="connsiteX4" fmla="*/ 4665860 w 4665860"/>
              <a:gd name="connsiteY4" fmla="*/ 1128409 h 1314152"/>
              <a:gd name="connsiteX0" fmla="*/ 0 w 4665860"/>
              <a:gd name="connsiteY0" fmla="*/ 29719 h 1314152"/>
              <a:gd name="connsiteX1" fmla="*/ 1234033 w 4665860"/>
              <a:gd name="connsiteY1" fmla="*/ 88806 h 1314152"/>
              <a:gd name="connsiteX2" fmla="*/ 2206247 w 4665860"/>
              <a:gd name="connsiteY2" fmla="*/ 562553 h 1314152"/>
              <a:gd name="connsiteX3" fmla="*/ 3114367 w 4665860"/>
              <a:gd name="connsiteY3" fmla="*/ 1219843 h 1314152"/>
              <a:gd name="connsiteX4" fmla="*/ 4665860 w 4665860"/>
              <a:gd name="connsiteY4" fmla="*/ 1128409 h 1314152"/>
              <a:gd name="connsiteX0" fmla="*/ 0 w 4665860"/>
              <a:gd name="connsiteY0" fmla="*/ 29719 h 1314152"/>
              <a:gd name="connsiteX1" fmla="*/ 1234033 w 4665860"/>
              <a:gd name="connsiteY1" fmla="*/ 88806 h 1314152"/>
              <a:gd name="connsiteX2" fmla="*/ 2206247 w 4665860"/>
              <a:gd name="connsiteY2" fmla="*/ 562553 h 1314152"/>
              <a:gd name="connsiteX3" fmla="*/ 3114367 w 4665860"/>
              <a:gd name="connsiteY3" fmla="*/ 1219843 h 1314152"/>
              <a:gd name="connsiteX4" fmla="*/ 4665860 w 4665860"/>
              <a:gd name="connsiteY4" fmla="*/ 1128409 h 1314152"/>
              <a:gd name="connsiteX0" fmla="*/ 0 w 4665860"/>
              <a:gd name="connsiteY0" fmla="*/ 32007 h 1314152"/>
              <a:gd name="connsiteX1" fmla="*/ 1234033 w 4665860"/>
              <a:gd name="connsiteY1" fmla="*/ 91094 h 1314152"/>
              <a:gd name="connsiteX2" fmla="*/ 2206247 w 4665860"/>
              <a:gd name="connsiteY2" fmla="*/ 578570 h 1314152"/>
              <a:gd name="connsiteX3" fmla="*/ 3114367 w 4665860"/>
              <a:gd name="connsiteY3" fmla="*/ 1222131 h 1314152"/>
              <a:gd name="connsiteX4" fmla="*/ 4665860 w 4665860"/>
              <a:gd name="connsiteY4" fmla="*/ 1130697 h 1314152"/>
              <a:gd name="connsiteX0" fmla="*/ 0 w 4665860"/>
              <a:gd name="connsiteY0" fmla="*/ 32007 h 1314152"/>
              <a:gd name="connsiteX1" fmla="*/ 1234033 w 4665860"/>
              <a:gd name="connsiteY1" fmla="*/ 91094 h 1314152"/>
              <a:gd name="connsiteX2" fmla="*/ 2206247 w 4665860"/>
              <a:gd name="connsiteY2" fmla="*/ 578570 h 1314152"/>
              <a:gd name="connsiteX3" fmla="*/ 3114367 w 4665860"/>
              <a:gd name="connsiteY3" fmla="*/ 1222131 h 1314152"/>
              <a:gd name="connsiteX4" fmla="*/ 4665860 w 4665860"/>
              <a:gd name="connsiteY4" fmla="*/ 1130697 h 1314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5860" h="1314152">
                <a:moveTo>
                  <a:pt x="0" y="32007"/>
                </a:moveTo>
                <a:cubicBezTo>
                  <a:pt x="354273" y="51703"/>
                  <a:pt x="866325" y="0"/>
                  <a:pt x="1234033" y="91094"/>
                </a:cubicBezTo>
                <a:cubicBezTo>
                  <a:pt x="1601741" y="182188"/>
                  <a:pt x="1928043" y="322750"/>
                  <a:pt x="2206247" y="578570"/>
                </a:cubicBezTo>
                <a:cubicBezTo>
                  <a:pt x="2484451" y="834390"/>
                  <a:pt x="2704432" y="1130110"/>
                  <a:pt x="3114367" y="1222131"/>
                </a:cubicBezTo>
                <a:cubicBezTo>
                  <a:pt x="3524302" y="1314152"/>
                  <a:pt x="4306046" y="1223095"/>
                  <a:pt x="4665860" y="1130697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 smtClean="0"/>
          </a:p>
        </p:txBody>
      </p:sp>
      <p:sp>
        <p:nvSpPr>
          <p:cNvPr id="169" name="Text Placeholder 41"/>
          <p:cNvSpPr txBox="1">
            <a:spLocks/>
          </p:cNvSpPr>
          <p:nvPr/>
        </p:nvSpPr>
        <p:spPr bwMode="auto">
          <a:xfrm>
            <a:off x="348173" y="3159202"/>
            <a:ext cx="11385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>
                <a:tab pos="685800" algn="l"/>
              </a:tabLst>
              <a:defRPr/>
            </a:pPr>
            <a:r>
              <a:rPr lang="en-US" sz="1600" b="1" kern="0">
                <a:latin typeface="Calibri"/>
                <a:cs typeface="Calibri"/>
              </a:rPr>
              <a:t>open</a:t>
            </a:r>
            <a:endParaRPr lang="en-US" sz="1600" b="1"/>
          </a:p>
        </p:txBody>
      </p:sp>
      <p:sp>
        <p:nvSpPr>
          <p:cNvPr id="170" name="Text Placeholder 41"/>
          <p:cNvSpPr txBox="1">
            <a:spLocks/>
          </p:cNvSpPr>
          <p:nvPr/>
        </p:nvSpPr>
        <p:spPr bwMode="auto">
          <a:xfrm>
            <a:off x="6657854" y="4814852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u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71" name="Text Placeholder 41"/>
          <p:cNvSpPr txBox="1">
            <a:spLocks/>
          </p:cNvSpPr>
          <p:nvPr/>
        </p:nvSpPr>
        <p:spPr bwMode="auto">
          <a:xfrm>
            <a:off x="7540085" y="4814852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u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72" name="Text Placeholder 41"/>
          <p:cNvSpPr txBox="1">
            <a:spLocks/>
          </p:cNvSpPr>
          <p:nvPr/>
        </p:nvSpPr>
        <p:spPr bwMode="auto">
          <a:xfrm>
            <a:off x="6657854" y="4541209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73" name="Text Placeholder 41"/>
          <p:cNvSpPr txBox="1">
            <a:spLocks/>
          </p:cNvSpPr>
          <p:nvPr/>
        </p:nvSpPr>
        <p:spPr bwMode="auto">
          <a:xfrm>
            <a:off x="7540085" y="4541209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74" name="Text Placeholder 41"/>
          <p:cNvSpPr txBox="1">
            <a:spLocks/>
          </p:cNvSpPr>
          <p:nvPr/>
        </p:nvSpPr>
        <p:spPr bwMode="auto">
          <a:xfrm>
            <a:off x="6657854" y="4267566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v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75" name="Text Placeholder 41"/>
          <p:cNvSpPr txBox="1">
            <a:spLocks/>
          </p:cNvSpPr>
          <p:nvPr/>
        </p:nvSpPr>
        <p:spPr bwMode="auto">
          <a:xfrm>
            <a:off x="7540085" y="4267566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v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76" name="AutoShape 33"/>
          <p:cNvSpPr>
            <a:spLocks noChangeArrowheads="1"/>
          </p:cNvSpPr>
          <p:nvPr/>
        </p:nvSpPr>
        <p:spPr bwMode="auto">
          <a:xfrm>
            <a:off x="2044825" y="3646094"/>
            <a:ext cx="214802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>
                <a:latin typeface="Calibri"/>
                <a:cs typeface="Calibri"/>
              </a:rPr>
              <a:t>G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77" name="AutoShape 33"/>
          <p:cNvSpPr>
            <a:spLocks noChangeArrowheads="1"/>
          </p:cNvSpPr>
          <p:nvPr/>
        </p:nvSpPr>
        <p:spPr bwMode="auto">
          <a:xfrm>
            <a:off x="3148531" y="4754864"/>
            <a:ext cx="200175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K</a:t>
            </a:r>
            <a:endParaRPr lang="en-US" sz="2400" dirty="0">
              <a:latin typeface="Calibri"/>
              <a:cs typeface="Calibri"/>
            </a:endParaRPr>
          </a:p>
        </p:txBody>
      </p:sp>
      <p:cxnSp>
        <p:nvCxnSpPr>
          <p:cNvPr id="94" name="Straight Arrow Connector 93"/>
          <p:cNvCxnSpPr>
            <a:stCxn id="88" idx="7"/>
          </p:cNvCxnSpPr>
          <p:nvPr/>
        </p:nvCxnSpPr>
        <p:spPr bwMode="auto">
          <a:xfrm rot="10800000">
            <a:off x="2000208" y="3926385"/>
            <a:ext cx="995962" cy="99203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78" name="AutoShape 33"/>
          <p:cNvSpPr>
            <a:spLocks noChangeArrowheads="1"/>
          </p:cNvSpPr>
          <p:nvPr/>
        </p:nvSpPr>
        <p:spPr bwMode="auto">
          <a:xfrm>
            <a:off x="2052485" y="2562522"/>
            <a:ext cx="54642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D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179" name="AutoShape 33"/>
          <p:cNvSpPr>
            <a:spLocks noChangeArrowheads="1"/>
          </p:cNvSpPr>
          <p:nvPr/>
        </p:nvSpPr>
        <p:spPr bwMode="auto">
          <a:xfrm>
            <a:off x="3146111" y="2562522"/>
            <a:ext cx="584896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E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baseline="-25000" dirty="0">
              <a:latin typeface="Calibri"/>
              <a:cs typeface="Calibri"/>
            </a:endParaRPr>
          </a:p>
        </p:txBody>
      </p:sp>
      <p:cxnSp>
        <p:nvCxnSpPr>
          <p:cNvPr id="100" name="Straight Arrow Connector 99"/>
          <p:cNvCxnSpPr>
            <a:stCxn id="88" idx="7"/>
          </p:cNvCxnSpPr>
          <p:nvPr/>
        </p:nvCxnSpPr>
        <p:spPr bwMode="auto">
          <a:xfrm rot="10800000">
            <a:off x="2000208" y="2837773"/>
            <a:ext cx="995962" cy="208065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77801" y="13729"/>
            <a:ext cx="753612" cy="492443"/>
          </a:xfrm>
        </p:spPr>
        <p:txBody>
          <a:bodyPr/>
          <a:lstStyle/>
          <a:p>
            <a:r>
              <a:rPr lang="en-US"/>
              <a:t>Resolution Algorithm</a:t>
            </a:r>
          </a:p>
        </p:txBody>
      </p:sp>
      <p:cxnSp>
        <p:nvCxnSpPr>
          <p:cNvPr id="90" name="Straight Arrow Connector 89"/>
          <p:cNvCxnSpPr/>
          <p:nvPr/>
        </p:nvCxnSpPr>
        <p:spPr bwMode="auto">
          <a:xfrm>
            <a:off x="2020294" y="2789279"/>
            <a:ext cx="955790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0" name="AutoShape 33"/>
          <p:cNvSpPr>
            <a:spLocks noChangeArrowheads="1"/>
          </p:cNvSpPr>
          <p:nvPr/>
        </p:nvSpPr>
        <p:spPr bwMode="auto">
          <a:xfrm>
            <a:off x="2052485" y="2562522"/>
            <a:ext cx="54642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D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53" name="AutoShape 33"/>
          <p:cNvSpPr>
            <a:spLocks noChangeArrowheads="1"/>
          </p:cNvSpPr>
          <p:nvPr/>
        </p:nvSpPr>
        <p:spPr bwMode="auto">
          <a:xfrm>
            <a:off x="2044825" y="3646094"/>
            <a:ext cx="273850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55" name="Oval 54"/>
          <p:cNvSpPr/>
          <p:nvPr/>
        </p:nvSpPr>
        <p:spPr bwMode="auto">
          <a:xfrm rot="16200000">
            <a:off x="1883135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3" name="Oval 62"/>
          <p:cNvSpPr/>
          <p:nvPr/>
        </p:nvSpPr>
        <p:spPr bwMode="auto">
          <a:xfrm rot="16200000">
            <a:off x="1883135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7" name="Oval 66"/>
          <p:cNvSpPr/>
          <p:nvPr/>
        </p:nvSpPr>
        <p:spPr bwMode="auto">
          <a:xfrm rot="16200000">
            <a:off x="2976084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1" name="Oval 70"/>
          <p:cNvSpPr/>
          <p:nvPr/>
        </p:nvSpPr>
        <p:spPr bwMode="auto">
          <a:xfrm rot="16200000">
            <a:off x="2976084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9" name="Oval 78"/>
          <p:cNvSpPr/>
          <p:nvPr/>
        </p:nvSpPr>
        <p:spPr bwMode="auto">
          <a:xfrm rot="16200000">
            <a:off x="4069032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0" name="Oval 79"/>
          <p:cNvSpPr/>
          <p:nvPr/>
        </p:nvSpPr>
        <p:spPr bwMode="auto">
          <a:xfrm rot="16200000">
            <a:off x="4069032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81" name="Straight Arrow Connector 80"/>
          <p:cNvCxnSpPr>
            <a:stCxn id="55" idx="2"/>
            <a:endCxn id="63" idx="6"/>
          </p:cNvCxnSpPr>
          <p:nvPr/>
        </p:nvCxnSpPr>
        <p:spPr bwMode="auto">
          <a:xfrm rot="5400000">
            <a:off x="1475782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2" name="Straight Arrow Connector 81"/>
          <p:cNvCxnSpPr>
            <a:stCxn id="67" idx="2"/>
            <a:endCxn id="71" idx="6"/>
          </p:cNvCxnSpPr>
          <p:nvPr/>
        </p:nvCxnSpPr>
        <p:spPr bwMode="auto">
          <a:xfrm rot="5400000">
            <a:off x="2568731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3" name="Straight Arrow Connector 82"/>
          <p:cNvCxnSpPr>
            <a:stCxn id="79" idx="2"/>
            <a:endCxn id="80" idx="6"/>
          </p:cNvCxnSpPr>
          <p:nvPr/>
        </p:nvCxnSpPr>
        <p:spPr bwMode="auto">
          <a:xfrm rot="5400000">
            <a:off x="3661679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4" name="Straight Arrow Connector 83"/>
          <p:cNvCxnSpPr>
            <a:stCxn id="71" idx="4"/>
            <a:endCxn id="80" idx="0"/>
          </p:cNvCxnSpPr>
          <p:nvPr/>
        </p:nvCxnSpPr>
        <p:spPr bwMode="auto">
          <a:xfrm>
            <a:off x="3113243" y="2789693"/>
            <a:ext cx="955789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85" name="Oval 84"/>
          <p:cNvSpPr/>
          <p:nvPr/>
        </p:nvSpPr>
        <p:spPr bwMode="auto">
          <a:xfrm rot="16200000">
            <a:off x="1883135" y="3809725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6" name="Oval 85"/>
          <p:cNvSpPr/>
          <p:nvPr/>
        </p:nvSpPr>
        <p:spPr bwMode="auto">
          <a:xfrm rot="16200000">
            <a:off x="2976084" y="3809725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87" name="Straight Arrow Connector 86"/>
          <p:cNvCxnSpPr>
            <a:endCxn id="85" idx="6"/>
          </p:cNvCxnSpPr>
          <p:nvPr/>
        </p:nvCxnSpPr>
        <p:spPr bwMode="auto">
          <a:xfrm rot="5400000">
            <a:off x="1475782" y="3333792"/>
            <a:ext cx="951866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8" name="Straight Arrow Connector 87"/>
          <p:cNvCxnSpPr>
            <a:endCxn id="86" idx="6"/>
          </p:cNvCxnSpPr>
          <p:nvPr/>
        </p:nvCxnSpPr>
        <p:spPr bwMode="auto">
          <a:xfrm rot="5400000">
            <a:off x="2568731" y="3333792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9" name="Straight Arrow Connector 88"/>
          <p:cNvCxnSpPr>
            <a:endCxn id="93" idx="6"/>
          </p:cNvCxnSpPr>
          <p:nvPr/>
        </p:nvCxnSpPr>
        <p:spPr bwMode="auto">
          <a:xfrm rot="5400000">
            <a:off x="3118167" y="3878098"/>
            <a:ext cx="2039684" cy="79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91" name="Oval 90"/>
          <p:cNvSpPr/>
          <p:nvPr/>
        </p:nvSpPr>
        <p:spPr bwMode="auto">
          <a:xfrm rot="16200000">
            <a:off x="1883135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92" name="Oval 91"/>
          <p:cNvSpPr/>
          <p:nvPr/>
        </p:nvSpPr>
        <p:spPr bwMode="auto">
          <a:xfrm rot="16200000">
            <a:off x="2976084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93" name="Oval 92"/>
          <p:cNvSpPr/>
          <p:nvPr/>
        </p:nvSpPr>
        <p:spPr bwMode="auto">
          <a:xfrm rot="16200000">
            <a:off x="4069032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94" name="Straight Arrow Connector 93"/>
          <p:cNvCxnSpPr>
            <a:endCxn id="91" idx="6"/>
          </p:cNvCxnSpPr>
          <p:nvPr/>
        </p:nvCxnSpPr>
        <p:spPr bwMode="auto">
          <a:xfrm rot="5400000">
            <a:off x="1475782" y="4422404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5" name="Straight Arrow Connector 94"/>
          <p:cNvCxnSpPr>
            <a:endCxn id="92" idx="6"/>
          </p:cNvCxnSpPr>
          <p:nvPr/>
        </p:nvCxnSpPr>
        <p:spPr bwMode="auto">
          <a:xfrm rot="5400000">
            <a:off x="2568731" y="4422404"/>
            <a:ext cx="951866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6" name="Straight Arrow Connector 95"/>
          <p:cNvCxnSpPr>
            <a:stCxn id="91" idx="4"/>
            <a:endCxn id="92" idx="0"/>
          </p:cNvCxnSpPr>
          <p:nvPr/>
        </p:nvCxnSpPr>
        <p:spPr bwMode="auto">
          <a:xfrm>
            <a:off x="2020294" y="4966916"/>
            <a:ext cx="955790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7" name="Straight Arrow Connector 96"/>
          <p:cNvCxnSpPr>
            <a:stCxn id="92" idx="4"/>
            <a:endCxn id="93" idx="0"/>
          </p:cNvCxnSpPr>
          <p:nvPr/>
        </p:nvCxnSpPr>
        <p:spPr bwMode="auto">
          <a:xfrm>
            <a:off x="3113243" y="4966916"/>
            <a:ext cx="955789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99" name="AutoShape 33"/>
          <p:cNvSpPr>
            <a:spLocks noChangeArrowheads="1"/>
          </p:cNvSpPr>
          <p:nvPr/>
        </p:nvSpPr>
        <p:spPr bwMode="auto">
          <a:xfrm>
            <a:off x="2042405" y="1489029"/>
            <a:ext cx="533599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A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v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00" name="AutoShape 33"/>
          <p:cNvSpPr>
            <a:spLocks noChangeArrowheads="1"/>
          </p:cNvSpPr>
          <p:nvPr/>
        </p:nvSpPr>
        <p:spPr bwMode="auto">
          <a:xfrm>
            <a:off x="4229656" y="1489029"/>
            <a:ext cx="54642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C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u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cxnSp>
        <p:nvCxnSpPr>
          <p:cNvPr id="104" name="Straight Arrow Connector 103"/>
          <p:cNvCxnSpPr>
            <a:stCxn id="92" idx="7"/>
          </p:cNvCxnSpPr>
          <p:nvPr/>
        </p:nvCxnSpPr>
        <p:spPr bwMode="auto">
          <a:xfrm rot="10800000">
            <a:off x="2000208" y="2837773"/>
            <a:ext cx="995962" cy="208065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05" name="AutoShape 33"/>
          <p:cNvSpPr>
            <a:spLocks noChangeArrowheads="1"/>
          </p:cNvSpPr>
          <p:nvPr/>
        </p:nvSpPr>
        <p:spPr bwMode="auto">
          <a:xfrm>
            <a:off x="3142181" y="3676333"/>
            <a:ext cx="636192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H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baseline="-25000" dirty="0">
              <a:latin typeface="Calibri"/>
              <a:cs typeface="Calibri"/>
            </a:endParaRPr>
          </a:p>
        </p:txBody>
      </p:sp>
      <p:cxnSp>
        <p:nvCxnSpPr>
          <p:cNvPr id="106" name="Straight Arrow Connector 105"/>
          <p:cNvCxnSpPr>
            <a:endCxn id="86" idx="5"/>
          </p:cNvCxnSpPr>
          <p:nvPr/>
        </p:nvCxnSpPr>
        <p:spPr bwMode="auto">
          <a:xfrm rot="10800000" flipV="1">
            <a:off x="3093158" y="2837773"/>
            <a:ext cx="995961" cy="99203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07" name="AutoShape 33"/>
          <p:cNvSpPr>
            <a:spLocks noChangeArrowheads="1"/>
          </p:cNvSpPr>
          <p:nvPr/>
        </p:nvSpPr>
        <p:spPr bwMode="auto">
          <a:xfrm>
            <a:off x="2057525" y="4759905"/>
            <a:ext cx="158138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J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sp>
        <p:nvSpPr>
          <p:cNvPr id="108" name="AutoShape 33"/>
          <p:cNvSpPr>
            <a:spLocks noChangeArrowheads="1"/>
          </p:cNvSpPr>
          <p:nvPr/>
        </p:nvSpPr>
        <p:spPr bwMode="auto">
          <a:xfrm>
            <a:off x="3148531" y="4754864"/>
            <a:ext cx="200175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K</a:t>
            </a:r>
            <a:endParaRPr lang="en-US" sz="2400" dirty="0" smtClean="0">
              <a:latin typeface="Calibri"/>
              <a:cs typeface="Calibri"/>
            </a:endParaRPr>
          </a:p>
        </p:txBody>
      </p:sp>
      <p:sp>
        <p:nvSpPr>
          <p:cNvPr id="109" name="AutoShape 33"/>
          <p:cNvSpPr>
            <a:spLocks noChangeArrowheads="1"/>
          </p:cNvSpPr>
          <p:nvPr/>
        </p:nvSpPr>
        <p:spPr bwMode="auto">
          <a:xfrm>
            <a:off x="4239740" y="4754864"/>
            <a:ext cx="189396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L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sp>
        <p:nvSpPr>
          <p:cNvPr id="110" name="AutoShape 33"/>
          <p:cNvSpPr>
            <a:spLocks noChangeArrowheads="1"/>
          </p:cNvSpPr>
          <p:nvPr/>
        </p:nvSpPr>
        <p:spPr bwMode="auto">
          <a:xfrm>
            <a:off x="3136031" y="1489029"/>
            <a:ext cx="610544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B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18</a:t>
            </a:fld>
            <a:endParaRPr lang="de-DE" smtClean="0"/>
          </a:p>
        </p:txBody>
      </p:sp>
      <p:sp>
        <p:nvSpPr>
          <p:cNvPr id="50" name="Text Placeholder 41"/>
          <p:cNvSpPr txBox="1">
            <a:spLocks/>
          </p:cNvSpPr>
          <p:nvPr/>
        </p:nvSpPr>
        <p:spPr bwMode="auto">
          <a:xfrm>
            <a:off x="348173" y="2650376"/>
            <a:ext cx="11385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>
                <a:tab pos="685800" algn="l"/>
              </a:tabLst>
              <a:defRPr/>
            </a:pPr>
            <a:r>
              <a:rPr lang="en-US" sz="1600" b="1" kern="0">
                <a:latin typeface="Calibri"/>
                <a:cs typeface="Calibri"/>
              </a:rPr>
              <a:t>closed</a:t>
            </a:r>
            <a:endParaRPr lang="en-US" sz="1600" b="1"/>
          </a:p>
        </p:txBody>
      </p:sp>
      <p:sp>
        <p:nvSpPr>
          <p:cNvPr id="51" name="Text Placeholder 41"/>
          <p:cNvSpPr txBox="1">
            <a:spLocks/>
          </p:cNvSpPr>
          <p:nvPr/>
        </p:nvSpPr>
        <p:spPr bwMode="auto">
          <a:xfrm>
            <a:off x="348173" y="3159202"/>
            <a:ext cx="11385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>
                <a:tab pos="685800" algn="l"/>
              </a:tabLst>
              <a:defRPr/>
            </a:pPr>
            <a:r>
              <a:rPr lang="en-US" sz="1600" b="1" kern="0">
                <a:latin typeface="Calibri"/>
                <a:cs typeface="Calibri"/>
              </a:rPr>
              <a:t>open</a:t>
            </a:r>
            <a:endParaRPr lang="en-US" sz="1600" b="1"/>
          </a:p>
        </p:txBody>
      </p:sp>
      <p:sp>
        <p:nvSpPr>
          <p:cNvPr id="72" name="Freeform 71"/>
          <p:cNvSpPr/>
          <p:nvPr/>
        </p:nvSpPr>
        <p:spPr bwMode="auto">
          <a:xfrm>
            <a:off x="3963766" y="4666078"/>
            <a:ext cx="553408" cy="570345"/>
          </a:xfrm>
          <a:custGeom>
            <a:avLst/>
            <a:gdLst>
              <a:gd name="connsiteX0" fmla="*/ 151193 w 766043"/>
              <a:gd name="connsiteY0" fmla="*/ 0 h 695502"/>
              <a:gd name="connsiteX1" fmla="*/ 579572 w 766043"/>
              <a:gd name="connsiteY1" fmla="*/ 5040 h 695502"/>
              <a:gd name="connsiteX2" fmla="*/ 766043 w 766043"/>
              <a:gd name="connsiteY2" fmla="*/ 619904 h 695502"/>
              <a:gd name="connsiteX3" fmla="*/ 156233 w 766043"/>
              <a:gd name="connsiteY3" fmla="*/ 695502 h 695502"/>
              <a:gd name="connsiteX4" fmla="*/ 0 w 766043"/>
              <a:gd name="connsiteY4" fmla="*/ 216715 h 695502"/>
              <a:gd name="connsiteX5" fmla="*/ 151193 w 766043"/>
              <a:gd name="connsiteY5" fmla="*/ 0 h 695502"/>
              <a:gd name="connsiteX0" fmla="*/ 151193 w 836600"/>
              <a:gd name="connsiteY0" fmla="*/ 0 h 695502"/>
              <a:gd name="connsiteX1" fmla="*/ 579572 w 836600"/>
              <a:gd name="connsiteY1" fmla="*/ 5040 h 695502"/>
              <a:gd name="connsiteX2" fmla="*/ 766043 w 836600"/>
              <a:gd name="connsiteY2" fmla="*/ 619904 h 695502"/>
              <a:gd name="connsiteX3" fmla="*/ 156233 w 836600"/>
              <a:gd name="connsiteY3" fmla="*/ 695502 h 695502"/>
              <a:gd name="connsiteX4" fmla="*/ 0 w 836600"/>
              <a:gd name="connsiteY4" fmla="*/ 216715 h 695502"/>
              <a:gd name="connsiteX5" fmla="*/ 151193 w 836600"/>
              <a:gd name="connsiteY5" fmla="*/ 0 h 695502"/>
              <a:gd name="connsiteX0" fmla="*/ 151193 w 836600"/>
              <a:gd name="connsiteY0" fmla="*/ 98277 h 793779"/>
              <a:gd name="connsiteX1" fmla="*/ 579572 w 836600"/>
              <a:gd name="connsiteY1" fmla="*/ 103317 h 793779"/>
              <a:gd name="connsiteX2" fmla="*/ 766043 w 836600"/>
              <a:gd name="connsiteY2" fmla="*/ 718181 h 793779"/>
              <a:gd name="connsiteX3" fmla="*/ 156233 w 836600"/>
              <a:gd name="connsiteY3" fmla="*/ 793779 h 793779"/>
              <a:gd name="connsiteX4" fmla="*/ 0 w 836600"/>
              <a:gd name="connsiteY4" fmla="*/ 314992 h 793779"/>
              <a:gd name="connsiteX5" fmla="*/ 151193 w 836600"/>
              <a:gd name="connsiteY5" fmla="*/ 98277 h 793779"/>
              <a:gd name="connsiteX0" fmla="*/ 152033 w 837440"/>
              <a:gd name="connsiteY0" fmla="*/ 98277 h 793779"/>
              <a:gd name="connsiteX1" fmla="*/ 580412 w 837440"/>
              <a:gd name="connsiteY1" fmla="*/ 103317 h 793779"/>
              <a:gd name="connsiteX2" fmla="*/ 766883 w 837440"/>
              <a:gd name="connsiteY2" fmla="*/ 718181 h 793779"/>
              <a:gd name="connsiteX3" fmla="*/ 157073 w 837440"/>
              <a:gd name="connsiteY3" fmla="*/ 793779 h 793779"/>
              <a:gd name="connsiteX4" fmla="*/ 840 w 837440"/>
              <a:gd name="connsiteY4" fmla="*/ 314992 h 793779"/>
              <a:gd name="connsiteX5" fmla="*/ 152033 w 837440"/>
              <a:gd name="connsiteY5" fmla="*/ 98277 h 793779"/>
              <a:gd name="connsiteX0" fmla="*/ 152033 w 837440"/>
              <a:gd name="connsiteY0" fmla="*/ 98277 h 793779"/>
              <a:gd name="connsiteX1" fmla="*/ 580412 w 837440"/>
              <a:gd name="connsiteY1" fmla="*/ 103317 h 793779"/>
              <a:gd name="connsiteX2" fmla="*/ 766883 w 837440"/>
              <a:gd name="connsiteY2" fmla="*/ 718181 h 793779"/>
              <a:gd name="connsiteX3" fmla="*/ 157073 w 837440"/>
              <a:gd name="connsiteY3" fmla="*/ 793779 h 793779"/>
              <a:gd name="connsiteX4" fmla="*/ 840 w 837440"/>
              <a:gd name="connsiteY4" fmla="*/ 314992 h 793779"/>
              <a:gd name="connsiteX5" fmla="*/ 152033 w 837440"/>
              <a:gd name="connsiteY5" fmla="*/ 98277 h 793779"/>
              <a:gd name="connsiteX0" fmla="*/ 152033 w 837440"/>
              <a:gd name="connsiteY0" fmla="*/ 98277 h 860977"/>
              <a:gd name="connsiteX1" fmla="*/ 580412 w 837440"/>
              <a:gd name="connsiteY1" fmla="*/ 103317 h 860977"/>
              <a:gd name="connsiteX2" fmla="*/ 766883 w 837440"/>
              <a:gd name="connsiteY2" fmla="*/ 718181 h 860977"/>
              <a:gd name="connsiteX3" fmla="*/ 157073 w 837440"/>
              <a:gd name="connsiteY3" fmla="*/ 793779 h 860977"/>
              <a:gd name="connsiteX4" fmla="*/ 840 w 837440"/>
              <a:gd name="connsiteY4" fmla="*/ 314992 h 860977"/>
              <a:gd name="connsiteX5" fmla="*/ 152033 w 837440"/>
              <a:gd name="connsiteY5" fmla="*/ 98277 h 860977"/>
              <a:gd name="connsiteX0" fmla="*/ 70557 w 907157"/>
              <a:gd name="connsiteY0" fmla="*/ 278873 h 824858"/>
              <a:gd name="connsiteX1" fmla="*/ 650129 w 907157"/>
              <a:gd name="connsiteY1" fmla="*/ 67198 h 824858"/>
              <a:gd name="connsiteX2" fmla="*/ 836600 w 907157"/>
              <a:gd name="connsiteY2" fmla="*/ 682062 h 824858"/>
              <a:gd name="connsiteX3" fmla="*/ 226790 w 907157"/>
              <a:gd name="connsiteY3" fmla="*/ 757660 h 824858"/>
              <a:gd name="connsiteX4" fmla="*/ 70557 w 907157"/>
              <a:gd name="connsiteY4" fmla="*/ 278873 h 824858"/>
              <a:gd name="connsiteX0" fmla="*/ 57957 w 881957"/>
              <a:gd name="connsiteY0" fmla="*/ 278873 h 824858"/>
              <a:gd name="connsiteX1" fmla="*/ 561933 w 881957"/>
              <a:gd name="connsiteY1" fmla="*/ 67198 h 824858"/>
              <a:gd name="connsiteX2" fmla="*/ 824000 w 881957"/>
              <a:gd name="connsiteY2" fmla="*/ 682062 h 824858"/>
              <a:gd name="connsiteX3" fmla="*/ 214190 w 881957"/>
              <a:gd name="connsiteY3" fmla="*/ 757660 h 824858"/>
              <a:gd name="connsiteX4" fmla="*/ 57957 w 881957"/>
              <a:gd name="connsiteY4" fmla="*/ 278873 h 824858"/>
              <a:gd name="connsiteX0" fmla="*/ 57957 w 881957"/>
              <a:gd name="connsiteY0" fmla="*/ 262913 h 792938"/>
              <a:gd name="connsiteX1" fmla="*/ 561933 w 881957"/>
              <a:gd name="connsiteY1" fmla="*/ 51238 h 792938"/>
              <a:gd name="connsiteX2" fmla="*/ 824000 w 881957"/>
              <a:gd name="connsiteY2" fmla="*/ 570344 h 792938"/>
              <a:gd name="connsiteX3" fmla="*/ 214190 w 881957"/>
              <a:gd name="connsiteY3" fmla="*/ 741700 h 792938"/>
              <a:gd name="connsiteX4" fmla="*/ 57957 w 881957"/>
              <a:gd name="connsiteY4" fmla="*/ 262913 h 792938"/>
              <a:gd name="connsiteX0" fmla="*/ 57957 w 816441"/>
              <a:gd name="connsiteY0" fmla="*/ 262913 h 792938"/>
              <a:gd name="connsiteX1" fmla="*/ 561933 w 816441"/>
              <a:gd name="connsiteY1" fmla="*/ 51238 h 792938"/>
              <a:gd name="connsiteX2" fmla="*/ 758484 w 816441"/>
              <a:gd name="connsiteY2" fmla="*/ 570344 h 792938"/>
              <a:gd name="connsiteX3" fmla="*/ 214190 w 816441"/>
              <a:gd name="connsiteY3" fmla="*/ 741700 h 792938"/>
              <a:gd name="connsiteX4" fmla="*/ 57957 w 816441"/>
              <a:gd name="connsiteY4" fmla="*/ 262913 h 792938"/>
              <a:gd name="connsiteX0" fmla="*/ 57957 w 816441"/>
              <a:gd name="connsiteY0" fmla="*/ 262913 h 727420"/>
              <a:gd name="connsiteX1" fmla="*/ 561933 w 816441"/>
              <a:gd name="connsiteY1" fmla="*/ 51238 h 727420"/>
              <a:gd name="connsiteX2" fmla="*/ 758484 w 816441"/>
              <a:gd name="connsiteY2" fmla="*/ 570344 h 727420"/>
              <a:gd name="connsiteX3" fmla="*/ 214190 w 816441"/>
              <a:gd name="connsiteY3" fmla="*/ 676182 h 727420"/>
              <a:gd name="connsiteX4" fmla="*/ 57957 w 816441"/>
              <a:gd name="connsiteY4" fmla="*/ 262913 h 727420"/>
              <a:gd name="connsiteX0" fmla="*/ 57957 w 816441"/>
              <a:gd name="connsiteY0" fmla="*/ 185068 h 649575"/>
              <a:gd name="connsiteX1" fmla="*/ 561933 w 816441"/>
              <a:gd name="connsiteY1" fmla="*/ 51238 h 649575"/>
              <a:gd name="connsiteX2" fmla="*/ 758484 w 816441"/>
              <a:gd name="connsiteY2" fmla="*/ 492499 h 649575"/>
              <a:gd name="connsiteX3" fmla="*/ 214190 w 816441"/>
              <a:gd name="connsiteY3" fmla="*/ 598337 h 649575"/>
              <a:gd name="connsiteX4" fmla="*/ 57957 w 816441"/>
              <a:gd name="connsiteY4" fmla="*/ 185068 h 649575"/>
              <a:gd name="connsiteX0" fmla="*/ 57957 w 816441"/>
              <a:gd name="connsiteY0" fmla="*/ 185068 h 649575"/>
              <a:gd name="connsiteX1" fmla="*/ 561933 w 816441"/>
              <a:gd name="connsiteY1" fmla="*/ 51238 h 649575"/>
              <a:gd name="connsiteX2" fmla="*/ 758484 w 816441"/>
              <a:gd name="connsiteY2" fmla="*/ 492499 h 649575"/>
              <a:gd name="connsiteX3" fmla="*/ 214190 w 816441"/>
              <a:gd name="connsiteY3" fmla="*/ 598337 h 649575"/>
              <a:gd name="connsiteX4" fmla="*/ 57957 w 816441"/>
              <a:gd name="connsiteY4" fmla="*/ 185068 h 649575"/>
              <a:gd name="connsiteX0" fmla="*/ 57957 w 816441"/>
              <a:gd name="connsiteY0" fmla="*/ 185068 h 587299"/>
              <a:gd name="connsiteX1" fmla="*/ 561933 w 816441"/>
              <a:gd name="connsiteY1" fmla="*/ 51238 h 587299"/>
              <a:gd name="connsiteX2" fmla="*/ 758484 w 816441"/>
              <a:gd name="connsiteY2" fmla="*/ 492499 h 587299"/>
              <a:gd name="connsiteX3" fmla="*/ 214190 w 816441"/>
              <a:gd name="connsiteY3" fmla="*/ 536061 h 587299"/>
              <a:gd name="connsiteX4" fmla="*/ 57957 w 816441"/>
              <a:gd name="connsiteY4" fmla="*/ 185068 h 587299"/>
              <a:gd name="connsiteX0" fmla="*/ 57957 w 816441"/>
              <a:gd name="connsiteY0" fmla="*/ 185069 h 587299"/>
              <a:gd name="connsiteX1" fmla="*/ 561933 w 816441"/>
              <a:gd name="connsiteY1" fmla="*/ 51238 h 587299"/>
              <a:gd name="connsiteX2" fmla="*/ 758484 w 816441"/>
              <a:gd name="connsiteY2" fmla="*/ 492499 h 587299"/>
              <a:gd name="connsiteX3" fmla="*/ 214190 w 816441"/>
              <a:gd name="connsiteY3" fmla="*/ 536061 h 587299"/>
              <a:gd name="connsiteX4" fmla="*/ 57957 w 816441"/>
              <a:gd name="connsiteY4" fmla="*/ 185069 h 587299"/>
              <a:gd name="connsiteX0" fmla="*/ 57957 w 743053"/>
              <a:gd name="connsiteY0" fmla="*/ 185070 h 587299"/>
              <a:gd name="connsiteX1" fmla="*/ 488545 w 743053"/>
              <a:gd name="connsiteY1" fmla="*/ 51238 h 587299"/>
              <a:gd name="connsiteX2" fmla="*/ 685096 w 743053"/>
              <a:gd name="connsiteY2" fmla="*/ 492499 h 587299"/>
              <a:gd name="connsiteX3" fmla="*/ 140802 w 743053"/>
              <a:gd name="connsiteY3" fmla="*/ 536061 h 587299"/>
              <a:gd name="connsiteX4" fmla="*/ 57957 w 743053"/>
              <a:gd name="connsiteY4" fmla="*/ 185070 h 587299"/>
              <a:gd name="connsiteX0" fmla="*/ 57957 w 663549"/>
              <a:gd name="connsiteY0" fmla="*/ 185070 h 587299"/>
              <a:gd name="connsiteX1" fmla="*/ 488545 w 663549"/>
              <a:gd name="connsiteY1" fmla="*/ 51238 h 587299"/>
              <a:gd name="connsiteX2" fmla="*/ 605592 w 663549"/>
              <a:gd name="connsiteY2" fmla="*/ 492499 h 587299"/>
              <a:gd name="connsiteX3" fmla="*/ 140802 w 663549"/>
              <a:gd name="connsiteY3" fmla="*/ 536061 h 587299"/>
              <a:gd name="connsiteX4" fmla="*/ 57957 w 663549"/>
              <a:gd name="connsiteY4" fmla="*/ 185070 h 587299"/>
              <a:gd name="connsiteX0" fmla="*/ 57957 w 671552"/>
              <a:gd name="connsiteY0" fmla="*/ 185070 h 587299"/>
              <a:gd name="connsiteX1" fmla="*/ 488545 w 671552"/>
              <a:gd name="connsiteY1" fmla="*/ 51238 h 587299"/>
              <a:gd name="connsiteX2" fmla="*/ 605592 w 671552"/>
              <a:gd name="connsiteY2" fmla="*/ 492499 h 587299"/>
              <a:gd name="connsiteX3" fmla="*/ 140802 w 671552"/>
              <a:gd name="connsiteY3" fmla="*/ 536061 h 587299"/>
              <a:gd name="connsiteX4" fmla="*/ 57957 w 671552"/>
              <a:gd name="connsiteY4" fmla="*/ 185070 h 58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552" h="587299">
                <a:moveTo>
                  <a:pt x="57957" y="185070"/>
                </a:moveTo>
                <a:cubicBezTo>
                  <a:pt x="115914" y="104266"/>
                  <a:pt x="397273" y="0"/>
                  <a:pt x="488545" y="51238"/>
                </a:cubicBezTo>
                <a:cubicBezTo>
                  <a:pt x="671552" y="149184"/>
                  <a:pt x="663549" y="411695"/>
                  <a:pt x="605592" y="492499"/>
                </a:cubicBezTo>
                <a:cubicBezTo>
                  <a:pt x="547635" y="573303"/>
                  <a:pt x="232074" y="587299"/>
                  <a:pt x="140802" y="536061"/>
                </a:cubicBezTo>
                <a:cubicBezTo>
                  <a:pt x="49530" y="484823"/>
                  <a:pt x="0" y="265874"/>
                  <a:pt x="57957" y="185070"/>
                </a:cubicBezTo>
                <a:close/>
              </a:path>
            </a:pathLst>
          </a:custGeom>
          <a:noFill/>
          <a:ln w="158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14" name="Text Placeholder 41"/>
          <p:cNvSpPr txBox="1">
            <a:spLocks/>
          </p:cNvSpPr>
          <p:nvPr/>
        </p:nvSpPr>
        <p:spPr bwMode="auto">
          <a:xfrm>
            <a:off x="5502572" y="1969609"/>
            <a:ext cx="31460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400050" lvl="1" indent="-285750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   </a:t>
            </a:r>
            <a:r>
              <a:rPr lang="en-US" sz="1600" u="sng" kern="0">
                <a:solidFill>
                  <a:srgbClr val="FF0000"/>
                </a:solidFill>
                <a:latin typeface="Calibri"/>
                <a:cs typeface="Calibri"/>
              </a:rPr>
              <a:t>Step 2</a:t>
            </a: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: else </a:t>
            </a:r>
            <a:b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GB" sz="1600">
                <a:solidFill>
                  <a:srgbClr val="FF0000"/>
                </a:solidFill>
                <a:sym typeface="Symbol"/>
              </a:rPr>
              <a:t></a:t>
            </a:r>
            <a:r>
              <a:rPr lang="en-US" sz="1600"/>
              <a:t> </a:t>
            </a: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construct SCC graph of </a:t>
            </a:r>
            <a:r>
              <a:rPr lang="en-US" sz="1600" b="1" kern="0">
                <a:solidFill>
                  <a:srgbClr val="FF0000"/>
                </a:solidFill>
                <a:latin typeface="Calibri"/>
                <a:cs typeface="Calibri"/>
              </a:rPr>
              <a:t>open</a:t>
            </a: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117" name="Text Placeholder 41"/>
          <p:cNvSpPr txBox="1">
            <a:spLocks/>
          </p:cNvSpPr>
          <p:nvPr/>
        </p:nvSpPr>
        <p:spPr bwMode="auto">
          <a:xfrm>
            <a:off x="6242021" y="3036407"/>
            <a:ext cx="1539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X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18" name="Text Placeholder 41"/>
          <p:cNvSpPr txBox="1">
            <a:spLocks/>
          </p:cNvSpPr>
          <p:nvPr/>
        </p:nvSpPr>
        <p:spPr bwMode="auto">
          <a:xfrm>
            <a:off x="6657854" y="3030788"/>
            <a:ext cx="6919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b="1" kern="0">
                <a:latin typeface="Calibri"/>
                <a:cs typeface="Calibri"/>
              </a:rPr>
              <a:t>poss</a:t>
            </a:r>
            <a:r>
              <a:rPr lang="en-US" sz="1800" kern="0">
                <a:latin typeface="Calibri"/>
                <a:cs typeface="Calibri"/>
              </a:rPr>
              <a:t>(</a:t>
            </a:r>
            <a:r>
              <a:rPr lang="en-US" sz="1800" i="1" kern="0">
                <a:latin typeface="Calibri"/>
                <a:cs typeface="Calibri"/>
              </a:rPr>
              <a:t>X</a:t>
            </a:r>
            <a:r>
              <a:rPr lang="en-US" sz="1800" kern="0">
                <a:latin typeface="Calibri"/>
                <a:cs typeface="Calibri"/>
              </a:rPr>
              <a:t>)</a:t>
            </a:r>
          </a:p>
        </p:txBody>
      </p:sp>
      <p:sp>
        <p:nvSpPr>
          <p:cNvPr id="119" name="Text Placeholder 41"/>
          <p:cNvSpPr txBox="1">
            <a:spLocks/>
          </p:cNvSpPr>
          <p:nvPr/>
        </p:nvSpPr>
        <p:spPr bwMode="auto">
          <a:xfrm>
            <a:off x="7540085" y="3030788"/>
            <a:ext cx="6346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b="1" kern="0">
                <a:latin typeface="Calibri"/>
                <a:cs typeface="Calibri"/>
              </a:rPr>
              <a:t>cert</a:t>
            </a:r>
            <a:r>
              <a:rPr lang="en-US" sz="1800" kern="0">
                <a:latin typeface="Calibri"/>
                <a:cs typeface="Calibri"/>
              </a:rPr>
              <a:t>(</a:t>
            </a:r>
            <a:r>
              <a:rPr lang="en-US" sz="1800" i="1" kern="0">
                <a:latin typeface="Calibri"/>
                <a:cs typeface="Calibri"/>
              </a:rPr>
              <a:t>X</a:t>
            </a:r>
            <a:r>
              <a:rPr lang="en-US" sz="1800" kern="0">
                <a:latin typeface="Calibri"/>
                <a:cs typeface="Calibri"/>
              </a:rPr>
              <a:t>)</a:t>
            </a:r>
          </a:p>
        </p:txBody>
      </p:sp>
      <p:cxnSp>
        <p:nvCxnSpPr>
          <p:cNvPr id="120" name="Straight Connector 119"/>
          <p:cNvCxnSpPr/>
          <p:nvPr/>
        </p:nvCxnSpPr>
        <p:spPr bwMode="auto">
          <a:xfrm>
            <a:off x="6117159" y="3403342"/>
            <a:ext cx="2157809" cy="158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Text Placeholder 41"/>
          <p:cNvSpPr txBox="1">
            <a:spLocks/>
          </p:cNvSpPr>
          <p:nvPr/>
        </p:nvSpPr>
        <p:spPr bwMode="auto">
          <a:xfrm>
            <a:off x="6242021" y="3446637"/>
            <a:ext cx="1463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A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22" name="Text Placeholder 41"/>
          <p:cNvSpPr txBox="1">
            <a:spLocks/>
          </p:cNvSpPr>
          <p:nvPr/>
        </p:nvSpPr>
        <p:spPr bwMode="auto">
          <a:xfrm>
            <a:off x="6657854" y="344101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v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23" name="Text Placeholder 41"/>
          <p:cNvSpPr txBox="1">
            <a:spLocks/>
          </p:cNvSpPr>
          <p:nvPr/>
        </p:nvSpPr>
        <p:spPr bwMode="auto">
          <a:xfrm>
            <a:off x="6242021" y="3720280"/>
            <a:ext cx="1383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B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25" name="Text Placeholder 41"/>
          <p:cNvSpPr txBox="1">
            <a:spLocks/>
          </p:cNvSpPr>
          <p:nvPr/>
        </p:nvSpPr>
        <p:spPr bwMode="auto">
          <a:xfrm>
            <a:off x="6657854" y="3720280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26" name="Text Placeholder 41"/>
          <p:cNvSpPr txBox="1">
            <a:spLocks/>
          </p:cNvSpPr>
          <p:nvPr/>
        </p:nvSpPr>
        <p:spPr bwMode="auto">
          <a:xfrm>
            <a:off x="6242021" y="3993923"/>
            <a:ext cx="1410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C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27" name="Text Placeholder 41"/>
          <p:cNvSpPr txBox="1">
            <a:spLocks/>
          </p:cNvSpPr>
          <p:nvPr/>
        </p:nvSpPr>
        <p:spPr bwMode="auto">
          <a:xfrm>
            <a:off x="6657854" y="3993923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u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29" name="Text Placeholder 41"/>
          <p:cNvSpPr txBox="1">
            <a:spLocks/>
          </p:cNvSpPr>
          <p:nvPr/>
        </p:nvSpPr>
        <p:spPr bwMode="auto">
          <a:xfrm>
            <a:off x="6242021" y="4267566"/>
            <a:ext cx="1548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D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1" name="Text Placeholder 41"/>
          <p:cNvSpPr txBox="1">
            <a:spLocks/>
          </p:cNvSpPr>
          <p:nvPr/>
        </p:nvSpPr>
        <p:spPr bwMode="auto">
          <a:xfrm>
            <a:off x="6242021" y="4541209"/>
            <a:ext cx="1282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E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3" name="Text Placeholder 41"/>
          <p:cNvSpPr txBox="1">
            <a:spLocks/>
          </p:cNvSpPr>
          <p:nvPr/>
        </p:nvSpPr>
        <p:spPr bwMode="auto">
          <a:xfrm>
            <a:off x="6242021" y="4814852"/>
            <a:ext cx="1282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F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5" name="Text Placeholder 41"/>
          <p:cNvSpPr txBox="1">
            <a:spLocks/>
          </p:cNvSpPr>
          <p:nvPr/>
        </p:nvSpPr>
        <p:spPr bwMode="auto">
          <a:xfrm>
            <a:off x="6242021" y="5088495"/>
            <a:ext cx="1667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G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7" name="Text Placeholder 41"/>
          <p:cNvSpPr txBox="1">
            <a:spLocks/>
          </p:cNvSpPr>
          <p:nvPr/>
        </p:nvSpPr>
        <p:spPr bwMode="auto">
          <a:xfrm>
            <a:off x="6242021" y="5362138"/>
            <a:ext cx="1667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H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9" name="Text Placeholder 41"/>
          <p:cNvSpPr txBox="1">
            <a:spLocks/>
          </p:cNvSpPr>
          <p:nvPr/>
        </p:nvSpPr>
        <p:spPr bwMode="auto">
          <a:xfrm>
            <a:off x="6242021" y="5635781"/>
            <a:ext cx="1026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J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40" name="Text Placeholder 41"/>
          <p:cNvSpPr txBox="1">
            <a:spLocks/>
          </p:cNvSpPr>
          <p:nvPr/>
        </p:nvSpPr>
        <p:spPr bwMode="auto">
          <a:xfrm>
            <a:off x="6657854" y="5635781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41" name="Text Placeholder 41"/>
          <p:cNvSpPr txBox="1">
            <a:spLocks/>
          </p:cNvSpPr>
          <p:nvPr/>
        </p:nvSpPr>
        <p:spPr bwMode="auto">
          <a:xfrm>
            <a:off x="6242021" y="5909424"/>
            <a:ext cx="1539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K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42" name="Text Placeholder 41"/>
          <p:cNvSpPr txBox="1">
            <a:spLocks/>
          </p:cNvSpPr>
          <p:nvPr/>
        </p:nvSpPr>
        <p:spPr bwMode="auto">
          <a:xfrm>
            <a:off x="6657854" y="5909424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43" name="Text Placeholder 41"/>
          <p:cNvSpPr txBox="1">
            <a:spLocks/>
          </p:cNvSpPr>
          <p:nvPr/>
        </p:nvSpPr>
        <p:spPr bwMode="auto">
          <a:xfrm>
            <a:off x="6242021" y="6183065"/>
            <a:ext cx="1098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L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45" name="Text Placeholder 41"/>
          <p:cNvSpPr txBox="1">
            <a:spLocks/>
          </p:cNvSpPr>
          <p:nvPr/>
        </p:nvSpPr>
        <p:spPr bwMode="auto">
          <a:xfrm>
            <a:off x="6657854" y="618306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47" name="Text Placeholder 41"/>
          <p:cNvSpPr txBox="1">
            <a:spLocks/>
          </p:cNvSpPr>
          <p:nvPr/>
        </p:nvSpPr>
        <p:spPr bwMode="auto">
          <a:xfrm>
            <a:off x="7540085" y="344101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v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48" name="Text Placeholder 41"/>
          <p:cNvSpPr txBox="1">
            <a:spLocks/>
          </p:cNvSpPr>
          <p:nvPr/>
        </p:nvSpPr>
        <p:spPr bwMode="auto">
          <a:xfrm>
            <a:off x="7540085" y="3720280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49" name="Text Placeholder 41"/>
          <p:cNvSpPr txBox="1">
            <a:spLocks/>
          </p:cNvSpPr>
          <p:nvPr/>
        </p:nvSpPr>
        <p:spPr bwMode="auto">
          <a:xfrm>
            <a:off x="7540085" y="3993923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u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57" name="Text Placeholder 41"/>
          <p:cNvSpPr txBox="1">
            <a:spLocks/>
          </p:cNvSpPr>
          <p:nvPr/>
        </p:nvSpPr>
        <p:spPr bwMode="auto">
          <a:xfrm>
            <a:off x="7540085" y="5635781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58" name="Text Placeholder 41"/>
          <p:cNvSpPr txBox="1">
            <a:spLocks/>
          </p:cNvSpPr>
          <p:nvPr/>
        </p:nvSpPr>
        <p:spPr bwMode="auto">
          <a:xfrm>
            <a:off x="7540085" y="5909424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59" name="Text Placeholder 41"/>
          <p:cNvSpPr txBox="1">
            <a:spLocks/>
          </p:cNvSpPr>
          <p:nvPr/>
        </p:nvSpPr>
        <p:spPr bwMode="auto">
          <a:xfrm>
            <a:off x="7540085" y="618306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61" name="AutoShape 33"/>
          <p:cNvSpPr>
            <a:spLocks noChangeArrowheads="1"/>
          </p:cNvSpPr>
          <p:nvPr/>
        </p:nvSpPr>
        <p:spPr bwMode="auto">
          <a:xfrm>
            <a:off x="3146111" y="2562522"/>
            <a:ext cx="584896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E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162" name="AutoShape 33"/>
          <p:cNvSpPr>
            <a:spLocks noChangeArrowheads="1"/>
          </p:cNvSpPr>
          <p:nvPr/>
        </p:nvSpPr>
        <p:spPr bwMode="auto">
          <a:xfrm>
            <a:off x="4239736" y="2562522"/>
            <a:ext cx="520775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F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baseline="-25000" dirty="0">
              <a:latin typeface="Calibri"/>
              <a:cs typeface="Calibri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203201" y="5653265"/>
            <a:ext cx="5473699" cy="1042353"/>
            <a:chOff x="203201" y="5653265"/>
            <a:chExt cx="5473699" cy="1042353"/>
          </a:xfrm>
        </p:grpSpPr>
        <p:sp>
          <p:nvSpPr>
            <p:cNvPr id="177" name="Rounded Rectangle 176"/>
            <p:cNvSpPr/>
            <p:nvPr/>
          </p:nvSpPr>
          <p:spPr bwMode="auto">
            <a:xfrm>
              <a:off x="203201" y="5653265"/>
              <a:ext cx="5473699" cy="1042353"/>
            </a:xfrm>
            <a:prstGeom prst="roundRect">
              <a:avLst>
                <a:gd name="adj" fmla="val 12472"/>
              </a:avLst>
            </a:prstGeom>
            <a:solidFill>
              <a:srgbClr val="3366FF">
                <a:alpha val="25000"/>
              </a:srgbClr>
            </a:solidFill>
            <a:ln w="19050" cap="flat" cmpd="sng" algn="ctr">
              <a:solidFill>
                <a:srgbClr val="3366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91440" tIns="0" rIns="0" bIns="0">
              <a:noAutofit/>
            </a:bodyPr>
            <a:lstStyle/>
            <a:p>
              <a:pPr defTabSz="2656912" eaLnBrk="0" hangingPunct="0">
                <a:spcAft>
                  <a:spcPts val="0"/>
                </a:spcAft>
                <a:tabLst>
                  <a:tab pos="1790700" algn="l"/>
                </a:tabLst>
                <a:defRPr/>
              </a:pPr>
              <a:endParaRPr lang="en-US" sz="2000" kern="0" smtClean="0">
                <a:latin typeface="Calibri"/>
                <a:cs typeface="Calibri"/>
                <a:sym typeface="Symbol"/>
              </a:endParaRPr>
            </a:p>
          </p:txBody>
        </p:sp>
        <p:sp>
          <p:nvSpPr>
            <p:cNvPr id="101" name="Text Placeholder 310"/>
            <p:cNvSpPr txBox="1">
              <a:spLocks/>
            </p:cNvSpPr>
            <p:nvPr/>
          </p:nvSpPr>
          <p:spPr>
            <a:xfrm>
              <a:off x="348173" y="5710416"/>
              <a:ext cx="5249835" cy="83099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R="0" lvl="0" algn="l" defTabSz="8620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80000"/>
                <a:tabLst/>
                <a:defRPr/>
              </a:pPr>
              <a:r>
                <a:rPr lang="en-US" sz="1800" kern="0">
                  <a:latin typeface="Calibri"/>
                  <a:cs typeface="Calibri"/>
                </a:rPr>
                <a:t>For every cyclic or acyclic directed graph:</a:t>
              </a:r>
            </a:p>
            <a:p>
              <a:pPr marL="347663" lvl="0" indent="-228600" defTabSz="862013" eaLnBrk="0" hangingPunct="0">
                <a:spcAft>
                  <a:spcPts val="0"/>
                </a:spcAft>
                <a:buSzPct val="80000"/>
                <a:buFont typeface="Lucida Grande"/>
                <a:buChar char="-"/>
                <a:defRPr/>
              </a:pPr>
              <a:r>
                <a:rPr lang="en-US" sz="1800" kern="0">
                  <a:latin typeface="Calibri"/>
                  <a:cs typeface="Calibri"/>
                </a:rPr>
                <a:t>The Strongly Connected Components graph is a DAG</a:t>
              </a:r>
            </a:p>
            <a:p>
              <a:pPr marL="347663" lvl="0" indent="-228600" defTabSz="862013" eaLnBrk="0" hangingPunct="0">
                <a:spcAft>
                  <a:spcPts val="0"/>
                </a:spcAft>
                <a:buSzPct val="80000"/>
                <a:buFont typeface="Lucida Grande"/>
                <a:buChar char="-"/>
                <a:defRPr/>
              </a:pPr>
              <a:r>
                <a:rPr lang="en-US" sz="1800" kern="0">
                  <a:latin typeface="Calibri"/>
                  <a:cs typeface="Calibri"/>
                </a:rPr>
                <a:t>can be calculated in </a:t>
              </a:r>
              <a:r>
                <a:rPr lang="en-US" sz="1800" b="1" kern="0">
                  <a:latin typeface="Calibri"/>
                  <a:cs typeface="Calibri"/>
                </a:rPr>
                <a:t>O(</a:t>
              </a:r>
              <a:r>
                <a:rPr lang="en-US" sz="1800" b="1" i="1" kern="0">
                  <a:latin typeface="Calibri"/>
                  <a:cs typeface="Calibri"/>
                </a:rPr>
                <a:t>n</a:t>
              </a:r>
              <a:r>
                <a:rPr lang="en-US" sz="1800" b="1" kern="0"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48531" y="6282809"/>
              <a:ext cx="1436999" cy="323165"/>
            </a:xfrm>
            <a:prstGeom prst="rect">
              <a:avLst/>
            </a:prstGeom>
            <a:gradFill rotWithShape="1">
              <a:gsLst>
                <a:gs pos="0">
                  <a:srgbClr val="D2DA7A">
                    <a:tint val="45000"/>
                    <a:satMod val="200000"/>
                  </a:srgbClr>
                </a:gs>
                <a:gs pos="30000">
                  <a:srgbClr val="D2DA7A">
                    <a:tint val="61000"/>
                    <a:satMod val="200000"/>
                  </a:srgbClr>
                </a:gs>
                <a:gs pos="45000">
                  <a:srgbClr val="D2DA7A">
                    <a:tint val="66000"/>
                    <a:satMod val="200000"/>
                  </a:srgbClr>
                </a:gs>
                <a:gs pos="55000">
                  <a:srgbClr val="D2DA7A">
                    <a:tint val="66000"/>
                    <a:satMod val="200000"/>
                  </a:srgbClr>
                </a:gs>
                <a:gs pos="73000">
                  <a:srgbClr val="D2DA7A">
                    <a:tint val="61000"/>
                    <a:satMod val="200000"/>
                  </a:srgbClr>
                </a:gs>
                <a:gs pos="100000">
                  <a:srgbClr val="D2DA7A">
                    <a:tint val="45000"/>
                    <a:satMod val="200000"/>
                  </a:srgbClr>
                </a:gs>
              </a:gsLst>
              <a:lin ang="950000" scaled="1"/>
            </a:gradFill>
            <a:ln w="9525" cap="flat" cmpd="sng" algn="ctr">
              <a:solidFill>
                <a:srgbClr val="D2DA7A"/>
              </a:solidFill>
              <a:prstDash val="soli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</p:spPr>
          <p:txBody>
            <a:bodyPr wrap="none" tIns="9144" bIns="27432" rtlCol="0">
              <a:spAutoFit/>
            </a:bodyPr>
            <a:lstStyle/>
            <a:p>
              <a:pPr defTabSz="2656912" eaLnBrk="0" hangingPunct="0">
                <a:spcAft>
                  <a:spcPts val="0"/>
                </a:spcAft>
                <a:tabLst>
                  <a:tab pos="1790700" algn="l"/>
                </a:tabLst>
                <a:defRPr/>
              </a:pPr>
              <a:r>
                <a:rPr lang="en-US" sz="1800" kern="0" dirty="0">
                  <a:solidFill>
                    <a:srgbClr val="0000FF"/>
                  </a:solidFill>
                  <a:latin typeface="Calibri"/>
                  <a:cs typeface="Calibri"/>
                  <a:sym typeface="Symbol"/>
                </a:rPr>
                <a:t>Tarjan [1972]</a:t>
              </a:r>
              <a:endParaRPr lang="en-US" sz="1800" dirty="0" smtClean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103" name="Text Placeholder 41"/>
          <p:cNvSpPr txBox="1">
            <a:spLocks/>
          </p:cNvSpPr>
          <p:nvPr/>
        </p:nvSpPr>
        <p:spPr bwMode="auto">
          <a:xfrm>
            <a:off x="5502572" y="742315"/>
            <a:ext cx="31460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73038" marR="0" lvl="1" indent="-173038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   Initialize </a:t>
            </a:r>
            <a:r>
              <a:rPr lang="en-US" sz="1600" b="1" kern="0">
                <a:solidFill>
                  <a:srgbClr val="000000"/>
                </a:solidFill>
                <a:latin typeface="Calibri"/>
                <a:cs typeface="Calibri"/>
              </a:rPr>
              <a:t>closed 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with explicit beliefs</a:t>
            </a:r>
          </a:p>
        </p:txBody>
      </p:sp>
      <p:sp>
        <p:nvSpPr>
          <p:cNvPr id="115" name="Text Placeholder 41"/>
          <p:cNvSpPr txBox="1">
            <a:spLocks/>
          </p:cNvSpPr>
          <p:nvPr/>
        </p:nvSpPr>
        <p:spPr bwMode="auto">
          <a:xfrm>
            <a:off x="5502572" y="979009"/>
            <a:ext cx="314602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68275" lvl="1" indent="-168275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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 MAIN</a:t>
            </a:r>
          </a:p>
          <a:p>
            <a:pPr marL="400050" lvl="1" indent="-285750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   </a:t>
            </a:r>
            <a:r>
              <a:rPr lang="en-US" sz="1600" u="sng" kern="0">
                <a:solidFill>
                  <a:srgbClr val="000000"/>
                </a:solidFill>
                <a:latin typeface="Calibri"/>
                <a:cs typeface="Calibri"/>
              </a:rPr>
              <a:t>Step 1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: if </a:t>
            </a:r>
            <a:r>
              <a:rPr lang="en-GB" sz="160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</a:t>
            </a:r>
            <a:r>
              <a:rPr lang="en-US" sz="160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 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preferred edges from </a:t>
            </a:r>
            <a:r>
              <a:rPr lang="en-US" sz="1600" b="1" kern="0">
                <a:solidFill>
                  <a:srgbClr val="000000"/>
                </a:solidFill>
                <a:latin typeface="Calibri"/>
                <a:cs typeface="Calibri"/>
              </a:rPr>
              <a:t>open 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to </a:t>
            </a:r>
            <a:r>
              <a:rPr lang="en-US" sz="1600" b="1" kern="0">
                <a:solidFill>
                  <a:srgbClr val="000000"/>
                </a:solidFill>
                <a:latin typeface="Calibri"/>
                <a:cs typeface="Calibri"/>
              </a:rPr>
              <a:t>closed </a:t>
            </a:r>
            <a:br>
              <a:rPr lang="en-US" sz="1600" b="1" ker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GB" sz="1600">
                <a:solidFill>
                  <a:srgbClr val="000000"/>
                </a:solidFill>
                <a:sym typeface="Symbol"/>
              </a:rPr>
              <a:t>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follow</a:t>
            </a:r>
          </a:p>
        </p:txBody>
      </p:sp>
      <p:sp>
        <p:nvSpPr>
          <p:cNvPr id="124" name="Text Placeholder 41"/>
          <p:cNvSpPr txBox="1">
            <a:spLocks/>
          </p:cNvSpPr>
          <p:nvPr/>
        </p:nvSpPr>
        <p:spPr bwMode="auto">
          <a:xfrm>
            <a:off x="5502572" y="505621"/>
            <a:ext cx="364142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73038" lvl="1" indent="-173038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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Keep 2 sets: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closed</a:t>
            </a:r>
            <a:r>
              <a:rPr kumimoji="0" lang="en-US" sz="160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 /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open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201590" y="3007034"/>
            <a:ext cx="4845357" cy="1314152"/>
          </a:xfrm>
          <a:custGeom>
            <a:avLst/>
            <a:gdLst>
              <a:gd name="connsiteX0" fmla="*/ 0 w 3930166"/>
              <a:gd name="connsiteY0" fmla="*/ 107517 h 290632"/>
              <a:gd name="connsiteX1" fmla="*/ 665247 w 3930166"/>
              <a:gd name="connsiteY1" fmla="*/ 263753 h 290632"/>
              <a:gd name="connsiteX2" fmla="*/ 1537124 w 3930166"/>
              <a:gd name="connsiteY2" fmla="*/ 112557 h 290632"/>
              <a:gd name="connsiteX3" fmla="*/ 2676108 w 3930166"/>
              <a:gd name="connsiteY3" fmla="*/ 278872 h 290632"/>
              <a:gd name="connsiteX4" fmla="*/ 3744535 w 3930166"/>
              <a:gd name="connsiteY4" fmla="*/ 41999 h 290632"/>
              <a:gd name="connsiteX5" fmla="*/ 3789893 w 3930166"/>
              <a:gd name="connsiteY5" fmla="*/ 26879 h 290632"/>
              <a:gd name="connsiteX0" fmla="*/ 770890 w 4701056"/>
              <a:gd name="connsiteY0" fmla="*/ 107517 h 290632"/>
              <a:gd name="connsiteX1" fmla="*/ 110875 w 4701056"/>
              <a:gd name="connsiteY1" fmla="*/ 112557 h 290632"/>
              <a:gd name="connsiteX2" fmla="*/ 1436137 w 4701056"/>
              <a:gd name="connsiteY2" fmla="*/ 263753 h 290632"/>
              <a:gd name="connsiteX3" fmla="*/ 2308014 w 4701056"/>
              <a:gd name="connsiteY3" fmla="*/ 112557 h 290632"/>
              <a:gd name="connsiteX4" fmla="*/ 3446998 w 4701056"/>
              <a:gd name="connsiteY4" fmla="*/ 278872 h 290632"/>
              <a:gd name="connsiteX5" fmla="*/ 4515425 w 4701056"/>
              <a:gd name="connsiteY5" fmla="*/ 41999 h 290632"/>
              <a:gd name="connsiteX6" fmla="*/ 4560783 w 4701056"/>
              <a:gd name="connsiteY6" fmla="*/ 26879 h 290632"/>
              <a:gd name="connsiteX0" fmla="*/ 901113 w 4831279"/>
              <a:gd name="connsiteY0" fmla="*/ 146156 h 329271"/>
              <a:gd name="connsiteX1" fmla="*/ 119771 w 4831279"/>
              <a:gd name="connsiteY1" fmla="*/ 0 h 329271"/>
              <a:gd name="connsiteX2" fmla="*/ 241098 w 4831279"/>
              <a:gd name="connsiteY2" fmla="*/ 151196 h 329271"/>
              <a:gd name="connsiteX3" fmla="*/ 1566360 w 4831279"/>
              <a:gd name="connsiteY3" fmla="*/ 302392 h 329271"/>
              <a:gd name="connsiteX4" fmla="*/ 2438237 w 4831279"/>
              <a:gd name="connsiteY4" fmla="*/ 151196 h 329271"/>
              <a:gd name="connsiteX5" fmla="*/ 3577221 w 4831279"/>
              <a:gd name="connsiteY5" fmla="*/ 317511 h 329271"/>
              <a:gd name="connsiteX6" fmla="*/ 4645648 w 4831279"/>
              <a:gd name="connsiteY6" fmla="*/ 80638 h 329271"/>
              <a:gd name="connsiteX7" fmla="*/ 4691006 w 4831279"/>
              <a:gd name="connsiteY7" fmla="*/ 65518 h 329271"/>
              <a:gd name="connsiteX0" fmla="*/ 0 w 4929895"/>
              <a:gd name="connsiteY0" fmla="*/ 0 h 354470"/>
              <a:gd name="connsiteX1" fmla="*/ 218387 w 4929895"/>
              <a:gd name="connsiteY1" fmla="*/ 25199 h 354470"/>
              <a:gd name="connsiteX2" fmla="*/ 339714 w 4929895"/>
              <a:gd name="connsiteY2" fmla="*/ 176395 h 354470"/>
              <a:gd name="connsiteX3" fmla="*/ 1664976 w 4929895"/>
              <a:gd name="connsiteY3" fmla="*/ 327591 h 354470"/>
              <a:gd name="connsiteX4" fmla="*/ 2536853 w 4929895"/>
              <a:gd name="connsiteY4" fmla="*/ 176395 h 354470"/>
              <a:gd name="connsiteX5" fmla="*/ 3675837 w 4929895"/>
              <a:gd name="connsiteY5" fmla="*/ 342710 h 354470"/>
              <a:gd name="connsiteX6" fmla="*/ 4744264 w 4929895"/>
              <a:gd name="connsiteY6" fmla="*/ 105837 h 354470"/>
              <a:gd name="connsiteX7" fmla="*/ 4789622 w 4929895"/>
              <a:gd name="connsiteY7" fmla="*/ 90717 h 354470"/>
              <a:gd name="connsiteX0" fmla="*/ 0 w 4929895"/>
              <a:gd name="connsiteY0" fmla="*/ 0 h 354470"/>
              <a:gd name="connsiteX1" fmla="*/ 339714 w 4929895"/>
              <a:gd name="connsiteY1" fmla="*/ 176395 h 354470"/>
              <a:gd name="connsiteX2" fmla="*/ 1664976 w 4929895"/>
              <a:gd name="connsiteY2" fmla="*/ 327591 h 354470"/>
              <a:gd name="connsiteX3" fmla="*/ 2536853 w 4929895"/>
              <a:gd name="connsiteY3" fmla="*/ 176395 h 354470"/>
              <a:gd name="connsiteX4" fmla="*/ 3675837 w 4929895"/>
              <a:gd name="connsiteY4" fmla="*/ 342710 h 354470"/>
              <a:gd name="connsiteX5" fmla="*/ 4744264 w 4929895"/>
              <a:gd name="connsiteY5" fmla="*/ 105837 h 354470"/>
              <a:gd name="connsiteX6" fmla="*/ 4789622 w 4929895"/>
              <a:gd name="connsiteY6" fmla="*/ 90717 h 354470"/>
              <a:gd name="connsiteX0" fmla="*/ 0 w 4929895"/>
              <a:gd name="connsiteY0" fmla="*/ 0 h 354470"/>
              <a:gd name="connsiteX1" fmla="*/ 815314 w 4929895"/>
              <a:gd name="connsiteY1" fmla="*/ 176395 h 354470"/>
              <a:gd name="connsiteX2" fmla="*/ 1664976 w 4929895"/>
              <a:gd name="connsiteY2" fmla="*/ 327591 h 354470"/>
              <a:gd name="connsiteX3" fmla="*/ 2536853 w 4929895"/>
              <a:gd name="connsiteY3" fmla="*/ 176395 h 354470"/>
              <a:gd name="connsiteX4" fmla="*/ 3675837 w 4929895"/>
              <a:gd name="connsiteY4" fmla="*/ 342710 h 354470"/>
              <a:gd name="connsiteX5" fmla="*/ 4744264 w 4929895"/>
              <a:gd name="connsiteY5" fmla="*/ 105837 h 354470"/>
              <a:gd name="connsiteX6" fmla="*/ 4789622 w 4929895"/>
              <a:gd name="connsiteY6" fmla="*/ 90717 h 354470"/>
              <a:gd name="connsiteX0" fmla="*/ 0 w 5046368"/>
              <a:gd name="connsiteY0" fmla="*/ 67199 h 290632"/>
              <a:gd name="connsiteX1" fmla="*/ 931787 w 5046368"/>
              <a:gd name="connsiteY1" fmla="*/ 112557 h 290632"/>
              <a:gd name="connsiteX2" fmla="*/ 1781449 w 5046368"/>
              <a:gd name="connsiteY2" fmla="*/ 263753 h 290632"/>
              <a:gd name="connsiteX3" fmla="*/ 2653326 w 5046368"/>
              <a:gd name="connsiteY3" fmla="*/ 112557 h 290632"/>
              <a:gd name="connsiteX4" fmla="*/ 3792310 w 5046368"/>
              <a:gd name="connsiteY4" fmla="*/ 278872 h 290632"/>
              <a:gd name="connsiteX5" fmla="*/ 4860737 w 5046368"/>
              <a:gd name="connsiteY5" fmla="*/ 41999 h 290632"/>
              <a:gd name="connsiteX6" fmla="*/ 4906095 w 5046368"/>
              <a:gd name="connsiteY6" fmla="*/ 26879 h 290632"/>
              <a:gd name="connsiteX0" fmla="*/ 0 w 5046368"/>
              <a:gd name="connsiteY0" fmla="*/ 67199 h 290632"/>
              <a:gd name="connsiteX1" fmla="*/ 931787 w 5046368"/>
              <a:gd name="connsiteY1" fmla="*/ 112557 h 290632"/>
              <a:gd name="connsiteX2" fmla="*/ 1781449 w 5046368"/>
              <a:gd name="connsiteY2" fmla="*/ 263753 h 290632"/>
              <a:gd name="connsiteX3" fmla="*/ 2653326 w 5046368"/>
              <a:gd name="connsiteY3" fmla="*/ 112557 h 290632"/>
              <a:gd name="connsiteX4" fmla="*/ 3792310 w 5046368"/>
              <a:gd name="connsiteY4" fmla="*/ 278872 h 290632"/>
              <a:gd name="connsiteX5" fmla="*/ 4860737 w 5046368"/>
              <a:gd name="connsiteY5" fmla="*/ 41999 h 290632"/>
              <a:gd name="connsiteX6" fmla="*/ 4906095 w 5046368"/>
              <a:gd name="connsiteY6" fmla="*/ 26879 h 290632"/>
              <a:gd name="connsiteX0" fmla="*/ 0 w 5046368"/>
              <a:gd name="connsiteY0" fmla="*/ 67199 h 319191"/>
              <a:gd name="connsiteX1" fmla="*/ 931787 w 5046368"/>
              <a:gd name="connsiteY1" fmla="*/ 112557 h 319191"/>
              <a:gd name="connsiteX2" fmla="*/ 1781449 w 5046368"/>
              <a:gd name="connsiteY2" fmla="*/ 263753 h 319191"/>
              <a:gd name="connsiteX3" fmla="*/ 2653326 w 5046368"/>
              <a:gd name="connsiteY3" fmla="*/ 283912 h 319191"/>
              <a:gd name="connsiteX4" fmla="*/ 3792310 w 5046368"/>
              <a:gd name="connsiteY4" fmla="*/ 278872 h 319191"/>
              <a:gd name="connsiteX5" fmla="*/ 4860737 w 5046368"/>
              <a:gd name="connsiteY5" fmla="*/ 41999 h 319191"/>
              <a:gd name="connsiteX6" fmla="*/ 4906095 w 5046368"/>
              <a:gd name="connsiteY6" fmla="*/ 26879 h 319191"/>
              <a:gd name="connsiteX0" fmla="*/ 0 w 5046368"/>
              <a:gd name="connsiteY0" fmla="*/ 126837 h 1188568"/>
              <a:gd name="connsiteX1" fmla="*/ 931787 w 5046368"/>
              <a:gd name="connsiteY1" fmla="*/ 172195 h 1188568"/>
              <a:gd name="connsiteX2" fmla="*/ 1781449 w 5046368"/>
              <a:gd name="connsiteY2" fmla="*/ 1160009 h 1188568"/>
              <a:gd name="connsiteX3" fmla="*/ 2653326 w 5046368"/>
              <a:gd name="connsiteY3" fmla="*/ 343550 h 1188568"/>
              <a:gd name="connsiteX4" fmla="*/ 3792310 w 5046368"/>
              <a:gd name="connsiteY4" fmla="*/ 338510 h 1188568"/>
              <a:gd name="connsiteX5" fmla="*/ 4860737 w 5046368"/>
              <a:gd name="connsiteY5" fmla="*/ 101637 h 1188568"/>
              <a:gd name="connsiteX6" fmla="*/ 4906095 w 5046368"/>
              <a:gd name="connsiteY6" fmla="*/ 86517 h 1188568"/>
              <a:gd name="connsiteX0" fmla="*/ 0 w 5046368"/>
              <a:gd name="connsiteY0" fmla="*/ 67199 h 1223008"/>
              <a:gd name="connsiteX1" fmla="*/ 868697 w 5046368"/>
              <a:gd name="connsiteY1" fmla="*/ 1019733 h 1223008"/>
              <a:gd name="connsiteX2" fmla="*/ 1781449 w 5046368"/>
              <a:gd name="connsiteY2" fmla="*/ 1100371 h 1223008"/>
              <a:gd name="connsiteX3" fmla="*/ 2653326 w 5046368"/>
              <a:gd name="connsiteY3" fmla="*/ 283912 h 1223008"/>
              <a:gd name="connsiteX4" fmla="*/ 3792310 w 5046368"/>
              <a:gd name="connsiteY4" fmla="*/ 278872 h 1223008"/>
              <a:gd name="connsiteX5" fmla="*/ 4860737 w 5046368"/>
              <a:gd name="connsiteY5" fmla="*/ 41999 h 1223008"/>
              <a:gd name="connsiteX6" fmla="*/ 4906095 w 5046368"/>
              <a:gd name="connsiteY6" fmla="*/ 26879 h 1223008"/>
              <a:gd name="connsiteX0" fmla="*/ 0 w 5046368"/>
              <a:gd name="connsiteY0" fmla="*/ 974375 h 1223008"/>
              <a:gd name="connsiteX1" fmla="*/ 868697 w 5046368"/>
              <a:gd name="connsiteY1" fmla="*/ 1019733 h 1223008"/>
              <a:gd name="connsiteX2" fmla="*/ 1781449 w 5046368"/>
              <a:gd name="connsiteY2" fmla="*/ 1100371 h 1223008"/>
              <a:gd name="connsiteX3" fmla="*/ 2653326 w 5046368"/>
              <a:gd name="connsiteY3" fmla="*/ 283912 h 1223008"/>
              <a:gd name="connsiteX4" fmla="*/ 3792310 w 5046368"/>
              <a:gd name="connsiteY4" fmla="*/ 278872 h 1223008"/>
              <a:gd name="connsiteX5" fmla="*/ 4860737 w 5046368"/>
              <a:gd name="connsiteY5" fmla="*/ 41999 h 1223008"/>
              <a:gd name="connsiteX6" fmla="*/ 4906095 w 5046368"/>
              <a:gd name="connsiteY6" fmla="*/ 26879 h 1223008"/>
              <a:gd name="connsiteX0" fmla="*/ 0 w 5046368"/>
              <a:gd name="connsiteY0" fmla="*/ 974375 h 1209568"/>
              <a:gd name="connsiteX1" fmla="*/ 868697 w 5046368"/>
              <a:gd name="connsiteY1" fmla="*/ 1019733 h 1209568"/>
              <a:gd name="connsiteX2" fmla="*/ 1781449 w 5046368"/>
              <a:gd name="connsiteY2" fmla="*/ 1100371 h 1209568"/>
              <a:gd name="connsiteX3" fmla="*/ 2779505 w 5046368"/>
              <a:gd name="connsiteY3" fmla="*/ 364550 h 1209568"/>
              <a:gd name="connsiteX4" fmla="*/ 3792310 w 5046368"/>
              <a:gd name="connsiteY4" fmla="*/ 278872 h 1209568"/>
              <a:gd name="connsiteX5" fmla="*/ 4860737 w 5046368"/>
              <a:gd name="connsiteY5" fmla="*/ 41999 h 1209568"/>
              <a:gd name="connsiteX6" fmla="*/ 4906095 w 5046368"/>
              <a:gd name="connsiteY6" fmla="*/ 26879 h 1209568"/>
              <a:gd name="connsiteX0" fmla="*/ 0 w 5046368"/>
              <a:gd name="connsiteY0" fmla="*/ 974375 h 1275086"/>
              <a:gd name="connsiteX1" fmla="*/ 868697 w 5046368"/>
              <a:gd name="connsiteY1" fmla="*/ 1019733 h 1275086"/>
              <a:gd name="connsiteX2" fmla="*/ 1946453 w 5046368"/>
              <a:gd name="connsiteY2" fmla="*/ 1165889 h 1275086"/>
              <a:gd name="connsiteX3" fmla="*/ 2779505 w 5046368"/>
              <a:gd name="connsiteY3" fmla="*/ 364550 h 1275086"/>
              <a:gd name="connsiteX4" fmla="*/ 3792310 w 5046368"/>
              <a:gd name="connsiteY4" fmla="*/ 278872 h 1275086"/>
              <a:gd name="connsiteX5" fmla="*/ 4860737 w 5046368"/>
              <a:gd name="connsiteY5" fmla="*/ 41999 h 1275086"/>
              <a:gd name="connsiteX6" fmla="*/ 4906095 w 5046368"/>
              <a:gd name="connsiteY6" fmla="*/ 26879 h 1275086"/>
              <a:gd name="connsiteX0" fmla="*/ 0 w 5046368"/>
              <a:gd name="connsiteY0" fmla="*/ 974375 h 1167569"/>
              <a:gd name="connsiteX1" fmla="*/ 868697 w 5046368"/>
              <a:gd name="connsiteY1" fmla="*/ 1019733 h 1167569"/>
              <a:gd name="connsiteX2" fmla="*/ 1946453 w 5046368"/>
              <a:gd name="connsiteY2" fmla="*/ 1165889 h 1167569"/>
              <a:gd name="connsiteX3" fmla="*/ 3099806 w 5046368"/>
              <a:gd name="connsiteY3" fmla="*/ 1019733 h 1167569"/>
              <a:gd name="connsiteX4" fmla="*/ 3792310 w 5046368"/>
              <a:gd name="connsiteY4" fmla="*/ 278872 h 1167569"/>
              <a:gd name="connsiteX5" fmla="*/ 4860737 w 5046368"/>
              <a:gd name="connsiteY5" fmla="*/ 41999 h 1167569"/>
              <a:gd name="connsiteX6" fmla="*/ 4906095 w 5046368"/>
              <a:gd name="connsiteY6" fmla="*/ 26879 h 1167569"/>
              <a:gd name="connsiteX0" fmla="*/ 0 w 5046368"/>
              <a:gd name="connsiteY0" fmla="*/ 974375 h 1167569"/>
              <a:gd name="connsiteX1" fmla="*/ 868697 w 5046368"/>
              <a:gd name="connsiteY1" fmla="*/ 1019733 h 1167569"/>
              <a:gd name="connsiteX2" fmla="*/ 1946453 w 5046368"/>
              <a:gd name="connsiteY2" fmla="*/ 1165889 h 1167569"/>
              <a:gd name="connsiteX3" fmla="*/ 3167749 w 5046368"/>
              <a:gd name="connsiteY3" fmla="*/ 1019733 h 1167569"/>
              <a:gd name="connsiteX4" fmla="*/ 3792310 w 5046368"/>
              <a:gd name="connsiteY4" fmla="*/ 278872 h 1167569"/>
              <a:gd name="connsiteX5" fmla="*/ 4860737 w 5046368"/>
              <a:gd name="connsiteY5" fmla="*/ 41999 h 1167569"/>
              <a:gd name="connsiteX6" fmla="*/ 4906095 w 5046368"/>
              <a:gd name="connsiteY6" fmla="*/ 26879 h 1167569"/>
              <a:gd name="connsiteX0" fmla="*/ 0 w 4860737"/>
              <a:gd name="connsiteY0" fmla="*/ 932376 h 1125570"/>
              <a:gd name="connsiteX1" fmla="*/ 868697 w 4860737"/>
              <a:gd name="connsiteY1" fmla="*/ 977734 h 1125570"/>
              <a:gd name="connsiteX2" fmla="*/ 1946453 w 4860737"/>
              <a:gd name="connsiteY2" fmla="*/ 1123890 h 1125570"/>
              <a:gd name="connsiteX3" fmla="*/ 3167749 w 4860737"/>
              <a:gd name="connsiteY3" fmla="*/ 977734 h 1125570"/>
              <a:gd name="connsiteX4" fmla="*/ 3792310 w 4860737"/>
              <a:gd name="connsiteY4" fmla="*/ 236873 h 1125570"/>
              <a:gd name="connsiteX5" fmla="*/ 4860737 w 4860737"/>
              <a:gd name="connsiteY5" fmla="*/ 0 h 1125570"/>
              <a:gd name="connsiteX0" fmla="*/ 0 w 4933466"/>
              <a:gd name="connsiteY0" fmla="*/ 932376 h 1211248"/>
              <a:gd name="connsiteX1" fmla="*/ 868697 w 4933466"/>
              <a:gd name="connsiteY1" fmla="*/ 977734 h 1211248"/>
              <a:gd name="connsiteX2" fmla="*/ 1946453 w 4933466"/>
              <a:gd name="connsiteY2" fmla="*/ 1123890 h 1211248"/>
              <a:gd name="connsiteX3" fmla="*/ 3167749 w 4933466"/>
              <a:gd name="connsiteY3" fmla="*/ 977734 h 1211248"/>
              <a:gd name="connsiteX4" fmla="*/ 4651301 w 4933466"/>
              <a:gd name="connsiteY4" fmla="*/ 1048292 h 1211248"/>
              <a:gd name="connsiteX5" fmla="*/ 4860737 w 4933466"/>
              <a:gd name="connsiteY5" fmla="*/ 0 h 1211248"/>
              <a:gd name="connsiteX0" fmla="*/ 0 w 4651301"/>
              <a:gd name="connsiteY0" fmla="*/ 0 h 278872"/>
              <a:gd name="connsiteX1" fmla="*/ 868697 w 4651301"/>
              <a:gd name="connsiteY1" fmla="*/ 45358 h 278872"/>
              <a:gd name="connsiteX2" fmla="*/ 1946453 w 4651301"/>
              <a:gd name="connsiteY2" fmla="*/ 191514 h 278872"/>
              <a:gd name="connsiteX3" fmla="*/ 3167749 w 4651301"/>
              <a:gd name="connsiteY3" fmla="*/ 45358 h 278872"/>
              <a:gd name="connsiteX4" fmla="*/ 4651301 w 4651301"/>
              <a:gd name="connsiteY4" fmla="*/ 115916 h 278872"/>
              <a:gd name="connsiteX0" fmla="*/ 0 w 4835717"/>
              <a:gd name="connsiteY0" fmla="*/ 0 h 278872"/>
              <a:gd name="connsiteX1" fmla="*/ 868697 w 4835717"/>
              <a:gd name="connsiteY1" fmla="*/ 45358 h 278872"/>
              <a:gd name="connsiteX2" fmla="*/ 1946453 w 4835717"/>
              <a:gd name="connsiteY2" fmla="*/ 191514 h 278872"/>
              <a:gd name="connsiteX3" fmla="*/ 3167749 w 4835717"/>
              <a:gd name="connsiteY3" fmla="*/ 45358 h 278872"/>
              <a:gd name="connsiteX4" fmla="*/ 4835717 w 4835717"/>
              <a:gd name="connsiteY4" fmla="*/ 115916 h 278872"/>
              <a:gd name="connsiteX0" fmla="*/ 0 w 4835717"/>
              <a:gd name="connsiteY0" fmla="*/ 0 h 208314"/>
              <a:gd name="connsiteX1" fmla="*/ 868697 w 4835717"/>
              <a:gd name="connsiteY1" fmla="*/ 45358 h 208314"/>
              <a:gd name="connsiteX2" fmla="*/ 1946453 w 4835717"/>
              <a:gd name="connsiteY2" fmla="*/ 191514 h 208314"/>
              <a:gd name="connsiteX3" fmla="*/ 3167749 w 4835717"/>
              <a:gd name="connsiteY3" fmla="*/ 45358 h 208314"/>
              <a:gd name="connsiteX4" fmla="*/ 4835717 w 4835717"/>
              <a:gd name="connsiteY4" fmla="*/ 115916 h 208314"/>
              <a:gd name="connsiteX0" fmla="*/ 0 w 4835717"/>
              <a:gd name="connsiteY0" fmla="*/ 0 h 1131450"/>
              <a:gd name="connsiteX1" fmla="*/ 868697 w 4835717"/>
              <a:gd name="connsiteY1" fmla="*/ 45358 h 1131450"/>
              <a:gd name="connsiteX2" fmla="*/ 1946453 w 4835717"/>
              <a:gd name="connsiteY2" fmla="*/ 191514 h 1131450"/>
              <a:gd name="connsiteX3" fmla="*/ 3259958 w 4835717"/>
              <a:gd name="connsiteY3" fmla="*/ 1118850 h 1131450"/>
              <a:gd name="connsiteX4" fmla="*/ 4835717 w 4835717"/>
              <a:gd name="connsiteY4" fmla="*/ 115916 h 1131450"/>
              <a:gd name="connsiteX0" fmla="*/ 0 w 4835717"/>
              <a:gd name="connsiteY0" fmla="*/ 0 h 1201168"/>
              <a:gd name="connsiteX1" fmla="*/ 868697 w 4835717"/>
              <a:gd name="connsiteY1" fmla="*/ 45358 h 1201168"/>
              <a:gd name="connsiteX2" fmla="*/ 2184253 w 4835717"/>
              <a:gd name="connsiteY2" fmla="*/ 609823 h 1201168"/>
              <a:gd name="connsiteX3" fmla="*/ 3259958 w 4835717"/>
              <a:gd name="connsiteY3" fmla="*/ 1118850 h 1201168"/>
              <a:gd name="connsiteX4" fmla="*/ 4835717 w 4835717"/>
              <a:gd name="connsiteY4" fmla="*/ 115916 h 1201168"/>
              <a:gd name="connsiteX0" fmla="*/ 0 w 4665860"/>
              <a:gd name="connsiteY0" fmla="*/ 0 h 1200328"/>
              <a:gd name="connsiteX1" fmla="*/ 868697 w 4665860"/>
              <a:gd name="connsiteY1" fmla="*/ 45358 h 1200328"/>
              <a:gd name="connsiteX2" fmla="*/ 2184253 w 4665860"/>
              <a:gd name="connsiteY2" fmla="*/ 609823 h 1200328"/>
              <a:gd name="connsiteX3" fmla="*/ 3259958 w 4665860"/>
              <a:gd name="connsiteY3" fmla="*/ 1118850 h 1200328"/>
              <a:gd name="connsiteX4" fmla="*/ 4665860 w 4665860"/>
              <a:gd name="connsiteY4" fmla="*/ 1098690 h 1200328"/>
              <a:gd name="connsiteX0" fmla="*/ 0 w 4665860"/>
              <a:gd name="connsiteY0" fmla="*/ 0 h 1351524"/>
              <a:gd name="connsiteX1" fmla="*/ 868697 w 4665860"/>
              <a:gd name="connsiteY1" fmla="*/ 45358 h 1351524"/>
              <a:gd name="connsiteX2" fmla="*/ 2184253 w 4665860"/>
              <a:gd name="connsiteY2" fmla="*/ 609823 h 1351524"/>
              <a:gd name="connsiteX3" fmla="*/ 3114367 w 4665860"/>
              <a:gd name="connsiteY3" fmla="*/ 1270046 h 1351524"/>
              <a:gd name="connsiteX4" fmla="*/ 4665860 w 4665860"/>
              <a:gd name="connsiteY4" fmla="*/ 1098690 h 1351524"/>
              <a:gd name="connsiteX0" fmla="*/ 0 w 4665860"/>
              <a:gd name="connsiteY0" fmla="*/ 0 h 1366643"/>
              <a:gd name="connsiteX1" fmla="*/ 868697 w 4665860"/>
              <a:gd name="connsiteY1" fmla="*/ 45358 h 1366643"/>
              <a:gd name="connsiteX2" fmla="*/ 2038662 w 4665860"/>
              <a:gd name="connsiteY2" fmla="*/ 519105 h 1366643"/>
              <a:gd name="connsiteX3" fmla="*/ 3114367 w 4665860"/>
              <a:gd name="connsiteY3" fmla="*/ 1270046 h 1366643"/>
              <a:gd name="connsiteX4" fmla="*/ 4665860 w 4665860"/>
              <a:gd name="connsiteY4" fmla="*/ 1098690 h 1366643"/>
              <a:gd name="connsiteX0" fmla="*/ 0 w 4665860"/>
              <a:gd name="connsiteY0" fmla="*/ 0 h 1366644"/>
              <a:gd name="connsiteX1" fmla="*/ 868697 w 4665860"/>
              <a:gd name="connsiteY1" fmla="*/ 45358 h 1366644"/>
              <a:gd name="connsiteX2" fmla="*/ 2232784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868697 w 4665860"/>
              <a:gd name="connsiteY1" fmla="*/ 45358 h 1366644"/>
              <a:gd name="connsiteX2" fmla="*/ 2232784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868697 w 4665860"/>
              <a:gd name="connsiteY1" fmla="*/ 45358 h 1366644"/>
              <a:gd name="connsiteX2" fmla="*/ 2232784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868697 w 4665860"/>
              <a:gd name="connsiteY1" fmla="*/ 45358 h 1366644"/>
              <a:gd name="connsiteX2" fmla="*/ 2232784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868697 w 4665860"/>
              <a:gd name="connsiteY1" fmla="*/ 45358 h 1366644"/>
              <a:gd name="connsiteX2" fmla="*/ 2232784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868697 w 4665860"/>
              <a:gd name="connsiteY1" fmla="*/ 45358 h 1366644"/>
              <a:gd name="connsiteX2" fmla="*/ 2308180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868697 w 4665860"/>
              <a:gd name="connsiteY1" fmla="*/ 45358 h 1366644"/>
              <a:gd name="connsiteX2" fmla="*/ 2308180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868697 w 4665860"/>
              <a:gd name="connsiteY1" fmla="*/ 45358 h 1366644"/>
              <a:gd name="connsiteX2" fmla="*/ 2308180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1062819 w 4665860"/>
              <a:gd name="connsiteY1" fmla="*/ 59087 h 1366644"/>
              <a:gd name="connsiteX2" fmla="*/ 2308180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1062819 w 4665860"/>
              <a:gd name="connsiteY1" fmla="*/ 59087 h 1366644"/>
              <a:gd name="connsiteX2" fmla="*/ 2308180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2451 h 1369095"/>
              <a:gd name="connsiteX1" fmla="*/ 1062819 w 4665860"/>
              <a:gd name="connsiteY1" fmla="*/ 61538 h 1369095"/>
              <a:gd name="connsiteX2" fmla="*/ 2308180 w 4665860"/>
              <a:gd name="connsiteY2" fmla="*/ 521556 h 1369095"/>
              <a:gd name="connsiteX3" fmla="*/ 3114367 w 4665860"/>
              <a:gd name="connsiteY3" fmla="*/ 1272497 h 1369095"/>
              <a:gd name="connsiteX4" fmla="*/ 4665860 w 4665860"/>
              <a:gd name="connsiteY4" fmla="*/ 1101141 h 1369095"/>
              <a:gd name="connsiteX0" fmla="*/ 0 w 4665860"/>
              <a:gd name="connsiteY0" fmla="*/ 0 h 1366644"/>
              <a:gd name="connsiteX1" fmla="*/ 1062819 w 4665860"/>
              <a:gd name="connsiteY1" fmla="*/ 59087 h 1366644"/>
              <a:gd name="connsiteX2" fmla="*/ 2308180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286722"/>
              <a:gd name="connsiteX1" fmla="*/ 1062819 w 4665860"/>
              <a:gd name="connsiteY1" fmla="*/ 59087 h 1286722"/>
              <a:gd name="connsiteX2" fmla="*/ 2308180 w 4665860"/>
              <a:gd name="connsiteY2" fmla="*/ 519105 h 1286722"/>
              <a:gd name="connsiteX3" fmla="*/ 3114367 w 4665860"/>
              <a:gd name="connsiteY3" fmla="*/ 1190124 h 1286722"/>
              <a:gd name="connsiteX4" fmla="*/ 4665860 w 4665860"/>
              <a:gd name="connsiteY4" fmla="*/ 1098690 h 1286722"/>
              <a:gd name="connsiteX0" fmla="*/ 0 w 4665860"/>
              <a:gd name="connsiteY0" fmla="*/ 0 h 1286722"/>
              <a:gd name="connsiteX1" fmla="*/ 1062819 w 4665860"/>
              <a:gd name="connsiteY1" fmla="*/ 59087 h 1286722"/>
              <a:gd name="connsiteX2" fmla="*/ 2308180 w 4665860"/>
              <a:gd name="connsiteY2" fmla="*/ 519105 h 1286722"/>
              <a:gd name="connsiteX3" fmla="*/ 3114367 w 4665860"/>
              <a:gd name="connsiteY3" fmla="*/ 1190124 h 1286722"/>
              <a:gd name="connsiteX4" fmla="*/ 4665860 w 4665860"/>
              <a:gd name="connsiteY4" fmla="*/ 1098690 h 1286722"/>
              <a:gd name="connsiteX0" fmla="*/ 0 w 4665860"/>
              <a:gd name="connsiteY0" fmla="*/ 0 h 1286722"/>
              <a:gd name="connsiteX1" fmla="*/ 1062819 w 4665860"/>
              <a:gd name="connsiteY1" fmla="*/ 59087 h 1286722"/>
              <a:gd name="connsiteX2" fmla="*/ 2308180 w 4665860"/>
              <a:gd name="connsiteY2" fmla="*/ 519105 h 1286722"/>
              <a:gd name="connsiteX3" fmla="*/ 3114367 w 4665860"/>
              <a:gd name="connsiteY3" fmla="*/ 1190124 h 1286722"/>
              <a:gd name="connsiteX4" fmla="*/ 4665860 w 4665860"/>
              <a:gd name="connsiteY4" fmla="*/ 1098690 h 1286722"/>
              <a:gd name="connsiteX0" fmla="*/ 0 w 4665860"/>
              <a:gd name="connsiteY0" fmla="*/ 0 h 1286722"/>
              <a:gd name="connsiteX1" fmla="*/ 1062819 w 4665860"/>
              <a:gd name="connsiteY1" fmla="*/ 59087 h 1286722"/>
              <a:gd name="connsiteX2" fmla="*/ 2308180 w 4665860"/>
              <a:gd name="connsiteY2" fmla="*/ 519105 h 1286722"/>
              <a:gd name="connsiteX3" fmla="*/ 3114367 w 4665860"/>
              <a:gd name="connsiteY3" fmla="*/ 1190124 h 1286722"/>
              <a:gd name="connsiteX4" fmla="*/ 4665860 w 4665860"/>
              <a:gd name="connsiteY4" fmla="*/ 1098690 h 1286722"/>
              <a:gd name="connsiteX0" fmla="*/ 0 w 4665860"/>
              <a:gd name="connsiteY0" fmla="*/ 0 h 1286722"/>
              <a:gd name="connsiteX1" fmla="*/ 1062819 w 4665860"/>
              <a:gd name="connsiteY1" fmla="*/ 59087 h 1286722"/>
              <a:gd name="connsiteX2" fmla="*/ 2308180 w 4665860"/>
              <a:gd name="connsiteY2" fmla="*/ 519105 h 1286722"/>
              <a:gd name="connsiteX3" fmla="*/ 3114367 w 4665860"/>
              <a:gd name="connsiteY3" fmla="*/ 1190124 h 1286722"/>
              <a:gd name="connsiteX4" fmla="*/ 4665860 w 4665860"/>
              <a:gd name="connsiteY4" fmla="*/ 1098690 h 1286722"/>
              <a:gd name="connsiteX0" fmla="*/ 0 w 4665860"/>
              <a:gd name="connsiteY0" fmla="*/ 0 h 1286722"/>
              <a:gd name="connsiteX1" fmla="*/ 1234033 w 4665860"/>
              <a:gd name="connsiteY1" fmla="*/ 59087 h 1286722"/>
              <a:gd name="connsiteX2" fmla="*/ 2308180 w 4665860"/>
              <a:gd name="connsiteY2" fmla="*/ 519105 h 1286722"/>
              <a:gd name="connsiteX3" fmla="*/ 3114367 w 4665860"/>
              <a:gd name="connsiteY3" fmla="*/ 1190124 h 1286722"/>
              <a:gd name="connsiteX4" fmla="*/ 4665860 w 4665860"/>
              <a:gd name="connsiteY4" fmla="*/ 1098690 h 1286722"/>
              <a:gd name="connsiteX0" fmla="*/ 0 w 4665860"/>
              <a:gd name="connsiteY0" fmla="*/ 29719 h 1314152"/>
              <a:gd name="connsiteX1" fmla="*/ 1234033 w 4665860"/>
              <a:gd name="connsiteY1" fmla="*/ 88806 h 1314152"/>
              <a:gd name="connsiteX2" fmla="*/ 2206247 w 4665860"/>
              <a:gd name="connsiteY2" fmla="*/ 562553 h 1314152"/>
              <a:gd name="connsiteX3" fmla="*/ 3114367 w 4665860"/>
              <a:gd name="connsiteY3" fmla="*/ 1219843 h 1314152"/>
              <a:gd name="connsiteX4" fmla="*/ 4665860 w 4665860"/>
              <a:gd name="connsiteY4" fmla="*/ 1128409 h 1314152"/>
              <a:gd name="connsiteX0" fmla="*/ 0 w 4665860"/>
              <a:gd name="connsiteY0" fmla="*/ 29719 h 1314152"/>
              <a:gd name="connsiteX1" fmla="*/ 1234033 w 4665860"/>
              <a:gd name="connsiteY1" fmla="*/ 88806 h 1314152"/>
              <a:gd name="connsiteX2" fmla="*/ 2206247 w 4665860"/>
              <a:gd name="connsiteY2" fmla="*/ 562553 h 1314152"/>
              <a:gd name="connsiteX3" fmla="*/ 3114367 w 4665860"/>
              <a:gd name="connsiteY3" fmla="*/ 1219843 h 1314152"/>
              <a:gd name="connsiteX4" fmla="*/ 4665860 w 4665860"/>
              <a:gd name="connsiteY4" fmla="*/ 1128409 h 1314152"/>
              <a:gd name="connsiteX0" fmla="*/ 0 w 4665860"/>
              <a:gd name="connsiteY0" fmla="*/ 29719 h 1314152"/>
              <a:gd name="connsiteX1" fmla="*/ 1234033 w 4665860"/>
              <a:gd name="connsiteY1" fmla="*/ 88806 h 1314152"/>
              <a:gd name="connsiteX2" fmla="*/ 2206247 w 4665860"/>
              <a:gd name="connsiteY2" fmla="*/ 562553 h 1314152"/>
              <a:gd name="connsiteX3" fmla="*/ 3114367 w 4665860"/>
              <a:gd name="connsiteY3" fmla="*/ 1219843 h 1314152"/>
              <a:gd name="connsiteX4" fmla="*/ 4665860 w 4665860"/>
              <a:gd name="connsiteY4" fmla="*/ 1128409 h 1314152"/>
              <a:gd name="connsiteX0" fmla="*/ 0 w 4665860"/>
              <a:gd name="connsiteY0" fmla="*/ 32007 h 1314152"/>
              <a:gd name="connsiteX1" fmla="*/ 1234033 w 4665860"/>
              <a:gd name="connsiteY1" fmla="*/ 91094 h 1314152"/>
              <a:gd name="connsiteX2" fmla="*/ 2206247 w 4665860"/>
              <a:gd name="connsiteY2" fmla="*/ 578570 h 1314152"/>
              <a:gd name="connsiteX3" fmla="*/ 3114367 w 4665860"/>
              <a:gd name="connsiteY3" fmla="*/ 1222131 h 1314152"/>
              <a:gd name="connsiteX4" fmla="*/ 4665860 w 4665860"/>
              <a:gd name="connsiteY4" fmla="*/ 1130697 h 1314152"/>
              <a:gd name="connsiteX0" fmla="*/ 0 w 4665860"/>
              <a:gd name="connsiteY0" fmla="*/ 32007 h 1314152"/>
              <a:gd name="connsiteX1" fmla="*/ 1234033 w 4665860"/>
              <a:gd name="connsiteY1" fmla="*/ 91094 h 1314152"/>
              <a:gd name="connsiteX2" fmla="*/ 2206247 w 4665860"/>
              <a:gd name="connsiteY2" fmla="*/ 578570 h 1314152"/>
              <a:gd name="connsiteX3" fmla="*/ 3114367 w 4665860"/>
              <a:gd name="connsiteY3" fmla="*/ 1222131 h 1314152"/>
              <a:gd name="connsiteX4" fmla="*/ 4665860 w 4665860"/>
              <a:gd name="connsiteY4" fmla="*/ 1130697 h 1314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5860" h="1314152">
                <a:moveTo>
                  <a:pt x="0" y="32007"/>
                </a:moveTo>
                <a:cubicBezTo>
                  <a:pt x="354273" y="51703"/>
                  <a:pt x="866325" y="0"/>
                  <a:pt x="1234033" y="91094"/>
                </a:cubicBezTo>
                <a:cubicBezTo>
                  <a:pt x="1601741" y="182188"/>
                  <a:pt x="1928043" y="322750"/>
                  <a:pt x="2206247" y="578570"/>
                </a:cubicBezTo>
                <a:cubicBezTo>
                  <a:pt x="2484451" y="834390"/>
                  <a:pt x="2704432" y="1130110"/>
                  <a:pt x="3114367" y="1222131"/>
                </a:cubicBezTo>
                <a:cubicBezTo>
                  <a:pt x="3524302" y="1314152"/>
                  <a:pt x="4306046" y="1223095"/>
                  <a:pt x="4665860" y="1130697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 smtClean="0"/>
          </a:p>
        </p:txBody>
      </p:sp>
      <p:sp>
        <p:nvSpPr>
          <p:cNvPr id="167" name="Text Placeholder 41"/>
          <p:cNvSpPr txBox="1">
            <a:spLocks/>
          </p:cNvSpPr>
          <p:nvPr/>
        </p:nvSpPr>
        <p:spPr bwMode="auto">
          <a:xfrm>
            <a:off x="6657854" y="508849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168" name="Text Placeholder 41"/>
          <p:cNvSpPr txBox="1">
            <a:spLocks/>
          </p:cNvSpPr>
          <p:nvPr/>
        </p:nvSpPr>
        <p:spPr bwMode="auto">
          <a:xfrm>
            <a:off x="6657854" y="5362138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69" name="Text Placeholder 41"/>
          <p:cNvSpPr txBox="1">
            <a:spLocks/>
          </p:cNvSpPr>
          <p:nvPr/>
        </p:nvSpPr>
        <p:spPr bwMode="auto">
          <a:xfrm>
            <a:off x="7540085" y="508849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170" name="Text Placeholder 41"/>
          <p:cNvSpPr txBox="1">
            <a:spLocks/>
          </p:cNvSpPr>
          <p:nvPr/>
        </p:nvSpPr>
        <p:spPr bwMode="auto">
          <a:xfrm>
            <a:off x="7540085" y="5362138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71" name="Text Placeholder 41"/>
          <p:cNvSpPr txBox="1">
            <a:spLocks/>
          </p:cNvSpPr>
          <p:nvPr/>
        </p:nvSpPr>
        <p:spPr bwMode="auto">
          <a:xfrm>
            <a:off x="6657854" y="4814852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72" name="Text Placeholder 41"/>
          <p:cNvSpPr txBox="1">
            <a:spLocks/>
          </p:cNvSpPr>
          <p:nvPr/>
        </p:nvSpPr>
        <p:spPr bwMode="auto">
          <a:xfrm>
            <a:off x="7540085" y="4814852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73" name="Text Placeholder 41"/>
          <p:cNvSpPr txBox="1">
            <a:spLocks/>
          </p:cNvSpPr>
          <p:nvPr/>
        </p:nvSpPr>
        <p:spPr bwMode="auto">
          <a:xfrm>
            <a:off x="6657854" y="4541209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74" name="Text Placeholder 41"/>
          <p:cNvSpPr txBox="1">
            <a:spLocks/>
          </p:cNvSpPr>
          <p:nvPr/>
        </p:nvSpPr>
        <p:spPr bwMode="auto">
          <a:xfrm>
            <a:off x="7540085" y="4541209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75" name="Text Placeholder 41"/>
          <p:cNvSpPr txBox="1">
            <a:spLocks/>
          </p:cNvSpPr>
          <p:nvPr/>
        </p:nvSpPr>
        <p:spPr bwMode="auto">
          <a:xfrm>
            <a:off x="6657854" y="4267566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76" name="Text Placeholder 41"/>
          <p:cNvSpPr txBox="1">
            <a:spLocks/>
          </p:cNvSpPr>
          <p:nvPr/>
        </p:nvSpPr>
        <p:spPr bwMode="auto">
          <a:xfrm>
            <a:off x="7540085" y="4267566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cxnSp>
        <p:nvCxnSpPr>
          <p:cNvPr id="98" name="Straight Arrow Connector 97"/>
          <p:cNvCxnSpPr>
            <a:stCxn id="92" idx="7"/>
          </p:cNvCxnSpPr>
          <p:nvPr/>
        </p:nvCxnSpPr>
        <p:spPr bwMode="auto">
          <a:xfrm rot="10800000">
            <a:off x="2000208" y="3926385"/>
            <a:ext cx="995962" cy="99203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79" name="Text Placeholder 41"/>
          <p:cNvSpPr txBox="1">
            <a:spLocks/>
          </p:cNvSpPr>
          <p:nvPr/>
        </p:nvSpPr>
        <p:spPr bwMode="auto">
          <a:xfrm>
            <a:off x="177801" y="4091535"/>
            <a:ext cx="143309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1588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“</a:t>
            </a:r>
            <a:r>
              <a:rPr kumimoji="0" lang="en-US" sz="1800" b="0" i="0" u="sng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Minimal SCC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”</a:t>
            </a:r>
          </a:p>
          <a:p>
            <a:pPr marL="0" marR="0" lvl="1" indent="1588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 no incoming</a:t>
            </a:r>
            <a:b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</a:br>
            <a:r>
              <a:rPr lang="en-US" sz="1800" ker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edge from </a:t>
            </a:r>
          </a:p>
          <a:p>
            <a:pPr marL="0" marR="0" lvl="1" indent="1588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1800" ker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other SCC </a:t>
            </a:r>
            <a:endParaRPr lang="en-US" sz="1800" kern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80" name="Freeform 179"/>
          <p:cNvSpPr/>
          <p:nvPr/>
        </p:nvSpPr>
        <p:spPr bwMode="auto">
          <a:xfrm rot="18686683">
            <a:off x="1421291" y="4598522"/>
            <a:ext cx="143263" cy="509871"/>
          </a:xfrm>
          <a:custGeom>
            <a:avLst/>
            <a:gdLst>
              <a:gd name="connsiteX0" fmla="*/ 0 w 190500"/>
              <a:gd name="connsiteY0" fmla="*/ 0 h 381000"/>
              <a:gd name="connsiteX1" fmla="*/ 133350 w 190500"/>
              <a:gd name="connsiteY1" fmla="*/ 107950 h 381000"/>
              <a:gd name="connsiteX2" fmla="*/ 114300 w 190500"/>
              <a:gd name="connsiteY2" fmla="*/ 279400 h 381000"/>
              <a:gd name="connsiteX3" fmla="*/ 190500 w 190500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381000">
                <a:moveTo>
                  <a:pt x="0" y="0"/>
                </a:moveTo>
                <a:cubicBezTo>
                  <a:pt x="57150" y="30691"/>
                  <a:pt x="114300" y="61383"/>
                  <a:pt x="133350" y="107950"/>
                </a:cubicBezTo>
                <a:cubicBezTo>
                  <a:pt x="152400" y="154517"/>
                  <a:pt x="104775" y="233892"/>
                  <a:pt x="114300" y="279400"/>
                </a:cubicBezTo>
                <a:cubicBezTo>
                  <a:pt x="123825" y="324908"/>
                  <a:pt x="190500" y="381000"/>
                  <a:pt x="190500" y="3810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 177"/>
          <p:cNvSpPr/>
          <p:nvPr/>
        </p:nvSpPr>
        <p:spPr bwMode="auto">
          <a:xfrm>
            <a:off x="1595134" y="3376570"/>
            <a:ext cx="2212427" cy="2170155"/>
          </a:xfrm>
          <a:custGeom>
            <a:avLst/>
            <a:gdLst>
              <a:gd name="connsiteX0" fmla="*/ 12700 w 2203450"/>
              <a:gd name="connsiteY0" fmla="*/ 1492250 h 1695450"/>
              <a:gd name="connsiteX1" fmla="*/ 0 w 2203450"/>
              <a:gd name="connsiteY1" fmla="*/ 44450 h 1695450"/>
              <a:gd name="connsiteX2" fmla="*/ 704850 w 2203450"/>
              <a:gd name="connsiteY2" fmla="*/ 0 h 1695450"/>
              <a:gd name="connsiteX3" fmla="*/ 2063750 w 2203450"/>
              <a:gd name="connsiteY3" fmla="*/ 1200150 h 1695450"/>
              <a:gd name="connsiteX4" fmla="*/ 2203450 w 2203450"/>
              <a:gd name="connsiteY4" fmla="*/ 1663700 h 1695450"/>
              <a:gd name="connsiteX5" fmla="*/ 196850 w 2203450"/>
              <a:gd name="connsiteY5" fmla="*/ 1695450 h 1695450"/>
              <a:gd name="connsiteX6" fmla="*/ 12700 w 2203450"/>
              <a:gd name="connsiteY6" fmla="*/ 1492250 h 1695450"/>
              <a:gd name="connsiteX0" fmla="*/ 12700 w 2203450"/>
              <a:gd name="connsiteY0" fmla="*/ 1492250 h 1695450"/>
              <a:gd name="connsiteX1" fmla="*/ 0 w 2203450"/>
              <a:gd name="connsiteY1" fmla="*/ 44450 h 1695450"/>
              <a:gd name="connsiteX2" fmla="*/ 799175 w 2203450"/>
              <a:gd name="connsiteY2" fmla="*/ 0 h 1695450"/>
              <a:gd name="connsiteX3" fmla="*/ 2063750 w 2203450"/>
              <a:gd name="connsiteY3" fmla="*/ 1200150 h 1695450"/>
              <a:gd name="connsiteX4" fmla="*/ 2203450 w 2203450"/>
              <a:gd name="connsiteY4" fmla="*/ 1663700 h 1695450"/>
              <a:gd name="connsiteX5" fmla="*/ 196850 w 2203450"/>
              <a:gd name="connsiteY5" fmla="*/ 1695450 h 1695450"/>
              <a:gd name="connsiteX6" fmla="*/ 12700 w 2203450"/>
              <a:gd name="connsiteY6" fmla="*/ 1492250 h 1695450"/>
              <a:gd name="connsiteX0" fmla="*/ 12700 w 2203450"/>
              <a:gd name="connsiteY0" fmla="*/ 1478521 h 1681721"/>
              <a:gd name="connsiteX1" fmla="*/ 0 w 2203450"/>
              <a:gd name="connsiteY1" fmla="*/ 30721 h 1681721"/>
              <a:gd name="connsiteX2" fmla="*/ 799175 w 2203450"/>
              <a:gd name="connsiteY2" fmla="*/ 0 h 1681721"/>
              <a:gd name="connsiteX3" fmla="*/ 2063750 w 2203450"/>
              <a:gd name="connsiteY3" fmla="*/ 1186421 h 1681721"/>
              <a:gd name="connsiteX4" fmla="*/ 2203450 w 2203450"/>
              <a:gd name="connsiteY4" fmla="*/ 1649971 h 1681721"/>
              <a:gd name="connsiteX5" fmla="*/ 196850 w 2203450"/>
              <a:gd name="connsiteY5" fmla="*/ 1681721 h 1681721"/>
              <a:gd name="connsiteX6" fmla="*/ 12700 w 2203450"/>
              <a:gd name="connsiteY6" fmla="*/ 1478521 h 1681721"/>
              <a:gd name="connsiteX0" fmla="*/ 143779 w 2334529"/>
              <a:gd name="connsiteY0" fmla="*/ 1478521 h 1681721"/>
              <a:gd name="connsiteX1" fmla="*/ 131079 w 2334529"/>
              <a:gd name="connsiteY1" fmla="*/ 30721 h 1681721"/>
              <a:gd name="connsiteX2" fmla="*/ 930254 w 2334529"/>
              <a:gd name="connsiteY2" fmla="*/ 0 h 1681721"/>
              <a:gd name="connsiteX3" fmla="*/ 2194829 w 2334529"/>
              <a:gd name="connsiteY3" fmla="*/ 1186421 h 1681721"/>
              <a:gd name="connsiteX4" fmla="*/ 2334529 w 2334529"/>
              <a:gd name="connsiteY4" fmla="*/ 1649971 h 1681721"/>
              <a:gd name="connsiteX5" fmla="*/ 327929 w 2334529"/>
              <a:gd name="connsiteY5" fmla="*/ 1681721 h 1681721"/>
              <a:gd name="connsiteX6" fmla="*/ 143779 w 2334529"/>
              <a:gd name="connsiteY6" fmla="*/ 1478521 h 1681721"/>
              <a:gd name="connsiteX0" fmla="*/ 180975 w 2371725"/>
              <a:gd name="connsiteY0" fmla="*/ 1478521 h 1753688"/>
              <a:gd name="connsiteX1" fmla="*/ 168275 w 2371725"/>
              <a:gd name="connsiteY1" fmla="*/ 30721 h 1753688"/>
              <a:gd name="connsiteX2" fmla="*/ 967450 w 2371725"/>
              <a:gd name="connsiteY2" fmla="*/ 0 h 1753688"/>
              <a:gd name="connsiteX3" fmla="*/ 2232025 w 2371725"/>
              <a:gd name="connsiteY3" fmla="*/ 1186421 h 1753688"/>
              <a:gd name="connsiteX4" fmla="*/ 2371725 w 2371725"/>
              <a:gd name="connsiteY4" fmla="*/ 1649971 h 1753688"/>
              <a:gd name="connsiteX5" fmla="*/ 365125 w 2371725"/>
              <a:gd name="connsiteY5" fmla="*/ 1681721 h 1753688"/>
              <a:gd name="connsiteX6" fmla="*/ 180975 w 2371725"/>
              <a:gd name="connsiteY6" fmla="*/ 1478521 h 1753688"/>
              <a:gd name="connsiteX0" fmla="*/ 180975 w 2371725"/>
              <a:gd name="connsiteY0" fmla="*/ 1478521 h 1753688"/>
              <a:gd name="connsiteX1" fmla="*/ 168275 w 2371725"/>
              <a:gd name="connsiteY1" fmla="*/ 30721 h 1753688"/>
              <a:gd name="connsiteX2" fmla="*/ 967450 w 2371725"/>
              <a:gd name="connsiteY2" fmla="*/ 0 h 1753688"/>
              <a:gd name="connsiteX3" fmla="*/ 2232025 w 2371725"/>
              <a:gd name="connsiteY3" fmla="*/ 1186421 h 1753688"/>
              <a:gd name="connsiteX4" fmla="*/ 2371725 w 2371725"/>
              <a:gd name="connsiteY4" fmla="*/ 1649971 h 1753688"/>
              <a:gd name="connsiteX5" fmla="*/ 365125 w 2371725"/>
              <a:gd name="connsiteY5" fmla="*/ 1681721 h 1753688"/>
              <a:gd name="connsiteX6" fmla="*/ 180975 w 2371725"/>
              <a:gd name="connsiteY6" fmla="*/ 1478521 h 1753688"/>
              <a:gd name="connsiteX0" fmla="*/ 180975 w 2682875"/>
              <a:gd name="connsiteY0" fmla="*/ 1478521 h 1753688"/>
              <a:gd name="connsiteX1" fmla="*/ 168275 w 2682875"/>
              <a:gd name="connsiteY1" fmla="*/ 30721 h 1753688"/>
              <a:gd name="connsiteX2" fmla="*/ 967450 w 2682875"/>
              <a:gd name="connsiteY2" fmla="*/ 0 h 1753688"/>
              <a:gd name="connsiteX3" fmla="*/ 2232025 w 2682875"/>
              <a:gd name="connsiteY3" fmla="*/ 1186421 h 1753688"/>
              <a:gd name="connsiteX4" fmla="*/ 2371725 w 2682875"/>
              <a:gd name="connsiteY4" fmla="*/ 1649971 h 1753688"/>
              <a:gd name="connsiteX5" fmla="*/ 365125 w 2682875"/>
              <a:gd name="connsiteY5" fmla="*/ 1681721 h 1753688"/>
              <a:gd name="connsiteX6" fmla="*/ 180975 w 2682875"/>
              <a:gd name="connsiteY6" fmla="*/ 1478521 h 1753688"/>
              <a:gd name="connsiteX0" fmla="*/ 180975 w 2682875"/>
              <a:gd name="connsiteY0" fmla="*/ 1478521 h 1753688"/>
              <a:gd name="connsiteX1" fmla="*/ 168275 w 2682875"/>
              <a:gd name="connsiteY1" fmla="*/ 30721 h 1753688"/>
              <a:gd name="connsiteX2" fmla="*/ 967450 w 2682875"/>
              <a:gd name="connsiteY2" fmla="*/ 0 h 1753688"/>
              <a:gd name="connsiteX3" fmla="*/ 2232025 w 2682875"/>
              <a:gd name="connsiteY3" fmla="*/ 1186421 h 1753688"/>
              <a:gd name="connsiteX4" fmla="*/ 2371725 w 2682875"/>
              <a:gd name="connsiteY4" fmla="*/ 1649971 h 1753688"/>
              <a:gd name="connsiteX5" fmla="*/ 365125 w 2682875"/>
              <a:gd name="connsiteY5" fmla="*/ 1681721 h 1753688"/>
              <a:gd name="connsiteX6" fmla="*/ 180975 w 2682875"/>
              <a:gd name="connsiteY6" fmla="*/ 1478521 h 1753688"/>
              <a:gd name="connsiteX0" fmla="*/ 180975 w 2682875"/>
              <a:gd name="connsiteY0" fmla="*/ 1694220 h 1969387"/>
              <a:gd name="connsiteX1" fmla="*/ 168275 w 2682875"/>
              <a:gd name="connsiteY1" fmla="*/ 246420 h 1969387"/>
              <a:gd name="connsiteX2" fmla="*/ 967450 w 2682875"/>
              <a:gd name="connsiteY2" fmla="*/ 215699 h 1969387"/>
              <a:gd name="connsiteX3" fmla="*/ 2232025 w 2682875"/>
              <a:gd name="connsiteY3" fmla="*/ 1402120 h 1969387"/>
              <a:gd name="connsiteX4" fmla="*/ 2371725 w 2682875"/>
              <a:gd name="connsiteY4" fmla="*/ 1865670 h 1969387"/>
              <a:gd name="connsiteX5" fmla="*/ 365125 w 2682875"/>
              <a:gd name="connsiteY5" fmla="*/ 1897420 h 1969387"/>
              <a:gd name="connsiteX6" fmla="*/ 180975 w 2682875"/>
              <a:gd name="connsiteY6" fmla="*/ 1694220 h 1969387"/>
              <a:gd name="connsiteX0" fmla="*/ 367242 w 2684992"/>
              <a:gd name="connsiteY0" fmla="*/ 1931287 h 2201162"/>
              <a:gd name="connsiteX1" fmla="*/ 170392 w 2684992"/>
              <a:gd name="connsiteY1" fmla="*/ 280287 h 2201162"/>
              <a:gd name="connsiteX2" fmla="*/ 969567 w 2684992"/>
              <a:gd name="connsiteY2" fmla="*/ 249566 h 2201162"/>
              <a:gd name="connsiteX3" fmla="*/ 2234142 w 2684992"/>
              <a:gd name="connsiteY3" fmla="*/ 1435987 h 2201162"/>
              <a:gd name="connsiteX4" fmla="*/ 2373842 w 2684992"/>
              <a:gd name="connsiteY4" fmla="*/ 1899537 h 2201162"/>
              <a:gd name="connsiteX5" fmla="*/ 367242 w 2684992"/>
              <a:gd name="connsiteY5" fmla="*/ 1931287 h 2201162"/>
              <a:gd name="connsiteX0" fmla="*/ 367242 w 2684992"/>
              <a:gd name="connsiteY0" fmla="*/ 1915611 h 2185486"/>
              <a:gd name="connsiteX1" fmla="*/ 170392 w 2684992"/>
              <a:gd name="connsiteY1" fmla="*/ 264611 h 2185486"/>
              <a:gd name="connsiteX2" fmla="*/ 969567 w 2684992"/>
              <a:gd name="connsiteY2" fmla="*/ 327946 h 2185486"/>
              <a:gd name="connsiteX3" fmla="*/ 2234142 w 2684992"/>
              <a:gd name="connsiteY3" fmla="*/ 1420311 h 2185486"/>
              <a:gd name="connsiteX4" fmla="*/ 2373842 w 2684992"/>
              <a:gd name="connsiteY4" fmla="*/ 1883861 h 2185486"/>
              <a:gd name="connsiteX5" fmla="*/ 367242 w 2684992"/>
              <a:gd name="connsiteY5" fmla="*/ 1915611 h 2185486"/>
              <a:gd name="connsiteX0" fmla="*/ 367242 w 2684992"/>
              <a:gd name="connsiteY0" fmla="*/ 1900280 h 2170155"/>
              <a:gd name="connsiteX1" fmla="*/ 170392 w 2684992"/>
              <a:gd name="connsiteY1" fmla="*/ 249280 h 2170155"/>
              <a:gd name="connsiteX2" fmla="*/ 969567 w 2684992"/>
              <a:gd name="connsiteY2" fmla="*/ 404598 h 2170155"/>
              <a:gd name="connsiteX3" fmla="*/ 2234142 w 2684992"/>
              <a:gd name="connsiteY3" fmla="*/ 1404980 h 2170155"/>
              <a:gd name="connsiteX4" fmla="*/ 2373842 w 2684992"/>
              <a:gd name="connsiteY4" fmla="*/ 1868530 h 2170155"/>
              <a:gd name="connsiteX5" fmla="*/ 367242 w 2684992"/>
              <a:gd name="connsiteY5" fmla="*/ 1900280 h 2170155"/>
              <a:gd name="connsiteX0" fmla="*/ 367242 w 2658521"/>
              <a:gd name="connsiteY0" fmla="*/ 1900280 h 2170155"/>
              <a:gd name="connsiteX1" fmla="*/ 170392 w 2658521"/>
              <a:gd name="connsiteY1" fmla="*/ 249280 h 2170155"/>
              <a:gd name="connsiteX2" fmla="*/ 969567 w 2658521"/>
              <a:gd name="connsiteY2" fmla="*/ 404598 h 2170155"/>
              <a:gd name="connsiteX3" fmla="*/ 2075317 w 2658521"/>
              <a:gd name="connsiteY3" fmla="*/ 1404980 h 2170155"/>
              <a:gd name="connsiteX4" fmla="*/ 2373842 w 2658521"/>
              <a:gd name="connsiteY4" fmla="*/ 1868530 h 2170155"/>
              <a:gd name="connsiteX5" fmla="*/ 367242 w 2658521"/>
              <a:gd name="connsiteY5" fmla="*/ 1900280 h 2170155"/>
              <a:gd name="connsiteX0" fmla="*/ 303514 w 2212427"/>
              <a:gd name="connsiteY0" fmla="*/ 1900280 h 2170155"/>
              <a:gd name="connsiteX1" fmla="*/ 106664 w 2212427"/>
              <a:gd name="connsiteY1" fmla="*/ 249280 h 2170155"/>
              <a:gd name="connsiteX2" fmla="*/ 905839 w 2212427"/>
              <a:gd name="connsiteY2" fmla="*/ 404598 h 2170155"/>
              <a:gd name="connsiteX3" fmla="*/ 2011589 w 2212427"/>
              <a:gd name="connsiteY3" fmla="*/ 1404980 h 2170155"/>
              <a:gd name="connsiteX4" fmla="*/ 1927748 w 2212427"/>
              <a:gd name="connsiteY4" fmla="*/ 1868530 h 2170155"/>
              <a:gd name="connsiteX5" fmla="*/ 303514 w 2212427"/>
              <a:gd name="connsiteY5" fmla="*/ 1900280 h 217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2427" h="2170155">
                <a:moveTo>
                  <a:pt x="303514" y="1900280"/>
                </a:moveTo>
                <a:cubicBezTo>
                  <a:pt x="0" y="1630405"/>
                  <a:pt x="6277" y="498560"/>
                  <a:pt x="106664" y="249280"/>
                </a:cubicBezTo>
                <a:cubicBezTo>
                  <a:pt x="207052" y="0"/>
                  <a:pt x="588352" y="211981"/>
                  <a:pt x="905839" y="404598"/>
                </a:cubicBezTo>
                <a:cubicBezTo>
                  <a:pt x="1223326" y="597215"/>
                  <a:pt x="1841271" y="1160991"/>
                  <a:pt x="2011589" y="1404980"/>
                </a:cubicBezTo>
                <a:cubicBezTo>
                  <a:pt x="2181907" y="1648969"/>
                  <a:pt x="2212427" y="1785980"/>
                  <a:pt x="1927748" y="1868530"/>
                </a:cubicBezTo>
                <a:cubicBezTo>
                  <a:pt x="1643069" y="1951080"/>
                  <a:pt x="607028" y="2170155"/>
                  <a:pt x="303514" y="1900280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w="158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65" name="Freeform 164"/>
          <p:cNvSpPr/>
          <p:nvPr/>
        </p:nvSpPr>
        <p:spPr bwMode="auto">
          <a:xfrm>
            <a:off x="1595134" y="3376570"/>
            <a:ext cx="2212427" cy="2170155"/>
          </a:xfrm>
          <a:custGeom>
            <a:avLst/>
            <a:gdLst>
              <a:gd name="connsiteX0" fmla="*/ 12700 w 2203450"/>
              <a:gd name="connsiteY0" fmla="*/ 1492250 h 1695450"/>
              <a:gd name="connsiteX1" fmla="*/ 0 w 2203450"/>
              <a:gd name="connsiteY1" fmla="*/ 44450 h 1695450"/>
              <a:gd name="connsiteX2" fmla="*/ 704850 w 2203450"/>
              <a:gd name="connsiteY2" fmla="*/ 0 h 1695450"/>
              <a:gd name="connsiteX3" fmla="*/ 2063750 w 2203450"/>
              <a:gd name="connsiteY3" fmla="*/ 1200150 h 1695450"/>
              <a:gd name="connsiteX4" fmla="*/ 2203450 w 2203450"/>
              <a:gd name="connsiteY4" fmla="*/ 1663700 h 1695450"/>
              <a:gd name="connsiteX5" fmla="*/ 196850 w 2203450"/>
              <a:gd name="connsiteY5" fmla="*/ 1695450 h 1695450"/>
              <a:gd name="connsiteX6" fmla="*/ 12700 w 2203450"/>
              <a:gd name="connsiteY6" fmla="*/ 1492250 h 1695450"/>
              <a:gd name="connsiteX0" fmla="*/ 12700 w 2203450"/>
              <a:gd name="connsiteY0" fmla="*/ 1492250 h 1695450"/>
              <a:gd name="connsiteX1" fmla="*/ 0 w 2203450"/>
              <a:gd name="connsiteY1" fmla="*/ 44450 h 1695450"/>
              <a:gd name="connsiteX2" fmla="*/ 799175 w 2203450"/>
              <a:gd name="connsiteY2" fmla="*/ 0 h 1695450"/>
              <a:gd name="connsiteX3" fmla="*/ 2063750 w 2203450"/>
              <a:gd name="connsiteY3" fmla="*/ 1200150 h 1695450"/>
              <a:gd name="connsiteX4" fmla="*/ 2203450 w 2203450"/>
              <a:gd name="connsiteY4" fmla="*/ 1663700 h 1695450"/>
              <a:gd name="connsiteX5" fmla="*/ 196850 w 2203450"/>
              <a:gd name="connsiteY5" fmla="*/ 1695450 h 1695450"/>
              <a:gd name="connsiteX6" fmla="*/ 12700 w 2203450"/>
              <a:gd name="connsiteY6" fmla="*/ 1492250 h 1695450"/>
              <a:gd name="connsiteX0" fmla="*/ 12700 w 2203450"/>
              <a:gd name="connsiteY0" fmla="*/ 1478521 h 1681721"/>
              <a:gd name="connsiteX1" fmla="*/ 0 w 2203450"/>
              <a:gd name="connsiteY1" fmla="*/ 30721 h 1681721"/>
              <a:gd name="connsiteX2" fmla="*/ 799175 w 2203450"/>
              <a:gd name="connsiteY2" fmla="*/ 0 h 1681721"/>
              <a:gd name="connsiteX3" fmla="*/ 2063750 w 2203450"/>
              <a:gd name="connsiteY3" fmla="*/ 1186421 h 1681721"/>
              <a:gd name="connsiteX4" fmla="*/ 2203450 w 2203450"/>
              <a:gd name="connsiteY4" fmla="*/ 1649971 h 1681721"/>
              <a:gd name="connsiteX5" fmla="*/ 196850 w 2203450"/>
              <a:gd name="connsiteY5" fmla="*/ 1681721 h 1681721"/>
              <a:gd name="connsiteX6" fmla="*/ 12700 w 2203450"/>
              <a:gd name="connsiteY6" fmla="*/ 1478521 h 1681721"/>
              <a:gd name="connsiteX0" fmla="*/ 143779 w 2334529"/>
              <a:gd name="connsiteY0" fmla="*/ 1478521 h 1681721"/>
              <a:gd name="connsiteX1" fmla="*/ 131079 w 2334529"/>
              <a:gd name="connsiteY1" fmla="*/ 30721 h 1681721"/>
              <a:gd name="connsiteX2" fmla="*/ 930254 w 2334529"/>
              <a:gd name="connsiteY2" fmla="*/ 0 h 1681721"/>
              <a:gd name="connsiteX3" fmla="*/ 2194829 w 2334529"/>
              <a:gd name="connsiteY3" fmla="*/ 1186421 h 1681721"/>
              <a:gd name="connsiteX4" fmla="*/ 2334529 w 2334529"/>
              <a:gd name="connsiteY4" fmla="*/ 1649971 h 1681721"/>
              <a:gd name="connsiteX5" fmla="*/ 327929 w 2334529"/>
              <a:gd name="connsiteY5" fmla="*/ 1681721 h 1681721"/>
              <a:gd name="connsiteX6" fmla="*/ 143779 w 2334529"/>
              <a:gd name="connsiteY6" fmla="*/ 1478521 h 1681721"/>
              <a:gd name="connsiteX0" fmla="*/ 180975 w 2371725"/>
              <a:gd name="connsiteY0" fmla="*/ 1478521 h 1753688"/>
              <a:gd name="connsiteX1" fmla="*/ 168275 w 2371725"/>
              <a:gd name="connsiteY1" fmla="*/ 30721 h 1753688"/>
              <a:gd name="connsiteX2" fmla="*/ 967450 w 2371725"/>
              <a:gd name="connsiteY2" fmla="*/ 0 h 1753688"/>
              <a:gd name="connsiteX3" fmla="*/ 2232025 w 2371725"/>
              <a:gd name="connsiteY3" fmla="*/ 1186421 h 1753688"/>
              <a:gd name="connsiteX4" fmla="*/ 2371725 w 2371725"/>
              <a:gd name="connsiteY4" fmla="*/ 1649971 h 1753688"/>
              <a:gd name="connsiteX5" fmla="*/ 365125 w 2371725"/>
              <a:gd name="connsiteY5" fmla="*/ 1681721 h 1753688"/>
              <a:gd name="connsiteX6" fmla="*/ 180975 w 2371725"/>
              <a:gd name="connsiteY6" fmla="*/ 1478521 h 1753688"/>
              <a:gd name="connsiteX0" fmla="*/ 180975 w 2371725"/>
              <a:gd name="connsiteY0" fmla="*/ 1478521 h 1753688"/>
              <a:gd name="connsiteX1" fmla="*/ 168275 w 2371725"/>
              <a:gd name="connsiteY1" fmla="*/ 30721 h 1753688"/>
              <a:gd name="connsiteX2" fmla="*/ 967450 w 2371725"/>
              <a:gd name="connsiteY2" fmla="*/ 0 h 1753688"/>
              <a:gd name="connsiteX3" fmla="*/ 2232025 w 2371725"/>
              <a:gd name="connsiteY3" fmla="*/ 1186421 h 1753688"/>
              <a:gd name="connsiteX4" fmla="*/ 2371725 w 2371725"/>
              <a:gd name="connsiteY4" fmla="*/ 1649971 h 1753688"/>
              <a:gd name="connsiteX5" fmla="*/ 365125 w 2371725"/>
              <a:gd name="connsiteY5" fmla="*/ 1681721 h 1753688"/>
              <a:gd name="connsiteX6" fmla="*/ 180975 w 2371725"/>
              <a:gd name="connsiteY6" fmla="*/ 1478521 h 1753688"/>
              <a:gd name="connsiteX0" fmla="*/ 180975 w 2682875"/>
              <a:gd name="connsiteY0" fmla="*/ 1478521 h 1753688"/>
              <a:gd name="connsiteX1" fmla="*/ 168275 w 2682875"/>
              <a:gd name="connsiteY1" fmla="*/ 30721 h 1753688"/>
              <a:gd name="connsiteX2" fmla="*/ 967450 w 2682875"/>
              <a:gd name="connsiteY2" fmla="*/ 0 h 1753688"/>
              <a:gd name="connsiteX3" fmla="*/ 2232025 w 2682875"/>
              <a:gd name="connsiteY3" fmla="*/ 1186421 h 1753688"/>
              <a:gd name="connsiteX4" fmla="*/ 2371725 w 2682875"/>
              <a:gd name="connsiteY4" fmla="*/ 1649971 h 1753688"/>
              <a:gd name="connsiteX5" fmla="*/ 365125 w 2682875"/>
              <a:gd name="connsiteY5" fmla="*/ 1681721 h 1753688"/>
              <a:gd name="connsiteX6" fmla="*/ 180975 w 2682875"/>
              <a:gd name="connsiteY6" fmla="*/ 1478521 h 1753688"/>
              <a:gd name="connsiteX0" fmla="*/ 180975 w 2682875"/>
              <a:gd name="connsiteY0" fmla="*/ 1478521 h 1753688"/>
              <a:gd name="connsiteX1" fmla="*/ 168275 w 2682875"/>
              <a:gd name="connsiteY1" fmla="*/ 30721 h 1753688"/>
              <a:gd name="connsiteX2" fmla="*/ 967450 w 2682875"/>
              <a:gd name="connsiteY2" fmla="*/ 0 h 1753688"/>
              <a:gd name="connsiteX3" fmla="*/ 2232025 w 2682875"/>
              <a:gd name="connsiteY3" fmla="*/ 1186421 h 1753688"/>
              <a:gd name="connsiteX4" fmla="*/ 2371725 w 2682875"/>
              <a:gd name="connsiteY4" fmla="*/ 1649971 h 1753688"/>
              <a:gd name="connsiteX5" fmla="*/ 365125 w 2682875"/>
              <a:gd name="connsiteY5" fmla="*/ 1681721 h 1753688"/>
              <a:gd name="connsiteX6" fmla="*/ 180975 w 2682875"/>
              <a:gd name="connsiteY6" fmla="*/ 1478521 h 1753688"/>
              <a:gd name="connsiteX0" fmla="*/ 180975 w 2682875"/>
              <a:gd name="connsiteY0" fmla="*/ 1694220 h 1969387"/>
              <a:gd name="connsiteX1" fmla="*/ 168275 w 2682875"/>
              <a:gd name="connsiteY1" fmla="*/ 246420 h 1969387"/>
              <a:gd name="connsiteX2" fmla="*/ 967450 w 2682875"/>
              <a:gd name="connsiteY2" fmla="*/ 215699 h 1969387"/>
              <a:gd name="connsiteX3" fmla="*/ 2232025 w 2682875"/>
              <a:gd name="connsiteY3" fmla="*/ 1402120 h 1969387"/>
              <a:gd name="connsiteX4" fmla="*/ 2371725 w 2682875"/>
              <a:gd name="connsiteY4" fmla="*/ 1865670 h 1969387"/>
              <a:gd name="connsiteX5" fmla="*/ 365125 w 2682875"/>
              <a:gd name="connsiteY5" fmla="*/ 1897420 h 1969387"/>
              <a:gd name="connsiteX6" fmla="*/ 180975 w 2682875"/>
              <a:gd name="connsiteY6" fmla="*/ 1694220 h 1969387"/>
              <a:gd name="connsiteX0" fmla="*/ 367242 w 2684992"/>
              <a:gd name="connsiteY0" fmla="*/ 1931287 h 2201162"/>
              <a:gd name="connsiteX1" fmla="*/ 170392 w 2684992"/>
              <a:gd name="connsiteY1" fmla="*/ 280287 h 2201162"/>
              <a:gd name="connsiteX2" fmla="*/ 969567 w 2684992"/>
              <a:gd name="connsiteY2" fmla="*/ 249566 h 2201162"/>
              <a:gd name="connsiteX3" fmla="*/ 2234142 w 2684992"/>
              <a:gd name="connsiteY3" fmla="*/ 1435987 h 2201162"/>
              <a:gd name="connsiteX4" fmla="*/ 2373842 w 2684992"/>
              <a:gd name="connsiteY4" fmla="*/ 1899537 h 2201162"/>
              <a:gd name="connsiteX5" fmla="*/ 367242 w 2684992"/>
              <a:gd name="connsiteY5" fmla="*/ 1931287 h 2201162"/>
              <a:gd name="connsiteX0" fmla="*/ 367242 w 2684992"/>
              <a:gd name="connsiteY0" fmla="*/ 1915611 h 2185486"/>
              <a:gd name="connsiteX1" fmla="*/ 170392 w 2684992"/>
              <a:gd name="connsiteY1" fmla="*/ 264611 h 2185486"/>
              <a:gd name="connsiteX2" fmla="*/ 969567 w 2684992"/>
              <a:gd name="connsiteY2" fmla="*/ 327946 h 2185486"/>
              <a:gd name="connsiteX3" fmla="*/ 2234142 w 2684992"/>
              <a:gd name="connsiteY3" fmla="*/ 1420311 h 2185486"/>
              <a:gd name="connsiteX4" fmla="*/ 2373842 w 2684992"/>
              <a:gd name="connsiteY4" fmla="*/ 1883861 h 2185486"/>
              <a:gd name="connsiteX5" fmla="*/ 367242 w 2684992"/>
              <a:gd name="connsiteY5" fmla="*/ 1915611 h 2185486"/>
              <a:gd name="connsiteX0" fmla="*/ 367242 w 2684992"/>
              <a:gd name="connsiteY0" fmla="*/ 1900280 h 2170155"/>
              <a:gd name="connsiteX1" fmla="*/ 170392 w 2684992"/>
              <a:gd name="connsiteY1" fmla="*/ 249280 h 2170155"/>
              <a:gd name="connsiteX2" fmla="*/ 969567 w 2684992"/>
              <a:gd name="connsiteY2" fmla="*/ 404598 h 2170155"/>
              <a:gd name="connsiteX3" fmla="*/ 2234142 w 2684992"/>
              <a:gd name="connsiteY3" fmla="*/ 1404980 h 2170155"/>
              <a:gd name="connsiteX4" fmla="*/ 2373842 w 2684992"/>
              <a:gd name="connsiteY4" fmla="*/ 1868530 h 2170155"/>
              <a:gd name="connsiteX5" fmla="*/ 367242 w 2684992"/>
              <a:gd name="connsiteY5" fmla="*/ 1900280 h 2170155"/>
              <a:gd name="connsiteX0" fmla="*/ 367242 w 2658521"/>
              <a:gd name="connsiteY0" fmla="*/ 1900280 h 2170155"/>
              <a:gd name="connsiteX1" fmla="*/ 170392 w 2658521"/>
              <a:gd name="connsiteY1" fmla="*/ 249280 h 2170155"/>
              <a:gd name="connsiteX2" fmla="*/ 969567 w 2658521"/>
              <a:gd name="connsiteY2" fmla="*/ 404598 h 2170155"/>
              <a:gd name="connsiteX3" fmla="*/ 2075317 w 2658521"/>
              <a:gd name="connsiteY3" fmla="*/ 1404980 h 2170155"/>
              <a:gd name="connsiteX4" fmla="*/ 2373842 w 2658521"/>
              <a:gd name="connsiteY4" fmla="*/ 1868530 h 2170155"/>
              <a:gd name="connsiteX5" fmla="*/ 367242 w 2658521"/>
              <a:gd name="connsiteY5" fmla="*/ 1900280 h 2170155"/>
              <a:gd name="connsiteX0" fmla="*/ 303514 w 2212427"/>
              <a:gd name="connsiteY0" fmla="*/ 1900280 h 2170155"/>
              <a:gd name="connsiteX1" fmla="*/ 106664 w 2212427"/>
              <a:gd name="connsiteY1" fmla="*/ 249280 h 2170155"/>
              <a:gd name="connsiteX2" fmla="*/ 905839 w 2212427"/>
              <a:gd name="connsiteY2" fmla="*/ 404598 h 2170155"/>
              <a:gd name="connsiteX3" fmla="*/ 2011589 w 2212427"/>
              <a:gd name="connsiteY3" fmla="*/ 1404980 h 2170155"/>
              <a:gd name="connsiteX4" fmla="*/ 1927748 w 2212427"/>
              <a:gd name="connsiteY4" fmla="*/ 1868530 h 2170155"/>
              <a:gd name="connsiteX5" fmla="*/ 303514 w 2212427"/>
              <a:gd name="connsiteY5" fmla="*/ 1900280 h 217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2427" h="2170155">
                <a:moveTo>
                  <a:pt x="303514" y="1900280"/>
                </a:moveTo>
                <a:cubicBezTo>
                  <a:pt x="0" y="1630405"/>
                  <a:pt x="6277" y="498560"/>
                  <a:pt x="106664" y="249280"/>
                </a:cubicBezTo>
                <a:cubicBezTo>
                  <a:pt x="207052" y="0"/>
                  <a:pt x="588352" y="211981"/>
                  <a:pt x="905839" y="404598"/>
                </a:cubicBezTo>
                <a:cubicBezTo>
                  <a:pt x="1223326" y="597215"/>
                  <a:pt x="1841271" y="1160991"/>
                  <a:pt x="2011589" y="1404980"/>
                </a:cubicBezTo>
                <a:cubicBezTo>
                  <a:pt x="2181907" y="1648969"/>
                  <a:pt x="2212427" y="1785980"/>
                  <a:pt x="1927748" y="1868530"/>
                </a:cubicBezTo>
                <a:cubicBezTo>
                  <a:pt x="1643069" y="1951080"/>
                  <a:pt x="607028" y="2170155"/>
                  <a:pt x="303514" y="1900280"/>
                </a:cubicBezTo>
                <a:close/>
              </a:path>
            </a:pathLst>
          </a:custGeom>
          <a:noFill/>
          <a:ln w="158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114" grpId="0"/>
      <p:bldP spid="179" grpId="1"/>
      <p:bldP spid="180" grpId="0" animBg="1"/>
      <p:bldP spid="178" grpId="0" animBg="1"/>
      <p:bldP spid="16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77801" y="13729"/>
            <a:ext cx="753612" cy="492443"/>
          </a:xfrm>
        </p:spPr>
        <p:txBody>
          <a:bodyPr/>
          <a:lstStyle/>
          <a:p>
            <a:r>
              <a:rPr lang="en-US"/>
              <a:t>Resolution Algorithm</a:t>
            </a:r>
          </a:p>
        </p:txBody>
      </p:sp>
      <p:sp>
        <p:nvSpPr>
          <p:cNvPr id="177" name="Rounded Rectangle 176"/>
          <p:cNvSpPr/>
          <p:nvPr/>
        </p:nvSpPr>
        <p:spPr bwMode="auto">
          <a:xfrm>
            <a:off x="203201" y="5653265"/>
            <a:ext cx="5473699" cy="1042353"/>
          </a:xfrm>
          <a:prstGeom prst="roundRect">
            <a:avLst>
              <a:gd name="adj" fmla="val 12472"/>
            </a:avLst>
          </a:prstGeom>
          <a:solidFill>
            <a:srgbClr val="3366FF">
              <a:alpha val="25000"/>
            </a:srgbClr>
          </a:solidFill>
          <a:ln w="19050" cap="flat" cmpd="sng" algn="ctr">
            <a:solidFill>
              <a:srgbClr val="3366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91440" tIns="0" rIns="0" bIns="0">
            <a:noAutofit/>
          </a:bodyPr>
          <a:lstStyle/>
          <a:p>
            <a:pPr defTabSz="2656912" eaLnBrk="0" hangingPunct="0">
              <a:spcAft>
                <a:spcPts val="0"/>
              </a:spcAft>
              <a:tabLst>
                <a:tab pos="1790700" algn="l"/>
              </a:tabLst>
              <a:defRPr/>
            </a:pPr>
            <a:endParaRPr lang="en-US" sz="2000" kern="0" smtClean="0">
              <a:latin typeface="Calibri"/>
              <a:cs typeface="Calibri"/>
              <a:sym typeface="Symbol"/>
            </a:endParaRPr>
          </a:p>
        </p:txBody>
      </p:sp>
      <p:cxnSp>
        <p:nvCxnSpPr>
          <p:cNvPr id="90" name="Straight Arrow Connector 89"/>
          <p:cNvCxnSpPr/>
          <p:nvPr/>
        </p:nvCxnSpPr>
        <p:spPr bwMode="auto">
          <a:xfrm>
            <a:off x="2020294" y="2789279"/>
            <a:ext cx="955790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0" name="AutoShape 33"/>
          <p:cNvSpPr>
            <a:spLocks noChangeArrowheads="1"/>
          </p:cNvSpPr>
          <p:nvPr/>
        </p:nvSpPr>
        <p:spPr bwMode="auto">
          <a:xfrm>
            <a:off x="2052485" y="2562522"/>
            <a:ext cx="54642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D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55" name="Oval 54"/>
          <p:cNvSpPr/>
          <p:nvPr/>
        </p:nvSpPr>
        <p:spPr bwMode="auto">
          <a:xfrm rot="16200000">
            <a:off x="1883135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3" name="Oval 62"/>
          <p:cNvSpPr/>
          <p:nvPr/>
        </p:nvSpPr>
        <p:spPr bwMode="auto">
          <a:xfrm rot="16200000">
            <a:off x="1883135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7" name="Oval 66"/>
          <p:cNvSpPr/>
          <p:nvPr/>
        </p:nvSpPr>
        <p:spPr bwMode="auto">
          <a:xfrm rot="16200000">
            <a:off x="2976084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1" name="Oval 70"/>
          <p:cNvSpPr/>
          <p:nvPr/>
        </p:nvSpPr>
        <p:spPr bwMode="auto">
          <a:xfrm rot="16200000">
            <a:off x="2976084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9" name="Oval 78"/>
          <p:cNvSpPr/>
          <p:nvPr/>
        </p:nvSpPr>
        <p:spPr bwMode="auto">
          <a:xfrm rot="16200000">
            <a:off x="4069032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0" name="Oval 79"/>
          <p:cNvSpPr/>
          <p:nvPr/>
        </p:nvSpPr>
        <p:spPr bwMode="auto">
          <a:xfrm rot="16200000">
            <a:off x="4069032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81" name="Straight Arrow Connector 80"/>
          <p:cNvCxnSpPr>
            <a:stCxn id="55" idx="2"/>
            <a:endCxn id="63" idx="6"/>
          </p:cNvCxnSpPr>
          <p:nvPr/>
        </p:nvCxnSpPr>
        <p:spPr bwMode="auto">
          <a:xfrm rot="5400000">
            <a:off x="1475782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2" name="Straight Arrow Connector 81"/>
          <p:cNvCxnSpPr>
            <a:stCxn id="67" idx="2"/>
            <a:endCxn id="71" idx="6"/>
          </p:cNvCxnSpPr>
          <p:nvPr/>
        </p:nvCxnSpPr>
        <p:spPr bwMode="auto">
          <a:xfrm rot="5400000">
            <a:off x="2568731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3" name="Straight Arrow Connector 82"/>
          <p:cNvCxnSpPr>
            <a:stCxn id="79" idx="2"/>
            <a:endCxn id="80" idx="6"/>
          </p:cNvCxnSpPr>
          <p:nvPr/>
        </p:nvCxnSpPr>
        <p:spPr bwMode="auto">
          <a:xfrm rot="5400000">
            <a:off x="3661679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4" name="Straight Arrow Connector 83"/>
          <p:cNvCxnSpPr>
            <a:stCxn id="71" idx="4"/>
            <a:endCxn id="80" idx="0"/>
          </p:cNvCxnSpPr>
          <p:nvPr/>
        </p:nvCxnSpPr>
        <p:spPr bwMode="auto">
          <a:xfrm>
            <a:off x="3113243" y="2789693"/>
            <a:ext cx="955789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85" name="Oval 84"/>
          <p:cNvSpPr/>
          <p:nvPr/>
        </p:nvSpPr>
        <p:spPr bwMode="auto">
          <a:xfrm rot="16200000">
            <a:off x="1883135" y="3809725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6" name="Oval 85"/>
          <p:cNvSpPr/>
          <p:nvPr/>
        </p:nvSpPr>
        <p:spPr bwMode="auto">
          <a:xfrm rot="16200000">
            <a:off x="2976084" y="3809725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87" name="Straight Arrow Connector 86"/>
          <p:cNvCxnSpPr>
            <a:endCxn id="85" idx="6"/>
          </p:cNvCxnSpPr>
          <p:nvPr/>
        </p:nvCxnSpPr>
        <p:spPr bwMode="auto">
          <a:xfrm rot="5400000">
            <a:off x="1475782" y="3333792"/>
            <a:ext cx="951866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8" name="Straight Arrow Connector 87"/>
          <p:cNvCxnSpPr>
            <a:endCxn id="86" idx="6"/>
          </p:cNvCxnSpPr>
          <p:nvPr/>
        </p:nvCxnSpPr>
        <p:spPr bwMode="auto">
          <a:xfrm rot="5400000">
            <a:off x="2568731" y="3333792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9" name="Straight Arrow Connector 88"/>
          <p:cNvCxnSpPr>
            <a:endCxn id="93" idx="6"/>
          </p:cNvCxnSpPr>
          <p:nvPr/>
        </p:nvCxnSpPr>
        <p:spPr bwMode="auto">
          <a:xfrm rot="5400000">
            <a:off x="3118167" y="3878098"/>
            <a:ext cx="2039684" cy="79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91" name="Oval 90"/>
          <p:cNvSpPr/>
          <p:nvPr/>
        </p:nvSpPr>
        <p:spPr bwMode="auto">
          <a:xfrm rot="16200000">
            <a:off x="1883135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92" name="Oval 91"/>
          <p:cNvSpPr/>
          <p:nvPr/>
        </p:nvSpPr>
        <p:spPr bwMode="auto">
          <a:xfrm rot="16200000">
            <a:off x="2976084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93" name="Oval 92"/>
          <p:cNvSpPr/>
          <p:nvPr/>
        </p:nvSpPr>
        <p:spPr bwMode="auto">
          <a:xfrm rot="16200000">
            <a:off x="4069032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94" name="Straight Arrow Connector 93"/>
          <p:cNvCxnSpPr>
            <a:endCxn id="91" idx="6"/>
          </p:cNvCxnSpPr>
          <p:nvPr/>
        </p:nvCxnSpPr>
        <p:spPr bwMode="auto">
          <a:xfrm rot="5400000">
            <a:off x="1475782" y="4422404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5" name="Straight Arrow Connector 94"/>
          <p:cNvCxnSpPr>
            <a:endCxn id="92" idx="6"/>
          </p:cNvCxnSpPr>
          <p:nvPr/>
        </p:nvCxnSpPr>
        <p:spPr bwMode="auto">
          <a:xfrm rot="5400000">
            <a:off x="2568731" y="4422404"/>
            <a:ext cx="951866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6" name="Straight Arrow Connector 95"/>
          <p:cNvCxnSpPr>
            <a:stCxn id="91" idx="4"/>
            <a:endCxn id="92" idx="0"/>
          </p:cNvCxnSpPr>
          <p:nvPr/>
        </p:nvCxnSpPr>
        <p:spPr bwMode="auto">
          <a:xfrm>
            <a:off x="2020294" y="4966916"/>
            <a:ext cx="955790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7" name="Straight Arrow Connector 96"/>
          <p:cNvCxnSpPr>
            <a:stCxn id="92" idx="4"/>
            <a:endCxn id="93" idx="0"/>
          </p:cNvCxnSpPr>
          <p:nvPr/>
        </p:nvCxnSpPr>
        <p:spPr bwMode="auto">
          <a:xfrm>
            <a:off x="3113243" y="4966916"/>
            <a:ext cx="955789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99" name="AutoShape 33"/>
          <p:cNvSpPr>
            <a:spLocks noChangeArrowheads="1"/>
          </p:cNvSpPr>
          <p:nvPr/>
        </p:nvSpPr>
        <p:spPr bwMode="auto">
          <a:xfrm>
            <a:off x="2042405" y="1489029"/>
            <a:ext cx="533599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A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v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00" name="AutoShape 33"/>
          <p:cNvSpPr>
            <a:spLocks noChangeArrowheads="1"/>
          </p:cNvSpPr>
          <p:nvPr/>
        </p:nvSpPr>
        <p:spPr bwMode="auto">
          <a:xfrm>
            <a:off x="4229656" y="1489029"/>
            <a:ext cx="54642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C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u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cxnSp>
        <p:nvCxnSpPr>
          <p:cNvPr id="104" name="Straight Arrow Connector 103"/>
          <p:cNvCxnSpPr>
            <a:stCxn id="92" idx="7"/>
          </p:cNvCxnSpPr>
          <p:nvPr/>
        </p:nvCxnSpPr>
        <p:spPr bwMode="auto">
          <a:xfrm rot="10800000">
            <a:off x="2000208" y="2837773"/>
            <a:ext cx="995962" cy="208065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05" name="AutoShape 33"/>
          <p:cNvSpPr>
            <a:spLocks noChangeArrowheads="1"/>
          </p:cNvSpPr>
          <p:nvPr/>
        </p:nvSpPr>
        <p:spPr bwMode="auto">
          <a:xfrm>
            <a:off x="3142181" y="3676333"/>
            <a:ext cx="636192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H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baseline="-25000" dirty="0">
              <a:latin typeface="Calibri"/>
              <a:cs typeface="Calibri"/>
            </a:endParaRPr>
          </a:p>
        </p:txBody>
      </p:sp>
      <p:cxnSp>
        <p:nvCxnSpPr>
          <p:cNvPr id="106" name="Straight Arrow Connector 105"/>
          <p:cNvCxnSpPr>
            <a:endCxn id="86" idx="5"/>
          </p:cNvCxnSpPr>
          <p:nvPr/>
        </p:nvCxnSpPr>
        <p:spPr bwMode="auto">
          <a:xfrm rot="10800000" flipV="1">
            <a:off x="3093158" y="2837773"/>
            <a:ext cx="995961" cy="99203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09" name="AutoShape 33"/>
          <p:cNvSpPr>
            <a:spLocks noChangeArrowheads="1"/>
          </p:cNvSpPr>
          <p:nvPr/>
        </p:nvSpPr>
        <p:spPr bwMode="auto">
          <a:xfrm>
            <a:off x="4239740" y="4754864"/>
            <a:ext cx="189396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L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sp>
        <p:nvSpPr>
          <p:cNvPr id="110" name="AutoShape 33"/>
          <p:cNvSpPr>
            <a:spLocks noChangeArrowheads="1"/>
          </p:cNvSpPr>
          <p:nvPr/>
        </p:nvSpPr>
        <p:spPr bwMode="auto">
          <a:xfrm>
            <a:off x="3136031" y="1489029"/>
            <a:ext cx="610544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B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19</a:t>
            </a:fld>
            <a:endParaRPr lang="de-DE" smtClean="0"/>
          </a:p>
        </p:txBody>
      </p:sp>
      <p:sp>
        <p:nvSpPr>
          <p:cNvPr id="50" name="Text Placeholder 41"/>
          <p:cNvSpPr txBox="1">
            <a:spLocks/>
          </p:cNvSpPr>
          <p:nvPr/>
        </p:nvSpPr>
        <p:spPr bwMode="auto">
          <a:xfrm>
            <a:off x="348173" y="2650376"/>
            <a:ext cx="11385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>
                <a:tab pos="685800" algn="l"/>
              </a:tabLst>
              <a:defRPr/>
            </a:pPr>
            <a:r>
              <a:rPr lang="en-US" sz="1600" b="1" kern="0">
                <a:latin typeface="Calibri"/>
                <a:cs typeface="Calibri"/>
              </a:rPr>
              <a:t>closed</a:t>
            </a:r>
            <a:endParaRPr lang="en-US" sz="1600" b="1"/>
          </a:p>
        </p:txBody>
      </p:sp>
      <p:sp>
        <p:nvSpPr>
          <p:cNvPr id="51" name="Text Placeholder 41"/>
          <p:cNvSpPr txBox="1">
            <a:spLocks/>
          </p:cNvSpPr>
          <p:nvPr/>
        </p:nvSpPr>
        <p:spPr bwMode="auto">
          <a:xfrm>
            <a:off x="348173" y="3159202"/>
            <a:ext cx="11385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>
                <a:tab pos="685800" algn="l"/>
              </a:tabLst>
              <a:defRPr/>
            </a:pPr>
            <a:r>
              <a:rPr lang="en-US" sz="1600" b="1" kern="0">
                <a:latin typeface="Calibri"/>
                <a:cs typeface="Calibri"/>
              </a:rPr>
              <a:t>open</a:t>
            </a:r>
            <a:endParaRPr lang="en-US" sz="1600" b="1"/>
          </a:p>
        </p:txBody>
      </p:sp>
      <p:sp>
        <p:nvSpPr>
          <p:cNvPr id="72" name="Freeform 71"/>
          <p:cNvSpPr/>
          <p:nvPr/>
        </p:nvSpPr>
        <p:spPr bwMode="auto">
          <a:xfrm>
            <a:off x="3963766" y="4666078"/>
            <a:ext cx="553408" cy="570345"/>
          </a:xfrm>
          <a:custGeom>
            <a:avLst/>
            <a:gdLst>
              <a:gd name="connsiteX0" fmla="*/ 151193 w 766043"/>
              <a:gd name="connsiteY0" fmla="*/ 0 h 695502"/>
              <a:gd name="connsiteX1" fmla="*/ 579572 w 766043"/>
              <a:gd name="connsiteY1" fmla="*/ 5040 h 695502"/>
              <a:gd name="connsiteX2" fmla="*/ 766043 w 766043"/>
              <a:gd name="connsiteY2" fmla="*/ 619904 h 695502"/>
              <a:gd name="connsiteX3" fmla="*/ 156233 w 766043"/>
              <a:gd name="connsiteY3" fmla="*/ 695502 h 695502"/>
              <a:gd name="connsiteX4" fmla="*/ 0 w 766043"/>
              <a:gd name="connsiteY4" fmla="*/ 216715 h 695502"/>
              <a:gd name="connsiteX5" fmla="*/ 151193 w 766043"/>
              <a:gd name="connsiteY5" fmla="*/ 0 h 695502"/>
              <a:gd name="connsiteX0" fmla="*/ 151193 w 836600"/>
              <a:gd name="connsiteY0" fmla="*/ 0 h 695502"/>
              <a:gd name="connsiteX1" fmla="*/ 579572 w 836600"/>
              <a:gd name="connsiteY1" fmla="*/ 5040 h 695502"/>
              <a:gd name="connsiteX2" fmla="*/ 766043 w 836600"/>
              <a:gd name="connsiteY2" fmla="*/ 619904 h 695502"/>
              <a:gd name="connsiteX3" fmla="*/ 156233 w 836600"/>
              <a:gd name="connsiteY3" fmla="*/ 695502 h 695502"/>
              <a:gd name="connsiteX4" fmla="*/ 0 w 836600"/>
              <a:gd name="connsiteY4" fmla="*/ 216715 h 695502"/>
              <a:gd name="connsiteX5" fmla="*/ 151193 w 836600"/>
              <a:gd name="connsiteY5" fmla="*/ 0 h 695502"/>
              <a:gd name="connsiteX0" fmla="*/ 151193 w 836600"/>
              <a:gd name="connsiteY0" fmla="*/ 98277 h 793779"/>
              <a:gd name="connsiteX1" fmla="*/ 579572 w 836600"/>
              <a:gd name="connsiteY1" fmla="*/ 103317 h 793779"/>
              <a:gd name="connsiteX2" fmla="*/ 766043 w 836600"/>
              <a:gd name="connsiteY2" fmla="*/ 718181 h 793779"/>
              <a:gd name="connsiteX3" fmla="*/ 156233 w 836600"/>
              <a:gd name="connsiteY3" fmla="*/ 793779 h 793779"/>
              <a:gd name="connsiteX4" fmla="*/ 0 w 836600"/>
              <a:gd name="connsiteY4" fmla="*/ 314992 h 793779"/>
              <a:gd name="connsiteX5" fmla="*/ 151193 w 836600"/>
              <a:gd name="connsiteY5" fmla="*/ 98277 h 793779"/>
              <a:gd name="connsiteX0" fmla="*/ 152033 w 837440"/>
              <a:gd name="connsiteY0" fmla="*/ 98277 h 793779"/>
              <a:gd name="connsiteX1" fmla="*/ 580412 w 837440"/>
              <a:gd name="connsiteY1" fmla="*/ 103317 h 793779"/>
              <a:gd name="connsiteX2" fmla="*/ 766883 w 837440"/>
              <a:gd name="connsiteY2" fmla="*/ 718181 h 793779"/>
              <a:gd name="connsiteX3" fmla="*/ 157073 w 837440"/>
              <a:gd name="connsiteY3" fmla="*/ 793779 h 793779"/>
              <a:gd name="connsiteX4" fmla="*/ 840 w 837440"/>
              <a:gd name="connsiteY4" fmla="*/ 314992 h 793779"/>
              <a:gd name="connsiteX5" fmla="*/ 152033 w 837440"/>
              <a:gd name="connsiteY5" fmla="*/ 98277 h 793779"/>
              <a:gd name="connsiteX0" fmla="*/ 152033 w 837440"/>
              <a:gd name="connsiteY0" fmla="*/ 98277 h 793779"/>
              <a:gd name="connsiteX1" fmla="*/ 580412 w 837440"/>
              <a:gd name="connsiteY1" fmla="*/ 103317 h 793779"/>
              <a:gd name="connsiteX2" fmla="*/ 766883 w 837440"/>
              <a:gd name="connsiteY2" fmla="*/ 718181 h 793779"/>
              <a:gd name="connsiteX3" fmla="*/ 157073 w 837440"/>
              <a:gd name="connsiteY3" fmla="*/ 793779 h 793779"/>
              <a:gd name="connsiteX4" fmla="*/ 840 w 837440"/>
              <a:gd name="connsiteY4" fmla="*/ 314992 h 793779"/>
              <a:gd name="connsiteX5" fmla="*/ 152033 w 837440"/>
              <a:gd name="connsiteY5" fmla="*/ 98277 h 793779"/>
              <a:gd name="connsiteX0" fmla="*/ 152033 w 837440"/>
              <a:gd name="connsiteY0" fmla="*/ 98277 h 860977"/>
              <a:gd name="connsiteX1" fmla="*/ 580412 w 837440"/>
              <a:gd name="connsiteY1" fmla="*/ 103317 h 860977"/>
              <a:gd name="connsiteX2" fmla="*/ 766883 w 837440"/>
              <a:gd name="connsiteY2" fmla="*/ 718181 h 860977"/>
              <a:gd name="connsiteX3" fmla="*/ 157073 w 837440"/>
              <a:gd name="connsiteY3" fmla="*/ 793779 h 860977"/>
              <a:gd name="connsiteX4" fmla="*/ 840 w 837440"/>
              <a:gd name="connsiteY4" fmla="*/ 314992 h 860977"/>
              <a:gd name="connsiteX5" fmla="*/ 152033 w 837440"/>
              <a:gd name="connsiteY5" fmla="*/ 98277 h 860977"/>
              <a:gd name="connsiteX0" fmla="*/ 70557 w 907157"/>
              <a:gd name="connsiteY0" fmla="*/ 278873 h 824858"/>
              <a:gd name="connsiteX1" fmla="*/ 650129 w 907157"/>
              <a:gd name="connsiteY1" fmla="*/ 67198 h 824858"/>
              <a:gd name="connsiteX2" fmla="*/ 836600 w 907157"/>
              <a:gd name="connsiteY2" fmla="*/ 682062 h 824858"/>
              <a:gd name="connsiteX3" fmla="*/ 226790 w 907157"/>
              <a:gd name="connsiteY3" fmla="*/ 757660 h 824858"/>
              <a:gd name="connsiteX4" fmla="*/ 70557 w 907157"/>
              <a:gd name="connsiteY4" fmla="*/ 278873 h 824858"/>
              <a:gd name="connsiteX0" fmla="*/ 57957 w 881957"/>
              <a:gd name="connsiteY0" fmla="*/ 278873 h 824858"/>
              <a:gd name="connsiteX1" fmla="*/ 561933 w 881957"/>
              <a:gd name="connsiteY1" fmla="*/ 67198 h 824858"/>
              <a:gd name="connsiteX2" fmla="*/ 824000 w 881957"/>
              <a:gd name="connsiteY2" fmla="*/ 682062 h 824858"/>
              <a:gd name="connsiteX3" fmla="*/ 214190 w 881957"/>
              <a:gd name="connsiteY3" fmla="*/ 757660 h 824858"/>
              <a:gd name="connsiteX4" fmla="*/ 57957 w 881957"/>
              <a:gd name="connsiteY4" fmla="*/ 278873 h 824858"/>
              <a:gd name="connsiteX0" fmla="*/ 57957 w 881957"/>
              <a:gd name="connsiteY0" fmla="*/ 262913 h 792938"/>
              <a:gd name="connsiteX1" fmla="*/ 561933 w 881957"/>
              <a:gd name="connsiteY1" fmla="*/ 51238 h 792938"/>
              <a:gd name="connsiteX2" fmla="*/ 824000 w 881957"/>
              <a:gd name="connsiteY2" fmla="*/ 570344 h 792938"/>
              <a:gd name="connsiteX3" fmla="*/ 214190 w 881957"/>
              <a:gd name="connsiteY3" fmla="*/ 741700 h 792938"/>
              <a:gd name="connsiteX4" fmla="*/ 57957 w 881957"/>
              <a:gd name="connsiteY4" fmla="*/ 262913 h 792938"/>
              <a:gd name="connsiteX0" fmla="*/ 57957 w 816441"/>
              <a:gd name="connsiteY0" fmla="*/ 262913 h 792938"/>
              <a:gd name="connsiteX1" fmla="*/ 561933 w 816441"/>
              <a:gd name="connsiteY1" fmla="*/ 51238 h 792938"/>
              <a:gd name="connsiteX2" fmla="*/ 758484 w 816441"/>
              <a:gd name="connsiteY2" fmla="*/ 570344 h 792938"/>
              <a:gd name="connsiteX3" fmla="*/ 214190 w 816441"/>
              <a:gd name="connsiteY3" fmla="*/ 741700 h 792938"/>
              <a:gd name="connsiteX4" fmla="*/ 57957 w 816441"/>
              <a:gd name="connsiteY4" fmla="*/ 262913 h 792938"/>
              <a:gd name="connsiteX0" fmla="*/ 57957 w 816441"/>
              <a:gd name="connsiteY0" fmla="*/ 262913 h 727420"/>
              <a:gd name="connsiteX1" fmla="*/ 561933 w 816441"/>
              <a:gd name="connsiteY1" fmla="*/ 51238 h 727420"/>
              <a:gd name="connsiteX2" fmla="*/ 758484 w 816441"/>
              <a:gd name="connsiteY2" fmla="*/ 570344 h 727420"/>
              <a:gd name="connsiteX3" fmla="*/ 214190 w 816441"/>
              <a:gd name="connsiteY3" fmla="*/ 676182 h 727420"/>
              <a:gd name="connsiteX4" fmla="*/ 57957 w 816441"/>
              <a:gd name="connsiteY4" fmla="*/ 262913 h 727420"/>
              <a:gd name="connsiteX0" fmla="*/ 57957 w 816441"/>
              <a:gd name="connsiteY0" fmla="*/ 185068 h 649575"/>
              <a:gd name="connsiteX1" fmla="*/ 561933 w 816441"/>
              <a:gd name="connsiteY1" fmla="*/ 51238 h 649575"/>
              <a:gd name="connsiteX2" fmla="*/ 758484 w 816441"/>
              <a:gd name="connsiteY2" fmla="*/ 492499 h 649575"/>
              <a:gd name="connsiteX3" fmla="*/ 214190 w 816441"/>
              <a:gd name="connsiteY3" fmla="*/ 598337 h 649575"/>
              <a:gd name="connsiteX4" fmla="*/ 57957 w 816441"/>
              <a:gd name="connsiteY4" fmla="*/ 185068 h 649575"/>
              <a:gd name="connsiteX0" fmla="*/ 57957 w 816441"/>
              <a:gd name="connsiteY0" fmla="*/ 185068 h 649575"/>
              <a:gd name="connsiteX1" fmla="*/ 561933 w 816441"/>
              <a:gd name="connsiteY1" fmla="*/ 51238 h 649575"/>
              <a:gd name="connsiteX2" fmla="*/ 758484 w 816441"/>
              <a:gd name="connsiteY2" fmla="*/ 492499 h 649575"/>
              <a:gd name="connsiteX3" fmla="*/ 214190 w 816441"/>
              <a:gd name="connsiteY3" fmla="*/ 598337 h 649575"/>
              <a:gd name="connsiteX4" fmla="*/ 57957 w 816441"/>
              <a:gd name="connsiteY4" fmla="*/ 185068 h 649575"/>
              <a:gd name="connsiteX0" fmla="*/ 57957 w 816441"/>
              <a:gd name="connsiteY0" fmla="*/ 185068 h 587299"/>
              <a:gd name="connsiteX1" fmla="*/ 561933 w 816441"/>
              <a:gd name="connsiteY1" fmla="*/ 51238 h 587299"/>
              <a:gd name="connsiteX2" fmla="*/ 758484 w 816441"/>
              <a:gd name="connsiteY2" fmla="*/ 492499 h 587299"/>
              <a:gd name="connsiteX3" fmla="*/ 214190 w 816441"/>
              <a:gd name="connsiteY3" fmla="*/ 536061 h 587299"/>
              <a:gd name="connsiteX4" fmla="*/ 57957 w 816441"/>
              <a:gd name="connsiteY4" fmla="*/ 185068 h 587299"/>
              <a:gd name="connsiteX0" fmla="*/ 57957 w 816441"/>
              <a:gd name="connsiteY0" fmla="*/ 185069 h 587299"/>
              <a:gd name="connsiteX1" fmla="*/ 561933 w 816441"/>
              <a:gd name="connsiteY1" fmla="*/ 51238 h 587299"/>
              <a:gd name="connsiteX2" fmla="*/ 758484 w 816441"/>
              <a:gd name="connsiteY2" fmla="*/ 492499 h 587299"/>
              <a:gd name="connsiteX3" fmla="*/ 214190 w 816441"/>
              <a:gd name="connsiteY3" fmla="*/ 536061 h 587299"/>
              <a:gd name="connsiteX4" fmla="*/ 57957 w 816441"/>
              <a:gd name="connsiteY4" fmla="*/ 185069 h 587299"/>
              <a:gd name="connsiteX0" fmla="*/ 57957 w 743053"/>
              <a:gd name="connsiteY0" fmla="*/ 185070 h 587299"/>
              <a:gd name="connsiteX1" fmla="*/ 488545 w 743053"/>
              <a:gd name="connsiteY1" fmla="*/ 51238 h 587299"/>
              <a:gd name="connsiteX2" fmla="*/ 685096 w 743053"/>
              <a:gd name="connsiteY2" fmla="*/ 492499 h 587299"/>
              <a:gd name="connsiteX3" fmla="*/ 140802 w 743053"/>
              <a:gd name="connsiteY3" fmla="*/ 536061 h 587299"/>
              <a:gd name="connsiteX4" fmla="*/ 57957 w 743053"/>
              <a:gd name="connsiteY4" fmla="*/ 185070 h 587299"/>
              <a:gd name="connsiteX0" fmla="*/ 57957 w 663549"/>
              <a:gd name="connsiteY0" fmla="*/ 185070 h 587299"/>
              <a:gd name="connsiteX1" fmla="*/ 488545 w 663549"/>
              <a:gd name="connsiteY1" fmla="*/ 51238 h 587299"/>
              <a:gd name="connsiteX2" fmla="*/ 605592 w 663549"/>
              <a:gd name="connsiteY2" fmla="*/ 492499 h 587299"/>
              <a:gd name="connsiteX3" fmla="*/ 140802 w 663549"/>
              <a:gd name="connsiteY3" fmla="*/ 536061 h 587299"/>
              <a:gd name="connsiteX4" fmla="*/ 57957 w 663549"/>
              <a:gd name="connsiteY4" fmla="*/ 185070 h 587299"/>
              <a:gd name="connsiteX0" fmla="*/ 57957 w 671552"/>
              <a:gd name="connsiteY0" fmla="*/ 185070 h 587299"/>
              <a:gd name="connsiteX1" fmla="*/ 488545 w 671552"/>
              <a:gd name="connsiteY1" fmla="*/ 51238 h 587299"/>
              <a:gd name="connsiteX2" fmla="*/ 605592 w 671552"/>
              <a:gd name="connsiteY2" fmla="*/ 492499 h 587299"/>
              <a:gd name="connsiteX3" fmla="*/ 140802 w 671552"/>
              <a:gd name="connsiteY3" fmla="*/ 536061 h 587299"/>
              <a:gd name="connsiteX4" fmla="*/ 57957 w 671552"/>
              <a:gd name="connsiteY4" fmla="*/ 185070 h 58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552" h="587299">
                <a:moveTo>
                  <a:pt x="57957" y="185070"/>
                </a:moveTo>
                <a:cubicBezTo>
                  <a:pt x="115914" y="104266"/>
                  <a:pt x="397273" y="0"/>
                  <a:pt x="488545" y="51238"/>
                </a:cubicBezTo>
                <a:cubicBezTo>
                  <a:pt x="671552" y="149184"/>
                  <a:pt x="663549" y="411695"/>
                  <a:pt x="605592" y="492499"/>
                </a:cubicBezTo>
                <a:cubicBezTo>
                  <a:pt x="547635" y="573303"/>
                  <a:pt x="232074" y="587299"/>
                  <a:pt x="140802" y="536061"/>
                </a:cubicBezTo>
                <a:cubicBezTo>
                  <a:pt x="49530" y="484823"/>
                  <a:pt x="0" y="265874"/>
                  <a:pt x="57957" y="185070"/>
                </a:cubicBezTo>
                <a:close/>
              </a:path>
            </a:pathLst>
          </a:custGeom>
          <a:noFill/>
          <a:ln w="158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14" name="Text Placeholder 41"/>
          <p:cNvSpPr txBox="1">
            <a:spLocks/>
          </p:cNvSpPr>
          <p:nvPr/>
        </p:nvSpPr>
        <p:spPr bwMode="auto">
          <a:xfrm>
            <a:off x="5502572" y="1969609"/>
            <a:ext cx="31460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400050" lvl="1" indent="-285750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   </a:t>
            </a:r>
            <a:r>
              <a:rPr lang="en-US" sz="1600" u="sng" kern="0">
                <a:solidFill>
                  <a:srgbClr val="FF0000"/>
                </a:solidFill>
                <a:latin typeface="Calibri"/>
                <a:cs typeface="Calibri"/>
              </a:rPr>
              <a:t>Step 2</a:t>
            </a: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: else </a:t>
            </a:r>
            <a:b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GB" sz="1600">
                <a:solidFill>
                  <a:srgbClr val="FF0000"/>
                </a:solidFill>
                <a:sym typeface="Symbol"/>
              </a:rPr>
              <a:t></a:t>
            </a:r>
            <a:r>
              <a:rPr lang="en-US" sz="1600"/>
              <a:t> </a:t>
            </a: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construct SCC graph of </a:t>
            </a:r>
            <a:r>
              <a:rPr lang="en-US" sz="1600" b="1" kern="0">
                <a:solidFill>
                  <a:srgbClr val="FF0000"/>
                </a:solidFill>
                <a:latin typeface="Calibri"/>
                <a:cs typeface="Calibri"/>
              </a:rPr>
              <a:t>open</a:t>
            </a: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117" name="Text Placeholder 41"/>
          <p:cNvSpPr txBox="1">
            <a:spLocks/>
          </p:cNvSpPr>
          <p:nvPr/>
        </p:nvSpPr>
        <p:spPr bwMode="auto">
          <a:xfrm>
            <a:off x="6242021" y="3036407"/>
            <a:ext cx="1539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X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18" name="Text Placeholder 41"/>
          <p:cNvSpPr txBox="1">
            <a:spLocks/>
          </p:cNvSpPr>
          <p:nvPr/>
        </p:nvSpPr>
        <p:spPr bwMode="auto">
          <a:xfrm>
            <a:off x="6657854" y="3030788"/>
            <a:ext cx="6919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b="1" kern="0">
                <a:latin typeface="Calibri"/>
                <a:cs typeface="Calibri"/>
              </a:rPr>
              <a:t>poss</a:t>
            </a:r>
            <a:r>
              <a:rPr lang="en-US" sz="1800" kern="0">
                <a:latin typeface="Calibri"/>
                <a:cs typeface="Calibri"/>
              </a:rPr>
              <a:t>(</a:t>
            </a:r>
            <a:r>
              <a:rPr lang="en-US" sz="1800" i="1" kern="0">
                <a:latin typeface="Calibri"/>
                <a:cs typeface="Calibri"/>
              </a:rPr>
              <a:t>X</a:t>
            </a:r>
            <a:r>
              <a:rPr lang="en-US" sz="1800" kern="0">
                <a:latin typeface="Calibri"/>
                <a:cs typeface="Calibri"/>
              </a:rPr>
              <a:t>)</a:t>
            </a:r>
          </a:p>
        </p:txBody>
      </p:sp>
      <p:sp>
        <p:nvSpPr>
          <p:cNvPr id="119" name="Text Placeholder 41"/>
          <p:cNvSpPr txBox="1">
            <a:spLocks/>
          </p:cNvSpPr>
          <p:nvPr/>
        </p:nvSpPr>
        <p:spPr bwMode="auto">
          <a:xfrm>
            <a:off x="7540085" y="3030788"/>
            <a:ext cx="6346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b="1" kern="0">
                <a:latin typeface="Calibri"/>
                <a:cs typeface="Calibri"/>
              </a:rPr>
              <a:t>cert</a:t>
            </a:r>
            <a:r>
              <a:rPr lang="en-US" sz="1800" kern="0">
                <a:latin typeface="Calibri"/>
                <a:cs typeface="Calibri"/>
              </a:rPr>
              <a:t>(</a:t>
            </a:r>
            <a:r>
              <a:rPr lang="en-US" sz="1800" i="1" kern="0">
                <a:latin typeface="Calibri"/>
                <a:cs typeface="Calibri"/>
              </a:rPr>
              <a:t>X</a:t>
            </a:r>
            <a:r>
              <a:rPr lang="en-US" sz="1800" kern="0">
                <a:latin typeface="Calibri"/>
                <a:cs typeface="Calibri"/>
              </a:rPr>
              <a:t>)</a:t>
            </a:r>
          </a:p>
        </p:txBody>
      </p:sp>
      <p:cxnSp>
        <p:nvCxnSpPr>
          <p:cNvPr id="120" name="Straight Connector 119"/>
          <p:cNvCxnSpPr/>
          <p:nvPr/>
        </p:nvCxnSpPr>
        <p:spPr bwMode="auto">
          <a:xfrm>
            <a:off x="6117159" y="3403342"/>
            <a:ext cx="2157809" cy="158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Text Placeholder 41"/>
          <p:cNvSpPr txBox="1">
            <a:spLocks/>
          </p:cNvSpPr>
          <p:nvPr/>
        </p:nvSpPr>
        <p:spPr bwMode="auto">
          <a:xfrm>
            <a:off x="6242021" y="3446637"/>
            <a:ext cx="1463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A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22" name="Text Placeholder 41"/>
          <p:cNvSpPr txBox="1">
            <a:spLocks/>
          </p:cNvSpPr>
          <p:nvPr/>
        </p:nvSpPr>
        <p:spPr bwMode="auto">
          <a:xfrm>
            <a:off x="6657854" y="344101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v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23" name="Text Placeholder 41"/>
          <p:cNvSpPr txBox="1">
            <a:spLocks/>
          </p:cNvSpPr>
          <p:nvPr/>
        </p:nvSpPr>
        <p:spPr bwMode="auto">
          <a:xfrm>
            <a:off x="6242021" y="3720280"/>
            <a:ext cx="1383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B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25" name="Text Placeholder 41"/>
          <p:cNvSpPr txBox="1">
            <a:spLocks/>
          </p:cNvSpPr>
          <p:nvPr/>
        </p:nvSpPr>
        <p:spPr bwMode="auto">
          <a:xfrm>
            <a:off x="6657854" y="3720280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26" name="Text Placeholder 41"/>
          <p:cNvSpPr txBox="1">
            <a:spLocks/>
          </p:cNvSpPr>
          <p:nvPr/>
        </p:nvSpPr>
        <p:spPr bwMode="auto">
          <a:xfrm>
            <a:off x="6242021" y="3993923"/>
            <a:ext cx="1410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C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27" name="Text Placeholder 41"/>
          <p:cNvSpPr txBox="1">
            <a:spLocks/>
          </p:cNvSpPr>
          <p:nvPr/>
        </p:nvSpPr>
        <p:spPr bwMode="auto">
          <a:xfrm>
            <a:off x="6657854" y="3993923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u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29" name="Text Placeholder 41"/>
          <p:cNvSpPr txBox="1">
            <a:spLocks/>
          </p:cNvSpPr>
          <p:nvPr/>
        </p:nvSpPr>
        <p:spPr bwMode="auto">
          <a:xfrm>
            <a:off x="6242021" y="4267566"/>
            <a:ext cx="1548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D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1" name="Text Placeholder 41"/>
          <p:cNvSpPr txBox="1">
            <a:spLocks/>
          </p:cNvSpPr>
          <p:nvPr/>
        </p:nvSpPr>
        <p:spPr bwMode="auto">
          <a:xfrm>
            <a:off x="6242021" y="4541209"/>
            <a:ext cx="1282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E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3" name="Text Placeholder 41"/>
          <p:cNvSpPr txBox="1">
            <a:spLocks/>
          </p:cNvSpPr>
          <p:nvPr/>
        </p:nvSpPr>
        <p:spPr bwMode="auto">
          <a:xfrm>
            <a:off x="6242021" y="4814852"/>
            <a:ext cx="1282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F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5" name="Text Placeholder 41"/>
          <p:cNvSpPr txBox="1">
            <a:spLocks/>
          </p:cNvSpPr>
          <p:nvPr/>
        </p:nvSpPr>
        <p:spPr bwMode="auto">
          <a:xfrm>
            <a:off x="6242021" y="5088495"/>
            <a:ext cx="1667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G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7" name="Text Placeholder 41"/>
          <p:cNvSpPr txBox="1">
            <a:spLocks/>
          </p:cNvSpPr>
          <p:nvPr/>
        </p:nvSpPr>
        <p:spPr bwMode="auto">
          <a:xfrm>
            <a:off x="6242021" y="5362138"/>
            <a:ext cx="1667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H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9" name="Text Placeholder 41"/>
          <p:cNvSpPr txBox="1">
            <a:spLocks/>
          </p:cNvSpPr>
          <p:nvPr/>
        </p:nvSpPr>
        <p:spPr bwMode="auto">
          <a:xfrm>
            <a:off x="6242021" y="5635781"/>
            <a:ext cx="1026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J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40" name="Text Placeholder 41"/>
          <p:cNvSpPr txBox="1">
            <a:spLocks/>
          </p:cNvSpPr>
          <p:nvPr/>
        </p:nvSpPr>
        <p:spPr bwMode="auto">
          <a:xfrm>
            <a:off x="6657854" y="5635781"/>
            <a:ext cx="4744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lang="en-US" sz="1800" i="1" ker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41" name="Text Placeholder 41"/>
          <p:cNvSpPr txBox="1">
            <a:spLocks/>
          </p:cNvSpPr>
          <p:nvPr/>
        </p:nvSpPr>
        <p:spPr bwMode="auto">
          <a:xfrm>
            <a:off x="6242021" y="5909424"/>
            <a:ext cx="1539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K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42" name="Text Placeholder 41"/>
          <p:cNvSpPr txBox="1">
            <a:spLocks/>
          </p:cNvSpPr>
          <p:nvPr/>
        </p:nvSpPr>
        <p:spPr bwMode="auto">
          <a:xfrm>
            <a:off x="6657854" y="5909424"/>
            <a:ext cx="4744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lang="en-US" sz="1800" i="1" ker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43" name="Text Placeholder 41"/>
          <p:cNvSpPr txBox="1">
            <a:spLocks/>
          </p:cNvSpPr>
          <p:nvPr/>
        </p:nvSpPr>
        <p:spPr bwMode="auto">
          <a:xfrm>
            <a:off x="6242021" y="6183065"/>
            <a:ext cx="1098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L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45" name="Text Placeholder 41"/>
          <p:cNvSpPr txBox="1">
            <a:spLocks/>
          </p:cNvSpPr>
          <p:nvPr/>
        </p:nvSpPr>
        <p:spPr bwMode="auto">
          <a:xfrm>
            <a:off x="6657854" y="618306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47" name="Text Placeholder 41"/>
          <p:cNvSpPr txBox="1">
            <a:spLocks/>
          </p:cNvSpPr>
          <p:nvPr/>
        </p:nvSpPr>
        <p:spPr bwMode="auto">
          <a:xfrm>
            <a:off x="7540085" y="344101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v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48" name="Text Placeholder 41"/>
          <p:cNvSpPr txBox="1">
            <a:spLocks/>
          </p:cNvSpPr>
          <p:nvPr/>
        </p:nvSpPr>
        <p:spPr bwMode="auto">
          <a:xfrm>
            <a:off x="7540085" y="3720280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49" name="Text Placeholder 41"/>
          <p:cNvSpPr txBox="1">
            <a:spLocks/>
          </p:cNvSpPr>
          <p:nvPr/>
        </p:nvSpPr>
        <p:spPr bwMode="auto">
          <a:xfrm>
            <a:off x="7540085" y="3993923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u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57" name="Text Placeholder 41"/>
          <p:cNvSpPr txBox="1">
            <a:spLocks/>
          </p:cNvSpPr>
          <p:nvPr/>
        </p:nvSpPr>
        <p:spPr bwMode="auto">
          <a:xfrm>
            <a:off x="7540085" y="5635781"/>
            <a:ext cx="1923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GB" sz="1800">
                <a:sym typeface="Symbol"/>
              </a:rPr>
              <a:t>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58" name="Text Placeholder 41"/>
          <p:cNvSpPr txBox="1">
            <a:spLocks/>
          </p:cNvSpPr>
          <p:nvPr/>
        </p:nvSpPr>
        <p:spPr bwMode="auto">
          <a:xfrm>
            <a:off x="7540085" y="5909424"/>
            <a:ext cx="1923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GB" sz="1800">
                <a:sym typeface="Symbol"/>
              </a:rPr>
              <a:t>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59" name="Text Placeholder 41"/>
          <p:cNvSpPr txBox="1">
            <a:spLocks/>
          </p:cNvSpPr>
          <p:nvPr/>
        </p:nvSpPr>
        <p:spPr bwMode="auto">
          <a:xfrm>
            <a:off x="7540085" y="618306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61" name="AutoShape 33"/>
          <p:cNvSpPr>
            <a:spLocks noChangeArrowheads="1"/>
          </p:cNvSpPr>
          <p:nvPr/>
        </p:nvSpPr>
        <p:spPr bwMode="auto">
          <a:xfrm>
            <a:off x="3146111" y="2562522"/>
            <a:ext cx="584896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E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162" name="AutoShape 33"/>
          <p:cNvSpPr>
            <a:spLocks noChangeArrowheads="1"/>
          </p:cNvSpPr>
          <p:nvPr/>
        </p:nvSpPr>
        <p:spPr bwMode="auto">
          <a:xfrm>
            <a:off x="4239736" y="2562522"/>
            <a:ext cx="520775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F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101" name="Text Placeholder 310"/>
          <p:cNvSpPr txBox="1">
            <a:spLocks/>
          </p:cNvSpPr>
          <p:nvPr/>
        </p:nvSpPr>
        <p:spPr>
          <a:xfrm>
            <a:off x="348173" y="5710416"/>
            <a:ext cx="5249835" cy="8309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R="0" lvl="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tabLst/>
              <a:defRPr/>
            </a:pPr>
            <a:r>
              <a:rPr lang="en-US" sz="1800" kern="0">
                <a:latin typeface="Calibri"/>
                <a:cs typeface="Calibri"/>
              </a:rPr>
              <a:t>For every cyclic or acyclic directed graph:</a:t>
            </a:r>
          </a:p>
          <a:p>
            <a:pPr marL="347663" lvl="0" indent="-228600" defTabSz="862013" eaLnBrk="0" hangingPunct="0">
              <a:spcAft>
                <a:spcPts val="0"/>
              </a:spcAft>
              <a:buSzPct val="80000"/>
              <a:buFont typeface="Lucida Grande"/>
              <a:buChar char="-"/>
              <a:defRPr/>
            </a:pPr>
            <a:r>
              <a:rPr lang="en-US" sz="1800" kern="0">
                <a:latin typeface="Calibri"/>
                <a:cs typeface="Calibri"/>
              </a:rPr>
              <a:t>The Strongly Connected Components graph is a DAG</a:t>
            </a:r>
          </a:p>
          <a:p>
            <a:pPr marL="347663" lvl="0" indent="-228600" defTabSz="862013" eaLnBrk="0" hangingPunct="0">
              <a:spcAft>
                <a:spcPts val="0"/>
              </a:spcAft>
              <a:buSzPct val="80000"/>
              <a:buFont typeface="Lucida Grande"/>
              <a:buChar char="-"/>
              <a:defRPr/>
            </a:pPr>
            <a:r>
              <a:rPr lang="en-US" sz="1800" kern="0">
                <a:latin typeface="Calibri"/>
                <a:cs typeface="Calibri"/>
              </a:rPr>
              <a:t>can be calculated in </a:t>
            </a:r>
            <a:r>
              <a:rPr lang="en-US" sz="1800" b="1" kern="0">
                <a:latin typeface="Calibri"/>
                <a:cs typeface="Calibri"/>
              </a:rPr>
              <a:t>O(</a:t>
            </a:r>
            <a:r>
              <a:rPr lang="en-US" sz="1800" b="1" i="1" kern="0">
                <a:latin typeface="Calibri"/>
                <a:cs typeface="Calibri"/>
              </a:rPr>
              <a:t>n</a:t>
            </a:r>
            <a:r>
              <a:rPr lang="en-US" sz="1800" b="1" kern="0">
                <a:latin typeface="Calibri"/>
                <a:cs typeface="Calibri"/>
              </a:rPr>
              <a:t>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148531" y="6282809"/>
            <a:ext cx="1436999" cy="323165"/>
          </a:xfrm>
          <a:prstGeom prst="rect">
            <a:avLst/>
          </a:prstGeom>
          <a:gradFill rotWithShape="1">
            <a:gsLst>
              <a:gs pos="0">
                <a:srgbClr val="D2DA7A">
                  <a:tint val="45000"/>
                  <a:satMod val="200000"/>
                </a:srgbClr>
              </a:gs>
              <a:gs pos="30000">
                <a:srgbClr val="D2DA7A">
                  <a:tint val="61000"/>
                  <a:satMod val="200000"/>
                </a:srgbClr>
              </a:gs>
              <a:gs pos="45000">
                <a:srgbClr val="D2DA7A">
                  <a:tint val="66000"/>
                  <a:satMod val="200000"/>
                </a:srgbClr>
              </a:gs>
              <a:gs pos="55000">
                <a:srgbClr val="D2DA7A">
                  <a:tint val="66000"/>
                  <a:satMod val="200000"/>
                </a:srgbClr>
              </a:gs>
              <a:gs pos="73000">
                <a:srgbClr val="D2DA7A">
                  <a:tint val="61000"/>
                  <a:satMod val="200000"/>
                </a:srgbClr>
              </a:gs>
              <a:gs pos="100000">
                <a:srgbClr val="D2DA7A">
                  <a:tint val="45000"/>
                  <a:satMod val="200000"/>
                </a:srgbClr>
              </a:gs>
            </a:gsLst>
            <a:lin ang="950000" scaled="1"/>
          </a:gradFill>
          <a:ln w="9525" cap="flat" cmpd="sng" algn="ctr">
            <a:solidFill>
              <a:srgbClr val="D2DA7A"/>
            </a:solidFill>
            <a:prstDash val="soli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wrap="none" tIns="9144" bIns="27432" rtlCol="0">
            <a:spAutoFit/>
          </a:bodyPr>
          <a:lstStyle/>
          <a:p>
            <a:pPr defTabSz="2656912" eaLnBrk="0" hangingPunct="0">
              <a:spcAft>
                <a:spcPts val="0"/>
              </a:spcAft>
              <a:tabLst>
                <a:tab pos="1790700" algn="l"/>
              </a:tabLst>
              <a:defRPr/>
            </a:pPr>
            <a:r>
              <a:rPr lang="en-US" sz="1800" kern="0" dirty="0">
                <a:solidFill>
                  <a:srgbClr val="0000FF"/>
                </a:solidFill>
                <a:latin typeface="Calibri"/>
                <a:cs typeface="Calibri"/>
                <a:sym typeface="Symbol"/>
              </a:rPr>
              <a:t>Tarjan [1972]</a:t>
            </a:r>
            <a:endParaRPr lang="en-US" sz="1800" dirty="0" smtClean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03" name="Text Placeholder 41"/>
          <p:cNvSpPr txBox="1">
            <a:spLocks/>
          </p:cNvSpPr>
          <p:nvPr/>
        </p:nvSpPr>
        <p:spPr bwMode="auto">
          <a:xfrm>
            <a:off x="5502572" y="742315"/>
            <a:ext cx="31460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73038" marR="0" lvl="1" indent="-173038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   Initialize </a:t>
            </a:r>
            <a:r>
              <a:rPr lang="en-US" sz="1600" b="1" kern="0">
                <a:solidFill>
                  <a:srgbClr val="000000"/>
                </a:solidFill>
                <a:latin typeface="Calibri"/>
                <a:cs typeface="Calibri"/>
              </a:rPr>
              <a:t>closed 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with explicit beliefs</a:t>
            </a:r>
          </a:p>
        </p:txBody>
      </p:sp>
      <p:sp>
        <p:nvSpPr>
          <p:cNvPr id="115" name="Text Placeholder 41"/>
          <p:cNvSpPr txBox="1">
            <a:spLocks/>
          </p:cNvSpPr>
          <p:nvPr/>
        </p:nvSpPr>
        <p:spPr bwMode="auto">
          <a:xfrm>
            <a:off x="5502572" y="979009"/>
            <a:ext cx="314602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68275" lvl="1" indent="-168275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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 MAIN</a:t>
            </a:r>
          </a:p>
          <a:p>
            <a:pPr marL="400050" lvl="1" indent="-285750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   </a:t>
            </a:r>
            <a:r>
              <a:rPr lang="en-US" sz="1600" u="sng" kern="0">
                <a:solidFill>
                  <a:srgbClr val="000000"/>
                </a:solidFill>
                <a:latin typeface="Calibri"/>
                <a:cs typeface="Calibri"/>
              </a:rPr>
              <a:t>Step 1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: if </a:t>
            </a:r>
            <a:r>
              <a:rPr lang="en-GB" sz="160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</a:t>
            </a:r>
            <a:r>
              <a:rPr lang="en-US" sz="160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 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preferred edges from </a:t>
            </a:r>
            <a:r>
              <a:rPr lang="en-US" sz="1600" b="1" kern="0">
                <a:solidFill>
                  <a:srgbClr val="000000"/>
                </a:solidFill>
                <a:latin typeface="Calibri"/>
                <a:cs typeface="Calibri"/>
              </a:rPr>
              <a:t>open 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to </a:t>
            </a:r>
            <a:r>
              <a:rPr lang="en-US" sz="1600" b="1" kern="0">
                <a:solidFill>
                  <a:srgbClr val="000000"/>
                </a:solidFill>
                <a:latin typeface="Calibri"/>
                <a:cs typeface="Calibri"/>
              </a:rPr>
              <a:t>closed </a:t>
            </a:r>
            <a:br>
              <a:rPr lang="en-US" sz="1600" b="1" ker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GB" sz="1600">
                <a:solidFill>
                  <a:srgbClr val="000000"/>
                </a:solidFill>
                <a:sym typeface="Symbol"/>
              </a:rPr>
              <a:t>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follow</a:t>
            </a:r>
          </a:p>
        </p:txBody>
      </p:sp>
      <p:sp>
        <p:nvSpPr>
          <p:cNvPr id="124" name="Text Placeholder 41"/>
          <p:cNvSpPr txBox="1">
            <a:spLocks/>
          </p:cNvSpPr>
          <p:nvPr/>
        </p:nvSpPr>
        <p:spPr bwMode="auto">
          <a:xfrm>
            <a:off x="5502572" y="505621"/>
            <a:ext cx="364142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73038" lvl="1" indent="-173038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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Keep 2 sets: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closed</a:t>
            </a:r>
            <a:r>
              <a:rPr kumimoji="0" lang="en-US" sz="160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 /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open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201590" y="3007034"/>
            <a:ext cx="4845357" cy="1314152"/>
          </a:xfrm>
          <a:custGeom>
            <a:avLst/>
            <a:gdLst>
              <a:gd name="connsiteX0" fmla="*/ 0 w 3930166"/>
              <a:gd name="connsiteY0" fmla="*/ 107517 h 290632"/>
              <a:gd name="connsiteX1" fmla="*/ 665247 w 3930166"/>
              <a:gd name="connsiteY1" fmla="*/ 263753 h 290632"/>
              <a:gd name="connsiteX2" fmla="*/ 1537124 w 3930166"/>
              <a:gd name="connsiteY2" fmla="*/ 112557 h 290632"/>
              <a:gd name="connsiteX3" fmla="*/ 2676108 w 3930166"/>
              <a:gd name="connsiteY3" fmla="*/ 278872 h 290632"/>
              <a:gd name="connsiteX4" fmla="*/ 3744535 w 3930166"/>
              <a:gd name="connsiteY4" fmla="*/ 41999 h 290632"/>
              <a:gd name="connsiteX5" fmla="*/ 3789893 w 3930166"/>
              <a:gd name="connsiteY5" fmla="*/ 26879 h 290632"/>
              <a:gd name="connsiteX0" fmla="*/ 770890 w 4701056"/>
              <a:gd name="connsiteY0" fmla="*/ 107517 h 290632"/>
              <a:gd name="connsiteX1" fmla="*/ 110875 w 4701056"/>
              <a:gd name="connsiteY1" fmla="*/ 112557 h 290632"/>
              <a:gd name="connsiteX2" fmla="*/ 1436137 w 4701056"/>
              <a:gd name="connsiteY2" fmla="*/ 263753 h 290632"/>
              <a:gd name="connsiteX3" fmla="*/ 2308014 w 4701056"/>
              <a:gd name="connsiteY3" fmla="*/ 112557 h 290632"/>
              <a:gd name="connsiteX4" fmla="*/ 3446998 w 4701056"/>
              <a:gd name="connsiteY4" fmla="*/ 278872 h 290632"/>
              <a:gd name="connsiteX5" fmla="*/ 4515425 w 4701056"/>
              <a:gd name="connsiteY5" fmla="*/ 41999 h 290632"/>
              <a:gd name="connsiteX6" fmla="*/ 4560783 w 4701056"/>
              <a:gd name="connsiteY6" fmla="*/ 26879 h 290632"/>
              <a:gd name="connsiteX0" fmla="*/ 901113 w 4831279"/>
              <a:gd name="connsiteY0" fmla="*/ 146156 h 329271"/>
              <a:gd name="connsiteX1" fmla="*/ 119771 w 4831279"/>
              <a:gd name="connsiteY1" fmla="*/ 0 h 329271"/>
              <a:gd name="connsiteX2" fmla="*/ 241098 w 4831279"/>
              <a:gd name="connsiteY2" fmla="*/ 151196 h 329271"/>
              <a:gd name="connsiteX3" fmla="*/ 1566360 w 4831279"/>
              <a:gd name="connsiteY3" fmla="*/ 302392 h 329271"/>
              <a:gd name="connsiteX4" fmla="*/ 2438237 w 4831279"/>
              <a:gd name="connsiteY4" fmla="*/ 151196 h 329271"/>
              <a:gd name="connsiteX5" fmla="*/ 3577221 w 4831279"/>
              <a:gd name="connsiteY5" fmla="*/ 317511 h 329271"/>
              <a:gd name="connsiteX6" fmla="*/ 4645648 w 4831279"/>
              <a:gd name="connsiteY6" fmla="*/ 80638 h 329271"/>
              <a:gd name="connsiteX7" fmla="*/ 4691006 w 4831279"/>
              <a:gd name="connsiteY7" fmla="*/ 65518 h 329271"/>
              <a:gd name="connsiteX0" fmla="*/ 0 w 4929895"/>
              <a:gd name="connsiteY0" fmla="*/ 0 h 354470"/>
              <a:gd name="connsiteX1" fmla="*/ 218387 w 4929895"/>
              <a:gd name="connsiteY1" fmla="*/ 25199 h 354470"/>
              <a:gd name="connsiteX2" fmla="*/ 339714 w 4929895"/>
              <a:gd name="connsiteY2" fmla="*/ 176395 h 354470"/>
              <a:gd name="connsiteX3" fmla="*/ 1664976 w 4929895"/>
              <a:gd name="connsiteY3" fmla="*/ 327591 h 354470"/>
              <a:gd name="connsiteX4" fmla="*/ 2536853 w 4929895"/>
              <a:gd name="connsiteY4" fmla="*/ 176395 h 354470"/>
              <a:gd name="connsiteX5" fmla="*/ 3675837 w 4929895"/>
              <a:gd name="connsiteY5" fmla="*/ 342710 h 354470"/>
              <a:gd name="connsiteX6" fmla="*/ 4744264 w 4929895"/>
              <a:gd name="connsiteY6" fmla="*/ 105837 h 354470"/>
              <a:gd name="connsiteX7" fmla="*/ 4789622 w 4929895"/>
              <a:gd name="connsiteY7" fmla="*/ 90717 h 354470"/>
              <a:gd name="connsiteX0" fmla="*/ 0 w 4929895"/>
              <a:gd name="connsiteY0" fmla="*/ 0 h 354470"/>
              <a:gd name="connsiteX1" fmla="*/ 339714 w 4929895"/>
              <a:gd name="connsiteY1" fmla="*/ 176395 h 354470"/>
              <a:gd name="connsiteX2" fmla="*/ 1664976 w 4929895"/>
              <a:gd name="connsiteY2" fmla="*/ 327591 h 354470"/>
              <a:gd name="connsiteX3" fmla="*/ 2536853 w 4929895"/>
              <a:gd name="connsiteY3" fmla="*/ 176395 h 354470"/>
              <a:gd name="connsiteX4" fmla="*/ 3675837 w 4929895"/>
              <a:gd name="connsiteY4" fmla="*/ 342710 h 354470"/>
              <a:gd name="connsiteX5" fmla="*/ 4744264 w 4929895"/>
              <a:gd name="connsiteY5" fmla="*/ 105837 h 354470"/>
              <a:gd name="connsiteX6" fmla="*/ 4789622 w 4929895"/>
              <a:gd name="connsiteY6" fmla="*/ 90717 h 354470"/>
              <a:gd name="connsiteX0" fmla="*/ 0 w 4929895"/>
              <a:gd name="connsiteY0" fmla="*/ 0 h 354470"/>
              <a:gd name="connsiteX1" fmla="*/ 815314 w 4929895"/>
              <a:gd name="connsiteY1" fmla="*/ 176395 h 354470"/>
              <a:gd name="connsiteX2" fmla="*/ 1664976 w 4929895"/>
              <a:gd name="connsiteY2" fmla="*/ 327591 h 354470"/>
              <a:gd name="connsiteX3" fmla="*/ 2536853 w 4929895"/>
              <a:gd name="connsiteY3" fmla="*/ 176395 h 354470"/>
              <a:gd name="connsiteX4" fmla="*/ 3675837 w 4929895"/>
              <a:gd name="connsiteY4" fmla="*/ 342710 h 354470"/>
              <a:gd name="connsiteX5" fmla="*/ 4744264 w 4929895"/>
              <a:gd name="connsiteY5" fmla="*/ 105837 h 354470"/>
              <a:gd name="connsiteX6" fmla="*/ 4789622 w 4929895"/>
              <a:gd name="connsiteY6" fmla="*/ 90717 h 354470"/>
              <a:gd name="connsiteX0" fmla="*/ 0 w 5046368"/>
              <a:gd name="connsiteY0" fmla="*/ 67199 h 290632"/>
              <a:gd name="connsiteX1" fmla="*/ 931787 w 5046368"/>
              <a:gd name="connsiteY1" fmla="*/ 112557 h 290632"/>
              <a:gd name="connsiteX2" fmla="*/ 1781449 w 5046368"/>
              <a:gd name="connsiteY2" fmla="*/ 263753 h 290632"/>
              <a:gd name="connsiteX3" fmla="*/ 2653326 w 5046368"/>
              <a:gd name="connsiteY3" fmla="*/ 112557 h 290632"/>
              <a:gd name="connsiteX4" fmla="*/ 3792310 w 5046368"/>
              <a:gd name="connsiteY4" fmla="*/ 278872 h 290632"/>
              <a:gd name="connsiteX5" fmla="*/ 4860737 w 5046368"/>
              <a:gd name="connsiteY5" fmla="*/ 41999 h 290632"/>
              <a:gd name="connsiteX6" fmla="*/ 4906095 w 5046368"/>
              <a:gd name="connsiteY6" fmla="*/ 26879 h 290632"/>
              <a:gd name="connsiteX0" fmla="*/ 0 w 5046368"/>
              <a:gd name="connsiteY0" fmla="*/ 67199 h 290632"/>
              <a:gd name="connsiteX1" fmla="*/ 931787 w 5046368"/>
              <a:gd name="connsiteY1" fmla="*/ 112557 h 290632"/>
              <a:gd name="connsiteX2" fmla="*/ 1781449 w 5046368"/>
              <a:gd name="connsiteY2" fmla="*/ 263753 h 290632"/>
              <a:gd name="connsiteX3" fmla="*/ 2653326 w 5046368"/>
              <a:gd name="connsiteY3" fmla="*/ 112557 h 290632"/>
              <a:gd name="connsiteX4" fmla="*/ 3792310 w 5046368"/>
              <a:gd name="connsiteY4" fmla="*/ 278872 h 290632"/>
              <a:gd name="connsiteX5" fmla="*/ 4860737 w 5046368"/>
              <a:gd name="connsiteY5" fmla="*/ 41999 h 290632"/>
              <a:gd name="connsiteX6" fmla="*/ 4906095 w 5046368"/>
              <a:gd name="connsiteY6" fmla="*/ 26879 h 290632"/>
              <a:gd name="connsiteX0" fmla="*/ 0 w 5046368"/>
              <a:gd name="connsiteY0" fmla="*/ 67199 h 319191"/>
              <a:gd name="connsiteX1" fmla="*/ 931787 w 5046368"/>
              <a:gd name="connsiteY1" fmla="*/ 112557 h 319191"/>
              <a:gd name="connsiteX2" fmla="*/ 1781449 w 5046368"/>
              <a:gd name="connsiteY2" fmla="*/ 263753 h 319191"/>
              <a:gd name="connsiteX3" fmla="*/ 2653326 w 5046368"/>
              <a:gd name="connsiteY3" fmla="*/ 283912 h 319191"/>
              <a:gd name="connsiteX4" fmla="*/ 3792310 w 5046368"/>
              <a:gd name="connsiteY4" fmla="*/ 278872 h 319191"/>
              <a:gd name="connsiteX5" fmla="*/ 4860737 w 5046368"/>
              <a:gd name="connsiteY5" fmla="*/ 41999 h 319191"/>
              <a:gd name="connsiteX6" fmla="*/ 4906095 w 5046368"/>
              <a:gd name="connsiteY6" fmla="*/ 26879 h 319191"/>
              <a:gd name="connsiteX0" fmla="*/ 0 w 5046368"/>
              <a:gd name="connsiteY0" fmla="*/ 126837 h 1188568"/>
              <a:gd name="connsiteX1" fmla="*/ 931787 w 5046368"/>
              <a:gd name="connsiteY1" fmla="*/ 172195 h 1188568"/>
              <a:gd name="connsiteX2" fmla="*/ 1781449 w 5046368"/>
              <a:gd name="connsiteY2" fmla="*/ 1160009 h 1188568"/>
              <a:gd name="connsiteX3" fmla="*/ 2653326 w 5046368"/>
              <a:gd name="connsiteY3" fmla="*/ 343550 h 1188568"/>
              <a:gd name="connsiteX4" fmla="*/ 3792310 w 5046368"/>
              <a:gd name="connsiteY4" fmla="*/ 338510 h 1188568"/>
              <a:gd name="connsiteX5" fmla="*/ 4860737 w 5046368"/>
              <a:gd name="connsiteY5" fmla="*/ 101637 h 1188568"/>
              <a:gd name="connsiteX6" fmla="*/ 4906095 w 5046368"/>
              <a:gd name="connsiteY6" fmla="*/ 86517 h 1188568"/>
              <a:gd name="connsiteX0" fmla="*/ 0 w 5046368"/>
              <a:gd name="connsiteY0" fmla="*/ 67199 h 1223008"/>
              <a:gd name="connsiteX1" fmla="*/ 868697 w 5046368"/>
              <a:gd name="connsiteY1" fmla="*/ 1019733 h 1223008"/>
              <a:gd name="connsiteX2" fmla="*/ 1781449 w 5046368"/>
              <a:gd name="connsiteY2" fmla="*/ 1100371 h 1223008"/>
              <a:gd name="connsiteX3" fmla="*/ 2653326 w 5046368"/>
              <a:gd name="connsiteY3" fmla="*/ 283912 h 1223008"/>
              <a:gd name="connsiteX4" fmla="*/ 3792310 w 5046368"/>
              <a:gd name="connsiteY4" fmla="*/ 278872 h 1223008"/>
              <a:gd name="connsiteX5" fmla="*/ 4860737 w 5046368"/>
              <a:gd name="connsiteY5" fmla="*/ 41999 h 1223008"/>
              <a:gd name="connsiteX6" fmla="*/ 4906095 w 5046368"/>
              <a:gd name="connsiteY6" fmla="*/ 26879 h 1223008"/>
              <a:gd name="connsiteX0" fmla="*/ 0 w 5046368"/>
              <a:gd name="connsiteY0" fmla="*/ 974375 h 1223008"/>
              <a:gd name="connsiteX1" fmla="*/ 868697 w 5046368"/>
              <a:gd name="connsiteY1" fmla="*/ 1019733 h 1223008"/>
              <a:gd name="connsiteX2" fmla="*/ 1781449 w 5046368"/>
              <a:gd name="connsiteY2" fmla="*/ 1100371 h 1223008"/>
              <a:gd name="connsiteX3" fmla="*/ 2653326 w 5046368"/>
              <a:gd name="connsiteY3" fmla="*/ 283912 h 1223008"/>
              <a:gd name="connsiteX4" fmla="*/ 3792310 w 5046368"/>
              <a:gd name="connsiteY4" fmla="*/ 278872 h 1223008"/>
              <a:gd name="connsiteX5" fmla="*/ 4860737 w 5046368"/>
              <a:gd name="connsiteY5" fmla="*/ 41999 h 1223008"/>
              <a:gd name="connsiteX6" fmla="*/ 4906095 w 5046368"/>
              <a:gd name="connsiteY6" fmla="*/ 26879 h 1223008"/>
              <a:gd name="connsiteX0" fmla="*/ 0 w 5046368"/>
              <a:gd name="connsiteY0" fmla="*/ 974375 h 1209568"/>
              <a:gd name="connsiteX1" fmla="*/ 868697 w 5046368"/>
              <a:gd name="connsiteY1" fmla="*/ 1019733 h 1209568"/>
              <a:gd name="connsiteX2" fmla="*/ 1781449 w 5046368"/>
              <a:gd name="connsiteY2" fmla="*/ 1100371 h 1209568"/>
              <a:gd name="connsiteX3" fmla="*/ 2779505 w 5046368"/>
              <a:gd name="connsiteY3" fmla="*/ 364550 h 1209568"/>
              <a:gd name="connsiteX4" fmla="*/ 3792310 w 5046368"/>
              <a:gd name="connsiteY4" fmla="*/ 278872 h 1209568"/>
              <a:gd name="connsiteX5" fmla="*/ 4860737 w 5046368"/>
              <a:gd name="connsiteY5" fmla="*/ 41999 h 1209568"/>
              <a:gd name="connsiteX6" fmla="*/ 4906095 w 5046368"/>
              <a:gd name="connsiteY6" fmla="*/ 26879 h 1209568"/>
              <a:gd name="connsiteX0" fmla="*/ 0 w 5046368"/>
              <a:gd name="connsiteY0" fmla="*/ 974375 h 1275086"/>
              <a:gd name="connsiteX1" fmla="*/ 868697 w 5046368"/>
              <a:gd name="connsiteY1" fmla="*/ 1019733 h 1275086"/>
              <a:gd name="connsiteX2" fmla="*/ 1946453 w 5046368"/>
              <a:gd name="connsiteY2" fmla="*/ 1165889 h 1275086"/>
              <a:gd name="connsiteX3" fmla="*/ 2779505 w 5046368"/>
              <a:gd name="connsiteY3" fmla="*/ 364550 h 1275086"/>
              <a:gd name="connsiteX4" fmla="*/ 3792310 w 5046368"/>
              <a:gd name="connsiteY4" fmla="*/ 278872 h 1275086"/>
              <a:gd name="connsiteX5" fmla="*/ 4860737 w 5046368"/>
              <a:gd name="connsiteY5" fmla="*/ 41999 h 1275086"/>
              <a:gd name="connsiteX6" fmla="*/ 4906095 w 5046368"/>
              <a:gd name="connsiteY6" fmla="*/ 26879 h 1275086"/>
              <a:gd name="connsiteX0" fmla="*/ 0 w 5046368"/>
              <a:gd name="connsiteY0" fmla="*/ 974375 h 1167569"/>
              <a:gd name="connsiteX1" fmla="*/ 868697 w 5046368"/>
              <a:gd name="connsiteY1" fmla="*/ 1019733 h 1167569"/>
              <a:gd name="connsiteX2" fmla="*/ 1946453 w 5046368"/>
              <a:gd name="connsiteY2" fmla="*/ 1165889 h 1167569"/>
              <a:gd name="connsiteX3" fmla="*/ 3099806 w 5046368"/>
              <a:gd name="connsiteY3" fmla="*/ 1019733 h 1167569"/>
              <a:gd name="connsiteX4" fmla="*/ 3792310 w 5046368"/>
              <a:gd name="connsiteY4" fmla="*/ 278872 h 1167569"/>
              <a:gd name="connsiteX5" fmla="*/ 4860737 w 5046368"/>
              <a:gd name="connsiteY5" fmla="*/ 41999 h 1167569"/>
              <a:gd name="connsiteX6" fmla="*/ 4906095 w 5046368"/>
              <a:gd name="connsiteY6" fmla="*/ 26879 h 1167569"/>
              <a:gd name="connsiteX0" fmla="*/ 0 w 5046368"/>
              <a:gd name="connsiteY0" fmla="*/ 974375 h 1167569"/>
              <a:gd name="connsiteX1" fmla="*/ 868697 w 5046368"/>
              <a:gd name="connsiteY1" fmla="*/ 1019733 h 1167569"/>
              <a:gd name="connsiteX2" fmla="*/ 1946453 w 5046368"/>
              <a:gd name="connsiteY2" fmla="*/ 1165889 h 1167569"/>
              <a:gd name="connsiteX3" fmla="*/ 3167749 w 5046368"/>
              <a:gd name="connsiteY3" fmla="*/ 1019733 h 1167569"/>
              <a:gd name="connsiteX4" fmla="*/ 3792310 w 5046368"/>
              <a:gd name="connsiteY4" fmla="*/ 278872 h 1167569"/>
              <a:gd name="connsiteX5" fmla="*/ 4860737 w 5046368"/>
              <a:gd name="connsiteY5" fmla="*/ 41999 h 1167569"/>
              <a:gd name="connsiteX6" fmla="*/ 4906095 w 5046368"/>
              <a:gd name="connsiteY6" fmla="*/ 26879 h 1167569"/>
              <a:gd name="connsiteX0" fmla="*/ 0 w 4860737"/>
              <a:gd name="connsiteY0" fmla="*/ 932376 h 1125570"/>
              <a:gd name="connsiteX1" fmla="*/ 868697 w 4860737"/>
              <a:gd name="connsiteY1" fmla="*/ 977734 h 1125570"/>
              <a:gd name="connsiteX2" fmla="*/ 1946453 w 4860737"/>
              <a:gd name="connsiteY2" fmla="*/ 1123890 h 1125570"/>
              <a:gd name="connsiteX3" fmla="*/ 3167749 w 4860737"/>
              <a:gd name="connsiteY3" fmla="*/ 977734 h 1125570"/>
              <a:gd name="connsiteX4" fmla="*/ 3792310 w 4860737"/>
              <a:gd name="connsiteY4" fmla="*/ 236873 h 1125570"/>
              <a:gd name="connsiteX5" fmla="*/ 4860737 w 4860737"/>
              <a:gd name="connsiteY5" fmla="*/ 0 h 1125570"/>
              <a:gd name="connsiteX0" fmla="*/ 0 w 4933466"/>
              <a:gd name="connsiteY0" fmla="*/ 932376 h 1211248"/>
              <a:gd name="connsiteX1" fmla="*/ 868697 w 4933466"/>
              <a:gd name="connsiteY1" fmla="*/ 977734 h 1211248"/>
              <a:gd name="connsiteX2" fmla="*/ 1946453 w 4933466"/>
              <a:gd name="connsiteY2" fmla="*/ 1123890 h 1211248"/>
              <a:gd name="connsiteX3" fmla="*/ 3167749 w 4933466"/>
              <a:gd name="connsiteY3" fmla="*/ 977734 h 1211248"/>
              <a:gd name="connsiteX4" fmla="*/ 4651301 w 4933466"/>
              <a:gd name="connsiteY4" fmla="*/ 1048292 h 1211248"/>
              <a:gd name="connsiteX5" fmla="*/ 4860737 w 4933466"/>
              <a:gd name="connsiteY5" fmla="*/ 0 h 1211248"/>
              <a:gd name="connsiteX0" fmla="*/ 0 w 4651301"/>
              <a:gd name="connsiteY0" fmla="*/ 0 h 278872"/>
              <a:gd name="connsiteX1" fmla="*/ 868697 w 4651301"/>
              <a:gd name="connsiteY1" fmla="*/ 45358 h 278872"/>
              <a:gd name="connsiteX2" fmla="*/ 1946453 w 4651301"/>
              <a:gd name="connsiteY2" fmla="*/ 191514 h 278872"/>
              <a:gd name="connsiteX3" fmla="*/ 3167749 w 4651301"/>
              <a:gd name="connsiteY3" fmla="*/ 45358 h 278872"/>
              <a:gd name="connsiteX4" fmla="*/ 4651301 w 4651301"/>
              <a:gd name="connsiteY4" fmla="*/ 115916 h 278872"/>
              <a:gd name="connsiteX0" fmla="*/ 0 w 4835717"/>
              <a:gd name="connsiteY0" fmla="*/ 0 h 278872"/>
              <a:gd name="connsiteX1" fmla="*/ 868697 w 4835717"/>
              <a:gd name="connsiteY1" fmla="*/ 45358 h 278872"/>
              <a:gd name="connsiteX2" fmla="*/ 1946453 w 4835717"/>
              <a:gd name="connsiteY2" fmla="*/ 191514 h 278872"/>
              <a:gd name="connsiteX3" fmla="*/ 3167749 w 4835717"/>
              <a:gd name="connsiteY3" fmla="*/ 45358 h 278872"/>
              <a:gd name="connsiteX4" fmla="*/ 4835717 w 4835717"/>
              <a:gd name="connsiteY4" fmla="*/ 115916 h 278872"/>
              <a:gd name="connsiteX0" fmla="*/ 0 w 4835717"/>
              <a:gd name="connsiteY0" fmla="*/ 0 h 208314"/>
              <a:gd name="connsiteX1" fmla="*/ 868697 w 4835717"/>
              <a:gd name="connsiteY1" fmla="*/ 45358 h 208314"/>
              <a:gd name="connsiteX2" fmla="*/ 1946453 w 4835717"/>
              <a:gd name="connsiteY2" fmla="*/ 191514 h 208314"/>
              <a:gd name="connsiteX3" fmla="*/ 3167749 w 4835717"/>
              <a:gd name="connsiteY3" fmla="*/ 45358 h 208314"/>
              <a:gd name="connsiteX4" fmla="*/ 4835717 w 4835717"/>
              <a:gd name="connsiteY4" fmla="*/ 115916 h 208314"/>
              <a:gd name="connsiteX0" fmla="*/ 0 w 4835717"/>
              <a:gd name="connsiteY0" fmla="*/ 0 h 1131450"/>
              <a:gd name="connsiteX1" fmla="*/ 868697 w 4835717"/>
              <a:gd name="connsiteY1" fmla="*/ 45358 h 1131450"/>
              <a:gd name="connsiteX2" fmla="*/ 1946453 w 4835717"/>
              <a:gd name="connsiteY2" fmla="*/ 191514 h 1131450"/>
              <a:gd name="connsiteX3" fmla="*/ 3259958 w 4835717"/>
              <a:gd name="connsiteY3" fmla="*/ 1118850 h 1131450"/>
              <a:gd name="connsiteX4" fmla="*/ 4835717 w 4835717"/>
              <a:gd name="connsiteY4" fmla="*/ 115916 h 1131450"/>
              <a:gd name="connsiteX0" fmla="*/ 0 w 4835717"/>
              <a:gd name="connsiteY0" fmla="*/ 0 h 1201168"/>
              <a:gd name="connsiteX1" fmla="*/ 868697 w 4835717"/>
              <a:gd name="connsiteY1" fmla="*/ 45358 h 1201168"/>
              <a:gd name="connsiteX2" fmla="*/ 2184253 w 4835717"/>
              <a:gd name="connsiteY2" fmla="*/ 609823 h 1201168"/>
              <a:gd name="connsiteX3" fmla="*/ 3259958 w 4835717"/>
              <a:gd name="connsiteY3" fmla="*/ 1118850 h 1201168"/>
              <a:gd name="connsiteX4" fmla="*/ 4835717 w 4835717"/>
              <a:gd name="connsiteY4" fmla="*/ 115916 h 1201168"/>
              <a:gd name="connsiteX0" fmla="*/ 0 w 4665860"/>
              <a:gd name="connsiteY0" fmla="*/ 0 h 1200328"/>
              <a:gd name="connsiteX1" fmla="*/ 868697 w 4665860"/>
              <a:gd name="connsiteY1" fmla="*/ 45358 h 1200328"/>
              <a:gd name="connsiteX2" fmla="*/ 2184253 w 4665860"/>
              <a:gd name="connsiteY2" fmla="*/ 609823 h 1200328"/>
              <a:gd name="connsiteX3" fmla="*/ 3259958 w 4665860"/>
              <a:gd name="connsiteY3" fmla="*/ 1118850 h 1200328"/>
              <a:gd name="connsiteX4" fmla="*/ 4665860 w 4665860"/>
              <a:gd name="connsiteY4" fmla="*/ 1098690 h 1200328"/>
              <a:gd name="connsiteX0" fmla="*/ 0 w 4665860"/>
              <a:gd name="connsiteY0" fmla="*/ 0 h 1351524"/>
              <a:gd name="connsiteX1" fmla="*/ 868697 w 4665860"/>
              <a:gd name="connsiteY1" fmla="*/ 45358 h 1351524"/>
              <a:gd name="connsiteX2" fmla="*/ 2184253 w 4665860"/>
              <a:gd name="connsiteY2" fmla="*/ 609823 h 1351524"/>
              <a:gd name="connsiteX3" fmla="*/ 3114367 w 4665860"/>
              <a:gd name="connsiteY3" fmla="*/ 1270046 h 1351524"/>
              <a:gd name="connsiteX4" fmla="*/ 4665860 w 4665860"/>
              <a:gd name="connsiteY4" fmla="*/ 1098690 h 1351524"/>
              <a:gd name="connsiteX0" fmla="*/ 0 w 4665860"/>
              <a:gd name="connsiteY0" fmla="*/ 0 h 1366643"/>
              <a:gd name="connsiteX1" fmla="*/ 868697 w 4665860"/>
              <a:gd name="connsiteY1" fmla="*/ 45358 h 1366643"/>
              <a:gd name="connsiteX2" fmla="*/ 2038662 w 4665860"/>
              <a:gd name="connsiteY2" fmla="*/ 519105 h 1366643"/>
              <a:gd name="connsiteX3" fmla="*/ 3114367 w 4665860"/>
              <a:gd name="connsiteY3" fmla="*/ 1270046 h 1366643"/>
              <a:gd name="connsiteX4" fmla="*/ 4665860 w 4665860"/>
              <a:gd name="connsiteY4" fmla="*/ 1098690 h 1366643"/>
              <a:gd name="connsiteX0" fmla="*/ 0 w 4665860"/>
              <a:gd name="connsiteY0" fmla="*/ 0 h 1366644"/>
              <a:gd name="connsiteX1" fmla="*/ 868697 w 4665860"/>
              <a:gd name="connsiteY1" fmla="*/ 45358 h 1366644"/>
              <a:gd name="connsiteX2" fmla="*/ 2232784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868697 w 4665860"/>
              <a:gd name="connsiteY1" fmla="*/ 45358 h 1366644"/>
              <a:gd name="connsiteX2" fmla="*/ 2232784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868697 w 4665860"/>
              <a:gd name="connsiteY1" fmla="*/ 45358 h 1366644"/>
              <a:gd name="connsiteX2" fmla="*/ 2232784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868697 w 4665860"/>
              <a:gd name="connsiteY1" fmla="*/ 45358 h 1366644"/>
              <a:gd name="connsiteX2" fmla="*/ 2232784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868697 w 4665860"/>
              <a:gd name="connsiteY1" fmla="*/ 45358 h 1366644"/>
              <a:gd name="connsiteX2" fmla="*/ 2232784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868697 w 4665860"/>
              <a:gd name="connsiteY1" fmla="*/ 45358 h 1366644"/>
              <a:gd name="connsiteX2" fmla="*/ 2308180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868697 w 4665860"/>
              <a:gd name="connsiteY1" fmla="*/ 45358 h 1366644"/>
              <a:gd name="connsiteX2" fmla="*/ 2308180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868697 w 4665860"/>
              <a:gd name="connsiteY1" fmla="*/ 45358 h 1366644"/>
              <a:gd name="connsiteX2" fmla="*/ 2308180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1062819 w 4665860"/>
              <a:gd name="connsiteY1" fmla="*/ 59087 h 1366644"/>
              <a:gd name="connsiteX2" fmla="*/ 2308180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1062819 w 4665860"/>
              <a:gd name="connsiteY1" fmla="*/ 59087 h 1366644"/>
              <a:gd name="connsiteX2" fmla="*/ 2308180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2451 h 1369095"/>
              <a:gd name="connsiteX1" fmla="*/ 1062819 w 4665860"/>
              <a:gd name="connsiteY1" fmla="*/ 61538 h 1369095"/>
              <a:gd name="connsiteX2" fmla="*/ 2308180 w 4665860"/>
              <a:gd name="connsiteY2" fmla="*/ 521556 h 1369095"/>
              <a:gd name="connsiteX3" fmla="*/ 3114367 w 4665860"/>
              <a:gd name="connsiteY3" fmla="*/ 1272497 h 1369095"/>
              <a:gd name="connsiteX4" fmla="*/ 4665860 w 4665860"/>
              <a:gd name="connsiteY4" fmla="*/ 1101141 h 1369095"/>
              <a:gd name="connsiteX0" fmla="*/ 0 w 4665860"/>
              <a:gd name="connsiteY0" fmla="*/ 0 h 1366644"/>
              <a:gd name="connsiteX1" fmla="*/ 1062819 w 4665860"/>
              <a:gd name="connsiteY1" fmla="*/ 59087 h 1366644"/>
              <a:gd name="connsiteX2" fmla="*/ 2308180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286722"/>
              <a:gd name="connsiteX1" fmla="*/ 1062819 w 4665860"/>
              <a:gd name="connsiteY1" fmla="*/ 59087 h 1286722"/>
              <a:gd name="connsiteX2" fmla="*/ 2308180 w 4665860"/>
              <a:gd name="connsiteY2" fmla="*/ 519105 h 1286722"/>
              <a:gd name="connsiteX3" fmla="*/ 3114367 w 4665860"/>
              <a:gd name="connsiteY3" fmla="*/ 1190124 h 1286722"/>
              <a:gd name="connsiteX4" fmla="*/ 4665860 w 4665860"/>
              <a:gd name="connsiteY4" fmla="*/ 1098690 h 1286722"/>
              <a:gd name="connsiteX0" fmla="*/ 0 w 4665860"/>
              <a:gd name="connsiteY0" fmla="*/ 0 h 1286722"/>
              <a:gd name="connsiteX1" fmla="*/ 1062819 w 4665860"/>
              <a:gd name="connsiteY1" fmla="*/ 59087 h 1286722"/>
              <a:gd name="connsiteX2" fmla="*/ 2308180 w 4665860"/>
              <a:gd name="connsiteY2" fmla="*/ 519105 h 1286722"/>
              <a:gd name="connsiteX3" fmla="*/ 3114367 w 4665860"/>
              <a:gd name="connsiteY3" fmla="*/ 1190124 h 1286722"/>
              <a:gd name="connsiteX4" fmla="*/ 4665860 w 4665860"/>
              <a:gd name="connsiteY4" fmla="*/ 1098690 h 1286722"/>
              <a:gd name="connsiteX0" fmla="*/ 0 w 4665860"/>
              <a:gd name="connsiteY0" fmla="*/ 0 h 1286722"/>
              <a:gd name="connsiteX1" fmla="*/ 1062819 w 4665860"/>
              <a:gd name="connsiteY1" fmla="*/ 59087 h 1286722"/>
              <a:gd name="connsiteX2" fmla="*/ 2308180 w 4665860"/>
              <a:gd name="connsiteY2" fmla="*/ 519105 h 1286722"/>
              <a:gd name="connsiteX3" fmla="*/ 3114367 w 4665860"/>
              <a:gd name="connsiteY3" fmla="*/ 1190124 h 1286722"/>
              <a:gd name="connsiteX4" fmla="*/ 4665860 w 4665860"/>
              <a:gd name="connsiteY4" fmla="*/ 1098690 h 1286722"/>
              <a:gd name="connsiteX0" fmla="*/ 0 w 4665860"/>
              <a:gd name="connsiteY0" fmla="*/ 0 h 1286722"/>
              <a:gd name="connsiteX1" fmla="*/ 1062819 w 4665860"/>
              <a:gd name="connsiteY1" fmla="*/ 59087 h 1286722"/>
              <a:gd name="connsiteX2" fmla="*/ 2308180 w 4665860"/>
              <a:gd name="connsiteY2" fmla="*/ 519105 h 1286722"/>
              <a:gd name="connsiteX3" fmla="*/ 3114367 w 4665860"/>
              <a:gd name="connsiteY3" fmla="*/ 1190124 h 1286722"/>
              <a:gd name="connsiteX4" fmla="*/ 4665860 w 4665860"/>
              <a:gd name="connsiteY4" fmla="*/ 1098690 h 1286722"/>
              <a:gd name="connsiteX0" fmla="*/ 0 w 4665860"/>
              <a:gd name="connsiteY0" fmla="*/ 0 h 1286722"/>
              <a:gd name="connsiteX1" fmla="*/ 1062819 w 4665860"/>
              <a:gd name="connsiteY1" fmla="*/ 59087 h 1286722"/>
              <a:gd name="connsiteX2" fmla="*/ 2308180 w 4665860"/>
              <a:gd name="connsiteY2" fmla="*/ 519105 h 1286722"/>
              <a:gd name="connsiteX3" fmla="*/ 3114367 w 4665860"/>
              <a:gd name="connsiteY3" fmla="*/ 1190124 h 1286722"/>
              <a:gd name="connsiteX4" fmla="*/ 4665860 w 4665860"/>
              <a:gd name="connsiteY4" fmla="*/ 1098690 h 1286722"/>
              <a:gd name="connsiteX0" fmla="*/ 0 w 4665860"/>
              <a:gd name="connsiteY0" fmla="*/ 0 h 1286722"/>
              <a:gd name="connsiteX1" fmla="*/ 1234033 w 4665860"/>
              <a:gd name="connsiteY1" fmla="*/ 59087 h 1286722"/>
              <a:gd name="connsiteX2" fmla="*/ 2308180 w 4665860"/>
              <a:gd name="connsiteY2" fmla="*/ 519105 h 1286722"/>
              <a:gd name="connsiteX3" fmla="*/ 3114367 w 4665860"/>
              <a:gd name="connsiteY3" fmla="*/ 1190124 h 1286722"/>
              <a:gd name="connsiteX4" fmla="*/ 4665860 w 4665860"/>
              <a:gd name="connsiteY4" fmla="*/ 1098690 h 1286722"/>
              <a:gd name="connsiteX0" fmla="*/ 0 w 4665860"/>
              <a:gd name="connsiteY0" fmla="*/ 29719 h 1314152"/>
              <a:gd name="connsiteX1" fmla="*/ 1234033 w 4665860"/>
              <a:gd name="connsiteY1" fmla="*/ 88806 h 1314152"/>
              <a:gd name="connsiteX2" fmla="*/ 2206247 w 4665860"/>
              <a:gd name="connsiteY2" fmla="*/ 562553 h 1314152"/>
              <a:gd name="connsiteX3" fmla="*/ 3114367 w 4665860"/>
              <a:gd name="connsiteY3" fmla="*/ 1219843 h 1314152"/>
              <a:gd name="connsiteX4" fmla="*/ 4665860 w 4665860"/>
              <a:gd name="connsiteY4" fmla="*/ 1128409 h 1314152"/>
              <a:gd name="connsiteX0" fmla="*/ 0 w 4665860"/>
              <a:gd name="connsiteY0" fmla="*/ 29719 h 1314152"/>
              <a:gd name="connsiteX1" fmla="*/ 1234033 w 4665860"/>
              <a:gd name="connsiteY1" fmla="*/ 88806 h 1314152"/>
              <a:gd name="connsiteX2" fmla="*/ 2206247 w 4665860"/>
              <a:gd name="connsiteY2" fmla="*/ 562553 h 1314152"/>
              <a:gd name="connsiteX3" fmla="*/ 3114367 w 4665860"/>
              <a:gd name="connsiteY3" fmla="*/ 1219843 h 1314152"/>
              <a:gd name="connsiteX4" fmla="*/ 4665860 w 4665860"/>
              <a:gd name="connsiteY4" fmla="*/ 1128409 h 1314152"/>
              <a:gd name="connsiteX0" fmla="*/ 0 w 4665860"/>
              <a:gd name="connsiteY0" fmla="*/ 29719 h 1314152"/>
              <a:gd name="connsiteX1" fmla="*/ 1234033 w 4665860"/>
              <a:gd name="connsiteY1" fmla="*/ 88806 h 1314152"/>
              <a:gd name="connsiteX2" fmla="*/ 2206247 w 4665860"/>
              <a:gd name="connsiteY2" fmla="*/ 562553 h 1314152"/>
              <a:gd name="connsiteX3" fmla="*/ 3114367 w 4665860"/>
              <a:gd name="connsiteY3" fmla="*/ 1219843 h 1314152"/>
              <a:gd name="connsiteX4" fmla="*/ 4665860 w 4665860"/>
              <a:gd name="connsiteY4" fmla="*/ 1128409 h 1314152"/>
              <a:gd name="connsiteX0" fmla="*/ 0 w 4665860"/>
              <a:gd name="connsiteY0" fmla="*/ 32007 h 1314152"/>
              <a:gd name="connsiteX1" fmla="*/ 1234033 w 4665860"/>
              <a:gd name="connsiteY1" fmla="*/ 91094 h 1314152"/>
              <a:gd name="connsiteX2" fmla="*/ 2206247 w 4665860"/>
              <a:gd name="connsiteY2" fmla="*/ 578570 h 1314152"/>
              <a:gd name="connsiteX3" fmla="*/ 3114367 w 4665860"/>
              <a:gd name="connsiteY3" fmla="*/ 1222131 h 1314152"/>
              <a:gd name="connsiteX4" fmla="*/ 4665860 w 4665860"/>
              <a:gd name="connsiteY4" fmla="*/ 1130697 h 1314152"/>
              <a:gd name="connsiteX0" fmla="*/ 0 w 4665860"/>
              <a:gd name="connsiteY0" fmla="*/ 32007 h 1314152"/>
              <a:gd name="connsiteX1" fmla="*/ 1234033 w 4665860"/>
              <a:gd name="connsiteY1" fmla="*/ 91094 h 1314152"/>
              <a:gd name="connsiteX2" fmla="*/ 2206247 w 4665860"/>
              <a:gd name="connsiteY2" fmla="*/ 578570 h 1314152"/>
              <a:gd name="connsiteX3" fmla="*/ 3114367 w 4665860"/>
              <a:gd name="connsiteY3" fmla="*/ 1222131 h 1314152"/>
              <a:gd name="connsiteX4" fmla="*/ 4665860 w 4665860"/>
              <a:gd name="connsiteY4" fmla="*/ 1130697 h 1314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5860" h="1314152">
                <a:moveTo>
                  <a:pt x="0" y="32007"/>
                </a:moveTo>
                <a:cubicBezTo>
                  <a:pt x="354273" y="51703"/>
                  <a:pt x="866325" y="0"/>
                  <a:pt x="1234033" y="91094"/>
                </a:cubicBezTo>
                <a:cubicBezTo>
                  <a:pt x="1601741" y="182188"/>
                  <a:pt x="1928043" y="322750"/>
                  <a:pt x="2206247" y="578570"/>
                </a:cubicBezTo>
                <a:cubicBezTo>
                  <a:pt x="2484451" y="834390"/>
                  <a:pt x="2704432" y="1130110"/>
                  <a:pt x="3114367" y="1222131"/>
                </a:cubicBezTo>
                <a:cubicBezTo>
                  <a:pt x="3524302" y="1314152"/>
                  <a:pt x="4306046" y="1223095"/>
                  <a:pt x="4665860" y="1130697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 smtClean="0"/>
          </a:p>
        </p:txBody>
      </p:sp>
      <p:sp>
        <p:nvSpPr>
          <p:cNvPr id="167" name="Text Placeholder 41"/>
          <p:cNvSpPr txBox="1">
            <a:spLocks/>
          </p:cNvSpPr>
          <p:nvPr/>
        </p:nvSpPr>
        <p:spPr bwMode="auto">
          <a:xfrm>
            <a:off x="6657854" y="5088495"/>
            <a:ext cx="4873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lang="en-US" sz="1800" i="1" ker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68" name="Text Placeholder 41"/>
          <p:cNvSpPr txBox="1">
            <a:spLocks/>
          </p:cNvSpPr>
          <p:nvPr/>
        </p:nvSpPr>
        <p:spPr bwMode="auto">
          <a:xfrm>
            <a:off x="6657854" y="5362138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69" name="Text Placeholder 41"/>
          <p:cNvSpPr txBox="1">
            <a:spLocks/>
          </p:cNvSpPr>
          <p:nvPr/>
        </p:nvSpPr>
        <p:spPr bwMode="auto">
          <a:xfrm>
            <a:off x="7540085" y="5088495"/>
            <a:ext cx="1923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GB" sz="1800">
                <a:sym typeface="Symbol"/>
              </a:rPr>
              <a:t>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70" name="Text Placeholder 41"/>
          <p:cNvSpPr txBox="1">
            <a:spLocks/>
          </p:cNvSpPr>
          <p:nvPr/>
        </p:nvSpPr>
        <p:spPr bwMode="auto">
          <a:xfrm>
            <a:off x="7540085" y="5362138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71" name="Text Placeholder 41"/>
          <p:cNvSpPr txBox="1">
            <a:spLocks/>
          </p:cNvSpPr>
          <p:nvPr/>
        </p:nvSpPr>
        <p:spPr bwMode="auto">
          <a:xfrm>
            <a:off x="6657854" y="4814852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72" name="Text Placeholder 41"/>
          <p:cNvSpPr txBox="1">
            <a:spLocks/>
          </p:cNvSpPr>
          <p:nvPr/>
        </p:nvSpPr>
        <p:spPr bwMode="auto">
          <a:xfrm>
            <a:off x="7540085" y="4814852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73" name="Text Placeholder 41"/>
          <p:cNvSpPr txBox="1">
            <a:spLocks/>
          </p:cNvSpPr>
          <p:nvPr/>
        </p:nvSpPr>
        <p:spPr bwMode="auto">
          <a:xfrm>
            <a:off x="6657854" y="4541209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74" name="Text Placeholder 41"/>
          <p:cNvSpPr txBox="1">
            <a:spLocks/>
          </p:cNvSpPr>
          <p:nvPr/>
        </p:nvSpPr>
        <p:spPr bwMode="auto">
          <a:xfrm>
            <a:off x="7540085" y="4541209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75" name="Text Placeholder 41"/>
          <p:cNvSpPr txBox="1">
            <a:spLocks/>
          </p:cNvSpPr>
          <p:nvPr/>
        </p:nvSpPr>
        <p:spPr bwMode="auto">
          <a:xfrm>
            <a:off x="6657854" y="4267566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76" name="Text Placeholder 41"/>
          <p:cNvSpPr txBox="1">
            <a:spLocks/>
          </p:cNvSpPr>
          <p:nvPr/>
        </p:nvSpPr>
        <p:spPr bwMode="auto">
          <a:xfrm>
            <a:off x="7540085" y="4267566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79" name="Text Placeholder 41"/>
          <p:cNvSpPr txBox="1">
            <a:spLocks/>
          </p:cNvSpPr>
          <p:nvPr/>
        </p:nvSpPr>
        <p:spPr bwMode="auto">
          <a:xfrm>
            <a:off x="177801" y="4091535"/>
            <a:ext cx="143309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1588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“</a:t>
            </a:r>
            <a:r>
              <a:rPr kumimoji="0" lang="en-US" sz="1800" b="0" i="0" u="sng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Minimal SCC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”</a:t>
            </a:r>
          </a:p>
          <a:p>
            <a:pPr marL="0" marR="0" lvl="1" indent="1588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 no incoming</a:t>
            </a:r>
            <a:b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</a:br>
            <a:r>
              <a:rPr lang="en-US" sz="1800" ker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edge from </a:t>
            </a:r>
          </a:p>
          <a:p>
            <a:pPr marL="0" marR="0" lvl="1" indent="1588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1800" ker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other SCC </a:t>
            </a:r>
            <a:endParaRPr lang="en-US" sz="1800" kern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80" name="Freeform 179"/>
          <p:cNvSpPr/>
          <p:nvPr/>
        </p:nvSpPr>
        <p:spPr bwMode="auto">
          <a:xfrm rot="18686683">
            <a:off x="1421291" y="4598522"/>
            <a:ext cx="143263" cy="509871"/>
          </a:xfrm>
          <a:custGeom>
            <a:avLst/>
            <a:gdLst>
              <a:gd name="connsiteX0" fmla="*/ 0 w 190500"/>
              <a:gd name="connsiteY0" fmla="*/ 0 h 381000"/>
              <a:gd name="connsiteX1" fmla="*/ 133350 w 190500"/>
              <a:gd name="connsiteY1" fmla="*/ 107950 h 381000"/>
              <a:gd name="connsiteX2" fmla="*/ 114300 w 190500"/>
              <a:gd name="connsiteY2" fmla="*/ 279400 h 381000"/>
              <a:gd name="connsiteX3" fmla="*/ 190500 w 190500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381000">
                <a:moveTo>
                  <a:pt x="0" y="0"/>
                </a:moveTo>
                <a:cubicBezTo>
                  <a:pt x="57150" y="30691"/>
                  <a:pt x="114300" y="61383"/>
                  <a:pt x="133350" y="107950"/>
                </a:cubicBezTo>
                <a:cubicBezTo>
                  <a:pt x="152400" y="154517"/>
                  <a:pt x="104775" y="233892"/>
                  <a:pt x="114300" y="279400"/>
                </a:cubicBezTo>
                <a:cubicBezTo>
                  <a:pt x="123825" y="324908"/>
                  <a:pt x="190500" y="381000"/>
                  <a:pt x="190500" y="3810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 Placeholder 41"/>
          <p:cNvSpPr txBox="1">
            <a:spLocks/>
          </p:cNvSpPr>
          <p:nvPr/>
        </p:nvSpPr>
        <p:spPr bwMode="auto">
          <a:xfrm>
            <a:off x="5502572" y="2458559"/>
            <a:ext cx="31460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400050" lvl="1" indent="0" defTabSz="862013" eaLnBrk="0" hangingPunct="0">
              <a:spcAft>
                <a:spcPts val="0"/>
              </a:spcAft>
              <a:buSzPct val="100000"/>
              <a:defRPr/>
            </a:pPr>
            <a:r>
              <a:rPr lang="en-GB" sz="1600">
                <a:solidFill>
                  <a:srgbClr val="FF0000"/>
                </a:solidFill>
                <a:sym typeface="Symbol"/>
              </a:rPr>
              <a:t></a:t>
            </a:r>
            <a:r>
              <a:rPr lang="en-US" sz="1600"/>
              <a:t> </a:t>
            </a: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resolve minimum SCCs</a:t>
            </a: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112" name="AutoShape 33"/>
          <p:cNvSpPr>
            <a:spLocks noChangeArrowheads="1"/>
          </p:cNvSpPr>
          <p:nvPr/>
        </p:nvSpPr>
        <p:spPr bwMode="auto">
          <a:xfrm>
            <a:off x="2057525" y="4759905"/>
            <a:ext cx="751608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J</a:t>
            </a:r>
            <a:r>
              <a:rPr lang="en-US" sz="2400" dirty="0">
                <a:latin typeface="Calibri"/>
                <a:cs typeface="Calibri"/>
              </a:rPr>
              <a:t>{</a:t>
            </a:r>
            <a:r>
              <a:rPr lang="en-US" sz="2400" i="1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2400" dirty="0">
                <a:latin typeface="Calibri"/>
                <a:cs typeface="Calibri"/>
              </a:rPr>
              <a:t>,</a:t>
            </a:r>
            <a:r>
              <a:rPr lang="en-US" sz="2400" i="1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lang="en-US" sz="2400" dirty="0">
                <a:latin typeface="Calibri"/>
                <a:cs typeface="Calibri"/>
              </a:rPr>
              <a:t>}</a:t>
            </a:r>
          </a:p>
        </p:txBody>
      </p:sp>
      <p:sp>
        <p:nvSpPr>
          <p:cNvPr id="113" name="AutoShape 33"/>
          <p:cNvSpPr>
            <a:spLocks noChangeArrowheads="1"/>
          </p:cNvSpPr>
          <p:nvPr/>
        </p:nvSpPr>
        <p:spPr bwMode="auto">
          <a:xfrm>
            <a:off x="3148531" y="4754864"/>
            <a:ext cx="815728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K</a:t>
            </a:r>
            <a:r>
              <a:rPr lang="en-US" sz="2400" dirty="0">
                <a:latin typeface="Calibri"/>
                <a:cs typeface="Calibri"/>
              </a:rPr>
              <a:t>{</a:t>
            </a:r>
            <a:r>
              <a:rPr lang="en-US" sz="2400" i="1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2400" dirty="0">
                <a:latin typeface="Calibri"/>
                <a:cs typeface="Calibri"/>
              </a:rPr>
              <a:t>,</a:t>
            </a:r>
            <a:r>
              <a:rPr lang="en-US" sz="2400" i="1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lang="en-US" sz="2400" dirty="0">
                <a:latin typeface="Calibri"/>
                <a:cs typeface="Calibri"/>
              </a:rPr>
              <a:t>}</a:t>
            </a:r>
          </a:p>
        </p:txBody>
      </p:sp>
      <p:sp>
        <p:nvSpPr>
          <p:cNvPr id="116" name="AutoShape 33"/>
          <p:cNvSpPr>
            <a:spLocks noChangeArrowheads="1"/>
          </p:cNvSpPr>
          <p:nvPr/>
        </p:nvSpPr>
        <p:spPr bwMode="auto">
          <a:xfrm>
            <a:off x="2044825" y="3646094"/>
            <a:ext cx="854200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>
                <a:latin typeface="Calibri"/>
                <a:cs typeface="Calibri"/>
              </a:rPr>
              <a:t>G</a:t>
            </a:r>
            <a:r>
              <a:rPr lang="en-US" sz="2400" dirty="0">
                <a:latin typeface="Calibri"/>
                <a:cs typeface="Calibri"/>
              </a:rPr>
              <a:t>{</a:t>
            </a:r>
            <a:r>
              <a:rPr lang="en-US" sz="2400" i="1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2400" dirty="0">
                <a:latin typeface="Calibri"/>
                <a:cs typeface="Calibri"/>
              </a:rPr>
              <a:t>,</a:t>
            </a:r>
            <a:r>
              <a:rPr lang="en-US" sz="2400" i="1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lang="en-US" sz="2400" dirty="0">
                <a:latin typeface="Calibri"/>
                <a:cs typeface="Calibri"/>
              </a:rPr>
              <a:t>}</a:t>
            </a:r>
          </a:p>
        </p:txBody>
      </p:sp>
      <p:cxnSp>
        <p:nvCxnSpPr>
          <p:cNvPr id="98" name="Straight Arrow Connector 97"/>
          <p:cNvCxnSpPr>
            <a:stCxn id="92" idx="7"/>
          </p:cNvCxnSpPr>
          <p:nvPr/>
        </p:nvCxnSpPr>
        <p:spPr bwMode="auto">
          <a:xfrm rot="10800000">
            <a:off x="2000208" y="3926385"/>
            <a:ext cx="995962" cy="99203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78" name="Freeform 177"/>
          <p:cNvSpPr/>
          <p:nvPr/>
        </p:nvSpPr>
        <p:spPr bwMode="auto">
          <a:xfrm>
            <a:off x="1595134" y="3376570"/>
            <a:ext cx="2212427" cy="2170155"/>
          </a:xfrm>
          <a:custGeom>
            <a:avLst/>
            <a:gdLst>
              <a:gd name="connsiteX0" fmla="*/ 12700 w 2203450"/>
              <a:gd name="connsiteY0" fmla="*/ 1492250 h 1695450"/>
              <a:gd name="connsiteX1" fmla="*/ 0 w 2203450"/>
              <a:gd name="connsiteY1" fmla="*/ 44450 h 1695450"/>
              <a:gd name="connsiteX2" fmla="*/ 704850 w 2203450"/>
              <a:gd name="connsiteY2" fmla="*/ 0 h 1695450"/>
              <a:gd name="connsiteX3" fmla="*/ 2063750 w 2203450"/>
              <a:gd name="connsiteY3" fmla="*/ 1200150 h 1695450"/>
              <a:gd name="connsiteX4" fmla="*/ 2203450 w 2203450"/>
              <a:gd name="connsiteY4" fmla="*/ 1663700 h 1695450"/>
              <a:gd name="connsiteX5" fmla="*/ 196850 w 2203450"/>
              <a:gd name="connsiteY5" fmla="*/ 1695450 h 1695450"/>
              <a:gd name="connsiteX6" fmla="*/ 12700 w 2203450"/>
              <a:gd name="connsiteY6" fmla="*/ 1492250 h 1695450"/>
              <a:gd name="connsiteX0" fmla="*/ 12700 w 2203450"/>
              <a:gd name="connsiteY0" fmla="*/ 1492250 h 1695450"/>
              <a:gd name="connsiteX1" fmla="*/ 0 w 2203450"/>
              <a:gd name="connsiteY1" fmla="*/ 44450 h 1695450"/>
              <a:gd name="connsiteX2" fmla="*/ 799175 w 2203450"/>
              <a:gd name="connsiteY2" fmla="*/ 0 h 1695450"/>
              <a:gd name="connsiteX3" fmla="*/ 2063750 w 2203450"/>
              <a:gd name="connsiteY3" fmla="*/ 1200150 h 1695450"/>
              <a:gd name="connsiteX4" fmla="*/ 2203450 w 2203450"/>
              <a:gd name="connsiteY4" fmla="*/ 1663700 h 1695450"/>
              <a:gd name="connsiteX5" fmla="*/ 196850 w 2203450"/>
              <a:gd name="connsiteY5" fmla="*/ 1695450 h 1695450"/>
              <a:gd name="connsiteX6" fmla="*/ 12700 w 2203450"/>
              <a:gd name="connsiteY6" fmla="*/ 1492250 h 1695450"/>
              <a:gd name="connsiteX0" fmla="*/ 12700 w 2203450"/>
              <a:gd name="connsiteY0" fmla="*/ 1478521 h 1681721"/>
              <a:gd name="connsiteX1" fmla="*/ 0 w 2203450"/>
              <a:gd name="connsiteY1" fmla="*/ 30721 h 1681721"/>
              <a:gd name="connsiteX2" fmla="*/ 799175 w 2203450"/>
              <a:gd name="connsiteY2" fmla="*/ 0 h 1681721"/>
              <a:gd name="connsiteX3" fmla="*/ 2063750 w 2203450"/>
              <a:gd name="connsiteY3" fmla="*/ 1186421 h 1681721"/>
              <a:gd name="connsiteX4" fmla="*/ 2203450 w 2203450"/>
              <a:gd name="connsiteY4" fmla="*/ 1649971 h 1681721"/>
              <a:gd name="connsiteX5" fmla="*/ 196850 w 2203450"/>
              <a:gd name="connsiteY5" fmla="*/ 1681721 h 1681721"/>
              <a:gd name="connsiteX6" fmla="*/ 12700 w 2203450"/>
              <a:gd name="connsiteY6" fmla="*/ 1478521 h 1681721"/>
              <a:gd name="connsiteX0" fmla="*/ 143779 w 2334529"/>
              <a:gd name="connsiteY0" fmla="*/ 1478521 h 1681721"/>
              <a:gd name="connsiteX1" fmla="*/ 131079 w 2334529"/>
              <a:gd name="connsiteY1" fmla="*/ 30721 h 1681721"/>
              <a:gd name="connsiteX2" fmla="*/ 930254 w 2334529"/>
              <a:gd name="connsiteY2" fmla="*/ 0 h 1681721"/>
              <a:gd name="connsiteX3" fmla="*/ 2194829 w 2334529"/>
              <a:gd name="connsiteY3" fmla="*/ 1186421 h 1681721"/>
              <a:gd name="connsiteX4" fmla="*/ 2334529 w 2334529"/>
              <a:gd name="connsiteY4" fmla="*/ 1649971 h 1681721"/>
              <a:gd name="connsiteX5" fmla="*/ 327929 w 2334529"/>
              <a:gd name="connsiteY5" fmla="*/ 1681721 h 1681721"/>
              <a:gd name="connsiteX6" fmla="*/ 143779 w 2334529"/>
              <a:gd name="connsiteY6" fmla="*/ 1478521 h 1681721"/>
              <a:gd name="connsiteX0" fmla="*/ 180975 w 2371725"/>
              <a:gd name="connsiteY0" fmla="*/ 1478521 h 1753688"/>
              <a:gd name="connsiteX1" fmla="*/ 168275 w 2371725"/>
              <a:gd name="connsiteY1" fmla="*/ 30721 h 1753688"/>
              <a:gd name="connsiteX2" fmla="*/ 967450 w 2371725"/>
              <a:gd name="connsiteY2" fmla="*/ 0 h 1753688"/>
              <a:gd name="connsiteX3" fmla="*/ 2232025 w 2371725"/>
              <a:gd name="connsiteY3" fmla="*/ 1186421 h 1753688"/>
              <a:gd name="connsiteX4" fmla="*/ 2371725 w 2371725"/>
              <a:gd name="connsiteY4" fmla="*/ 1649971 h 1753688"/>
              <a:gd name="connsiteX5" fmla="*/ 365125 w 2371725"/>
              <a:gd name="connsiteY5" fmla="*/ 1681721 h 1753688"/>
              <a:gd name="connsiteX6" fmla="*/ 180975 w 2371725"/>
              <a:gd name="connsiteY6" fmla="*/ 1478521 h 1753688"/>
              <a:gd name="connsiteX0" fmla="*/ 180975 w 2371725"/>
              <a:gd name="connsiteY0" fmla="*/ 1478521 h 1753688"/>
              <a:gd name="connsiteX1" fmla="*/ 168275 w 2371725"/>
              <a:gd name="connsiteY1" fmla="*/ 30721 h 1753688"/>
              <a:gd name="connsiteX2" fmla="*/ 967450 w 2371725"/>
              <a:gd name="connsiteY2" fmla="*/ 0 h 1753688"/>
              <a:gd name="connsiteX3" fmla="*/ 2232025 w 2371725"/>
              <a:gd name="connsiteY3" fmla="*/ 1186421 h 1753688"/>
              <a:gd name="connsiteX4" fmla="*/ 2371725 w 2371725"/>
              <a:gd name="connsiteY4" fmla="*/ 1649971 h 1753688"/>
              <a:gd name="connsiteX5" fmla="*/ 365125 w 2371725"/>
              <a:gd name="connsiteY5" fmla="*/ 1681721 h 1753688"/>
              <a:gd name="connsiteX6" fmla="*/ 180975 w 2371725"/>
              <a:gd name="connsiteY6" fmla="*/ 1478521 h 1753688"/>
              <a:gd name="connsiteX0" fmla="*/ 180975 w 2682875"/>
              <a:gd name="connsiteY0" fmla="*/ 1478521 h 1753688"/>
              <a:gd name="connsiteX1" fmla="*/ 168275 w 2682875"/>
              <a:gd name="connsiteY1" fmla="*/ 30721 h 1753688"/>
              <a:gd name="connsiteX2" fmla="*/ 967450 w 2682875"/>
              <a:gd name="connsiteY2" fmla="*/ 0 h 1753688"/>
              <a:gd name="connsiteX3" fmla="*/ 2232025 w 2682875"/>
              <a:gd name="connsiteY3" fmla="*/ 1186421 h 1753688"/>
              <a:gd name="connsiteX4" fmla="*/ 2371725 w 2682875"/>
              <a:gd name="connsiteY4" fmla="*/ 1649971 h 1753688"/>
              <a:gd name="connsiteX5" fmla="*/ 365125 w 2682875"/>
              <a:gd name="connsiteY5" fmla="*/ 1681721 h 1753688"/>
              <a:gd name="connsiteX6" fmla="*/ 180975 w 2682875"/>
              <a:gd name="connsiteY6" fmla="*/ 1478521 h 1753688"/>
              <a:gd name="connsiteX0" fmla="*/ 180975 w 2682875"/>
              <a:gd name="connsiteY0" fmla="*/ 1478521 h 1753688"/>
              <a:gd name="connsiteX1" fmla="*/ 168275 w 2682875"/>
              <a:gd name="connsiteY1" fmla="*/ 30721 h 1753688"/>
              <a:gd name="connsiteX2" fmla="*/ 967450 w 2682875"/>
              <a:gd name="connsiteY2" fmla="*/ 0 h 1753688"/>
              <a:gd name="connsiteX3" fmla="*/ 2232025 w 2682875"/>
              <a:gd name="connsiteY3" fmla="*/ 1186421 h 1753688"/>
              <a:gd name="connsiteX4" fmla="*/ 2371725 w 2682875"/>
              <a:gd name="connsiteY4" fmla="*/ 1649971 h 1753688"/>
              <a:gd name="connsiteX5" fmla="*/ 365125 w 2682875"/>
              <a:gd name="connsiteY5" fmla="*/ 1681721 h 1753688"/>
              <a:gd name="connsiteX6" fmla="*/ 180975 w 2682875"/>
              <a:gd name="connsiteY6" fmla="*/ 1478521 h 1753688"/>
              <a:gd name="connsiteX0" fmla="*/ 180975 w 2682875"/>
              <a:gd name="connsiteY0" fmla="*/ 1694220 h 1969387"/>
              <a:gd name="connsiteX1" fmla="*/ 168275 w 2682875"/>
              <a:gd name="connsiteY1" fmla="*/ 246420 h 1969387"/>
              <a:gd name="connsiteX2" fmla="*/ 967450 w 2682875"/>
              <a:gd name="connsiteY2" fmla="*/ 215699 h 1969387"/>
              <a:gd name="connsiteX3" fmla="*/ 2232025 w 2682875"/>
              <a:gd name="connsiteY3" fmla="*/ 1402120 h 1969387"/>
              <a:gd name="connsiteX4" fmla="*/ 2371725 w 2682875"/>
              <a:gd name="connsiteY4" fmla="*/ 1865670 h 1969387"/>
              <a:gd name="connsiteX5" fmla="*/ 365125 w 2682875"/>
              <a:gd name="connsiteY5" fmla="*/ 1897420 h 1969387"/>
              <a:gd name="connsiteX6" fmla="*/ 180975 w 2682875"/>
              <a:gd name="connsiteY6" fmla="*/ 1694220 h 1969387"/>
              <a:gd name="connsiteX0" fmla="*/ 367242 w 2684992"/>
              <a:gd name="connsiteY0" fmla="*/ 1931287 h 2201162"/>
              <a:gd name="connsiteX1" fmla="*/ 170392 w 2684992"/>
              <a:gd name="connsiteY1" fmla="*/ 280287 h 2201162"/>
              <a:gd name="connsiteX2" fmla="*/ 969567 w 2684992"/>
              <a:gd name="connsiteY2" fmla="*/ 249566 h 2201162"/>
              <a:gd name="connsiteX3" fmla="*/ 2234142 w 2684992"/>
              <a:gd name="connsiteY3" fmla="*/ 1435987 h 2201162"/>
              <a:gd name="connsiteX4" fmla="*/ 2373842 w 2684992"/>
              <a:gd name="connsiteY4" fmla="*/ 1899537 h 2201162"/>
              <a:gd name="connsiteX5" fmla="*/ 367242 w 2684992"/>
              <a:gd name="connsiteY5" fmla="*/ 1931287 h 2201162"/>
              <a:gd name="connsiteX0" fmla="*/ 367242 w 2684992"/>
              <a:gd name="connsiteY0" fmla="*/ 1915611 h 2185486"/>
              <a:gd name="connsiteX1" fmla="*/ 170392 w 2684992"/>
              <a:gd name="connsiteY1" fmla="*/ 264611 h 2185486"/>
              <a:gd name="connsiteX2" fmla="*/ 969567 w 2684992"/>
              <a:gd name="connsiteY2" fmla="*/ 327946 h 2185486"/>
              <a:gd name="connsiteX3" fmla="*/ 2234142 w 2684992"/>
              <a:gd name="connsiteY3" fmla="*/ 1420311 h 2185486"/>
              <a:gd name="connsiteX4" fmla="*/ 2373842 w 2684992"/>
              <a:gd name="connsiteY4" fmla="*/ 1883861 h 2185486"/>
              <a:gd name="connsiteX5" fmla="*/ 367242 w 2684992"/>
              <a:gd name="connsiteY5" fmla="*/ 1915611 h 2185486"/>
              <a:gd name="connsiteX0" fmla="*/ 367242 w 2684992"/>
              <a:gd name="connsiteY0" fmla="*/ 1900280 h 2170155"/>
              <a:gd name="connsiteX1" fmla="*/ 170392 w 2684992"/>
              <a:gd name="connsiteY1" fmla="*/ 249280 h 2170155"/>
              <a:gd name="connsiteX2" fmla="*/ 969567 w 2684992"/>
              <a:gd name="connsiteY2" fmla="*/ 404598 h 2170155"/>
              <a:gd name="connsiteX3" fmla="*/ 2234142 w 2684992"/>
              <a:gd name="connsiteY3" fmla="*/ 1404980 h 2170155"/>
              <a:gd name="connsiteX4" fmla="*/ 2373842 w 2684992"/>
              <a:gd name="connsiteY4" fmla="*/ 1868530 h 2170155"/>
              <a:gd name="connsiteX5" fmla="*/ 367242 w 2684992"/>
              <a:gd name="connsiteY5" fmla="*/ 1900280 h 2170155"/>
              <a:gd name="connsiteX0" fmla="*/ 367242 w 2658521"/>
              <a:gd name="connsiteY0" fmla="*/ 1900280 h 2170155"/>
              <a:gd name="connsiteX1" fmla="*/ 170392 w 2658521"/>
              <a:gd name="connsiteY1" fmla="*/ 249280 h 2170155"/>
              <a:gd name="connsiteX2" fmla="*/ 969567 w 2658521"/>
              <a:gd name="connsiteY2" fmla="*/ 404598 h 2170155"/>
              <a:gd name="connsiteX3" fmla="*/ 2075317 w 2658521"/>
              <a:gd name="connsiteY3" fmla="*/ 1404980 h 2170155"/>
              <a:gd name="connsiteX4" fmla="*/ 2373842 w 2658521"/>
              <a:gd name="connsiteY4" fmla="*/ 1868530 h 2170155"/>
              <a:gd name="connsiteX5" fmla="*/ 367242 w 2658521"/>
              <a:gd name="connsiteY5" fmla="*/ 1900280 h 2170155"/>
              <a:gd name="connsiteX0" fmla="*/ 303514 w 2212427"/>
              <a:gd name="connsiteY0" fmla="*/ 1900280 h 2170155"/>
              <a:gd name="connsiteX1" fmla="*/ 106664 w 2212427"/>
              <a:gd name="connsiteY1" fmla="*/ 249280 h 2170155"/>
              <a:gd name="connsiteX2" fmla="*/ 905839 w 2212427"/>
              <a:gd name="connsiteY2" fmla="*/ 404598 h 2170155"/>
              <a:gd name="connsiteX3" fmla="*/ 2011589 w 2212427"/>
              <a:gd name="connsiteY3" fmla="*/ 1404980 h 2170155"/>
              <a:gd name="connsiteX4" fmla="*/ 1927748 w 2212427"/>
              <a:gd name="connsiteY4" fmla="*/ 1868530 h 2170155"/>
              <a:gd name="connsiteX5" fmla="*/ 303514 w 2212427"/>
              <a:gd name="connsiteY5" fmla="*/ 1900280 h 217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2427" h="2170155">
                <a:moveTo>
                  <a:pt x="303514" y="1900280"/>
                </a:moveTo>
                <a:cubicBezTo>
                  <a:pt x="0" y="1630405"/>
                  <a:pt x="6277" y="498560"/>
                  <a:pt x="106664" y="249280"/>
                </a:cubicBezTo>
                <a:cubicBezTo>
                  <a:pt x="207052" y="0"/>
                  <a:pt x="588352" y="211981"/>
                  <a:pt x="905839" y="404598"/>
                </a:cubicBezTo>
                <a:cubicBezTo>
                  <a:pt x="1223326" y="597215"/>
                  <a:pt x="1841271" y="1160991"/>
                  <a:pt x="2011589" y="1404980"/>
                </a:cubicBezTo>
                <a:cubicBezTo>
                  <a:pt x="2181907" y="1648969"/>
                  <a:pt x="2212427" y="1785980"/>
                  <a:pt x="1927748" y="1868530"/>
                </a:cubicBezTo>
                <a:cubicBezTo>
                  <a:pt x="1643069" y="1951080"/>
                  <a:pt x="607028" y="2170155"/>
                  <a:pt x="303514" y="1900280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w="158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 236"/>
          <p:cNvGrpSpPr/>
          <p:nvPr/>
        </p:nvGrpSpPr>
        <p:grpSpPr>
          <a:xfrm>
            <a:off x="4718872" y="2330536"/>
            <a:ext cx="918208" cy="1205281"/>
            <a:chOff x="4718872" y="2330536"/>
            <a:chExt cx="918208" cy="1205281"/>
          </a:xfrm>
        </p:grpSpPr>
        <p:pic>
          <p:nvPicPr>
            <p:cNvPr id="232" name="Picture 2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8872" y="2330536"/>
              <a:ext cx="918208" cy="918208"/>
            </a:xfrm>
            <a:prstGeom prst="rect">
              <a:avLst/>
            </a:prstGeom>
          </p:spPr>
        </p:pic>
        <p:sp>
          <p:nvSpPr>
            <p:cNvPr id="233" name="Rectangle 232"/>
            <p:cNvSpPr/>
            <p:nvPr/>
          </p:nvSpPr>
          <p:spPr bwMode="auto">
            <a:xfrm>
              <a:off x="4926881" y="3228040"/>
              <a:ext cx="502191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827213" algn="r"/>
                  <a:tab pos="1887538" algn="l"/>
                  <a:tab pos="4341813" algn="r"/>
                </a:tabLst>
              </a:pPr>
              <a:r>
                <a:rPr lang="en-US" sz="2000" dirty="0" smtClean="0">
                  <a:latin typeface="Calibri"/>
                  <a:cs typeface="Calibri"/>
                </a:rPr>
                <a:t>Alice</a:t>
              </a:r>
            </a:p>
          </p:txBody>
        </p:sp>
      </p:grpSp>
      <p:grpSp>
        <p:nvGrpSpPr>
          <p:cNvPr id="237" name="Group 237"/>
          <p:cNvGrpSpPr/>
          <p:nvPr/>
        </p:nvGrpSpPr>
        <p:grpSpPr>
          <a:xfrm>
            <a:off x="6866964" y="689269"/>
            <a:ext cx="918208" cy="1200584"/>
            <a:chOff x="6866964" y="689269"/>
            <a:chExt cx="918208" cy="1200584"/>
          </a:xfrm>
        </p:grpSpPr>
        <p:pic>
          <p:nvPicPr>
            <p:cNvPr id="238" name="Picture 2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66964" y="689269"/>
              <a:ext cx="918208" cy="918208"/>
            </a:xfrm>
            <a:prstGeom prst="rect">
              <a:avLst/>
            </a:prstGeom>
          </p:spPr>
        </p:pic>
        <p:sp>
          <p:nvSpPr>
            <p:cNvPr id="239" name="Rectangle 238"/>
            <p:cNvSpPr/>
            <p:nvPr/>
          </p:nvSpPr>
          <p:spPr bwMode="auto">
            <a:xfrm>
              <a:off x="7121310" y="1582076"/>
              <a:ext cx="409517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827213" algn="r"/>
                  <a:tab pos="1887538" algn="l"/>
                  <a:tab pos="4341813" algn="r"/>
                </a:tabLst>
              </a:pPr>
              <a:r>
                <a:rPr lang="en-US" sz="2000" smtClean="0">
                  <a:latin typeface="Calibri"/>
                  <a:cs typeface="Calibri"/>
                </a:rPr>
                <a:t>Bob</a:t>
              </a:r>
            </a:p>
          </p:txBody>
        </p:sp>
      </p:grpSp>
      <p:grpSp>
        <p:nvGrpSpPr>
          <p:cNvPr id="243" name="Group 279"/>
          <p:cNvGrpSpPr/>
          <p:nvPr/>
        </p:nvGrpSpPr>
        <p:grpSpPr>
          <a:xfrm>
            <a:off x="6594954" y="1901581"/>
            <a:ext cx="1462229" cy="311047"/>
            <a:chOff x="6990669" y="4925827"/>
            <a:chExt cx="1462229" cy="311047"/>
          </a:xfrm>
        </p:grpSpPr>
        <p:grpSp>
          <p:nvGrpSpPr>
            <p:cNvPr id="244" name="Group 126"/>
            <p:cNvGrpSpPr/>
            <p:nvPr/>
          </p:nvGrpSpPr>
          <p:grpSpPr>
            <a:xfrm>
              <a:off x="6990669" y="4943402"/>
              <a:ext cx="1462229" cy="293472"/>
              <a:chOff x="3450662" y="4644945"/>
              <a:chExt cx="1462229" cy="293472"/>
            </a:xfrm>
            <a:solidFill>
              <a:srgbClr val="6B93CC"/>
            </a:solidFill>
          </p:grpSpPr>
          <p:sp>
            <p:nvSpPr>
              <p:cNvPr id="247" name="Rectangle 246"/>
              <p:cNvSpPr/>
              <p:nvPr/>
            </p:nvSpPr>
            <p:spPr bwMode="auto">
              <a:xfrm>
                <a:off x="4067934" y="4644945"/>
                <a:ext cx="844957" cy="29347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248" name="Rectangle 247"/>
              <p:cNvSpPr/>
              <p:nvPr/>
            </p:nvSpPr>
            <p:spPr bwMode="auto">
              <a:xfrm>
                <a:off x="3450662" y="4644945"/>
                <a:ext cx="617273" cy="29347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</p:grpSp>
        <p:sp>
          <p:nvSpPr>
            <p:cNvPr id="245" name="Rectangle 244"/>
            <p:cNvSpPr/>
            <p:nvPr/>
          </p:nvSpPr>
          <p:spPr bwMode="auto">
            <a:xfrm>
              <a:off x="7047688" y="4925827"/>
              <a:ext cx="568753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i="1" u="sng" smtClean="0">
                  <a:solidFill>
                    <a:schemeClr val="bg1"/>
                  </a:solidFill>
                  <a:latin typeface="+mn-lt"/>
                  <a:cs typeface="Calibri"/>
                </a:rPr>
                <a:t>glyph</a:t>
              </a: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7752823" y="4925827"/>
              <a:ext cx="597382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i="1" smtClean="0">
                  <a:solidFill>
                    <a:schemeClr val="bg1"/>
                  </a:solidFill>
                  <a:latin typeface="+mn-lt"/>
                  <a:cs typeface="Calibri"/>
                </a:rPr>
                <a:t>origin</a:t>
              </a:r>
            </a:p>
          </p:txBody>
        </p:sp>
      </p:grpSp>
      <p:grpSp>
        <p:nvGrpSpPr>
          <p:cNvPr id="264" name="Group 238"/>
          <p:cNvGrpSpPr/>
          <p:nvPr/>
        </p:nvGrpSpPr>
        <p:grpSpPr>
          <a:xfrm>
            <a:off x="6594954" y="2193579"/>
            <a:ext cx="1462229" cy="308085"/>
            <a:chOff x="6594954" y="2199929"/>
            <a:chExt cx="1462229" cy="308085"/>
          </a:xfrm>
        </p:grpSpPr>
        <p:grpSp>
          <p:nvGrpSpPr>
            <p:cNvPr id="269" name="Group 261"/>
            <p:cNvGrpSpPr/>
            <p:nvPr/>
          </p:nvGrpSpPr>
          <p:grpSpPr>
            <a:xfrm>
              <a:off x="6594954" y="2199929"/>
              <a:ext cx="1462229" cy="308085"/>
              <a:chOff x="6990669" y="5222261"/>
              <a:chExt cx="1462229" cy="308085"/>
            </a:xfrm>
          </p:grpSpPr>
          <p:grpSp>
            <p:nvGrpSpPr>
              <p:cNvPr id="281" name="Group 129"/>
              <p:cNvGrpSpPr/>
              <p:nvPr/>
            </p:nvGrpSpPr>
            <p:grpSpPr>
              <a:xfrm>
                <a:off x="6990669" y="5236874"/>
                <a:ext cx="1462229" cy="293472"/>
                <a:chOff x="3450662" y="4644945"/>
                <a:chExt cx="1462229" cy="293472"/>
              </a:xfrm>
              <a:solidFill>
                <a:srgbClr val="DADFED"/>
              </a:solidFill>
            </p:grpSpPr>
            <p:sp>
              <p:nvSpPr>
                <p:cNvPr id="288" name="Rectangle 287"/>
                <p:cNvSpPr/>
                <p:nvPr/>
              </p:nvSpPr>
              <p:spPr bwMode="auto">
                <a:xfrm>
                  <a:off x="4067934" y="4644945"/>
                  <a:ext cx="844957" cy="293472"/>
                </a:xfrm>
                <a:prstGeom prst="rect">
                  <a:avLst/>
                </a:prstGeom>
                <a:solidFill>
                  <a:srgbClr val="D0D6E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  <p:sp>
              <p:nvSpPr>
                <p:cNvPr id="291" name="Rectangle 290"/>
                <p:cNvSpPr/>
                <p:nvPr/>
              </p:nvSpPr>
              <p:spPr bwMode="auto">
                <a:xfrm>
                  <a:off x="3450662" y="4644945"/>
                  <a:ext cx="617273" cy="293472"/>
                </a:xfrm>
                <a:prstGeom prst="rect">
                  <a:avLst/>
                </a:prstGeom>
                <a:solidFill>
                  <a:srgbClr val="D0D6E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</p:grpSp>
          <p:sp>
            <p:nvSpPr>
              <p:cNvPr id="286" name="Rectangle 285"/>
              <p:cNvSpPr/>
              <p:nvPr/>
            </p:nvSpPr>
            <p:spPr bwMode="auto">
              <a:xfrm>
                <a:off x="7844829" y="5222261"/>
                <a:ext cx="381527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smtClean="0">
                    <a:latin typeface="+mn-lt"/>
                    <a:cs typeface="Calibri"/>
                  </a:rPr>
                  <a:t>cow</a:t>
                </a:r>
              </a:p>
            </p:txBody>
          </p:sp>
        </p:grpSp>
        <p:sp>
          <p:nvSpPr>
            <p:cNvPr id="274" name="Rectangle 273"/>
            <p:cNvSpPr/>
            <p:nvPr/>
          </p:nvSpPr>
          <p:spPr bwMode="auto">
            <a:xfrm>
              <a:off x="6978975" y="2259964"/>
              <a:ext cx="77996" cy="18466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baseline="-25000" smtClean="0">
                  <a:latin typeface="+mn-lt"/>
                  <a:cs typeface="Calibri"/>
                </a:rPr>
                <a:t>1</a:t>
              </a:r>
            </a:p>
          </p:txBody>
        </p:sp>
        <p:pic>
          <p:nvPicPr>
            <p:cNvPr id="276" name="Picture 275" descr="Fig_Script2_blue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10997" y="2265967"/>
              <a:ext cx="168276" cy="184150"/>
            </a:xfrm>
            <a:prstGeom prst="rect">
              <a:avLst/>
            </a:prstGeom>
          </p:spPr>
        </p:pic>
      </p:grpSp>
      <p:grpSp>
        <p:nvGrpSpPr>
          <p:cNvPr id="383" name="Group 279"/>
          <p:cNvGrpSpPr/>
          <p:nvPr/>
        </p:nvGrpSpPr>
        <p:grpSpPr>
          <a:xfrm>
            <a:off x="4446862" y="3544284"/>
            <a:ext cx="1462229" cy="311047"/>
            <a:chOff x="6990669" y="4925827"/>
            <a:chExt cx="1462229" cy="311047"/>
          </a:xfrm>
        </p:grpSpPr>
        <p:grpSp>
          <p:nvGrpSpPr>
            <p:cNvPr id="384" name="Group 126"/>
            <p:cNvGrpSpPr/>
            <p:nvPr/>
          </p:nvGrpSpPr>
          <p:grpSpPr>
            <a:xfrm>
              <a:off x="6990669" y="4943402"/>
              <a:ext cx="1462229" cy="293472"/>
              <a:chOff x="3450662" y="4644945"/>
              <a:chExt cx="1462229" cy="293472"/>
            </a:xfrm>
            <a:solidFill>
              <a:srgbClr val="6B93CC"/>
            </a:solidFill>
          </p:grpSpPr>
          <p:sp>
            <p:nvSpPr>
              <p:cNvPr id="387" name="Rectangle 386"/>
              <p:cNvSpPr/>
              <p:nvPr/>
            </p:nvSpPr>
            <p:spPr bwMode="auto">
              <a:xfrm>
                <a:off x="4067934" y="4644945"/>
                <a:ext cx="844957" cy="29347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388" name="Rectangle 387"/>
              <p:cNvSpPr/>
              <p:nvPr/>
            </p:nvSpPr>
            <p:spPr bwMode="auto">
              <a:xfrm>
                <a:off x="3450662" y="4644945"/>
                <a:ext cx="617273" cy="29347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</p:grpSp>
        <p:sp>
          <p:nvSpPr>
            <p:cNvPr id="385" name="Rectangle 384"/>
            <p:cNvSpPr/>
            <p:nvPr/>
          </p:nvSpPr>
          <p:spPr bwMode="auto">
            <a:xfrm>
              <a:off x="7047688" y="4925827"/>
              <a:ext cx="568753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i="1" u="sng" smtClean="0">
                  <a:solidFill>
                    <a:schemeClr val="bg1"/>
                  </a:solidFill>
                  <a:latin typeface="+mn-lt"/>
                  <a:cs typeface="Calibri"/>
                </a:rPr>
                <a:t>glyph</a:t>
              </a: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7752823" y="4925827"/>
              <a:ext cx="597382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i="1" smtClean="0">
                  <a:solidFill>
                    <a:schemeClr val="bg1"/>
                  </a:solidFill>
                  <a:latin typeface="+mn-lt"/>
                  <a:cs typeface="Calibri"/>
                </a:rPr>
                <a:t>origin</a:t>
              </a:r>
            </a:p>
          </p:txBody>
        </p:sp>
      </p:grpSp>
      <p:grpSp>
        <p:nvGrpSpPr>
          <p:cNvPr id="389" name="Group 235"/>
          <p:cNvGrpSpPr/>
          <p:nvPr/>
        </p:nvGrpSpPr>
        <p:grpSpPr>
          <a:xfrm>
            <a:off x="4446862" y="3842632"/>
            <a:ext cx="1462229" cy="308085"/>
            <a:chOff x="4446862" y="3842632"/>
            <a:chExt cx="1462229" cy="308085"/>
          </a:xfrm>
        </p:grpSpPr>
        <p:grpSp>
          <p:nvGrpSpPr>
            <p:cNvPr id="390" name="Group 261"/>
            <p:cNvGrpSpPr/>
            <p:nvPr/>
          </p:nvGrpSpPr>
          <p:grpSpPr>
            <a:xfrm>
              <a:off x="4446862" y="3842632"/>
              <a:ext cx="1462229" cy="308085"/>
              <a:chOff x="6990669" y="5222261"/>
              <a:chExt cx="1462229" cy="308085"/>
            </a:xfrm>
          </p:grpSpPr>
          <p:grpSp>
            <p:nvGrpSpPr>
              <p:cNvPr id="393" name="Group 129"/>
              <p:cNvGrpSpPr/>
              <p:nvPr/>
            </p:nvGrpSpPr>
            <p:grpSpPr>
              <a:xfrm>
                <a:off x="6990669" y="5236874"/>
                <a:ext cx="1462229" cy="293472"/>
                <a:chOff x="3450662" y="4644945"/>
                <a:chExt cx="1462229" cy="293472"/>
              </a:xfrm>
              <a:solidFill>
                <a:srgbClr val="DADFED"/>
              </a:solidFill>
            </p:grpSpPr>
            <p:sp>
              <p:nvSpPr>
                <p:cNvPr id="395" name="Rectangle 394"/>
                <p:cNvSpPr/>
                <p:nvPr/>
              </p:nvSpPr>
              <p:spPr bwMode="auto">
                <a:xfrm>
                  <a:off x="4067934" y="4644945"/>
                  <a:ext cx="844957" cy="293472"/>
                </a:xfrm>
                <a:prstGeom prst="rect">
                  <a:avLst/>
                </a:prstGeom>
                <a:solidFill>
                  <a:srgbClr val="D0D6E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  <p:sp>
              <p:nvSpPr>
                <p:cNvPr id="396" name="Rectangle 395"/>
                <p:cNvSpPr/>
                <p:nvPr/>
              </p:nvSpPr>
              <p:spPr bwMode="auto">
                <a:xfrm>
                  <a:off x="3450662" y="4644945"/>
                  <a:ext cx="617273" cy="293472"/>
                </a:xfrm>
                <a:prstGeom prst="rect">
                  <a:avLst/>
                </a:prstGeom>
                <a:solidFill>
                  <a:srgbClr val="D0D6E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</p:grpSp>
          <p:sp>
            <p:nvSpPr>
              <p:cNvPr id="394" name="Rectangle 393"/>
              <p:cNvSpPr/>
              <p:nvPr/>
            </p:nvSpPr>
            <p:spPr bwMode="auto">
              <a:xfrm>
                <a:off x="7642345" y="5222261"/>
                <a:ext cx="786498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smtClean="0">
                    <a:latin typeface="+mn-lt"/>
                    <a:cs typeface="Calibri"/>
                  </a:rPr>
                  <a:t>ship hull</a:t>
                </a:r>
              </a:p>
            </p:txBody>
          </p:sp>
        </p:grpSp>
        <p:sp>
          <p:nvSpPr>
            <p:cNvPr id="391" name="Rectangle 390"/>
            <p:cNvSpPr/>
            <p:nvPr/>
          </p:nvSpPr>
          <p:spPr bwMode="auto">
            <a:xfrm>
              <a:off x="4830883" y="3902667"/>
              <a:ext cx="77996" cy="18466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baseline="-25000" smtClean="0">
                  <a:latin typeface="+mn-lt"/>
                  <a:cs typeface="Calibri"/>
                </a:rPr>
                <a:t>1</a:t>
              </a:r>
            </a:p>
          </p:txBody>
        </p:sp>
        <p:pic>
          <p:nvPicPr>
            <p:cNvPr id="392" name="Picture 391" descr="Fig_Script2_blue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66080" y="3908670"/>
              <a:ext cx="168276" cy="184150"/>
            </a:xfrm>
            <a:prstGeom prst="rect">
              <a:avLst/>
            </a:prstGeom>
          </p:spPr>
        </p:pic>
      </p:grpSp>
      <p:grpSp>
        <p:nvGrpSpPr>
          <p:cNvPr id="202" name="Group 304"/>
          <p:cNvGrpSpPr/>
          <p:nvPr/>
        </p:nvGrpSpPr>
        <p:grpSpPr>
          <a:xfrm>
            <a:off x="4446862" y="4436994"/>
            <a:ext cx="1462229" cy="298033"/>
            <a:chOff x="4446862" y="4436994"/>
            <a:chExt cx="1462229" cy="298033"/>
          </a:xfrm>
        </p:grpSpPr>
        <p:grpSp>
          <p:nvGrpSpPr>
            <p:cNvPr id="209" name="Group 273"/>
            <p:cNvGrpSpPr/>
            <p:nvPr/>
          </p:nvGrpSpPr>
          <p:grpSpPr>
            <a:xfrm>
              <a:off x="4446862" y="4436994"/>
              <a:ext cx="1462229" cy="298033"/>
              <a:chOff x="6990669" y="5819256"/>
              <a:chExt cx="1462229" cy="298033"/>
            </a:xfrm>
          </p:grpSpPr>
          <p:grpSp>
            <p:nvGrpSpPr>
              <p:cNvPr id="216" name="Group 135"/>
              <p:cNvGrpSpPr/>
              <p:nvPr/>
            </p:nvGrpSpPr>
            <p:grpSpPr>
              <a:xfrm>
                <a:off x="6990669" y="5823817"/>
                <a:ext cx="1462229" cy="293472"/>
                <a:chOff x="3450662" y="4644945"/>
                <a:chExt cx="1462229" cy="293472"/>
              </a:xfrm>
              <a:solidFill>
                <a:srgbClr val="DADFED"/>
              </a:solidFill>
            </p:grpSpPr>
            <p:sp>
              <p:nvSpPr>
                <p:cNvPr id="221" name="Rectangle 220"/>
                <p:cNvSpPr/>
                <p:nvPr/>
              </p:nvSpPr>
              <p:spPr bwMode="auto">
                <a:xfrm>
                  <a:off x="4067934" y="4644945"/>
                  <a:ext cx="844957" cy="293472"/>
                </a:xfrm>
                <a:prstGeom prst="rect">
                  <a:avLst/>
                </a:prstGeom>
                <a:solidFill>
                  <a:srgbClr val="D0D6E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  <p:sp>
              <p:nvSpPr>
                <p:cNvPr id="230" name="Rectangle 229"/>
                <p:cNvSpPr/>
                <p:nvPr/>
              </p:nvSpPr>
              <p:spPr bwMode="auto">
                <a:xfrm>
                  <a:off x="3450662" y="4644945"/>
                  <a:ext cx="617273" cy="293472"/>
                </a:xfrm>
                <a:prstGeom prst="rect">
                  <a:avLst/>
                </a:prstGeom>
                <a:solidFill>
                  <a:srgbClr val="D0D6E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</p:grpSp>
          <p:sp>
            <p:nvSpPr>
              <p:cNvPr id="220" name="Rectangle 219"/>
              <p:cNvSpPr/>
              <p:nvPr/>
            </p:nvSpPr>
            <p:spPr bwMode="auto">
              <a:xfrm>
                <a:off x="7748655" y="5819256"/>
                <a:ext cx="553637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smtClean="0">
                    <a:latin typeface="+mn-lt"/>
                    <a:cs typeface="Calibri"/>
                  </a:rPr>
                  <a:t>arrow</a:t>
                </a:r>
              </a:p>
            </p:txBody>
          </p:sp>
        </p:grpSp>
        <p:sp>
          <p:nvSpPr>
            <p:cNvPr id="214" name="Rectangle 213"/>
            <p:cNvSpPr/>
            <p:nvPr/>
          </p:nvSpPr>
          <p:spPr bwMode="auto">
            <a:xfrm>
              <a:off x="4830883" y="4496911"/>
              <a:ext cx="77996" cy="18466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baseline="-25000" smtClean="0">
                  <a:latin typeface="+mn-lt"/>
                  <a:cs typeface="Calibri"/>
                </a:rPr>
                <a:t>3</a:t>
              </a:r>
            </a:p>
          </p:txBody>
        </p:sp>
        <p:pic>
          <p:nvPicPr>
            <p:cNvPr id="215" name="Picture 214" descr="Fig_Script3_blue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80368" y="4496911"/>
              <a:ext cx="139700" cy="184150"/>
            </a:xfrm>
            <a:prstGeom prst="rect">
              <a:avLst/>
            </a:prstGeom>
          </p:spPr>
        </p:pic>
      </p:grpSp>
      <p:grpSp>
        <p:nvGrpSpPr>
          <p:cNvPr id="307" name="Group 240"/>
          <p:cNvGrpSpPr/>
          <p:nvPr/>
        </p:nvGrpSpPr>
        <p:grpSpPr>
          <a:xfrm>
            <a:off x="6594954" y="2787941"/>
            <a:ext cx="1462229" cy="298033"/>
            <a:chOff x="6594954" y="2794291"/>
            <a:chExt cx="1462229" cy="298033"/>
          </a:xfrm>
        </p:grpSpPr>
        <p:grpSp>
          <p:nvGrpSpPr>
            <p:cNvPr id="308" name="Group 273"/>
            <p:cNvGrpSpPr/>
            <p:nvPr/>
          </p:nvGrpSpPr>
          <p:grpSpPr>
            <a:xfrm>
              <a:off x="6594954" y="2794291"/>
              <a:ext cx="1462229" cy="298033"/>
              <a:chOff x="6990669" y="5819256"/>
              <a:chExt cx="1462229" cy="298033"/>
            </a:xfrm>
          </p:grpSpPr>
          <p:grpSp>
            <p:nvGrpSpPr>
              <p:cNvPr id="311" name="Group 135"/>
              <p:cNvGrpSpPr/>
              <p:nvPr/>
            </p:nvGrpSpPr>
            <p:grpSpPr>
              <a:xfrm>
                <a:off x="6990669" y="5823817"/>
                <a:ext cx="1462229" cy="293472"/>
                <a:chOff x="3450662" y="4644945"/>
                <a:chExt cx="1462229" cy="293472"/>
              </a:xfrm>
              <a:solidFill>
                <a:srgbClr val="DADFED"/>
              </a:solidFill>
            </p:grpSpPr>
            <p:sp>
              <p:nvSpPr>
                <p:cNvPr id="317" name="Rectangle 316"/>
                <p:cNvSpPr/>
                <p:nvPr/>
              </p:nvSpPr>
              <p:spPr bwMode="auto">
                <a:xfrm>
                  <a:off x="4067934" y="4644945"/>
                  <a:ext cx="844957" cy="293472"/>
                </a:xfrm>
                <a:prstGeom prst="rect">
                  <a:avLst/>
                </a:prstGeom>
                <a:solidFill>
                  <a:srgbClr val="D0D6E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  <p:sp>
              <p:nvSpPr>
                <p:cNvPr id="321" name="Rectangle 320"/>
                <p:cNvSpPr/>
                <p:nvPr/>
              </p:nvSpPr>
              <p:spPr bwMode="auto">
                <a:xfrm>
                  <a:off x="3450662" y="4644945"/>
                  <a:ext cx="617273" cy="293472"/>
                </a:xfrm>
                <a:prstGeom prst="rect">
                  <a:avLst/>
                </a:prstGeom>
                <a:solidFill>
                  <a:srgbClr val="D0D6E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</p:grpSp>
          <p:sp>
            <p:nvSpPr>
              <p:cNvPr id="313" name="Rectangle 312"/>
              <p:cNvSpPr/>
              <p:nvPr/>
            </p:nvSpPr>
            <p:spPr bwMode="auto">
              <a:xfrm>
                <a:off x="7748655" y="5819256"/>
                <a:ext cx="553637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smtClean="0">
                    <a:latin typeface="+mn-lt"/>
                    <a:cs typeface="Calibri"/>
                  </a:rPr>
                  <a:t>arrow</a:t>
                </a:r>
              </a:p>
            </p:txBody>
          </p:sp>
        </p:grpSp>
        <p:sp>
          <p:nvSpPr>
            <p:cNvPr id="309" name="Rectangle 308"/>
            <p:cNvSpPr/>
            <p:nvPr/>
          </p:nvSpPr>
          <p:spPr bwMode="auto">
            <a:xfrm>
              <a:off x="6978975" y="2854208"/>
              <a:ext cx="77996" cy="18466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baseline="-25000" smtClean="0">
                  <a:latin typeface="+mn-lt"/>
                  <a:cs typeface="Calibri"/>
                </a:rPr>
                <a:t>3</a:t>
              </a:r>
            </a:p>
          </p:txBody>
        </p:sp>
        <p:pic>
          <p:nvPicPr>
            <p:cNvPr id="310" name="Picture 309" descr="Fig_Script3_blue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22110" y="2854208"/>
              <a:ext cx="139700" cy="184150"/>
            </a:xfrm>
            <a:prstGeom prst="rect">
              <a:avLst/>
            </a:prstGeom>
          </p:spPr>
        </p:pic>
      </p:grpSp>
      <p:grpSp>
        <p:nvGrpSpPr>
          <p:cNvPr id="397" name="Group 234"/>
          <p:cNvGrpSpPr/>
          <p:nvPr/>
        </p:nvGrpSpPr>
        <p:grpSpPr>
          <a:xfrm>
            <a:off x="4446862" y="4138018"/>
            <a:ext cx="1462229" cy="304076"/>
            <a:chOff x="4446862" y="4138018"/>
            <a:chExt cx="1462229" cy="304076"/>
          </a:xfrm>
        </p:grpSpPr>
        <p:grpSp>
          <p:nvGrpSpPr>
            <p:cNvPr id="398" name="Group 267"/>
            <p:cNvGrpSpPr/>
            <p:nvPr/>
          </p:nvGrpSpPr>
          <p:grpSpPr>
            <a:xfrm>
              <a:off x="4446862" y="4138018"/>
              <a:ext cx="1462229" cy="304076"/>
              <a:chOff x="6990669" y="5519741"/>
              <a:chExt cx="1462229" cy="304076"/>
            </a:xfrm>
          </p:grpSpPr>
          <p:grpSp>
            <p:nvGrpSpPr>
              <p:cNvPr id="401" name="Group 132"/>
              <p:cNvGrpSpPr/>
              <p:nvPr/>
            </p:nvGrpSpPr>
            <p:grpSpPr>
              <a:xfrm>
                <a:off x="6990669" y="5530345"/>
                <a:ext cx="1462229" cy="293472"/>
                <a:chOff x="3450662" y="4644945"/>
                <a:chExt cx="1462229" cy="293472"/>
              </a:xfrm>
              <a:solidFill>
                <a:srgbClr val="DADFED"/>
              </a:solidFill>
            </p:grpSpPr>
            <p:sp>
              <p:nvSpPr>
                <p:cNvPr id="403" name="Rectangle 402"/>
                <p:cNvSpPr/>
                <p:nvPr/>
              </p:nvSpPr>
              <p:spPr bwMode="auto">
                <a:xfrm>
                  <a:off x="4067934" y="4644945"/>
                  <a:ext cx="844957" cy="293472"/>
                </a:xfrm>
                <a:prstGeom prst="rect">
                  <a:avLst/>
                </a:prstGeom>
                <a:solidFill>
                  <a:srgbClr val="D0D6E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  <p:sp>
              <p:nvSpPr>
                <p:cNvPr id="404" name="Rectangle 403"/>
                <p:cNvSpPr/>
                <p:nvPr/>
              </p:nvSpPr>
              <p:spPr bwMode="auto">
                <a:xfrm>
                  <a:off x="3450662" y="4644945"/>
                  <a:ext cx="617273" cy="293472"/>
                </a:xfrm>
                <a:prstGeom prst="rect">
                  <a:avLst/>
                </a:prstGeom>
                <a:solidFill>
                  <a:srgbClr val="D0D6E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</p:grpSp>
          <p:sp>
            <p:nvSpPr>
              <p:cNvPr id="402" name="Rectangle 401"/>
              <p:cNvSpPr/>
              <p:nvPr/>
            </p:nvSpPr>
            <p:spPr bwMode="auto">
              <a:xfrm>
                <a:off x="7853545" y="5519741"/>
                <a:ext cx="333738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smtClean="0">
                    <a:latin typeface="+mn-lt"/>
                    <a:cs typeface="Calibri"/>
                  </a:rPr>
                  <a:t>fish</a:t>
                </a:r>
              </a:p>
            </p:txBody>
          </p:sp>
        </p:grpSp>
        <p:sp>
          <p:nvSpPr>
            <p:cNvPr id="399" name="Rectangle 398"/>
            <p:cNvSpPr/>
            <p:nvPr/>
          </p:nvSpPr>
          <p:spPr bwMode="auto">
            <a:xfrm>
              <a:off x="4830883" y="4198053"/>
              <a:ext cx="77996" cy="18466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baseline="-25000" smtClean="0">
                  <a:latin typeface="+mn-lt"/>
                  <a:cs typeface="Calibri"/>
                </a:rPr>
                <a:t>2</a:t>
              </a:r>
            </a:p>
          </p:txBody>
        </p:sp>
        <p:pic>
          <p:nvPicPr>
            <p:cNvPr id="400" name="Picture 399" descr="Fig_Script1_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59433" y="4206993"/>
              <a:ext cx="171450" cy="184150"/>
            </a:xfrm>
            <a:prstGeom prst="rect">
              <a:avLst/>
            </a:prstGeom>
          </p:spPr>
        </p:pic>
      </p:grpSp>
      <p:grpSp>
        <p:nvGrpSpPr>
          <p:cNvPr id="405" name="Group 233"/>
          <p:cNvGrpSpPr/>
          <p:nvPr/>
        </p:nvGrpSpPr>
        <p:grpSpPr>
          <a:xfrm>
            <a:off x="4446862" y="4436994"/>
            <a:ext cx="1462229" cy="298033"/>
            <a:chOff x="4446862" y="4436994"/>
            <a:chExt cx="1462229" cy="298033"/>
          </a:xfrm>
        </p:grpSpPr>
        <p:grpSp>
          <p:nvGrpSpPr>
            <p:cNvPr id="406" name="Group 273"/>
            <p:cNvGrpSpPr/>
            <p:nvPr/>
          </p:nvGrpSpPr>
          <p:grpSpPr>
            <a:xfrm>
              <a:off x="4446862" y="4436994"/>
              <a:ext cx="1462229" cy="298033"/>
              <a:chOff x="6990669" y="5819256"/>
              <a:chExt cx="1462229" cy="298033"/>
            </a:xfrm>
          </p:grpSpPr>
          <p:grpSp>
            <p:nvGrpSpPr>
              <p:cNvPr id="409" name="Group 135"/>
              <p:cNvGrpSpPr/>
              <p:nvPr/>
            </p:nvGrpSpPr>
            <p:grpSpPr>
              <a:xfrm>
                <a:off x="6990669" y="5823817"/>
                <a:ext cx="1462229" cy="293472"/>
                <a:chOff x="3450662" y="4644945"/>
                <a:chExt cx="1462229" cy="293472"/>
              </a:xfrm>
              <a:solidFill>
                <a:srgbClr val="DADFED"/>
              </a:solidFill>
            </p:grpSpPr>
            <p:sp>
              <p:nvSpPr>
                <p:cNvPr id="411" name="Rectangle 410"/>
                <p:cNvSpPr/>
                <p:nvPr/>
              </p:nvSpPr>
              <p:spPr bwMode="auto">
                <a:xfrm>
                  <a:off x="4067934" y="4644945"/>
                  <a:ext cx="844957" cy="293472"/>
                </a:xfrm>
                <a:prstGeom prst="rect">
                  <a:avLst/>
                </a:prstGeom>
                <a:solidFill>
                  <a:srgbClr val="D0D6E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  <p:sp>
              <p:nvSpPr>
                <p:cNvPr id="412" name="Rectangle 411"/>
                <p:cNvSpPr/>
                <p:nvPr/>
              </p:nvSpPr>
              <p:spPr bwMode="auto">
                <a:xfrm>
                  <a:off x="3450662" y="4644945"/>
                  <a:ext cx="617273" cy="293472"/>
                </a:xfrm>
                <a:prstGeom prst="rect">
                  <a:avLst/>
                </a:prstGeom>
                <a:solidFill>
                  <a:srgbClr val="D0D6E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</p:grpSp>
          <p:sp>
            <p:nvSpPr>
              <p:cNvPr id="410" name="Rectangle 409"/>
              <p:cNvSpPr/>
              <p:nvPr/>
            </p:nvSpPr>
            <p:spPr bwMode="auto">
              <a:xfrm>
                <a:off x="7748655" y="5819256"/>
                <a:ext cx="553637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smtClean="0">
                    <a:latin typeface="+mn-lt"/>
                    <a:cs typeface="Calibri"/>
                  </a:rPr>
                  <a:t>arrow</a:t>
                </a:r>
              </a:p>
            </p:txBody>
          </p:sp>
        </p:grpSp>
        <p:sp>
          <p:nvSpPr>
            <p:cNvPr id="407" name="Rectangle 406"/>
            <p:cNvSpPr/>
            <p:nvPr/>
          </p:nvSpPr>
          <p:spPr bwMode="auto">
            <a:xfrm>
              <a:off x="4830883" y="4496911"/>
              <a:ext cx="77996" cy="18466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baseline="-25000" smtClean="0">
                  <a:latin typeface="+mn-lt"/>
                  <a:cs typeface="Calibri"/>
                </a:rPr>
                <a:t>3</a:t>
              </a:r>
            </a:p>
          </p:txBody>
        </p:sp>
        <p:pic>
          <p:nvPicPr>
            <p:cNvPr id="408" name="Picture 407" descr="Fig_Script3_blue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80368" y="4496911"/>
              <a:ext cx="139700" cy="184150"/>
            </a:xfrm>
            <a:prstGeom prst="rect">
              <a:avLst/>
            </a:prstGeom>
          </p:spPr>
        </p:pic>
      </p:grpSp>
      <p:grpSp>
        <p:nvGrpSpPr>
          <p:cNvPr id="447" name="Group 275"/>
          <p:cNvGrpSpPr/>
          <p:nvPr/>
        </p:nvGrpSpPr>
        <p:grpSpPr>
          <a:xfrm>
            <a:off x="4446862" y="4141001"/>
            <a:ext cx="1462229" cy="299843"/>
            <a:chOff x="4446862" y="4142251"/>
            <a:chExt cx="1462229" cy="299843"/>
          </a:xfrm>
        </p:grpSpPr>
        <p:grpSp>
          <p:nvGrpSpPr>
            <p:cNvPr id="448" name="Group 234"/>
            <p:cNvGrpSpPr/>
            <p:nvPr/>
          </p:nvGrpSpPr>
          <p:grpSpPr>
            <a:xfrm>
              <a:off x="4446862" y="4142251"/>
              <a:ext cx="1462229" cy="299843"/>
              <a:chOff x="4446862" y="4142251"/>
              <a:chExt cx="1462229" cy="299843"/>
            </a:xfrm>
          </p:grpSpPr>
          <p:grpSp>
            <p:nvGrpSpPr>
              <p:cNvPr id="450" name="Group 267"/>
              <p:cNvGrpSpPr/>
              <p:nvPr/>
            </p:nvGrpSpPr>
            <p:grpSpPr>
              <a:xfrm>
                <a:off x="4446862" y="4142251"/>
                <a:ext cx="1462229" cy="299843"/>
                <a:chOff x="6990669" y="5523974"/>
                <a:chExt cx="1462229" cy="299843"/>
              </a:xfrm>
            </p:grpSpPr>
            <p:grpSp>
              <p:nvGrpSpPr>
                <p:cNvPr id="452" name="Group 132"/>
                <p:cNvGrpSpPr/>
                <p:nvPr/>
              </p:nvGrpSpPr>
              <p:grpSpPr>
                <a:xfrm>
                  <a:off x="6990669" y="5530345"/>
                  <a:ext cx="1462229" cy="293472"/>
                  <a:chOff x="3450662" y="4644945"/>
                  <a:chExt cx="1462229" cy="293472"/>
                </a:xfrm>
                <a:solidFill>
                  <a:srgbClr val="DADFED"/>
                </a:solidFill>
              </p:grpSpPr>
              <p:sp>
                <p:nvSpPr>
                  <p:cNvPr id="454" name="Rectangle 453"/>
                  <p:cNvSpPr/>
                  <p:nvPr/>
                </p:nvSpPr>
                <p:spPr bwMode="auto">
                  <a:xfrm>
                    <a:off x="4067934" y="4644945"/>
                    <a:ext cx="844957" cy="293472"/>
                  </a:xfrm>
                  <a:prstGeom prst="rect">
                    <a:avLst/>
                  </a:prstGeom>
                  <a:solidFill>
                    <a:srgbClr val="C5BCB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  <p:sp>
                <p:nvSpPr>
                  <p:cNvPr id="455" name="Rectangle 454"/>
                  <p:cNvSpPr/>
                  <p:nvPr/>
                </p:nvSpPr>
                <p:spPr bwMode="auto">
                  <a:xfrm>
                    <a:off x="3450662" y="4644945"/>
                    <a:ext cx="617273" cy="293472"/>
                  </a:xfrm>
                  <a:prstGeom prst="rect">
                    <a:avLst/>
                  </a:prstGeom>
                  <a:solidFill>
                    <a:srgbClr val="C5BCB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</p:grpSp>
            <p:sp>
              <p:nvSpPr>
                <p:cNvPr id="453" name="Rectangle 452"/>
                <p:cNvSpPr/>
                <p:nvPr/>
              </p:nvSpPr>
              <p:spPr bwMode="auto">
                <a:xfrm>
                  <a:off x="7853545" y="5523974"/>
                  <a:ext cx="333738" cy="276999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r>
                    <a:rPr lang="en-US" sz="1800" smtClean="0">
                      <a:latin typeface="+mn-lt"/>
                      <a:cs typeface="Calibri"/>
                    </a:rPr>
                    <a:t>fish</a:t>
                  </a:r>
                </a:p>
              </p:txBody>
            </p:sp>
          </p:grpSp>
          <p:sp>
            <p:nvSpPr>
              <p:cNvPr id="451" name="Rectangle 450"/>
              <p:cNvSpPr/>
              <p:nvPr/>
            </p:nvSpPr>
            <p:spPr bwMode="auto">
              <a:xfrm>
                <a:off x="4830883" y="4198053"/>
                <a:ext cx="77996" cy="1846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baseline="-25000" smtClean="0">
                    <a:latin typeface="+mn-lt"/>
                    <a:cs typeface="Calibri"/>
                  </a:rPr>
                  <a:t>2</a:t>
                </a:r>
              </a:p>
            </p:txBody>
          </p:sp>
        </p:grpSp>
        <p:pic>
          <p:nvPicPr>
            <p:cNvPr id="449" name="Picture 448" descr="Fig_Script1 copy_brown 2.jp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60400" y="4206553"/>
              <a:ext cx="171450" cy="184150"/>
            </a:xfrm>
            <a:prstGeom prst="rect">
              <a:avLst/>
            </a:prstGeom>
            <a:solidFill>
              <a:srgbClr val="C5BCB6"/>
            </a:solidFill>
          </p:spPr>
        </p:pic>
      </p:grpSp>
      <p:grpSp>
        <p:nvGrpSpPr>
          <p:cNvPr id="456" name="Group 287"/>
          <p:cNvGrpSpPr/>
          <p:nvPr/>
        </p:nvGrpSpPr>
        <p:grpSpPr>
          <a:xfrm>
            <a:off x="4446862" y="4435744"/>
            <a:ext cx="1462229" cy="298033"/>
            <a:chOff x="4446862" y="4436994"/>
            <a:chExt cx="1462229" cy="298033"/>
          </a:xfrm>
        </p:grpSpPr>
        <p:grpSp>
          <p:nvGrpSpPr>
            <p:cNvPr id="457" name="Group 233"/>
            <p:cNvGrpSpPr/>
            <p:nvPr/>
          </p:nvGrpSpPr>
          <p:grpSpPr>
            <a:xfrm>
              <a:off x="4446862" y="4436994"/>
              <a:ext cx="1462229" cy="298033"/>
              <a:chOff x="4446862" y="4436994"/>
              <a:chExt cx="1462229" cy="298033"/>
            </a:xfrm>
          </p:grpSpPr>
          <p:grpSp>
            <p:nvGrpSpPr>
              <p:cNvPr id="459" name="Group 273"/>
              <p:cNvGrpSpPr/>
              <p:nvPr/>
            </p:nvGrpSpPr>
            <p:grpSpPr>
              <a:xfrm>
                <a:off x="4446862" y="4436994"/>
                <a:ext cx="1462229" cy="298033"/>
                <a:chOff x="6990669" y="5819256"/>
                <a:chExt cx="1462229" cy="298033"/>
              </a:xfrm>
            </p:grpSpPr>
            <p:grpSp>
              <p:nvGrpSpPr>
                <p:cNvPr id="461" name="Group 135"/>
                <p:cNvGrpSpPr/>
                <p:nvPr/>
              </p:nvGrpSpPr>
              <p:grpSpPr>
                <a:xfrm>
                  <a:off x="6990669" y="5823817"/>
                  <a:ext cx="1462229" cy="293472"/>
                  <a:chOff x="3450662" y="4644945"/>
                  <a:chExt cx="1462229" cy="293472"/>
                </a:xfrm>
                <a:solidFill>
                  <a:srgbClr val="DADFED"/>
                </a:solidFill>
              </p:grpSpPr>
              <p:sp>
                <p:nvSpPr>
                  <p:cNvPr id="463" name="Rectangle 462"/>
                  <p:cNvSpPr/>
                  <p:nvPr/>
                </p:nvSpPr>
                <p:spPr bwMode="auto">
                  <a:xfrm>
                    <a:off x="4067934" y="4644945"/>
                    <a:ext cx="844957" cy="293472"/>
                  </a:xfrm>
                  <a:prstGeom prst="rect">
                    <a:avLst/>
                  </a:prstGeom>
                  <a:solidFill>
                    <a:srgbClr val="C5BCB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  <p:sp>
                <p:nvSpPr>
                  <p:cNvPr id="464" name="Rectangle 463"/>
                  <p:cNvSpPr/>
                  <p:nvPr/>
                </p:nvSpPr>
                <p:spPr bwMode="auto">
                  <a:xfrm>
                    <a:off x="3450662" y="4644945"/>
                    <a:ext cx="617273" cy="293472"/>
                  </a:xfrm>
                  <a:prstGeom prst="rect">
                    <a:avLst/>
                  </a:prstGeom>
                  <a:solidFill>
                    <a:srgbClr val="C5BCB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</p:grpSp>
            <p:sp>
              <p:nvSpPr>
                <p:cNvPr id="462" name="Rectangle 461"/>
                <p:cNvSpPr/>
                <p:nvPr/>
              </p:nvSpPr>
              <p:spPr bwMode="auto">
                <a:xfrm>
                  <a:off x="7748655" y="5819256"/>
                  <a:ext cx="553637" cy="276999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r>
                    <a:rPr lang="en-US" sz="1800" smtClean="0">
                      <a:latin typeface="+mn-lt"/>
                      <a:cs typeface="Calibri"/>
                    </a:rPr>
                    <a:t>arrow</a:t>
                  </a:r>
                </a:p>
              </p:txBody>
            </p:sp>
          </p:grpSp>
          <p:sp>
            <p:nvSpPr>
              <p:cNvPr id="460" name="Rectangle 459"/>
              <p:cNvSpPr/>
              <p:nvPr/>
            </p:nvSpPr>
            <p:spPr bwMode="auto">
              <a:xfrm>
                <a:off x="4830883" y="4496911"/>
                <a:ext cx="77996" cy="1846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baseline="-25000" smtClean="0">
                    <a:latin typeface="+mn-lt"/>
                    <a:cs typeface="Calibri"/>
                  </a:rPr>
                  <a:t>3</a:t>
                </a:r>
              </a:p>
            </p:txBody>
          </p:sp>
        </p:grpSp>
        <p:pic>
          <p:nvPicPr>
            <p:cNvPr id="458" name="Picture 457" descr="Fig_Script3_colorBrown2.jp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81009" y="4496330"/>
              <a:ext cx="139700" cy="184150"/>
            </a:xfrm>
            <a:prstGeom prst="rect">
              <a:avLst/>
            </a:prstGeom>
          </p:spPr>
        </p:pic>
      </p:grpSp>
      <p:grpSp>
        <p:nvGrpSpPr>
          <p:cNvPr id="429" name="Group 241"/>
          <p:cNvGrpSpPr/>
          <p:nvPr/>
        </p:nvGrpSpPr>
        <p:grpSpPr>
          <a:xfrm>
            <a:off x="5183908" y="1117600"/>
            <a:ext cx="1623617" cy="1118121"/>
            <a:chOff x="5298967" y="1286933"/>
            <a:chExt cx="1525491" cy="980090"/>
          </a:xfrm>
        </p:grpSpPr>
        <p:sp>
          <p:nvSpPr>
            <p:cNvPr id="430" name="Rectangle 429"/>
            <p:cNvSpPr/>
            <p:nvPr/>
          </p:nvSpPr>
          <p:spPr bwMode="auto">
            <a:xfrm>
              <a:off x="5327441" y="1543236"/>
              <a:ext cx="389981" cy="269782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827213" algn="r"/>
                  <a:tab pos="1887538" algn="l"/>
                  <a:tab pos="4341813" algn="r"/>
                </a:tabLst>
              </a:pPr>
              <a:r>
                <a:rPr lang="en-US" sz="2000" dirty="0" smtClean="0">
                  <a:latin typeface="Calibri"/>
                  <a:cs typeface="Calibri"/>
                </a:rPr>
                <a:t>100</a:t>
              </a:r>
            </a:p>
          </p:txBody>
        </p:sp>
        <p:sp>
          <p:nvSpPr>
            <p:cNvPr id="431" name="Freeform 430"/>
            <p:cNvSpPr/>
            <p:nvPr/>
          </p:nvSpPr>
          <p:spPr bwMode="auto">
            <a:xfrm rot="10800000">
              <a:off x="5298967" y="1286933"/>
              <a:ext cx="1525491" cy="980090"/>
            </a:xfrm>
            <a:custGeom>
              <a:avLst/>
              <a:gdLst>
                <a:gd name="connsiteX0" fmla="*/ 0 w 1205162"/>
                <a:gd name="connsiteY0" fmla="*/ 1179174 h 1179174"/>
                <a:gd name="connsiteX1" fmla="*/ 609060 w 1205162"/>
                <a:gd name="connsiteY1" fmla="*/ 881141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162" h="1179174">
                  <a:moveTo>
                    <a:pt x="0" y="1179174"/>
                  </a:moveTo>
                  <a:cubicBezTo>
                    <a:pt x="204100" y="1128422"/>
                    <a:pt x="481578" y="1006410"/>
                    <a:pt x="767898" y="678116"/>
                  </a:cubicBezTo>
                  <a:cubicBezTo>
                    <a:pt x="1054218" y="349822"/>
                    <a:pt x="1114259" y="211440"/>
                    <a:pt x="1205162" y="0"/>
                  </a:cubicBezTo>
                  <a:lnTo>
                    <a:pt x="1205162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2" name="Group 243"/>
          <p:cNvGrpSpPr/>
          <p:nvPr/>
        </p:nvGrpSpPr>
        <p:grpSpPr>
          <a:xfrm>
            <a:off x="5537303" y="3145178"/>
            <a:ext cx="2002227" cy="863951"/>
            <a:chOff x="5988075" y="4538263"/>
            <a:chExt cx="1241321" cy="606084"/>
          </a:xfrm>
        </p:grpSpPr>
        <p:sp>
          <p:nvSpPr>
            <p:cNvPr id="433" name="Rectangle 432"/>
            <p:cNvSpPr/>
            <p:nvPr/>
          </p:nvSpPr>
          <p:spPr bwMode="auto">
            <a:xfrm>
              <a:off x="6228010" y="4538263"/>
              <a:ext cx="259987" cy="22099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827213" algn="r"/>
                  <a:tab pos="1887538" algn="l"/>
                  <a:tab pos="4341813" algn="r"/>
                </a:tabLst>
              </a:pPr>
              <a:r>
                <a:rPr lang="en-US" sz="2000" dirty="0" smtClean="0">
                  <a:latin typeface="Calibri"/>
                  <a:cs typeface="Calibri"/>
                </a:rPr>
                <a:t>50</a:t>
              </a:r>
            </a:p>
          </p:txBody>
        </p:sp>
        <p:sp>
          <p:nvSpPr>
            <p:cNvPr id="434" name="Freeform 433"/>
            <p:cNvSpPr/>
            <p:nvPr/>
          </p:nvSpPr>
          <p:spPr bwMode="auto">
            <a:xfrm flipH="1">
              <a:off x="5988075" y="4563137"/>
              <a:ext cx="1241321" cy="581210"/>
            </a:xfrm>
            <a:custGeom>
              <a:avLst/>
              <a:gdLst>
                <a:gd name="connsiteX0" fmla="*/ 0 w 1205162"/>
                <a:gd name="connsiteY0" fmla="*/ 1179174 h 1179174"/>
                <a:gd name="connsiteX1" fmla="*/ 609060 w 1205162"/>
                <a:gd name="connsiteY1" fmla="*/ 881141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162" h="1179174">
                  <a:moveTo>
                    <a:pt x="0" y="1179174"/>
                  </a:moveTo>
                  <a:cubicBezTo>
                    <a:pt x="204100" y="1128422"/>
                    <a:pt x="481578" y="1006410"/>
                    <a:pt x="767898" y="678116"/>
                  </a:cubicBezTo>
                  <a:cubicBezTo>
                    <a:pt x="1054218" y="349822"/>
                    <a:pt x="1114259" y="211440"/>
                    <a:pt x="1205162" y="0"/>
                  </a:cubicBezTo>
                  <a:lnTo>
                    <a:pt x="1205162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242"/>
          <p:cNvGrpSpPr/>
          <p:nvPr/>
        </p:nvGrpSpPr>
        <p:grpSpPr>
          <a:xfrm>
            <a:off x="5550004" y="1494364"/>
            <a:ext cx="1285210" cy="855841"/>
            <a:chOff x="5988077" y="3178450"/>
            <a:chExt cx="1128427" cy="729345"/>
          </a:xfrm>
        </p:grpSpPr>
        <p:sp>
          <p:nvSpPr>
            <p:cNvPr id="436" name="Rectangle 435"/>
            <p:cNvSpPr/>
            <p:nvPr/>
          </p:nvSpPr>
          <p:spPr bwMode="auto">
            <a:xfrm>
              <a:off x="6660412" y="3185805"/>
              <a:ext cx="259987" cy="26228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827213" algn="r"/>
                  <a:tab pos="1887538" algn="l"/>
                  <a:tab pos="4341813" algn="r"/>
                </a:tabLst>
              </a:pPr>
              <a:r>
                <a:rPr lang="en-US" sz="2000" dirty="0" smtClean="0">
                  <a:latin typeface="Calibri"/>
                  <a:cs typeface="Calibri"/>
                </a:rPr>
                <a:t>80</a:t>
              </a:r>
            </a:p>
          </p:txBody>
        </p:sp>
        <p:sp>
          <p:nvSpPr>
            <p:cNvPr id="437" name="Freeform 436"/>
            <p:cNvSpPr/>
            <p:nvPr/>
          </p:nvSpPr>
          <p:spPr bwMode="auto">
            <a:xfrm>
              <a:off x="5988077" y="3178450"/>
              <a:ext cx="1128427" cy="729345"/>
            </a:xfrm>
            <a:custGeom>
              <a:avLst/>
              <a:gdLst>
                <a:gd name="connsiteX0" fmla="*/ 0 w 1205162"/>
                <a:gd name="connsiteY0" fmla="*/ 1179174 h 1179174"/>
                <a:gd name="connsiteX1" fmla="*/ 609060 w 1205162"/>
                <a:gd name="connsiteY1" fmla="*/ 881141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162" h="1179174">
                  <a:moveTo>
                    <a:pt x="0" y="1179174"/>
                  </a:moveTo>
                  <a:cubicBezTo>
                    <a:pt x="204100" y="1128422"/>
                    <a:pt x="481578" y="1006410"/>
                    <a:pt x="767898" y="678116"/>
                  </a:cubicBezTo>
                  <a:cubicBezTo>
                    <a:pt x="1054218" y="349822"/>
                    <a:pt x="1114259" y="211440"/>
                    <a:pt x="1205162" y="0"/>
                  </a:cubicBezTo>
                  <a:lnTo>
                    <a:pt x="1205162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0" name="AutoShape 33"/>
          <p:cNvSpPr>
            <a:spLocks noChangeArrowheads="1"/>
          </p:cNvSpPr>
          <p:nvPr/>
        </p:nvSpPr>
        <p:spPr bwMode="auto">
          <a:xfrm flipH="1">
            <a:off x="3728293" y="4810794"/>
            <a:ext cx="1485921" cy="302008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“Implicit belief”</a:t>
            </a:r>
            <a:endParaRPr lang="en-US" sz="1800" baseline="-25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2</a:t>
            </a:fld>
            <a:endParaRPr lang="de-DE" smtClean="0"/>
          </a:p>
        </p:txBody>
      </p:sp>
      <p:sp>
        <p:nvSpPr>
          <p:cNvPr id="149" name="Title 1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 &amp; Trust mappings in Community DBs</a:t>
            </a:r>
            <a:endParaRPr lang="en-US" dirty="0"/>
          </a:p>
        </p:txBody>
      </p:sp>
      <p:sp>
        <p:nvSpPr>
          <p:cNvPr id="316" name="Rectangle 315"/>
          <p:cNvSpPr/>
          <p:nvPr/>
        </p:nvSpPr>
        <p:spPr bwMode="auto">
          <a:xfrm>
            <a:off x="177801" y="6625253"/>
            <a:ext cx="3003549" cy="184666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t">
            <a:no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1200" baseline="30000" smtClean="0">
                <a:latin typeface="+mn-lt"/>
                <a:cs typeface="Calibri"/>
              </a:rPr>
              <a:t>*</a:t>
            </a:r>
            <a:r>
              <a:rPr lang="en-US" sz="1200" smtClean="0">
                <a:latin typeface="+mn-lt"/>
                <a:cs typeface="Calibri"/>
              </a:rPr>
              <a:t> Current state of knowledge on the Indus Script: Rao et al., Science 324(5931):1165, May 2009</a:t>
            </a:r>
          </a:p>
        </p:txBody>
      </p:sp>
      <p:sp>
        <p:nvSpPr>
          <p:cNvPr id="346" name="Rectangle 345"/>
          <p:cNvSpPr/>
          <p:nvPr/>
        </p:nvSpPr>
        <p:spPr bwMode="auto">
          <a:xfrm>
            <a:off x="449082" y="3953953"/>
            <a:ext cx="2255510" cy="830997"/>
          </a:xfrm>
          <a:prstGeom prst="rect">
            <a:avLst/>
          </a:prstGeom>
          <a:solidFill>
            <a:srgbClr val="C5BCB6"/>
          </a:solidFill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t">
            <a:spAutoFit/>
          </a:bodyPr>
          <a:lstStyle/>
          <a:p>
            <a:pPr defTabSz="2656912" eaLnBrk="0" hangingPunct="0">
              <a:spcAft>
                <a:spcPts val="0"/>
              </a:spcAft>
              <a:tabLst>
                <a:tab pos="800100" algn="r"/>
                <a:tab pos="857250" algn="l"/>
                <a:tab pos="2228850" algn="r"/>
              </a:tabLst>
            </a:pPr>
            <a:r>
              <a:rPr lang="en-US" sz="1800" smtClean="0">
                <a:latin typeface="Calibri"/>
                <a:cs typeface="Calibri"/>
              </a:rPr>
              <a:t>	Alice</a:t>
            </a:r>
            <a:r>
              <a:rPr lang="en-GB" sz="1800">
                <a:latin typeface="Calibri"/>
                <a:cs typeface="Calibri"/>
                <a:sym typeface="Symbol"/>
              </a:rPr>
              <a:t> </a:t>
            </a:r>
            <a:r>
              <a:rPr lang="en-US" sz="1800" smtClean="0">
                <a:latin typeface="Calibri"/>
                <a:cs typeface="Calibri"/>
              </a:rPr>
              <a:t>	Bob 	(100)</a:t>
            </a:r>
          </a:p>
          <a:p>
            <a:pPr defTabSz="2656912" eaLnBrk="0" hangingPunct="0">
              <a:spcAft>
                <a:spcPts val="0"/>
              </a:spcAft>
              <a:tabLst>
                <a:tab pos="800100" algn="r"/>
                <a:tab pos="857250" algn="l"/>
                <a:tab pos="2228850" algn="r"/>
              </a:tabLst>
            </a:pPr>
            <a:r>
              <a:rPr lang="en-US" sz="1800" smtClean="0">
                <a:latin typeface="Calibri"/>
                <a:cs typeface="Calibri"/>
              </a:rPr>
              <a:t>	Alice</a:t>
            </a:r>
            <a:r>
              <a:rPr lang="en-GB" sz="1800">
                <a:latin typeface="Calibri"/>
                <a:cs typeface="Calibri"/>
                <a:sym typeface="Symbol"/>
              </a:rPr>
              <a:t> </a:t>
            </a:r>
            <a:r>
              <a:rPr lang="en-US" sz="1800" smtClean="0">
                <a:latin typeface="Calibri"/>
                <a:cs typeface="Calibri"/>
              </a:rPr>
              <a:t>	Charlie 	(50)</a:t>
            </a:r>
          </a:p>
          <a:p>
            <a:pPr defTabSz="2656912" eaLnBrk="0" hangingPunct="0">
              <a:spcAft>
                <a:spcPts val="0"/>
              </a:spcAft>
              <a:tabLst>
                <a:tab pos="800100" algn="r"/>
                <a:tab pos="857250" algn="l"/>
                <a:tab pos="2228850" algn="r"/>
              </a:tabLst>
            </a:pPr>
            <a:r>
              <a:rPr lang="en-US" sz="1800" smtClean="0">
                <a:latin typeface="Calibri"/>
                <a:cs typeface="Calibri"/>
              </a:rPr>
              <a:t>	Bob</a:t>
            </a:r>
            <a:r>
              <a:rPr lang="en-GB" sz="1800">
                <a:latin typeface="Calibri"/>
                <a:cs typeface="Calibri"/>
                <a:sym typeface="Symbol"/>
              </a:rPr>
              <a:t> </a:t>
            </a:r>
            <a:r>
              <a:rPr lang="en-US" sz="1800" smtClean="0">
                <a:latin typeface="Calibri"/>
                <a:cs typeface="Calibri"/>
              </a:rPr>
              <a:t>	Alice 	(80)</a:t>
            </a:r>
          </a:p>
        </p:txBody>
      </p:sp>
      <p:grpSp>
        <p:nvGrpSpPr>
          <p:cNvPr id="14" name="Group 232"/>
          <p:cNvGrpSpPr/>
          <p:nvPr/>
        </p:nvGrpSpPr>
        <p:grpSpPr>
          <a:xfrm>
            <a:off x="449082" y="1335123"/>
            <a:ext cx="2187423" cy="1810055"/>
            <a:chOff x="457549" y="1405466"/>
            <a:chExt cx="2187423" cy="1810055"/>
          </a:xfrm>
        </p:grpSpPr>
        <p:sp>
          <p:nvSpPr>
            <p:cNvPr id="358" name="Rectangle 357"/>
            <p:cNvSpPr/>
            <p:nvPr/>
          </p:nvSpPr>
          <p:spPr>
            <a:xfrm>
              <a:off x="463899" y="1714034"/>
              <a:ext cx="1456197" cy="1494659"/>
            </a:xfrm>
            <a:prstGeom prst="rect">
              <a:avLst/>
            </a:prstGeom>
            <a:solidFill>
              <a:srgbClr val="DADFED"/>
            </a:solidFill>
            <a:ln w="9525" cap="flat" cmpd="sng" algn="ctr">
              <a:noFill/>
              <a:prstDash val="solid"/>
            </a:ln>
            <a:effectLst/>
            <a:scene3d>
              <a:camera prst="orthographicFront" fov="0">
                <a:rot lat="0" lon="0" rev="0"/>
              </a:camera>
              <a:lightRig rig="balanced" dir="t">
                <a:rot lat="0" lon="0" rev="0"/>
              </a:lightRig>
            </a:scene3d>
            <a:sp3d prstMaterial="matte">
              <a:bevelT w="0" h="0"/>
              <a:contourClr>
                <a:srgbClr val="FADA7A">
                  <a:tint val="100000"/>
                  <a:shade val="100000"/>
                  <a:hueMod val="100000"/>
                  <a:satMod val="100000"/>
                </a:srgb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463581" y="1421837"/>
              <a:ext cx="1453896" cy="283464"/>
            </a:xfrm>
            <a:prstGeom prst="rect">
              <a:avLst/>
            </a:prstGeom>
            <a:solidFill>
              <a:srgbClr val="6B93CC"/>
            </a:solidFill>
            <a:ln w="9525" cap="flat" cmpd="sng" algn="ctr">
              <a:noFill/>
              <a:prstDash val="solid"/>
            </a:ln>
            <a:effectLst/>
            <a:scene3d>
              <a:camera prst="orthographicFront" fov="0">
                <a:rot lat="0" lon="0" rev="0"/>
              </a:camera>
              <a:lightRig rig="balanced" dir="t">
                <a:rot lat="0" lon="0" rev="0"/>
              </a:lightRig>
            </a:scene3d>
            <a:sp3d prstMaterial="matte">
              <a:bevelT w="0" h="0"/>
              <a:contourClr>
                <a:srgbClr val="FADA7A">
                  <a:tint val="100000"/>
                  <a:shade val="100000"/>
                  <a:hueMod val="100000"/>
                  <a:satMod val="100000"/>
                </a:srgb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1099105" y="1667771"/>
              <a:ext cx="786498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smtClean="0">
                  <a:latin typeface="+mn-lt"/>
                  <a:cs typeface="Calibri"/>
                </a:rPr>
                <a:t>ship hull</a:t>
              </a: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1301590" y="1918727"/>
              <a:ext cx="381527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smtClean="0">
                  <a:latin typeface="+mn-lt"/>
                  <a:cs typeface="Calibri"/>
                </a:rPr>
                <a:t>cow</a:t>
              </a: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1369216" y="2169683"/>
              <a:ext cx="246274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smtClean="0">
                  <a:latin typeface="+mn-lt"/>
                  <a:cs typeface="Calibri"/>
                </a:rPr>
                <a:t>jar</a:t>
              </a: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1325484" y="2420639"/>
              <a:ext cx="333738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smtClean="0">
                  <a:latin typeface="+mn-lt"/>
                  <a:cs typeface="Calibri"/>
                </a:rPr>
                <a:t>fish</a:t>
              </a: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1279725" y="2671595"/>
              <a:ext cx="425259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dirty="0" smtClean="0">
                  <a:latin typeface="+mn-lt"/>
                  <a:cs typeface="Calibri"/>
                </a:rPr>
                <a:t>knot</a:t>
              </a: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1215535" y="2922550"/>
              <a:ext cx="553637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smtClean="0">
                  <a:latin typeface="+mn-lt"/>
                  <a:cs typeface="Calibri"/>
                </a:rPr>
                <a:t>arrow</a:t>
              </a: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504446" y="1405466"/>
              <a:ext cx="568753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i="1" u="sng" smtClean="0">
                  <a:solidFill>
                    <a:srgbClr val="FFFFFF"/>
                  </a:solidFill>
                  <a:latin typeface="+mn-lt"/>
                  <a:cs typeface="Calibri"/>
                </a:rPr>
                <a:t>glyph</a:t>
              </a: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1214641" y="1405466"/>
              <a:ext cx="597382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i="1" smtClean="0">
                  <a:solidFill>
                    <a:srgbClr val="FFFFFF"/>
                  </a:solidFill>
                  <a:latin typeface="+mn-lt"/>
                  <a:cs typeface="Calibri"/>
                </a:rPr>
                <a:t>origin</a:t>
              </a: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457549" y="1419272"/>
              <a:ext cx="1462230" cy="1796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457549" y="1707684"/>
              <a:ext cx="1462230" cy="7640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1988768" y="1667771"/>
              <a:ext cx="451972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smtClean="0">
                  <a:latin typeface="+mn-lt"/>
                  <a:cs typeface="Calibri"/>
                </a:rPr>
                <a:t>Alice</a:t>
              </a: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988768" y="1918727"/>
              <a:ext cx="368565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smtClean="0">
                  <a:latin typeface="+mn-lt"/>
                  <a:cs typeface="Calibri"/>
                </a:rPr>
                <a:t>Bob</a:t>
              </a: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1988768" y="2169683"/>
              <a:ext cx="656204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smtClean="0">
                  <a:latin typeface="+mn-lt"/>
                  <a:cs typeface="Calibri"/>
                </a:rPr>
                <a:t>Charlie</a:t>
              </a: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988768" y="2420639"/>
              <a:ext cx="368565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smtClean="0">
                  <a:latin typeface="+mn-lt"/>
                  <a:cs typeface="Calibri"/>
                </a:rPr>
                <a:t>Bob</a:t>
              </a: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988768" y="2671595"/>
              <a:ext cx="656204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smtClean="0">
                  <a:latin typeface="+mn-lt"/>
                  <a:cs typeface="Calibri"/>
                </a:rPr>
                <a:t>Charlie</a:t>
              </a: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988768" y="2922550"/>
              <a:ext cx="656204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smtClean="0">
                  <a:latin typeface="+mn-lt"/>
                  <a:cs typeface="Calibri"/>
                </a:rPr>
                <a:t>Charlie</a:t>
              </a: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457549" y="2966553"/>
              <a:ext cx="1462230" cy="248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349" name="Straight Connector 348"/>
            <p:cNvCxnSpPr/>
            <p:nvPr/>
          </p:nvCxnSpPr>
          <p:spPr bwMode="auto">
            <a:xfrm rot="5400000">
              <a:off x="184417" y="2314323"/>
              <a:ext cx="1779152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1" name="Rectangle 360"/>
            <p:cNvSpPr/>
            <p:nvPr/>
          </p:nvSpPr>
          <p:spPr bwMode="auto">
            <a:xfrm>
              <a:off x="846630" y="1734061"/>
              <a:ext cx="77996" cy="18466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baseline="-25000" smtClean="0">
                  <a:latin typeface="+mn-lt"/>
                  <a:cs typeface="Calibri"/>
                </a:rPr>
                <a:t>1</a:t>
              </a: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846630" y="1985017"/>
              <a:ext cx="77996" cy="18466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baseline="-25000" smtClean="0">
                  <a:latin typeface="+mn-lt"/>
                  <a:cs typeface="Calibri"/>
                </a:rPr>
                <a:t>1</a:t>
              </a: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846630" y="2235205"/>
              <a:ext cx="77996" cy="18466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baseline="-25000" smtClean="0">
                  <a:latin typeface="+mn-lt"/>
                  <a:cs typeface="Calibri"/>
                </a:rPr>
                <a:t>1</a:t>
              </a: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846630" y="2486161"/>
              <a:ext cx="77996" cy="18466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baseline="-25000" smtClean="0">
                  <a:latin typeface="+mn-lt"/>
                  <a:cs typeface="Calibri"/>
                </a:rPr>
                <a:t>2</a:t>
              </a: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846630" y="2737884"/>
              <a:ext cx="77996" cy="18466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baseline="-25000" smtClean="0">
                  <a:latin typeface="+mn-lt"/>
                  <a:cs typeface="Calibri"/>
                </a:rPr>
                <a:t>2</a:t>
              </a: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846630" y="2988072"/>
              <a:ext cx="77996" cy="18466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baseline="-25000" smtClean="0">
                  <a:latin typeface="+mn-lt"/>
                  <a:cs typeface="Calibri"/>
                </a:rPr>
                <a:t>3</a:t>
              </a:r>
            </a:p>
          </p:txBody>
        </p:sp>
        <p:pic>
          <p:nvPicPr>
            <p:cNvPr id="145" name="Picture 144" descr="Fig_Script1_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5180" y="2486161"/>
              <a:ext cx="171450" cy="184150"/>
            </a:xfrm>
            <a:prstGeom prst="rect">
              <a:avLst/>
            </a:prstGeom>
          </p:spPr>
        </p:pic>
        <p:pic>
          <p:nvPicPr>
            <p:cNvPr id="146" name="Picture 145" descr="Fig_Script2_blue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767" y="1733809"/>
              <a:ext cx="168276" cy="184150"/>
            </a:xfrm>
            <a:prstGeom prst="rect">
              <a:avLst/>
            </a:prstGeom>
          </p:spPr>
        </p:pic>
        <p:pic>
          <p:nvPicPr>
            <p:cNvPr id="147" name="Picture 146" descr="Fig_Script3_blue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1055" y="2988618"/>
              <a:ext cx="139700" cy="184150"/>
            </a:xfrm>
            <a:prstGeom prst="rect">
              <a:avLst/>
            </a:prstGeom>
          </p:spPr>
        </p:pic>
        <p:pic>
          <p:nvPicPr>
            <p:cNvPr id="148" name="Picture 147" descr="Fig_Script2_blue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767" y="1985533"/>
              <a:ext cx="168276" cy="184150"/>
            </a:xfrm>
            <a:prstGeom prst="rect">
              <a:avLst/>
            </a:prstGeom>
          </p:spPr>
        </p:pic>
        <p:pic>
          <p:nvPicPr>
            <p:cNvPr id="150" name="Picture 149" descr="Fig_Script2_blue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767" y="2235721"/>
              <a:ext cx="168276" cy="184150"/>
            </a:xfrm>
            <a:prstGeom prst="rect">
              <a:avLst/>
            </a:prstGeom>
          </p:spPr>
        </p:pic>
        <p:pic>
          <p:nvPicPr>
            <p:cNvPr id="151" name="Picture 150" descr="Fig_Script1_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5180" y="2737633"/>
              <a:ext cx="171450" cy="184150"/>
            </a:xfrm>
            <a:prstGeom prst="rect">
              <a:avLst/>
            </a:prstGeom>
          </p:spPr>
        </p:pic>
      </p:grpSp>
      <p:sp>
        <p:nvSpPr>
          <p:cNvPr id="338" name="TextBox 337"/>
          <p:cNvSpPr txBox="1"/>
          <p:nvPr/>
        </p:nvSpPr>
        <p:spPr>
          <a:xfrm>
            <a:off x="449082" y="5831253"/>
            <a:ext cx="3926068" cy="646331"/>
          </a:xfrm>
          <a:prstGeom prst="rect">
            <a:avLst/>
          </a:prstGeom>
          <a:gradFill rotWithShape="1">
            <a:gsLst>
              <a:gs pos="0">
                <a:srgbClr val="D2DA7A">
                  <a:tint val="45000"/>
                  <a:satMod val="200000"/>
                </a:srgbClr>
              </a:gs>
              <a:gs pos="30000">
                <a:srgbClr val="D2DA7A">
                  <a:tint val="61000"/>
                  <a:satMod val="200000"/>
                </a:srgbClr>
              </a:gs>
              <a:gs pos="45000">
                <a:srgbClr val="D2DA7A">
                  <a:tint val="66000"/>
                  <a:satMod val="200000"/>
                </a:srgbClr>
              </a:gs>
              <a:gs pos="55000">
                <a:srgbClr val="D2DA7A">
                  <a:tint val="66000"/>
                  <a:satMod val="200000"/>
                </a:srgbClr>
              </a:gs>
              <a:gs pos="73000">
                <a:srgbClr val="D2DA7A">
                  <a:tint val="61000"/>
                  <a:satMod val="200000"/>
                </a:srgbClr>
              </a:gs>
              <a:gs pos="100000">
                <a:srgbClr val="D2DA7A">
                  <a:tint val="45000"/>
                  <a:satMod val="200000"/>
                </a:srgbClr>
              </a:gs>
            </a:gsLst>
            <a:lin ang="950000" scaled="1"/>
          </a:gradFill>
          <a:ln w="9525" cap="flat" cmpd="sng" algn="ctr">
            <a:solidFill>
              <a:srgbClr val="D2DA7A"/>
            </a:solidFill>
            <a:prstDash val="soli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defTabSz="2656912" eaLnBrk="0" hangingPunct="0">
              <a:spcAft>
                <a:spcPts val="0"/>
              </a:spcAft>
              <a:tabLst>
                <a:tab pos="1790700" algn="l"/>
              </a:tabLst>
              <a:defRPr/>
            </a:pPr>
            <a:r>
              <a:rPr lang="en-US" sz="1800" u="sng" kern="0" dirty="0">
                <a:solidFill>
                  <a:srgbClr val="0000FF"/>
                </a:solidFill>
                <a:latin typeface="Calibri"/>
                <a:cs typeface="Calibri"/>
                <a:sym typeface="Symbol"/>
              </a:rPr>
              <a:t>Orchestra</a:t>
            </a:r>
            <a:r>
              <a:rPr lang="en-US" sz="1800" kern="0" dirty="0">
                <a:solidFill>
                  <a:srgbClr val="0000FF"/>
                </a:solidFill>
                <a:latin typeface="Calibri"/>
                <a:cs typeface="Calibri"/>
                <a:sym typeface="Symbol"/>
              </a:rPr>
              <a:t> [SIGMOD’06, VLDB’07]</a:t>
            </a:r>
          </a:p>
          <a:p>
            <a:pPr defTabSz="2656912" eaLnBrk="0" hangingPunct="0">
              <a:spcAft>
                <a:spcPts val="0"/>
              </a:spcAft>
              <a:tabLst>
                <a:tab pos="1790700" algn="l"/>
              </a:tabLst>
              <a:defRPr/>
            </a:pPr>
            <a:r>
              <a:rPr lang="en-US" sz="1800" kern="0" dirty="0" smtClean="0">
                <a:solidFill>
                  <a:srgbClr val="0000FF"/>
                </a:solidFill>
                <a:latin typeface="Calibri"/>
                <a:cs typeface="Calibri"/>
                <a:sym typeface="Symbol"/>
              </a:rPr>
              <a:t>Youtopia [VLDB’09], BeliefDB [VLDB’09]</a:t>
            </a:r>
          </a:p>
        </p:txBody>
      </p:sp>
      <p:sp>
        <p:nvSpPr>
          <p:cNvPr id="190" name="AutoShape 33"/>
          <p:cNvSpPr>
            <a:spLocks noChangeArrowheads="1"/>
          </p:cNvSpPr>
          <p:nvPr/>
        </p:nvSpPr>
        <p:spPr bwMode="auto">
          <a:xfrm flipH="1">
            <a:off x="2964547" y="2962865"/>
            <a:ext cx="1451995" cy="302008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“Explicit belief”</a:t>
            </a:r>
            <a:endParaRPr lang="en-US" sz="1800" baseline="-25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91" name="Freeform 190"/>
          <p:cNvSpPr/>
          <p:nvPr/>
        </p:nvSpPr>
        <p:spPr bwMode="auto">
          <a:xfrm rot="7042907" flipH="1">
            <a:off x="3938231" y="3182417"/>
            <a:ext cx="347975" cy="920884"/>
          </a:xfrm>
          <a:custGeom>
            <a:avLst/>
            <a:gdLst>
              <a:gd name="connsiteX0" fmla="*/ 0 w 190500"/>
              <a:gd name="connsiteY0" fmla="*/ 0 h 381000"/>
              <a:gd name="connsiteX1" fmla="*/ 133350 w 190500"/>
              <a:gd name="connsiteY1" fmla="*/ 107950 h 381000"/>
              <a:gd name="connsiteX2" fmla="*/ 114300 w 190500"/>
              <a:gd name="connsiteY2" fmla="*/ 279400 h 381000"/>
              <a:gd name="connsiteX3" fmla="*/ 190500 w 190500"/>
              <a:gd name="connsiteY3" fmla="*/ 381000 h 381000"/>
              <a:gd name="connsiteX0" fmla="*/ 0 w 190500"/>
              <a:gd name="connsiteY0" fmla="*/ 0 h 381000"/>
              <a:gd name="connsiteX1" fmla="*/ 26401 w 190500"/>
              <a:gd name="connsiteY1" fmla="*/ 105404 h 381000"/>
              <a:gd name="connsiteX2" fmla="*/ 114300 w 190500"/>
              <a:gd name="connsiteY2" fmla="*/ 279400 h 381000"/>
              <a:gd name="connsiteX3" fmla="*/ 190500 w 190500"/>
              <a:gd name="connsiteY3" fmla="*/ 381000 h 381000"/>
              <a:gd name="connsiteX0" fmla="*/ 124166 w 314666"/>
              <a:gd name="connsiteY0" fmla="*/ 166701 h 547701"/>
              <a:gd name="connsiteX1" fmla="*/ 4400 w 314666"/>
              <a:gd name="connsiteY1" fmla="*/ 17567 h 547701"/>
              <a:gd name="connsiteX2" fmla="*/ 150567 w 314666"/>
              <a:gd name="connsiteY2" fmla="*/ 272105 h 547701"/>
              <a:gd name="connsiteX3" fmla="*/ 238466 w 314666"/>
              <a:gd name="connsiteY3" fmla="*/ 446101 h 547701"/>
              <a:gd name="connsiteX4" fmla="*/ 314666 w 314666"/>
              <a:gd name="connsiteY4" fmla="*/ 547701 h 547701"/>
              <a:gd name="connsiteX0" fmla="*/ 0 w 190500"/>
              <a:gd name="connsiteY0" fmla="*/ 0 h 381000"/>
              <a:gd name="connsiteX1" fmla="*/ 26401 w 190500"/>
              <a:gd name="connsiteY1" fmla="*/ 105404 h 381000"/>
              <a:gd name="connsiteX2" fmla="*/ 114300 w 190500"/>
              <a:gd name="connsiteY2" fmla="*/ 279400 h 381000"/>
              <a:gd name="connsiteX3" fmla="*/ 190500 w 190500"/>
              <a:gd name="connsiteY3" fmla="*/ 381000 h 381000"/>
              <a:gd name="connsiteX0" fmla="*/ 0 w 313527"/>
              <a:gd name="connsiteY0" fmla="*/ 0 h 552102"/>
              <a:gd name="connsiteX1" fmla="*/ 149428 w 313527"/>
              <a:gd name="connsiteY1" fmla="*/ 276506 h 552102"/>
              <a:gd name="connsiteX2" fmla="*/ 237327 w 313527"/>
              <a:gd name="connsiteY2" fmla="*/ 450502 h 552102"/>
              <a:gd name="connsiteX3" fmla="*/ 313527 w 313527"/>
              <a:gd name="connsiteY3" fmla="*/ 552102 h 552102"/>
              <a:gd name="connsiteX0" fmla="*/ 0 w 313527"/>
              <a:gd name="connsiteY0" fmla="*/ 0 h 552102"/>
              <a:gd name="connsiteX1" fmla="*/ 170246 w 313527"/>
              <a:gd name="connsiteY1" fmla="*/ 253331 h 552102"/>
              <a:gd name="connsiteX2" fmla="*/ 237327 w 313527"/>
              <a:gd name="connsiteY2" fmla="*/ 450502 h 552102"/>
              <a:gd name="connsiteX3" fmla="*/ 313527 w 313527"/>
              <a:gd name="connsiteY3" fmla="*/ 552102 h 552102"/>
              <a:gd name="connsiteX0" fmla="*/ 0 w 289234"/>
              <a:gd name="connsiteY0" fmla="*/ 0 h 481865"/>
              <a:gd name="connsiteX1" fmla="*/ 145953 w 289234"/>
              <a:gd name="connsiteY1" fmla="*/ 183094 h 481865"/>
              <a:gd name="connsiteX2" fmla="*/ 213034 w 289234"/>
              <a:gd name="connsiteY2" fmla="*/ 380265 h 481865"/>
              <a:gd name="connsiteX3" fmla="*/ 289234 w 289234"/>
              <a:gd name="connsiteY3" fmla="*/ 481865 h 481865"/>
              <a:gd name="connsiteX0" fmla="*/ 21889 w 311123"/>
              <a:gd name="connsiteY0" fmla="*/ 0 h 481865"/>
              <a:gd name="connsiteX1" fmla="*/ 24325 w 311123"/>
              <a:gd name="connsiteY1" fmla="*/ 55311 h 481865"/>
              <a:gd name="connsiteX2" fmla="*/ 167842 w 311123"/>
              <a:gd name="connsiteY2" fmla="*/ 183094 h 481865"/>
              <a:gd name="connsiteX3" fmla="*/ 234923 w 311123"/>
              <a:gd name="connsiteY3" fmla="*/ 380265 h 481865"/>
              <a:gd name="connsiteX4" fmla="*/ 311123 w 311123"/>
              <a:gd name="connsiteY4" fmla="*/ 481865 h 481865"/>
              <a:gd name="connsiteX0" fmla="*/ 0 w 316502"/>
              <a:gd name="connsiteY0" fmla="*/ 0 h 548791"/>
              <a:gd name="connsiteX1" fmla="*/ 29704 w 316502"/>
              <a:gd name="connsiteY1" fmla="*/ 122237 h 548791"/>
              <a:gd name="connsiteX2" fmla="*/ 173221 w 316502"/>
              <a:gd name="connsiteY2" fmla="*/ 250020 h 548791"/>
              <a:gd name="connsiteX3" fmla="*/ 240302 w 316502"/>
              <a:gd name="connsiteY3" fmla="*/ 447191 h 548791"/>
              <a:gd name="connsiteX4" fmla="*/ 316502 w 316502"/>
              <a:gd name="connsiteY4" fmla="*/ 548791 h 548791"/>
              <a:gd name="connsiteX0" fmla="*/ 8736 w 325238"/>
              <a:gd name="connsiteY0" fmla="*/ 0 h 548791"/>
              <a:gd name="connsiteX1" fmla="*/ 38440 w 325238"/>
              <a:gd name="connsiteY1" fmla="*/ 122237 h 548791"/>
              <a:gd name="connsiteX2" fmla="*/ 239378 w 325238"/>
              <a:gd name="connsiteY2" fmla="*/ 267167 h 548791"/>
              <a:gd name="connsiteX3" fmla="*/ 249038 w 325238"/>
              <a:gd name="connsiteY3" fmla="*/ 447191 h 548791"/>
              <a:gd name="connsiteX4" fmla="*/ 325238 w 325238"/>
              <a:gd name="connsiteY4" fmla="*/ 548791 h 548791"/>
              <a:gd name="connsiteX0" fmla="*/ 8736 w 325238"/>
              <a:gd name="connsiteY0" fmla="*/ 0 h 548791"/>
              <a:gd name="connsiteX1" fmla="*/ 38440 w 325238"/>
              <a:gd name="connsiteY1" fmla="*/ 122237 h 548791"/>
              <a:gd name="connsiteX2" fmla="*/ 239378 w 325238"/>
              <a:gd name="connsiteY2" fmla="*/ 267167 h 548791"/>
              <a:gd name="connsiteX3" fmla="*/ 310874 w 325238"/>
              <a:gd name="connsiteY3" fmla="*/ 402675 h 548791"/>
              <a:gd name="connsiteX4" fmla="*/ 325238 w 325238"/>
              <a:gd name="connsiteY4" fmla="*/ 548791 h 548791"/>
              <a:gd name="connsiteX0" fmla="*/ 8736 w 354360"/>
              <a:gd name="connsiteY0" fmla="*/ 0 h 540693"/>
              <a:gd name="connsiteX1" fmla="*/ 38440 w 354360"/>
              <a:gd name="connsiteY1" fmla="*/ 122237 h 540693"/>
              <a:gd name="connsiteX2" fmla="*/ 239378 w 354360"/>
              <a:gd name="connsiteY2" fmla="*/ 267167 h 540693"/>
              <a:gd name="connsiteX3" fmla="*/ 310874 w 354360"/>
              <a:gd name="connsiteY3" fmla="*/ 402675 h 540693"/>
              <a:gd name="connsiteX4" fmla="*/ 354360 w 354360"/>
              <a:gd name="connsiteY4" fmla="*/ 540693 h 54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360" h="540693">
                <a:moveTo>
                  <a:pt x="8736" y="0"/>
                </a:moveTo>
                <a:cubicBezTo>
                  <a:pt x="17789" y="10401"/>
                  <a:pt x="0" y="77709"/>
                  <a:pt x="38440" y="122237"/>
                </a:cubicBezTo>
                <a:cubicBezTo>
                  <a:pt x="76880" y="166765"/>
                  <a:pt x="193972" y="220427"/>
                  <a:pt x="239378" y="267167"/>
                </a:cubicBezTo>
                <a:cubicBezTo>
                  <a:pt x="284784" y="313907"/>
                  <a:pt x="291710" y="357087"/>
                  <a:pt x="310874" y="402675"/>
                </a:cubicBezTo>
                <a:cubicBezTo>
                  <a:pt x="330038" y="448263"/>
                  <a:pt x="354360" y="540693"/>
                  <a:pt x="354360" y="540693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203"/>
          <p:cNvSpPr/>
          <p:nvPr/>
        </p:nvSpPr>
        <p:spPr bwMode="auto">
          <a:xfrm rot="14557093">
            <a:off x="4144821" y="4449617"/>
            <a:ext cx="128027" cy="515564"/>
          </a:xfrm>
          <a:custGeom>
            <a:avLst/>
            <a:gdLst>
              <a:gd name="connsiteX0" fmla="*/ 0 w 190500"/>
              <a:gd name="connsiteY0" fmla="*/ 0 h 381000"/>
              <a:gd name="connsiteX1" fmla="*/ 133350 w 190500"/>
              <a:gd name="connsiteY1" fmla="*/ 107950 h 381000"/>
              <a:gd name="connsiteX2" fmla="*/ 114300 w 190500"/>
              <a:gd name="connsiteY2" fmla="*/ 279400 h 381000"/>
              <a:gd name="connsiteX3" fmla="*/ 190500 w 190500"/>
              <a:gd name="connsiteY3" fmla="*/ 381000 h 381000"/>
              <a:gd name="connsiteX0" fmla="*/ 0 w 204902"/>
              <a:gd name="connsiteY0" fmla="*/ 0 h 381000"/>
              <a:gd name="connsiteX1" fmla="*/ 185852 w 204902"/>
              <a:gd name="connsiteY1" fmla="*/ 90038 h 381000"/>
              <a:gd name="connsiteX2" fmla="*/ 114300 w 204902"/>
              <a:gd name="connsiteY2" fmla="*/ 279400 h 381000"/>
              <a:gd name="connsiteX3" fmla="*/ 190500 w 204902"/>
              <a:gd name="connsiteY3" fmla="*/ 381000 h 381000"/>
              <a:gd name="connsiteX0" fmla="*/ 0 w 204902"/>
              <a:gd name="connsiteY0" fmla="*/ 0 h 279400"/>
              <a:gd name="connsiteX1" fmla="*/ 185852 w 204902"/>
              <a:gd name="connsiteY1" fmla="*/ 90038 h 279400"/>
              <a:gd name="connsiteX2" fmla="*/ 114300 w 204902"/>
              <a:gd name="connsiteY2" fmla="*/ 279400 h 279400"/>
              <a:gd name="connsiteX0" fmla="*/ 0 w 208475"/>
              <a:gd name="connsiteY0" fmla="*/ 0 h 231217"/>
              <a:gd name="connsiteX1" fmla="*/ 185852 w 208475"/>
              <a:gd name="connsiteY1" fmla="*/ 90038 h 231217"/>
              <a:gd name="connsiteX2" fmla="*/ 135737 w 208475"/>
              <a:gd name="connsiteY2" fmla="*/ 231217 h 231217"/>
              <a:gd name="connsiteX0" fmla="*/ 0 w 147463"/>
              <a:gd name="connsiteY0" fmla="*/ 0 h 231217"/>
              <a:gd name="connsiteX1" fmla="*/ 124840 w 147463"/>
              <a:gd name="connsiteY1" fmla="*/ 101209 h 231217"/>
              <a:gd name="connsiteX2" fmla="*/ 135737 w 147463"/>
              <a:gd name="connsiteY2" fmla="*/ 231217 h 231217"/>
              <a:gd name="connsiteX0" fmla="*/ 0 w 147463"/>
              <a:gd name="connsiteY0" fmla="*/ 0 h 231217"/>
              <a:gd name="connsiteX1" fmla="*/ 124840 w 147463"/>
              <a:gd name="connsiteY1" fmla="*/ 101209 h 231217"/>
              <a:gd name="connsiteX2" fmla="*/ 135737 w 147463"/>
              <a:gd name="connsiteY2" fmla="*/ 231217 h 231217"/>
              <a:gd name="connsiteX0" fmla="*/ 0 w 204644"/>
              <a:gd name="connsiteY0" fmla="*/ 0 h 231217"/>
              <a:gd name="connsiteX1" fmla="*/ 182021 w 204644"/>
              <a:gd name="connsiteY1" fmla="*/ 88870 h 231217"/>
              <a:gd name="connsiteX2" fmla="*/ 135737 w 204644"/>
              <a:gd name="connsiteY2" fmla="*/ 231217 h 231217"/>
              <a:gd name="connsiteX0" fmla="*/ 0 w 105520"/>
              <a:gd name="connsiteY0" fmla="*/ 0 h 237616"/>
              <a:gd name="connsiteX1" fmla="*/ 97058 w 105520"/>
              <a:gd name="connsiteY1" fmla="*/ 95269 h 237616"/>
              <a:gd name="connsiteX2" fmla="*/ 50774 w 105520"/>
              <a:gd name="connsiteY2" fmla="*/ 237616 h 237616"/>
              <a:gd name="connsiteX0" fmla="*/ 0 w 105520"/>
              <a:gd name="connsiteY0" fmla="*/ 0 h 237616"/>
              <a:gd name="connsiteX1" fmla="*/ 97058 w 105520"/>
              <a:gd name="connsiteY1" fmla="*/ 95269 h 237616"/>
              <a:gd name="connsiteX2" fmla="*/ 50774 w 105520"/>
              <a:gd name="connsiteY2" fmla="*/ 237616 h 23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20" h="237616">
                <a:moveTo>
                  <a:pt x="0" y="0"/>
                </a:moveTo>
                <a:cubicBezTo>
                  <a:pt x="57150" y="30691"/>
                  <a:pt x="88596" y="55666"/>
                  <a:pt x="97058" y="95269"/>
                </a:cubicBezTo>
                <a:cubicBezTo>
                  <a:pt x="105520" y="134872"/>
                  <a:pt x="82728" y="180723"/>
                  <a:pt x="50774" y="237616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AutoShape 33"/>
          <p:cNvSpPr>
            <a:spLocks noChangeArrowheads="1"/>
          </p:cNvSpPr>
          <p:nvPr/>
        </p:nvSpPr>
        <p:spPr bwMode="auto">
          <a:xfrm flipH="1">
            <a:off x="1465334" y="4809440"/>
            <a:ext cx="851620" cy="302008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Priorities</a:t>
            </a:r>
            <a:endParaRPr lang="en-US" sz="1800" baseline="-25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90" name="Freeform 289"/>
          <p:cNvSpPr/>
          <p:nvPr/>
        </p:nvSpPr>
        <p:spPr bwMode="auto">
          <a:xfrm rot="12442907" flipH="1">
            <a:off x="2386889" y="4765078"/>
            <a:ext cx="50334" cy="241090"/>
          </a:xfrm>
          <a:custGeom>
            <a:avLst/>
            <a:gdLst>
              <a:gd name="connsiteX0" fmla="*/ 0 w 190500"/>
              <a:gd name="connsiteY0" fmla="*/ 0 h 381000"/>
              <a:gd name="connsiteX1" fmla="*/ 133350 w 190500"/>
              <a:gd name="connsiteY1" fmla="*/ 107950 h 381000"/>
              <a:gd name="connsiteX2" fmla="*/ 114300 w 190500"/>
              <a:gd name="connsiteY2" fmla="*/ 279400 h 381000"/>
              <a:gd name="connsiteX3" fmla="*/ 190500 w 190500"/>
              <a:gd name="connsiteY3" fmla="*/ 381000 h 381000"/>
              <a:gd name="connsiteX0" fmla="*/ 0 w 204902"/>
              <a:gd name="connsiteY0" fmla="*/ 0 h 381000"/>
              <a:gd name="connsiteX1" fmla="*/ 185852 w 204902"/>
              <a:gd name="connsiteY1" fmla="*/ 90038 h 381000"/>
              <a:gd name="connsiteX2" fmla="*/ 114300 w 204902"/>
              <a:gd name="connsiteY2" fmla="*/ 279400 h 381000"/>
              <a:gd name="connsiteX3" fmla="*/ 190500 w 204902"/>
              <a:gd name="connsiteY3" fmla="*/ 381000 h 381000"/>
              <a:gd name="connsiteX0" fmla="*/ 0 w 204902"/>
              <a:gd name="connsiteY0" fmla="*/ 0 h 279400"/>
              <a:gd name="connsiteX1" fmla="*/ 185852 w 204902"/>
              <a:gd name="connsiteY1" fmla="*/ 90038 h 279400"/>
              <a:gd name="connsiteX2" fmla="*/ 114300 w 204902"/>
              <a:gd name="connsiteY2" fmla="*/ 279400 h 279400"/>
              <a:gd name="connsiteX0" fmla="*/ 0 w 208475"/>
              <a:gd name="connsiteY0" fmla="*/ 0 h 231217"/>
              <a:gd name="connsiteX1" fmla="*/ 185852 w 208475"/>
              <a:gd name="connsiteY1" fmla="*/ 90038 h 231217"/>
              <a:gd name="connsiteX2" fmla="*/ 135737 w 208475"/>
              <a:gd name="connsiteY2" fmla="*/ 231217 h 231217"/>
              <a:gd name="connsiteX0" fmla="*/ 0 w 147463"/>
              <a:gd name="connsiteY0" fmla="*/ 0 h 231217"/>
              <a:gd name="connsiteX1" fmla="*/ 124840 w 147463"/>
              <a:gd name="connsiteY1" fmla="*/ 101209 h 231217"/>
              <a:gd name="connsiteX2" fmla="*/ 135737 w 147463"/>
              <a:gd name="connsiteY2" fmla="*/ 231217 h 231217"/>
              <a:gd name="connsiteX0" fmla="*/ 0 w 147463"/>
              <a:gd name="connsiteY0" fmla="*/ 0 h 231217"/>
              <a:gd name="connsiteX1" fmla="*/ 124840 w 147463"/>
              <a:gd name="connsiteY1" fmla="*/ 101209 h 231217"/>
              <a:gd name="connsiteX2" fmla="*/ 135737 w 147463"/>
              <a:gd name="connsiteY2" fmla="*/ 231217 h 23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463" h="231217">
                <a:moveTo>
                  <a:pt x="0" y="0"/>
                </a:moveTo>
                <a:cubicBezTo>
                  <a:pt x="57150" y="30691"/>
                  <a:pt x="102217" y="62673"/>
                  <a:pt x="124840" y="101209"/>
                </a:cubicBezTo>
                <a:cubicBezTo>
                  <a:pt x="147463" y="139745"/>
                  <a:pt x="143515" y="176437"/>
                  <a:pt x="135737" y="231217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AutoShape 33"/>
          <p:cNvSpPr>
            <a:spLocks noChangeArrowheads="1"/>
          </p:cNvSpPr>
          <p:nvPr/>
        </p:nvSpPr>
        <p:spPr bwMode="auto">
          <a:xfrm flipH="1">
            <a:off x="2664347" y="1269806"/>
            <a:ext cx="1897993" cy="579007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“Beliefs”: annotated </a:t>
            </a:r>
            <a:b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 (</a:t>
            </a:r>
            <a:r>
              <a:rPr lang="en-US" sz="1800" u="sng" dirty="0" smtClean="0">
                <a:solidFill>
                  <a:srgbClr val="FF0000"/>
                </a:solidFill>
                <a:latin typeface="Calibri"/>
                <a:cs typeface="Calibri"/>
              </a:rPr>
              <a:t>key</a:t>
            </a:r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,value) pairs</a:t>
            </a:r>
            <a:endParaRPr lang="en-US" sz="1800" baseline="-25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95" name="Freeform 294"/>
          <p:cNvSpPr/>
          <p:nvPr/>
        </p:nvSpPr>
        <p:spPr bwMode="auto">
          <a:xfrm rot="16200000">
            <a:off x="2245218" y="1086238"/>
            <a:ext cx="53504" cy="729071"/>
          </a:xfrm>
          <a:custGeom>
            <a:avLst/>
            <a:gdLst>
              <a:gd name="connsiteX0" fmla="*/ 0 w 190500"/>
              <a:gd name="connsiteY0" fmla="*/ 0 h 381000"/>
              <a:gd name="connsiteX1" fmla="*/ 133350 w 190500"/>
              <a:gd name="connsiteY1" fmla="*/ 107950 h 381000"/>
              <a:gd name="connsiteX2" fmla="*/ 114300 w 190500"/>
              <a:gd name="connsiteY2" fmla="*/ 279400 h 381000"/>
              <a:gd name="connsiteX3" fmla="*/ 190500 w 190500"/>
              <a:gd name="connsiteY3" fmla="*/ 381000 h 381000"/>
              <a:gd name="connsiteX0" fmla="*/ 0 w 204902"/>
              <a:gd name="connsiteY0" fmla="*/ 0 h 381000"/>
              <a:gd name="connsiteX1" fmla="*/ 185852 w 204902"/>
              <a:gd name="connsiteY1" fmla="*/ 90038 h 381000"/>
              <a:gd name="connsiteX2" fmla="*/ 114300 w 204902"/>
              <a:gd name="connsiteY2" fmla="*/ 279400 h 381000"/>
              <a:gd name="connsiteX3" fmla="*/ 190500 w 204902"/>
              <a:gd name="connsiteY3" fmla="*/ 381000 h 381000"/>
              <a:gd name="connsiteX0" fmla="*/ 0 w 204902"/>
              <a:gd name="connsiteY0" fmla="*/ 0 h 279400"/>
              <a:gd name="connsiteX1" fmla="*/ 185852 w 204902"/>
              <a:gd name="connsiteY1" fmla="*/ 90038 h 279400"/>
              <a:gd name="connsiteX2" fmla="*/ 114300 w 204902"/>
              <a:gd name="connsiteY2" fmla="*/ 279400 h 279400"/>
              <a:gd name="connsiteX0" fmla="*/ 0 w 208475"/>
              <a:gd name="connsiteY0" fmla="*/ 0 h 231217"/>
              <a:gd name="connsiteX1" fmla="*/ 185852 w 208475"/>
              <a:gd name="connsiteY1" fmla="*/ 90038 h 231217"/>
              <a:gd name="connsiteX2" fmla="*/ 135737 w 208475"/>
              <a:gd name="connsiteY2" fmla="*/ 231217 h 231217"/>
              <a:gd name="connsiteX0" fmla="*/ 0 w 147463"/>
              <a:gd name="connsiteY0" fmla="*/ 0 h 231217"/>
              <a:gd name="connsiteX1" fmla="*/ 124840 w 147463"/>
              <a:gd name="connsiteY1" fmla="*/ 101209 h 231217"/>
              <a:gd name="connsiteX2" fmla="*/ 135737 w 147463"/>
              <a:gd name="connsiteY2" fmla="*/ 231217 h 231217"/>
              <a:gd name="connsiteX0" fmla="*/ 0 w 147463"/>
              <a:gd name="connsiteY0" fmla="*/ 0 h 231217"/>
              <a:gd name="connsiteX1" fmla="*/ 124840 w 147463"/>
              <a:gd name="connsiteY1" fmla="*/ 101209 h 231217"/>
              <a:gd name="connsiteX2" fmla="*/ 135737 w 147463"/>
              <a:gd name="connsiteY2" fmla="*/ 231217 h 23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463" h="231217">
                <a:moveTo>
                  <a:pt x="0" y="0"/>
                </a:moveTo>
                <a:cubicBezTo>
                  <a:pt x="57150" y="30691"/>
                  <a:pt x="102217" y="62673"/>
                  <a:pt x="124840" y="101209"/>
                </a:cubicBezTo>
                <a:cubicBezTo>
                  <a:pt x="147463" y="139745"/>
                  <a:pt x="143515" y="176437"/>
                  <a:pt x="135737" y="231217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 Placeholder 310"/>
          <p:cNvSpPr txBox="1">
            <a:spLocks/>
          </p:cNvSpPr>
          <p:nvPr/>
        </p:nvSpPr>
        <p:spPr>
          <a:xfrm>
            <a:off x="107040" y="3389125"/>
            <a:ext cx="3972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lvl="0" indent="-2286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tabLst/>
              <a:defRPr/>
            </a:pPr>
            <a:r>
              <a:rPr lang="en-US" sz="2400" kern="0">
                <a:latin typeface="Calibri"/>
                <a:cs typeface="Calibri"/>
              </a:rPr>
              <a:t>Background 2: Trust mappings</a:t>
            </a:r>
            <a:endParaRPr kumimoji="0" lang="en-US" sz="2000" b="0" i="0" u="none" strike="noStrike" kern="0" cap="none" spc="0" normalizeH="0" baseline="3000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203" name="Text Placeholder 310"/>
          <p:cNvSpPr txBox="1">
            <a:spLocks/>
          </p:cNvSpPr>
          <p:nvPr/>
        </p:nvSpPr>
        <p:spPr>
          <a:xfrm>
            <a:off x="107040" y="775580"/>
            <a:ext cx="4371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lvl="0" indent="-2286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tabLst/>
              <a:defRPr/>
            </a:pPr>
            <a:r>
              <a:rPr lang="en-US" sz="2400" kern="0">
                <a:latin typeface="Calibri"/>
                <a:cs typeface="Calibri"/>
              </a:rPr>
              <a:t>Background 1: Conflicting beliefs</a:t>
            </a:r>
            <a:endParaRPr kumimoji="0" lang="en-US" sz="2000" b="0" i="0" u="none" strike="noStrike" kern="0" cap="none" spc="0" normalizeH="0" baseline="3000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208" name="Text Placeholder 310"/>
          <p:cNvSpPr txBox="1">
            <a:spLocks/>
          </p:cNvSpPr>
          <p:nvPr/>
        </p:nvSpPr>
        <p:spPr>
          <a:xfrm>
            <a:off x="107040" y="5305291"/>
            <a:ext cx="5050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lvl="0" indent="-2286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tabLst/>
              <a:defRPr/>
            </a:pPr>
            <a:r>
              <a:rPr lang="en-US" sz="2400" kern="0">
                <a:latin typeface="Calibri"/>
                <a:cs typeface="Calibri"/>
              </a:rPr>
              <a:t>Recent work on community databases:</a:t>
            </a:r>
            <a:endParaRPr kumimoji="0" lang="en-US" sz="2000" b="0" i="0" u="none" strike="noStrike" kern="0" cap="none" spc="0" normalizeH="0" baseline="3000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grpSp>
        <p:nvGrpSpPr>
          <p:cNvPr id="234" name="Group 244"/>
          <p:cNvGrpSpPr/>
          <p:nvPr/>
        </p:nvGrpSpPr>
        <p:grpSpPr>
          <a:xfrm>
            <a:off x="7592321" y="3534669"/>
            <a:ext cx="918212" cy="1205280"/>
            <a:chOff x="7592321" y="3534669"/>
            <a:chExt cx="918212" cy="1205280"/>
          </a:xfrm>
        </p:grpSpPr>
        <p:pic>
          <p:nvPicPr>
            <p:cNvPr id="235" name="Picture 23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92321" y="3534669"/>
              <a:ext cx="918212" cy="918212"/>
            </a:xfrm>
            <a:prstGeom prst="rect">
              <a:avLst/>
            </a:prstGeom>
          </p:spPr>
        </p:pic>
        <p:sp>
          <p:nvSpPr>
            <p:cNvPr id="236" name="Rectangle 235"/>
            <p:cNvSpPr/>
            <p:nvPr/>
          </p:nvSpPr>
          <p:spPr bwMode="auto">
            <a:xfrm>
              <a:off x="7686869" y="4432172"/>
              <a:ext cx="729116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827213" algn="r"/>
                  <a:tab pos="1887538" algn="l"/>
                  <a:tab pos="4341813" algn="r"/>
                </a:tabLst>
              </a:pPr>
              <a:r>
                <a:rPr lang="en-US" sz="2000" smtClean="0">
                  <a:latin typeface="Calibri"/>
                  <a:cs typeface="Calibri"/>
                </a:rPr>
                <a:t>Charlie</a:t>
              </a:r>
            </a:p>
          </p:txBody>
        </p:sp>
      </p:grpSp>
      <p:grpSp>
        <p:nvGrpSpPr>
          <p:cNvPr id="293" name="Group 239"/>
          <p:cNvGrpSpPr/>
          <p:nvPr/>
        </p:nvGrpSpPr>
        <p:grpSpPr>
          <a:xfrm>
            <a:off x="6594954" y="2488965"/>
            <a:ext cx="1462229" cy="304076"/>
            <a:chOff x="6594954" y="2495315"/>
            <a:chExt cx="1462229" cy="304076"/>
          </a:xfrm>
        </p:grpSpPr>
        <p:grpSp>
          <p:nvGrpSpPr>
            <p:cNvPr id="296" name="Group 267"/>
            <p:cNvGrpSpPr/>
            <p:nvPr/>
          </p:nvGrpSpPr>
          <p:grpSpPr>
            <a:xfrm>
              <a:off x="6594954" y="2495315"/>
              <a:ext cx="1462229" cy="304076"/>
              <a:chOff x="6990669" y="5519741"/>
              <a:chExt cx="1462229" cy="304076"/>
            </a:xfrm>
          </p:grpSpPr>
          <p:grpSp>
            <p:nvGrpSpPr>
              <p:cNvPr id="301" name="Group 132"/>
              <p:cNvGrpSpPr/>
              <p:nvPr/>
            </p:nvGrpSpPr>
            <p:grpSpPr>
              <a:xfrm>
                <a:off x="6990669" y="5530345"/>
                <a:ext cx="1462229" cy="293472"/>
                <a:chOff x="3450662" y="4644945"/>
                <a:chExt cx="1462229" cy="293472"/>
              </a:xfrm>
              <a:solidFill>
                <a:srgbClr val="DADFED"/>
              </a:solidFill>
            </p:grpSpPr>
            <p:sp>
              <p:nvSpPr>
                <p:cNvPr id="305" name="Rectangle 304"/>
                <p:cNvSpPr/>
                <p:nvPr/>
              </p:nvSpPr>
              <p:spPr bwMode="auto">
                <a:xfrm>
                  <a:off x="4067934" y="4644945"/>
                  <a:ext cx="844957" cy="293472"/>
                </a:xfrm>
                <a:prstGeom prst="rect">
                  <a:avLst/>
                </a:prstGeom>
                <a:solidFill>
                  <a:srgbClr val="D0D6E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  <p:sp>
              <p:nvSpPr>
                <p:cNvPr id="306" name="Rectangle 305"/>
                <p:cNvSpPr/>
                <p:nvPr/>
              </p:nvSpPr>
              <p:spPr bwMode="auto">
                <a:xfrm>
                  <a:off x="3450662" y="4644945"/>
                  <a:ext cx="617273" cy="293472"/>
                </a:xfrm>
                <a:prstGeom prst="rect">
                  <a:avLst/>
                </a:prstGeom>
                <a:solidFill>
                  <a:srgbClr val="D0D6E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</p:grpSp>
          <p:pic>
            <p:nvPicPr>
              <p:cNvPr id="302" name="Picture 301" descr="Fig_Script1.jpg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03240" y="5585779"/>
                <a:ext cx="171450" cy="184150"/>
              </a:xfrm>
              <a:prstGeom prst="rect">
                <a:avLst/>
              </a:prstGeom>
            </p:spPr>
          </p:pic>
          <p:sp>
            <p:nvSpPr>
              <p:cNvPr id="303" name="Rectangle 302"/>
              <p:cNvSpPr/>
              <p:nvPr/>
            </p:nvSpPr>
            <p:spPr bwMode="auto">
              <a:xfrm>
                <a:off x="7853545" y="5519741"/>
                <a:ext cx="333738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smtClean="0">
                    <a:latin typeface="+mn-lt"/>
                    <a:cs typeface="Calibri"/>
                  </a:rPr>
                  <a:t>fish</a:t>
                </a:r>
              </a:p>
            </p:txBody>
          </p:sp>
        </p:grpSp>
        <p:sp>
          <p:nvSpPr>
            <p:cNvPr id="297" name="Rectangle 296"/>
            <p:cNvSpPr/>
            <p:nvPr/>
          </p:nvSpPr>
          <p:spPr bwMode="auto">
            <a:xfrm>
              <a:off x="6978975" y="2555350"/>
              <a:ext cx="77996" cy="18466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baseline="-25000" smtClean="0">
                  <a:latin typeface="+mn-lt"/>
                  <a:cs typeface="Calibri"/>
                </a:rPr>
                <a:t>2</a:t>
              </a:r>
            </a:p>
          </p:txBody>
        </p:sp>
        <p:pic>
          <p:nvPicPr>
            <p:cNvPr id="300" name="Picture 299" descr="Fig_Script1_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07525" y="2564290"/>
              <a:ext cx="171450" cy="184150"/>
            </a:xfrm>
            <a:prstGeom prst="rect">
              <a:avLst/>
            </a:prstGeom>
          </p:spPr>
        </p:pic>
      </p:grpSp>
      <p:grpSp>
        <p:nvGrpSpPr>
          <p:cNvPr id="322" name="Group 279"/>
          <p:cNvGrpSpPr/>
          <p:nvPr/>
        </p:nvGrpSpPr>
        <p:grpSpPr>
          <a:xfrm>
            <a:off x="7320313" y="4748416"/>
            <a:ext cx="1462229" cy="311047"/>
            <a:chOff x="6990669" y="4925827"/>
            <a:chExt cx="1462229" cy="311047"/>
          </a:xfrm>
        </p:grpSpPr>
        <p:grpSp>
          <p:nvGrpSpPr>
            <p:cNvPr id="323" name="Group 126"/>
            <p:cNvGrpSpPr/>
            <p:nvPr/>
          </p:nvGrpSpPr>
          <p:grpSpPr>
            <a:xfrm>
              <a:off x="6990669" y="4943402"/>
              <a:ext cx="1462229" cy="293472"/>
              <a:chOff x="3450662" y="4644945"/>
              <a:chExt cx="1462229" cy="293472"/>
            </a:xfrm>
            <a:solidFill>
              <a:srgbClr val="6B93CC"/>
            </a:solidFill>
          </p:grpSpPr>
          <p:sp>
            <p:nvSpPr>
              <p:cNvPr id="326" name="Rectangle 325"/>
              <p:cNvSpPr/>
              <p:nvPr/>
            </p:nvSpPr>
            <p:spPr bwMode="auto">
              <a:xfrm>
                <a:off x="4067934" y="4644945"/>
                <a:ext cx="844957" cy="29347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327" name="Rectangle 326"/>
              <p:cNvSpPr/>
              <p:nvPr/>
            </p:nvSpPr>
            <p:spPr bwMode="auto">
              <a:xfrm>
                <a:off x="3450662" y="4644945"/>
                <a:ext cx="617273" cy="29347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</p:grpSp>
        <p:sp>
          <p:nvSpPr>
            <p:cNvPr id="324" name="Rectangle 323"/>
            <p:cNvSpPr/>
            <p:nvPr/>
          </p:nvSpPr>
          <p:spPr bwMode="auto">
            <a:xfrm>
              <a:off x="7047688" y="4925827"/>
              <a:ext cx="568753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i="1" u="sng" smtClean="0">
                  <a:solidFill>
                    <a:schemeClr val="bg1"/>
                  </a:solidFill>
                  <a:latin typeface="+mn-lt"/>
                  <a:cs typeface="Calibri"/>
                </a:rPr>
                <a:t>glyph</a:t>
              </a: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7752823" y="4925827"/>
              <a:ext cx="597382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i="1" smtClean="0">
                  <a:solidFill>
                    <a:schemeClr val="bg1"/>
                  </a:solidFill>
                  <a:latin typeface="+mn-lt"/>
                  <a:cs typeface="Calibri"/>
                </a:rPr>
                <a:t>origin</a:t>
              </a:r>
            </a:p>
          </p:txBody>
        </p:sp>
      </p:grpSp>
      <p:grpSp>
        <p:nvGrpSpPr>
          <p:cNvPr id="347" name="Group 245"/>
          <p:cNvGrpSpPr/>
          <p:nvPr/>
        </p:nvGrpSpPr>
        <p:grpSpPr>
          <a:xfrm>
            <a:off x="7320313" y="5046764"/>
            <a:ext cx="1462229" cy="308085"/>
            <a:chOff x="7320313" y="5046764"/>
            <a:chExt cx="1462229" cy="308085"/>
          </a:xfrm>
        </p:grpSpPr>
        <p:grpSp>
          <p:nvGrpSpPr>
            <p:cNvPr id="348" name="Group 261"/>
            <p:cNvGrpSpPr/>
            <p:nvPr/>
          </p:nvGrpSpPr>
          <p:grpSpPr>
            <a:xfrm>
              <a:off x="7320313" y="5046764"/>
              <a:ext cx="1462229" cy="308085"/>
              <a:chOff x="6990669" y="5222261"/>
              <a:chExt cx="1462229" cy="308085"/>
            </a:xfrm>
          </p:grpSpPr>
          <p:grpSp>
            <p:nvGrpSpPr>
              <p:cNvPr id="352" name="Group 129"/>
              <p:cNvGrpSpPr/>
              <p:nvPr/>
            </p:nvGrpSpPr>
            <p:grpSpPr>
              <a:xfrm>
                <a:off x="6990669" y="5236874"/>
                <a:ext cx="1462229" cy="293472"/>
                <a:chOff x="3450662" y="4644945"/>
                <a:chExt cx="1462229" cy="293472"/>
              </a:xfrm>
              <a:solidFill>
                <a:srgbClr val="DADFED"/>
              </a:solidFill>
            </p:grpSpPr>
            <p:sp>
              <p:nvSpPr>
                <p:cNvPr id="354" name="Rectangle 353"/>
                <p:cNvSpPr/>
                <p:nvPr/>
              </p:nvSpPr>
              <p:spPr bwMode="auto">
                <a:xfrm>
                  <a:off x="4067934" y="4644945"/>
                  <a:ext cx="844957" cy="293472"/>
                </a:xfrm>
                <a:prstGeom prst="rect">
                  <a:avLst/>
                </a:prstGeom>
                <a:solidFill>
                  <a:srgbClr val="D0D6E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  <p:sp>
              <p:nvSpPr>
                <p:cNvPr id="355" name="Rectangle 354"/>
                <p:cNvSpPr/>
                <p:nvPr/>
              </p:nvSpPr>
              <p:spPr bwMode="auto">
                <a:xfrm>
                  <a:off x="3450662" y="4644945"/>
                  <a:ext cx="617273" cy="293472"/>
                </a:xfrm>
                <a:prstGeom prst="rect">
                  <a:avLst/>
                </a:prstGeom>
                <a:solidFill>
                  <a:srgbClr val="D0D6E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</p:grpSp>
          <p:sp>
            <p:nvSpPr>
              <p:cNvPr id="353" name="Rectangle 352"/>
              <p:cNvSpPr/>
              <p:nvPr/>
            </p:nvSpPr>
            <p:spPr bwMode="auto">
              <a:xfrm>
                <a:off x="7912455" y="5222261"/>
                <a:ext cx="246274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smtClean="0">
                    <a:latin typeface="+mn-lt"/>
                    <a:cs typeface="Calibri"/>
                  </a:rPr>
                  <a:t>jar</a:t>
                </a:r>
              </a:p>
            </p:txBody>
          </p:sp>
        </p:grpSp>
        <p:sp>
          <p:nvSpPr>
            <p:cNvPr id="350" name="Rectangle 349"/>
            <p:cNvSpPr/>
            <p:nvPr/>
          </p:nvSpPr>
          <p:spPr bwMode="auto">
            <a:xfrm>
              <a:off x="7704334" y="5106799"/>
              <a:ext cx="77996" cy="18466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baseline="-25000" smtClean="0">
                  <a:latin typeface="+mn-lt"/>
                  <a:cs typeface="Calibri"/>
                </a:rPr>
                <a:t>1</a:t>
              </a:r>
            </a:p>
          </p:txBody>
        </p:sp>
        <p:pic>
          <p:nvPicPr>
            <p:cNvPr id="351" name="Picture 350" descr="Fig_Script2_blue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39531" y="5112802"/>
              <a:ext cx="168276" cy="184150"/>
            </a:xfrm>
            <a:prstGeom prst="rect">
              <a:avLst/>
            </a:prstGeom>
          </p:spPr>
        </p:pic>
      </p:grpSp>
      <p:grpSp>
        <p:nvGrpSpPr>
          <p:cNvPr id="356" name="Group 246"/>
          <p:cNvGrpSpPr/>
          <p:nvPr/>
        </p:nvGrpSpPr>
        <p:grpSpPr>
          <a:xfrm>
            <a:off x="7320313" y="5342150"/>
            <a:ext cx="1462229" cy="304076"/>
            <a:chOff x="7320313" y="5342150"/>
            <a:chExt cx="1462229" cy="304076"/>
          </a:xfrm>
        </p:grpSpPr>
        <p:grpSp>
          <p:nvGrpSpPr>
            <p:cNvPr id="357" name="Group 267"/>
            <p:cNvGrpSpPr/>
            <p:nvPr/>
          </p:nvGrpSpPr>
          <p:grpSpPr>
            <a:xfrm>
              <a:off x="7320313" y="5342150"/>
              <a:ext cx="1462229" cy="304076"/>
              <a:chOff x="6990669" y="5519741"/>
              <a:chExt cx="1462229" cy="304076"/>
            </a:xfrm>
          </p:grpSpPr>
          <p:grpSp>
            <p:nvGrpSpPr>
              <p:cNvPr id="368" name="Group 132"/>
              <p:cNvGrpSpPr/>
              <p:nvPr/>
            </p:nvGrpSpPr>
            <p:grpSpPr>
              <a:xfrm>
                <a:off x="6990669" y="5530345"/>
                <a:ext cx="1462229" cy="293472"/>
                <a:chOff x="3450662" y="4644945"/>
                <a:chExt cx="1462229" cy="293472"/>
              </a:xfrm>
              <a:solidFill>
                <a:srgbClr val="DADFED"/>
              </a:solidFill>
            </p:grpSpPr>
            <p:sp>
              <p:nvSpPr>
                <p:cNvPr id="373" name="Rectangle 372"/>
                <p:cNvSpPr/>
                <p:nvPr/>
              </p:nvSpPr>
              <p:spPr bwMode="auto">
                <a:xfrm>
                  <a:off x="4067934" y="4644945"/>
                  <a:ext cx="844957" cy="293472"/>
                </a:xfrm>
                <a:prstGeom prst="rect">
                  <a:avLst/>
                </a:prstGeom>
                <a:solidFill>
                  <a:srgbClr val="D0D6E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  <p:sp>
              <p:nvSpPr>
                <p:cNvPr id="374" name="Rectangle 373"/>
                <p:cNvSpPr/>
                <p:nvPr/>
              </p:nvSpPr>
              <p:spPr bwMode="auto">
                <a:xfrm>
                  <a:off x="3450662" y="4644945"/>
                  <a:ext cx="617273" cy="293472"/>
                </a:xfrm>
                <a:prstGeom prst="rect">
                  <a:avLst/>
                </a:prstGeom>
                <a:solidFill>
                  <a:srgbClr val="D0D6E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</p:grpSp>
          <p:sp>
            <p:nvSpPr>
              <p:cNvPr id="369" name="Rectangle 368"/>
              <p:cNvSpPr/>
              <p:nvPr/>
            </p:nvSpPr>
            <p:spPr bwMode="auto">
              <a:xfrm>
                <a:off x="7807785" y="5519741"/>
                <a:ext cx="425259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smtClean="0">
                    <a:latin typeface="+mn-lt"/>
                    <a:cs typeface="Calibri"/>
                  </a:rPr>
                  <a:t>knot</a:t>
                </a:r>
              </a:p>
            </p:txBody>
          </p:sp>
        </p:grpSp>
        <p:sp>
          <p:nvSpPr>
            <p:cNvPr id="360" name="Rectangle 359"/>
            <p:cNvSpPr/>
            <p:nvPr/>
          </p:nvSpPr>
          <p:spPr bwMode="auto">
            <a:xfrm>
              <a:off x="7704334" y="5402185"/>
              <a:ext cx="77996" cy="18466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baseline="-25000" smtClean="0">
                  <a:latin typeface="+mn-lt"/>
                  <a:cs typeface="Calibri"/>
                </a:rPr>
                <a:t>2</a:t>
              </a:r>
            </a:p>
          </p:txBody>
        </p:sp>
        <p:pic>
          <p:nvPicPr>
            <p:cNvPr id="367" name="Picture 366" descr="Fig_Script1_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32884" y="5411125"/>
              <a:ext cx="171450" cy="184150"/>
            </a:xfrm>
            <a:prstGeom prst="rect">
              <a:avLst/>
            </a:prstGeom>
          </p:spPr>
        </p:pic>
      </p:grpSp>
      <p:grpSp>
        <p:nvGrpSpPr>
          <p:cNvPr id="375" name="Group 247"/>
          <p:cNvGrpSpPr/>
          <p:nvPr/>
        </p:nvGrpSpPr>
        <p:grpSpPr>
          <a:xfrm>
            <a:off x="7320313" y="5641126"/>
            <a:ext cx="1462229" cy="298033"/>
            <a:chOff x="7320313" y="5641126"/>
            <a:chExt cx="1462229" cy="298033"/>
          </a:xfrm>
        </p:grpSpPr>
        <p:grpSp>
          <p:nvGrpSpPr>
            <p:cNvPr id="376" name="Group 273"/>
            <p:cNvGrpSpPr/>
            <p:nvPr/>
          </p:nvGrpSpPr>
          <p:grpSpPr>
            <a:xfrm>
              <a:off x="7320313" y="5641126"/>
              <a:ext cx="1462229" cy="298033"/>
              <a:chOff x="6990669" y="5819256"/>
              <a:chExt cx="1462229" cy="298033"/>
            </a:xfrm>
          </p:grpSpPr>
          <p:grpSp>
            <p:nvGrpSpPr>
              <p:cNvPr id="379" name="Group 135"/>
              <p:cNvGrpSpPr/>
              <p:nvPr/>
            </p:nvGrpSpPr>
            <p:grpSpPr>
              <a:xfrm>
                <a:off x="6990669" y="5823817"/>
                <a:ext cx="1462229" cy="293472"/>
                <a:chOff x="3450662" y="4644945"/>
                <a:chExt cx="1462229" cy="293472"/>
              </a:xfrm>
              <a:solidFill>
                <a:srgbClr val="DADFED"/>
              </a:solidFill>
            </p:grpSpPr>
            <p:sp>
              <p:nvSpPr>
                <p:cNvPr id="381" name="Rectangle 380"/>
                <p:cNvSpPr/>
                <p:nvPr/>
              </p:nvSpPr>
              <p:spPr bwMode="auto">
                <a:xfrm>
                  <a:off x="4067934" y="4644945"/>
                  <a:ext cx="844957" cy="293472"/>
                </a:xfrm>
                <a:prstGeom prst="rect">
                  <a:avLst/>
                </a:prstGeom>
                <a:solidFill>
                  <a:srgbClr val="D0D6E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  <p:sp>
              <p:nvSpPr>
                <p:cNvPr id="382" name="Rectangle 381"/>
                <p:cNvSpPr/>
                <p:nvPr/>
              </p:nvSpPr>
              <p:spPr bwMode="auto">
                <a:xfrm>
                  <a:off x="3450662" y="4644945"/>
                  <a:ext cx="617273" cy="293472"/>
                </a:xfrm>
                <a:prstGeom prst="rect">
                  <a:avLst/>
                </a:prstGeom>
                <a:solidFill>
                  <a:srgbClr val="D0D6E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</p:grpSp>
          <p:sp>
            <p:nvSpPr>
              <p:cNvPr id="380" name="Rectangle 379"/>
              <p:cNvSpPr/>
              <p:nvPr/>
            </p:nvSpPr>
            <p:spPr bwMode="auto">
              <a:xfrm>
                <a:off x="7748655" y="5819256"/>
                <a:ext cx="553637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smtClean="0">
                    <a:latin typeface="+mn-lt"/>
                    <a:cs typeface="Calibri"/>
                  </a:rPr>
                  <a:t>arrow</a:t>
                </a:r>
              </a:p>
            </p:txBody>
          </p:sp>
        </p:grpSp>
        <p:sp>
          <p:nvSpPr>
            <p:cNvPr id="377" name="Rectangle 376"/>
            <p:cNvSpPr/>
            <p:nvPr/>
          </p:nvSpPr>
          <p:spPr bwMode="auto">
            <a:xfrm>
              <a:off x="7704334" y="5701043"/>
              <a:ext cx="77996" cy="18466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baseline="-25000" smtClean="0">
                  <a:latin typeface="+mn-lt"/>
                  <a:cs typeface="Calibri"/>
                </a:rPr>
                <a:t>3</a:t>
              </a:r>
            </a:p>
          </p:txBody>
        </p:sp>
        <p:pic>
          <p:nvPicPr>
            <p:cNvPr id="378" name="Picture 377" descr="Fig_Script3_blue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53819" y="5701043"/>
              <a:ext cx="139700" cy="184150"/>
            </a:xfrm>
            <a:prstGeom prst="rect">
              <a:avLst/>
            </a:prstGeom>
          </p:spPr>
        </p:pic>
      </p:grpSp>
      <p:grpSp>
        <p:nvGrpSpPr>
          <p:cNvPr id="413" name="Group 248"/>
          <p:cNvGrpSpPr/>
          <p:nvPr/>
        </p:nvGrpSpPr>
        <p:grpSpPr>
          <a:xfrm>
            <a:off x="6594954" y="2488278"/>
            <a:ext cx="1462229" cy="304076"/>
            <a:chOff x="6594954" y="2495315"/>
            <a:chExt cx="1462229" cy="304076"/>
          </a:xfrm>
        </p:grpSpPr>
        <p:grpSp>
          <p:nvGrpSpPr>
            <p:cNvPr id="414" name="Group 267"/>
            <p:cNvGrpSpPr/>
            <p:nvPr/>
          </p:nvGrpSpPr>
          <p:grpSpPr>
            <a:xfrm>
              <a:off x="6594954" y="2495315"/>
              <a:ext cx="1462229" cy="304076"/>
              <a:chOff x="6990669" y="5519741"/>
              <a:chExt cx="1462229" cy="304076"/>
            </a:xfrm>
          </p:grpSpPr>
          <p:grpSp>
            <p:nvGrpSpPr>
              <p:cNvPr id="417" name="Group 132"/>
              <p:cNvGrpSpPr/>
              <p:nvPr/>
            </p:nvGrpSpPr>
            <p:grpSpPr>
              <a:xfrm>
                <a:off x="6990669" y="5530345"/>
                <a:ext cx="1462229" cy="293472"/>
                <a:chOff x="3450662" y="4644945"/>
                <a:chExt cx="1462229" cy="293472"/>
              </a:xfrm>
              <a:solidFill>
                <a:srgbClr val="DADFED"/>
              </a:solidFill>
            </p:grpSpPr>
            <p:sp>
              <p:nvSpPr>
                <p:cNvPr id="419" name="Rectangle 418"/>
                <p:cNvSpPr/>
                <p:nvPr/>
              </p:nvSpPr>
              <p:spPr bwMode="auto">
                <a:xfrm>
                  <a:off x="4067934" y="4644945"/>
                  <a:ext cx="844957" cy="293472"/>
                </a:xfrm>
                <a:prstGeom prst="rect">
                  <a:avLst/>
                </a:prstGeom>
                <a:solidFill>
                  <a:srgbClr val="D0D6E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  <p:sp>
              <p:nvSpPr>
                <p:cNvPr id="420" name="Rectangle 419"/>
                <p:cNvSpPr/>
                <p:nvPr/>
              </p:nvSpPr>
              <p:spPr bwMode="auto">
                <a:xfrm>
                  <a:off x="3450662" y="4644945"/>
                  <a:ext cx="617273" cy="293472"/>
                </a:xfrm>
                <a:prstGeom prst="rect">
                  <a:avLst/>
                </a:prstGeom>
                <a:solidFill>
                  <a:srgbClr val="D0D6E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</p:grpSp>
          <p:sp>
            <p:nvSpPr>
              <p:cNvPr id="418" name="Rectangle 417"/>
              <p:cNvSpPr/>
              <p:nvPr/>
            </p:nvSpPr>
            <p:spPr bwMode="auto">
              <a:xfrm>
                <a:off x="7853545" y="5519741"/>
                <a:ext cx="333738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smtClean="0">
                    <a:latin typeface="+mn-lt"/>
                    <a:cs typeface="Calibri"/>
                  </a:rPr>
                  <a:t>fish</a:t>
                </a:r>
              </a:p>
            </p:txBody>
          </p:sp>
        </p:grpSp>
        <p:sp>
          <p:nvSpPr>
            <p:cNvPr id="415" name="Rectangle 414"/>
            <p:cNvSpPr/>
            <p:nvPr/>
          </p:nvSpPr>
          <p:spPr bwMode="auto">
            <a:xfrm>
              <a:off x="6978975" y="2558525"/>
              <a:ext cx="77996" cy="18466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baseline="-25000" smtClean="0">
                  <a:latin typeface="+mn-lt"/>
                  <a:cs typeface="Calibri"/>
                </a:rPr>
                <a:t>2</a:t>
              </a:r>
            </a:p>
          </p:txBody>
        </p:sp>
        <p:pic>
          <p:nvPicPr>
            <p:cNvPr id="416" name="Picture 415" descr="Fig_Script1_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07525" y="2564290"/>
              <a:ext cx="171450" cy="184150"/>
            </a:xfrm>
            <a:prstGeom prst="rect">
              <a:avLst/>
            </a:prstGeom>
          </p:spPr>
        </p:pic>
      </p:grpSp>
      <p:grpSp>
        <p:nvGrpSpPr>
          <p:cNvPr id="421" name="Group 280"/>
          <p:cNvGrpSpPr/>
          <p:nvPr/>
        </p:nvGrpSpPr>
        <p:grpSpPr>
          <a:xfrm>
            <a:off x="7322107" y="5641126"/>
            <a:ext cx="1462229" cy="298033"/>
            <a:chOff x="7320313" y="5641126"/>
            <a:chExt cx="1462229" cy="298033"/>
          </a:xfrm>
        </p:grpSpPr>
        <p:grpSp>
          <p:nvGrpSpPr>
            <p:cNvPr id="422" name="Group 273"/>
            <p:cNvGrpSpPr/>
            <p:nvPr/>
          </p:nvGrpSpPr>
          <p:grpSpPr>
            <a:xfrm>
              <a:off x="7320313" y="5641126"/>
              <a:ext cx="1462229" cy="298033"/>
              <a:chOff x="6990669" y="5819256"/>
              <a:chExt cx="1462229" cy="298033"/>
            </a:xfrm>
          </p:grpSpPr>
          <p:grpSp>
            <p:nvGrpSpPr>
              <p:cNvPr id="425" name="Group 135"/>
              <p:cNvGrpSpPr/>
              <p:nvPr/>
            </p:nvGrpSpPr>
            <p:grpSpPr>
              <a:xfrm>
                <a:off x="6990669" y="5823817"/>
                <a:ext cx="1462229" cy="293472"/>
                <a:chOff x="3450662" y="4644945"/>
                <a:chExt cx="1462229" cy="293472"/>
              </a:xfrm>
              <a:solidFill>
                <a:srgbClr val="DADFED"/>
              </a:solidFill>
            </p:grpSpPr>
            <p:sp>
              <p:nvSpPr>
                <p:cNvPr id="427" name="Rectangle 426"/>
                <p:cNvSpPr/>
                <p:nvPr/>
              </p:nvSpPr>
              <p:spPr bwMode="auto">
                <a:xfrm>
                  <a:off x="4067934" y="4644945"/>
                  <a:ext cx="844957" cy="293472"/>
                </a:xfrm>
                <a:prstGeom prst="rect">
                  <a:avLst/>
                </a:prstGeom>
                <a:solidFill>
                  <a:srgbClr val="D0D6E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  <p:sp>
              <p:nvSpPr>
                <p:cNvPr id="428" name="Rectangle 427"/>
                <p:cNvSpPr/>
                <p:nvPr/>
              </p:nvSpPr>
              <p:spPr bwMode="auto">
                <a:xfrm>
                  <a:off x="3450662" y="4644945"/>
                  <a:ext cx="617273" cy="293472"/>
                </a:xfrm>
                <a:prstGeom prst="rect">
                  <a:avLst/>
                </a:prstGeom>
                <a:solidFill>
                  <a:srgbClr val="D0D6E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</p:grpSp>
          <p:sp>
            <p:nvSpPr>
              <p:cNvPr id="426" name="Rectangle 425"/>
              <p:cNvSpPr/>
              <p:nvPr/>
            </p:nvSpPr>
            <p:spPr bwMode="auto">
              <a:xfrm>
                <a:off x="7748655" y="5819256"/>
                <a:ext cx="553637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smtClean="0">
                    <a:latin typeface="+mn-lt"/>
                    <a:cs typeface="Calibri"/>
                  </a:rPr>
                  <a:t>arrow</a:t>
                </a:r>
              </a:p>
            </p:txBody>
          </p:sp>
        </p:grpSp>
        <p:sp>
          <p:nvSpPr>
            <p:cNvPr id="423" name="Rectangle 422"/>
            <p:cNvSpPr/>
            <p:nvPr/>
          </p:nvSpPr>
          <p:spPr bwMode="auto">
            <a:xfrm>
              <a:off x="7704334" y="5701043"/>
              <a:ext cx="77996" cy="18466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baseline="-25000" smtClean="0">
                  <a:latin typeface="+mn-lt"/>
                  <a:cs typeface="Calibri"/>
                </a:rPr>
                <a:t>3</a:t>
              </a:r>
            </a:p>
          </p:txBody>
        </p:sp>
        <p:pic>
          <p:nvPicPr>
            <p:cNvPr id="424" name="Picture 423" descr="Fig_Script3_blue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53819" y="5701043"/>
              <a:ext cx="139700" cy="184150"/>
            </a:xfrm>
            <a:prstGeom prst="rect">
              <a:avLst/>
            </a:prstGeom>
          </p:spPr>
        </p:pic>
      </p:grpSp>
      <p:grpSp>
        <p:nvGrpSpPr>
          <p:cNvPr id="438" name="Group 263"/>
          <p:cNvGrpSpPr/>
          <p:nvPr/>
        </p:nvGrpSpPr>
        <p:grpSpPr>
          <a:xfrm>
            <a:off x="6594954" y="2786691"/>
            <a:ext cx="1462229" cy="298033"/>
            <a:chOff x="6594954" y="2787941"/>
            <a:chExt cx="1462229" cy="298033"/>
          </a:xfrm>
        </p:grpSpPr>
        <p:grpSp>
          <p:nvGrpSpPr>
            <p:cNvPr id="439" name="Group 240"/>
            <p:cNvGrpSpPr/>
            <p:nvPr/>
          </p:nvGrpSpPr>
          <p:grpSpPr>
            <a:xfrm>
              <a:off x="6594954" y="2787941"/>
              <a:ext cx="1462229" cy="298033"/>
              <a:chOff x="6594954" y="2794291"/>
              <a:chExt cx="1462229" cy="298033"/>
            </a:xfrm>
          </p:grpSpPr>
          <p:grpSp>
            <p:nvGrpSpPr>
              <p:cNvPr id="441" name="Group 273"/>
              <p:cNvGrpSpPr/>
              <p:nvPr/>
            </p:nvGrpSpPr>
            <p:grpSpPr>
              <a:xfrm>
                <a:off x="6594954" y="2794291"/>
                <a:ext cx="1462229" cy="298033"/>
                <a:chOff x="6990669" y="5819256"/>
                <a:chExt cx="1462229" cy="298033"/>
              </a:xfrm>
            </p:grpSpPr>
            <p:grpSp>
              <p:nvGrpSpPr>
                <p:cNvPr id="443" name="Group 135"/>
                <p:cNvGrpSpPr/>
                <p:nvPr/>
              </p:nvGrpSpPr>
              <p:grpSpPr>
                <a:xfrm>
                  <a:off x="6990669" y="5823817"/>
                  <a:ext cx="1462229" cy="293472"/>
                  <a:chOff x="3450662" y="4644945"/>
                  <a:chExt cx="1462229" cy="293472"/>
                </a:xfrm>
                <a:solidFill>
                  <a:srgbClr val="DADFED"/>
                </a:solidFill>
              </p:grpSpPr>
              <p:sp>
                <p:nvSpPr>
                  <p:cNvPr id="445" name="Rectangle 444"/>
                  <p:cNvSpPr/>
                  <p:nvPr/>
                </p:nvSpPr>
                <p:spPr bwMode="auto">
                  <a:xfrm>
                    <a:off x="4067934" y="4644945"/>
                    <a:ext cx="844957" cy="293472"/>
                  </a:xfrm>
                  <a:prstGeom prst="rect">
                    <a:avLst/>
                  </a:prstGeom>
                  <a:solidFill>
                    <a:srgbClr val="C5BCB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  <p:sp>
                <p:nvSpPr>
                  <p:cNvPr id="446" name="Rectangle 445"/>
                  <p:cNvSpPr/>
                  <p:nvPr/>
                </p:nvSpPr>
                <p:spPr bwMode="auto">
                  <a:xfrm>
                    <a:off x="3450662" y="4644945"/>
                    <a:ext cx="617273" cy="293472"/>
                  </a:xfrm>
                  <a:prstGeom prst="rect">
                    <a:avLst/>
                  </a:prstGeom>
                  <a:solidFill>
                    <a:srgbClr val="C5BCB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</p:grpSp>
            <p:sp>
              <p:nvSpPr>
                <p:cNvPr id="444" name="Rectangle 443"/>
                <p:cNvSpPr/>
                <p:nvPr/>
              </p:nvSpPr>
              <p:spPr bwMode="auto">
                <a:xfrm>
                  <a:off x="7748655" y="5819256"/>
                  <a:ext cx="553637" cy="276999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r>
                    <a:rPr lang="en-US" sz="1800" smtClean="0">
                      <a:latin typeface="+mn-lt"/>
                      <a:cs typeface="Calibri"/>
                    </a:rPr>
                    <a:t>arrow</a:t>
                  </a:r>
                </a:p>
              </p:txBody>
            </p:sp>
          </p:grpSp>
          <p:sp>
            <p:nvSpPr>
              <p:cNvPr id="442" name="Rectangle 441"/>
              <p:cNvSpPr/>
              <p:nvPr/>
            </p:nvSpPr>
            <p:spPr bwMode="auto">
              <a:xfrm>
                <a:off x="6978975" y="2854208"/>
                <a:ext cx="77996" cy="1846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baseline="-25000" smtClean="0">
                    <a:latin typeface="+mn-lt"/>
                    <a:cs typeface="Calibri"/>
                  </a:rPr>
                  <a:t>3</a:t>
                </a:r>
              </a:p>
            </p:txBody>
          </p:sp>
        </p:grpSp>
        <p:pic>
          <p:nvPicPr>
            <p:cNvPr id="440" name="Picture 439" descr="Fig_Script3_colorBrown2.jp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23075" y="2846388"/>
              <a:ext cx="139700" cy="184150"/>
            </a:xfrm>
            <a:prstGeom prst="rect">
              <a:avLst/>
            </a:prstGeom>
          </p:spPr>
        </p:pic>
      </p:grpSp>
      <p:sp>
        <p:nvSpPr>
          <p:cNvPr id="211" name="AutoShape 33"/>
          <p:cNvSpPr>
            <a:spLocks noChangeArrowheads="1"/>
          </p:cNvSpPr>
          <p:nvPr/>
        </p:nvSpPr>
        <p:spPr bwMode="auto">
          <a:xfrm flipH="1">
            <a:off x="4982205" y="689269"/>
            <a:ext cx="1294149" cy="332785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Indus script</a:t>
            </a:r>
            <a:r>
              <a:rPr lang="en-US" sz="2000" baseline="30000" dirty="0" smtClean="0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endParaRPr lang="en-US" sz="2000" baseline="30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0" dur="1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31" dur="1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C -0.03055 0.01181 -0.06076 0.02361 -0.09982 0.06343 C -0.13906 0.10324 -0.21215 0.20995 -0.23455 0.23935 " pathEditMode="relative" rAng="0" ptsTypes="aaA">
                                      <p:cBhvr>
                                        <p:cTn id="41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5" dur="1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56" dur="1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1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88889E-6 4.81481E-6 C -0.05192 -0.00671 -0.10382 -0.0132 -0.15626 -0.04259 C -0.20869 -0.07199 -0.26164 -0.12408 -0.31459 -0.17593 " pathEditMode="relative" ptsTypes="aaA">
                                      <p:cBhvr>
                                        <p:cTn id="66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2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3" dur="1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84" dur="1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1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-2.22222E-6 C 0.04635 -0.01991 0.09288 -0.03981 0.13194 -0.07963 C 0.171 -0.11944 0.20277 -0.17916 0.23472 -0.23889 " pathEditMode="relative" ptsTypes="aaA">
                                      <p:cBhvr>
                                        <p:cTn id="94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3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4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4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4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338" grpId="0" animBg="1"/>
      <p:bldP spid="190" grpId="0" animBg="1"/>
      <p:bldP spid="191" grpId="0" animBg="1"/>
      <p:bldP spid="204" grpId="0" animBg="1"/>
      <p:bldP spid="289" grpId="0" animBg="1"/>
      <p:bldP spid="290" grpId="0" animBg="1"/>
      <p:bldP spid="294" grpId="0" animBg="1"/>
      <p:bldP spid="294" grpId="1" animBg="1"/>
      <p:bldP spid="295" grpId="0" animBg="1"/>
      <p:bldP spid="188" grpId="0"/>
      <p:bldP spid="20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77801" y="13729"/>
            <a:ext cx="753612" cy="492443"/>
          </a:xfrm>
        </p:spPr>
        <p:txBody>
          <a:bodyPr/>
          <a:lstStyle/>
          <a:p>
            <a:r>
              <a:rPr lang="en-US"/>
              <a:t>Resolution Algorithm</a:t>
            </a:r>
          </a:p>
        </p:txBody>
      </p:sp>
      <p:cxnSp>
        <p:nvCxnSpPr>
          <p:cNvPr id="90" name="Straight Arrow Connector 89"/>
          <p:cNvCxnSpPr/>
          <p:nvPr/>
        </p:nvCxnSpPr>
        <p:spPr bwMode="auto">
          <a:xfrm>
            <a:off x="2020294" y="2789279"/>
            <a:ext cx="955790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0" name="AutoShape 33"/>
          <p:cNvSpPr>
            <a:spLocks noChangeArrowheads="1"/>
          </p:cNvSpPr>
          <p:nvPr/>
        </p:nvSpPr>
        <p:spPr bwMode="auto">
          <a:xfrm>
            <a:off x="2052485" y="2562522"/>
            <a:ext cx="54642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D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v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55" name="Oval 54"/>
          <p:cNvSpPr/>
          <p:nvPr/>
        </p:nvSpPr>
        <p:spPr bwMode="auto">
          <a:xfrm rot="16200000">
            <a:off x="1883135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3" name="Oval 62"/>
          <p:cNvSpPr/>
          <p:nvPr/>
        </p:nvSpPr>
        <p:spPr bwMode="auto">
          <a:xfrm rot="16200000">
            <a:off x="1883135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7" name="Oval 66"/>
          <p:cNvSpPr/>
          <p:nvPr/>
        </p:nvSpPr>
        <p:spPr bwMode="auto">
          <a:xfrm rot="16200000">
            <a:off x="2976084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1" name="Oval 70"/>
          <p:cNvSpPr/>
          <p:nvPr/>
        </p:nvSpPr>
        <p:spPr bwMode="auto">
          <a:xfrm rot="16200000">
            <a:off x="2976084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9" name="Oval 78"/>
          <p:cNvSpPr/>
          <p:nvPr/>
        </p:nvSpPr>
        <p:spPr bwMode="auto">
          <a:xfrm rot="16200000">
            <a:off x="4069032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0" name="Oval 79"/>
          <p:cNvSpPr/>
          <p:nvPr/>
        </p:nvSpPr>
        <p:spPr bwMode="auto">
          <a:xfrm rot="16200000">
            <a:off x="4069032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81" name="Straight Arrow Connector 80"/>
          <p:cNvCxnSpPr>
            <a:stCxn id="55" idx="2"/>
            <a:endCxn id="63" idx="6"/>
          </p:cNvCxnSpPr>
          <p:nvPr/>
        </p:nvCxnSpPr>
        <p:spPr bwMode="auto">
          <a:xfrm rot="5400000">
            <a:off x="1475782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2" name="Straight Arrow Connector 81"/>
          <p:cNvCxnSpPr>
            <a:stCxn id="67" idx="2"/>
            <a:endCxn id="71" idx="6"/>
          </p:cNvCxnSpPr>
          <p:nvPr/>
        </p:nvCxnSpPr>
        <p:spPr bwMode="auto">
          <a:xfrm rot="5400000">
            <a:off x="2568731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3" name="Straight Arrow Connector 82"/>
          <p:cNvCxnSpPr>
            <a:stCxn id="79" idx="2"/>
            <a:endCxn id="80" idx="6"/>
          </p:cNvCxnSpPr>
          <p:nvPr/>
        </p:nvCxnSpPr>
        <p:spPr bwMode="auto">
          <a:xfrm rot="5400000">
            <a:off x="3661679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4" name="Straight Arrow Connector 83"/>
          <p:cNvCxnSpPr>
            <a:stCxn id="71" idx="4"/>
            <a:endCxn id="80" idx="0"/>
          </p:cNvCxnSpPr>
          <p:nvPr/>
        </p:nvCxnSpPr>
        <p:spPr bwMode="auto">
          <a:xfrm>
            <a:off x="3113243" y="2789693"/>
            <a:ext cx="955789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85" name="Oval 84"/>
          <p:cNvSpPr/>
          <p:nvPr/>
        </p:nvSpPr>
        <p:spPr bwMode="auto">
          <a:xfrm rot="16200000">
            <a:off x="1883135" y="3809725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6" name="Oval 85"/>
          <p:cNvSpPr/>
          <p:nvPr/>
        </p:nvSpPr>
        <p:spPr bwMode="auto">
          <a:xfrm rot="16200000">
            <a:off x="2976084" y="3809725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87" name="Straight Arrow Connector 86"/>
          <p:cNvCxnSpPr>
            <a:endCxn id="85" idx="6"/>
          </p:cNvCxnSpPr>
          <p:nvPr/>
        </p:nvCxnSpPr>
        <p:spPr bwMode="auto">
          <a:xfrm rot="5400000">
            <a:off x="1475782" y="3333792"/>
            <a:ext cx="951866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8" name="Straight Arrow Connector 87"/>
          <p:cNvCxnSpPr>
            <a:endCxn id="86" idx="6"/>
          </p:cNvCxnSpPr>
          <p:nvPr/>
        </p:nvCxnSpPr>
        <p:spPr bwMode="auto">
          <a:xfrm rot="5400000">
            <a:off x="2568731" y="3333792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9" name="Straight Arrow Connector 88"/>
          <p:cNvCxnSpPr>
            <a:endCxn id="93" idx="6"/>
          </p:cNvCxnSpPr>
          <p:nvPr/>
        </p:nvCxnSpPr>
        <p:spPr bwMode="auto">
          <a:xfrm rot="5400000">
            <a:off x="3118167" y="3878098"/>
            <a:ext cx="2039684" cy="79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91" name="Oval 90"/>
          <p:cNvSpPr/>
          <p:nvPr/>
        </p:nvSpPr>
        <p:spPr bwMode="auto">
          <a:xfrm rot="16200000">
            <a:off x="1883135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92" name="Oval 91"/>
          <p:cNvSpPr/>
          <p:nvPr/>
        </p:nvSpPr>
        <p:spPr bwMode="auto">
          <a:xfrm rot="16200000">
            <a:off x="2976084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93" name="Oval 92"/>
          <p:cNvSpPr/>
          <p:nvPr/>
        </p:nvSpPr>
        <p:spPr bwMode="auto">
          <a:xfrm rot="16200000">
            <a:off x="4069032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94" name="Straight Arrow Connector 93"/>
          <p:cNvCxnSpPr>
            <a:endCxn id="91" idx="6"/>
          </p:cNvCxnSpPr>
          <p:nvPr/>
        </p:nvCxnSpPr>
        <p:spPr bwMode="auto">
          <a:xfrm rot="5400000">
            <a:off x="1475782" y="4422404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5" name="Straight Arrow Connector 94"/>
          <p:cNvCxnSpPr>
            <a:endCxn id="92" idx="6"/>
          </p:cNvCxnSpPr>
          <p:nvPr/>
        </p:nvCxnSpPr>
        <p:spPr bwMode="auto">
          <a:xfrm rot="5400000">
            <a:off x="2568731" y="4422404"/>
            <a:ext cx="951866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6" name="Straight Arrow Connector 95"/>
          <p:cNvCxnSpPr>
            <a:stCxn id="91" idx="4"/>
            <a:endCxn id="92" idx="0"/>
          </p:cNvCxnSpPr>
          <p:nvPr/>
        </p:nvCxnSpPr>
        <p:spPr bwMode="auto">
          <a:xfrm>
            <a:off x="2020294" y="4966916"/>
            <a:ext cx="955790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7" name="Straight Arrow Connector 96"/>
          <p:cNvCxnSpPr>
            <a:stCxn id="92" idx="4"/>
            <a:endCxn id="93" idx="0"/>
          </p:cNvCxnSpPr>
          <p:nvPr/>
        </p:nvCxnSpPr>
        <p:spPr bwMode="auto">
          <a:xfrm>
            <a:off x="3113243" y="4966916"/>
            <a:ext cx="955789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99" name="AutoShape 33"/>
          <p:cNvSpPr>
            <a:spLocks noChangeArrowheads="1"/>
          </p:cNvSpPr>
          <p:nvPr/>
        </p:nvSpPr>
        <p:spPr bwMode="auto">
          <a:xfrm>
            <a:off x="2042405" y="1489029"/>
            <a:ext cx="533599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A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v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00" name="AutoShape 33"/>
          <p:cNvSpPr>
            <a:spLocks noChangeArrowheads="1"/>
          </p:cNvSpPr>
          <p:nvPr/>
        </p:nvSpPr>
        <p:spPr bwMode="auto">
          <a:xfrm>
            <a:off x="4229656" y="1489029"/>
            <a:ext cx="54642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C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u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cxnSp>
        <p:nvCxnSpPr>
          <p:cNvPr id="104" name="Straight Arrow Connector 103"/>
          <p:cNvCxnSpPr>
            <a:stCxn id="92" idx="7"/>
          </p:cNvCxnSpPr>
          <p:nvPr/>
        </p:nvCxnSpPr>
        <p:spPr bwMode="auto">
          <a:xfrm rot="10800000">
            <a:off x="2000208" y="2837773"/>
            <a:ext cx="995962" cy="208065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05" name="AutoShape 33"/>
          <p:cNvSpPr>
            <a:spLocks noChangeArrowheads="1"/>
          </p:cNvSpPr>
          <p:nvPr/>
        </p:nvSpPr>
        <p:spPr bwMode="auto">
          <a:xfrm>
            <a:off x="3142181" y="3676333"/>
            <a:ext cx="636192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H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baseline="-25000" dirty="0">
              <a:latin typeface="Calibri"/>
              <a:cs typeface="Calibri"/>
            </a:endParaRPr>
          </a:p>
        </p:txBody>
      </p:sp>
      <p:cxnSp>
        <p:nvCxnSpPr>
          <p:cNvPr id="106" name="Straight Arrow Connector 105"/>
          <p:cNvCxnSpPr>
            <a:endCxn id="86" idx="5"/>
          </p:cNvCxnSpPr>
          <p:nvPr/>
        </p:nvCxnSpPr>
        <p:spPr bwMode="auto">
          <a:xfrm rot="10800000" flipV="1">
            <a:off x="3093158" y="2837773"/>
            <a:ext cx="995961" cy="99203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09" name="AutoShape 33"/>
          <p:cNvSpPr>
            <a:spLocks noChangeArrowheads="1"/>
          </p:cNvSpPr>
          <p:nvPr/>
        </p:nvSpPr>
        <p:spPr bwMode="auto">
          <a:xfrm>
            <a:off x="4239740" y="4754864"/>
            <a:ext cx="189396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L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sp>
        <p:nvSpPr>
          <p:cNvPr id="110" name="AutoShape 33"/>
          <p:cNvSpPr>
            <a:spLocks noChangeArrowheads="1"/>
          </p:cNvSpPr>
          <p:nvPr/>
        </p:nvSpPr>
        <p:spPr bwMode="auto">
          <a:xfrm>
            <a:off x="3136031" y="1489029"/>
            <a:ext cx="610544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B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20</a:t>
            </a:fld>
            <a:endParaRPr lang="de-DE" smtClean="0"/>
          </a:p>
        </p:txBody>
      </p:sp>
      <p:sp>
        <p:nvSpPr>
          <p:cNvPr id="114" name="Text Placeholder 41"/>
          <p:cNvSpPr txBox="1">
            <a:spLocks/>
          </p:cNvSpPr>
          <p:nvPr/>
        </p:nvSpPr>
        <p:spPr bwMode="auto">
          <a:xfrm>
            <a:off x="5502572" y="1969609"/>
            <a:ext cx="31460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400050" lvl="1" indent="-285750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   </a:t>
            </a:r>
            <a:r>
              <a:rPr lang="en-US" sz="1600" u="sng" kern="0">
                <a:solidFill>
                  <a:srgbClr val="FF0000"/>
                </a:solidFill>
                <a:latin typeface="Calibri"/>
                <a:cs typeface="Calibri"/>
              </a:rPr>
              <a:t>Step 2</a:t>
            </a: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: else </a:t>
            </a:r>
            <a:b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GB" sz="1600">
                <a:solidFill>
                  <a:srgbClr val="FF0000"/>
                </a:solidFill>
                <a:sym typeface="Symbol"/>
              </a:rPr>
              <a:t></a:t>
            </a:r>
            <a:r>
              <a:rPr lang="en-US" sz="1600"/>
              <a:t> </a:t>
            </a: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construct SCC graph of </a:t>
            </a:r>
            <a:r>
              <a:rPr lang="en-US" sz="1600" b="1" kern="0">
                <a:solidFill>
                  <a:srgbClr val="FF0000"/>
                </a:solidFill>
                <a:latin typeface="Calibri"/>
                <a:cs typeface="Calibri"/>
              </a:rPr>
              <a:t>open</a:t>
            </a: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117" name="Text Placeholder 41"/>
          <p:cNvSpPr txBox="1">
            <a:spLocks/>
          </p:cNvSpPr>
          <p:nvPr/>
        </p:nvSpPr>
        <p:spPr bwMode="auto">
          <a:xfrm>
            <a:off x="6242021" y="3036407"/>
            <a:ext cx="1539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X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18" name="Text Placeholder 41"/>
          <p:cNvSpPr txBox="1">
            <a:spLocks/>
          </p:cNvSpPr>
          <p:nvPr/>
        </p:nvSpPr>
        <p:spPr bwMode="auto">
          <a:xfrm>
            <a:off x="6657854" y="3030788"/>
            <a:ext cx="6919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b="1" kern="0">
                <a:latin typeface="Calibri"/>
                <a:cs typeface="Calibri"/>
              </a:rPr>
              <a:t>poss</a:t>
            </a:r>
            <a:r>
              <a:rPr lang="en-US" sz="1800" kern="0">
                <a:latin typeface="Calibri"/>
                <a:cs typeface="Calibri"/>
              </a:rPr>
              <a:t>(</a:t>
            </a:r>
            <a:r>
              <a:rPr lang="en-US" sz="1800" i="1" kern="0">
                <a:latin typeface="Calibri"/>
                <a:cs typeface="Calibri"/>
              </a:rPr>
              <a:t>X</a:t>
            </a:r>
            <a:r>
              <a:rPr lang="en-US" sz="1800" kern="0">
                <a:latin typeface="Calibri"/>
                <a:cs typeface="Calibri"/>
              </a:rPr>
              <a:t>)</a:t>
            </a:r>
          </a:p>
        </p:txBody>
      </p:sp>
      <p:sp>
        <p:nvSpPr>
          <p:cNvPr id="119" name="Text Placeholder 41"/>
          <p:cNvSpPr txBox="1">
            <a:spLocks/>
          </p:cNvSpPr>
          <p:nvPr/>
        </p:nvSpPr>
        <p:spPr bwMode="auto">
          <a:xfrm>
            <a:off x="7540085" y="3030788"/>
            <a:ext cx="6346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b="1" kern="0">
                <a:latin typeface="Calibri"/>
                <a:cs typeface="Calibri"/>
              </a:rPr>
              <a:t>cert</a:t>
            </a:r>
            <a:r>
              <a:rPr lang="en-US" sz="1800" kern="0">
                <a:latin typeface="Calibri"/>
                <a:cs typeface="Calibri"/>
              </a:rPr>
              <a:t>(</a:t>
            </a:r>
            <a:r>
              <a:rPr lang="en-US" sz="1800" i="1" kern="0">
                <a:latin typeface="Calibri"/>
                <a:cs typeface="Calibri"/>
              </a:rPr>
              <a:t>X</a:t>
            </a:r>
            <a:r>
              <a:rPr lang="en-US" sz="1800" kern="0">
                <a:latin typeface="Calibri"/>
                <a:cs typeface="Calibri"/>
              </a:rPr>
              <a:t>)</a:t>
            </a:r>
          </a:p>
        </p:txBody>
      </p:sp>
      <p:cxnSp>
        <p:nvCxnSpPr>
          <p:cNvPr id="120" name="Straight Connector 119"/>
          <p:cNvCxnSpPr/>
          <p:nvPr/>
        </p:nvCxnSpPr>
        <p:spPr bwMode="auto">
          <a:xfrm>
            <a:off x="6117159" y="3403342"/>
            <a:ext cx="2157809" cy="158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Text Placeholder 41"/>
          <p:cNvSpPr txBox="1">
            <a:spLocks/>
          </p:cNvSpPr>
          <p:nvPr/>
        </p:nvSpPr>
        <p:spPr bwMode="auto">
          <a:xfrm>
            <a:off x="6242021" y="3446637"/>
            <a:ext cx="1463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A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22" name="Text Placeholder 41"/>
          <p:cNvSpPr txBox="1">
            <a:spLocks/>
          </p:cNvSpPr>
          <p:nvPr/>
        </p:nvSpPr>
        <p:spPr bwMode="auto">
          <a:xfrm>
            <a:off x="6657854" y="344101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v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23" name="Text Placeholder 41"/>
          <p:cNvSpPr txBox="1">
            <a:spLocks/>
          </p:cNvSpPr>
          <p:nvPr/>
        </p:nvSpPr>
        <p:spPr bwMode="auto">
          <a:xfrm>
            <a:off x="6242021" y="3720280"/>
            <a:ext cx="1383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B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25" name="Text Placeholder 41"/>
          <p:cNvSpPr txBox="1">
            <a:spLocks/>
          </p:cNvSpPr>
          <p:nvPr/>
        </p:nvSpPr>
        <p:spPr bwMode="auto">
          <a:xfrm>
            <a:off x="6657854" y="3720280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26" name="Text Placeholder 41"/>
          <p:cNvSpPr txBox="1">
            <a:spLocks/>
          </p:cNvSpPr>
          <p:nvPr/>
        </p:nvSpPr>
        <p:spPr bwMode="auto">
          <a:xfrm>
            <a:off x="6242021" y="3993923"/>
            <a:ext cx="1410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C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27" name="Text Placeholder 41"/>
          <p:cNvSpPr txBox="1">
            <a:spLocks/>
          </p:cNvSpPr>
          <p:nvPr/>
        </p:nvSpPr>
        <p:spPr bwMode="auto">
          <a:xfrm>
            <a:off x="6657854" y="3993923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u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29" name="Text Placeholder 41"/>
          <p:cNvSpPr txBox="1">
            <a:spLocks/>
          </p:cNvSpPr>
          <p:nvPr/>
        </p:nvSpPr>
        <p:spPr bwMode="auto">
          <a:xfrm>
            <a:off x="6242021" y="4267566"/>
            <a:ext cx="1548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D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1" name="Text Placeholder 41"/>
          <p:cNvSpPr txBox="1">
            <a:spLocks/>
          </p:cNvSpPr>
          <p:nvPr/>
        </p:nvSpPr>
        <p:spPr bwMode="auto">
          <a:xfrm>
            <a:off x="6242021" y="4541209"/>
            <a:ext cx="1282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E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3" name="Text Placeholder 41"/>
          <p:cNvSpPr txBox="1">
            <a:spLocks/>
          </p:cNvSpPr>
          <p:nvPr/>
        </p:nvSpPr>
        <p:spPr bwMode="auto">
          <a:xfrm>
            <a:off x="6242021" y="4814852"/>
            <a:ext cx="1282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F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5" name="Text Placeholder 41"/>
          <p:cNvSpPr txBox="1">
            <a:spLocks/>
          </p:cNvSpPr>
          <p:nvPr/>
        </p:nvSpPr>
        <p:spPr bwMode="auto">
          <a:xfrm>
            <a:off x="6242021" y="5088495"/>
            <a:ext cx="1667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endParaRPr lang="en-US" sz="1800" ker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37" name="Text Placeholder 41"/>
          <p:cNvSpPr txBox="1">
            <a:spLocks/>
          </p:cNvSpPr>
          <p:nvPr/>
        </p:nvSpPr>
        <p:spPr bwMode="auto">
          <a:xfrm>
            <a:off x="6242021" y="5362138"/>
            <a:ext cx="1667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endParaRPr lang="en-US" sz="1800" ker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39" name="Text Placeholder 41"/>
          <p:cNvSpPr txBox="1">
            <a:spLocks/>
          </p:cNvSpPr>
          <p:nvPr/>
        </p:nvSpPr>
        <p:spPr bwMode="auto">
          <a:xfrm>
            <a:off x="6242021" y="5635781"/>
            <a:ext cx="1026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J</a:t>
            </a:r>
            <a:endParaRPr lang="en-US" sz="1800" ker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0" name="Text Placeholder 41"/>
          <p:cNvSpPr txBox="1">
            <a:spLocks/>
          </p:cNvSpPr>
          <p:nvPr/>
        </p:nvSpPr>
        <p:spPr bwMode="auto">
          <a:xfrm>
            <a:off x="6657854" y="5635781"/>
            <a:ext cx="4744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41" name="Text Placeholder 41"/>
          <p:cNvSpPr txBox="1">
            <a:spLocks/>
          </p:cNvSpPr>
          <p:nvPr/>
        </p:nvSpPr>
        <p:spPr bwMode="auto">
          <a:xfrm>
            <a:off x="6242021" y="5909424"/>
            <a:ext cx="1539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endParaRPr lang="en-US" sz="1800" ker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2" name="Text Placeholder 41"/>
          <p:cNvSpPr txBox="1">
            <a:spLocks/>
          </p:cNvSpPr>
          <p:nvPr/>
        </p:nvSpPr>
        <p:spPr bwMode="auto">
          <a:xfrm>
            <a:off x="6657854" y="5909424"/>
            <a:ext cx="4744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43" name="Text Placeholder 41"/>
          <p:cNvSpPr txBox="1">
            <a:spLocks/>
          </p:cNvSpPr>
          <p:nvPr/>
        </p:nvSpPr>
        <p:spPr bwMode="auto">
          <a:xfrm>
            <a:off x="6242021" y="6183065"/>
            <a:ext cx="1098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L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45" name="Text Placeholder 41"/>
          <p:cNvSpPr txBox="1">
            <a:spLocks/>
          </p:cNvSpPr>
          <p:nvPr/>
        </p:nvSpPr>
        <p:spPr bwMode="auto">
          <a:xfrm>
            <a:off x="6657854" y="618306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47" name="Text Placeholder 41"/>
          <p:cNvSpPr txBox="1">
            <a:spLocks/>
          </p:cNvSpPr>
          <p:nvPr/>
        </p:nvSpPr>
        <p:spPr bwMode="auto">
          <a:xfrm>
            <a:off x="7540085" y="344101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v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48" name="Text Placeholder 41"/>
          <p:cNvSpPr txBox="1">
            <a:spLocks/>
          </p:cNvSpPr>
          <p:nvPr/>
        </p:nvSpPr>
        <p:spPr bwMode="auto">
          <a:xfrm>
            <a:off x="7540085" y="3720280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49" name="Text Placeholder 41"/>
          <p:cNvSpPr txBox="1">
            <a:spLocks/>
          </p:cNvSpPr>
          <p:nvPr/>
        </p:nvSpPr>
        <p:spPr bwMode="auto">
          <a:xfrm>
            <a:off x="7540085" y="3993923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u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57" name="Text Placeholder 41"/>
          <p:cNvSpPr txBox="1">
            <a:spLocks/>
          </p:cNvSpPr>
          <p:nvPr/>
        </p:nvSpPr>
        <p:spPr bwMode="auto">
          <a:xfrm>
            <a:off x="7540085" y="5635781"/>
            <a:ext cx="1923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GB" sz="1800">
                <a:solidFill>
                  <a:srgbClr val="000000"/>
                </a:solidFill>
                <a:sym typeface="Symbol"/>
              </a:rPr>
              <a:t></a:t>
            </a:r>
            <a:endParaRPr lang="en-US" sz="1800" ker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8" name="Text Placeholder 41"/>
          <p:cNvSpPr txBox="1">
            <a:spLocks/>
          </p:cNvSpPr>
          <p:nvPr/>
        </p:nvSpPr>
        <p:spPr bwMode="auto">
          <a:xfrm>
            <a:off x="7540085" y="5909424"/>
            <a:ext cx="1923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GB" sz="1800">
                <a:solidFill>
                  <a:srgbClr val="000000"/>
                </a:solidFill>
                <a:sym typeface="Symbol"/>
              </a:rPr>
              <a:t></a:t>
            </a:r>
            <a:endParaRPr lang="en-US" sz="1800" ker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9" name="Text Placeholder 41"/>
          <p:cNvSpPr txBox="1">
            <a:spLocks/>
          </p:cNvSpPr>
          <p:nvPr/>
        </p:nvSpPr>
        <p:spPr bwMode="auto">
          <a:xfrm>
            <a:off x="7540085" y="618306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61" name="AutoShape 33"/>
          <p:cNvSpPr>
            <a:spLocks noChangeArrowheads="1"/>
          </p:cNvSpPr>
          <p:nvPr/>
        </p:nvSpPr>
        <p:spPr bwMode="auto">
          <a:xfrm>
            <a:off x="3146111" y="2562522"/>
            <a:ext cx="584896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E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162" name="AutoShape 33"/>
          <p:cNvSpPr>
            <a:spLocks noChangeArrowheads="1"/>
          </p:cNvSpPr>
          <p:nvPr/>
        </p:nvSpPr>
        <p:spPr bwMode="auto">
          <a:xfrm>
            <a:off x="4239736" y="2562522"/>
            <a:ext cx="520775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F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103" name="Text Placeholder 41"/>
          <p:cNvSpPr txBox="1">
            <a:spLocks/>
          </p:cNvSpPr>
          <p:nvPr/>
        </p:nvSpPr>
        <p:spPr bwMode="auto">
          <a:xfrm>
            <a:off x="5502572" y="742315"/>
            <a:ext cx="31460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73038" marR="0" lvl="1" indent="-173038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   Initialize </a:t>
            </a:r>
            <a:r>
              <a:rPr lang="en-US" sz="1600" b="1" kern="0">
                <a:solidFill>
                  <a:srgbClr val="000000"/>
                </a:solidFill>
                <a:latin typeface="Calibri"/>
                <a:cs typeface="Calibri"/>
              </a:rPr>
              <a:t>closed 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with explicit beliefs</a:t>
            </a:r>
          </a:p>
        </p:txBody>
      </p:sp>
      <p:sp>
        <p:nvSpPr>
          <p:cNvPr id="115" name="Text Placeholder 41"/>
          <p:cNvSpPr txBox="1">
            <a:spLocks/>
          </p:cNvSpPr>
          <p:nvPr/>
        </p:nvSpPr>
        <p:spPr bwMode="auto">
          <a:xfrm>
            <a:off x="5502572" y="979009"/>
            <a:ext cx="314602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68275" lvl="1" indent="-168275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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 MAIN</a:t>
            </a:r>
          </a:p>
          <a:p>
            <a:pPr marL="400050" lvl="1" indent="-285750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   </a:t>
            </a:r>
            <a:r>
              <a:rPr lang="en-US" sz="1600" u="sng" kern="0">
                <a:solidFill>
                  <a:srgbClr val="000000"/>
                </a:solidFill>
                <a:latin typeface="Calibri"/>
                <a:cs typeface="Calibri"/>
              </a:rPr>
              <a:t>Step 1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: if </a:t>
            </a:r>
            <a:r>
              <a:rPr lang="en-GB" sz="160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</a:t>
            </a:r>
            <a:r>
              <a:rPr lang="en-US" sz="160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 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preferred edges from </a:t>
            </a:r>
            <a:r>
              <a:rPr lang="en-US" sz="1600" b="1" kern="0">
                <a:solidFill>
                  <a:srgbClr val="000000"/>
                </a:solidFill>
                <a:latin typeface="Calibri"/>
                <a:cs typeface="Calibri"/>
              </a:rPr>
              <a:t>open 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to </a:t>
            </a:r>
            <a:r>
              <a:rPr lang="en-US" sz="1600" b="1" kern="0">
                <a:solidFill>
                  <a:srgbClr val="000000"/>
                </a:solidFill>
                <a:latin typeface="Calibri"/>
                <a:cs typeface="Calibri"/>
              </a:rPr>
              <a:t>closed </a:t>
            </a:r>
            <a:br>
              <a:rPr lang="en-US" sz="1600" b="1" ker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GB" sz="1600">
                <a:solidFill>
                  <a:srgbClr val="000000"/>
                </a:solidFill>
                <a:sym typeface="Symbol"/>
              </a:rPr>
              <a:t>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follow</a:t>
            </a:r>
          </a:p>
        </p:txBody>
      </p:sp>
      <p:sp>
        <p:nvSpPr>
          <p:cNvPr id="124" name="Text Placeholder 41"/>
          <p:cNvSpPr txBox="1">
            <a:spLocks/>
          </p:cNvSpPr>
          <p:nvPr/>
        </p:nvSpPr>
        <p:spPr bwMode="auto">
          <a:xfrm>
            <a:off x="5502572" y="505621"/>
            <a:ext cx="364142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73038" lvl="1" indent="-173038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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Keep 2 sets: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closed</a:t>
            </a:r>
            <a:r>
              <a:rPr kumimoji="0" lang="en-US" sz="160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 /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open</a:t>
            </a:r>
          </a:p>
        </p:txBody>
      </p:sp>
      <p:sp>
        <p:nvSpPr>
          <p:cNvPr id="167" name="Text Placeholder 41"/>
          <p:cNvSpPr txBox="1">
            <a:spLocks/>
          </p:cNvSpPr>
          <p:nvPr/>
        </p:nvSpPr>
        <p:spPr bwMode="auto">
          <a:xfrm>
            <a:off x="6657854" y="5088495"/>
            <a:ext cx="4873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68" name="Text Placeholder 41"/>
          <p:cNvSpPr txBox="1">
            <a:spLocks/>
          </p:cNvSpPr>
          <p:nvPr/>
        </p:nvSpPr>
        <p:spPr bwMode="auto">
          <a:xfrm>
            <a:off x="6657854" y="5362138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69" name="Text Placeholder 41"/>
          <p:cNvSpPr txBox="1">
            <a:spLocks/>
          </p:cNvSpPr>
          <p:nvPr/>
        </p:nvSpPr>
        <p:spPr bwMode="auto">
          <a:xfrm>
            <a:off x="7540085" y="5088495"/>
            <a:ext cx="1923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GB" sz="1800">
                <a:solidFill>
                  <a:srgbClr val="000000"/>
                </a:solidFill>
                <a:sym typeface="Symbol"/>
              </a:rPr>
              <a:t></a:t>
            </a:r>
            <a:endParaRPr lang="en-US" sz="1800" ker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0" name="Text Placeholder 41"/>
          <p:cNvSpPr txBox="1">
            <a:spLocks/>
          </p:cNvSpPr>
          <p:nvPr/>
        </p:nvSpPr>
        <p:spPr bwMode="auto">
          <a:xfrm>
            <a:off x="7540085" y="5362138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71" name="Text Placeholder 41"/>
          <p:cNvSpPr txBox="1">
            <a:spLocks/>
          </p:cNvSpPr>
          <p:nvPr/>
        </p:nvSpPr>
        <p:spPr bwMode="auto">
          <a:xfrm>
            <a:off x="6657854" y="4814852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72" name="Text Placeholder 41"/>
          <p:cNvSpPr txBox="1">
            <a:spLocks/>
          </p:cNvSpPr>
          <p:nvPr/>
        </p:nvSpPr>
        <p:spPr bwMode="auto">
          <a:xfrm>
            <a:off x="7540085" y="4814852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73" name="Text Placeholder 41"/>
          <p:cNvSpPr txBox="1">
            <a:spLocks/>
          </p:cNvSpPr>
          <p:nvPr/>
        </p:nvSpPr>
        <p:spPr bwMode="auto">
          <a:xfrm>
            <a:off x="6657854" y="4541209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74" name="Text Placeholder 41"/>
          <p:cNvSpPr txBox="1">
            <a:spLocks/>
          </p:cNvSpPr>
          <p:nvPr/>
        </p:nvSpPr>
        <p:spPr bwMode="auto">
          <a:xfrm>
            <a:off x="7540085" y="4541209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75" name="Text Placeholder 41"/>
          <p:cNvSpPr txBox="1">
            <a:spLocks/>
          </p:cNvSpPr>
          <p:nvPr/>
        </p:nvSpPr>
        <p:spPr bwMode="auto">
          <a:xfrm>
            <a:off x="6657854" y="4267566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76" name="Text Placeholder 41"/>
          <p:cNvSpPr txBox="1">
            <a:spLocks/>
          </p:cNvSpPr>
          <p:nvPr/>
        </p:nvSpPr>
        <p:spPr bwMode="auto">
          <a:xfrm>
            <a:off x="7540085" y="4267566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11" name="Text Placeholder 41"/>
          <p:cNvSpPr txBox="1">
            <a:spLocks/>
          </p:cNvSpPr>
          <p:nvPr/>
        </p:nvSpPr>
        <p:spPr bwMode="auto">
          <a:xfrm>
            <a:off x="5502572" y="2458559"/>
            <a:ext cx="31460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400050" lvl="1" indent="0" defTabSz="862013" eaLnBrk="0" hangingPunct="0">
              <a:spcAft>
                <a:spcPts val="0"/>
              </a:spcAft>
              <a:buSzPct val="100000"/>
              <a:defRPr/>
            </a:pPr>
            <a:r>
              <a:rPr lang="en-GB" sz="1600">
                <a:solidFill>
                  <a:srgbClr val="FF0000"/>
                </a:solidFill>
                <a:sym typeface="Symbol"/>
              </a:rPr>
              <a:t></a:t>
            </a:r>
            <a:r>
              <a:rPr lang="en-US" sz="1600"/>
              <a:t> </a:t>
            </a: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resolve minimum SCCs</a:t>
            </a: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112" name="AutoShape 33"/>
          <p:cNvSpPr>
            <a:spLocks noChangeArrowheads="1"/>
          </p:cNvSpPr>
          <p:nvPr/>
        </p:nvSpPr>
        <p:spPr bwMode="auto">
          <a:xfrm>
            <a:off x="2057525" y="4759905"/>
            <a:ext cx="751608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J</a:t>
            </a:r>
            <a:r>
              <a:rPr lang="en-US" sz="2400" dirty="0">
                <a:latin typeface="Calibri"/>
                <a:cs typeface="Calibri"/>
              </a:rPr>
              <a:t>{</a:t>
            </a:r>
            <a:r>
              <a:rPr lang="en-US" sz="2400" i="1" dirty="0">
                <a:latin typeface="Calibri"/>
                <a:cs typeface="Calibri"/>
              </a:rPr>
              <a:t>v</a:t>
            </a:r>
            <a:r>
              <a:rPr lang="en-US" sz="2400" dirty="0">
                <a:latin typeface="Calibri"/>
                <a:cs typeface="Calibri"/>
              </a:rPr>
              <a:t>,</a:t>
            </a:r>
            <a:r>
              <a:rPr lang="en-US" sz="2400" i="1" dirty="0">
                <a:latin typeface="Calibri"/>
                <a:cs typeface="Calibri"/>
              </a:rPr>
              <a:t>w</a:t>
            </a:r>
            <a:r>
              <a:rPr lang="en-US" sz="2400" dirty="0">
                <a:latin typeface="Calibri"/>
                <a:cs typeface="Calibri"/>
              </a:rPr>
              <a:t>}</a:t>
            </a:r>
          </a:p>
        </p:txBody>
      </p:sp>
      <p:sp>
        <p:nvSpPr>
          <p:cNvPr id="113" name="AutoShape 33"/>
          <p:cNvSpPr>
            <a:spLocks noChangeArrowheads="1"/>
          </p:cNvSpPr>
          <p:nvPr/>
        </p:nvSpPr>
        <p:spPr bwMode="auto">
          <a:xfrm>
            <a:off x="3148531" y="4754864"/>
            <a:ext cx="815728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K</a:t>
            </a:r>
            <a:r>
              <a:rPr lang="en-US" sz="2400" dirty="0">
                <a:latin typeface="Calibri"/>
                <a:cs typeface="Calibri"/>
              </a:rPr>
              <a:t>{</a:t>
            </a:r>
            <a:r>
              <a:rPr lang="en-US" sz="2400" i="1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2400" dirty="0">
                <a:latin typeface="Calibri"/>
                <a:cs typeface="Calibri"/>
              </a:rPr>
              <a:t>,</a:t>
            </a:r>
            <a:r>
              <a:rPr lang="en-US" sz="2400" i="1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lang="en-US" sz="2400" dirty="0">
                <a:latin typeface="Calibri"/>
                <a:cs typeface="Calibri"/>
              </a:rPr>
              <a:t>}</a:t>
            </a:r>
          </a:p>
        </p:txBody>
      </p:sp>
      <p:sp>
        <p:nvSpPr>
          <p:cNvPr id="116" name="AutoShape 33"/>
          <p:cNvSpPr>
            <a:spLocks noChangeArrowheads="1"/>
          </p:cNvSpPr>
          <p:nvPr/>
        </p:nvSpPr>
        <p:spPr bwMode="auto">
          <a:xfrm>
            <a:off x="2044825" y="3646094"/>
            <a:ext cx="854200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>
                <a:latin typeface="Calibri"/>
                <a:cs typeface="Calibri"/>
              </a:rPr>
              <a:t>G</a:t>
            </a:r>
            <a:r>
              <a:rPr lang="en-US" sz="2400" dirty="0">
                <a:latin typeface="Calibri"/>
                <a:cs typeface="Calibri"/>
              </a:rPr>
              <a:t>{</a:t>
            </a:r>
            <a:r>
              <a:rPr lang="en-US" sz="2400" i="1" dirty="0">
                <a:latin typeface="Calibri"/>
                <a:cs typeface="Calibri"/>
              </a:rPr>
              <a:t>v</a:t>
            </a:r>
            <a:r>
              <a:rPr lang="en-US" sz="2400" dirty="0">
                <a:latin typeface="Calibri"/>
                <a:cs typeface="Calibri"/>
              </a:rPr>
              <a:t>,</a:t>
            </a:r>
            <a:r>
              <a:rPr lang="en-US" sz="2400" i="1" dirty="0">
                <a:latin typeface="Calibri"/>
                <a:cs typeface="Calibri"/>
              </a:rPr>
              <a:t>w</a:t>
            </a:r>
            <a:r>
              <a:rPr lang="en-US" sz="2400" dirty="0">
                <a:latin typeface="Calibri"/>
                <a:cs typeface="Calibri"/>
              </a:rPr>
              <a:t>}</a:t>
            </a:r>
          </a:p>
        </p:txBody>
      </p:sp>
      <p:cxnSp>
        <p:nvCxnSpPr>
          <p:cNvPr id="98" name="Straight Arrow Connector 97"/>
          <p:cNvCxnSpPr>
            <a:stCxn id="92" idx="7"/>
          </p:cNvCxnSpPr>
          <p:nvPr/>
        </p:nvCxnSpPr>
        <p:spPr bwMode="auto">
          <a:xfrm rot="10800000">
            <a:off x="2000208" y="3926385"/>
            <a:ext cx="995962" cy="99203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07" name="Text Placeholder 41"/>
          <p:cNvSpPr txBox="1">
            <a:spLocks/>
          </p:cNvSpPr>
          <p:nvPr/>
        </p:nvSpPr>
        <p:spPr bwMode="auto">
          <a:xfrm>
            <a:off x="348173" y="5114871"/>
            <a:ext cx="11385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>
                <a:tab pos="685800" algn="l"/>
              </a:tabLst>
              <a:defRPr/>
            </a:pPr>
            <a:r>
              <a:rPr lang="en-US" sz="1600" b="1" kern="0">
                <a:latin typeface="Calibri"/>
                <a:cs typeface="Calibri"/>
              </a:rPr>
              <a:t>closed</a:t>
            </a:r>
            <a:endParaRPr lang="en-US" sz="1600" b="1"/>
          </a:p>
        </p:txBody>
      </p:sp>
      <p:sp>
        <p:nvSpPr>
          <p:cNvPr id="108" name="Text Placeholder 41"/>
          <p:cNvSpPr txBox="1">
            <a:spLocks/>
          </p:cNvSpPr>
          <p:nvPr/>
        </p:nvSpPr>
        <p:spPr bwMode="auto">
          <a:xfrm>
            <a:off x="348173" y="5552938"/>
            <a:ext cx="11385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>
                <a:tab pos="685800" algn="l"/>
              </a:tabLst>
              <a:defRPr/>
            </a:pPr>
            <a:r>
              <a:rPr lang="en-US" sz="1600" b="1" kern="0">
                <a:latin typeface="Calibri"/>
                <a:cs typeface="Calibri"/>
              </a:rPr>
              <a:t>open</a:t>
            </a:r>
            <a:endParaRPr lang="en-US" sz="1600" b="1"/>
          </a:p>
        </p:txBody>
      </p:sp>
      <p:sp>
        <p:nvSpPr>
          <p:cNvPr id="128" name="Freeform 127"/>
          <p:cNvSpPr/>
          <p:nvPr/>
        </p:nvSpPr>
        <p:spPr bwMode="auto">
          <a:xfrm>
            <a:off x="372942" y="4137731"/>
            <a:ext cx="4674005" cy="1567398"/>
          </a:xfrm>
          <a:custGeom>
            <a:avLst/>
            <a:gdLst>
              <a:gd name="connsiteX0" fmla="*/ 0 w 3930166"/>
              <a:gd name="connsiteY0" fmla="*/ 107517 h 290632"/>
              <a:gd name="connsiteX1" fmla="*/ 665247 w 3930166"/>
              <a:gd name="connsiteY1" fmla="*/ 263753 h 290632"/>
              <a:gd name="connsiteX2" fmla="*/ 1537124 w 3930166"/>
              <a:gd name="connsiteY2" fmla="*/ 112557 h 290632"/>
              <a:gd name="connsiteX3" fmla="*/ 2676108 w 3930166"/>
              <a:gd name="connsiteY3" fmla="*/ 278872 h 290632"/>
              <a:gd name="connsiteX4" fmla="*/ 3744535 w 3930166"/>
              <a:gd name="connsiteY4" fmla="*/ 41999 h 290632"/>
              <a:gd name="connsiteX5" fmla="*/ 3789893 w 3930166"/>
              <a:gd name="connsiteY5" fmla="*/ 26879 h 290632"/>
              <a:gd name="connsiteX0" fmla="*/ 770890 w 4701056"/>
              <a:gd name="connsiteY0" fmla="*/ 107517 h 290632"/>
              <a:gd name="connsiteX1" fmla="*/ 110875 w 4701056"/>
              <a:gd name="connsiteY1" fmla="*/ 112557 h 290632"/>
              <a:gd name="connsiteX2" fmla="*/ 1436137 w 4701056"/>
              <a:gd name="connsiteY2" fmla="*/ 263753 h 290632"/>
              <a:gd name="connsiteX3" fmla="*/ 2308014 w 4701056"/>
              <a:gd name="connsiteY3" fmla="*/ 112557 h 290632"/>
              <a:gd name="connsiteX4" fmla="*/ 3446998 w 4701056"/>
              <a:gd name="connsiteY4" fmla="*/ 278872 h 290632"/>
              <a:gd name="connsiteX5" fmla="*/ 4515425 w 4701056"/>
              <a:gd name="connsiteY5" fmla="*/ 41999 h 290632"/>
              <a:gd name="connsiteX6" fmla="*/ 4560783 w 4701056"/>
              <a:gd name="connsiteY6" fmla="*/ 26879 h 290632"/>
              <a:gd name="connsiteX0" fmla="*/ 901113 w 4831279"/>
              <a:gd name="connsiteY0" fmla="*/ 146156 h 329271"/>
              <a:gd name="connsiteX1" fmla="*/ 119771 w 4831279"/>
              <a:gd name="connsiteY1" fmla="*/ 0 h 329271"/>
              <a:gd name="connsiteX2" fmla="*/ 241098 w 4831279"/>
              <a:gd name="connsiteY2" fmla="*/ 151196 h 329271"/>
              <a:gd name="connsiteX3" fmla="*/ 1566360 w 4831279"/>
              <a:gd name="connsiteY3" fmla="*/ 302392 h 329271"/>
              <a:gd name="connsiteX4" fmla="*/ 2438237 w 4831279"/>
              <a:gd name="connsiteY4" fmla="*/ 151196 h 329271"/>
              <a:gd name="connsiteX5" fmla="*/ 3577221 w 4831279"/>
              <a:gd name="connsiteY5" fmla="*/ 317511 h 329271"/>
              <a:gd name="connsiteX6" fmla="*/ 4645648 w 4831279"/>
              <a:gd name="connsiteY6" fmla="*/ 80638 h 329271"/>
              <a:gd name="connsiteX7" fmla="*/ 4691006 w 4831279"/>
              <a:gd name="connsiteY7" fmla="*/ 65518 h 329271"/>
              <a:gd name="connsiteX0" fmla="*/ 0 w 4929895"/>
              <a:gd name="connsiteY0" fmla="*/ 0 h 354470"/>
              <a:gd name="connsiteX1" fmla="*/ 218387 w 4929895"/>
              <a:gd name="connsiteY1" fmla="*/ 25199 h 354470"/>
              <a:gd name="connsiteX2" fmla="*/ 339714 w 4929895"/>
              <a:gd name="connsiteY2" fmla="*/ 176395 h 354470"/>
              <a:gd name="connsiteX3" fmla="*/ 1664976 w 4929895"/>
              <a:gd name="connsiteY3" fmla="*/ 327591 h 354470"/>
              <a:gd name="connsiteX4" fmla="*/ 2536853 w 4929895"/>
              <a:gd name="connsiteY4" fmla="*/ 176395 h 354470"/>
              <a:gd name="connsiteX5" fmla="*/ 3675837 w 4929895"/>
              <a:gd name="connsiteY5" fmla="*/ 342710 h 354470"/>
              <a:gd name="connsiteX6" fmla="*/ 4744264 w 4929895"/>
              <a:gd name="connsiteY6" fmla="*/ 105837 h 354470"/>
              <a:gd name="connsiteX7" fmla="*/ 4789622 w 4929895"/>
              <a:gd name="connsiteY7" fmla="*/ 90717 h 354470"/>
              <a:gd name="connsiteX0" fmla="*/ 0 w 4929895"/>
              <a:gd name="connsiteY0" fmla="*/ 0 h 354470"/>
              <a:gd name="connsiteX1" fmla="*/ 339714 w 4929895"/>
              <a:gd name="connsiteY1" fmla="*/ 176395 h 354470"/>
              <a:gd name="connsiteX2" fmla="*/ 1664976 w 4929895"/>
              <a:gd name="connsiteY2" fmla="*/ 327591 h 354470"/>
              <a:gd name="connsiteX3" fmla="*/ 2536853 w 4929895"/>
              <a:gd name="connsiteY3" fmla="*/ 176395 h 354470"/>
              <a:gd name="connsiteX4" fmla="*/ 3675837 w 4929895"/>
              <a:gd name="connsiteY4" fmla="*/ 342710 h 354470"/>
              <a:gd name="connsiteX5" fmla="*/ 4744264 w 4929895"/>
              <a:gd name="connsiteY5" fmla="*/ 105837 h 354470"/>
              <a:gd name="connsiteX6" fmla="*/ 4789622 w 4929895"/>
              <a:gd name="connsiteY6" fmla="*/ 90717 h 354470"/>
              <a:gd name="connsiteX0" fmla="*/ 0 w 4929895"/>
              <a:gd name="connsiteY0" fmla="*/ 0 h 354470"/>
              <a:gd name="connsiteX1" fmla="*/ 815314 w 4929895"/>
              <a:gd name="connsiteY1" fmla="*/ 176395 h 354470"/>
              <a:gd name="connsiteX2" fmla="*/ 1664976 w 4929895"/>
              <a:gd name="connsiteY2" fmla="*/ 327591 h 354470"/>
              <a:gd name="connsiteX3" fmla="*/ 2536853 w 4929895"/>
              <a:gd name="connsiteY3" fmla="*/ 176395 h 354470"/>
              <a:gd name="connsiteX4" fmla="*/ 3675837 w 4929895"/>
              <a:gd name="connsiteY4" fmla="*/ 342710 h 354470"/>
              <a:gd name="connsiteX5" fmla="*/ 4744264 w 4929895"/>
              <a:gd name="connsiteY5" fmla="*/ 105837 h 354470"/>
              <a:gd name="connsiteX6" fmla="*/ 4789622 w 4929895"/>
              <a:gd name="connsiteY6" fmla="*/ 90717 h 354470"/>
              <a:gd name="connsiteX0" fmla="*/ 0 w 5046368"/>
              <a:gd name="connsiteY0" fmla="*/ 67199 h 290632"/>
              <a:gd name="connsiteX1" fmla="*/ 931787 w 5046368"/>
              <a:gd name="connsiteY1" fmla="*/ 112557 h 290632"/>
              <a:gd name="connsiteX2" fmla="*/ 1781449 w 5046368"/>
              <a:gd name="connsiteY2" fmla="*/ 263753 h 290632"/>
              <a:gd name="connsiteX3" fmla="*/ 2653326 w 5046368"/>
              <a:gd name="connsiteY3" fmla="*/ 112557 h 290632"/>
              <a:gd name="connsiteX4" fmla="*/ 3792310 w 5046368"/>
              <a:gd name="connsiteY4" fmla="*/ 278872 h 290632"/>
              <a:gd name="connsiteX5" fmla="*/ 4860737 w 5046368"/>
              <a:gd name="connsiteY5" fmla="*/ 41999 h 290632"/>
              <a:gd name="connsiteX6" fmla="*/ 4906095 w 5046368"/>
              <a:gd name="connsiteY6" fmla="*/ 26879 h 290632"/>
              <a:gd name="connsiteX0" fmla="*/ 0 w 5046368"/>
              <a:gd name="connsiteY0" fmla="*/ 67199 h 290632"/>
              <a:gd name="connsiteX1" fmla="*/ 931787 w 5046368"/>
              <a:gd name="connsiteY1" fmla="*/ 112557 h 290632"/>
              <a:gd name="connsiteX2" fmla="*/ 1781449 w 5046368"/>
              <a:gd name="connsiteY2" fmla="*/ 263753 h 290632"/>
              <a:gd name="connsiteX3" fmla="*/ 2653326 w 5046368"/>
              <a:gd name="connsiteY3" fmla="*/ 112557 h 290632"/>
              <a:gd name="connsiteX4" fmla="*/ 3792310 w 5046368"/>
              <a:gd name="connsiteY4" fmla="*/ 278872 h 290632"/>
              <a:gd name="connsiteX5" fmla="*/ 4860737 w 5046368"/>
              <a:gd name="connsiteY5" fmla="*/ 41999 h 290632"/>
              <a:gd name="connsiteX6" fmla="*/ 4906095 w 5046368"/>
              <a:gd name="connsiteY6" fmla="*/ 26879 h 290632"/>
              <a:gd name="connsiteX0" fmla="*/ 0 w 5046368"/>
              <a:gd name="connsiteY0" fmla="*/ 67199 h 319191"/>
              <a:gd name="connsiteX1" fmla="*/ 931787 w 5046368"/>
              <a:gd name="connsiteY1" fmla="*/ 112557 h 319191"/>
              <a:gd name="connsiteX2" fmla="*/ 1781449 w 5046368"/>
              <a:gd name="connsiteY2" fmla="*/ 263753 h 319191"/>
              <a:gd name="connsiteX3" fmla="*/ 2653326 w 5046368"/>
              <a:gd name="connsiteY3" fmla="*/ 283912 h 319191"/>
              <a:gd name="connsiteX4" fmla="*/ 3792310 w 5046368"/>
              <a:gd name="connsiteY4" fmla="*/ 278872 h 319191"/>
              <a:gd name="connsiteX5" fmla="*/ 4860737 w 5046368"/>
              <a:gd name="connsiteY5" fmla="*/ 41999 h 319191"/>
              <a:gd name="connsiteX6" fmla="*/ 4906095 w 5046368"/>
              <a:gd name="connsiteY6" fmla="*/ 26879 h 319191"/>
              <a:gd name="connsiteX0" fmla="*/ 0 w 5046368"/>
              <a:gd name="connsiteY0" fmla="*/ 126837 h 1188568"/>
              <a:gd name="connsiteX1" fmla="*/ 931787 w 5046368"/>
              <a:gd name="connsiteY1" fmla="*/ 172195 h 1188568"/>
              <a:gd name="connsiteX2" fmla="*/ 1781449 w 5046368"/>
              <a:gd name="connsiteY2" fmla="*/ 1160009 h 1188568"/>
              <a:gd name="connsiteX3" fmla="*/ 2653326 w 5046368"/>
              <a:gd name="connsiteY3" fmla="*/ 343550 h 1188568"/>
              <a:gd name="connsiteX4" fmla="*/ 3792310 w 5046368"/>
              <a:gd name="connsiteY4" fmla="*/ 338510 h 1188568"/>
              <a:gd name="connsiteX5" fmla="*/ 4860737 w 5046368"/>
              <a:gd name="connsiteY5" fmla="*/ 101637 h 1188568"/>
              <a:gd name="connsiteX6" fmla="*/ 4906095 w 5046368"/>
              <a:gd name="connsiteY6" fmla="*/ 86517 h 1188568"/>
              <a:gd name="connsiteX0" fmla="*/ 0 w 5046368"/>
              <a:gd name="connsiteY0" fmla="*/ 67199 h 1223008"/>
              <a:gd name="connsiteX1" fmla="*/ 868697 w 5046368"/>
              <a:gd name="connsiteY1" fmla="*/ 1019733 h 1223008"/>
              <a:gd name="connsiteX2" fmla="*/ 1781449 w 5046368"/>
              <a:gd name="connsiteY2" fmla="*/ 1100371 h 1223008"/>
              <a:gd name="connsiteX3" fmla="*/ 2653326 w 5046368"/>
              <a:gd name="connsiteY3" fmla="*/ 283912 h 1223008"/>
              <a:gd name="connsiteX4" fmla="*/ 3792310 w 5046368"/>
              <a:gd name="connsiteY4" fmla="*/ 278872 h 1223008"/>
              <a:gd name="connsiteX5" fmla="*/ 4860737 w 5046368"/>
              <a:gd name="connsiteY5" fmla="*/ 41999 h 1223008"/>
              <a:gd name="connsiteX6" fmla="*/ 4906095 w 5046368"/>
              <a:gd name="connsiteY6" fmla="*/ 26879 h 1223008"/>
              <a:gd name="connsiteX0" fmla="*/ 0 w 5046368"/>
              <a:gd name="connsiteY0" fmla="*/ 974375 h 1223008"/>
              <a:gd name="connsiteX1" fmla="*/ 868697 w 5046368"/>
              <a:gd name="connsiteY1" fmla="*/ 1019733 h 1223008"/>
              <a:gd name="connsiteX2" fmla="*/ 1781449 w 5046368"/>
              <a:gd name="connsiteY2" fmla="*/ 1100371 h 1223008"/>
              <a:gd name="connsiteX3" fmla="*/ 2653326 w 5046368"/>
              <a:gd name="connsiteY3" fmla="*/ 283912 h 1223008"/>
              <a:gd name="connsiteX4" fmla="*/ 3792310 w 5046368"/>
              <a:gd name="connsiteY4" fmla="*/ 278872 h 1223008"/>
              <a:gd name="connsiteX5" fmla="*/ 4860737 w 5046368"/>
              <a:gd name="connsiteY5" fmla="*/ 41999 h 1223008"/>
              <a:gd name="connsiteX6" fmla="*/ 4906095 w 5046368"/>
              <a:gd name="connsiteY6" fmla="*/ 26879 h 1223008"/>
              <a:gd name="connsiteX0" fmla="*/ 0 w 5046368"/>
              <a:gd name="connsiteY0" fmla="*/ 974375 h 1209568"/>
              <a:gd name="connsiteX1" fmla="*/ 868697 w 5046368"/>
              <a:gd name="connsiteY1" fmla="*/ 1019733 h 1209568"/>
              <a:gd name="connsiteX2" fmla="*/ 1781449 w 5046368"/>
              <a:gd name="connsiteY2" fmla="*/ 1100371 h 1209568"/>
              <a:gd name="connsiteX3" fmla="*/ 2779505 w 5046368"/>
              <a:gd name="connsiteY3" fmla="*/ 364550 h 1209568"/>
              <a:gd name="connsiteX4" fmla="*/ 3792310 w 5046368"/>
              <a:gd name="connsiteY4" fmla="*/ 278872 h 1209568"/>
              <a:gd name="connsiteX5" fmla="*/ 4860737 w 5046368"/>
              <a:gd name="connsiteY5" fmla="*/ 41999 h 1209568"/>
              <a:gd name="connsiteX6" fmla="*/ 4906095 w 5046368"/>
              <a:gd name="connsiteY6" fmla="*/ 26879 h 1209568"/>
              <a:gd name="connsiteX0" fmla="*/ 0 w 5046368"/>
              <a:gd name="connsiteY0" fmla="*/ 974375 h 1275086"/>
              <a:gd name="connsiteX1" fmla="*/ 868697 w 5046368"/>
              <a:gd name="connsiteY1" fmla="*/ 1019733 h 1275086"/>
              <a:gd name="connsiteX2" fmla="*/ 1946453 w 5046368"/>
              <a:gd name="connsiteY2" fmla="*/ 1165889 h 1275086"/>
              <a:gd name="connsiteX3" fmla="*/ 2779505 w 5046368"/>
              <a:gd name="connsiteY3" fmla="*/ 364550 h 1275086"/>
              <a:gd name="connsiteX4" fmla="*/ 3792310 w 5046368"/>
              <a:gd name="connsiteY4" fmla="*/ 278872 h 1275086"/>
              <a:gd name="connsiteX5" fmla="*/ 4860737 w 5046368"/>
              <a:gd name="connsiteY5" fmla="*/ 41999 h 1275086"/>
              <a:gd name="connsiteX6" fmla="*/ 4906095 w 5046368"/>
              <a:gd name="connsiteY6" fmla="*/ 26879 h 1275086"/>
              <a:gd name="connsiteX0" fmla="*/ 0 w 5046368"/>
              <a:gd name="connsiteY0" fmla="*/ 974375 h 1167569"/>
              <a:gd name="connsiteX1" fmla="*/ 868697 w 5046368"/>
              <a:gd name="connsiteY1" fmla="*/ 1019733 h 1167569"/>
              <a:gd name="connsiteX2" fmla="*/ 1946453 w 5046368"/>
              <a:gd name="connsiteY2" fmla="*/ 1165889 h 1167569"/>
              <a:gd name="connsiteX3" fmla="*/ 3099806 w 5046368"/>
              <a:gd name="connsiteY3" fmla="*/ 1019733 h 1167569"/>
              <a:gd name="connsiteX4" fmla="*/ 3792310 w 5046368"/>
              <a:gd name="connsiteY4" fmla="*/ 278872 h 1167569"/>
              <a:gd name="connsiteX5" fmla="*/ 4860737 w 5046368"/>
              <a:gd name="connsiteY5" fmla="*/ 41999 h 1167569"/>
              <a:gd name="connsiteX6" fmla="*/ 4906095 w 5046368"/>
              <a:gd name="connsiteY6" fmla="*/ 26879 h 1167569"/>
              <a:gd name="connsiteX0" fmla="*/ 0 w 5046368"/>
              <a:gd name="connsiteY0" fmla="*/ 974375 h 1167569"/>
              <a:gd name="connsiteX1" fmla="*/ 868697 w 5046368"/>
              <a:gd name="connsiteY1" fmla="*/ 1019733 h 1167569"/>
              <a:gd name="connsiteX2" fmla="*/ 1946453 w 5046368"/>
              <a:gd name="connsiteY2" fmla="*/ 1165889 h 1167569"/>
              <a:gd name="connsiteX3" fmla="*/ 3167749 w 5046368"/>
              <a:gd name="connsiteY3" fmla="*/ 1019733 h 1167569"/>
              <a:gd name="connsiteX4" fmla="*/ 3792310 w 5046368"/>
              <a:gd name="connsiteY4" fmla="*/ 278872 h 1167569"/>
              <a:gd name="connsiteX5" fmla="*/ 4860737 w 5046368"/>
              <a:gd name="connsiteY5" fmla="*/ 41999 h 1167569"/>
              <a:gd name="connsiteX6" fmla="*/ 4906095 w 5046368"/>
              <a:gd name="connsiteY6" fmla="*/ 26879 h 1167569"/>
              <a:gd name="connsiteX0" fmla="*/ 0 w 4860737"/>
              <a:gd name="connsiteY0" fmla="*/ 932376 h 1125570"/>
              <a:gd name="connsiteX1" fmla="*/ 868697 w 4860737"/>
              <a:gd name="connsiteY1" fmla="*/ 977734 h 1125570"/>
              <a:gd name="connsiteX2" fmla="*/ 1946453 w 4860737"/>
              <a:gd name="connsiteY2" fmla="*/ 1123890 h 1125570"/>
              <a:gd name="connsiteX3" fmla="*/ 3167749 w 4860737"/>
              <a:gd name="connsiteY3" fmla="*/ 977734 h 1125570"/>
              <a:gd name="connsiteX4" fmla="*/ 3792310 w 4860737"/>
              <a:gd name="connsiteY4" fmla="*/ 236873 h 1125570"/>
              <a:gd name="connsiteX5" fmla="*/ 4860737 w 4860737"/>
              <a:gd name="connsiteY5" fmla="*/ 0 h 1125570"/>
              <a:gd name="connsiteX0" fmla="*/ 0 w 4933466"/>
              <a:gd name="connsiteY0" fmla="*/ 932376 h 1211248"/>
              <a:gd name="connsiteX1" fmla="*/ 868697 w 4933466"/>
              <a:gd name="connsiteY1" fmla="*/ 977734 h 1211248"/>
              <a:gd name="connsiteX2" fmla="*/ 1946453 w 4933466"/>
              <a:gd name="connsiteY2" fmla="*/ 1123890 h 1211248"/>
              <a:gd name="connsiteX3" fmla="*/ 3167749 w 4933466"/>
              <a:gd name="connsiteY3" fmla="*/ 977734 h 1211248"/>
              <a:gd name="connsiteX4" fmla="*/ 4651301 w 4933466"/>
              <a:gd name="connsiteY4" fmla="*/ 1048292 h 1211248"/>
              <a:gd name="connsiteX5" fmla="*/ 4860737 w 4933466"/>
              <a:gd name="connsiteY5" fmla="*/ 0 h 1211248"/>
              <a:gd name="connsiteX0" fmla="*/ 0 w 4651301"/>
              <a:gd name="connsiteY0" fmla="*/ 0 h 278872"/>
              <a:gd name="connsiteX1" fmla="*/ 868697 w 4651301"/>
              <a:gd name="connsiteY1" fmla="*/ 45358 h 278872"/>
              <a:gd name="connsiteX2" fmla="*/ 1946453 w 4651301"/>
              <a:gd name="connsiteY2" fmla="*/ 191514 h 278872"/>
              <a:gd name="connsiteX3" fmla="*/ 3167749 w 4651301"/>
              <a:gd name="connsiteY3" fmla="*/ 45358 h 278872"/>
              <a:gd name="connsiteX4" fmla="*/ 4651301 w 4651301"/>
              <a:gd name="connsiteY4" fmla="*/ 115916 h 278872"/>
              <a:gd name="connsiteX0" fmla="*/ 0 w 4835717"/>
              <a:gd name="connsiteY0" fmla="*/ 0 h 278872"/>
              <a:gd name="connsiteX1" fmla="*/ 868697 w 4835717"/>
              <a:gd name="connsiteY1" fmla="*/ 45358 h 278872"/>
              <a:gd name="connsiteX2" fmla="*/ 1946453 w 4835717"/>
              <a:gd name="connsiteY2" fmla="*/ 191514 h 278872"/>
              <a:gd name="connsiteX3" fmla="*/ 3167749 w 4835717"/>
              <a:gd name="connsiteY3" fmla="*/ 45358 h 278872"/>
              <a:gd name="connsiteX4" fmla="*/ 4835717 w 4835717"/>
              <a:gd name="connsiteY4" fmla="*/ 115916 h 278872"/>
              <a:gd name="connsiteX0" fmla="*/ 0 w 4835717"/>
              <a:gd name="connsiteY0" fmla="*/ 0 h 208314"/>
              <a:gd name="connsiteX1" fmla="*/ 868697 w 4835717"/>
              <a:gd name="connsiteY1" fmla="*/ 45358 h 208314"/>
              <a:gd name="connsiteX2" fmla="*/ 1946453 w 4835717"/>
              <a:gd name="connsiteY2" fmla="*/ 191514 h 208314"/>
              <a:gd name="connsiteX3" fmla="*/ 3167749 w 4835717"/>
              <a:gd name="connsiteY3" fmla="*/ 45358 h 208314"/>
              <a:gd name="connsiteX4" fmla="*/ 4835717 w 4835717"/>
              <a:gd name="connsiteY4" fmla="*/ 115916 h 208314"/>
              <a:gd name="connsiteX0" fmla="*/ 0 w 4835717"/>
              <a:gd name="connsiteY0" fmla="*/ 0 h 1131450"/>
              <a:gd name="connsiteX1" fmla="*/ 868697 w 4835717"/>
              <a:gd name="connsiteY1" fmla="*/ 45358 h 1131450"/>
              <a:gd name="connsiteX2" fmla="*/ 1946453 w 4835717"/>
              <a:gd name="connsiteY2" fmla="*/ 191514 h 1131450"/>
              <a:gd name="connsiteX3" fmla="*/ 3259958 w 4835717"/>
              <a:gd name="connsiteY3" fmla="*/ 1118850 h 1131450"/>
              <a:gd name="connsiteX4" fmla="*/ 4835717 w 4835717"/>
              <a:gd name="connsiteY4" fmla="*/ 115916 h 1131450"/>
              <a:gd name="connsiteX0" fmla="*/ 0 w 4835717"/>
              <a:gd name="connsiteY0" fmla="*/ 0 h 1201168"/>
              <a:gd name="connsiteX1" fmla="*/ 868697 w 4835717"/>
              <a:gd name="connsiteY1" fmla="*/ 45358 h 1201168"/>
              <a:gd name="connsiteX2" fmla="*/ 2184253 w 4835717"/>
              <a:gd name="connsiteY2" fmla="*/ 609823 h 1201168"/>
              <a:gd name="connsiteX3" fmla="*/ 3259958 w 4835717"/>
              <a:gd name="connsiteY3" fmla="*/ 1118850 h 1201168"/>
              <a:gd name="connsiteX4" fmla="*/ 4835717 w 4835717"/>
              <a:gd name="connsiteY4" fmla="*/ 115916 h 1201168"/>
              <a:gd name="connsiteX0" fmla="*/ 0 w 4665860"/>
              <a:gd name="connsiteY0" fmla="*/ 0 h 1200328"/>
              <a:gd name="connsiteX1" fmla="*/ 868697 w 4665860"/>
              <a:gd name="connsiteY1" fmla="*/ 45358 h 1200328"/>
              <a:gd name="connsiteX2" fmla="*/ 2184253 w 4665860"/>
              <a:gd name="connsiteY2" fmla="*/ 609823 h 1200328"/>
              <a:gd name="connsiteX3" fmla="*/ 3259958 w 4665860"/>
              <a:gd name="connsiteY3" fmla="*/ 1118850 h 1200328"/>
              <a:gd name="connsiteX4" fmla="*/ 4665860 w 4665860"/>
              <a:gd name="connsiteY4" fmla="*/ 1098690 h 1200328"/>
              <a:gd name="connsiteX0" fmla="*/ 0 w 4665860"/>
              <a:gd name="connsiteY0" fmla="*/ 0 h 1351524"/>
              <a:gd name="connsiteX1" fmla="*/ 868697 w 4665860"/>
              <a:gd name="connsiteY1" fmla="*/ 45358 h 1351524"/>
              <a:gd name="connsiteX2" fmla="*/ 2184253 w 4665860"/>
              <a:gd name="connsiteY2" fmla="*/ 609823 h 1351524"/>
              <a:gd name="connsiteX3" fmla="*/ 3114367 w 4665860"/>
              <a:gd name="connsiteY3" fmla="*/ 1270046 h 1351524"/>
              <a:gd name="connsiteX4" fmla="*/ 4665860 w 4665860"/>
              <a:gd name="connsiteY4" fmla="*/ 1098690 h 1351524"/>
              <a:gd name="connsiteX0" fmla="*/ 0 w 4665860"/>
              <a:gd name="connsiteY0" fmla="*/ 0 h 1366643"/>
              <a:gd name="connsiteX1" fmla="*/ 868697 w 4665860"/>
              <a:gd name="connsiteY1" fmla="*/ 45358 h 1366643"/>
              <a:gd name="connsiteX2" fmla="*/ 2038662 w 4665860"/>
              <a:gd name="connsiteY2" fmla="*/ 519105 h 1366643"/>
              <a:gd name="connsiteX3" fmla="*/ 3114367 w 4665860"/>
              <a:gd name="connsiteY3" fmla="*/ 1270046 h 1366643"/>
              <a:gd name="connsiteX4" fmla="*/ 4665860 w 4665860"/>
              <a:gd name="connsiteY4" fmla="*/ 1098690 h 1366643"/>
              <a:gd name="connsiteX0" fmla="*/ 0 w 4665860"/>
              <a:gd name="connsiteY0" fmla="*/ 0 h 1679115"/>
              <a:gd name="connsiteX1" fmla="*/ 868697 w 4665860"/>
              <a:gd name="connsiteY1" fmla="*/ 45358 h 1679115"/>
              <a:gd name="connsiteX2" fmla="*/ 2038662 w 4665860"/>
              <a:gd name="connsiteY2" fmla="*/ 519105 h 1679115"/>
              <a:gd name="connsiteX3" fmla="*/ 3187163 w 4665860"/>
              <a:gd name="connsiteY3" fmla="*/ 1582518 h 1679115"/>
              <a:gd name="connsiteX4" fmla="*/ 4665860 w 4665860"/>
              <a:gd name="connsiteY4" fmla="*/ 1098690 h 1679115"/>
              <a:gd name="connsiteX0" fmla="*/ 0 w 4665860"/>
              <a:gd name="connsiteY0" fmla="*/ 0 h 2897082"/>
              <a:gd name="connsiteX1" fmla="*/ 868697 w 4665860"/>
              <a:gd name="connsiteY1" fmla="*/ 45358 h 2897082"/>
              <a:gd name="connsiteX2" fmla="*/ 2562792 w 4665860"/>
              <a:gd name="connsiteY2" fmla="*/ 2640889 h 2897082"/>
              <a:gd name="connsiteX3" fmla="*/ 3187163 w 4665860"/>
              <a:gd name="connsiteY3" fmla="*/ 1582518 h 2897082"/>
              <a:gd name="connsiteX4" fmla="*/ 4665860 w 4665860"/>
              <a:gd name="connsiteY4" fmla="*/ 1098690 h 2897082"/>
              <a:gd name="connsiteX0" fmla="*/ 0 w 4665860"/>
              <a:gd name="connsiteY0" fmla="*/ 0 h 2782005"/>
              <a:gd name="connsiteX1" fmla="*/ 165004 w 4665860"/>
              <a:gd name="connsiteY1" fmla="*/ 2429215 h 2782005"/>
              <a:gd name="connsiteX2" fmla="*/ 2562792 w 4665860"/>
              <a:gd name="connsiteY2" fmla="*/ 2640889 h 2782005"/>
              <a:gd name="connsiteX3" fmla="*/ 3187163 w 4665860"/>
              <a:gd name="connsiteY3" fmla="*/ 1582518 h 2782005"/>
              <a:gd name="connsiteX4" fmla="*/ 4665860 w 4665860"/>
              <a:gd name="connsiteY4" fmla="*/ 1098690 h 2782005"/>
              <a:gd name="connsiteX0" fmla="*/ 0 w 4500856"/>
              <a:gd name="connsiteY0" fmla="*/ 1330525 h 1683315"/>
              <a:gd name="connsiteX1" fmla="*/ 2397788 w 4500856"/>
              <a:gd name="connsiteY1" fmla="*/ 1542199 h 1683315"/>
              <a:gd name="connsiteX2" fmla="*/ 3022159 w 4500856"/>
              <a:gd name="connsiteY2" fmla="*/ 483828 h 1683315"/>
              <a:gd name="connsiteX3" fmla="*/ 4500856 w 4500856"/>
              <a:gd name="connsiteY3" fmla="*/ 0 h 1683315"/>
              <a:gd name="connsiteX0" fmla="*/ 0 w 4500856"/>
              <a:gd name="connsiteY0" fmla="*/ 1330525 h 1683315"/>
              <a:gd name="connsiteX1" fmla="*/ 2397788 w 4500856"/>
              <a:gd name="connsiteY1" fmla="*/ 1542199 h 1683315"/>
              <a:gd name="connsiteX2" fmla="*/ 3303635 w 4500856"/>
              <a:gd name="connsiteY2" fmla="*/ 483828 h 1683315"/>
              <a:gd name="connsiteX3" fmla="*/ 4500856 w 4500856"/>
              <a:gd name="connsiteY3" fmla="*/ 0 h 1683315"/>
              <a:gd name="connsiteX0" fmla="*/ 0 w 4500856"/>
              <a:gd name="connsiteY0" fmla="*/ 1330525 h 1673235"/>
              <a:gd name="connsiteX1" fmla="*/ 2397788 w 4500856"/>
              <a:gd name="connsiteY1" fmla="*/ 1542199 h 1673235"/>
              <a:gd name="connsiteX2" fmla="*/ 3454080 w 4500856"/>
              <a:gd name="connsiteY2" fmla="*/ 544307 h 1673235"/>
              <a:gd name="connsiteX3" fmla="*/ 4500856 w 4500856"/>
              <a:gd name="connsiteY3" fmla="*/ 0 h 1673235"/>
              <a:gd name="connsiteX0" fmla="*/ 0 w 4500856"/>
              <a:gd name="connsiteY0" fmla="*/ 1330525 h 1567398"/>
              <a:gd name="connsiteX1" fmla="*/ 2703532 w 4500856"/>
              <a:gd name="connsiteY1" fmla="*/ 1436362 h 1567398"/>
              <a:gd name="connsiteX2" fmla="*/ 3454080 w 4500856"/>
              <a:gd name="connsiteY2" fmla="*/ 544307 h 1567398"/>
              <a:gd name="connsiteX3" fmla="*/ 4500856 w 4500856"/>
              <a:gd name="connsiteY3" fmla="*/ 0 h 1567398"/>
              <a:gd name="connsiteX0" fmla="*/ 0 w 4500856"/>
              <a:gd name="connsiteY0" fmla="*/ 1330525 h 1567398"/>
              <a:gd name="connsiteX1" fmla="*/ 2703532 w 4500856"/>
              <a:gd name="connsiteY1" fmla="*/ 1436362 h 1567398"/>
              <a:gd name="connsiteX2" fmla="*/ 3555995 w 4500856"/>
              <a:gd name="connsiteY2" fmla="*/ 544307 h 1567398"/>
              <a:gd name="connsiteX3" fmla="*/ 4500856 w 4500856"/>
              <a:gd name="connsiteY3" fmla="*/ 0 h 1567398"/>
              <a:gd name="connsiteX0" fmla="*/ 0 w 4500856"/>
              <a:gd name="connsiteY0" fmla="*/ 1330525 h 1567398"/>
              <a:gd name="connsiteX1" fmla="*/ 2834566 w 4500856"/>
              <a:gd name="connsiteY1" fmla="*/ 1436362 h 1567398"/>
              <a:gd name="connsiteX2" fmla="*/ 3555995 w 4500856"/>
              <a:gd name="connsiteY2" fmla="*/ 544307 h 1567398"/>
              <a:gd name="connsiteX3" fmla="*/ 4500856 w 4500856"/>
              <a:gd name="connsiteY3" fmla="*/ 0 h 1567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0856" h="1567398">
                <a:moveTo>
                  <a:pt x="0" y="1330525"/>
                </a:moveTo>
                <a:cubicBezTo>
                  <a:pt x="296908" y="1351524"/>
                  <a:pt x="2241900" y="1567398"/>
                  <a:pt x="2834566" y="1436362"/>
                </a:cubicBezTo>
                <a:cubicBezTo>
                  <a:pt x="3427232" y="1305326"/>
                  <a:pt x="3278280" y="783701"/>
                  <a:pt x="3555995" y="544307"/>
                </a:cubicBezTo>
                <a:cubicBezTo>
                  <a:pt x="3833710" y="304913"/>
                  <a:pt x="4141042" y="92398"/>
                  <a:pt x="4500856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 smtClean="0"/>
          </a:p>
        </p:txBody>
      </p:sp>
      <p:sp>
        <p:nvSpPr>
          <p:cNvPr id="130" name="Freeform 129"/>
          <p:cNvSpPr/>
          <p:nvPr/>
        </p:nvSpPr>
        <p:spPr bwMode="auto">
          <a:xfrm>
            <a:off x="3963766" y="4666078"/>
            <a:ext cx="553408" cy="570345"/>
          </a:xfrm>
          <a:custGeom>
            <a:avLst/>
            <a:gdLst>
              <a:gd name="connsiteX0" fmla="*/ 151193 w 766043"/>
              <a:gd name="connsiteY0" fmla="*/ 0 h 695502"/>
              <a:gd name="connsiteX1" fmla="*/ 579572 w 766043"/>
              <a:gd name="connsiteY1" fmla="*/ 5040 h 695502"/>
              <a:gd name="connsiteX2" fmla="*/ 766043 w 766043"/>
              <a:gd name="connsiteY2" fmla="*/ 619904 h 695502"/>
              <a:gd name="connsiteX3" fmla="*/ 156233 w 766043"/>
              <a:gd name="connsiteY3" fmla="*/ 695502 h 695502"/>
              <a:gd name="connsiteX4" fmla="*/ 0 w 766043"/>
              <a:gd name="connsiteY4" fmla="*/ 216715 h 695502"/>
              <a:gd name="connsiteX5" fmla="*/ 151193 w 766043"/>
              <a:gd name="connsiteY5" fmla="*/ 0 h 695502"/>
              <a:gd name="connsiteX0" fmla="*/ 151193 w 836600"/>
              <a:gd name="connsiteY0" fmla="*/ 0 h 695502"/>
              <a:gd name="connsiteX1" fmla="*/ 579572 w 836600"/>
              <a:gd name="connsiteY1" fmla="*/ 5040 h 695502"/>
              <a:gd name="connsiteX2" fmla="*/ 766043 w 836600"/>
              <a:gd name="connsiteY2" fmla="*/ 619904 h 695502"/>
              <a:gd name="connsiteX3" fmla="*/ 156233 w 836600"/>
              <a:gd name="connsiteY3" fmla="*/ 695502 h 695502"/>
              <a:gd name="connsiteX4" fmla="*/ 0 w 836600"/>
              <a:gd name="connsiteY4" fmla="*/ 216715 h 695502"/>
              <a:gd name="connsiteX5" fmla="*/ 151193 w 836600"/>
              <a:gd name="connsiteY5" fmla="*/ 0 h 695502"/>
              <a:gd name="connsiteX0" fmla="*/ 151193 w 836600"/>
              <a:gd name="connsiteY0" fmla="*/ 98277 h 793779"/>
              <a:gd name="connsiteX1" fmla="*/ 579572 w 836600"/>
              <a:gd name="connsiteY1" fmla="*/ 103317 h 793779"/>
              <a:gd name="connsiteX2" fmla="*/ 766043 w 836600"/>
              <a:gd name="connsiteY2" fmla="*/ 718181 h 793779"/>
              <a:gd name="connsiteX3" fmla="*/ 156233 w 836600"/>
              <a:gd name="connsiteY3" fmla="*/ 793779 h 793779"/>
              <a:gd name="connsiteX4" fmla="*/ 0 w 836600"/>
              <a:gd name="connsiteY4" fmla="*/ 314992 h 793779"/>
              <a:gd name="connsiteX5" fmla="*/ 151193 w 836600"/>
              <a:gd name="connsiteY5" fmla="*/ 98277 h 793779"/>
              <a:gd name="connsiteX0" fmla="*/ 152033 w 837440"/>
              <a:gd name="connsiteY0" fmla="*/ 98277 h 793779"/>
              <a:gd name="connsiteX1" fmla="*/ 580412 w 837440"/>
              <a:gd name="connsiteY1" fmla="*/ 103317 h 793779"/>
              <a:gd name="connsiteX2" fmla="*/ 766883 w 837440"/>
              <a:gd name="connsiteY2" fmla="*/ 718181 h 793779"/>
              <a:gd name="connsiteX3" fmla="*/ 157073 w 837440"/>
              <a:gd name="connsiteY3" fmla="*/ 793779 h 793779"/>
              <a:gd name="connsiteX4" fmla="*/ 840 w 837440"/>
              <a:gd name="connsiteY4" fmla="*/ 314992 h 793779"/>
              <a:gd name="connsiteX5" fmla="*/ 152033 w 837440"/>
              <a:gd name="connsiteY5" fmla="*/ 98277 h 793779"/>
              <a:gd name="connsiteX0" fmla="*/ 152033 w 837440"/>
              <a:gd name="connsiteY0" fmla="*/ 98277 h 793779"/>
              <a:gd name="connsiteX1" fmla="*/ 580412 w 837440"/>
              <a:gd name="connsiteY1" fmla="*/ 103317 h 793779"/>
              <a:gd name="connsiteX2" fmla="*/ 766883 w 837440"/>
              <a:gd name="connsiteY2" fmla="*/ 718181 h 793779"/>
              <a:gd name="connsiteX3" fmla="*/ 157073 w 837440"/>
              <a:gd name="connsiteY3" fmla="*/ 793779 h 793779"/>
              <a:gd name="connsiteX4" fmla="*/ 840 w 837440"/>
              <a:gd name="connsiteY4" fmla="*/ 314992 h 793779"/>
              <a:gd name="connsiteX5" fmla="*/ 152033 w 837440"/>
              <a:gd name="connsiteY5" fmla="*/ 98277 h 793779"/>
              <a:gd name="connsiteX0" fmla="*/ 152033 w 837440"/>
              <a:gd name="connsiteY0" fmla="*/ 98277 h 860977"/>
              <a:gd name="connsiteX1" fmla="*/ 580412 w 837440"/>
              <a:gd name="connsiteY1" fmla="*/ 103317 h 860977"/>
              <a:gd name="connsiteX2" fmla="*/ 766883 w 837440"/>
              <a:gd name="connsiteY2" fmla="*/ 718181 h 860977"/>
              <a:gd name="connsiteX3" fmla="*/ 157073 w 837440"/>
              <a:gd name="connsiteY3" fmla="*/ 793779 h 860977"/>
              <a:gd name="connsiteX4" fmla="*/ 840 w 837440"/>
              <a:gd name="connsiteY4" fmla="*/ 314992 h 860977"/>
              <a:gd name="connsiteX5" fmla="*/ 152033 w 837440"/>
              <a:gd name="connsiteY5" fmla="*/ 98277 h 860977"/>
              <a:gd name="connsiteX0" fmla="*/ 70557 w 907157"/>
              <a:gd name="connsiteY0" fmla="*/ 278873 h 824858"/>
              <a:gd name="connsiteX1" fmla="*/ 650129 w 907157"/>
              <a:gd name="connsiteY1" fmla="*/ 67198 h 824858"/>
              <a:gd name="connsiteX2" fmla="*/ 836600 w 907157"/>
              <a:gd name="connsiteY2" fmla="*/ 682062 h 824858"/>
              <a:gd name="connsiteX3" fmla="*/ 226790 w 907157"/>
              <a:gd name="connsiteY3" fmla="*/ 757660 h 824858"/>
              <a:gd name="connsiteX4" fmla="*/ 70557 w 907157"/>
              <a:gd name="connsiteY4" fmla="*/ 278873 h 824858"/>
              <a:gd name="connsiteX0" fmla="*/ 57957 w 881957"/>
              <a:gd name="connsiteY0" fmla="*/ 278873 h 824858"/>
              <a:gd name="connsiteX1" fmla="*/ 561933 w 881957"/>
              <a:gd name="connsiteY1" fmla="*/ 67198 h 824858"/>
              <a:gd name="connsiteX2" fmla="*/ 824000 w 881957"/>
              <a:gd name="connsiteY2" fmla="*/ 682062 h 824858"/>
              <a:gd name="connsiteX3" fmla="*/ 214190 w 881957"/>
              <a:gd name="connsiteY3" fmla="*/ 757660 h 824858"/>
              <a:gd name="connsiteX4" fmla="*/ 57957 w 881957"/>
              <a:gd name="connsiteY4" fmla="*/ 278873 h 824858"/>
              <a:gd name="connsiteX0" fmla="*/ 57957 w 881957"/>
              <a:gd name="connsiteY0" fmla="*/ 262913 h 792938"/>
              <a:gd name="connsiteX1" fmla="*/ 561933 w 881957"/>
              <a:gd name="connsiteY1" fmla="*/ 51238 h 792938"/>
              <a:gd name="connsiteX2" fmla="*/ 824000 w 881957"/>
              <a:gd name="connsiteY2" fmla="*/ 570344 h 792938"/>
              <a:gd name="connsiteX3" fmla="*/ 214190 w 881957"/>
              <a:gd name="connsiteY3" fmla="*/ 741700 h 792938"/>
              <a:gd name="connsiteX4" fmla="*/ 57957 w 881957"/>
              <a:gd name="connsiteY4" fmla="*/ 262913 h 792938"/>
              <a:gd name="connsiteX0" fmla="*/ 57957 w 816441"/>
              <a:gd name="connsiteY0" fmla="*/ 262913 h 792938"/>
              <a:gd name="connsiteX1" fmla="*/ 561933 w 816441"/>
              <a:gd name="connsiteY1" fmla="*/ 51238 h 792938"/>
              <a:gd name="connsiteX2" fmla="*/ 758484 w 816441"/>
              <a:gd name="connsiteY2" fmla="*/ 570344 h 792938"/>
              <a:gd name="connsiteX3" fmla="*/ 214190 w 816441"/>
              <a:gd name="connsiteY3" fmla="*/ 741700 h 792938"/>
              <a:gd name="connsiteX4" fmla="*/ 57957 w 816441"/>
              <a:gd name="connsiteY4" fmla="*/ 262913 h 792938"/>
              <a:gd name="connsiteX0" fmla="*/ 57957 w 816441"/>
              <a:gd name="connsiteY0" fmla="*/ 262913 h 727420"/>
              <a:gd name="connsiteX1" fmla="*/ 561933 w 816441"/>
              <a:gd name="connsiteY1" fmla="*/ 51238 h 727420"/>
              <a:gd name="connsiteX2" fmla="*/ 758484 w 816441"/>
              <a:gd name="connsiteY2" fmla="*/ 570344 h 727420"/>
              <a:gd name="connsiteX3" fmla="*/ 214190 w 816441"/>
              <a:gd name="connsiteY3" fmla="*/ 676182 h 727420"/>
              <a:gd name="connsiteX4" fmla="*/ 57957 w 816441"/>
              <a:gd name="connsiteY4" fmla="*/ 262913 h 727420"/>
              <a:gd name="connsiteX0" fmla="*/ 57957 w 816441"/>
              <a:gd name="connsiteY0" fmla="*/ 185068 h 649575"/>
              <a:gd name="connsiteX1" fmla="*/ 561933 w 816441"/>
              <a:gd name="connsiteY1" fmla="*/ 51238 h 649575"/>
              <a:gd name="connsiteX2" fmla="*/ 758484 w 816441"/>
              <a:gd name="connsiteY2" fmla="*/ 492499 h 649575"/>
              <a:gd name="connsiteX3" fmla="*/ 214190 w 816441"/>
              <a:gd name="connsiteY3" fmla="*/ 598337 h 649575"/>
              <a:gd name="connsiteX4" fmla="*/ 57957 w 816441"/>
              <a:gd name="connsiteY4" fmla="*/ 185068 h 649575"/>
              <a:gd name="connsiteX0" fmla="*/ 57957 w 816441"/>
              <a:gd name="connsiteY0" fmla="*/ 185068 h 649575"/>
              <a:gd name="connsiteX1" fmla="*/ 561933 w 816441"/>
              <a:gd name="connsiteY1" fmla="*/ 51238 h 649575"/>
              <a:gd name="connsiteX2" fmla="*/ 758484 w 816441"/>
              <a:gd name="connsiteY2" fmla="*/ 492499 h 649575"/>
              <a:gd name="connsiteX3" fmla="*/ 214190 w 816441"/>
              <a:gd name="connsiteY3" fmla="*/ 598337 h 649575"/>
              <a:gd name="connsiteX4" fmla="*/ 57957 w 816441"/>
              <a:gd name="connsiteY4" fmla="*/ 185068 h 649575"/>
              <a:gd name="connsiteX0" fmla="*/ 57957 w 816441"/>
              <a:gd name="connsiteY0" fmla="*/ 185068 h 587299"/>
              <a:gd name="connsiteX1" fmla="*/ 561933 w 816441"/>
              <a:gd name="connsiteY1" fmla="*/ 51238 h 587299"/>
              <a:gd name="connsiteX2" fmla="*/ 758484 w 816441"/>
              <a:gd name="connsiteY2" fmla="*/ 492499 h 587299"/>
              <a:gd name="connsiteX3" fmla="*/ 214190 w 816441"/>
              <a:gd name="connsiteY3" fmla="*/ 536061 h 587299"/>
              <a:gd name="connsiteX4" fmla="*/ 57957 w 816441"/>
              <a:gd name="connsiteY4" fmla="*/ 185068 h 587299"/>
              <a:gd name="connsiteX0" fmla="*/ 57957 w 816441"/>
              <a:gd name="connsiteY0" fmla="*/ 185069 h 587299"/>
              <a:gd name="connsiteX1" fmla="*/ 561933 w 816441"/>
              <a:gd name="connsiteY1" fmla="*/ 51238 h 587299"/>
              <a:gd name="connsiteX2" fmla="*/ 758484 w 816441"/>
              <a:gd name="connsiteY2" fmla="*/ 492499 h 587299"/>
              <a:gd name="connsiteX3" fmla="*/ 214190 w 816441"/>
              <a:gd name="connsiteY3" fmla="*/ 536061 h 587299"/>
              <a:gd name="connsiteX4" fmla="*/ 57957 w 816441"/>
              <a:gd name="connsiteY4" fmla="*/ 185069 h 587299"/>
              <a:gd name="connsiteX0" fmla="*/ 57957 w 743053"/>
              <a:gd name="connsiteY0" fmla="*/ 185070 h 587299"/>
              <a:gd name="connsiteX1" fmla="*/ 488545 w 743053"/>
              <a:gd name="connsiteY1" fmla="*/ 51238 h 587299"/>
              <a:gd name="connsiteX2" fmla="*/ 685096 w 743053"/>
              <a:gd name="connsiteY2" fmla="*/ 492499 h 587299"/>
              <a:gd name="connsiteX3" fmla="*/ 140802 w 743053"/>
              <a:gd name="connsiteY3" fmla="*/ 536061 h 587299"/>
              <a:gd name="connsiteX4" fmla="*/ 57957 w 743053"/>
              <a:gd name="connsiteY4" fmla="*/ 185070 h 587299"/>
              <a:gd name="connsiteX0" fmla="*/ 57957 w 663549"/>
              <a:gd name="connsiteY0" fmla="*/ 185070 h 587299"/>
              <a:gd name="connsiteX1" fmla="*/ 488545 w 663549"/>
              <a:gd name="connsiteY1" fmla="*/ 51238 h 587299"/>
              <a:gd name="connsiteX2" fmla="*/ 605592 w 663549"/>
              <a:gd name="connsiteY2" fmla="*/ 492499 h 587299"/>
              <a:gd name="connsiteX3" fmla="*/ 140802 w 663549"/>
              <a:gd name="connsiteY3" fmla="*/ 536061 h 587299"/>
              <a:gd name="connsiteX4" fmla="*/ 57957 w 663549"/>
              <a:gd name="connsiteY4" fmla="*/ 185070 h 587299"/>
              <a:gd name="connsiteX0" fmla="*/ 57957 w 671552"/>
              <a:gd name="connsiteY0" fmla="*/ 185070 h 587299"/>
              <a:gd name="connsiteX1" fmla="*/ 488545 w 671552"/>
              <a:gd name="connsiteY1" fmla="*/ 51238 h 587299"/>
              <a:gd name="connsiteX2" fmla="*/ 605592 w 671552"/>
              <a:gd name="connsiteY2" fmla="*/ 492499 h 587299"/>
              <a:gd name="connsiteX3" fmla="*/ 140802 w 671552"/>
              <a:gd name="connsiteY3" fmla="*/ 536061 h 587299"/>
              <a:gd name="connsiteX4" fmla="*/ 57957 w 671552"/>
              <a:gd name="connsiteY4" fmla="*/ 185070 h 58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552" h="587299">
                <a:moveTo>
                  <a:pt x="57957" y="185070"/>
                </a:moveTo>
                <a:cubicBezTo>
                  <a:pt x="115914" y="104266"/>
                  <a:pt x="397273" y="0"/>
                  <a:pt x="488545" y="51238"/>
                </a:cubicBezTo>
                <a:cubicBezTo>
                  <a:pt x="671552" y="149184"/>
                  <a:pt x="663549" y="411695"/>
                  <a:pt x="605592" y="492499"/>
                </a:cubicBezTo>
                <a:cubicBezTo>
                  <a:pt x="547635" y="573303"/>
                  <a:pt x="232074" y="587299"/>
                  <a:pt x="140802" y="536061"/>
                </a:cubicBezTo>
                <a:cubicBezTo>
                  <a:pt x="49530" y="484823"/>
                  <a:pt x="0" y="265874"/>
                  <a:pt x="57957" y="185070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w="158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21</a:t>
            </a:fld>
            <a:endParaRPr lang="de-DE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Resolution Algorithm</a:t>
            </a:r>
          </a:p>
        </p:txBody>
      </p:sp>
      <p:sp>
        <p:nvSpPr>
          <p:cNvPr id="124" name="Oval 123"/>
          <p:cNvSpPr/>
          <p:nvPr/>
        </p:nvSpPr>
        <p:spPr bwMode="auto">
          <a:xfrm rot="16200000">
            <a:off x="1883135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28" name="Oval 127"/>
          <p:cNvSpPr/>
          <p:nvPr/>
        </p:nvSpPr>
        <p:spPr bwMode="auto">
          <a:xfrm rot="16200000">
            <a:off x="4069032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44" name="Oval 143"/>
          <p:cNvSpPr/>
          <p:nvPr/>
        </p:nvSpPr>
        <p:spPr bwMode="auto">
          <a:xfrm rot="16200000">
            <a:off x="1883135" y="3809725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46" name="Oval 145"/>
          <p:cNvSpPr/>
          <p:nvPr/>
        </p:nvSpPr>
        <p:spPr bwMode="auto">
          <a:xfrm rot="16200000">
            <a:off x="2976084" y="3809725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150" name="Straight Arrow Connector 149"/>
          <p:cNvCxnSpPr>
            <a:endCxn id="144" idx="6"/>
          </p:cNvCxnSpPr>
          <p:nvPr/>
        </p:nvCxnSpPr>
        <p:spPr bwMode="auto">
          <a:xfrm rot="5400000">
            <a:off x="1475782" y="3333792"/>
            <a:ext cx="951866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52" name="Straight Arrow Connector 151"/>
          <p:cNvCxnSpPr>
            <a:endCxn id="168" idx="6"/>
          </p:cNvCxnSpPr>
          <p:nvPr/>
        </p:nvCxnSpPr>
        <p:spPr bwMode="auto">
          <a:xfrm rot="5400000">
            <a:off x="3118167" y="3878098"/>
            <a:ext cx="2039684" cy="79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4" name="Oval 163"/>
          <p:cNvSpPr/>
          <p:nvPr/>
        </p:nvSpPr>
        <p:spPr bwMode="auto">
          <a:xfrm rot="16200000">
            <a:off x="1883135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66" name="Oval 165"/>
          <p:cNvSpPr/>
          <p:nvPr/>
        </p:nvSpPr>
        <p:spPr bwMode="auto">
          <a:xfrm rot="16200000">
            <a:off x="2976084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68" name="Oval 167"/>
          <p:cNvSpPr/>
          <p:nvPr/>
        </p:nvSpPr>
        <p:spPr bwMode="auto">
          <a:xfrm rot="16200000">
            <a:off x="4069032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170" name="Straight Arrow Connector 169"/>
          <p:cNvCxnSpPr>
            <a:endCxn id="164" idx="6"/>
          </p:cNvCxnSpPr>
          <p:nvPr/>
        </p:nvCxnSpPr>
        <p:spPr bwMode="auto">
          <a:xfrm rot="5400000">
            <a:off x="1475782" y="4422404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1" name="Straight Arrow Connector 170"/>
          <p:cNvCxnSpPr>
            <a:endCxn id="166" idx="6"/>
          </p:cNvCxnSpPr>
          <p:nvPr/>
        </p:nvCxnSpPr>
        <p:spPr bwMode="auto">
          <a:xfrm rot="5400000">
            <a:off x="2568731" y="4422404"/>
            <a:ext cx="951866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3" name="Straight Arrow Connector 172"/>
          <p:cNvCxnSpPr>
            <a:stCxn id="164" idx="4"/>
            <a:endCxn id="166" idx="0"/>
          </p:cNvCxnSpPr>
          <p:nvPr/>
        </p:nvCxnSpPr>
        <p:spPr bwMode="auto">
          <a:xfrm>
            <a:off x="2020294" y="4966916"/>
            <a:ext cx="955790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4" name="Straight Arrow Connector 173"/>
          <p:cNvCxnSpPr>
            <a:stCxn id="166" idx="4"/>
            <a:endCxn id="168" idx="0"/>
          </p:cNvCxnSpPr>
          <p:nvPr/>
        </p:nvCxnSpPr>
        <p:spPr bwMode="auto">
          <a:xfrm>
            <a:off x="3113243" y="4966916"/>
            <a:ext cx="955789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11" name="AutoShape 33"/>
          <p:cNvSpPr>
            <a:spLocks noChangeArrowheads="1"/>
          </p:cNvSpPr>
          <p:nvPr/>
        </p:nvSpPr>
        <p:spPr bwMode="auto">
          <a:xfrm>
            <a:off x="4239740" y="4754864"/>
            <a:ext cx="1020912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2400" i="1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lang="en-US" sz="2400" i="1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lang="en-US" sz="2400" i="1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1" name="Oval 40"/>
          <p:cNvSpPr/>
          <p:nvPr/>
        </p:nvSpPr>
        <p:spPr bwMode="auto">
          <a:xfrm rot="16200000">
            <a:off x="1883135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>
              <a:solidFill>
                <a:srgbClr val="BFBFBF"/>
              </a:solidFill>
            </a:endParaRPr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 bwMode="auto">
          <a:xfrm rot="5400000">
            <a:off x="1475782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2020294" y="2789279"/>
            <a:ext cx="955790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5400000">
            <a:off x="2568731" y="3333792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61" name="Oval 60"/>
          <p:cNvSpPr/>
          <p:nvPr/>
        </p:nvSpPr>
        <p:spPr bwMode="auto">
          <a:xfrm rot="16200000">
            <a:off x="2976084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>
              <a:solidFill>
                <a:srgbClr val="BFBFBF"/>
              </a:solidFill>
            </a:endParaRP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 bwMode="auto">
          <a:xfrm rot="5400000">
            <a:off x="2568731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64" name="Oval 63"/>
          <p:cNvSpPr/>
          <p:nvPr/>
        </p:nvSpPr>
        <p:spPr bwMode="auto">
          <a:xfrm rot="16200000">
            <a:off x="4069032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>
              <a:solidFill>
                <a:srgbClr val="BFBFBF"/>
              </a:solidFill>
            </a:endParaRPr>
          </a:p>
        </p:txBody>
      </p:sp>
      <p:cxnSp>
        <p:nvCxnSpPr>
          <p:cNvPr id="65" name="Straight Arrow Connector 64"/>
          <p:cNvCxnSpPr>
            <a:stCxn id="64" idx="2"/>
          </p:cNvCxnSpPr>
          <p:nvPr/>
        </p:nvCxnSpPr>
        <p:spPr bwMode="auto">
          <a:xfrm rot="5400000">
            <a:off x="3661679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3113243" y="2789693"/>
            <a:ext cx="955789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68" name="Oval 67"/>
          <p:cNvSpPr/>
          <p:nvPr/>
        </p:nvSpPr>
        <p:spPr bwMode="auto">
          <a:xfrm rot="16200000">
            <a:off x="2976084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56" name="Text Placeholder 41"/>
          <p:cNvSpPr txBox="1">
            <a:spLocks/>
          </p:cNvSpPr>
          <p:nvPr/>
        </p:nvSpPr>
        <p:spPr bwMode="auto">
          <a:xfrm>
            <a:off x="348173" y="5114871"/>
            <a:ext cx="11385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>
                <a:tab pos="685800" algn="l"/>
              </a:tabLst>
              <a:defRPr/>
            </a:pPr>
            <a:r>
              <a:rPr lang="en-US" sz="1600" b="1" kern="0">
                <a:latin typeface="Calibri"/>
                <a:cs typeface="Calibri"/>
              </a:rPr>
              <a:t>closed</a:t>
            </a:r>
            <a:endParaRPr lang="en-US" sz="1600" b="1"/>
          </a:p>
        </p:txBody>
      </p:sp>
      <p:sp>
        <p:nvSpPr>
          <p:cNvPr id="72" name="Text Placeholder 41"/>
          <p:cNvSpPr txBox="1">
            <a:spLocks/>
          </p:cNvSpPr>
          <p:nvPr/>
        </p:nvSpPr>
        <p:spPr bwMode="auto">
          <a:xfrm>
            <a:off x="348173" y="5552938"/>
            <a:ext cx="11385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>
                <a:tab pos="685800" algn="l"/>
              </a:tabLst>
              <a:defRPr/>
            </a:pPr>
            <a:r>
              <a:rPr lang="en-US" sz="1600" b="1" kern="0">
                <a:latin typeface="Calibri"/>
                <a:cs typeface="Calibri"/>
              </a:rPr>
              <a:t>open</a:t>
            </a:r>
            <a:endParaRPr lang="en-US" sz="1600" b="1"/>
          </a:p>
        </p:txBody>
      </p:sp>
      <p:sp>
        <p:nvSpPr>
          <p:cNvPr id="50" name="Freeform 49"/>
          <p:cNvSpPr/>
          <p:nvPr/>
        </p:nvSpPr>
        <p:spPr bwMode="auto">
          <a:xfrm>
            <a:off x="372942" y="5161132"/>
            <a:ext cx="4902329" cy="464148"/>
          </a:xfrm>
          <a:custGeom>
            <a:avLst/>
            <a:gdLst>
              <a:gd name="connsiteX0" fmla="*/ 0 w 3930166"/>
              <a:gd name="connsiteY0" fmla="*/ 107517 h 290632"/>
              <a:gd name="connsiteX1" fmla="*/ 665247 w 3930166"/>
              <a:gd name="connsiteY1" fmla="*/ 263753 h 290632"/>
              <a:gd name="connsiteX2" fmla="*/ 1537124 w 3930166"/>
              <a:gd name="connsiteY2" fmla="*/ 112557 h 290632"/>
              <a:gd name="connsiteX3" fmla="*/ 2676108 w 3930166"/>
              <a:gd name="connsiteY3" fmla="*/ 278872 h 290632"/>
              <a:gd name="connsiteX4" fmla="*/ 3744535 w 3930166"/>
              <a:gd name="connsiteY4" fmla="*/ 41999 h 290632"/>
              <a:gd name="connsiteX5" fmla="*/ 3789893 w 3930166"/>
              <a:gd name="connsiteY5" fmla="*/ 26879 h 290632"/>
              <a:gd name="connsiteX0" fmla="*/ 770890 w 4701056"/>
              <a:gd name="connsiteY0" fmla="*/ 107517 h 290632"/>
              <a:gd name="connsiteX1" fmla="*/ 110875 w 4701056"/>
              <a:gd name="connsiteY1" fmla="*/ 112557 h 290632"/>
              <a:gd name="connsiteX2" fmla="*/ 1436137 w 4701056"/>
              <a:gd name="connsiteY2" fmla="*/ 263753 h 290632"/>
              <a:gd name="connsiteX3" fmla="*/ 2308014 w 4701056"/>
              <a:gd name="connsiteY3" fmla="*/ 112557 h 290632"/>
              <a:gd name="connsiteX4" fmla="*/ 3446998 w 4701056"/>
              <a:gd name="connsiteY4" fmla="*/ 278872 h 290632"/>
              <a:gd name="connsiteX5" fmla="*/ 4515425 w 4701056"/>
              <a:gd name="connsiteY5" fmla="*/ 41999 h 290632"/>
              <a:gd name="connsiteX6" fmla="*/ 4560783 w 4701056"/>
              <a:gd name="connsiteY6" fmla="*/ 26879 h 290632"/>
              <a:gd name="connsiteX0" fmla="*/ 901113 w 4831279"/>
              <a:gd name="connsiteY0" fmla="*/ 146156 h 329271"/>
              <a:gd name="connsiteX1" fmla="*/ 119771 w 4831279"/>
              <a:gd name="connsiteY1" fmla="*/ 0 h 329271"/>
              <a:gd name="connsiteX2" fmla="*/ 241098 w 4831279"/>
              <a:gd name="connsiteY2" fmla="*/ 151196 h 329271"/>
              <a:gd name="connsiteX3" fmla="*/ 1566360 w 4831279"/>
              <a:gd name="connsiteY3" fmla="*/ 302392 h 329271"/>
              <a:gd name="connsiteX4" fmla="*/ 2438237 w 4831279"/>
              <a:gd name="connsiteY4" fmla="*/ 151196 h 329271"/>
              <a:gd name="connsiteX5" fmla="*/ 3577221 w 4831279"/>
              <a:gd name="connsiteY5" fmla="*/ 317511 h 329271"/>
              <a:gd name="connsiteX6" fmla="*/ 4645648 w 4831279"/>
              <a:gd name="connsiteY6" fmla="*/ 80638 h 329271"/>
              <a:gd name="connsiteX7" fmla="*/ 4691006 w 4831279"/>
              <a:gd name="connsiteY7" fmla="*/ 65518 h 329271"/>
              <a:gd name="connsiteX0" fmla="*/ 0 w 4929895"/>
              <a:gd name="connsiteY0" fmla="*/ 0 h 354470"/>
              <a:gd name="connsiteX1" fmla="*/ 218387 w 4929895"/>
              <a:gd name="connsiteY1" fmla="*/ 25199 h 354470"/>
              <a:gd name="connsiteX2" fmla="*/ 339714 w 4929895"/>
              <a:gd name="connsiteY2" fmla="*/ 176395 h 354470"/>
              <a:gd name="connsiteX3" fmla="*/ 1664976 w 4929895"/>
              <a:gd name="connsiteY3" fmla="*/ 327591 h 354470"/>
              <a:gd name="connsiteX4" fmla="*/ 2536853 w 4929895"/>
              <a:gd name="connsiteY4" fmla="*/ 176395 h 354470"/>
              <a:gd name="connsiteX5" fmla="*/ 3675837 w 4929895"/>
              <a:gd name="connsiteY5" fmla="*/ 342710 h 354470"/>
              <a:gd name="connsiteX6" fmla="*/ 4744264 w 4929895"/>
              <a:gd name="connsiteY6" fmla="*/ 105837 h 354470"/>
              <a:gd name="connsiteX7" fmla="*/ 4789622 w 4929895"/>
              <a:gd name="connsiteY7" fmla="*/ 90717 h 354470"/>
              <a:gd name="connsiteX0" fmla="*/ 0 w 4929895"/>
              <a:gd name="connsiteY0" fmla="*/ 0 h 354470"/>
              <a:gd name="connsiteX1" fmla="*/ 339714 w 4929895"/>
              <a:gd name="connsiteY1" fmla="*/ 176395 h 354470"/>
              <a:gd name="connsiteX2" fmla="*/ 1664976 w 4929895"/>
              <a:gd name="connsiteY2" fmla="*/ 327591 h 354470"/>
              <a:gd name="connsiteX3" fmla="*/ 2536853 w 4929895"/>
              <a:gd name="connsiteY3" fmla="*/ 176395 h 354470"/>
              <a:gd name="connsiteX4" fmla="*/ 3675837 w 4929895"/>
              <a:gd name="connsiteY4" fmla="*/ 342710 h 354470"/>
              <a:gd name="connsiteX5" fmla="*/ 4744264 w 4929895"/>
              <a:gd name="connsiteY5" fmla="*/ 105837 h 354470"/>
              <a:gd name="connsiteX6" fmla="*/ 4789622 w 4929895"/>
              <a:gd name="connsiteY6" fmla="*/ 90717 h 354470"/>
              <a:gd name="connsiteX0" fmla="*/ 0 w 4929895"/>
              <a:gd name="connsiteY0" fmla="*/ 0 h 354470"/>
              <a:gd name="connsiteX1" fmla="*/ 815314 w 4929895"/>
              <a:gd name="connsiteY1" fmla="*/ 176395 h 354470"/>
              <a:gd name="connsiteX2" fmla="*/ 1664976 w 4929895"/>
              <a:gd name="connsiteY2" fmla="*/ 327591 h 354470"/>
              <a:gd name="connsiteX3" fmla="*/ 2536853 w 4929895"/>
              <a:gd name="connsiteY3" fmla="*/ 176395 h 354470"/>
              <a:gd name="connsiteX4" fmla="*/ 3675837 w 4929895"/>
              <a:gd name="connsiteY4" fmla="*/ 342710 h 354470"/>
              <a:gd name="connsiteX5" fmla="*/ 4744264 w 4929895"/>
              <a:gd name="connsiteY5" fmla="*/ 105837 h 354470"/>
              <a:gd name="connsiteX6" fmla="*/ 4789622 w 4929895"/>
              <a:gd name="connsiteY6" fmla="*/ 90717 h 354470"/>
              <a:gd name="connsiteX0" fmla="*/ 0 w 5046368"/>
              <a:gd name="connsiteY0" fmla="*/ 67199 h 290632"/>
              <a:gd name="connsiteX1" fmla="*/ 931787 w 5046368"/>
              <a:gd name="connsiteY1" fmla="*/ 112557 h 290632"/>
              <a:gd name="connsiteX2" fmla="*/ 1781449 w 5046368"/>
              <a:gd name="connsiteY2" fmla="*/ 263753 h 290632"/>
              <a:gd name="connsiteX3" fmla="*/ 2653326 w 5046368"/>
              <a:gd name="connsiteY3" fmla="*/ 112557 h 290632"/>
              <a:gd name="connsiteX4" fmla="*/ 3792310 w 5046368"/>
              <a:gd name="connsiteY4" fmla="*/ 278872 h 290632"/>
              <a:gd name="connsiteX5" fmla="*/ 4860737 w 5046368"/>
              <a:gd name="connsiteY5" fmla="*/ 41999 h 290632"/>
              <a:gd name="connsiteX6" fmla="*/ 4906095 w 5046368"/>
              <a:gd name="connsiteY6" fmla="*/ 26879 h 290632"/>
              <a:gd name="connsiteX0" fmla="*/ 0 w 5046368"/>
              <a:gd name="connsiteY0" fmla="*/ 67199 h 290632"/>
              <a:gd name="connsiteX1" fmla="*/ 931787 w 5046368"/>
              <a:gd name="connsiteY1" fmla="*/ 112557 h 290632"/>
              <a:gd name="connsiteX2" fmla="*/ 1781449 w 5046368"/>
              <a:gd name="connsiteY2" fmla="*/ 263753 h 290632"/>
              <a:gd name="connsiteX3" fmla="*/ 2653326 w 5046368"/>
              <a:gd name="connsiteY3" fmla="*/ 112557 h 290632"/>
              <a:gd name="connsiteX4" fmla="*/ 3792310 w 5046368"/>
              <a:gd name="connsiteY4" fmla="*/ 278872 h 290632"/>
              <a:gd name="connsiteX5" fmla="*/ 4860737 w 5046368"/>
              <a:gd name="connsiteY5" fmla="*/ 41999 h 290632"/>
              <a:gd name="connsiteX6" fmla="*/ 4906095 w 5046368"/>
              <a:gd name="connsiteY6" fmla="*/ 26879 h 290632"/>
              <a:gd name="connsiteX0" fmla="*/ 0 w 5046368"/>
              <a:gd name="connsiteY0" fmla="*/ 67199 h 319191"/>
              <a:gd name="connsiteX1" fmla="*/ 931787 w 5046368"/>
              <a:gd name="connsiteY1" fmla="*/ 112557 h 319191"/>
              <a:gd name="connsiteX2" fmla="*/ 1781449 w 5046368"/>
              <a:gd name="connsiteY2" fmla="*/ 263753 h 319191"/>
              <a:gd name="connsiteX3" fmla="*/ 2653326 w 5046368"/>
              <a:gd name="connsiteY3" fmla="*/ 283912 h 319191"/>
              <a:gd name="connsiteX4" fmla="*/ 3792310 w 5046368"/>
              <a:gd name="connsiteY4" fmla="*/ 278872 h 319191"/>
              <a:gd name="connsiteX5" fmla="*/ 4860737 w 5046368"/>
              <a:gd name="connsiteY5" fmla="*/ 41999 h 319191"/>
              <a:gd name="connsiteX6" fmla="*/ 4906095 w 5046368"/>
              <a:gd name="connsiteY6" fmla="*/ 26879 h 319191"/>
              <a:gd name="connsiteX0" fmla="*/ 0 w 5046368"/>
              <a:gd name="connsiteY0" fmla="*/ 126837 h 1188568"/>
              <a:gd name="connsiteX1" fmla="*/ 931787 w 5046368"/>
              <a:gd name="connsiteY1" fmla="*/ 172195 h 1188568"/>
              <a:gd name="connsiteX2" fmla="*/ 1781449 w 5046368"/>
              <a:gd name="connsiteY2" fmla="*/ 1160009 h 1188568"/>
              <a:gd name="connsiteX3" fmla="*/ 2653326 w 5046368"/>
              <a:gd name="connsiteY3" fmla="*/ 343550 h 1188568"/>
              <a:gd name="connsiteX4" fmla="*/ 3792310 w 5046368"/>
              <a:gd name="connsiteY4" fmla="*/ 338510 h 1188568"/>
              <a:gd name="connsiteX5" fmla="*/ 4860737 w 5046368"/>
              <a:gd name="connsiteY5" fmla="*/ 101637 h 1188568"/>
              <a:gd name="connsiteX6" fmla="*/ 4906095 w 5046368"/>
              <a:gd name="connsiteY6" fmla="*/ 86517 h 1188568"/>
              <a:gd name="connsiteX0" fmla="*/ 0 w 5046368"/>
              <a:gd name="connsiteY0" fmla="*/ 67199 h 1223008"/>
              <a:gd name="connsiteX1" fmla="*/ 868697 w 5046368"/>
              <a:gd name="connsiteY1" fmla="*/ 1019733 h 1223008"/>
              <a:gd name="connsiteX2" fmla="*/ 1781449 w 5046368"/>
              <a:gd name="connsiteY2" fmla="*/ 1100371 h 1223008"/>
              <a:gd name="connsiteX3" fmla="*/ 2653326 w 5046368"/>
              <a:gd name="connsiteY3" fmla="*/ 283912 h 1223008"/>
              <a:gd name="connsiteX4" fmla="*/ 3792310 w 5046368"/>
              <a:gd name="connsiteY4" fmla="*/ 278872 h 1223008"/>
              <a:gd name="connsiteX5" fmla="*/ 4860737 w 5046368"/>
              <a:gd name="connsiteY5" fmla="*/ 41999 h 1223008"/>
              <a:gd name="connsiteX6" fmla="*/ 4906095 w 5046368"/>
              <a:gd name="connsiteY6" fmla="*/ 26879 h 1223008"/>
              <a:gd name="connsiteX0" fmla="*/ 0 w 5046368"/>
              <a:gd name="connsiteY0" fmla="*/ 974375 h 1223008"/>
              <a:gd name="connsiteX1" fmla="*/ 868697 w 5046368"/>
              <a:gd name="connsiteY1" fmla="*/ 1019733 h 1223008"/>
              <a:gd name="connsiteX2" fmla="*/ 1781449 w 5046368"/>
              <a:gd name="connsiteY2" fmla="*/ 1100371 h 1223008"/>
              <a:gd name="connsiteX3" fmla="*/ 2653326 w 5046368"/>
              <a:gd name="connsiteY3" fmla="*/ 283912 h 1223008"/>
              <a:gd name="connsiteX4" fmla="*/ 3792310 w 5046368"/>
              <a:gd name="connsiteY4" fmla="*/ 278872 h 1223008"/>
              <a:gd name="connsiteX5" fmla="*/ 4860737 w 5046368"/>
              <a:gd name="connsiteY5" fmla="*/ 41999 h 1223008"/>
              <a:gd name="connsiteX6" fmla="*/ 4906095 w 5046368"/>
              <a:gd name="connsiteY6" fmla="*/ 26879 h 1223008"/>
              <a:gd name="connsiteX0" fmla="*/ 0 w 5046368"/>
              <a:gd name="connsiteY0" fmla="*/ 974375 h 1209568"/>
              <a:gd name="connsiteX1" fmla="*/ 868697 w 5046368"/>
              <a:gd name="connsiteY1" fmla="*/ 1019733 h 1209568"/>
              <a:gd name="connsiteX2" fmla="*/ 1781449 w 5046368"/>
              <a:gd name="connsiteY2" fmla="*/ 1100371 h 1209568"/>
              <a:gd name="connsiteX3" fmla="*/ 2779505 w 5046368"/>
              <a:gd name="connsiteY3" fmla="*/ 364550 h 1209568"/>
              <a:gd name="connsiteX4" fmla="*/ 3792310 w 5046368"/>
              <a:gd name="connsiteY4" fmla="*/ 278872 h 1209568"/>
              <a:gd name="connsiteX5" fmla="*/ 4860737 w 5046368"/>
              <a:gd name="connsiteY5" fmla="*/ 41999 h 1209568"/>
              <a:gd name="connsiteX6" fmla="*/ 4906095 w 5046368"/>
              <a:gd name="connsiteY6" fmla="*/ 26879 h 1209568"/>
              <a:gd name="connsiteX0" fmla="*/ 0 w 5046368"/>
              <a:gd name="connsiteY0" fmla="*/ 974375 h 1275086"/>
              <a:gd name="connsiteX1" fmla="*/ 868697 w 5046368"/>
              <a:gd name="connsiteY1" fmla="*/ 1019733 h 1275086"/>
              <a:gd name="connsiteX2" fmla="*/ 1946453 w 5046368"/>
              <a:gd name="connsiteY2" fmla="*/ 1165889 h 1275086"/>
              <a:gd name="connsiteX3" fmla="*/ 2779505 w 5046368"/>
              <a:gd name="connsiteY3" fmla="*/ 364550 h 1275086"/>
              <a:gd name="connsiteX4" fmla="*/ 3792310 w 5046368"/>
              <a:gd name="connsiteY4" fmla="*/ 278872 h 1275086"/>
              <a:gd name="connsiteX5" fmla="*/ 4860737 w 5046368"/>
              <a:gd name="connsiteY5" fmla="*/ 41999 h 1275086"/>
              <a:gd name="connsiteX6" fmla="*/ 4906095 w 5046368"/>
              <a:gd name="connsiteY6" fmla="*/ 26879 h 1275086"/>
              <a:gd name="connsiteX0" fmla="*/ 0 w 5046368"/>
              <a:gd name="connsiteY0" fmla="*/ 974375 h 1167569"/>
              <a:gd name="connsiteX1" fmla="*/ 868697 w 5046368"/>
              <a:gd name="connsiteY1" fmla="*/ 1019733 h 1167569"/>
              <a:gd name="connsiteX2" fmla="*/ 1946453 w 5046368"/>
              <a:gd name="connsiteY2" fmla="*/ 1165889 h 1167569"/>
              <a:gd name="connsiteX3" fmla="*/ 3099806 w 5046368"/>
              <a:gd name="connsiteY3" fmla="*/ 1019733 h 1167569"/>
              <a:gd name="connsiteX4" fmla="*/ 3792310 w 5046368"/>
              <a:gd name="connsiteY4" fmla="*/ 278872 h 1167569"/>
              <a:gd name="connsiteX5" fmla="*/ 4860737 w 5046368"/>
              <a:gd name="connsiteY5" fmla="*/ 41999 h 1167569"/>
              <a:gd name="connsiteX6" fmla="*/ 4906095 w 5046368"/>
              <a:gd name="connsiteY6" fmla="*/ 26879 h 1167569"/>
              <a:gd name="connsiteX0" fmla="*/ 0 w 5046368"/>
              <a:gd name="connsiteY0" fmla="*/ 974375 h 1167569"/>
              <a:gd name="connsiteX1" fmla="*/ 868697 w 5046368"/>
              <a:gd name="connsiteY1" fmla="*/ 1019733 h 1167569"/>
              <a:gd name="connsiteX2" fmla="*/ 1946453 w 5046368"/>
              <a:gd name="connsiteY2" fmla="*/ 1165889 h 1167569"/>
              <a:gd name="connsiteX3" fmla="*/ 3167749 w 5046368"/>
              <a:gd name="connsiteY3" fmla="*/ 1019733 h 1167569"/>
              <a:gd name="connsiteX4" fmla="*/ 3792310 w 5046368"/>
              <a:gd name="connsiteY4" fmla="*/ 278872 h 1167569"/>
              <a:gd name="connsiteX5" fmla="*/ 4860737 w 5046368"/>
              <a:gd name="connsiteY5" fmla="*/ 41999 h 1167569"/>
              <a:gd name="connsiteX6" fmla="*/ 4906095 w 5046368"/>
              <a:gd name="connsiteY6" fmla="*/ 26879 h 1167569"/>
              <a:gd name="connsiteX0" fmla="*/ 0 w 4860737"/>
              <a:gd name="connsiteY0" fmla="*/ 932376 h 1125570"/>
              <a:gd name="connsiteX1" fmla="*/ 868697 w 4860737"/>
              <a:gd name="connsiteY1" fmla="*/ 977734 h 1125570"/>
              <a:gd name="connsiteX2" fmla="*/ 1946453 w 4860737"/>
              <a:gd name="connsiteY2" fmla="*/ 1123890 h 1125570"/>
              <a:gd name="connsiteX3" fmla="*/ 3167749 w 4860737"/>
              <a:gd name="connsiteY3" fmla="*/ 977734 h 1125570"/>
              <a:gd name="connsiteX4" fmla="*/ 3792310 w 4860737"/>
              <a:gd name="connsiteY4" fmla="*/ 236873 h 1125570"/>
              <a:gd name="connsiteX5" fmla="*/ 4860737 w 4860737"/>
              <a:gd name="connsiteY5" fmla="*/ 0 h 1125570"/>
              <a:gd name="connsiteX0" fmla="*/ 0 w 4933466"/>
              <a:gd name="connsiteY0" fmla="*/ 932376 h 1211248"/>
              <a:gd name="connsiteX1" fmla="*/ 868697 w 4933466"/>
              <a:gd name="connsiteY1" fmla="*/ 977734 h 1211248"/>
              <a:gd name="connsiteX2" fmla="*/ 1946453 w 4933466"/>
              <a:gd name="connsiteY2" fmla="*/ 1123890 h 1211248"/>
              <a:gd name="connsiteX3" fmla="*/ 3167749 w 4933466"/>
              <a:gd name="connsiteY3" fmla="*/ 977734 h 1211248"/>
              <a:gd name="connsiteX4" fmla="*/ 4651301 w 4933466"/>
              <a:gd name="connsiteY4" fmla="*/ 1048292 h 1211248"/>
              <a:gd name="connsiteX5" fmla="*/ 4860737 w 4933466"/>
              <a:gd name="connsiteY5" fmla="*/ 0 h 1211248"/>
              <a:gd name="connsiteX0" fmla="*/ 0 w 4651301"/>
              <a:gd name="connsiteY0" fmla="*/ 0 h 278872"/>
              <a:gd name="connsiteX1" fmla="*/ 868697 w 4651301"/>
              <a:gd name="connsiteY1" fmla="*/ 45358 h 278872"/>
              <a:gd name="connsiteX2" fmla="*/ 1946453 w 4651301"/>
              <a:gd name="connsiteY2" fmla="*/ 191514 h 278872"/>
              <a:gd name="connsiteX3" fmla="*/ 3167749 w 4651301"/>
              <a:gd name="connsiteY3" fmla="*/ 45358 h 278872"/>
              <a:gd name="connsiteX4" fmla="*/ 4651301 w 4651301"/>
              <a:gd name="connsiteY4" fmla="*/ 115916 h 278872"/>
              <a:gd name="connsiteX0" fmla="*/ 0 w 4835717"/>
              <a:gd name="connsiteY0" fmla="*/ 0 h 278872"/>
              <a:gd name="connsiteX1" fmla="*/ 868697 w 4835717"/>
              <a:gd name="connsiteY1" fmla="*/ 45358 h 278872"/>
              <a:gd name="connsiteX2" fmla="*/ 1946453 w 4835717"/>
              <a:gd name="connsiteY2" fmla="*/ 191514 h 278872"/>
              <a:gd name="connsiteX3" fmla="*/ 3167749 w 4835717"/>
              <a:gd name="connsiteY3" fmla="*/ 45358 h 278872"/>
              <a:gd name="connsiteX4" fmla="*/ 4835717 w 4835717"/>
              <a:gd name="connsiteY4" fmla="*/ 115916 h 278872"/>
              <a:gd name="connsiteX0" fmla="*/ 0 w 4835717"/>
              <a:gd name="connsiteY0" fmla="*/ 0 h 208314"/>
              <a:gd name="connsiteX1" fmla="*/ 868697 w 4835717"/>
              <a:gd name="connsiteY1" fmla="*/ 45358 h 208314"/>
              <a:gd name="connsiteX2" fmla="*/ 1946453 w 4835717"/>
              <a:gd name="connsiteY2" fmla="*/ 191514 h 208314"/>
              <a:gd name="connsiteX3" fmla="*/ 3167749 w 4835717"/>
              <a:gd name="connsiteY3" fmla="*/ 45358 h 208314"/>
              <a:gd name="connsiteX4" fmla="*/ 4835717 w 4835717"/>
              <a:gd name="connsiteY4" fmla="*/ 115916 h 208314"/>
              <a:gd name="connsiteX0" fmla="*/ 0 w 4835717"/>
              <a:gd name="connsiteY0" fmla="*/ 0 h 1131450"/>
              <a:gd name="connsiteX1" fmla="*/ 868697 w 4835717"/>
              <a:gd name="connsiteY1" fmla="*/ 45358 h 1131450"/>
              <a:gd name="connsiteX2" fmla="*/ 1946453 w 4835717"/>
              <a:gd name="connsiteY2" fmla="*/ 191514 h 1131450"/>
              <a:gd name="connsiteX3" fmla="*/ 3259958 w 4835717"/>
              <a:gd name="connsiteY3" fmla="*/ 1118850 h 1131450"/>
              <a:gd name="connsiteX4" fmla="*/ 4835717 w 4835717"/>
              <a:gd name="connsiteY4" fmla="*/ 115916 h 1131450"/>
              <a:gd name="connsiteX0" fmla="*/ 0 w 4835717"/>
              <a:gd name="connsiteY0" fmla="*/ 0 h 1201168"/>
              <a:gd name="connsiteX1" fmla="*/ 868697 w 4835717"/>
              <a:gd name="connsiteY1" fmla="*/ 45358 h 1201168"/>
              <a:gd name="connsiteX2" fmla="*/ 2184253 w 4835717"/>
              <a:gd name="connsiteY2" fmla="*/ 609823 h 1201168"/>
              <a:gd name="connsiteX3" fmla="*/ 3259958 w 4835717"/>
              <a:gd name="connsiteY3" fmla="*/ 1118850 h 1201168"/>
              <a:gd name="connsiteX4" fmla="*/ 4835717 w 4835717"/>
              <a:gd name="connsiteY4" fmla="*/ 115916 h 1201168"/>
              <a:gd name="connsiteX0" fmla="*/ 0 w 4665860"/>
              <a:gd name="connsiteY0" fmla="*/ 0 h 1200328"/>
              <a:gd name="connsiteX1" fmla="*/ 868697 w 4665860"/>
              <a:gd name="connsiteY1" fmla="*/ 45358 h 1200328"/>
              <a:gd name="connsiteX2" fmla="*/ 2184253 w 4665860"/>
              <a:gd name="connsiteY2" fmla="*/ 609823 h 1200328"/>
              <a:gd name="connsiteX3" fmla="*/ 3259958 w 4665860"/>
              <a:gd name="connsiteY3" fmla="*/ 1118850 h 1200328"/>
              <a:gd name="connsiteX4" fmla="*/ 4665860 w 4665860"/>
              <a:gd name="connsiteY4" fmla="*/ 1098690 h 1200328"/>
              <a:gd name="connsiteX0" fmla="*/ 0 w 4665860"/>
              <a:gd name="connsiteY0" fmla="*/ 0 h 1351524"/>
              <a:gd name="connsiteX1" fmla="*/ 868697 w 4665860"/>
              <a:gd name="connsiteY1" fmla="*/ 45358 h 1351524"/>
              <a:gd name="connsiteX2" fmla="*/ 2184253 w 4665860"/>
              <a:gd name="connsiteY2" fmla="*/ 609823 h 1351524"/>
              <a:gd name="connsiteX3" fmla="*/ 3114367 w 4665860"/>
              <a:gd name="connsiteY3" fmla="*/ 1270046 h 1351524"/>
              <a:gd name="connsiteX4" fmla="*/ 4665860 w 4665860"/>
              <a:gd name="connsiteY4" fmla="*/ 1098690 h 1351524"/>
              <a:gd name="connsiteX0" fmla="*/ 0 w 4665860"/>
              <a:gd name="connsiteY0" fmla="*/ 0 h 1366643"/>
              <a:gd name="connsiteX1" fmla="*/ 868697 w 4665860"/>
              <a:gd name="connsiteY1" fmla="*/ 45358 h 1366643"/>
              <a:gd name="connsiteX2" fmla="*/ 2038662 w 4665860"/>
              <a:gd name="connsiteY2" fmla="*/ 519105 h 1366643"/>
              <a:gd name="connsiteX3" fmla="*/ 3114367 w 4665860"/>
              <a:gd name="connsiteY3" fmla="*/ 1270046 h 1366643"/>
              <a:gd name="connsiteX4" fmla="*/ 4665860 w 4665860"/>
              <a:gd name="connsiteY4" fmla="*/ 1098690 h 1366643"/>
              <a:gd name="connsiteX0" fmla="*/ 0 w 4665860"/>
              <a:gd name="connsiteY0" fmla="*/ 0 h 1679115"/>
              <a:gd name="connsiteX1" fmla="*/ 868697 w 4665860"/>
              <a:gd name="connsiteY1" fmla="*/ 45358 h 1679115"/>
              <a:gd name="connsiteX2" fmla="*/ 2038662 w 4665860"/>
              <a:gd name="connsiteY2" fmla="*/ 519105 h 1679115"/>
              <a:gd name="connsiteX3" fmla="*/ 3187163 w 4665860"/>
              <a:gd name="connsiteY3" fmla="*/ 1582518 h 1679115"/>
              <a:gd name="connsiteX4" fmla="*/ 4665860 w 4665860"/>
              <a:gd name="connsiteY4" fmla="*/ 1098690 h 1679115"/>
              <a:gd name="connsiteX0" fmla="*/ 0 w 4665860"/>
              <a:gd name="connsiteY0" fmla="*/ 0 h 2897082"/>
              <a:gd name="connsiteX1" fmla="*/ 868697 w 4665860"/>
              <a:gd name="connsiteY1" fmla="*/ 45358 h 2897082"/>
              <a:gd name="connsiteX2" fmla="*/ 2562792 w 4665860"/>
              <a:gd name="connsiteY2" fmla="*/ 2640889 h 2897082"/>
              <a:gd name="connsiteX3" fmla="*/ 3187163 w 4665860"/>
              <a:gd name="connsiteY3" fmla="*/ 1582518 h 2897082"/>
              <a:gd name="connsiteX4" fmla="*/ 4665860 w 4665860"/>
              <a:gd name="connsiteY4" fmla="*/ 1098690 h 2897082"/>
              <a:gd name="connsiteX0" fmla="*/ 0 w 4665860"/>
              <a:gd name="connsiteY0" fmla="*/ 0 h 2782005"/>
              <a:gd name="connsiteX1" fmla="*/ 165004 w 4665860"/>
              <a:gd name="connsiteY1" fmla="*/ 2429215 h 2782005"/>
              <a:gd name="connsiteX2" fmla="*/ 2562792 w 4665860"/>
              <a:gd name="connsiteY2" fmla="*/ 2640889 h 2782005"/>
              <a:gd name="connsiteX3" fmla="*/ 3187163 w 4665860"/>
              <a:gd name="connsiteY3" fmla="*/ 1582518 h 2782005"/>
              <a:gd name="connsiteX4" fmla="*/ 4665860 w 4665860"/>
              <a:gd name="connsiteY4" fmla="*/ 1098690 h 2782005"/>
              <a:gd name="connsiteX0" fmla="*/ 0 w 4500856"/>
              <a:gd name="connsiteY0" fmla="*/ 1330525 h 1683315"/>
              <a:gd name="connsiteX1" fmla="*/ 2397788 w 4500856"/>
              <a:gd name="connsiteY1" fmla="*/ 1542199 h 1683315"/>
              <a:gd name="connsiteX2" fmla="*/ 3022159 w 4500856"/>
              <a:gd name="connsiteY2" fmla="*/ 483828 h 1683315"/>
              <a:gd name="connsiteX3" fmla="*/ 4500856 w 4500856"/>
              <a:gd name="connsiteY3" fmla="*/ 0 h 1683315"/>
              <a:gd name="connsiteX0" fmla="*/ 0 w 4500856"/>
              <a:gd name="connsiteY0" fmla="*/ 1330525 h 1683315"/>
              <a:gd name="connsiteX1" fmla="*/ 2397788 w 4500856"/>
              <a:gd name="connsiteY1" fmla="*/ 1542199 h 1683315"/>
              <a:gd name="connsiteX2" fmla="*/ 3303635 w 4500856"/>
              <a:gd name="connsiteY2" fmla="*/ 483828 h 1683315"/>
              <a:gd name="connsiteX3" fmla="*/ 4500856 w 4500856"/>
              <a:gd name="connsiteY3" fmla="*/ 0 h 1683315"/>
              <a:gd name="connsiteX0" fmla="*/ 0 w 4500856"/>
              <a:gd name="connsiteY0" fmla="*/ 1330525 h 1673235"/>
              <a:gd name="connsiteX1" fmla="*/ 2397788 w 4500856"/>
              <a:gd name="connsiteY1" fmla="*/ 1542199 h 1673235"/>
              <a:gd name="connsiteX2" fmla="*/ 3454080 w 4500856"/>
              <a:gd name="connsiteY2" fmla="*/ 544307 h 1673235"/>
              <a:gd name="connsiteX3" fmla="*/ 4500856 w 4500856"/>
              <a:gd name="connsiteY3" fmla="*/ 0 h 1673235"/>
              <a:gd name="connsiteX0" fmla="*/ 0 w 4500856"/>
              <a:gd name="connsiteY0" fmla="*/ 1330525 h 1567398"/>
              <a:gd name="connsiteX1" fmla="*/ 2703532 w 4500856"/>
              <a:gd name="connsiteY1" fmla="*/ 1436362 h 1567398"/>
              <a:gd name="connsiteX2" fmla="*/ 3454080 w 4500856"/>
              <a:gd name="connsiteY2" fmla="*/ 544307 h 1567398"/>
              <a:gd name="connsiteX3" fmla="*/ 4500856 w 4500856"/>
              <a:gd name="connsiteY3" fmla="*/ 0 h 1567398"/>
              <a:gd name="connsiteX0" fmla="*/ 0 w 4714538"/>
              <a:gd name="connsiteY0" fmla="*/ 1330525 h 1467441"/>
              <a:gd name="connsiteX1" fmla="*/ 2703532 w 4714538"/>
              <a:gd name="connsiteY1" fmla="*/ 1436362 h 1467441"/>
              <a:gd name="connsiteX2" fmla="*/ 4414984 w 4714538"/>
              <a:gd name="connsiteY2" fmla="*/ 1144051 h 1467441"/>
              <a:gd name="connsiteX3" fmla="*/ 4500856 w 4714538"/>
              <a:gd name="connsiteY3" fmla="*/ 0 h 1467441"/>
              <a:gd name="connsiteX0" fmla="*/ 0 w 4414984"/>
              <a:gd name="connsiteY0" fmla="*/ 186474 h 323390"/>
              <a:gd name="connsiteX1" fmla="*/ 2703532 w 4414984"/>
              <a:gd name="connsiteY1" fmla="*/ 292311 h 323390"/>
              <a:gd name="connsiteX2" fmla="*/ 4414984 w 4414984"/>
              <a:gd name="connsiteY2" fmla="*/ 0 h 323390"/>
              <a:gd name="connsiteX0" fmla="*/ 0 w 4720722"/>
              <a:gd name="connsiteY0" fmla="*/ 307124 h 464148"/>
              <a:gd name="connsiteX1" fmla="*/ 2703532 w 4720722"/>
              <a:gd name="connsiteY1" fmla="*/ 412961 h 464148"/>
              <a:gd name="connsiteX2" fmla="*/ 4720722 w 4720722"/>
              <a:gd name="connsiteY2" fmla="*/ 0 h 46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20722" h="464148">
                <a:moveTo>
                  <a:pt x="0" y="307124"/>
                </a:moveTo>
                <a:cubicBezTo>
                  <a:pt x="296908" y="328123"/>
                  <a:pt x="1916745" y="464148"/>
                  <a:pt x="2703532" y="412961"/>
                </a:cubicBezTo>
                <a:cubicBezTo>
                  <a:pt x="3490319" y="361774"/>
                  <a:pt x="4421168" y="239394"/>
                  <a:pt x="4720722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 smtClean="0"/>
          </a:p>
        </p:txBody>
      </p:sp>
      <p:sp>
        <p:nvSpPr>
          <p:cNvPr id="47" name="TextBox 46"/>
          <p:cNvSpPr txBox="1"/>
          <p:nvPr/>
        </p:nvSpPr>
        <p:spPr>
          <a:xfrm>
            <a:off x="2506167" y="5775439"/>
            <a:ext cx="3014181" cy="92333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91440" tIns="0" rIns="0" bIns="0">
            <a:spAutoFit/>
          </a:bodyPr>
          <a:lstStyle/>
          <a:p>
            <a:pPr defTabSz="2656912" eaLnBrk="0" hangingPunct="0">
              <a:spcAft>
                <a:spcPts val="0"/>
              </a:spcAft>
              <a:tabLst>
                <a:tab pos="1790700" algn="l"/>
              </a:tabLst>
              <a:defRPr/>
            </a:pPr>
            <a:r>
              <a:rPr lang="en-US" sz="2000" b="1" kern="0">
                <a:latin typeface="Calibri"/>
                <a:cs typeface="Calibri"/>
                <a:sym typeface="Symbol"/>
              </a:rPr>
              <a:t>PTIME </a:t>
            </a:r>
            <a:r>
              <a:rPr lang="en-US" sz="2000" kern="0">
                <a:latin typeface="Calibri"/>
                <a:cs typeface="Calibri"/>
                <a:sym typeface="Symbol"/>
              </a:rPr>
              <a:t>resolution algorithm</a:t>
            </a:r>
            <a:br>
              <a:rPr lang="en-US" sz="2000" kern="0">
                <a:latin typeface="Calibri"/>
                <a:cs typeface="Calibri"/>
                <a:sym typeface="Symbol"/>
              </a:rPr>
            </a:br>
            <a:r>
              <a:rPr lang="en-US" sz="2000" b="1" kern="0">
                <a:latin typeface="Calibri"/>
                <a:cs typeface="Calibri"/>
                <a:sym typeface="Symbol"/>
              </a:rPr>
              <a:t>O(</a:t>
            </a:r>
            <a:r>
              <a:rPr lang="en-US" sz="2000" b="1" i="1" kern="0">
                <a:latin typeface="Calibri"/>
                <a:cs typeface="Calibri"/>
                <a:sym typeface="Symbol"/>
              </a:rPr>
              <a:t>n</a:t>
            </a:r>
            <a:r>
              <a:rPr lang="en-US" sz="2000" b="1" kern="0" baseline="30000">
                <a:latin typeface="Calibri"/>
                <a:cs typeface="Calibri"/>
                <a:sym typeface="Symbol"/>
              </a:rPr>
              <a:t>2</a:t>
            </a:r>
            <a:r>
              <a:rPr lang="en-US" sz="2000" b="1" kern="0">
                <a:latin typeface="Calibri"/>
                <a:cs typeface="Calibri"/>
                <a:sym typeface="Symbol"/>
              </a:rPr>
              <a:t>) </a:t>
            </a:r>
            <a:r>
              <a:rPr lang="en-US" sz="2000" kern="0">
                <a:latin typeface="Calibri"/>
                <a:cs typeface="Calibri"/>
                <a:sym typeface="Symbol"/>
              </a:rPr>
              <a:t>worst case</a:t>
            </a:r>
            <a:br>
              <a:rPr lang="en-US" sz="2000" kern="0">
                <a:latin typeface="Calibri"/>
                <a:cs typeface="Calibri"/>
                <a:sym typeface="Symbol"/>
              </a:rPr>
            </a:br>
            <a:r>
              <a:rPr lang="en-US" sz="2000" b="1" kern="0">
                <a:latin typeface="Calibri"/>
                <a:cs typeface="Calibri"/>
                <a:sym typeface="Symbol"/>
              </a:rPr>
              <a:t>O(</a:t>
            </a:r>
            <a:r>
              <a:rPr lang="en-US" sz="2000" b="1" i="1" kern="0">
                <a:latin typeface="Calibri"/>
                <a:cs typeface="Calibri"/>
                <a:sym typeface="Symbol"/>
              </a:rPr>
              <a:t>n</a:t>
            </a:r>
            <a:r>
              <a:rPr lang="en-US" sz="2000" b="1" kern="0">
                <a:latin typeface="Calibri"/>
                <a:cs typeface="Calibri"/>
                <a:sym typeface="Symbol"/>
              </a:rPr>
              <a:t>)</a:t>
            </a:r>
            <a:r>
              <a:rPr lang="en-US" sz="2000" kern="0">
                <a:latin typeface="Calibri"/>
                <a:cs typeface="Calibri"/>
                <a:sym typeface="Symbol"/>
              </a:rPr>
              <a:t> on reasonable graphs</a:t>
            </a:r>
            <a:endParaRPr lang="en-US" sz="2000" kern="0" dirty="0" smtClean="0">
              <a:latin typeface="Calibri"/>
              <a:cs typeface="Calibri"/>
              <a:sym typeface="Symbol"/>
            </a:endParaRPr>
          </a:p>
        </p:txBody>
      </p:sp>
      <p:sp>
        <p:nvSpPr>
          <p:cNvPr id="67" name="Text Placeholder 41"/>
          <p:cNvSpPr txBox="1">
            <a:spLocks/>
          </p:cNvSpPr>
          <p:nvPr/>
        </p:nvSpPr>
        <p:spPr bwMode="auto">
          <a:xfrm>
            <a:off x="6242021" y="3036407"/>
            <a:ext cx="1539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X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71" name="Text Placeholder 41"/>
          <p:cNvSpPr txBox="1">
            <a:spLocks/>
          </p:cNvSpPr>
          <p:nvPr/>
        </p:nvSpPr>
        <p:spPr bwMode="auto">
          <a:xfrm>
            <a:off x="6657854" y="3030788"/>
            <a:ext cx="6919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b="1" kern="0">
                <a:latin typeface="Calibri"/>
                <a:cs typeface="Calibri"/>
              </a:rPr>
              <a:t>poss</a:t>
            </a:r>
            <a:r>
              <a:rPr lang="en-US" sz="1800" kern="0">
                <a:latin typeface="Calibri"/>
                <a:cs typeface="Calibri"/>
              </a:rPr>
              <a:t>(</a:t>
            </a:r>
            <a:r>
              <a:rPr lang="en-US" sz="1800" i="1" kern="0">
                <a:latin typeface="Calibri"/>
                <a:cs typeface="Calibri"/>
              </a:rPr>
              <a:t>X</a:t>
            </a:r>
            <a:r>
              <a:rPr lang="en-US" sz="1800" kern="0">
                <a:latin typeface="Calibri"/>
                <a:cs typeface="Calibri"/>
              </a:rPr>
              <a:t>)</a:t>
            </a:r>
          </a:p>
        </p:txBody>
      </p:sp>
      <p:sp>
        <p:nvSpPr>
          <p:cNvPr id="78" name="Text Placeholder 41"/>
          <p:cNvSpPr txBox="1">
            <a:spLocks/>
          </p:cNvSpPr>
          <p:nvPr/>
        </p:nvSpPr>
        <p:spPr bwMode="auto">
          <a:xfrm>
            <a:off x="7540085" y="3030788"/>
            <a:ext cx="6346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b="1" kern="0">
                <a:latin typeface="Calibri"/>
                <a:cs typeface="Calibri"/>
              </a:rPr>
              <a:t>cert</a:t>
            </a:r>
            <a:r>
              <a:rPr lang="en-US" sz="1800" kern="0">
                <a:latin typeface="Calibri"/>
                <a:cs typeface="Calibri"/>
              </a:rPr>
              <a:t>(</a:t>
            </a:r>
            <a:r>
              <a:rPr lang="en-US" sz="1800" i="1" kern="0">
                <a:latin typeface="Calibri"/>
                <a:cs typeface="Calibri"/>
              </a:rPr>
              <a:t>X</a:t>
            </a:r>
            <a:r>
              <a:rPr lang="en-US" sz="1800" kern="0">
                <a:latin typeface="Calibri"/>
                <a:cs typeface="Calibri"/>
              </a:rPr>
              <a:t>)</a:t>
            </a:r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6117159" y="3403342"/>
            <a:ext cx="2157809" cy="158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 Placeholder 41"/>
          <p:cNvSpPr txBox="1">
            <a:spLocks/>
          </p:cNvSpPr>
          <p:nvPr/>
        </p:nvSpPr>
        <p:spPr bwMode="auto">
          <a:xfrm>
            <a:off x="6242021" y="3446637"/>
            <a:ext cx="1463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A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80" name="Text Placeholder 41"/>
          <p:cNvSpPr txBox="1">
            <a:spLocks/>
          </p:cNvSpPr>
          <p:nvPr/>
        </p:nvSpPr>
        <p:spPr bwMode="auto">
          <a:xfrm>
            <a:off x="6657854" y="344101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v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88" name="Text Placeholder 41"/>
          <p:cNvSpPr txBox="1">
            <a:spLocks/>
          </p:cNvSpPr>
          <p:nvPr/>
        </p:nvSpPr>
        <p:spPr bwMode="auto">
          <a:xfrm>
            <a:off x="7540085" y="344101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v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81" name="Text Placeholder 41"/>
          <p:cNvSpPr txBox="1">
            <a:spLocks/>
          </p:cNvSpPr>
          <p:nvPr/>
        </p:nvSpPr>
        <p:spPr bwMode="auto">
          <a:xfrm>
            <a:off x="6242021" y="3720280"/>
            <a:ext cx="1383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B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82" name="Text Placeholder 41"/>
          <p:cNvSpPr txBox="1">
            <a:spLocks/>
          </p:cNvSpPr>
          <p:nvPr/>
        </p:nvSpPr>
        <p:spPr bwMode="auto">
          <a:xfrm>
            <a:off x="6657854" y="3720280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89" name="Text Placeholder 41"/>
          <p:cNvSpPr txBox="1">
            <a:spLocks/>
          </p:cNvSpPr>
          <p:nvPr/>
        </p:nvSpPr>
        <p:spPr bwMode="auto">
          <a:xfrm>
            <a:off x="7540085" y="3720280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94" name="Text Placeholder 41"/>
          <p:cNvSpPr txBox="1">
            <a:spLocks/>
          </p:cNvSpPr>
          <p:nvPr/>
        </p:nvSpPr>
        <p:spPr bwMode="auto">
          <a:xfrm>
            <a:off x="6242021" y="3993923"/>
            <a:ext cx="1410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C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95" name="Text Placeholder 41"/>
          <p:cNvSpPr txBox="1">
            <a:spLocks/>
          </p:cNvSpPr>
          <p:nvPr/>
        </p:nvSpPr>
        <p:spPr bwMode="auto">
          <a:xfrm>
            <a:off x="6657854" y="3993923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u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96" name="Text Placeholder 41"/>
          <p:cNvSpPr txBox="1">
            <a:spLocks/>
          </p:cNvSpPr>
          <p:nvPr/>
        </p:nvSpPr>
        <p:spPr bwMode="auto">
          <a:xfrm>
            <a:off x="7540085" y="3993923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u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98" name="Text Placeholder 41"/>
          <p:cNvSpPr txBox="1">
            <a:spLocks/>
          </p:cNvSpPr>
          <p:nvPr/>
        </p:nvSpPr>
        <p:spPr bwMode="auto">
          <a:xfrm>
            <a:off x="6242021" y="4267566"/>
            <a:ext cx="1548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D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99" name="Text Placeholder 41"/>
          <p:cNvSpPr txBox="1">
            <a:spLocks/>
          </p:cNvSpPr>
          <p:nvPr/>
        </p:nvSpPr>
        <p:spPr bwMode="auto">
          <a:xfrm>
            <a:off x="6657854" y="4267566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v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00" name="Text Placeholder 41"/>
          <p:cNvSpPr txBox="1">
            <a:spLocks/>
          </p:cNvSpPr>
          <p:nvPr/>
        </p:nvSpPr>
        <p:spPr bwMode="auto">
          <a:xfrm>
            <a:off x="7540085" y="4267566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v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02" name="Text Placeholder 41"/>
          <p:cNvSpPr txBox="1">
            <a:spLocks/>
          </p:cNvSpPr>
          <p:nvPr/>
        </p:nvSpPr>
        <p:spPr bwMode="auto">
          <a:xfrm>
            <a:off x="6242021" y="4541209"/>
            <a:ext cx="1282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E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03" name="Text Placeholder 41"/>
          <p:cNvSpPr txBox="1">
            <a:spLocks/>
          </p:cNvSpPr>
          <p:nvPr/>
        </p:nvSpPr>
        <p:spPr bwMode="auto">
          <a:xfrm>
            <a:off x="6657854" y="4541209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04" name="Text Placeholder 41"/>
          <p:cNvSpPr txBox="1">
            <a:spLocks/>
          </p:cNvSpPr>
          <p:nvPr/>
        </p:nvSpPr>
        <p:spPr bwMode="auto">
          <a:xfrm>
            <a:off x="7540085" y="4541209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06" name="Text Placeholder 41"/>
          <p:cNvSpPr txBox="1">
            <a:spLocks/>
          </p:cNvSpPr>
          <p:nvPr/>
        </p:nvSpPr>
        <p:spPr bwMode="auto">
          <a:xfrm>
            <a:off x="6242021" y="4814852"/>
            <a:ext cx="1282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F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07" name="Text Placeholder 41"/>
          <p:cNvSpPr txBox="1">
            <a:spLocks/>
          </p:cNvSpPr>
          <p:nvPr/>
        </p:nvSpPr>
        <p:spPr bwMode="auto">
          <a:xfrm>
            <a:off x="6657854" y="4814852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u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08" name="Text Placeholder 41"/>
          <p:cNvSpPr txBox="1">
            <a:spLocks/>
          </p:cNvSpPr>
          <p:nvPr/>
        </p:nvSpPr>
        <p:spPr bwMode="auto">
          <a:xfrm>
            <a:off x="7540085" y="4814852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u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10" name="Text Placeholder 41"/>
          <p:cNvSpPr txBox="1">
            <a:spLocks/>
          </p:cNvSpPr>
          <p:nvPr/>
        </p:nvSpPr>
        <p:spPr bwMode="auto">
          <a:xfrm>
            <a:off x="6242021" y="5088495"/>
            <a:ext cx="1667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G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11" name="Text Placeholder 41"/>
          <p:cNvSpPr txBox="1">
            <a:spLocks/>
          </p:cNvSpPr>
          <p:nvPr/>
        </p:nvSpPr>
        <p:spPr bwMode="auto">
          <a:xfrm>
            <a:off x="6657854" y="5088495"/>
            <a:ext cx="4744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v</a:t>
            </a:r>
            <a:r>
              <a:rPr lang="en-US" sz="1800" kern="0">
                <a:latin typeface="Calibri"/>
                <a:cs typeface="Calibri"/>
              </a:rPr>
              <a:t>,</a:t>
            </a:r>
            <a:r>
              <a:rPr lang="en-US" sz="1800" i="1" kern="0"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12" name="Text Placeholder 41"/>
          <p:cNvSpPr txBox="1">
            <a:spLocks/>
          </p:cNvSpPr>
          <p:nvPr/>
        </p:nvSpPr>
        <p:spPr bwMode="auto">
          <a:xfrm>
            <a:off x="7540085" y="5088495"/>
            <a:ext cx="1923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GB" sz="1800">
                <a:sym typeface="Symbol"/>
              </a:rPr>
              <a:t>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14" name="Text Placeholder 41"/>
          <p:cNvSpPr txBox="1">
            <a:spLocks/>
          </p:cNvSpPr>
          <p:nvPr/>
        </p:nvSpPr>
        <p:spPr bwMode="auto">
          <a:xfrm>
            <a:off x="6242021" y="5362138"/>
            <a:ext cx="1667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H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15" name="Text Placeholder 41"/>
          <p:cNvSpPr txBox="1">
            <a:spLocks/>
          </p:cNvSpPr>
          <p:nvPr/>
        </p:nvSpPr>
        <p:spPr bwMode="auto">
          <a:xfrm>
            <a:off x="6657854" y="5362138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16" name="Text Placeholder 41"/>
          <p:cNvSpPr txBox="1">
            <a:spLocks/>
          </p:cNvSpPr>
          <p:nvPr/>
        </p:nvSpPr>
        <p:spPr bwMode="auto">
          <a:xfrm>
            <a:off x="7540085" y="5362138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18" name="Text Placeholder 41"/>
          <p:cNvSpPr txBox="1">
            <a:spLocks/>
          </p:cNvSpPr>
          <p:nvPr/>
        </p:nvSpPr>
        <p:spPr bwMode="auto">
          <a:xfrm>
            <a:off x="6242021" y="5635781"/>
            <a:ext cx="1026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J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19" name="Text Placeholder 41"/>
          <p:cNvSpPr txBox="1">
            <a:spLocks/>
          </p:cNvSpPr>
          <p:nvPr/>
        </p:nvSpPr>
        <p:spPr bwMode="auto">
          <a:xfrm>
            <a:off x="6657854" y="5635781"/>
            <a:ext cx="4744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v</a:t>
            </a:r>
            <a:r>
              <a:rPr lang="en-US" sz="1800" kern="0">
                <a:latin typeface="Calibri"/>
                <a:cs typeface="Calibri"/>
              </a:rPr>
              <a:t>,</a:t>
            </a:r>
            <a:r>
              <a:rPr lang="en-US" sz="1800" i="1" kern="0"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20" name="Text Placeholder 41"/>
          <p:cNvSpPr txBox="1">
            <a:spLocks/>
          </p:cNvSpPr>
          <p:nvPr/>
        </p:nvSpPr>
        <p:spPr bwMode="auto">
          <a:xfrm>
            <a:off x="7540085" y="5635781"/>
            <a:ext cx="1923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GB" sz="1800">
                <a:sym typeface="Symbol"/>
              </a:rPr>
              <a:t>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22" name="Text Placeholder 41"/>
          <p:cNvSpPr txBox="1">
            <a:spLocks/>
          </p:cNvSpPr>
          <p:nvPr/>
        </p:nvSpPr>
        <p:spPr bwMode="auto">
          <a:xfrm>
            <a:off x="6242021" y="5909424"/>
            <a:ext cx="1539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K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23" name="Text Placeholder 41"/>
          <p:cNvSpPr txBox="1">
            <a:spLocks/>
          </p:cNvSpPr>
          <p:nvPr/>
        </p:nvSpPr>
        <p:spPr bwMode="auto">
          <a:xfrm>
            <a:off x="6657854" y="5909424"/>
            <a:ext cx="4744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v</a:t>
            </a:r>
            <a:r>
              <a:rPr lang="en-US" sz="1800" kern="0">
                <a:latin typeface="Calibri"/>
                <a:cs typeface="Calibri"/>
              </a:rPr>
              <a:t>,</a:t>
            </a:r>
            <a:r>
              <a:rPr lang="en-US" sz="1800" i="1" kern="0"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25" name="Text Placeholder 41"/>
          <p:cNvSpPr txBox="1">
            <a:spLocks/>
          </p:cNvSpPr>
          <p:nvPr/>
        </p:nvSpPr>
        <p:spPr bwMode="auto">
          <a:xfrm>
            <a:off x="7540085" y="5909424"/>
            <a:ext cx="1923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GB" sz="1800">
                <a:sym typeface="Symbol"/>
              </a:rPr>
              <a:t>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27" name="Text Placeholder 41"/>
          <p:cNvSpPr txBox="1">
            <a:spLocks/>
          </p:cNvSpPr>
          <p:nvPr/>
        </p:nvSpPr>
        <p:spPr bwMode="auto">
          <a:xfrm>
            <a:off x="6242021" y="6183065"/>
            <a:ext cx="1098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L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29" name="Text Placeholder 41"/>
          <p:cNvSpPr txBox="1">
            <a:spLocks/>
          </p:cNvSpPr>
          <p:nvPr/>
        </p:nvSpPr>
        <p:spPr bwMode="auto">
          <a:xfrm>
            <a:off x="6657854" y="6183065"/>
            <a:ext cx="6540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1800" kern="0">
                <a:latin typeface="Calibri"/>
                <a:cs typeface="Calibri"/>
              </a:rPr>
              <a:t>,</a:t>
            </a:r>
            <a:r>
              <a:rPr lang="en-US" sz="1800" i="1" ker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lang="en-US" sz="1800" i="1" kern="0">
                <a:latin typeface="Calibri"/>
                <a:cs typeface="Calibri"/>
              </a:rPr>
              <a:t>,</a:t>
            </a:r>
            <a:r>
              <a:rPr lang="en-US" sz="1800" i="1" ker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30" name="Text Placeholder 41"/>
          <p:cNvSpPr txBox="1">
            <a:spLocks/>
          </p:cNvSpPr>
          <p:nvPr/>
        </p:nvSpPr>
        <p:spPr bwMode="auto">
          <a:xfrm>
            <a:off x="7540085" y="6183065"/>
            <a:ext cx="1923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GB" sz="1800">
                <a:solidFill>
                  <a:srgbClr val="FF0000"/>
                </a:solidFill>
                <a:sym typeface="Symbol"/>
              </a:rPr>
              <a:t></a:t>
            </a:r>
            <a:endParaRPr lang="en-US" sz="1800" kern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0" name="AutoShape 33"/>
          <p:cNvSpPr>
            <a:spLocks noChangeArrowheads="1"/>
          </p:cNvSpPr>
          <p:nvPr/>
        </p:nvSpPr>
        <p:spPr bwMode="auto">
          <a:xfrm>
            <a:off x="2052485" y="2562522"/>
            <a:ext cx="54642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D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v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91" name="AutoShape 33"/>
          <p:cNvSpPr>
            <a:spLocks noChangeArrowheads="1"/>
          </p:cNvSpPr>
          <p:nvPr/>
        </p:nvSpPr>
        <p:spPr bwMode="auto">
          <a:xfrm>
            <a:off x="2042405" y="1489029"/>
            <a:ext cx="533599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A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v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92" name="AutoShape 33"/>
          <p:cNvSpPr>
            <a:spLocks noChangeArrowheads="1"/>
          </p:cNvSpPr>
          <p:nvPr/>
        </p:nvSpPr>
        <p:spPr bwMode="auto">
          <a:xfrm>
            <a:off x="4229656" y="1489029"/>
            <a:ext cx="54642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C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u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93" name="AutoShape 33"/>
          <p:cNvSpPr>
            <a:spLocks noChangeArrowheads="1"/>
          </p:cNvSpPr>
          <p:nvPr/>
        </p:nvSpPr>
        <p:spPr bwMode="auto">
          <a:xfrm>
            <a:off x="3142181" y="3676333"/>
            <a:ext cx="636192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H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97" name="AutoShape 33"/>
          <p:cNvSpPr>
            <a:spLocks noChangeArrowheads="1"/>
          </p:cNvSpPr>
          <p:nvPr/>
        </p:nvSpPr>
        <p:spPr bwMode="auto">
          <a:xfrm>
            <a:off x="3136031" y="1489029"/>
            <a:ext cx="610544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B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01" name="AutoShape 33"/>
          <p:cNvSpPr>
            <a:spLocks noChangeArrowheads="1"/>
          </p:cNvSpPr>
          <p:nvPr/>
        </p:nvSpPr>
        <p:spPr bwMode="auto">
          <a:xfrm>
            <a:off x="3146111" y="2562522"/>
            <a:ext cx="584896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E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105" name="AutoShape 33"/>
          <p:cNvSpPr>
            <a:spLocks noChangeArrowheads="1"/>
          </p:cNvSpPr>
          <p:nvPr/>
        </p:nvSpPr>
        <p:spPr bwMode="auto">
          <a:xfrm>
            <a:off x="4239736" y="2562522"/>
            <a:ext cx="520775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2400" i="1" dirty="0" smtClean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  <a:endParaRPr lang="en-US" sz="2400" baseline="-25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09" name="AutoShape 33"/>
          <p:cNvSpPr>
            <a:spLocks noChangeArrowheads="1"/>
          </p:cNvSpPr>
          <p:nvPr/>
        </p:nvSpPr>
        <p:spPr bwMode="auto">
          <a:xfrm>
            <a:off x="2057525" y="4759905"/>
            <a:ext cx="751608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J</a:t>
            </a:r>
            <a:r>
              <a:rPr lang="en-US" sz="2400" dirty="0">
                <a:latin typeface="Calibri"/>
                <a:cs typeface="Calibri"/>
              </a:rPr>
              <a:t>{</a:t>
            </a:r>
            <a:r>
              <a:rPr lang="en-US" sz="2400" i="1" dirty="0">
                <a:latin typeface="Calibri"/>
                <a:cs typeface="Calibri"/>
              </a:rPr>
              <a:t>v</a:t>
            </a:r>
            <a:r>
              <a:rPr lang="en-US" sz="2400" dirty="0">
                <a:latin typeface="Calibri"/>
                <a:cs typeface="Calibri"/>
              </a:rPr>
              <a:t>,</a:t>
            </a:r>
            <a:r>
              <a:rPr lang="en-US" sz="2400" i="1" dirty="0">
                <a:latin typeface="Calibri"/>
                <a:cs typeface="Calibri"/>
              </a:rPr>
              <a:t>w</a:t>
            </a:r>
            <a:r>
              <a:rPr lang="en-US" sz="2400" dirty="0">
                <a:latin typeface="Calibri"/>
                <a:cs typeface="Calibri"/>
              </a:rPr>
              <a:t>}</a:t>
            </a:r>
          </a:p>
        </p:txBody>
      </p:sp>
      <p:sp>
        <p:nvSpPr>
          <p:cNvPr id="113" name="AutoShape 33"/>
          <p:cNvSpPr>
            <a:spLocks noChangeArrowheads="1"/>
          </p:cNvSpPr>
          <p:nvPr/>
        </p:nvSpPr>
        <p:spPr bwMode="auto">
          <a:xfrm>
            <a:off x="3148531" y="4754864"/>
            <a:ext cx="815728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00208" y="2837773"/>
            <a:ext cx="995962" cy="208065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rot="10800000" flipV="1">
            <a:off x="3093158" y="2837773"/>
            <a:ext cx="995961" cy="99203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21" name="Text Placeholder 41"/>
          <p:cNvSpPr txBox="1">
            <a:spLocks/>
          </p:cNvSpPr>
          <p:nvPr/>
        </p:nvSpPr>
        <p:spPr bwMode="auto">
          <a:xfrm>
            <a:off x="5502572" y="1969609"/>
            <a:ext cx="31460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400050" lvl="1" indent="-285750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latin typeface="Calibri"/>
                <a:cs typeface="Calibri"/>
              </a:rPr>
              <a:t>   </a:t>
            </a:r>
            <a:r>
              <a:rPr lang="en-US" sz="1600" u="sng" kern="0">
                <a:latin typeface="Calibri"/>
                <a:cs typeface="Calibri"/>
              </a:rPr>
              <a:t>Step 2</a:t>
            </a:r>
            <a:r>
              <a:rPr lang="en-US" sz="1600" kern="0">
                <a:latin typeface="Calibri"/>
                <a:cs typeface="Calibri"/>
              </a:rPr>
              <a:t>: else </a:t>
            </a:r>
            <a:br>
              <a:rPr lang="en-US" sz="1600" kern="0">
                <a:latin typeface="Calibri"/>
                <a:cs typeface="Calibri"/>
              </a:rPr>
            </a:br>
            <a:r>
              <a:rPr lang="en-GB" sz="1600">
                <a:sym typeface="Symbol"/>
              </a:rPr>
              <a:t></a:t>
            </a:r>
            <a:r>
              <a:rPr lang="en-US" sz="1600"/>
              <a:t> </a:t>
            </a:r>
            <a:r>
              <a:rPr lang="en-US" sz="1600" kern="0">
                <a:latin typeface="Calibri"/>
                <a:cs typeface="Calibri"/>
              </a:rPr>
              <a:t>construct SCC graph of </a:t>
            </a:r>
            <a:r>
              <a:rPr lang="en-US" sz="1600" b="1" kern="0">
                <a:latin typeface="Calibri"/>
                <a:cs typeface="Calibri"/>
              </a:rPr>
              <a:t>open</a:t>
            </a:r>
            <a:endParaRPr kumimoji="0" lang="en-US" sz="16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126" name="Text Placeholder 41"/>
          <p:cNvSpPr txBox="1">
            <a:spLocks/>
          </p:cNvSpPr>
          <p:nvPr/>
        </p:nvSpPr>
        <p:spPr bwMode="auto">
          <a:xfrm>
            <a:off x="5502572" y="742315"/>
            <a:ext cx="31460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73038" marR="0" lvl="1" indent="-173038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sz="1600" kern="0">
                <a:latin typeface="Calibri"/>
                <a:cs typeface="Calibri"/>
              </a:rPr>
              <a:t>   Initialize </a:t>
            </a:r>
            <a:r>
              <a:rPr lang="en-US" sz="1600" b="1" kern="0">
                <a:latin typeface="Calibri"/>
                <a:cs typeface="Calibri"/>
              </a:rPr>
              <a:t>closed </a:t>
            </a:r>
            <a:r>
              <a:rPr lang="en-US" sz="1600" kern="0">
                <a:latin typeface="Calibri"/>
                <a:cs typeface="Calibri"/>
              </a:rPr>
              <a:t>with explicit beliefs</a:t>
            </a:r>
          </a:p>
        </p:txBody>
      </p:sp>
      <p:sp>
        <p:nvSpPr>
          <p:cNvPr id="131" name="Text Placeholder 41"/>
          <p:cNvSpPr txBox="1">
            <a:spLocks/>
          </p:cNvSpPr>
          <p:nvPr/>
        </p:nvSpPr>
        <p:spPr bwMode="auto">
          <a:xfrm>
            <a:off x="5502572" y="979009"/>
            <a:ext cx="314602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68275" lvl="1" indent="-168275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latin typeface="Wingdings"/>
                <a:ea typeface="Wingdings"/>
                <a:cs typeface="Wingdings"/>
              </a:rPr>
              <a:t></a:t>
            </a:r>
            <a:r>
              <a:rPr lang="en-US" sz="1600" kern="0">
                <a:latin typeface="Calibri"/>
                <a:cs typeface="Calibri"/>
              </a:rPr>
              <a:t> MAIN</a:t>
            </a:r>
          </a:p>
          <a:p>
            <a:pPr marL="400050" lvl="1" indent="-285750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latin typeface="Calibri"/>
                <a:cs typeface="Calibri"/>
              </a:rPr>
              <a:t>   </a:t>
            </a:r>
            <a:r>
              <a:rPr lang="en-US" sz="1600" u="sng" kern="0">
                <a:latin typeface="Calibri"/>
                <a:cs typeface="Calibri"/>
              </a:rPr>
              <a:t>Step 1</a:t>
            </a:r>
            <a:r>
              <a:rPr lang="en-US" sz="1600" kern="0">
                <a:latin typeface="Calibri"/>
                <a:cs typeface="Calibri"/>
              </a:rPr>
              <a:t>: if </a:t>
            </a:r>
            <a:r>
              <a:rPr lang="en-GB" sz="1600">
                <a:latin typeface="Calibri"/>
                <a:cs typeface="Calibri"/>
                <a:sym typeface="Symbol"/>
              </a:rPr>
              <a:t></a:t>
            </a:r>
            <a:r>
              <a:rPr lang="en-US" sz="1600">
                <a:latin typeface="Calibri"/>
                <a:cs typeface="Calibri"/>
                <a:sym typeface="Symbol"/>
              </a:rPr>
              <a:t> </a:t>
            </a:r>
            <a:r>
              <a:rPr lang="en-US" sz="1600" kern="0">
                <a:latin typeface="Calibri"/>
                <a:cs typeface="Calibri"/>
              </a:rPr>
              <a:t>preferred edges from </a:t>
            </a:r>
            <a:r>
              <a:rPr lang="en-US" sz="1600" b="1" kern="0">
                <a:latin typeface="Calibri"/>
                <a:cs typeface="Calibri"/>
              </a:rPr>
              <a:t>open </a:t>
            </a:r>
            <a:r>
              <a:rPr lang="en-US" sz="1600" kern="0">
                <a:latin typeface="Calibri"/>
                <a:cs typeface="Calibri"/>
              </a:rPr>
              <a:t>to </a:t>
            </a:r>
            <a:r>
              <a:rPr lang="en-US" sz="1600" b="1" kern="0">
                <a:latin typeface="Calibri"/>
                <a:cs typeface="Calibri"/>
              </a:rPr>
              <a:t>closed </a:t>
            </a:r>
            <a:br>
              <a:rPr lang="en-US" sz="1600" b="1" kern="0">
                <a:latin typeface="Calibri"/>
                <a:cs typeface="Calibri"/>
              </a:rPr>
            </a:br>
            <a:r>
              <a:rPr lang="en-GB" sz="1600">
                <a:sym typeface="Symbol"/>
              </a:rPr>
              <a:t></a:t>
            </a:r>
            <a:r>
              <a:rPr lang="en-US" sz="1600"/>
              <a:t> </a:t>
            </a:r>
            <a:r>
              <a:rPr lang="en-US" sz="1600" kern="0">
                <a:latin typeface="Calibri"/>
                <a:cs typeface="Calibri"/>
              </a:rPr>
              <a:t>follow</a:t>
            </a:r>
          </a:p>
        </p:txBody>
      </p:sp>
      <p:sp>
        <p:nvSpPr>
          <p:cNvPr id="135" name="Text Placeholder 41"/>
          <p:cNvSpPr txBox="1">
            <a:spLocks/>
          </p:cNvSpPr>
          <p:nvPr/>
        </p:nvSpPr>
        <p:spPr bwMode="auto">
          <a:xfrm>
            <a:off x="5502572" y="505621"/>
            <a:ext cx="364142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73038" lvl="1" indent="-173038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latin typeface="Wingdings"/>
                <a:ea typeface="Wingdings"/>
                <a:cs typeface="Wingdings"/>
              </a:rPr>
              <a:t></a:t>
            </a:r>
            <a:r>
              <a:rPr lang="en-US" sz="1600" kern="0">
                <a:latin typeface="Calibri"/>
                <a:cs typeface="Calibri"/>
              </a:rPr>
              <a:t>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Keep 2 sets: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closed</a:t>
            </a:r>
            <a:r>
              <a:rPr kumimoji="0" lang="en-US" sz="160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 /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open</a:t>
            </a:r>
          </a:p>
        </p:txBody>
      </p:sp>
      <p:sp>
        <p:nvSpPr>
          <p:cNvPr id="136" name="Text Placeholder 41"/>
          <p:cNvSpPr txBox="1">
            <a:spLocks/>
          </p:cNvSpPr>
          <p:nvPr/>
        </p:nvSpPr>
        <p:spPr bwMode="auto">
          <a:xfrm>
            <a:off x="5502572" y="2458559"/>
            <a:ext cx="31460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400050" lvl="1" indent="0" defTabSz="862013" eaLnBrk="0" hangingPunct="0">
              <a:spcAft>
                <a:spcPts val="0"/>
              </a:spcAft>
              <a:buSzPct val="100000"/>
              <a:defRPr/>
            </a:pPr>
            <a:r>
              <a:rPr lang="en-GB" sz="1600">
                <a:sym typeface="Symbol"/>
              </a:rPr>
              <a:t></a:t>
            </a:r>
            <a:r>
              <a:rPr lang="en-US" sz="1600"/>
              <a:t> </a:t>
            </a:r>
            <a:r>
              <a:rPr lang="en-US" sz="1600" kern="0">
                <a:latin typeface="Calibri"/>
                <a:cs typeface="Calibri"/>
              </a:rPr>
              <a:t>resolve minimum SCCs</a:t>
            </a:r>
            <a:endParaRPr kumimoji="0" lang="en-US" sz="16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117" name="AutoShape 33"/>
          <p:cNvSpPr>
            <a:spLocks noChangeArrowheads="1"/>
          </p:cNvSpPr>
          <p:nvPr/>
        </p:nvSpPr>
        <p:spPr bwMode="auto">
          <a:xfrm>
            <a:off x="2044825" y="3646094"/>
            <a:ext cx="854200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>
                <a:latin typeface="Calibri"/>
                <a:cs typeface="Calibri"/>
              </a:rPr>
              <a:t>G</a:t>
            </a:r>
            <a:r>
              <a:rPr lang="en-US" sz="2400" dirty="0">
                <a:latin typeface="Calibri"/>
                <a:cs typeface="Calibri"/>
              </a:rPr>
              <a:t>{</a:t>
            </a:r>
            <a:r>
              <a:rPr lang="en-US" sz="2400" i="1" dirty="0">
                <a:latin typeface="Calibri"/>
                <a:cs typeface="Calibri"/>
              </a:rPr>
              <a:t>v</a:t>
            </a:r>
            <a:r>
              <a:rPr lang="en-US" sz="2400" dirty="0">
                <a:latin typeface="Calibri"/>
                <a:cs typeface="Calibri"/>
              </a:rPr>
              <a:t>,</a:t>
            </a:r>
            <a:r>
              <a:rPr lang="en-US" sz="2400" i="1" dirty="0">
                <a:latin typeface="Calibri"/>
                <a:cs typeface="Calibri"/>
              </a:rPr>
              <a:t>w</a:t>
            </a:r>
            <a:r>
              <a:rPr lang="en-US" sz="2400" dirty="0">
                <a:latin typeface="Calibri"/>
                <a:cs typeface="Calibri"/>
              </a:rPr>
              <a:t>}</a:t>
            </a:r>
          </a:p>
        </p:txBody>
      </p:sp>
      <p:cxnSp>
        <p:nvCxnSpPr>
          <p:cNvPr id="177" name="Straight Arrow Connector 176"/>
          <p:cNvCxnSpPr>
            <a:stCxn id="166" idx="7"/>
          </p:cNvCxnSpPr>
          <p:nvPr/>
        </p:nvCxnSpPr>
        <p:spPr bwMode="auto">
          <a:xfrm rot="10800000">
            <a:off x="2000208" y="3926385"/>
            <a:ext cx="995962" cy="99203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C3774-3251-224C-B2B5-A0496B7A7971}" type="slidenum">
              <a:rPr lang="de-DE"/>
              <a:pPr/>
              <a:t>22</a:t>
            </a:fld>
            <a:endParaRPr lang="de-DE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8" name="Text Placeholder 12"/>
          <p:cNvSpPr txBox="1">
            <a:spLocks/>
          </p:cNvSpPr>
          <p:nvPr/>
        </p:nvSpPr>
        <p:spPr>
          <a:xfrm>
            <a:off x="721375" y="1617863"/>
            <a:ext cx="8019472" cy="3903466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Stable solutions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how to define a unique and consistent solution?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514350" marR="0" lvl="0" indent="-51435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Resolution algorithm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how to calculate the solution efficiently?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514350" marR="0" lvl="0" indent="-51435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Extensions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how to deal with “negative beliefs”?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0857" y="1617863"/>
            <a:ext cx="7909068" cy="225140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 bwMode="auto">
          <a:xfrm>
            <a:off x="6318588" y="769723"/>
            <a:ext cx="2677502" cy="5431040"/>
          </a:xfrm>
          <a:prstGeom prst="roundRect">
            <a:avLst>
              <a:gd name="adj" fmla="val 0"/>
            </a:avLst>
          </a:prstGeom>
          <a:solidFill>
            <a:schemeClr val="tx1">
              <a:alpha val="15000"/>
            </a:schemeClr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91440" tIns="0" rIns="0" bIns="0">
            <a:noAutofit/>
          </a:bodyPr>
          <a:lstStyle/>
          <a:p>
            <a:pPr defTabSz="2656912" eaLnBrk="0" hangingPunct="0">
              <a:spcAft>
                <a:spcPts val="0"/>
              </a:spcAft>
              <a:tabLst>
                <a:tab pos="1790700" algn="l"/>
              </a:tabLst>
              <a:defRPr/>
            </a:pPr>
            <a:endParaRPr lang="en-US" sz="2000" kern="0" smtClean="0">
              <a:latin typeface="Calibri"/>
              <a:cs typeface="Calibri"/>
              <a:sym typeface="Symbol"/>
            </a:endParaRPr>
          </a:p>
        </p:txBody>
      </p:sp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870468" y="6594475"/>
            <a:ext cx="211095" cy="215444"/>
          </a:xfrm>
        </p:spPr>
        <p:txBody>
          <a:bodyPr/>
          <a:lstStyle/>
          <a:p>
            <a:fld id="{FFAB1C8F-0AF1-4C92-9122-92D7D682116F}" type="slidenum">
              <a:rPr lang="de-DE" smtClean="0"/>
              <a:pPr/>
              <a:t>23</a:t>
            </a:fld>
            <a:endParaRPr lang="de-DE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77801" y="13729"/>
            <a:ext cx="5371462" cy="492443"/>
          </a:xfrm>
        </p:spPr>
        <p:txBody>
          <a:bodyPr/>
          <a:lstStyle/>
          <a:p>
            <a:r>
              <a:rPr lang="en-US"/>
              <a:t>3 semantics for negative beliefs</a:t>
            </a:r>
          </a:p>
        </p:txBody>
      </p:sp>
      <p:sp>
        <p:nvSpPr>
          <p:cNvPr id="167" name="Text Placeholder 41"/>
          <p:cNvSpPr txBox="1">
            <a:spLocks/>
          </p:cNvSpPr>
          <p:nvPr/>
        </p:nvSpPr>
        <p:spPr bwMode="auto">
          <a:xfrm>
            <a:off x="1116248" y="769723"/>
            <a:ext cx="10948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>
                <a:tab pos="685800" algn="l"/>
              </a:tabLst>
              <a:defRPr/>
            </a:pPr>
            <a:r>
              <a:rPr lang="en-US" sz="2400" b="1" kern="0">
                <a:latin typeface="Calibri"/>
                <a:cs typeface="Calibri"/>
              </a:rPr>
              <a:t>Agnostic</a:t>
            </a:r>
            <a:endParaRPr lang="en-US" sz="2400" b="1"/>
          </a:p>
        </p:txBody>
      </p:sp>
      <p:sp>
        <p:nvSpPr>
          <p:cNvPr id="168" name="Text Placeholder 41"/>
          <p:cNvSpPr txBox="1">
            <a:spLocks/>
          </p:cNvSpPr>
          <p:nvPr/>
        </p:nvSpPr>
        <p:spPr bwMode="auto">
          <a:xfrm>
            <a:off x="4148303" y="769723"/>
            <a:ext cx="9489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>
                <a:tab pos="685800" algn="l"/>
              </a:tabLst>
              <a:defRPr/>
            </a:pPr>
            <a:r>
              <a:rPr lang="en-US" sz="2400" b="1" kern="0">
                <a:latin typeface="Calibri"/>
                <a:cs typeface="Calibri"/>
              </a:rPr>
              <a:t>Eclectic</a:t>
            </a:r>
            <a:endParaRPr lang="en-US" sz="2400" b="1"/>
          </a:p>
        </p:txBody>
      </p:sp>
      <p:sp>
        <p:nvSpPr>
          <p:cNvPr id="169" name="Text Placeholder 41"/>
          <p:cNvSpPr txBox="1">
            <a:spLocks/>
          </p:cNvSpPr>
          <p:nvPr/>
        </p:nvSpPr>
        <p:spPr bwMode="auto">
          <a:xfrm>
            <a:off x="7195674" y="769723"/>
            <a:ext cx="9233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>
                <a:tab pos="685800" algn="l"/>
              </a:tabLst>
              <a:defRPr/>
            </a:pPr>
            <a:r>
              <a:rPr lang="en-US" sz="2400" b="1" kern="0">
                <a:latin typeface="Calibri"/>
                <a:cs typeface="Calibri"/>
              </a:rPr>
              <a:t>Skeptic</a:t>
            </a:r>
            <a:endParaRPr lang="en-US" sz="2400" b="1"/>
          </a:p>
        </p:txBody>
      </p:sp>
      <p:grpSp>
        <p:nvGrpSpPr>
          <p:cNvPr id="158" name="Group 157"/>
          <p:cNvGrpSpPr/>
          <p:nvPr/>
        </p:nvGrpSpPr>
        <p:grpSpPr>
          <a:xfrm>
            <a:off x="143539" y="5800560"/>
            <a:ext cx="8288084" cy="307777"/>
            <a:chOff x="143539" y="5800560"/>
            <a:chExt cx="8288084" cy="307777"/>
          </a:xfrm>
        </p:grpSpPr>
        <p:sp>
          <p:nvSpPr>
            <p:cNvPr id="172" name="TextBox 171"/>
            <p:cNvSpPr txBox="1"/>
            <p:nvPr/>
          </p:nvSpPr>
          <p:spPr>
            <a:xfrm>
              <a:off x="1741625" y="5800560"/>
              <a:ext cx="1139670" cy="307777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lIns="91440" tIns="0" rIns="0" bIns="0">
              <a:spAutoFit/>
            </a:bodyPr>
            <a:lstStyle/>
            <a:p>
              <a:pPr defTabSz="2656912" eaLnBrk="0" hangingPunct="0">
                <a:spcAft>
                  <a:spcPts val="0"/>
                </a:spcAft>
                <a:tabLst>
                  <a:tab pos="1790700" algn="l"/>
                </a:tabLst>
                <a:defRPr/>
              </a:pPr>
              <a:r>
                <a:rPr lang="en-US" sz="2000" b="1" kern="0">
                  <a:latin typeface="Calibri"/>
                  <a:cs typeface="Calibri"/>
                  <a:sym typeface="Symbol"/>
                </a:rPr>
                <a:t>NP-hard</a:t>
              </a:r>
              <a:r>
                <a:rPr lang="en-US" sz="2000" kern="0" baseline="30000">
                  <a:latin typeface="Calibri"/>
                  <a:cs typeface="Calibri"/>
                  <a:sym typeface="Symbol"/>
                </a:rPr>
                <a:t>**</a:t>
              </a:r>
              <a:endParaRPr lang="en-US" sz="2000" kern="0" baseline="30000" dirty="0" smtClean="0">
                <a:latin typeface="Calibri"/>
                <a:cs typeface="Calibri"/>
                <a:sym typeface="Symbol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781746" y="5800560"/>
              <a:ext cx="649877" cy="307777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lIns="91440" tIns="0" rIns="0" bIns="0">
              <a:spAutoFit/>
            </a:bodyPr>
            <a:lstStyle/>
            <a:p>
              <a:pPr defTabSz="2656912" eaLnBrk="0" hangingPunct="0">
                <a:spcAft>
                  <a:spcPts val="0"/>
                </a:spcAft>
                <a:tabLst>
                  <a:tab pos="1790700" algn="l"/>
                </a:tabLst>
                <a:defRPr/>
              </a:pPr>
              <a:r>
                <a:rPr lang="en-US" sz="2000" b="1" kern="0" smtClean="0">
                  <a:latin typeface="Calibri"/>
                  <a:cs typeface="Calibri"/>
                  <a:sym typeface="Symbol"/>
                </a:rPr>
                <a:t>O(</a:t>
              </a:r>
              <a:r>
                <a:rPr lang="en-US" sz="2000" b="1" i="1" kern="0" smtClean="0">
                  <a:latin typeface="Calibri"/>
                  <a:cs typeface="Calibri"/>
                  <a:sym typeface="Symbol"/>
                </a:rPr>
                <a:t>n</a:t>
              </a:r>
              <a:r>
                <a:rPr lang="en-US" sz="2000" b="1" i="1" kern="0" baseline="30000" smtClean="0">
                  <a:latin typeface="Calibri"/>
                  <a:cs typeface="Calibri"/>
                  <a:sym typeface="Symbol"/>
                </a:rPr>
                <a:t>2</a:t>
              </a:r>
              <a:r>
                <a:rPr lang="en-US" sz="2000" b="1" kern="0" smtClean="0">
                  <a:latin typeface="Calibri"/>
                  <a:cs typeface="Calibri"/>
                  <a:sym typeface="Symbol"/>
                </a:rPr>
                <a:t>)</a:t>
              </a:r>
              <a:endParaRPr lang="en-US" sz="2000" b="1" kern="0" dirty="0" smtClean="0">
                <a:latin typeface="Calibri"/>
                <a:cs typeface="Calibri"/>
                <a:sym typeface="Symbol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655991" y="5800560"/>
              <a:ext cx="1139670" cy="307777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lIns="91440" tIns="0" rIns="0" bIns="0">
              <a:spAutoFit/>
            </a:bodyPr>
            <a:lstStyle/>
            <a:p>
              <a:pPr defTabSz="2656912" eaLnBrk="0" hangingPunct="0">
                <a:spcAft>
                  <a:spcPts val="0"/>
                </a:spcAft>
                <a:tabLst>
                  <a:tab pos="1790700" algn="l"/>
                </a:tabLst>
                <a:defRPr/>
              </a:pPr>
              <a:r>
                <a:rPr lang="en-US" sz="2000" b="1" kern="0">
                  <a:latin typeface="Calibri"/>
                  <a:cs typeface="Calibri"/>
                  <a:sym typeface="Symbol"/>
                </a:rPr>
                <a:t>NP-hard</a:t>
              </a:r>
              <a:r>
                <a:rPr lang="en-US" sz="2000" kern="0" baseline="30000">
                  <a:latin typeface="Calibri"/>
                  <a:cs typeface="Calibri"/>
                  <a:sym typeface="Symbol"/>
                </a:rPr>
                <a:t>**</a:t>
              </a:r>
              <a:endParaRPr lang="en-US" sz="2000" kern="0" baseline="30000" dirty="0" smtClean="0">
                <a:latin typeface="Calibri"/>
                <a:cs typeface="Calibri"/>
                <a:sym typeface="Symbol"/>
              </a:endParaRPr>
            </a:p>
          </p:txBody>
        </p:sp>
        <p:sp>
          <p:nvSpPr>
            <p:cNvPr id="121" name="Text Placeholder 41"/>
            <p:cNvSpPr txBox="1">
              <a:spLocks/>
            </p:cNvSpPr>
            <p:nvPr/>
          </p:nvSpPr>
          <p:spPr bwMode="auto">
            <a:xfrm>
              <a:off x="143539" y="5815949"/>
              <a:ext cx="88498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1" indent="0" algn="l" defTabSz="8620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00000"/>
                <a:tabLst>
                  <a:tab pos="685800" algn="l"/>
                </a:tabLst>
                <a:defRPr/>
              </a:pPr>
              <a:r>
                <a:rPr lang="en-US" sz="1800"/>
                <a:t>w cycles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143539" y="5415820"/>
            <a:ext cx="8201422" cy="307777"/>
            <a:chOff x="143539" y="5415820"/>
            <a:chExt cx="8201422" cy="307777"/>
          </a:xfrm>
        </p:grpSpPr>
        <p:sp>
          <p:nvSpPr>
            <p:cNvPr id="115" name="Text Placeholder 41"/>
            <p:cNvSpPr txBox="1">
              <a:spLocks/>
            </p:cNvSpPr>
            <p:nvPr/>
          </p:nvSpPr>
          <p:spPr bwMode="auto">
            <a:xfrm>
              <a:off x="143539" y="5422155"/>
              <a:ext cx="116732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1" indent="0" algn="l" defTabSz="8620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00000"/>
                <a:tabLst>
                  <a:tab pos="685800" algn="l"/>
                </a:tabLst>
                <a:defRPr/>
              </a:pPr>
              <a:r>
                <a:rPr lang="en-US" sz="1800"/>
                <a:t>w/o cycles</a:t>
              </a:r>
              <a:r>
                <a:rPr lang="en-US" sz="1800" baseline="30000"/>
                <a:t>*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741625" y="5415820"/>
              <a:ext cx="560836" cy="307777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lIns="91440" tIns="0" rIns="0" bIns="0">
              <a:spAutoFit/>
            </a:bodyPr>
            <a:lstStyle/>
            <a:p>
              <a:pPr defTabSz="2656912" eaLnBrk="0" hangingPunct="0">
                <a:spcAft>
                  <a:spcPts val="0"/>
                </a:spcAft>
                <a:tabLst>
                  <a:tab pos="1790700" algn="l"/>
                </a:tabLst>
                <a:defRPr/>
              </a:pPr>
              <a:r>
                <a:rPr lang="en-US" sz="2000" b="1" kern="0" smtClean="0">
                  <a:latin typeface="Calibri"/>
                  <a:cs typeface="Calibri"/>
                  <a:sym typeface="Symbol"/>
                </a:rPr>
                <a:t>O(</a:t>
              </a:r>
              <a:r>
                <a:rPr lang="en-US" sz="2000" b="1" i="1" kern="0" smtClean="0">
                  <a:latin typeface="Calibri"/>
                  <a:cs typeface="Calibri"/>
                  <a:sym typeface="Symbol"/>
                </a:rPr>
                <a:t>n</a:t>
              </a:r>
              <a:r>
                <a:rPr lang="en-US" sz="2000" b="1" kern="0" smtClean="0">
                  <a:latin typeface="Calibri"/>
                  <a:cs typeface="Calibri"/>
                  <a:sym typeface="Symbol"/>
                </a:rPr>
                <a:t>)</a:t>
              </a:r>
              <a:endParaRPr lang="en-US" sz="2000" b="1" kern="0" dirty="0" smtClean="0">
                <a:latin typeface="Calibri"/>
                <a:cs typeface="Calibri"/>
                <a:sym typeface="Symbol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655991" y="5415820"/>
              <a:ext cx="563215" cy="307777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lIns="91440" tIns="0" rIns="0" bIns="0">
              <a:spAutoFit/>
            </a:bodyPr>
            <a:lstStyle/>
            <a:p>
              <a:pPr defTabSz="2656912" eaLnBrk="0" hangingPunct="0">
                <a:spcAft>
                  <a:spcPts val="0"/>
                </a:spcAft>
                <a:tabLst>
                  <a:tab pos="1790700" algn="l"/>
                </a:tabLst>
                <a:defRPr/>
              </a:pPr>
              <a:r>
                <a:rPr lang="en-US" sz="2000" b="1" kern="0" smtClean="0">
                  <a:latin typeface="Calibri"/>
                  <a:cs typeface="Calibri"/>
                  <a:sym typeface="Symbol"/>
                </a:rPr>
                <a:t>O(</a:t>
              </a:r>
              <a:r>
                <a:rPr lang="en-US" sz="2000" b="1" i="1" kern="0" smtClean="0">
                  <a:latin typeface="Calibri"/>
                  <a:cs typeface="Calibri"/>
                  <a:sym typeface="Symbol"/>
                </a:rPr>
                <a:t>n</a:t>
              </a:r>
              <a:r>
                <a:rPr lang="en-US" sz="2000" b="1" kern="0" smtClean="0">
                  <a:latin typeface="Calibri"/>
                  <a:cs typeface="Calibri"/>
                  <a:sym typeface="Symbol"/>
                </a:rPr>
                <a:t>)</a:t>
              </a:r>
              <a:endParaRPr lang="en-US" sz="2000" b="1" kern="0" dirty="0" smtClean="0">
                <a:latin typeface="Calibri"/>
                <a:cs typeface="Calibri"/>
                <a:sym typeface="Symbol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81746" y="5415820"/>
              <a:ext cx="563215" cy="307777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lIns="91440" tIns="0" rIns="0" bIns="0">
              <a:spAutoFit/>
            </a:bodyPr>
            <a:lstStyle/>
            <a:p>
              <a:pPr defTabSz="2656912" eaLnBrk="0" hangingPunct="0">
                <a:spcAft>
                  <a:spcPts val="0"/>
                </a:spcAft>
                <a:tabLst>
                  <a:tab pos="1790700" algn="l"/>
                </a:tabLst>
                <a:defRPr/>
              </a:pPr>
              <a:r>
                <a:rPr lang="en-US" sz="2000" b="1" kern="0" smtClean="0">
                  <a:latin typeface="Calibri"/>
                  <a:cs typeface="Calibri"/>
                  <a:sym typeface="Symbol"/>
                </a:rPr>
                <a:t>O(</a:t>
              </a:r>
              <a:r>
                <a:rPr lang="en-US" sz="2000" b="1" i="1" kern="0" smtClean="0">
                  <a:latin typeface="Calibri"/>
                  <a:cs typeface="Calibri"/>
                  <a:sym typeface="Symbol"/>
                </a:rPr>
                <a:t>n</a:t>
              </a:r>
              <a:r>
                <a:rPr lang="en-US" sz="2000" b="1" kern="0" smtClean="0">
                  <a:latin typeface="Calibri"/>
                  <a:cs typeface="Calibri"/>
                  <a:sym typeface="Symbol"/>
                </a:rPr>
                <a:t>)</a:t>
              </a:r>
              <a:endParaRPr lang="en-US" sz="2000" b="1" kern="0" dirty="0" smtClean="0">
                <a:latin typeface="Calibri"/>
                <a:cs typeface="Calibri"/>
                <a:sym typeface="Symbol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2983777" y="2034337"/>
            <a:ext cx="3276673" cy="3067316"/>
            <a:chOff x="2983777" y="2034337"/>
            <a:chExt cx="3276673" cy="3067316"/>
          </a:xfrm>
        </p:grpSpPr>
        <p:sp>
          <p:nvSpPr>
            <p:cNvPr id="186" name="AutoShape 33"/>
            <p:cNvSpPr>
              <a:spLocks noChangeArrowheads="1"/>
            </p:cNvSpPr>
            <p:nvPr/>
          </p:nvSpPr>
          <p:spPr bwMode="auto">
            <a:xfrm>
              <a:off x="4798731" y="2800029"/>
              <a:ext cx="499661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smtClean="0">
                  <a:latin typeface="Calibri"/>
                  <a:cs typeface="Calibri"/>
                </a:rPr>
                <a:t>{w</a:t>
              </a:r>
              <a:r>
                <a:rPr lang="en-US" sz="2000" dirty="0" smtClean="0"/>
                <a:t>+</a:t>
              </a:r>
              <a:r>
                <a:rPr lang="en-US" sz="2000" dirty="0" smtClean="0">
                  <a:latin typeface="Calibri"/>
                  <a:cs typeface="Calibri"/>
                </a:rPr>
                <a:t>}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185" name="AutoShape 33"/>
            <p:cNvSpPr>
              <a:spLocks noChangeArrowheads="1"/>
            </p:cNvSpPr>
            <p:nvPr/>
          </p:nvSpPr>
          <p:spPr bwMode="auto">
            <a:xfrm>
              <a:off x="2983777" y="3163419"/>
              <a:ext cx="838796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smtClean="0">
                  <a:solidFill>
                    <a:srgbClr val="0000FF"/>
                  </a:solidFill>
                  <a:latin typeface="Calibri"/>
                  <a:cs typeface="Calibri"/>
                </a:rPr>
                <a:t>{v</a:t>
              </a:r>
              <a:r>
                <a:rPr lang="en-US" sz="2000" dirty="0">
                  <a:solidFill>
                    <a:srgbClr val="0000FF"/>
                  </a:solidFill>
                </a:rPr>
                <a:t>−,</a:t>
              </a:r>
              <a:r>
                <a:rPr lang="en-US" sz="2000" smtClean="0">
                  <a:solidFill>
                    <a:srgbClr val="0000FF"/>
                  </a:solidFill>
                  <a:latin typeface="Calibri"/>
                  <a:cs typeface="Calibri"/>
                </a:rPr>
                <a:t>w</a:t>
              </a:r>
              <a:r>
                <a:rPr lang="en-US" sz="2000" dirty="0">
                  <a:solidFill>
                    <a:srgbClr val="0000FF"/>
                  </a:solidFill>
                </a:rPr>
                <a:t>−</a:t>
              </a:r>
              <a:r>
                <a:rPr lang="en-US" sz="2000" dirty="0" smtClean="0">
                  <a:solidFill>
                    <a:srgbClr val="0000FF"/>
                  </a:solidFill>
                  <a:latin typeface="Calibri"/>
                  <a:cs typeface="Calibri"/>
                </a:rPr>
                <a:t>}</a:t>
              </a:r>
              <a:endParaRPr lang="en-US" sz="2000" baseline="-250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  <p:sp>
          <p:nvSpPr>
            <p:cNvPr id="184" name="AutoShape 33"/>
            <p:cNvSpPr>
              <a:spLocks noChangeArrowheads="1"/>
            </p:cNvSpPr>
            <p:nvPr/>
          </p:nvSpPr>
          <p:spPr bwMode="auto">
            <a:xfrm>
              <a:off x="3364063" y="2034337"/>
              <a:ext cx="432159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smtClean="0">
                  <a:latin typeface="Calibri"/>
                  <a:cs typeface="Calibri"/>
                </a:rPr>
                <a:t>{v</a:t>
              </a:r>
              <a:r>
                <a:rPr lang="en-US" sz="2000" dirty="0"/>
                <a:t>−</a:t>
              </a:r>
              <a:r>
                <a:rPr lang="en-US" sz="2000" dirty="0" smtClean="0">
                  <a:latin typeface="Calibri"/>
                  <a:cs typeface="Calibri"/>
                </a:rPr>
                <a:t>}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177" name="AutoShape 33"/>
            <p:cNvSpPr>
              <a:spLocks noChangeArrowheads="1"/>
            </p:cNvSpPr>
            <p:nvPr/>
          </p:nvSpPr>
          <p:spPr bwMode="auto">
            <a:xfrm>
              <a:off x="3402593" y="2418101"/>
              <a:ext cx="163030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dirty="0" smtClean="0">
                  <a:latin typeface="Calibri"/>
                  <a:cs typeface="Calibri"/>
                </a:rPr>
                <a:t>D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178" name="AutoShape 33"/>
            <p:cNvSpPr>
              <a:spLocks noChangeArrowheads="1"/>
            </p:cNvSpPr>
            <p:nvPr/>
          </p:nvSpPr>
          <p:spPr bwMode="auto">
            <a:xfrm>
              <a:off x="3855246" y="3163418"/>
              <a:ext cx="130469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dirty="0" smtClean="0">
                  <a:latin typeface="Calibri"/>
                  <a:cs typeface="Calibri"/>
                </a:rPr>
                <a:t>E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179" name="AutoShape 33"/>
            <p:cNvSpPr>
              <a:spLocks noChangeArrowheads="1"/>
            </p:cNvSpPr>
            <p:nvPr/>
          </p:nvSpPr>
          <p:spPr bwMode="auto">
            <a:xfrm>
              <a:off x="4288892" y="3926537"/>
              <a:ext cx="167038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dirty="0" smtClean="0">
                  <a:latin typeface="Calibri"/>
                  <a:cs typeface="Calibri"/>
                </a:rPr>
                <a:t>G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181" name="AutoShape 33"/>
            <p:cNvSpPr>
              <a:spLocks noChangeArrowheads="1"/>
            </p:cNvSpPr>
            <p:nvPr/>
          </p:nvSpPr>
          <p:spPr bwMode="auto">
            <a:xfrm>
              <a:off x="5563434" y="3926537"/>
              <a:ext cx="165034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dirty="0" smtClean="0">
                  <a:latin typeface="Calibri"/>
                  <a:cs typeface="Calibri"/>
                </a:rPr>
                <a:t>H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182" name="AutoShape 33"/>
            <p:cNvSpPr>
              <a:spLocks noChangeArrowheads="1"/>
            </p:cNvSpPr>
            <p:nvPr/>
          </p:nvSpPr>
          <p:spPr bwMode="auto">
            <a:xfrm>
              <a:off x="5103195" y="3163418"/>
              <a:ext cx="123080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dirty="0" smtClean="0">
                  <a:latin typeface="Calibri"/>
                  <a:cs typeface="Calibri"/>
                </a:rPr>
                <a:t>F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180" name="AutoShape 33"/>
            <p:cNvSpPr>
              <a:spLocks noChangeArrowheads="1"/>
            </p:cNvSpPr>
            <p:nvPr/>
          </p:nvSpPr>
          <p:spPr bwMode="auto">
            <a:xfrm>
              <a:off x="4953997" y="4768868"/>
              <a:ext cx="87013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dirty="0" smtClean="0">
                  <a:latin typeface="Calibri"/>
                  <a:cs typeface="Calibri"/>
                </a:rPr>
                <a:t>J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cxnSp>
          <p:nvCxnSpPr>
            <p:cNvPr id="125" name="Straight Arrow Connector 124"/>
            <p:cNvCxnSpPr/>
            <p:nvPr/>
          </p:nvCxnSpPr>
          <p:spPr bwMode="auto">
            <a:xfrm rot="16200000" flipH="1">
              <a:off x="3449988" y="2563855"/>
              <a:ext cx="723305" cy="441392"/>
            </a:xfrm>
            <a:prstGeom prst="straightConnector1">
              <a:avLst/>
            </a:prstGeom>
            <a:solidFill>
              <a:schemeClr val="bg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127" name="Oval 126"/>
            <p:cNvSpPr/>
            <p:nvPr/>
          </p:nvSpPr>
          <p:spPr bwMode="auto">
            <a:xfrm rot="16200000">
              <a:off x="3537905" y="2367123"/>
              <a:ext cx="137159" cy="137159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130" name="Straight Arrow Connector 64"/>
            <p:cNvCxnSpPr/>
            <p:nvPr/>
          </p:nvCxnSpPr>
          <p:spPr bwMode="auto">
            <a:xfrm rot="5400000">
              <a:off x="3973103" y="2560749"/>
              <a:ext cx="728035" cy="452334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136" name="Straight Arrow Connector 135"/>
            <p:cNvCxnSpPr/>
            <p:nvPr/>
          </p:nvCxnSpPr>
          <p:spPr bwMode="auto">
            <a:xfrm rot="16200000" flipH="1">
              <a:off x="3917060" y="3330084"/>
              <a:ext cx="723305" cy="441392"/>
            </a:xfrm>
            <a:prstGeom prst="straightConnector1">
              <a:avLst/>
            </a:prstGeom>
            <a:solidFill>
              <a:schemeClr val="bg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137" name="Straight Arrow Connector 64"/>
            <p:cNvCxnSpPr/>
            <p:nvPr/>
          </p:nvCxnSpPr>
          <p:spPr bwMode="auto">
            <a:xfrm rot="5400000">
              <a:off x="4440175" y="3326978"/>
              <a:ext cx="728035" cy="452334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138" name="Oval 137"/>
            <p:cNvSpPr/>
            <p:nvPr/>
          </p:nvSpPr>
          <p:spPr bwMode="auto">
            <a:xfrm rot="16200000">
              <a:off x="4957477" y="3133352"/>
              <a:ext cx="137159" cy="137159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139" name="Oval 138"/>
            <p:cNvSpPr/>
            <p:nvPr/>
          </p:nvSpPr>
          <p:spPr bwMode="auto">
            <a:xfrm rot="16200000">
              <a:off x="4001455" y="3138648"/>
              <a:ext cx="137159" cy="13715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140" name="Straight Arrow Connector 139"/>
            <p:cNvCxnSpPr/>
            <p:nvPr/>
          </p:nvCxnSpPr>
          <p:spPr bwMode="auto">
            <a:xfrm rot="16200000" flipH="1">
              <a:off x="4384133" y="4096312"/>
              <a:ext cx="723305" cy="441392"/>
            </a:xfrm>
            <a:prstGeom prst="straightConnector1">
              <a:avLst/>
            </a:prstGeom>
            <a:solidFill>
              <a:schemeClr val="bg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141" name="Oval 140"/>
            <p:cNvSpPr/>
            <p:nvPr/>
          </p:nvSpPr>
          <p:spPr bwMode="auto">
            <a:xfrm rot="16200000">
              <a:off x="4935600" y="4671105"/>
              <a:ext cx="137159" cy="13715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142" name="Straight Arrow Connector 64"/>
            <p:cNvCxnSpPr/>
            <p:nvPr/>
          </p:nvCxnSpPr>
          <p:spPr bwMode="auto">
            <a:xfrm rot="5400000">
              <a:off x="4907248" y="4093206"/>
              <a:ext cx="728035" cy="452334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143" name="Oval 142"/>
            <p:cNvSpPr/>
            <p:nvPr/>
          </p:nvSpPr>
          <p:spPr bwMode="auto">
            <a:xfrm rot="16200000">
              <a:off x="5424550" y="3899580"/>
              <a:ext cx="137159" cy="137159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144" name="Oval 143"/>
            <p:cNvSpPr/>
            <p:nvPr/>
          </p:nvSpPr>
          <p:spPr bwMode="auto">
            <a:xfrm rot="16200000">
              <a:off x="4468527" y="3904877"/>
              <a:ext cx="137159" cy="13715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175" name="AutoShape 33"/>
            <p:cNvSpPr>
              <a:spLocks noChangeArrowheads="1"/>
            </p:cNvSpPr>
            <p:nvPr/>
          </p:nvSpPr>
          <p:spPr bwMode="auto">
            <a:xfrm>
              <a:off x="5104685" y="4768868"/>
              <a:ext cx="1155765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smtClean="0">
                  <a:solidFill>
                    <a:srgbClr val="0000FF"/>
                  </a:solidFill>
                  <a:latin typeface="Calibri"/>
                  <a:cs typeface="Calibri"/>
                </a:rPr>
                <a:t>{</a:t>
              </a:r>
              <a:r>
                <a:rPr lang="en-US" sz="2000" smtClean="0">
                  <a:solidFill>
                    <a:srgbClr val="FF0000"/>
                  </a:solidFill>
                  <a:latin typeface="Calibri"/>
                  <a:cs typeface="Calibri"/>
                </a:rPr>
                <a:t>u+</a:t>
              </a:r>
              <a:r>
                <a:rPr lang="en-US" sz="2000" smtClean="0">
                  <a:solidFill>
                    <a:srgbClr val="0000FF"/>
                  </a:solidFill>
                  <a:latin typeface="Calibri"/>
                  <a:cs typeface="Calibri"/>
                </a:rPr>
                <a:t>,v</a:t>
              </a:r>
              <a:r>
                <a:rPr lang="en-US" sz="2000" dirty="0">
                  <a:solidFill>
                    <a:srgbClr val="0000FF"/>
                  </a:solidFill>
                </a:rPr>
                <a:t>−</a:t>
              </a:r>
              <a:r>
                <a:rPr lang="en-US" sz="2000" smtClean="0">
                  <a:solidFill>
                    <a:srgbClr val="0000FF"/>
                  </a:solidFill>
                  <a:latin typeface="Calibri"/>
                  <a:cs typeface="Calibri"/>
                </a:rPr>
                <a:t>,w</a:t>
              </a:r>
              <a:r>
                <a:rPr lang="en-US" sz="2000" dirty="0">
                  <a:solidFill>
                    <a:srgbClr val="0000FF"/>
                  </a:solidFill>
                </a:rPr>
                <a:t>−</a:t>
              </a:r>
              <a:r>
                <a:rPr lang="en-US" sz="2000" dirty="0" smtClean="0">
                  <a:solidFill>
                    <a:srgbClr val="0000FF"/>
                  </a:solidFill>
                  <a:latin typeface="Calibri"/>
                  <a:cs typeface="Calibri"/>
                </a:rPr>
                <a:t>}</a:t>
              </a:r>
              <a:endParaRPr lang="en-US" sz="2000" baseline="-250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  <p:sp>
          <p:nvSpPr>
            <p:cNvPr id="189" name="AutoShape 33"/>
            <p:cNvSpPr>
              <a:spLocks noChangeArrowheads="1"/>
            </p:cNvSpPr>
            <p:nvPr/>
          </p:nvSpPr>
          <p:spPr bwMode="auto">
            <a:xfrm>
              <a:off x="3418475" y="3926537"/>
              <a:ext cx="838796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smtClean="0">
                  <a:solidFill>
                    <a:srgbClr val="0000FF"/>
                  </a:solidFill>
                  <a:latin typeface="Calibri"/>
                  <a:cs typeface="Calibri"/>
                </a:rPr>
                <a:t>{v</a:t>
              </a:r>
              <a:r>
                <a:rPr lang="en-US" sz="2000" dirty="0">
                  <a:solidFill>
                    <a:srgbClr val="0000FF"/>
                  </a:solidFill>
                </a:rPr>
                <a:t>−,</a:t>
              </a:r>
              <a:r>
                <a:rPr lang="en-US" sz="2000" smtClean="0">
                  <a:solidFill>
                    <a:srgbClr val="0000FF"/>
                  </a:solidFill>
                  <a:latin typeface="Calibri"/>
                  <a:cs typeface="Calibri"/>
                </a:rPr>
                <a:t>w</a:t>
              </a:r>
              <a:r>
                <a:rPr lang="en-US" sz="2000" dirty="0">
                  <a:solidFill>
                    <a:srgbClr val="0000FF"/>
                  </a:solidFill>
                </a:rPr>
                <a:t>−</a:t>
              </a:r>
              <a:r>
                <a:rPr lang="en-US" sz="2000" dirty="0" smtClean="0">
                  <a:solidFill>
                    <a:srgbClr val="0000FF"/>
                  </a:solidFill>
                  <a:latin typeface="Calibri"/>
                  <a:cs typeface="Calibri"/>
                </a:rPr>
                <a:t>}</a:t>
              </a:r>
              <a:endParaRPr lang="en-US" sz="2000" baseline="-250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  <p:sp>
          <p:nvSpPr>
            <p:cNvPr id="190" name="AutoShape 33"/>
            <p:cNvSpPr>
              <a:spLocks noChangeArrowheads="1"/>
            </p:cNvSpPr>
            <p:nvPr/>
          </p:nvSpPr>
          <p:spPr bwMode="auto">
            <a:xfrm>
              <a:off x="5251219" y="3556492"/>
              <a:ext cx="451070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smtClean="0">
                  <a:latin typeface="Calibri"/>
                  <a:cs typeface="Calibri"/>
                </a:rPr>
                <a:t>{u</a:t>
              </a:r>
              <a:r>
                <a:rPr lang="en-US" sz="2000" dirty="0" smtClean="0"/>
                <a:t>+</a:t>
              </a:r>
              <a:r>
                <a:rPr lang="en-US" sz="2000" dirty="0" smtClean="0">
                  <a:latin typeface="Calibri"/>
                  <a:cs typeface="Calibri"/>
                </a:rPr>
                <a:t>}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99231" y="2034338"/>
            <a:ext cx="2364405" cy="3067316"/>
            <a:chOff x="399231" y="2034338"/>
            <a:chExt cx="2364405" cy="3067316"/>
          </a:xfrm>
        </p:grpSpPr>
        <p:sp>
          <p:nvSpPr>
            <p:cNvPr id="191" name="AutoShape 33"/>
            <p:cNvSpPr>
              <a:spLocks noChangeArrowheads="1"/>
            </p:cNvSpPr>
            <p:nvPr/>
          </p:nvSpPr>
          <p:spPr bwMode="auto">
            <a:xfrm>
              <a:off x="1833899" y="2800030"/>
              <a:ext cx="499661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smtClean="0">
                  <a:latin typeface="Calibri"/>
                  <a:cs typeface="Calibri"/>
                </a:rPr>
                <a:t>{w</a:t>
              </a:r>
              <a:r>
                <a:rPr lang="en-US" sz="2000" dirty="0" smtClean="0"/>
                <a:t>+</a:t>
              </a:r>
              <a:r>
                <a:rPr lang="en-US" sz="2000" dirty="0" smtClean="0">
                  <a:latin typeface="Calibri"/>
                  <a:cs typeface="Calibri"/>
                </a:rPr>
                <a:t>}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192" name="AutoShape 33"/>
            <p:cNvSpPr>
              <a:spLocks noChangeArrowheads="1"/>
            </p:cNvSpPr>
            <p:nvPr/>
          </p:nvSpPr>
          <p:spPr bwMode="auto">
            <a:xfrm>
              <a:off x="407724" y="3163419"/>
              <a:ext cx="432159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smtClean="0">
                  <a:solidFill>
                    <a:srgbClr val="0000FF"/>
                  </a:solidFill>
                  <a:latin typeface="Calibri"/>
                  <a:cs typeface="Calibri"/>
                </a:rPr>
                <a:t>{v</a:t>
              </a:r>
              <a:r>
                <a:rPr lang="en-US" sz="2000" dirty="0">
                  <a:solidFill>
                    <a:srgbClr val="0000FF"/>
                  </a:solidFill>
                </a:rPr>
                <a:t>−</a:t>
              </a:r>
              <a:r>
                <a:rPr lang="en-US" sz="2000" dirty="0" smtClean="0">
                  <a:solidFill>
                    <a:srgbClr val="0000FF"/>
                  </a:solidFill>
                  <a:latin typeface="Calibri"/>
                  <a:cs typeface="Calibri"/>
                </a:rPr>
                <a:t>}</a:t>
              </a:r>
              <a:endParaRPr lang="en-US" sz="2000" baseline="-250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  <p:sp>
          <p:nvSpPr>
            <p:cNvPr id="194" name="AutoShape 33"/>
            <p:cNvSpPr>
              <a:spLocks noChangeArrowheads="1"/>
            </p:cNvSpPr>
            <p:nvPr/>
          </p:nvSpPr>
          <p:spPr bwMode="auto">
            <a:xfrm>
              <a:off x="399231" y="2034338"/>
              <a:ext cx="432159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smtClean="0">
                  <a:latin typeface="Calibri"/>
                  <a:cs typeface="Calibri"/>
                </a:rPr>
                <a:t>{v</a:t>
              </a:r>
              <a:r>
                <a:rPr lang="en-US" sz="2000" dirty="0"/>
                <a:t>−</a:t>
              </a:r>
              <a:r>
                <a:rPr lang="en-US" sz="2000" dirty="0" smtClean="0">
                  <a:latin typeface="Calibri"/>
                  <a:cs typeface="Calibri"/>
                </a:rPr>
                <a:t>}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195" name="AutoShape 33"/>
            <p:cNvSpPr>
              <a:spLocks noChangeArrowheads="1"/>
            </p:cNvSpPr>
            <p:nvPr/>
          </p:nvSpPr>
          <p:spPr bwMode="auto">
            <a:xfrm>
              <a:off x="437761" y="2418102"/>
              <a:ext cx="163030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dirty="0" smtClean="0">
                  <a:latin typeface="Calibri"/>
                  <a:cs typeface="Calibri"/>
                </a:rPr>
                <a:t>D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196" name="AutoShape 33"/>
            <p:cNvSpPr>
              <a:spLocks noChangeArrowheads="1"/>
            </p:cNvSpPr>
            <p:nvPr/>
          </p:nvSpPr>
          <p:spPr bwMode="auto">
            <a:xfrm>
              <a:off x="890414" y="3163419"/>
              <a:ext cx="130469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dirty="0" smtClean="0">
                  <a:latin typeface="Calibri"/>
                  <a:cs typeface="Calibri"/>
                </a:rPr>
                <a:t>E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197" name="AutoShape 33"/>
            <p:cNvSpPr>
              <a:spLocks noChangeArrowheads="1"/>
            </p:cNvSpPr>
            <p:nvPr/>
          </p:nvSpPr>
          <p:spPr bwMode="auto">
            <a:xfrm>
              <a:off x="1324060" y="3926538"/>
              <a:ext cx="167038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dirty="0" smtClean="0">
                  <a:latin typeface="Calibri"/>
                  <a:cs typeface="Calibri"/>
                </a:rPr>
                <a:t>G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198" name="AutoShape 33"/>
            <p:cNvSpPr>
              <a:spLocks noChangeArrowheads="1"/>
            </p:cNvSpPr>
            <p:nvPr/>
          </p:nvSpPr>
          <p:spPr bwMode="auto">
            <a:xfrm>
              <a:off x="2598602" y="3926538"/>
              <a:ext cx="165034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dirty="0" smtClean="0">
                  <a:latin typeface="Calibri"/>
                  <a:cs typeface="Calibri"/>
                </a:rPr>
                <a:t>H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199" name="AutoShape 33"/>
            <p:cNvSpPr>
              <a:spLocks noChangeArrowheads="1"/>
            </p:cNvSpPr>
            <p:nvPr/>
          </p:nvSpPr>
          <p:spPr bwMode="auto">
            <a:xfrm>
              <a:off x="2138363" y="3163419"/>
              <a:ext cx="123080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dirty="0" smtClean="0">
                  <a:latin typeface="Calibri"/>
                  <a:cs typeface="Calibri"/>
                </a:rPr>
                <a:t>F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201" name="AutoShape 33"/>
            <p:cNvSpPr>
              <a:spLocks noChangeArrowheads="1"/>
            </p:cNvSpPr>
            <p:nvPr/>
          </p:nvSpPr>
          <p:spPr bwMode="auto">
            <a:xfrm>
              <a:off x="1989165" y="4768869"/>
              <a:ext cx="87013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dirty="0" smtClean="0">
                  <a:latin typeface="Calibri"/>
                  <a:cs typeface="Calibri"/>
                </a:rPr>
                <a:t>J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cxnSp>
          <p:nvCxnSpPr>
            <p:cNvPr id="205" name="Straight Arrow Connector 204"/>
            <p:cNvCxnSpPr/>
            <p:nvPr/>
          </p:nvCxnSpPr>
          <p:spPr bwMode="auto">
            <a:xfrm rot="16200000" flipH="1">
              <a:off x="485156" y="2563856"/>
              <a:ext cx="723305" cy="441392"/>
            </a:xfrm>
            <a:prstGeom prst="straightConnector1">
              <a:avLst/>
            </a:prstGeom>
            <a:solidFill>
              <a:schemeClr val="bg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206" name="Oval 205"/>
            <p:cNvSpPr/>
            <p:nvPr/>
          </p:nvSpPr>
          <p:spPr bwMode="auto">
            <a:xfrm rot="16200000">
              <a:off x="573073" y="2367124"/>
              <a:ext cx="137159" cy="137159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207" name="Straight Arrow Connector 64"/>
            <p:cNvCxnSpPr/>
            <p:nvPr/>
          </p:nvCxnSpPr>
          <p:spPr bwMode="auto">
            <a:xfrm rot="5400000">
              <a:off x="1008271" y="2560750"/>
              <a:ext cx="728035" cy="452334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213" name="Straight Arrow Connector 212"/>
            <p:cNvCxnSpPr/>
            <p:nvPr/>
          </p:nvCxnSpPr>
          <p:spPr bwMode="auto">
            <a:xfrm rot="16200000" flipH="1">
              <a:off x="952228" y="3330085"/>
              <a:ext cx="723305" cy="441392"/>
            </a:xfrm>
            <a:prstGeom prst="straightConnector1">
              <a:avLst/>
            </a:prstGeom>
            <a:solidFill>
              <a:schemeClr val="bg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214" name="Straight Arrow Connector 64"/>
            <p:cNvCxnSpPr/>
            <p:nvPr/>
          </p:nvCxnSpPr>
          <p:spPr bwMode="auto">
            <a:xfrm rot="5400000">
              <a:off x="1475343" y="3326979"/>
              <a:ext cx="728035" cy="452334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215" name="Oval 214"/>
            <p:cNvSpPr/>
            <p:nvPr/>
          </p:nvSpPr>
          <p:spPr bwMode="auto">
            <a:xfrm rot="16200000">
              <a:off x="1992645" y="3133353"/>
              <a:ext cx="137159" cy="137159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216" name="Oval 215"/>
            <p:cNvSpPr/>
            <p:nvPr/>
          </p:nvSpPr>
          <p:spPr bwMode="auto">
            <a:xfrm rot="16200000">
              <a:off x="1036623" y="3138649"/>
              <a:ext cx="137159" cy="13715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217" name="Straight Arrow Connector 216"/>
            <p:cNvCxnSpPr/>
            <p:nvPr/>
          </p:nvCxnSpPr>
          <p:spPr bwMode="auto">
            <a:xfrm rot="16200000" flipH="1">
              <a:off x="1419301" y="4096313"/>
              <a:ext cx="723305" cy="441392"/>
            </a:xfrm>
            <a:prstGeom prst="straightConnector1">
              <a:avLst/>
            </a:prstGeom>
            <a:solidFill>
              <a:schemeClr val="bg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218" name="Oval 217"/>
            <p:cNvSpPr/>
            <p:nvPr/>
          </p:nvSpPr>
          <p:spPr bwMode="auto">
            <a:xfrm rot="16200000">
              <a:off x="1970768" y="4671106"/>
              <a:ext cx="137159" cy="13715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219" name="Straight Arrow Connector 64"/>
            <p:cNvCxnSpPr/>
            <p:nvPr/>
          </p:nvCxnSpPr>
          <p:spPr bwMode="auto">
            <a:xfrm rot="5400000">
              <a:off x="1942416" y="4093207"/>
              <a:ext cx="728035" cy="452334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220" name="Oval 219"/>
            <p:cNvSpPr/>
            <p:nvPr/>
          </p:nvSpPr>
          <p:spPr bwMode="auto">
            <a:xfrm rot="16200000">
              <a:off x="2459718" y="3899581"/>
              <a:ext cx="137159" cy="137159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221" name="Oval 220"/>
            <p:cNvSpPr/>
            <p:nvPr/>
          </p:nvSpPr>
          <p:spPr bwMode="auto">
            <a:xfrm rot="16200000">
              <a:off x="1503695" y="3904878"/>
              <a:ext cx="137159" cy="13715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225" name="AutoShape 33"/>
            <p:cNvSpPr>
              <a:spLocks noChangeArrowheads="1"/>
            </p:cNvSpPr>
            <p:nvPr/>
          </p:nvSpPr>
          <p:spPr bwMode="auto">
            <a:xfrm>
              <a:off x="2139853" y="4768869"/>
              <a:ext cx="479723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smtClean="0">
                  <a:solidFill>
                    <a:srgbClr val="0000FF"/>
                  </a:solidFill>
                  <a:latin typeface="Calibri"/>
                  <a:cs typeface="Calibri"/>
                </a:rPr>
                <a:t>{</a:t>
              </a:r>
              <a:r>
                <a:rPr lang="en-US" sz="2000" smtClean="0">
                  <a:solidFill>
                    <a:srgbClr val="FF0000"/>
                  </a:solidFill>
                  <a:latin typeface="Calibri"/>
                  <a:cs typeface="Calibri"/>
                </a:rPr>
                <a:t>w+</a:t>
              </a:r>
              <a:r>
                <a:rPr lang="en-US" sz="2000" dirty="0" smtClean="0">
                  <a:solidFill>
                    <a:srgbClr val="0000FF"/>
                  </a:solidFill>
                  <a:latin typeface="Calibri"/>
                  <a:cs typeface="Calibri"/>
                </a:rPr>
                <a:t>}</a:t>
              </a:r>
              <a:endParaRPr lang="en-US" sz="2000" baseline="-250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  <p:sp>
          <p:nvSpPr>
            <p:cNvPr id="226" name="AutoShape 33"/>
            <p:cNvSpPr>
              <a:spLocks noChangeArrowheads="1"/>
            </p:cNvSpPr>
            <p:nvPr/>
          </p:nvSpPr>
          <p:spPr bwMode="auto">
            <a:xfrm>
              <a:off x="796522" y="3926537"/>
              <a:ext cx="499661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smtClean="0">
                  <a:solidFill>
                    <a:srgbClr val="0000FF"/>
                  </a:solidFill>
                  <a:latin typeface="Calibri"/>
                  <a:cs typeface="Calibri"/>
                </a:rPr>
                <a:t>{w</a:t>
              </a:r>
              <a:r>
                <a:rPr lang="en-US" sz="2000" dirty="0" smtClean="0">
                  <a:solidFill>
                    <a:srgbClr val="0000FF"/>
                  </a:solidFill>
                </a:rPr>
                <a:t>+</a:t>
              </a:r>
              <a:r>
                <a:rPr lang="en-US" sz="2000" dirty="0" smtClean="0">
                  <a:solidFill>
                    <a:srgbClr val="0000FF"/>
                  </a:solidFill>
                  <a:latin typeface="Calibri"/>
                  <a:cs typeface="Calibri"/>
                </a:rPr>
                <a:t>}</a:t>
              </a:r>
              <a:endParaRPr lang="en-US" sz="2000" baseline="-250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  <p:sp>
          <p:nvSpPr>
            <p:cNvPr id="227" name="AutoShape 33"/>
            <p:cNvSpPr>
              <a:spLocks noChangeArrowheads="1"/>
            </p:cNvSpPr>
            <p:nvPr/>
          </p:nvSpPr>
          <p:spPr bwMode="auto">
            <a:xfrm>
              <a:off x="2286387" y="3556493"/>
              <a:ext cx="451070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smtClean="0">
                  <a:latin typeface="Calibri"/>
                  <a:cs typeface="Calibri"/>
                </a:rPr>
                <a:t>{u</a:t>
              </a:r>
              <a:r>
                <a:rPr lang="en-US" sz="2000" dirty="0" smtClean="0"/>
                <a:t>+</a:t>
              </a:r>
              <a:r>
                <a:rPr lang="en-US" sz="2000" dirty="0" smtClean="0">
                  <a:latin typeface="Calibri"/>
                  <a:cs typeface="Calibri"/>
                </a:rPr>
                <a:t>}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7044916" y="2800030"/>
            <a:ext cx="1806464" cy="2301624"/>
            <a:chOff x="7044916" y="2800030"/>
            <a:chExt cx="1806464" cy="2301624"/>
          </a:xfrm>
        </p:grpSpPr>
        <p:sp>
          <p:nvSpPr>
            <p:cNvPr id="228" name="AutoShape 33"/>
            <p:cNvSpPr>
              <a:spLocks noChangeArrowheads="1"/>
            </p:cNvSpPr>
            <p:nvPr/>
          </p:nvSpPr>
          <p:spPr bwMode="auto">
            <a:xfrm>
              <a:off x="7921643" y="2800030"/>
              <a:ext cx="499661" cy="33278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smtClean="0">
                  <a:latin typeface="Calibri"/>
                  <a:cs typeface="Calibri"/>
                </a:rPr>
                <a:t>{w</a:t>
              </a:r>
              <a:r>
                <a:rPr lang="en-US" sz="2000" dirty="0" smtClean="0"/>
                <a:t>+</a:t>
              </a:r>
              <a:r>
                <a:rPr lang="en-US" sz="2000" dirty="0" smtClean="0">
                  <a:latin typeface="Calibri"/>
                  <a:cs typeface="Calibri"/>
                </a:rPr>
                <a:t>}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234" name="AutoShape 33"/>
            <p:cNvSpPr>
              <a:spLocks noChangeArrowheads="1"/>
            </p:cNvSpPr>
            <p:nvPr/>
          </p:nvSpPr>
          <p:spPr bwMode="auto">
            <a:xfrm>
              <a:off x="7411804" y="3926538"/>
              <a:ext cx="167038" cy="33278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dirty="0" smtClean="0">
                  <a:latin typeface="Calibri"/>
                  <a:cs typeface="Calibri"/>
                </a:rPr>
                <a:t>G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235" name="AutoShape 33"/>
            <p:cNvSpPr>
              <a:spLocks noChangeArrowheads="1"/>
            </p:cNvSpPr>
            <p:nvPr/>
          </p:nvSpPr>
          <p:spPr bwMode="auto">
            <a:xfrm>
              <a:off x="8686346" y="3926538"/>
              <a:ext cx="165034" cy="33278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dirty="0" smtClean="0">
                  <a:latin typeface="Calibri"/>
                  <a:cs typeface="Calibri"/>
                </a:rPr>
                <a:t>H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236" name="AutoShape 33"/>
            <p:cNvSpPr>
              <a:spLocks noChangeArrowheads="1"/>
            </p:cNvSpPr>
            <p:nvPr/>
          </p:nvSpPr>
          <p:spPr bwMode="auto">
            <a:xfrm>
              <a:off x="8226107" y="3163419"/>
              <a:ext cx="123080" cy="33278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dirty="0" smtClean="0">
                  <a:latin typeface="Calibri"/>
                  <a:cs typeface="Calibri"/>
                </a:rPr>
                <a:t>F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238" name="AutoShape 33"/>
            <p:cNvSpPr>
              <a:spLocks noChangeArrowheads="1"/>
            </p:cNvSpPr>
            <p:nvPr/>
          </p:nvSpPr>
          <p:spPr bwMode="auto">
            <a:xfrm>
              <a:off x="8076909" y="4768869"/>
              <a:ext cx="87013" cy="33278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dirty="0" smtClean="0">
                  <a:latin typeface="Calibri"/>
                  <a:cs typeface="Calibri"/>
                </a:rPr>
                <a:t>J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cxnSp>
          <p:nvCxnSpPr>
            <p:cNvPr id="249" name="Straight Arrow Connector 248"/>
            <p:cNvCxnSpPr/>
            <p:nvPr/>
          </p:nvCxnSpPr>
          <p:spPr bwMode="auto">
            <a:xfrm rot="16200000" flipH="1">
              <a:off x="7039972" y="3330085"/>
              <a:ext cx="723305" cy="441392"/>
            </a:xfrm>
            <a:prstGeom prst="straightConnector1">
              <a:avLst/>
            </a:prstGeom>
            <a:solidFill>
              <a:schemeClr val="bg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250" name="Straight Arrow Connector 64"/>
            <p:cNvCxnSpPr/>
            <p:nvPr/>
          </p:nvCxnSpPr>
          <p:spPr bwMode="auto">
            <a:xfrm rot="5400000">
              <a:off x="7563087" y="3326979"/>
              <a:ext cx="728035" cy="452334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251" name="Oval 250"/>
            <p:cNvSpPr/>
            <p:nvPr/>
          </p:nvSpPr>
          <p:spPr bwMode="auto">
            <a:xfrm rot="16200000">
              <a:off x="8080389" y="3133353"/>
              <a:ext cx="137159" cy="137159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253" name="Straight Arrow Connector 252"/>
            <p:cNvCxnSpPr/>
            <p:nvPr/>
          </p:nvCxnSpPr>
          <p:spPr bwMode="auto">
            <a:xfrm rot="16200000" flipH="1">
              <a:off x="7507045" y="4096313"/>
              <a:ext cx="723305" cy="441392"/>
            </a:xfrm>
            <a:prstGeom prst="straightConnector1">
              <a:avLst/>
            </a:prstGeom>
            <a:solidFill>
              <a:schemeClr val="bg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254" name="Oval 253"/>
            <p:cNvSpPr/>
            <p:nvPr/>
          </p:nvSpPr>
          <p:spPr bwMode="auto">
            <a:xfrm rot="16200000">
              <a:off x="8058512" y="4671106"/>
              <a:ext cx="137159" cy="13715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255" name="Straight Arrow Connector 64"/>
            <p:cNvCxnSpPr/>
            <p:nvPr/>
          </p:nvCxnSpPr>
          <p:spPr bwMode="auto">
            <a:xfrm rot="5400000">
              <a:off x="8030160" y="4093207"/>
              <a:ext cx="728035" cy="452334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256" name="Oval 255"/>
            <p:cNvSpPr/>
            <p:nvPr/>
          </p:nvSpPr>
          <p:spPr bwMode="auto">
            <a:xfrm rot="16200000">
              <a:off x="8547462" y="3899581"/>
              <a:ext cx="137159" cy="137159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257" name="Oval 256"/>
            <p:cNvSpPr/>
            <p:nvPr/>
          </p:nvSpPr>
          <p:spPr bwMode="auto">
            <a:xfrm rot="16200000">
              <a:off x="7591439" y="3904878"/>
              <a:ext cx="137159" cy="13715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261" name="AutoShape 33"/>
            <p:cNvSpPr>
              <a:spLocks noChangeArrowheads="1"/>
            </p:cNvSpPr>
            <p:nvPr/>
          </p:nvSpPr>
          <p:spPr bwMode="auto">
            <a:xfrm>
              <a:off x="8227597" y="4768869"/>
              <a:ext cx="335353" cy="33278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smtClean="0">
                  <a:solidFill>
                    <a:srgbClr val="0000FF"/>
                  </a:solidFill>
                  <a:latin typeface="Calibri"/>
                  <a:cs typeface="Calibri"/>
                </a:rPr>
                <a:t>{</a:t>
              </a:r>
              <a:r>
                <a:rPr lang="en-GB" sz="2000">
                  <a:solidFill>
                    <a:srgbClr val="FF0000"/>
                  </a:solidFill>
                  <a:latin typeface="Calibri"/>
                  <a:cs typeface="Calibri"/>
                  <a:sym typeface="Symbol"/>
                </a:rPr>
                <a:t></a:t>
              </a:r>
              <a:r>
                <a:rPr lang="en-US" sz="2000" dirty="0" smtClean="0">
                  <a:solidFill>
                    <a:srgbClr val="0000FF"/>
                  </a:solidFill>
                  <a:latin typeface="Calibri"/>
                  <a:cs typeface="Calibri"/>
                </a:rPr>
                <a:t>}</a:t>
              </a:r>
              <a:endParaRPr lang="en-US" sz="2000" baseline="-250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  <p:sp>
          <p:nvSpPr>
            <p:cNvPr id="262" name="AutoShape 33"/>
            <p:cNvSpPr>
              <a:spLocks noChangeArrowheads="1"/>
            </p:cNvSpPr>
            <p:nvPr/>
          </p:nvSpPr>
          <p:spPr bwMode="auto">
            <a:xfrm>
              <a:off x="7044916" y="3926537"/>
              <a:ext cx="335353" cy="33278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smtClean="0">
                  <a:solidFill>
                    <a:srgbClr val="0000FF"/>
                  </a:solidFill>
                  <a:latin typeface="Calibri"/>
                  <a:cs typeface="Calibri"/>
                </a:rPr>
                <a:t>{</a:t>
              </a:r>
              <a:r>
                <a:rPr lang="en-GB" sz="2000">
                  <a:solidFill>
                    <a:srgbClr val="0000FF"/>
                  </a:solidFill>
                  <a:latin typeface="Calibri"/>
                  <a:cs typeface="Calibri"/>
                  <a:sym typeface="Symbol"/>
                </a:rPr>
                <a:t></a:t>
              </a:r>
              <a:r>
                <a:rPr lang="en-US" sz="2000" dirty="0" smtClean="0">
                  <a:solidFill>
                    <a:srgbClr val="0000FF"/>
                  </a:solidFill>
                  <a:latin typeface="Calibri"/>
                  <a:cs typeface="Calibri"/>
                </a:rPr>
                <a:t>}</a:t>
              </a:r>
              <a:endParaRPr lang="en-US" sz="2000" baseline="-250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  <p:sp>
          <p:nvSpPr>
            <p:cNvPr id="263" name="AutoShape 33"/>
            <p:cNvSpPr>
              <a:spLocks noChangeArrowheads="1"/>
            </p:cNvSpPr>
            <p:nvPr/>
          </p:nvSpPr>
          <p:spPr bwMode="auto">
            <a:xfrm>
              <a:off x="8374131" y="3556493"/>
              <a:ext cx="451070" cy="33278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smtClean="0">
                  <a:latin typeface="Calibri"/>
                  <a:cs typeface="Calibri"/>
                </a:rPr>
                <a:t>{u</a:t>
              </a:r>
              <a:r>
                <a:rPr lang="en-US" sz="2000" dirty="0" smtClean="0"/>
                <a:t>+</a:t>
              </a:r>
              <a:r>
                <a:rPr lang="en-US" sz="2000" dirty="0" smtClean="0">
                  <a:latin typeface="Calibri"/>
                  <a:cs typeface="Calibri"/>
                </a:rPr>
                <a:t>}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</p:grpSp>
      <p:sp>
        <p:nvSpPr>
          <p:cNvPr id="264" name="Rectangle 263"/>
          <p:cNvSpPr/>
          <p:nvPr/>
        </p:nvSpPr>
        <p:spPr bwMode="auto">
          <a:xfrm>
            <a:off x="193289" y="6435209"/>
            <a:ext cx="3003549" cy="184666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1200" baseline="30000" smtClean="0">
                <a:latin typeface="+mn-lt"/>
                <a:cs typeface="Calibri"/>
              </a:rPr>
              <a:t>  *</a:t>
            </a:r>
            <a:r>
              <a:rPr lang="en-US" sz="1200" smtClean="0">
                <a:latin typeface="+mn-lt"/>
                <a:cs typeface="Calibri"/>
              </a:rPr>
              <a:t> assuming total order on parents for each node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5317223" y="6096921"/>
            <a:ext cx="3756616" cy="497554"/>
            <a:chOff x="5317223" y="6096921"/>
            <a:chExt cx="3756616" cy="497554"/>
          </a:xfrm>
        </p:grpSpPr>
        <p:sp>
          <p:nvSpPr>
            <p:cNvPr id="129" name="AutoShape 33"/>
            <p:cNvSpPr>
              <a:spLocks noChangeArrowheads="1"/>
            </p:cNvSpPr>
            <p:nvPr/>
          </p:nvSpPr>
          <p:spPr bwMode="auto">
            <a:xfrm flipH="1">
              <a:off x="5317223" y="6292467"/>
              <a:ext cx="3756616" cy="302008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2592" tIns="6479" rIns="2592" bIns="18288">
              <a:spAutoFit/>
            </a:bodyPr>
            <a:lstStyle/>
            <a:p>
              <a:pPr defTabSz="822325"/>
              <a: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  <a:t>with a variation of resolution algorithm</a:t>
              </a:r>
              <a:endParaRPr lang="en-US" sz="1800" baseline="-250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45" name="Freeform 144"/>
            <p:cNvSpPr/>
            <p:nvPr/>
          </p:nvSpPr>
          <p:spPr bwMode="auto">
            <a:xfrm rot="11663625">
              <a:off x="7760263" y="6096921"/>
              <a:ext cx="283193" cy="304906"/>
            </a:xfrm>
            <a:custGeom>
              <a:avLst/>
              <a:gdLst>
                <a:gd name="connsiteX0" fmla="*/ 0 w 190500"/>
                <a:gd name="connsiteY0" fmla="*/ 0 h 381000"/>
                <a:gd name="connsiteX1" fmla="*/ 133350 w 190500"/>
                <a:gd name="connsiteY1" fmla="*/ 107950 h 381000"/>
                <a:gd name="connsiteX2" fmla="*/ 114300 w 190500"/>
                <a:gd name="connsiteY2" fmla="*/ 279400 h 381000"/>
                <a:gd name="connsiteX3" fmla="*/ 190500 w 190500"/>
                <a:gd name="connsiteY3" fmla="*/ 381000 h 381000"/>
                <a:gd name="connsiteX0" fmla="*/ 0 w 204902"/>
                <a:gd name="connsiteY0" fmla="*/ 0 h 381000"/>
                <a:gd name="connsiteX1" fmla="*/ 185852 w 204902"/>
                <a:gd name="connsiteY1" fmla="*/ 90038 h 381000"/>
                <a:gd name="connsiteX2" fmla="*/ 114300 w 204902"/>
                <a:gd name="connsiteY2" fmla="*/ 279400 h 381000"/>
                <a:gd name="connsiteX3" fmla="*/ 190500 w 204902"/>
                <a:gd name="connsiteY3" fmla="*/ 381000 h 381000"/>
                <a:gd name="connsiteX0" fmla="*/ 0 w 204902"/>
                <a:gd name="connsiteY0" fmla="*/ 0 h 279400"/>
                <a:gd name="connsiteX1" fmla="*/ 185852 w 204902"/>
                <a:gd name="connsiteY1" fmla="*/ 90038 h 279400"/>
                <a:gd name="connsiteX2" fmla="*/ 114300 w 204902"/>
                <a:gd name="connsiteY2" fmla="*/ 279400 h 279400"/>
                <a:gd name="connsiteX0" fmla="*/ 0 w 208475"/>
                <a:gd name="connsiteY0" fmla="*/ 0 h 231217"/>
                <a:gd name="connsiteX1" fmla="*/ 185852 w 208475"/>
                <a:gd name="connsiteY1" fmla="*/ 90038 h 231217"/>
                <a:gd name="connsiteX2" fmla="*/ 135737 w 208475"/>
                <a:gd name="connsiteY2" fmla="*/ 231217 h 231217"/>
                <a:gd name="connsiteX0" fmla="*/ 0 w 147463"/>
                <a:gd name="connsiteY0" fmla="*/ 0 h 231217"/>
                <a:gd name="connsiteX1" fmla="*/ 124840 w 147463"/>
                <a:gd name="connsiteY1" fmla="*/ 101209 h 231217"/>
                <a:gd name="connsiteX2" fmla="*/ 135737 w 147463"/>
                <a:gd name="connsiteY2" fmla="*/ 231217 h 231217"/>
                <a:gd name="connsiteX0" fmla="*/ 0 w 147463"/>
                <a:gd name="connsiteY0" fmla="*/ 0 h 231217"/>
                <a:gd name="connsiteX1" fmla="*/ 124840 w 147463"/>
                <a:gd name="connsiteY1" fmla="*/ 101209 h 231217"/>
                <a:gd name="connsiteX2" fmla="*/ 135737 w 147463"/>
                <a:gd name="connsiteY2" fmla="*/ 231217 h 231217"/>
                <a:gd name="connsiteX0" fmla="*/ 0 w 846170"/>
                <a:gd name="connsiteY0" fmla="*/ 0 h 231217"/>
                <a:gd name="connsiteX1" fmla="*/ 823548 w 846170"/>
                <a:gd name="connsiteY1" fmla="*/ 111939 h 231217"/>
                <a:gd name="connsiteX2" fmla="*/ 135737 w 846170"/>
                <a:gd name="connsiteY2" fmla="*/ 231217 h 231217"/>
                <a:gd name="connsiteX0" fmla="*/ 1124629 w 1181780"/>
                <a:gd name="connsiteY0" fmla="*/ 0 h 251669"/>
                <a:gd name="connsiteX1" fmla="*/ 687811 w 1181780"/>
                <a:gd name="connsiteY1" fmla="*/ 132391 h 251669"/>
                <a:gd name="connsiteX2" fmla="*/ 0 w 1181780"/>
                <a:gd name="connsiteY2" fmla="*/ 251669 h 251669"/>
                <a:gd name="connsiteX0" fmla="*/ 1124629 w 1124629"/>
                <a:gd name="connsiteY0" fmla="*/ 0 h 251669"/>
                <a:gd name="connsiteX1" fmla="*/ 687811 w 1124629"/>
                <a:gd name="connsiteY1" fmla="*/ 132391 h 251669"/>
                <a:gd name="connsiteX2" fmla="*/ 0 w 1124629"/>
                <a:gd name="connsiteY2" fmla="*/ 251669 h 251669"/>
                <a:gd name="connsiteX0" fmla="*/ 1124629 w 1124629"/>
                <a:gd name="connsiteY0" fmla="*/ 0 h 251669"/>
                <a:gd name="connsiteX1" fmla="*/ 786321 w 1124629"/>
                <a:gd name="connsiteY1" fmla="*/ 126135 h 251669"/>
                <a:gd name="connsiteX2" fmla="*/ 0 w 1124629"/>
                <a:gd name="connsiteY2" fmla="*/ 251669 h 251669"/>
                <a:gd name="connsiteX0" fmla="*/ 1124629 w 1124629"/>
                <a:gd name="connsiteY0" fmla="*/ 0 h 251669"/>
                <a:gd name="connsiteX1" fmla="*/ 786321 w 1124629"/>
                <a:gd name="connsiteY1" fmla="*/ 126135 h 251669"/>
                <a:gd name="connsiteX2" fmla="*/ 0 w 1124629"/>
                <a:gd name="connsiteY2" fmla="*/ 251669 h 25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4629" h="251669">
                  <a:moveTo>
                    <a:pt x="1124629" y="0"/>
                  </a:moveTo>
                  <a:cubicBezTo>
                    <a:pt x="1079666" y="41318"/>
                    <a:pt x="973759" y="84190"/>
                    <a:pt x="786321" y="126135"/>
                  </a:cubicBezTo>
                  <a:cubicBezTo>
                    <a:pt x="598883" y="168080"/>
                    <a:pt x="117774" y="200598"/>
                    <a:pt x="0" y="251669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6639529" y="144129"/>
            <a:ext cx="2027949" cy="593380"/>
            <a:chOff x="6639529" y="144129"/>
            <a:chExt cx="2027949" cy="593380"/>
          </a:xfrm>
        </p:grpSpPr>
        <p:sp>
          <p:nvSpPr>
            <p:cNvPr id="146" name="AutoShape 33"/>
            <p:cNvSpPr>
              <a:spLocks noChangeArrowheads="1"/>
            </p:cNvSpPr>
            <p:nvPr/>
          </p:nvSpPr>
          <p:spPr bwMode="auto">
            <a:xfrm flipH="1">
              <a:off x="6639529" y="144129"/>
              <a:ext cx="2027949" cy="302008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  <a:t>Our recommendation</a:t>
              </a:r>
              <a:endParaRPr lang="en-US" sz="1800" baseline="-250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47" name="Down Arrow 146"/>
            <p:cNvSpPr/>
            <p:nvPr/>
          </p:nvSpPr>
          <p:spPr bwMode="auto">
            <a:xfrm>
              <a:off x="7422651" y="460902"/>
              <a:ext cx="469376" cy="276607"/>
            </a:xfrm>
            <a:prstGeom prst="downArrow">
              <a:avLst>
                <a:gd name="adj1" fmla="val 50000"/>
                <a:gd name="adj2" fmla="val 55338"/>
              </a:avLst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918941" y="1255588"/>
            <a:ext cx="1449612" cy="1495299"/>
            <a:chOff x="918941" y="1255588"/>
            <a:chExt cx="1449612" cy="1495299"/>
          </a:xfrm>
        </p:grpSpPr>
        <p:sp>
          <p:nvSpPr>
            <p:cNvPr id="193" name="AutoShape 33"/>
            <p:cNvSpPr>
              <a:spLocks noChangeArrowheads="1"/>
            </p:cNvSpPr>
            <p:nvPr/>
          </p:nvSpPr>
          <p:spPr bwMode="auto">
            <a:xfrm>
              <a:off x="1825418" y="2418102"/>
              <a:ext cx="410118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smtClean="0">
                  <a:solidFill>
                    <a:srgbClr val="0000FF"/>
                  </a:solidFill>
                  <a:latin typeface="Calibri"/>
                  <a:cs typeface="Calibri"/>
                </a:rPr>
                <a:t>{v+</a:t>
              </a:r>
              <a:r>
                <a:rPr lang="en-US" sz="2000" dirty="0" smtClean="0">
                  <a:solidFill>
                    <a:srgbClr val="0000FF"/>
                  </a:solidFill>
                  <a:latin typeface="Calibri"/>
                  <a:cs typeface="Calibri"/>
                </a:rPr>
                <a:t>}</a:t>
              </a:r>
              <a:endParaRPr lang="en-US" sz="2000" baseline="-250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  <p:sp>
          <p:nvSpPr>
            <p:cNvPr id="200" name="AutoShape 33"/>
            <p:cNvSpPr>
              <a:spLocks noChangeArrowheads="1"/>
            </p:cNvSpPr>
            <p:nvPr/>
          </p:nvSpPr>
          <p:spPr bwMode="auto">
            <a:xfrm>
              <a:off x="1653658" y="2418102"/>
              <a:ext cx="141991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dirty="0" smtClean="0">
                  <a:latin typeface="Calibri"/>
                  <a:cs typeface="Calibri"/>
                </a:rPr>
                <a:t>C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202" name="AutoShape 33"/>
            <p:cNvSpPr>
              <a:spLocks noChangeArrowheads="1"/>
            </p:cNvSpPr>
            <p:nvPr/>
          </p:nvSpPr>
          <p:spPr bwMode="auto">
            <a:xfrm>
              <a:off x="2161891" y="1617681"/>
              <a:ext cx="159123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dirty="0" smtClean="0">
                  <a:latin typeface="Calibri"/>
                  <a:cs typeface="Calibri"/>
                </a:rPr>
                <a:t>A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203" name="AutoShape 33"/>
            <p:cNvSpPr>
              <a:spLocks noChangeArrowheads="1"/>
            </p:cNvSpPr>
            <p:nvPr/>
          </p:nvSpPr>
          <p:spPr bwMode="auto">
            <a:xfrm>
              <a:off x="918941" y="1617681"/>
              <a:ext cx="144746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smtClean="0">
                  <a:latin typeface="Calibri"/>
                  <a:cs typeface="Calibri"/>
                </a:rPr>
                <a:t>B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cxnSp>
          <p:nvCxnSpPr>
            <p:cNvPr id="209" name="Straight Arrow Connector 208"/>
            <p:cNvCxnSpPr/>
            <p:nvPr/>
          </p:nvCxnSpPr>
          <p:spPr bwMode="auto">
            <a:xfrm rot="16200000" flipH="1">
              <a:off x="974106" y="1795506"/>
              <a:ext cx="723305" cy="441392"/>
            </a:xfrm>
            <a:prstGeom prst="straightConnector1">
              <a:avLst/>
            </a:prstGeom>
            <a:solidFill>
              <a:schemeClr val="bg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210" name="Oval 209"/>
            <p:cNvSpPr/>
            <p:nvPr/>
          </p:nvSpPr>
          <p:spPr bwMode="auto">
            <a:xfrm rot="16200000">
              <a:off x="1062023" y="1598774"/>
              <a:ext cx="137159" cy="137159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211" name="Straight Arrow Connector 64"/>
            <p:cNvCxnSpPr/>
            <p:nvPr/>
          </p:nvCxnSpPr>
          <p:spPr bwMode="auto">
            <a:xfrm rot="5400000">
              <a:off x="1497221" y="1792400"/>
              <a:ext cx="728035" cy="452334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212" name="Oval 211"/>
            <p:cNvSpPr/>
            <p:nvPr/>
          </p:nvSpPr>
          <p:spPr bwMode="auto">
            <a:xfrm rot="16200000">
              <a:off x="2014523" y="1598774"/>
              <a:ext cx="137159" cy="137159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223" name="AutoShape 33"/>
            <p:cNvSpPr>
              <a:spLocks noChangeArrowheads="1"/>
            </p:cNvSpPr>
            <p:nvPr/>
          </p:nvSpPr>
          <p:spPr bwMode="auto">
            <a:xfrm>
              <a:off x="925830" y="1255588"/>
              <a:ext cx="410118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smtClean="0">
                  <a:latin typeface="Calibri"/>
                  <a:cs typeface="Calibri"/>
                </a:rPr>
                <a:t>{v+</a:t>
              </a:r>
              <a:r>
                <a:rPr lang="en-US" sz="2000" dirty="0" smtClean="0">
                  <a:latin typeface="Calibri"/>
                  <a:cs typeface="Calibri"/>
                </a:rPr>
                <a:t>}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224" name="AutoShape 33"/>
            <p:cNvSpPr>
              <a:spLocks noChangeArrowheads="1"/>
            </p:cNvSpPr>
            <p:nvPr/>
          </p:nvSpPr>
          <p:spPr bwMode="auto">
            <a:xfrm>
              <a:off x="1868892" y="1255588"/>
              <a:ext cx="499661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smtClean="0">
                  <a:latin typeface="Calibri"/>
                  <a:cs typeface="Calibri"/>
                </a:rPr>
                <a:t>{w</a:t>
              </a:r>
              <a:r>
                <a:rPr lang="en-US" sz="2000" dirty="0"/>
                <a:t>−</a:t>
              </a:r>
              <a:r>
                <a:rPr lang="en-US" sz="2000" dirty="0" smtClean="0">
                  <a:latin typeface="Calibri"/>
                  <a:cs typeface="Calibri"/>
                </a:rPr>
                <a:t>}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208" name="Oval 207"/>
            <p:cNvSpPr/>
            <p:nvPr/>
          </p:nvSpPr>
          <p:spPr bwMode="auto">
            <a:xfrm rot="16200000">
              <a:off x="1525573" y="2367124"/>
              <a:ext cx="137159" cy="13715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883773" y="1255587"/>
            <a:ext cx="1713714" cy="1495300"/>
            <a:chOff x="3883773" y="1255587"/>
            <a:chExt cx="1713714" cy="1495300"/>
          </a:xfrm>
        </p:grpSpPr>
        <p:sp>
          <p:nvSpPr>
            <p:cNvPr id="187" name="AutoShape 33"/>
            <p:cNvSpPr>
              <a:spLocks noChangeArrowheads="1"/>
            </p:cNvSpPr>
            <p:nvPr/>
          </p:nvSpPr>
          <p:spPr bwMode="auto">
            <a:xfrm>
              <a:off x="4790250" y="2418102"/>
              <a:ext cx="807237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smtClean="0">
                  <a:solidFill>
                    <a:srgbClr val="0000FF"/>
                  </a:solidFill>
                  <a:latin typeface="Calibri"/>
                  <a:cs typeface="Calibri"/>
                </a:rPr>
                <a:t>{v+,w</a:t>
              </a:r>
              <a:r>
                <a:rPr lang="en-US" sz="2000" dirty="0">
                  <a:solidFill>
                    <a:srgbClr val="0000FF"/>
                  </a:solidFill>
                </a:rPr>
                <a:t>−</a:t>
              </a:r>
              <a:r>
                <a:rPr lang="en-US" sz="2000" dirty="0" smtClean="0">
                  <a:solidFill>
                    <a:srgbClr val="0000FF"/>
                  </a:solidFill>
                  <a:latin typeface="Calibri"/>
                  <a:cs typeface="Calibri"/>
                </a:rPr>
                <a:t>}</a:t>
              </a:r>
              <a:endParaRPr lang="en-US" sz="2000" baseline="-250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  <p:sp>
          <p:nvSpPr>
            <p:cNvPr id="183" name="AutoShape 33"/>
            <p:cNvSpPr>
              <a:spLocks noChangeArrowheads="1"/>
            </p:cNvSpPr>
            <p:nvPr/>
          </p:nvSpPr>
          <p:spPr bwMode="auto">
            <a:xfrm>
              <a:off x="4618490" y="2418101"/>
              <a:ext cx="141991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dirty="0" smtClean="0">
                  <a:latin typeface="Calibri"/>
                  <a:cs typeface="Calibri"/>
                </a:rPr>
                <a:t>C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176" name="AutoShape 33"/>
            <p:cNvSpPr>
              <a:spLocks noChangeArrowheads="1"/>
            </p:cNvSpPr>
            <p:nvPr/>
          </p:nvSpPr>
          <p:spPr bwMode="auto">
            <a:xfrm>
              <a:off x="5126723" y="1617680"/>
              <a:ext cx="159123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dirty="0" smtClean="0">
                  <a:latin typeface="Calibri"/>
                  <a:cs typeface="Calibri"/>
                </a:rPr>
                <a:t>A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170" name="AutoShape 33"/>
            <p:cNvSpPr>
              <a:spLocks noChangeArrowheads="1"/>
            </p:cNvSpPr>
            <p:nvPr/>
          </p:nvSpPr>
          <p:spPr bwMode="auto">
            <a:xfrm>
              <a:off x="3883773" y="1617680"/>
              <a:ext cx="144746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smtClean="0">
                  <a:latin typeface="Calibri"/>
                  <a:cs typeface="Calibri"/>
                </a:rPr>
                <a:t>B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 rot="16200000">
              <a:off x="4490405" y="2367123"/>
              <a:ext cx="137159" cy="13715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132" name="Straight Arrow Connector 131"/>
            <p:cNvCxnSpPr/>
            <p:nvPr/>
          </p:nvCxnSpPr>
          <p:spPr bwMode="auto">
            <a:xfrm rot="16200000" flipH="1">
              <a:off x="3938938" y="1795505"/>
              <a:ext cx="723305" cy="441392"/>
            </a:xfrm>
            <a:prstGeom prst="straightConnector1">
              <a:avLst/>
            </a:prstGeom>
            <a:solidFill>
              <a:schemeClr val="bg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133" name="Oval 132"/>
            <p:cNvSpPr/>
            <p:nvPr/>
          </p:nvSpPr>
          <p:spPr bwMode="auto">
            <a:xfrm rot="16200000">
              <a:off x="4026855" y="1598773"/>
              <a:ext cx="137159" cy="137159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134" name="Straight Arrow Connector 64"/>
            <p:cNvCxnSpPr/>
            <p:nvPr/>
          </p:nvCxnSpPr>
          <p:spPr bwMode="auto">
            <a:xfrm rot="5400000">
              <a:off x="4462053" y="1792399"/>
              <a:ext cx="728035" cy="452334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135" name="Oval 134"/>
            <p:cNvSpPr/>
            <p:nvPr/>
          </p:nvSpPr>
          <p:spPr bwMode="auto">
            <a:xfrm rot="16200000">
              <a:off x="4979355" y="1598773"/>
              <a:ext cx="137159" cy="137159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166" name="AutoShape 33"/>
            <p:cNvSpPr>
              <a:spLocks noChangeArrowheads="1"/>
            </p:cNvSpPr>
            <p:nvPr/>
          </p:nvSpPr>
          <p:spPr bwMode="auto">
            <a:xfrm>
              <a:off x="3890662" y="1255587"/>
              <a:ext cx="410118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smtClean="0">
                  <a:latin typeface="Calibri"/>
                  <a:cs typeface="Calibri"/>
                </a:rPr>
                <a:t>{v+</a:t>
              </a:r>
              <a:r>
                <a:rPr lang="en-US" sz="2000" dirty="0" smtClean="0">
                  <a:latin typeface="Calibri"/>
                  <a:cs typeface="Calibri"/>
                </a:rPr>
                <a:t>}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171" name="AutoShape 33"/>
            <p:cNvSpPr>
              <a:spLocks noChangeArrowheads="1"/>
            </p:cNvSpPr>
            <p:nvPr/>
          </p:nvSpPr>
          <p:spPr bwMode="auto">
            <a:xfrm>
              <a:off x="4833724" y="1255587"/>
              <a:ext cx="499661" cy="332785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smtClean="0">
                  <a:latin typeface="Calibri"/>
                  <a:cs typeface="Calibri"/>
                </a:rPr>
                <a:t>{w</a:t>
              </a:r>
              <a:r>
                <a:rPr lang="en-US" sz="2000" dirty="0"/>
                <a:t>−</a:t>
              </a:r>
              <a:r>
                <a:rPr lang="en-US" sz="2000" dirty="0" smtClean="0">
                  <a:latin typeface="Calibri"/>
                  <a:cs typeface="Calibri"/>
                </a:rPr>
                <a:t>}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</p:grpSp>
      <p:sp>
        <p:nvSpPr>
          <p:cNvPr id="156" name="Rectangle 155"/>
          <p:cNvSpPr/>
          <p:nvPr/>
        </p:nvSpPr>
        <p:spPr bwMode="auto">
          <a:xfrm>
            <a:off x="177801" y="6625253"/>
            <a:ext cx="5862633" cy="184666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t">
            <a:sp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1200" baseline="30000" smtClean="0">
                <a:latin typeface="+mn-lt"/>
                <a:cs typeface="Calibri"/>
              </a:rPr>
              <a:t>**</a:t>
            </a:r>
            <a:r>
              <a:rPr lang="en-US" sz="1200" smtClean="0">
                <a:latin typeface="+mn-lt"/>
                <a:cs typeface="Calibri"/>
              </a:rPr>
              <a:t> checking if a belief is </a:t>
            </a:r>
            <a:r>
              <a:rPr lang="en-US" sz="1200" i="1" smtClean="0">
                <a:latin typeface="+mn-lt"/>
                <a:cs typeface="Calibri"/>
              </a:rPr>
              <a:t>possible </a:t>
            </a:r>
            <a:r>
              <a:rPr lang="en-US" sz="1200" smtClean="0">
                <a:latin typeface="+mn-lt"/>
                <a:cs typeface="Calibri"/>
              </a:rPr>
              <a:t>at a give node is NP-hard, checking if it is </a:t>
            </a:r>
            <a:r>
              <a:rPr lang="en-US" sz="1200" i="1" smtClean="0">
                <a:latin typeface="+mn-lt"/>
                <a:cs typeface="Calibri"/>
              </a:rPr>
              <a:t>certain</a:t>
            </a:r>
            <a:r>
              <a:rPr lang="en-US" sz="1200" smtClean="0">
                <a:latin typeface="+mn-lt"/>
                <a:cs typeface="Calibri"/>
              </a:rPr>
              <a:t> is co-NP-hard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6486975" y="1255588"/>
            <a:ext cx="1969322" cy="2240616"/>
            <a:chOff x="6486975" y="1255588"/>
            <a:chExt cx="1969322" cy="2240616"/>
          </a:xfrm>
        </p:grpSpPr>
        <p:sp>
          <p:nvSpPr>
            <p:cNvPr id="229" name="AutoShape 33"/>
            <p:cNvSpPr>
              <a:spLocks noChangeArrowheads="1"/>
            </p:cNvSpPr>
            <p:nvPr/>
          </p:nvSpPr>
          <p:spPr bwMode="auto">
            <a:xfrm>
              <a:off x="6602568" y="3163419"/>
              <a:ext cx="335353" cy="33278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smtClean="0">
                  <a:solidFill>
                    <a:srgbClr val="0000FF"/>
                  </a:solidFill>
                  <a:latin typeface="Calibri"/>
                  <a:cs typeface="Calibri"/>
                </a:rPr>
                <a:t>{</a:t>
              </a:r>
              <a:r>
                <a:rPr lang="en-GB" sz="2000">
                  <a:solidFill>
                    <a:srgbClr val="0000FF"/>
                  </a:solidFill>
                  <a:latin typeface="Calibri"/>
                  <a:cs typeface="Calibri"/>
                  <a:sym typeface="Symbol"/>
                </a:rPr>
                <a:t></a:t>
              </a:r>
              <a:r>
                <a:rPr lang="en-US" sz="2000" dirty="0" smtClean="0">
                  <a:solidFill>
                    <a:srgbClr val="0000FF"/>
                  </a:solidFill>
                  <a:latin typeface="Calibri"/>
                  <a:cs typeface="Calibri"/>
                </a:rPr>
                <a:t>}</a:t>
              </a:r>
              <a:endParaRPr lang="en-US" sz="2000" baseline="-250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  <p:sp>
          <p:nvSpPr>
            <p:cNvPr id="230" name="AutoShape 33"/>
            <p:cNvSpPr>
              <a:spLocks noChangeArrowheads="1"/>
            </p:cNvSpPr>
            <p:nvPr/>
          </p:nvSpPr>
          <p:spPr bwMode="auto">
            <a:xfrm>
              <a:off x="7913162" y="2418102"/>
              <a:ext cx="410118" cy="33278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smtClean="0">
                  <a:solidFill>
                    <a:srgbClr val="0000FF"/>
                  </a:solidFill>
                  <a:latin typeface="Calibri"/>
                  <a:cs typeface="Calibri"/>
                </a:rPr>
                <a:t>{v+</a:t>
              </a:r>
              <a:r>
                <a:rPr lang="en-US" sz="2000" dirty="0" smtClean="0">
                  <a:solidFill>
                    <a:srgbClr val="0000FF"/>
                  </a:solidFill>
                  <a:latin typeface="Calibri"/>
                  <a:cs typeface="Calibri"/>
                </a:rPr>
                <a:t>}</a:t>
              </a:r>
              <a:endParaRPr lang="en-US" sz="2000" baseline="-250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  <p:sp>
          <p:nvSpPr>
            <p:cNvPr id="231" name="AutoShape 33"/>
            <p:cNvSpPr>
              <a:spLocks noChangeArrowheads="1"/>
            </p:cNvSpPr>
            <p:nvPr/>
          </p:nvSpPr>
          <p:spPr bwMode="auto">
            <a:xfrm>
              <a:off x="6486975" y="2034338"/>
              <a:ext cx="432159" cy="33278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smtClean="0">
                  <a:latin typeface="Calibri"/>
                  <a:cs typeface="Calibri"/>
                </a:rPr>
                <a:t>{v</a:t>
              </a:r>
              <a:r>
                <a:rPr lang="en-US" sz="2000" dirty="0"/>
                <a:t>−</a:t>
              </a:r>
              <a:r>
                <a:rPr lang="en-US" sz="2000" dirty="0" smtClean="0">
                  <a:latin typeface="Calibri"/>
                  <a:cs typeface="Calibri"/>
                </a:rPr>
                <a:t>}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232" name="AutoShape 33"/>
            <p:cNvSpPr>
              <a:spLocks noChangeArrowheads="1"/>
            </p:cNvSpPr>
            <p:nvPr/>
          </p:nvSpPr>
          <p:spPr bwMode="auto">
            <a:xfrm>
              <a:off x="6525505" y="2418102"/>
              <a:ext cx="163030" cy="33278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dirty="0" smtClean="0">
                  <a:latin typeface="Calibri"/>
                  <a:cs typeface="Calibri"/>
                </a:rPr>
                <a:t>D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233" name="AutoShape 33"/>
            <p:cNvSpPr>
              <a:spLocks noChangeArrowheads="1"/>
            </p:cNvSpPr>
            <p:nvPr/>
          </p:nvSpPr>
          <p:spPr bwMode="auto">
            <a:xfrm>
              <a:off x="6978158" y="3163419"/>
              <a:ext cx="130469" cy="33278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dirty="0" smtClean="0">
                  <a:latin typeface="Calibri"/>
                  <a:cs typeface="Calibri"/>
                </a:rPr>
                <a:t>E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237" name="AutoShape 33"/>
            <p:cNvSpPr>
              <a:spLocks noChangeArrowheads="1"/>
            </p:cNvSpPr>
            <p:nvPr/>
          </p:nvSpPr>
          <p:spPr bwMode="auto">
            <a:xfrm>
              <a:off x="7741402" y="2418102"/>
              <a:ext cx="141991" cy="33278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dirty="0" smtClean="0">
                  <a:latin typeface="Calibri"/>
                  <a:cs typeface="Calibri"/>
                </a:rPr>
                <a:t>C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239" name="AutoShape 33"/>
            <p:cNvSpPr>
              <a:spLocks noChangeArrowheads="1"/>
            </p:cNvSpPr>
            <p:nvPr/>
          </p:nvSpPr>
          <p:spPr bwMode="auto">
            <a:xfrm>
              <a:off x="8249635" y="1617681"/>
              <a:ext cx="159123" cy="33278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dirty="0" smtClean="0">
                  <a:latin typeface="Calibri"/>
                  <a:cs typeface="Calibri"/>
                </a:rPr>
                <a:t>A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240" name="AutoShape 33"/>
            <p:cNvSpPr>
              <a:spLocks noChangeArrowheads="1"/>
            </p:cNvSpPr>
            <p:nvPr/>
          </p:nvSpPr>
          <p:spPr bwMode="auto">
            <a:xfrm>
              <a:off x="7006685" y="1617681"/>
              <a:ext cx="144746" cy="33278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smtClean="0">
                  <a:latin typeface="Calibri"/>
                  <a:cs typeface="Calibri"/>
                </a:rPr>
                <a:t>B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cxnSp>
          <p:nvCxnSpPr>
            <p:cNvPr id="241" name="Straight Arrow Connector 240"/>
            <p:cNvCxnSpPr/>
            <p:nvPr/>
          </p:nvCxnSpPr>
          <p:spPr bwMode="auto">
            <a:xfrm rot="16200000" flipH="1">
              <a:off x="6572900" y="2563856"/>
              <a:ext cx="723305" cy="441392"/>
            </a:xfrm>
            <a:prstGeom prst="straightConnector1">
              <a:avLst/>
            </a:prstGeom>
            <a:solidFill>
              <a:schemeClr val="bg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242" name="Oval 241"/>
            <p:cNvSpPr/>
            <p:nvPr/>
          </p:nvSpPr>
          <p:spPr bwMode="auto">
            <a:xfrm rot="16200000">
              <a:off x="6660817" y="2367124"/>
              <a:ext cx="137159" cy="137159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243" name="Straight Arrow Connector 64"/>
            <p:cNvCxnSpPr/>
            <p:nvPr/>
          </p:nvCxnSpPr>
          <p:spPr bwMode="auto">
            <a:xfrm rot="5400000">
              <a:off x="7096015" y="2560750"/>
              <a:ext cx="728035" cy="452334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244" name="Oval 243"/>
            <p:cNvSpPr/>
            <p:nvPr/>
          </p:nvSpPr>
          <p:spPr bwMode="auto">
            <a:xfrm rot="16200000">
              <a:off x="7613317" y="2367124"/>
              <a:ext cx="137159" cy="13715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245" name="Straight Arrow Connector 244"/>
            <p:cNvCxnSpPr/>
            <p:nvPr/>
          </p:nvCxnSpPr>
          <p:spPr bwMode="auto">
            <a:xfrm rot="16200000" flipH="1">
              <a:off x="7061850" y="1795506"/>
              <a:ext cx="723305" cy="441392"/>
            </a:xfrm>
            <a:prstGeom prst="straightConnector1">
              <a:avLst/>
            </a:prstGeom>
            <a:solidFill>
              <a:schemeClr val="bg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246" name="Oval 245"/>
            <p:cNvSpPr/>
            <p:nvPr/>
          </p:nvSpPr>
          <p:spPr bwMode="auto">
            <a:xfrm rot="16200000">
              <a:off x="7149767" y="1598774"/>
              <a:ext cx="137159" cy="137159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247" name="Straight Arrow Connector 64"/>
            <p:cNvCxnSpPr/>
            <p:nvPr/>
          </p:nvCxnSpPr>
          <p:spPr bwMode="auto">
            <a:xfrm rot="5400000">
              <a:off x="7584965" y="1792400"/>
              <a:ext cx="728035" cy="452334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248" name="Oval 247"/>
            <p:cNvSpPr/>
            <p:nvPr/>
          </p:nvSpPr>
          <p:spPr bwMode="auto">
            <a:xfrm rot="16200000">
              <a:off x="8102267" y="1598774"/>
              <a:ext cx="137159" cy="137159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252" name="Oval 251"/>
            <p:cNvSpPr/>
            <p:nvPr/>
          </p:nvSpPr>
          <p:spPr bwMode="auto">
            <a:xfrm rot="16200000">
              <a:off x="7124367" y="3138649"/>
              <a:ext cx="137159" cy="13715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259" name="AutoShape 33"/>
            <p:cNvSpPr>
              <a:spLocks noChangeArrowheads="1"/>
            </p:cNvSpPr>
            <p:nvPr/>
          </p:nvSpPr>
          <p:spPr bwMode="auto">
            <a:xfrm>
              <a:off x="7013574" y="1255588"/>
              <a:ext cx="410118" cy="33278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smtClean="0">
                  <a:latin typeface="Calibri"/>
                  <a:cs typeface="Calibri"/>
                </a:rPr>
                <a:t>{v+</a:t>
              </a:r>
              <a:r>
                <a:rPr lang="en-US" sz="2000" dirty="0" smtClean="0">
                  <a:latin typeface="Calibri"/>
                  <a:cs typeface="Calibri"/>
                </a:rPr>
                <a:t>}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  <p:sp>
          <p:nvSpPr>
            <p:cNvPr id="260" name="AutoShape 33"/>
            <p:cNvSpPr>
              <a:spLocks noChangeArrowheads="1"/>
            </p:cNvSpPr>
            <p:nvPr/>
          </p:nvSpPr>
          <p:spPr bwMode="auto">
            <a:xfrm>
              <a:off x="7956636" y="1255588"/>
              <a:ext cx="499661" cy="33278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000" smtClean="0">
                  <a:latin typeface="Calibri"/>
                  <a:cs typeface="Calibri"/>
                </a:rPr>
                <a:t>{w</a:t>
              </a:r>
              <a:r>
                <a:rPr lang="en-US" sz="2000" dirty="0"/>
                <a:t>−</a:t>
              </a:r>
              <a:r>
                <a:rPr lang="en-US" sz="2000" dirty="0" smtClean="0">
                  <a:latin typeface="Calibri"/>
                  <a:cs typeface="Calibri"/>
                </a:rPr>
                <a:t>}</a:t>
              </a:r>
              <a:endParaRPr lang="en-US" sz="2000" baseline="-25000" dirty="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68" grpId="0"/>
      <p:bldP spid="169" grpId="0"/>
      <p:bldP spid="264" grpId="0"/>
      <p:bldP spid="1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4525" y="5524500"/>
            <a:ext cx="7661117" cy="9541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rtlCol="0">
            <a:spAutoFit/>
          </a:bodyPr>
          <a:lstStyle/>
          <a:p>
            <a:pPr defTabSz="2656912" eaLnBrk="0" hangingPunct="0">
              <a:spcAft>
                <a:spcPts val="0"/>
              </a:spcAft>
              <a:tabLst>
                <a:tab pos="1790700" algn="l"/>
              </a:tabLst>
              <a:defRPr/>
            </a:pPr>
            <a:r>
              <a:rPr lang="en-US" sz="2800" kern="0" dirty="0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Please visit us at the poster session Th, 3:30pm</a:t>
            </a:r>
          </a:p>
          <a:p>
            <a:pPr defTabSz="2656912" eaLnBrk="0" hangingPunct="0">
              <a:spcAft>
                <a:spcPts val="0"/>
              </a:spcAft>
              <a:tabLst>
                <a:tab pos="1790700" algn="l"/>
              </a:tabLst>
              <a:defRPr/>
            </a:pPr>
            <a:r>
              <a:rPr lang="en-US" sz="2800" kern="0" dirty="0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    or at:</a:t>
            </a:r>
            <a:endParaRPr lang="en-US" sz="2800" kern="0" dirty="0" smtClean="0">
              <a:solidFill>
                <a:srgbClr val="FF0000"/>
              </a:solidFill>
              <a:latin typeface="Calibri"/>
              <a:cs typeface="Calibri"/>
              <a:sym typeface="Symbol"/>
            </a:endParaRPr>
          </a:p>
        </p:txBody>
      </p:sp>
      <p:sp>
        <p:nvSpPr>
          <p:cNvPr id="9220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C3774-3251-224C-B2B5-A0496B7A7971}" type="slidenum">
              <a:rPr lang="de-DE"/>
              <a:pPr/>
              <a:t>24</a:t>
            </a:fld>
            <a:endParaRPr lang="de-DE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1" y="13729"/>
            <a:ext cx="7009932" cy="492443"/>
          </a:xfrm>
        </p:spPr>
        <p:txBody>
          <a:bodyPr/>
          <a:lstStyle/>
          <a:p>
            <a:r>
              <a:rPr lang="en-US"/>
              <a:t>Take-aways automatic conflict resolution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931413" y="4089400"/>
            <a:ext cx="3030987" cy="1346200"/>
          </a:xfrm>
          <a:prstGeom prst="roundRect">
            <a:avLst>
              <a:gd name="adj" fmla="val 8208"/>
            </a:avLst>
          </a:prstGeom>
          <a:solidFill>
            <a:srgbClr val="3366FF">
              <a:alpha val="25000"/>
            </a:srgbClr>
          </a:solidFill>
          <a:ln w="19050" cap="flat" cmpd="sng" algn="ctr">
            <a:solidFill>
              <a:srgbClr val="3366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91440" tIns="0" rIns="0" bIns="0">
            <a:noAutofit/>
          </a:bodyPr>
          <a:lstStyle/>
          <a:p>
            <a:pPr defTabSz="2656912" eaLnBrk="0" hangingPunct="0">
              <a:spcAft>
                <a:spcPts val="0"/>
              </a:spcAft>
              <a:tabLst>
                <a:tab pos="1790700" algn="l"/>
              </a:tabLst>
              <a:defRPr/>
            </a:pPr>
            <a:endParaRPr lang="en-US" sz="2000" kern="0" smtClean="0">
              <a:latin typeface="Calibri"/>
              <a:cs typeface="Calibri"/>
              <a:sym typeface="Symbol"/>
            </a:endParaRPr>
          </a:p>
        </p:txBody>
      </p:sp>
      <p:sp>
        <p:nvSpPr>
          <p:cNvPr id="9" name="Text Placeholder 41"/>
          <p:cNvSpPr txBox="1">
            <a:spLocks/>
          </p:cNvSpPr>
          <p:nvPr/>
        </p:nvSpPr>
        <p:spPr bwMode="auto">
          <a:xfrm>
            <a:off x="4490223" y="4565708"/>
            <a:ext cx="16414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1588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1800" kern="0">
                <a:solidFill>
                  <a:srgbClr val="3366FF"/>
                </a:solidFill>
                <a:latin typeface="Calibri"/>
                <a:cs typeface="Calibri"/>
              </a:rPr>
              <a:t>in the paper &amp; TR</a:t>
            </a:r>
          </a:p>
        </p:txBody>
      </p:sp>
      <p:sp>
        <p:nvSpPr>
          <p:cNvPr id="10" name="Freeform 9"/>
          <p:cNvSpPr/>
          <p:nvPr/>
        </p:nvSpPr>
        <p:spPr bwMode="auto">
          <a:xfrm rot="2913317" flipH="1">
            <a:off x="4129280" y="4584009"/>
            <a:ext cx="143263" cy="509871"/>
          </a:xfrm>
          <a:custGeom>
            <a:avLst/>
            <a:gdLst>
              <a:gd name="connsiteX0" fmla="*/ 0 w 190500"/>
              <a:gd name="connsiteY0" fmla="*/ 0 h 381000"/>
              <a:gd name="connsiteX1" fmla="*/ 133350 w 190500"/>
              <a:gd name="connsiteY1" fmla="*/ 107950 h 381000"/>
              <a:gd name="connsiteX2" fmla="*/ 114300 w 190500"/>
              <a:gd name="connsiteY2" fmla="*/ 279400 h 381000"/>
              <a:gd name="connsiteX3" fmla="*/ 190500 w 190500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381000">
                <a:moveTo>
                  <a:pt x="0" y="0"/>
                </a:moveTo>
                <a:cubicBezTo>
                  <a:pt x="57150" y="30691"/>
                  <a:pt x="114300" y="61383"/>
                  <a:pt x="133350" y="107950"/>
                </a:cubicBezTo>
                <a:cubicBezTo>
                  <a:pt x="152400" y="154517"/>
                  <a:pt x="104775" y="233892"/>
                  <a:pt x="114300" y="279400"/>
                </a:cubicBezTo>
                <a:cubicBezTo>
                  <a:pt x="123825" y="324908"/>
                  <a:pt x="190500" y="381000"/>
                  <a:pt x="190500" y="381000"/>
                </a:cubicBezTo>
              </a:path>
            </a:pathLst>
          </a:cu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2"/>
          <p:cNvSpPr txBox="1">
            <a:spLocks/>
          </p:cNvSpPr>
          <p:nvPr/>
        </p:nvSpPr>
        <p:spPr>
          <a:xfrm>
            <a:off x="530482" y="4023557"/>
            <a:ext cx="3908941" cy="1526343"/>
          </a:xfrm>
          <a:prstGeom prst="rect">
            <a:avLst/>
          </a:prstGeom>
        </p:spPr>
        <p:txBody>
          <a:bodyPr/>
          <a:lstStyle/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bulk inserts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agreement checking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consensus value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lineage computation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12" name="Text Placeholder 12"/>
          <p:cNvSpPr txBox="1">
            <a:spLocks/>
          </p:cNvSpPr>
          <p:nvPr/>
        </p:nvSpPr>
        <p:spPr>
          <a:xfrm>
            <a:off x="524525" y="777959"/>
            <a:ext cx="8019472" cy="3444791"/>
          </a:xfrm>
          <a:prstGeom prst="rect">
            <a:avLst/>
          </a:prstGeom>
        </p:spPr>
        <p:txBody>
          <a:bodyPr/>
          <a:lstStyle/>
          <a:p>
            <a:pPr marL="339725" marR="0" lvl="0" indent="-3397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Problem </a:t>
            </a:r>
          </a:p>
          <a:p>
            <a:pPr marL="339725" marR="0" lvl="0" indent="-3397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Given explicit beliefs &amp; trust mappings, how to assign consistent value assignment to users?</a:t>
            </a:r>
          </a:p>
          <a:p>
            <a:pPr marL="339725" marR="0" lvl="0" indent="-3397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39725" marR="0" lvl="0" indent="-3397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Our solution</a:t>
            </a:r>
          </a:p>
          <a:p>
            <a:pPr marL="339725" marR="0" lvl="0" indent="-3397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Stable solutions with possible/certain value semantics</a:t>
            </a:r>
          </a:p>
          <a:p>
            <a:pPr marL="339725" marR="0" lvl="0" indent="-3397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PTIME algorithm [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(n</a:t>
            </a:r>
            <a:r>
              <a:rPr kumimoji="0" lang="en-US" sz="2400" b="1" i="0" u="none" strike="noStrike" kern="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worst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case,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(n)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experiments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]</a:t>
            </a:r>
          </a:p>
          <a:p>
            <a:pPr marL="339725" marR="0" lvl="0" indent="-3397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Several extensions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negative beliefs: 3 semantics, two hard, one 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O</a:t>
            </a: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(n</a:t>
            </a:r>
            <a:r>
              <a:rPr kumimoji="0" lang="en-US" sz="2200" b="1" i="0" u="none" strike="noStrike" kern="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2</a:t>
            </a: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)</a:t>
            </a:r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1813182" y="6046784"/>
            <a:ext cx="4912673" cy="369332"/>
          </a:xfrm>
          <a:prstGeom prst="rect">
            <a:avLst/>
          </a:prstGeom>
          <a:solidFill>
            <a:srgbClr val="ADCEE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0" bIns="0" rtlCol="0">
            <a:spAutoFit/>
          </a:bodyPr>
          <a:lstStyle/>
          <a:p>
            <a:pPr defTabSz="2656912" eaLnBrk="0" hangingPunct="0">
              <a:spcAft>
                <a:spcPts val="0"/>
              </a:spcAft>
              <a:tabLst>
                <a:tab pos="1790700" algn="l"/>
              </a:tabLst>
              <a:defRPr/>
            </a:pPr>
            <a:r>
              <a:rPr lang="en-GB" sz="2400">
                <a:solidFill>
                  <a:srgbClr val="0000FF"/>
                </a:solidFill>
                <a:latin typeface="Calibri"/>
                <a:cs typeface="Calibri"/>
              </a:rPr>
              <a:t>http://db.cs.washington.edu/beliefDB</a:t>
            </a:r>
            <a:endParaRPr lang="en-US" sz="2400" dirty="0" smtClean="0">
              <a:solidFill>
                <a:srgbClr val="0000F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00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763000" y="6594475"/>
            <a:ext cx="200025" cy="215900"/>
          </a:xfrm>
          <a:noFill/>
        </p:spPr>
        <p:txBody>
          <a:bodyPr/>
          <a:lstStyle/>
          <a:p>
            <a:pPr defTabSz="822325"/>
            <a:fld id="{7756AD1F-03C1-4D38-B900-DB8A97A5FF3F}" type="slidenum">
              <a:rPr lang="de-DE" smtClean="0"/>
              <a:pPr defTabSz="822325"/>
              <a:t>25</a:t>
            </a:fld>
            <a:endParaRPr lang="de-DE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30196" y="1571035"/>
            <a:ext cx="6883615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 eaLnBrk="1" hangingPunct="1">
              <a:spcAft>
                <a:spcPts val="0"/>
              </a:spcAft>
              <a:buFontTx/>
              <a:buNone/>
            </a:pPr>
            <a:r>
              <a:rPr lang="de-AT" sz="19900" dirty="0" smtClean="0"/>
              <a:t>poster</a:t>
            </a:r>
            <a:endParaRPr lang="en-US" sz="199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48"/>
          <p:cNvSpPr>
            <a:spLocks noGrp="1"/>
          </p:cNvSpPr>
          <p:nvPr>
            <p:ph type="title"/>
          </p:nvPr>
        </p:nvSpPr>
        <p:spPr>
          <a:xfrm>
            <a:off x="177801" y="13729"/>
            <a:ext cx="8208177" cy="492443"/>
          </a:xfrm>
        </p:spPr>
        <p:txBody>
          <a:bodyPr/>
          <a:lstStyle/>
          <a:p>
            <a:r>
              <a:rPr lang="en-US" dirty="0" smtClean="0"/>
              <a:t>1. Conflicts &amp; Trust mappings in Community DBs</a:t>
            </a:r>
            <a:endParaRPr lang="en-US" dirty="0"/>
          </a:p>
        </p:txBody>
      </p:sp>
      <p:grpSp>
        <p:nvGrpSpPr>
          <p:cNvPr id="217" name="Group 216"/>
          <p:cNvGrpSpPr/>
          <p:nvPr/>
        </p:nvGrpSpPr>
        <p:grpSpPr>
          <a:xfrm>
            <a:off x="107040" y="689269"/>
            <a:ext cx="8681727" cy="6120650"/>
            <a:chOff x="107040" y="689269"/>
            <a:chExt cx="8681727" cy="6120650"/>
          </a:xfrm>
        </p:grpSpPr>
        <p:grpSp>
          <p:nvGrpSpPr>
            <p:cNvPr id="2" name="Group 236"/>
            <p:cNvGrpSpPr/>
            <p:nvPr/>
          </p:nvGrpSpPr>
          <p:grpSpPr>
            <a:xfrm>
              <a:off x="4718872" y="2330536"/>
              <a:ext cx="918208" cy="1205281"/>
              <a:chOff x="4718872" y="2330536"/>
              <a:chExt cx="918208" cy="1205281"/>
            </a:xfrm>
          </p:grpSpPr>
          <p:pic>
            <p:nvPicPr>
              <p:cNvPr id="232" name="Picture 23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8872" y="2330536"/>
                <a:ext cx="918208" cy="918208"/>
              </a:xfrm>
              <a:prstGeom prst="rect">
                <a:avLst/>
              </a:prstGeom>
            </p:spPr>
          </p:pic>
          <p:sp>
            <p:nvSpPr>
              <p:cNvPr id="233" name="Rectangle 232"/>
              <p:cNvSpPr/>
              <p:nvPr/>
            </p:nvSpPr>
            <p:spPr bwMode="auto">
              <a:xfrm>
                <a:off x="4926881" y="3228040"/>
                <a:ext cx="502191" cy="30777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827213" algn="r"/>
                    <a:tab pos="1887538" algn="l"/>
                    <a:tab pos="4341813" algn="r"/>
                  </a:tabLst>
                </a:pPr>
                <a:r>
                  <a:rPr lang="en-US" sz="2000" dirty="0" smtClean="0">
                    <a:latin typeface="Calibri"/>
                    <a:cs typeface="Calibri"/>
                  </a:rPr>
                  <a:t>Alice</a:t>
                </a:r>
              </a:p>
            </p:txBody>
          </p:sp>
        </p:grpSp>
        <p:grpSp>
          <p:nvGrpSpPr>
            <p:cNvPr id="3" name="Group 237"/>
            <p:cNvGrpSpPr/>
            <p:nvPr/>
          </p:nvGrpSpPr>
          <p:grpSpPr>
            <a:xfrm>
              <a:off x="6866964" y="689269"/>
              <a:ext cx="918208" cy="1200584"/>
              <a:chOff x="6866964" y="689269"/>
              <a:chExt cx="918208" cy="1200584"/>
            </a:xfrm>
          </p:grpSpPr>
          <p:pic>
            <p:nvPicPr>
              <p:cNvPr id="238" name="Picture 23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66964" y="689269"/>
                <a:ext cx="918208" cy="918208"/>
              </a:xfrm>
              <a:prstGeom prst="rect">
                <a:avLst/>
              </a:prstGeom>
            </p:spPr>
          </p:pic>
          <p:sp>
            <p:nvSpPr>
              <p:cNvPr id="239" name="Rectangle 238"/>
              <p:cNvSpPr/>
              <p:nvPr/>
            </p:nvSpPr>
            <p:spPr bwMode="auto">
              <a:xfrm>
                <a:off x="7121310" y="1582076"/>
                <a:ext cx="409517" cy="30777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827213" algn="r"/>
                    <a:tab pos="1887538" algn="l"/>
                    <a:tab pos="4341813" algn="r"/>
                  </a:tabLst>
                </a:pPr>
                <a:r>
                  <a:rPr lang="en-US" sz="2000" smtClean="0">
                    <a:latin typeface="Calibri"/>
                    <a:cs typeface="Calibri"/>
                  </a:rPr>
                  <a:t>Bob</a:t>
                </a:r>
              </a:p>
            </p:txBody>
          </p:sp>
        </p:grpSp>
        <p:grpSp>
          <p:nvGrpSpPr>
            <p:cNvPr id="4" name="Group 279"/>
            <p:cNvGrpSpPr/>
            <p:nvPr/>
          </p:nvGrpSpPr>
          <p:grpSpPr>
            <a:xfrm>
              <a:off x="6594954" y="1901581"/>
              <a:ext cx="1462229" cy="311047"/>
              <a:chOff x="6990669" y="4925827"/>
              <a:chExt cx="1462229" cy="311047"/>
            </a:xfrm>
          </p:grpSpPr>
          <p:grpSp>
            <p:nvGrpSpPr>
              <p:cNvPr id="5" name="Group 126"/>
              <p:cNvGrpSpPr/>
              <p:nvPr/>
            </p:nvGrpSpPr>
            <p:grpSpPr>
              <a:xfrm>
                <a:off x="6990669" y="4943402"/>
                <a:ext cx="1462229" cy="293472"/>
                <a:chOff x="3450662" y="4644945"/>
                <a:chExt cx="1462229" cy="293472"/>
              </a:xfrm>
              <a:solidFill>
                <a:srgbClr val="6B93CC"/>
              </a:solidFill>
            </p:grpSpPr>
            <p:sp>
              <p:nvSpPr>
                <p:cNvPr id="247" name="Rectangle 246"/>
                <p:cNvSpPr/>
                <p:nvPr/>
              </p:nvSpPr>
              <p:spPr bwMode="auto">
                <a:xfrm>
                  <a:off x="4067934" y="4644945"/>
                  <a:ext cx="844957" cy="293472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  <p:sp>
              <p:nvSpPr>
                <p:cNvPr id="248" name="Rectangle 247"/>
                <p:cNvSpPr/>
                <p:nvPr/>
              </p:nvSpPr>
              <p:spPr bwMode="auto">
                <a:xfrm>
                  <a:off x="3450662" y="4644945"/>
                  <a:ext cx="617273" cy="293472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</p:grpSp>
          <p:sp>
            <p:nvSpPr>
              <p:cNvPr id="245" name="Rectangle 244"/>
              <p:cNvSpPr/>
              <p:nvPr/>
            </p:nvSpPr>
            <p:spPr bwMode="auto">
              <a:xfrm>
                <a:off x="7047688" y="4925827"/>
                <a:ext cx="568753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i="1" u="sng" smtClean="0">
                    <a:solidFill>
                      <a:schemeClr val="bg1"/>
                    </a:solidFill>
                    <a:latin typeface="+mn-lt"/>
                    <a:cs typeface="Calibri"/>
                  </a:rPr>
                  <a:t>glyph</a:t>
                </a:r>
              </a:p>
            </p:txBody>
          </p:sp>
          <p:sp>
            <p:nvSpPr>
              <p:cNvPr id="246" name="Rectangle 245"/>
              <p:cNvSpPr/>
              <p:nvPr/>
            </p:nvSpPr>
            <p:spPr bwMode="auto">
              <a:xfrm>
                <a:off x="7752823" y="4925827"/>
                <a:ext cx="597382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i="1" smtClean="0">
                    <a:solidFill>
                      <a:schemeClr val="bg1"/>
                    </a:solidFill>
                    <a:latin typeface="+mn-lt"/>
                    <a:cs typeface="Calibri"/>
                  </a:rPr>
                  <a:t>origin</a:t>
                </a:r>
              </a:p>
            </p:txBody>
          </p:sp>
        </p:grpSp>
        <p:grpSp>
          <p:nvGrpSpPr>
            <p:cNvPr id="6" name="Group 238"/>
            <p:cNvGrpSpPr/>
            <p:nvPr/>
          </p:nvGrpSpPr>
          <p:grpSpPr>
            <a:xfrm>
              <a:off x="6594954" y="2193579"/>
              <a:ext cx="1462229" cy="308085"/>
              <a:chOff x="6594954" y="2199929"/>
              <a:chExt cx="1462229" cy="308085"/>
            </a:xfrm>
          </p:grpSpPr>
          <p:grpSp>
            <p:nvGrpSpPr>
              <p:cNvPr id="7" name="Group 261"/>
              <p:cNvGrpSpPr/>
              <p:nvPr/>
            </p:nvGrpSpPr>
            <p:grpSpPr>
              <a:xfrm>
                <a:off x="6594954" y="2199929"/>
                <a:ext cx="1462229" cy="308085"/>
                <a:chOff x="6990669" y="5222261"/>
                <a:chExt cx="1462229" cy="308085"/>
              </a:xfrm>
            </p:grpSpPr>
            <p:grpSp>
              <p:nvGrpSpPr>
                <p:cNvPr id="8" name="Group 129"/>
                <p:cNvGrpSpPr/>
                <p:nvPr/>
              </p:nvGrpSpPr>
              <p:grpSpPr>
                <a:xfrm>
                  <a:off x="6990669" y="5236874"/>
                  <a:ext cx="1462229" cy="293472"/>
                  <a:chOff x="3450662" y="4644945"/>
                  <a:chExt cx="1462229" cy="293472"/>
                </a:xfrm>
                <a:solidFill>
                  <a:srgbClr val="DADFED"/>
                </a:solidFill>
              </p:grpSpPr>
              <p:sp>
                <p:nvSpPr>
                  <p:cNvPr id="288" name="Rectangle 287"/>
                  <p:cNvSpPr/>
                  <p:nvPr/>
                </p:nvSpPr>
                <p:spPr bwMode="auto">
                  <a:xfrm>
                    <a:off x="4067934" y="4644945"/>
                    <a:ext cx="844957" cy="293472"/>
                  </a:xfrm>
                  <a:prstGeom prst="rect">
                    <a:avLst/>
                  </a:prstGeom>
                  <a:solidFill>
                    <a:srgbClr val="D0D6E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3450662" y="4644945"/>
                    <a:ext cx="617273" cy="293472"/>
                  </a:xfrm>
                  <a:prstGeom prst="rect">
                    <a:avLst/>
                  </a:prstGeom>
                  <a:solidFill>
                    <a:srgbClr val="D0D6E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</p:grpSp>
            <p:sp>
              <p:nvSpPr>
                <p:cNvPr id="286" name="Rectangle 285"/>
                <p:cNvSpPr/>
                <p:nvPr/>
              </p:nvSpPr>
              <p:spPr bwMode="auto">
                <a:xfrm>
                  <a:off x="7844829" y="5222261"/>
                  <a:ext cx="381527" cy="276999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r>
                    <a:rPr lang="en-US" sz="1800" smtClean="0">
                      <a:latin typeface="+mn-lt"/>
                      <a:cs typeface="Calibri"/>
                    </a:rPr>
                    <a:t>cow</a:t>
                  </a:r>
                </a:p>
              </p:txBody>
            </p:sp>
          </p:grpSp>
          <p:sp>
            <p:nvSpPr>
              <p:cNvPr id="274" name="Rectangle 273"/>
              <p:cNvSpPr/>
              <p:nvPr/>
            </p:nvSpPr>
            <p:spPr bwMode="auto">
              <a:xfrm>
                <a:off x="6978975" y="2259964"/>
                <a:ext cx="77996" cy="1846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baseline="-25000" smtClean="0">
                    <a:latin typeface="+mn-lt"/>
                    <a:cs typeface="Calibri"/>
                  </a:rPr>
                  <a:t>1</a:t>
                </a:r>
              </a:p>
            </p:txBody>
          </p:sp>
          <p:pic>
            <p:nvPicPr>
              <p:cNvPr id="276" name="Picture 275" descr="Fig_Script2_blue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0997" y="2265967"/>
                <a:ext cx="168276" cy="184150"/>
              </a:xfrm>
              <a:prstGeom prst="rect">
                <a:avLst/>
              </a:prstGeom>
            </p:spPr>
          </p:pic>
        </p:grpSp>
        <p:grpSp>
          <p:nvGrpSpPr>
            <p:cNvPr id="9" name="Group 279"/>
            <p:cNvGrpSpPr/>
            <p:nvPr/>
          </p:nvGrpSpPr>
          <p:grpSpPr>
            <a:xfrm>
              <a:off x="4446862" y="3544284"/>
              <a:ext cx="1462229" cy="311047"/>
              <a:chOff x="6990669" y="4925827"/>
              <a:chExt cx="1462229" cy="311047"/>
            </a:xfrm>
          </p:grpSpPr>
          <p:grpSp>
            <p:nvGrpSpPr>
              <p:cNvPr id="10" name="Group 126"/>
              <p:cNvGrpSpPr/>
              <p:nvPr/>
            </p:nvGrpSpPr>
            <p:grpSpPr>
              <a:xfrm>
                <a:off x="6990669" y="4943402"/>
                <a:ext cx="1462229" cy="293472"/>
                <a:chOff x="3450662" y="4644945"/>
                <a:chExt cx="1462229" cy="293472"/>
              </a:xfrm>
              <a:solidFill>
                <a:srgbClr val="6B93CC"/>
              </a:solidFill>
            </p:grpSpPr>
            <p:sp>
              <p:nvSpPr>
                <p:cNvPr id="387" name="Rectangle 386"/>
                <p:cNvSpPr/>
                <p:nvPr/>
              </p:nvSpPr>
              <p:spPr bwMode="auto">
                <a:xfrm>
                  <a:off x="4067934" y="4644945"/>
                  <a:ext cx="844957" cy="293472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  <p:sp>
              <p:nvSpPr>
                <p:cNvPr id="388" name="Rectangle 387"/>
                <p:cNvSpPr/>
                <p:nvPr/>
              </p:nvSpPr>
              <p:spPr bwMode="auto">
                <a:xfrm>
                  <a:off x="3450662" y="4644945"/>
                  <a:ext cx="617273" cy="293472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</p:grpSp>
          <p:sp>
            <p:nvSpPr>
              <p:cNvPr id="385" name="Rectangle 384"/>
              <p:cNvSpPr/>
              <p:nvPr/>
            </p:nvSpPr>
            <p:spPr bwMode="auto">
              <a:xfrm>
                <a:off x="7047688" y="4925827"/>
                <a:ext cx="568753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i="1" u="sng" smtClean="0">
                    <a:solidFill>
                      <a:schemeClr val="bg1"/>
                    </a:solidFill>
                    <a:latin typeface="+mn-lt"/>
                    <a:cs typeface="Calibri"/>
                  </a:rPr>
                  <a:t>glyph</a:t>
                </a:r>
              </a:p>
            </p:txBody>
          </p:sp>
          <p:sp>
            <p:nvSpPr>
              <p:cNvPr id="386" name="Rectangle 385"/>
              <p:cNvSpPr/>
              <p:nvPr/>
            </p:nvSpPr>
            <p:spPr bwMode="auto">
              <a:xfrm>
                <a:off x="7752823" y="4925827"/>
                <a:ext cx="597382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i="1" smtClean="0">
                    <a:solidFill>
                      <a:schemeClr val="bg1"/>
                    </a:solidFill>
                    <a:latin typeface="+mn-lt"/>
                    <a:cs typeface="Calibri"/>
                  </a:rPr>
                  <a:t>origin</a:t>
                </a:r>
              </a:p>
            </p:txBody>
          </p:sp>
        </p:grpSp>
        <p:grpSp>
          <p:nvGrpSpPr>
            <p:cNvPr id="11" name="Group 235"/>
            <p:cNvGrpSpPr/>
            <p:nvPr/>
          </p:nvGrpSpPr>
          <p:grpSpPr>
            <a:xfrm>
              <a:off x="4446862" y="3842632"/>
              <a:ext cx="1462229" cy="308085"/>
              <a:chOff x="4446862" y="3842632"/>
              <a:chExt cx="1462229" cy="308085"/>
            </a:xfrm>
          </p:grpSpPr>
          <p:grpSp>
            <p:nvGrpSpPr>
              <p:cNvPr id="12" name="Group 261"/>
              <p:cNvGrpSpPr/>
              <p:nvPr/>
            </p:nvGrpSpPr>
            <p:grpSpPr>
              <a:xfrm>
                <a:off x="4446862" y="3842632"/>
                <a:ext cx="1462229" cy="308085"/>
                <a:chOff x="6990669" y="5222261"/>
                <a:chExt cx="1462229" cy="308085"/>
              </a:xfrm>
            </p:grpSpPr>
            <p:grpSp>
              <p:nvGrpSpPr>
                <p:cNvPr id="13" name="Group 129"/>
                <p:cNvGrpSpPr/>
                <p:nvPr/>
              </p:nvGrpSpPr>
              <p:grpSpPr>
                <a:xfrm>
                  <a:off x="6990669" y="5236874"/>
                  <a:ext cx="1462229" cy="293472"/>
                  <a:chOff x="3450662" y="4644945"/>
                  <a:chExt cx="1462229" cy="293472"/>
                </a:xfrm>
                <a:solidFill>
                  <a:srgbClr val="DADFED"/>
                </a:solidFill>
              </p:grpSpPr>
              <p:sp>
                <p:nvSpPr>
                  <p:cNvPr id="395" name="Rectangle 394"/>
                  <p:cNvSpPr/>
                  <p:nvPr/>
                </p:nvSpPr>
                <p:spPr bwMode="auto">
                  <a:xfrm>
                    <a:off x="4067934" y="4644945"/>
                    <a:ext cx="844957" cy="293472"/>
                  </a:xfrm>
                  <a:prstGeom prst="rect">
                    <a:avLst/>
                  </a:prstGeom>
                  <a:solidFill>
                    <a:srgbClr val="D0D6E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  <p:sp>
                <p:nvSpPr>
                  <p:cNvPr id="396" name="Rectangle 395"/>
                  <p:cNvSpPr/>
                  <p:nvPr/>
                </p:nvSpPr>
                <p:spPr bwMode="auto">
                  <a:xfrm>
                    <a:off x="3450662" y="4644945"/>
                    <a:ext cx="617273" cy="293472"/>
                  </a:xfrm>
                  <a:prstGeom prst="rect">
                    <a:avLst/>
                  </a:prstGeom>
                  <a:solidFill>
                    <a:srgbClr val="D0D6E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</p:grpSp>
            <p:sp>
              <p:nvSpPr>
                <p:cNvPr id="394" name="Rectangle 393"/>
                <p:cNvSpPr/>
                <p:nvPr/>
              </p:nvSpPr>
              <p:spPr bwMode="auto">
                <a:xfrm>
                  <a:off x="7642345" y="5222261"/>
                  <a:ext cx="786498" cy="276999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r>
                    <a:rPr lang="en-US" sz="1800" smtClean="0">
                      <a:latin typeface="+mn-lt"/>
                      <a:cs typeface="Calibri"/>
                    </a:rPr>
                    <a:t>ship hull</a:t>
                  </a:r>
                </a:p>
              </p:txBody>
            </p:sp>
          </p:grpSp>
          <p:sp>
            <p:nvSpPr>
              <p:cNvPr id="391" name="Rectangle 390"/>
              <p:cNvSpPr/>
              <p:nvPr/>
            </p:nvSpPr>
            <p:spPr bwMode="auto">
              <a:xfrm>
                <a:off x="4830883" y="3902667"/>
                <a:ext cx="77996" cy="1846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baseline="-25000" smtClean="0">
                    <a:latin typeface="+mn-lt"/>
                    <a:cs typeface="Calibri"/>
                  </a:rPr>
                  <a:t>1</a:t>
                </a:r>
              </a:p>
            </p:txBody>
          </p:sp>
          <p:pic>
            <p:nvPicPr>
              <p:cNvPr id="392" name="Picture 391" descr="Fig_Script2_blue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66080" y="3908670"/>
                <a:ext cx="168276" cy="184150"/>
              </a:xfrm>
              <a:prstGeom prst="rect">
                <a:avLst/>
              </a:prstGeom>
            </p:spPr>
          </p:pic>
        </p:grpSp>
        <p:grpSp>
          <p:nvGrpSpPr>
            <p:cNvPr id="14" name="Group 304"/>
            <p:cNvGrpSpPr/>
            <p:nvPr/>
          </p:nvGrpSpPr>
          <p:grpSpPr>
            <a:xfrm>
              <a:off x="4446862" y="4436994"/>
              <a:ext cx="1462229" cy="298033"/>
              <a:chOff x="4446862" y="4436994"/>
              <a:chExt cx="1462229" cy="298033"/>
            </a:xfrm>
          </p:grpSpPr>
          <p:grpSp>
            <p:nvGrpSpPr>
              <p:cNvPr id="15" name="Group 273"/>
              <p:cNvGrpSpPr/>
              <p:nvPr/>
            </p:nvGrpSpPr>
            <p:grpSpPr>
              <a:xfrm>
                <a:off x="4446862" y="4436994"/>
                <a:ext cx="1462229" cy="298033"/>
                <a:chOff x="6990669" y="5819256"/>
                <a:chExt cx="1462229" cy="298033"/>
              </a:xfrm>
            </p:grpSpPr>
            <p:grpSp>
              <p:nvGrpSpPr>
                <p:cNvPr id="16" name="Group 135"/>
                <p:cNvGrpSpPr/>
                <p:nvPr/>
              </p:nvGrpSpPr>
              <p:grpSpPr>
                <a:xfrm>
                  <a:off x="6990669" y="5823817"/>
                  <a:ext cx="1462229" cy="293472"/>
                  <a:chOff x="3450662" y="4644945"/>
                  <a:chExt cx="1462229" cy="293472"/>
                </a:xfrm>
                <a:solidFill>
                  <a:srgbClr val="DADFED"/>
                </a:solidFill>
              </p:grpSpPr>
              <p:sp>
                <p:nvSpPr>
                  <p:cNvPr id="221" name="Rectangle 220"/>
                  <p:cNvSpPr/>
                  <p:nvPr/>
                </p:nvSpPr>
                <p:spPr bwMode="auto">
                  <a:xfrm>
                    <a:off x="4067934" y="4644945"/>
                    <a:ext cx="844957" cy="293472"/>
                  </a:xfrm>
                  <a:prstGeom prst="rect">
                    <a:avLst/>
                  </a:prstGeom>
                  <a:solidFill>
                    <a:srgbClr val="D0D6E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 bwMode="auto">
                  <a:xfrm>
                    <a:off x="3450662" y="4644945"/>
                    <a:ext cx="617273" cy="293472"/>
                  </a:xfrm>
                  <a:prstGeom prst="rect">
                    <a:avLst/>
                  </a:prstGeom>
                  <a:solidFill>
                    <a:srgbClr val="D0D6E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</p:grpSp>
            <p:sp>
              <p:nvSpPr>
                <p:cNvPr id="220" name="Rectangle 219"/>
                <p:cNvSpPr/>
                <p:nvPr/>
              </p:nvSpPr>
              <p:spPr bwMode="auto">
                <a:xfrm>
                  <a:off x="7748655" y="5819256"/>
                  <a:ext cx="553637" cy="276999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r>
                    <a:rPr lang="en-US" sz="1800" smtClean="0">
                      <a:latin typeface="+mn-lt"/>
                      <a:cs typeface="Calibri"/>
                    </a:rPr>
                    <a:t>arrow</a:t>
                  </a:r>
                </a:p>
              </p:txBody>
            </p:sp>
          </p:grpSp>
          <p:sp>
            <p:nvSpPr>
              <p:cNvPr id="214" name="Rectangle 213"/>
              <p:cNvSpPr/>
              <p:nvPr/>
            </p:nvSpPr>
            <p:spPr bwMode="auto">
              <a:xfrm>
                <a:off x="4830883" y="4496911"/>
                <a:ext cx="77996" cy="1846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baseline="-25000" smtClean="0">
                    <a:latin typeface="+mn-lt"/>
                    <a:cs typeface="Calibri"/>
                  </a:rPr>
                  <a:t>3</a:t>
                </a:r>
              </a:p>
            </p:txBody>
          </p:sp>
          <p:pic>
            <p:nvPicPr>
              <p:cNvPr id="215" name="Picture 214" descr="Fig_Script3_blue.png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0368" y="4496911"/>
                <a:ext cx="139700" cy="184150"/>
              </a:xfrm>
              <a:prstGeom prst="rect">
                <a:avLst/>
              </a:prstGeom>
            </p:spPr>
          </p:pic>
        </p:grpSp>
        <p:grpSp>
          <p:nvGrpSpPr>
            <p:cNvPr id="17" name="Group 240"/>
            <p:cNvGrpSpPr/>
            <p:nvPr/>
          </p:nvGrpSpPr>
          <p:grpSpPr>
            <a:xfrm>
              <a:off x="6594954" y="2787941"/>
              <a:ext cx="1462229" cy="298033"/>
              <a:chOff x="6594954" y="2794291"/>
              <a:chExt cx="1462229" cy="298033"/>
            </a:xfrm>
          </p:grpSpPr>
          <p:grpSp>
            <p:nvGrpSpPr>
              <p:cNvPr id="18" name="Group 273"/>
              <p:cNvGrpSpPr/>
              <p:nvPr/>
            </p:nvGrpSpPr>
            <p:grpSpPr>
              <a:xfrm>
                <a:off x="6594954" y="2794291"/>
                <a:ext cx="1462229" cy="298033"/>
                <a:chOff x="6990669" y="5819256"/>
                <a:chExt cx="1462229" cy="298033"/>
              </a:xfrm>
            </p:grpSpPr>
            <p:grpSp>
              <p:nvGrpSpPr>
                <p:cNvPr id="19" name="Group 135"/>
                <p:cNvGrpSpPr/>
                <p:nvPr/>
              </p:nvGrpSpPr>
              <p:grpSpPr>
                <a:xfrm>
                  <a:off x="6990669" y="5823817"/>
                  <a:ext cx="1462229" cy="293472"/>
                  <a:chOff x="3450662" y="4644945"/>
                  <a:chExt cx="1462229" cy="293472"/>
                </a:xfrm>
                <a:solidFill>
                  <a:srgbClr val="DADFED"/>
                </a:solidFill>
              </p:grpSpPr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4067934" y="4644945"/>
                    <a:ext cx="844957" cy="293472"/>
                  </a:xfrm>
                  <a:prstGeom prst="rect">
                    <a:avLst/>
                  </a:prstGeom>
                  <a:solidFill>
                    <a:srgbClr val="D0D6E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  <p:sp>
                <p:nvSpPr>
                  <p:cNvPr id="321" name="Rectangle 320"/>
                  <p:cNvSpPr/>
                  <p:nvPr/>
                </p:nvSpPr>
                <p:spPr bwMode="auto">
                  <a:xfrm>
                    <a:off x="3450662" y="4644945"/>
                    <a:ext cx="617273" cy="293472"/>
                  </a:xfrm>
                  <a:prstGeom prst="rect">
                    <a:avLst/>
                  </a:prstGeom>
                  <a:solidFill>
                    <a:srgbClr val="D0D6E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</p:grpSp>
            <p:sp>
              <p:nvSpPr>
                <p:cNvPr id="313" name="Rectangle 312"/>
                <p:cNvSpPr/>
                <p:nvPr/>
              </p:nvSpPr>
              <p:spPr bwMode="auto">
                <a:xfrm>
                  <a:off x="7748655" y="5819256"/>
                  <a:ext cx="553637" cy="276999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r>
                    <a:rPr lang="en-US" sz="1800" smtClean="0">
                      <a:latin typeface="+mn-lt"/>
                      <a:cs typeface="Calibri"/>
                    </a:rPr>
                    <a:t>arrow</a:t>
                  </a:r>
                </a:p>
              </p:txBody>
            </p:sp>
          </p:grpSp>
          <p:sp>
            <p:nvSpPr>
              <p:cNvPr id="309" name="Rectangle 308"/>
              <p:cNvSpPr/>
              <p:nvPr/>
            </p:nvSpPr>
            <p:spPr bwMode="auto">
              <a:xfrm>
                <a:off x="6978975" y="2854208"/>
                <a:ext cx="77996" cy="1846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baseline="-25000" smtClean="0">
                    <a:latin typeface="+mn-lt"/>
                    <a:cs typeface="Calibri"/>
                  </a:rPr>
                  <a:t>3</a:t>
                </a:r>
              </a:p>
            </p:txBody>
          </p:sp>
          <p:pic>
            <p:nvPicPr>
              <p:cNvPr id="310" name="Picture 309" descr="Fig_Script3_blue.png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22110" y="2854208"/>
                <a:ext cx="139700" cy="184150"/>
              </a:xfrm>
              <a:prstGeom prst="rect">
                <a:avLst/>
              </a:prstGeom>
            </p:spPr>
          </p:pic>
        </p:grpSp>
        <p:grpSp>
          <p:nvGrpSpPr>
            <p:cNvPr id="20" name="Group 234"/>
            <p:cNvGrpSpPr/>
            <p:nvPr/>
          </p:nvGrpSpPr>
          <p:grpSpPr>
            <a:xfrm>
              <a:off x="4446862" y="4138018"/>
              <a:ext cx="1462229" cy="304076"/>
              <a:chOff x="4446862" y="4138018"/>
              <a:chExt cx="1462229" cy="304076"/>
            </a:xfrm>
          </p:grpSpPr>
          <p:grpSp>
            <p:nvGrpSpPr>
              <p:cNvPr id="21" name="Group 267"/>
              <p:cNvGrpSpPr/>
              <p:nvPr/>
            </p:nvGrpSpPr>
            <p:grpSpPr>
              <a:xfrm>
                <a:off x="4446862" y="4138018"/>
                <a:ext cx="1462229" cy="304076"/>
                <a:chOff x="6990669" y="5519741"/>
                <a:chExt cx="1462229" cy="304076"/>
              </a:xfrm>
            </p:grpSpPr>
            <p:grpSp>
              <p:nvGrpSpPr>
                <p:cNvPr id="22" name="Group 132"/>
                <p:cNvGrpSpPr/>
                <p:nvPr/>
              </p:nvGrpSpPr>
              <p:grpSpPr>
                <a:xfrm>
                  <a:off x="6990669" y="5530345"/>
                  <a:ext cx="1462229" cy="293472"/>
                  <a:chOff x="3450662" y="4644945"/>
                  <a:chExt cx="1462229" cy="293472"/>
                </a:xfrm>
                <a:solidFill>
                  <a:srgbClr val="DADFED"/>
                </a:solidFill>
              </p:grpSpPr>
              <p:sp>
                <p:nvSpPr>
                  <p:cNvPr id="403" name="Rectangle 402"/>
                  <p:cNvSpPr/>
                  <p:nvPr/>
                </p:nvSpPr>
                <p:spPr bwMode="auto">
                  <a:xfrm>
                    <a:off x="4067934" y="4644945"/>
                    <a:ext cx="844957" cy="293472"/>
                  </a:xfrm>
                  <a:prstGeom prst="rect">
                    <a:avLst/>
                  </a:prstGeom>
                  <a:solidFill>
                    <a:srgbClr val="D0D6E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  <p:sp>
                <p:nvSpPr>
                  <p:cNvPr id="404" name="Rectangle 403"/>
                  <p:cNvSpPr/>
                  <p:nvPr/>
                </p:nvSpPr>
                <p:spPr bwMode="auto">
                  <a:xfrm>
                    <a:off x="3450662" y="4644945"/>
                    <a:ext cx="617273" cy="293472"/>
                  </a:xfrm>
                  <a:prstGeom prst="rect">
                    <a:avLst/>
                  </a:prstGeom>
                  <a:solidFill>
                    <a:srgbClr val="D0D6E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</p:grpSp>
            <p:sp>
              <p:nvSpPr>
                <p:cNvPr id="402" name="Rectangle 401"/>
                <p:cNvSpPr/>
                <p:nvPr/>
              </p:nvSpPr>
              <p:spPr bwMode="auto">
                <a:xfrm>
                  <a:off x="7853545" y="5519741"/>
                  <a:ext cx="333738" cy="276999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r>
                    <a:rPr lang="en-US" sz="1800" smtClean="0">
                      <a:latin typeface="+mn-lt"/>
                      <a:cs typeface="Calibri"/>
                    </a:rPr>
                    <a:t>fish</a:t>
                  </a:r>
                </a:p>
              </p:txBody>
            </p:sp>
          </p:grpSp>
          <p:sp>
            <p:nvSpPr>
              <p:cNvPr id="399" name="Rectangle 398"/>
              <p:cNvSpPr/>
              <p:nvPr/>
            </p:nvSpPr>
            <p:spPr bwMode="auto">
              <a:xfrm>
                <a:off x="4830883" y="4198053"/>
                <a:ext cx="77996" cy="1846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baseline="-25000" smtClean="0">
                    <a:latin typeface="+mn-lt"/>
                    <a:cs typeface="Calibri"/>
                  </a:rPr>
                  <a:t>2</a:t>
                </a:r>
              </a:p>
            </p:txBody>
          </p:sp>
          <p:pic>
            <p:nvPicPr>
              <p:cNvPr id="400" name="Picture 399" descr="Fig_Script1_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59433" y="4206993"/>
                <a:ext cx="171450" cy="184150"/>
              </a:xfrm>
              <a:prstGeom prst="rect">
                <a:avLst/>
              </a:prstGeom>
            </p:spPr>
          </p:pic>
        </p:grpSp>
        <p:grpSp>
          <p:nvGrpSpPr>
            <p:cNvPr id="23" name="Group 233"/>
            <p:cNvGrpSpPr/>
            <p:nvPr/>
          </p:nvGrpSpPr>
          <p:grpSpPr>
            <a:xfrm>
              <a:off x="4446862" y="4436994"/>
              <a:ext cx="1462229" cy="298033"/>
              <a:chOff x="4446862" y="4436994"/>
              <a:chExt cx="1462229" cy="298033"/>
            </a:xfrm>
          </p:grpSpPr>
          <p:grpSp>
            <p:nvGrpSpPr>
              <p:cNvPr id="24" name="Group 273"/>
              <p:cNvGrpSpPr/>
              <p:nvPr/>
            </p:nvGrpSpPr>
            <p:grpSpPr>
              <a:xfrm>
                <a:off x="4446862" y="4436994"/>
                <a:ext cx="1462229" cy="298033"/>
                <a:chOff x="6990669" y="5819256"/>
                <a:chExt cx="1462229" cy="298033"/>
              </a:xfrm>
            </p:grpSpPr>
            <p:grpSp>
              <p:nvGrpSpPr>
                <p:cNvPr id="25" name="Group 135"/>
                <p:cNvGrpSpPr/>
                <p:nvPr/>
              </p:nvGrpSpPr>
              <p:grpSpPr>
                <a:xfrm>
                  <a:off x="6990669" y="5823817"/>
                  <a:ext cx="1462229" cy="293472"/>
                  <a:chOff x="3450662" y="4644945"/>
                  <a:chExt cx="1462229" cy="293472"/>
                </a:xfrm>
                <a:solidFill>
                  <a:srgbClr val="DADFED"/>
                </a:solidFill>
              </p:grpSpPr>
              <p:sp>
                <p:nvSpPr>
                  <p:cNvPr id="411" name="Rectangle 410"/>
                  <p:cNvSpPr/>
                  <p:nvPr/>
                </p:nvSpPr>
                <p:spPr bwMode="auto">
                  <a:xfrm>
                    <a:off x="4067934" y="4644945"/>
                    <a:ext cx="844957" cy="293472"/>
                  </a:xfrm>
                  <a:prstGeom prst="rect">
                    <a:avLst/>
                  </a:prstGeom>
                  <a:solidFill>
                    <a:srgbClr val="D0D6E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  <p:sp>
                <p:nvSpPr>
                  <p:cNvPr id="412" name="Rectangle 411"/>
                  <p:cNvSpPr/>
                  <p:nvPr/>
                </p:nvSpPr>
                <p:spPr bwMode="auto">
                  <a:xfrm>
                    <a:off x="3450662" y="4644945"/>
                    <a:ext cx="617273" cy="293472"/>
                  </a:xfrm>
                  <a:prstGeom prst="rect">
                    <a:avLst/>
                  </a:prstGeom>
                  <a:solidFill>
                    <a:srgbClr val="D0D6E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</p:grpSp>
            <p:sp>
              <p:nvSpPr>
                <p:cNvPr id="410" name="Rectangle 409"/>
                <p:cNvSpPr/>
                <p:nvPr/>
              </p:nvSpPr>
              <p:spPr bwMode="auto">
                <a:xfrm>
                  <a:off x="7748655" y="5819256"/>
                  <a:ext cx="553637" cy="276999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r>
                    <a:rPr lang="en-US" sz="1800" smtClean="0">
                      <a:latin typeface="+mn-lt"/>
                      <a:cs typeface="Calibri"/>
                    </a:rPr>
                    <a:t>arrow</a:t>
                  </a:r>
                </a:p>
              </p:txBody>
            </p:sp>
          </p:grpSp>
          <p:sp>
            <p:nvSpPr>
              <p:cNvPr id="407" name="Rectangle 406"/>
              <p:cNvSpPr/>
              <p:nvPr/>
            </p:nvSpPr>
            <p:spPr bwMode="auto">
              <a:xfrm>
                <a:off x="4830883" y="4496911"/>
                <a:ext cx="77996" cy="1846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baseline="-25000" smtClean="0">
                    <a:latin typeface="+mn-lt"/>
                    <a:cs typeface="Calibri"/>
                  </a:rPr>
                  <a:t>3</a:t>
                </a:r>
              </a:p>
            </p:txBody>
          </p:sp>
          <p:pic>
            <p:nvPicPr>
              <p:cNvPr id="408" name="Picture 407" descr="Fig_Script3_blue.png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0368" y="4496911"/>
                <a:ext cx="139700" cy="184150"/>
              </a:xfrm>
              <a:prstGeom prst="rect">
                <a:avLst/>
              </a:prstGeom>
            </p:spPr>
          </p:pic>
        </p:grpSp>
        <p:grpSp>
          <p:nvGrpSpPr>
            <p:cNvPr id="26" name="Group 275"/>
            <p:cNvGrpSpPr/>
            <p:nvPr/>
          </p:nvGrpSpPr>
          <p:grpSpPr>
            <a:xfrm>
              <a:off x="4446862" y="4136768"/>
              <a:ext cx="1462229" cy="304076"/>
              <a:chOff x="4446862" y="4138018"/>
              <a:chExt cx="1462229" cy="304076"/>
            </a:xfrm>
          </p:grpSpPr>
          <p:grpSp>
            <p:nvGrpSpPr>
              <p:cNvPr id="27" name="Group 234"/>
              <p:cNvGrpSpPr/>
              <p:nvPr/>
            </p:nvGrpSpPr>
            <p:grpSpPr>
              <a:xfrm>
                <a:off x="4446862" y="4138018"/>
                <a:ext cx="1462229" cy="304076"/>
                <a:chOff x="4446862" y="4138018"/>
                <a:chExt cx="1462229" cy="304076"/>
              </a:xfrm>
            </p:grpSpPr>
            <p:grpSp>
              <p:nvGrpSpPr>
                <p:cNvPr id="28" name="Group 267"/>
                <p:cNvGrpSpPr/>
                <p:nvPr/>
              </p:nvGrpSpPr>
              <p:grpSpPr>
                <a:xfrm>
                  <a:off x="4446862" y="4138018"/>
                  <a:ext cx="1462229" cy="304076"/>
                  <a:chOff x="6990669" y="5519741"/>
                  <a:chExt cx="1462229" cy="304076"/>
                </a:xfrm>
              </p:grpSpPr>
              <p:grpSp>
                <p:nvGrpSpPr>
                  <p:cNvPr id="29" name="Group 132"/>
                  <p:cNvGrpSpPr/>
                  <p:nvPr/>
                </p:nvGrpSpPr>
                <p:grpSpPr>
                  <a:xfrm>
                    <a:off x="6990669" y="5530345"/>
                    <a:ext cx="1462229" cy="293472"/>
                    <a:chOff x="3450662" y="4644945"/>
                    <a:chExt cx="1462229" cy="293472"/>
                  </a:xfrm>
                  <a:solidFill>
                    <a:srgbClr val="DADFED"/>
                  </a:solidFill>
                </p:grpSpPr>
                <p:sp>
                  <p:nvSpPr>
                    <p:cNvPr id="454" name="Rectangle 453"/>
                    <p:cNvSpPr/>
                    <p:nvPr/>
                  </p:nvSpPr>
                  <p:spPr bwMode="auto">
                    <a:xfrm>
                      <a:off x="4067934" y="4644945"/>
                      <a:ext cx="844957" cy="293472"/>
                    </a:xfrm>
                    <a:prstGeom prst="rect">
                      <a:avLst/>
                    </a:prstGeom>
                    <a:solidFill>
                      <a:srgbClr val="C5BCB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 defTabSz="2656912" eaLnBrk="0" hangingPunct="0">
                        <a:spcAft>
                          <a:spcPct val="20000"/>
                        </a:spcAft>
                        <a:tabLst>
                          <a:tab pos="1790700" algn="l"/>
                        </a:tabLst>
                      </a:pPr>
                      <a:endParaRPr lang="en-US" sz="1400" smtClean="0"/>
                    </a:p>
                  </p:txBody>
                </p:sp>
                <p:sp>
                  <p:nvSpPr>
                    <p:cNvPr id="455" name="Rectangle 454"/>
                    <p:cNvSpPr/>
                    <p:nvPr/>
                  </p:nvSpPr>
                  <p:spPr bwMode="auto">
                    <a:xfrm>
                      <a:off x="3450662" y="4644945"/>
                      <a:ext cx="617273" cy="293472"/>
                    </a:xfrm>
                    <a:prstGeom prst="rect">
                      <a:avLst/>
                    </a:prstGeom>
                    <a:solidFill>
                      <a:srgbClr val="C5BCB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 defTabSz="2656912" eaLnBrk="0" hangingPunct="0">
                        <a:spcAft>
                          <a:spcPct val="20000"/>
                        </a:spcAft>
                        <a:tabLst>
                          <a:tab pos="1790700" algn="l"/>
                        </a:tabLst>
                      </a:pPr>
                      <a:endParaRPr lang="en-US" sz="1400" smtClean="0"/>
                    </a:p>
                  </p:txBody>
                </p:sp>
              </p:grpSp>
              <p:sp>
                <p:nvSpPr>
                  <p:cNvPr id="453" name="Rectangle 452"/>
                  <p:cNvSpPr/>
                  <p:nvPr/>
                </p:nvSpPr>
                <p:spPr bwMode="auto">
                  <a:xfrm>
                    <a:off x="7853545" y="5519741"/>
                    <a:ext cx="333738" cy="276999"/>
                  </a:xfrm>
                  <a:prstGeom prst="rect">
                    <a:avLst/>
                  </a:prstGeom>
                  <a:noFill/>
                  <a:ln w="2540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0" tIns="0" rIns="0" bIns="0" rtlCol="0" anchor="t">
                    <a:sp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r>
                      <a:rPr lang="en-US" sz="1800" smtClean="0">
                        <a:latin typeface="+mn-lt"/>
                        <a:cs typeface="Calibri"/>
                      </a:rPr>
                      <a:t>fish</a:t>
                    </a:r>
                  </a:p>
                </p:txBody>
              </p:sp>
            </p:grpSp>
            <p:sp>
              <p:nvSpPr>
                <p:cNvPr id="451" name="Rectangle 450"/>
                <p:cNvSpPr/>
                <p:nvPr/>
              </p:nvSpPr>
              <p:spPr bwMode="auto">
                <a:xfrm>
                  <a:off x="4830883" y="4198053"/>
                  <a:ext cx="77996" cy="184666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pPr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r>
                    <a:rPr lang="en-US" sz="1800" baseline="-25000" smtClean="0">
                      <a:latin typeface="+mn-lt"/>
                      <a:cs typeface="Calibri"/>
                    </a:rPr>
                    <a:t>2</a:t>
                  </a:r>
                </a:p>
              </p:txBody>
            </p:sp>
          </p:grpSp>
          <p:pic>
            <p:nvPicPr>
              <p:cNvPr id="449" name="Picture 448" descr="Fig_Script1 copy_brown 2.jpg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60400" y="4206553"/>
                <a:ext cx="171450" cy="184150"/>
              </a:xfrm>
              <a:prstGeom prst="rect">
                <a:avLst/>
              </a:prstGeom>
              <a:solidFill>
                <a:srgbClr val="C5BCB6"/>
              </a:solidFill>
            </p:spPr>
          </p:pic>
        </p:grpSp>
        <p:grpSp>
          <p:nvGrpSpPr>
            <p:cNvPr id="30" name="Group 287"/>
            <p:cNvGrpSpPr/>
            <p:nvPr/>
          </p:nvGrpSpPr>
          <p:grpSpPr>
            <a:xfrm>
              <a:off x="4446862" y="4435744"/>
              <a:ext cx="1462229" cy="298033"/>
              <a:chOff x="4446862" y="4436994"/>
              <a:chExt cx="1462229" cy="298033"/>
            </a:xfrm>
          </p:grpSpPr>
          <p:grpSp>
            <p:nvGrpSpPr>
              <p:cNvPr id="31" name="Group 233"/>
              <p:cNvGrpSpPr/>
              <p:nvPr/>
            </p:nvGrpSpPr>
            <p:grpSpPr>
              <a:xfrm>
                <a:off x="4446862" y="4436994"/>
                <a:ext cx="1462229" cy="298033"/>
                <a:chOff x="4446862" y="4436994"/>
                <a:chExt cx="1462229" cy="298033"/>
              </a:xfrm>
            </p:grpSpPr>
            <p:grpSp>
              <p:nvGrpSpPr>
                <p:cNvPr id="8192" name="Group 273"/>
                <p:cNvGrpSpPr/>
                <p:nvPr/>
              </p:nvGrpSpPr>
              <p:grpSpPr>
                <a:xfrm>
                  <a:off x="4446862" y="4436994"/>
                  <a:ext cx="1462229" cy="298033"/>
                  <a:chOff x="6990669" y="5819256"/>
                  <a:chExt cx="1462229" cy="298033"/>
                </a:xfrm>
              </p:grpSpPr>
              <p:grpSp>
                <p:nvGrpSpPr>
                  <p:cNvPr id="8193" name="Group 135"/>
                  <p:cNvGrpSpPr/>
                  <p:nvPr/>
                </p:nvGrpSpPr>
                <p:grpSpPr>
                  <a:xfrm>
                    <a:off x="6990669" y="5823817"/>
                    <a:ext cx="1462229" cy="293472"/>
                    <a:chOff x="3450662" y="4644945"/>
                    <a:chExt cx="1462229" cy="293472"/>
                  </a:xfrm>
                  <a:solidFill>
                    <a:srgbClr val="DADFED"/>
                  </a:solidFill>
                </p:grpSpPr>
                <p:sp>
                  <p:nvSpPr>
                    <p:cNvPr id="463" name="Rectangle 462"/>
                    <p:cNvSpPr/>
                    <p:nvPr/>
                  </p:nvSpPr>
                  <p:spPr bwMode="auto">
                    <a:xfrm>
                      <a:off x="4067934" y="4644945"/>
                      <a:ext cx="844957" cy="293472"/>
                    </a:xfrm>
                    <a:prstGeom prst="rect">
                      <a:avLst/>
                    </a:prstGeom>
                    <a:solidFill>
                      <a:srgbClr val="C5BCB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 defTabSz="2656912" eaLnBrk="0" hangingPunct="0">
                        <a:spcAft>
                          <a:spcPct val="20000"/>
                        </a:spcAft>
                        <a:tabLst>
                          <a:tab pos="1790700" algn="l"/>
                        </a:tabLst>
                      </a:pPr>
                      <a:endParaRPr lang="en-US" sz="1400" smtClean="0"/>
                    </a:p>
                  </p:txBody>
                </p:sp>
                <p:sp>
                  <p:nvSpPr>
                    <p:cNvPr id="464" name="Rectangle 463"/>
                    <p:cNvSpPr/>
                    <p:nvPr/>
                  </p:nvSpPr>
                  <p:spPr bwMode="auto">
                    <a:xfrm>
                      <a:off x="3450662" y="4644945"/>
                      <a:ext cx="617273" cy="293472"/>
                    </a:xfrm>
                    <a:prstGeom prst="rect">
                      <a:avLst/>
                    </a:prstGeom>
                    <a:solidFill>
                      <a:srgbClr val="C5BCB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 defTabSz="2656912" eaLnBrk="0" hangingPunct="0">
                        <a:spcAft>
                          <a:spcPct val="20000"/>
                        </a:spcAft>
                        <a:tabLst>
                          <a:tab pos="1790700" algn="l"/>
                        </a:tabLst>
                      </a:pPr>
                      <a:endParaRPr lang="en-US" sz="1400" smtClean="0"/>
                    </a:p>
                  </p:txBody>
                </p:sp>
              </p:grpSp>
              <p:sp>
                <p:nvSpPr>
                  <p:cNvPr id="462" name="Rectangle 461"/>
                  <p:cNvSpPr/>
                  <p:nvPr/>
                </p:nvSpPr>
                <p:spPr bwMode="auto">
                  <a:xfrm>
                    <a:off x="7748655" y="5819256"/>
                    <a:ext cx="553637" cy="276999"/>
                  </a:xfrm>
                  <a:prstGeom prst="rect">
                    <a:avLst/>
                  </a:prstGeom>
                  <a:noFill/>
                  <a:ln w="2540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0" tIns="0" rIns="0" bIns="0" rtlCol="0" anchor="t">
                    <a:sp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r>
                      <a:rPr lang="en-US" sz="1800" smtClean="0">
                        <a:latin typeface="+mn-lt"/>
                        <a:cs typeface="Calibri"/>
                      </a:rPr>
                      <a:t>arrow</a:t>
                    </a:r>
                  </a:p>
                </p:txBody>
              </p:sp>
            </p:grpSp>
            <p:sp>
              <p:nvSpPr>
                <p:cNvPr id="460" name="Rectangle 459"/>
                <p:cNvSpPr/>
                <p:nvPr/>
              </p:nvSpPr>
              <p:spPr bwMode="auto">
                <a:xfrm>
                  <a:off x="4830883" y="4496911"/>
                  <a:ext cx="77996" cy="184666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pPr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r>
                    <a:rPr lang="en-US" sz="1800" baseline="-25000" smtClean="0">
                      <a:latin typeface="+mn-lt"/>
                      <a:cs typeface="Calibri"/>
                    </a:rPr>
                    <a:t>3</a:t>
                  </a:r>
                </a:p>
              </p:txBody>
            </p:sp>
          </p:grpSp>
          <p:pic>
            <p:nvPicPr>
              <p:cNvPr id="458" name="Picture 457" descr="Fig_Script3_colorBrown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81009" y="4496330"/>
                <a:ext cx="139700" cy="184150"/>
              </a:xfrm>
              <a:prstGeom prst="rect">
                <a:avLst/>
              </a:prstGeom>
            </p:spPr>
          </p:pic>
        </p:grpSp>
        <p:grpSp>
          <p:nvGrpSpPr>
            <p:cNvPr id="8194" name="Group 241"/>
            <p:cNvGrpSpPr/>
            <p:nvPr/>
          </p:nvGrpSpPr>
          <p:grpSpPr>
            <a:xfrm>
              <a:off x="5183908" y="1117600"/>
              <a:ext cx="1623617" cy="1118121"/>
              <a:chOff x="5298967" y="1286933"/>
              <a:chExt cx="1525491" cy="980090"/>
            </a:xfrm>
          </p:grpSpPr>
          <p:sp>
            <p:nvSpPr>
              <p:cNvPr id="430" name="Rectangle 429"/>
              <p:cNvSpPr/>
              <p:nvPr/>
            </p:nvSpPr>
            <p:spPr bwMode="auto">
              <a:xfrm>
                <a:off x="5327441" y="1543236"/>
                <a:ext cx="389981" cy="269782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827213" algn="r"/>
                    <a:tab pos="1887538" algn="l"/>
                    <a:tab pos="4341813" algn="r"/>
                  </a:tabLst>
                </a:pPr>
                <a:r>
                  <a:rPr lang="en-US" sz="2000" dirty="0" smtClean="0">
                    <a:latin typeface="Calibri"/>
                    <a:cs typeface="Calibri"/>
                  </a:rPr>
                  <a:t>100</a:t>
                </a:r>
              </a:p>
            </p:txBody>
          </p:sp>
          <p:sp>
            <p:nvSpPr>
              <p:cNvPr id="431" name="Freeform 430"/>
              <p:cNvSpPr/>
              <p:nvPr/>
            </p:nvSpPr>
            <p:spPr bwMode="auto">
              <a:xfrm rot="10800000">
                <a:off x="5298967" y="1286933"/>
                <a:ext cx="1525491" cy="980090"/>
              </a:xfrm>
              <a:custGeom>
                <a:avLst/>
                <a:gdLst>
                  <a:gd name="connsiteX0" fmla="*/ 0 w 1205162"/>
                  <a:gd name="connsiteY0" fmla="*/ 1179174 h 1179174"/>
                  <a:gd name="connsiteX1" fmla="*/ 609060 w 1205162"/>
                  <a:gd name="connsiteY1" fmla="*/ 881141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  <a:gd name="connsiteX0" fmla="*/ 0 w 1205162"/>
                  <a:gd name="connsiteY0" fmla="*/ 1179174 h 1179174"/>
                  <a:gd name="connsiteX1" fmla="*/ 767898 w 1205162"/>
                  <a:gd name="connsiteY1" fmla="*/ 678116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  <a:gd name="connsiteX0" fmla="*/ 0 w 1205162"/>
                  <a:gd name="connsiteY0" fmla="*/ 1179174 h 1179174"/>
                  <a:gd name="connsiteX1" fmla="*/ 767898 w 1205162"/>
                  <a:gd name="connsiteY1" fmla="*/ 678116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  <a:gd name="connsiteX0" fmla="*/ 0 w 1205162"/>
                  <a:gd name="connsiteY0" fmla="*/ 1179174 h 1179174"/>
                  <a:gd name="connsiteX1" fmla="*/ 767898 w 1205162"/>
                  <a:gd name="connsiteY1" fmla="*/ 678116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  <a:gd name="connsiteX0" fmla="*/ 0 w 1205162"/>
                  <a:gd name="connsiteY0" fmla="*/ 1179174 h 1179174"/>
                  <a:gd name="connsiteX1" fmla="*/ 767898 w 1205162"/>
                  <a:gd name="connsiteY1" fmla="*/ 678116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  <a:gd name="connsiteX0" fmla="*/ 0 w 1205162"/>
                  <a:gd name="connsiteY0" fmla="*/ 1179174 h 1179174"/>
                  <a:gd name="connsiteX1" fmla="*/ 767898 w 1205162"/>
                  <a:gd name="connsiteY1" fmla="*/ 678116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  <a:gd name="connsiteX0" fmla="*/ 0 w 1205162"/>
                  <a:gd name="connsiteY0" fmla="*/ 1179174 h 1179174"/>
                  <a:gd name="connsiteX1" fmla="*/ 767898 w 1205162"/>
                  <a:gd name="connsiteY1" fmla="*/ 678116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  <a:gd name="connsiteX0" fmla="*/ 0 w 1205162"/>
                  <a:gd name="connsiteY0" fmla="*/ 1179174 h 1179174"/>
                  <a:gd name="connsiteX1" fmla="*/ 767898 w 1205162"/>
                  <a:gd name="connsiteY1" fmla="*/ 678116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  <a:gd name="connsiteX0" fmla="*/ 0 w 1205162"/>
                  <a:gd name="connsiteY0" fmla="*/ 1179174 h 1179174"/>
                  <a:gd name="connsiteX1" fmla="*/ 767898 w 1205162"/>
                  <a:gd name="connsiteY1" fmla="*/ 678116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  <a:gd name="connsiteX0" fmla="*/ 0 w 1205162"/>
                  <a:gd name="connsiteY0" fmla="*/ 1179174 h 1179174"/>
                  <a:gd name="connsiteX1" fmla="*/ 767898 w 1205162"/>
                  <a:gd name="connsiteY1" fmla="*/ 678116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  <a:gd name="connsiteX0" fmla="*/ 0 w 1205162"/>
                  <a:gd name="connsiteY0" fmla="*/ 1179174 h 1179174"/>
                  <a:gd name="connsiteX1" fmla="*/ 767898 w 1205162"/>
                  <a:gd name="connsiteY1" fmla="*/ 678116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5162" h="1179174">
                    <a:moveTo>
                      <a:pt x="0" y="1179174"/>
                    </a:moveTo>
                    <a:cubicBezTo>
                      <a:pt x="204100" y="1128422"/>
                      <a:pt x="481578" y="1006410"/>
                      <a:pt x="767898" y="678116"/>
                    </a:cubicBezTo>
                    <a:cubicBezTo>
                      <a:pt x="1054218" y="349822"/>
                      <a:pt x="1114259" y="211440"/>
                      <a:pt x="1205162" y="0"/>
                    </a:cubicBezTo>
                    <a:lnTo>
                      <a:pt x="1205162" y="0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96" name="Group 243"/>
            <p:cNvGrpSpPr/>
            <p:nvPr/>
          </p:nvGrpSpPr>
          <p:grpSpPr>
            <a:xfrm>
              <a:off x="5537303" y="3145178"/>
              <a:ext cx="2002227" cy="863951"/>
              <a:chOff x="5988075" y="4538263"/>
              <a:chExt cx="1241321" cy="606084"/>
            </a:xfrm>
          </p:grpSpPr>
          <p:sp>
            <p:nvSpPr>
              <p:cNvPr id="433" name="Rectangle 432"/>
              <p:cNvSpPr/>
              <p:nvPr/>
            </p:nvSpPr>
            <p:spPr bwMode="auto">
              <a:xfrm>
                <a:off x="6228010" y="4538263"/>
                <a:ext cx="259987" cy="220997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827213" algn="r"/>
                    <a:tab pos="1887538" algn="l"/>
                    <a:tab pos="4341813" algn="r"/>
                  </a:tabLst>
                </a:pPr>
                <a:r>
                  <a:rPr lang="en-US" sz="2000" dirty="0" smtClean="0">
                    <a:latin typeface="Calibri"/>
                    <a:cs typeface="Calibri"/>
                  </a:rPr>
                  <a:t>50</a:t>
                </a:r>
              </a:p>
            </p:txBody>
          </p:sp>
          <p:sp>
            <p:nvSpPr>
              <p:cNvPr id="434" name="Freeform 433"/>
              <p:cNvSpPr/>
              <p:nvPr/>
            </p:nvSpPr>
            <p:spPr bwMode="auto">
              <a:xfrm flipH="1">
                <a:off x="5988075" y="4563137"/>
                <a:ext cx="1241321" cy="581210"/>
              </a:xfrm>
              <a:custGeom>
                <a:avLst/>
                <a:gdLst>
                  <a:gd name="connsiteX0" fmla="*/ 0 w 1205162"/>
                  <a:gd name="connsiteY0" fmla="*/ 1179174 h 1179174"/>
                  <a:gd name="connsiteX1" fmla="*/ 609060 w 1205162"/>
                  <a:gd name="connsiteY1" fmla="*/ 881141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  <a:gd name="connsiteX0" fmla="*/ 0 w 1205162"/>
                  <a:gd name="connsiteY0" fmla="*/ 1179174 h 1179174"/>
                  <a:gd name="connsiteX1" fmla="*/ 767898 w 1205162"/>
                  <a:gd name="connsiteY1" fmla="*/ 678116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  <a:gd name="connsiteX0" fmla="*/ 0 w 1205162"/>
                  <a:gd name="connsiteY0" fmla="*/ 1179174 h 1179174"/>
                  <a:gd name="connsiteX1" fmla="*/ 767898 w 1205162"/>
                  <a:gd name="connsiteY1" fmla="*/ 678116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  <a:gd name="connsiteX0" fmla="*/ 0 w 1205162"/>
                  <a:gd name="connsiteY0" fmla="*/ 1179174 h 1179174"/>
                  <a:gd name="connsiteX1" fmla="*/ 767898 w 1205162"/>
                  <a:gd name="connsiteY1" fmla="*/ 678116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  <a:gd name="connsiteX0" fmla="*/ 0 w 1205162"/>
                  <a:gd name="connsiteY0" fmla="*/ 1179174 h 1179174"/>
                  <a:gd name="connsiteX1" fmla="*/ 767898 w 1205162"/>
                  <a:gd name="connsiteY1" fmla="*/ 678116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  <a:gd name="connsiteX0" fmla="*/ 0 w 1205162"/>
                  <a:gd name="connsiteY0" fmla="*/ 1179174 h 1179174"/>
                  <a:gd name="connsiteX1" fmla="*/ 767898 w 1205162"/>
                  <a:gd name="connsiteY1" fmla="*/ 678116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  <a:gd name="connsiteX0" fmla="*/ 0 w 1205162"/>
                  <a:gd name="connsiteY0" fmla="*/ 1179174 h 1179174"/>
                  <a:gd name="connsiteX1" fmla="*/ 767898 w 1205162"/>
                  <a:gd name="connsiteY1" fmla="*/ 678116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  <a:gd name="connsiteX0" fmla="*/ 0 w 1205162"/>
                  <a:gd name="connsiteY0" fmla="*/ 1179174 h 1179174"/>
                  <a:gd name="connsiteX1" fmla="*/ 767898 w 1205162"/>
                  <a:gd name="connsiteY1" fmla="*/ 678116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  <a:gd name="connsiteX0" fmla="*/ 0 w 1205162"/>
                  <a:gd name="connsiteY0" fmla="*/ 1179174 h 1179174"/>
                  <a:gd name="connsiteX1" fmla="*/ 767898 w 1205162"/>
                  <a:gd name="connsiteY1" fmla="*/ 678116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  <a:gd name="connsiteX0" fmla="*/ 0 w 1205162"/>
                  <a:gd name="connsiteY0" fmla="*/ 1179174 h 1179174"/>
                  <a:gd name="connsiteX1" fmla="*/ 767898 w 1205162"/>
                  <a:gd name="connsiteY1" fmla="*/ 678116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  <a:gd name="connsiteX0" fmla="*/ 0 w 1205162"/>
                  <a:gd name="connsiteY0" fmla="*/ 1179174 h 1179174"/>
                  <a:gd name="connsiteX1" fmla="*/ 767898 w 1205162"/>
                  <a:gd name="connsiteY1" fmla="*/ 678116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5162" h="1179174">
                    <a:moveTo>
                      <a:pt x="0" y="1179174"/>
                    </a:moveTo>
                    <a:cubicBezTo>
                      <a:pt x="204100" y="1128422"/>
                      <a:pt x="481578" y="1006410"/>
                      <a:pt x="767898" y="678116"/>
                    </a:cubicBezTo>
                    <a:cubicBezTo>
                      <a:pt x="1054218" y="349822"/>
                      <a:pt x="1114259" y="211440"/>
                      <a:pt x="1205162" y="0"/>
                    </a:cubicBezTo>
                    <a:lnTo>
                      <a:pt x="1205162" y="0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97" name="Group 242"/>
            <p:cNvGrpSpPr/>
            <p:nvPr/>
          </p:nvGrpSpPr>
          <p:grpSpPr>
            <a:xfrm>
              <a:off x="5550004" y="1494364"/>
              <a:ext cx="1285210" cy="855841"/>
              <a:chOff x="5988077" y="3178450"/>
              <a:chExt cx="1128427" cy="729345"/>
            </a:xfrm>
          </p:grpSpPr>
          <p:sp>
            <p:nvSpPr>
              <p:cNvPr id="436" name="Rectangle 435"/>
              <p:cNvSpPr/>
              <p:nvPr/>
            </p:nvSpPr>
            <p:spPr bwMode="auto">
              <a:xfrm>
                <a:off x="6660412" y="3185805"/>
                <a:ext cx="259987" cy="262287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827213" algn="r"/>
                    <a:tab pos="1887538" algn="l"/>
                    <a:tab pos="4341813" algn="r"/>
                  </a:tabLst>
                </a:pPr>
                <a:r>
                  <a:rPr lang="en-US" sz="2000" dirty="0" smtClean="0">
                    <a:latin typeface="Calibri"/>
                    <a:cs typeface="Calibri"/>
                  </a:rPr>
                  <a:t>80</a:t>
                </a:r>
              </a:p>
            </p:txBody>
          </p:sp>
          <p:sp>
            <p:nvSpPr>
              <p:cNvPr id="437" name="Freeform 436"/>
              <p:cNvSpPr/>
              <p:nvPr/>
            </p:nvSpPr>
            <p:spPr bwMode="auto">
              <a:xfrm>
                <a:off x="5988077" y="3178450"/>
                <a:ext cx="1128427" cy="729345"/>
              </a:xfrm>
              <a:custGeom>
                <a:avLst/>
                <a:gdLst>
                  <a:gd name="connsiteX0" fmla="*/ 0 w 1205162"/>
                  <a:gd name="connsiteY0" fmla="*/ 1179174 h 1179174"/>
                  <a:gd name="connsiteX1" fmla="*/ 609060 w 1205162"/>
                  <a:gd name="connsiteY1" fmla="*/ 881141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  <a:gd name="connsiteX0" fmla="*/ 0 w 1205162"/>
                  <a:gd name="connsiteY0" fmla="*/ 1179174 h 1179174"/>
                  <a:gd name="connsiteX1" fmla="*/ 767898 w 1205162"/>
                  <a:gd name="connsiteY1" fmla="*/ 678116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  <a:gd name="connsiteX0" fmla="*/ 0 w 1205162"/>
                  <a:gd name="connsiteY0" fmla="*/ 1179174 h 1179174"/>
                  <a:gd name="connsiteX1" fmla="*/ 767898 w 1205162"/>
                  <a:gd name="connsiteY1" fmla="*/ 678116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  <a:gd name="connsiteX0" fmla="*/ 0 w 1205162"/>
                  <a:gd name="connsiteY0" fmla="*/ 1179174 h 1179174"/>
                  <a:gd name="connsiteX1" fmla="*/ 767898 w 1205162"/>
                  <a:gd name="connsiteY1" fmla="*/ 678116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  <a:gd name="connsiteX0" fmla="*/ 0 w 1205162"/>
                  <a:gd name="connsiteY0" fmla="*/ 1179174 h 1179174"/>
                  <a:gd name="connsiteX1" fmla="*/ 767898 w 1205162"/>
                  <a:gd name="connsiteY1" fmla="*/ 678116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  <a:gd name="connsiteX0" fmla="*/ 0 w 1205162"/>
                  <a:gd name="connsiteY0" fmla="*/ 1179174 h 1179174"/>
                  <a:gd name="connsiteX1" fmla="*/ 767898 w 1205162"/>
                  <a:gd name="connsiteY1" fmla="*/ 678116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  <a:gd name="connsiteX0" fmla="*/ 0 w 1205162"/>
                  <a:gd name="connsiteY0" fmla="*/ 1179174 h 1179174"/>
                  <a:gd name="connsiteX1" fmla="*/ 767898 w 1205162"/>
                  <a:gd name="connsiteY1" fmla="*/ 678116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  <a:gd name="connsiteX0" fmla="*/ 0 w 1205162"/>
                  <a:gd name="connsiteY0" fmla="*/ 1179174 h 1179174"/>
                  <a:gd name="connsiteX1" fmla="*/ 767898 w 1205162"/>
                  <a:gd name="connsiteY1" fmla="*/ 678116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  <a:gd name="connsiteX0" fmla="*/ 0 w 1205162"/>
                  <a:gd name="connsiteY0" fmla="*/ 1179174 h 1179174"/>
                  <a:gd name="connsiteX1" fmla="*/ 767898 w 1205162"/>
                  <a:gd name="connsiteY1" fmla="*/ 678116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  <a:gd name="connsiteX0" fmla="*/ 0 w 1205162"/>
                  <a:gd name="connsiteY0" fmla="*/ 1179174 h 1179174"/>
                  <a:gd name="connsiteX1" fmla="*/ 767898 w 1205162"/>
                  <a:gd name="connsiteY1" fmla="*/ 678116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  <a:gd name="connsiteX0" fmla="*/ 0 w 1205162"/>
                  <a:gd name="connsiteY0" fmla="*/ 1179174 h 1179174"/>
                  <a:gd name="connsiteX1" fmla="*/ 767898 w 1205162"/>
                  <a:gd name="connsiteY1" fmla="*/ 678116 h 1179174"/>
                  <a:gd name="connsiteX2" fmla="*/ 1205162 w 1205162"/>
                  <a:gd name="connsiteY2" fmla="*/ 0 h 1179174"/>
                  <a:gd name="connsiteX3" fmla="*/ 1205162 w 1205162"/>
                  <a:gd name="connsiteY3" fmla="*/ 0 h 1179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5162" h="1179174">
                    <a:moveTo>
                      <a:pt x="0" y="1179174"/>
                    </a:moveTo>
                    <a:cubicBezTo>
                      <a:pt x="204100" y="1128422"/>
                      <a:pt x="481578" y="1006410"/>
                      <a:pt x="767898" y="678116"/>
                    </a:cubicBezTo>
                    <a:cubicBezTo>
                      <a:pt x="1054218" y="349822"/>
                      <a:pt x="1114259" y="211440"/>
                      <a:pt x="1205162" y="0"/>
                    </a:cubicBezTo>
                    <a:lnTo>
                      <a:pt x="1205162" y="0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0" name="AutoShape 33"/>
            <p:cNvSpPr>
              <a:spLocks noChangeArrowheads="1"/>
            </p:cNvSpPr>
            <p:nvPr/>
          </p:nvSpPr>
          <p:spPr bwMode="auto">
            <a:xfrm flipH="1">
              <a:off x="3728293" y="4810794"/>
              <a:ext cx="1485921" cy="302008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  <a:t>“Implicit belief”</a:t>
              </a:r>
              <a:endParaRPr lang="en-US" sz="1800" baseline="-250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177801" y="6625253"/>
              <a:ext cx="3003549" cy="18466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no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200" baseline="30000" smtClean="0">
                  <a:latin typeface="+mn-lt"/>
                  <a:cs typeface="Calibri"/>
                </a:rPr>
                <a:t>*</a:t>
              </a:r>
              <a:r>
                <a:rPr lang="en-US" sz="1200" smtClean="0">
                  <a:latin typeface="+mn-lt"/>
                  <a:cs typeface="Calibri"/>
                </a:rPr>
                <a:t> Current state of knowledge on the Indus Script: Rao et al., Science 324(5931):1165, May 2009</a:t>
              </a: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449082" y="3953953"/>
              <a:ext cx="2255510" cy="830997"/>
            </a:xfrm>
            <a:prstGeom prst="rect">
              <a:avLst/>
            </a:prstGeom>
            <a:solidFill>
              <a:srgbClr val="C5BCB6"/>
            </a:solidFill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ts val="0"/>
                </a:spcAft>
                <a:tabLst>
                  <a:tab pos="800100" algn="r"/>
                  <a:tab pos="857250" algn="l"/>
                  <a:tab pos="2228850" algn="r"/>
                </a:tabLst>
              </a:pPr>
              <a:r>
                <a:rPr lang="en-US" sz="1800" smtClean="0">
                  <a:latin typeface="Calibri"/>
                  <a:cs typeface="Calibri"/>
                </a:rPr>
                <a:t>	Alice</a:t>
              </a:r>
              <a:r>
                <a:rPr lang="en-GB" sz="1800">
                  <a:latin typeface="Calibri"/>
                  <a:cs typeface="Calibri"/>
                  <a:sym typeface="Symbol"/>
                </a:rPr>
                <a:t> </a:t>
              </a:r>
              <a:r>
                <a:rPr lang="en-US" sz="1800" smtClean="0">
                  <a:latin typeface="Calibri"/>
                  <a:cs typeface="Calibri"/>
                </a:rPr>
                <a:t>	Bob 	(100)</a:t>
              </a:r>
            </a:p>
            <a:p>
              <a:pPr defTabSz="2656912" eaLnBrk="0" hangingPunct="0">
                <a:spcAft>
                  <a:spcPts val="0"/>
                </a:spcAft>
                <a:tabLst>
                  <a:tab pos="800100" algn="r"/>
                  <a:tab pos="857250" algn="l"/>
                  <a:tab pos="2228850" algn="r"/>
                </a:tabLst>
              </a:pPr>
              <a:r>
                <a:rPr lang="en-US" sz="1800" smtClean="0">
                  <a:latin typeface="Calibri"/>
                  <a:cs typeface="Calibri"/>
                </a:rPr>
                <a:t>	Alice</a:t>
              </a:r>
              <a:r>
                <a:rPr lang="en-GB" sz="1800">
                  <a:latin typeface="Calibri"/>
                  <a:cs typeface="Calibri"/>
                  <a:sym typeface="Symbol"/>
                </a:rPr>
                <a:t> </a:t>
              </a:r>
              <a:r>
                <a:rPr lang="en-US" sz="1800" smtClean="0">
                  <a:latin typeface="Calibri"/>
                  <a:cs typeface="Calibri"/>
                </a:rPr>
                <a:t>	Charlie 	(50)</a:t>
              </a:r>
            </a:p>
            <a:p>
              <a:pPr defTabSz="2656912" eaLnBrk="0" hangingPunct="0">
                <a:spcAft>
                  <a:spcPts val="0"/>
                </a:spcAft>
                <a:tabLst>
                  <a:tab pos="800100" algn="r"/>
                  <a:tab pos="857250" algn="l"/>
                  <a:tab pos="2228850" algn="r"/>
                </a:tabLst>
              </a:pPr>
              <a:r>
                <a:rPr lang="en-US" sz="1800" smtClean="0">
                  <a:latin typeface="Calibri"/>
                  <a:cs typeface="Calibri"/>
                </a:rPr>
                <a:t>	Bob</a:t>
              </a:r>
              <a:r>
                <a:rPr lang="en-GB" sz="1800">
                  <a:latin typeface="Calibri"/>
                  <a:cs typeface="Calibri"/>
                  <a:sym typeface="Symbol"/>
                </a:rPr>
                <a:t> </a:t>
              </a:r>
              <a:r>
                <a:rPr lang="en-US" sz="1800" smtClean="0">
                  <a:latin typeface="Calibri"/>
                  <a:cs typeface="Calibri"/>
                </a:rPr>
                <a:t>	Alice 	(80)</a:t>
              </a:r>
            </a:p>
          </p:txBody>
        </p:sp>
        <p:grpSp>
          <p:nvGrpSpPr>
            <p:cNvPr id="8198" name="Group 232"/>
            <p:cNvGrpSpPr/>
            <p:nvPr/>
          </p:nvGrpSpPr>
          <p:grpSpPr>
            <a:xfrm>
              <a:off x="449082" y="1335123"/>
              <a:ext cx="2187423" cy="1810055"/>
              <a:chOff x="457549" y="1405466"/>
              <a:chExt cx="2187423" cy="1810055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463899" y="1714034"/>
                <a:ext cx="1456197" cy="1494659"/>
              </a:xfrm>
              <a:prstGeom prst="rect">
                <a:avLst/>
              </a:prstGeom>
              <a:solidFill>
                <a:srgbClr val="DADFED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 fov="0">
                  <a:rot lat="0" lon="0" rev="0"/>
                </a:camera>
                <a:lightRig rig="balanced" dir="t">
                  <a:rot lat="0" lon="0" rev="0"/>
                </a:lightRig>
              </a:scene3d>
              <a:sp3d prstMaterial="matte">
                <a:bevelT w="0" h="0"/>
                <a:contourClr>
                  <a:srgbClr val="FADA7A">
                    <a:tint val="100000"/>
                    <a:shade val="100000"/>
                    <a:hueMod val="100000"/>
                    <a:satMod val="100000"/>
                  </a:srgbClr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463581" y="1421837"/>
                <a:ext cx="1453896" cy="283464"/>
              </a:xfrm>
              <a:prstGeom prst="rect">
                <a:avLst/>
              </a:prstGeom>
              <a:solidFill>
                <a:srgbClr val="6B93CC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 fov="0">
                  <a:rot lat="0" lon="0" rev="0"/>
                </a:camera>
                <a:lightRig rig="balanced" dir="t">
                  <a:rot lat="0" lon="0" rev="0"/>
                </a:lightRig>
              </a:scene3d>
              <a:sp3d prstMaterial="matte">
                <a:bevelT w="0" h="0"/>
                <a:contourClr>
                  <a:srgbClr val="FADA7A">
                    <a:tint val="100000"/>
                    <a:shade val="100000"/>
                    <a:hueMod val="100000"/>
                    <a:satMod val="100000"/>
                  </a:srgbClr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28" name="Rectangle 327"/>
              <p:cNvSpPr/>
              <p:nvPr/>
            </p:nvSpPr>
            <p:spPr bwMode="auto">
              <a:xfrm>
                <a:off x="1099105" y="1667771"/>
                <a:ext cx="786498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smtClean="0">
                    <a:latin typeface="+mn-lt"/>
                    <a:cs typeface="Calibri"/>
                  </a:rPr>
                  <a:t>ship hull</a:t>
                </a:r>
              </a:p>
            </p:txBody>
          </p:sp>
          <p:sp>
            <p:nvSpPr>
              <p:cNvPr id="329" name="Rectangle 328"/>
              <p:cNvSpPr/>
              <p:nvPr/>
            </p:nvSpPr>
            <p:spPr bwMode="auto">
              <a:xfrm>
                <a:off x="1301590" y="1918727"/>
                <a:ext cx="381527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smtClean="0">
                    <a:latin typeface="+mn-lt"/>
                    <a:cs typeface="Calibri"/>
                  </a:rPr>
                  <a:t>cow</a:t>
                </a:r>
              </a:p>
            </p:txBody>
          </p:sp>
          <p:sp>
            <p:nvSpPr>
              <p:cNvPr id="330" name="Rectangle 329"/>
              <p:cNvSpPr/>
              <p:nvPr/>
            </p:nvSpPr>
            <p:spPr bwMode="auto">
              <a:xfrm>
                <a:off x="1369216" y="2169683"/>
                <a:ext cx="246274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smtClean="0">
                    <a:latin typeface="+mn-lt"/>
                    <a:cs typeface="Calibri"/>
                  </a:rPr>
                  <a:t>jar</a:t>
                </a:r>
              </a:p>
            </p:txBody>
          </p:sp>
          <p:sp>
            <p:nvSpPr>
              <p:cNvPr id="331" name="Rectangle 330"/>
              <p:cNvSpPr/>
              <p:nvPr/>
            </p:nvSpPr>
            <p:spPr bwMode="auto">
              <a:xfrm>
                <a:off x="1325484" y="2420639"/>
                <a:ext cx="333738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smtClean="0">
                    <a:latin typeface="+mn-lt"/>
                    <a:cs typeface="Calibri"/>
                  </a:rPr>
                  <a:t>fish</a:t>
                </a:r>
              </a:p>
            </p:txBody>
          </p:sp>
          <p:sp>
            <p:nvSpPr>
              <p:cNvPr id="332" name="Rectangle 331"/>
              <p:cNvSpPr/>
              <p:nvPr/>
            </p:nvSpPr>
            <p:spPr bwMode="auto">
              <a:xfrm>
                <a:off x="1279725" y="2671595"/>
                <a:ext cx="425259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dirty="0" smtClean="0">
                    <a:latin typeface="+mn-lt"/>
                    <a:cs typeface="Calibri"/>
                  </a:rPr>
                  <a:t>knot</a:t>
                </a:r>
              </a:p>
            </p:txBody>
          </p:sp>
          <p:sp>
            <p:nvSpPr>
              <p:cNvPr id="333" name="Rectangle 332"/>
              <p:cNvSpPr/>
              <p:nvPr/>
            </p:nvSpPr>
            <p:spPr bwMode="auto">
              <a:xfrm>
                <a:off x="1215535" y="2922550"/>
                <a:ext cx="553637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smtClean="0">
                    <a:latin typeface="+mn-lt"/>
                    <a:cs typeface="Calibri"/>
                  </a:rPr>
                  <a:t>arrow</a:t>
                </a:r>
              </a:p>
            </p:txBody>
          </p:sp>
          <p:sp>
            <p:nvSpPr>
              <p:cNvPr id="334" name="Rectangle 333"/>
              <p:cNvSpPr/>
              <p:nvPr/>
            </p:nvSpPr>
            <p:spPr bwMode="auto">
              <a:xfrm>
                <a:off x="504446" y="1405466"/>
                <a:ext cx="568753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i="1" u="sng" smtClean="0">
                    <a:solidFill>
                      <a:srgbClr val="FFFFFF"/>
                    </a:solidFill>
                    <a:latin typeface="+mn-lt"/>
                    <a:cs typeface="Calibri"/>
                  </a:rPr>
                  <a:t>glyph</a:t>
                </a:r>
              </a:p>
            </p:txBody>
          </p:sp>
          <p:sp>
            <p:nvSpPr>
              <p:cNvPr id="335" name="Rectangle 334"/>
              <p:cNvSpPr/>
              <p:nvPr/>
            </p:nvSpPr>
            <p:spPr bwMode="auto">
              <a:xfrm>
                <a:off x="1214641" y="1405466"/>
                <a:ext cx="597382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i="1" smtClean="0">
                    <a:solidFill>
                      <a:srgbClr val="FFFFFF"/>
                    </a:solidFill>
                    <a:latin typeface="+mn-lt"/>
                    <a:cs typeface="Calibri"/>
                  </a:rPr>
                  <a:t>origin</a:t>
                </a:r>
              </a:p>
            </p:txBody>
          </p:sp>
          <p:sp>
            <p:nvSpPr>
              <p:cNvPr id="336" name="Rectangle 335"/>
              <p:cNvSpPr/>
              <p:nvPr/>
            </p:nvSpPr>
            <p:spPr bwMode="auto">
              <a:xfrm>
                <a:off x="457549" y="1419272"/>
                <a:ext cx="1462230" cy="1796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337" name="Rectangle 336"/>
              <p:cNvSpPr/>
              <p:nvPr/>
            </p:nvSpPr>
            <p:spPr bwMode="auto">
              <a:xfrm>
                <a:off x="457549" y="1707684"/>
                <a:ext cx="1462230" cy="76403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339" name="Rectangle 338"/>
              <p:cNvSpPr/>
              <p:nvPr/>
            </p:nvSpPr>
            <p:spPr bwMode="auto">
              <a:xfrm>
                <a:off x="1988768" y="1667771"/>
                <a:ext cx="451972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smtClean="0">
                    <a:latin typeface="+mn-lt"/>
                    <a:cs typeface="Calibri"/>
                  </a:rPr>
                  <a:t>Alice</a:t>
                </a:r>
              </a:p>
            </p:txBody>
          </p:sp>
          <p:sp>
            <p:nvSpPr>
              <p:cNvPr id="340" name="Rectangle 339"/>
              <p:cNvSpPr/>
              <p:nvPr/>
            </p:nvSpPr>
            <p:spPr bwMode="auto">
              <a:xfrm>
                <a:off x="1988768" y="1918727"/>
                <a:ext cx="368565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smtClean="0">
                    <a:latin typeface="+mn-lt"/>
                    <a:cs typeface="Calibri"/>
                  </a:rPr>
                  <a:t>Bob</a:t>
                </a:r>
              </a:p>
            </p:txBody>
          </p:sp>
          <p:sp>
            <p:nvSpPr>
              <p:cNvPr id="341" name="Rectangle 340"/>
              <p:cNvSpPr/>
              <p:nvPr/>
            </p:nvSpPr>
            <p:spPr bwMode="auto">
              <a:xfrm>
                <a:off x="1988768" y="2169683"/>
                <a:ext cx="656204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smtClean="0">
                    <a:latin typeface="+mn-lt"/>
                    <a:cs typeface="Calibri"/>
                  </a:rPr>
                  <a:t>Charlie</a:t>
                </a:r>
              </a:p>
            </p:txBody>
          </p:sp>
          <p:sp>
            <p:nvSpPr>
              <p:cNvPr id="342" name="Rectangle 341"/>
              <p:cNvSpPr/>
              <p:nvPr/>
            </p:nvSpPr>
            <p:spPr bwMode="auto">
              <a:xfrm>
                <a:off x="1988768" y="2420639"/>
                <a:ext cx="368565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smtClean="0">
                    <a:latin typeface="+mn-lt"/>
                    <a:cs typeface="Calibri"/>
                  </a:rPr>
                  <a:t>Bob</a:t>
                </a:r>
              </a:p>
            </p:txBody>
          </p:sp>
          <p:sp>
            <p:nvSpPr>
              <p:cNvPr id="343" name="Rectangle 342"/>
              <p:cNvSpPr/>
              <p:nvPr/>
            </p:nvSpPr>
            <p:spPr bwMode="auto">
              <a:xfrm>
                <a:off x="1988768" y="2671595"/>
                <a:ext cx="656204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smtClean="0">
                    <a:latin typeface="+mn-lt"/>
                    <a:cs typeface="Calibri"/>
                  </a:rPr>
                  <a:t>Charlie</a:t>
                </a:r>
              </a:p>
            </p:txBody>
          </p:sp>
          <p:sp>
            <p:nvSpPr>
              <p:cNvPr id="344" name="Rectangle 343"/>
              <p:cNvSpPr/>
              <p:nvPr/>
            </p:nvSpPr>
            <p:spPr bwMode="auto">
              <a:xfrm>
                <a:off x="1988768" y="2922550"/>
                <a:ext cx="656204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smtClean="0">
                    <a:latin typeface="+mn-lt"/>
                    <a:cs typeface="Calibri"/>
                  </a:rPr>
                  <a:t>Charlie</a:t>
                </a:r>
              </a:p>
            </p:txBody>
          </p:sp>
          <p:sp>
            <p:nvSpPr>
              <p:cNvPr id="345" name="Rectangle 344"/>
              <p:cNvSpPr/>
              <p:nvPr/>
            </p:nvSpPr>
            <p:spPr bwMode="auto">
              <a:xfrm>
                <a:off x="457549" y="2966553"/>
                <a:ext cx="1462230" cy="2481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cxnSp>
            <p:nvCxnSpPr>
              <p:cNvPr id="349" name="Straight Connector 348"/>
              <p:cNvCxnSpPr/>
              <p:nvPr/>
            </p:nvCxnSpPr>
            <p:spPr bwMode="auto">
              <a:xfrm rot="5400000">
                <a:off x="184417" y="2314323"/>
                <a:ext cx="1779152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1" name="Rectangle 360"/>
              <p:cNvSpPr/>
              <p:nvPr/>
            </p:nvSpPr>
            <p:spPr bwMode="auto">
              <a:xfrm>
                <a:off x="846630" y="1734061"/>
                <a:ext cx="77996" cy="1846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baseline="-25000" smtClean="0">
                    <a:latin typeface="+mn-lt"/>
                    <a:cs typeface="Calibri"/>
                  </a:rPr>
                  <a:t>1</a:t>
                </a:r>
              </a:p>
            </p:txBody>
          </p:sp>
          <p:sp>
            <p:nvSpPr>
              <p:cNvPr id="362" name="Rectangle 361"/>
              <p:cNvSpPr/>
              <p:nvPr/>
            </p:nvSpPr>
            <p:spPr bwMode="auto">
              <a:xfrm>
                <a:off x="846630" y="1985017"/>
                <a:ext cx="77996" cy="1846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baseline="-25000" smtClean="0">
                    <a:latin typeface="+mn-lt"/>
                    <a:cs typeface="Calibri"/>
                  </a:rPr>
                  <a:t>1</a:t>
                </a:r>
              </a:p>
            </p:txBody>
          </p:sp>
          <p:sp>
            <p:nvSpPr>
              <p:cNvPr id="363" name="Rectangle 362"/>
              <p:cNvSpPr/>
              <p:nvPr/>
            </p:nvSpPr>
            <p:spPr bwMode="auto">
              <a:xfrm>
                <a:off x="846630" y="2235205"/>
                <a:ext cx="77996" cy="1846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baseline="-25000" smtClean="0">
                    <a:latin typeface="+mn-lt"/>
                    <a:cs typeface="Calibri"/>
                  </a:rPr>
                  <a:t>1</a:t>
                </a:r>
              </a:p>
            </p:txBody>
          </p:sp>
          <p:sp>
            <p:nvSpPr>
              <p:cNvPr id="364" name="Rectangle 363"/>
              <p:cNvSpPr/>
              <p:nvPr/>
            </p:nvSpPr>
            <p:spPr bwMode="auto">
              <a:xfrm>
                <a:off x="846630" y="2486161"/>
                <a:ext cx="77996" cy="1846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baseline="-25000" smtClean="0">
                    <a:latin typeface="+mn-lt"/>
                    <a:cs typeface="Calibri"/>
                  </a:rPr>
                  <a:t>2</a:t>
                </a:r>
              </a:p>
            </p:txBody>
          </p:sp>
          <p:sp>
            <p:nvSpPr>
              <p:cNvPr id="365" name="Rectangle 364"/>
              <p:cNvSpPr/>
              <p:nvPr/>
            </p:nvSpPr>
            <p:spPr bwMode="auto">
              <a:xfrm>
                <a:off x="846630" y="2737884"/>
                <a:ext cx="77996" cy="1846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baseline="-25000" smtClean="0">
                    <a:latin typeface="+mn-lt"/>
                    <a:cs typeface="Calibri"/>
                  </a:rPr>
                  <a:t>2</a:t>
                </a:r>
              </a:p>
            </p:txBody>
          </p:sp>
          <p:sp>
            <p:nvSpPr>
              <p:cNvPr id="366" name="Rectangle 365"/>
              <p:cNvSpPr/>
              <p:nvPr/>
            </p:nvSpPr>
            <p:spPr bwMode="auto">
              <a:xfrm>
                <a:off x="846630" y="2988072"/>
                <a:ext cx="77996" cy="1846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baseline="-25000" smtClean="0">
                    <a:latin typeface="+mn-lt"/>
                    <a:cs typeface="Calibri"/>
                  </a:rPr>
                  <a:t>3</a:t>
                </a:r>
              </a:p>
            </p:txBody>
          </p:sp>
          <p:pic>
            <p:nvPicPr>
              <p:cNvPr id="145" name="Picture 144" descr="Fig_Script1_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5180" y="2486161"/>
                <a:ext cx="171450" cy="184150"/>
              </a:xfrm>
              <a:prstGeom prst="rect">
                <a:avLst/>
              </a:prstGeom>
            </p:spPr>
          </p:pic>
          <p:pic>
            <p:nvPicPr>
              <p:cNvPr id="146" name="Picture 145" descr="Fig_Script2_blue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6767" y="1733809"/>
                <a:ext cx="168276" cy="184150"/>
              </a:xfrm>
              <a:prstGeom prst="rect">
                <a:avLst/>
              </a:prstGeom>
            </p:spPr>
          </p:pic>
          <p:pic>
            <p:nvPicPr>
              <p:cNvPr id="147" name="Picture 146" descr="Fig_Script3_blue.png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1055" y="2988618"/>
                <a:ext cx="139700" cy="184150"/>
              </a:xfrm>
              <a:prstGeom prst="rect">
                <a:avLst/>
              </a:prstGeom>
            </p:spPr>
          </p:pic>
          <p:pic>
            <p:nvPicPr>
              <p:cNvPr id="148" name="Picture 147" descr="Fig_Script2_blue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6767" y="1985533"/>
                <a:ext cx="168276" cy="184150"/>
              </a:xfrm>
              <a:prstGeom prst="rect">
                <a:avLst/>
              </a:prstGeom>
            </p:spPr>
          </p:pic>
          <p:pic>
            <p:nvPicPr>
              <p:cNvPr id="150" name="Picture 149" descr="Fig_Script2_blue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6767" y="2235721"/>
                <a:ext cx="168276" cy="184150"/>
              </a:xfrm>
              <a:prstGeom prst="rect">
                <a:avLst/>
              </a:prstGeom>
            </p:spPr>
          </p:pic>
          <p:pic>
            <p:nvPicPr>
              <p:cNvPr id="151" name="Picture 150" descr="Fig_Script1_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5180" y="2737633"/>
                <a:ext cx="171450" cy="184150"/>
              </a:xfrm>
              <a:prstGeom prst="rect">
                <a:avLst/>
              </a:prstGeom>
            </p:spPr>
          </p:pic>
        </p:grpSp>
        <p:sp>
          <p:nvSpPr>
            <p:cNvPr id="338" name="TextBox 337"/>
            <p:cNvSpPr txBox="1"/>
            <p:nvPr/>
          </p:nvSpPr>
          <p:spPr>
            <a:xfrm>
              <a:off x="449082" y="5831253"/>
              <a:ext cx="3926068" cy="646331"/>
            </a:xfrm>
            <a:prstGeom prst="rect">
              <a:avLst/>
            </a:prstGeom>
            <a:gradFill rotWithShape="1">
              <a:gsLst>
                <a:gs pos="0">
                  <a:srgbClr val="D2DA7A">
                    <a:tint val="45000"/>
                    <a:satMod val="200000"/>
                  </a:srgbClr>
                </a:gs>
                <a:gs pos="30000">
                  <a:srgbClr val="D2DA7A">
                    <a:tint val="61000"/>
                    <a:satMod val="200000"/>
                  </a:srgbClr>
                </a:gs>
                <a:gs pos="45000">
                  <a:srgbClr val="D2DA7A">
                    <a:tint val="66000"/>
                    <a:satMod val="200000"/>
                  </a:srgbClr>
                </a:gs>
                <a:gs pos="55000">
                  <a:srgbClr val="D2DA7A">
                    <a:tint val="66000"/>
                    <a:satMod val="200000"/>
                  </a:srgbClr>
                </a:gs>
                <a:gs pos="73000">
                  <a:srgbClr val="D2DA7A">
                    <a:tint val="61000"/>
                    <a:satMod val="200000"/>
                  </a:srgbClr>
                </a:gs>
                <a:gs pos="100000">
                  <a:srgbClr val="D2DA7A">
                    <a:tint val="45000"/>
                    <a:satMod val="200000"/>
                  </a:srgbClr>
                </a:gs>
              </a:gsLst>
              <a:lin ang="950000" scaled="1"/>
            </a:gradFill>
            <a:ln w="9525" cap="flat" cmpd="sng" algn="ctr">
              <a:solidFill>
                <a:srgbClr val="D2DA7A"/>
              </a:solidFill>
              <a:prstDash val="soli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defTabSz="2656912" eaLnBrk="0" hangingPunct="0">
                <a:spcAft>
                  <a:spcPts val="0"/>
                </a:spcAft>
                <a:tabLst>
                  <a:tab pos="1790700" algn="l"/>
                </a:tabLst>
                <a:defRPr/>
              </a:pPr>
              <a:r>
                <a:rPr lang="en-US" sz="1800" u="sng" kern="0" dirty="0">
                  <a:solidFill>
                    <a:srgbClr val="0000FF"/>
                  </a:solidFill>
                  <a:latin typeface="Calibri"/>
                  <a:cs typeface="Calibri"/>
                  <a:sym typeface="Symbol"/>
                </a:rPr>
                <a:t>Orchestra</a:t>
              </a:r>
              <a:r>
                <a:rPr lang="en-US" sz="1800" kern="0" dirty="0">
                  <a:solidFill>
                    <a:srgbClr val="0000FF"/>
                  </a:solidFill>
                  <a:latin typeface="Calibri"/>
                  <a:cs typeface="Calibri"/>
                  <a:sym typeface="Symbol"/>
                </a:rPr>
                <a:t> [SIGMOD’06, VLDB’07]</a:t>
              </a:r>
            </a:p>
            <a:p>
              <a:pPr defTabSz="2656912" eaLnBrk="0" hangingPunct="0">
                <a:spcAft>
                  <a:spcPts val="0"/>
                </a:spcAft>
                <a:tabLst>
                  <a:tab pos="1790700" algn="l"/>
                </a:tabLst>
                <a:defRPr/>
              </a:pPr>
              <a:r>
                <a:rPr lang="en-US" sz="1800" kern="0" dirty="0" smtClean="0">
                  <a:solidFill>
                    <a:srgbClr val="0000FF"/>
                  </a:solidFill>
                  <a:latin typeface="Calibri"/>
                  <a:cs typeface="Calibri"/>
                  <a:sym typeface="Symbol"/>
                </a:rPr>
                <a:t>Youtopia [VLDB’09], BeliefDB [VLDB’09]</a:t>
              </a:r>
            </a:p>
          </p:txBody>
        </p:sp>
        <p:sp>
          <p:nvSpPr>
            <p:cNvPr id="190" name="AutoShape 33"/>
            <p:cNvSpPr>
              <a:spLocks noChangeArrowheads="1"/>
            </p:cNvSpPr>
            <p:nvPr/>
          </p:nvSpPr>
          <p:spPr bwMode="auto">
            <a:xfrm flipH="1">
              <a:off x="2964547" y="2962865"/>
              <a:ext cx="1451995" cy="302008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  <a:t>“Explicit belief”</a:t>
              </a:r>
              <a:endParaRPr lang="en-US" sz="1800" baseline="-250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91" name="Freeform 190"/>
            <p:cNvSpPr/>
            <p:nvPr/>
          </p:nvSpPr>
          <p:spPr bwMode="auto">
            <a:xfrm rot="7042907" flipH="1">
              <a:off x="3938231" y="3182417"/>
              <a:ext cx="347975" cy="920884"/>
            </a:xfrm>
            <a:custGeom>
              <a:avLst/>
              <a:gdLst>
                <a:gd name="connsiteX0" fmla="*/ 0 w 190500"/>
                <a:gd name="connsiteY0" fmla="*/ 0 h 381000"/>
                <a:gd name="connsiteX1" fmla="*/ 133350 w 190500"/>
                <a:gd name="connsiteY1" fmla="*/ 107950 h 381000"/>
                <a:gd name="connsiteX2" fmla="*/ 114300 w 190500"/>
                <a:gd name="connsiteY2" fmla="*/ 279400 h 381000"/>
                <a:gd name="connsiteX3" fmla="*/ 190500 w 190500"/>
                <a:gd name="connsiteY3" fmla="*/ 381000 h 381000"/>
                <a:gd name="connsiteX0" fmla="*/ 0 w 190500"/>
                <a:gd name="connsiteY0" fmla="*/ 0 h 381000"/>
                <a:gd name="connsiteX1" fmla="*/ 26401 w 190500"/>
                <a:gd name="connsiteY1" fmla="*/ 105404 h 381000"/>
                <a:gd name="connsiteX2" fmla="*/ 114300 w 190500"/>
                <a:gd name="connsiteY2" fmla="*/ 279400 h 381000"/>
                <a:gd name="connsiteX3" fmla="*/ 190500 w 190500"/>
                <a:gd name="connsiteY3" fmla="*/ 381000 h 381000"/>
                <a:gd name="connsiteX0" fmla="*/ 124166 w 314666"/>
                <a:gd name="connsiteY0" fmla="*/ 166701 h 547701"/>
                <a:gd name="connsiteX1" fmla="*/ 4400 w 314666"/>
                <a:gd name="connsiteY1" fmla="*/ 17567 h 547701"/>
                <a:gd name="connsiteX2" fmla="*/ 150567 w 314666"/>
                <a:gd name="connsiteY2" fmla="*/ 272105 h 547701"/>
                <a:gd name="connsiteX3" fmla="*/ 238466 w 314666"/>
                <a:gd name="connsiteY3" fmla="*/ 446101 h 547701"/>
                <a:gd name="connsiteX4" fmla="*/ 314666 w 314666"/>
                <a:gd name="connsiteY4" fmla="*/ 547701 h 547701"/>
                <a:gd name="connsiteX0" fmla="*/ 0 w 190500"/>
                <a:gd name="connsiteY0" fmla="*/ 0 h 381000"/>
                <a:gd name="connsiteX1" fmla="*/ 26401 w 190500"/>
                <a:gd name="connsiteY1" fmla="*/ 105404 h 381000"/>
                <a:gd name="connsiteX2" fmla="*/ 114300 w 190500"/>
                <a:gd name="connsiteY2" fmla="*/ 279400 h 381000"/>
                <a:gd name="connsiteX3" fmla="*/ 190500 w 190500"/>
                <a:gd name="connsiteY3" fmla="*/ 381000 h 381000"/>
                <a:gd name="connsiteX0" fmla="*/ 0 w 313527"/>
                <a:gd name="connsiteY0" fmla="*/ 0 h 552102"/>
                <a:gd name="connsiteX1" fmla="*/ 149428 w 313527"/>
                <a:gd name="connsiteY1" fmla="*/ 276506 h 552102"/>
                <a:gd name="connsiteX2" fmla="*/ 237327 w 313527"/>
                <a:gd name="connsiteY2" fmla="*/ 450502 h 552102"/>
                <a:gd name="connsiteX3" fmla="*/ 313527 w 313527"/>
                <a:gd name="connsiteY3" fmla="*/ 552102 h 552102"/>
                <a:gd name="connsiteX0" fmla="*/ 0 w 313527"/>
                <a:gd name="connsiteY0" fmla="*/ 0 h 552102"/>
                <a:gd name="connsiteX1" fmla="*/ 170246 w 313527"/>
                <a:gd name="connsiteY1" fmla="*/ 253331 h 552102"/>
                <a:gd name="connsiteX2" fmla="*/ 237327 w 313527"/>
                <a:gd name="connsiteY2" fmla="*/ 450502 h 552102"/>
                <a:gd name="connsiteX3" fmla="*/ 313527 w 313527"/>
                <a:gd name="connsiteY3" fmla="*/ 552102 h 552102"/>
                <a:gd name="connsiteX0" fmla="*/ 0 w 289234"/>
                <a:gd name="connsiteY0" fmla="*/ 0 h 481865"/>
                <a:gd name="connsiteX1" fmla="*/ 145953 w 289234"/>
                <a:gd name="connsiteY1" fmla="*/ 183094 h 481865"/>
                <a:gd name="connsiteX2" fmla="*/ 213034 w 289234"/>
                <a:gd name="connsiteY2" fmla="*/ 380265 h 481865"/>
                <a:gd name="connsiteX3" fmla="*/ 289234 w 289234"/>
                <a:gd name="connsiteY3" fmla="*/ 481865 h 481865"/>
                <a:gd name="connsiteX0" fmla="*/ 21889 w 311123"/>
                <a:gd name="connsiteY0" fmla="*/ 0 h 481865"/>
                <a:gd name="connsiteX1" fmla="*/ 24325 w 311123"/>
                <a:gd name="connsiteY1" fmla="*/ 55311 h 481865"/>
                <a:gd name="connsiteX2" fmla="*/ 167842 w 311123"/>
                <a:gd name="connsiteY2" fmla="*/ 183094 h 481865"/>
                <a:gd name="connsiteX3" fmla="*/ 234923 w 311123"/>
                <a:gd name="connsiteY3" fmla="*/ 380265 h 481865"/>
                <a:gd name="connsiteX4" fmla="*/ 311123 w 311123"/>
                <a:gd name="connsiteY4" fmla="*/ 481865 h 481865"/>
                <a:gd name="connsiteX0" fmla="*/ 0 w 316502"/>
                <a:gd name="connsiteY0" fmla="*/ 0 h 548791"/>
                <a:gd name="connsiteX1" fmla="*/ 29704 w 316502"/>
                <a:gd name="connsiteY1" fmla="*/ 122237 h 548791"/>
                <a:gd name="connsiteX2" fmla="*/ 173221 w 316502"/>
                <a:gd name="connsiteY2" fmla="*/ 250020 h 548791"/>
                <a:gd name="connsiteX3" fmla="*/ 240302 w 316502"/>
                <a:gd name="connsiteY3" fmla="*/ 447191 h 548791"/>
                <a:gd name="connsiteX4" fmla="*/ 316502 w 316502"/>
                <a:gd name="connsiteY4" fmla="*/ 548791 h 548791"/>
                <a:gd name="connsiteX0" fmla="*/ 8736 w 325238"/>
                <a:gd name="connsiteY0" fmla="*/ 0 h 548791"/>
                <a:gd name="connsiteX1" fmla="*/ 38440 w 325238"/>
                <a:gd name="connsiteY1" fmla="*/ 122237 h 548791"/>
                <a:gd name="connsiteX2" fmla="*/ 239378 w 325238"/>
                <a:gd name="connsiteY2" fmla="*/ 267167 h 548791"/>
                <a:gd name="connsiteX3" fmla="*/ 249038 w 325238"/>
                <a:gd name="connsiteY3" fmla="*/ 447191 h 548791"/>
                <a:gd name="connsiteX4" fmla="*/ 325238 w 325238"/>
                <a:gd name="connsiteY4" fmla="*/ 548791 h 548791"/>
                <a:gd name="connsiteX0" fmla="*/ 8736 w 325238"/>
                <a:gd name="connsiteY0" fmla="*/ 0 h 548791"/>
                <a:gd name="connsiteX1" fmla="*/ 38440 w 325238"/>
                <a:gd name="connsiteY1" fmla="*/ 122237 h 548791"/>
                <a:gd name="connsiteX2" fmla="*/ 239378 w 325238"/>
                <a:gd name="connsiteY2" fmla="*/ 267167 h 548791"/>
                <a:gd name="connsiteX3" fmla="*/ 310874 w 325238"/>
                <a:gd name="connsiteY3" fmla="*/ 402675 h 548791"/>
                <a:gd name="connsiteX4" fmla="*/ 325238 w 325238"/>
                <a:gd name="connsiteY4" fmla="*/ 548791 h 548791"/>
                <a:gd name="connsiteX0" fmla="*/ 8736 w 354360"/>
                <a:gd name="connsiteY0" fmla="*/ 0 h 540693"/>
                <a:gd name="connsiteX1" fmla="*/ 38440 w 354360"/>
                <a:gd name="connsiteY1" fmla="*/ 122237 h 540693"/>
                <a:gd name="connsiteX2" fmla="*/ 239378 w 354360"/>
                <a:gd name="connsiteY2" fmla="*/ 267167 h 540693"/>
                <a:gd name="connsiteX3" fmla="*/ 310874 w 354360"/>
                <a:gd name="connsiteY3" fmla="*/ 402675 h 540693"/>
                <a:gd name="connsiteX4" fmla="*/ 354360 w 354360"/>
                <a:gd name="connsiteY4" fmla="*/ 540693 h 540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360" h="540693">
                  <a:moveTo>
                    <a:pt x="8736" y="0"/>
                  </a:moveTo>
                  <a:cubicBezTo>
                    <a:pt x="17789" y="10401"/>
                    <a:pt x="0" y="77709"/>
                    <a:pt x="38440" y="122237"/>
                  </a:cubicBezTo>
                  <a:cubicBezTo>
                    <a:pt x="76880" y="166765"/>
                    <a:pt x="193972" y="220427"/>
                    <a:pt x="239378" y="267167"/>
                  </a:cubicBezTo>
                  <a:cubicBezTo>
                    <a:pt x="284784" y="313907"/>
                    <a:pt x="291710" y="357087"/>
                    <a:pt x="310874" y="402675"/>
                  </a:cubicBezTo>
                  <a:cubicBezTo>
                    <a:pt x="330038" y="448263"/>
                    <a:pt x="354360" y="540693"/>
                    <a:pt x="354360" y="540693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Freeform 203"/>
            <p:cNvSpPr/>
            <p:nvPr/>
          </p:nvSpPr>
          <p:spPr bwMode="auto">
            <a:xfrm rot="14557093">
              <a:off x="4144821" y="4449617"/>
              <a:ext cx="128027" cy="515564"/>
            </a:xfrm>
            <a:custGeom>
              <a:avLst/>
              <a:gdLst>
                <a:gd name="connsiteX0" fmla="*/ 0 w 190500"/>
                <a:gd name="connsiteY0" fmla="*/ 0 h 381000"/>
                <a:gd name="connsiteX1" fmla="*/ 133350 w 190500"/>
                <a:gd name="connsiteY1" fmla="*/ 107950 h 381000"/>
                <a:gd name="connsiteX2" fmla="*/ 114300 w 190500"/>
                <a:gd name="connsiteY2" fmla="*/ 279400 h 381000"/>
                <a:gd name="connsiteX3" fmla="*/ 190500 w 190500"/>
                <a:gd name="connsiteY3" fmla="*/ 381000 h 381000"/>
                <a:gd name="connsiteX0" fmla="*/ 0 w 204902"/>
                <a:gd name="connsiteY0" fmla="*/ 0 h 381000"/>
                <a:gd name="connsiteX1" fmla="*/ 185852 w 204902"/>
                <a:gd name="connsiteY1" fmla="*/ 90038 h 381000"/>
                <a:gd name="connsiteX2" fmla="*/ 114300 w 204902"/>
                <a:gd name="connsiteY2" fmla="*/ 279400 h 381000"/>
                <a:gd name="connsiteX3" fmla="*/ 190500 w 204902"/>
                <a:gd name="connsiteY3" fmla="*/ 381000 h 381000"/>
                <a:gd name="connsiteX0" fmla="*/ 0 w 204902"/>
                <a:gd name="connsiteY0" fmla="*/ 0 h 279400"/>
                <a:gd name="connsiteX1" fmla="*/ 185852 w 204902"/>
                <a:gd name="connsiteY1" fmla="*/ 90038 h 279400"/>
                <a:gd name="connsiteX2" fmla="*/ 114300 w 204902"/>
                <a:gd name="connsiteY2" fmla="*/ 279400 h 279400"/>
                <a:gd name="connsiteX0" fmla="*/ 0 w 208475"/>
                <a:gd name="connsiteY0" fmla="*/ 0 h 231217"/>
                <a:gd name="connsiteX1" fmla="*/ 185852 w 208475"/>
                <a:gd name="connsiteY1" fmla="*/ 90038 h 231217"/>
                <a:gd name="connsiteX2" fmla="*/ 135737 w 208475"/>
                <a:gd name="connsiteY2" fmla="*/ 231217 h 231217"/>
                <a:gd name="connsiteX0" fmla="*/ 0 w 147463"/>
                <a:gd name="connsiteY0" fmla="*/ 0 h 231217"/>
                <a:gd name="connsiteX1" fmla="*/ 124840 w 147463"/>
                <a:gd name="connsiteY1" fmla="*/ 101209 h 231217"/>
                <a:gd name="connsiteX2" fmla="*/ 135737 w 147463"/>
                <a:gd name="connsiteY2" fmla="*/ 231217 h 231217"/>
                <a:gd name="connsiteX0" fmla="*/ 0 w 147463"/>
                <a:gd name="connsiteY0" fmla="*/ 0 h 231217"/>
                <a:gd name="connsiteX1" fmla="*/ 124840 w 147463"/>
                <a:gd name="connsiteY1" fmla="*/ 101209 h 231217"/>
                <a:gd name="connsiteX2" fmla="*/ 135737 w 147463"/>
                <a:gd name="connsiteY2" fmla="*/ 231217 h 231217"/>
                <a:gd name="connsiteX0" fmla="*/ 0 w 204644"/>
                <a:gd name="connsiteY0" fmla="*/ 0 h 231217"/>
                <a:gd name="connsiteX1" fmla="*/ 182021 w 204644"/>
                <a:gd name="connsiteY1" fmla="*/ 88870 h 231217"/>
                <a:gd name="connsiteX2" fmla="*/ 135737 w 204644"/>
                <a:gd name="connsiteY2" fmla="*/ 231217 h 231217"/>
                <a:gd name="connsiteX0" fmla="*/ 0 w 105520"/>
                <a:gd name="connsiteY0" fmla="*/ 0 h 237616"/>
                <a:gd name="connsiteX1" fmla="*/ 97058 w 105520"/>
                <a:gd name="connsiteY1" fmla="*/ 95269 h 237616"/>
                <a:gd name="connsiteX2" fmla="*/ 50774 w 105520"/>
                <a:gd name="connsiteY2" fmla="*/ 237616 h 237616"/>
                <a:gd name="connsiteX0" fmla="*/ 0 w 105520"/>
                <a:gd name="connsiteY0" fmla="*/ 0 h 237616"/>
                <a:gd name="connsiteX1" fmla="*/ 97058 w 105520"/>
                <a:gd name="connsiteY1" fmla="*/ 95269 h 237616"/>
                <a:gd name="connsiteX2" fmla="*/ 50774 w 105520"/>
                <a:gd name="connsiteY2" fmla="*/ 237616 h 23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520" h="237616">
                  <a:moveTo>
                    <a:pt x="0" y="0"/>
                  </a:moveTo>
                  <a:cubicBezTo>
                    <a:pt x="57150" y="30691"/>
                    <a:pt x="88596" y="55666"/>
                    <a:pt x="97058" y="95269"/>
                  </a:cubicBezTo>
                  <a:cubicBezTo>
                    <a:pt x="105520" y="134872"/>
                    <a:pt x="82728" y="180723"/>
                    <a:pt x="50774" y="237616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AutoShape 33"/>
            <p:cNvSpPr>
              <a:spLocks noChangeArrowheads="1"/>
            </p:cNvSpPr>
            <p:nvPr/>
          </p:nvSpPr>
          <p:spPr bwMode="auto">
            <a:xfrm flipH="1">
              <a:off x="1465334" y="4809440"/>
              <a:ext cx="851620" cy="302008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  <a:t>Priorities</a:t>
              </a:r>
              <a:endParaRPr lang="en-US" sz="1800" baseline="-250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290" name="Freeform 289"/>
            <p:cNvSpPr/>
            <p:nvPr/>
          </p:nvSpPr>
          <p:spPr bwMode="auto">
            <a:xfrm rot="12442907" flipH="1">
              <a:off x="2386889" y="4765078"/>
              <a:ext cx="50334" cy="241090"/>
            </a:xfrm>
            <a:custGeom>
              <a:avLst/>
              <a:gdLst>
                <a:gd name="connsiteX0" fmla="*/ 0 w 190500"/>
                <a:gd name="connsiteY0" fmla="*/ 0 h 381000"/>
                <a:gd name="connsiteX1" fmla="*/ 133350 w 190500"/>
                <a:gd name="connsiteY1" fmla="*/ 107950 h 381000"/>
                <a:gd name="connsiteX2" fmla="*/ 114300 w 190500"/>
                <a:gd name="connsiteY2" fmla="*/ 279400 h 381000"/>
                <a:gd name="connsiteX3" fmla="*/ 190500 w 190500"/>
                <a:gd name="connsiteY3" fmla="*/ 381000 h 381000"/>
                <a:gd name="connsiteX0" fmla="*/ 0 w 204902"/>
                <a:gd name="connsiteY0" fmla="*/ 0 h 381000"/>
                <a:gd name="connsiteX1" fmla="*/ 185852 w 204902"/>
                <a:gd name="connsiteY1" fmla="*/ 90038 h 381000"/>
                <a:gd name="connsiteX2" fmla="*/ 114300 w 204902"/>
                <a:gd name="connsiteY2" fmla="*/ 279400 h 381000"/>
                <a:gd name="connsiteX3" fmla="*/ 190500 w 204902"/>
                <a:gd name="connsiteY3" fmla="*/ 381000 h 381000"/>
                <a:gd name="connsiteX0" fmla="*/ 0 w 204902"/>
                <a:gd name="connsiteY0" fmla="*/ 0 h 279400"/>
                <a:gd name="connsiteX1" fmla="*/ 185852 w 204902"/>
                <a:gd name="connsiteY1" fmla="*/ 90038 h 279400"/>
                <a:gd name="connsiteX2" fmla="*/ 114300 w 204902"/>
                <a:gd name="connsiteY2" fmla="*/ 279400 h 279400"/>
                <a:gd name="connsiteX0" fmla="*/ 0 w 208475"/>
                <a:gd name="connsiteY0" fmla="*/ 0 h 231217"/>
                <a:gd name="connsiteX1" fmla="*/ 185852 w 208475"/>
                <a:gd name="connsiteY1" fmla="*/ 90038 h 231217"/>
                <a:gd name="connsiteX2" fmla="*/ 135737 w 208475"/>
                <a:gd name="connsiteY2" fmla="*/ 231217 h 231217"/>
                <a:gd name="connsiteX0" fmla="*/ 0 w 147463"/>
                <a:gd name="connsiteY0" fmla="*/ 0 h 231217"/>
                <a:gd name="connsiteX1" fmla="*/ 124840 w 147463"/>
                <a:gd name="connsiteY1" fmla="*/ 101209 h 231217"/>
                <a:gd name="connsiteX2" fmla="*/ 135737 w 147463"/>
                <a:gd name="connsiteY2" fmla="*/ 231217 h 231217"/>
                <a:gd name="connsiteX0" fmla="*/ 0 w 147463"/>
                <a:gd name="connsiteY0" fmla="*/ 0 h 231217"/>
                <a:gd name="connsiteX1" fmla="*/ 124840 w 147463"/>
                <a:gd name="connsiteY1" fmla="*/ 101209 h 231217"/>
                <a:gd name="connsiteX2" fmla="*/ 135737 w 147463"/>
                <a:gd name="connsiteY2" fmla="*/ 231217 h 2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463" h="231217">
                  <a:moveTo>
                    <a:pt x="0" y="0"/>
                  </a:moveTo>
                  <a:cubicBezTo>
                    <a:pt x="57150" y="30691"/>
                    <a:pt x="102217" y="62673"/>
                    <a:pt x="124840" y="101209"/>
                  </a:cubicBezTo>
                  <a:cubicBezTo>
                    <a:pt x="147463" y="139745"/>
                    <a:pt x="143515" y="176437"/>
                    <a:pt x="135737" y="231217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AutoShape 33"/>
            <p:cNvSpPr>
              <a:spLocks noChangeArrowheads="1"/>
            </p:cNvSpPr>
            <p:nvPr/>
          </p:nvSpPr>
          <p:spPr bwMode="auto">
            <a:xfrm flipH="1">
              <a:off x="2664347" y="1269806"/>
              <a:ext cx="1897993" cy="579007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  <a:t>“Beliefs”: annotated </a:t>
              </a:r>
              <a:b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</a:br>
              <a: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  <a:t> (</a:t>
              </a:r>
              <a:r>
                <a:rPr lang="en-US" sz="1800" u="sng" dirty="0" smtClean="0">
                  <a:solidFill>
                    <a:srgbClr val="FF0000"/>
                  </a:solidFill>
                  <a:latin typeface="Calibri"/>
                  <a:cs typeface="Calibri"/>
                </a:rPr>
                <a:t>key</a:t>
              </a:r>
              <a: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  <a:t>,value) pairs</a:t>
              </a:r>
              <a:endParaRPr lang="en-US" sz="1800" baseline="-250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295" name="Freeform 294"/>
            <p:cNvSpPr/>
            <p:nvPr/>
          </p:nvSpPr>
          <p:spPr bwMode="auto">
            <a:xfrm rot="16200000">
              <a:off x="2245218" y="1086238"/>
              <a:ext cx="53504" cy="729071"/>
            </a:xfrm>
            <a:custGeom>
              <a:avLst/>
              <a:gdLst>
                <a:gd name="connsiteX0" fmla="*/ 0 w 190500"/>
                <a:gd name="connsiteY0" fmla="*/ 0 h 381000"/>
                <a:gd name="connsiteX1" fmla="*/ 133350 w 190500"/>
                <a:gd name="connsiteY1" fmla="*/ 107950 h 381000"/>
                <a:gd name="connsiteX2" fmla="*/ 114300 w 190500"/>
                <a:gd name="connsiteY2" fmla="*/ 279400 h 381000"/>
                <a:gd name="connsiteX3" fmla="*/ 190500 w 190500"/>
                <a:gd name="connsiteY3" fmla="*/ 381000 h 381000"/>
                <a:gd name="connsiteX0" fmla="*/ 0 w 204902"/>
                <a:gd name="connsiteY0" fmla="*/ 0 h 381000"/>
                <a:gd name="connsiteX1" fmla="*/ 185852 w 204902"/>
                <a:gd name="connsiteY1" fmla="*/ 90038 h 381000"/>
                <a:gd name="connsiteX2" fmla="*/ 114300 w 204902"/>
                <a:gd name="connsiteY2" fmla="*/ 279400 h 381000"/>
                <a:gd name="connsiteX3" fmla="*/ 190500 w 204902"/>
                <a:gd name="connsiteY3" fmla="*/ 381000 h 381000"/>
                <a:gd name="connsiteX0" fmla="*/ 0 w 204902"/>
                <a:gd name="connsiteY0" fmla="*/ 0 h 279400"/>
                <a:gd name="connsiteX1" fmla="*/ 185852 w 204902"/>
                <a:gd name="connsiteY1" fmla="*/ 90038 h 279400"/>
                <a:gd name="connsiteX2" fmla="*/ 114300 w 204902"/>
                <a:gd name="connsiteY2" fmla="*/ 279400 h 279400"/>
                <a:gd name="connsiteX0" fmla="*/ 0 w 208475"/>
                <a:gd name="connsiteY0" fmla="*/ 0 h 231217"/>
                <a:gd name="connsiteX1" fmla="*/ 185852 w 208475"/>
                <a:gd name="connsiteY1" fmla="*/ 90038 h 231217"/>
                <a:gd name="connsiteX2" fmla="*/ 135737 w 208475"/>
                <a:gd name="connsiteY2" fmla="*/ 231217 h 231217"/>
                <a:gd name="connsiteX0" fmla="*/ 0 w 147463"/>
                <a:gd name="connsiteY0" fmla="*/ 0 h 231217"/>
                <a:gd name="connsiteX1" fmla="*/ 124840 w 147463"/>
                <a:gd name="connsiteY1" fmla="*/ 101209 h 231217"/>
                <a:gd name="connsiteX2" fmla="*/ 135737 w 147463"/>
                <a:gd name="connsiteY2" fmla="*/ 231217 h 231217"/>
                <a:gd name="connsiteX0" fmla="*/ 0 w 147463"/>
                <a:gd name="connsiteY0" fmla="*/ 0 h 231217"/>
                <a:gd name="connsiteX1" fmla="*/ 124840 w 147463"/>
                <a:gd name="connsiteY1" fmla="*/ 101209 h 231217"/>
                <a:gd name="connsiteX2" fmla="*/ 135737 w 147463"/>
                <a:gd name="connsiteY2" fmla="*/ 231217 h 2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463" h="231217">
                  <a:moveTo>
                    <a:pt x="0" y="0"/>
                  </a:moveTo>
                  <a:cubicBezTo>
                    <a:pt x="57150" y="30691"/>
                    <a:pt x="102217" y="62673"/>
                    <a:pt x="124840" y="101209"/>
                  </a:cubicBezTo>
                  <a:cubicBezTo>
                    <a:pt x="147463" y="139745"/>
                    <a:pt x="143515" y="176437"/>
                    <a:pt x="135737" y="231217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 Placeholder 310"/>
            <p:cNvSpPr txBox="1">
              <a:spLocks/>
            </p:cNvSpPr>
            <p:nvPr/>
          </p:nvSpPr>
          <p:spPr>
            <a:xfrm>
              <a:off x="107040" y="3389125"/>
              <a:ext cx="39729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28600" marR="0" lvl="0" indent="-228600" algn="l" defTabSz="8620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80000"/>
                <a:tabLst/>
                <a:defRPr/>
              </a:pPr>
              <a:r>
                <a:rPr lang="en-US" sz="2400" kern="0">
                  <a:latin typeface="Calibri"/>
                  <a:cs typeface="Calibri"/>
                </a:rPr>
                <a:t>Background 2: Trust mappings</a:t>
              </a:r>
              <a:endParaRPr kumimoji="0" lang="en-US" sz="2000" b="0" i="0" u="none" strike="noStrike" kern="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203" name="Text Placeholder 310"/>
            <p:cNvSpPr txBox="1">
              <a:spLocks/>
            </p:cNvSpPr>
            <p:nvPr/>
          </p:nvSpPr>
          <p:spPr>
            <a:xfrm>
              <a:off x="107040" y="775580"/>
              <a:ext cx="43718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28600" marR="0" lvl="0" indent="-228600" algn="l" defTabSz="8620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80000"/>
                <a:tabLst/>
                <a:defRPr/>
              </a:pPr>
              <a:r>
                <a:rPr lang="en-US" sz="2400" kern="0">
                  <a:latin typeface="Calibri"/>
                  <a:cs typeface="Calibri"/>
                </a:rPr>
                <a:t>Background 1: Conflicting beliefs</a:t>
              </a:r>
              <a:r>
                <a:rPr lang="en-US" sz="2400" kern="0" baseline="30000">
                  <a:latin typeface="Calibri"/>
                  <a:cs typeface="Calibri"/>
                </a:rPr>
                <a:t>*</a:t>
              </a:r>
              <a:endParaRPr kumimoji="0" lang="en-US" sz="2000" b="0" i="0" u="none" strike="noStrike" kern="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208" name="Text Placeholder 310"/>
            <p:cNvSpPr txBox="1">
              <a:spLocks/>
            </p:cNvSpPr>
            <p:nvPr/>
          </p:nvSpPr>
          <p:spPr>
            <a:xfrm>
              <a:off x="107040" y="5305291"/>
              <a:ext cx="50504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28600" marR="0" lvl="0" indent="-228600" algn="l" defTabSz="8620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80000"/>
                <a:tabLst/>
                <a:defRPr/>
              </a:pPr>
              <a:r>
                <a:rPr lang="en-US" sz="2400" kern="0">
                  <a:latin typeface="Calibri"/>
                  <a:cs typeface="Calibri"/>
                </a:rPr>
                <a:t>Recent work on community databases:</a:t>
              </a:r>
              <a:endParaRPr kumimoji="0" lang="en-US" sz="2000" b="0" i="0" u="none" strike="noStrike" kern="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grpSp>
          <p:nvGrpSpPr>
            <p:cNvPr id="8199" name="Group 244"/>
            <p:cNvGrpSpPr/>
            <p:nvPr/>
          </p:nvGrpSpPr>
          <p:grpSpPr>
            <a:xfrm>
              <a:off x="7592321" y="3534669"/>
              <a:ext cx="918212" cy="1205280"/>
              <a:chOff x="7592321" y="3534669"/>
              <a:chExt cx="918212" cy="1205280"/>
            </a:xfrm>
          </p:grpSpPr>
          <p:pic>
            <p:nvPicPr>
              <p:cNvPr id="235" name="Picture 234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2321" y="3534669"/>
                <a:ext cx="918212" cy="918212"/>
              </a:xfrm>
              <a:prstGeom prst="rect">
                <a:avLst/>
              </a:prstGeom>
            </p:spPr>
          </p:pic>
          <p:sp>
            <p:nvSpPr>
              <p:cNvPr id="236" name="Rectangle 235"/>
              <p:cNvSpPr/>
              <p:nvPr/>
            </p:nvSpPr>
            <p:spPr bwMode="auto">
              <a:xfrm>
                <a:off x="7686869" y="4432172"/>
                <a:ext cx="729116" cy="30777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827213" algn="r"/>
                    <a:tab pos="1887538" algn="l"/>
                    <a:tab pos="4341813" algn="r"/>
                  </a:tabLst>
                </a:pPr>
                <a:r>
                  <a:rPr lang="en-US" sz="2000" smtClean="0">
                    <a:latin typeface="Calibri"/>
                    <a:cs typeface="Calibri"/>
                  </a:rPr>
                  <a:t>Charlie</a:t>
                </a:r>
              </a:p>
            </p:txBody>
          </p:sp>
        </p:grpSp>
        <p:grpSp>
          <p:nvGrpSpPr>
            <p:cNvPr id="8200" name="Group 239"/>
            <p:cNvGrpSpPr/>
            <p:nvPr/>
          </p:nvGrpSpPr>
          <p:grpSpPr>
            <a:xfrm>
              <a:off x="6594954" y="2488965"/>
              <a:ext cx="1462229" cy="304076"/>
              <a:chOff x="6594954" y="2495315"/>
              <a:chExt cx="1462229" cy="304076"/>
            </a:xfrm>
          </p:grpSpPr>
          <p:grpSp>
            <p:nvGrpSpPr>
              <p:cNvPr id="8201" name="Group 267"/>
              <p:cNvGrpSpPr/>
              <p:nvPr/>
            </p:nvGrpSpPr>
            <p:grpSpPr>
              <a:xfrm>
                <a:off x="6594954" y="2495315"/>
                <a:ext cx="1462229" cy="304076"/>
                <a:chOff x="6990669" y="5519741"/>
                <a:chExt cx="1462229" cy="304076"/>
              </a:xfrm>
            </p:grpSpPr>
            <p:grpSp>
              <p:nvGrpSpPr>
                <p:cNvPr id="8202" name="Group 132"/>
                <p:cNvGrpSpPr/>
                <p:nvPr/>
              </p:nvGrpSpPr>
              <p:grpSpPr>
                <a:xfrm>
                  <a:off x="6990669" y="5530345"/>
                  <a:ext cx="1462229" cy="293472"/>
                  <a:chOff x="3450662" y="4644945"/>
                  <a:chExt cx="1462229" cy="293472"/>
                </a:xfrm>
                <a:solidFill>
                  <a:srgbClr val="DADFED"/>
                </a:solidFill>
              </p:grpSpPr>
              <p:sp>
                <p:nvSpPr>
                  <p:cNvPr id="305" name="Rectangle 304"/>
                  <p:cNvSpPr/>
                  <p:nvPr/>
                </p:nvSpPr>
                <p:spPr bwMode="auto">
                  <a:xfrm>
                    <a:off x="4067934" y="4644945"/>
                    <a:ext cx="844957" cy="293472"/>
                  </a:xfrm>
                  <a:prstGeom prst="rect">
                    <a:avLst/>
                  </a:prstGeom>
                  <a:solidFill>
                    <a:srgbClr val="D0D6E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 bwMode="auto">
                  <a:xfrm>
                    <a:off x="3450662" y="4644945"/>
                    <a:ext cx="617273" cy="293472"/>
                  </a:xfrm>
                  <a:prstGeom prst="rect">
                    <a:avLst/>
                  </a:prstGeom>
                  <a:solidFill>
                    <a:srgbClr val="D0D6E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</p:grpSp>
            <p:pic>
              <p:nvPicPr>
                <p:cNvPr id="302" name="Picture 301" descr="Fig_Script1.jpg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03240" y="5585779"/>
                  <a:ext cx="171450" cy="184150"/>
                </a:xfrm>
                <a:prstGeom prst="rect">
                  <a:avLst/>
                </a:prstGeom>
              </p:spPr>
            </p:pic>
            <p:sp>
              <p:nvSpPr>
                <p:cNvPr id="303" name="Rectangle 302"/>
                <p:cNvSpPr/>
                <p:nvPr/>
              </p:nvSpPr>
              <p:spPr bwMode="auto">
                <a:xfrm>
                  <a:off x="7853545" y="5519741"/>
                  <a:ext cx="333738" cy="276999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r>
                    <a:rPr lang="en-US" sz="1800" smtClean="0">
                      <a:latin typeface="+mn-lt"/>
                      <a:cs typeface="Calibri"/>
                    </a:rPr>
                    <a:t>fish</a:t>
                  </a:r>
                </a:p>
              </p:txBody>
            </p:sp>
          </p:grpSp>
          <p:sp>
            <p:nvSpPr>
              <p:cNvPr id="297" name="Rectangle 296"/>
              <p:cNvSpPr/>
              <p:nvPr/>
            </p:nvSpPr>
            <p:spPr bwMode="auto">
              <a:xfrm>
                <a:off x="6978975" y="2555350"/>
                <a:ext cx="77996" cy="1846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baseline="-25000" smtClean="0">
                    <a:latin typeface="+mn-lt"/>
                    <a:cs typeface="Calibri"/>
                  </a:rPr>
                  <a:t>2</a:t>
                </a:r>
              </a:p>
            </p:txBody>
          </p:sp>
          <p:pic>
            <p:nvPicPr>
              <p:cNvPr id="300" name="Picture 299" descr="Fig_Script1_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07525" y="2564290"/>
                <a:ext cx="171450" cy="184150"/>
              </a:xfrm>
              <a:prstGeom prst="rect">
                <a:avLst/>
              </a:prstGeom>
            </p:spPr>
          </p:pic>
        </p:grpSp>
        <p:grpSp>
          <p:nvGrpSpPr>
            <p:cNvPr id="8203" name="Group 279"/>
            <p:cNvGrpSpPr/>
            <p:nvPr/>
          </p:nvGrpSpPr>
          <p:grpSpPr>
            <a:xfrm>
              <a:off x="7320313" y="4748416"/>
              <a:ext cx="1462229" cy="311047"/>
              <a:chOff x="6990669" y="4925827"/>
              <a:chExt cx="1462229" cy="311047"/>
            </a:xfrm>
          </p:grpSpPr>
          <p:grpSp>
            <p:nvGrpSpPr>
              <p:cNvPr id="8204" name="Group 126"/>
              <p:cNvGrpSpPr/>
              <p:nvPr/>
            </p:nvGrpSpPr>
            <p:grpSpPr>
              <a:xfrm>
                <a:off x="6990669" y="4943402"/>
                <a:ext cx="1462229" cy="293472"/>
                <a:chOff x="3450662" y="4644945"/>
                <a:chExt cx="1462229" cy="293472"/>
              </a:xfrm>
              <a:solidFill>
                <a:srgbClr val="6B93CC"/>
              </a:solidFill>
            </p:grpSpPr>
            <p:sp>
              <p:nvSpPr>
                <p:cNvPr id="326" name="Rectangle 325"/>
                <p:cNvSpPr/>
                <p:nvPr/>
              </p:nvSpPr>
              <p:spPr bwMode="auto">
                <a:xfrm>
                  <a:off x="4067934" y="4644945"/>
                  <a:ext cx="844957" cy="293472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  <p:sp>
              <p:nvSpPr>
                <p:cNvPr id="327" name="Rectangle 326"/>
                <p:cNvSpPr/>
                <p:nvPr/>
              </p:nvSpPr>
              <p:spPr bwMode="auto">
                <a:xfrm>
                  <a:off x="3450662" y="4644945"/>
                  <a:ext cx="617273" cy="293472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</p:grpSp>
          <p:sp>
            <p:nvSpPr>
              <p:cNvPr id="324" name="Rectangle 323"/>
              <p:cNvSpPr/>
              <p:nvPr/>
            </p:nvSpPr>
            <p:spPr bwMode="auto">
              <a:xfrm>
                <a:off x="7047688" y="4925827"/>
                <a:ext cx="568753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i="1" u="sng" smtClean="0">
                    <a:solidFill>
                      <a:schemeClr val="bg1"/>
                    </a:solidFill>
                    <a:latin typeface="+mn-lt"/>
                    <a:cs typeface="Calibri"/>
                  </a:rPr>
                  <a:t>glyph</a:t>
                </a:r>
              </a:p>
            </p:txBody>
          </p:sp>
          <p:sp>
            <p:nvSpPr>
              <p:cNvPr id="325" name="Rectangle 324"/>
              <p:cNvSpPr/>
              <p:nvPr/>
            </p:nvSpPr>
            <p:spPr bwMode="auto">
              <a:xfrm>
                <a:off x="7752823" y="4925827"/>
                <a:ext cx="597382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i="1" smtClean="0">
                    <a:solidFill>
                      <a:schemeClr val="bg1"/>
                    </a:solidFill>
                    <a:latin typeface="+mn-lt"/>
                    <a:cs typeface="Calibri"/>
                  </a:rPr>
                  <a:t>origin</a:t>
                </a:r>
              </a:p>
            </p:txBody>
          </p:sp>
        </p:grpSp>
        <p:grpSp>
          <p:nvGrpSpPr>
            <p:cNvPr id="8205" name="Group 245"/>
            <p:cNvGrpSpPr/>
            <p:nvPr/>
          </p:nvGrpSpPr>
          <p:grpSpPr>
            <a:xfrm>
              <a:off x="7320313" y="5046764"/>
              <a:ext cx="1462229" cy="308085"/>
              <a:chOff x="7320313" y="5046764"/>
              <a:chExt cx="1462229" cy="308085"/>
            </a:xfrm>
          </p:grpSpPr>
          <p:grpSp>
            <p:nvGrpSpPr>
              <p:cNvPr id="8206" name="Group 261"/>
              <p:cNvGrpSpPr/>
              <p:nvPr/>
            </p:nvGrpSpPr>
            <p:grpSpPr>
              <a:xfrm>
                <a:off x="7320313" y="5046764"/>
                <a:ext cx="1462229" cy="308085"/>
                <a:chOff x="6990669" y="5222261"/>
                <a:chExt cx="1462229" cy="308085"/>
              </a:xfrm>
            </p:grpSpPr>
            <p:grpSp>
              <p:nvGrpSpPr>
                <p:cNvPr id="8207" name="Group 129"/>
                <p:cNvGrpSpPr/>
                <p:nvPr/>
              </p:nvGrpSpPr>
              <p:grpSpPr>
                <a:xfrm>
                  <a:off x="6990669" y="5236874"/>
                  <a:ext cx="1462229" cy="293472"/>
                  <a:chOff x="3450662" y="4644945"/>
                  <a:chExt cx="1462229" cy="293472"/>
                </a:xfrm>
                <a:solidFill>
                  <a:srgbClr val="DADFED"/>
                </a:solidFill>
              </p:grpSpPr>
              <p:sp>
                <p:nvSpPr>
                  <p:cNvPr id="354" name="Rectangle 353"/>
                  <p:cNvSpPr/>
                  <p:nvPr/>
                </p:nvSpPr>
                <p:spPr bwMode="auto">
                  <a:xfrm>
                    <a:off x="4067934" y="4644945"/>
                    <a:ext cx="844957" cy="293472"/>
                  </a:xfrm>
                  <a:prstGeom prst="rect">
                    <a:avLst/>
                  </a:prstGeom>
                  <a:solidFill>
                    <a:srgbClr val="D0D6E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  <p:sp>
                <p:nvSpPr>
                  <p:cNvPr id="355" name="Rectangle 354"/>
                  <p:cNvSpPr/>
                  <p:nvPr/>
                </p:nvSpPr>
                <p:spPr bwMode="auto">
                  <a:xfrm>
                    <a:off x="3450662" y="4644945"/>
                    <a:ext cx="617273" cy="293472"/>
                  </a:xfrm>
                  <a:prstGeom prst="rect">
                    <a:avLst/>
                  </a:prstGeom>
                  <a:solidFill>
                    <a:srgbClr val="D0D6E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</p:grpSp>
            <p:sp>
              <p:nvSpPr>
                <p:cNvPr id="353" name="Rectangle 352"/>
                <p:cNvSpPr/>
                <p:nvPr/>
              </p:nvSpPr>
              <p:spPr bwMode="auto">
                <a:xfrm>
                  <a:off x="7912455" y="5222261"/>
                  <a:ext cx="246274" cy="276999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r>
                    <a:rPr lang="en-US" sz="1800" smtClean="0">
                      <a:latin typeface="+mn-lt"/>
                      <a:cs typeface="Calibri"/>
                    </a:rPr>
                    <a:t>jar</a:t>
                  </a:r>
                </a:p>
              </p:txBody>
            </p:sp>
          </p:grpSp>
          <p:sp>
            <p:nvSpPr>
              <p:cNvPr id="350" name="Rectangle 349"/>
              <p:cNvSpPr/>
              <p:nvPr/>
            </p:nvSpPr>
            <p:spPr bwMode="auto">
              <a:xfrm>
                <a:off x="7704334" y="5106799"/>
                <a:ext cx="77996" cy="1846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baseline="-25000" smtClean="0">
                    <a:latin typeface="+mn-lt"/>
                    <a:cs typeface="Calibri"/>
                  </a:rPr>
                  <a:t>1</a:t>
                </a:r>
              </a:p>
            </p:txBody>
          </p:sp>
          <p:pic>
            <p:nvPicPr>
              <p:cNvPr id="351" name="Picture 350" descr="Fig_Script2_blue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39531" y="5112802"/>
                <a:ext cx="168276" cy="184150"/>
              </a:xfrm>
              <a:prstGeom prst="rect">
                <a:avLst/>
              </a:prstGeom>
            </p:spPr>
          </p:pic>
        </p:grpSp>
        <p:grpSp>
          <p:nvGrpSpPr>
            <p:cNvPr id="8208" name="Group 246"/>
            <p:cNvGrpSpPr/>
            <p:nvPr/>
          </p:nvGrpSpPr>
          <p:grpSpPr>
            <a:xfrm>
              <a:off x="7320313" y="5342150"/>
              <a:ext cx="1462229" cy="304076"/>
              <a:chOff x="7320313" y="5342150"/>
              <a:chExt cx="1462229" cy="304076"/>
            </a:xfrm>
          </p:grpSpPr>
          <p:grpSp>
            <p:nvGrpSpPr>
              <p:cNvPr id="8209" name="Group 267"/>
              <p:cNvGrpSpPr/>
              <p:nvPr/>
            </p:nvGrpSpPr>
            <p:grpSpPr>
              <a:xfrm>
                <a:off x="7320313" y="5342150"/>
                <a:ext cx="1462229" cy="304076"/>
                <a:chOff x="6990669" y="5519741"/>
                <a:chExt cx="1462229" cy="304076"/>
              </a:xfrm>
            </p:grpSpPr>
            <p:grpSp>
              <p:nvGrpSpPr>
                <p:cNvPr id="8210" name="Group 132"/>
                <p:cNvGrpSpPr/>
                <p:nvPr/>
              </p:nvGrpSpPr>
              <p:grpSpPr>
                <a:xfrm>
                  <a:off x="6990669" y="5530345"/>
                  <a:ext cx="1462229" cy="293472"/>
                  <a:chOff x="3450662" y="4644945"/>
                  <a:chExt cx="1462229" cy="293472"/>
                </a:xfrm>
                <a:solidFill>
                  <a:srgbClr val="DADFED"/>
                </a:solidFill>
              </p:grpSpPr>
              <p:sp>
                <p:nvSpPr>
                  <p:cNvPr id="373" name="Rectangle 372"/>
                  <p:cNvSpPr/>
                  <p:nvPr/>
                </p:nvSpPr>
                <p:spPr bwMode="auto">
                  <a:xfrm>
                    <a:off x="4067934" y="4644945"/>
                    <a:ext cx="844957" cy="293472"/>
                  </a:xfrm>
                  <a:prstGeom prst="rect">
                    <a:avLst/>
                  </a:prstGeom>
                  <a:solidFill>
                    <a:srgbClr val="D0D6E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  <p:sp>
                <p:nvSpPr>
                  <p:cNvPr id="374" name="Rectangle 373"/>
                  <p:cNvSpPr/>
                  <p:nvPr/>
                </p:nvSpPr>
                <p:spPr bwMode="auto">
                  <a:xfrm>
                    <a:off x="3450662" y="4644945"/>
                    <a:ext cx="617273" cy="293472"/>
                  </a:xfrm>
                  <a:prstGeom prst="rect">
                    <a:avLst/>
                  </a:prstGeom>
                  <a:solidFill>
                    <a:srgbClr val="D0D6E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</p:grpSp>
            <p:sp>
              <p:nvSpPr>
                <p:cNvPr id="369" name="Rectangle 368"/>
                <p:cNvSpPr/>
                <p:nvPr/>
              </p:nvSpPr>
              <p:spPr bwMode="auto">
                <a:xfrm>
                  <a:off x="7807785" y="5519741"/>
                  <a:ext cx="425259" cy="276999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r>
                    <a:rPr lang="en-US" sz="1800" smtClean="0">
                      <a:latin typeface="+mn-lt"/>
                      <a:cs typeface="Calibri"/>
                    </a:rPr>
                    <a:t>knot</a:t>
                  </a:r>
                </a:p>
              </p:txBody>
            </p:sp>
          </p:grpSp>
          <p:sp>
            <p:nvSpPr>
              <p:cNvPr id="360" name="Rectangle 359"/>
              <p:cNvSpPr/>
              <p:nvPr/>
            </p:nvSpPr>
            <p:spPr bwMode="auto">
              <a:xfrm>
                <a:off x="7704334" y="5402185"/>
                <a:ext cx="77996" cy="1846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baseline="-25000" smtClean="0">
                    <a:latin typeface="+mn-lt"/>
                    <a:cs typeface="Calibri"/>
                  </a:rPr>
                  <a:t>2</a:t>
                </a:r>
              </a:p>
            </p:txBody>
          </p:sp>
          <p:pic>
            <p:nvPicPr>
              <p:cNvPr id="367" name="Picture 366" descr="Fig_Script1_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32884" y="5411125"/>
                <a:ext cx="171450" cy="184150"/>
              </a:xfrm>
              <a:prstGeom prst="rect">
                <a:avLst/>
              </a:prstGeom>
            </p:spPr>
          </p:pic>
        </p:grpSp>
        <p:grpSp>
          <p:nvGrpSpPr>
            <p:cNvPr id="8211" name="Group 247"/>
            <p:cNvGrpSpPr/>
            <p:nvPr/>
          </p:nvGrpSpPr>
          <p:grpSpPr>
            <a:xfrm>
              <a:off x="7320313" y="5641126"/>
              <a:ext cx="1462229" cy="298033"/>
              <a:chOff x="7320313" y="5641126"/>
              <a:chExt cx="1462229" cy="298033"/>
            </a:xfrm>
          </p:grpSpPr>
          <p:grpSp>
            <p:nvGrpSpPr>
              <p:cNvPr id="8212" name="Group 273"/>
              <p:cNvGrpSpPr/>
              <p:nvPr/>
            </p:nvGrpSpPr>
            <p:grpSpPr>
              <a:xfrm>
                <a:off x="7320313" y="5641126"/>
                <a:ext cx="1462229" cy="298033"/>
                <a:chOff x="6990669" y="5819256"/>
                <a:chExt cx="1462229" cy="298033"/>
              </a:xfrm>
            </p:grpSpPr>
            <p:grpSp>
              <p:nvGrpSpPr>
                <p:cNvPr id="8213" name="Group 135"/>
                <p:cNvGrpSpPr/>
                <p:nvPr/>
              </p:nvGrpSpPr>
              <p:grpSpPr>
                <a:xfrm>
                  <a:off x="6990669" y="5823817"/>
                  <a:ext cx="1462229" cy="293472"/>
                  <a:chOff x="3450662" y="4644945"/>
                  <a:chExt cx="1462229" cy="293472"/>
                </a:xfrm>
                <a:solidFill>
                  <a:srgbClr val="DADFED"/>
                </a:solidFill>
              </p:grpSpPr>
              <p:sp>
                <p:nvSpPr>
                  <p:cNvPr id="381" name="Rectangle 380"/>
                  <p:cNvSpPr/>
                  <p:nvPr/>
                </p:nvSpPr>
                <p:spPr bwMode="auto">
                  <a:xfrm>
                    <a:off x="4067934" y="4644945"/>
                    <a:ext cx="844957" cy="293472"/>
                  </a:xfrm>
                  <a:prstGeom prst="rect">
                    <a:avLst/>
                  </a:prstGeom>
                  <a:solidFill>
                    <a:srgbClr val="D0D6E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  <p:sp>
                <p:nvSpPr>
                  <p:cNvPr id="382" name="Rectangle 381"/>
                  <p:cNvSpPr/>
                  <p:nvPr/>
                </p:nvSpPr>
                <p:spPr bwMode="auto">
                  <a:xfrm>
                    <a:off x="3450662" y="4644945"/>
                    <a:ext cx="617273" cy="293472"/>
                  </a:xfrm>
                  <a:prstGeom prst="rect">
                    <a:avLst/>
                  </a:prstGeom>
                  <a:solidFill>
                    <a:srgbClr val="D0D6E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</p:grpSp>
            <p:sp>
              <p:nvSpPr>
                <p:cNvPr id="380" name="Rectangle 379"/>
                <p:cNvSpPr/>
                <p:nvPr/>
              </p:nvSpPr>
              <p:spPr bwMode="auto">
                <a:xfrm>
                  <a:off x="7748655" y="5819256"/>
                  <a:ext cx="553637" cy="276999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r>
                    <a:rPr lang="en-US" sz="1800" smtClean="0">
                      <a:latin typeface="+mn-lt"/>
                      <a:cs typeface="Calibri"/>
                    </a:rPr>
                    <a:t>arrow</a:t>
                  </a:r>
                </a:p>
              </p:txBody>
            </p:sp>
          </p:grpSp>
          <p:sp>
            <p:nvSpPr>
              <p:cNvPr id="377" name="Rectangle 376"/>
              <p:cNvSpPr/>
              <p:nvPr/>
            </p:nvSpPr>
            <p:spPr bwMode="auto">
              <a:xfrm>
                <a:off x="7704334" y="5701043"/>
                <a:ext cx="77996" cy="1846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baseline="-25000" smtClean="0">
                    <a:latin typeface="+mn-lt"/>
                    <a:cs typeface="Calibri"/>
                  </a:rPr>
                  <a:t>3</a:t>
                </a:r>
              </a:p>
            </p:txBody>
          </p:sp>
          <p:pic>
            <p:nvPicPr>
              <p:cNvPr id="378" name="Picture 377" descr="Fig_Script3_blue.png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53819" y="5701043"/>
                <a:ext cx="139700" cy="184150"/>
              </a:xfrm>
              <a:prstGeom prst="rect">
                <a:avLst/>
              </a:prstGeom>
            </p:spPr>
          </p:pic>
        </p:grpSp>
        <p:grpSp>
          <p:nvGrpSpPr>
            <p:cNvPr id="8214" name="Group 248"/>
            <p:cNvGrpSpPr/>
            <p:nvPr/>
          </p:nvGrpSpPr>
          <p:grpSpPr>
            <a:xfrm>
              <a:off x="6594954" y="2488278"/>
              <a:ext cx="1462229" cy="304076"/>
              <a:chOff x="6594954" y="2495315"/>
              <a:chExt cx="1462229" cy="304076"/>
            </a:xfrm>
          </p:grpSpPr>
          <p:grpSp>
            <p:nvGrpSpPr>
              <p:cNvPr id="8215" name="Group 267"/>
              <p:cNvGrpSpPr/>
              <p:nvPr/>
            </p:nvGrpSpPr>
            <p:grpSpPr>
              <a:xfrm>
                <a:off x="6594954" y="2495315"/>
                <a:ext cx="1462229" cy="304076"/>
                <a:chOff x="6990669" y="5519741"/>
                <a:chExt cx="1462229" cy="304076"/>
              </a:xfrm>
            </p:grpSpPr>
            <p:grpSp>
              <p:nvGrpSpPr>
                <p:cNvPr id="8216" name="Group 132"/>
                <p:cNvGrpSpPr/>
                <p:nvPr/>
              </p:nvGrpSpPr>
              <p:grpSpPr>
                <a:xfrm>
                  <a:off x="6990669" y="5530345"/>
                  <a:ext cx="1462229" cy="293472"/>
                  <a:chOff x="3450662" y="4644945"/>
                  <a:chExt cx="1462229" cy="293472"/>
                </a:xfrm>
                <a:solidFill>
                  <a:srgbClr val="DADFED"/>
                </a:solidFill>
              </p:grpSpPr>
              <p:sp>
                <p:nvSpPr>
                  <p:cNvPr id="419" name="Rectangle 418"/>
                  <p:cNvSpPr/>
                  <p:nvPr/>
                </p:nvSpPr>
                <p:spPr bwMode="auto">
                  <a:xfrm>
                    <a:off x="4067934" y="4644945"/>
                    <a:ext cx="844957" cy="293472"/>
                  </a:xfrm>
                  <a:prstGeom prst="rect">
                    <a:avLst/>
                  </a:prstGeom>
                  <a:solidFill>
                    <a:srgbClr val="D0D6E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  <p:sp>
                <p:nvSpPr>
                  <p:cNvPr id="420" name="Rectangle 419"/>
                  <p:cNvSpPr/>
                  <p:nvPr/>
                </p:nvSpPr>
                <p:spPr bwMode="auto">
                  <a:xfrm>
                    <a:off x="3450662" y="4644945"/>
                    <a:ext cx="617273" cy="293472"/>
                  </a:xfrm>
                  <a:prstGeom prst="rect">
                    <a:avLst/>
                  </a:prstGeom>
                  <a:solidFill>
                    <a:srgbClr val="D0D6E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</p:grpSp>
            <p:sp>
              <p:nvSpPr>
                <p:cNvPr id="418" name="Rectangle 417"/>
                <p:cNvSpPr/>
                <p:nvPr/>
              </p:nvSpPr>
              <p:spPr bwMode="auto">
                <a:xfrm>
                  <a:off x="7853545" y="5519741"/>
                  <a:ext cx="333738" cy="276999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r>
                    <a:rPr lang="en-US" sz="1800" smtClean="0">
                      <a:latin typeface="+mn-lt"/>
                      <a:cs typeface="Calibri"/>
                    </a:rPr>
                    <a:t>fish</a:t>
                  </a:r>
                </a:p>
              </p:txBody>
            </p:sp>
          </p:grpSp>
          <p:sp>
            <p:nvSpPr>
              <p:cNvPr id="415" name="Rectangle 414"/>
              <p:cNvSpPr/>
              <p:nvPr/>
            </p:nvSpPr>
            <p:spPr bwMode="auto">
              <a:xfrm>
                <a:off x="6978975" y="2558525"/>
                <a:ext cx="77996" cy="1846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baseline="-25000" smtClean="0">
                    <a:latin typeface="+mn-lt"/>
                    <a:cs typeface="Calibri"/>
                  </a:rPr>
                  <a:t>2</a:t>
                </a:r>
              </a:p>
            </p:txBody>
          </p:sp>
          <p:pic>
            <p:nvPicPr>
              <p:cNvPr id="416" name="Picture 415" descr="Fig_Script1_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07525" y="2564290"/>
                <a:ext cx="171450" cy="184150"/>
              </a:xfrm>
              <a:prstGeom prst="rect">
                <a:avLst/>
              </a:prstGeom>
            </p:spPr>
          </p:pic>
        </p:grpSp>
        <p:grpSp>
          <p:nvGrpSpPr>
            <p:cNvPr id="8217" name="Group 280"/>
            <p:cNvGrpSpPr/>
            <p:nvPr/>
          </p:nvGrpSpPr>
          <p:grpSpPr>
            <a:xfrm>
              <a:off x="7322107" y="5641126"/>
              <a:ext cx="1462229" cy="298033"/>
              <a:chOff x="7320313" y="5641126"/>
              <a:chExt cx="1462229" cy="298033"/>
            </a:xfrm>
          </p:grpSpPr>
          <p:grpSp>
            <p:nvGrpSpPr>
              <p:cNvPr id="8218" name="Group 273"/>
              <p:cNvGrpSpPr/>
              <p:nvPr/>
            </p:nvGrpSpPr>
            <p:grpSpPr>
              <a:xfrm>
                <a:off x="7320313" y="5641126"/>
                <a:ext cx="1462229" cy="298033"/>
                <a:chOff x="6990669" y="5819256"/>
                <a:chExt cx="1462229" cy="298033"/>
              </a:xfrm>
            </p:grpSpPr>
            <p:grpSp>
              <p:nvGrpSpPr>
                <p:cNvPr id="8219" name="Group 135"/>
                <p:cNvGrpSpPr/>
                <p:nvPr/>
              </p:nvGrpSpPr>
              <p:grpSpPr>
                <a:xfrm>
                  <a:off x="6990669" y="5823817"/>
                  <a:ext cx="1462229" cy="293472"/>
                  <a:chOff x="3450662" y="4644945"/>
                  <a:chExt cx="1462229" cy="293472"/>
                </a:xfrm>
                <a:solidFill>
                  <a:srgbClr val="DADFED"/>
                </a:solidFill>
              </p:grpSpPr>
              <p:sp>
                <p:nvSpPr>
                  <p:cNvPr id="427" name="Rectangle 426"/>
                  <p:cNvSpPr/>
                  <p:nvPr/>
                </p:nvSpPr>
                <p:spPr bwMode="auto">
                  <a:xfrm>
                    <a:off x="4067934" y="4644945"/>
                    <a:ext cx="844957" cy="293472"/>
                  </a:xfrm>
                  <a:prstGeom prst="rect">
                    <a:avLst/>
                  </a:prstGeom>
                  <a:solidFill>
                    <a:srgbClr val="D0D6E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  <p:sp>
                <p:nvSpPr>
                  <p:cNvPr id="428" name="Rectangle 427"/>
                  <p:cNvSpPr/>
                  <p:nvPr/>
                </p:nvSpPr>
                <p:spPr bwMode="auto">
                  <a:xfrm>
                    <a:off x="3450662" y="4644945"/>
                    <a:ext cx="617273" cy="293472"/>
                  </a:xfrm>
                  <a:prstGeom prst="rect">
                    <a:avLst/>
                  </a:prstGeom>
                  <a:solidFill>
                    <a:srgbClr val="D0D6E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</p:grpSp>
            <p:sp>
              <p:nvSpPr>
                <p:cNvPr id="426" name="Rectangle 425"/>
                <p:cNvSpPr/>
                <p:nvPr/>
              </p:nvSpPr>
              <p:spPr bwMode="auto">
                <a:xfrm>
                  <a:off x="7748655" y="5819256"/>
                  <a:ext cx="553637" cy="276999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r>
                    <a:rPr lang="en-US" sz="1800" smtClean="0">
                      <a:latin typeface="+mn-lt"/>
                      <a:cs typeface="Calibri"/>
                    </a:rPr>
                    <a:t>arrow</a:t>
                  </a:r>
                </a:p>
              </p:txBody>
            </p:sp>
          </p:grpSp>
          <p:sp>
            <p:nvSpPr>
              <p:cNvPr id="423" name="Rectangle 422"/>
              <p:cNvSpPr/>
              <p:nvPr/>
            </p:nvSpPr>
            <p:spPr bwMode="auto">
              <a:xfrm>
                <a:off x="7704334" y="5701043"/>
                <a:ext cx="77996" cy="1846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baseline="-25000" smtClean="0">
                    <a:latin typeface="+mn-lt"/>
                    <a:cs typeface="Calibri"/>
                  </a:rPr>
                  <a:t>3</a:t>
                </a:r>
              </a:p>
            </p:txBody>
          </p:sp>
          <p:pic>
            <p:nvPicPr>
              <p:cNvPr id="424" name="Picture 423" descr="Fig_Script3_blue.png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53819" y="5701043"/>
                <a:ext cx="139700" cy="184150"/>
              </a:xfrm>
              <a:prstGeom prst="rect">
                <a:avLst/>
              </a:prstGeom>
            </p:spPr>
          </p:pic>
        </p:grpSp>
        <p:grpSp>
          <p:nvGrpSpPr>
            <p:cNvPr id="8220" name="Group 263"/>
            <p:cNvGrpSpPr/>
            <p:nvPr/>
          </p:nvGrpSpPr>
          <p:grpSpPr>
            <a:xfrm>
              <a:off x="6594954" y="2786691"/>
              <a:ext cx="1462229" cy="298033"/>
              <a:chOff x="6594954" y="2787941"/>
              <a:chExt cx="1462229" cy="298033"/>
            </a:xfrm>
          </p:grpSpPr>
          <p:grpSp>
            <p:nvGrpSpPr>
              <p:cNvPr id="8221" name="Group 240"/>
              <p:cNvGrpSpPr/>
              <p:nvPr/>
            </p:nvGrpSpPr>
            <p:grpSpPr>
              <a:xfrm>
                <a:off x="6594954" y="2787941"/>
                <a:ext cx="1462229" cy="298033"/>
                <a:chOff x="6594954" y="2794291"/>
                <a:chExt cx="1462229" cy="298033"/>
              </a:xfrm>
            </p:grpSpPr>
            <p:grpSp>
              <p:nvGrpSpPr>
                <p:cNvPr id="8222" name="Group 273"/>
                <p:cNvGrpSpPr/>
                <p:nvPr/>
              </p:nvGrpSpPr>
              <p:grpSpPr>
                <a:xfrm>
                  <a:off x="6594954" y="2794291"/>
                  <a:ext cx="1462229" cy="298033"/>
                  <a:chOff x="6990669" y="5819256"/>
                  <a:chExt cx="1462229" cy="298033"/>
                </a:xfrm>
              </p:grpSpPr>
              <p:grpSp>
                <p:nvGrpSpPr>
                  <p:cNvPr id="8223" name="Group 135"/>
                  <p:cNvGrpSpPr/>
                  <p:nvPr/>
                </p:nvGrpSpPr>
                <p:grpSpPr>
                  <a:xfrm>
                    <a:off x="6990669" y="5823817"/>
                    <a:ext cx="1462229" cy="293472"/>
                    <a:chOff x="3450662" y="4644945"/>
                    <a:chExt cx="1462229" cy="293472"/>
                  </a:xfrm>
                  <a:solidFill>
                    <a:srgbClr val="DADFED"/>
                  </a:solidFill>
                </p:grpSpPr>
                <p:sp>
                  <p:nvSpPr>
                    <p:cNvPr id="445" name="Rectangle 444"/>
                    <p:cNvSpPr/>
                    <p:nvPr/>
                  </p:nvSpPr>
                  <p:spPr bwMode="auto">
                    <a:xfrm>
                      <a:off x="4067934" y="4644945"/>
                      <a:ext cx="844957" cy="293472"/>
                    </a:xfrm>
                    <a:prstGeom prst="rect">
                      <a:avLst/>
                    </a:prstGeom>
                    <a:solidFill>
                      <a:srgbClr val="C5BCB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 defTabSz="2656912" eaLnBrk="0" hangingPunct="0">
                        <a:spcAft>
                          <a:spcPct val="20000"/>
                        </a:spcAft>
                        <a:tabLst>
                          <a:tab pos="1790700" algn="l"/>
                        </a:tabLst>
                      </a:pPr>
                      <a:endParaRPr lang="en-US" sz="1400" smtClean="0"/>
                    </a:p>
                  </p:txBody>
                </p:sp>
                <p:sp>
                  <p:nvSpPr>
                    <p:cNvPr id="446" name="Rectangle 445"/>
                    <p:cNvSpPr/>
                    <p:nvPr/>
                  </p:nvSpPr>
                  <p:spPr bwMode="auto">
                    <a:xfrm>
                      <a:off x="3450662" y="4644945"/>
                      <a:ext cx="617273" cy="293472"/>
                    </a:xfrm>
                    <a:prstGeom prst="rect">
                      <a:avLst/>
                    </a:prstGeom>
                    <a:solidFill>
                      <a:srgbClr val="C5BCB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 defTabSz="2656912" eaLnBrk="0" hangingPunct="0">
                        <a:spcAft>
                          <a:spcPct val="20000"/>
                        </a:spcAft>
                        <a:tabLst>
                          <a:tab pos="1790700" algn="l"/>
                        </a:tabLst>
                      </a:pPr>
                      <a:endParaRPr lang="en-US" sz="1400" smtClean="0"/>
                    </a:p>
                  </p:txBody>
                </p:sp>
              </p:grpSp>
              <p:sp>
                <p:nvSpPr>
                  <p:cNvPr id="444" name="Rectangle 443"/>
                  <p:cNvSpPr/>
                  <p:nvPr/>
                </p:nvSpPr>
                <p:spPr bwMode="auto">
                  <a:xfrm>
                    <a:off x="7748655" y="5819256"/>
                    <a:ext cx="553637" cy="276999"/>
                  </a:xfrm>
                  <a:prstGeom prst="rect">
                    <a:avLst/>
                  </a:prstGeom>
                  <a:noFill/>
                  <a:ln w="2540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0" tIns="0" rIns="0" bIns="0" rtlCol="0" anchor="t">
                    <a:sp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r>
                      <a:rPr lang="en-US" sz="1800" smtClean="0">
                        <a:latin typeface="+mn-lt"/>
                        <a:cs typeface="Calibri"/>
                      </a:rPr>
                      <a:t>arrow</a:t>
                    </a:r>
                  </a:p>
                </p:txBody>
              </p:sp>
            </p:grpSp>
            <p:sp>
              <p:nvSpPr>
                <p:cNvPr id="442" name="Rectangle 441"/>
                <p:cNvSpPr/>
                <p:nvPr/>
              </p:nvSpPr>
              <p:spPr bwMode="auto">
                <a:xfrm>
                  <a:off x="6978975" y="2854208"/>
                  <a:ext cx="77996" cy="184666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pPr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r>
                    <a:rPr lang="en-US" sz="1800" baseline="-25000" smtClean="0">
                      <a:latin typeface="+mn-lt"/>
                      <a:cs typeface="Calibri"/>
                    </a:rPr>
                    <a:t>3</a:t>
                  </a:r>
                </a:p>
              </p:txBody>
            </p:sp>
          </p:grpSp>
          <p:pic>
            <p:nvPicPr>
              <p:cNvPr id="440" name="Picture 439" descr="Fig_Script3_colorBrown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23075" y="2846388"/>
                <a:ext cx="139700" cy="184150"/>
              </a:xfrm>
              <a:prstGeom prst="rect">
                <a:avLst/>
              </a:prstGeom>
            </p:spPr>
          </p:pic>
        </p:grpSp>
        <p:sp>
          <p:nvSpPr>
            <p:cNvPr id="213" name="Rounded Rectangle 212"/>
            <p:cNvSpPr/>
            <p:nvPr/>
          </p:nvSpPr>
          <p:spPr bwMode="auto">
            <a:xfrm>
              <a:off x="6107394" y="6014104"/>
              <a:ext cx="2681373" cy="711455"/>
            </a:xfrm>
            <a:prstGeom prst="roundRect">
              <a:avLst>
                <a:gd name="adj" fmla="val 24696"/>
              </a:avLst>
            </a:prstGeom>
            <a:solidFill>
              <a:srgbClr val="FF0000">
                <a:alpha val="25000"/>
              </a:srgbClr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91440" tIns="0" rIns="0" bIns="0">
              <a:noAutofit/>
            </a:bodyPr>
            <a:lstStyle/>
            <a:p>
              <a:pPr defTabSz="2656912" eaLnBrk="0" hangingPunct="0">
                <a:spcAft>
                  <a:spcPts val="0"/>
                </a:spcAft>
                <a:tabLst>
                  <a:tab pos="1790700" algn="l"/>
                </a:tabLst>
                <a:defRPr/>
              </a:pPr>
              <a:endParaRPr lang="en-US" sz="2000" kern="0" smtClean="0">
                <a:latin typeface="Calibri"/>
                <a:cs typeface="Calibri"/>
                <a:sym typeface="Symbol"/>
              </a:endParaRPr>
            </a:p>
          </p:txBody>
        </p:sp>
        <p:sp>
          <p:nvSpPr>
            <p:cNvPr id="216" name="Text Placeholder 310"/>
            <p:cNvSpPr txBox="1">
              <a:spLocks/>
            </p:cNvSpPr>
            <p:nvPr/>
          </p:nvSpPr>
          <p:spPr>
            <a:xfrm>
              <a:off x="6252366" y="6071255"/>
              <a:ext cx="2512528" cy="55399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l" defTabSz="8620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80000"/>
                <a:tabLst/>
                <a:defRPr/>
              </a:pPr>
              <a:r>
                <a:rPr lang="en-US" sz="1800" kern="0">
                  <a:latin typeface="Calibri"/>
                  <a:cs typeface="Calibri"/>
                </a:rPr>
                <a:t>How to unambiguously assign beliefs to all users? </a:t>
              </a:r>
              <a:endParaRPr lang="en-US" sz="1800" b="1" kern="0">
                <a:latin typeface="Calibri"/>
                <a:cs typeface="Calibri"/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801" y="13729"/>
            <a:ext cx="3119644" cy="492443"/>
          </a:xfrm>
        </p:spPr>
        <p:txBody>
          <a:bodyPr/>
          <a:lstStyle/>
          <a:p>
            <a:r>
              <a:rPr lang="en-US" dirty="0"/>
              <a:t>2. Stable solutions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02351" y="902455"/>
            <a:ext cx="8671749" cy="5907464"/>
            <a:chOff x="102351" y="902455"/>
            <a:chExt cx="8671749" cy="5907464"/>
          </a:xfrm>
        </p:grpSpPr>
        <p:sp>
          <p:nvSpPr>
            <p:cNvPr id="10" name="AutoShape 33"/>
            <p:cNvSpPr>
              <a:spLocks noChangeArrowheads="1"/>
            </p:cNvSpPr>
            <p:nvPr/>
          </p:nvSpPr>
          <p:spPr bwMode="auto">
            <a:xfrm>
              <a:off x="7374048" y="2799900"/>
              <a:ext cx="468920" cy="394341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400" i="1" smtClean="0">
                  <a:latin typeface="Calibri"/>
                  <a:cs typeface="Calibri"/>
                </a:rPr>
                <a:t>D</a:t>
              </a:r>
              <a:r>
                <a:rPr lang="en-US" sz="2400" smtClean="0">
                  <a:latin typeface="Calibri"/>
                  <a:cs typeface="Calibri"/>
                </a:rPr>
                <a:t>:</a:t>
              </a:r>
              <a:r>
                <a:rPr lang="en-US" sz="2400" i="1" smtClean="0">
                  <a:solidFill>
                    <a:srgbClr val="FF0000"/>
                  </a:solidFill>
                  <a:latin typeface="Calibri"/>
                  <a:cs typeface="Calibri"/>
                </a:rPr>
                <a:t>v</a:t>
              </a:r>
              <a:endParaRPr lang="en-US" sz="2400" i="1" baseline="-250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1" name="AutoShape 33"/>
            <p:cNvSpPr>
              <a:spLocks noChangeArrowheads="1"/>
            </p:cNvSpPr>
            <p:nvPr/>
          </p:nvSpPr>
          <p:spPr bwMode="auto">
            <a:xfrm>
              <a:off x="6025711" y="2799900"/>
              <a:ext cx="440366" cy="394341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400" i="1" smtClean="0">
                  <a:latin typeface="Calibri"/>
                  <a:cs typeface="Calibri"/>
                </a:rPr>
                <a:t>C</a:t>
              </a:r>
              <a:r>
                <a:rPr lang="en-US" sz="2400" smtClean="0">
                  <a:latin typeface="Calibri"/>
                  <a:cs typeface="Calibri"/>
                </a:rPr>
                <a:t>:</a:t>
              </a:r>
              <a:r>
                <a:rPr lang="en-US" sz="2400" i="1" smtClean="0">
                  <a:solidFill>
                    <a:srgbClr val="FF0000"/>
                  </a:solidFill>
                  <a:latin typeface="Calibri"/>
                  <a:cs typeface="Calibri"/>
                </a:rPr>
                <a:t>v</a:t>
              </a:r>
              <a:endParaRPr lang="en-US" sz="2400" i="1" baseline="-250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 rot="10800000">
              <a:off x="7529755" y="2639484"/>
              <a:ext cx="137159" cy="137159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13" name="Oval 12"/>
            <p:cNvSpPr/>
            <p:nvPr/>
          </p:nvSpPr>
          <p:spPr bwMode="auto">
            <a:xfrm rot="10800000">
              <a:off x="7529755" y="1369450"/>
              <a:ext cx="137159" cy="137159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14" name="Straight Arrow Connector 13"/>
            <p:cNvCxnSpPr>
              <a:stCxn id="13" idx="0"/>
              <a:endCxn id="12" idx="4"/>
            </p:cNvCxnSpPr>
            <p:nvPr/>
          </p:nvCxnSpPr>
          <p:spPr bwMode="auto">
            <a:xfrm rot="5400000">
              <a:off x="7032690" y="2072252"/>
              <a:ext cx="1132875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15" name="AutoShape 33"/>
            <p:cNvSpPr>
              <a:spLocks noChangeArrowheads="1"/>
            </p:cNvSpPr>
            <p:nvPr/>
          </p:nvSpPr>
          <p:spPr bwMode="auto">
            <a:xfrm>
              <a:off x="7390440" y="902455"/>
              <a:ext cx="495127" cy="394341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400" i="1" smtClean="0">
                  <a:latin typeface="Calibri"/>
                  <a:cs typeface="Calibri"/>
                </a:rPr>
                <a:t>B</a:t>
              </a:r>
              <a:r>
                <a:rPr lang="en-US" sz="2400" smtClean="0">
                  <a:latin typeface="Calibri"/>
                  <a:cs typeface="Calibri"/>
                </a:rPr>
                <a:t>:</a:t>
              </a:r>
              <a:r>
                <a:rPr lang="en-US" sz="2400" i="1" smtClean="0">
                  <a:latin typeface="Calibri"/>
                  <a:cs typeface="Calibri"/>
                </a:rPr>
                <a:t>w</a:t>
              </a:r>
              <a:endParaRPr lang="en-US" sz="2400" baseline="-25000" dirty="0">
                <a:latin typeface="Calibri"/>
                <a:cs typeface="Calibri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 rot="5400000">
              <a:off x="6858859" y="2173751"/>
              <a:ext cx="102712" cy="1268779"/>
            </a:xfrm>
            <a:custGeom>
              <a:avLst/>
              <a:gdLst>
                <a:gd name="connsiteX0" fmla="*/ 23757 w 498910"/>
                <a:gd name="connsiteY0" fmla="*/ 1613456 h 1613456"/>
                <a:gd name="connsiteX1" fmla="*/ 496750 w 498910"/>
                <a:gd name="connsiteY1" fmla="*/ 745171 h 1613456"/>
                <a:gd name="connsiteX2" fmla="*/ 36716 w 498910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559387"/>
                <a:gd name="connsiteY0" fmla="*/ 1613456 h 1613456"/>
                <a:gd name="connsiteX1" fmla="*/ 472993 w 559387"/>
                <a:gd name="connsiteY1" fmla="*/ 745171 h 1613456"/>
                <a:gd name="connsiteX2" fmla="*/ 12959 w 559387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300210"/>
                <a:gd name="connsiteY0" fmla="*/ 1613456 h 1613456"/>
                <a:gd name="connsiteX1" fmla="*/ 298050 w 300210"/>
                <a:gd name="connsiteY1" fmla="*/ 745171 h 1613456"/>
                <a:gd name="connsiteX2" fmla="*/ 12959 w 300210"/>
                <a:gd name="connsiteY2" fmla="*/ 0 h 16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10" h="1613456">
                  <a:moveTo>
                    <a:pt x="0" y="1613456"/>
                  </a:moveTo>
                  <a:cubicBezTo>
                    <a:pt x="235416" y="1313768"/>
                    <a:pt x="295890" y="1014080"/>
                    <a:pt x="298050" y="745171"/>
                  </a:cubicBezTo>
                  <a:cubicBezTo>
                    <a:pt x="300210" y="476262"/>
                    <a:pt x="183584" y="119876"/>
                    <a:pt x="12959" y="0"/>
                  </a:cubicBezTo>
                </a:path>
              </a:pathLst>
            </a:custGeom>
            <a:solidFill>
              <a:schemeClr val="bg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74675" indent="-574675" algn="ctr" defTabSz="895350">
                <a:tabLst>
                  <a:tab pos="533400" algn="r"/>
                </a:tabLst>
              </a:pPr>
              <a:endParaRPr lang="en-US" sz="1200" smtClean="0"/>
            </a:p>
          </p:txBody>
        </p:sp>
        <p:sp>
          <p:nvSpPr>
            <p:cNvPr id="17" name="Freeform 16"/>
            <p:cNvSpPr/>
            <p:nvPr/>
          </p:nvSpPr>
          <p:spPr bwMode="auto">
            <a:xfrm rot="16200000">
              <a:off x="6860285" y="1972799"/>
              <a:ext cx="102712" cy="1268779"/>
            </a:xfrm>
            <a:custGeom>
              <a:avLst/>
              <a:gdLst>
                <a:gd name="connsiteX0" fmla="*/ 23757 w 498910"/>
                <a:gd name="connsiteY0" fmla="*/ 1613456 h 1613456"/>
                <a:gd name="connsiteX1" fmla="*/ 496750 w 498910"/>
                <a:gd name="connsiteY1" fmla="*/ 745171 h 1613456"/>
                <a:gd name="connsiteX2" fmla="*/ 36716 w 498910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559387"/>
                <a:gd name="connsiteY0" fmla="*/ 1613456 h 1613456"/>
                <a:gd name="connsiteX1" fmla="*/ 472993 w 559387"/>
                <a:gd name="connsiteY1" fmla="*/ 745171 h 1613456"/>
                <a:gd name="connsiteX2" fmla="*/ 12959 w 559387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300210"/>
                <a:gd name="connsiteY0" fmla="*/ 1613456 h 1613456"/>
                <a:gd name="connsiteX1" fmla="*/ 298050 w 300210"/>
                <a:gd name="connsiteY1" fmla="*/ 745171 h 1613456"/>
                <a:gd name="connsiteX2" fmla="*/ 12959 w 300210"/>
                <a:gd name="connsiteY2" fmla="*/ 0 h 16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10" h="1613456">
                  <a:moveTo>
                    <a:pt x="0" y="1613456"/>
                  </a:moveTo>
                  <a:cubicBezTo>
                    <a:pt x="235416" y="1313768"/>
                    <a:pt x="295890" y="1014080"/>
                    <a:pt x="298050" y="745171"/>
                  </a:cubicBezTo>
                  <a:cubicBezTo>
                    <a:pt x="300210" y="476262"/>
                    <a:pt x="183584" y="119876"/>
                    <a:pt x="12959" y="0"/>
                  </a:cubicBezTo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74675" marR="0" indent="-574675" algn="ctr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33400" algn="r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 rot="10800000">
              <a:off x="6173714" y="2639484"/>
              <a:ext cx="137159" cy="137159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19" name="Oval 18"/>
            <p:cNvSpPr/>
            <p:nvPr/>
          </p:nvSpPr>
          <p:spPr bwMode="auto">
            <a:xfrm rot="10800000">
              <a:off x="6173714" y="1369450"/>
              <a:ext cx="137159" cy="137159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20" name="Straight Arrow Connector 19"/>
            <p:cNvCxnSpPr>
              <a:stCxn id="19" idx="0"/>
              <a:endCxn id="18" idx="4"/>
            </p:cNvCxnSpPr>
            <p:nvPr/>
          </p:nvCxnSpPr>
          <p:spPr bwMode="auto">
            <a:xfrm rot="5400000">
              <a:off x="5676649" y="2072252"/>
              <a:ext cx="1132875" cy="1588"/>
            </a:xfrm>
            <a:prstGeom prst="straightConnector1">
              <a:avLst/>
            </a:prstGeom>
            <a:solidFill>
              <a:schemeClr val="bg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21" name="AutoShape 33"/>
            <p:cNvSpPr>
              <a:spLocks noChangeArrowheads="1"/>
            </p:cNvSpPr>
            <p:nvPr/>
          </p:nvSpPr>
          <p:spPr bwMode="auto">
            <a:xfrm>
              <a:off x="6025633" y="902455"/>
              <a:ext cx="418283" cy="394341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400" i="1" smtClean="0">
                  <a:latin typeface="Calibri"/>
                  <a:cs typeface="Calibri"/>
                </a:rPr>
                <a:t>A</a:t>
              </a:r>
              <a:r>
                <a:rPr lang="en-US" sz="2400" smtClean="0">
                  <a:latin typeface="Calibri"/>
                  <a:cs typeface="Calibri"/>
                </a:rPr>
                <a:t>:</a:t>
              </a:r>
              <a:r>
                <a:rPr lang="en-US" sz="2400" i="1" smtClean="0">
                  <a:latin typeface="Calibri"/>
                  <a:cs typeface="Calibri"/>
                </a:rPr>
                <a:t>v</a:t>
              </a:r>
              <a:endParaRPr lang="en-US" sz="2400" baseline="-25000" dirty="0">
                <a:latin typeface="Calibri"/>
                <a:cs typeface="Calibri"/>
              </a:endParaRPr>
            </a:p>
          </p:txBody>
        </p:sp>
        <p:sp>
          <p:nvSpPr>
            <p:cNvPr id="22" name="AutoShape 33"/>
            <p:cNvSpPr>
              <a:spLocks noChangeArrowheads="1"/>
            </p:cNvSpPr>
            <p:nvPr/>
          </p:nvSpPr>
          <p:spPr bwMode="auto">
            <a:xfrm>
              <a:off x="7495534" y="1873888"/>
              <a:ext cx="213224" cy="271230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algn="ctr" defTabSz="822325"/>
              <a:r>
                <a:rPr lang="en-US" sz="1600" dirty="0" smtClean="0">
                  <a:latin typeface="Calibri"/>
                  <a:cs typeface="Calibri"/>
                </a:rPr>
                <a:t>10</a:t>
              </a:r>
              <a:endParaRPr lang="en-US" sz="1600" baseline="-25000" dirty="0">
                <a:latin typeface="Calibri"/>
                <a:cs typeface="Calibri"/>
              </a:endParaRPr>
            </a:p>
          </p:txBody>
        </p:sp>
        <p:sp>
          <p:nvSpPr>
            <p:cNvPr id="23" name="AutoShape 33"/>
            <p:cNvSpPr>
              <a:spLocks noChangeArrowheads="1"/>
            </p:cNvSpPr>
            <p:nvPr/>
          </p:nvSpPr>
          <p:spPr bwMode="auto">
            <a:xfrm>
              <a:off x="6812483" y="2379875"/>
              <a:ext cx="213224" cy="271230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algn="ctr" defTabSz="822325"/>
              <a:r>
                <a:rPr lang="en-US" sz="1600" dirty="0" smtClean="0">
                  <a:latin typeface="Calibri"/>
                  <a:cs typeface="Calibri"/>
                </a:rPr>
                <a:t>20</a:t>
              </a:r>
              <a:endParaRPr lang="en-US" sz="1600" baseline="-25000" dirty="0">
                <a:latin typeface="Calibri"/>
                <a:cs typeface="Calibri"/>
              </a:endParaRPr>
            </a:p>
          </p:txBody>
        </p:sp>
        <p:sp>
          <p:nvSpPr>
            <p:cNvPr id="24" name="AutoShape 33"/>
            <p:cNvSpPr>
              <a:spLocks noChangeArrowheads="1"/>
            </p:cNvSpPr>
            <p:nvPr/>
          </p:nvSpPr>
          <p:spPr bwMode="auto">
            <a:xfrm>
              <a:off x="6812483" y="2703705"/>
              <a:ext cx="213224" cy="271230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algn="ctr" defTabSz="822325"/>
              <a:r>
                <a:rPr lang="en-US" sz="1600" dirty="0" smtClean="0">
                  <a:latin typeface="Calibri"/>
                  <a:cs typeface="Calibri"/>
                </a:rPr>
                <a:t>20</a:t>
              </a:r>
              <a:endParaRPr lang="en-US" sz="1600" baseline="-25000" dirty="0">
                <a:latin typeface="Calibri"/>
                <a:cs typeface="Calibri"/>
              </a:endParaRPr>
            </a:p>
          </p:txBody>
        </p:sp>
        <p:sp>
          <p:nvSpPr>
            <p:cNvPr id="25" name="AutoShape 33"/>
            <p:cNvSpPr>
              <a:spLocks noChangeArrowheads="1"/>
            </p:cNvSpPr>
            <p:nvPr/>
          </p:nvSpPr>
          <p:spPr bwMode="auto">
            <a:xfrm>
              <a:off x="6134495" y="1873888"/>
              <a:ext cx="213224" cy="271230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algn="ctr" defTabSz="822325"/>
              <a:r>
                <a:rPr lang="en-US" sz="1600" dirty="0" smtClean="0">
                  <a:latin typeface="Calibri"/>
                  <a:cs typeface="Calibri"/>
                </a:rPr>
                <a:t>10</a:t>
              </a:r>
              <a:endParaRPr lang="en-US" sz="1600" baseline="-25000" dirty="0">
                <a:latin typeface="Calibri"/>
                <a:cs typeface="Calibri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177801" y="6625253"/>
              <a:ext cx="3003549" cy="18466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no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200" baseline="30000" smtClean="0">
                  <a:latin typeface="+mn-lt"/>
                  <a:cs typeface="Calibri"/>
                </a:rPr>
                <a:t>*</a:t>
              </a:r>
              <a:r>
                <a:rPr lang="en-US" sz="1200" smtClean="0">
                  <a:latin typeface="+mn-lt"/>
                  <a:cs typeface="Calibri"/>
                </a:rPr>
                <a:t> each node with at least one ancestor with explicit belief</a:t>
              </a:r>
            </a:p>
          </p:txBody>
        </p:sp>
        <p:sp>
          <p:nvSpPr>
            <p:cNvPr id="29" name="Text Placeholder 28"/>
            <p:cNvSpPr txBox="1">
              <a:spLocks/>
            </p:cNvSpPr>
            <p:nvPr/>
          </p:nvSpPr>
          <p:spPr>
            <a:xfrm>
              <a:off x="102351" y="992551"/>
              <a:ext cx="4882399" cy="3903466"/>
            </a:xfrm>
            <a:prstGeom prst="rect">
              <a:avLst/>
            </a:prstGeom>
          </p:spPr>
          <p:txBody>
            <a:bodyPr/>
            <a:lstStyle/>
            <a:p>
              <a:pPr marL="339725" marR="0" lvl="0" indent="-339725" algn="l" defTabSz="8620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80000"/>
                <a:buFontTx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Priority trust network (TN)</a:t>
              </a:r>
            </a:p>
            <a:p>
              <a:pPr marL="739775" marR="0" lvl="2" indent="-279400" algn="l" defTabSz="8620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Char char="–"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cs typeface="Calibri"/>
                </a:rPr>
                <a:t>assume a fixed key</a:t>
              </a:r>
            </a:p>
            <a:p>
              <a:pPr marL="739775" marR="0" lvl="2" indent="-279400" algn="l" defTabSz="8620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Char char="–"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cs typeface="Calibri"/>
                </a:rPr>
                <a:t>users (nodes): </a:t>
              </a:r>
              <a:r>
                <a:rPr kumimoji="0" lang="en-US" sz="2000" b="0" i="1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cs typeface="Calibri"/>
                </a:rPr>
                <a:t>A</a:t>
              </a: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cs typeface="Calibri"/>
                </a:rPr>
                <a:t>, </a:t>
              </a:r>
              <a:r>
                <a:rPr kumimoji="0" lang="en-US" sz="2000" b="0" i="1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cs typeface="Calibri"/>
                </a:rPr>
                <a:t>B</a:t>
              </a: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cs typeface="Calibri"/>
                </a:rPr>
                <a:t>, </a:t>
              </a:r>
              <a:r>
                <a:rPr kumimoji="0" lang="en-US" sz="2000" b="0" i="1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cs typeface="Calibri"/>
                </a:rPr>
                <a:t>C</a:t>
              </a:r>
            </a:p>
            <a:p>
              <a:pPr marL="739775" marR="0" lvl="2" indent="-279400" algn="l" defTabSz="8620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Char char="–"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cs typeface="Calibri"/>
                </a:rPr>
                <a:t>values (beliefs): </a:t>
              </a:r>
              <a:r>
                <a:rPr kumimoji="0" lang="en-US" sz="2000" b="0" i="1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cs typeface="Calibri"/>
                </a:rPr>
                <a:t>v</a:t>
              </a: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cs typeface="Calibri"/>
                </a:rPr>
                <a:t>, </a:t>
              </a:r>
              <a:r>
                <a:rPr kumimoji="0" lang="en-US" sz="2000" b="0" i="1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cs typeface="Calibri"/>
                </a:rPr>
                <a:t>w</a:t>
              </a: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cs typeface="Calibri"/>
                </a:rPr>
                <a:t>, </a:t>
              </a:r>
              <a:r>
                <a:rPr kumimoji="0" lang="en-US" sz="2000" b="0" i="1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cs typeface="Calibri"/>
                </a:rPr>
                <a:t>u</a:t>
              </a:r>
            </a:p>
            <a:p>
              <a:pPr marL="739775" marR="0" lvl="2" indent="-279400" algn="l" defTabSz="8620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Char char="–"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cs typeface="Calibri"/>
                </a:rPr>
                <a:t>trust mappings (arcs) from “parents”</a:t>
              </a:r>
            </a:p>
            <a:p>
              <a:pPr marL="739775" marR="0" lvl="2" indent="-279400" algn="l" defTabSz="8620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Char char="–"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endParaRPr>
            </a:p>
            <a:p>
              <a:pPr marL="339725" marR="0" lvl="0" indent="-339725" algn="l" defTabSz="8620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80000"/>
                <a:buFontTx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Stable solution</a:t>
              </a:r>
            </a:p>
            <a:p>
              <a:pPr marL="739775" marR="0" lvl="2" indent="-279400" algn="l" defTabSz="8620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Char char="–"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cs typeface="Calibri"/>
                </a:rPr>
                <a:t>assignment of values to each node</a:t>
              </a:r>
              <a:r>
                <a:rPr kumimoji="0" lang="en-US" sz="2000" b="0" i="0" u="none" strike="noStrike" kern="0" cap="none" spc="0" normalizeH="0" baseline="3000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cs typeface="Calibri"/>
                </a:rPr>
                <a:t>*</a:t>
              </a: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cs typeface="Calibri"/>
                </a:rPr>
                <a:t>, s.t. each belief </a:t>
              </a:r>
              <a:r>
                <a:rPr kumimoji="0" lang="en-US" sz="2000" b="0" i="0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cs typeface="Calibri"/>
                </a:rPr>
                <a:t>has a “</a:t>
              </a:r>
              <a:r>
                <a:rPr kumimoji="0" lang="en-US" sz="2000" b="0" i="1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cs typeface="Calibri"/>
                </a:rPr>
                <a:t>non-dominated lineage” </a:t>
              </a:r>
              <a:r>
                <a:rPr kumimoji="0" lang="en-US" sz="2000" b="0" i="0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cs typeface="Calibri"/>
                </a:rPr>
                <a:t>to an explicit </a:t>
              </a: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cs typeface="Calibri"/>
                </a:rPr>
                <a:t>belief</a:t>
              </a:r>
            </a:p>
            <a:p>
              <a:pPr marL="739775" marR="0" lvl="2" indent="-279400" algn="l" defTabSz="8620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Char char="–"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endParaRPr>
            </a:p>
            <a:p>
              <a:pPr marL="339725" marR="0" lvl="0" indent="-339725" algn="l" defTabSz="8620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80000"/>
                <a:buFontTx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Possible / Certain semantics</a:t>
              </a:r>
            </a:p>
            <a:p>
              <a:pPr marL="739775" lvl="2" indent="-279400" defTabSz="862013" eaLnBrk="0" hangingPunct="0">
                <a:spcAft>
                  <a:spcPts val="0"/>
                </a:spcAft>
                <a:buFontTx/>
                <a:buChar char="–"/>
                <a:defRPr/>
              </a:pPr>
              <a:r>
                <a:rPr lang="en-US" sz="2000" kern="0" smtClean="0">
                  <a:latin typeface="Calibri"/>
                  <a:cs typeface="Calibri"/>
                </a:rPr>
                <a:t>a stable solution determines, for each node, a possible value (“</a:t>
              </a:r>
              <a:r>
                <a:rPr lang="en-US" sz="2000" b="1" kern="0" smtClean="0">
                  <a:latin typeface="Calibri"/>
                  <a:cs typeface="Calibri"/>
                </a:rPr>
                <a:t>poss</a:t>
              </a:r>
              <a:r>
                <a:rPr lang="en-US" sz="2000" kern="0" smtClean="0">
                  <a:latin typeface="Calibri"/>
                  <a:cs typeface="Calibri"/>
                </a:rPr>
                <a:t>”)</a:t>
              </a:r>
            </a:p>
            <a:p>
              <a:pPr marL="739775" lvl="2" indent="-279400" defTabSz="862013" eaLnBrk="0" hangingPunct="0">
                <a:spcAft>
                  <a:spcPts val="0"/>
                </a:spcAft>
                <a:buFontTx/>
                <a:buChar char="–"/>
                <a:defRPr/>
              </a:pPr>
              <a:r>
                <a:rPr lang="en-US" sz="2000" kern="0" smtClean="0">
                  <a:latin typeface="Calibri"/>
                  <a:cs typeface="Calibri"/>
                </a:rPr>
                <a:t>certain value (“</a:t>
              </a:r>
              <a:r>
                <a:rPr lang="en-US" sz="2000" b="1" kern="0" smtClean="0">
                  <a:latin typeface="Calibri"/>
                  <a:cs typeface="Calibri"/>
                </a:rPr>
                <a:t>cert</a:t>
              </a:r>
              <a:r>
                <a:rPr lang="en-US" sz="2000" kern="0" smtClean="0">
                  <a:latin typeface="Calibri"/>
                  <a:cs typeface="Calibri"/>
                </a:rPr>
                <a:t>”) = intersection of </a:t>
              </a:r>
              <a:r>
                <a:rPr lang="en-US" sz="2000" kern="0" smtClean="0">
                  <a:solidFill>
                    <a:srgbClr val="000000"/>
                  </a:solidFill>
                  <a:latin typeface="Calibri"/>
                  <a:cs typeface="Calibri"/>
                </a:rPr>
                <a:t>all </a:t>
              </a:r>
              <a:r>
                <a:rPr lang="en-US" sz="2000" kern="0" smtClean="0">
                  <a:latin typeface="Calibri"/>
                  <a:cs typeface="Calibri"/>
                </a:rPr>
                <a:t>stable solutions, per user</a:t>
              </a:r>
            </a:p>
          </p:txBody>
        </p:sp>
        <p:sp>
          <p:nvSpPr>
            <p:cNvPr id="48" name="Oval 47"/>
            <p:cNvSpPr/>
            <p:nvPr/>
          </p:nvSpPr>
          <p:spPr bwMode="auto">
            <a:xfrm rot="10800000">
              <a:off x="8529990" y="1369450"/>
              <a:ext cx="137159" cy="137159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49" name="AutoShape 33"/>
            <p:cNvSpPr>
              <a:spLocks noChangeArrowheads="1"/>
            </p:cNvSpPr>
            <p:nvPr/>
          </p:nvSpPr>
          <p:spPr bwMode="auto">
            <a:xfrm>
              <a:off x="8362579" y="902455"/>
              <a:ext cx="411521" cy="394341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400" i="1" smtClean="0">
                  <a:solidFill>
                    <a:srgbClr val="000000"/>
                  </a:solidFill>
                  <a:latin typeface="Calibri"/>
                  <a:cs typeface="Calibri"/>
                </a:rPr>
                <a:t>E</a:t>
              </a:r>
              <a:r>
                <a:rPr lang="en-US" sz="2400" smtClean="0">
                  <a:solidFill>
                    <a:srgbClr val="000000"/>
                  </a:solidFill>
                  <a:latin typeface="Calibri"/>
                  <a:cs typeface="Calibri"/>
                </a:rPr>
                <a:t>:</a:t>
              </a:r>
              <a:r>
                <a:rPr lang="en-US" sz="2400" i="1" smtClean="0">
                  <a:solidFill>
                    <a:srgbClr val="000000"/>
                  </a:solidFill>
                  <a:latin typeface="Calibri"/>
                  <a:cs typeface="Calibri"/>
                </a:rPr>
                <a:t>u</a:t>
              </a:r>
              <a:endParaRPr lang="en-US" sz="2400" baseline="-250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rot="5400000">
              <a:off x="7523507" y="1669022"/>
              <a:ext cx="1158005" cy="911361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53" name="AutoShape 33"/>
            <p:cNvSpPr>
              <a:spLocks noChangeArrowheads="1"/>
            </p:cNvSpPr>
            <p:nvPr/>
          </p:nvSpPr>
          <p:spPr bwMode="auto">
            <a:xfrm>
              <a:off x="8024458" y="1873888"/>
              <a:ext cx="269626" cy="271230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2592" tIns="6479" rIns="2592" bIns="18288">
              <a:spAutoFit/>
            </a:bodyPr>
            <a:lstStyle/>
            <a:p>
              <a:pPr defTabSz="822325"/>
              <a:r>
                <a:rPr lang="en-US" sz="1600" dirty="0" smtClean="0">
                  <a:latin typeface="Calibri"/>
                  <a:cs typeface="Calibri"/>
                </a:rPr>
                <a:t>  5</a:t>
              </a:r>
              <a:endParaRPr lang="en-US" sz="1600" baseline="-25000" dirty="0">
                <a:latin typeface="Calibri"/>
                <a:cs typeface="Calibri"/>
              </a:endParaRPr>
            </a:p>
          </p:txBody>
        </p:sp>
        <p:sp>
          <p:nvSpPr>
            <p:cNvPr id="27" name="Text Placeholder 41"/>
            <p:cNvSpPr txBox="1">
              <a:spLocks/>
            </p:cNvSpPr>
            <p:nvPr/>
          </p:nvSpPr>
          <p:spPr bwMode="auto">
            <a:xfrm>
              <a:off x="6008266" y="4561888"/>
              <a:ext cx="16672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2000" i="1" kern="0">
                  <a:latin typeface="Calibri"/>
                  <a:cs typeface="Calibri"/>
                </a:rPr>
                <a:t>X</a:t>
              </a:r>
              <a:endParaRPr lang="en-US" sz="2000" kern="0">
                <a:latin typeface="Calibri"/>
                <a:cs typeface="Calibri"/>
              </a:endParaRPr>
            </a:p>
          </p:txBody>
        </p:sp>
        <p:sp>
          <p:nvSpPr>
            <p:cNvPr id="30" name="Text Placeholder 41"/>
            <p:cNvSpPr txBox="1">
              <a:spLocks/>
            </p:cNvSpPr>
            <p:nvPr/>
          </p:nvSpPr>
          <p:spPr bwMode="auto">
            <a:xfrm>
              <a:off x="6424099" y="4556269"/>
              <a:ext cx="76881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2000" b="1" kern="0">
                  <a:latin typeface="Calibri"/>
                  <a:cs typeface="Calibri"/>
                </a:rPr>
                <a:t>poss</a:t>
              </a:r>
              <a:r>
                <a:rPr lang="en-US" sz="2000" kern="0">
                  <a:latin typeface="Calibri"/>
                  <a:cs typeface="Calibri"/>
                </a:rPr>
                <a:t>(</a:t>
              </a:r>
              <a:r>
                <a:rPr lang="en-US" sz="2000" i="1" kern="0">
                  <a:latin typeface="Calibri"/>
                  <a:cs typeface="Calibri"/>
                </a:rPr>
                <a:t>X</a:t>
              </a:r>
              <a:r>
                <a:rPr lang="en-US" sz="2000" kern="0"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31" name="Text Placeholder 41"/>
            <p:cNvSpPr txBox="1">
              <a:spLocks/>
            </p:cNvSpPr>
            <p:nvPr/>
          </p:nvSpPr>
          <p:spPr bwMode="auto">
            <a:xfrm>
              <a:off x="7306330" y="4556269"/>
              <a:ext cx="70519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2000" b="1" kern="0">
                  <a:latin typeface="Calibri"/>
                  <a:cs typeface="Calibri"/>
                </a:rPr>
                <a:t>cert</a:t>
              </a:r>
              <a:r>
                <a:rPr lang="en-US" sz="2000" kern="0">
                  <a:latin typeface="Calibri"/>
                  <a:cs typeface="Calibri"/>
                </a:rPr>
                <a:t>(</a:t>
              </a:r>
              <a:r>
                <a:rPr lang="en-US" sz="2000" i="1" kern="0">
                  <a:latin typeface="Calibri"/>
                  <a:cs typeface="Calibri"/>
                </a:rPr>
                <a:t>X</a:t>
              </a:r>
              <a:r>
                <a:rPr lang="en-US" sz="2000" kern="0"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32" name="Text Placeholder 41"/>
            <p:cNvSpPr txBox="1">
              <a:spLocks/>
            </p:cNvSpPr>
            <p:nvPr/>
          </p:nvSpPr>
          <p:spPr bwMode="auto">
            <a:xfrm>
              <a:off x="6008266" y="4972118"/>
              <a:ext cx="161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2000" i="1" kern="0">
                  <a:latin typeface="Calibri"/>
                  <a:cs typeface="Calibri"/>
                </a:rPr>
                <a:t>A</a:t>
              </a:r>
              <a:endParaRPr lang="en-US" sz="2000" kern="0">
                <a:latin typeface="Calibri"/>
                <a:cs typeface="Calibri"/>
              </a:endParaRPr>
            </a:p>
          </p:txBody>
        </p:sp>
        <p:sp>
          <p:nvSpPr>
            <p:cNvPr id="33" name="Text Placeholder 41"/>
            <p:cNvSpPr txBox="1">
              <a:spLocks/>
            </p:cNvSpPr>
            <p:nvPr/>
          </p:nvSpPr>
          <p:spPr bwMode="auto">
            <a:xfrm>
              <a:off x="6424099" y="4966499"/>
              <a:ext cx="27714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2000" kern="0">
                  <a:latin typeface="Calibri"/>
                  <a:cs typeface="Calibri"/>
                </a:rPr>
                <a:t>{</a:t>
              </a:r>
              <a:r>
                <a:rPr lang="en-US" sz="2000" i="1" kern="0">
                  <a:latin typeface="Calibri"/>
                  <a:cs typeface="Calibri"/>
                </a:rPr>
                <a:t>v</a:t>
              </a:r>
              <a:r>
                <a:rPr lang="en-US" sz="2000" kern="0">
                  <a:latin typeface="Calibri"/>
                  <a:cs typeface="Calibri"/>
                </a:rPr>
                <a:t>}</a:t>
              </a:r>
            </a:p>
          </p:txBody>
        </p:sp>
        <p:sp>
          <p:nvSpPr>
            <p:cNvPr id="34" name="Text Placeholder 41"/>
            <p:cNvSpPr txBox="1">
              <a:spLocks/>
            </p:cNvSpPr>
            <p:nvPr/>
          </p:nvSpPr>
          <p:spPr bwMode="auto">
            <a:xfrm>
              <a:off x="6008266" y="5322405"/>
              <a:ext cx="15390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2000" i="1" kern="0">
                  <a:latin typeface="Calibri"/>
                  <a:cs typeface="Calibri"/>
                </a:rPr>
                <a:t>B</a:t>
              </a:r>
              <a:endParaRPr lang="en-US" sz="2000" kern="0">
                <a:latin typeface="Calibri"/>
                <a:cs typeface="Calibri"/>
              </a:endParaRPr>
            </a:p>
          </p:txBody>
        </p:sp>
        <p:sp>
          <p:nvSpPr>
            <p:cNvPr id="35" name="Text Placeholder 41"/>
            <p:cNvSpPr txBox="1">
              <a:spLocks/>
            </p:cNvSpPr>
            <p:nvPr/>
          </p:nvSpPr>
          <p:spPr bwMode="auto">
            <a:xfrm>
              <a:off x="6424099" y="5322405"/>
              <a:ext cx="3462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2000" kern="0">
                  <a:latin typeface="Calibri"/>
                  <a:cs typeface="Calibri"/>
                </a:rPr>
                <a:t>{</a:t>
              </a:r>
              <a:r>
                <a:rPr lang="en-US" sz="2000" i="1" kern="0">
                  <a:latin typeface="Calibri"/>
                  <a:cs typeface="Calibri"/>
                </a:rPr>
                <a:t>w</a:t>
              </a:r>
              <a:r>
                <a:rPr lang="en-US" sz="2000" kern="0">
                  <a:latin typeface="Calibri"/>
                  <a:cs typeface="Calibri"/>
                </a:rPr>
                <a:t>}</a:t>
              </a:r>
            </a:p>
          </p:txBody>
        </p:sp>
        <p:sp>
          <p:nvSpPr>
            <p:cNvPr id="36" name="Text Placeholder 41"/>
            <p:cNvSpPr txBox="1">
              <a:spLocks/>
            </p:cNvSpPr>
            <p:nvPr/>
          </p:nvSpPr>
          <p:spPr bwMode="auto">
            <a:xfrm>
              <a:off x="6008266" y="5672692"/>
              <a:ext cx="15390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2000" i="1" kern="0">
                  <a:latin typeface="Calibri"/>
                  <a:cs typeface="Calibri"/>
                </a:rPr>
                <a:t>C</a:t>
              </a:r>
              <a:endParaRPr lang="en-US" sz="2000" kern="0">
                <a:latin typeface="Calibri"/>
                <a:cs typeface="Calibri"/>
              </a:endParaRPr>
            </a:p>
          </p:txBody>
        </p:sp>
        <p:sp>
          <p:nvSpPr>
            <p:cNvPr id="37" name="Text Placeholder 41"/>
            <p:cNvSpPr txBox="1">
              <a:spLocks/>
            </p:cNvSpPr>
            <p:nvPr/>
          </p:nvSpPr>
          <p:spPr bwMode="auto">
            <a:xfrm>
              <a:off x="6424099" y="5672692"/>
              <a:ext cx="5229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2000" kern="0">
                  <a:latin typeface="Calibri"/>
                  <a:cs typeface="Calibri"/>
                </a:rPr>
                <a:t>{</a:t>
              </a:r>
              <a:r>
                <a:rPr lang="en-US" sz="2000" i="1" kern="0">
                  <a:solidFill>
                    <a:srgbClr val="FF0000"/>
                  </a:solidFill>
                  <a:latin typeface="Calibri"/>
                  <a:cs typeface="Calibri"/>
                </a:rPr>
                <a:t>v</a:t>
              </a:r>
              <a:r>
                <a:rPr lang="en-US" sz="2000" i="1" kern="0">
                  <a:latin typeface="Calibri"/>
                  <a:cs typeface="Calibri"/>
                </a:rPr>
                <a:t>,w</a:t>
              </a:r>
              <a:r>
                <a:rPr lang="en-US" sz="2000" kern="0">
                  <a:latin typeface="Calibri"/>
                  <a:cs typeface="Calibri"/>
                </a:rPr>
                <a:t>}</a:t>
              </a:r>
            </a:p>
          </p:txBody>
        </p:sp>
        <p:sp>
          <p:nvSpPr>
            <p:cNvPr id="38" name="Text Placeholder 41"/>
            <p:cNvSpPr txBox="1">
              <a:spLocks/>
            </p:cNvSpPr>
            <p:nvPr/>
          </p:nvSpPr>
          <p:spPr bwMode="auto">
            <a:xfrm>
              <a:off x="6008266" y="6022978"/>
              <a:ext cx="1706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2000" i="1" kern="0">
                  <a:latin typeface="Calibri"/>
                  <a:cs typeface="Calibri"/>
                </a:rPr>
                <a:t>D</a:t>
              </a:r>
              <a:endParaRPr lang="en-US" sz="2000" kern="0">
                <a:latin typeface="Calibri"/>
                <a:cs typeface="Calibri"/>
              </a:endParaRPr>
            </a:p>
          </p:txBody>
        </p:sp>
        <p:sp>
          <p:nvSpPr>
            <p:cNvPr id="39" name="Text Placeholder 41"/>
            <p:cNvSpPr txBox="1">
              <a:spLocks/>
            </p:cNvSpPr>
            <p:nvPr/>
          </p:nvSpPr>
          <p:spPr bwMode="auto">
            <a:xfrm>
              <a:off x="6424099" y="6022978"/>
              <a:ext cx="5229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2000" kern="0">
                  <a:latin typeface="Calibri"/>
                  <a:cs typeface="Calibri"/>
                </a:rPr>
                <a:t>{</a:t>
              </a:r>
              <a:r>
                <a:rPr lang="en-US" sz="2000" i="1" kern="0">
                  <a:solidFill>
                    <a:srgbClr val="FF0000"/>
                  </a:solidFill>
                  <a:latin typeface="Calibri"/>
                  <a:cs typeface="Calibri"/>
                </a:rPr>
                <a:t>v</a:t>
              </a:r>
              <a:r>
                <a:rPr lang="en-US" sz="2000" i="1" kern="0">
                  <a:latin typeface="Calibri"/>
                  <a:cs typeface="Calibri"/>
                </a:rPr>
                <a:t>,w</a:t>
              </a:r>
              <a:r>
                <a:rPr lang="en-US" sz="2000" kern="0">
                  <a:latin typeface="Calibri"/>
                  <a:cs typeface="Calibri"/>
                </a:rPr>
                <a:t>}</a:t>
              </a:r>
            </a:p>
          </p:txBody>
        </p:sp>
        <p:cxnSp>
          <p:nvCxnSpPr>
            <p:cNvPr id="40" name="Straight Connector 39"/>
            <p:cNvCxnSpPr/>
            <p:nvPr/>
          </p:nvCxnSpPr>
          <p:spPr bwMode="auto">
            <a:xfrm>
              <a:off x="5883404" y="4928823"/>
              <a:ext cx="2157809" cy="1588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 Placeholder 41"/>
            <p:cNvSpPr txBox="1">
              <a:spLocks/>
            </p:cNvSpPr>
            <p:nvPr/>
          </p:nvSpPr>
          <p:spPr bwMode="auto">
            <a:xfrm>
              <a:off x="7306330" y="4966499"/>
              <a:ext cx="27714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2000" kern="0">
                  <a:latin typeface="Calibri"/>
                  <a:cs typeface="Calibri"/>
                </a:rPr>
                <a:t>{</a:t>
              </a:r>
              <a:r>
                <a:rPr lang="en-US" sz="2000" i="1" kern="0">
                  <a:latin typeface="Calibri"/>
                  <a:cs typeface="Calibri"/>
                </a:rPr>
                <a:t>v</a:t>
              </a:r>
              <a:r>
                <a:rPr lang="en-US" sz="2000" kern="0">
                  <a:latin typeface="Calibri"/>
                  <a:cs typeface="Calibri"/>
                </a:rPr>
                <a:t>}</a:t>
              </a:r>
            </a:p>
          </p:txBody>
        </p:sp>
        <p:sp>
          <p:nvSpPr>
            <p:cNvPr id="42" name="Text Placeholder 41"/>
            <p:cNvSpPr txBox="1">
              <a:spLocks/>
            </p:cNvSpPr>
            <p:nvPr/>
          </p:nvSpPr>
          <p:spPr bwMode="auto">
            <a:xfrm>
              <a:off x="7306330" y="5322405"/>
              <a:ext cx="3462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2000" kern="0">
                  <a:latin typeface="Calibri"/>
                  <a:cs typeface="Calibri"/>
                </a:rPr>
                <a:t>{</a:t>
              </a:r>
              <a:r>
                <a:rPr lang="en-US" sz="2000" i="1" kern="0">
                  <a:latin typeface="Calibri"/>
                  <a:cs typeface="Calibri"/>
                </a:rPr>
                <a:t>w</a:t>
              </a:r>
              <a:r>
                <a:rPr lang="en-US" sz="2000" kern="0">
                  <a:latin typeface="Calibri"/>
                  <a:cs typeface="Calibri"/>
                </a:rPr>
                <a:t>}</a:t>
              </a:r>
            </a:p>
          </p:txBody>
        </p:sp>
        <p:sp>
          <p:nvSpPr>
            <p:cNvPr id="43" name="Text Placeholder 41"/>
            <p:cNvSpPr txBox="1">
              <a:spLocks/>
            </p:cNvSpPr>
            <p:nvPr/>
          </p:nvSpPr>
          <p:spPr bwMode="auto">
            <a:xfrm>
              <a:off x="7306330" y="5672692"/>
              <a:ext cx="2111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GB" sz="2000">
                  <a:sym typeface="Symbol"/>
                </a:rPr>
                <a:t></a:t>
              </a:r>
              <a:endParaRPr lang="en-US" sz="2000" kern="0">
                <a:latin typeface="Calibri"/>
                <a:cs typeface="Calibri"/>
              </a:endParaRPr>
            </a:p>
          </p:txBody>
        </p:sp>
        <p:sp>
          <p:nvSpPr>
            <p:cNvPr id="44" name="Text Placeholder 41"/>
            <p:cNvSpPr txBox="1">
              <a:spLocks/>
            </p:cNvSpPr>
            <p:nvPr/>
          </p:nvSpPr>
          <p:spPr bwMode="auto">
            <a:xfrm>
              <a:off x="7306330" y="6022978"/>
              <a:ext cx="2111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GB" sz="2000">
                  <a:sym typeface="Symbol"/>
                </a:rPr>
                <a:t></a:t>
              </a:r>
              <a:endParaRPr lang="en-US" sz="2000" kern="0">
                <a:latin typeface="Calibri"/>
                <a:cs typeface="Calibri"/>
              </a:endParaRPr>
            </a:p>
          </p:txBody>
        </p:sp>
        <p:sp>
          <p:nvSpPr>
            <p:cNvPr id="45" name="Text Placeholder 41"/>
            <p:cNvSpPr txBox="1">
              <a:spLocks/>
            </p:cNvSpPr>
            <p:nvPr/>
          </p:nvSpPr>
          <p:spPr bwMode="auto">
            <a:xfrm>
              <a:off x="6008266" y="6368276"/>
              <a:ext cx="14107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2000" i="1" kern="0">
                  <a:latin typeface="Calibri"/>
                  <a:cs typeface="Calibri"/>
                </a:rPr>
                <a:t>E</a:t>
              </a:r>
              <a:endParaRPr lang="en-US" sz="2000" kern="0">
                <a:latin typeface="Calibri"/>
                <a:cs typeface="Calibri"/>
              </a:endParaRPr>
            </a:p>
          </p:txBody>
        </p:sp>
        <p:sp>
          <p:nvSpPr>
            <p:cNvPr id="46" name="Text Placeholder 41"/>
            <p:cNvSpPr txBox="1">
              <a:spLocks/>
            </p:cNvSpPr>
            <p:nvPr/>
          </p:nvSpPr>
          <p:spPr bwMode="auto">
            <a:xfrm>
              <a:off x="6424099" y="6368276"/>
              <a:ext cx="29495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2000" kern="0">
                  <a:latin typeface="Calibri"/>
                  <a:cs typeface="Calibri"/>
                </a:rPr>
                <a:t>{</a:t>
              </a:r>
              <a:r>
                <a:rPr lang="en-US" sz="2000" i="1" kern="0">
                  <a:latin typeface="Calibri"/>
                  <a:cs typeface="Calibri"/>
                </a:rPr>
                <a:t>u</a:t>
              </a:r>
              <a:r>
                <a:rPr lang="en-US" sz="2000" kern="0">
                  <a:latin typeface="Calibri"/>
                  <a:cs typeface="Calibri"/>
                </a:rPr>
                <a:t>}</a:t>
              </a:r>
            </a:p>
          </p:txBody>
        </p:sp>
        <p:sp>
          <p:nvSpPr>
            <p:cNvPr id="47" name="Text Placeholder 41"/>
            <p:cNvSpPr txBox="1">
              <a:spLocks/>
            </p:cNvSpPr>
            <p:nvPr/>
          </p:nvSpPr>
          <p:spPr bwMode="auto">
            <a:xfrm>
              <a:off x="7306330" y="6368276"/>
              <a:ext cx="29605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2000" kern="0">
                  <a:latin typeface="Calibri"/>
                  <a:cs typeface="Calibri"/>
                </a:rPr>
                <a:t>{</a:t>
              </a:r>
              <a:r>
                <a:rPr lang="en-US" sz="2000" i="1" kern="0">
                  <a:latin typeface="Calibri"/>
                  <a:cs typeface="Calibri"/>
                </a:rPr>
                <a:t>u</a:t>
              </a:r>
              <a:r>
                <a:rPr lang="en-US" sz="2000" kern="0">
                  <a:latin typeface="Calibri"/>
                  <a:cs typeface="Calibri"/>
                </a:rPr>
                <a:t>}</a:t>
              </a:r>
            </a:p>
          </p:txBody>
        </p:sp>
        <p:sp>
          <p:nvSpPr>
            <p:cNvPr id="51" name="Text Placeholder 41"/>
            <p:cNvSpPr txBox="1">
              <a:spLocks/>
            </p:cNvSpPr>
            <p:nvPr/>
          </p:nvSpPr>
          <p:spPr bwMode="auto">
            <a:xfrm>
              <a:off x="5712081" y="3490912"/>
              <a:ext cx="284320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2000" kern="0">
                  <a:latin typeface="Calibri"/>
                  <a:cs typeface="Calibri"/>
                </a:rPr>
                <a:t>SS1=(</a:t>
              </a:r>
              <a:r>
                <a:rPr lang="en-US" sz="2000" i="1" kern="0">
                  <a:latin typeface="Calibri"/>
                  <a:cs typeface="Calibri"/>
                </a:rPr>
                <a:t>A</a:t>
              </a:r>
              <a:r>
                <a:rPr lang="en-US" sz="2000" kern="0">
                  <a:latin typeface="Calibri"/>
                  <a:cs typeface="Calibri"/>
                </a:rPr>
                <a:t>:</a:t>
              </a:r>
              <a:r>
                <a:rPr lang="en-US" sz="2000" i="1" kern="0">
                  <a:latin typeface="Calibri"/>
                  <a:cs typeface="Calibri"/>
                </a:rPr>
                <a:t>v</a:t>
              </a:r>
              <a:r>
                <a:rPr lang="en-US" sz="2000" kern="0">
                  <a:latin typeface="Calibri"/>
                  <a:cs typeface="Calibri"/>
                </a:rPr>
                <a:t>, </a:t>
              </a:r>
              <a:r>
                <a:rPr lang="en-US" sz="2000" i="1" kern="0">
                  <a:latin typeface="Calibri"/>
                  <a:cs typeface="Calibri"/>
                </a:rPr>
                <a:t>B</a:t>
              </a:r>
              <a:r>
                <a:rPr lang="en-US" sz="2000" kern="0">
                  <a:latin typeface="Calibri"/>
                  <a:cs typeface="Calibri"/>
                </a:rPr>
                <a:t>:</a:t>
              </a:r>
              <a:r>
                <a:rPr lang="en-US" sz="2000" i="1" kern="0">
                  <a:latin typeface="Calibri"/>
                  <a:cs typeface="Calibri"/>
                </a:rPr>
                <a:t>w</a:t>
              </a:r>
              <a:r>
                <a:rPr lang="en-US" sz="2000" kern="0">
                  <a:latin typeface="Calibri"/>
                  <a:cs typeface="Calibri"/>
                </a:rPr>
                <a:t>, </a:t>
              </a:r>
              <a:r>
                <a:rPr lang="en-US" sz="2000" i="1" kern="0">
                  <a:latin typeface="Calibri"/>
                  <a:cs typeface="Calibri"/>
                </a:rPr>
                <a:t>C</a:t>
              </a:r>
              <a:r>
                <a:rPr lang="en-US" sz="2000" kern="0">
                  <a:latin typeface="Calibri"/>
                  <a:cs typeface="Calibri"/>
                </a:rPr>
                <a:t>:</a:t>
              </a:r>
              <a:r>
                <a:rPr lang="en-US" sz="2000" i="1" kern="0">
                  <a:solidFill>
                    <a:srgbClr val="FF0000"/>
                  </a:solidFill>
                  <a:latin typeface="Calibri"/>
                  <a:cs typeface="Calibri"/>
                </a:rPr>
                <a:t>v</a:t>
              </a:r>
              <a:r>
                <a:rPr lang="en-US" sz="2000" kern="0">
                  <a:latin typeface="Calibri"/>
                  <a:cs typeface="Calibri"/>
                </a:rPr>
                <a:t>, </a:t>
              </a:r>
              <a:r>
                <a:rPr lang="en-US" sz="2000" i="1" kern="0">
                  <a:latin typeface="Calibri"/>
                  <a:cs typeface="Calibri"/>
                </a:rPr>
                <a:t>D</a:t>
              </a:r>
              <a:r>
                <a:rPr lang="en-US" sz="2000" kern="0">
                  <a:latin typeface="Calibri"/>
                  <a:cs typeface="Calibri"/>
                </a:rPr>
                <a:t>:</a:t>
              </a:r>
              <a:r>
                <a:rPr lang="en-US" sz="2000" i="1" kern="0">
                  <a:solidFill>
                    <a:srgbClr val="FF0000"/>
                  </a:solidFill>
                  <a:latin typeface="Calibri"/>
                  <a:cs typeface="Calibri"/>
                </a:rPr>
                <a:t>v</a:t>
              </a:r>
              <a:r>
                <a:rPr lang="en-US" sz="2000" kern="0">
                  <a:latin typeface="Calibri"/>
                  <a:cs typeface="Calibri"/>
                </a:rPr>
                <a:t>, </a:t>
              </a:r>
              <a:r>
                <a:rPr lang="en-US" sz="2000" i="1" kern="0">
                  <a:latin typeface="Calibri"/>
                  <a:cs typeface="Calibri"/>
                </a:rPr>
                <a:t>E</a:t>
              </a:r>
              <a:r>
                <a:rPr lang="en-US" sz="2000" kern="0">
                  <a:latin typeface="Calibri"/>
                  <a:cs typeface="Calibri"/>
                </a:rPr>
                <a:t>:</a:t>
              </a:r>
              <a:r>
                <a:rPr lang="en-US" sz="2000" i="1" kern="0">
                  <a:latin typeface="Calibri"/>
                  <a:cs typeface="Calibri"/>
                </a:rPr>
                <a:t>u</a:t>
              </a:r>
              <a:r>
                <a:rPr lang="en-US" sz="2000" kern="0"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52" name="Text Placeholder 41"/>
            <p:cNvSpPr txBox="1">
              <a:spLocks/>
            </p:cNvSpPr>
            <p:nvPr/>
          </p:nvSpPr>
          <p:spPr bwMode="auto">
            <a:xfrm>
              <a:off x="5712081" y="3798689"/>
              <a:ext cx="298121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2000" kern="0">
                  <a:latin typeface="Calibri"/>
                  <a:cs typeface="Calibri"/>
                </a:rPr>
                <a:t>SS2=(</a:t>
              </a:r>
              <a:r>
                <a:rPr lang="en-US" sz="2000" i="1" kern="0">
                  <a:latin typeface="Calibri"/>
                  <a:cs typeface="Calibri"/>
                </a:rPr>
                <a:t>A</a:t>
              </a:r>
              <a:r>
                <a:rPr lang="en-US" sz="2000" kern="0">
                  <a:latin typeface="Calibri"/>
                  <a:cs typeface="Calibri"/>
                </a:rPr>
                <a:t>:</a:t>
              </a:r>
              <a:r>
                <a:rPr lang="en-US" sz="2000" i="1" kern="0">
                  <a:latin typeface="Calibri"/>
                  <a:cs typeface="Calibri"/>
                </a:rPr>
                <a:t>v</a:t>
              </a:r>
              <a:r>
                <a:rPr lang="en-US" sz="2000" kern="0">
                  <a:latin typeface="Calibri"/>
                  <a:cs typeface="Calibri"/>
                </a:rPr>
                <a:t>, </a:t>
              </a:r>
              <a:r>
                <a:rPr lang="en-US" sz="2000" i="1" kern="0">
                  <a:latin typeface="Calibri"/>
                  <a:cs typeface="Calibri"/>
                </a:rPr>
                <a:t>B</a:t>
              </a:r>
              <a:r>
                <a:rPr lang="en-US" sz="2000" kern="0">
                  <a:latin typeface="Calibri"/>
                  <a:cs typeface="Calibri"/>
                </a:rPr>
                <a:t>:</a:t>
              </a:r>
              <a:r>
                <a:rPr lang="en-US" sz="2000" i="1" kern="0">
                  <a:latin typeface="Calibri"/>
                  <a:cs typeface="Calibri"/>
                </a:rPr>
                <a:t>w</a:t>
              </a:r>
              <a:r>
                <a:rPr lang="en-US" sz="2000" kern="0">
                  <a:latin typeface="Calibri"/>
                  <a:cs typeface="Calibri"/>
                </a:rPr>
                <a:t>, </a:t>
              </a:r>
              <a:r>
                <a:rPr lang="en-US" sz="2000" i="1" kern="0">
                  <a:latin typeface="Calibri"/>
                  <a:cs typeface="Calibri"/>
                </a:rPr>
                <a:t>C</a:t>
              </a:r>
              <a:r>
                <a:rPr lang="en-US" sz="2000" kern="0">
                  <a:latin typeface="Calibri"/>
                  <a:cs typeface="Calibri"/>
                </a:rPr>
                <a:t>:</a:t>
              </a:r>
              <a:r>
                <a:rPr lang="en-US" sz="2000" i="1" kern="0">
                  <a:latin typeface="Calibri"/>
                  <a:cs typeface="Calibri"/>
                </a:rPr>
                <a:t>w</a:t>
              </a:r>
              <a:r>
                <a:rPr lang="en-US" sz="2000" kern="0">
                  <a:latin typeface="Calibri"/>
                  <a:cs typeface="Calibri"/>
                </a:rPr>
                <a:t>, </a:t>
              </a:r>
              <a:r>
                <a:rPr lang="en-US" sz="2000" i="1" kern="0">
                  <a:latin typeface="Calibri"/>
                  <a:cs typeface="Calibri"/>
                </a:rPr>
                <a:t>D</a:t>
              </a:r>
              <a:r>
                <a:rPr lang="en-US" sz="2000" kern="0">
                  <a:latin typeface="Calibri"/>
                  <a:cs typeface="Calibri"/>
                </a:rPr>
                <a:t>:</a:t>
              </a:r>
              <a:r>
                <a:rPr lang="en-US" sz="2000" i="1" kern="0">
                  <a:latin typeface="Calibri"/>
                  <a:cs typeface="Calibri"/>
                </a:rPr>
                <a:t>w</a:t>
              </a:r>
              <a:r>
                <a:rPr lang="en-US" sz="2000" kern="0">
                  <a:latin typeface="Calibri"/>
                  <a:cs typeface="Calibri"/>
                </a:rPr>
                <a:t>, </a:t>
              </a:r>
              <a:r>
                <a:rPr lang="en-US" sz="2000" i="1" kern="0">
                  <a:latin typeface="Calibri"/>
                  <a:cs typeface="Calibri"/>
                </a:rPr>
                <a:t>E</a:t>
              </a:r>
              <a:r>
                <a:rPr lang="en-US" sz="2000" kern="0">
                  <a:latin typeface="Calibri"/>
                  <a:cs typeface="Calibri"/>
                </a:rPr>
                <a:t>:</a:t>
              </a:r>
              <a:r>
                <a:rPr lang="en-US" sz="2000" i="1" kern="0">
                  <a:latin typeface="Calibri"/>
                  <a:cs typeface="Calibri"/>
                </a:rPr>
                <a:t>u</a:t>
              </a:r>
              <a:r>
                <a:rPr lang="en-US" sz="2000" kern="0"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54" name="AutoShape 33"/>
            <p:cNvSpPr>
              <a:spLocks noChangeArrowheads="1"/>
            </p:cNvSpPr>
            <p:nvPr/>
          </p:nvSpPr>
          <p:spPr bwMode="auto">
            <a:xfrm>
              <a:off x="5120082" y="2409596"/>
              <a:ext cx="788251" cy="302008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1800" i="1" dirty="0">
                  <a:solidFill>
                    <a:srgbClr val="FF0000"/>
                  </a:solidFill>
                  <a:latin typeface="Calibri"/>
                  <a:cs typeface="Calibri"/>
                </a:rPr>
                <a:t>Lineage</a:t>
              </a:r>
            </a:p>
          </p:txBody>
        </p:sp>
        <p:sp>
          <p:nvSpPr>
            <p:cNvPr id="55" name="Freeform 54"/>
            <p:cNvSpPr/>
            <p:nvPr/>
          </p:nvSpPr>
          <p:spPr bwMode="auto">
            <a:xfrm rot="14809797">
              <a:off x="6033466" y="2223974"/>
              <a:ext cx="56483" cy="405859"/>
            </a:xfrm>
            <a:custGeom>
              <a:avLst/>
              <a:gdLst>
                <a:gd name="connsiteX0" fmla="*/ 0 w 190500"/>
                <a:gd name="connsiteY0" fmla="*/ 0 h 381000"/>
                <a:gd name="connsiteX1" fmla="*/ 133350 w 190500"/>
                <a:gd name="connsiteY1" fmla="*/ 107950 h 381000"/>
                <a:gd name="connsiteX2" fmla="*/ 114300 w 190500"/>
                <a:gd name="connsiteY2" fmla="*/ 279400 h 381000"/>
                <a:gd name="connsiteX3" fmla="*/ 190500 w 1905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0">
                  <a:moveTo>
                    <a:pt x="0" y="0"/>
                  </a:moveTo>
                  <a:cubicBezTo>
                    <a:pt x="57150" y="30691"/>
                    <a:pt x="114300" y="61383"/>
                    <a:pt x="133350" y="107950"/>
                  </a:cubicBezTo>
                  <a:cubicBezTo>
                    <a:pt x="152400" y="154517"/>
                    <a:pt x="104775" y="233892"/>
                    <a:pt x="114300" y="279400"/>
                  </a:cubicBezTo>
                  <a:cubicBezTo>
                    <a:pt x="123825" y="324908"/>
                    <a:pt x="190500" y="381000"/>
                    <a:pt x="190500" y="38100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77801" y="13729"/>
            <a:ext cx="7952498" cy="492443"/>
          </a:xfrm>
        </p:spPr>
        <p:txBody>
          <a:bodyPr/>
          <a:lstStyle/>
          <a:p>
            <a:r>
              <a:rPr lang="en-US"/>
              <a:t>3. Logic programs with stable model semantics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177801" y="777664"/>
            <a:ext cx="8850309" cy="5778328"/>
            <a:chOff x="177801" y="777664"/>
            <a:chExt cx="8850309" cy="5778328"/>
          </a:xfrm>
        </p:grpSpPr>
        <p:sp>
          <p:nvSpPr>
            <p:cNvPr id="22" name="AutoShape 33"/>
            <p:cNvSpPr>
              <a:spLocks noChangeArrowheads="1"/>
            </p:cNvSpPr>
            <p:nvPr/>
          </p:nvSpPr>
          <p:spPr bwMode="auto">
            <a:xfrm>
              <a:off x="3349672" y="2503592"/>
              <a:ext cx="174527" cy="394341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400" i="1" dirty="0" smtClean="0">
                  <a:latin typeface="Calibri"/>
                  <a:cs typeface="Calibri"/>
                </a:rPr>
                <a:t>E</a:t>
              </a:r>
              <a:endParaRPr lang="en-US" sz="2400" baseline="-25000" dirty="0">
                <a:latin typeface="Calibri"/>
                <a:cs typeface="Calibri"/>
              </a:endParaRPr>
            </a:p>
          </p:txBody>
        </p:sp>
        <p:sp>
          <p:nvSpPr>
            <p:cNvPr id="62" name="AutoShape 33"/>
            <p:cNvSpPr>
              <a:spLocks noChangeArrowheads="1"/>
            </p:cNvSpPr>
            <p:nvPr/>
          </p:nvSpPr>
          <p:spPr bwMode="auto">
            <a:xfrm>
              <a:off x="2536460" y="777664"/>
              <a:ext cx="198722" cy="394341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400" i="1" dirty="0" smtClean="0">
                  <a:latin typeface="Calibri"/>
                  <a:cs typeface="Calibri"/>
                </a:rPr>
                <a:t>A</a:t>
              </a:r>
              <a:endParaRPr lang="en-US" sz="2400" baseline="-25000" dirty="0">
                <a:latin typeface="Calibri"/>
                <a:cs typeface="Calibri"/>
              </a:endParaRPr>
            </a:p>
          </p:txBody>
        </p:sp>
        <p:sp>
          <p:nvSpPr>
            <p:cNvPr id="63" name="AutoShape 33"/>
            <p:cNvSpPr>
              <a:spLocks noChangeArrowheads="1"/>
            </p:cNvSpPr>
            <p:nvPr/>
          </p:nvSpPr>
          <p:spPr bwMode="auto">
            <a:xfrm>
              <a:off x="3656186" y="777664"/>
              <a:ext cx="187351" cy="394341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400" i="1" dirty="0" smtClean="0">
                  <a:latin typeface="Calibri"/>
                  <a:cs typeface="Calibri"/>
                </a:rPr>
                <a:t>C</a:t>
              </a:r>
              <a:endParaRPr lang="en-US" sz="2400" baseline="-25000" dirty="0">
                <a:latin typeface="Calibri"/>
                <a:cs typeface="Calibri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1762232" y="5285003"/>
              <a:ext cx="2973860" cy="83099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143000" algn="r"/>
                  <a:tab pos="1201738" algn="l"/>
                  <a:tab pos="3548063" algn="r"/>
                </a:tabLst>
              </a:pPr>
              <a:r>
                <a:rPr lang="en-US" sz="1800" dirty="0" smtClean="0">
                  <a:latin typeface="Calibri"/>
                  <a:cs typeface="Calibri"/>
                </a:rPr>
                <a:t>	</a:t>
              </a:r>
              <a:r>
                <a:rPr lang="en-US" sz="1800" dirty="0" err="1" smtClean="0">
                  <a:latin typeface="Calibri"/>
                  <a:cs typeface="Calibri"/>
                </a:rPr>
                <a:t>P(C,x</a:t>
              </a:r>
              <a:r>
                <a:rPr lang="en-US" sz="1800" dirty="0" smtClean="0">
                  <a:latin typeface="Calibri"/>
                  <a:cs typeface="Calibri"/>
                </a:rPr>
                <a:t>) </a:t>
              </a:r>
              <a:r>
                <a:rPr lang="en-GB" sz="1800" dirty="0" err="1">
                  <a:latin typeface="Calibri"/>
                  <a:cs typeface="Calibri"/>
                  <a:sym typeface="Symbol"/>
                </a:rPr>
                <a:t></a:t>
              </a:r>
              <a:r>
                <a:rPr lang="en-US" sz="1800" smtClean="0">
                  <a:latin typeface="Calibri"/>
                  <a:cs typeface="Calibri"/>
                </a:rPr>
                <a:t>	P(A,</a:t>
              </a:r>
              <a:r>
                <a:rPr lang="en-US" sz="1800" dirty="0" err="1" smtClean="0">
                  <a:latin typeface="Calibri"/>
                  <a:cs typeface="Calibri"/>
                </a:rPr>
                <a:t>x</a:t>
              </a:r>
              <a:r>
                <a:rPr lang="en-US" sz="1800" dirty="0" smtClean="0">
                  <a:latin typeface="Calibri"/>
                  <a:cs typeface="Calibri"/>
                </a:rPr>
                <a:t>)</a:t>
              </a:r>
              <a:br>
                <a:rPr lang="en-US" sz="1800" dirty="0" smtClean="0">
                  <a:latin typeface="Calibri"/>
                  <a:cs typeface="Calibri"/>
                </a:rPr>
              </a:br>
              <a:r>
                <a:rPr lang="en-US" sz="1800" dirty="0" smtClean="0">
                  <a:latin typeface="Calibri"/>
                  <a:cs typeface="Calibri"/>
                </a:rPr>
                <a:t>	F</a:t>
              </a:r>
              <a:r>
                <a:rPr lang="en-US" sz="1800" smtClean="0">
                  <a:latin typeface="Calibri"/>
                  <a:cs typeface="Calibri"/>
                </a:rPr>
                <a:t>(C,B,</a:t>
              </a:r>
              <a:r>
                <a:rPr lang="en-US" sz="1800" dirty="0" err="1" smtClean="0">
                  <a:latin typeface="Calibri"/>
                  <a:cs typeface="Calibri"/>
                </a:rPr>
                <a:t>y</a:t>
              </a:r>
              <a:r>
                <a:rPr lang="en-US" sz="1800" dirty="0" smtClean="0">
                  <a:latin typeface="Calibri"/>
                  <a:cs typeface="Calibri"/>
                </a:rPr>
                <a:t>) </a:t>
              </a:r>
              <a:r>
                <a:rPr lang="en-GB" sz="1800" dirty="0" err="1">
                  <a:latin typeface="Calibri"/>
                  <a:cs typeface="Calibri"/>
                  <a:sym typeface="Symbol"/>
                </a:rPr>
                <a:t></a:t>
              </a:r>
              <a:r>
                <a:rPr lang="en-US" sz="1800" smtClean="0">
                  <a:latin typeface="Calibri"/>
                  <a:cs typeface="Calibri"/>
                </a:rPr>
                <a:t>	P(B,</a:t>
              </a:r>
              <a:r>
                <a:rPr lang="en-US" sz="1800" dirty="0" err="1" smtClean="0">
                  <a:latin typeface="Calibri"/>
                  <a:cs typeface="Calibri"/>
                </a:rPr>
                <a:t>y</a:t>
              </a:r>
              <a:r>
                <a:rPr lang="en-US" sz="1800" dirty="0" smtClean="0">
                  <a:latin typeface="Calibri"/>
                  <a:cs typeface="Calibri"/>
                </a:rPr>
                <a:t>)</a:t>
              </a:r>
              <a:r>
                <a:rPr lang="en-US" sz="1800" smtClean="0">
                  <a:latin typeface="Calibri"/>
                  <a:cs typeface="Calibri"/>
                </a:rPr>
                <a:t>, P(C,x), x</a:t>
              </a:r>
              <a:r>
                <a:rPr lang="en-GB" sz="1800" smtClean="0">
                  <a:latin typeface="Calibri"/>
                  <a:cs typeface="Calibri"/>
                  <a:sym typeface="Symbol"/>
                </a:rPr>
                <a:t></a:t>
              </a:r>
              <a:r>
                <a:rPr lang="en-US" sz="1800" smtClean="0">
                  <a:latin typeface="Calibri"/>
                  <a:cs typeface="Calibri"/>
                  <a:sym typeface="Symbol"/>
                </a:rPr>
                <a:t>y</a:t>
              </a:r>
              <a:r>
                <a:rPr lang="en-US" sz="1800" smtClean="0">
                  <a:latin typeface="Calibri"/>
                  <a:cs typeface="Calibri"/>
                </a:rPr>
                <a:t/>
              </a:r>
              <a:br>
                <a:rPr lang="en-US" sz="1800" smtClean="0">
                  <a:latin typeface="Calibri"/>
                  <a:cs typeface="Calibri"/>
                </a:rPr>
              </a:br>
              <a:r>
                <a:rPr lang="en-US" sz="1800" smtClean="0">
                  <a:latin typeface="Calibri"/>
                  <a:cs typeface="Calibri"/>
                </a:rPr>
                <a:t>	P(C,y) </a:t>
              </a:r>
              <a:r>
                <a:rPr lang="en-GB" sz="1800" smtClean="0">
                  <a:latin typeface="Calibri"/>
                  <a:cs typeface="Calibri"/>
                  <a:sym typeface="Symbol"/>
                </a:rPr>
                <a:t></a:t>
              </a:r>
              <a:r>
                <a:rPr lang="en-US" sz="1800" smtClean="0">
                  <a:latin typeface="Calibri"/>
                  <a:cs typeface="Calibri"/>
                </a:rPr>
                <a:t>	P(B,y), </a:t>
              </a:r>
              <a:r>
                <a:rPr lang="en-GB" sz="1800" smtClean="0">
                  <a:latin typeface="Calibri"/>
                  <a:cs typeface="Calibri"/>
                  <a:sym typeface="Symbol"/>
                </a:rPr>
                <a:t>F</a:t>
              </a:r>
              <a:r>
                <a:rPr lang="en-US" sz="1800" smtClean="0">
                  <a:latin typeface="Calibri"/>
                  <a:cs typeface="Calibri"/>
                </a:rPr>
                <a:t>(C,B,y</a:t>
              </a:r>
              <a:endParaRPr lang="en-US" sz="1800" dirty="0" smtClean="0">
                <a:latin typeface="Calibri"/>
                <a:cs typeface="Calibri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5328567" y="4977227"/>
              <a:ext cx="3141423" cy="11079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312863" algn="r"/>
                  <a:tab pos="1371600" algn="l"/>
                  <a:tab pos="3657600" algn="r"/>
                </a:tabLst>
              </a:pPr>
              <a:r>
                <a:rPr lang="en-US" sz="1800" dirty="0" smtClean="0">
                  <a:latin typeface="Calibri"/>
                  <a:cs typeface="Calibri"/>
                </a:rPr>
                <a:t>	F</a:t>
              </a:r>
              <a:r>
                <a:rPr lang="en-US" sz="1800" smtClean="0">
                  <a:latin typeface="Calibri"/>
                  <a:cs typeface="Calibri"/>
                </a:rPr>
                <a:t>(C,A,</a:t>
              </a:r>
              <a:r>
                <a:rPr lang="en-US" sz="1800" dirty="0" err="1" smtClean="0">
                  <a:latin typeface="Calibri"/>
                  <a:cs typeface="Calibri"/>
                </a:rPr>
                <a:t>y</a:t>
              </a:r>
              <a:r>
                <a:rPr lang="en-US" sz="1800" dirty="0" smtClean="0">
                  <a:latin typeface="Calibri"/>
                  <a:cs typeface="Calibri"/>
                </a:rPr>
                <a:t>) </a:t>
              </a:r>
              <a:r>
                <a:rPr lang="en-GB" sz="1800" dirty="0" err="1">
                  <a:latin typeface="Calibri"/>
                  <a:cs typeface="Calibri"/>
                  <a:sym typeface="Symbol"/>
                </a:rPr>
                <a:t></a:t>
              </a:r>
              <a:r>
                <a:rPr lang="en-US" sz="1800" smtClean="0">
                  <a:latin typeface="Calibri"/>
                  <a:cs typeface="Calibri"/>
                </a:rPr>
                <a:t>	P(A,</a:t>
              </a:r>
              <a:r>
                <a:rPr lang="en-US" sz="1800" dirty="0" err="1" smtClean="0">
                  <a:latin typeface="Calibri"/>
                  <a:cs typeface="Calibri"/>
                </a:rPr>
                <a:t>y</a:t>
              </a:r>
              <a:r>
                <a:rPr lang="en-US" sz="1800" dirty="0" smtClean="0">
                  <a:latin typeface="Calibri"/>
                  <a:cs typeface="Calibri"/>
                </a:rPr>
                <a:t>)</a:t>
              </a:r>
              <a:r>
                <a:rPr lang="en-US" sz="1800" smtClean="0">
                  <a:latin typeface="Calibri"/>
                  <a:cs typeface="Calibri"/>
                </a:rPr>
                <a:t>, P(C,x), x</a:t>
              </a:r>
              <a:r>
                <a:rPr lang="en-GB" sz="1800" smtClean="0">
                  <a:latin typeface="Calibri"/>
                  <a:cs typeface="Calibri"/>
                  <a:sym typeface="Symbol"/>
                </a:rPr>
                <a:t></a:t>
              </a:r>
              <a:r>
                <a:rPr lang="en-US" sz="1800" smtClean="0">
                  <a:latin typeface="Calibri"/>
                  <a:cs typeface="Calibri"/>
                  <a:sym typeface="Symbol"/>
                </a:rPr>
                <a:t>y</a:t>
              </a:r>
              <a:r>
                <a:rPr lang="en-US" sz="1800" smtClean="0">
                  <a:latin typeface="Calibri"/>
                  <a:cs typeface="Calibri"/>
                </a:rPr>
                <a:t/>
              </a:r>
              <a:br>
                <a:rPr lang="en-US" sz="1800" smtClean="0">
                  <a:latin typeface="Calibri"/>
                  <a:cs typeface="Calibri"/>
                </a:rPr>
              </a:br>
              <a:r>
                <a:rPr lang="en-US" sz="1800" smtClean="0">
                  <a:latin typeface="Calibri"/>
                  <a:cs typeface="Calibri"/>
                </a:rPr>
                <a:t>	P(C,y) </a:t>
              </a:r>
              <a:r>
                <a:rPr lang="en-GB" sz="1800" smtClean="0">
                  <a:latin typeface="Calibri"/>
                  <a:cs typeface="Calibri"/>
                  <a:sym typeface="Symbol"/>
                </a:rPr>
                <a:t></a:t>
              </a:r>
              <a:r>
                <a:rPr lang="en-US" sz="1800" smtClean="0">
                  <a:latin typeface="Calibri"/>
                  <a:cs typeface="Calibri"/>
                </a:rPr>
                <a:t>	P(A,y), </a:t>
              </a:r>
              <a:r>
                <a:rPr lang="en-GB" sz="1800" smtClean="0">
                  <a:latin typeface="Calibri"/>
                  <a:cs typeface="Calibri"/>
                  <a:sym typeface="Symbol"/>
                </a:rPr>
                <a:t>F</a:t>
              </a:r>
              <a:r>
                <a:rPr lang="en-US" sz="1800" smtClean="0">
                  <a:latin typeface="Calibri"/>
                  <a:cs typeface="Calibri"/>
                </a:rPr>
                <a:t>(C,A,y)</a:t>
              </a:r>
              <a:br>
                <a:rPr lang="en-US" sz="1800" smtClean="0">
                  <a:latin typeface="Calibri"/>
                  <a:cs typeface="Calibri"/>
                </a:rPr>
              </a:br>
              <a:r>
                <a:rPr lang="en-US" sz="1800" dirty="0" smtClean="0">
                  <a:latin typeface="Calibri"/>
                  <a:cs typeface="Calibri"/>
                </a:rPr>
                <a:t>	F</a:t>
              </a:r>
              <a:r>
                <a:rPr lang="en-US" sz="1800" smtClean="0">
                  <a:latin typeface="Calibri"/>
                  <a:cs typeface="Calibri"/>
                </a:rPr>
                <a:t>(C,B,</a:t>
              </a:r>
              <a:r>
                <a:rPr lang="en-US" sz="1800" dirty="0" err="1" smtClean="0">
                  <a:latin typeface="Calibri"/>
                  <a:cs typeface="Calibri"/>
                </a:rPr>
                <a:t>y</a:t>
              </a:r>
              <a:r>
                <a:rPr lang="en-US" sz="1800" dirty="0" smtClean="0">
                  <a:latin typeface="Calibri"/>
                  <a:cs typeface="Calibri"/>
                </a:rPr>
                <a:t>) </a:t>
              </a:r>
              <a:r>
                <a:rPr lang="en-GB" sz="1800" dirty="0" err="1">
                  <a:latin typeface="Calibri"/>
                  <a:cs typeface="Calibri"/>
                  <a:sym typeface="Symbol"/>
                </a:rPr>
                <a:t></a:t>
              </a:r>
              <a:r>
                <a:rPr lang="en-US" sz="1800" smtClean="0">
                  <a:latin typeface="Calibri"/>
                  <a:cs typeface="Calibri"/>
                </a:rPr>
                <a:t>	P(B,</a:t>
              </a:r>
              <a:r>
                <a:rPr lang="en-US" sz="1800" dirty="0" err="1" smtClean="0">
                  <a:latin typeface="Calibri"/>
                  <a:cs typeface="Calibri"/>
                </a:rPr>
                <a:t>y</a:t>
              </a:r>
              <a:r>
                <a:rPr lang="en-US" sz="1800" dirty="0" smtClean="0">
                  <a:latin typeface="Calibri"/>
                  <a:cs typeface="Calibri"/>
                </a:rPr>
                <a:t>)</a:t>
              </a:r>
              <a:r>
                <a:rPr lang="en-US" sz="1800" smtClean="0">
                  <a:latin typeface="Calibri"/>
                  <a:cs typeface="Calibri"/>
                </a:rPr>
                <a:t>, P(C,x), x</a:t>
              </a:r>
              <a:r>
                <a:rPr lang="en-GB" sz="1800" smtClean="0">
                  <a:latin typeface="Calibri"/>
                  <a:cs typeface="Calibri"/>
                  <a:sym typeface="Symbol"/>
                </a:rPr>
                <a:t></a:t>
              </a:r>
              <a:r>
                <a:rPr lang="en-US" sz="1800" smtClean="0">
                  <a:latin typeface="Calibri"/>
                  <a:cs typeface="Calibri"/>
                  <a:sym typeface="Symbol"/>
                </a:rPr>
                <a:t>y</a:t>
              </a:r>
              <a:r>
                <a:rPr lang="en-US" sz="1800" smtClean="0">
                  <a:latin typeface="Calibri"/>
                  <a:cs typeface="Calibri"/>
                </a:rPr>
                <a:t/>
              </a:r>
              <a:br>
                <a:rPr lang="en-US" sz="1800" smtClean="0">
                  <a:latin typeface="Calibri"/>
                  <a:cs typeface="Calibri"/>
                </a:rPr>
              </a:br>
              <a:r>
                <a:rPr lang="en-US" sz="1800" smtClean="0">
                  <a:latin typeface="Calibri"/>
                  <a:cs typeface="Calibri"/>
                </a:rPr>
                <a:t>	P(C,y) </a:t>
              </a:r>
              <a:r>
                <a:rPr lang="en-GB" sz="1800" smtClean="0">
                  <a:latin typeface="Calibri"/>
                  <a:cs typeface="Calibri"/>
                  <a:sym typeface="Symbol"/>
                </a:rPr>
                <a:t></a:t>
              </a:r>
              <a:r>
                <a:rPr lang="en-US" sz="1800" smtClean="0">
                  <a:latin typeface="Calibri"/>
                  <a:cs typeface="Calibri"/>
                </a:rPr>
                <a:t>	P(B,y), </a:t>
              </a:r>
              <a:r>
                <a:rPr lang="en-GB" sz="1800" smtClean="0">
                  <a:latin typeface="Calibri"/>
                  <a:cs typeface="Calibri"/>
                  <a:sym typeface="Symbol"/>
                </a:rPr>
                <a:t>F</a:t>
              </a:r>
              <a:r>
                <a:rPr lang="en-US" sz="1800" smtClean="0">
                  <a:latin typeface="Calibri"/>
                  <a:cs typeface="Calibri"/>
                </a:rPr>
                <a:t>(C,B,y)  </a:t>
              </a:r>
              <a:endParaRPr lang="en-US" sz="1800" dirty="0" smtClean="0">
                <a:latin typeface="Calibri"/>
                <a:cs typeface="Calibri"/>
              </a:endParaRPr>
            </a:p>
          </p:txBody>
        </p:sp>
        <p:cxnSp>
          <p:nvCxnSpPr>
            <p:cNvPr id="23" name="Straight Arrow Connector 22"/>
            <p:cNvCxnSpPr>
              <a:endCxn id="24" idx="7"/>
            </p:cNvCxnSpPr>
            <p:nvPr/>
          </p:nvCxnSpPr>
          <p:spPr bwMode="auto">
            <a:xfrm rot="16200000" flipH="1">
              <a:off x="2395895" y="1454763"/>
              <a:ext cx="1200021" cy="797502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24" name="Oval 23"/>
            <p:cNvSpPr/>
            <p:nvPr/>
          </p:nvSpPr>
          <p:spPr bwMode="auto">
            <a:xfrm rot="16200000">
              <a:off x="3374570" y="2433439"/>
              <a:ext cx="137159" cy="137159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25" name="Oval 24"/>
            <p:cNvSpPr/>
            <p:nvPr/>
          </p:nvSpPr>
          <p:spPr bwMode="auto">
            <a:xfrm rot="16200000">
              <a:off x="2528623" y="1179974"/>
              <a:ext cx="137159" cy="13715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26" name="Straight Arrow Connector 64"/>
            <p:cNvCxnSpPr/>
            <p:nvPr/>
          </p:nvCxnSpPr>
          <p:spPr bwMode="auto">
            <a:xfrm rot="5400000">
              <a:off x="3005140" y="1712286"/>
              <a:ext cx="1181101" cy="26352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27" name="Oval 26"/>
            <p:cNvSpPr/>
            <p:nvPr/>
          </p:nvSpPr>
          <p:spPr bwMode="auto">
            <a:xfrm rot="16200000">
              <a:off x="3657283" y="1179974"/>
              <a:ext cx="137159" cy="13715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16200000" flipH="1">
              <a:off x="2698752" y="1707529"/>
              <a:ext cx="1190627" cy="269871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31" name="Rectangle 30"/>
            <p:cNvSpPr/>
            <p:nvPr/>
          </p:nvSpPr>
          <p:spPr bwMode="auto">
            <a:xfrm>
              <a:off x="3462209" y="1698352"/>
              <a:ext cx="162960" cy="2103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174517" y="1698352"/>
              <a:ext cx="162960" cy="2103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3187685" y="1688871"/>
              <a:ext cx="213224" cy="271230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algn="ctr" defTabSz="822325"/>
              <a:r>
                <a:rPr lang="en-US" sz="1600" dirty="0" smtClean="0">
                  <a:latin typeface="Calibri"/>
                  <a:cs typeface="Calibri"/>
                </a:rPr>
                <a:t>20</a:t>
              </a:r>
              <a:endParaRPr lang="en-US" sz="1600" baseline="-25000" dirty="0">
                <a:latin typeface="Calibri"/>
                <a:cs typeface="Calibri"/>
              </a:endParaRPr>
            </a:p>
          </p:txBody>
        </p:sp>
        <p:sp>
          <p:nvSpPr>
            <p:cNvPr id="34" name="AutoShape 33"/>
            <p:cNvSpPr>
              <a:spLocks noChangeArrowheads="1"/>
            </p:cNvSpPr>
            <p:nvPr/>
          </p:nvSpPr>
          <p:spPr bwMode="auto">
            <a:xfrm>
              <a:off x="3496324" y="1688871"/>
              <a:ext cx="213224" cy="271230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algn="ctr" defTabSz="822325"/>
              <a:r>
                <a:rPr lang="en-US" sz="1600" dirty="0" smtClean="0">
                  <a:latin typeface="Calibri"/>
                  <a:cs typeface="Calibri"/>
                </a:rPr>
                <a:t>10</a:t>
              </a:r>
              <a:endParaRPr lang="en-US" sz="1600" baseline="-25000" dirty="0">
                <a:latin typeface="Calibri"/>
                <a:cs typeface="Calibri"/>
              </a:endParaRPr>
            </a:p>
          </p:txBody>
        </p:sp>
        <p:sp>
          <p:nvSpPr>
            <p:cNvPr id="35" name="AutoShape 33"/>
            <p:cNvSpPr>
              <a:spLocks noChangeArrowheads="1"/>
            </p:cNvSpPr>
            <p:nvPr/>
          </p:nvSpPr>
          <p:spPr bwMode="auto">
            <a:xfrm>
              <a:off x="2870185" y="1688871"/>
              <a:ext cx="213224" cy="271230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algn="ctr" defTabSz="822325"/>
              <a:r>
                <a:rPr lang="en-US" sz="1600" dirty="0" smtClean="0">
                  <a:latin typeface="Calibri"/>
                  <a:cs typeface="Calibri"/>
                </a:rPr>
                <a:t>30</a:t>
              </a:r>
              <a:endParaRPr lang="en-US" sz="1600" baseline="-25000" dirty="0">
                <a:latin typeface="Calibri"/>
                <a:cs typeface="Calibri"/>
              </a:endParaRPr>
            </a:p>
          </p:txBody>
        </p:sp>
        <p:sp>
          <p:nvSpPr>
            <p:cNvPr id="97" name="AutoShape 33"/>
            <p:cNvSpPr>
              <a:spLocks noChangeArrowheads="1"/>
            </p:cNvSpPr>
            <p:nvPr/>
          </p:nvSpPr>
          <p:spPr bwMode="auto">
            <a:xfrm>
              <a:off x="3097390" y="777664"/>
              <a:ext cx="188052" cy="394341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400" i="1" dirty="0" smtClean="0">
                  <a:latin typeface="Calibri"/>
                  <a:cs typeface="Calibri"/>
                </a:rPr>
                <a:t>B</a:t>
              </a:r>
              <a:endParaRPr lang="en-US" sz="2400" baseline="-25000" dirty="0">
                <a:latin typeface="Calibri"/>
                <a:cs typeface="Calibri"/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 bwMode="auto">
            <a:xfrm rot="5400000">
              <a:off x="3834873" y="4857078"/>
              <a:ext cx="254625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3" name="AutoShape 33"/>
            <p:cNvSpPr>
              <a:spLocks noChangeArrowheads="1"/>
            </p:cNvSpPr>
            <p:nvPr/>
          </p:nvSpPr>
          <p:spPr bwMode="auto">
            <a:xfrm>
              <a:off x="4217778" y="777664"/>
              <a:ext cx="209993" cy="394341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400" i="1" dirty="0" smtClean="0">
                  <a:latin typeface="Calibri"/>
                  <a:cs typeface="Calibri"/>
                </a:rPr>
                <a:t>D</a:t>
              </a:r>
              <a:endParaRPr lang="en-US" sz="2400" baseline="-25000" dirty="0">
                <a:latin typeface="Calibri"/>
                <a:cs typeface="Calibri"/>
              </a:endParaRPr>
            </a:p>
          </p:txBody>
        </p:sp>
        <p:cxnSp>
          <p:nvCxnSpPr>
            <p:cNvPr id="121" name="Straight Arrow Connector 64"/>
            <p:cNvCxnSpPr>
              <a:endCxn id="24" idx="5"/>
            </p:cNvCxnSpPr>
            <p:nvPr/>
          </p:nvCxnSpPr>
          <p:spPr bwMode="auto">
            <a:xfrm rot="5400000">
              <a:off x="3288937" y="1453033"/>
              <a:ext cx="1203199" cy="79778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grpSp>
          <p:nvGrpSpPr>
            <p:cNvPr id="2" name="Group 195"/>
            <p:cNvGrpSpPr/>
            <p:nvPr/>
          </p:nvGrpSpPr>
          <p:grpSpPr>
            <a:xfrm>
              <a:off x="6144733" y="777667"/>
              <a:ext cx="1900245" cy="2120269"/>
              <a:chOff x="6144733" y="711617"/>
              <a:chExt cx="1900245" cy="2120269"/>
            </a:xfrm>
          </p:grpSpPr>
          <p:cxnSp>
            <p:nvCxnSpPr>
              <p:cNvPr id="107" name="Straight Arrow Connector 64"/>
              <p:cNvCxnSpPr/>
              <p:nvPr/>
            </p:nvCxnSpPr>
            <p:spPr bwMode="auto">
              <a:xfrm rot="5400000">
                <a:off x="7604130" y="1241429"/>
                <a:ext cx="358774" cy="244476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sp>
            <p:nvSpPr>
              <p:cNvPr id="101" name="AutoShape 33"/>
              <p:cNvSpPr>
                <a:spLocks noChangeArrowheads="1"/>
              </p:cNvSpPr>
              <p:nvPr/>
            </p:nvSpPr>
            <p:spPr bwMode="auto">
              <a:xfrm>
                <a:off x="7637627" y="1577764"/>
                <a:ext cx="251471" cy="394341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400" i="1" dirty="0" smtClean="0">
                    <a:latin typeface="Calibri"/>
                    <a:cs typeface="Calibri"/>
                  </a:rPr>
                  <a:t>E’</a:t>
                </a:r>
                <a:endParaRPr lang="en-US" sz="24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105" name="AutoShape 33"/>
              <p:cNvSpPr>
                <a:spLocks noChangeArrowheads="1"/>
              </p:cNvSpPr>
              <p:nvPr/>
            </p:nvSpPr>
            <p:spPr bwMode="auto">
              <a:xfrm>
                <a:off x="7354531" y="1997946"/>
                <a:ext cx="328415" cy="394341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400" i="1" dirty="0" smtClean="0">
                    <a:latin typeface="Calibri"/>
                    <a:cs typeface="Calibri"/>
                  </a:rPr>
                  <a:t>E’’</a:t>
                </a:r>
                <a:endParaRPr lang="en-US" sz="24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52" name="AutoShape 33"/>
              <p:cNvSpPr>
                <a:spLocks noChangeArrowheads="1"/>
              </p:cNvSpPr>
              <p:nvPr/>
            </p:nvSpPr>
            <p:spPr bwMode="auto">
              <a:xfrm>
                <a:off x="6969493" y="2437545"/>
                <a:ext cx="174527" cy="394341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400" i="1" dirty="0" smtClean="0">
                    <a:latin typeface="Calibri"/>
                    <a:cs typeface="Calibri"/>
                  </a:rPr>
                  <a:t>E</a:t>
                </a:r>
                <a:endParaRPr lang="en-US" sz="24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 rot="16200000">
                <a:off x="6991228" y="2367392"/>
                <a:ext cx="137159" cy="137159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cxnSp>
            <p:nvCxnSpPr>
              <p:cNvPr id="37" name="Straight Arrow Connector 36"/>
              <p:cNvCxnSpPr/>
              <p:nvPr/>
            </p:nvCxnSpPr>
            <p:spPr bwMode="auto">
              <a:xfrm rot="16200000" flipH="1">
                <a:off x="6651632" y="1311281"/>
                <a:ext cx="777873" cy="523872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cxnSp>
            <p:nvCxnSpPr>
              <p:cNvPr id="39" name="Straight Arrow Connector 64"/>
              <p:cNvCxnSpPr/>
              <p:nvPr/>
            </p:nvCxnSpPr>
            <p:spPr bwMode="auto">
              <a:xfrm rot="16200000" flipH="1">
                <a:off x="7283454" y="1241428"/>
                <a:ext cx="361951" cy="247649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cxnSp>
            <p:nvCxnSpPr>
              <p:cNvPr id="47" name="Straight Arrow Connector 46"/>
              <p:cNvCxnSpPr/>
              <p:nvPr/>
            </p:nvCxnSpPr>
            <p:spPr bwMode="auto">
              <a:xfrm rot="16200000" flipH="1">
                <a:off x="6016632" y="1374781"/>
                <a:ext cx="1196973" cy="809622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cxnSp>
            <p:nvCxnSpPr>
              <p:cNvPr id="50" name="Straight Arrow Connector 64"/>
              <p:cNvCxnSpPr/>
              <p:nvPr/>
            </p:nvCxnSpPr>
            <p:spPr bwMode="auto">
              <a:xfrm rot="5400000">
                <a:off x="7035804" y="2079630"/>
                <a:ext cx="365128" cy="244477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sp>
            <p:nvSpPr>
              <p:cNvPr id="51" name="Oval 50"/>
              <p:cNvSpPr/>
              <p:nvPr/>
            </p:nvSpPr>
            <p:spPr bwMode="auto">
              <a:xfrm rot="16200000">
                <a:off x="7273393" y="1949571"/>
                <a:ext cx="137159" cy="137159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77" name="Oval 76"/>
              <p:cNvSpPr/>
              <p:nvPr/>
            </p:nvSpPr>
            <p:spPr bwMode="auto">
              <a:xfrm rot="16200000">
                <a:off x="6144733" y="1113927"/>
                <a:ext cx="137159" cy="137159"/>
              </a:xfrm>
              <a:prstGeom prst="ellipse">
                <a:avLst/>
              </a:prstGeom>
              <a:solidFill>
                <a:srgbClr val="0000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78" name="Oval 77"/>
              <p:cNvSpPr/>
              <p:nvPr/>
            </p:nvSpPr>
            <p:spPr bwMode="auto">
              <a:xfrm rot="16200000">
                <a:off x="7273393" y="1113927"/>
                <a:ext cx="137159" cy="137159"/>
              </a:xfrm>
              <a:prstGeom prst="ellipse">
                <a:avLst/>
              </a:prstGeom>
              <a:solidFill>
                <a:srgbClr val="0000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 rot="16200000">
                <a:off x="6709063" y="1113927"/>
                <a:ext cx="137159" cy="137159"/>
              </a:xfrm>
              <a:prstGeom prst="ellipse">
                <a:avLst/>
              </a:prstGeom>
              <a:solidFill>
                <a:srgbClr val="0000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98" name="AutoShape 33"/>
              <p:cNvSpPr>
                <a:spLocks noChangeArrowheads="1"/>
              </p:cNvSpPr>
              <p:nvPr/>
            </p:nvSpPr>
            <p:spPr bwMode="auto">
              <a:xfrm>
                <a:off x="6150929" y="711617"/>
                <a:ext cx="198722" cy="394341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400" i="1" dirty="0" smtClean="0">
                    <a:latin typeface="Calibri"/>
                    <a:cs typeface="Calibri"/>
                  </a:rPr>
                  <a:t>A</a:t>
                </a:r>
                <a:endParaRPr lang="en-US" sz="24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99" name="AutoShape 33"/>
              <p:cNvSpPr>
                <a:spLocks noChangeArrowheads="1"/>
              </p:cNvSpPr>
              <p:nvPr/>
            </p:nvSpPr>
            <p:spPr bwMode="auto">
              <a:xfrm>
                <a:off x="7270655" y="711617"/>
                <a:ext cx="187351" cy="394341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400" i="1" dirty="0" smtClean="0">
                    <a:latin typeface="Calibri"/>
                    <a:cs typeface="Calibri"/>
                  </a:rPr>
                  <a:t>C</a:t>
                </a:r>
                <a:endParaRPr lang="en-US" sz="24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100" name="AutoShape 33"/>
              <p:cNvSpPr>
                <a:spLocks noChangeArrowheads="1"/>
              </p:cNvSpPr>
              <p:nvPr/>
            </p:nvSpPr>
            <p:spPr bwMode="auto">
              <a:xfrm>
                <a:off x="6711859" y="711617"/>
                <a:ext cx="188052" cy="394341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400" i="1" dirty="0" smtClean="0">
                    <a:latin typeface="Calibri"/>
                    <a:cs typeface="Calibri"/>
                  </a:rPr>
                  <a:t>B</a:t>
                </a:r>
                <a:endParaRPr lang="en-US" sz="24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93" name="AutoShape 33"/>
              <p:cNvSpPr>
                <a:spLocks noChangeArrowheads="1"/>
              </p:cNvSpPr>
              <p:nvPr/>
            </p:nvSpPr>
            <p:spPr bwMode="auto">
              <a:xfrm>
                <a:off x="7834985" y="711617"/>
                <a:ext cx="209993" cy="394341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400" i="1" dirty="0" smtClean="0">
                    <a:latin typeface="Calibri"/>
                    <a:cs typeface="Calibri"/>
                  </a:rPr>
                  <a:t>D</a:t>
                </a:r>
                <a:endParaRPr lang="en-US" sz="2400" baseline="-25000" dirty="0">
                  <a:latin typeface="Calibri"/>
                  <a:cs typeface="Calibri"/>
                </a:endParaRPr>
              </a:p>
            </p:txBody>
          </p:sp>
          <p:cxnSp>
            <p:nvCxnSpPr>
              <p:cNvPr id="118" name="Straight Arrow Connector 64"/>
              <p:cNvCxnSpPr/>
              <p:nvPr/>
            </p:nvCxnSpPr>
            <p:spPr bwMode="auto">
              <a:xfrm rot="5400000">
                <a:off x="7323142" y="1662118"/>
                <a:ext cx="358777" cy="241301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sp>
            <p:nvSpPr>
              <p:cNvPr id="104" name="Oval 103"/>
              <p:cNvSpPr/>
              <p:nvPr/>
            </p:nvSpPr>
            <p:spPr bwMode="auto">
              <a:xfrm rot="16200000">
                <a:off x="7555558" y="1531749"/>
                <a:ext cx="137159" cy="137159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87" name="Oval 86"/>
              <p:cNvSpPr/>
              <p:nvPr/>
            </p:nvSpPr>
            <p:spPr bwMode="auto">
              <a:xfrm rot="16200000">
                <a:off x="7837723" y="1113927"/>
                <a:ext cx="137159" cy="137159"/>
              </a:xfrm>
              <a:prstGeom prst="ellipse">
                <a:avLst/>
              </a:prstGeom>
              <a:solidFill>
                <a:srgbClr val="0000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</p:grpSp>
        <p:sp>
          <p:nvSpPr>
            <p:cNvPr id="28" name="Oval 27"/>
            <p:cNvSpPr/>
            <p:nvPr/>
          </p:nvSpPr>
          <p:spPr bwMode="auto">
            <a:xfrm rot="16200000">
              <a:off x="3092953" y="1179974"/>
              <a:ext cx="137159" cy="13715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102" name="Oval 101"/>
            <p:cNvSpPr/>
            <p:nvPr/>
          </p:nvSpPr>
          <p:spPr bwMode="auto">
            <a:xfrm rot="16200000">
              <a:off x="4220516" y="1179974"/>
              <a:ext cx="137159" cy="13715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155" name="AutoShape 33"/>
            <p:cNvSpPr>
              <a:spLocks noChangeArrowheads="1"/>
            </p:cNvSpPr>
            <p:nvPr/>
          </p:nvSpPr>
          <p:spPr bwMode="auto">
            <a:xfrm>
              <a:off x="3807474" y="1688871"/>
              <a:ext cx="213224" cy="271230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algn="ctr" defTabSz="822325"/>
              <a:r>
                <a:rPr lang="en-US" sz="1600" dirty="0" smtClean="0">
                  <a:latin typeface="Calibri"/>
                  <a:cs typeface="Calibri"/>
                </a:rPr>
                <a:t>10</a:t>
              </a:r>
              <a:endParaRPr lang="en-US" sz="1600" baseline="-25000" dirty="0">
                <a:latin typeface="Calibri"/>
                <a:cs typeface="Calibri"/>
              </a:endParaRPr>
            </a:p>
          </p:txBody>
        </p:sp>
        <p:sp>
          <p:nvSpPr>
            <p:cNvPr id="157" name="AutoShape 33"/>
            <p:cNvSpPr>
              <a:spLocks noChangeArrowheads="1"/>
            </p:cNvSpPr>
            <p:nvPr/>
          </p:nvSpPr>
          <p:spPr bwMode="auto">
            <a:xfrm>
              <a:off x="7509031" y="2406615"/>
              <a:ext cx="1325308" cy="579007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  <a:t>non-preferred</a:t>
              </a:r>
              <a:b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</a:br>
              <a: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  <a:t>parent</a:t>
              </a:r>
              <a:endParaRPr lang="en-US" sz="1800" baseline="-250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59" name="Right Arrow 158"/>
            <p:cNvSpPr/>
            <p:nvPr/>
          </p:nvSpPr>
          <p:spPr bwMode="auto">
            <a:xfrm>
              <a:off x="4421716" y="1678950"/>
              <a:ext cx="1784350" cy="3302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160" name="AutoShape 33"/>
            <p:cNvSpPr>
              <a:spLocks noChangeArrowheads="1"/>
            </p:cNvSpPr>
            <p:nvPr/>
          </p:nvSpPr>
          <p:spPr bwMode="auto">
            <a:xfrm>
              <a:off x="5697167" y="2406615"/>
              <a:ext cx="890355" cy="579007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  <a:t>preferred</a:t>
              </a:r>
              <a:b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</a:br>
              <a: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  <a:t>parent</a:t>
              </a:r>
              <a:endParaRPr lang="en-US" sz="1800" baseline="-250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63" name="Freeform 162"/>
            <p:cNvSpPr/>
            <p:nvPr/>
          </p:nvSpPr>
          <p:spPr bwMode="auto">
            <a:xfrm rot="20043338">
              <a:off x="7288744" y="2247674"/>
              <a:ext cx="110475" cy="425132"/>
            </a:xfrm>
            <a:custGeom>
              <a:avLst/>
              <a:gdLst>
                <a:gd name="connsiteX0" fmla="*/ 0 w 190500"/>
                <a:gd name="connsiteY0" fmla="*/ 0 h 381000"/>
                <a:gd name="connsiteX1" fmla="*/ 133350 w 190500"/>
                <a:gd name="connsiteY1" fmla="*/ 107950 h 381000"/>
                <a:gd name="connsiteX2" fmla="*/ 114300 w 190500"/>
                <a:gd name="connsiteY2" fmla="*/ 279400 h 381000"/>
                <a:gd name="connsiteX3" fmla="*/ 190500 w 1905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0">
                  <a:moveTo>
                    <a:pt x="0" y="0"/>
                  </a:moveTo>
                  <a:cubicBezTo>
                    <a:pt x="57150" y="30691"/>
                    <a:pt x="114300" y="61383"/>
                    <a:pt x="133350" y="107950"/>
                  </a:cubicBezTo>
                  <a:cubicBezTo>
                    <a:pt x="152400" y="154517"/>
                    <a:pt x="104775" y="233892"/>
                    <a:pt x="114300" y="279400"/>
                  </a:cubicBezTo>
                  <a:cubicBezTo>
                    <a:pt x="123825" y="324908"/>
                    <a:pt x="190500" y="381000"/>
                    <a:pt x="190500" y="38100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 163"/>
            <p:cNvSpPr/>
            <p:nvPr/>
          </p:nvSpPr>
          <p:spPr bwMode="auto">
            <a:xfrm rot="1556662" flipH="1">
              <a:off x="6683377" y="2226507"/>
              <a:ext cx="110475" cy="425132"/>
            </a:xfrm>
            <a:custGeom>
              <a:avLst/>
              <a:gdLst>
                <a:gd name="connsiteX0" fmla="*/ 0 w 190500"/>
                <a:gd name="connsiteY0" fmla="*/ 0 h 381000"/>
                <a:gd name="connsiteX1" fmla="*/ 133350 w 190500"/>
                <a:gd name="connsiteY1" fmla="*/ 107950 h 381000"/>
                <a:gd name="connsiteX2" fmla="*/ 114300 w 190500"/>
                <a:gd name="connsiteY2" fmla="*/ 279400 h 381000"/>
                <a:gd name="connsiteX3" fmla="*/ 190500 w 1905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0">
                  <a:moveTo>
                    <a:pt x="0" y="0"/>
                  </a:moveTo>
                  <a:cubicBezTo>
                    <a:pt x="57150" y="30691"/>
                    <a:pt x="114300" y="61383"/>
                    <a:pt x="133350" y="107950"/>
                  </a:cubicBezTo>
                  <a:cubicBezTo>
                    <a:pt x="152400" y="154517"/>
                    <a:pt x="104775" y="233892"/>
                    <a:pt x="114300" y="279400"/>
                  </a:cubicBezTo>
                  <a:cubicBezTo>
                    <a:pt x="123825" y="324908"/>
                    <a:pt x="190500" y="381000"/>
                    <a:pt x="190500" y="38100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96"/>
            <p:cNvGrpSpPr/>
            <p:nvPr/>
          </p:nvGrpSpPr>
          <p:grpSpPr>
            <a:xfrm>
              <a:off x="6510243" y="3445757"/>
              <a:ext cx="828582" cy="1374516"/>
              <a:chOff x="6388005" y="3016670"/>
              <a:chExt cx="828582" cy="1374516"/>
            </a:xfrm>
          </p:grpSpPr>
          <p:sp>
            <p:nvSpPr>
              <p:cNvPr id="174" name="AutoShape 33"/>
              <p:cNvSpPr>
                <a:spLocks noChangeArrowheads="1"/>
              </p:cNvSpPr>
              <p:nvPr/>
            </p:nvSpPr>
            <p:spPr bwMode="auto">
              <a:xfrm>
                <a:off x="6681639" y="3996845"/>
                <a:ext cx="187351" cy="394341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400" i="1" dirty="0" smtClean="0">
                    <a:latin typeface="Calibri"/>
                    <a:cs typeface="Calibri"/>
                  </a:rPr>
                  <a:t>C</a:t>
                </a:r>
                <a:endParaRPr lang="en-US" sz="2400" baseline="-25000" dirty="0">
                  <a:latin typeface="Calibri"/>
                  <a:cs typeface="Calibri"/>
                </a:endParaRPr>
              </a:p>
            </p:txBody>
          </p:sp>
          <p:cxnSp>
            <p:nvCxnSpPr>
              <p:cNvPr id="167" name="Straight Arrow Connector 64"/>
              <p:cNvCxnSpPr/>
              <p:nvPr/>
            </p:nvCxnSpPr>
            <p:spPr bwMode="auto">
              <a:xfrm rot="5400000">
                <a:off x="6729418" y="3573466"/>
                <a:ext cx="447670" cy="279405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cxnSp>
            <p:nvCxnSpPr>
              <p:cNvPr id="168" name="Straight Arrow Connector 64"/>
              <p:cNvCxnSpPr/>
              <p:nvPr/>
            </p:nvCxnSpPr>
            <p:spPr bwMode="auto">
              <a:xfrm rot="16200000" flipH="1">
                <a:off x="6376991" y="3570293"/>
                <a:ext cx="441323" cy="279395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sp>
            <p:nvSpPr>
              <p:cNvPr id="169" name="Oval 168"/>
              <p:cNvSpPr/>
              <p:nvPr/>
            </p:nvSpPr>
            <p:spPr bwMode="auto">
              <a:xfrm rot="16200000">
                <a:off x="6390743" y="3418980"/>
                <a:ext cx="137159" cy="137159"/>
              </a:xfrm>
              <a:prstGeom prst="ellipse">
                <a:avLst/>
              </a:prstGeom>
              <a:solidFill>
                <a:srgbClr val="0000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170" name="AutoShape 33"/>
              <p:cNvSpPr>
                <a:spLocks noChangeArrowheads="1"/>
              </p:cNvSpPr>
              <p:nvPr/>
            </p:nvSpPr>
            <p:spPr bwMode="auto">
              <a:xfrm>
                <a:off x="6388005" y="3016670"/>
                <a:ext cx="198722" cy="394341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400" i="1" dirty="0" smtClean="0">
                    <a:latin typeface="Calibri"/>
                    <a:cs typeface="Calibri"/>
                  </a:rPr>
                  <a:t>A</a:t>
                </a:r>
                <a:endParaRPr lang="en-US" sz="24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171" name="AutoShape 33"/>
              <p:cNvSpPr>
                <a:spLocks noChangeArrowheads="1"/>
              </p:cNvSpPr>
              <p:nvPr/>
            </p:nvSpPr>
            <p:spPr bwMode="auto">
              <a:xfrm>
                <a:off x="7028535" y="3016670"/>
                <a:ext cx="188052" cy="394341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400" i="1" dirty="0" smtClean="0">
                    <a:latin typeface="Calibri"/>
                    <a:cs typeface="Calibri"/>
                  </a:rPr>
                  <a:t>B</a:t>
                </a:r>
                <a:endParaRPr lang="en-US" sz="24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172" name="Oval 171"/>
              <p:cNvSpPr/>
              <p:nvPr/>
            </p:nvSpPr>
            <p:spPr bwMode="auto">
              <a:xfrm rot="16200000">
                <a:off x="6707833" y="3919352"/>
                <a:ext cx="137159" cy="137159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173" name="Oval 172"/>
              <p:cNvSpPr/>
              <p:nvPr/>
            </p:nvSpPr>
            <p:spPr bwMode="auto">
              <a:xfrm rot="16200000">
                <a:off x="7024923" y="3418980"/>
                <a:ext cx="137159" cy="137159"/>
              </a:xfrm>
              <a:prstGeom prst="ellipse">
                <a:avLst/>
              </a:prstGeom>
              <a:solidFill>
                <a:srgbClr val="0000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</p:grpSp>
        <p:grpSp>
          <p:nvGrpSpPr>
            <p:cNvPr id="4" name="Group 197"/>
            <p:cNvGrpSpPr/>
            <p:nvPr/>
          </p:nvGrpSpPr>
          <p:grpSpPr>
            <a:xfrm>
              <a:off x="2863755" y="3445757"/>
              <a:ext cx="828582" cy="1374516"/>
              <a:chOff x="2863755" y="3016671"/>
              <a:chExt cx="828582" cy="1374516"/>
            </a:xfrm>
          </p:grpSpPr>
          <p:sp>
            <p:nvSpPr>
              <p:cNvPr id="185" name="AutoShape 33"/>
              <p:cNvSpPr>
                <a:spLocks noChangeArrowheads="1"/>
              </p:cNvSpPr>
              <p:nvPr/>
            </p:nvSpPr>
            <p:spPr bwMode="auto">
              <a:xfrm>
                <a:off x="3157389" y="3996846"/>
                <a:ext cx="187351" cy="394341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400" i="1" dirty="0" smtClean="0">
                    <a:latin typeface="Calibri"/>
                    <a:cs typeface="Calibri"/>
                  </a:rPr>
                  <a:t>C</a:t>
                </a:r>
                <a:endParaRPr lang="en-US" sz="2400" baseline="-25000" dirty="0">
                  <a:latin typeface="Calibri"/>
                  <a:cs typeface="Calibri"/>
                </a:endParaRPr>
              </a:p>
            </p:txBody>
          </p:sp>
          <p:cxnSp>
            <p:nvCxnSpPr>
              <p:cNvPr id="186" name="Straight Arrow Connector 64"/>
              <p:cNvCxnSpPr/>
              <p:nvPr/>
            </p:nvCxnSpPr>
            <p:spPr bwMode="auto">
              <a:xfrm rot="5400000">
                <a:off x="3205168" y="3573467"/>
                <a:ext cx="447670" cy="279405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cxnSp>
            <p:nvCxnSpPr>
              <p:cNvPr id="187" name="Straight Arrow Connector 64"/>
              <p:cNvCxnSpPr/>
              <p:nvPr/>
            </p:nvCxnSpPr>
            <p:spPr bwMode="auto">
              <a:xfrm rot="16200000" flipH="1">
                <a:off x="2852741" y="3570294"/>
                <a:ext cx="441323" cy="279395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sp>
            <p:nvSpPr>
              <p:cNvPr id="188" name="Oval 187"/>
              <p:cNvSpPr/>
              <p:nvPr/>
            </p:nvSpPr>
            <p:spPr bwMode="auto">
              <a:xfrm rot="16200000">
                <a:off x="2866493" y="3418981"/>
                <a:ext cx="137159" cy="137159"/>
              </a:xfrm>
              <a:prstGeom prst="ellipse">
                <a:avLst/>
              </a:prstGeom>
              <a:solidFill>
                <a:srgbClr val="0000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189" name="AutoShape 33"/>
              <p:cNvSpPr>
                <a:spLocks noChangeArrowheads="1"/>
              </p:cNvSpPr>
              <p:nvPr/>
            </p:nvSpPr>
            <p:spPr bwMode="auto">
              <a:xfrm>
                <a:off x="2863755" y="3016671"/>
                <a:ext cx="198722" cy="394341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400" i="1" dirty="0" smtClean="0">
                    <a:latin typeface="Calibri"/>
                    <a:cs typeface="Calibri"/>
                  </a:rPr>
                  <a:t>A</a:t>
                </a:r>
                <a:endParaRPr lang="en-US" sz="24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190" name="AutoShape 33"/>
              <p:cNvSpPr>
                <a:spLocks noChangeArrowheads="1"/>
              </p:cNvSpPr>
              <p:nvPr/>
            </p:nvSpPr>
            <p:spPr bwMode="auto">
              <a:xfrm>
                <a:off x="3504285" y="3016671"/>
                <a:ext cx="188052" cy="394341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400" i="1" dirty="0" smtClean="0">
                    <a:latin typeface="Calibri"/>
                    <a:cs typeface="Calibri"/>
                  </a:rPr>
                  <a:t>B</a:t>
                </a:r>
                <a:endParaRPr lang="en-US" sz="24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191" name="Oval 190"/>
              <p:cNvSpPr/>
              <p:nvPr/>
            </p:nvSpPr>
            <p:spPr bwMode="auto">
              <a:xfrm rot="16200000">
                <a:off x="3183583" y="3919353"/>
                <a:ext cx="137159" cy="137159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192" name="Oval 191"/>
              <p:cNvSpPr/>
              <p:nvPr/>
            </p:nvSpPr>
            <p:spPr bwMode="auto">
              <a:xfrm rot="16200000">
                <a:off x="3500673" y="3418981"/>
                <a:ext cx="137159" cy="137159"/>
              </a:xfrm>
              <a:prstGeom prst="ellipse">
                <a:avLst/>
              </a:prstGeom>
              <a:solidFill>
                <a:srgbClr val="0000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</p:grpSp>
        <p:sp>
          <p:nvSpPr>
            <p:cNvPr id="199" name="AutoShape 33"/>
            <p:cNvSpPr>
              <a:spLocks noChangeArrowheads="1"/>
            </p:cNvSpPr>
            <p:nvPr/>
          </p:nvSpPr>
          <p:spPr bwMode="auto">
            <a:xfrm>
              <a:off x="1423617" y="2114515"/>
              <a:ext cx="1177543" cy="302008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  <a:t>partial order</a:t>
              </a:r>
              <a:endParaRPr lang="en-US" sz="1800" baseline="-250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200" name="Freeform 199"/>
            <p:cNvSpPr/>
            <p:nvPr/>
          </p:nvSpPr>
          <p:spPr bwMode="auto">
            <a:xfrm rot="1556662" flipH="1">
              <a:off x="2619377" y="1801057"/>
              <a:ext cx="110475" cy="425132"/>
            </a:xfrm>
            <a:custGeom>
              <a:avLst/>
              <a:gdLst>
                <a:gd name="connsiteX0" fmla="*/ 0 w 190500"/>
                <a:gd name="connsiteY0" fmla="*/ 0 h 381000"/>
                <a:gd name="connsiteX1" fmla="*/ 133350 w 190500"/>
                <a:gd name="connsiteY1" fmla="*/ 107950 h 381000"/>
                <a:gd name="connsiteX2" fmla="*/ 114300 w 190500"/>
                <a:gd name="connsiteY2" fmla="*/ 279400 h 381000"/>
                <a:gd name="connsiteX3" fmla="*/ 190500 w 1905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0">
                  <a:moveTo>
                    <a:pt x="0" y="0"/>
                  </a:moveTo>
                  <a:cubicBezTo>
                    <a:pt x="57150" y="30691"/>
                    <a:pt x="114300" y="61383"/>
                    <a:pt x="133350" y="107950"/>
                  </a:cubicBezTo>
                  <a:cubicBezTo>
                    <a:pt x="152400" y="154517"/>
                    <a:pt x="104775" y="233892"/>
                    <a:pt x="114300" y="279400"/>
                  </a:cubicBezTo>
                  <a:cubicBezTo>
                    <a:pt x="123825" y="324908"/>
                    <a:pt x="190500" y="381000"/>
                    <a:pt x="190500" y="38100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AutoShape 33"/>
            <p:cNvSpPr>
              <a:spLocks noChangeArrowheads="1"/>
            </p:cNvSpPr>
            <p:nvPr/>
          </p:nvSpPr>
          <p:spPr bwMode="auto">
            <a:xfrm>
              <a:off x="828099" y="4826223"/>
              <a:ext cx="3467721" cy="302008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  <a:t>1: accept all </a:t>
              </a:r>
              <a:r>
                <a:rPr lang="en-US" sz="1800" b="1" dirty="0" smtClean="0">
                  <a:solidFill>
                    <a:srgbClr val="FF0000"/>
                  </a:solidFill>
                  <a:latin typeface="Calibri"/>
                  <a:cs typeface="Calibri"/>
                </a:rPr>
                <a:t>poss</a:t>
              </a:r>
              <a: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  <a:t> of preferred parent</a:t>
              </a:r>
              <a:endParaRPr lang="en-US" sz="1800" baseline="-250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85" name="AutoShape 33"/>
            <p:cNvSpPr>
              <a:spLocks noChangeArrowheads="1"/>
            </p:cNvSpPr>
            <p:nvPr/>
          </p:nvSpPr>
          <p:spPr bwMode="auto">
            <a:xfrm>
              <a:off x="828099" y="6253984"/>
              <a:ext cx="8200011" cy="302008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  <a:t>2: accept </a:t>
              </a:r>
              <a:r>
                <a:rPr lang="en-US" sz="1800" b="1" dirty="0" smtClean="0">
                  <a:solidFill>
                    <a:srgbClr val="FF0000"/>
                  </a:solidFill>
                  <a:latin typeface="Calibri"/>
                  <a:cs typeface="Calibri"/>
                </a:rPr>
                <a:t>poss</a:t>
              </a:r>
              <a: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  <a:t> from non-preferred parent, that are not conflicting with an existing value</a:t>
              </a:r>
              <a:endParaRPr lang="en-US" sz="1800" baseline="-250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88" name="Text Placeholder 310"/>
            <p:cNvSpPr txBox="1">
              <a:spLocks/>
            </p:cNvSpPr>
            <p:nvPr/>
          </p:nvSpPr>
          <p:spPr>
            <a:xfrm>
              <a:off x="177801" y="812800"/>
              <a:ext cx="1489590" cy="73866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R="0" lvl="0" algn="l" defTabSz="8620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80000"/>
                <a:tabLst/>
                <a:defRPr/>
              </a:pPr>
              <a:r>
                <a:rPr lang="en-US" sz="2400" kern="0">
                  <a:latin typeface="Calibri"/>
                  <a:cs typeface="Calibri"/>
                </a:rPr>
                <a:t>Step 1: </a:t>
              </a:r>
              <a:br>
                <a:rPr lang="en-US" sz="2400" kern="0">
                  <a:latin typeface="Calibri"/>
                  <a:cs typeface="Calibri"/>
                </a:rPr>
              </a:br>
              <a:r>
                <a:rPr lang="en-US" sz="2400" kern="0">
                  <a:latin typeface="Calibri"/>
                  <a:cs typeface="Calibri"/>
                </a:rPr>
                <a:t>Binarization</a:t>
              </a:r>
              <a:endParaRPr kumimoji="0" lang="en-US" sz="24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89" name="Text Placeholder 310"/>
            <p:cNvSpPr txBox="1">
              <a:spLocks/>
            </p:cNvSpPr>
            <p:nvPr/>
          </p:nvSpPr>
          <p:spPr>
            <a:xfrm>
              <a:off x="177801" y="3206750"/>
              <a:ext cx="1783691" cy="73866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defTabSz="862013" eaLnBrk="0" hangingPunct="0">
                <a:spcAft>
                  <a:spcPts val="0"/>
                </a:spcAft>
                <a:buSzPct val="80000"/>
                <a:defRPr/>
              </a:pPr>
              <a:r>
                <a:rPr lang="en-US" sz="2400" kern="0">
                  <a:latin typeface="Calibri"/>
                  <a:cs typeface="Calibri"/>
                </a:rPr>
                <a:t>Step 2: </a:t>
              </a:r>
              <a:br>
                <a:rPr lang="en-US" sz="2400" kern="0">
                  <a:latin typeface="Calibri"/>
                  <a:cs typeface="Calibri"/>
                </a:rPr>
              </a:br>
              <a:r>
                <a:rPr lang="en-US" sz="2400" kern="0">
                  <a:latin typeface="Calibri"/>
                  <a:cs typeface="Calibri"/>
                </a:rPr>
                <a:t>Logic program</a:t>
              </a:r>
            </a:p>
          </p:txBody>
        </p:sp>
        <p:sp>
          <p:nvSpPr>
            <p:cNvPr id="82" name="Freeform 81"/>
            <p:cNvSpPr/>
            <p:nvPr/>
          </p:nvSpPr>
          <p:spPr bwMode="auto">
            <a:xfrm rot="20043338">
              <a:off x="1809973" y="5090095"/>
              <a:ext cx="158015" cy="419921"/>
            </a:xfrm>
            <a:custGeom>
              <a:avLst/>
              <a:gdLst>
                <a:gd name="connsiteX0" fmla="*/ 0 w 190500"/>
                <a:gd name="connsiteY0" fmla="*/ 0 h 381000"/>
                <a:gd name="connsiteX1" fmla="*/ 133350 w 190500"/>
                <a:gd name="connsiteY1" fmla="*/ 107950 h 381000"/>
                <a:gd name="connsiteX2" fmla="*/ 114300 w 190500"/>
                <a:gd name="connsiteY2" fmla="*/ 279400 h 381000"/>
                <a:gd name="connsiteX3" fmla="*/ 190500 w 190500"/>
                <a:gd name="connsiteY3" fmla="*/ 381000 h 381000"/>
                <a:gd name="connsiteX0" fmla="*/ 0 w 190500"/>
                <a:gd name="connsiteY0" fmla="*/ 0 h 381000"/>
                <a:gd name="connsiteX1" fmla="*/ 114300 w 190500"/>
                <a:gd name="connsiteY1" fmla="*/ 279400 h 381000"/>
                <a:gd name="connsiteX2" fmla="*/ 190500 w 190500"/>
                <a:gd name="connsiteY2" fmla="*/ 381000 h 381000"/>
                <a:gd name="connsiteX0" fmla="*/ 8122 w 107951"/>
                <a:gd name="connsiteY0" fmla="*/ 0 h 462976"/>
                <a:gd name="connsiteX1" fmla="*/ 31751 w 107951"/>
                <a:gd name="connsiteY1" fmla="*/ 361376 h 462976"/>
                <a:gd name="connsiteX2" fmla="*/ 107951 w 107951"/>
                <a:gd name="connsiteY2" fmla="*/ 462976 h 462976"/>
                <a:gd name="connsiteX0" fmla="*/ 8120 w 107949"/>
                <a:gd name="connsiteY0" fmla="*/ 0 h 462976"/>
                <a:gd name="connsiteX1" fmla="*/ 31749 w 107949"/>
                <a:gd name="connsiteY1" fmla="*/ 361376 h 462976"/>
                <a:gd name="connsiteX2" fmla="*/ 107949 w 107949"/>
                <a:gd name="connsiteY2" fmla="*/ 462976 h 462976"/>
                <a:gd name="connsiteX0" fmla="*/ 41519 w 141348"/>
                <a:gd name="connsiteY0" fmla="*/ 0 h 462976"/>
                <a:gd name="connsiteX1" fmla="*/ 65148 w 141348"/>
                <a:gd name="connsiteY1" fmla="*/ 361376 h 462976"/>
                <a:gd name="connsiteX2" fmla="*/ 141348 w 141348"/>
                <a:gd name="connsiteY2" fmla="*/ 462976 h 46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348" h="462976">
                  <a:moveTo>
                    <a:pt x="41519" y="0"/>
                  </a:moveTo>
                  <a:cubicBezTo>
                    <a:pt x="0" y="149678"/>
                    <a:pt x="33398" y="297876"/>
                    <a:pt x="65148" y="361376"/>
                  </a:cubicBezTo>
                  <a:cubicBezTo>
                    <a:pt x="74673" y="406884"/>
                    <a:pt x="141348" y="462976"/>
                    <a:pt x="141348" y="462976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 bwMode="auto">
            <a:xfrm rot="12356662" flipH="1">
              <a:off x="1500148" y="5790181"/>
              <a:ext cx="158015" cy="521032"/>
            </a:xfrm>
            <a:custGeom>
              <a:avLst/>
              <a:gdLst>
                <a:gd name="connsiteX0" fmla="*/ 0 w 190500"/>
                <a:gd name="connsiteY0" fmla="*/ 0 h 381000"/>
                <a:gd name="connsiteX1" fmla="*/ 133350 w 190500"/>
                <a:gd name="connsiteY1" fmla="*/ 107950 h 381000"/>
                <a:gd name="connsiteX2" fmla="*/ 114300 w 190500"/>
                <a:gd name="connsiteY2" fmla="*/ 279400 h 381000"/>
                <a:gd name="connsiteX3" fmla="*/ 190500 w 190500"/>
                <a:gd name="connsiteY3" fmla="*/ 381000 h 381000"/>
                <a:gd name="connsiteX0" fmla="*/ 0 w 190500"/>
                <a:gd name="connsiteY0" fmla="*/ 0 h 381000"/>
                <a:gd name="connsiteX1" fmla="*/ 114300 w 190500"/>
                <a:gd name="connsiteY1" fmla="*/ 279400 h 381000"/>
                <a:gd name="connsiteX2" fmla="*/ 190500 w 190500"/>
                <a:gd name="connsiteY2" fmla="*/ 381000 h 381000"/>
                <a:gd name="connsiteX0" fmla="*/ 8122 w 107951"/>
                <a:gd name="connsiteY0" fmla="*/ 0 h 462976"/>
                <a:gd name="connsiteX1" fmla="*/ 31751 w 107951"/>
                <a:gd name="connsiteY1" fmla="*/ 361376 h 462976"/>
                <a:gd name="connsiteX2" fmla="*/ 107951 w 107951"/>
                <a:gd name="connsiteY2" fmla="*/ 462976 h 462976"/>
                <a:gd name="connsiteX0" fmla="*/ 8120 w 107949"/>
                <a:gd name="connsiteY0" fmla="*/ 0 h 462976"/>
                <a:gd name="connsiteX1" fmla="*/ 31749 w 107949"/>
                <a:gd name="connsiteY1" fmla="*/ 361376 h 462976"/>
                <a:gd name="connsiteX2" fmla="*/ 107949 w 107949"/>
                <a:gd name="connsiteY2" fmla="*/ 462976 h 462976"/>
                <a:gd name="connsiteX0" fmla="*/ 41519 w 141348"/>
                <a:gd name="connsiteY0" fmla="*/ 0 h 462976"/>
                <a:gd name="connsiteX1" fmla="*/ 65148 w 141348"/>
                <a:gd name="connsiteY1" fmla="*/ 361376 h 462976"/>
                <a:gd name="connsiteX2" fmla="*/ 141348 w 141348"/>
                <a:gd name="connsiteY2" fmla="*/ 462976 h 46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348" h="462976">
                  <a:moveTo>
                    <a:pt x="41519" y="0"/>
                  </a:moveTo>
                  <a:cubicBezTo>
                    <a:pt x="0" y="149678"/>
                    <a:pt x="33398" y="297876"/>
                    <a:pt x="65148" y="361376"/>
                  </a:cubicBezTo>
                  <a:cubicBezTo>
                    <a:pt x="74673" y="406884"/>
                    <a:pt x="141348" y="462976"/>
                    <a:pt x="141348" y="462976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Left Brace 85"/>
            <p:cNvSpPr/>
            <p:nvPr/>
          </p:nvSpPr>
          <p:spPr bwMode="auto">
            <a:xfrm>
              <a:off x="1766465" y="5586917"/>
              <a:ext cx="199260" cy="525225"/>
            </a:xfrm>
            <a:prstGeom prst="leftBrace">
              <a:avLst>
                <a:gd name="adj1" fmla="val 18956"/>
                <a:gd name="adj2" fmla="val 500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77801" y="13729"/>
            <a:ext cx="4975521" cy="492443"/>
          </a:xfrm>
        </p:spPr>
        <p:txBody>
          <a:bodyPr/>
          <a:lstStyle/>
          <a:p>
            <a:r>
              <a:rPr lang="en-US"/>
              <a:t>4. Resolution Algorithm (1/2)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201590" y="505621"/>
            <a:ext cx="8942410" cy="5954443"/>
            <a:chOff x="201590" y="505621"/>
            <a:chExt cx="8942410" cy="5954443"/>
          </a:xfrm>
        </p:grpSpPr>
        <p:sp>
          <p:nvSpPr>
            <p:cNvPr id="50" name="Text Placeholder 41"/>
            <p:cNvSpPr txBox="1">
              <a:spLocks/>
            </p:cNvSpPr>
            <p:nvPr/>
          </p:nvSpPr>
          <p:spPr bwMode="auto">
            <a:xfrm>
              <a:off x="348173" y="2650376"/>
              <a:ext cx="1138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1" indent="0" algn="l" defTabSz="8620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00000"/>
                <a:tabLst>
                  <a:tab pos="685800" algn="l"/>
                </a:tabLst>
                <a:defRPr/>
              </a:pPr>
              <a:r>
                <a:rPr lang="en-US" sz="1600" b="1" kern="0">
                  <a:latin typeface="Calibri"/>
                  <a:cs typeface="Calibri"/>
                </a:rPr>
                <a:t>closed</a:t>
              </a:r>
              <a:endParaRPr lang="en-US" sz="1600" b="1"/>
            </a:p>
          </p:txBody>
        </p:sp>
        <p:sp>
          <p:nvSpPr>
            <p:cNvPr id="61" name="Oval 60"/>
            <p:cNvSpPr/>
            <p:nvPr/>
          </p:nvSpPr>
          <p:spPr bwMode="auto">
            <a:xfrm rot="16200000">
              <a:off x="1883135" y="1632089"/>
              <a:ext cx="137159" cy="13715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62" name="Oval 61"/>
            <p:cNvSpPr/>
            <p:nvPr/>
          </p:nvSpPr>
          <p:spPr bwMode="auto">
            <a:xfrm rot="16200000">
              <a:off x="1883135" y="2721114"/>
              <a:ext cx="137159" cy="13715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63" name="Oval 62"/>
            <p:cNvSpPr/>
            <p:nvPr/>
          </p:nvSpPr>
          <p:spPr bwMode="auto">
            <a:xfrm rot="16200000">
              <a:off x="2976084" y="1632089"/>
              <a:ext cx="137159" cy="13715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64" name="Oval 63"/>
            <p:cNvSpPr/>
            <p:nvPr/>
          </p:nvSpPr>
          <p:spPr bwMode="auto">
            <a:xfrm rot="16200000">
              <a:off x="2976084" y="2721114"/>
              <a:ext cx="137159" cy="13715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65" name="Oval 64"/>
            <p:cNvSpPr/>
            <p:nvPr/>
          </p:nvSpPr>
          <p:spPr bwMode="auto">
            <a:xfrm rot="16200000">
              <a:off x="4069032" y="1632089"/>
              <a:ext cx="137159" cy="13715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66" name="Oval 65"/>
            <p:cNvSpPr/>
            <p:nvPr/>
          </p:nvSpPr>
          <p:spPr bwMode="auto">
            <a:xfrm rot="16200000">
              <a:off x="4069032" y="2721114"/>
              <a:ext cx="137159" cy="13715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67" name="Straight Arrow Connector 66"/>
            <p:cNvCxnSpPr>
              <a:stCxn id="61" idx="2"/>
              <a:endCxn id="62" idx="6"/>
            </p:cNvCxnSpPr>
            <p:nvPr/>
          </p:nvCxnSpPr>
          <p:spPr bwMode="auto">
            <a:xfrm rot="5400000">
              <a:off x="1475782" y="2245181"/>
              <a:ext cx="951866" cy="1588"/>
            </a:xfrm>
            <a:prstGeom prst="straightConnector1">
              <a:avLst/>
            </a:prstGeom>
            <a:solidFill>
              <a:schemeClr val="bg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68" name="Straight Arrow Connector 67"/>
            <p:cNvCxnSpPr>
              <a:stCxn id="63" idx="2"/>
              <a:endCxn id="64" idx="6"/>
            </p:cNvCxnSpPr>
            <p:nvPr/>
          </p:nvCxnSpPr>
          <p:spPr bwMode="auto">
            <a:xfrm rot="5400000">
              <a:off x="2568731" y="2245181"/>
              <a:ext cx="951866" cy="1588"/>
            </a:xfrm>
            <a:prstGeom prst="straightConnector1">
              <a:avLst/>
            </a:prstGeom>
            <a:solidFill>
              <a:schemeClr val="bg1"/>
            </a:solidFill>
            <a:ln w="38100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69" name="Straight Arrow Connector 68"/>
            <p:cNvCxnSpPr>
              <a:stCxn id="65" idx="2"/>
              <a:endCxn id="66" idx="6"/>
            </p:cNvCxnSpPr>
            <p:nvPr/>
          </p:nvCxnSpPr>
          <p:spPr bwMode="auto">
            <a:xfrm rot="5400000">
              <a:off x="3661679" y="2245181"/>
              <a:ext cx="951866" cy="1588"/>
            </a:xfrm>
            <a:prstGeom prst="straightConnector1">
              <a:avLst/>
            </a:prstGeom>
            <a:solidFill>
              <a:schemeClr val="bg1"/>
            </a:solidFill>
            <a:ln w="38100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70" name="Straight Arrow Connector 69"/>
            <p:cNvCxnSpPr>
              <a:stCxn id="64" idx="4"/>
              <a:endCxn id="66" idx="0"/>
            </p:cNvCxnSpPr>
            <p:nvPr/>
          </p:nvCxnSpPr>
          <p:spPr bwMode="auto">
            <a:xfrm>
              <a:off x="3113243" y="2789693"/>
              <a:ext cx="955789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71" name="Oval 70"/>
            <p:cNvSpPr/>
            <p:nvPr/>
          </p:nvSpPr>
          <p:spPr bwMode="auto">
            <a:xfrm rot="16200000">
              <a:off x="1883135" y="3809725"/>
              <a:ext cx="137159" cy="13715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72" name="Oval 71"/>
            <p:cNvSpPr/>
            <p:nvPr/>
          </p:nvSpPr>
          <p:spPr bwMode="auto">
            <a:xfrm rot="16200000">
              <a:off x="2976084" y="3809725"/>
              <a:ext cx="137159" cy="13715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73" name="Straight Arrow Connector 72"/>
            <p:cNvCxnSpPr>
              <a:endCxn id="71" idx="6"/>
            </p:cNvCxnSpPr>
            <p:nvPr/>
          </p:nvCxnSpPr>
          <p:spPr bwMode="auto">
            <a:xfrm rot="5400000">
              <a:off x="1475782" y="3333792"/>
              <a:ext cx="951866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74" name="Straight Arrow Connector 73"/>
            <p:cNvCxnSpPr>
              <a:endCxn id="72" idx="6"/>
            </p:cNvCxnSpPr>
            <p:nvPr/>
          </p:nvCxnSpPr>
          <p:spPr bwMode="auto">
            <a:xfrm rot="5400000">
              <a:off x="2568731" y="3333792"/>
              <a:ext cx="951866" cy="1588"/>
            </a:xfrm>
            <a:prstGeom prst="straightConnector1">
              <a:avLst/>
            </a:prstGeom>
            <a:solidFill>
              <a:schemeClr val="bg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75" name="Straight Arrow Connector 74"/>
            <p:cNvCxnSpPr>
              <a:endCxn id="79" idx="6"/>
            </p:cNvCxnSpPr>
            <p:nvPr/>
          </p:nvCxnSpPr>
          <p:spPr bwMode="auto">
            <a:xfrm rot="5400000">
              <a:off x="3118167" y="3878098"/>
              <a:ext cx="2039684" cy="794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76" name="Straight Arrow Connector 75"/>
            <p:cNvCxnSpPr/>
            <p:nvPr/>
          </p:nvCxnSpPr>
          <p:spPr bwMode="auto">
            <a:xfrm>
              <a:off x="2020294" y="2789279"/>
              <a:ext cx="955790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77" name="Oval 76"/>
            <p:cNvSpPr/>
            <p:nvPr/>
          </p:nvSpPr>
          <p:spPr bwMode="auto">
            <a:xfrm rot="16200000">
              <a:off x="1883135" y="4898337"/>
              <a:ext cx="137159" cy="13715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78" name="Oval 77"/>
            <p:cNvSpPr/>
            <p:nvPr/>
          </p:nvSpPr>
          <p:spPr bwMode="auto">
            <a:xfrm rot="16200000">
              <a:off x="2976084" y="4898337"/>
              <a:ext cx="137159" cy="13715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79" name="Oval 78"/>
            <p:cNvSpPr/>
            <p:nvPr/>
          </p:nvSpPr>
          <p:spPr bwMode="auto">
            <a:xfrm rot="16200000">
              <a:off x="4069032" y="4898337"/>
              <a:ext cx="137159" cy="137159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80" name="Straight Arrow Connector 79"/>
            <p:cNvCxnSpPr>
              <a:endCxn id="77" idx="6"/>
            </p:cNvCxnSpPr>
            <p:nvPr/>
          </p:nvCxnSpPr>
          <p:spPr bwMode="auto">
            <a:xfrm rot="5400000">
              <a:off x="1475782" y="4422404"/>
              <a:ext cx="951866" cy="1588"/>
            </a:xfrm>
            <a:prstGeom prst="straightConnector1">
              <a:avLst/>
            </a:prstGeom>
            <a:solidFill>
              <a:schemeClr val="bg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81" name="Straight Arrow Connector 80"/>
            <p:cNvCxnSpPr>
              <a:endCxn id="78" idx="6"/>
            </p:cNvCxnSpPr>
            <p:nvPr/>
          </p:nvCxnSpPr>
          <p:spPr bwMode="auto">
            <a:xfrm rot="5400000">
              <a:off x="2568731" y="4422404"/>
              <a:ext cx="951866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82" name="Straight Arrow Connector 81"/>
            <p:cNvCxnSpPr>
              <a:stCxn id="77" idx="4"/>
              <a:endCxn id="78" idx="0"/>
            </p:cNvCxnSpPr>
            <p:nvPr/>
          </p:nvCxnSpPr>
          <p:spPr bwMode="auto">
            <a:xfrm>
              <a:off x="2020294" y="4966916"/>
              <a:ext cx="955790" cy="1588"/>
            </a:xfrm>
            <a:prstGeom prst="straightConnector1">
              <a:avLst/>
            </a:prstGeom>
            <a:solidFill>
              <a:schemeClr val="bg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83" name="Straight Arrow Connector 82"/>
            <p:cNvCxnSpPr>
              <a:stCxn id="78" idx="4"/>
              <a:endCxn id="79" idx="0"/>
            </p:cNvCxnSpPr>
            <p:nvPr/>
          </p:nvCxnSpPr>
          <p:spPr bwMode="auto">
            <a:xfrm>
              <a:off x="3113243" y="4966916"/>
              <a:ext cx="955789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100" name="Text Placeholder 41"/>
            <p:cNvSpPr txBox="1">
              <a:spLocks/>
            </p:cNvSpPr>
            <p:nvPr/>
          </p:nvSpPr>
          <p:spPr bwMode="auto">
            <a:xfrm>
              <a:off x="6242021" y="3036407"/>
              <a:ext cx="1539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i="1" kern="0">
                  <a:latin typeface="Calibri"/>
                  <a:cs typeface="Calibri"/>
                </a:rPr>
                <a:t>X</a:t>
              </a:r>
              <a:endParaRPr lang="en-US" sz="1800" kern="0">
                <a:latin typeface="Calibri"/>
                <a:cs typeface="Calibri"/>
              </a:endParaRPr>
            </a:p>
          </p:txBody>
        </p:sp>
        <p:sp>
          <p:nvSpPr>
            <p:cNvPr id="101" name="Text Placeholder 41"/>
            <p:cNvSpPr txBox="1">
              <a:spLocks/>
            </p:cNvSpPr>
            <p:nvPr/>
          </p:nvSpPr>
          <p:spPr bwMode="auto">
            <a:xfrm>
              <a:off x="6657854" y="3030788"/>
              <a:ext cx="69193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b="1" kern="0">
                  <a:latin typeface="Calibri"/>
                  <a:cs typeface="Calibri"/>
                </a:rPr>
                <a:t>poss</a:t>
              </a:r>
              <a:r>
                <a:rPr lang="en-US" sz="1800" kern="0">
                  <a:latin typeface="Calibri"/>
                  <a:cs typeface="Calibri"/>
                </a:rPr>
                <a:t>(</a:t>
              </a:r>
              <a:r>
                <a:rPr lang="en-US" sz="1800" i="1" kern="0">
                  <a:latin typeface="Calibri"/>
                  <a:cs typeface="Calibri"/>
                </a:rPr>
                <a:t>X</a:t>
              </a:r>
              <a:r>
                <a:rPr lang="en-US" sz="1800" kern="0"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102" name="Text Placeholder 41"/>
            <p:cNvSpPr txBox="1">
              <a:spLocks/>
            </p:cNvSpPr>
            <p:nvPr/>
          </p:nvSpPr>
          <p:spPr bwMode="auto">
            <a:xfrm>
              <a:off x="7540085" y="3030788"/>
              <a:ext cx="6346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b="1" kern="0">
                  <a:latin typeface="Calibri"/>
                  <a:cs typeface="Calibri"/>
                </a:rPr>
                <a:t>cert</a:t>
              </a:r>
              <a:r>
                <a:rPr lang="en-US" sz="1800" kern="0">
                  <a:latin typeface="Calibri"/>
                  <a:cs typeface="Calibri"/>
                </a:rPr>
                <a:t>(</a:t>
              </a:r>
              <a:r>
                <a:rPr lang="en-US" sz="1800" i="1" kern="0">
                  <a:latin typeface="Calibri"/>
                  <a:cs typeface="Calibri"/>
                </a:rPr>
                <a:t>X</a:t>
              </a:r>
              <a:r>
                <a:rPr lang="en-US" sz="1800" kern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103" name="Straight Connector 102"/>
            <p:cNvCxnSpPr/>
            <p:nvPr/>
          </p:nvCxnSpPr>
          <p:spPr bwMode="auto">
            <a:xfrm>
              <a:off x="6117159" y="3403342"/>
              <a:ext cx="2157809" cy="1588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Text Placeholder 41"/>
            <p:cNvSpPr txBox="1">
              <a:spLocks/>
            </p:cNvSpPr>
            <p:nvPr/>
          </p:nvSpPr>
          <p:spPr bwMode="auto">
            <a:xfrm>
              <a:off x="6242021" y="3446637"/>
              <a:ext cx="14639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i="1" kern="0">
                  <a:latin typeface="Calibri"/>
                  <a:cs typeface="Calibri"/>
                </a:rPr>
                <a:t>A</a:t>
              </a:r>
              <a:endParaRPr lang="en-US" sz="1800" kern="0">
                <a:latin typeface="Calibri"/>
                <a:cs typeface="Calibri"/>
              </a:endParaRPr>
            </a:p>
          </p:txBody>
        </p:sp>
        <p:sp>
          <p:nvSpPr>
            <p:cNvPr id="105" name="Text Placeholder 41"/>
            <p:cNvSpPr txBox="1">
              <a:spLocks/>
            </p:cNvSpPr>
            <p:nvPr/>
          </p:nvSpPr>
          <p:spPr bwMode="auto">
            <a:xfrm>
              <a:off x="6657854" y="3441018"/>
              <a:ext cx="25648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kern="0">
                  <a:latin typeface="Calibri"/>
                  <a:cs typeface="Calibri"/>
                </a:rPr>
                <a:t>{</a:t>
              </a:r>
              <a:r>
                <a:rPr lang="en-US" sz="1800" i="1" kern="0">
                  <a:latin typeface="Calibri"/>
                  <a:cs typeface="Calibri"/>
                </a:rPr>
                <a:t>v</a:t>
              </a:r>
              <a:r>
                <a:rPr lang="en-US" sz="1800" kern="0">
                  <a:latin typeface="Calibri"/>
                  <a:cs typeface="Calibri"/>
                </a:rPr>
                <a:t>}</a:t>
              </a:r>
            </a:p>
          </p:txBody>
        </p:sp>
        <p:sp>
          <p:nvSpPr>
            <p:cNvPr id="106" name="Text Placeholder 41"/>
            <p:cNvSpPr txBox="1">
              <a:spLocks/>
            </p:cNvSpPr>
            <p:nvPr/>
          </p:nvSpPr>
          <p:spPr bwMode="auto">
            <a:xfrm>
              <a:off x="6242021" y="3720280"/>
              <a:ext cx="13839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i="1" kern="0">
                  <a:latin typeface="Calibri"/>
                  <a:cs typeface="Calibri"/>
                </a:rPr>
                <a:t>B</a:t>
              </a:r>
              <a:endParaRPr lang="en-US" sz="1800" kern="0">
                <a:latin typeface="Calibri"/>
                <a:cs typeface="Calibri"/>
              </a:endParaRPr>
            </a:p>
          </p:txBody>
        </p:sp>
        <p:sp>
          <p:nvSpPr>
            <p:cNvPr id="107" name="Text Placeholder 41"/>
            <p:cNvSpPr txBox="1">
              <a:spLocks/>
            </p:cNvSpPr>
            <p:nvPr/>
          </p:nvSpPr>
          <p:spPr bwMode="auto">
            <a:xfrm>
              <a:off x="6657854" y="3720280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kern="0">
                  <a:latin typeface="Calibri"/>
                  <a:cs typeface="Calibri"/>
                </a:rPr>
                <a:t>{</a:t>
              </a:r>
              <a:r>
                <a:rPr lang="en-US" sz="1800" i="1" kern="0">
                  <a:latin typeface="Calibri"/>
                  <a:cs typeface="Calibri"/>
                </a:rPr>
                <a:t>w</a:t>
              </a:r>
              <a:r>
                <a:rPr lang="en-US" sz="1800" kern="0">
                  <a:latin typeface="Calibri"/>
                  <a:cs typeface="Calibri"/>
                </a:rPr>
                <a:t>}</a:t>
              </a:r>
            </a:p>
          </p:txBody>
        </p:sp>
        <p:sp>
          <p:nvSpPr>
            <p:cNvPr id="108" name="Text Placeholder 41"/>
            <p:cNvSpPr txBox="1">
              <a:spLocks/>
            </p:cNvSpPr>
            <p:nvPr/>
          </p:nvSpPr>
          <p:spPr bwMode="auto">
            <a:xfrm>
              <a:off x="6242021" y="3993923"/>
              <a:ext cx="14107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i="1" kern="0">
                  <a:latin typeface="Calibri"/>
                  <a:cs typeface="Calibri"/>
                </a:rPr>
                <a:t>C</a:t>
              </a:r>
              <a:endParaRPr lang="en-US" sz="1800" kern="0">
                <a:latin typeface="Calibri"/>
                <a:cs typeface="Calibri"/>
              </a:endParaRPr>
            </a:p>
          </p:txBody>
        </p:sp>
        <p:sp>
          <p:nvSpPr>
            <p:cNvPr id="109" name="Text Placeholder 41"/>
            <p:cNvSpPr txBox="1">
              <a:spLocks/>
            </p:cNvSpPr>
            <p:nvPr/>
          </p:nvSpPr>
          <p:spPr bwMode="auto">
            <a:xfrm>
              <a:off x="6657854" y="3993923"/>
              <a:ext cx="2693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kern="0">
                  <a:latin typeface="Calibri"/>
                  <a:cs typeface="Calibri"/>
                </a:rPr>
                <a:t>{</a:t>
              </a:r>
              <a:r>
                <a:rPr lang="en-US" sz="1800" i="1" kern="0">
                  <a:latin typeface="Calibri"/>
                  <a:cs typeface="Calibri"/>
                </a:rPr>
                <a:t>u</a:t>
              </a:r>
              <a:r>
                <a:rPr lang="en-US" sz="1800" kern="0">
                  <a:latin typeface="Calibri"/>
                  <a:cs typeface="Calibri"/>
                </a:rPr>
                <a:t>}</a:t>
              </a:r>
            </a:p>
          </p:txBody>
        </p:sp>
        <p:sp>
          <p:nvSpPr>
            <p:cNvPr id="110" name="Text Placeholder 41"/>
            <p:cNvSpPr txBox="1">
              <a:spLocks/>
            </p:cNvSpPr>
            <p:nvPr/>
          </p:nvSpPr>
          <p:spPr bwMode="auto">
            <a:xfrm>
              <a:off x="6242021" y="4267566"/>
              <a:ext cx="15485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i="1" kern="0">
                  <a:latin typeface="Calibri"/>
                  <a:cs typeface="Calibri"/>
                </a:rPr>
                <a:t>D</a:t>
              </a:r>
              <a:endParaRPr lang="en-US" sz="1800" kern="0">
                <a:latin typeface="Calibri"/>
                <a:cs typeface="Calibri"/>
              </a:endParaRPr>
            </a:p>
          </p:txBody>
        </p:sp>
        <p:sp>
          <p:nvSpPr>
            <p:cNvPr id="111" name="Text Placeholder 41"/>
            <p:cNvSpPr txBox="1">
              <a:spLocks/>
            </p:cNvSpPr>
            <p:nvPr/>
          </p:nvSpPr>
          <p:spPr bwMode="auto">
            <a:xfrm>
              <a:off x="6657854" y="4267566"/>
              <a:ext cx="25648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kern="0">
                  <a:latin typeface="Calibri"/>
                  <a:cs typeface="Calibri"/>
                </a:rPr>
                <a:t>{</a:t>
              </a:r>
              <a:r>
                <a:rPr lang="en-US" sz="1800" i="1" kern="0">
                  <a:solidFill>
                    <a:srgbClr val="FF0000"/>
                  </a:solidFill>
                  <a:latin typeface="Calibri"/>
                  <a:cs typeface="Calibri"/>
                </a:rPr>
                <a:t>v</a:t>
              </a:r>
              <a:r>
                <a:rPr lang="en-US" sz="1800" kern="0">
                  <a:latin typeface="Calibri"/>
                  <a:cs typeface="Calibri"/>
                </a:rPr>
                <a:t>}</a:t>
              </a:r>
            </a:p>
          </p:txBody>
        </p:sp>
        <p:sp>
          <p:nvSpPr>
            <p:cNvPr id="112" name="Text Placeholder 41"/>
            <p:cNvSpPr txBox="1">
              <a:spLocks/>
            </p:cNvSpPr>
            <p:nvPr/>
          </p:nvSpPr>
          <p:spPr bwMode="auto">
            <a:xfrm>
              <a:off x="6242021" y="4541209"/>
              <a:ext cx="12825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i="1" kern="0">
                  <a:latin typeface="Calibri"/>
                  <a:cs typeface="Calibri"/>
                </a:rPr>
                <a:t>E</a:t>
              </a:r>
              <a:endParaRPr lang="en-US" sz="1800" kern="0">
                <a:latin typeface="Calibri"/>
                <a:cs typeface="Calibri"/>
              </a:endParaRPr>
            </a:p>
          </p:txBody>
        </p:sp>
        <p:sp>
          <p:nvSpPr>
            <p:cNvPr id="113" name="Text Placeholder 41"/>
            <p:cNvSpPr txBox="1">
              <a:spLocks/>
            </p:cNvSpPr>
            <p:nvPr/>
          </p:nvSpPr>
          <p:spPr bwMode="auto">
            <a:xfrm>
              <a:off x="6657854" y="4541209"/>
              <a:ext cx="16344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i="1" kern="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114" name="Text Placeholder 41"/>
            <p:cNvSpPr txBox="1">
              <a:spLocks/>
            </p:cNvSpPr>
            <p:nvPr/>
          </p:nvSpPr>
          <p:spPr bwMode="auto">
            <a:xfrm>
              <a:off x="6242021" y="4814852"/>
              <a:ext cx="12825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i="1" kern="0">
                  <a:latin typeface="Calibri"/>
                  <a:cs typeface="Calibri"/>
                </a:rPr>
                <a:t>F</a:t>
              </a:r>
              <a:endParaRPr lang="en-US" sz="1800" kern="0">
                <a:latin typeface="Calibri"/>
                <a:cs typeface="Calibri"/>
              </a:endParaRPr>
            </a:p>
          </p:txBody>
        </p:sp>
        <p:sp>
          <p:nvSpPr>
            <p:cNvPr id="115" name="Text Placeholder 41"/>
            <p:cNvSpPr txBox="1">
              <a:spLocks/>
            </p:cNvSpPr>
            <p:nvPr/>
          </p:nvSpPr>
          <p:spPr bwMode="auto">
            <a:xfrm>
              <a:off x="6657854" y="4814852"/>
              <a:ext cx="16344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i="1" kern="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116" name="Text Placeholder 41"/>
            <p:cNvSpPr txBox="1">
              <a:spLocks/>
            </p:cNvSpPr>
            <p:nvPr/>
          </p:nvSpPr>
          <p:spPr bwMode="auto">
            <a:xfrm>
              <a:off x="6242021" y="5088495"/>
              <a:ext cx="16672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i="1" kern="0">
                  <a:latin typeface="Calibri"/>
                  <a:cs typeface="Calibri"/>
                </a:rPr>
                <a:t>G</a:t>
              </a:r>
              <a:endParaRPr lang="en-US" sz="1800" kern="0">
                <a:latin typeface="Calibri"/>
                <a:cs typeface="Calibri"/>
              </a:endParaRPr>
            </a:p>
          </p:txBody>
        </p:sp>
        <p:sp>
          <p:nvSpPr>
            <p:cNvPr id="117" name="Text Placeholder 41"/>
            <p:cNvSpPr txBox="1">
              <a:spLocks/>
            </p:cNvSpPr>
            <p:nvPr/>
          </p:nvSpPr>
          <p:spPr bwMode="auto">
            <a:xfrm>
              <a:off x="6657854" y="5088495"/>
              <a:ext cx="16344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i="1" kern="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118" name="Text Placeholder 41"/>
            <p:cNvSpPr txBox="1">
              <a:spLocks/>
            </p:cNvSpPr>
            <p:nvPr/>
          </p:nvSpPr>
          <p:spPr bwMode="auto">
            <a:xfrm>
              <a:off x="6242021" y="5362138"/>
              <a:ext cx="16672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i="1" kern="0">
                  <a:latin typeface="Calibri"/>
                  <a:cs typeface="Calibri"/>
                </a:rPr>
                <a:t>H</a:t>
              </a:r>
              <a:endParaRPr lang="en-US" sz="1800" kern="0">
                <a:latin typeface="Calibri"/>
                <a:cs typeface="Calibri"/>
              </a:endParaRPr>
            </a:p>
          </p:txBody>
        </p:sp>
        <p:sp>
          <p:nvSpPr>
            <p:cNvPr id="119" name="Text Placeholder 41"/>
            <p:cNvSpPr txBox="1">
              <a:spLocks/>
            </p:cNvSpPr>
            <p:nvPr/>
          </p:nvSpPr>
          <p:spPr bwMode="auto">
            <a:xfrm>
              <a:off x="6657854" y="5362138"/>
              <a:ext cx="16344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i="1" kern="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120" name="Text Placeholder 41"/>
            <p:cNvSpPr txBox="1">
              <a:spLocks/>
            </p:cNvSpPr>
            <p:nvPr/>
          </p:nvSpPr>
          <p:spPr bwMode="auto">
            <a:xfrm>
              <a:off x="6242021" y="5635781"/>
              <a:ext cx="10260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i="1" kern="0">
                  <a:latin typeface="Calibri"/>
                  <a:cs typeface="Calibri"/>
                </a:rPr>
                <a:t>J</a:t>
              </a:r>
              <a:endParaRPr lang="en-US" sz="1800" kern="0">
                <a:latin typeface="Calibri"/>
                <a:cs typeface="Calibri"/>
              </a:endParaRPr>
            </a:p>
          </p:txBody>
        </p:sp>
        <p:sp>
          <p:nvSpPr>
            <p:cNvPr id="121" name="Text Placeholder 41"/>
            <p:cNvSpPr txBox="1">
              <a:spLocks/>
            </p:cNvSpPr>
            <p:nvPr/>
          </p:nvSpPr>
          <p:spPr bwMode="auto">
            <a:xfrm>
              <a:off x="6657854" y="5635781"/>
              <a:ext cx="16344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i="1" kern="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123" name="Text Placeholder 41"/>
            <p:cNvSpPr txBox="1">
              <a:spLocks/>
            </p:cNvSpPr>
            <p:nvPr/>
          </p:nvSpPr>
          <p:spPr bwMode="auto">
            <a:xfrm>
              <a:off x="6242021" y="5909424"/>
              <a:ext cx="1539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i="1" kern="0">
                  <a:latin typeface="Calibri"/>
                  <a:cs typeface="Calibri"/>
                </a:rPr>
                <a:t>K</a:t>
              </a:r>
              <a:endParaRPr lang="en-US" sz="1800" kern="0">
                <a:latin typeface="Calibri"/>
                <a:cs typeface="Calibri"/>
              </a:endParaRPr>
            </a:p>
          </p:txBody>
        </p:sp>
        <p:sp>
          <p:nvSpPr>
            <p:cNvPr id="129" name="Text Placeholder 41"/>
            <p:cNvSpPr txBox="1">
              <a:spLocks/>
            </p:cNvSpPr>
            <p:nvPr/>
          </p:nvSpPr>
          <p:spPr bwMode="auto">
            <a:xfrm>
              <a:off x="6657854" y="5909424"/>
              <a:ext cx="16344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i="1" kern="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133" name="Text Placeholder 41"/>
            <p:cNvSpPr txBox="1">
              <a:spLocks/>
            </p:cNvSpPr>
            <p:nvPr/>
          </p:nvSpPr>
          <p:spPr bwMode="auto">
            <a:xfrm>
              <a:off x="6242021" y="6183065"/>
              <a:ext cx="10988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i="1" kern="0">
                  <a:latin typeface="Calibri"/>
                  <a:cs typeface="Calibri"/>
                </a:rPr>
                <a:t>L</a:t>
              </a:r>
              <a:endParaRPr lang="en-US" sz="1800" kern="0">
                <a:latin typeface="Calibri"/>
                <a:cs typeface="Calibri"/>
              </a:endParaRPr>
            </a:p>
          </p:txBody>
        </p:sp>
        <p:sp>
          <p:nvSpPr>
            <p:cNvPr id="135" name="Text Placeholder 41"/>
            <p:cNvSpPr txBox="1">
              <a:spLocks/>
            </p:cNvSpPr>
            <p:nvPr/>
          </p:nvSpPr>
          <p:spPr bwMode="auto">
            <a:xfrm>
              <a:off x="6657854" y="6183065"/>
              <a:ext cx="16344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i="1" kern="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136" name="Text Placeholder 41"/>
            <p:cNvSpPr txBox="1">
              <a:spLocks/>
            </p:cNvSpPr>
            <p:nvPr/>
          </p:nvSpPr>
          <p:spPr bwMode="auto">
            <a:xfrm>
              <a:off x="7540085" y="3441018"/>
              <a:ext cx="25648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kern="0">
                  <a:latin typeface="Calibri"/>
                  <a:cs typeface="Calibri"/>
                </a:rPr>
                <a:t>{</a:t>
              </a:r>
              <a:r>
                <a:rPr lang="en-US" sz="1800" i="1" kern="0">
                  <a:latin typeface="Calibri"/>
                  <a:cs typeface="Calibri"/>
                </a:rPr>
                <a:t>v</a:t>
              </a:r>
              <a:r>
                <a:rPr lang="en-US" sz="1800" kern="0">
                  <a:latin typeface="Calibri"/>
                  <a:cs typeface="Calibri"/>
                </a:rPr>
                <a:t>}</a:t>
              </a:r>
            </a:p>
          </p:txBody>
        </p:sp>
        <p:sp>
          <p:nvSpPr>
            <p:cNvPr id="137" name="Text Placeholder 41"/>
            <p:cNvSpPr txBox="1">
              <a:spLocks/>
            </p:cNvSpPr>
            <p:nvPr/>
          </p:nvSpPr>
          <p:spPr bwMode="auto">
            <a:xfrm>
              <a:off x="7540085" y="3720280"/>
              <a:ext cx="3206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kern="0">
                  <a:latin typeface="Calibri"/>
                  <a:cs typeface="Calibri"/>
                </a:rPr>
                <a:t>{</a:t>
              </a:r>
              <a:r>
                <a:rPr lang="en-US" sz="1800" i="1" kern="0">
                  <a:latin typeface="Calibri"/>
                  <a:cs typeface="Calibri"/>
                </a:rPr>
                <a:t>w</a:t>
              </a:r>
              <a:r>
                <a:rPr lang="en-US" sz="1800" kern="0">
                  <a:latin typeface="Calibri"/>
                  <a:cs typeface="Calibri"/>
                </a:rPr>
                <a:t>}</a:t>
              </a:r>
            </a:p>
          </p:txBody>
        </p:sp>
        <p:sp>
          <p:nvSpPr>
            <p:cNvPr id="138" name="Text Placeholder 41"/>
            <p:cNvSpPr txBox="1">
              <a:spLocks/>
            </p:cNvSpPr>
            <p:nvPr/>
          </p:nvSpPr>
          <p:spPr bwMode="auto">
            <a:xfrm>
              <a:off x="7540085" y="3993923"/>
              <a:ext cx="2693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kern="0">
                  <a:latin typeface="Calibri"/>
                  <a:cs typeface="Calibri"/>
                </a:rPr>
                <a:t>{</a:t>
              </a:r>
              <a:r>
                <a:rPr lang="en-US" sz="1800" i="1" kern="0">
                  <a:latin typeface="Calibri"/>
                  <a:cs typeface="Calibri"/>
                </a:rPr>
                <a:t>u</a:t>
              </a:r>
              <a:r>
                <a:rPr lang="en-US" sz="1800" kern="0">
                  <a:latin typeface="Calibri"/>
                  <a:cs typeface="Calibri"/>
                </a:rPr>
                <a:t>}</a:t>
              </a:r>
            </a:p>
          </p:txBody>
        </p:sp>
        <p:sp>
          <p:nvSpPr>
            <p:cNvPr id="139" name="Text Placeholder 41"/>
            <p:cNvSpPr txBox="1">
              <a:spLocks/>
            </p:cNvSpPr>
            <p:nvPr/>
          </p:nvSpPr>
          <p:spPr bwMode="auto">
            <a:xfrm>
              <a:off x="7540085" y="4267566"/>
              <a:ext cx="25648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kern="0">
                  <a:latin typeface="Calibri"/>
                  <a:cs typeface="Calibri"/>
                </a:rPr>
                <a:t>{</a:t>
              </a:r>
              <a:r>
                <a:rPr lang="en-US" sz="1800" i="1" kern="0">
                  <a:solidFill>
                    <a:srgbClr val="FF0000"/>
                  </a:solidFill>
                  <a:latin typeface="Calibri"/>
                  <a:cs typeface="Calibri"/>
                </a:rPr>
                <a:t>v</a:t>
              </a:r>
              <a:r>
                <a:rPr lang="en-US" sz="1800" kern="0">
                  <a:latin typeface="Calibri"/>
                  <a:cs typeface="Calibri"/>
                </a:rPr>
                <a:t>}</a:t>
              </a:r>
            </a:p>
          </p:txBody>
        </p:sp>
        <p:sp>
          <p:nvSpPr>
            <p:cNvPr id="140" name="Text Placeholder 41"/>
            <p:cNvSpPr txBox="1">
              <a:spLocks/>
            </p:cNvSpPr>
            <p:nvPr/>
          </p:nvSpPr>
          <p:spPr bwMode="auto">
            <a:xfrm>
              <a:off x="7540085" y="4541209"/>
              <a:ext cx="16344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i="1" kern="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141" name="Text Placeholder 41"/>
            <p:cNvSpPr txBox="1">
              <a:spLocks/>
            </p:cNvSpPr>
            <p:nvPr/>
          </p:nvSpPr>
          <p:spPr bwMode="auto">
            <a:xfrm>
              <a:off x="7540085" y="4814852"/>
              <a:ext cx="16344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i="1" kern="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142" name="Text Placeholder 41"/>
            <p:cNvSpPr txBox="1">
              <a:spLocks/>
            </p:cNvSpPr>
            <p:nvPr/>
          </p:nvSpPr>
          <p:spPr bwMode="auto">
            <a:xfrm>
              <a:off x="7540085" y="5088495"/>
              <a:ext cx="16344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i="1" kern="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143" name="Text Placeholder 41"/>
            <p:cNvSpPr txBox="1">
              <a:spLocks/>
            </p:cNvSpPr>
            <p:nvPr/>
          </p:nvSpPr>
          <p:spPr bwMode="auto">
            <a:xfrm>
              <a:off x="7540085" y="5362138"/>
              <a:ext cx="16344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i="1" kern="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145" name="Text Placeholder 41"/>
            <p:cNvSpPr txBox="1">
              <a:spLocks/>
            </p:cNvSpPr>
            <p:nvPr/>
          </p:nvSpPr>
          <p:spPr bwMode="auto">
            <a:xfrm>
              <a:off x="7540085" y="5635781"/>
              <a:ext cx="16344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i="1" kern="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147" name="Text Placeholder 41"/>
            <p:cNvSpPr txBox="1">
              <a:spLocks/>
            </p:cNvSpPr>
            <p:nvPr/>
          </p:nvSpPr>
          <p:spPr bwMode="auto">
            <a:xfrm>
              <a:off x="7540085" y="5909424"/>
              <a:ext cx="16344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i="1" kern="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148" name="Text Placeholder 41"/>
            <p:cNvSpPr txBox="1">
              <a:spLocks/>
            </p:cNvSpPr>
            <p:nvPr/>
          </p:nvSpPr>
          <p:spPr bwMode="auto">
            <a:xfrm>
              <a:off x="7540085" y="6183065"/>
              <a:ext cx="16344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lvl="1" indent="0" defTabSz="862013" eaLnBrk="0" hangingPunct="0">
                <a:spcAft>
                  <a:spcPts val="0"/>
                </a:spcAft>
                <a:buSzPct val="100000"/>
                <a:tabLst>
                  <a:tab pos="685800" algn="l"/>
                </a:tabLst>
                <a:defRPr/>
              </a:pPr>
              <a:r>
                <a:rPr lang="en-US" sz="1800" i="1" kern="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122" name="AutoShape 33"/>
            <p:cNvSpPr>
              <a:spLocks noChangeArrowheads="1"/>
            </p:cNvSpPr>
            <p:nvPr/>
          </p:nvSpPr>
          <p:spPr bwMode="auto">
            <a:xfrm>
              <a:off x="2044825" y="3646094"/>
              <a:ext cx="273850" cy="394341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400" i="1" dirty="0">
                  <a:latin typeface="Calibri"/>
                  <a:cs typeface="Calibri"/>
                </a:rPr>
                <a:t>G</a:t>
              </a:r>
            </a:p>
          </p:txBody>
        </p:sp>
        <p:sp>
          <p:nvSpPr>
            <p:cNvPr id="124" name="AutoShape 33"/>
            <p:cNvSpPr>
              <a:spLocks noChangeArrowheads="1"/>
            </p:cNvSpPr>
            <p:nvPr/>
          </p:nvSpPr>
          <p:spPr bwMode="auto">
            <a:xfrm>
              <a:off x="2042405" y="1489029"/>
              <a:ext cx="533599" cy="394341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400" i="1" dirty="0" smtClean="0">
                  <a:latin typeface="Calibri"/>
                  <a:cs typeface="Calibri"/>
                </a:rPr>
                <a:t>A</a:t>
              </a:r>
              <a:r>
                <a:rPr lang="en-US" sz="2400" dirty="0" smtClean="0">
                  <a:latin typeface="Calibri"/>
                  <a:cs typeface="Calibri"/>
                </a:rPr>
                <a:t>{</a:t>
              </a:r>
              <a:r>
                <a:rPr lang="en-US" sz="2400" i="1" dirty="0" smtClean="0">
                  <a:latin typeface="Calibri"/>
                  <a:cs typeface="Calibri"/>
                </a:rPr>
                <a:t>v</a:t>
              </a:r>
              <a:r>
                <a:rPr lang="en-US" sz="2400" dirty="0" smtClean="0">
                  <a:latin typeface="Calibri"/>
                  <a:cs typeface="Calibri"/>
                </a:rPr>
                <a:t>}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26" name="AutoShape 33"/>
            <p:cNvSpPr>
              <a:spLocks noChangeArrowheads="1"/>
            </p:cNvSpPr>
            <p:nvPr/>
          </p:nvSpPr>
          <p:spPr bwMode="auto">
            <a:xfrm>
              <a:off x="2057525" y="4759905"/>
              <a:ext cx="158138" cy="394341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400" i="1" dirty="0" smtClean="0">
                  <a:latin typeface="Calibri"/>
                  <a:cs typeface="Calibri"/>
                </a:rPr>
                <a:t>J</a:t>
              </a:r>
              <a:endParaRPr lang="en-US" sz="2400" i="1" baseline="-25000" dirty="0">
                <a:latin typeface="Calibri"/>
                <a:cs typeface="Calibri"/>
              </a:endParaRPr>
            </a:p>
          </p:txBody>
        </p:sp>
        <p:sp>
          <p:nvSpPr>
            <p:cNvPr id="127" name="AutoShape 33"/>
            <p:cNvSpPr>
              <a:spLocks noChangeArrowheads="1"/>
            </p:cNvSpPr>
            <p:nvPr/>
          </p:nvSpPr>
          <p:spPr bwMode="auto">
            <a:xfrm>
              <a:off x="3146111" y="2562522"/>
              <a:ext cx="210285" cy="394341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400" i="1" dirty="0" smtClean="0">
                  <a:latin typeface="Calibri"/>
                  <a:cs typeface="Calibri"/>
                </a:rPr>
                <a:t>E</a:t>
              </a:r>
              <a:endParaRPr lang="en-US" sz="2400" i="1" baseline="-25000" dirty="0">
                <a:latin typeface="Calibri"/>
                <a:cs typeface="Calibri"/>
              </a:endParaRPr>
            </a:p>
          </p:txBody>
        </p:sp>
        <p:sp>
          <p:nvSpPr>
            <p:cNvPr id="128" name="AutoShape 33"/>
            <p:cNvSpPr>
              <a:spLocks noChangeArrowheads="1"/>
            </p:cNvSpPr>
            <p:nvPr/>
          </p:nvSpPr>
          <p:spPr bwMode="auto">
            <a:xfrm>
              <a:off x="3142181" y="3676333"/>
              <a:ext cx="251763" cy="394341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400" i="1" dirty="0" smtClean="0">
                  <a:latin typeface="Calibri"/>
                  <a:cs typeface="Calibri"/>
                </a:rPr>
                <a:t>H</a:t>
              </a:r>
              <a:endParaRPr lang="en-US" sz="2400" i="1" baseline="-25000" dirty="0">
                <a:latin typeface="Calibri"/>
                <a:cs typeface="Calibri"/>
              </a:endParaRPr>
            </a:p>
          </p:txBody>
        </p:sp>
        <p:sp>
          <p:nvSpPr>
            <p:cNvPr id="131" name="AutoShape 33"/>
            <p:cNvSpPr>
              <a:spLocks noChangeArrowheads="1"/>
            </p:cNvSpPr>
            <p:nvPr/>
          </p:nvSpPr>
          <p:spPr bwMode="auto">
            <a:xfrm>
              <a:off x="3136031" y="1489029"/>
              <a:ext cx="610544" cy="394341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400" i="1" dirty="0" smtClean="0">
                  <a:latin typeface="Calibri"/>
                  <a:cs typeface="Calibri"/>
                </a:rPr>
                <a:t>B</a:t>
              </a:r>
              <a:r>
                <a:rPr lang="en-US" sz="2400" dirty="0" smtClean="0">
                  <a:latin typeface="Calibri"/>
                  <a:cs typeface="Calibri"/>
                </a:rPr>
                <a:t>{</a:t>
              </a:r>
              <a:r>
                <a:rPr lang="en-US" sz="2400" i="1" dirty="0" smtClean="0">
                  <a:solidFill>
                    <a:srgbClr val="FF0000"/>
                  </a:solidFill>
                  <a:latin typeface="Calibri"/>
                  <a:cs typeface="Calibri"/>
                </a:rPr>
                <a:t>w</a:t>
              </a:r>
              <a:r>
                <a:rPr lang="en-US" sz="2400" dirty="0" smtClean="0">
                  <a:latin typeface="Calibri"/>
                  <a:cs typeface="Calibri"/>
                </a:rPr>
                <a:t>}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32" name="AutoShape 33"/>
            <p:cNvSpPr>
              <a:spLocks noChangeArrowheads="1"/>
            </p:cNvSpPr>
            <p:nvPr/>
          </p:nvSpPr>
          <p:spPr bwMode="auto">
            <a:xfrm>
              <a:off x="4229656" y="1489029"/>
              <a:ext cx="546423" cy="394341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400" i="1" dirty="0" smtClean="0">
                  <a:latin typeface="Calibri"/>
                  <a:cs typeface="Calibri"/>
                </a:rPr>
                <a:t>C</a:t>
              </a:r>
              <a:r>
                <a:rPr lang="en-US" sz="2400" dirty="0" smtClean="0">
                  <a:latin typeface="Calibri"/>
                  <a:cs typeface="Calibri"/>
                </a:rPr>
                <a:t>{</a:t>
              </a:r>
              <a:r>
                <a:rPr lang="en-US" sz="2400" i="1" dirty="0" smtClean="0">
                  <a:solidFill>
                    <a:srgbClr val="FF0000"/>
                  </a:solidFill>
                  <a:latin typeface="Calibri"/>
                  <a:cs typeface="Calibri"/>
                </a:rPr>
                <a:t>u</a:t>
              </a:r>
              <a:r>
                <a:rPr lang="en-US" sz="2400" dirty="0" smtClean="0">
                  <a:latin typeface="Calibri"/>
                  <a:cs typeface="Calibri"/>
                </a:rPr>
                <a:t>}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34" name="AutoShape 33"/>
            <p:cNvSpPr>
              <a:spLocks noChangeArrowheads="1"/>
            </p:cNvSpPr>
            <p:nvPr/>
          </p:nvSpPr>
          <p:spPr bwMode="auto">
            <a:xfrm>
              <a:off x="4239736" y="2562522"/>
              <a:ext cx="201419" cy="394341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400" i="1" dirty="0" smtClean="0">
                  <a:latin typeface="Calibri"/>
                  <a:cs typeface="Calibri"/>
                </a:rPr>
                <a:t>F</a:t>
              </a:r>
              <a:endParaRPr lang="en-US" sz="2400" i="1" baseline="-25000" dirty="0">
                <a:latin typeface="Calibri"/>
                <a:cs typeface="Calibri"/>
              </a:endParaRPr>
            </a:p>
          </p:txBody>
        </p:sp>
        <p:sp>
          <p:nvSpPr>
            <p:cNvPr id="144" name="AutoShape 33"/>
            <p:cNvSpPr>
              <a:spLocks noChangeArrowheads="1"/>
            </p:cNvSpPr>
            <p:nvPr/>
          </p:nvSpPr>
          <p:spPr bwMode="auto">
            <a:xfrm>
              <a:off x="4239740" y="4754864"/>
              <a:ext cx="189396" cy="394341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400" i="1" dirty="0" smtClean="0">
                  <a:latin typeface="Calibri"/>
                  <a:cs typeface="Calibri"/>
                </a:rPr>
                <a:t>L</a:t>
              </a:r>
              <a:endParaRPr lang="en-US" sz="2400" i="1" baseline="-25000" dirty="0">
                <a:latin typeface="Calibri"/>
                <a:cs typeface="Calibri"/>
              </a:endParaRPr>
            </a:p>
          </p:txBody>
        </p:sp>
        <p:cxnSp>
          <p:nvCxnSpPr>
            <p:cNvPr id="84" name="Straight Arrow Connector 83"/>
            <p:cNvCxnSpPr>
              <a:stCxn id="78" idx="7"/>
            </p:cNvCxnSpPr>
            <p:nvPr/>
          </p:nvCxnSpPr>
          <p:spPr bwMode="auto">
            <a:xfrm rot="10800000">
              <a:off x="2000208" y="3926385"/>
              <a:ext cx="995962" cy="992038"/>
            </a:xfrm>
            <a:prstGeom prst="straightConnector1">
              <a:avLst/>
            </a:prstGeom>
            <a:solidFill>
              <a:schemeClr val="bg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92" name="Straight Arrow Connector 91"/>
            <p:cNvCxnSpPr>
              <a:endCxn id="72" idx="5"/>
            </p:cNvCxnSpPr>
            <p:nvPr/>
          </p:nvCxnSpPr>
          <p:spPr bwMode="auto">
            <a:xfrm rot="10800000" flipV="1">
              <a:off x="3093158" y="2837773"/>
              <a:ext cx="995961" cy="99203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146" name="Text Placeholder 41"/>
            <p:cNvSpPr txBox="1">
              <a:spLocks/>
            </p:cNvSpPr>
            <p:nvPr/>
          </p:nvSpPr>
          <p:spPr bwMode="auto">
            <a:xfrm>
              <a:off x="5502572" y="742315"/>
              <a:ext cx="314602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173038" marR="0" lvl="1" indent="-173038" algn="l" defTabSz="8620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00000"/>
                <a:tabLst/>
                <a:defRPr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cs typeface="Calibri"/>
                </a:rPr>
                <a:t>   Initialize </a:t>
              </a:r>
              <a:r>
                <a:rPr lang="en-US" sz="1600" b="1" kern="0">
                  <a:solidFill>
                    <a:srgbClr val="000000"/>
                  </a:solidFill>
                  <a:latin typeface="Calibri"/>
                  <a:cs typeface="Calibri"/>
                </a:rPr>
                <a:t>closed </a:t>
              </a:r>
              <a:r>
                <a:rPr lang="en-US" sz="1600" kern="0">
                  <a:solidFill>
                    <a:srgbClr val="000000"/>
                  </a:solidFill>
                  <a:latin typeface="Calibri"/>
                  <a:cs typeface="Calibri"/>
                </a:rPr>
                <a:t>with explicit beliefs</a:t>
              </a:r>
            </a:p>
          </p:txBody>
        </p:sp>
        <p:sp>
          <p:nvSpPr>
            <p:cNvPr id="149" name="Text Placeholder 41"/>
            <p:cNvSpPr txBox="1">
              <a:spLocks/>
            </p:cNvSpPr>
            <p:nvPr/>
          </p:nvSpPr>
          <p:spPr bwMode="auto">
            <a:xfrm>
              <a:off x="5502572" y="505621"/>
              <a:ext cx="36414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173038" lvl="1" indent="-173038" defTabSz="862013" eaLnBrk="0" hangingPunct="0">
                <a:spcAft>
                  <a:spcPts val="0"/>
                </a:spcAft>
                <a:buSzPct val="100000"/>
                <a:defRPr/>
              </a:pPr>
              <a:r>
                <a:rPr lang="en-US" sz="1600" kern="0">
                  <a:solidFill>
                    <a:srgbClr val="000000"/>
                  </a:solidFill>
                  <a:latin typeface="Wingdings"/>
                  <a:ea typeface="Wingdings"/>
                  <a:cs typeface="Wingdings"/>
                </a:rPr>
                <a:t></a:t>
              </a:r>
              <a:r>
                <a:rPr lang="en-US" sz="1600" kern="0">
                  <a:solidFill>
                    <a:srgbClr val="000000"/>
                  </a:solidFill>
                  <a:latin typeface="Calibri"/>
                  <a:cs typeface="Calibri"/>
                </a:rPr>
                <a:t> </a:t>
              </a: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Keep 2 sets: </a:t>
              </a: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closed</a:t>
              </a:r>
              <a:r>
                <a:rPr kumimoji="0" lang="en-US" sz="16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 / </a:t>
              </a: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open</a:t>
              </a:r>
            </a:p>
          </p:txBody>
        </p:sp>
        <p:sp>
          <p:nvSpPr>
            <p:cNvPr id="150" name="Text Placeholder 41"/>
            <p:cNvSpPr txBox="1">
              <a:spLocks/>
            </p:cNvSpPr>
            <p:nvPr/>
          </p:nvSpPr>
          <p:spPr bwMode="auto">
            <a:xfrm>
              <a:off x="5502572" y="979009"/>
              <a:ext cx="3146025" cy="984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168275" lvl="1" indent="-168275" defTabSz="862013" eaLnBrk="0" hangingPunct="0">
                <a:spcAft>
                  <a:spcPts val="0"/>
                </a:spcAft>
                <a:buSzPct val="100000"/>
                <a:defRPr/>
              </a:pPr>
              <a:r>
                <a:rPr lang="en-US" sz="1600" kern="0">
                  <a:solidFill>
                    <a:srgbClr val="000000"/>
                  </a:solidFill>
                  <a:latin typeface="Wingdings"/>
                  <a:ea typeface="Wingdings"/>
                  <a:cs typeface="Wingdings"/>
                </a:rPr>
                <a:t></a:t>
              </a:r>
              <a:r>
                <a:rPr lang="en-US" sz="1600" kern="0">
                  <a:solidFill>
                    <a:srgbClr val="000000"/>
                  </a:solidFill>
                  <a:latin typeface="Calibri"/>
                  <a:cs typeface="Calibri"/>
                </a:rPr>
                <a:t> MAIN</a:t>
              </a:r>
            </a:p>
            <a:p>
              <a:pPr marL="400050" lvl="1" indent="-285750" defTabSz="862013" eaLnBrk="0" hangingPunct="0">
                <a:spcAft>
                  <a:spcPts val="0"/>
                </a:spcAft>
                <a:buSzPct val="100000"/>
                <a:defRPr/>
              </a:pPr>
              <a:r>
                <a:rPr lang="en-US" sz="1600" kern="0">
                  <a:solidFill>
                    <a:srgbClr val="FF0000"/>
                  </a:solidFill>
                  <a:latin typeface="Calibri"/>
                  <a:cs typeface="Calibri"/>
                </a:rPr>
                <a:t>   </a:t>
              </a:r>
              <a:r>
                <a:rPr lang="en-US" sz="1600" u="sng" kern="0">
                  <a:solidFill>
                    <a:srgbClr val="FF0000"/>
                  </a:solidFill>
                  <a:latin typeface="Calibri"/>
                  <a:cs typeface="Calibri"/>
                </a:rPr>
                <a:t>Step 1</a:t>
              </a:r>
              <a:r>
                <a:rPr lang="en-US" sz="1600" kern="0">
                  <a:solidFill>
                    <a:srgbClr val="FF0000"/>
                  </a:solidFill>
                  <a:latin typeface="Calibri"/>
                  <a:cs typeface="Calibri"/>
                </a:rPr>
                <a:t>: if </a:t>
              </a:r>
              <a:r>
                <a:rPr lang="en-GB" sz="1600">
                  <a:solidFill>
                    <a:srgbClr val="FF0000"/>
                  </a:solidFill>
                  <a:latin typeface="Calibri"/>
                  <a:cs typeface="Calibri"/>
                  <a:sym typeface="Symbol"/>
                </a:rPr>
                <a:t></a:t>
              </a:r>
              <a:r>
                <a:rPr lang="en-US" sz="1600">
                  <a:solidFill>
                    <a:srgbClr val="FF0000"/>
                  </a:solidFill>
                  <a:latin typeface="Calibri"/>
                  <a:cs typeface="Calibri"/>
                  <a:sym typeface="Symbol"/>
                </a:rPr>
                <a:t> </a:t>
              </a:r>
              <a:r>
                <a:rPr lang="en-US" sz="1600" kern="0">
                  <a:solidFill>
                    <a:srgbClr val="FF0000"/>
                  </a:solidFill>
                  <a:latin typeface="Calibri"/>
                  <a:cs typeface="Calibri"/>
                </a:rPr>
                <a:t>preferred edges from </a:t>
              </a:r>
              <a:r>
                <a:rPr lang="en-US" sz="1600" b="1" kern="0">
                  <a:solidFill>
                    <a:srgbClr val="FF0000"/>
                  </a:solidFill>
                  <a:latin typeface="Calibri"/>
                  <a:cs typeface="Calibri"/>
                </a:rPr>
                <a:t>open </a:t>
              </a:r>
              <a:r>
                <a:rPr lang="en-US" sz="1600" kern="0">
                  <a:solidFill>
                    <a:srgbClr val="FF0000"/>
                  </a:solidFill>
                  <a:latin typeface="Calibri"/>
                  <a:cs typeface="Calibri"/>
                </a:rPr>
                <a:t>to </a:t>
              </a:r>
              <a:r>
                <a:rPr lang="en-US" sz="1600" b="1" kern="0">
                  <a:solidFill>
                    <a:srgbClr val="FF0000"/>
                  </a:solidFill>
                  <a:latin typeface="Calibri"/>
                  <a:cs typeface="Calibri"/>
                </a:rPr>
                <a:t>closed </a:t>
              </a:r>
              <a:br>
                <a:rPr lang="en-US" sz="1600" b="1" kern="0">
                  <a:solidFill>
                    <a:srgbClr val="FF0000"/>
                  </a:solidFill>
                  <a:latin typeface="Calibri"/>
                  <a:cs typeface="Calibri"/>
                </a:rPr>
              </a:br>
              <a:r>
                <a:rPr lang="en-GB" sz="1600">
                  <a:solidFill>
                    <a:srgbClr val="FF0000"/>
                  </a:solidFill>
                  <a:sym typeface="Symbol"/>
                </a:rPr>
                <a:t></a:t>
              </a:r>
              <a:r>
                <a:rPr lang="en-US" sz="1600"/>
                <a:t> </a:t>
              </a:r>
              <a:r>
                <a:rPr lang="en-US" sz="1600" kern="0">
                  <a:solidFill>
                    <a:srgbClr val="FF0000"/>
                  </a:solidFill>
                  <a:latin typeface="Calibri"/>
                  <a:cs typeface="Calibri"/>
                </a:rPr>
                <a:t>follow</a:t>
              </a:r>
            </a:p>
          </p:txBody>
        </p:sp>
        <p:sp>
          <p:nvSpPr>
            <p:cNvPr id="151" name="Text Placeholder 41"/>
            <p:cNvSpPr txBox="1">
              <a:spLocks/>
            </p:cNvSpPr>
            <p:nvPr/>
          </p:nvSpPr>
          <p:spPr bwMode="auto">
            <a:xfrm>
              <a:off x="348173" y="3159202"/>
              <a:ext cx="1138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1" indent="0" algn="l" defTabSz="8620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00000"/>
                <a:tabLst>
                  <a:tab pos="685800" algn="l"/>
                </a:tabLst>
                <a:defRPr/>
              </a:pPr>
              <a:r>
                <a:rPr lang="en-US" sz="1600" b="1" kern="0">
                  <a:latin typeface="Calibri"/>
                  <a:cs typeface="Calibri"/>
                </a:rPr>
                <a:t>open</a:t>
              </a:r>
              <a:endParaRPr lang="en-US" sz="1600" b="1"/>
            </a:p>
          </p:txBody>
        </p:sp>
        <p:sp>
          <p:nvSpPr>
            <p:cNvPr id="153" name="AutoShape 33"/>
            <p:cNvSpPr>
              <a:spLocks noChangeArrowheads="1"/>
            </p:cNvSpPr>
            <p:nvPr/>
          </p:nvSpPr>
          <p:spPr bwMode="auto">
            <a:xfrm>
              <a:off x="3148531" y="4754864"/>
              <a:ext cx="200175" cy="394341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400" i="1" dirty="0" smtClean="0">
                  <a:latin typeface="Calibri"/>
                  <a:cs typeface="Calibri"/>
                </a:rPr>
                <a:t>K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54" name="AutoShape 33"/>
            <p:cNvSpPr>
              <a:spLocks noChangeArrowheads="1"/>
            </p:cNvSpPr>
            <p:nvPr/>
          </p:nvSpPr>
          <p:spPr bwMode="auto">
            <a:xfrm>
              <a:off x="2052485" y="2562522"/>
              <a:ext cx="546423" cy="394341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2592" tIns="6479" rIns="2592" bIns="18288">
              <a:spAutoFit/>
            </a:bodyPr>
            <a:lstStyle/>
            <a:p>
              <a:pPr defTabSz="822325"/>
              <a:r>
                <a:rPr lang="en-US" sz="2400" i="1" dirty="0" smtClean="0">
                  <a:latin typeface="Calibri"/>
                  <a:cs typeface="Calibri"/>
                </a:rPr>
                <a:t>D</a:t>
              </a:r>
              <a:r>
                <a:rPr lang="en-US" sz="2400" dirty="0" smtClean="0">
                  <a:latin typeface="Calibri"/>
                  <a:cs typeface="Calibri"/>
                </a:rPr>
                <a:t>{</a:t>
              </a:r>
              <a:r>
                <a:rPr lang="en-US" sz="2400" i="1" dirty="0" smtClean="0">
                  <a:solidFill>
                    <a:srgbClr val="FF0000"/>
                  </a:solidFill>
                  <a:latin typeface="Calibri"/>
                  <a:cs typeface="Calibri"/>
                </a:rPr>
                <a:t>v</a:t>
              </a:r>
              <a:r>
                <a:rPr lang="en-US" sz="2400" dirty="0" smtClean="0">
                  <a:latin typeface="Calibri"/>
                  <a:cs typeface="Calibri"/>
                </a:rPr>
                <a:t>}</a:t>
              </a:r>
              <a:endParaRPr lang="en-US" sz="2400" baseline="-25000" dirty="0">
                <a:latin typeface="Calibri"/>
                <a:cs typeface="Calibri"/>
              </a:endParaRPr>
            </a:p>
          </p:txBody>
        </p:sp>
        <p:cxnSp>
          <p:nvCxnSpPr>
            <p:cNvPr id="90" name="Straight Arrow Connector 89"/>
            <p:cNvCxnSpPr>
              <a:stCxn id="78" idx="7"/>
            </p:cNvCxnSpPr>
            <p:nvPr/>
          </p:nvCxnSpPr>
          <p:spPr bwMode="auto">
            <a:xfrm rot="10800000">
              <a:off x="2000208" y="2837773"/>
              <a:ext cx="995962" cy="208065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49" name="Freeform 48"/>
            <p:cNvSpPr/>
            <p:nvPr/>
          </p:nvSpPr>
          <p:spPr bwMode="auto">
            <a:xfrm>
              <a:off x="201590" y="2064666"/>
              <a:ext cx="5240502" cy="1275086"/>
            </a:xfrm>
            <a:custGeom>
              <a:avLst/>
              <a:gdLst>
                <a:gd name="connsiteX0" fmla="*/ 0 w 3930166"/>
                <a:gd name="connsiteY0" fmla="*/ 107517 h 290632"/>
                <a:gd name="connsiteX1" fmla="*/ 665247 w 3930166"/>
                <a:gd name="connsiteY1" fmla="*/ 263753 h 290632"/>
                <a:gd name="connsiteX2" fmla="*/ 1537124 w 3930166"/>
                <a:gd name="connsiteY2" fmla="*/ 112557 h 290632"/>
                <a:gd name="connsiteX3" fmla="*/ 2676108 w 3930166"/>
                <a:gd name="connsiteY3" fmla="*/ 278872 h 290632"/>
                <a:gd name="connsiteX4" fmla="*/ 3744535 w 3930166"/>
                <a:gd name="connsiteY4" fmla="*/ 41999 h 290632"/>
                <a:gd name="connsiteX5" fmla="*/ 3789893 w 3930166"/>
                <a:gd name="connsiteY5" fmla="*/ 26879 h 290632"/>
                <a:gd name="connsiteX0" fmla="*/ 770890 w 4701056"/>
                <a:gd name="connsiteY0" fmla="*/ 107517 h 290632"/>
                <a:gd name="connsiteX1" fmla="*/ 110875 w 4701056"/>
                <a:gd name="connsiteY1" fmla="*/ 112557 h 290632"/>
                <a:gd name="connsiteX2" fmla="*/ 1436137 w 4701056"/>
                <a:gd name="connsiteY2" fmla="*/ 263753 h 290632"/>
                <a:gd name="connsiteX3" fmla="*/ 2308014 w 4701056"/>
                <a:gd name="connsiteY3" fmla="*/ 112557 h 290632"/>
                <a:gd name="connsiteX4" fmla="*/ 3446998 w 4701056"/>
                <a:gd name="connsiteY4" fmla="*/ 278872 h 290632"/>
                <a:gd name="connsiteX5" fmla="*/ 4515425 w 4701056"/>
                <a:gd name="connsiteY5" fmla="*/ 41999 h 290632"/>
                <a:gd name="connsiteX6" fmla="*/ 4560783 w 4701056"/>
                <a:gd name="connsiteY6" fmla="*/ 26879 h 290632"/>
                <a:gd name="connsiteX0" fmla="*/ 901113 w 4831279"/>
                <a:gd name="connsiteY0" fmla="*/ 146156 h 329271"/>
                <a:gd name="connsiteX1" fmla="*/ 119771 w 4831279"/>
                <a:gd name="connsiteY1" fmla="*/ 0 h 329271"/>
                <a:gd name="connsiteX2" fmla="*/ 241098 w 4831279"/>
                <a:gd name="connsiteY2" fmla="*/ 151196 h 329271"/>
                <a:gd name="connsiteX3" fmla="*/ 1566360 w 4831279"/>
                <a:gd name="connsiteY3" fmla="*/ 302392 h 329271"/>
                <a:gd name="connsiteX4" fmla="*/ 2438237 w 4831279"/>
                <a:gd name="connsiteY4" fmla="*/ 151196 h 329271"/>
                <a:gd name="connsiteX5" fmla="*/ 3577221 w 4831279"/>
                <a:gd name="connsiteY5" fmla="*/ 317511 h 329271"/>
                <a:gd name="connsiteX6" fmla="*/ 4645648 w 4831279"/>
                <a:gd name="connsiteY6" fmla="*/ 80638 h 329271"/>
                <a:gd name="connsiteX7" fmla="*/ 4691006 w 4831279"/>
                <a:gd name="connsiteY7" fmla="*/ 65518 h 329271"/>
                <a:gd name="connsiteX0" fmla="*/ 0 w 4929895"/>
                <a:gd name="connsiteY0" fmla="*/ 0 h 354470"/>
                <a:gd name="connsiteX1" fmla="*/ 218387 w 4929895"/>
                <a:gd name="connsiteY1" fmla="*/ 25199 h 354470"/>
                <a:gd name="connsiteX2" fmla="*/ 339714 w 4929895"/>
                <a:gd name="connsiteY2" fmla="*/ 176395 h 354470"/>
                <a:gd name="connsiteX3" fmla="*/ 1664976 w 4929895"/>
                <a:gd name="connsiteY3" fmla="*/ 327591 h 354470"/>
                <a:gd name="connsiteX4" fmla="*/ 2536853 w 4929895"/>
                <a:gd name="connsiteY4" fmla="*/ 176395 h 354470"/>
                <a:gd name="connsiteX5" fmla="*/ 3675837 w 4929895"/>
                <a:gd name="connsiteY5" fmla="*/ 342710 h 354470"/>
                <a:gd name="connsiteX6" fmla="*/ 4744264 w 4929895"/>
                <a:gd name="connsiteY6" fmla="*/ 105837 h 354470"/>
                <a:gd name="connsiteX7" fmla="*/ 4789622 w 4929895"/>
                <a:gd name="connsiteY7" fmla="*/ 90717 h 354470"/>
                <a:gd name="connsiteX0" fmla="*/ 0 w 4929895"/>
                <a:gd name="connsiteY0" fmla="*/ 0 h 354470"/>
                <a:gd name="connsiteX1" fmla="*/ 339714 w 4929895"/>
                <a:gd name="connsiteY1" fmla="*/ 176395 h 354470"/>
                <a:gd name="connsiteX2" fmla="*/ 1664976 w 4929895"/>
                <a:gd name="connsiteY2" fmla="*/ 327591 h 354470"/>
                <a:gd name="connsiteX3" fmla="*/ 2536853 w 4929895"/>
                <a:gd name="connsiteY3" fmla="*/ 176395 h 354470"/>
                <a:gd name="connsiteX4" fmla="*/ 3675837 w 4929895"/>
                <a:gd name="connsiteY4" fmla="*/ 342710 h 354470"/>
                <a:gd name="connsiteX5" fmla="*/ 4744264 w 4929895"/>
                <a:gd name="connsiteY5" fmla="*/ 105837 h 354470"/>
                <a:gd name="connsiteX6" fmla="*/ 4789622 w 4929895"/>
                <a:gd name="connsiteY6" fmla="*/ 90717 h 354470"/>
                <a:gd name="connsiteX0" fmla="*/ 0 w 4929895"/>
                <a:gd name="connsiteY0" fmla="*/ 0 h 354470"/>
                <a:gd name="connsiteX1" fmla="*/ 815314 w 4929895"/>
                <a:gd name="connsiteY1" fmla="*/ 176395 h 354470"/>
                <a:gd name="connsiteX2" fmla="*/ 1664976 w 4929895"/>
                <a:gd name="connsiteY2" fmla="*/ 327591 h 354470"/>
                <a:gd name="connsiteX3" fmla="*/ 2536853 w 4929895"/>
                <a:gd name="connsiteY3" fmla="*/ 176395 h 354470"/>
                <a:gd name="connsiteX4" fmla="*/ 3675837 w 4929895"/>
                <a:gd name="connsiteY4" fmla="*/ 342710 h 354470"/>
                <a:gd name="connsiteX5" fmla="*/ 4744264 w 4929895"/>
                <a:gd name="connsiteY5" fmla="*/ 105837 h 354470"/>
                <a:gd name="connsiteX6" fmla="*/ 4789622 w 4929895"/>
                <a:gd name="connsiteY6" fmla="*/ 90717 h 354470"/>
                <a:gd name="connsiteX0" fmla="*/ 0 w 5046368"/>
                <a:gd name="connsiteY0" fmla="*/ 67199 h 290632"/>
                <a:gd name="connsiteX1" fmla="*/ 931787 w 5046368"/>
                <a:gd name="connsiteY1" fmla="*/ 112557 h 290632"/>
                <a:gd name="connsiteX2" fmla="*/ 1781449 w 5046368"/>
                <a:gd name="connsiteY2" fmla="*/ 263753 h 290632"/>
                <a:gd name="connsiteX3" fmla="*/ 2653326 w 5046368"/>
                <a:gd name="connsiteY3" fmla="*/ 112557 h 290632"/>
                <a:gd name="connsiteX4" fmla="*/ 3792310 w 5046368"/>
                <a:gd name="connsiteY4" fmla="*/ 278872 h 290632"/>
                <a:gd name="connsiteX5" fmla="*/ 4860737 w 5046368"/>
                <a:gd name="connsiteY5" fmla="*/ 41999 h 290632"/>
                <a:gd name="connsiteX6" fmla="*/ 4906095 w 5046368"/>
                <a:gd name="connsiteY6" fmla="*/ 26879 h 290632"/>
                <a:gd name="connsiteX0" fmla="*/ 0 w 5046368"/>
                <a:gd name="connsiteY0" fmla="*/ 67199 h 290632"/>
                <a:gd name="connsiteX1" fmla="*/ 931787 w 5046368"/>
                <a:gd name="connsiteY1" fmla="*/ 112557 h 290632"/>
                <a:gd name="connsiteX2" fmla="*/ 1781449 w 5046368"/>
                <a:gd name="connsiteY2" fmla="*/ 263753 h 290632"/>
                <a:gd name="connsiteX3" fmla="*/ 2653326 w 5046368"/>
                <a:gd name="connsiteY3" fmla="*/ 112557 h 290632"/>
                <a:gd name="connsiteX4" fmla="*/ 3792310 w 5046368"/>
                <a:gd name="connsiteY4" fmla="*/ 278872 h 290632"/>
                <a:gd name="connsiteX5" fmla="*/ 4860737 w 5046368"/>
                <a:gd name="connsiteY5" fmla="*/ 41999 h 290632"/>
                <a:gd name="connsiteX6" fmla="*/ 4906095 w 5046368"/>
                <a:gd name="connsiteY6" fmla="*/ 26879 h 290632"/>
                <a:gd name="connsiteX0" fmla="*/ 0 w 5046368"/>
                <a:gd name="connsiteY0" fmla="*/ 67199 h 319191"/>
                <a:gd name="connsiteX1" fmla="*/ 931787 w 5046368"/>
                <a:gd name="connsiteY1" fmla="*/ 112557 h 319191"/>
                <a:gd name="connsiteX2" fmla="*/ 1781449 w 5046368"/>
                <a:gd name="connsiteY2" fmla="*/ 263753 h 319191"/>
                <a:gd name="connsiteX3" fmla="*/ 2653326 w 5046368"/>
                <a:gd name="connsiteY3" fmla="*/ 283912 h 319191"/>
                <a:gd name="connsiteX4" fmla="*/ 3792310 w 5046368"/>
                <a:gd name="connsiteY4" fmla="*/ 278872 h 319191"/>
                <a:gd name="connsiteX5" fmla="*/ 4860737 w 5046368"/>
                <a:gd name="connsiteY5" fmla="*/ 41999 h 319191"/>
                <a:gd name="connsiteX6" fmla="*/ 4906095 w 5046368"/>
                <a:gd name="connsiteY6" fmla="*/ 26879 h 319191"/>
                <a:gd name="connsiteX0" fmla="*/ 0 w 5046368"/>
                <a:gd name="connsiteY0" fmla="*/ 126837 h 1188568"/>
                <a:gd name="connsiteX1" fmla="*/ 931787 w 5046368"/>
                <a:gd name="connsiteY1" fmla="*/ 172195 h 1188568"/>
                <a:gd name="connsiteX2" fmla="*/ 1781449 w 5046368"/>
                <a:gd name="connsiteY2" fmla="*/ 1160009 h 1188568"/>
                <a:gd name="connsiteX3" fmla="*/ 2653326 w 5046368"/>
                <a:gd name="connsiteY3" fmla="*/ 343550 h 1188568"/>
                <a:gd name="connsiteX4" fmla="*/ 3792310 w 5046368"/>
                <a:gd name="connsiteY4" fmla="*/ 338510 h 1188568"/>
                <a:gd name="connsiteX5" fmla="*/ 4860737 w 5046368"/>
                <a:gd name="connsiteY5" fmla="*/ 101637 h 1188568"/>
                <a:gd name="connsiteX6" fmla="*/ 4906095 w 5046368"/>
                <a:gd name="connsiteY6" fmla="*/ 86517 h 1188568"/>
                <a:gd name="connsiteX0" fmla="*/ 0 w 5046368"/>
                <a:gd name="connsiteY0" fmla="*/ 67199 h 1223008"/>
                <a:gd name="connsiteX1" fmla="*/ 868697 w 5046368"/>
                <a:gd name="connsiteY1" fmla="*/ 1019733 h 1223008"/>
                <a:gd name="connsiteX2" fmla="*/ 1781449 w 5046368"/>
                <a:gd name="connsiteY2" fmla="*/ 1100371 h 1223008"/>
                <a:gd name="connsiteX3" fmla="*/ 2653326 w 5046368"/>
                <a:gd name="connsiteY3" fmla="*/ 283912 h 1223008"/>
                <a:gd name="connsiteX4" fmla="*/ 3792310 w 5046368"/>
                <a:gd name="connsiteY4" fmla="*/ 278872 h 1223008"/>
                <a:gd name="connsiteX5" fmla="*/ 4860737 w 5046368"/>
                <a:gd name="connsiteY5" fmla="*/ 41999 h 1223008"/>
                <a:gd name="connsiteX6" fmla="*/ 4906095 w 5046368"/>
                <a:gd name="connsiteY6" fmla="*/ 26879 h 1223008"/>
                <a:gd name="connsiteX0" fmla="*/ 0 w 5046368"/>
                <a:gd name="connsiteY0" fmla="*/ 974375 h 1223008"/>
                <a:gd name="connsiteX1" fmla="*/ 868697 w 5046368"/>
                <a:gd name="connsiteY1" fmla="*/ 1019733 h 1223008"/>
                <a:gd name="connsiteX2" fmla="*/ 1781449 w 5046368"/>
                <a:gd name="connsiteY2" fmla="*/ 1100371 h 1223008"/>
                <a:gd name="connsiteX3" fmla="*/ 2653326 w 5046368"/>
                <a:gd name="connsiteY3" fmla="*/ 283912 h 1223008"/>
                <a:gd name="connsiteX4" fmla="*/ 3792310 w 5046368"/>
                <a:gd name="connsiteY4" fmla="*/ 278872 h 1223008"/>
                <a:gd name="connsiteX5" fmla="*/ 4860737 w 5046368"/>
                <a:gd name="connsiteY5" fmla="*/ 41999 h 1223008"/>
                <a:gd name="connsiteX6" fmla="*/ 4906095 w 5046368"/>
                <a:gd name="connsiteY6" fmla="*/ 26879 h 1223008"/>
                <a:gd name="connsiteX0" fmla="*/ 0 w 5046368"/>
                <a:gd name="connsiteY0" fmla="*/ 974375 h 1209568"/>
                <a:gd name="connsiteX1" fmla="*/ 868697 w 5046368"/>
                <a:gd name="connsiteY1" fmla="*/ 1019733 h 1209568"/>
                <a:gd name="connsiteX2" fmla="*/ 1781449 w 5046368"/>
                <a:gd name="connsiteY2" fmla="*/ 1100371 h 1209568"/>
                <a:gd name="connsiteX3" fmla="*/ 2779505 w 5046368"/>
                <a:gd name="connsiteY3" fmla="*/ 364550 h 1209568"/>
                <a:gd name="connsiteX4" fmla="*/ 3792310 w 5046368"/>
                <a:gd name="connsiteY4" fmla="*/ 278872 h 1209568"/>
                <a:gd name="connsiteX5" fmla="*/ 4860737 w 5046368"/>
                <a:gd name="connsiteY5" fmla="*/ 41999 h 1209568"/>
                <a:gd name="connsiteX6" fmla="*/ 4906095 w 5046368"/>
                <a:gd name="connsiteY6" fmla="*/ 26879 h 1209568"/>
                <a:gd name="connsiteX0" fmla="*/ 0 w 5046368"/>
                <a:gd name="connsiteY0" fmla="*/ 974375 h 1275086"/>
                <a:gd name="connsiteX1" fmla="*/ 868697 w 5046368"/>
                <a:gd name="connsiteY1" fmla="*/ 1019733 h 1275086"/>
                <a:gd name="connsiteX2" fmla="*/ 1946453 w 5046368"/>
                <a:gd name="connsiteY2" fmla="*/ 1165889 h 1275086"/>
                <a:gd name="connsiteX3" fmla="*/ 2779505 w 5046368"/>
                <a:gd name="connsiteY3" fmla="*/ 364550 h 1275086"/>
                <a:gd name="connsiteX4" fmla="*/ 3792310 w 5046368"/>
                <a:gd name="connsiteY4" fmla="*/ 278872 h 1275086"/>
                <a:gd name="connsiteX5" fmla="*/ 4860737 w 5046368"/>
                <a:gd name="connsiteY5" fmla="*/ 41999 h 1275086"/>
                <a:gd name="connsiteX6" fmla="*/ 4906095 w 5046368"/>
                <a:gd name="connsiteY6" fmla="*/ 26879 h 127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46368" h="1275086">
                  <a:moveTo>
                    <a:pt x="0" y="974375"/>
                  </a:moveTo>
                  <a:lnTo>
                    <a:pt x="868697" y="1019733"/>
                  </a:lnTo>
                  <a:cubicBezTo>
                    <a:pt x="1165605" y="1040732"/>
                    <a:pt x="1627985" y="1275086"/>
                    <a:pt x="1946453" y="1165889"/>
                  </a:cubicBezTo>
                  <a:cubicBezTo>
                    <a:pt x="2264921" y="1056692"/>
                    <a:pt x="2471862" y="512386"/>
                    <a:pt x="2779505" y="364550"/>
                  </a:cubicBezTo>
                  <a:cubicBezTo>
                    <a:pt x="3087148" y="216714"/>
                    <a:pt x="3445438" y="332631"/>
                    <a:pt x="3792310" y="278872"/>
                  </a:cubicBezTo>
                  <a:cubicBezTo>
                    <a:pt x="4139182" y="225114"/>
                    <a:pt x="4675106" y="83998"/>
                    <a:pt x="4860737" y="41999"/>
                  </a:cubicBezTo>
                  <a:cubicBezTo>
                    <a:pt x="5046368" y="0"/>
                    <a:pt x="4906095" y="26879"/>
                    <a:pt x="4906095" y="26879"/>
                  </a:cubicBezTo>
                </a:path>
              </a:pathLst>
            </a:cu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74675" marR="0" indent="-574675" algn="ctr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33400" algn="r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79"/>
          <p:cNvGrpSpPr/>
          <p:nvPr/>
        </p:nvGrpSpPr>
        <p:grpSpPr>
          <a:xfrm>
            <a:off x="7320313" y="4748416"/>
            <a:ext cx="1462229" cy="311047"/>
            <a:chOff x="6990669" y="4925827"/>
            <a:chExt cx="1462229" cy="311047"/>
          </a:xfrm>
        </p:grpSpPr>
        <p:grpSp>
          <p:nvGrpSpPr>
            <p:cNvPr id="24" name="Group 126"/>
            <p:cNvGrpSpPr/>
            <p:nvPr/>
          </p:nvGrpSpPr>
          <p:grpSpPr>
            <a:xfrm>
              <a:off x="6990669" y="4943402"/>
              <a:ext cx="1462229" cy="293472"/>
              <a:chOff x="3450662" y="4644945"/>
              <a:chExt cx="1462229" cy="293472"/>
            </a:xfrm>
            <a:solidFill>
              <a:srgbClr val="6B93CC"/>
            </a:solidFill>
          </p:grpSpPr>
          <p:sp>
            <p:nvSpPr>
              <p:cNvPr id="193" name="Rectangle 192"/>
              <p:cNvSpPr/>
              <p:nvPr/>
            </p:nvSpPr>
            <p:spPr bwMode="auto">
              <a:xfrm>
                <a:off x="4067934" y="4644945"/>
                <a:ext cx="844957" cy="29347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194" name="Rectangle 193"/>
              <p:cNvSpPr/>
              <p:nvPr/>
            </p:nvSpPr>
            <p:spPr bwMode="auto">
              <a:xfrm>
                <a:off x="3450662" y="4644945"/>
                <a:ext cx="617273" cy="29347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</p:grpSp>
        <p:sp>
          <p:nvSpPr>
            <p:cNvPr id="189" name="Rectangle 188"/>
            <p:cNvSpPr/>
            <p:nvPr/>
          </p:nvSpPr>
          <p:spPr bwMode="auto">
            <a:xfrm>
              <a:off x="7047688" y="4925827"/>
              <a:ext cx="568753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i="1" u="sng" smtClean="0">
                  <a:solidFill>
                    <a:schemeClr val="bg1"/>
                  </a:solidFill>
                  <a:latin typeface="+mn-lt"/>
                  <a:cs typeface="Calibri"/>
                </a:rPr>
                <a:t>glyph</a:t>
              </a: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7752823" y="4925827"/>
              <a:ext cx="597382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i="1" smtClean="0">
                  <a:solidFill>
                    <a:schemeClr val="bg1"/>
                  </a:solidFill>
                  <a:latin typeface="+mn-lt"/>
                  <a:cs typeface="Calibri"/>
                </a:rPr>
                <a:t>origin</a:t>
              </a:r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7320313" y="5046764"/>
            <a:ext cx="1659563" cy="308085"/>
            <a:chOff x="7320313" y="5046764"/>
            <a:chExt cx="1659563" cy="308085"/>
          </a:xfrm>
        </p:grpSpPr>
        <p:grpSp>
          <p:nvGrpSpPr>
            <p:cNvPr id="25" name="Group 245"/>
            <p:cNvGrpSpPr/>
            <p:nvPr/>
          </p:nvGrpSpPr>
          <p:grpSpPr>
            <a:xfrm>
              <a:off x="7320313" y="5046764"/>
              <a:ext cx="1462229" cy="308085"/>
              <a:chOff x="7320313" y="5046764"/>
              <a:chExt cx="1462229" cy="308085"/>
            </a:xfrm>
          </p:grpSpPr>
          <p:grpSp>
            <p:nvGrpSpPr>
              <p:cNvPr id="26" name="Group 261"/>
              <p:cNvGrpSpPr/>
              <p:nvPr/>
            </p:nvGrpSpPr>
            <p:grpSpPr>
              <a:xfrm>
                <a:off x="7320313" y="5046764"/>
                <a:ext cx="1462229" cy="308085"/>
                <a:chOff x="6990669" y="5222261"/>
                <a:chExt cx="1462229" cy="308085"/>
              </a:xfrm>
            </p:grpSpPr>
            <p:grpSp>
              <p:nvGrpSpPr>
                <p:cNvPr id="27" name="Group 129"/>
                <p:cNvGrpSpPr/>
                <p:nvPr/>
              </p:nvGrpSpPr>
              <p:grpSpPr>
                <a:xfrm>
                  <a:off x="6990669" y="5236874"/>
                  <a:ext cx="1462229" cy="293472"/>
                  <a:chOff x="3450662" y="4644945"/>
                  <a:chExt cx="1462229" cy="293472"/>
                </a:xfrm>
                <a:solidFill>
                  <a:srgbClr val="DADFED"/>
                </a:solidFill>
              </p:grpSpPr>
              <p:sp>
                <p:nvSpPr>
                  <p:cNvPr id="163" name="Rectangle 162"/>
                  <p:cNvSpPr/>
                  <p:nvPr/>
                </p:nvSpPr>
                <p:spPr bwMode="auto">
                  <a:xfrm>
                    <a:off x="4067934" y="4644945"/>
                    <a:ext cx="844957" cy="293472"/>
                  </a:xfrm>
                  <a:prstGeom prst="rect">
                    <a:avLst/>
                  </a:prstGeom>
                  <a:solidFill>
                    <a:srgbClr val="D0D6E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  <p:sp>
                <p:nvSpPr>
                  <p:cNvPr id="164" name="Rectangle 163"/>
                  <p:cNvSpPr/>
                  <p:nvPr/>
                </p:nvSpPr>
                <p:spPr bwMode="auto">
                  <a:xfrm>
                    <a:off x="3450662" y="4644945"/>
                    <a:ext cx="617273" cy="293472"/>
                  </a:xfrm>
                  <a:prstGeom prst="rect">
                    <a:avLst/>
                  </a:prstGeom>
                  <a:solidFill>
                    <a:srgbClr val="D0D6E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</p:grpSp>
            <p:sp>
              <p:nvSpPr>
                <p:cNvPr id="162" name="Rectangle 161"/>
                <p:cNvSpPr/>
                <p:nvPr/>
              </p:nvSpPr>
              <p:spPr bwMode="auto">
                <a:xfrm>
                  <a:off x="7912455" y="5222261"/>
                  <a:ext cx="246274" cy="276999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r>
                    <a:rPr lang="en-US" sz="1800" smtClean="0">
                      <a:latin typeface="+mn-lt"/>
                      <a:cs typeface="Calibri"/>
                    </a:rPr>
                    <a:t>jar</a:t>
                  </a:r>
                </a:p>
              </p:txBody>
            </p:sp>
          </p:grpSp>
          <p:pic>
            <p:nvPicPr>
              <p:cNvPr id="199" name="Picture 198" descr="Fig_Script2_blue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39531" y="5112802"/>
                <a:ext cx="168276" cy="184150"/>
              </a:xfrm>
              <a:prstGeom prst="rect">
                <a:avLst/>
              </a:prstGeom>
            </p:spPr>
          </p:pic>
        </p:grpSp>
        <p:sp>
          <p:nvSpPr>
            <p:cNvPr id="215" name="Rectangle 214"/>
            <p:cNvSpPr/>
            <p:nvPr/>
          </p:nvSpPr>
          <p:spPr bwMode="auto">
            <a:xfrm>
              <a:off x="8824560" y="5046764"/>
              <a:ext cx="155316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dirty="0" smtClean="0">
                  <a:latin typeface="+mn-lt"/>
                  <a:cs typeface="Calibri"/>
                </a:rPr>
                <a:t>t</a:t>
              </a:r>
              <a:r>
                <a:rPr lang="en-US" sz="1800" baseline="-25000" dirty="0" smtClean="0">
                  <a:latin typeface="+mn-lt"/>
                  <a:cs typeface="Calibri"/>
                </a:rPr>
                <a:t>1</a:t>
              </a:r>
            </a:p>
          </p:txBody>
        </p:sp>
      </p:grpSp>
      <p:grpSp>
        <p:nvGrpSpPr>
          <p:cNvPr id="220" name="Group 245"/>
          <p:cNvGrpSpPr/>
          <p:nvPr/>
        </p:nvGrpSpPr>
        <p:grpSpPr>
          <a:xfrm>
            <a:off x="7320313" y="5046764"/>
            <a:ext cx="1462229" cy="308085"/>
            <a:chOff x="7320313" y="5046764"/>
            <a:chExt cx="1462229" cy="308085"/>
          </a:xfrm>
        </p:grpSpPr>
        <p:grpSp>
          <p:nvGrpSpPr>
            <p:cNvPr id="221" name="Group 261"/>
            <p:cNvGrpSpPr/>
            <p:nvPr/>
          </p:nvGrpSpPr>
          <p:grpSpPr>
            <a:xfrm>
              <a:off x="7320313" y="5046764"/>
              <a:ext cx="1462229" cy="308085"/>
              <a:chOff x="6990669" y="5222261"/>
              <a:chExt cx="1462229" cy="308085"/>
            </a:xfrm>
          </p:grpSpPr>
          <p:grpSp>
            <p:nvGrpSpPr>
              <p:cNvPr id="234" name="Group 129"/>
              <p:cNvGrpSpPr/>
              <p:nvPr/>
            </p:nvGrpSpPr>
            <p:grpSpPr>
              <a:xfrm>
                <a:off x="6990669" y="5236874"/>
                <a:ext cx="1462229" cy="293472"/>
                <a:chOff x="3450662" y="4644945"/>
                <a:chExt cx="1462229" cy="293472"/>
              </a:xfrm>
              <a:solidFill>
                <a:srgbClr val="DADFED"/>
              </a:solidFill>
            </p:grpSpPr>
            <p:sp>
              <p:nvSpPr>
                <p:cNvPr id="236" name="Rectangle 235"/>
                <p:cNvSpPr/>
                <p:nvPr/>
              </p:nvSpPr>
              <p:spPr bwMode="auto">
                <a:xfrm>
                  <a:off x="4067934" y="4644945"/>
                  <a:ext cx="844957" cy="293472"/>
                </a:xfrm>
                <a:prstGeom prst="rect">
                  <a:avLst/>
                </a:prstGeom>
                <a:solidFill>
                  <a:srgbClr val="D0D6E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3450662" y="4644945"/>
                  <a:ext cx="617273" cy="293472"/>
                </a:xfrm>
                <a:prstGeom prst="rect">
                  <a:avLst/>
                </a:prstGeom>
                <a:solidFill>
                  <a:srgbClr val="D0D6E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</p:grpSp>
          <p:sp>
            <p:nvSpPr>
              <p:cNvPr id="235" name="Rectangle 234"/>
              <p:cNvSpPr/>
              <p:nvPr/>
            </p:nvSpPr>
            <p:spPr bwMode="auto">
              <a:xfrm>
                <a:off x="7912455" y="5222261"/>
                <a:ext cx="246274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smtClean="0">
                    <a:latin typeface="+mn-lt"/>
                    <a:cs typeface="Calibri"/>
                  </a:rPr>
                  <a:t>jar</a:t>
                </a:r>
              </a:p>
            </p:txBody>
          </p:sp>
        </p:grpSp>
        <p:pic>
          <p:nvPicPr>
            <p:cNvPr id="233" name="Picture 232" descr="Fig_Script2_blu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39531" y="5112802"/>
              <a:ext cx="168276" cy="184150"/>
            </a:xfrm>
            <a:prstGeom prst="rect">
              <a:avLst/>
            </a:prstGeom>
          </p:spPr>
        </p:pic>
      </p:grpSp>
      <p:sp>
        <p:nvSpPr>
          <p:cNvPr id="175" name="Text Placeholder 310"/>
          <p:cNvSpPr txBox="1">
            <a:spLocks/>
          </p:cNvSpPr>
          <p:nvPr/>
        </p:nvSpPr>
        <p:spPr>
          <a:xfrm>
            <a:off x="107040" y="845923"/>
            <a:ext cx="4006286" cy="871853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1. Incorrect inserts</a:t>
            </a:r>
          </a:p>
          <a:p>
            <a:pPr marL="228600" lvl="2" indent="-228600" defTabSz="862013" eaLnBrk="0" hangingPunct="0">
              <a:spcAft>
                <a:spcPts val="0"/>
              </a:spcAft>
              <a:buFontTx/>
              <a:buChar char="–"/>
              <a:defRPr/>
            </a:pPr>
            <a:r>
              <a:rPr lang="en-US" sz="2000" kern="0">
                <a:latin typeface="Calibri"/>
                <a:cs typeface="Calibri"/>
              </a:rPr>
              <a:t>Value depends on order of inserts</a:t>
            </a:r>
          </a:p>
        </p:txBody>
      </p:sp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3</a:t>
            </a:fld>
            <a:endParaRPr lang="de-DE" smtClean="0"/>
          </a:p>
        </p:txBody>
      </p:sp>
      <p:sp>
        <p:nvSpPr>
          <p:cNvPr id="149" name="Title 148"/>
          <p:cNvSpPr>
            <a:spLocks noGrp="1"/>
          </p:cNvSpPr>
          <p:nvPr>
            <p:ph type="title"/>
          </p:nvPr>
        </p:nvSpPr>
        <p:spPr>
          <a:xfrm>
            <a:off x="177801" y="13729"/>
            <a:ext cx="5672827" cy="492443"/>
          </a:xfrm>
        </p:spPr>
        <p:txBody>
          <a:bodyPr/>
          <a:lstStyle/>
          <a:p>
            <a:r>
              <a:rPr lang="en-US" dirty="0" smtClean="0"/>
              <a:t>Problems due to transient effects</a:t>
            </a:r>
            <a:endParaRPr lang="en-US" dirty="0"/>
          </a:p>
        </p:txBody>
      </p:sp>
      <p:grpSp>
        <p:nvGrpSpPr>
          <p:cNvPr id="5" name="Group 236"/>
          <p:cNvGrpSpPr/>
          <p:nvPr/>
        </p:nvGrpSpPr>
        <p:grpSpPr>
          <a:xfrm>
            <a:off x="4718872" y="2330536"/>
            <a:ext cx="918208" cy="1205281"/>
            <a:chOff x="4718872" y="2330536"/>
            <a:chExt cx="918208" cy="1205281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8872" y="2330536"/>
              <a:ext cx="918208" cy="918208"/>
            </a:xfrm>
            <a:prstGeom prst="rect">
              <a:avLst/>
            </a:prstGeom>
          </p:spPr>
        </p:pic>
        <p:sp>
          <p:nvSpPr>
            <p:cNvPr id="61" name="Rectangle 60"/>
            <p:cNvSpPr/>
            <p:nvPr/>
          </p:nvSpPr>
          <p:spPr bwMode="auto">
            <a:xfrm>
              <a:off x="4926881" y="3228040"/>
              <a:ext cx="502191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827213" algn="r"/>
                  <a:tab pos="1887538" algn="l"/>
                  <a:tab pos="4341813" algn="r"/>
                </a:tabLst>
              </a:pPr>
              <a:r>
                <a:rPr lang="en-US" sz="2000" dirty="0" smtClean="0">
                  <a:latin typeface="Calibri"/>
                  <a:cs typeface="Calibri"/>
                </a:rPr>
                <a:t>Alice</a:t>
              </a:r>
            </a:p>
          </p:txBody>
        </p:sp>
      </p:grpSp>
      <p:grpSp>
        <p:nvGrpSpPr>
          <p:cNvPr id="6" name="Group 244"/>
          <p:cNvGrpSpPr/>
          <p:nvPr/>
        </p:nvGrpSpPr>
        <p:grpSpPr>
          <a:xfrm>
            <a:off x="7592321" y="3534669"/>
            <a:ext cx="918212" cy="1205280"/>
            <a:chOff x="7592321" y="3534669"/>
            <a:chExt cx="918212" cy="120528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92321" y="3534669"/>
              <a:ext cx="918212" cy="918212"/>
            </a:xfrm>
            <a:prstGeom prst="rect">
              <a:avLst/>
            </a:prstGeom>
          </p:spPr>
        </p:pic>
        <p:sp>
          <p:nvSpPr>
            <p:cNvPr id="63" name="Rectangle 62"/>
            <p:cNvSpPr/>
            <p:nvPr/>
          </p:nvSpPr>
          <p:spPr bwMode="auto">
            <a:xfrm>
              <a:off x="7686869" y="4432172"/>
              <a:ext cx="729116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827213" algn="r"/>
                  <a:tab pos="1887538" algn="l"/>
                  <a:tab pos="4341813" algn="r"/>
                </a:tabLst>
              </a:pPr>
              <a:r>
                <a:rPr lang="en-US" sz="2000" smtClean="0">
                  <a:latin typeface="Calibri"/>
                  <a:cs typeface="Calibri"/>
                </a:rPr>
                <a:t>Charlie</a:t>
              </a:r>
            </a:p>
          </p:txBody>
        </p:sp>
      </p:grpSp>
      <p:grpSp>
        <p:nvGrpSpPr>
          <p:cNvPr id="7" name="Group 237"/>
          <p:cNvGrpSpPr/>
          <p:nvPr/>
        </p:nvGrpSpPr>
        <p:grpSpPr>
          <a:xfrm>
            <a:off x="6866964" y="689269"/>
            <a:ext cx="918208" cy="1200584"/>
            <a:chOff x="6866964" y="689269"/>
            <a:chExt cx="918208" cy="1200584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66964" y="689269"/>
              <a:ext cx="918208" cy="918208"/>
            </a:xfrm>
            <a:prstGeom prst="rect">
              <a:avLst/>
            </a:prstGeom>
          </p:spPr>
        </p:pic>
        <p:sp>
          <p:nvSpPr>
            <p:cNvPr id="198" name="Rectangle 197"/>
            <p:cNvSpPr/>
            <p:nvPr/>
          </p:nvSpPr>
          <p:spPr bwMode="auto">
            <a:xfrm>
              <a:off x="7121310" y="1582076"/>
              <a:ext cx="409517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827213" algn="r"/>
                  <a:tab pos="1887538" algn="l"/>
                  <a:tab pos="4341813" algn="r"/>
                </a:tabLst>
              </a:pPr>
              <a:r>
                <a:rPr lang="en-US" sz="2000" smtClean="0">
                  <a:latin typeface="Calibri"/>
                  <a:cs typeface="Calibri"/>
                </a:rPr>
                <a:t>Bob</a:t>
              </a:r>
            </a:p>
          </p:txBody>
        </p:sp>
      </p:grpSp>
      <p:grpSp>
        <p:nvGrpSpPr>
          <p:cNvPr id="9" name="Group 279"/>
          <p:cNvGrpSpPr/>
          <p:nvPr/>
        </p:nvGrpSpPr>
        <p:grpSpPr>
          <a:xfrm>
            <a:off x="6594954" y="1901581"/>
            <a:ext cx="1462229" cy="311047"/>
            <a:chOff x="6990669" y="4925827"/>
            <a:chExt cx="1462229" cy="311047"/>
          </a:xfrm>
        </p:grpSpPr>
        <p:grpSp>
          <p:nvGrpSpPr>
            <p:cNvPr id="10" name="Group 126"/>
            <p:cNvGrpSpPr/>
            <p:nvPr/>
          </p:nvGrpSpPr>
          <p:grpSpPr>
            <a:xfrm>
              <a:off x="6990669" y="4943402"/>
              <a:ext cx="1462229" cy="293472"/>
              <a:chOff x="3450662" y="4644945"/>
              <a:chExt cx="1462229" cy="293472"/>
            </a:xfrm>
            <a:solidFill>
              <a:srgbClr val="6B93CC"/>
            </a:solidFill>
          </p:grpSpPr>
          <p:sp>
            <p:nvSpPr>
              <p:cNvPr id="284" name="Rectangle 283"/>
              <p:cNvSpPr/>
              <p:nvPr/>
            </p:nvSpPr>
            <p:spPr bwMode="auto">
              <a:xfrm>
                <a:off x="4067934" y="4644945"/>
                <a:ext cx="844957" cy="29347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285" name="Rectangle 284"/>
              <p:cNvSpPr/>
              <p:nvPr/>
            </p:nvSpPr>
            <p:spPr bwMode="auto">
              <a:xfrm>
                <a:off x="3450662" y="4644945"/>
                <a:ext cx="617273" cy="29347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</p:grpSp>
        <p:sp>
          <p:nvSpPr>
            <p:cNvPr id="282" name="Rectangle 281"/>
            <p:cNvSpPr/>
            <p:nvPr/>
          </p:nvSpPr>
          <p:spPr bwMode="auto">
            <a:xfrm>
              <a:off x="7047688" y="4925827"/>
              <a:ext cx="568753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i="1" u="sng" smtClean="0">
                  <a:solidFill>
                    <a:schemeClr val="bg1"/>
                  </a:solidFill>
                  <a:latin typeface="+mn-lt"/>
                  <a:cs typeface="Calibri"/>
                </a:rPr>
                <a:t>glyph</a:t>
              </a: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7752823" y="4925827"/>
              <a:ext cx="597382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i="1" smtClean="0">
                  <a:solidFill>
                    <a:schemeClr val="bg1"/>
                  </a:solidFill>
                  <a:latin typeface="+mn-lt"/>
                  <a:cs typeface="Calibri"/>
                </a:rPr>
                <a:t>origin</a:t>
              </a:r>
            </a:p>
          </p:txBody>
        </p:sp>
      </p:grpSp>
      <p:grpSp>
        <p:nvGrpSpPr>
          <p:cNvPr id="36" name="Group 279"/>
          <p:cNvGrpSpPr/>
          <p:nvPr/>
        </p:nvGrpSpPr>
        <p:grpSpPr>
          <a:xfrm>
            <a:off x="4446862" y="3544284"/>
            <a:ext cx="1462229" cy="311047"/>
            <a:chOff x="6990669" y="4925827"/>
            <a:chExt cx="1462229" cy="311047"/>
          </a:xfrm>
        </p:grpSpPr>
        <p:grpSp>
          <p:nvGrpSpPr>
            <p:cNvPr id="37" name="Group 126"/>
            <p:cNvGrpSpPr/>
            <p:nvPr/>
          </p:nvGrpSpPr>
          <p:grpSpPr>
            <a:xfrm>
              <a:off x="6990669" y="4943402"/>
              <a:ext cx="1462229" cy="293472"/>
              <a:chOff x="3450662" y="4644945"/>
              <a:chExt cx="1462229" cy="293472"/>
            </a:xfrm>
            <a:solidFill>
              <a:srgbClr val="6B93CC"/>
            </a:solidFill>
          </p:grpSpPr>
          <p:sp>
            <p:nvSpPr>
              <p:cNvPr id="224" name="Rectangle 223"/>
              <p:cNvSpPr/>
              <p:nvPr/>
            </p:nvSpPr>
            <p:spPr bwMode="auto">
              <a:xfrm>
                <a:off x="4067934" y="4644945"/>
                <a:ext cx="844957" cy="29347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225" name="Rectangle 224"/>
              <p:cNvSpPr/>
              <p:nvPr/>
            </p:nvSpPr>
            <p:spPr bwMode="auto">
              <a:xfrm>
                <a:off x="3450662" y="4644945"/>
                <a:ext cx="617273" cy="29347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</p:grpSp>
        <p:sp>
          <p:nvSpPr>
            <p:cNvPr id="222" name="Rectangle 221"/>
            <p:cNvSpPr/>
            <p:nvPr/>
          </p:nvSpPr>
          <p:spPr bwMode="auto">
            <a:xfrm>
              <a:off x="7047688" y="4925827"/>
              <a:ext cx="568753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i="1" u="sng" smtClean="0">
                  <a:solidFill>
                    <a:schemeClr val="bg1"/>
                  </a:solidFill>
                  <a:latin typeface="+mn-lt"/>
                  <a:cs typeface="Calibri"/>
                </a:rPr>
                <a:t>glyph</a:t>
              </a: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7752823" y="4925827"/>
              <a:ext cx="597382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i="1" smtClean="0">
                  <a:solidFill>
                    <a:schemeClr val="bg1"/>
                  </a:solidFill>
                  <a:latin typeface="+mn-lt"/>
                  <a:cs typeface="Calibri"/>
                </a:rPr>
                <a:t>origin</a:t>
              </a: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4446862" y="3842632"/>
            <a:ext cx="1668345" cy="308085"/>
            <a:chOff x="4446862" y="3842632"/>
            <a:chExt cx="1668345" cy="308085"/>
          </a:xfrm>
        </p:grpSpPr>
        <p:grpSp>
          <p:nvGrpSpPr>
            <p:cNvPr id="39" name="Group 261"/>
            <p:cNvGrpSpPr/>
            <p:nvPr/>
          </p:nvGrpSpPr>
          <p:grpSpPr>
            <a:xfrm>
              <a:off x="4446862" y="3842632"/>
              <a:ext cx="1462229" cy="308085"/>
              <a:chOff x="6990669" y="5222261"/>
              <a:chExt cx="1462229" cy="308085"/>
            </a:xfrm>
          </p:grpSpPr>
          <p:grpSp>
            <p:nvGrpSpPr>
              <p:cNvPr id="40" name="Group 129"/>
              <p:cNvGrpSpPr/>
              <p:nvPr/>
            </p:nvGrpSpPr>
            <p:grpSpPr>
              <a:xfrm>
                <a:off x="6990669" y="5236874"/>
                <a:ext cx="1462229" cy="293472"/>
                <a:chOff x="3450662" y="4644945"/>
                <a:chExt cx="1462229" cy="293472"/>
              </a:xfrm>
              <a:solidFill>
                <a:srgbClr val="DADFED"/>
              </a:solidFill>
            </p:grpSpPr>
            <p:sp>
              <p:nvSpPr>
                <p:cNvPr id="206" name="Rectangle 205"/>
                <p:cNvSpPr/>
                <p:nvPr/>
              </p:nvSpPr>
              <p:spPr bwMode="auto">
                <a:xfrm>
                  <a:off x="4067934" y="4644945"/>
                  <a:ext cx="844957" cy="293472"/>
                </a:xfrm>
                <a:prstGeom prst="rect">
                  <a:avLst/>
                </a:prstGeom>
                <a:solidFill>
                  <a:srgbClr val="C5BCB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  <p:sp>
              <p:nvSpPr>
                <p:cNvPr id="207" name="Rectangle 206"/>
                <p:cNvSpPr/>
                <p:nvPr/>
              </p:nvSpPr>
              <p:spPr bwMode="auto">
                <a:xfrm>
                  <a:off x="3450662" y="4644945"/>
                  <a:ext cx="617273" cy="293472"/>
                </a:xfrm>
                <a:prstGeom prst="rect">
                  <a:avLst/>
                </a:prstGeom>
                <a:solidFill>
                  <a:srgbClr val="C5BCB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</p:grpSp>
          <p:sp>
            <p:nvSpPr>
              <p:cNvPr id="205" name="Rectangle 204"/>
              <p:cNvSpPr/>
              <p:nvPr/>
            </p:nvSpPr>
            <p:spPr bwMode="auto">
              <a:xfrm>
                <a:off x="7912457" y="5222261"/>
                <a:ext cx="246274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smtClean="0">
                    <a:latin typeface="+mn-lt"/>
                    <a:cs typeface="Calibri"/>
                  </a:rPr>
                  <a:t>jar</a:t>
                </a:r>
              </a:p>
            </p:txBody>
          </p:sp>
        </p:grpSp>
        <p:pic>
          <p:nvPicPr>
            <p:cNvPr id="210" name="Picture 209" descr="Fig_Script2_brown5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44911" y="3906900"/>
              <a:ext cx="168275" cy="184150"/>
            </a:xfrm>
            <a:prstGeom prst="rect">
              <a:avLst/>
            </a:prstGeom>
          </p:spPr>
        </p:pic>
        <p:sp>
          <p:nvSpPr>
            <p:cNvPr id="214" name="Rectangle 213"/>
            <p:cNvSpPr/>
            <p:nvPr/>
          </p:nvSpPr>
          <p:spPr bwMode="auto">
            <a:xfrm>
              <a:off x="5959891" y="3853033"/>
              <a:ext cx="155316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dirty="0" smtClean="0">
                  <a:latin typeface="+mn-lt"/>
                  <a:cs typeface="Calibri"/>
                </a:rPr>
                <a:t>t</a:t>
              </a:r>
              <a:r>
                <a:rPr lang="en-US" sz="1800" baseline="-25000" dirty="0" smtClean="0">
                  <a:latin typeface="+mn-lt"/>
                  <a:cs typeface="Calibri"/>
                </a:rPr>
                <a:t>2</a:t>
              </a: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6594954" y="2193579"/>
            <a:ext cx="1659845" cy="308085"/>
            <a:chOff x="6594954" y="2199929"/>
            <a:chExt cx="1659845" cy="308085"/>
          </a:xfrm>
        </p:grpSpPr>
        <p:grpSp>
          <p:nvGrpSpPr>
            <p:cNvPr id="14" name="Group 238"/>
            <p:cNvGrpSpPr/>
            <p:nvPr/>
          </p:nvGrpSpPr>
          <p:grpSpPr>
            <a:xfrm>
              <a:off x="6594954" y="2199929"/>
              <a:ext cx="1462229" cy="308085"/>
              <a:chOff x="6594954" y="2199929"/>
              <a:chExt cx="1462229" cy="308085"/>
            </a:xfrm>
          </p:grpSpPr>
          <p:grpSp>
            <p:nvGrpSpPr>
              <p:cNvPr id="15" name="Group 261"/>
              <p:cNvGrpSpPr/>
              <p:nvPr/>
            </p:nvGrpSpPr>
            <p:grpSpPr>
              <a:xfrm>
                <a:off x="6594954" y="2199929"/>
                <a:ext cx="1462229" cy="308085"/>
                <a:chOff x="6990669" y="5222261"/>
                <a:chExt cx="1462229" cy="308085"/>
              </a:xfrm>
            </p:grpSpPr>
            <p:grpSp>
              <p:nvGrpSpPr>
                <p:cNvPr id="16" name="Group 129"/>
                <p:cNvGrpSpPr/>
                <p:nvPr/>
              </p:nvGrpSpPr>
              <p:grpSpPr>
                <a:xfrm>
                  <a:off x="6990669" y="5236874"/>
                  <a:ext cx="1462229" cy="293472"/>
                  <a:chOff x="3450662" y="4644945"/>
                  <a:chExt cx="1462229" cy="293472"/>
                </a:xfrm>
                <a:solidFill>
                  <a:srgbClr val="DADFED"/>
                </a:solidFill>
              </p:grpSpPr>
              <p:sp>
                <p:nvSpPr>
                  <p:cNvPr id="266" name="Rectangle 265"/>
                  <p:cNvSpPr/>
                  <p:nvPr/>
                </p:nvSpPr>
                <p:spPr bwMode="auto">
                  <a:xfrm>
                    <a:off x="4067934" y="4644945"/>
                    <a:ext cx="844957" cy="293472"/>
                  </a:xfrm>
                  <a:prstGeom prst="rect">
                    <a:avLst/>
                  </a:prstGeom>
                  <a:solidFill>
                    <a:srgbClr val="D0D6E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  <p:sp>
                <p:nvSpPr>
                  <p:cNvPr id="267" name="Rectangle 266"/>
                  <p:cNvSpPr/>
                  <p:nvPr/>
                </p:nvSpPr>
                <p:spPr bwMode="auto">
                  <a:xfrm>
                    <a:off x="3450662" y="4644945"/>
                    <a:ext cx="617273" cy="293472"/>
                  </a:xfrm>
                  <a:prstGeom prst="rect">
                    <a:avLst/>
                  </a:prstGeom>
                  <a:solidFill>
                    <a:srgbClr val="D0D6E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</p:grpSp>
            <p:sp>
              <p:nvSpPr>
                <p:cNvPr id="265" name="Rectangle 264"/>
                <p:cNvSpPr/>
                <p:nvPr/>
              </p:nvSpPr>
              <p:spPr bwMode="auto">
                <a:xfrm>
                  <a:off x="7844829" y="5222261"/>
                  <a:ext cx="381527" cy="276999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r>
                    <a:rPr lang="en-US" sz="1800" smtClean="0">
                      <a:latin typeface="+mn-lt"/>
                      <a:cs typeface="Calibri"/>
                    </a:rPr>
                    <a:t>cow</a:t>
                  </a:r>
                </a:p>
              </p:txBody>
            </p:sp>
          </p:grpSp>
          <p:pic>
            <p:nvPicPr>
              <p:cNvPr id="152" name="Picture 151" descr="Fig_Script2_blue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10997" y="2265967"/>
                <a:ext cx="168276" cy="184150"/>
              </a:xfrm>
              <a:prstGeom prst="rect">
                <a:avLst/>
              </a:prstGeom>
            </p:spPr>
          </p:pic>
        </p:grpSp>
        <p:sp>
          <p:nvSpPr>
            <p:cNvPr id="216" name="Rectangle 215"/>
            <p:cNvSpPr/>
            <p:nvPr/>
          </p:nvSpPr>
          <p:spPr bwMode="auto">
            <a:xfrm>
              <a:off x="8099483" y="2205615"/>
              <a:ext cx="155316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dirty="0" smtClean="0">
                  <a:latin typeface="+mn-lt"/>
                  <a:cs typeface="Calibri"/>
                </a:rPr>
                <a:t>t</a:t>
              </a:r>
              <a:r>
                <a:rPr lang="en-US" sz="1800" baseline="-25000" dirty="0" smtClean="0">
                  <a:latin typeface="+mn-lt"/>
                  <a:cs typeface="Calibri"/>
                </a:rPr>
                <a:t>3</a:t>
              </a:r>
            </a:p>
          </p:txBody>
        </p:sp>
      </p:grpSp>
      <p:sp>
        <p:nvSpPr>
          <p:cNvPr id="80" name="AutoShape 33"/>
          <p:cNvSpPr>
            <a:spLocks noChangeArrowheads="1"/>
          </p:cNvSpPr>
          <p:nvPr/>
        </p:nvSpPr>
        <p:spPr bwMode="auto">
          <a:xfrm flipH="1">
            <a:off x="1652276" y="3371030"/>
            <a:ext cx="1879290" cy="856006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2592" tIns="6479" rIns="2592" bIns="18288">
            <a:spAutoFit/>
          </a:bodyPr>
          <a:lstStyle/>
          <a:p>
            <a:pPr defTabSz="822325"/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Alice would have</a:t>
            </a:r>
            <a:b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preferred Bob’s value over Charlie’s</a:t>
            </a:r>
            <a:endParaRPr lang="en-US" sz="1800" baseline="-25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81" name="Freeform 80"/>
          <p:cNvSpPr/>
          <p:nvPr/>
        </p:nvSpPr>
        <p:spPr bwMode="auto">
          <a:xfrm rot="7042907" flipH="1">
            <a:off x="3622327" y="3305029"/>
            <a:ext cx="385083" cy="1210816"/>
          </a:xfrm>
          <a:custGeom>
            <a:avLst/>
            <a:gdLst>
              <a:gd name="connsiteX0" fmla="*/ 0 w 190500"/>
              <a:gd name="connsiteY0" fmla="*/ 0 h 381000"/>
              <a:gd name="connsiteX1" fmla="*/ 133350 w 190500"/>
              <a:gd name="connsiteY1" fmla="*/ 107950 h 381000"/>
              <a:gd name="connsiteX2" fmla="*/ 114300 w 190500"/>
              <a:gd name="connsiteY2" fmla="*/ 279400 h 381000"/>
              <a:gd name="connsiteX3" fmla="*/ 190500 w 190500"/>
              <a:gd name="connsiteY3" fmla="*/ 381000 h 381000"/>
              <a:gd name="connsiteX0" fmla="*/ 0 w 190500"/>
              <a:gd name="connsiteY0" fmla="*/ 0 h 381000"/>
              <a:gd name="connsiteX1" fmla="*/ 26401 w 190500"/>
              <a:gd name="connsiteY1" fmla="*/ 105404 h 381000"/>
              <a:gd name="connsiteX2" fmla="*/ 114300 w 190500"/>
              <a:gd name="connsiteY2" fmla="*/ 279400 h 381000"/>
              <a:gd name="connsiteX3" fmla="*/ 190500 w 190500"/>
              <a:gd name="connsiteY3" fmla="*/ 381000 h 381000"/>
              <a:gd name="connsiteX0" fmla="*/ 124166 w 314666"/>
              <a:gd name="connsiteY0" fmla="*/ 166701 h 547701"/>
              <a:gd name="connsiteX1" fmla="*/ 4400 w 314666"/>
              <a:gd name="connsiteY1" fmla="*/ 17567 h 547701"/>
              <a:gd name="connsiteX2" fmla="*/ 150567 w 314666"/>
              <a:gd name="connsiteY2" fmla="*/ 272105 h 547701"/>
              <a:gd name="connsiteX3" fmla="*/ 238466 w 314666"/>
              <a:gd name="connsiteY3" fmla="*/ 446101 h 547701"/>
              <a:gd name="connsiteX4" fmla="*/ 314666 w 314666"/>
              <a:gd name="connsiteY4" fmla="*/ 547701 h 547701"/>
              <a:gd name="connsiteX0" fmla="*/ 0 w 190500"/>
              <a:gd name="connsiteY0" fmla="*/ 0 h 381000"/>
              <a:gd name="connsiteX1" fmla="*/ 26401 w 190500"/>
              <a:gd name="connsiteY1" fmla="*/ 105404 h 381000"/>
              <a:gd name="connsiteX2" fmla="*/ 114300 w 190500"/>
              <a:gd name="connsiteY2" fmla="*/ 279400 h 381000"/>
              <a:gd name="connsiteX3" fmla="*/ 190500 w 190500"/>
              <a:gd name="connsiteY3" fmla="*/ 381000 h 381000"/>
              <a:gd name="connsiteX0" fmla="*/ 0 w 313527"/>
              <a:gd name="connsiteY0" fmla="*/ 0 h 552102"/>
              <a:gd name="connsiteX1" fmla="*/ 149428 w 313527"/>
              <a:gd name="connsiteY1" fmla="*/ 276506 h 552102"/>
              <a:gd name="connsiteX2" fmla="*/ 237327 w 313527"/>
              <a:gd name="connsiteY2" fmla="*/ 450502 h 552102"/>
              <a:gd name="connsiteX3" fmla="*/ 313527 w 313527"/>
              <a:gd name="connsiteY3" fmla="*/ 552102 h 552102"/>
              <a:gd name="connsiteX0" fmla="*/ 0 w 313527"/>
              <a:gd name="connsiteY0" fmla="*/ 0 h 552102"/>
              <a:gd name="connsiteX1" fmla="*/ 170246 w 313527"/>
              <a:gd name="connsiteY1" fmla="*/ 253331 h 552102"/>
              <a:gd name="connsiteX2" fmla="*/ 237327 w 313527"/>
              <a:gd name="connsiteY2" fmla="*/ 450502 h 552102"/>
              <a:gd name="connsiteX3" fmla="*/ 313527 w 313527"/>
              <a:gd name="connsiteY3" fmla="*/ 552102 h 552102"/>
              <a:gd name="connsiteX0" fmla="*/ 0 w 289234"/>
              <a:gd name="connsiteY0" fmla="*/ 0 h 481865"/>
              <a:gd name="connsiteX1" fmla="*/ 145953 w 289234"/>
              <a:gd name="connsiteY1" fmla="*/ 183094 h 481865"/>
              <a:gd name="connsiteX2" fmla="*/ 213034 w 289234"/>
              <a:gd name="connsiteY2" fmla="*/ 380265 h 481865"/>
              <a:gd name="connsiteX3" fmla="*/ 289234 w 289234"/>
              <a:gd name="connsiteY3" fmla="*/ 481865 h 481865"/>
              <a:gd name="connsiteX0" fmla="*/ 21889 w 311123"/>
              <a:gd name="connsiteY0" fmla="*/ 0 h 481865"/>
              <a:gd name="connsiteX1" fmla="*/ 24325 w 311123"/>
              <a:gd name="connsiteY1" fmla="*/ 55311 h 481865"/>
              <a:gd name="connsiteX2" fmla="*/ 167842 w 311123"/>
              <a:gd name="connsiteY2" fmla="*/ 183094 h 481865"/>
              <a:gd name="connsiteX3" fmla="*/ 234923 w 311123"/>
              <a:gd name="connsiteY3" fmla="*/ 380265 h 481865"/>
              <a:gd name="connsiteX4" fmla="*/ 311123 w 311123"/>
              <a:gd name="connsiteY4" fmla="*/ 481865 h 481865"/>
              <a:gd name="connsiteX0" fmla="*/ 0 w 316502"/>
              <a:gd name="connsiteY0" fmla="*/ 0 h 548791"/>
              <a:gd name="connsiteX1" fmla="*/ 29704 w 316502"/>
              <a:gd name="connsiteY1" fmla="*/ 122237 h 548791"/>
              <a:gd name="connsiteX2" fmla="*/ 173221 w 316502"/>
              <a:gd name="connsiteY2" fmla="*/ 250020 h 548791"/>
              <a:gd name="connsiteX3" fmla="*/ 240302 w 316502"/>
              <a:gd name="connsiteY3" fmla="*/ 447191 h 548791"/>
              <a:gd name="connsiteX4" fmla="*/ 316502 w 316502"/>
              <a:gd name="connsiteY4" fmla="*/ 548791 h 548791"/>
              <a:gd name="connsiteX0" fmla="*/ 8736 w 325238"/>
              <a:gd name="connsiteY0" fmla="*/ 0 h 548791"/>
              <a:gd name="connsiteX1" fmla="*/ 38440 w 325238"/>
              <a:gd name="connsiteY1" fmla="*/ 122237 h 548791"/>
              <a:gd name="connsiteX2" fmla="*/ 239378 w 325238"/>
              <a:gd name="connsiteY2" fmla="*/ 267167 h 548791"/>
              <a:gd name="connsiteX3" fmla="*/ 249038 w 325238"/>
              <a:gd name="connsiteY3" fmla="*/ 447191 h 548791"/>
              <a:gd name="connsiteX4" fmla="*/ 325238 w 325238"/>
              <a:gd name="connsiteY4" fmla="*/ 548791 h 548791"/>
              <a:gd name="connsiteX0" fmla="*/ 8736 w 325238"/>
              <a:gd name="connsiteY0" fmla="*/ 0 h 548791"/>
              <a:gd name="connsiteX1" fmla="*/ 38440 w 325238"/>
              <a:gd name="connsiteY1" fmla="*/ 122237 h 548791"/>
              <a:gd name="connsiteX2" fmla="*/ 239378 w 325238"/>
              <a:gd name="connsiteY2" fmla="*/ 267167 h 548791"/>
              <a:gd name="connsiteX3" fmla="*/ 310874 w 325238"/>
              <a:gd name="connsiteY3" fmla="*/ 402675 h 548791"/>
              <a:gd name="connsiteX4" fmla="*/ 325238 w 325238"/>
              <a:gd name="connsiteY4" fmla="*/ 548791 h 548791"/>
              <a:gd name="connsiteX0" fmla="*/ 8736 w 354360"/>
              <a:gd name="connsiteY0" fmla="*/ 0 h 540693"/>
              <a:gd name="connsiteX1" fmla="*/ 38440 w 354360"/>
              <a:gd name="connsiteY1" fmla="*/ 122237 h 540693"/>
              <a:gd name="connsiteX2" fmla="*/ 239378 w 354360"/>
              <a:gd name="connsiteY2" fmla="*/ 267167 h 540693"/>
              <a:gd name="connsiteX3" fmla="*/ 310874 w 354360"/>
              <a:gd name="connsiteY3" fmla="*/ 402675 h 540693"/>
              <a:gd name="connsiteX4" fmla="*/ 354360 w 354360"/>
              <a:gd name="connsiteY4" fmla="*/ 540693 h 540693"/>
              <a:gd name="connsiteX0" fmla="*/ 72273 w 341653"/>
              <a:gd name="connsiteY0" fmla="*/ 0 h 547790"/>
              <a:gd name="connsiteX1" fmla="*/ 25733 w 341653"/>
              <a:gd name="connsiteY1" fmla="*/ 129334 h 547790"/>
              <a:gd name="connsiteX2" fmla="*/ 226671 w 341653"/>
              <a:gd name="connsiteY2" fmla="*/ 274264 h 547790"/>
              <a:gd name="connsiteX3" fmla="*/ 298167 w 341653"/>
              <a:gd name="connsiteY3" fmla="*/ 409772 h 547790"/>
              <a:gd name="connsiteX4" fmla="*/ 341653 w 341653"/>
              <a:gd name="connsiteY4" fmla="*/ 547790 h 547790"/>
              <a:gd name="connsiteX0" fmla="*/ 6114 w 275494"/>
              <a:gd name="connsiteY0" fmla="*/ 0 h 547790"/>
              <a:gd name="connsiteX1" fmla="*/ 25733 w 275494"/>
              <a:gd name="connsiteY1" fmla="*/ 130834 h 547790"/>
              <a:gd name="connsiteX2" fmla="*/ 160512 w 275494"/>
              <a:gd name="connsiteY2" fmla="*/ 274264 h 547790"/>
              <a:gd name="connsiteX3" fmla="*/ 232008 w 275494"/>
              <a:gd name="connsiteY3" fmla="*/ 409772 h 547790"/>
              <a:gd name="connsiteX4" fmla="*/ 275494 w 275494"/>
              <a:gd name="connsiteY4" fmla="*/ 547790 h 547790"/>
              <a:gd name="connsiteX0" fmla="*/ 56899 w 265337"/>
              <a:gd name="connsiteY0" fmla="*/ 0 h 536580"/>
              <a:gd name="connsiteX1" fmla="*/ 15576 w 265337"/>
              <a:gd name="connsiteY1" fmla="*/ 119624 h 536580"/>
              <a:gd name="connsiteX2" fmla="*/ 150355 w 265337"/>
              <a:gd name="connsiteY2" fmla="*/ 263054 h 536580"/>
              <a:gd name="connsiteX3" fmla="*/ 221851 w 265337"/>
              <a:gd name="connsiteY3" fmla="*/ 398562 h 536580"/>
              <a:gd name="connsiteX4" fmla="*/ 265337 w 265337"/>
              <a:gd name="connsiteY4" fmla="*/ 536580 h 536580"/>
              <a:gd name="connsiteX0" fmla="*/ 56899 w 265337"/>
              <a:gd name="connsiteY0" fmla="*/ 0 h 536580"/>
              <a:gd name="connsiteX1" fmla="*/ 15576 w 265337"/>
              <a:gd name="connsiteY1" fmla="*/ 119624 h 536580"/>
              <a:gd name="connsiteX2" fmla="*/ 150355 w 265337"/>
              <a:gd name="connsiteY2" fmla="*/ 263054 h 536580"/>
              <a:gd name="connsiteX3" fmla="*/ 221851 w 265337"/>
              <a:gd name="connsiteY3" fmla="*/ 398562 h 536580"/>
              <a:gd name="connsiteX4" fmla="*/ 265337 w 265337"/>
              <a:gd name="connsiteY4" fmla="*/ 536580 h 536580"/>
              <a:gd name="connsiteX0" fmla="*/ 0 w 208438"/>
              <a:gd name="connsiteY0" fmla="*/ 0 h 536580"/>
              <a:gd name="connsiteX1" fmla="*/ 93456 w 208438"/>
              <a:gd name="connsiteY1" fmla="*/ 263054 h 536580"/>
              <a:gd name="connsiteX2" fmla="*/ 164952 w 208438"/>
              <a:gd name="connsiteY2" fmla="*/ 398562 h 536580"/>
              <a:gd name="connsiteX3" fmla="*/ 208438 w 208438"/>
              <a:gd name="connsiteY3" fmla="*/ 536580 h 536580"/>
              <a:gd name="connsiteX0" fmla="*/ 0 w 208438"/>
              <a:gd name="connsiteY0" fmla="*/ 0 h 536580"/>
              <a:gd name="connsiteX1" fmla="*/ 93456 w 208438"/>
              <a:gd name="connsiteY1" fmla="*/ 263054 h 536580"/>
              <a:gd name="connsiteX2" fmla="*/ 208438 w 208438"/>
              <a:gd name="connsiteY2" fmla="*/ 536580 h 536580"/>
              <a:gd name="connsiteX0" fmla="*/ 476307 w 645154"/>
              <a:gd name="connsiteY0" fmla="*/ 0 h 799489"/>
              <a:gd name="connsiteX1" fmla="*/ 569763 w 645154"/>
              <a:gd name="connsiteY1" fmla="*/ 263054 h 799489"/>
              <a:gd name="connsiteX2" fmla="*/ 23954 w 645154"/>
              <a:gd name="connsiteY2" fmla="*/ 799489 h 799489"/>
              <a:gd name="connsiteX0" fmla="*/ 452353 w 621201"/>
              <a:gd name="connsiteY0" fmla="*/ 0 h 799489"/>
              <a:gd name="connsiteX1" fmla="*/ 545809 w 621201"/>
              <a:gd name="connsiteY1" fmla="*/ 263054 h 799489"/>
              <a:gd name="connsiteX2" fmla="*/ 0 w 621201"/>
              <a:gd name="connsiteY2" fmla="*/ 799489 h 799489"/>
              <a:gd name="connsiteX0" fmla="*/ 452353 w 471823"/>
              <a:gd name="connsiteY0" fmla="*/ 0 h 799489"/>
              <a:gd name="connsiteX1" fmla="*/ 313750 w 471823"/>
              <a:gd name="connsiteY1" fmla="*/ 389920 h 799489"/>
              <a:gd name="connsiteX2" fmla="*/ 0 w 471823"/>
              <a:gd name="connsiteY2" fmla="*/ 799489 h 799489"/>
              <a:gd name="connsiteX0" fmla="*/ 452353 w 452353"/>
              <a:gd name="connsiteY0" fmla="*/ 0 h 799489"/>
              <a:gd name="connsiteX1" fmla="*/ 313750 w 452353"/>
              <a:gd name="connsiteY1" fmla="*/ 389920 h 799489"/>
              <a:gd name="connsiteX2" fmla="*/ 0 w 452353"/>
              <a:gd name="connsiteY2" fmla="*/ 799489 h 799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353" h="799489">
                <a:moveTo>
                  <a:pt x="452353" y="0"/>
                </a:moveTo>
                <a:cubicBezTo>
                  <a:pt x="421778" y="82549"/>
                  <a:pt x="389142" y="256672"/>
                  <a:pt x="313750" y="389920"/>
                </a:cubicBezTo>
                <a:cubicBezTo>
                  <a:pt x="238358" y="523168"/>
                  <a:pt x="55231" y="726758"/>
                  <a:pt x="0" y="799489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 bwMode="auto">
          <a:xfrm>
            <a:off x="1322245" y="3498937"/>
            <a:ext cx="162960" cy="629393"/>
          </a:xfrm>
          <a:custGeom>
            <a:avLst/>
            <a:gdLst>
              <a:gd name="connsiteX0" fmla="*/ 113323 w 162960"/>
              <a:gd name="connsiteY0" fmla="*/ 0 h 629393"/>
              <a:gd name="connsiteX1" fmla="*/ 6556 w 162960"/>
              <a:gd name="connsiteY1" fmla="*/ 370892 h 629393"/>
              <a:gd name="connsiteX2" fmla="*/ 152658 w 162960"/>
              <a:gd name="connsiteY2" fmla="*/ 252881 h 629393"/>
              <a:gd name="connsiteX3" fmla="*/ 68368 w 162960"/>
              <a:gd name="connsiteY3" fmla="*/ 629393 h 62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960" h="629393">
                <a:moveTo>
                  <a:pt x="113323" y="0"/>
                </a:moveTo>
                <a:cubicBezTo>
                  <a:pt x="56661" y="164372"/>
                  <a:pt x="0" y="328745"/>
                  <a:pt x="6556" y="370892"/>
                </a:cubicBezTo>
                <a:cubicBezTo>
                  <a:pt x="13112" y="413039"/>
                  <a:pt x="142356" y="209798"/>
                  <a:pt x="152658" y="252881"/>
                </a:cubicBezTo>
                <a:cubicBezTo>
                  <a:pt x="162960" y="295965"/>
                  <a:pt x="68368" y="629393"/>
                  <a:pt x="68368" y="629393"/>
                </a:cubicBezTo>
              </a:path>
            </a:pathLst>
          </a:cu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241"/>
          <p:cNvGrpSpPr/>
          <p:nvPr/>
        </p:nvGrpSpPr>
        <p:grpSpPr>
          <a:xfrm>
            <a:off x="5183908" y="1117600"/>
            <a:ext cx="1623617" cy="1118121"/>
            <a:chOff x="5298967" y="1286933"/>
            <a:chExt cx="1525491" cy="980090"/>
          </a:xfrm>
        </p:grpSpPr>
        <p:sp>
          <p:nvSpPr>
            <p:cNvPr id="76" name="Rectangle 75"/>
            <p:cNvSpPr/>
            <p:nvPr/>
          </p:nvSpPr>
          <p:spPr bwMode="auto">
            <a:xfrm>
              <a:off x="5327441" y="1543236"/>
              <a:ext cx="389981" cy="269782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827213" algn="r"/>
                  <a:tab pos="1887538" algn="l"/>
                  <a:tab pos="4341813" algn="r"/>
                </a:tabLst>
              </a:pPr>
              <a:r>
                <a:rPr lang="en-US" sz="2000" dirty="0" smtClean="0">
                  <a:latin typeface="Calibri"/>
                  <a:cs typeface="Calibri"/>
                </a:rPr>
                <a:t>100</a:t>
              </a:r>
            </a:p>
          </p:txBody>
        </p:sp>
        <p:sp>
          <p:nvSpPr>
            <p:cNvPr id="77" name="Freeform 76"/>
            <p:cNvSpPr/>
            <p:nvPr/>
          </p:nvSpPr>
          <p:spPr bwMode="auto">
            <a:xfrm rot="10800000">
              <a:off x="5298967" y="1286933"/>
              <a:ext cx="1525491" cy="980090"/>
            </a:xfrm>
            <a:custGeom>
              <a:avLst/>
              <a:gdLst>
                <a:gd name="connsiteX0" fmla="*/ 0 w 1205162"/>
                <a:gd name="connsiteY0" fmla="*/ 1179174 h 1179174"/>
                <a:gd name="connsiteX1" fmla="*/ 609060 w 1205162"/>
                <a:gd name="connsiteY1" fmla="*/ 881141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162" h="1179174">
                  <a:moveTo>
                    <a:pt x="0" y="1179174"/>
                  </a:moveTo>
                  <a:cubicBezTo>
                    <a:pt x="204100" y="1128422"/>
                    <a:pt x="481578" y="1006410"/>
                    <a:pt x="767898" y="678116"/>
                  </a:cubicBezTo>
                  <a:cubicBezTo>
                    <a:pt x="1054218" y="349822"/>
                    <a:pt x="1114259" y="211440"/>
                    <a:pt x="1205162" y="0"/>
                  </a:cubicBezTo>
                  <a:lnTo>
                    <a:pt x="1205162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243"/>
          <p:cNvGrpSpPr/>
          <p:nvPr/>
        </p:nvGrpSpPr>
        <p:grpSpPr>
          <a:xfrm>
            <a:off x="5537303" y="3145178"/>
            <a:ext cx="2002227" cy="863951"/>
            <a:chOff x="5988075" y="4538263"/>
            <a:chExt cx="1241321" cy="606084"/>
          </a:xfrm>
        </p:grpSpPr>
        <p:sp>
          <p:nvSpPr>
            <p:cNvPr id="79" name="Rectangle 78"/>
            <p:cNvSpPr/>
            <p:nvPr/>
          </p:nvSpPr>
          <p:spPr bwMode="auto">
            <a:xfrm>
              <a:off x="6228010" y="4538263"/>
              <a:ext cx="259987" cy="22099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827213" algn="r"/>
                  <a:tab pos="1887538" algn="l"/>
                  <a:tab pos="4341813" algn="r"/>
                </a:tabLst>
              </a:pPr>
              <a:r>
                <a:rPr lang="en-US" sz="2000" dirty="0" smtClean="0">
                  <a:latin typeface="Calibri"/>
                  <a:cs typeface="Calibri"/>
                </a:rPr>
                <a:t>50</a:t>
              </a:r>
            </a:p>
          </p:txBody>
        </p:sp>
        <p:sp>
          <p:nvSpPr>
            <p:cNvPr id="83" name="Freeform 82"/>
            <p:cNvSpPr/>
            <p:nvPr/>
          </p:nvSpPr>
          <p:spPr bwMode="auto">
            <a:xfrm flipH="1">
              <a:off x="5988075" y="4563137"/>
              <a:ext cx="1241321" cy="581210"/>
            </a:xfrm>
            <a:custGeom>
              <a:avLst/>
              <a:gdLst>
                <a:gd name="connsiteX0" fmla="*/ 0 w 1205162"/>
                <a:gd name="connsiteY0" fmla="*/ 1179174 h 1179174"/>
                <a:gd name="connsiteX1" fmla="*/ 609060 w 1205162"/>
                <a:gd name="connsiteY1" fmla="*/ 881141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162" h="1179174">
                  <a:moveTo>
                    <a:pt x="0" y="1179174"/>
                  </a:moveTo>
                  <a:cubicBezTo>
                    <a:pt x="204100" y="1128422"/>
                    <a:pt x="481578" y="1006410"/>
                    <a:pt x="767898" y="678116"/>
                  </a:cubicBezTo>
                  <a:cubicBezTo>
                    <a:pt x="1054218" y="349822"/>
                    <a:pt x="1114259" y="211440"/>
                    <a:pt x="1205162" y="0"/>
                  </a:cubicBezTo>
                  <a:lnTo>
                    <a:pt x="1205162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9" dur="1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20" dur="1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C -0.05902 0.00533 -0.11788 0.01065 -0.17014 -0.01852 C -0.22239 -0.04768 -0.28993 -0.14884 -0.31389 -0.175 " pathEditMode="relative" rAng="0" ptsTypes="aaA">
                                      <p:cBhvr>
                                        <p:cTn id="30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" y="-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2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1" animBg="1"/>
      <p:bldP spid="81" grpId="1" animBg="1"/>
      <p:bldP spid="8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77801" y="13729"/>
            <a:ext cx="4975521" cy="492443"/>
          </a:xfrm>
        </p:spPr>
        <p:txBody>
          <a:bodyPr/>
          <a:lstStyle/>
          <a:p>
            <a:r>
              <a:rPr lang="en-US"/>
              <a:t>5. Resolution Algorithm (2/2)</a:t>
            </a:r>
          </a:p>
        </p:txBody>
      </p:sp>
      <p:cxnSp>
        <p:nvCxnSpPr>
          <p:cNvPr id="90" name="Straight Arrow Connector 89"/>
          <p:cNvCxnSpPr/>
          <p:nvPr/>
        </p:nvCxnSpPr>
        <p:spPr bwMode="auto">
          <a:xfrm>
            <a:off x="2020294" y="2789279"/>
            <a:ext cx="955790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0" name="AutoShape 33"/>
          <p:cNvSpPr>
            <a:spLocks noChangeArrowheads="1"/>
          </p:cNvSpPr>
          <p:nvPr/>
        </p:nvSpPr>
        <p:spPr bwMode="auto">
          <a:xfrm>
            <a:off x="2052485" y="2562522"/>
            <a:ext cx="54642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D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55" name="Oval 54"/>
          <p:cNvSpPr/>
          <p:nvPr/>
        </p:nvSpPr>
        <p:spPr bwMode="auto">
          <a:xfrm rot="16200000">
            <a:off x="1883135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3" name="Oval 62"/>
          <p:cNvSpPr/>
          <p:nvPr/>
        </p:nvSpPr>
        <p:spPr bwMode="auto">
          <a:xfrm rot="16200000">
            <a:off x="1883135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7" name="Oval 66"/>
          <p:cNvSpPr/>
          <p:nvPr/>
        </p:nvSpPr>
        <p:spPr bwMode="auto">
          <a:xfrm rot="16200000">
            <a:off x="2976084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1" name="Oval 70"/>
          <p:cNvSpPr/>
          <p:nvPr/>
        </p:nvSpPr>
        <p:spPr bwMode="auto">
          <a:xfrm rot="16200000">
            <a:off x="2976084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9" name="Oval 78"/>
          <p:cNvSpPr/>
          <p:nvPr/>
        </p:nvSpPr>
        <p:spPr bwMode="auto">
          <a:xfrm rot="16200000">
            <a:off x="4069032" y="16320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0" name="Oval 79"/>
          <p:cNvSpPr/>
          <p:nvPr/>
        </p:nvSpPr>
        <p:spPr bwMode="auto">
          <a:xfrm rot="16200000">
            <a:off x="4069032" y="2721114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81" name="Straight Arrow Connector 80"/>
          <p:cNvCxnSpPr>
            <a:stCxn id="55" idx="2"/>
            <a:endCxn id="63" idx="6"/>
          </p:cNvCxnSpPr>
          <p:nvPr/>
        </p:nvCxnSpPr>
        <p:spPr bwMode="auto">
          <a:xfrm rot="5400000">
            <a:off x="1475782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2" name="Straight Arrow Connector 81"/>
          <p:cNvCxnSpPr>
            <a:stCxn id="67" idx="2"/>
            <a:endCxn id="71" idx="6"/>
          </p:cNvCxnSpPr>
          <p:nvPr/>
        </p:nvCxnSpPr>
        <p:spPr bwMode="auto">
          <a:xfrm rot="5400000">
            <a:off x="2568731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3" name="Straight Arrow Connector 82"/>
          <p:cNvCxnSpPr>
            <a:stCxn id="79" idx="2"/>
            <a:endCxn id="80" idx="6"/>
          </p:cNvCxnSpPr>
          <p:nvPr/>
        </p:nvCxnSpPr>
        <p:spPr bwMode="auto">
          <a:xfrm rot="5400000">
            <a:off x="3661679" y="2245181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4" name="Straight Arrow Connector 83"/>
          <p:cNvCxnSpPr>
            <a:stCxn id="71" idx="4"/>
            <a:endCxn id="80" idx="0"/>
          </p:cNvCxnSpPr>
          <p:nvPr/>
        </p:nvCxnSpPr>
        <p:spPr bwMode="auto">
          <a:xfrm>
            <a:off x="3113243" y="2789693"/>
            <a:ext cx="955789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85" name="Oval 84"/>
          <p:cNvSpPr/>
          <p:nvPr/>
        </p:nvSpPr>
        <p:spPr bwMode="auto">
          <a:xfrm rot="16200000">
            <a:off x="1883135" y="3809725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6" name="Oval 85"/>
          <p:cNvSpPr/>
          <p:nvPr/>
        </p:nvSpPr>
        <p:spPr bwMode="auto">
          <a:xfrm rot="16200000">
            <a:off x="2976084" y="3809725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87" name="Straight Arrow Connector 86"/>
          <p:cNvCxnSpPr>
            <a:endCxn id="85" idx="6"/>
          </p:cNvCxnSpPr>
          <p:nvPr/>
        </p:nvCxnSpPr>
        <p:spPr bwMode="auto">
          <a:xfrm rot="5400000">
            <a:off x="1475782" y="3333792"/>
            <a:ext cx="951866" cy="15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8" name="Straight Arrow Connector 87"/>
          <p:cNvCxnSpPr>
            <a:endCxn id="86" idx="6"/>
          </p:cNvCxnSpPr>
          <p:nvPr/>
        </p:nvCxnSpPr>
        <p:spPr bwMode="auto">
          <a:xfrm rot="5400000">
            <a:off x="2568731" y="3333792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9" name="Straight Arrow Connector 88"/>
          <p:cNvCxnSpPr>
            <a:endCxn id="93" idx="6"/>
          </p:cNvCxnSpPr>
          <p:nvPr/>
        </p:nvCxnSpPr>
        <p:spPr bwMode="auto">
          <a:xfrm rot="5400000">
            <a:off x="3118167" y="3878098"/>
            <a:ext cx="2039684" cy="79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91" name="Oval 90"/>
          <p:cNvSpPr/>
          <p:nvPr/>
        </p:nvSpPr>
        <p:spPr bwMode="auto">
          <a:xfrm rot="16200000">
            <a:off x="1883135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92" name="Oval 91"/>
          <p:cNvSpPr/>
          <p:nvPr/>
        </p:nvSpPr>
        <p:spPr bwMode="auto">
          <a:xfrm rot="16200000">
            <a:off x="2976084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93" name="Oval 92"/>
          <p:cNvSpPr/>
          <p:nvPr/>
        </p:nvSpPr>
        <p:spPr bwMode="auto">
          <a:xfrm rot="16200000">
            <a:off x="4069032" y="4898337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94" name="Straight Arrow Connector 93"/>
          <p:cNvCxnSpPr>
            <a:endCxn id="91" idx="6"/>
          </p:cNvCxnSpPr>
          <p:nvPr/>
        </p:nvCxnSpPr>
        <p:spPr bwMode="auto">
          <a:xfrm rot="5400000">
            <a:off x="1475782" y="4422404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5" name="Straight Arrow Connector 94"/>
          <p:cNvCxnSpPr>
            <a:endCxn id="92" idx="6"/>
          </p:cNvCxnSpPr>
          <p:nvPr/>
        </p:nvCxnSpPr>
        <p:spPr bwMode="auto">
          <a:xfrm rot="5400000">
            <a:off x="2568731" y="4422404"/>
            <a:ext cx="951866" cy="15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6" name="Straight Arrow Connector 95"/>
          <p:cNvCxnSpPr>
            <a:stCxn id="91" idx="4"/>
            <a:endCxn id="92" idx="0"/>
          </p:cNvCxnSpPr>
          <p:nvPr/>
        </p:nvCxnSpPr>
        <p:spPr bwMode="auto">
          <a:xfrm>
            <a:off x="2020294" y="4966916"/>
            <a:ext cx="955790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7" name="Straight Arrow Connector 96"/>
          <p:cNvCxnSpPr>
            <a:stCxn id="92" idx="4"/>
            <a:endCxn id="93" idx="0"/>
          </p:cNvCxnSpPr>
          <p:nvPr/>
        </p:nvCxnSpPr>
        <p:spPr bwMode="auto">
          <a:xfrm>
            <a:off x="3113243" y="4966916"/>
            <a:ext cx="955789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99" name="AutoShape 33"/>
          <p:cNvSpPr>
            <a:spLocks noChangeArrowheads="1"/>
          </p:cNvSpPr>
          <p:nvPr/>
        </p:nvSpPr>
        <p:spPr bwMode="auto">
          <a:xfrm>
            <a:off x="2042405" y="1489029"/>
            <a:ext cx="533599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A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v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00" name="AutoShape 33"/>
          <p:cNvSpPr>
            <a:spLocks noChangeArrowheads="1"/>
          </p:cNvSpPr>
          <p:nvPr/>
        </p:nvSpPr>
        <p:spPr bwMode="auto">
          <a:xfrm>
            <a:off x="4229656" y="1489029"/>
            <a:ext cx="54642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C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u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cxnSp>
        <p:nvCxnSpPr>
          <p:cNvPr id="104" name="Straight Arrow Connector 103"/>
          <p:cNvCxnSpPr>
            <a:stCxn id="92" idx="7"/>
          </p:cNvCxnSpPr>
          <p:nvPr/>
        </p:nvCxnSpPr>
        <p:spPr bwMode="auto">
          <a:xfrm rot="10800000">
            <a:off x="2000208" y="2837773"/>
            <a:ext cx="995962" cy="208065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05" name="AutoShape 33"/>
          <p:cNvSpPr>
            <a:spLocks noChangeArrowheads="1"/>
          </p:cNvSpPr>
          <p:nvPr/>
        </p:nvSpPr>
        <p:spPr bwMode="auto">
          <a:xfrm>
            <a:off x="3142181" y="3676333"/>
            <a:ext cx="636192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H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baseline="-25000" dirty="0">
              <a:latin typeface="Calibri"/>
              <a:cs typeface="Calibri"/>
            </a:endParaRPr>
          </a:p>
        </p:txBody>
      </p:sp>
      <p:cxnSp>
        <p:nvCxnSpPr>
          <p:cNvPr id="106" name="Straight Arrow Connector 105"/>
          <p:cNvCxnSpPr>
            <a:endCxn id="86" idx="5"/>
          </p:cNvCxnSpPr>
          <p:nvPr/>
        </p:nvCxnSpPr>
        <p:spPr bwMode="auto">
          <a:xfrm rot="10800000" flipV="1">
            <a:off x="3093158" y="2837773"/>
            <a:ext cx="995961" cy="99203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09" name="AutoShape 33"/>
          <p:cNvSpPr>
            <a:spLocks noChangeArrowheads="1"/>
          </p:cNvSpPr>
          <p:nvPr/>
        </p:nvSpPr>
        <p:spPr bwMode="auto">
          <a:xfrm>
            <a:off x="4239740" y="4754864"/>
            <a:ext cx="189396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L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sp>
        <p:nvSpPr>
          <p:cNvPr id="110" name="AutoShape 33"/>
          <p:cNvSpPr>
            <a:spLocks noChangeArrowheads="1"/>
          </p:cNvSpPr>
          <p:nvPr/>
        </p:nvSpPr>
        <p:spPr bwMode="auto">
          <a:xfrm>
            <a:off x="3136031" y="1489029"/>
            <a:ext cx="610544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B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50" name="Text Placeholder 41"/>
          <p:cNvSpPr txBox="1">
            <a:spLocks/>
          </p:cNvSpPr>
          <p:nvPr/>
        </p:nvSpPr>
        <p:spPr bwMode="auto">
          <a:xfrm>
            <a:off x="348173" y="2650376"/>
            <a:ext cx="11385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>
                <a:tab pos="685800" algn="l"/>
              </a:tabLst>
              <a:defRPr/>
            </a:pPr>
            <a:r>
              <a:rPr lang="en-US" sz="1600" b="1" kern="0">
                <a:latin typeface="Calibri"/>
                <a:cs typeface="Calibri"/>
              </a:rPr>
              <a:t>closed</a:t>
            </a:r>
            <a:endParaRPr lang="en-US" sz="1600" b="1"/>
          </a:p>
        </p:txBody>
      </p:sp>
      <p:sp>
        <p:nvSpPr>
          <p:cNvPr id="51" name="Text Placeholder 41"/>
          <p:cNvSpPr txBox="1">
            <a:spLocks/>
          </p:cNvSpPr>
          <p:nvPr/>
        </p:nvSpPr>
        <p:spPr bwMode="auto">
          <a:xfrm>
            <a:off x="348173" y="3159202"/>
            <a:ext cx="11385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>
                <a:tab pos="685800" algn="l"/>
              </a:tabLst>
              <a:defRPr/>
            </a:pPr>
            <a:r>
              <a:rPr lang="en-US" sz="1600" b="1" kern="0">
                <a:latin typeface="Calibri"/>
                <a:cs typeface="Calibri"/>
              </a:rPr>
              <a:t>open</a:t>
            </a:r>
            <a:endParaRPr lang="en-US" sz="1600" b="1"/>
          </a:p>
        </p:txBody>
      </p:sp>
      <p:sp>
        <p:nvSpPr>
          <p:cNvPr id="72" name="Freeform 71"/>
          <p:cNvSpPr/>
          <p:nvPr/>
        </p:nvSpPr>
        <p:spPr bwMode="auto">
          <a:xfrm>
            <a:off x="3963766" y="4666078"/>
            <a:ext cx="553408" cy="570345"/>
          </a:xfrm>
          <a:custGeom>
            <a:avLst/>
            <a:gdLst>
              <a:gd name="connsiteX0" fmla="*/ 151193 w 766043"/>
              <a:gd name="connsiteY0" fmla="*/ 0 h 695502"/>
              <a:gd name="connsiteX1" fmla="*/ 579572 w 766043"/>
              <a:gd name="connsiteY1" fmla="*/ 5040 h 695502"/>
              <a:gd name="connsiteX2" fmla="*/ 766043 w 766043"/>
              <a:gd name="connsiteY2" fmla="*/ 619904 h 695502"/>
              <a:gd name="connsiteX3" fmla="*/ 156233 w 766043"/>
              <a:gd name="connsiteY3" fmla="*/ 695502 h 695502"/>
              <a:gd name="connsiteX4" fmla="*/ 0 w 766043"/>
              <a:gd name="connsiteY4" fmla="*/ 216715 h 695502"/>
              <a:gd name="connsiteX5" fmla="*/ 151193 w 766043"/>
              <a:gd name="connsiteY5" fmla="*/ 0 h 695502"/>
              <a:gd name="connsiteX0" fmla="*/ 151193 w 836600"/>
              <a:gd name="connsiteY0" fmla="*/ 0 h 695502"/>
              <a:gd name="connsiteX1" fmla="*/ 579572 w 836600"/>
              <a:gd name="connsiteY1" fmla="*/ 5040 h 695502"/>
              <a:gd name="connsiteX2" fmla="*/ 766043 w 836600"/>
              <a:gd name="connsiteY2" fmla="*/ 619904 h 695502"/>
              <a:gd name="connsiteX3" fmla="*/ 156233 w 836600"/>
              <a:gd name="connsiteY3" fmla="*/ 695502 h 695502"/>
              <a:gd name="connsiteX4" fmla="*/ 0 w 836600"/>
              <a:gd name="connsiteY4" fmla="*/ 216715 h 695502"/>
              <a:gd name="connsiteX5" fmla="*/ 151193 w 836600"/>
              <a:gd name="connsiteY5" fmla="*/ 0 h 695502"/>
              <a:gd name="connsiteX0" fmla="*/ 151193 w 836600"/>
              <a:gd name="connsiteY0" fmla="*/ 98277 h 793779"/>
              <a:gd name="connsiteX1" fmla="*/ 579572 w 836600"/>
              <a:gd name="connsiteY1" fmla="*/ 103317 h 793779"/>
              <a:gd name="connsiteX2" fmla="*/ 766043 w 836600"/>
              <a:gd name="connsiteY2" fmla="*/ 718181 h 793779"/>
              <a:gd name="connsiteX3" fmla="*/ 156233 w 836600"/>
              <a:gd name="connsiteY3" fmla="*/ 793779 h 793779"/>
              <a:gd name="connsiteX4" fmla="*/ 0 w 836600"/>
              <a:gd name="connsiteY4" fmla="*/ 314992 h 793779"/>
              <a:gd name="connsiteX5" fmla="*/ 151193 w 836600"/>
              <a:gd name="connsiteY5" fmla="*/ 98277 h 793779"/>
              <a:gd name="connsiteX0" fmla="*/ 152033 w 837440"/>
              <a:gd name="connsiteY0" fmla="*/ 98277 h 793779"/>
              <a:gd name="connsiteX1" fmla="*/ 580412 w 837440"/>
              <a:gd name="connsiteY1" fmla="*/ 103317 h 793779"/>
              <a:gd name="connsiteX2" fmla="*/ 766883 w 837440"/>
              <a:gd name="connsiteY2" fmla="*/ 718181 h 793779"/>
              <a:gd name="connsiteX3" fmla="*/ 157073 w 837440"/>
              <a:gd name="connsiteY3" fmla="*/ 793779 h 793779"/>
              <a:gd name="connsiteX4" fmla="*/ 840 w 837440"/>
              <a:gd name="connsiteY4" fmla="*/ 314992 h 793779"/>
              <a:gd name="connsiteX5" fmla="*/ 152033 w 837440"/>
              <a:gd name="connsiteY5" fmla="*/ 98277 h 793779"/>
              <a:gd name="connsiteX0" fmla="*/ 152033 w 837440"/>
              <a:gd name="connsiteY0" fmla="*/ 98277 h 793779"/>
              <a:gd name="connsiteX1" fmla="*/ 580412 w 837440"/>
              <a:gd name="connsiteY1" fmla="*/ 103317 h 793779"/>
              <a:gd name="connsiteX2" fmla="*/ 766883 w 837440"/>
              <a:gd name="connsiteY2" fmla="*/ 718181 h 793779"/>
              <a:gd name="connsiteX3" fmla="*/ 157073 w 837440"/>
              <a:gd name="connsiteY3" fmla="*/ 793779 h 793779"/>
              <a:gd name="connsiteX4" fmla="*/ 840 w 837440"/>
              <a:gd name="connsiteY4" fmla="*/ 314992 h 793779"/>
              <a:gd name="connsiteX5" fmla="*/ 152033 w 837440"/>
              <a:gd name="connsiteY5" fmla="*/ 98277 h 793779"/>
              <a:gd name="connsiteX0" fmla="*/ 152033 w 837440"/>
              <a:gd name="connsiteY0" fmla="*/ 98277 h 860977"/>
              <a:gd name="connsiteX1" fmla="*/ 580412 w 837440"/>
              <a:gd name="connsiteY1" fmla="*/ 103317 h 860977"/>
              <a:gd name="connsiteX2" fmla="*/ 766883 w 837440"/>
              <a:gd name="connsiteY2" fmla="*/ 718181 h 860977"/>
              <a:gd name="connsiteX3" fmla="*/ 157073 w 837440"/>
              <a:gd name="connsiteY3" fmla="*/ 793779 h 860977"/>
              <a:gd name="connsiteX4" fmla="*/ 840 w 837440"/>
              <a:gd name="connsiteY4" fmla="*/ 314992 h 860977"/>
              <a:gd name="connsiteX5" fmla="*/ 152033 w 837440"/>
              <a:gd name="connsiteY5" fmla="*/ 98277 h 860977"/>
              <a:gd name="connsiteX0" fmla="*/ 70557 w 907157"/>
              <a:gd name="connsiteY0" fmla="*/ 278873 h 824858"/>
              <a:gd name="connsiteX1" fmla="*/ 650129 w 907157"/>
              <a:gd name="connsiteY1" fmla="*/ 67198 h 824858"/>
              <a:gd name="connsiteX2" fmla="*/ 836600 w 907157"/>
              <a:gd name="connsiteY2" fmla="*/ 682062 h 824858"/>
              <a:gd name="connsiteX3" fmla="*/ 226790 w 907157"/>
              <a:gd name="connsiteY3" fmla="*/ 757660 h 824858"/>
              <a:gd name="connsiteX4" fmla="*/ 70557 w 907157"/>
              <a:gd name="connsiteY4" fmla="*/ 278873 h 824858"/>
              <a:gd name="connsiteX0" fmla="*/ 57957 w 881957"/>
              <a:gd name="connsiteY0" fmla="*/ 278873 h 824858"/>
              <a:gd name="connsiteX1" fmla="*/ 561933 w 881957"/>
              <a:gd name="connsiteY1" fmla="*/ 67198 h 824858"/>
              <a:gd name="connsiteX2" fmla="*/ 824000 w 881957"/>
              <a:gd name="connsiteY2" fmla="*/ 682062 h 824858"/>
              <a:gd name="connsiteX3" fmla="*/ 214190 w 881957"/>
              <a:gd name="connsiteY3" fmla="*/ 757660 h 824858"/>
              <a:gd name="connsiteX4" fmla="*/ 57957 w 881957"/>
              <a:gd name="connsiteY4" fmla="*/ 278873 h 824858"/>
              <a:gd name="connsiteX0" fmla="*/ 57957 w 881957"/>
              <a:gd name="connsiteY0" fmla="*/ 262913 h 792938"/>
              <a:gd name="connsiteX1" fmla="*/ 561933 w 881957"/>
              <a:gd name="connsiteY1" fmla="*/ 51238 h 792938"/>
              <a:gd name="connsiteX2" fmla="*/ 824000 w 881957"/>
              <a:gd name="connsiteY2" fmla="*/ 570344 h 792938"/>
              <a:gd name="connsiteX3" fmla="*/ 214190 w 881957"/>
              <a:gd name="connsiteY3" fmla="*/ 741700 h 792938"/>
              <a:gd name="connsiteX4" fmla="*/ 57957 w 881957"/>
              <a:gd name="connsiteY4" fmla="*/ 262913 h 792938"/>
              <a:gd name="connsiteX0" fmla="*/ 57957 w 816441"/>
              <a:gd name="connsiteY0" fmla="*/ 262913 h 792938"/>
              <a:gd name="connsiteX1" fmla="*/ 561933 w 816441"/>
              <a:gd name="connsiteY1" fmla="*/ 51238 h 792938"/>
              <a:gd name="connsiteX2" fmla="*/ 758484 w 816441"/>
              <a:gd name="connsiteY2" fmla="*/ 570344 h 792938"/>
              <a:gd name="connsiteX3" fmla="*/ 214190 w 816441"/>
              <a:gd name="connsiteY3" fmla="*/ 741700 h 792938"/>
              <a:gd name="connsiteX4" fmla="*/ 57957 w 816441"/>
              <a:gd name="connsiteY4" fmla="*/ 262913 h 792938"/>
              <a:gd name="connsiteX0" fmla="*/ 57957 w 816441"/>
              <a:gd name="connsiteY0" fmla="*/ 262913 h 727420"/>
              <a:gd name="connsiteX1" fmla="*/ 561933 w 816441"/>
              <a:gd name="connsiteY1" fmla="*/ 51238 h 727420"/>
              <a:gd name="connsiteX2" fmla="*/ 758484 w 816441"/>
              <a:gd name="connsiteY2" fmla="*/ 570344 h 727420"/>
              <a:gd name="connsiteX3" fmla="*/ 214190 w 816441"/>
              <a:gd name="connsiteY3" fmla="*/ 676182 h 727420"/>
              <a:gd name="connsiteX4" fmla="*/ 57957 w 816441"/>
              <a:gd name="connsiteY4" fmla="*/ 262913 h 727420"/>
              <a:gd name="connsiteX0" fmla="*/ 57957 w 816441"/>
              <a:gd name="connsiteY0" fmla="*/ 185068 h 649575"/>
              <a:gd name="connsiteX1" fmla="*/ 561933 w 816441"/>
              <a:gd name="connsiteY1" fmla="*/ 51238 h 649575"/>
              <a:gd name="connsiteX2" fmla="*/ 758484 w 816441"/>
              <a:gd name="connsiteY2" fmla="*/ 492499 h 649575"/>
              <a:gd name="connsiteX3" fmla="*/ 214190 w 816441"/>
              <a:gd name="connsiteY3" fmla="*/ 598337 h 649575"/>
              <a:gd name="connsiteX4" fmla="*/ 57957 w 816441"/>
              <a:gd name="connsiteY4" fmla="*/ 185068 h 649575"/>
              <a:gd name="connsiteX0" fmla="*/ 57957 w 816441"/>
              <a:gd name="connsiteY0" fmla="*/ 185068 h 649575"/>
              <a:gd name="connsiteX1" fmla="*/ 561933 w 816441"/>
              <a:gd name="connsiteY1" fmla="*/ 51238 h 649575"/>
              <a:gd name="connsiteX2" fmla="*/ 758484 w 816441"/>
              <a:gd name="connsiteY2" fmla="*/ 492499 h 649575"/>
              <a:gd name="connsiteX3" fmla="*/ 214190 w 816441"/>
              <a:gd name="connsiteY3" fmla="*/ 598337 h 649575"/>
              <a:gd name="connsiteX4" fmla="*/ 57957 w 816441"/>
              <a:gd name="connsiteY4" fmla="*/ 185068 h 649575"/>
              <a:gd name="connsiteX0" fmla="*/ 57957 w 816441"/>
              <a:gd name="connsiteY0" fmla="*/ 185068 h 587299"/>
              <a:gd name="connsiteX1" fmla="*/ 561933 w 816441"/>
              <a:gd name="connsiteY1" fmla="*/ 51238 h 587299"/>
              <a:gd name="connsiteX2" fmla="*/ 758484 w 816441"/>
              <a:gd name="connsiteY2" fmla="*/ 492499 h 587299"/>
              <a:gd name="connsiteX3" fmla="*/ 214190 w 816441"/>
              <a:gd name="connsiteY3" fmla="*/ 536061 h 587299"/>
              <a:gd name="connsiteX4" fmla="*/ 57957 w 816441"/>
              <a:gd name="connsiteY4" fmla="*/ 185068 h 587299"/>
              <a:gd name="connsiteX0" fmla="*/ 57957 w 816441"/>
              <a:gd name="connsiteY0" fmla="*/ 185069 h 587299"/>
              <a:gd name="connsiteX1" fmla="*/ 561933 w 816441"/>
              <a:gd name="connsiteY1" fmla="*/ 51238 h 587299"/>
              <a:gd name="connsiteX2" fmla="*/ 758484 w 816441"/>
              <a:gd name="connsiteY2" fmla="*/ 492499 h 587299"/>
              <a:gd name="connsiteX3" fmla="*/ 214190 w 816441"/>
              <a:gd name="connsiteY3" fmla="*/ 536061 h 587299"/>
              <a:gd name="connsiteX4" fmla="*/ 57957 w 816441"/>
              <a:gd name="connsiteY4" fmla="*/ 185069 h 587299"/>
              <a:gd name="connsiteX0" fmla="*/ 57957 w 743053"/>
              <a:gd name="connsiteY0" fmla="*/ 185070 h 587299"/>
              <a:gd name="connsiteX1" fmla="*/ 488545 w 743053"/>
              <a:gd name="connsiteY1" fmla="*/ 51238 h 587299"/>
              <a:gd name="connsiteX2" fmla="*/ 685096 w 743053"/>
              <a:gd name="connsiteY2" fmla="*/ 492499 h 587299"/>
              <a:gd name="connsiteX3" fmla="*/ 140802 w 743053"/>
              <a:gd name="connsiteY3" fmla="*/ 536061 h 587299"/>
              <a:gd name="connsiteX4" fmla="*/ 57957 w 743053"/>
              <a:gd name="connsiteY4" fmla="*/ 185070 h 587299"/>
              <a:gd name="connsiteX0" fmla="*/ 57957 w 663549"/>
              <a:gd name="connsiteY0" fmla="*/ 185070 h 587299"/>
              <a:gd name="connsiteX1" fmla="*/ 488545 w 663549"/>
              <a:gd name="connsiteY1" fmla="*/ 51238 h 587299"/>
              <a:gd name="connsiteX2" fmla="*/ 605592 w 663549"/>
              <a:gd name="connsiteY2" fmla="*/ 492499 h 587299"/>
              <a:gd name="connsiteX3" fmla="*/ 140802 w 663549"/>
              <a:gd name="connsiteY3" fmla="*/ 536061 h 587299"/>
              <a:gd name="connsiteX4" fmla="*/ 57957 w 663549"/>
              <a:gd name="connsiteY4" fmla="*/ 185070 h 587299"/>
              <a:gd name="connsiteX0" fmla="*/ 57957 w 671552"/>
              <a:gd name="connsiteY0" fmla="*/ 185070 h 587299"/>
              <a:gd name="connsiteX1" fmla="*/ 488545 w 671552"/>
              <a:gd name="connsiteY1" fmla="*/ 51238 h 587299"/>
              <a:gd name="connsiteX2" fmla="*/ 605592 w 671552"/>
              <a:gd name="connsiteY2" fmla="*/ 492499 h 587299"/>
              <a:gd name="connsiteX3" fmla="*/ 140802 w 671552"/>
              <a:gd name="connsiteY3" fmla="*/ 536061 h 587299"/>
              <a:gd name="connsiteX4" fmla="*/ 57957 w 671552"/>
              <a:gd name="connsiteY4" fmla="*/ 185070 h 58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552" h="587299">
                <a:moveTo>
                  <a:pt x="57957" y="185070"/>
                </a:moveTo>
                <a:cubicBezTo>
                  <a:pt x="115914" y="104266"/>
                  <a:pt x="397273" y="0"/>
                  <a:pt x="488545" y="51238"/>
                </a:cubicBezTo>
                <a:cubicBezTo>
                  <a:pt x="671552" y="149184"/>
                  <a:pt x="663549" y="411695"/>
                  <a:pt x="605592" y="492499"/>
                </a:cubicBezTo>
                <a:cubicBezTo>
                  <a:pt x="547635" y="573303"/>
                  <a:pt x="232074" y="587299"/>
                  <a:pt x="140802" y="536061"/>
                </a:cubicBezTo>
                <a:cubicBezTo>
                  <a:pt x="49530" y="484823"/>
                  <a:pt x="0" y="265874"/>
                  <a:pt x="57957" y="185070"/>
                </a:cubicBezTo>
                <a:close/>
              </a:path>
            </a:pathLst>
          </a:custGeom>
          <a:noFill/>
          <a:ln w="158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14" name="Text Placeholder 41"/>
          <p:cNvSpPr txBox="1">
            <a:spLocks/>
          </p:cNvSpPr>
          <p:nvPr/>
        </p:nvSpPr>
        <p:spPr bwMode="auto">
          <a:xfrm>
            <a:off x="5502572" y="1969609"/>
            <a:ext cx="31460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400050" lvl="1" indent="-285750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   </a:t>
            </a:r>
            <a:r>
              <a:rPr lang="en-US" sz="1600" u="sng" kern="0">
                <a:solidFill>
                  <a:srgbClr val="FF0000"/>
                </a:solidFill>
                <a:latin typeface="Calibri"/>
                <a:cs typeface="Calibri"/>
              </a:rPr>
              <a:t>Step 2</a:t>
            </a: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: else </a:t>
            </a:r>
            <a:b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GB" sz="1600">
                <a:solidFill>
                  <a:srgbClr val="FF0000"/>
                </a:solidFill>
                <a:sym typeface="Symbol"/>
              </a:rPr>
              <a:t></a:t>
            </a:r>
            <a:r>
              <a:rPr lang="en-US" sz="1600"/>
              <a:t> </a:t>
            </a: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construct SCC graph of </a:t>
            </a:r>
            <a:r>
              <a:rPr lang="en-US" sz="1600" b="1" kern="0">
                <a:solidFill>
                  <a:srgbClr val="FF0000"/>
                </a:solidFill>
                <a:latin typeface="Calibri"/>
                <a:cs typeface="Calibri"/>
              </a:rPr>
              <a:t>open</a:t>
            </a: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117" name="Text Placeholder 41"/>
          <p:cNvSpPr txBox="1">
            <a:spLocks/>
          </p:cNvSpPr>
          <p:nvPr/>
        </p:nvSpPr>
        <p:spPr bwMode="auto">
          <a:xfrm>
            <a:off x="6242021" y="3036407"/>
            <a:ext cx="1539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X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18" name="Text Placeholder 41"/>
          <p:cNvSpPr txBox="1">
            <a:spLocks/>
          </p:cNvSpPr>
          <p:nvPr/>
        </p:nvSpPr>
        <p:spPr bwMode="auto">
          <a:xfrm>
            <a:off x="6657854" y="3030788"/>
            <a:ext cx="6919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b="1" kern="0">
                <a:latin typeface="Calibri"/>
                <a:cs typeface="Calibri"/>
              </a:rPr>
              <a:t>poss</a:t>
            </a:r>
            <a:r>
              <a:rPr lang="en-US" sz="1800" kern="0">
                <a:latin typeface="Calibri"/>
                <a:cs typeface="Calibri"/>
              </a:rPr>
              <a:t>(</a:t>
            </a:r>
            <a:r>
              <a:rPr lang="en-US" sz="1800" i="1" kern="0">
                <a:latin typeface="Calibri"/>
                <a:cs typeface="Calibri"/>
              </a:rPr>
              <a:t>X</a:t>
            </a:r>
            <a:r>
              <a:rPr lang="en-US" sz="1800" kern="0">
                <a:latin typeface="Calibri"/>
                <a:cs typeface="Calibri"/>
              </a:rPr>
              <a:t>)</a:t>
            </a:r>
          </a:p>
        </p:txBody>
      </p:sp>
      <p:sp>
        <p:nvSpPr>
          <p:cNvPr id="119" name="Text Placeholder 41"/>
          <p:cNvSpPr txBox="1">
            <a:spLocks/>
          </p:cNvSpPr>
          <p:nvPr/>
        </p:nvSpPr>
        <p:spPr bwMode="auto">
          <a:xfrm>
            <a:off x="7540085" y="3030788"/>
            <a:ext cx="6346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b="1" kern="0">
                <a:latin typeface="Calibri"/>
                <a:cs typeface="Calibri"/>
              </a:rPr>
              <a:t>cert</a:t>
            </a:r>
            <a:r>
              <a:rPr lang="en-US" sz="1800" kern="0">
                <a:latin typeface="Calibri"/>
                <a:cs typeface="Calibri"/>
              </a:rPr>
              <a:t>(</a:t>
            </a:r>
            <a:r>
              <a:rPr lang="en-US" sz="1800" i="1" kern="0">
                <a:latin typeface="Calibri"/>
                <a:cs typeface="Calibri"/>
              </a:rPr>
              <a:t>X</a:t>
            </a:r>
            <a:r>
              <a:rPr lang="en-US" sz="1800" kern="0">
                <a:latin typeface="Calibri"/>
                <a:cs typeface="Calibri"/>
              </a:rPr>
              <a:t>)</a:t>
            </a:r>
          </a:p>
        </p:txBody>
      </p:sp>
      <p:cxnSp>
        <p:nvCxnSpPr>
          <p:cNvPr id="120" name="Straight Connector 119"/>
          <p:cNvCxnSpPr/>
          <p:nvPr/>
        </p:nvCxnSpPr>
        <p:spPr bwMode="auto">
          <a:xfrm>
            <a:off x="6117159" y="3403342"/>
            <a:ext cx="2157809" cy="158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Text Placeholder 41"/>
          <p:cNvSpPr txBox="1">
            <a:spLocks/>
          </p:cNvSpPr>
          <p:nvPr/>
        </p:nvSpPr>
        <p:spPr bwMode="auto">
          <a:xfrm>
            <a:off x="6242021" y="3446637"/>
            <a:ext cx="1463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A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22" name="Text Placeholder 41"/>
          <p:cNvSpPr txBox="1">
            <a:spLocks/>
          </p:cNvSpPr>
          <p:nvPr/>
        </p:nvSpPr>
        <p:spPr bwMode="auto">
          <a:xfrm>
            <a:off x="6657854" y="344101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v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23" name="Text Placeholder 41"/>
          <p:cNvSpPr txBox="1">
            <a:spLocks/>
          </p:cNvSpPr>
          <p:nvPr/>
        </p:nvSpPr>
        <p:spPr bwMode="auto">
          <a:xfrm>
            <a:off x="6242021" y="3720280"/>
            <a:ext cx="1383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B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25" name="Text Placeholder 41"/>
          <p:cNvSpPr txBox="1">
            <a:spLocks/>
          </p:cNvSpPr>
          <p:nvPr/>
        </p:nvSpPr>
        <p:spPr bwMode="auto">
          <a:xfrm>
            <a:off x="6657854" y="3720280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26" name="Text Placeholder 41"/>
          <p:cNvSpPr txBox="1">
            <a:spLocks/>
          </p:cNvSpPr>
          <p:nvPr/>
        </p:nvSpPr>
        <p:spPr bwMode="auto">
          <a:xfrm>
            <a:off x="6242021" y="3993923"/>
            <a:ext cx="1410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C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27" name="Text Placeholder 41"/>
          <p:cNvSpPr txBox="1">
            <a:spLocks/>
          </p:cNvSpPr>
          <p:nvPr/>
        </p:nvSpPr>
        <p:spPr bwMode="auto">
          <a:xfrm>
            <a:off x="6657854" y="3993923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u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29" name="Text Placeholder 41"/>
          <p:cNvSpPr txBox="1">
            <a:spLocks/>
          </p:cNvSpPr>
          <p:nvPr/>
        </p:nvSpPr>
        <p:spPr bwMode="auto">
          <a:xfrm>
            <a:off x="6242021" y="4267566"/>
            <a:ext cx="1548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D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1" name="Text Placeholder 41"/>
          <p:cNvSpPr txBox="1">
            <a:spLocks/>
          </p:cNvSpPr>
          <p:nvPr/>
        </p:nvSpPr>
        <p:spPr bwMode="auto">
          <a:xfrm>
            <a:off x="6242021" y="4541209"/>
            <a:ext cx="1282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E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3" name="Text Placeholder 41"/>
          <p:cNvSpPr txBox="1">
            <a:spLocks/>
          </p:cNvSpPr>
          <p:nvPr/>
        </p:nvSpPr>
        <p:spPr bwMode="auto">
          <a:xfrm>
            <a:off x="6242021" y="4814852"/>
            <a:ext cx="1282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F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5" name="Text Placeholder 41"/>
          <p:cNvSpPr txBox="1">
            <a:spLocks/>
          </p:cNvSpPr>
          <p:nvPr/>
        </p:nvSpPr>
        <p:spPr bwMode="auto">
          <a:xfrm>
            <a:off x="6242021" y="5088495"/>
            <a:ext cx="1667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G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7" name="Text Placeholder 41"/>
          <p:cNvSpPr txBox="1">
            <a:spLocks/>
          </p:cNvSpPr>
          <p:nvPr/>
        </p:nvSpPr>
        <p:spPr bwMode="auto">
          <a:xfrm>
            <a:off x="6242021" y="5362138"/>
            <a:ext cx="1667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H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39" name="Text Placeholder 41"/>
          <p:cNvSpPr txBox="1">
            <a:spLocks/>
          </p:cNvSpPr>
          <p:nvPr/>
        </p:nvSpPr>
        <p:spPr bwMode="auto">
          <a:xfrm>
            <a:off x="6242021" y="5635781"/>
            <a:ext cx="1026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J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40" name="Text Placeholder 41"/>
          <p:cNvSpPr txBox="1">
            <a:spLocks/>
          </p:cNvSpPr>
          <p:nvPr/>
        </p:nvSpPr>
        <p:spPr bwMode="auto">
          <a:xfrm>
            <a:off x="6657854" y="5635781"/>
            <a:ext cx="4744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lang="en-US" sz="1800" i="1" ker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41" name="Text Placeholder 41"/>
          <p:cNvSpPr txBox="1">
            <a:spLocks/>
          </p:cNvSpPr>
          <p:nvPr/>
        </p:nvSpPr>
        <p:spPr bwMode="auto">
          <a:xfrm>
            <a:off x="6242021" y="5909424"/>
            <a:ext cx="1539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K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42" name="Text Placeholder 41"/>
          <p:cNvSpPr txBox="1">
            <a:spLocks/>
          </p:cNvSpPr>
          <p:nvPr/>
        </p:nvSpPr>
        <p:spPr bwMode="auto">
          <a:xfrm>
            <a:off x="6657854" y="5909424"/>
            <a:ext cx="4744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lang="en-US" sz="1800" i="1" ker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43" name="Text Placeholder 41"/>
          <p:cNvSpPr txBox="1">
            <a:spLocks/>
          </p:cNvSpPr>
          <p:nvPr/>
        </p:nvSpPr>
        <p:spPr bwMode="auto">
          <a:xfrm>
            <a:off x="6242021" y="6183065"/>
            <a:ext cx="1098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L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45" name="Text Placeholder 41"/>
          <p:cNvSpPr txBox="1">
            <a:spLocks/>
          </p:cNvSpPr>
          <p:nvPr/>
        </p:nvSpPr>
        <p:spPr bwMode="auto">
          <a:xfrm>
            <a:off x="6657854" y="618306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47" name="Text Placeholder 41"/>
          <p:cNvSpPr txBox="1">
            <a:spLocks/>
          </p:cNvSpPr>
          <p:nvPr/>
        </p:nvSpPr>
        <p:spPr bwMode="auto">
          <a:xfrm>
            <a:off x="7540085" y="3441018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v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48" name="Text Placeholder 41"/>
          <p:cNvSpPr txBox="1">
            <a:spLocks/>
          </p:cNvSpPr>
          <p:nvPr/>
        </p:nvSpPr>
        <p:spPr bwMode="auto">
          <a:xfrm>
            <a:off x="7540085" y="3720280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w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49" name="Text Placeholder 41"/>
          <p:cNvSpPr txBox="1">
            <a:spLocks/>
          </p:cNvSpPr>
          <p:nvPr/>
        </p:nvSpPr>
        <p:spPr bwMode="auto">
          <a:xfrm>
            <a:off x="7540085" y="3993923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latin typeface="Calibri"/>
                <a:cs typeface="Calibri"/>
              </a:rPr>
              <a:t>{</a:t>
            </a:r>
            <a:r>
              <a:rPr lang="en-US" sz="1800" i="1" kern="0">
                <a:latin typeface="Calibri"/>
                <a:cs typeface="Calibri"/>
              </a:rPr>
              <a:t>u</a:t>
            </a:r>
            <a:r>
              <a:rPr lang="en-US" sz="1800" kern="0">
                <a:latin typeface="Calibri"/>
                <a:cs typeface="Calibri"/>
              </a:rPr>
              <a:t>}</a:t>
            </a:r>
          </a:p>
        </p:txBody>
      </p:sp>
      <p:sp>
        <p:nvSpPr>
          <p:cNvPr id="157" name="Text Placeholder 41"/>
          <p:cNvSpPr txBox="1">
            <a:spLocks/>
          </p:cNvSpPr>
          <p:nvPr/>
        </p:nvSpPr>
        <p:spPr bwMode="auto">
          <a:xfrm>
            <a:off x="7540085" y="5635781"/>
            <a:ext cx="1923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GB" sz="1800">
                <a:sym typeface="Symbol"/>
              </a:rPr>
              <a:t>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58" name="Text Placeholder 41"/>
          <p:cNvSpPr txBox="1">
            <a:spLocks/>
          </p:cNvSpPr>
          <p:nvPr/>
        </p:nvSpPr>
        <p:spPr bwMode="auto">
          <a:xfrm>
            <a:off x="7540085" y="5909424"/>
            <a:ext cx="1923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GB" sz="1800">
                <a:sym typeface="Symbol"/>
              </a:rPr>
              <a:t>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59" name="Text Placeholder 41"/>
          <p:cNvSpPr txBox="1">
            <a:spLocks/>
          </p:cNvSpPr>
          <p:nvPr/>
        </p:nvSpPr>
        <p:spPr bwMode="auto">
          <a:xfrm>
            <a:off x="7540085" y="6183065"/>
            <a:ext cx="163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i="1" kern="0">
                <a:latin typeface="Calibri"/>
                <a:cs typeface="Calibri"/>
              </a:rPr>
              <a:t>?</a:t>
            </a:r>
          </a:p>
        </p:txBody>
      </p:sp>
      <p:sp>
        <p:nvSpPr>
          <p:cNvPr id="161" name="AutoShape 33"/>
          <p:cNvSpPr>
            <a:spLocks noChangeArrowheads="1"/>
          </p:cNvSpPr>
          <p:nvPr/>
        </p:nvSpPr>
        <p:spPr bwMode="auto">
          <a:xfrm>
            <a:off x="3146111" y="2562522"/>
            <a:ext cx="584896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E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162" name="AutoShape 33"/>
          <p:cNvSpPr>
            <a:spLocks noChangeArrowheads="1"/>
          </p:cNvSpPr>
          <p:nvPr/>
        </p:nvSpPr>
        <p:spPr bwMode="auto">
          <a:xfrm>
            <a:off x="4239736" y="2562522"/>
            <a:ext cx="520775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F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77801" y="5296232"/>
            <a:ext cx="1436999" cy="323165"/>
          </a:xfrm>
          <a:prstGeom prst="rect">
            <a:avLst/>
          </a:prstGeom>
          <a:gradFill rotWithShape="1">
            <a:gsLst>
              <a:gs pos="0">
                <a:srgbClr val="D2DA7A">
                  <a:tint val="45000"/>
                  <a:satMod val="200000"/>
                </a:srgbClr>
              </a:gs>
              <a:gs pos="30000">
                <a:srgbClr val="D2DA7A">
                  <a:tint val="61000"/>
                  <a:satMod val="200000"/>
                </a:srgbClr>
              </a:gs>
              <a:gs pos="45000">
                <a:srgbClr val="D2DA7A">
                  <a:tint val="66000"/>
                  <a:satMod val="200000"/>
                </a:srgbClr>
              </a:gs>
              <a:gs pos="55000">
                <a:srgbClr val="D2DA7A">
                  <a:tint val="66000"/>
                  <a:satMod val="200000"/>
                </a:srgbClr>
              </a:gs>
              <a:gs pos="73000">
                <a:srgbClr val="D2DA7A">
                  <a:tint val="61000"/>
                  <a:satMod val="200000"/>
                </a:srgbClr>
              </a:gs>
              <a:gs pos="100000">
                <a:srgbClr val="D2DA7A">
                  <a:tint val="45000"/>
                  <a:satMod val="200000"/>
                </a:srgbClr>
              </a:gs>
            </a:gsLst>
            <a:lin ang="950000" scaled="1"/>
          </a:gradFill>
          <a:ln w="9525" cap="flat" cmpd="sng" algn="ctr">
            <a:solidFill>
              <a:srgbClr val="D2DA7A"/>
            </a:solidFill>
            <a:prstDash val="soli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wrap="none" tIns="9144" bIns="27432" rtlCol="0">
            <a:spAutoFit/>
          </a:bodyPr>
          <a:lstStyle/>
          <a:p>
            <a:pPr defTabSz="2656912" eaLnBrk="0" hangingPunct="0">
              <a:spcAft>
                <a:spcPts val="0"/>
              </a:spcAft>
              <a:tabLst>
                <a:tab pos="1790700" algn="l"/>
              </a:tabLst>
              <a:defRPr/>
            </a:pPr>
            <a:r>
              <a:rPr lang="en-US" sz="1800" kern="0" dirty="0">
                <a:solidFill>
                  <a:srgbClr val="0000FF"/>
                </a:solidFill>
                <a:latin typeface="Calibri"/>
                <a:cs typeface="Calibri"/>
                <a:sym typeface="Symbol"/>
              </a:rPr>
              <a:t>Tarjan [1972]</a:t>
            </a:r>
            <a:endParaRPr lang="en-US" sz="1800" dirty="0" smtClean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03" name="Text Placeholder 41"/>
          <p:cNvSpPr txBox="1">
            <a:spLocks/>
          </p:cNvSpPr>
          <p:nvPr/>
        </p:nvSpPr>
        <p:spPr bwMode="auto">
          <a:xfrm>
            <a:off x="5502572" y="742315"/>
            <a:ext cx="31460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73038" marR="0" lvl="1" indent="-173038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   Initialize </a:t>
            </a:r>
            <a:r>
              <a:rPr lang="en-US" sz="1600" b="1" kern="0">
                <a:solidFill>
                  <a:srgbClr val="000000"/>
                </a:solidFill>
                <a:latin typeface="Calibri"/>
                <a:cs typeface="Calibri"/>
              </a:rPr>
              <a:t>closed 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with explicit beliefs</a:t>
            </a:r>
          </a:p>
        </p:txBody>
      </p:sp>
      <p:sp>
        <p:nvSpPr>
          <p:cNvPr id="115" name="Text Placeholder 41"/>
          <p:cNvSpPr txBox="1">
            <a:spLocks/>
          </p:cNvSpPr>
          <p:nvPr/>
        </p:nvSpPr>
        <p:spPr bwMode="auto">
          <a:xfrm>
            <a:off x="5502572" y="979009"/>
            <a:ext cx="314602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68275" lvl="1" indent="-168275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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 MAIN</a:t>
            </a:r>
          </a:p>
          <a:p>
            <a:pPr marL="400050" lvl="1" indent="-285750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   </a:t>
            </a:r>
            <a:r>
              <a:rPr lang="en-US" sz="1600" u="sng" kern="0">
                <a:solidFill>
                  <a:srgbClr val="000000"/>
                </a:solidFill>
                <a:latin typeface="Calibri"/>
                <a:cs typeface="Calibri"/>
              </a:rPr>
              <a:t>Step 1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: if </a:t>
            </a:r>
            <a:r>
              <a:rPr lang="en-GB" sz="160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</a:t>
            </a:r>
            <a:r>
              <a:rPr lang="en-US" sz="160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 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preferred edges from </a:t>
            </a:r>
            <a:r>
              <a:rPr lang="en-US" sz="1600" b="1" kern="0">
                <a:solidFill>
                  <a:srgbClr val="000000"/>
                </a:solidFill>
                <a:latin typeface="Calibri"/>
                <a:cs typeface="Calibri"/>
              </a:rPr>
              <a:t>open 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to </a:t>
            </a:r>
            <a:r>
              <a:rPr lang="en-US" sz="1600" b="1" kern="0">
                <a:solidFill>
                  <a:srgbClr val="000000"/>
                </a:solidFill>
                <a:latin typeface="Calibri"/>
                <a:cs typeface="Calibri"/>
              </a:rPr>
              <a:t>closed </a:t>
            </a:r>
            <a:br>
              <a:rPr lang="en-US" sz="1600" b="1" ker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GB" sz="1600">
                <a:solidFill>
                  <a:srgbClr val="000000"/>
                </a:solidFill>
                <a:sym typeface="Symbol"/>
              </a:rPr>
              <a:t>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follow</a:t>
            </a:r>
          </a:p>
        </p:txBody>
      </p:sp>
      <p:sp>
        <p:nvSpPr>
          <p:cNvPr id="124" name="Text Placeholder 41"/>
          <p:cNvSpPr txBox="1">
            <a:spLocks/>
          </p:cNvSpPr>
          <p:nvPr/>
        </p:nvSpPr>
        <p:spPr bwMode="auto">
          <a:xfrm>
            <a:off x="5502572" y="505621"/>
            <a:ext cx="364142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73038" lvl="1" indent="-173038" defTabSz="862013" eaLnBrk="0" hangingPunct="0">
              <a:spcAft>
                <a:spcPts val="0"/>
              </a:spcAft>
              <a:buSzPct val="100000"/>
              <a:defRPr/>
            </a:pPr>
            <a:r>
              <a:rPr lang="en-US" sz="1600" kern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</a:t>
            </a:r>
            <a:r>
              <a:rPr lang="en-US" sz="1600" ker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Keep 2 sets: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closed</a:t>
            </a:r>
            <a:r>
              <a:rPr kumimoji="0" lang="en-US" sz="160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 /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open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201590" y="3007034"/>
            <a:ext cx="4845357" cy="1314152"/>
          </a:xfrm>
          <a:custGeom>
            <a:avLst/>
            <a:gdLst>
              <a:gd name="connsiteX0" fmla="*/ 0 w 3930166"/>
              <a:gd name="connsiteY0" fmla="*/ 107517 h 290632"/>
              <a:gd name="connsiteX1" fmla="*/ 665247 w 3930166"/>
              <a:gd name="connsiteY1" fmla="*/ 263753 h 290632"/>
              <a:gd name="connsiteX2" fmla="*/ 1537124 w 3930166"/>
              <a:gd name="connsiteY2" fmla="*/ 112557 h 290632"/>
              <a:gd name="connsiteX3" fmla="*/ 2676108 w 3930166"/>
              <a:gd name="connsiteY3" fmla="*/ 278872 h 290632"/>
              <a:gd name="connsiteX4" fmla="*/ 3744535 w 3930166"/>
              <a:gd name="connsiteY4" fmla="*/ 41999 h 290632"/>
              <a:gd name="connsiteX5" fmla="*/ 3789893 w 3930166"/>
              <a:gd name="connsiteY5" fmla="*/ 26879 h 290632"/>
              <a:gd name="connsiteX0" fmla="*/ 770890 w 4701056"/>
              <a:gd name="connsiteY0" fmla="*/ 107517 h 290632"/>
              <a:gd name="connsiteX1" fmla="*/ 110875 w 4701056"/>
              <a:gd name="connsiteY1" fmla="*/ 112557 h 290632"/>
              <a:gd name="connsiteX2" fmla="*/ 1436137 w 4701056"/>
              <a:gd name="connsiteY2" fmla="*/ 263753 h 290632"/>
              <a:gd name="connsiteX3" fmla="*/ 2308014 w 4701056"/>
              <a:gd name="connsiteY3" fmla="*/ 112557 h 290632"/>
              <a:gd name="connsiteX4" fmla="*/ 3446998 w 4701056"/>
              <a:gd name="connsiteY4" fmla="*/ 278872 h 290632"/>
              <a:gd name="connsiteX5" fmla="*/ 4515425 w 4701056"/>
              <a:gd name="connsiteY5" fmla="*/ 41999 h 290632"/>
              <a:gd name="connsiteX6" fmla="*/ 4560783 w 4701056"/>
              <a:gd name="connsiteY6" fmla="*/ 26879 h 290632"/>
              <a:gd name="connsiteX0" fmla="*/ 901113 w 4831279"/>
              <a:gd name="connsiteY0" fmla="*/ 146156 h 329271"/>
              <a:gd name="connsiteX1" fmla="*/ 119771 w 4831279"/>
              <a:gd name="connsiteY1" fmla="*/ 0 h 329271"/>
              <a:gd name="connsiteX2" fmla="*/ 241098 w 4831279"/>
              <a:gd name="connsiteY2" fmla="*/ 151196 h 329271"/>
              <a:gd name="connsiteX3" fmla="*/ 1566360 w 4831279"/>
              <a:gd name="connsiteY3" fmla="*/ 302392 h 329271"/>
              <a:gd name="connsiteX4" fmla="*/ 2438237 w 4831279"/>
              <a:gd name="connsiteY4" fmla="*/ 151196 h 329271"/>
              <a:gd name="connsiteX5" fmla="*/ 3577221 w 4831279"/>
              <a:gd name="connsiteY5" fmla="*/ 317511 h 329271"/>
              <a:gd name="connsiteX6" fmla="*/ 4645648 w 4831279"/>
              <a:gd name="connsiteY6" fmla="*/ 80638 h 329271"/>
              <a:gd name="connsiteX7" fmla="*/ 4691006 w 4831279"/>
              <a:gd name="connsiteY7" fmla="*/ 65518 h 329271"/>
              <a:gd name="connsiteX0" fmla="*/ 0 w 4929895"/>
              <a:gd name="connsiteY0" fmla="*/ 0 h 354470"/>
              <a:gd name="connsiteX1" fmla="*/ 218387 w 4929895"/>
              <a:gd name="connsiteY1" fmla="*/ 25199 h 354470"/>
              <a:gd name="connsiteX2" fmla="*/ 339714 w 4929895"/>
              <a:gd name="connsiteY2" fmla="*/ 176395 h 354470"/>
              <a:gd name="connsiteX3" fmla="*/ 1664976 w 4929895"/>
              <a:gd name="connsiteY3" fmla="*/ 327591 h 354470"/>
              <a:gd name="connsiteX4" fmla="*/ 2536853 w 4929895"/>
              <a:gd name="connsiteY4" fmla="*/ 176395 h 354470"/>
              <a:gd name="connsiteX5" fmla="*/ 3675837 w 4929895"/>
              <a:gd name="connsiteY5" fmla="*/ 342710 h 354470"/>
              <a:gd name="connsiteX6" fmla="*/ 4744264 w 4929895"/>
              <a:gd name="connsiteY6" fmla="*/ 105837 h 354470"/>
              <a:gd name="connsiteX7" fmla="*/ 4789622 w 4929895"/>
              <a:gd name="connsiteY7" fmla="*/ 90717 h 354470"/>
              <a:gd name="connsiteX0" fmla="*/ 0 w 4929895"/>
              <a:gd name="connsiteY0" fmla="*/ 0 h 354470"/>
              <a:gd name="connsiteX1" fmla="*/ 339714 w 4929895"/>
              <a:gd name="connsiteY1" fmla="*/ 176395 h 354470"/>
              <a:gd name="connsiteX2" fmla="*/ 1664976 w 4929895"/>
              <a:gd name="connsiteY2" fmla="*/ 327591 h 354470"/>
              <a:gd name="connsiteX3" fmla="*/ 2536853 w 4929895"/>
              <a:gd name="connsiteY3" fmla="*/ 176395 h 354470"/>
              <a:gd name="connsiteX4" fmla="*/ 3675837 w 4929895"/>
              <a:gd name="connsiteY4" fmla="*/ 342710 h 354470"/>
              <a:gd name="connsiteX5" fmla="*/ 4744264 w 4929895"/>
              <a:gd name="connsiteY5" fmla="*/ 105837 h 354470"/>
              <a:gd name="connsiteX6" fmla="*/ 4789622 w 4929895"/>
              <a:gd name="connsiteY6" fmla="*/ 90717 h 354470"/>
              <a:gd name="connsiteX0" fmla="*/ 0 w 4929895"/>
              <a:gd name="connsiteY0" fmla="*/ 0 h 354470"/>
              <a:gd name="connsiteX1" fmla="*/ 815314 w 4929895"/>
              <a:gd name="connsiteY1" fmla="*/ 176395 h 354470"/>
              <a:gd name="connsiteX2" fmla="*/ 1664976 w 4929895"/>
              <a:gd name="connsiteY2" fmla="*/ 327591 h 354470"/>
              <a:gd name="connsiteX3" fmla="*/ 2536853 w 4929895"/>
              <a:gd name="connsiteY3" fmla="*/ 176395 h 354470"/>
              <a:gd name="connsiteX4" fmla="*/ 3675837 w 4929895"/>
              <a:gd name="connsiteY4" fmla="*/ 342710 h 354470"/>
              <a:gd name="connsiteX5" fmla="*/ 4744264 w 4929895"/>
              <a:gd name="connsiteY5" fmla="*/ 105837 h 354470"/>
              <a:gd name="connsiteX6" fmla="*/ 4789622 w 4929895"/>
              <a:gd name="connsiteY6" fmla="*/ 90717 h 354470"/>
              <a:gd name="connsiteX0" fmla="*/ 0 w 5046368"/>
              <a:gd name="connsiteY0" fmla="*/ 67199 h 290632"/>
              <a:gd name="connsiteX1" fmla="*/ 931787 w 5046368"/>
              <a:gd name="connsiteY1" fmla="*/ 112557 h 290632"/>
              <a:gd name="connsiteX2" fmla="*/ 1781449 w 5046368"/>
              <a:gd name="connsiteY2" fmla="*/ 263753 h 290632"/>
              <a:gd name="connsiteX3" fmla="*/ 2653326 w 5046368"/>
              <a:gd name="connsiteY3" fmla="*/ 112557 h 290632"/>
              <a:gd name="connsiteX4" fmla="*/ 3792310 w 5046368"/>
              <a:gd name="connsiteY4" fmla="*/ 278872 h 290632"/>
              <a:gd name="connsiteX5" fmla="*/ 4860737 w 5046368"/>
              <a:gd name="connsiteY5" fmla="*/ 41999 h 290632"/>
              <a:gd name="connsiteX6" fmla="*/ 4906095 w 5046368"/>
              <a:gd name="connsiteY6" fmla="*/ 26879 h 290632"/>
              <a:gd name="connsiteX0" fmla="*/ 0 w 5046368"/>
              <a:gd name="connsiteY0" fmla="*/ 67199 h 290632"/>
              <a:gd name="connsiteX1" fmla="*/ 931787 w 5046368"/>
              <a:gd name="connsiteY1" fmla="*/ 112557 h 290632"/>
              <a:gd name="connsiteX2" fmla="*/ 1781449 w 5046368"/>
              <a:gd name="connsiteY2" fmla="*/ 263753 h 290632"/>
              <a:gd name="connsiteX3" fmla="*/ 2653326 w 5046368"/>
              <a:gd name="connsiteY3" fmla="*/ 112557 h 290632"/>
              <a:gd name="connsiteX4" fmla="*/ 3792310 w 5046368"/>
              <a:gd name="connsiteY4" fmla="*/ 278872 h 290632"/>
              <a:gd name="connsiteX5" fmla="*/ 4860737 w 5046368"/>
              <a:gd name="connsiteY5" fmla="*/ 41999 h 290632"/>
              <a:gd name="connsiteX6" fmla="*/ 4906095 w 5046368"/>
              <a:gd name="connsiteY6" fmla="*/ 26879 h 290632"/>
              <a:gd name="connsiteX0" fmla="*/ 0 w 5046368"/>
              <a:gd name="connsiteY0" fmla="*/ 67199 h 319191"/>
              <a:gd name="connsiteX1" fmla="*/ 931787 w 5046368"/>
              <a:gd name="connsiteY1" fmla="*/ 112557 h 319191"/>
              <a:gd name="connsiteX2" fmla="*/ 1781449 w 5046368"/>
              <a:gd name="connsiteY2" fmla="*/ 263753 h 319191"/>
              <a:gd name="connsiteX3" fmla="*/ 2653326 w 5046368"/>
              <a:gd name="connsiteY3" fmla="*/ 283912 h 319191"/>
              <a:gd name="connsiteX4" fmla="*/ 3792310 w 5046368"/>
              <a:gd name="connsiteY4" fmla="*/ 278872 h 319191"/>
              <a:gd name="connsiteX5" fmla="*/ 4860737 w 5046368"/>
              <a:gd name="connsiteY5" fmla="*/ 41999 h 319191"/>
              <a:gd name="connsiteX6" fmla="*/ 4906095 w 5046368"/>
              <a:gd name="connsiteY6" fmla="*/ 26879 h 319191"/>
              <a:gd name="connsiteX0" fmla="*/ 0 w 5046368"/>
              <a:gd name="connsiteY0" fmla="*/ 126837 h 1188568"/>
              <a:gd name="connsiteX1" fmla="*/ 931787 w 5046368"/>
              <a:gd name="connsiteY1" fmla="*/ 172195 h 1188568"/>
              <a:gd name="connsiteX2" fmla="*/ 1781449 w 5046368"/>
              <a:gd name="connsiteY2" fmla="*/ 1160009 h 1188568"/>
              <a:gd name="connsiteX3" fmla="*/ 2653326 w 5046368"/>
              <a:gd name="connsiteY3" fmla="*/ 343550 h 1188568"/>
              <a:gd name="connsiteX4" fmla="*/ 3792310 w 5046368"/>
              <a:gd name="connsiteY4" fmla="*/ 338510 h 1188568"/>
              <a:gd name="connsiteX5" fmla="*/ 4860737 w 5046368"/>
              <a:gd name="connsiteY5" fmla="*/ 101637 h 1188568"/>
              <a:gd name="connsiteX6" fmla="*/ 4906095 w 5046368"/>
              <a:gd name="connsiteY6" fmla="*/ 86517 h 1188568"/>
              <a:gd name="connsiteX0" fmla="*/ 0 w 5046368"/>
              <a:gd name="connsiteY0" fmla="*/ 67199 h 1223008"/>
              <a:gd name="connsiteX1" fmla="*/ 868697 w 5046368"/>
              <a:gd name="connsiteY1" fmla="*/ 1019733 h 1223008"/>
              <a:gd name="connsiteX2" fmla="*/ 1781449 w 5046368"/>
              <a:gd name="connsiteY2" fmla="*/ 1100371 h 1223008"/>
              <a:gd name="connsiteX3" fmla="*/ 2653326 w 5046368"/>
              <a:gd name="connsiteY3" fmla="*/ 283912 h 1223008"/>
              <a:gd name="connsiteX4" fmla="*/ 3792310 w 5046368"/>
              <a:gd name="connsiteY4" fmla="*/ 278872 h 1223008"/>
              <a:gd name="connsiteX5" fmla="*/ 4860737 w 5046368"/>
              <a:gd name="connsiteY5" fmla="*/ 41999 h 1223008"/>
              <a:gd name="connsiteX6" fmla="*/ 4906095 w 5046368"/>
              <a:gd name="connsiteY6" fmla="*/ 26879 h 1223008"/>
              <a:gd name="connsiteX0" fmla="*/ 0 w 5046368"/>
              <a:gd name="connsiteY0" fmla="*/ 974375 h 1223008"/>
              <a:gd name="connsiteX1" fmla="*/ 868697 w 5046368"/>
              <a:gd name="connsiteY1" fmla="*/ 1019733 h 1223008"/>
              <a:gd name="connsiteX2" fmla="*/ 1781449 w 5046368"/>
              <a:gd name="connsiteY2" fmla="*/ 1100371 h 1223008"/>
              <a:gd name="connsiteX3" fmla="*/ 2653326 w 5046368"/>
              <a:gd name="connsiteY3" fmla="*/ 283912 h 1223008"/>
              <a:gd name="connsiteX4" fmla="*/ 3792310 w 5046368"/>
              <a:gd name="connsiteY4" fmla="*/ 278872 h 1223008"/>
              <a:gd name="connsiteX5" fmla="*/ 4860737 w 5046368"/>
              <a:gd name="connsiteY5" fmla="*/ 41999 h 1223008"/>
              <a:gd name="connsiteX6" fmla="*/ 4906095 w 5046368"/>
              <a:gd name="connsiteY6" fmla="*/ 26879 h 1223008"/>
              <a:gd name="connsiteX0" fmla="*/ 0 w 5046368"/>
              <a:gd name="connsiteY0" fmla="*/ 974375 h 1209568"/>
              <a:gd name="connsiteX1" fmla="*/ 868697 w 5046368"/>
              <a:gd name="connsiteY1" fmla="*/ 1019733 h 1209568"/>
              <a:gd name="connsiteX2" fmla="*/ 1781449 w 5046368"/>
              <a:gd name="connsiteY2" fmla="*/ 1100371 h 1209568"/>
              <a:gd name="connsiteX3" fmla="*/ 2779505 w 5046368"/>
              <a:gd name="connsiteY3" fmla="*/ 364550 h 1209568"/>
              <a:gd name="connsiteX4" fmla="*/ 3792310 w 5046368"/>
              <a:gd name="connsiteY4" fmla="*/ 278872 h 1209568"/>
              <a:gd name="connsiteX5" fmla="*/ 4860737 w 5046368"/>
              <a:gd name="connsiteY5" fmla="*/ 41999 h 1209568"/>
              <a:gd name="connsiteX6" fmla="*/ 4906095 w 5046368"/>
              <a:gd name="connsiteY6" fmla="*/ 26879 h 1209568"/>
              <a:gd name="connsiteX0" fmla="*/ 0 w 5046368"/>
              <a:gd name="connsiteY0" fmla="*/ 974375 h 1275086"/>
              <a:gd name="connsiteX1" fmla="*/ 868697 w 5046368"/>
              <a:gd name="connsiteY1" fmla="*/ 1019733 h 1275086"/>
              <a:gd name="connsiteX2" fmla="*/ 1946453 w 5046368"/>
              <a:gd name="connsiteY2" fmla="*/ 1165889 h 1275086"/>
              <a:gd name="connsiteX3" fmla="*/ 2779505 w 5046368"/>
              <a:gd name="connsiteY3" fmla="*/ 364550 h 1275086"/>
              <a:gd name="connsiteX4" fmla="*/ 3792310 w 5046368"/>
              <a:gd name="connsiteY4" fmla="*/ 278872 h 1275086"/>
              <a:gd name="connsiteX5" fmla="*/ 4860737 w 5046368"/>
              <a:gd name="connsiteY5" fmla="*/ 41999 h 1275086"/>
              <a:gd name="connsiteX6" fmla="*/ 4906095 w 5046368"/>
              <a:gd name="connsiteY6" fmla="*/ 26879 h 1275086"/>
              <a:gd name="connsiteX0" fmla="*/ 0 w 5046368"/>
              <a:gd name="connsiteY0" fmla="*/ 974375 h 1167569"/>
              <a:gd name="connsiteX1" fmla="*/ 868697 w 5046368"/>
              <a:gd name="connsiteY1" fmla="*/ 1019733 h 1167569"/>
              <a:gd name="connsiteX2" fmla="*/ 1946453 w 5046368"/>
              <a:gd name="connsiteY2" fmla="*/ 1165889 h 1167569"/>
              <a:gd name="connsiteX3" fmla="*/ 3099806 w 5046368"/>
              <a:gd name="connsiteY3" fmla="*/ 1019733 h 1167569"/>
              <a:gd name="connsiteX4" fmla="*/ 3792310 w 5046368"/>
              <a:gd name="connsiteY4" fmla="*/ 278872 h 1167569"/>
              <a:gd name="connsiteX5" fmla="*/ 4860737 w 5046368"/>
              <a:gd name="connsiteY5" fmla="*/ 41999 h 1167569"/>
              <a:gd name="connsiteX6" fmla="*/ 4906095 w 5046368"/>
              <a:gd name="connsiteY6" fmla="*/ 26879 h 1167569"/>
              <a:gd name="connsiteX0" fmla="*/ 0 w 5046368"/>
              <a:gd name="connsiteY0" fmla="*/ 974375 h 1167569"/>
              <a:gd name="connsiteX1" fmla="*/ 868697 w 5046368"/>
              <a:gd name="connsiteY1" fmla="*/ 1019733 h 1167569"/>
              <a:gd name="connsiteX2" fmla="*/ 1946453 w 5046368"/>
              <a:gd name="connsiteY2" fmla="*/ 1165889 h 1167569"/>
              <a:gd name="connsiteX3" fmla="*/ 3167749 w 5046368"/>
              <a:gd name="connsiteY3" fmla="*/ 1019733 h 1167569"/>
              <a:gd name="connsiteX4" fmla="*/ 3792310 w 5046368"/>
              <a:gd name="connsiteY4" fmla="*/ 278872 h 1167569"/>
              <a:gd name="connsiteX5" fmla="*/ 4860737 w 5046368"/>
              <a:gd name="connsiteY5" fmla="*/ 41999 h 1167569"/>
              <a:gd name="connsiteX6" fmla="*/ 4906095 w 5046368"/>
              <a:gd name="connsiteY6" fmla="*/ 26879 h 1167569"/>
              <a:gd name="connsiteX0" fmla="*/ 0 w 4860737"/>
              <a:gd name="connsiteY0" fmla="*/ 932376 h 1125570"/>
              <a:gd name="connsiteX1" fmla="*/ 868697 w 4860737"/>
              <a:gd name="connsiteY1" fmla="*/ 977734 h 1125570"/>
              <a:gd name="connsiteX2" fmla="*/ 1946453 w 4860737"/>
              <a:gd name="connsiteY2" fmla="*/ 1123890 h 1125570"/>
              <a:gd name="connsiteX3" fmla="*/ 3167749 w 4860737"/>
              <a:gd name="connsiteY3" fmla="*/ 977734 h 1125570"/>
              <a:gd name="connsiteX4" fmla="*/ 3792310 w 4860737"/>
              <a:gd name="connsiteY4" fmla="*/ 236873 h 1125570"/>
              <a:gd name="connsiteX5" fmla="*/ 4860737 w 4860737"/>
              <a:gd name="connsiteY5" fmla="*/ 0 h 1125570"/>
              <a:gd name="connsiteX0" fmla="*/ 0 w 4933466"/>
              <a:gd name="connsiteY0" fmla="*/ 932376 h 1211248"/>
              <a:gd name="connsiteX1" fmla="*/ 868697 w 4933466"/>
              <a:gd name="connsiteY1" fmla="*/ 977734 h 1211248"/>
              <a:gd name="connsiteX2" fmla="*/ 1946453 w 4933466"/>
              <a:gd name="connsiteY2" fmla="*/ 1123890 h 1211248"/>
              <a:gd name="connsiteX3" fmla="*/ 3167749 w 4933466"/>
              <a:gd name="connsiteY3" fmla="*/ 977734 h 1211248"/>
              <a:gd name="connsiteX4" fmla="*/ 4651301 w 4933466"/>
              <a:gd name="connsiteY4" fmla="*/ 1048292 h 1211248"/>
              <a:gd name="connsiteX5" fmla="*/ 4860737 w 4933466"/>
              <a:gd name="connsiteY5" fmla="*/ 0 h 1211248"/>
              <a:gd name="connsiteX0" fmla="*/ 0 w 4651301"/>
              <a:gd name="connsiteY0" fmla="*/ 0 h 278872"/>
              <a:gd name="connsiteX1" fmla="*/ 868697 w 4651301"/>
              <a:gd name="connsiteY1" fmla="*/ 45358 h 278872"/>
              <a:gd name="connsiteX2" fmla="*/ 1946453 w 4651301"/>
              <a:gd name="connsiteY2" fmla="*/ 191514 h 278872"/>
              <a:gd name="connsiteX3" fmla="*/ 3167749 w 4651301"/>
              <a:gd name="connsiteY3" fmla="*/ 45358 h 278872"/>
              <a:gd name="connsiteX4" fmla="*/ 4651301 w 4651301"/>
              <a:gd name="connsiteY4" fmla="*/ 115916 h 278872"/>
              <a:gd name="connsiteX0" fmla="*/ 0 w 4835717"/>
              <a:gd name="connsiteY0" fmla="*/ 0 h 278872"/>
              <a:gd name="connsiteX1" fmla="*/ 868697 w 4835717"/>
              <a:gd name="connsiteY1" fmla="*/ 45358 h 278872"/>
              <a:gd name="connsiteX2" fmla="*/ 1946453 w 4835717"/>
              <a:gd name="connsiteY2" fmla="*/ 191514 h 278872"/>
              <a:gd name="connsiteX3" fmla="*/ 3167749 w 4835717"/>
              <a:gd name="connsiteY3" fmla="*/ 45358 h 278872"/>
              <a:gd name="connsiteX4" fmla="*/ 4835717 w 4835717"/>
              <a:gd name="connsiteY4" fmla="*/ 115916 h 278872"/>
              <a:gd name="connsiteX0" fmla="*/ 0 w 4835717"/>
              <a:gd name="connsiteY0" fmla="*/ 0 h 208314"/>
              <a:gd name="connsiteX1" fmla="*/ 868697 w 4835717"/>
              <a:gd name="connsiteY1" fmla="*/ 45358 h 208314"/>
              <a:gd name="connsiteX2" fmla="*/ 1946453 w 4835717"/>
              <a:gd name="connsiteY2" fmla="*/ 191514 h 208314"/>
              <a:gd name="connsiteX3" fmla="*/ 3167749 w 4835717"/>
              <a:gd name="connsiteY3" fmla="*/ 45358 h 208314"/>
              <a:gd name="connsiteX4" fmla="*/ 4835717 w 4835717"/>
              <a:gd name="connsiteY4" fmla="*/ 115916 h 208314"/>
              <a:gd name="connsiteX0" fmla="*/ 0 w 4835717"/>
              <a:gd name="connsiteY0" fmla="*/ 0 h 1131450"/>
              <a:gd name="connsiteX1" fmla="*/ 868697 w 4835717"/>
              <a:gd name="connsiteY1" fmla="*/ 45358 h 1131450"/>
              <a:gd name="connsiteX2" fmla="*/ 1946453 w 4835717"/>
              <a:gd name="connsiteY2" fmla="*/ 191514 h 1131450"/>
              <a:gd name="connsiteX3" fmla="*/ 3259958 w 4835717"/>
              <a:gd name="connsiteY3" fmla="*/ 1118850 h 1131450"/>
              <a:gd name="connsiteX4" fmla="*/ 4835717 w 4835717"/>
              <a:gd name="connsiteY4" fmla="*/ 115916 h 1131450"/>
              <a:gd name="connsiteX0" fmla="*/ 0 w 4835717"/>
              <a:gd name="connsiteY0" fmla="*/ 0 h 1201168"/>
              <a:gd name="connsiteX1" fmla="*/ 868697 w 4835717"/>
              <a:gd name="connsiteY1" fmla="*/ 45358 h 1201168"/>
              <a:gd name="connsiteX2" fmla="*/ 2184253 w 4835717"/>
              <a:gd name="connsiteY2" fmla="*/ 609823 h 1201168"/>
              <a:gd name="connsiteX3" fmla="*/ 3259958 w 4835717"/>
              <a:gd name="connsiteY3" fmla="*/ 1118850 h 1201168"/>
              <a:gd name="connsiteX4" fmla="*/ 4835717 w 4835717"/>
              <a:gd name="connsiteY4" fmla="*/ 115916 h 1201168"/>
              <a:gd name="connsiteX0" fmla="*/ 0 w 4665860"/>
              <a:gd name="connsiteY0" fmla="*/ 0 h 1200328"/>
              <a:gd name="connsiteX1" fmla="*/ 868697 w 4665860"/>
              <a:gd name="connsiteY1" fmla="*/ 45358 h 1200328"/>
              <a:gd name="connsiteX2" fmla="*/ 2184253 w 4665860"/>
              <a:gd name="connsiteY2" fmla="*/ 609823 h 1200328"/>
              <a:gd name="connsiteX3" fmla="*/ 3259958 w 4665860"/>
              <a:gd name="connsiteY3" fmla="*/ 1118850 h 1200328"/>
              <a:gd name="connsiteX4" fmla="*/ 4665860 w 4665860"/>
              <a:gd name="connsiteY4" fmla="*/ 1098690 h 1200328"/>
              <a:gd name="connsiteX0" fmla="*/ 0 w 4665860"/>
              <a:gd name="connsiteY0" fmla="*/ 0 h 1351524"/>
              <a:gd name="connsiteX1" fmla="*/ 868697 w 4665860"/>
              <a:gd name="connsiteY1" fmla="*/ 45358 h 1351524"/>
              <a:gd name="connsiteX2" fmla="*/ 2184253 w 4665860"/>
              <a:gd name="connsiteY2" fmla="*/ 609823 h 1351524"/>
              <a:gd name="connsiteX3" fmla="*/ 3114367 w 4665860"/>
              <a:gd name="connsiteY3" fmla="*/ 1270046 h 1351524"/>
              <a:gd name="connsiteX4" fmla="*/ 4665860 w 4665860"/>
              <a:gd name="connsiteY4" fmla="*/ 1098690 h 1351524"/>
              <a:gd name="connsiteX0" fmla="*/ 0 w 4665860"/>
              <a:gd name="connsiteY0" fmla="*/ 0 h 1366643"/>
              <a:gd name="connsiteX1" fmla="*/ 868697 w 4665860"/>
              <a:gd name="connsiteY1" fmla="*/ 45358 h 1366643"/>
              <a:gd name="connsiteX2" fmla="*/ 2038662 w 4665860"/>
              <a:gd name="connsiteY2" fmla="*/ 519105 h 1366643"/>
              <a:gd name="connsiteX3" fmla="*/ 3114367 w 4665860"/>
              <a:gd name="connsiteY3" fmla="*/ 1270046 h 1366643"/>
              <a:gd name="connsiteX4" fmla="*/ 4665860 w 4665860"/>
              <a:gd name="connsiteY4" fmla="*/ 1098690 h 1366643"/>
              <a:gd name="connsiteX0" fmla="*/ 0 w 4665860"/>
              <a:gd name="connsiteY0" fmla="*/ 0 h 1366644"/>
              <a:gd name="connsiteX1" fmla="*/ 868697 w 4665860"/>
              <a:gd name="connsiteY1" fmla="*/ 45358 h 1366644"/>
              <a:gd name="connsiteX2" fmla="*/ 2232784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868697 w 4665860"/>
              <a:gd name="connsiteY1" fmla="*/ 45358 h 1366644"/>
              <a:gd name="connsiteX2" fmla="*/ 2232784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868697 w 4665860"/>
              <a:gd name="connsiteY1" fmla="*/ 45358 h 1366644"/>
              <a:gd name="connsiteX2" fmla="*/ 2232784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868697 w 4665860"/>
              <a:gd name="connsiteY1" fmla="*/ 45358 h 1366644"/>
              <a:gd name="connsiteX2" fmla="*/ 2232784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868697 w 4665860"/>
              <a:gd name="connsiteY1" fmla="*/ 45358 h 1366644"/>
              <a:gd name="connsiteX2" fmla="*/ 2232784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868697 w 4665860"/>
              <a:gd name="connsiteY1" fmla="*/ 45358 h 1366644"/>
              <a:gd name="connsiteX2" fmla="*/ 2308180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868697 w 4665860"/>
              <a:gd name="connsiteY1" fmla="*/ 45358 h 1366644"/>
              <a:gd name="connsiteX2" fmla="*/ 2308180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868697 w 4665860"/>
              <a:gd name="connsiteY1" fmla="*/ 45358 h 1366644"/>
              <a:gd name="connsiteX2" fmla="*/ 2308180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1062819 w 4665860"/>
              <a:gd name="connsiteY1" fmla="*/ 59087 h 1366644"/>
              <a:gd name="connsiteX2" fmla="*/ 2308180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366644"/>
              <a:gd name="connsiteX1" fmla="*/ 1062819 w 4665860"/>
              <a:gd name="connsiteY1" fmla="*/ 59087 h 1366644"/>
              <a:gd name="connsiteX2" fmla="*/ 2308180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2451 h 1369095"/>
              <a:gd name="connsiteX1" fmla="*/ 1062819 w 4665860"/>
              <a:gd name="connsiteY1" fmla="*/ 61538 h 1369095"/>
              <a:gd name="connsiteX2" fmla="*/ 2308180 w 4665860"/>
              <a:gd name="connsiteY2" fmla="*/ 521556 h 1369095"/>
              <a:gd name="connsiteX3" fmla="*/ 3114367 w 4665860"/>
              <a:gd name="connsiteY3" fmla="*/ 1272497 h 1369095"/>
              <a:gd name="connsiteX4" fmla="*/ 4665860 w 4665860"/>
              <a:gd name="connsiteY4" fmla="*/ 1101141 h 1369095"/>
              <a:gd name="connsiteX0" fmla="*/ 0 w 4665860"/>
              <a:gd name="connsiteY0" fmla="*/ 0 h 1366644"/>
              <a:gd name="connsiteX1" fmla="*/ 1062819 w 4665860"/>
              <a:gd name="connsiteY1" fmla="*/ 59087 h 1366644"/>
              <a:gd name="connsiteX2" fmla="*/ 2308180 w 4665860"/>
              <a:gd name="connsiteY2" fmla="*/ 519105 h 1366644"/>
              <a:gd name="connsiteX3" fmla="*/ 3114367 w 4665860"/>
              <a:gd name="connsiteY3" fmla="*/ 1270046 h 1366644"/>
              <a:gd name="connsiteX4" fmla="*/ 4665860 w 4665860"/>
              <a:gd name="connsiteY4" fmla="*/ 1098690 h 1366644"/>
              <a:gd name="connsiteX0" fmla="*/ 0 w 4665860"/>
              <a:gd name="connsiteY0" fmla="*/ 0 h 1286722"/>
              <a:gd name="connsiteX1" fmla="*/ 1062819 w 4665860"/>
              <a:gd name="connsiteY1" fmla="*/ 59087 h 1286722"/>
              <a:gd name="connsiteX2" fmla="*/ 2308180 w 4665860"/>
              <a:gd name="connsiteY2" fmla="*/ 519105 h 1286722"/>
              <a:gd name="connsiteX3" fmla="*/ 3114367 w 4665860"/>
              <a:gd name="connsiteY3" fmla="*/ 1190124 h 1286722"/>
              <a:gd name="connsiteX4" fmla="*/ 4665860 w 4665860"/>
              <a:gd name="connsiteY4" fmla="*/ 1098690 h 1286722"/>
              <a:gd name="connsiteX0" fmla="*/ 0 w 4665860"/>
              <a:gd name="connsiteY0" fmla="*/ 0 h 1286722"/>
              <a:gd name="connsiteX1" fmla="*/ 1062819 w 4665860"/>
              <a:gd name="connsiteY1" fmla="*/ 59087 h 1286722"/>
              <a:gd name="connsiteX2" fmla="*/ 2308180 w 4665860"/>
              <a:gd name="connsiteY2" fmla="*/ 519105 h 1286722"/>
              <a:gd name="connsiteX3" fmla="*/ 3114367 w 4665860"/>
              <a:gd name="connsiteY3" fmla="*/ 1190124 h 1286722"/>
              <a:gd name="connsiteX4" fmla="*/ 4665860 w 4665860"/>
              <a:gd name="connsiteY4" fmla="*/ 1098690 h 1286722"/>
              <a:gd name="connsiteX0" fmla="*/ 0 w 4665860"/>
              <a:gd name="connsiteY0" fmla="*/ 0 h 1286722"/>
              <a:gd name="connsiteX1" fmla="*/ 1062819 w 4665860"/>
              <a:gd name="connsiteY1" fmla="*/ 59087 h 1286722"/>
              <a:gd name="connsiteX2" fmla="*/ 2308180 w 4665860"/>
              <a:gd name="connsiteY2" fmla="*/ 519105 h 1286722"/>
              <a:gd name="connsiteX3" fmla="*/ 3114367 w 4665860"/>
              <a:gd name="connsiteY3" fmla="*/ 1190124 h 1286722"/>
              <a:gd name="connsiteX4" fmla="*/ 4665860 w 4665860"/>
              <a:gd name="connsiteY4" fmla="*/ 1098690 h 1286722"/>
              <a:gd name="connsiteX0" fmla="*/ 0 w 4665860"/>
              <a:gd name="connsiteY0" fmla="*/ 0 h 1286722"/>
              <a:gd name="connsiteX1" fmla="*/ 1062819 w 4665860"/>
              <a:gd name="connsiteY1" fmla="*/ 59087 h 1286722"/>
              <a:gd name="connsiteX2" fmla="*/ 2308180 w 4665860"/>
              <a:gd name="connsiteY2" fmla="*/ 519105 h 1286722"/>
              <a:gd name="connsiteX3" fmla="*/ 3114367 w 4665860"/>
              <a:gd name="connsiteY3" fmla="*/ 1190124 h 1286722"/>
              <a:gd name="connsiteX4" fmla="*/ 4665860 w 4665860"/>
              <a:gd name="connsiteY4" fmla="*/ 1098690 h 1286722"/>
              <a:gd name="connsiteX0" fmla="*/ 0 w 4665860"/>
              <a:gd name="connsiteY0" fmla="*/ 0 h 1286722"/>
              <a:gd name="connsiteX1" fmla="*/ 1062819 w 4665860"/>
              <a:gd name="connsiteY1" fmla="*/ 59087 h 1286722"/>
              <a:gd name="connsiteX2" fmla="*/ 2308180 w 4665860"/>
              <a:gd name="connsiteY2" fmla="*/ 519105 h 1286722"/>
              <a:gd name="connsiteX3" fmla="*/ 3114367 w 4665860"/>
              <a:gd name="connsiteY3" fmla="*/ 1190124 h 1286722"/>
              <a:gd name="connsiteX4" fmla="*/ 4665860 w 4665860"/>
              <a:gd name="connsiteY4" fmla="*/ 1098690 h 1286722"/>
              <a:gd name="connsiteX0" fmla="*/ 0 w 4665860"/>
              <a:gd name="connsiteY0" fmla="*/ 0 h 1286722"/>
              <a:gd name="connsiteX1" fmla="*/ 1234033 w 4665860"/>
              <a:gd name="connsiteY1" fmla="*/ 59087 h 1286722"/>
              <a:gd name="connsiteX2" fmla="*/ 2308180 w 4665860"/>
              <a:gd name="connsiteY2" fmla="*/ 519105 h 1286722"/>
              <a:gd name="connsiteX3" fmla="*/ 3114367 w 4665860"/>
              <a:gd name="connsiteY3" fmla="*/ 1190124 h 1286722"/>
              <a:gd name="connsiteX4" fmla="*/ 4665860 w 4665860"/>
              <a:gd name="connsiteY4" fmla="*/ 1098690 h 1286722"/>
              <a:gd name="connsiteX0" fmla="*/ 0 w 4665860"/>
              <a:gd name="connsiteY0" fmla="*/ 29719 h 1314152"/>
              <a:gd name="connsiteX1" fmla="*/ 1234033 w 4665860"/>
              <a:gd name="connsiteY1" fmla="*/ 88806 h 1314152"/>
              <a:gd name="connsiteX2" fmla="*/ 2206247 w 4665860"/>
              <a:gd name="connsiteY2" fmla="*/ 562553 h 1314152"/>
              <a:gd name="connsiteX3" fmla="*/ 3114367 w 4665860"/>
              <a:gd name="connsiteY3" fmla="*/ 1219843 h 1314152"/>
              <a:gd name="connsiteX4" fmla="*/ 4665860 w 4665860"/>
              <a:gd name="connsiteY4" fmla="*/ 1128409 h 1314152"/>
              <a:gd name="connsiteX0" fmla="*/ 0 w 4665860"/>
              <a:gd name="connsiteY0" fmla="*/ 29719 h 1314152"/>
              <a:gd name="connsiteX1" fmla="*/ 1234033 w 4665860"/>
              <a:gd name="connsiteY1" fmla="*/ 88806 h 1314152"/>
              <a:gd name="connsiteX2" fmla="*/ 2206247 w 4665860"/>
              <a:gd name="connsiteY2" fmla="*/ 562553 h 1314152"/>
              <a:gd name="connsiteX3" fmla="*/ 3114367 w 4665860"/>
              <a:gd name="connsiteY3" fmla="*/ 1219843 h 1314152"/>
              <a:gd name="connsiteX4" fmla="*/ 4665860 w 4665860"/>
              <a:gd name="connsiteY4" fmla="*/ 1128409 h 1314152"/>
              <a:gd name="connsiteX0" fmla="*/ 0 w 4665860"/>
              <a:gd name="connsiteY0" fmla="*/ 29719 h 1314152"/>
              <a:gd name="connsiteX1" fmla="*/ 1234033 w 4665860"/>
              <a:gd name="connsiteY1" fmla="*/ 88806 h 1314152"/>
              <a:gd name="connsiteX2" fmla="*/ 2206247 w 4665860"/>
              <a:gd name="connsiteY2" fmla="*/ 562553 h 1314152"/>
              <a:gd name="connsiteX3" fmla="*/ 3114367 w 4665860"/>
              <a:gd name="connsiteY3" fmla="*/ 1219843 h 1314152"/>
              <a:gd name="connsiteX4" fmla="*/ 4665860 w 4665860"/>
              <a:gd name="connsiteY4" fmla="*/ 1128409 h 1314152"/>
              <a:gd name="connsiteX0" fmla="*/ 0 w 4665860"/>
              <a:gd name="connsiteY0" fmla="*/ 32007 h 1314152"/>
              <a:gd name="connsiteX1" fmla="*/ 1234033 w 4665860"/>
              <a:gd name="connsiteY1" fmla="*/ 91094 h 1314152"/>
              <a:gd name="connsiteX2" fmla="*/ 2206247 w 4665860"/>
              <a:gd name="connsiteY2" fmla="*/ 578570 h 1314152"/>
              <a:gd name="connsiteX3" fmla="*/ 3114367 w 4665860"/>
              <a:gd name="connsiteY3" fmla="*/ 1222131 h 1314152"/>
              <a:gd name="connsiteX4" fmla="*/ 4665860 w 4665860"/>
              <a:gd name="connsiteY4" fmla="*/ 1130697 h 1314152"/>
              <a:gd name="connsiteX0" fmla="*/ 0 w 4665860"/>
              <a:gd name="connsiteY0" fmla="*/ 32007 h 1314152"/>
              <a:gd name="connsiteX1" fmla="*/ 1234033 w 4665860"/>
              <a:gd name="connsiteY1" fmla="*/ 91094 h 1314152"/>
              <a:gd name="connsiteX2" fmla="*/ 2206247 w 4665860"/>
              <a:gd name="connsiteY2" fmla="*/ 578570 h 1314152"/>
              <a:gd name="connsiteX3" fmla="*/ 3114367 w 4665860"/>
              <a:gd name="connsiteY3" fmla="*/ 1222131 h 1314152"/>
              <a:gd name="connsiteX4" fmla="*/ 4665860 w 4665860"/>
              <a:gd name="connsiteY4" fmla="*/ 1130697 h 1314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5860" h="1314152">
                <a:moveTo>
                  <a:pt x="0" y="32007"/>
                </a:moveTo>
                <a:cubicBezTo>
                  <a:pt x="354273" y="51703"/>
                  <a:pt x="866325" y="0"/>
                  <a:pt x="1234033" y="91094"/>
                </a:cubicBezTo>
                <a:cubicBezTo>
                  <a:pt x="1601741" y="182188"/>
                  <a:pt x="1928043" y="322750"/>
                  <a:pt x="2206247" y="578570"/>
                </a:cubicBezTo>
                <a:cubicBezTo>
                  <a:pt x="2484451" y="834390"/>
                  <a:pt x="2704432" y="1130110"/>
                  <a:pt x="3114367" y="1222131"/>
                </a:cubicBezTo>
                <a:cubicBezTo>
                  <a:pt x="3524302" y="1314152"/>
                  <a:pt x="4306046" y="1223095"/>
                  <a:pt x="4665860" y="1130697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 smtClean="0"/>
          </a:p>
        </p:txBody>
      </p:sp>
      <p:sp>
        <p:nvSpPr>
          <p:cNvPr id="167" name="Text Placeholder 41"/>
          <p:cNvSpPr txBox="1">
            <a:spLocks/>
          </p:cNvSpPr>
          <p:nvPr/>
        </p:nvSpPr>
        <p:spPr bwMode="auto">
          <a:xfrm>
            <a:off x="6657854" y="5088495"/>
            <a:ext cx="4873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lang="en-US" sz="1800" i="1" ker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68" name="Text Placeholder 41"/>
          <p:cNvSpPr txBox="1">
            <a:spLocks/>
          </p:cNvSpPr>
          <p:nvPr/>
        </p:nvSpPr>
        <p:spPr bwMode="auto">
          <a:xfrm>
            <a:off x="6657854" y="5362138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69" name="Text Placeholder 41"/>
          <p:cNvSpPr txBox="1">
            <a:spLocks/>
          </p:cNvSpPr>
          <p:nvPr/>
        </p:nvSpPr>
        <p:spPr bwMode="auto">
          <a:xfrm>
            <a:off x="7540085" y="5088495"/>
            <a:ext cx="1923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GB" sz="1800">
                <a:sym typeface="Symbol"/>
              </a:rPr>
              <a:t></a:t>
            </a:r>
            <a:endParaRPr lang="en-US" sz="1800" kern="0">
              <a:latin typeface="Calibri"/>
              <a:cs typeface="Calibri"/>
            </a:endParaRPr>
          </a:p>
        </p:txBody>
      </p:sp>
      <p:sp>
        <p:nvSpPr>
          <p:cNvPr id="170" name="Text Placeholder 41"/>
          <p:cNvSpPr txBox="1">
            <a:spLocks/>
          </p:cNvSpPr>
          <p:nvPr/>
        </p:nvSpPr>
        <p:spPr bwMode="auto">
          <a:xfrm>
            <a:off x="7540085" y="5362138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71" name="Text Placeholder 41"/>
          <p:cNvSpPr txBox="1">
            <a:spLocks/>
          </p:cNvSpPr>
          <p:nvPr/>
        </p:nvSpPr>
        <p:spPr bwMode="auto">
          <a:xfrm>
            <a:off x="6657854" y="4814852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72" name="Text Placeholder 41"/>
          <p:cNvSpPr txBox="1">
            <a:spLocks/>
          </p:cNvSpPr>
          <p:nvPr/>
        </p:nvSpPr>
        <p:spPr bwMode="auto">
          <a:xfrm>
            <a:off x="7540085" y="4814852"/>
            <a:ext cx="269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73" name="Text Placeholder 41"/>
          <p:cNvSpPr txBox="1">
            <a:spLocks/>
          </p:cNvSpPr>
          <p:nvPr/>
        </p:nvSpPr>
        <p:spPr bwMode="auto">
          <a:xfrm>
            <a:off x="6657854" y="4541209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74" name="Text Placeholder 41"/>
          <p:cNvSpPr txBox="1">
            <a:spLocks/>
          </p:cNvSpPr>
          <p:nvPr/>
        </p:nvSpPr>
        <p:spPr bwMode="auto">
          <a:xfrm>
            <a:off x="7540085" y="4541209"/>
            <a:ext cx="320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75" name="Text Placeholder 41"/>
          <p:cNvSpPr txBox="1">
            <a:spLocks/>
          </p:cNvSpPr>
          <p:nvPr/>
        </p:nvSpPr>
        <p:spPr bwMode="auto">
          <a:xfrm>
            <a:off x="6657854" y="4267566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76" name="Text Placeholder 41"/>
          <p:cNvSpPr txBox="1">
            <a:spLocks/>
          </p:cNvSpPr>
          <p:nvPr/>
        </p:nvSpPr>
        <p:spPr bwMode="auto">
          <a:xfrm>
            <a:off x="7540085" y="4267566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lang="en-US" sz="1800" i="1" kern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lang="en-US" sz="1800" kern="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179" name="Text Placeholder 41"/>
          <p:cNvSpPr txBox="1">
            <a:spLocks/>
          </p:cNvSpPr>
          <p:nvPr/>
        </p:nvSpPr>
        <p:spPr bwMode="auto">
          <a:xfrm>
            <a:off x="177801" y="4406065"/>
            <a:ext cx="14330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1588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800" b="0" i="0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“Minimal SCC”</a:t>
            </a:r>
            <a:br>
              <a:rPr kumimoji="0" lang="en-US" sz="1800" b="0" i="0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</a:br>
            <a:r>
              <a:rPr kumimoji="0" lang="en-US" sz="1800" b="0" i="0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can be calcu-lated in </a:t>
            </a:r>
            <a:r>
              <a:rPr kumimoji="0" lang="en-US" sz="1800" b="1" i="0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O(</a:t>
            </a:r>
            <a:r>
              <a:rPr kumimoji="0" lang="en-US" sz="1800" b="1" i="1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n</a:t>
            </a:r>
            <a:r>
              <a:rPr kumimoji="0" lang="en-US" sz="1800" b="1" i="0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)</a:t>
            </a:r>
          </a:p>
        </p:txBody>
      </p:sp>
      <p:sp>
        <p:nvSpPr>
          <p:cNvPr id="180" name="Freeform 179"/>
          <p:cNvSpPr/>
          <p:nvPr/>
        </p:nvSpPr>
        <p:spPr bwMode="auto">
          <a:xfrm rot="18686683">
            <a:off x="1523176" y="4647350"/>
            <a:ext cx="63401" cy="415087"/>
          </a:xfrm>
          <a:custGeom>
            <a:avLst/>
            <a:gdLst>
              <a:gd name="connsiteX0" fmla="*/ 0 w 190500"/>
              <a:gd name="connsiteY0" fmla="*/ 0 h 381000"/>
              <a:gd name="connsiteX1" fmla="*/ 133350 w 190500"/>
              <a:gd name="connsiteY1" fmla="*/ 107950 h 381000"/>
              <a:gd name="connsiteX2" fmla="*/ 114300 w 190500"/>
              <a:gd name="connsiteY2" fmla="*/ 279400 h 381000"/>
              <a:gd name="connsiteX3" fmla="*/ 190500 w 190500"/>
              <a:gd name="connsiteY3" fmla="*/ 381000 h 381000"/>
              <a:gd name="connsiteX0" fmla="*/ 28575 w 85725"/>
              <a:gd name="connsiteY0" fmla="*/ 0 h 273050"/>
              <a:gd name="connsiteX1" fmla="*/ 9525 w 85725"/>
              <a:gd name="connsiteY1" fmla="*/ 171450 h 273050"/>
              <a:gd name="connsiteX2" fmla="*/ 85725 w 85725"/>
              <a:gd name="connsiteY2" fmla="*/ 273050 h 273050"/>
              <a:gd name="connsiteX0" fmla="*/ 27156 w 84306"/>
              <a:gd name="connsiteY0" fmla="*/ 65697 h 338747"/>
              <a:gd name="connsiteX1" fmla="*/ 35672 w 84306"/>
              <a:gd name="connsiteY1" fmla="*/ 28575 h 338747"/>
              <a:gd name="connsiteX2" fmla="*/ 8106 w 84306"/>
              <a:gd name="connsiteY2" fmla="*/ 237147 h 338747"/>
              <a:gd name="connsiteX3" fmla="*/ 84306 w 84306"/>
              <a:gd name="connsiteY3" fmla="*/ 338747 h 338747"/>
              <a:gd name="connsiteX0" fmla="*/ 35672 w 84306"/>
              <a:gd name="connsiteY0" fmla="*/ 0 h 310172"/>
              <a:gd name="connsiteX1" fmla="*/ 8106 w 84306"/>
              <a:gd name="connsiteY1" fmla="*/ 208572 h 310172"/>
              <a:gd name="connsiteX2" fmla="*/ 84306 w 84306"/>
              <a:gd name="connsiteY2" fmla="*/ 310172 h 31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306" h="310172">
                <a:moveTo>
                  <a:pt x="35672" y="0"/>
                </a:moveTo>
                <a:cubicBezTo>
                  <a:pt x="32497" y="28575"/>
                  <a:pt x="0" y="156877"/>
                  <a:pt x="8106" y="208572"/>
                </a:cubicBezTo>
                <a:cubicBezTo>
                  <a:pt x="16212" y="260267"/>
                  <a:pt x="84306" y="310172"/>
                  <a:pt x="84306" y="310172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 Placeholder 41"/>
          <p:cNvSpPr txBox="1">
            <a:spLocks/>
          </p:cNvSpPr>
          <p:nvPr/>
        </p:nvSpPr>
        <p:spPr bwMode="auto">
          <a:xfrm>
            <a:off x="5502572" y="2458559"/>
            <a:ext cx="31460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400050" lvl="1" indent="0" defTabSz="862013" eaLnBrk="0" hangingPunct="0">
              <a:spcAft>
                <a:spcPts val="0"/>
              </a:spcAft>
              <a:buSzPct val="100000"/>
              <a:defRPr/>
            </a:pPr>
            <a:r>
              <a:rPr lang="en-GB" sz="1600">
                <a:solidFill>
                  <a:srgbClr val="FF0000"/>
                </a:solidFill>
                <a:sym typeface="Symbol"/>
              </a:rPr>
              <a:t></a:t>
            </a:r>
            <a:r>
              <a:rPr lang="en-US" sz="1600"/>
              <a:t> </a:t>
            </a:r>
            <a:r>
              <a:rPr lang="en-US" sz="1600" kern="0">
                <a:solidFill>
                  <a:srgbClr val="FF0000"/>
                </a:solidFill>
                <a:latin typeface="Calibri"/>
                <a:cs typeface="Calibri"/>
              </a:rPr>
              <a:t>resolve minimum SCCs</a:t>
            </a: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107" name="AutoShape 33"/>
          <p:cNvSpPr>
            <a:spLocks noChangeArrowheads="1"/>
          </p:cNvSpPr>
          <p:nvPr/>
        </p:nvSpPr>
        <p:spPr bwMode="auto">
          <a:xfrm>
            <a:off x="2044825" y="3646094"/>
            <a:ext cx="273850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108" name="AutoShape 33"/>
          <p:cNvSpPr>
            <a:spLocks noChangeArrowheads="1"/>
          </p:cNvSpPr>
          <p:nvPr/>
        </p:nvSpPr>
        <p:spPr bwMode="auto">
          <a:xfrm>
            <a:off x="2057525" y="4759905"/>
            <a:ext cx="158138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J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sp>
        <p:nvSpPr>
          <p:cNvPr id="128" name="AutoShape 33"/>
          <p:cNvSpPr>
            <a:spLocks noChangeArrowheads="1"/>
          </p:cNvSpPr>
          <p:nvPr/>
        </p:nvSpPr>
        <p:spPr bwMode="auto">
          <a:xfrm>
            <a:off x="3148531" y="4754864"/>
            <a:ext cx="200175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K</a:t>
            </a:r>
            <a:endParaRPr lang="en-US" sz="2400" dirty="0">
              <a:latin typeface="Calibri"/>
              <a:cs typeface="Calibri"/>
            </a:endParaRPr>
          </a:p>
        </p:txBody>
      </p:sp>
      <p:cxnSp>
        <p:nvCxnSpPr>
          <p:cNvPr id="98" name="Straight Arrow Connector 97"/>
          <p:cNvCxnSpPr>
            <a:stCxn id="92" idx="7"/>
          </p:cNvCxnSpPr>
          <p:nvPr/>
        </p:nvCxnSpPr>
        <p:spPr bwMode="auto">
          <a:xfrm rot="10800000">
            <a:off x="2000208" y="3926385"/>
            <a:ext cx="995962" cy="99203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78" name="Freeform 177"/>
          <p:cNvSpPr/>
          <p:nvPr/>
        </p:nvSpPr>
        <p:spPr bwMode="auto">
          <a:xfrm>
            <a:off x="1595134" y="3376570"/>
            <a:ext cx="2212427" cy="2170155"/>
          </a:xfrm>
          <a:custGeom>
            <a:avLst/>
            <a:gdLst>
              <a:gd name="connsiteX0" fmla="*/ 12700 w 2203450"/>
              <a:gd name="connsiteY0" fmla="*/ 1492250 h 1695450"/>
              <a:gd name="connsiteX1" fmla="*/ 0 w 2203450"/>
              <a:gd name="connsiteY1" fmla="*/ 44450 h 1695450"/>
              <a:gd name="connsiteX2" fmla="*/ 704850 w 2203450"/>
              <a:gd name="connsiteY2" fmla="*/ 0 h 1695450"/>
              <a:gd name="connsiteX3" fmla="*/ 2063750 w 2203450"/>
              <a:gd name="connsiteY3" fmla="*/ 1200150 h 1695450"/>
              <a:gd name="connsiteX4" fmla="*/ 2203450 w 2203450"/>
              <a:gd name="connsiteY4" fmla="*/ 1663700 h 1695450"/>
              <a:gd name="connsiteX5" fmla="*/ 196850 w 2203450"/>
              <a:gd name="connsiteY5" fmla="*/ 1695450 h 1695450"/>
              <a:gd name="connsiteX6" fmla="*/ 12700 w 2203450"/>
              <a:gd name="connsiteY6" fmla="*/ 1492250 h 1695450"/>
              <a:gd name="connsiteX0" fmla="*/ 12700 w 2203450"/>
              <a:gd name="connsiteY0" fmla="*/ 1492250 h 1695450"/>
              <a:gd name="connsiteX1" fmla="*/ 0 w 2203450"/>
              <a:gd name="connsiteY1" fmla="*/ 44450 h 1695450"/>
              <a:gd name="connsiteX2" fmla="*/ 799175 w 2203450"/>
              <a:gd name="connsiteY2" fmla="*/ 0 h 1695450"/>
              <a:gd name="connsiteX3" fmla="*/ 2063750 w 2203450"/>
              <a:gd name="connsiteY3" fmla="*/ 1200150 h 1695450"/>
              <a:gd name="connsiteX4" fmla="*/ 2203450 w 2203450"/>
              <a:gd name="connsiteY4" fmla="*/ 1663700 h 1695450"/>
              <a:gd name="connsiteX5" fmla="*/ 196850 w 2203450"/>
              <a:gd name="connsiteY5" fmla="*/ 1695450 h 1695450"/>
              <a:gd name="connsiteX6" fmla="*/ 12700 w 2203450"/>
              <a:gd name="connsiteY6" fmla="*/ 1492250 h 1695450"/>
              <a:gd name="connsiteX0" fmla="*/ 12700 w 2203450"/>
              <a:gd name="connsiteY0" fmla="*/ 1478521 h 1681721"/>
              <a:gd name="connsiteX1" fmla="*/ 0 w 2203450"/>
              <a:gd name="connsiteY1" fmla="*/ 30721 h 1681721"/>
              <a:gd name="connsiteX2" fmla="*/ 799175 w 2203450"/>
              <a:gd name="connsiteY2" fmla="*/ 0 h 1681721"/>
              <a:gd name="connsiteX3" fmla="*/ 2063750 w 2203450"/>
              <a:gd name="connsiteY3" fmla="*/ 1186421 h 1681721"/>
              <a:gd name="connsiteX4" fmla="*/ 2203450 w 2203450"/>
              <a:gd name="connsiteY4" fmla="*/ 1649971 h 1681721"/>
              <a:gd name="connsiteX5" fmla="*/ 196850 w 2203450"/>
              <a:gd name="connsiteY5" fmla="*/ 1681721 h 1681721"/>
              <a:gd name="connsiteX6" fmla="*/ 12700 w 2203450"/>
              <a:gd name="connsiteY6" fmla="*/ 1478521 h 1681721"/>
              <a:gd name="connsiteX0" fmla="*/ 143779 w 2334529"/>
              <a:gd name="connsiteY0" fmla="*/ 1478521 h 1681721"/>
              <a:gd name="connsiteX1" fmla="*/ 131079 w 2334529"/>
              <a:gd name="connsiteY1" fmla="*/ 30721 h 1681721"/>
              <a:gd name="connsiteX2" fmla="*/ 930254 w 2334529"/>
              <a:gd name="connsiteY2" fmla="*/ 0 h 1681721"/>
              <a:gd name="connsiteX3" fmla="*/ 2194829 w 2334529"/>
              <a:gd name="connsiteY3" fmla="*/ 1186421 h 1681721"/>
              <a:gd name="connsiteX4" fmla="*/ 2334529 w 2334529"/>
              <a:gd name="connsiteY4" fmla="*/ 1649971 h 1681721"/>
              <a:gd name="connsiteX5" fmla="*/ 327929 w 2334529"/>
              <a:gd name="connsiteY5" fmla="*/ 1681721 h 1681721"/>
              <a:gd name="connsiteX6" fmla="*/ 143779 w 2334529"/>
              <a:gd name="connsiteY6" fmla="*/ 1478521 h 1681721"/>
              <a:gd name="connsiteX0" fmla="*/ 180975 w 2371725"/>
              <a:gd name="connsiteY0" fmla="*/ 1478521 h 1753688"/>
              <a:gd name="connsiteX1" fmla="*/ 168275 w 2371725"/>
              <a:gd name="connsiteY1" fmla="*/ 30721 h 1753688"/>
              <a:gd name="connsiteX2" fmla="*/ 967450 w 2371725"/>
              <a:gd name="connsiteY2" fmla="*/ 0 h 1753688"/>
              <a:gd name="connsiteX3" fmla="*/ 2232025 w 2371725"/>
              <a:gd name="connsiteY3" fmla="*/ 1186421 h 1753688"/>
              <a:gd name="connsiteX4" fmla="*/ 2371725 w 2371725"/>
              <a:gd name="connsiteY4" fmla="*/ 1649971 h 1753688"/>
              <a:gd name="connsiteX5" fmla="*/ 365125 w 2371725"/>
              <a:gd name="connsiteY5" fmla="*/ 1681721 h 1753688"/>
              <a:gd name="connsiteX6" fmla="*/ 180975 w 2371725"/>
              <a:gd name="connsiteY6" fmla="*/ 1478521 h 1753688"/>
              <a:gd name="connsiteX0" fmla="*/ 180975 w 2371725"/>
              <a:gd name="connsiteY0" fmla="*/ 1478521 h 1753688"/>
              <a:gd name="connsiteX1" fmla="*/ 168275 w 2371725"/>
              <a:gd name="connsiteY1" fmla="*/ 30721 h 1753688"/>
              <a:gd name="connsiteX2" fmla="*/ 967450 w 2371725"/>
              <a:gd name="connsiteY2" fmla="*/ 0 h 1753688"/>
              <a:gd name="connsiteX3" fmla="*/ 2232025 w 2371725"/>
              <a:gd name="connsiteY3" fmla="*/ 1186421 h 1753688"/>
              <a:gd name="connsiteX4" fmla="*/ 2371725 w 2371725"/>
              <a:gd name="connsiteY4" fmla="*/ 1649971 h 1753688"/>
              <a:gd name="connsiteX5" fmla="*/ 365125 w 2371725"/>
              <a:gd name="connsiteY5" fmla="*/ 1681721 h 1753688"/>
              <a:gd name="connsiteX6" fmla="*/ 180975 w 2371725"/>
              <a:gd name="connsiteY6" fmla="*/ 1478521 h 1753688"/>
              <a:gd name="connsiteX0" fmla="*/ 180975 w 2682875"/>
              <a:gd name="connsiteY0" fmla="*/ 1478521 h 1753688"/>
              <a:gd name="connsiteX1" fmla="*/ 168275 w 2682875"/>
              <a:gd name="connsiteY1" fmla="*/ 30721 h 1753688"/>
              <a:gd name="connsiteX2" fmla="*/ 967450 w 2682875"/>
              <a:gd name="connsiteY2" fmla="*/ 0 h 1753688"/>
              <a:gd name="connsiteX3" fmla="*/ 2232025 w 2682875"/>
              <a:gd name="connsiteY3" fmla="*/ 1186421 h 1753688"/>
              <a:gd name="connsiteX4" fmla="*/ 2371725 w 2682875"/>
              <a:gd name="connsiteY4" fmla="*/ 1649971 h 1753688"/>
              <a:gd name="connsiteX5" fmla="*/ 365125 w 2682875"/>
              <a:gd name="connsiteY5" fmla="*/ 1681721 h 1753688"/>
              <a:gd name="connsiteX6" fmla="*/ 180975 w 2682875"/>
              <a:gd name="connsiteY6" fmla="*/ 1478521 h 1753688"/>
              <a:gd name="connsiteX0" fmla="*/ 180975 w 2682875"/>
              <a:gd name="connsiteY0" fmla="*/ 1478521 h 1753688"/>
              <a:gd name="connsiteX1" fmla="*/ 168275 w 2682875"/>
              <a:gd name="connsiteY1" fmla="*/ 30721 h 1753688"/>
              <a:gd name="connsiteX2" fmla="*/ 967450 w 2682875"/>
              <a:gd name="connsiteY2" fmla="*/ 0 h 1753688"/>
              <a:gd name="connsiteX3" fmla="*/ 2232025 w 2682875"/>
              <a:gd name="connsiteY3" fmla="*/ 1186421 h 1753688"/>
              <a:gd name="connsiteX4" fmla="*/ 2371725 w 2682875"/>
              <a:gd name="connsiteY4" fmla="*/ 1649971 h 1753688"/>
              <a:gd name="connsiteX5" fmla="*/ 365125 w 2682875"/>
              <a:gd name="connsiteY5" fmla="*/ 1681721 h 1753688"/>
              <a:gd name="connsiteX6" fmla="*/ 180975 w 2682875"/>
              <a:gd name="connsiteY6" fmla="*/ 1478521 h 1753688"/>
              <a:gd name="connsiteX0" fmla="*/ 180975 w 2682875"/>
              <a:gd name="connsiteY0" fmla="*/ 1694220 h 1969387"/>
              <a:gd name="connsiteX1" fmla="*/ 168275 w 2682875"/>
              <a:gd name="connsiteY1" fmla="*/ 246420 h 1969387"/>
              <a:gd name="connsiteX2" fmla="*/ 967450 w 2682875"/>
              <a:gd name="connsiteY2" fmla="*/ 215699 h 1969387"/>
              <a:gd name="connsiteX3" fmla="*/ 2232025 w 2682875"/>
              <a:gd name="connsiteY3" fmla="*/ 1402120 h 1969387"/>
              <a:gd name="connsiteX4" fmla="*/ 2371725 w 2682875"/>
              <a:gd name="connsiteY4" fmla="*/ 1865670 h 1969387"/>
              <a:gd name="connsiteX5" fmla="*/ 365125 w 2682875"/>
              <a:gd name="connsiteY5" fmla="*/ 1897420 h 1969387"/>
              <a:gd name="connsiteX6" fmla="*/ 180975 w 2682875"/>
              <a:gd name="connsiteY6" fmla="*/ 1694220 h 1969387"/>
              <a:gd name="connsiteX0" fmla="*/ 367242 w 2684992"/>
              <a:gd name="connsiteY0" fmla="*/ 1931287 h 2201162"/>
              <a:gd name="connsiteX1" fmla="*/ 170392 w 2684992"/>
              <a:gd name="connsiteY1" fmla="*/ 280287 h 2201162"/>
              <a:gd name="connsiteX2" fmla="*/ 969567 w 2684992"/>
              <a:gd name="connsiteY2" fmla="*/ 249566 h 2201162"/>
              <a:gd name="connsiteX3" fmla="*/ 2234142 w 2684992"/>
              <a:gd name="connsiteY3" fmla="*/ 1435987 h 2201162"/>
              <a:gd name="connsiteX4" fmla="*/ 2373842 w 2684992"/>
              <a:gd name="connsiteY4" fmla="*/ 1899537 h 2201162"/>
              <a:gd name="connsiteX5" fmla="*/ 367242 w 2684992"/>
              <a:gd name="connsiteY5" fmla="*/ 1931287 h 2201162"/>
              <a:gd name="connsiteX0" fmla="*/ 367242 w 2684992"/>
              <a:gd name="connsiteY0" fmla="*/ 1915611 h 2185486"/>
              <a:gd name="connsiteX1" fmla="*/ 170392 w 2684992"/>
              <a:gd name="connsiteY1" fmla="*/ 264611 h 2185486"/>
              <a:gd name="connsiteX2" fmla="*/ 969567 w 2684992"/>
              <a:gd name="connsiteY2" fmla="*/ 327946 h 2185486"/>
              <a:gd name="connsiteX3" fmla="*/ 2234142 w 2684992"/>
              <a:gd name="connsiteY3" fmla="*/ 1420311 h 2185486"/>
              <a:gd name="connsiteX4" fmla="*/ 2373842 w 2684992"/>
              <a:gd name="connsiteY4" fmla="*/ 1883861 h 2185486"/>
              <a:gd name="connsiteX5" fmla="*/ 367242 w 2684992"/>
              <a:gd name="connsiteY5" fmla="*/ 1915611 h 2185486"/>
              <a:gd name="connsiteX0" fmla="*/ 367242 w 2684992"/>
              <a:gd name="connsiteY0" fmla="*/ 1900280 h 2170155"/>
              <a:gd name="connsiteX1" fmla="*/ 170392 w 2684992"/>
              <a:gd name="connsiteY1" fmla="*/ 249280 h 2170155"/>
              <a:gd name="connsiteX2" fmla="*/ 969567 w 2684992"/>
              <a:gd name="connsiteY2" fmla="*/ 404598 h 2170155"/>
              <a:gd name="connsiteX3" fmla="*/ 2234142 w 2684992"/>
              <a:gd name="connsiteY3" fmla="*/ 1404980 h 2170155"/>
              <a:gd name="connsiteX4" fmla="*/ 2373842 w 2684992"/>
              <a:gd name="connsiteY4" fmla="*/ 1868530 h 2170155"/>
              <a:gd name="connsiteX5" fmla="*/ 367242 w 2684992"/>
              <a:gd name="connsiteY5" fmla="*/ 1900280 h 2170155"/>
              <a:gd name="connsiteX0" fmla="*/ 367242 w 2658521"/>
              <a:gd name="connsiteY0" fmla="*/ 1900280 h 2170155"/>
              <a:gd name="connsiteX1" fmla="*/ 170392 w 2658521"/>
              <a:gd name="connsiteY1" fmla="*/ 249280 h 2170155"/>
              <a:gd name="connsiteX2" fmla="*/ 969567 w 2658521"/>
              <a:gd name="connsiteY2" fmla="*/ 404598 h 2170155"/>
              <a:gd name="connsiteX3" fmla="*/ 2075317 w 2658521"/>
              <a:gd name="connsiteY3" fmla="*/ 1404980 h 2170155"/>
              <a:gd name="connsiteX4" fmla="*/ 2373842 w 2658521"/>
              <a:gd name="connsiteY4" fmla="*/ 1868530 h 2170155"/>
              <a:gd name="connsiteX5" fmla="*/ 367242 w 2658521"/>
              <a:gd name="connsiteY5" fmla="*/ 1900280 h 2170155"/>
              <a:gd name="connsiteX0" fmla="*/ 303514 w 2212427"/>
              <a:gd name="connsiteY0" fmla="*/ 1900280 h 2170155"/>
              <a:gd name="connsiteX1" fmla="*/ 106664 w 2212427"/>
              <a:gd name="connsiteY1" fmla="*/ 249280 h 2170155"/>
              <a:gd name="connsiteX2" fmla="*/ 905839 w 2212427"/>
              <a:gd name="connsiteY2" fmla="*/ 404598 h 2170155"/>
              <a:gd name="connsiteX3" fmla="*/ 2011589 w 2212427"/>
              <a:gd name="connsiteY3" fmla="*/ 1404980 h 2170155"/>
              <a:gd name="connsiteX4" fmla="*/ 1927748 w 2212427"/>
              <a:gd name="connsiteY4" fmla="*/ 1868530 h 2170155"/>
              <a:gd name="connsiteX5" fmla="*/ 303514 w 2212427"/>
              <a:gd name="connsiteY5" fmla="*/ 1900280 h 217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2427" h="2170155">
                <a:moveTo>
                  <a:pt x="303514" y="1900280"/>
                </a:moveTo>
                <a:cubicBezTo>
                  <a:pt x="0" y="1630405"/>
                  <a:pt x="6277" y="498560"/>
                  <a:pt x="106664" y="249280"/>
                </a:cubicBezTo>
                <a:cubicBezTo>
                  <a:pt x="207052" y="0"/>
                  <a:pt x="588352" y="211981"/>
                  <a:pt x="905839" y="404598"/>
                </a:cubicBezTo>
                <a:cubicBezTo>
                  <a:pt x="1223326" y="597215"/>
                  <a:pt x="1841271" y="1160991"/>
                  <a:pt x="2011589" y="1404980"/>
                </a:cubicBezTo>
                <a:cubicBezTo>
                  <a:pt x="2181907" y="1648969"/>
                  <a:pt x="2212427" y="1785980"/>
                  <a:pt x="1927748" y="1868530"/>
                </a:cubicBezTo>
                <a:cubicBezTo>
                  <a:pt x="1643069" y="1951080"/>
                  <a:pt x="607028" y="2170155"/>
                  <a:pt x="303514" y="1900280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w="158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32" name="TextBox 131"/>
          <p:cNvSpPr txBox="1"/>
          <p:nvPr/>
        </p:nvSpPr>
        <p:spPr>
          <a:xfrm>
            <a:off x="2506167" y="5775439"/>
            <a:ext cx="3014181" cy="92333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91440" tIns="0" rIns="0" bIns="0">
            <a:spAutoFit/>
          </a:bodyPr>
          <a:lstStyle/>
          <a:p>
            <a:pPr defTabSz="2656912" eaLnBrk="0" hangingPunct="0">
              <a:spcAft>
                <a:spcPts val="0"/>
              </a:spcAft>
              <a:tabLst>
                <a:tab pos="1790700" algn="l"/>
              </a:tabLst>
              <a:defRPr/>
            </a:pPr>
            <a:r>
              <a:rPr lang="en-US" sz="2000" b="1" kern="0">
                <a:latin typeface="Calibri"/>
                <a:cs typeface="Calibri"/>
                <a:sym typeface="Symbol"/>
              </a:rPr>
              <a:t>PTIME </a:t>
            </a:r>
            <a:r>
              <a:rPr lang="en-US" sz="2000" kern="0">
                <a:latin typeface="Calibri"/>
                <a:cs typeface="Calibri"/>
                <a:sym typeface="Symbol"/>
              </a:rPr>
              <a:t>resolution algorithm</a:t>
            </a:r>
            <a:br>
              <a:rPr lang="en-US" sz="2000" kern="0">
                <a:latin typeface="Calibri"/>
                <a:cs typeface="Calibri"/>
                <a:sym typeface="Symbol"/>
              </a:rPr>
            </a:br>
            <a:r>
              <a:rPr lang="en-US" sz="2000" b="1" kern="0">
                <a:latin typeface="Calibri"/>
                <a:cs typeface="Calibri"/>
                <a:sym typeface="Symbol"/>
              </a:rPr>
              <a:t>O(</a:t>
            </a:r>
            <a:r>
              <a:rPr lang="en-US" sz="2000" b="1" i="1" kern="0">
                <a:latin typeface="Calibri"/>
                <a:cs typeface="Calibri"/>
                <a:sym typeface="Symbol"/>
              </a:rPr>
              <a:t>n</a:t>
            </a:r>
            <a:r>
              <a:rPr lang="en-US" sz="2000" b="1" kern="0" baseline="30000">
                <a:latin typeface="Calibri"/>
                <a:cs typeface="Calibri"/>
                <a:sym typeface="Symbol"/>
              </a:rPr>
              <a:t>2</a:t>
            </a:r>
            <a:r>
              <a:rPr lang="en-US" sz="2000" b="1" kern="0">
                <a:latin typeface="Calibri"/>
                <a:cs typeface="Calibri"/>
                <a:sym typeface="Symbol"/>
              </a:rPr>
              <a:t>) </a:t>
            </a:r>
            <a:r>
              <a:rPr lang="en-US" sz="2000" kern="0">
                <a:latin typeface="Calibri"/>
                <a:cs typeface="Calibri"/>
                <a:sym typeface="Symbol"/>
              </a:rPr>
              <a:t>worst case</a:t>
            </a:r>
            <a:br>
              <a:rPr lang="en-US" sz="2000" kern="0">
                <a:latin typeface="Calibri"/>
                <a:cs typeface="Calibri"/>
                <a:sym typeface="Symbol"/>
              </a:rPr>
            </a:br>
            <a:r>
              <a:rPr lang="en-US" sz="2000" b="1" kern="0">
                <a:latin typeface="Calibri"/>
                <a:cs typeface="Calibri"/>
                <a:sym typeface="Symbol"/>
              </a:rPr>
              <a:t>O(</a:t>
            </a:r>
            <a:r>
              <a:rPr lang="en-US" sz="2000" b="1" i="1" kern="0">
                <a:latin typeface="Calibri"/>
                <a:cs typeface="Calibri"/>
                <a:sym typeface="Symbol"/>
              </a:rPr>
              <a:t>n</a:t>
            </a:r>
            <a:r>
              <a:rPr lang="en-US" sz="2000" b="1" kern="0">
                <a:latin typeface="Calibri"/>
                <a:cs typeface="Calibri"/>
                <a:sym typeface="Symbol"/>
              </a:rPr>
              <a:t>)</a:t>
            </a:r>
            <a:r>
              <a:rPr lang="en-US" sz="2000" kern="0">
                <a:latin typeface="Calibri"/>
                <a:cs typeface="Calibri"/>
                <a:sym typeface="Symbol"/>
              </a:rPr>
              <a:t> on reasonable graphs</a:t>
            </a:r>
            <a:endParaRPr lang="en-US" sz="2000" kern="0" dirty="0" smtClean="0">
              <a:latin typeface="Calibri"/>
              <a:cs typeface="Calibri"/>
              <a:sym typeface="Symbo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7801" y="13729"/>
            <a:ext cx="8357857" cy="492443"/>
          </a:xfrm>
        </p:spPr>
        <p:txBody>
          <a:bodyPr/>
          <a:lstStyle/>
          <a:p>
            <a:r>
              <a:rPr lang="en-US" smtClean="0"/>
              <a:t>6. Detail: Strongly Connected Components (SCCs)</a:t>
            </a:r>
            <a:endParaRPr lang="en-US" dirty="0"/>
          </a:p>
        </p:txBody>
      </p:sp>
      <p:sp>
        <p:nvSpPr>
          <p:cNvPr id="54" name="Text Placeholder 41"/>
          <p:cNvSpPr txBox="1">
            <a:spLocks/>
          </p:cNvSpPr>
          <p:nvPr/>
        </p:nvSpPr>
        <p:spPr bwMode="auto">
          <a:xfrm>
            <a:off x="5693539" y="2079603"/>
            <a:ext cx="28661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1588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“Minimal SCCs”: no incoming</a:t>
            </a:r>
            <a:b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</a:br>
            <a:r>
              <a:rPr lang="en-US" sz="1800" ker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edge from other SCC </a:t>
            </a:r>
            <a:b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</a:b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 = root</a:t>
            </a:r>
            <a:r>
              <a:rPr lang="en-US" sz="1800" ker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node(s) in SCC graph</a:t>
            </a:r>
            <a:endParaRPr lang="en-US" sz="1800" kern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7" name="AutoShape 33"/>
          <p:cNvSpPr>
            <a:spLocks noChangeArrowheads="1"/>
          </p:cNvSpPr>
          <p:nvPr/>
        </p:nvSpPr>
        <p:spPr bwMode="auto">
          <a:xfrm>
            <a:off x="3541648" y="2695878"/>
            <a:ext cx="184771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dirty="0" smtClean="0">
                <a:latin typeface="Calibri"/>
                <a:cs typeface="Calibri"/>
              </a:rPr>
              <a:t>A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48" name="AutoShape 33"/>
          <p:cNvSpPr>
            <a:spLocks noChangeArrowheads="1"/>
          </p:cNvSpPr>
          <p:nvPr/>
        </p:nvSpPr>
        <p:spPr bwMode="auto">
          <a:xfrm>
            <a:off x="3545121" y="3759957"/>
            <a:ext cx="169342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dirty="0" smtClean="0">
                <a:latin typeface="Calibri"/>
                <a:cs typeface="Calibri"/>
              </a:rPr>
              <a:t>C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49" name="AutoShape 33"/>
          <p:cNvSpPr>
            <a:spLocks noChangeArrowheads="1"/>
          </p:cNvSpPr>
          <p:nvPr/>
        </p:nvSpPr>
        <p:spPr bwMode="auto">
          <a:xfrm>
            <a:off x="3524468" y="4829914"/>
            <a:ext cx="155516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dirty="0" smtClean="0">
                <a:latin typeface="Calibri"/>
                <a:cs typeface="Calibri"/>
              </a:rPr>
              <a:t>E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50" name="AutoShape 33"/>
          <p:cNvSpPr>
            <a:spLocks noChangeArrowheads="1"/>
          </p:cNvSpPr>
          <p:nvPr/>
        </p:nvSpPr>
        <p:spPr bwMode="auto">
          <a:xfrm>
            <a:off x="3525409" y="5887401"/>
            <a:ext cx="199398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dirty="0" smtClean="0">
                <a:latin typeface="Calibri"/>
                <a:cs typeface="Calibri"/>
              </a:rPr>
              <a:t>G</a:t>
            </a:r>
            <a:endParaRPr lang="en-US" sz="2400" baseline="-25000" dirty="0">
              <a:latin typeface="Calibri"/>
              <a:cs typeface="Calibri"/>
            </a:endParaRPr>
          </a:p>
        </p:txBody>
      </p:sp>
      <p:cxnSp>
        <p:nvCxnSpPr>
          <p:cNvPr id="12" name="Straight Arrow Connector 11"/>
          <p:cNvCxnSpPr>
            <a:stCxn id="9" idx="6"/>
            <a:endCxn id="36" idx="2"/>
          </p:cNvCxnSpPr>
          <p:nvPr/>
        </p:nvCxnSpPr>
        <p:spPr bwMode="auto">
          <a:xfrm rot="5400000">
            <a:off x="4580994" y="3456407"/>
            <a:ext cx="820196" cy="12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3" name="Straight Arrow Connector 22"/>
          <p:cNvCxnSpPr>
            <a:stCxn id="43" idx="0"/>
            <a:endCxn id="9" idx="4"/>
          </p:cNvCxnSpPr>
          <p:nvPr/>
        </p:nvCxnSpPr>
        <p:spPr bwMode="auto">
          <a:xfrm rot="10800000" flipH="1" flipV="1">
            <a:off x="4080784" y="2925672"/>
            <a:ext cx="789672" cy="12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7" name="AutoShape 33"/>
          <p:cNvSpPr>
            <a:spLocks noChangeArrowheads="1"/>
          </p:cNvSpPr>
          <p:nvPr/>
        </p:nvSpPr>
        <p:spPr bwMode="auto">
          <a:xfrm>
            <a:off x="5222669" y="2699805"/>
            <a:ext cx="172648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dirty="0" smtClean="0">
                <a:latin typeface="Calibri"/>
                <a:cs typeface="Calibri"/>
              </a:rPr>
              <a:t>B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39" name="AutoShape 33"/>
          <p:cNvSpPr>
            <a:spLocks noChangeArrowheads="1"/>
          </p:cNvSpPr>
          <p:nvPr/>
        </p:nvSpPr>
        <p:spPr bwMode="auto">
          <a:xfrm>
            <a:off x="5227413" y="3762611"/>
            <a:ext cx="194589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dirty="0" smtClean="0">
                <a:latin typeface="Calibri"/>
                <a:cs typeface="Calibri"/>
              </a:rPr>
              <a:t>D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40" name="AutoShape 33"/>
          <p:cNvSpPr>
            <a:spLocks noChangeArrowheads="1"/>
          </p:cNvSpPr>
          <p:nvPr/>
        </p:nvSpPr>
        <p:spPr bwMode="auto">
          <a:xfrm>
            <a:off x="5228707" y="4810621"/>
            <a:ext cx="146650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dirty="0" smtClean="0">
                <a:latin typeface="Calibri"/>
                <a:cs typeface="Calibri"/>
              </a:rPr>
              <a:t>F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41" name="AutoShape 33"/>
          <p:cNvSpPr>
            <a:spLocks noChangeArrowheads="1"/>
          </p:cNvSpPr>
          <p:nvPr/>
        </p:nvSpPr>
        <p:spPr bwMode="auto">
          <a:xfrm>
            <a:off x="5218824" y="5878934"/>
            <a:ext cx="196994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dirty="0" smtClean="0">
                <a:latin typeface="Calibri"/>
                <a:cs typeface="Calibri"/>
              </a:rPr>
              <a:t>H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9" name="Oval 8"/>
          <p:cNvSpPr/>
          <p:nvPr/>
        </p:nvSpPr>
        <p:spPr bwMode="auto">
          <a:xfrm rot="5400000">
            <a:off x="4871077" y="2805657"/>
            <a:ext cx="241273" cy="241273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36" name="Oval 35"/>
          <p:cNvSpPr/>
          <p:nvPr/>
        </p:nvSpPr>
        <p:spPr bwMode="auto">
          <a:xfrm rot="5400000">
            <a:off x="4871077" y="3867127"/>
            <a:ext cx="241273" cy="241273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37" name="Oval 36"/>
          <p:cNvSpPr/>
          <p:nvPr/>
        </p:nvSpPr>
        <p:spPr bwMode="auto">
          <a:xfrm rot="5400000">
            <a:off x="4871077" y="4928597"/>
            <a:ext cx="241273" cy="241273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38" name="Oval 37"/>
          <p:cNvSpPr/>
          <p:nvPr/>
        </p:nvSpPr>
        <p:spPr bwMode="auto">
          <a:xfrm rot="5400000">
            <a:off x="4871077" y="5990066"/>
            <a:ext cx="241273" cy="241273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43" name="Oval 42"/>
          <p:cNvSpPr/>
          <p:nvPr/>
        </p:nvSpPr>
        <p:spPr bwMode="auto">
          <a:xfrm rot="5400000">
            <a:off x="3840131" y="2805657"/>
            <a:ext cx="241273" cy="241273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44" name="Oval 43"/>
          <p:cNvSpPr/>
          <p:nvPr/>
        </p:nvSpPr>
        <p:spPr bwMode="auto">
          <a:xfrm rot="5400000">
            <a:off x="3840131" y="3867127"/>
            <a:ext cx="241273" cy="241273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45" name="Oval 44"/>
          <p:cNvSpPr/>
          <p:nvPr/>
        </p:nvSpPr>
        <p:spPr bwMode="auto">
          <a:xfrm rot="5400000">
            <a:off x="3840131" y="4928597"/>
            <a:ext cx="241273" cy="241273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46" name="Oval 45"/>
          <p:cNvSpPr/>
          <p:nvPr/>
        </p:nvSpPr>
        <p:spPr bwMode="auto">
          <a:xfrm rot="5400000">
            <a:off x="3840131" y="5990066"/>
            <a:ext cx="241273" cy="241273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51" name="Straight Arrow Connector 50"/>
          <p:cNvCxnSpPr>
            <a:stCxn id="36" idx="6"/>
            <a:endCxn id="37" idx="2"/>
          </p:cNvCxnSpPr>
          <p:nvPr/>
        </p:nvCxnSpPr>
        <p:spPr bwMode="auto">
          <a:xfrm rot="5400000">
            <a:off x="4580994" y="4517877"/>
            <a:ext cx="820196" cy="12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3" name="Straight Arrow Connector 52"/>
          <p:cNvCxnSpPr>
            <a:stCxn id="45" idx="6"/>
            <a:endCxn id="46" idx="2"/>
          </p:cNvCxnSpPr>
          <p:nvPr/>
        </p:nvCxnSpPr>
        <p:spPr bwMode="auto">
          <a:xfrm rot="5400000">
            <a:off x="3550049" y="5579347"/>
            <a:ext cx="820195" cy="12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5" name="Straight Arrow Connector 54"/>
          <p:cNvCxnSpPr>
            <a:stCxn id="43" idx="6"/>
            <a:endCxn id="44" idx="2"/>
          </p:cNvCxnSpPr>
          <p:nvPr/>
        </p:nvCxnSpPr>
        <p:spPr bwMode="auto">
          <a:xfrm rot="5400000">
            <a:off x="3550049" y="3456407"/>
            <a:ext cx="820196" cy="12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6" name="Straight Arrow Connector 55"/>
          <p:cNvCxnSpPr>
            <a:stCxn id="36" idx="4"/>
            <a:endCxn id="44" idx="0"/>
          </p:cNvCxnSpPr>
          <p:nvPr/>
        </p:nvCxnSpPr>
        <p:spPr bwMode="auto">
          <a:xfrm rot="10800000">
            <a:off x="4080784" y="3987142"/>
            <a:ext cx="789672" cy="12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7" name="Straight Arrow Connector 56"/>
          <p:cNvCxnSpPr>
            <a:stCxn id="37" idx="4"/>
            <a:endCxn id="45" idx="0"/>
          </p:cNvCxnSpPr>
          <p:nvPr/>
        </p:nvCxnSpPr>
        <p:spPr bwMode="auto">
          <a:xfrm rot="10800000">
            <a:off x="4080784" y="5048612"/>
            <a:ext cx="789672" cy="12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8" name="Straight Arrow Connector 57"/>
          <p:cNvCxnSpPr>
            <a:stCxn id="38" idx="4"/>
            <a:endCxn id="46" idx="0"/>
          </p:cNvCxnSpPr>
          <p:nvPr/>
        </p:nvCxnSpPr>
        <p:spPr bwMode="auto">
          <a:xfrm rot="10800000">
            <a:off x="4080784" y="6110081"/>
            <a:ext cx="789672" cy="12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59" name="Freeform 58"/>
          <p:cNvSpPr/>
          <p:nvPr/>
        </p:nvSpPr>
        <p:spPr bwMode="auto">
          <a:xfrm rot="5400000">
            <a:off x="4405736" y="5513325"/>
            <a:ext cx="875940" cy="127728"/>
          </a:xfrm>
          <a:custGeom>
            <a:avLst/>
            <a:gdLst>
              <a:gd name="connsiteX0" fmla="*/ 0 w 1118603"/>
              <a:gd name="connsiteY0" fmla="*/ 0 h 163113"/>
              <a:gd name="connsiteX1" fmla="*/ 535997 w 1118603"/>
              <a:gd name="connsiteY1" fmla="*/ 163113 h 163113"/>
              <a:gd name="connsiteX2" fmla="*/ 1118603 w 1118603"/>
              <a:gd name="connsiteY2" fmla="*/ 0 h 163113"/>
              <a:gd name="connsiteX3" fmla="*/ 1118603 w 1118603"/>
              <a:gd name="connsiteY3" fmla="*/ 0 h 163113"/>
              <a:gd name="connsiteX0" fmla="*/ 0 w 1118603"/>
              <a:gd name="connsiteY0" fmla="*/ 0 h 163113"/>
              <a:gd name="connsiteX1" fmla="*/ 535997 w 1118603"/>
              <a:gd name="connsiteY1" fmla="*/ 163113 h 163113"/>
              <a:gd name="connsiteX2" fmla="*/ 1118603 w 1118603"/>
              <a:gd name="connsiteY2" fmla="*/ 0 h 163113"/>
              <a:gd name="connsiteX3" fmla="*/ 1118603 w 1118603"/>
              <a:gd name="connsiteY3" fmla="*/ 0 h 16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603" h="163113">
                <a:moveTo>
                  <a:pt x="0" y="0"/>
                </a:moveTo>
                <a:cubicBezTo>
                  <a:pt x="174781" y="81556"/>
                  <a:pt x="349563" y="163113"/>
                  <a:pt x="535997" y="163113"/>
                </a:cubicBezTo>
                <a:cubicBezTo>
                  <a:pt x="722431" y="163113"/>
                  <a:pt x="1021502" y="27186"/>
                  <a:pt x="1118603" y="0"/>
                </a:cubicBezTo>
                <a:lnTo>
                  <a:pt x="1118603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stCxn id="36" idx="3"/>
            <a:endCxn id="43" idx="7"/>
          </p:cNvCxnSpPr>
          <p:nvPr/>
        </p:nvCxnSpPr>
        <p:spPr bwMode="auto">
          <a:xfrm rot="10800000">
            <a:off x="4046072" y="3011597"/>
            <a:ext cx="860339" cy="89086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83" name="Freeform 82"/>
          <p:cNvSpPr/>
          <p:nvPr/>
        </p:nvSpPr>
        <p:spPr bwMode="auto">
          <a:xfrm rot="5400000">
            <a:off x="3371462" y="4465791"/>
            <a:ext cx="875940" cy="127728"/>
          </a:xfrm>
          <a:custGeom>
            <a:avLst/>
            <a:gdLst>
              <a:gd name="connsiteX0" fmla="*/ 0 w 1118603"/>
              <a:gd name="connsiteY0" fmla="*/ 0 h 163113"/>
              <a:gd name="connsiteX1" fmla="*/ 535997 w 1118603"/>
              <a:gd name="connsiteY1" fmla="*/ 163113 h 163113"/>
              <a:gd name="connsiteX2" fmla="*/ 1118603 w 1118603"/>
              <a:gd name="connsiteY2" fmla="*/ 0 h 163113"/>
              <a:gd name="connsiteX3" fmla="*/ 1118603 w 1118603"/>
              <a:gd name="connsiteY3" fmla="*/ 0 h 163113"/>
              <a:gd name="connsiteX0" fmla="*/ 0 w 1118603"/>
              <a:gd name="connsiteY0" fmla="*/ 0 h 163113"/>
              <a:gd name="connsiteX1" fmla="*/ 535997 w 1118603"/>
              <a:gd name="connsiteY1" fmla="*/ 163113 h 163113"/>
              <a:gd name="connsiteX2" fmla="*/ 1118603 w 1118603"/>
              <a:gd name="connsiteY2" fmla="*/ 0 h 163113"/>
              <a:gd name="connsiteX3" fmla="*/ 1118603 w 1118603"/>
              <a:gd name="connsiteY3" fmla="*/ 0 h 16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603" h="163113">
                <a:moveTo>
                  <a:pt x="0" y="0"/>
                </a:moveTo>
                <a:cubicBezTo>
                  <a:pt x="174781" y="81556"/>
                  <a:pt x="349563" y="163113"/>
                  <a:pt x="535997" y="163113"/>
                </a:cubicBezTo>
                <a:cubicBezTo>
                  <a:pt x="722431" y="163113"/>
                  <a:pt x="1021502" y="27186"/>
                  <a:pt x="1118603" y="0"/>
                </a:cubicBezTo>
                <a:lnTo>
                  <a:pt x="1118603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 bwMode="auto">
          <a:xfrm rot="16200000">
            <a:off x="4704084" y="5516640"/>
            <a:ext cx="875940" cy="127728"/>
          </a:xfrm>
          <a:custGeom>
            <a:avLst/>
            <a:gdLst>
              <a:gd name="connsiteX0" fmla="*/ 0 w 1118603"/>
              <a:gd name="connsiteY0" fmla="*/ 0 h 163113"/>
              <a:gd name="connsiteX1" fmla="*/ 535997 w 1118603"/>
              <a:gd name="connsiteY1" fmla="*/ 163113 h 163113"/>
              <a:gd name="connsiteX2" fmla="*/ 1118603 w 1118603"/>
              <a:gd name="connsiteY2" fmla="*/ 0 h 163113"/>
              <a:gd name="connsiteX3" fmla="*/ 1118603 w 1118603"/>
              <a:gd name="connsiteY3" fmla="*/ 0 h 163113"/>
              <a:gd name="connsiteX0" fmla="*/ 0 w 1118603"/>
              <a:gd name="connsiteY0" fmla="*/ 0 h 163113"/>
              <a:gd name="connsiteX1" fmla="*/ 535997 w 1118603"/>
              <a:gd name="connsiteY1" fmla="*/ 163113 h 163113"/>
              <a:gd name="connsiteX2" fmla="*/ 1118603 w 1118603"/>
              <a:gd name="connsiteY2" fmla="*/ 0 h 163113"/>
              <a:gd name="connsiteX3" fmla="*/ 1118603 w 1118603"/>
              <a:gd name="connsiteY3" fmla="*/ 0 h 16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603" h="163113">
                <a:moveTo>
                  <a:pt x="0" y="0"/>
                </a:moveTo>
                <a:cubicBezTo>
                  <a:pt x="174781" y="81556"/>
                  <a:pt x="349563" y="163113"/>
                  <a:pt x="535997" y="163113"/>
                </a:cubicBezTo>
                <a:cubicBezTo>
                  <a:pt x="722431" y="163113"/>
                  <a:pt x="1021502" y="27186"/>
                  <a:pt x="1118603" y="0"/>
                </a:cubicBezTo>
                <a:lnTo>
                  <a:pt x="1118603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 bwMode="auto">
          <a:xfrm rot="16200000">
            <a:off x="3669810" y="4452531"/>
            <a:ext cx="875940" cy="127728"/>
          </a:xfrm>
          <a:custGeom>
            <a:avLst/>
            <a:gdLst>
              <a:gd name="connsiteX0" fmla="*/ 0 w 1118603"/>
              <a:gd name="connsiteY0" fmla="*/ 0 h 163113"/>
              <a:gd name="connsiteX1" fmla="*/ 535997 w 1118603"/>
              <a:gd name="connsiteY1" fmla="*/ 163113 h 163113"/>
              <a:gd name="connsiteX2" fmla="*/ 1118603 w 1118603"/>
              <a:gd name="connsiteY2" fmla="*/ 0 h 163113"/>
              <a:gd name="connsiteX3" fmla="*/ 1118603 w 1118603"/>
              <a:gd name="connsiteY3" fmla="*/ 0 h 163113"/>
              <a:gd name="connsiteX0" fmla="*/ 0 w 1118603"/>
              <a:gd name="connsiteY0" fmla="*/ 0 h 163113"/>
              <a:gd name="connsiteX1" fmla="*/ 535997 w 1118603"/>
              <a:gd name="connsiteY1" fmla="*/ 163113 h 163113"/>
              <a:gd name="connsiteX2" fmla="*/ 1118603 w 1118603"/>
              <a:gd name="connsiteY2" fmla="*/ 0 h 163113"/>
              <a:gd name="connsiteX3" fmla="*/ 1118603 w 1118603"/>
              <a:gd name="connsiteY3" fmla="*/ 0 h 16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603" h="163113">
                <a:moveTo>
                  <a:pt x="0" y="0"/>
                </a:moveTo>
                <a:cubicBezTo>
                  <a:pt x="174781" y="81556"/>
                  <a:pt x="349563" y="163113"/>
                  <a:pt x="535997" y="163113"/>
                </a:cubicBezTo>
                <a:cubicBezTo>
                  <a:pt x="722431" y="163113"/>
                  <a:pt x="1021502" y="27186"/>
                  <a:pt x="1118603" y="0"/>
                </a:cubicBezTo>
                <a:lnTo>
                  <a:pt x="1118603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 bwMode="auto">
          <a:xfrm rot="10800000">
            <a:off x="3259262" y="2448076"/>
            <a:ext cx="2364241" cy="1945401"/>
          </a:xfrm>
          <a:custGeom>
            <a:avLst/>
            <a:gdLst>
              <a:gd name="connsiteX0" fmla="*/ 0 w 1678237"/>
              <a:gd name="connsiteY0" fmla="*/ 0 h 1733714"/>
              <a:gd name="connsiteX1" fmla="*/ 0 w 1678237"/>
              <a:gd name="connsiteY1" fmla="*/ 0 h 1733714"/>
              <a:gd name="connsiteX2" fmla="*/ 393100 w 1678237"/>
              <a:gd name="connsiteY2" fmla="*/ 70558 h 1733714"/>
              <a:gd name="connsiteX3" fmla="*/ 1632879 w 1678237"/>
              <a:gd name="connsiteY3" fmla="*/ 1194448 h 1733714"/>
              <a:gd name="connsiteX4" fmla="*/ 1678237 w 1678237"/>
              <a:gd name="connsiteY4" fmla="*/ 1723634 h 1733714"/>
              <a:gd name="connsiteX5" fmla="*/ 40318 w 1678237"/>
              <a:gd name="connsiteY5" fmla="*/ 1733714 h 1733714"/>
              <a:gd name="connsiteX6" fmla="*/ 0 w 1678237"/>
              <a:gd name="connsiteY6" fmla="*/ 0 h 1733714"/>
              <a:gd name="connsiteX0" fmla="*/ 0 w 1678237"/>
              <a:gd name="connsiteY0" fmla="*/ 128517 h 1862231"/>
              <a:gd name="connsiteX1" fmla="*/ 0 w 1678237"/>
              <a:gd name="connsiteY1" fmla="*/ 128517 h 1862231"/>
              <a:gd name="connsiteX2" fmla="*/ 393100 w 1678237"/>
              <a:gd name="connsiteY2" fmla="*/ 199075 h 1862231"/>
              <a:gd name="connsiteX3" fmla="*/ 1632879 w 1678237"/>
              <a:gd name="connsiteY3" fmla="*/ 1322965 h 1862231"/>
              <a:gd name="connsiteX4" fmla="*/ 1678237 w 1678237"/>
              <a:gd name="connsiteY4" fmla="*/ 1852151 h 1862231"/>
              <a:gd name="connsiteX5" fmla="*/ 40318 w 1678237"/>
              <a:gd name="connsiteY5" fmla="*/ 1862231 h 1862231"/>
              <a:gd name="connsiteX6" fmla="*/ 0 w 1678237"/>
              <a:gd name="connsiteY6" fmla="*/ 128517 h 1862231"/>
              <a:gd name="connsiteX0" fmla="*/ 0 w 1678237"/>
              <a:gd name="connsiteY0" fmla="*/ 128517 h 1862231"/>
              <a:gd name="connsiteX1" fmla="*/ 0 w 1678237"/>
              <a:gd name="connsiteY1" fmla="*/ 128517 h 1862231"/>
              <a:gd name="connsiteX2" fmla="*/ 393100 w 1678237"/>
              <a:gd name="connsiteY2" fmla="*/ 199075 h 1862231"/>
              <a:gd name="connsiteX3" fmla="*/ 1632879 w 1678237"/>
              <a:gd name="connsiteY3" fmla="*/ 1322965 h 1862231"/>
              <a:gd name="connsiteX4" fmla="*/ 1678237 w 1678237"/>
              <a:gd name="connsiteY4" fmla="*/ 1852151 h 1862231"/>
              <a:gd name="connsiteX5" fmla="*/ 40318 w 1678237"/>
              <a:gd name="connsiteY5" fmla="*/ 1862231 h 1862231"/>
              <a:gd name="connsiteX6" fmla="*/ 0 w 1678237"/>
              <a:gd name="connsiteY6" fmla="*/ 128517 h 1862231"/>
              <a:gd name="connsiteX0" fmla="*/ 0 w 1943664"/>
              <a:gd name="connsiteY0" fmla="*/ 128517 h 1862231"/>
              <a:gd name="connsiteX1" fmla="*/ 0 w 1943664"/>
              <a:gd name="connsiteY1" fmla="*/ 128517 h 1862231"/>
              <a:gd name="connsiteX2" fmla="*/ 393100 w 1943664"/>
              <a:gd name="connsiteY2" fmla="*/ 199075 h 1862231"/>
              <a:gd name="connsiteX3" fmla="*/ 1632879 w 1943664"/>
              <a:gd name="connsiteY3" fmla="*/ 1322965 h 1862231"/>
              <a:gd name="connsiteX4" fmla="*/ 1678237 w 1943664"/>
              <a:gd name="connsiteY4" fmla="*/ 1852151 h 1862231"/>
              <a:gd name="connsiteX5" fmla="*/ 40318 w 1943664"/>
              <a:gd name="connsiteY5" fmla="*/ 1862231 h 1862231"/>
              <a:gd name="connsiteX6" fmla="*/ 0 w 1943664"/>
              <a:gd name="connsiteY6" fmla="*/ 128517 h 1862231"/>
              <a:gd name="connsiteX0" fmla="*/ 0 w 1943664"/>
              <a:gd name="connsiteY0" fmla="*/ 128517 h 2149503"/>
              <a:gd name="connsiteX1" fmla="*/ 0 w 1943664"/>
              <a:gd name="connsiteY1" fmla="*/ 128517 h 2149503"/>
              <a:gd name="connsiteX2" fmla="*/ 393100 w 1943664"/>
              <a:gd name="connsiteY2" fmla="*/ 199075 h 2149503"/>
              <a:gd name="connsiteX3" fmla="*/ 1632879 w 1943664"/>
              <a:gd name="connsiteY3" fmla="*/ 1322965 h 2149503"/>
              <a:gd name="connsiteX4" fmla="*/ 1678237 w 1943664"/>
              <a:gd name="connsiteY4" fmla="*/ 1852151 h 2149503"/>
              <a:gd name="connsiteX5" fmla="*/ 40318 w 1943664"/>
              <a:gd name="connsiteY5" fmla="*/ 1862231 h 2149503"/>
              <a:gd name="connsiteX6" fmla="*/ 0 w 1943664"/>
              <a:gd name="connsiteY6" fmla="*/ 128517 h 2149503"/>
              <a:gd name="connsiteX0" fmla="*/ 239388 w 2183052"/>
              <a:gd name="connsiteY0" fmla="*/ 128517 h 2149503"/>
              <a:gd name="connsiteX1" fmla="*/ 239388 w 2183052"/>
              <a:gd name="connsiteY1" fmla="*/ 128517 h 2149503"/>
              <a:gd name="connsiteX2" fmla="*/ 632488 w 2183052"/>
              <a:gd name="connsiteY2" fmla="*/ 199075 h 2149503"/>
              <a:gd name="connsiteX3" fmla="*/ 1872267 w 2183052"/>
              <a:gd name="connsiteY3" fmla="*/ 1322965 h 2149503"/>
              <a:gd name="connsiteX4" fmla="*/ 1917625 w 2183052"/>
              <a:gd name="connsiteY4" fmla="*/ 1852151 h 2149503"/>
              <a:gd name="connsiteX5" fmla="*/ 279706 w 2183052"/>
              <a:gd name="connsiteY5" fmla="*/ 1862231 h 2149503"/>
              <a:gd name="connsiteX6" fmla="*/ 239388 w 2183052"/>
              <a:gd name="connsiteY6" fmla="*/ 128517 h 2149503"/>
              <a:gd name="connsiteX0" fmla="*/ 239388 w 2183052"/>
              <a:gd name="connsiteY0" fmla="*/ 128517 h 2149503"/>
              <a:gd name="connsiteX1" fmla="*/ 239388 w 2183052"/>
              <a:gd name="connsiteY1" fmla="*/ 128517 h 2149503"/>
              <a:gd name="connsiteX2" fmla="*/ 632488 w 2183052"/>
              <a:gd name="connsiteY2" fmla="*/ 199075 h 2149503"/>
              <a:gd name="connsiteX3" fmla="*/ 1872267 w 2183052"/>
              <a:gd name="connsiteY3" fmla="*/ 1322965 h 2149503"/>
              <a:gd name="connsiteX4" fmla="*/ 1917625 w 2183052"/>
              <a:gd name="connsiteY4" fmla="*/ 1852151 h 2149503"/>
              <a:gd name="connsiteX5" fmla="*/ 279706 w 2183052"/>
              <a:gd name="connsiteY5" fmla="*/ 1862231 h 2149503"/>
              <a:gd name="connsiteX6" fmla="*/ 239388 w 2183052"/>
              <a:gd name="connsiteY6" fmla="*/ 128517 h 2149503"/>
              <a:gd name="connsiteX0" fmla="*/ 239388 w 2183052"/>
              <a:gd name="connsiteY0" fmla="*/ 128517 h 2149503"/>
              <a:gd name="connsiteX1" fmla="*/ 239388 w 2183052"/>
              <a:gd name="connsiteY1" fmla="*/ 128517 h 2149503"/>
              <a:gd name="connsiteX2" fmla="*/ 632488 w 2183052"/>
              <a:gd name="connsiteY2" fmla="*/ 199075 h 2149503"/>
              <a:gd name="connsiteX3" fmla="*/ 1872267 w 2183052"/>
              <a:gd name="connsiteY3" fmla="*/ 1322965 h 2149503"/>
              <a:gd name="connsiteX4" fmla="*/ 1917625 w 2183052"/>
              <a:gd name="connsiteY4" fmla="*/ 1852151 h 2149503"/>
              <a:gd name="connsiteX5" fmla="*/ 279706 w 2183052"/>
              <a:gd name="connsiteY5" fmla="*/ 1862231 h 2149503"/>
              <a:gd name="connsiteX6" fmla="*/ 239388 w 2183052"/>
              <a:gd name="connsiteY6" fmla="*/ 128517 h 2149503"/>
              <a:gd name="connsiteX0" fmla="*/ 239388 w 2183052"/>
              <a:gd name="connsiteY0" fmla="*/ 128517 h 2149503"/>
              <a:gd name="connsiteX1" fmla="*/ 239388 w 2183052"/>
              <a:gd name="connsiteY1" fmla="*/ 128517 h 2149503"/>
              <a:gd name="connsiteX2" fmla="*/ 632488 w 2183052"/>
              <a:gd name="connsiteY2" fmla="*/ 199075 h 2149503"/>
              <a:gd name="connsiteX3" fmla="*/ 1872267 w 2183052"/>
              <a:gd name="connsiteY3" fmla="*/ 1322965 h 2149503"/>
              <a:gd name="connsiteX4" fmla="*/ 1917625 w 2183052"/>
              <a:gd name="connsiteY4" fmla="*/ 1852151 h 2149503"/>
              <a:gd name="connsiteX5" fmla="*/ 279706 w 2183052"/>
              <a:gd name="connsiteY5" fmla="*/ 1862231 h 2149503"/>
              <a:gd name="connsiteX6" fmla="*/ 239388 w 2183052"/>
              <a:gd name="connsiteY6" fmla="*/ 128517 h 2149503"/>
              <a:gd name="connsiteX0" fmla="*/ 239388 w 2183052"/>
              <a:gd name="connsiteY0" fmla="*/ 128517 h 2149503"/>
              <a:gd name="connsiteX1" fmla="*/ 239388 w 2183052"/>
              <a:gd name="connsiteY1" fmla="*/ 128517 h 2149503"/>
              <a:gd name="connsiteX2" fmla="*/ 632488 w 2183052"/>
              <a:gd name="connsiteY2" fmla="*/ 199075 h 2149503"/>
              <a:gd name="connsiteX3" fmla="*/ 1872267 w 2183052"/>
              <a:gd name="connsiteY3" fmla="*/ 1322965 h 2149503"/>
              <a:gd name="connsiteX4" fmla="*/ 1917625 w 2183052"/>
              <a:gd name="connsiteY4" fmla="*/ 1852151 h 2149503"/>
              <a:gd name="connsiteX5" fmla="*/ 279706 w 2183052"/>
              <a:gd name="connsiteY5" fmla="*/ 1862231 h 2149503"/>
              <a:gd name="connsiteX6" fmla="*/ 239388 w 2183052"/>
              <a:gd name="connsiteY6" fmla="*/ 128517 h 2149503"/>
              <a:gd name="connsiteX0" fmla="*/ 239388 w 2183052"/>
              <a:gd name="connsiteY0" fmla="*/ 128517 h 2149503"/>
              <a:gd name="connsiteX1" fmla="*/ 239388 w 2183052"/>
              <a:gd name="connsiteY1" fmla="*/ 128517 h 2149503"/>
              <a:gd name="connsiteX2" fmla="*/ 632488 w 2183052"/>
              <a:gd name="connsiteY2" fmla="*/ 199075 h 2149503"/>
              <a:gd name="connsiteX3" fmla="*/ 1872267 w 2183052"/>
              <a:gd name="connsiteY3" fmla="*/ 1322965 h 2149503"/>
              <a:gd name="connsiteX4" fmla="*/ 1917625 w 2183052"/>
              <a:gd name="connsiteY4" fmla="*/ 1852151 h 2149503"/>
              <a:gd name="connsiteX5" fmla="*/ 279706 w 2183052"/>
              <a:gd name="connsiteY5" fmla="*/ 1862231 h 2149503"/>
              <a:gd name="connsiteX6" fmla="*/ 239388 w 2183052"/>
              <a:gd name="connsiteY6" fmla="*/ 128517 h 2149503"/>
              <a:gd name="connsiteX0" fmla="*/ 239388 w 2183052"/>
              <a:gd name="connsiteY0" fmla="*/ 128517 h 2149503"/>
              <a:gd name="connsiteX1" fmla="*/ 239388 w 2183052"/>
              <a:gd name="connsiteY1" fmla="*/ 128517 h 2149503"/>
              <a:gd name="connsiteX2" fmla="*/ 632488 w 2183052"/>
              <a:gd name="connsiteY2" fmla="*/ 199075 h 2149503"/>
              <a:gd name="connsiteX3" fmla="*/ 1872267 w 2183052"/>
              <a:gd name="connsiteY3" fmla="*/ 1322965 h 2149503"/>
              <a:gd name="connsiteX4" fmla="*/ 1917625 w 2183052"/>
              <a:gd name="connsiteY4" fmla="*/ 1852151 h 2149503"/>
              <a:gd name="connsiteX5" fmla="*/ 279706 w 2183052"/>
              <a:gd name="connsiteY5" fmla="*/ 1862231 h 2149503"/>
              <a:gd name="connsiteX6" fmla="*/ 239388 w 2183052"/>
              <a:gd name="connsiteY6" fmla="*/ 128517 h 2149503"/>
              <a:gd name="connsiteX0" fmla="*/ 252828 w 2196492"/>
              <a:gd name="connsiteY0" fmla="*/ 178074 h 2180581"/>
              <a:gd name="connsiteX1" fmla="*/ 252828 w 2196492"/>
              <a:gd name="connsiteY1" fmla="*/ 178074 h 2180581"/>
              <a:gd name="connsiteX2" fmla="*/ 645928 w 2196492"/>
              <a:gd name="connsiteY2" fmla="*/ 248632 h 2180581"/>
              <a:gd name="connsiteX3" fmla="*/ 1885707 w 2196492"/>
              <a:gd name="connsiteY3" fmla="*/ 1372522 h 2180581"/>
              <a:gd name="connsiteX4" fmla="*/ 1931065 w 2196492"/>
              <a:gd name="connsiteY4" fmla="*/ 1901708 h 2180581"/>
              <a:gd name="connsiteX5" fmla="*/ 293146 w 2196492"/>
              <a:gd name="connsiteY5" fmla="*/ 1911788 h 2180581"/>
              <a:gd name="connsiteX6" fmla="*/ 172191 w 2196492"/>
              <a:gd name="connsiteY6" fmla="*/ 288952 h 2180581"/>
              <a:gd name="connsiteX7" fmla="*/ 252828 w 2196492"/>
              <a:gd name="connsiteY7" fmla="*/ 178074 h 2180581"/>
              <a:gd name="connsiteX0" fmla="*/ 172191 w 2196492"/>
              <a:gd name="connsiteY0" fmla="*/ 288952 h 2180581"/>
              <a:gd name="connsiteX1" fmla="*/ 252828 w 2196492"/>
              <a:gd name="connsiteY1" fmla="*/ 178074 h 2180581"/>
              <a:gd name="connsiteX2" fmla="*/ 645928 w 2196492"/>
              <a:gd name="connsiteY2" fmla="*/ 248632 h 2180581"/>
              <a:gd name="connsiteX3" fmla="*/ 1885707 w 2196492"/>
              <a:gd name="connsiteY3" fmla="*/ 1372522 h 2180581"/>
              <a:gd name="connsiteX4" fmla="*/ 1931065 w 2196492"/>
              <a:gd name="connsiteY4" fmla="*/ 1901708 h 2180581"/>
              <a:gd name="connsiteX5" fmla="*/ 293146 w 2196492"/>
              <a:gd name="connsiteY5" fmla="*/ 1911788 h 2180581"/>
              <a:gd name="connsiteX6" fmla="*/ 172191 w 2196492"/>
              <a:gd name="connsiteY6" fmla="*/ 288952 h 2180581"/>
              <a:gd name="connsiteX0" fmla="*/ 172191 w 2196492"/>
              <a:gd name="connsiteY0" fmla="*/ 277193 h 2168822"/>
              <a:gd name="connsiteX1" fmla="*/ 645928 w 2196492"/>
              <a:gd name="connsiteY1" fmla="*/ 236873 h 2168822"/>
              <a:gd name="connsiteX2" fmla="*/ 1885707 w 2196492"/>
              <a:gd name="connsiteY2" fmla="*/ 1360763 h 2168822"/>
              <a:gd name="connsiteX3" fmla="*/ 1931065 w 2196492"/>
              <a:gd name="connsiteY3" fmla="*/ 1889949 h 2168822"/>
              <a:gd name="connsiteX4" fmla="*/ 293146 w 2196492"/>
              <a:gd name="connsiteY4" fmla="*/ 1900029 h 2168822"/>
              <a:gd name="connsiteX5" fmla="*/ 172191 w 2196492"/>
              <a:gd name="connsiteY5" fmla="*/ 277193 h 2168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492" h="2168822">
                <a:moveTo>
                  <a:pt x="172191" y="277193"/>
                </a:moveTo>
                <a:cubicBezTo>
                  <a:pt x="230988" y="0"/>
                  <a:pt x="360342" y="56278"/>
                  <a:pt x="645928" y="236873"/>
                </a:cubicBezTo>
                <a:cubicBezTo>
                  <a:pt x="931514" y="417468"/>
                  <a:pt x="1671517" y="1085250"/>
                  <a:pt x="1885707" y="1360763"/>
                </a:cubicBezTo>
                <a:cubicBezTo>
                  <a:pt x="2099897" y="1636276"/>
                  <a:pt x="2196492" y="1800071"/>
                  <a:pt x="1931065" y="1889949"/>
                </a:cubicBezTo>
                <a:cubicBezTo>
                  <a:pt x="1665638" y="1979827"/>
                  <a:pt x="586292" y="2168822"/>
                  <a:pt x="293146" y="1900029"/>
                </a:cubicBezTo>
                <a:cubicBezTo>
                  <a:pt x="0" y="1631236"/>
                  <a:pt x="113394" y="554386"/>
                  <a:pt x="172191" y="277193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w="158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52" name="Freeform 51"/>
          <p:cNvSpPr/>
          <p:nvPr/>
        </p:nvSpPr>
        <p:spPr bwMode="auto">
          <a:xfrm rot="5400000">
            <a:off x="4254332" y="5052317"/>
            <a:ext cx="1824335" cy="1038293"/>
          </a:xfrm>
          <a:custGeom>
            <a:avLst/>
            <a:gdLst>
              <a:gd name="connsiteX0" fmla="*/ 151193 w 766043"/>
              <a:gd name="connsiteY0" fmla="*/ 0 h 695502"/>
              <a:gd name="connsiteX1" fmla="*/ 579572 w 766043"/>
              <a:gd name="connsiteY1" fmla="*/ 5040 h 695502"/>
              <a:gd name="connsiteX2" fmla="*/ 766043 w 766043"/>
              <a:gd name="connsiteY2" fmla="*/ 619904 h 695502"/>
              <a:gd name="connsiteX3" fmla="*/ 156233 w 766043"/>
              <a:gd name="connsiteY3" fmla="*/ 695502 h 695502"/>
              <a:gd name="connsiteX4" fmla="*/ 0 w 766043"/>
              <a:gd name="connsiteY4" fmla="*/ 216715 h 695502"/>
              <a:gd name="connsiteX5" fmla="*/ 151193 w 766043"/>
              <a:gd name="connsiteY5" fmla="*/ 0 h 695502"/>
              <a:gd name="connsiteX0" fmla="*/ 151193 w 836600"/>
              <a:gd name="connsiteY0" fmla="*/ 0 h 695502"/>
              <a:gd name="connsiteX1" fmla="*/ 579572 w 836600"/>
              <a:gd name="connsiteY1" fmla="*/ 5040 h 695502"/>
              <a:gd name="connsiteX2" fmla="*/ 766043 w 836600"/>
              <a:gd name="connsiteY2" fmla="*/ 619904 h 695502"/>
              <a:gd name="connsiteX3" fmla="*/ 156233 w 836600"/>
              <a:gd name="connsiteY3" fmla="*/ 695502 h 695502"/>
              <a:gd name="connsiteX4" fmla="*/ 0 w 836600"/>
              <a:gd name="connsiteY4" fmla="*/ 216715 h 695502"/>
              <a:gd name="connsiteX5" fmla="*/ 151193 w 836600"/>
              <a:gd name="connsiteY5" fmla="*/ 0 h 695502"/>
              <a:gd name="connsiteX0" fmla="*/ 151193 w 836600"/>
              <a:gd name="connsiteY0" fmla="*/ 98277 h 793779"/>
              <a:gd name="connsiteX1" fmla="*/ 579572 w 836600"/>
              <a:gd name="connsiteY1" fmla="*/ 103317 h 793779"/>
              <a:gd name="connsiteX2" fmla="*/ 766043 w 836600"/>
              <a:gd name="connsiteY2" fmla="*/ 718181 h 793779"/>
              <a:gd name="connsiteX3" fmla="*/ 156233 w 836600"/>
              <a:gd name="connsiteY3" fmla="*/ 793779 h 793779"/>
              <a:gd name="connsiteX4" fmla="*/ 0 w 836600"/>
              <a:gd name="connsiteY4" fmla="*/ 314992 h 793779"/>
              <a:gd name="connsiteX5" fmla="*/ 151193 w 836600"/>
              <a:gd name="connsiteY5" fmla="*/ 98277 h 793779"/>
              <a:gd name="connsiteX0" fmla="*/ 152033 w 837440"/>
              <a:gd name="connsiteY0" fmla="*/ 98277 h 793779"/>
              <a:gd name="connsiteX1" fmla="*/ 580412 w 837440"/>
              <a:gd name="connsiteY1" fmla="*/ 103317 h 793779"/>
              <a:gd name="connsiteX2" fmla="*/ 766883 w 837440"/>
              <a:gd name="connsiteY2" fmla="*/ 718181 h 793779"/>
              <a:gd name="connsiteX3" fmla="*/ 157073 w 837440"/>
              <a:gd name="connsiteY3" fmla="*/ 793779 h 793779"/>
              <a:gd name="connsiteX4" fmla="*/ 840 w 837440"/>
              <a:gd name="connsiteY4" fmla="*/ 314992 h 793779"/>
              <a:gd name="connsiteX5" fmla="*/ 152033 w 837440"/>
              <a:gd name="connsiteY5" fmla="*/ 98277 h 793779"/>
              <a:gd name="connsiteX0" fmla="*/ 152033 w 837440"/>
              <a:gd name="connsiteY0" fmla="*/ 98277 h 793779"/>
              <a:gd name="connsiteX1" fmla="*/ 580412 w 837440"/>
              <a:gd name="connsiteY1" fmla="*/ 103317 h 793779"/>
              <a:gd name="connsiteX2" fmla="*/ 766883 w 837440"/>
              <a:gd name="connsiteY2" fmla="*/ 718181 h 793779"/>
              <a:gd name="connsiteX3" fmla="*/ 157073 w 837440"/>
              <a:gd name="connsiteY3" fmla="*/ 793779 h 793779"/>
              <a:gd name="connsiteX4" fmla="*/ 840 w 837440"/>
              <a:gd name="connsiteY4" fmla="*/ 314992 h 793779"/>
              <a:gd name="connsiteX5" fmla="*/ 152033 w 837440"/>
              <a:gd name="connsiteY5" fmla="*/ 98277 h 793779"/>
              <a:gd name="connsiteX0" fmla="*/ 152033 w 837440"/>
              <a:gd name="connsiteY0" fmla="*/ 98277 h 860977"/>
              <a:gd name="connsiteX1" fmla="*/ 580412 w 837440"/>
              <a:gd name="connsiteY1" fmla="*/ 103317 h 860977"/>
              <a:gd name="connsiteX2" fmla="*/ 766883 w 837440"/>
              <a:gd name="connsiteY2" fmla="*/ 718181 h 860977"/>
              <a:gd name="connsiteX3" fmla="*/ 157073 w 837440"/>
              <a:gd name="connsiteY3" fmla="*/ 793779 h 860977"/>
              <a:gd name="connsiteX4" fmla="*/ 840 w 837440"/>
              <a:gd name="connsiteY4" fmla="*/ 314992 h 860977"/>
              <a:gd name="connsiteX5" fmla="*/ 152033 w 837440"/>
              <a:gd name="connsiteY5" fmla="*/ 98277 h 860977"/>
              <a:gd name="connsiteX0" fmla="*/ 70557 w 907157"/>
              <a:gd name="connsiteY0" fmla="*/ 278873 h 824858"/>
              <a:gd name="connsiteX1" fmla="*/ 650129 w 907157"/>
              <a:gd name="connsiteY1" fmla="*/ 67198 h 824858"/>
              <a:gd name="connsiteX2" fmla="*/ 836600 w 907157"/>
              <a:gd name="connsiteY2" fmla="*/ 682062 h 824858"/>
              <a:gd name="connsiteX3" fmla="*/ 226790 w 907157"/>
              <a:gd name="connsiteY3" fmla="*/ 757660 h 824858"/>
              <a:gd name="connsiteX4" fmla="*/ 70557 w 907157"/>
              <a:gd name="connsiteY4" fmla="*/ 278873 h 824858"/>
              <a:gd name="connsiteX0" fmla="*/ 57957 w 881957"/>
              <a:gd name="connsiteY0" fmla="*/ 278873 h 824858"/>
              <a:gd name="connsiteX1" fmla="*/ 561933 w 881957"/>
              <a:gd name="connsiteY1" fmla="*/ 67198 h 824858"/>
              <a:gd name="connsiteX2" fmla="*/ 824000 w 881957"/>
              <a:gd name="connsiteY2" fmla="*/ 682062 h 824858"/>
              <a:gd name="connsiteX3" fmla="*/ 214190 w 881957"/>
              <a:gd name="connsiteY3" fmla="*/ 757660 h 824858"/>
              <a:gd name="connsiteX4" fmla="*/ 57957 w 881957"/>
              <a:gd name="connsiteY4" fmla="*/ 278873 h 824858"/>
              <a:gd name="connsiteX0" fmla="*/ 57957 w 881957"/>
              <a:gd name="connsiteY0" fmla="*/ 262913 h 792938"/>
              <a:gd name="connsiteX1" fmla="*/ 561933 w 881957"/>
              <a:gd name="connsiteY1" fmla="*/ 51238 h 792938"/>
              <a:gd name="connsiteX2" fmla="*/ 824000 w 881957"/>
              <a:gd name="connsiteY2" fmla="*/ 570344 h 792938"/>
              <a:gd name="connsiteX3" fmla="*/ 214190 w 881957"/>
              <a:gd name="connsiteY3" fmla="*/ 741700 h 792938"/>
              <a:gd name="connsiteX4" fmla="*/ 57957 w 881957"/>
              <a:gd name="connsiteY4" fmla="*/ 262913 h 792938"/>
              <a:gd name="connsiteX0" fmla="*/ 57957 w 816441"/>
              <a:gd name="connsiteY0" fmla="*/ 262913 h 792938"/>
              <a:gd name="connsiteX1" fmla="*/ 561933 w 816441"/>
              <a:gd name="connsiteY1" fmla="*/ 51238 h 792938"/>
              <a:gd name="connsiteX2" fmla="*/ 758484 w 816441"/>
              <a:gd name="connsiteY2" fmla="*/ 570344 h 792938"/>
              <a:gd name="connsiteX3" fmla="*/ 214190 w 816441"/>
              <a:gd name="connsiteY3" fmla="*/ 741700 h 792938"/>
              <a:gd name="connsiteX4" fmla="*/ 57957 w 816441"/>
              <a:gd name="connsiteY4" fmla="*/ 262913 h 792938"/>
              <a:gd name="connsiteX0" fmla="*/ 57957 w 816441"/>
              <a:gd name="connsiteY0" fmla="*/ 262913 h 727420"/>
              <a:gd name="connsiteX1" fmla="*/ 561933 w 816441"/>
              <a:gd name="connsiteY1" fmla="*/ 51238 h 727420"/>
              <a:gd name="connsiteX2" fmla="*/ 758484 w 816441"/>
              <a:gd name="connsiteY2" fmla="*/ 570344 h 727420"/>
              <a:gd name="connsiteX3" fmla="*/ 214190 w 816441"/>
              <a:gd name="connsiteY3" fmla="*/ 676182 h 727420"/>
              <a:gd name="connsiteX4" fmla="*/ 57957 w 816441"/>
              <a:gd name="connsiteY4" fmla="*/ 262913 h 727420"/>
              <a:gd name="connsiteX0" fmla="*/ 57957 w 816441"/>
              <a:gd name="connsiteY0" fmla="*/ 185068 h 649575"/>
              <a:gd name="connsiteX1" fmla="*/ 561933 w 816441"/>
              <a:gd name="connsiteY1" fmla="*/ 51238 h 649575"/>
              <a:gd name="connsiteX2" fmla="*/ 758484 w 816441"/>
              <a:gd name="connsiteY2" fmla="*/ 492499 h 649575"/>
              <a:gd name="connsiteX3" fmla="*/ 214190 w 816441"/>
              <a:gd name="connsiteY3" fmla="*/ 598337 h 649575"/>
              <a:gd name="connsiteX4" fmla="*/ 57957 w 816441"/>
              <a:gd name="connsiteY4" fmla="*/ 185068 h 649575"/>
              <a:gd name="connsiteX0" fmla="*/ 57957 w 816441"/>
              <a:gd name="connsiteY0" fmla="*/ 185068 h 649575"/>
              <a:gd name="connsiteX1" fmla="*/ 561933 w 816441"/>
              <a:gd name="connsiteY1" fmla="*/ 51238 h 649575"/>
              <a:gd name="connsiteX2" fmla="*/ 758484 w 816441"/>
              <a:gd name="connsiteY2" fmla="*/ 492499 h 649575"/>
              <a:gd name="connsiteX3" fmla="*/ 214190 w 816441"/>
              <a:gd name="connsiteY3" fmla="*/ 598337 h 649575"/>
              <a:gd name="connsiteX4" fmla="*/ 57957 w 816441"/>
              <a:gd name="connsiteY4" fmla="*/ 185068 h 649575"/>
              <a:gd name="connsiteX0" fmla="*/ 57957 w 816441"/>
              <a:gd name="connsiteY0" fmla="*/ 185068 h 587299"/>
              <a:gd name="connsiteX1" fmla="*/ 561933 w 816441"/>
              <a:gd name="connsiteY1" fmla="*/ 51238 h 587299"/>
              <a:gd name="connsiteX2" fmla="*/ 758484 w 816441"/>
              <a:gd name="connsiteY2" fmla="*/ 492499 h 587299"/>
              <a:gd name="connsiteX3" fmla="*/ 214190 w 816441"/>
              <a:gd name="connsiteY3" fmla="*/ 536061 h 587299"/>
              <a:gd name="connsiteX4" fmla="*/ 57957 w 816441"/>
              <a:gd name="connsiteY4" fmla="*/ 185068 h 587299"/>
              <a:gd name="connsiteX0" fmla="*/ 57957 w 816441"/>
              <a:gd name="connsiteY0" fmla="*/ 185069 h 587299"/>
              <a:gd name="connsiteX1" fmla="*/ 561933 w 816441"/>
              <a:gd name="connsiteY1" fmla="*/ 51238 h 587299"/>
              <a:gd name="connsiteX2" fmla="*/ 758484 w 816441"/>
              <a:gd name="connsiteY2" fmla="*/ 492499 h 587299"/>
              <a:gd name="connsiteX3" fmla="*/ 214190 w 816441"/>
              <a:gd name="connsiteY3" fmla="*/ 536061 h 587299"/>
              <a:gd name="connsiteX4" fmla="*/ 57957 w 816441"/>
              <a:gd name="connsiteY4" fmla="*/ 185069 h 587299"/>
              <a:gd name="connsiteX0" fmla="*/ 57957 w 743053"/>
              <a:gd name="connsiteY0" fmla="*/ 185070 h 587299"/>
              <a:gd name="connsiteX1" fmla="*/ 488545 w 743053"/>
              <a:gd name="connsiteY1" fmla="*/ 51238 h 587299"/>
              <a:gd name="connsiteX2" fmla="*/ 685096 w 743053"/>
              <a:gd name="connsiteY2" fmla="*/ 492499 h 587299"/>
              <a:gd name="connsiteX3" fmla="*/ 140802 w 743053"/>
              <a:gd name="connsiteY3" fmla="*/ 536061 h 587299"/>
              <a:gd name="connsiteX4" fmla="*/ 57957 w 743053"/>
              <a:gd name="connsiteY4" fmla="*/ 185070 h 587299"/>
              <a:gd name="connsiteX0" fmla="*/ 57957 w 663549"/>
              <a:gd name="connsiteY0" fmla="*/ 185070 h 587299"/>
              <a:gd name="connsiteX1" fmla="*/ 488545 w 663549"/>
              <a:gd name="connsiteY1" fmla="*/ 51238 h 587299"/>
              <a:gd name="connsiteX2" fmla="*/ 605592 w 663549"/>
              <a:gd name="connsiteY2" fmla="*/ 492499 h 587299"/>
              <a:gd name="connsiteX3" fmla="*/ 140802 w 663549"/>
              <a:gd name="connsiteY3" fmla="*/ 536061 h 587299"/>
              <a:gd name="connsiteX4" fmla="*/ 57957 w 663549"/>
              <a:gd name="connsiteY4" fmla="*/ 185070 h 587299"/>
              <a:gd name="connsiteX0" fmla="*/ 57957 w 671552"/>
              <a:gd name="connsiteY0" fmla="*/ 185070 h 587299"/>
              <a:gd name="connsiteX1" fmla="*/ 488545 w 671552"/>
              <a:gd name="connsiteY1" fmla="*/ 51238 h 587299"/>
              <a:gd name="connsiteX2" fmla="*/ 605592 w 671552"/>
              <a:gd name="connsiteY2" fmla="*/ 492499 h 587299"/>
              <a:gd name="connsiteX3" fmla="*/ 140802 w 671552"/>
              <a:gd name="connsiteY3" fmla="*/ 536061 h 587299"/>
              <a:gd name="connsiteX4" fmla="*/ 57957 w 671552"/>
              <a:gd name="connsiteY4" fmla="*/ 185070 h 58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552" h="587299">
                <a:moveTo>
                  <a:pt x="57957" y="185070"/>
                </a:moveTo>
                <a:cubicBezTo>
                  <a:pt x="115914" y="104266"/>
                  <a:pt x="397273" y="0"/>
                  <a:pt x="488545" y="51238"/>
                </a:cubicBezTo>
                <a:cubicBezTo>
                  <a:pt x="671552" y="149184"/>
                  <a:pt x="663549" y="411695"/>
                  <a:pt x="605592" y="492499"/>
                </a:cubicBezTo>
                <a:cubicBezTo>
                  <a:pt x="547635" y="573303"/>
                  <a:pt x="232074" y="587299"/>
                  <a:pt x="140802" y="536061"/>
                </a:cubicBezTo>
                <a:cubicBezTo>
                  <a:pt x="49530" y="484823"/>
                  <a:pt x="0" y="265874"/>
                  <a:pt x="57957" y="185070"/>
                </a:cubicBezTo>
                <a:close/>
              </a:path>
            </a:pathLst>
          </a:custGeom>
          <a:noFill/>
          <a:ln w="158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0" name="Freeform 59"/>
          <p:cNvSpPr/>
          <p:nvPr/>
        </p:nvSpPr>
        <p:spPr bwMode="auto">
          <a:xfrm rot="5400000">
            <a:off x="2973261" y="4014324"/>
            <a:ext cx="1824335" cy="1045066"/>
          </a:xfrm>
          <a:custGeom>
            <a:avLst/>
            <a:gdLst>
              <a:gd name="connsiteX0" fmla="*/ 151193 w 766043"/>
              <a:gd name="connsiteY0" fmla="*/ 0 h 695502"/>
              <a:gd name="connsiteX1" fmla="*/ 579572 w 766043"/>
              <a:gd name="connsiteY1" fmla="*/ 5040 h 695502"/>
              <a:gd name="connsiteX2" fmla="*/ 766043 w 766043"/>
              <a:gd name="connsiteY2" fmla="*/ 619904 h 695502"/>
              <a:gd name="connsiteX3" fmla="*/ 156233 w 766043"/>
              <a:gd name="connsiteY3" fmla="*/ 695502 h 695502"/>
              <a:gd name="connsiteX4" fmla="*/ 0 w 766043"/>
              <a:gd name="connsiteY4" fmla="*/ 216715 h 695502"/>
              <a:gd name="connsiteX5" fmla="*/ 151193 w 766043"/>
              <a:gd name="connsiteY5" fmla="*/ 0 h 695502"/>
              <a:gd name="connsiteX0" fmla="*/ 151193 w 836600"/>
              <a:gd name="connsiteY0" fmla="*/ 0 h 695502"/>
              <a:gd name="connsiteX1" fmla="*/ 579572 w 836600"/>
              <a:gd name="connsiteY1" fmla="*/ 5040 h 695502"/>
              <a:gd name="connsiteX2" fmla="*/ 766043 w 836600"/>
              <a:gd name="connsiteY2" fmla="*/ 619904 h 695502"/>
              <a:gd name="connsiteX3" fmla="*/ 156233 w 836600"/>
              <a:gd name="connsiteY3" fmla="*/ 695502 h 695502"/>
              <a:gd name="connsiteX4" fmla="*/ 0 w 836600"/>
              <a:gd name="connsiteY4" fmla="*/ 216715 h 695502"/>
              <a:gd name="connsiteX5" fmla="*/ 151193 w 836600"/>
              <a:gd name="connsiteY5" fmla="*/ 0 h 695502"/>
              <a:gd name="connsiteX0" fmla="*/ 151193 w 836600"/>
              <a:gd name="connsiteY0" fmla="*/ 98277 h 793779"/>
              <a:gd name="connsiteX1" fmla="*/ 579572 w 836600"/>
              <a:gd name="connsiteY1" fmla="*/ 103317 h 793779"/>
              <a:gd name="connsiteX2" fmla="*/ 766043 w 836600"/>
              <a:gd name="connsiteY2" fmla="*/ 718181 h 793779"/>
              <a:gd name="connsiteX3" fmla="*/ 156233 w 836600"/>
              <a:gd name="connsiteY3" fmla="*/ 793779 h 793779"/>
              <a:gd name="connsiteX4" fmla="*/ 0 w 836600"/>
              <a:gd name="connsiteY4" fmla="*/ 314992 h 793779"/>
              <a:gd name="connsiteX5" fmla="*/ 151193 w 836600"/>
              <a:gd name="connsiteY5" fmla="*/ 98277 h 793779"/>
              <a:gd name="connsiteX0" fmla="*/ 152033 w 837440"/>
              <a:gd name="connsiteY0" fmla="*/ 98277 h 793779"/>
              <a:gd name="connsiteX1" fmla="*/ 580412 w 837440"/>
              <a:gd name="connsiteY1" fmla="*/ 103317 h 793779"/>
              <a:gd name="connsiteX2" fmla="*/ 766883 w 837440"/>
              <a:gd name="connsiteY2" fmla="*/ 718181 h 793779"/>
              <a:gd name="connsiteX3" fmla="*/ 157073 w 837440"/>
              <a:gd name="connsiteY3" fmla="*/ 793779 h 793779"/>
              <a:gd name="connsiteX4" fmla="*/ 840 w 837440"/>
              <a:gd name="connsiteY4" fmla="*/ 314992 h 793779"/>
              <a:gd name="connsiteX5" fmla="*/ 152033 w 837440"/>
              <a:gd name="connsiteY5" fmla="*/ 98277 h 793779"/>
              <a:gd name="connsiteX0" fmla="*/ 152033 w 837440"/>
              <a:gd name="connsiteY0" fmla="*/ 98277 h 793779"/>
              <a:gd name="connsiteX1" fmla="*/ 580412 w 837440"/>
              <a:gd name="connsiteY1" fmla="*/ 103317 h 793779"/>
              <a:gd name="connsiteX2" fmla="*/ 766883 w 837440"/>
              <a:gd name="connsiteY2" fmla="*/ 718181 h 793779"/>
              <a:gd name="connsiteX3" fmla="*/ 157073 w 837440"/>
              <a:gd name="connsiteY3" fmla="*/ 793779 h 793779"/>
              <a:gd name="connsiteX4" fmla="*/ 840 w 837440"/>
              <a:gd name="connsiteY4" fmla="*/ 314992 h 793779"/>
              <a:gd name="connsiteX5" fmla="*/ 152033 w 837440"/>
              <a:gd name="connsiteY5" fmla="*/ 98277 h 793779"/>
              <a:gd name="connsiteX0" fmla="*/ 152033 w 837440"/>
              <a:gd name="connsiteY0" fmla="*/ 98277 h 860977"/>
              <a:gd name="connsiteX1" fmla="*/ 580412 w 837440"/>
              <a:gd name="connsiteY1" fmla="*/ 103317 h 860977"/>
              <a:gd name="connsiteX2" fmla="*/ 766883 w 837440"/>
              <a:gd name="connsiteY2" fmla="*/ 718181 h 860977"/>
              <a:gd name="connsiteX3" fmla="*/ 157073 w 837440"/>
              <a:gd name="connsiteY3" fmla="*/ 793779 h 860977"/>
              <a:gd name="connsiteX4" fmla="*/ 840 w 837440"/>
              <a:gd name="connsiteY4" fmla="*/ 314992 h 860977"/>
              <a:gd name="connsiteX5" fmla="*/ 152033 w 837440"/>
              <a:gd name="connsiteY5" fmla="*/ 98277 h 860977"/>
              <a:gd name="connsiteX0" fmla="*/ 70557 w 907157"/>
              <a:gd name="connsiteY0" fmla="*/ 278873 h 824858"/>
              <a:gd name="connsiteX1" fmla="*/ 650129 w 907157"/>
              <a:gd name="connsiteY1" fmla="*/ 67198 h 824858"/>
              <a:gd name="connsiteX2" fmla="*/ 836600 w 907157"/>
              <a:gd name="connsiteY2" fmla="*/ 682062 h 824858"/>
              <a:gd name="connsiteX3" fmla="*/ 226790 w 907157"/>
              <a:gd name="connsiteY3" fmla="*/ 757660 h 824858"/>
              <a:gd name="connsiteX4" fmla="*/ 70557 w 907157"/>
              <a:gd name="connsiteY4" fmla="*/ 278873 h 824858"/>
              <a:gd name="connsiteX0" fmla="*/ 57957 w 881957"/>
              <a:gd name="connsiteY0" fmla="*/ 278873 h 824858"/>
              <a:gd name="connsiteX1" fmla="*/ 561933 w 881957"/>
              <a:gd name="connsiteY1" fmla="*/ 67198 h 824858"/>
              <a:gd name="connsiteX2" fmla="*/ 824000 w 881957"/>
              <a:gd name="connsiteY2" fmla="*/ 682062 h 824858"/>
              <a:gd name="connsiteX3" fmla="*/ 214190 w 881957"/>
              <a:gd name="connsiteY3" fmla="*/ 757660 h 824858"/>
              <a:gd name="connsiteX4" fmla="*/ 57957 w 881957"/>
              <a:gd name="connsiteY4" fmla="*/ 278873 h 824858"/>
              <a:gd name="connsiteX0" fmla="*/ 57957 w 881957"/>
              <a:gd name="connsiteY0" fmla="*/ 262913 h 792938"/>
              <a:gd name="connsiteX1" fmla="*/ 561933 w 881957"/>
              <a:gd name="connsiteY1" fmla="*/ 51238 h 792938"/>
              <a:gd name="connsiteX2" fmla="*/ 824000 w 881957"/>
              <a:gd name="connsiteY2" fmla="*/ 570344 h 792938"/>
              <a:gd name="connsiteX3" fmla="*/ 214190 w 881957"/>
              <a:gd name="connsiteY3" fmla="*/ 741700 h 792938"/>
              <a:gd name="connsiteX4" fmla="*/ 57957 w 881957"/>
              <a:gd name="connsiteY4" fmla="*/ 262913 h 792938"/>
              <a:gd name="connsiteX0" fmla="*/ 57957 w 816441"/>
              <a:gd name="connsiteY0" fmla="*/ 262913 h 792938"/>
              <a:gd name="connsiteX1" fmla="*/ 561933 w 816441"/>
              <a:gd name="connsiteY1" fmla="*/ 51238 h 792938"/>
              <a:gd name="connsiteX2" fmla="*/ 758484 w 816441"/>
              <a:gd name="connsiteY2" fmla="*/ 570344 h 792938"/>
              <a:gd name="connsiteX3" fmla="*/ 214190 w 816441"/>
              <a:gd name="connsiteY3" fmla="*/ 741700 h 792938"/>
              <a:gd name="connsiteX4" fmla="*/ 57957 w 816441"/>
              <a:gd name="connsiteY4" fmla="*/ 262913 h 792938"/>
              <a:gd name="connsiteX0" fmla="*/ 57957 w 816441"/>
              <a:gd name="connsiteY0" fmla="*/ 262913 h 727420"/>
              <a:gd name="connsiteX1" fmla="*/ 561933 w 816441"/>
              <a:gd name="connsiteY1" fmla="*/ 51238 h 727420"/>
              <a:gd name="connsiteX2" fmla="*/ 758484 w 816441"/>
              <a:gd name="connsiteY2" fmla="*/ 570344 h 727420"/>
              <a:gd name="connsiteX3" fmla="*/ 214190 w 816441"/>
              <a:gd name="connsiteY3" fmla="*/ 676182 h 727420"/>
              <a:gd name="connsiteX4" fmla="*/ 57957 w 816441"/>
              <a:gd name="connsiteY4" fmla="*/ 262913 h 727420"/>
              <a:gd name="connsiteX0" fmla="*/ 57957 w 816441"/>
              <a:gd name="connsiteY0" fmla="*/ 185068 h 649575"/>
              <a:gd name="connsiteX1" fmla="*/ 561933 w 816441"/>
              <a:gd name="connsiteY1" fmla="*/ 51238 h 649575"/>
              <a:gd name="connsiteX2" fmla="*/ 758484 w 816441"/>
              <a:gd name="connsiteY2" fmla="*/ 492499 h 649575"/>
              <a:gd name="connsiteX3" fmla="*/ 214190 w 816441"/>
              <a:gd name="connsiteY3" fmla="*/ 598337 h 649575"/>
              <a:gd name="connsiteX4" fmla="*/ 57957 w 816441"/>
              <a:gd name="connsiteY4" fmla="*/ 185068 h 649575"/>
              <a:gd name="connsiteX0" fmla="*/ 57957 w 816441"/>
              <a:gd name="connsiteY0" fmla="*/ 185068 h 649575"/>
              <a:gd name="connsiteX1" fmla="*/ 561933 w 816441"/>
              <a:gd name="connsiteY1" fmla="*/ 51238 h 649575"/>
              <a:gd name="connsiteX2" fmla="*/ 758484 w 816441"/>
              <a:gd name="connsiteY2" fmla="*/ 492499 h 649575"/>
              <a:gd name="connsiteX3" fmla="*/ 214190 w 816441"/>
              <a:gd name="connsiteY3" fmla="*/ 598337 h 649575"/>
              <a:gd name="connsiteX4" fmla="*/ 57957 w 816441"/>
              <a:gd name="connsiteY4" fmla="*/ 185068 h 649575"/>
              <a:gd name="connsiteX0" fmla="*/ 57957 w 816441"/>
              <a:gd name="connsiteY0" fmla="*/ 185068 h 587299"/>
              <a:gd name="connsiteX1" fmla="*/ 561933 w 816441"/>
              <a:gd name="connsiteY1" fmla="*/ 51238 h 587299"/>
              <a:gd name="connsiteX2" fmla="*/ 758484 w 816441"/>
              <a:gd name="connsiteY2" fmla="*/ 492499 h 587299"/>
              <a:gd name="connsiteX3" fmla="*/ 214190 w 816441"/>
              <a:gd name="connsiteY3" fmla="*/ 536061 h 587299"/>
              <a:gd name="connsiteX4" fmla="*/ 57957 w 816441"/>
              <a:gd name="connsiteY4" fmla="*/ 185068 h 587299"/>
              <a:gd name="connsiteX0" fmla="*/ 57957 w 816441"/>
              <a:gd name="connsiteY0" fmla="*/ 185069 h 587299"/>
              <a:gd name="connsiteX1" fmla="*/ 561933 w 816441"/>
              <a:gd name="connsiteY1" fmla="*/ 51238 h 587299"/>
              <a:gd name="connsiteX2" fmla="*/ 758484 w 816441"/>
              <a:gd name="connsiteY2" fmla="*/ 492499 h 587299"/>
              <a:gd name="connsiteX3" fmla="*/ 214190 w 816441"/>
              <a:gd name="connsiteY3" fmla="*/ 536061 h 587299"/>
              <a:gd name="connsiteX4" fmla="*/ 57957 w 816441"/>
              <a:gd name="connsiteY4" fmla="*/ 185069 h 587299"/>
              <a:gd name="connsiteX0" fmla="*/ 57957 w 743053"/>
              <a:gd name="connsiteY0" fmla="*/ 185070 h 587299"/>
              <a:gd name="connsiteX1" fmla="*/ 488545 w 743053"/>
              <a:gd name="connsiteY1" fmla="*/ 51238 h 587299"/>
              <a:gd name="connsiteX2" fmla="*/ 685096 w 743053"/>
              <a:gd name="connsiteY2" fmla="*/ 492499 h 587299"/>
              <a:gd name="connsiteX3" fmla="*/ 140802 w 743053"/>
              <a:gd name="connsiteY3" fmla="*/ 536061 h 587299"/>
              <a:gd name="connsiteX4" fmla="*/ 57957 w 743053"/>
              <a:gd name="connsiteY4" fmla="*/ 185070 h 587299"/>
              <a:gd name="connsiteX0" fmla="*/ 57957 w 663549"/>
              <a:gd name="connsiteY0" fmla="*/ 185070 h 587299"/>
              <a:gd name="connsiteX1" fmla="*/ 488545 w 663549"/>
              <a:gd name="connsiteY1" fmla="*/ 51238 h 587299"/>
              <a:gd name="connsiteX2" fmla="*/ 605592 w 663549"/>
              <a:gd name="connsiteY2" fmla="*/ 492499 h 587299"/>
              <a:gd name="connsiteX3" fmla="*/ 140802 w 663549"/>
              <a:gd name="connsiteY3" fmla="*/ 536061 h 587299"/>
              <a:gd name="connsiteX4" fmla="*/ 57957 w 663549"/>
              <a:gd name="connsiteY4" fmla="*/ 185070 h 587299"/>
              <a:gd name="connsiteX0" fmla="*/ 57957 w 671552"/>
              <a:gd name="connsiteY0" fmla="*/ 185070 h 587299"/>
              <a:gd name="connsiteX1" fmla="*/ 488545 w 671552"/>
              <a:gd name="connsiteY1" fmla="*/ 51238 h 587299"/>
              <a:gd name="connsiteX2" fmla="*/ 605592 w 671552"/>
              <a:gd name="connsiteY2" fmla="*/ 492499 h 587299"/>
              <a:gd name="connsiteX3" fmla="*/ 140802 w 671552"/>
              <a:gd name="connsiteY3" fmla="*/ 536061 h 587299"/>
              <a:gd name="connsiteX4" fmla="*/ 57957 w 671552"/>
              <a:gd name="connsiteY4" fmla="*/ 185070 h 58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552" h="587299">
                <a:moveTo>
                  <a:pt x="57957" y="185070"/>
                </a:moveTo>
                <a:cubicBezTo>
                  <a:pt x="115914" y="104266"/>
                  <a:pt x="397273" y="0"/>
                  <a:pt x="488545" y="51238"/>
                </a:cubicBezTo>
                <a:cubicBezTo>
                  <a:pt x="671552" y="149184"/>
                  <a:pt x="663549" y="411695"/>
                  <a:pt x="605592" y="492499"/>
                </a:cubicBezTo>
                <a:cubicBezTo>
                  <a:pt x="547635" y="573303"/>
                  <a:pt x="232074" y="587299"/>
                  <a:pt x="140802" y="536061"/>
                </a:cubicBezTo>
                <a:cubicBezTo>
                  <a:pt x="49530" y="484823"/>
                  <a:pt x="0" y="265874"/>
                  <a:pt x="57957" y="185070"/>
                </a:cubicBezTo>
                <a:close/>
              </a:path>
            </a:pathLst>
          </a:custGeom>
          <a:noFill/>
          <a:ln w="158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1" name="Freeform 60"/>
          <p:cNvSpPr/>
          <p:nvPr/>
        </p:nvSpPr>
        <p:spPr bwMode="auto">
          <a:xfrm rot="5400000">
            <a:off x="3456392" y="5636827"/>
            <a:ext cx="855080" cy="882851"/>
          </a:xfrm>
          <a:custGeom>
            <a:avLst/>
            <a:gdLst>
              <a:gd name="connsiteX0" fmla="*/ 151193 w 766043"/>
              <a:gd name="connsiteY0" fmla="*/ 0 h 695502"/>
              <a:gd name="connsiteX1" fmla="*/ 579572 w 766043"/>
              <a:gd name="connsiteY1" fmla="*/ 5040 h 695502"/>
              <a:gd name="connsiteX2" fmla="*/ 766043 w 766043"/>
              <a:gd name="connsiteY2" fmla="*/ 619904 h 695502"/>
              <a:gd name="connsiteX3" fmla="*/ 156233 w 766043"/>
              <a:gd name="connsiteY3" fmla="*/ 695502 h 695502"/>
              <a:gd name="connsiteX4" fmla="*/ 0 w 766043"/>
              <a:gd name="connsiteY4" fmla="*/ 216715 h 695502"/>
              <a:gd name="connsiteX5" fmla="*/ 151193 w 766043"/>
              <a:gd name="connsiteY5" fmla="*/ 0 h 695502"/>
              <a:gd name="connsiteX0" fmla="*/ 151193 w 836600"/>
              <a:gd name="connsiteY0" fmla="*/ 0 h 695502"/>
              <a:gd name="connsiteX1" fmla="*/ 579572 w 836600"/>
              <a:gd name="connsiteY1" fmla="*/ 5040 h 695502"/>
              <a:gd name="connsiteX2" fmla="*/ 766043 w 836600"/>
              <a:gd name="connsiteY2" fmla="*/ 619904 h 695502"/>
              <a:gd name="connsiteX3" fmla="*/ 156233 w 836600"/>
              <a:gd name="connsiteY3" fmla="*/ 695502 h 695502"/>
              <a:gd name="connsiteX4" fmla="*/ 0 w 836600"/>
              <a:gd name="connsiteY4" fmla="*/ 216715 h 695502"/>
              <a:gd name="connsiteX5" fmla="*/ 151193 w 836600"/>
              <a:gd name="connsiteY5" fmla="*/ 0 h 695502"/>
              <a:gd name="connsiteX0" fmla="*/ 151193 w 836600"/>
              <a:gd name="connsiteY0" fmla="*/ 98277 h 793779"/>
              <a:gd name="connsiteX1" fmla="*/ 579572 w 836600"/>
              <a:gd name="connsiteY1" fmla="*/ 103317 h 793779"/>
              <a:gd name="connsiteX2" fmla="*/ 766043 w 836600"/>
              <a:gd name="connsiteY2" fmla="*/ 718181 h 793779"/>
              <a:gd name="connsiteX3" fmla="*/ 156233 w 836600"/>
              <a:gd name="connsiteY3" fmla="*/ 793779 h 793779"/>
              <a:gd name="connsiteX4" fmla="*/ 0 w 836600"/>
              <a:gd name="connsiteY4" fmla="*/ 314992 h 793779"/>
              <a:gd name="connsiteX5" fmla="*/ 151193 w 836600"/>
              <a:gd name="connsiteY5" fmla="*/ 98277 h 793779"/>
              <a:gd name="connsiteX0" fmla="*/ 152033 w 837440"/>
              <a:gd name="connsiteY0" fmla="*/ 98277 h 793779"/>
              <a:gd name="connsiteX1" fmla="*/ 580412 w 837440"/>
              <a:gd name="connsiteY1" fmla="*/ 103317 h 793779"/>
              <a:gd name="connsiteX2" fmla="*/ 766883 w 837440"/>
              <a:gd name="connsiteY2" fmla="*/ 718181 h 793779"/>
              <a:gd name="connsiteX3" fmla="*/ 157073 w 837440"/>
              <a:gd name="connsiteY3" fmla="*/ 793779 h 793779"/>
              <a:gd name="connsiteX4" fmla="*/ 840 w 837440"/>
              <a:gd name="connsiteY4" fmla="*/ 314992 h 793779"/>
              <a:gd name="connsiteX5" fmla="*/ 152033 w 837440"/>
              <a:gd name="connsiteY5" fmla="*/ 98277 h 793779"/>
              <a:gd name="connsiteX0" fmla="*/ 152033 w 837440"/>
              <a:gd name="connsiteY0" fmla="*/ 98277 h 793779"/>
              <a:gd name="connsiteX1" fmla="*/ 580412 w 837440"/>
              <a:gd name="connsiteY1" fmla="*/ 103317 h 793779"/>
              <a:gd name="connsiteX2" fmla="*/ 766883 w 837440"/>
              <a:gd name="connsiteY2" fmla="*/ 718181 h 793779"/>
              <a:gd name="connsiteX3" fmla="*/ 157073 w 837440"/>
              <a:gd name="connsiteY3" fmla="*/ 793779 h 793779"/>
              <a:gd name="connsiteX4" fmla="*/ 840 w 837440"/>
              <a:gd name="connsiteY4" fmla="*/ 314992 h 793779"/>
              <a:gd name="connsiteX5" fmla="*/ 152033 w 837440"/>
              <a:gd name="connsiteY5" fmla="*/ 98277 h 793779"/>
              <a:gd name="connsiteX0" fmla="*/ 152033 w 837440"/>
              <a:gd name="connsiteY0" fmla="*/ 98277 h 860977"/>
              <a:gd name="connsiteX1" fmla="*/ 580412 w 837440"/>
              <a:gd name="connsiteY1" fmla="*/ 103317 h 860977"/>
              <a:gd name="connsiteX2" fmla="*/ 766883 w 837440"/>
              <a:gd name="connsiteY2" fmla="*/ 718181 h 860977"/>
              <a:gd name="connsiteX3" fmla="*/ 157073 w 837440"/>
              <a:gd name="connsiteY3" fmla="*/ 793779 h 860977"/>
              <a:gd name="connsiteX4" fmla="*/ 840 w 837440"/>
              <a:gd name="connsiteY4" fmla="*/ 314992 h 860977"/>
              <a:gd name="connsiteX5" fmla="*/ 152033 w 837440"/>
              <a:gd name="connsiteY5" fmla="*/ 98277 h 860977"/>
              <a:gd name="connsiteX0" fmla="*/ 70557 w 907157"/>
              <a:gd name="connsiteY0" fmla="*/ 278873 h 824858"/>
              <a:gd name="connsiteX1" fmla="*/ 650129 w 907157"/>
              <a:gd name="connsiteY1" fmla="*/ 67198 h 824858"/>
              <a:gd name="connsiteX2" fmla="*/ 836600 w 907157"/>
              <a:gd name="connsiteY2" fmla="*/ 682062 h 824858"/>
              <a:gd name="connsiteX3" fmla="*/ 226790 w 907157"/>
              <a:gd name="connsiteY3" fmla="*/ 757660 h 824858"/>
              <a:gd name="connsiteX4" fmla="*/ 70557 w 907157"/>
              <a:gd name="connsiteY4" fmla="*/ 278873 h 824858"/>
              <a:gd name="connsiteX0" fmla="*/ 57957 w 881957"/>
              <a:gd name="connsiteY0" fmla="*/ 278873 h 824858"/>
              <a:gd name="connsiteX1" fmla="*/ 561933 w 881957"/>
              <a:gd name="connsiteY1" fmla="*/ 67198 h 824858"/>
              <a:gd name="connsiteX2" fmla="*/ 824000 w 881957"/>
              <a:gd name="connsiteY2" fmla="*/ 682062 h 824858"/>
              <a:gd name="connsiteX3" fmla="*/ 214190 w 881957"/>
              <a:gd name="connsiteY3" fmla="*/ 757660 h 824858"/>
              <a:gd name="connsiteX4" fmla="*/ 57957 w 881957"/>
              <a:gd name="connsiteY4" fmla="*/ 278873 h 824858"/>
              <a:gd name="connsiteX0" fmla="*/ 57957 w 881957"/>
              <a:gd name="connsiteY0" fmla="*/ 262913 h 792938"/>
              <a:gd name="connsiteX1" fmla="*/ 561933 w 881957"/>
              <a:gd name="connsiteY1" fmla="*/ 51238 h 792938"/>
              <a:gd name="connsiteX2" fmla="*/ 824000 w 881957"/>
              <a:gd name="connsiteY2" fmla="*/ 570344 h 792938"/>
              <a:gd name="connsiteX3" fmla="*/ 214190 w 881957"/>
              <a:gd name="connsiteY3" fmla="*/ 741700 h 792938"/>
              <a:gd name="connsiteX4" fmla="*/ 57957 w 881957"/>
              <a:gd name="connsiteY4" fmla="*/ 262913 h 792938"/>
              <a:gd name="connsiteX0" fmla="*/ 57957 w 816441"/>
              <a:gd name="connsiteY0" fmla="*/ 262913 h 792938"/>
              <a:gd name="connsiteX1" fmla="*/ 561933 w 816441"/>
              <a:gd name="connsiteY1" fmla="*/ 51238 h 792938"/>
              <a:gd name="connsiteX2" fmla="*/ 758484 w 816441"/>
              <a:gd name="connsiteY2" fmla="*/ 570344 h 792938"/>
              <a:gd name="connsiteX3" fmla="*/ 214190 w 816441"/>
              <a:gd name="connsiteY3" fmla="*/ 741700 h 792938"/>
              <a:gd name="connsiteX4" fmla="*/ 57957 w 816441"/>
              <a:gd name="connsiteY4" fmla="*/ 262913 h 792938"/>
              <a:gd name="connsiteX0" fmla="*/ 57957 w 816441"/>
              <a:gd name="connsiteY0" fmla="*/ 262913 h 727420"/>
              <a:gd name="connsiteX1" fmla="*/ 561933 w 816441"/>
              <a:gd name="connsiteY1" fmla="*/ 51238 h 727420"/>
              <a:gd name="connsiteX2" fmla="*/ 758484 w 816441"/>
              <a:gd name="connsiteY2" fmla="*/ 570344 h 727420"/>
              <a:gd name="connsiteX3" fmla="*/ 214190 w 816441"/>
              <a:gd name="connsiteY3" fmla="*/ 676182 h 727420"/>
              <a:gd name="connsiteX4" fmla="*/ 57957 w 816441"/>
              <a:gd name="connsiteY4" fmla="*/ 262913 h 727420"/>
              <a:gd name="connsiteX0" fmla="*/ 57957 w 816441"/>
              <a:gd name="connsiteY0" fmla="*/ 185068 h 649575"/>
              <a:gd name="connsiteX1" fmla="*/ 561933 w 816441"/>
              <a:gd name="connsiteY1" fmla="*/ 51238 h 649575"/>
              <a:gd name="connsiteX2" fmla="*/ 758484 w 816441"/>
              <a:gd name="connsiteY2" fmla="*/ 492499 h 649575"/>
              <a:gd name="connsiteX3" fmla="*/ 214190 w 816441"/>
              <a:gd name="connsiteY3" fmla="*/ 598337 h 649575"/>
              <a:gd name="connsiteX4" fmla="*/ 57957 w 816441"/>
              <a:gd name="connsiteY4" fmla="*/ 185068 h 649575"/>
              <a:gd name="connsiteX0" fmla="*/ 57957 w 816441"/>
              <a:gd name="connsiteY0" fmla="*/ 185068 h 649575"/>
              <a:gd name="connsiteX1" fmla="*/ 561933 w 816441"/>
              <a:gd name="connsiteY1" fmla="*/ 51238 h 649575"/>
              <a:gd name="connsiteX2" fmla="*/ 758484 w 816441"/>
              <a:gd name="connsiteY2" fmla="*/ 492499 h 649575"/>
              <a:gd name="connsiteX3" fmla="*/ 214190 w 816441"/>
              <a:gd name="connsiteY3" fmla="*/ 598337 h 649575"/>
              <a:gd name="connsiteX4" fmla="*/ 57957 w 816441"/>
              <a:gd name="connsiteY4" fmla="*/ 185068 h 649575"/>
              <a:gd name="connsiteX0" fmla="*/ 57957 w 816441"/>
              <a:gd name="connsiteY0" fmla="*/ 185068 h 587299"/>
              <a:gd name="connsiteX1" fmla="*/ 561933 w 816441"/>
              <a:gd name="connsiteY1" fmla="*/ 51238 h 587299"/>
              <a:gd name="connsiteX2" fmla="*/ 758484 w 816441"/>
              <a:gd name="connsiteY2" fmla="*/ 492499 h 587299"/>
              <a:gd name="connsiteX3" fmla="*/ 214190 w 816441"/>
              <a:gd name="connsiteY3" fmla="*/ 536061 h 587299"/>
              <a:gd name="connsiteX4" fmla="*/ 57957 w 816441"/>
              <a:gd name="connsiteY4" fmla="*/ 185068 h 587299"/>
              <a:gd name="connsiteX0" fmla="*/ 57957 w 816441"/>
              <a:gd name="connsiteY0" fmla="*/ 185069 h 587299"/>
              <a:gd name="connsiteX1" fmla="*/ 561933 w 816441"/>
              <a:gd name="connsiteY1" fmla="*/ 51238 h 587299"/>
              <a:gd name="connsiteX2" fmla="*/ 758484 w 816441"/>
              <a:gd name="connsiteY2" fmla="*/ 492499 h 587299"/>
              <a:gd name="connsiteX3" fmla="*/ 214190 w 816441"/>
              <a:gd name="connsiteY3" fmla="*/ 536061 h 587299"/>
              <a:gd name="connsiteX4" fmla="*/ 57957 w 816441"/>
              <a:gd name="connsiteY4" fmla="*/ 185069 h 587299"/>
              <a:gd name="connsiteX0" fmla="*/ 57957 w 743053"/>
              <a:gd name="connsiteY0" fmla="*/ 185070 h 587299"/>
              <a:gd name="connsiteX1" fmla="*/ 488545 w 743053"/>
              <a:gd name="connsiteY1" fmla="*/ 51238 h 587299"/>
              <a:gd name="connsiteX2" fmla="*/ 685096 w 743053"/>
              <a:gd name="connsiteY2" fmla="*/ 492499 h 587299"/>
              <a:gd name="connsiteX3" fmla="*/ 140802 w 743053"/>
              <a:gd name="connsiteY3" fmla="*/ 536061 h 587299"/>
              <a:gd name="connsiteX4" fmla="*/ 57957 w 743053"/>
              <a:gd name="connsiteY4" fmla="*/ 185070 h 587299"/>
              <a:gd name="connsiteX0" fmla="*/ 57957 w 663549"/>
              <a:gd name="connsiteY0" fmla="*/ 185070 h 587299"/>
              <a:gd name="connsiteX1" fmla="*/ 488545 w 663549"/>
              <a:gd name="connsiteY1" fmla="*/ 51238 h 587299"/>
              <a:gd name="connsiteX2" fmla="*/ 605592 w 663549"/>
              <a:gd name="connsiteY2" fmla="*/ 492499 h 587299"/>
              <a:gd name="connsiteX3" fmla="*/ 140802 w 663549"/>
              <a:gd name="connsiteY3" fmla="*/ 536061 h 587299"/>
              <a:gd name="connsiteX4" fmla="*/ 57957 w 663549"/>
              <a:gd name="connsiteY4" fmla="*/ 185070 h 587299"/>
              <a:gd name="connsiteX0" fmla="*/ 57957 w 671552"/>
              <a:gd name="connsiteY0" fmla="*/ 185070 h 587299"/>
              <a:gd name="connsiteX1" fmla="*/ 488545 w 671552"/>
              <a:gd name="connsiteY1" fmla="*/ 51238 h 587299"/>
              <a:gd name="connsiteX2" fmla="*/ 605592 w 671552"/>
              <a:gd name="connsiteY2" fmla="*/ 492499 h 587299"/>
              <a:gd name="connsiteX3" fmla="*/ 140802 w 671552"/>
              <a:gd name="connsiteY3" fmla="*/ 536061 h 587299"/>
              <a:gd name="connsiteX4" fmla="*/ 57957 w 671552"/>
              <a:gd name="connsiteY4" fmla="*/ 185070 h 58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552" h="587299">
                <a:moveTo>
                  <a:pt x="57957" y="185070"/>
                </a:moveTo>
                <a:cubicBezTo>
                  <a:pt x="115914" y="104266"/>
                  <a:pt x="397273" y="0"/>
                  <a:pt x="488545" y="51238"/>
                </a:cubicBezTo>
                <a:cubicBezTo>
                  <a:pt x="671552" y="149184"/>
                  <a:pt x="663549" y="411695"/>
                  <a:pt x="605592" y="492499"/>
                </a:cubicBezTo>
                <a:cubicBezTo>
                  <a:pt x="547635" y="573303"/>
                  <a:pt x="232074" y="587299"/>
                  <a:pt x="140802" y="536061"/>
                </a:cubicBezTo>
                <a:cubicBezTo>
                  <a:pt x="49530" y="484823"/>
                  <a:pt x="0" y="265874"/>
                  <a:pt x="57957" y="185070"/>
                </a:cubicBezTo>
                <a:close/>
              </a:path>
            </a:pathLst>
          </a:custGeom>
          <a:noFill/>
          <a:ln w="158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5" name="Freeform 64"/>
          <p:cNvSpPr/>
          <p:nvPr/>
        </p:nvSpPr>
        <p:spPr bwMode="auto">
          <a:xfrm rot="1556662" flipH="1">
            <a:off x="5463904" y="2329039"/>
            <a:ext cx="129463" cy="461839"/>
          </a:xfrm>
          <a:custGeom>
            <a:avLst/>
            <a:gdLst>
              <a:gd name="connsiteX0" fmla="*/ 0 w 190500"/>
              <a:gd name="connsiteY0" fmla="*/ 0 h 381000"/>
              <a:gd name="connsiteX1" fmla="*/ 133350 w 190500"/>
              <a:gd name="connsiteY1" fmla="*/ 107950 h 381000"/>
              <a:gd name="connsiteX2" fmla="*/ 114300 w 190500"/>
              <a:gd name="connsiteY2" fmla="*/ 279400 h 381000"/>
              <a:gd name="connsiteX3" fmla="*/ 190500 w 190500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381000">
                <a:moveTo>
                  <a:pt x="0" y="0"/>
                </a:moveTo>
                <a:cubicBezTo>
                  <a:pt x="57150" y="30691"/>
                  <a:pt x="114300" y="61383"/>
                  <a:pt x="133350" y="107950"/>
                </a:cubicBezTo>
                <a:cubicBezTo>
                  <a:pt x="152400" y="154517"/>
                  <a:pt x="104775" y="233892"/>
                  <a:pt x="114300" y="279400"/>
                </a:cubicBezTo>
                <a:cubicBezTo>
                  <a:pt x="123825" y="324908"/>
                  <a:pt x="190500" y="381000"/>
                  <a:pt x="190500" y="3810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 Placeholder 41"/>
          <p:cNvSpPr txBox="1">
            <a:spLocks/>
          </p:cNvSpPr>
          <p:nvPr/>
        </p:nvSpPr>
        <p:spPr bwMode="auto">
          <a:xfrm>
            <a:off x="4310626" y="2589404"/>
            <a:ext cx="4692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1588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SCC1</a:t>
            </a:r>
            <a:endParaRPr lang="en-US" sz="1800" kern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89" name="Text Placeholder 41"/>
          <p:cNvSpPr txBox="1">
            <a:spLocks/>
          </p:cNvSpPr>
          <p:nvPr/>
        </p:nvSpPr>
        <p:spPr bwMode="auto">
          <a:xfrm>
            <a:off x="3236780" y="4314246"/>
            <a:ext cx="469216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1588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SCC2</a:t>
            </a:r>
            <a:endParaRPr lang="en-US" sz="1800" kern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0" name="Text Placeholder 41"/>
          <p:cNvSpPr txBox="1">
            <a:spLocks/>
          </p:cNvSpPr>
          <p:nvPr/>
        </p:nvSpPr>
        <p:spPr bwMode="auto">
          <a:xfrm>
            <a:off x="3310513" y="5713067"/>
            <a:ext cx="469216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1588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SCC4</a:t>
            </a:r>
            <a:endParaRPr lang="en-US" sz="1800" kern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1" name="Text Placeholder 41"/>
          <p:cNvSpPr txBox="1">
            <a:spLocks/>
          </p:cNvSpPr>
          <p:nvPr/>
        </p:nvSpPr>
        <p:spPr bwMode="auto">
          <a:xfrm>
            <a:off x="5283592" y="5449025"/>
            <a:ext cx="469216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1588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SCC3</a:t>
            </a:r>
            <a:endParaRPr lang="en-US" sz="1800" kern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2" name="AutoShape 33"/>
          <p:cNvSpPr>
            <a:spLocks noChangeArrowheads="1"/>
          </p:cNvSpPr>
          <p:nvPr/>
        </p:nvSpPr>
        <p:spPr bwMode="auto">
          <a:xfrm>
            <a:off x="482669" y="2695878"/>
            <a:ext cx="184771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dirty="0" smtClean="0">
                <a:latin typeface="Calibri"/>
                <a:cs typeface="Calibri"/>
              </a:rPr>
              <a:t>A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93" name="AutoShape 33"/>
          <p:cNvSpPr>
            <a:spLocks noChangeArrowheads="1"/>
          </p:cNvSpPr>
          <p:nvPr/>
        </p:nvSpPr>
        <p:spPr bwMode="auto">
          <a:xfrm>
            <a:off x="486142" y="3759957"/>
            <a:ext cx="169342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dirty="0" smtClean="0">
                <a:latin typeface="Calibri"/>
                <a:cs typeface="Calibri"/>
              </a:rPr>
              <a:t>C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94" name="AutoShape 33"/>
          <p:cNvSpPr>
            <a:spLocks noChangeArrowheads="1"/>
          </p:cNvSpPr>
          <p:nvPr/>
        </p:nvSpPr>
        <p:spPr bwMode="auto">
          <a:xfrm>
            <a:off x="465489" y="4829914"/>
            <a:ext cx="155516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dirty="0" smtClean="0">
                <a:latin typeface="Calibri"/>
                <a:cs typeface="Calibri"/>
              </a:rPr>
              <a:t>E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95" name="AutoShape 33"/>
          <p:cNvSpPr>
            <a:spLocks noChangeArrowheads="1"/>
          </p:cNvSpPr>
          <p:nvPr/>
        </p:nvSpPr>
        <p:spPr bwMode="auto">
          <a:xfrm>
            <a:off x="466430" y="5887401"/>
            <a:ext cx="199398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dirty="0" smtClean="0">
                <a:latin typeface="Calibri"/>
                <a:cs typeface="Calibri"/>
              </a:rPr>
              <a:t>G</a:t>
            </a:r>
            <a:endParaRPr lang="en-US" sz="2400" baseline="-25000" dirty="0">
              <a:latin typeface="Calibri"/>
              <a:cs typeface="Calibri"/>
            </a:endParaRPr>
          </a:p>
        </p:txBody>
      </p:sp>
      <p:cxnSp>
        <p:nvCxnSpPr>
          <p:cNvPr id="96" name="Straight Arrow Connector 95"/>
          <p:cNvCxnSpPr>
            <a:stCxn id="102" idx="6"/>
            <a:endCxn id="103" idx="2"/>
          </p:cNvCxnSpPr>
          <p:nvPr/>
        </p:nvCxnSpPr>
        <p:spPr bwMode="auto">
          <a:xfrm rot="5400000">
            <a:off x="1522015" y="3456407"/>
            <a:ext cx="820196" cy="12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7" name="Straight Arrow Connector 96"/>
          <p:cNvCxnSpPr>
            <a:stCxn id="106" idx="0"/>
            <a:endCxn id="102" idx="4"/>
          </p:cNvCxnSpPr>
          <p:nvPr/>
        </p:nvCxnSpPr>
        <p:spPr bwMode="auto">
          <a:xfrm rot="10800000" flipH="1" flipV="1">
            <a:off x="1021805" y="2925672"/>
            <a:ext cx="789672" cy="12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98" name="AutoShape 33"/>
          <p:cNvSpPr>
            <a:spLocks noChangeArrowheads="1"/>
          </p:cNvSpPr>
          <p:nvPr/>
        </p:nvSpPr>
        <p:spPr bwMode="auto">
          <a:xfrm>
            <a:off x="2163690" y="2699805"/>
            <a:ext cx="172648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dirty="0" smtClean="0">
                <a:latin typeface="Calibri"/>
                <a:cs typeface="Calibri"/>
              </a:rPr>
              <a:t>B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99" name="AutoShape 33"/>
          <p:cNvSpPr>
            <a:spLocks noChangeArrowheads="1"/>
          </p:cNvSpPr>
          <p:nvPr/>
        </p:nvSpPr>
        <p:spPr bwMode="auto">
          <a:xfrm>
            <a:off x="2168434" y="3762611"/>
            <a:ext cx="194589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dirty="0" smtClean="0">
                <a:latin typeface="Calibri"/>
                <a:cs typeface="Calibri"/>
              </a:rPr>
              <a:t>D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100" name="AutoShape 33"/>
          <p:cNvSpPr>
            <a:spLocks noChangeArrowheads="1"/>
          </p:cNvSpPr>
          <p:nvPr/>
        </p:nvSpPr>
        <p:spPr bwMode="auto">
          <a:xfrm>
            <a:off x="2169728" y="4810621"/>
            <a:ext cx="146650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dirty="0" smtClean="0">
                <a:latin typeface="Calibri"/>
                <a:cs typeface="Calibri"/>
              </a:rPr>
              <a:t>F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101" name="AutoShape 33"/>
          <p:cNvSpPr>
            <a:spLocks noChangeArrowheads="1"/>
          </p:cNvSpPr>
          <p:nvPr/>
        </p:nvSpPr>
        <p:spPr bwMode="auto">
          <a:xfrm>
            <a:off x="2159845" y="5878934"/>
            <a:ext cx="196994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dirty="0" smtClean="0">
                <a:latin typeface="Calibri"/>
                <a:cs typeface="Calibri"/>
              </a:rPr>
              <a:t>H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102" name="Oval 101"/>
          <p:cNvSpPr/>
          <p:nvPr/>
        </p:nvSpPr>
        <p:spPr bwMode="auto">
          <a:xfrm rot="5400000">
            <a:off x="1812098" y="2805657"/>
            <a:ext cx="241273" cy="241273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03" name="Oval 102"/>
          <p:cNvSpPr/>
          <p:nvPr/>
        </p:nvSpPr>
        <p:spPr bwMode="auto">
          <a:xfrm rot="5400000">
            <a:off x="1812098" y="3867127"/>
            <a:ext cx="241273" cy="241273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04" name="Oval 103"/>
          <p:cNvSpPr/>
          <p:nvPr/>
        </p:nvSpPr>
        <p:spPr bwMode="auto">
          <a:xfrm rot="5400000">
            <a:off x="1812098" y="4928597"/>
            <a:ext cx="241273" cy="241273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05" name="Oval 104"/>
          <p:cNvSpPr/>
          <p:nvPr/>
        </p:nvSpPr>
        <p:spPr bwMode="auto">
          <a:xfrm rot="5400000">
            <a:off x="1812098" y="5990066"/>
            <a:ext cx="241273" cy="241273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06" name="Oval 105"/>
          <p:cNvSpPr/>
          <p:nvPr/>
        </p:nvSpPr>
        <p:spPr bwMode="auto">
          <a:xfrm rot="5400000">
            <a:off x="781152" y="2805657"/>
            <a:ext cx="241273" cy="241273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07" name="Oval 106"/>
          <p:cNvSpPr/>
          <p:nvPr/>
        </p:nvSpPr>
        <p:spPr bwMode="auto">
          <a:xfrm rot="5400000">
            <a:off x="781152" y="3867127"/>
            <a:ext cx="241273" cy="241273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08" name="Oval 107"/>
          <p:cNvSpPr/>
          <p:nvPr/>
        </p:nvSpPr>
        <p:spPr bwMode="auto">
          <a:xfrm rot="5400000">
            <a:off x="781152" y="4928597"/>
            <a:ext cx="241273" cy="241273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09" name="Oval 108"/>
          <p:cNvSpPr/>
          <p:nvPr/>
        </p:nvSpPr>
        <p:spPr bwMode="auto">
          <a:xfrm rot="5400000">
            <a:off x="781152" y="5990066"/>
            <a:ext cx="241273" cy="241273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110" name="Straight Arrow Connector 109"/>
          <p:cNvCxnSpPr>
            <a:stCxn id="103" idx="6"/>
            <a:endCxn id="104" idx="2"/>
          </p:cNvCxnSpPr>
          <p:nvPr/>
        </p:nvCxnSpPr>
        <p:spPr bwMode="auto">
          <a:xfrm rot="5400000">
            <a:off x="1522015" y="4517877"/>
            <a:ext cx="820196" cy="12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11" name="Straight Arrow Connector 110"/>
          <p:cNvCxnSpPr>
            <a:stCxn id="108" idx="6"/>
            <a:endCxn id="109" idx="2"/>
          </p:cNvCxnSpPr>
          <p:nvPr/>
        </p:nvCxnSpPr>
        <p:spPr bwMode="auto">
          <a:xfrm rot="5400000">
            <a:off x="491070" y="5579347"/>
            <a:ext cx="820195" cy="12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12" name="Straight Arrow Connector 111"/>
          <p:cNvCxnSpPr>
            <a:stCxn id="106" idx="6"/>
            <a:endCxn id="107" idx="2"/>
          </p:cNvCxnSpPr>
          <p:nvPr/>
        </p:nvCxnSpPr>
        <p:spPr bwMode="auto">
          <a:xfrm rot="5400000">
            <a:off x="491070" y="3456407"/>
            <a:ext cx="820196" cy="12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13" name="Straight Arrow Connector 112"/>
          <p:cNvCxnSpPr>
            <a:stCxn id="103" idx="4"/>
            <a:endCxn id="107" idx="0"/>
          </p:cNvCxnSpPr>
          <p:nvPr/>
        </p:nvCxnSpPr>
        <p:spPr bwMode="auto">
          <a:xfrm rot="10800000">
            <a:off x="1021805" y="3987142"/>
            <a:ext cx="789672" cy="12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14" name="Straight Arrow Connector 113"/>
          <p:cNvCxnSpPr>
            <a:stCxn id="104" idx="4"/>
            <a:endCxn id="108" idx="0"/>
          </p:cNvCxnSpPr>
          <p:nvPr/>
        </p:nvCxnSpPr>
        <p:spPr bwMode="auto">
          <a:xfrm rot="10800000">
            <a:off x="1021805" y="5048612"/>
            <a:ext cx="789672" cy="12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15" name="Straight Arrow Connector 114"/>
          <p:cNvCxnSpPr>
            <a:stCxn id="105" idx="4"/>
            <a:endCxn id="109" idx="0"/>
          </p:cNvCxnSpPr>
          <p:nvPr/>
        </p:nvCxnSpPr>
        <p:spPr bwMode="auto">
          <a:xfrm rot="10800000">
            <a:off x="1021805" y="6110081"/>
            <a:ext cx="789672" cy="124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16" name="Freeform 115"/>
          <p:cNvSpPr/>
          <p:nvPr/>
        </p:nvSpPr>
        <p:spPr bwMode="auto">
          <a:xfrm rot="5400000">
            <a:off x="1346757" y="5513325"/>
            <a:ext cx="875940" cy="127728"/>
          </a:xfrm>
          <a:custGeom>
            <a:avLst/>
            <a:gdLst>
              <a:gd name="connsiteX0" fmla="*/ 0 w 1118603"/>
              <a:gd name="connsiteY0" fmla="*/ 0 h 163113"/>
              <a:gd name="connsiteX1" fmla="*/ 535997 w 1118603"/>
              <a:gd name="connsiteY1" fmla="*/ 163113 h 163113"/>
              <a:gd name="connsiteX2" fmla="*/ 1118603 w 1118603"/>
              <a:gd name="connsiteY2" fmla="*/ 0 h 163113"/>
              <a:gd name="connsiteX3" fmla="*/ 1118603 w 1118603"/>
              <a:gd name="connsiteY3" fmla="*/ 0 h 163113"/>
              <a:gd name="connsiteX0" fmla="*/ 0 w 1118603"/>
              <a:gd name="connsiteY0" fmla="*/ 0 h 163113"/>
              <a:gd name="connsiteX1" fmla="*/ 535997 w 1118603"/>
              <a:gd name="connsiteY1" fmla="*/ 163113 h 163113"/>
              <a:gd name="connsiteX2" fmla="*/ 1118603 w 1118603"/>
              <a:gd name="connsiteY2" fmla="*/ 0 h 163113"/>
              <a:gd name="connsiteX3" fmla="*/ 1118603 w 1118603"/>
              <a:gd name="connsiteY3" fmla="*/ 0 h 16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603" h="163113">
                <a:moveTo>
                  <a:pt x="0" y="0"/>
                </a:moveTo>
                <a:cubicBezTo>
                  <a:pt x="174781" y="81556"/>
                  <a:pt x="349563" y="163113"/>
                  <a:pt x="535997" y="163113"/>
                </a:cubicBezTo>
                <a:cubicBezTo>
                  <a:pt x="722431" y="163113"/>
                  <a:pt x="1021502" y="27186"/>
                  <a:pt x="1118603" y="0"/>
                </a:cubicBezTo>
                <a:lnTo>
                  <a:pt x="1118603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>
            <a:stCxn id="103" idx="3"/>
            <a:endCxn id="106" idx="7"/>
          </p:cNvCxnSpPr>
          <p:nvPr/>
        </p:nvCxnSpPr>
        <p:spPr bwMode="auto">
          <a:xfrm rot="10800000">
            <a:off x="987093" y="3011597"/>
            <a:ext cx="860339" cy="89086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18" name="Freeform 117"/>
          <p:cNvSpPr/>
          <p:nvPr/>
        </p:nvSpPr>
        <p:spPr bwMode="auto">
          <a:xfrm rot="5400000">
            <a:off x="312483" y="4465791"/>
            <a:ext cx="875940" cy="127728"/>
          </a:xfrm>
          <a:custGeom>
            <a:avLst/>
            <a:gdLst>
              <a:gd name="connsiteX0" fmla="*/ 0 w 1118603"/>
              <a:gd name="connsiteY0" fmla="*/ 0 h 163113"/>
              <a:gd name="connsiteX1" fmla="*/ 535997 w 1118603"/>
              <a:gd name="connsiteY1" fmla="*/ 163113 h 163113"/>
              <a:gd name="connsiteX2" fmla="*/ 1118603 w 1118603"/>
              <a:gd name="connsiteY2" fmla="*/ 0 h 163113"/>
              <a:gd name="connsiteX3" fmla="*/ 1118603 w 1118603"/>
              <a:gd name="connsiteY3" fmla="*/ 0 h 163113"/>
              <a:gd name="connsiteX0" fmla="*/ 0 w 1118603"/>
              <a:gd name="connsiteY0" fmla="*/ 0 h 163113"/>
              <a:gd name="connsiteX1" fmla="*/ 535997 w 1118603"/>
              <a:gd name="connsiteY1" fmla="*/ 163113 h 163113"/>
              <a:gd name="connsiteX2" fmla="*/ 1118603 w 1118603"/>
              <a:gd name="connsiteY2" fmla="*/ 0 h 163113"/>
              <a:gd name="connsiteX3" fmla="*/ 1118603 w 1118603"/>
              <a:gd name="connsiteY3" fmla="*/ 0 h 16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603" h="163113">
                <a:moveTo>
                  <a:pt x="0" y="0"/>
                </a:moveTo>
                <a:cubicBezTo>
                  <a:pt x="174781" y="81556"/>
                  <a:pt x="349563" y="163113"/>
                  <a:pt x="535997" y="163113"/>
                </a:cubicBezTo>
                <a:cubicBezTo>
                  <a:pt x="722431" y="163113"/>
                  <a:pt x="1021502" y="27186"/>
                  <a:pt x="1118603" y="0"/>
                </a:cubicBezTo>
                <a:lnTo>
                  <a:pt x="1118603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 bwMode="auto">
          <a:xfrm rot="16200000">
            <a:off x="1645105" y="5516640"/>
            <a:ext cx="875940" cy="127728"/>
          </a:xfrm>
          <a:custGeom>
            <a:avLst/>
            <a:gdLst>
              <a:gd name="connsiteX0" fmla="*/ 0 w 1118603"/>
              <a:gd name="connsiteY0" fmla="*/ 0 h 163113"/>
              <a:gd name="connsiteX1" fmla="*/ 535997 w 1118603"/>
              <a:gd name="connsiteY1" fmla="*/ 163113 h 163113"/>
              <a:gd name="connsiteX2" fmla="*/ 1118603 w 1118603"/>
              <a:gd name="connsiteY2" fmla="*/ 0 h 163113"/>
              <a:gd name="connsiteX3" fmla="*/ 1118603 w 1118603"/>
              <a:gd name="connsiteY3" fmla="*/ 0 h 163113"/>
              <a:gd name="connsiteX0" fmla="*/ 0 w 1118603"/>
              <a:gd name="connsiteY0" fmla="*/ 0 h 163113"/>
              <a:gd name="connsiteX1" fmla="*/ 535997 w 1118603"/>
              <a:gd name="connsiteY1" fmla="*/ 163113 h 163113"/>
              <a:gd name="connsiteX2" fmla="*/ 1118603 w 1118603"/>
              <a:gd name="connsiteY2" fmla="*/ 0 h 163113"/>
              <a:gd name="connsiteX3" fmla="*/ 1118603 w 1118603"/>
              <a:gd name="connsiteY3" fmla="*/ 0 h 16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603" h="163113">
                <a:moveTo>
                  <a:pt x="0" y="0"/>
                </a:moveTo>
                <a:cubicBezTo>
                  <a:pt x="174781" y="81556"/>
                  <a:pt x="349563" y="163113"/>
                  <a:pt x="535997" y="163113"/>
                </a:cubicBezTo>
                <a:cubicBezTo>
                  <a:pt x="722431" y="163113"/>
                  <a:pt x="1021502" y="27186"/>
                  <a:pt x="1118603" y="0"/>
                </a:cubicBezTo>
                <a:lnTo>
                  <a:pt x="1118603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19"/>
          <p:cNvSpPr/>
          <p:nvPr/>
        </p:nvSpPr>
        <p:spPr bwMode="auto">
          <a:xfrm rot="16200000">
            <a:off x="610831" y="4452531"/>
            <a:ext cx="875940" cy="127728"/>
          </a:xfrm>
          <a:custGeom>
            <a:avLst/>
            <a:gdLst>
              <a:gd name="connsiteX0" fmla="*/ 0 w 1118603"/>
              <a:gd name="connsiteY0" fmla="*/ 0 h 163113"/>
              <a:gd name="connsiteX1" fmla="*/ 535997 w 1118603"/>
              <a:gd name="connsiteY1" fmla="*/ 163113 h 163113"/>
              <a:gd name="connsiteX2" fmla="*/ 1118603 w 1118603"/>
              <a:gd name="connsiteY2" fmla="*/ 0 h 163113"/>
              <a:gd name="connsiteX3" fmla="*/ 1118603 w 1118603"/>
              <a:gd name="connsiteY3" fmla="*/ 0 h 163113"/>
              <a:gd name="connsiteX0" fmla="*/ 0 w 1118603"/>
              <a:gd name="connsiteY0" fmla="*/ 0 h 163113"/>
              <a:gd name="connsiteX1" fmla="*/ 535997 w 1118603"/>
              <a:gd name="connsiteY1" fmla="*/ 163113 h 163113"/>
              <a:gd name="connsiteX2" fmla="*/ 1118603 w 1118603"/>
              <a:gd name="connsiteY2" fmla="*/ 0 h 163113"/>
              <a:gd name="connsiteX3" fmla="*/ 1118603 w 1118603"/>
              <a:gd name="connsiteY3" fmla="*/ 0 h 16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603" h="163113">
                <a:moveTo>
                  <a:pt x="0" y="0"/>
                </a:moveTo>
                <a:cubicBezTo>
                  <a:pt x="174781" y="81556"/>
                  <a:pt x="349563" y="163113"/>
                  <a:pt x="535997" y="163113"/>
                </a:cubicBezTo>
                <a:cubicBezTo>
                  <a:pt x="722431" y="163113"/>
                  <a:pt x="1021502" y="27186"/>
                  <a:pt x="1118603" y="0"/>
                </a:cubicBezTo>
                <a:lnTo>
                  <a:pt x="1118603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 bwMode="auto">
          <a:xfrm>
            <a:off x="7037015" y="3254785"/>
            <a:ext cx="944879" cy="369904"/>
          </a:xfrm>
          <a:prstGeom prst="ellipse">
            <a:avLst/>
          </a:prstGeom>
          <a:solidFill>
            <a:srgbClr val="FF0000">
              <a:alpha val="20000"/>
            </a:srgbClr>
          </a:solidFill>
          <a:ln w="158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1800" smtClean="0">
                <a:solidFill>
                  <a:srgbClr val="FF0000"/>
                </a:solidFill>
                <a:latin typeface="Calibri"/>
                <a:cs typeface="Calibri"/>
              </a:rPr>
              <a:t>SCC1</a:t>
            </a:r>
          </a:p>
        </p:txBody>
      </p:sp>
      <p:sp>
        <p:nvSpPr>
          <p:cNvPr id="130" name="Oval 129"/>
          <p:cNvSpPr/>
          <p:nvPr/>
        </p:nvSpPr>
        <p:spPr bwMode="auto">
          <a:xfrm>
            <a:off x="6410482" y="4393477"/>
            <a:ext cx="944879" cy="369904"/>
          </a:xfrm>
          <a:prstGeom prst="ellipse">
            <a:avLst/>
          </a:prstGeom>
          <a:noFill/>
          <a:ln w="158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1800" smtClean="0">
                <a:solidFill>
                  <a:srgbClr val="FF0000"/>
                </a:solidFill>
                <a:latin typeface="Calibri"/>
                <a:cs typeface="Calibri"/>
              </a:rPr>
              <a:t>SCC2</a:t>
            </a:r>
          </a:p>
        </p:txBody>
      </p:sp>
      <p:sp>
        <p:nvSpPr>
          <p:cNvPr id="131" name="Oval 130"/>
          <p:cNvSpPr/>
          <p:nvPr/>
        </p:nvSpPr>
        <p:spPr bwMode="auto">
          <a:xfrm>
            <a:off x="7673271" y="5356120"/>
            <a:ext cx="944879" cy="369904"/>
          </a:xfrm>
          <a:prstGeom prst="ellipse">
            <a:avLst/>
          </a:prstGeom>
          <a:noFill/>
          <a:ln w="158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1800" smtClean="0">
                <a:solidFill>
                  <a:srgbClr val="FF0000"/>
                </a:solidFill>
                <a:latin typeface="Calibri"/>
                <a:cs typeface="Calibri"/>
              </a:rPr>
              <a:t>SCC3</a:t>
            </a:r>
          </a:p>
        </p:txBody>
      </p:sp>
      <p:sp>
        <p:nvSpPr>
          <p:cNvPr id="132" name="Oval 131"/>
          <p:cNvSpPr/>
          <p:nvPr/>
        </p:nvSpPr>
        <p:spPr bwMode="auto">
          <a:xfrm>
            <a:off x="6410482" y="5926374"/>
            <a:ext cx="944879" cy="369904"/>
          </a:xfrm>
          <a:prstGeom prst="ellipse">
            <a:avLst/>
          </a:prstGeom>
          <a:noFill/>
          <a:ln w="158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1800" smtClean="0">
                <a:solidFill>
                  <a:srgbClr val="FF0000"/>
                </a:solidFill>
                <a:latin typeface="Calibri"/>
                <a:cs typeface="Calibri"/>
              </a:rPr>
              <a:t>SCC4</a:t>
            </a:r>
          </a:p>
        </p:txBody>
      </p:sp>
      <p:cxnSp>
        <p:nvCxnSpPr>
          <p:cNvPr id="133" name="Straight Arrow Connector 132"/>
          <p:cNvCxnSpPr>
            <a:stCxn id="129" idx="3"/>
            <a:endCxn id="130" idx="0"/>
          </p:cNvCxnSpPr>
          <p:nvPr/>
        </p:nvCxnSpPr>
        <p:spPr bwMode="auto">
          <a:xfrm rot="5400000">
            <a:off x="6617677" y="3835764"/>
            <a:ext cx="822959" cy="2924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36" name="Straight Arrow Connector 135"/>
          <p:cNvCxnSpPr>
            <a:stCxn id="129" idx="5"/>
            <a:endCxn id="131" idx="0"/>
          </p:cNvCxnSpPr>
          <p:nvPr/>
        </p:nvCxnSpPr>
        <p:spPr bwMode="auto">
          <a:xfrm rot="16200000" flipH="1">
            <a:off x="7101814" y="4312223"/>
            <a:ext cx="1785602" cy="30219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39" name="Straight Arrow Connector 138"/>
          <p:cNvCxnSpPr>
            <a:stCxn id="131" idx="1"/>
            <a:endCxn id="130" idx="5"/>
          </p:cNvCxnSpPr>
          <p:nvPr/>
        </p:nvCxnSpPr>
        <p:spPr bwMode="auto">
          <a:xfrm rot="16200000" flipV="1">
            <a:off x="7163776" y="4762422"/>
            <a:ext cx="701081" cy="59465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42" name="Straight Arrow Connector 141"/>
          <p:cNvCxnSpPr>
            <a:stCxn id="130" idx="4"/>
            <a:endCxn id="132" idx="0"/>
          </p:cNvCxnSpPr>
          <p:nvPr/>
        </p:nvCxnSpPr>
        <p:spPr bwMode="auto">
          <a:xfrm rot="5400000">
            <a:off x="6301426" y="5344877"/>
            <a:ext cx="1162993" cy="15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43" name="Straight Arrow Connector 142"/>
          <p:cNvCxnSpPr>
            <a:stCxn id="131" idx="3"/>
            <a:endCxn id="132" idx="6"/>
          </p:cNvCxnSpPr>
          <p:nvPr/>
        </p:nvCxnSpPr>
        <p:spPr bwMode="auto">
          <a:xfrm rot="5400000">
            <a:off x="7363767" y="5663447"/>
            <a:ext cx="439473" cy="45628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48" name="Freeform 147"/>
          <p:cNvSpPr/>
          <p:nvPr/>
        </p:nvSpPr>
        <p:spPr bwMode="auto">
          <a:xfrm rot="20406667">
            <a:off x="7192890" y="2863335"/>
            <a:ext cx="60417" cy="447476"/>
          </a:xfrm>
          <a:custGeom>
            <a:avLst/>
            <a:gdLst>
              <a:gd name="connsiteX0" fmla="*/ 0 w 190500"/>
              <a:gd name="connsiteY0" fmla="*/ 0 h 381000"/>
              <a:gd name="connsiteX1" fmla="*/ 133350 w 190500"/>
              <a:gd name="connsiteY1" fmla="*/ 107950 h 381000"/>
              <a:gd name="connsiteX2" fmla="*/ 114300 w 190500"/>
              <a:gd name="connsiteY2" fmla="*/ 279400 h 381000"/>
              <a:gd name="connsiteX3" fmla="*/ 190500 w 190500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381000">
                <a:moveTo>
                  <a:pt x="0" y="0"/>
                </a:moveTo>
                <a:cubicBezTo>
                  <a:pt x="57150" y="30691"/>
                  <a:pt x="114300" y="61383"/>
                  <a:pt x="133350" y="107950"/>
                </a:cubicBezTo>
                <a:cubicBezTo>
                  <a:pt x="152400" y="154517"/>
                  <a:pt x="104775" y="233892"/>
                  <a:pt x="114300" y="279400"/>
                </a:cubicBezTo>
                <a:cubicBezTo>
                  <a:pt x="123825" y="324908"/>
                  <a:pt x="190500" y="381000"/>
                  <a:pt x="190500" y="3810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 bwMode="auto">
          <a:xfrm>
            <a:off x="203481" y="836107"/>
            <a:ext cx="5549328" cy="1042353"/>
          </a:xfrm>
          <a:prstGeom prst="roundRect">
            <a:avLst>
              <a:gd name="adj" fmla="val 12472"/>
            </a:avLst>
          </a:prstGeom>
          <a:solidFill>
            <a:srgbClr val="3366FF">
              <a:alpha val="25000"/>
            </a:srgbClr>
          </a:solidFill>
          <a:ln w="19050" cap="flat" cmpd="sng" algn="ctr">
            <a:solidFill>
              <a:srgbClr val="3366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91440" tIns="0" rIns="0" bIns="0">
            <a:noAutofit/>
          </a:bodyPr>
          <a:lstStyle/>
          <a:p>
            <a:pPr defTabSz="2656912" eaLnBrk="0" hangingPunct="0">
              <a:spcAft>
                <a:spcPts val="0"/>
              </a:spcAft>
              <a:tabLst>
                <a:tab pos="1790700" algn="l"/>
              </a:tabLst>
              <a:defRPr/>
            </a:pPr>
            <a:endParaRPr lang="en-US" sz="2000" kern="0" smtClean="0">
              <a:latin typeface="Calibri"/>
              <a:cs typeface="Calibri"/>
              <a:sym typeface="Symbol"/>
            </a:endParaRPr>
          </a:p>
        </p:txBody>
      </p:sp>
      <p:sp>
        <p:nvSpPr>
          <p:cNvPr id="151" name="Text Placeholder 310"/>
          <p:cNvSpPr txBox="1">
            <a:spLocks/>
          </p:cNvSpPr>
          <p:nvPr/>
        </p:nvSpPr>
        <p:spPr>
          <a:xfrm>
            <a:off x="348452" y="893258"/>
            <a:ext cx="5249835" cy="8309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R="0" lvl="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tabLst/>
              <a:defRPr/>
            </a:pPr>
            <a:r>
              <a:rPr lang="en-US" sz="1800" kern="0">
                <a:latin typeface="Calibri"/>
                <a:cs typeface="Calibri"/>
              </a:rPr>
              <a:t>For every cyclic or acyclic directed graph:</a:t>
            </a:r>
          </a:p>
          <a:p>
            <a:pPr marL="347663" lvl="0" indent="-228600" defTabSz="862013" eaLnBrk="0" hangingPunct="0">
              <a:spcAft>
                <a:spcPts val="0"/>
              </a:spcAft>
              <a:buSzPct val="80000"/>
              <a:buFont typeface="Lucida Grande"/>
              <a:buChar char="-"/>
              <a:defRPr/>
            </a:pPr>
            <a:r>
              <a:rPr lang="en-US" sz="1800" kern="0">
                <a:latin typeface="Calibri"/>
                <a:cs typeface="Calibri"/>
              </a:rPr>
              <a:t>The Strongly Connected Components graph is a DAG</a:t>
            </a:r>
          </a:p>
          <a:p>
            <a:pPr marL="347663" lvl="0" indent="-228600" defTabSz="862013" eaLnBrk="0" hangingPunct="0">
              <a:spcAft>
                <a:spcPts val="0"/>
              </a:spcAft>
              <a:buSzPct val="80000"/>
              <a:buFont typeface="Lucida Grande"/>
              <a:buChar char="-"/>
              <a:defRPr/>
            </a:pPr>
            <a:r>
              <a:rPr lang="en-US" sz="1800" kern="0">
                <a:latin typeface="Calibri"/>
                <a:cs typeface="Calibri"/>
              </a:rPr>
              <a:t>can be calculated in </a:t>
            </a:r>
            <a:r>
              <a:rPr lang="en-US" sz="1800" b="1" kern="0">
                <a:latin typeface="Calibri"/>
                <a:cs typeface="Calibri"/>
              </a:rPr>
              <a:t>O(</a:t>
            </a:r>
            <a:r>
              <a:rPr lang="en-US" sz="1800" b="1" i="1" kern="0">
                <a:latin typeface="Calibri"/>
                <a:cs typeface="Calibri"/>
              </a:rPr>
              <a:t>n</a:t>
            </a:r>
            <a:r>
              <a:rPr lang="en-US" sz="1800" b="1" kern="0">
                <a:latin typeface="Calibri"/>
                <a:cs typeface="Calibri"/>
              </a:rPr>
              <a:t>)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242270" y="1479092"/>
            <a:ext cx="1436999" cy="323165"/>
          </a:xfrm>
          <a:prstGeom prst="rect">
            <a:avLst/>
          </a:prstGeom>
          <a:gradFill rotWithShape="1">
            <a:gsLst>
              <a:gs pos="0">
                <a:srgbClr val="D2DA7A">
                  <a:tint val="45000"/>
                  <a:satMod val="200000"/>
                </a:srgbClr>
              </a:gs>
              <a:gs pos="30000">
                <a:srgbClr val="D2DA7A">
                  <a:tint val="61000"/>
                  <a:satMod val="200000"/>
                </a:srgbClr>
              </a:gs>
              <a:gs pos="45000">
                <a:srgbClr val="D2DA7A">
                  <a:tint val="66000"/>
                  <a:satMod val="200000"/>
                </a:srgbClr>
              </a:gs>
              <a:gs pos="55000">
                <a:srgbClr val="D2DA7A">
                  <a:tint val="66000"/>
                  <a:satMod val="200000"/>
                </a:srgbClr>
              </a:gs>
              <a:gs pos="73000">
                <a:srgbClr val="D2DA7A">
                  <a:tint val="61000"/>
                  <a:satMod val="200000"/>
                </a:srgbClr>
              </a:gs>
              <a:gs pos="100000">
                <a:srgbClr val="D2DA7A">
                  <a:tint val="45000"/>
                  <a:satMod val="200000"/>
                </a:srgbClr>
              </a:gs>
            </a:gsLst>
            <a:lin ang="950000" scaled="1"/>
          </a:gradFill>
          <a:ln w="9525" cap="flat" cmpd="sng" algn="ctr">
            <a:solidFill>
              <a:srgbClr val="D2DA7A"/>
            </a:solidFill>
            <a:prstDash val="soli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wrap="none" tIns="9144" bIns="27432" rtlCol="0">
            <a:spAutoFit/>
          </a:bodyPr>
          <a:lstStyle/>
          <a:p>
            <a:pPr defTabSz="2656912" eaLnBrk="0" hangingPunct="0">
              <a:spcAft>
                <a:spcPts val="0"/>
              </a:spcAft>
              <a:tabLst>
                <a:tab pos="1790700" algn="l"/>
              </a:tabLst>
              <a:defRPr/>
            </a:pPr>
            <a:r>
              <a:rPr lang="en-US" sz="1800" kern="0" dirty="0">
                <a:solidFill>
                  <a:srgbClr val="0000FF"/>
                </a:solidFill>
                <a:latin typeface="Calibri"/>
                <a:cs typeface="Calibri"/>
                <a:sym typeface="Symbol"/>
              </a:rPr>
              <a:t>Tarjan [1972]</a:t>
            </a:r>
            <a:endParaRPr lang="en-US" sz="1800" dirty="0" smtClean="0">
              <a:solidFill>
                <a:srgbClr val="0000F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83"/>
          <p:cNvSpPr>
            <a:spLocks noGrp="1"/>
          </p:cNvSpPr>
          <p:nvPr>
            <p:ph type="title"/>
          </p:nvPr>
        </p:nvSpPr>
        <p:spPr>
          <a:xfrm>
            <a:off x="177801" y="13729"/>
            <a:ext cx="6407403" cy="492443"/>
          </a:xfrm>
        </p:spPr>
        <p:txBody>
          <a:bodyPr/>
          <a:lstStyle/>
          <a:p>
            <a:r>
              <a:rPr lang="en-US"/>
              <a:t>7. Experiments on large network data</a:t>
            </a:r>
          </a:p>
        </p:txBody>
      </p:sp>
      <p:sp>
        <p:nvSpPr>
          <p:cNvPr id="82" name="Text Placeholder 6"/>
          <p:cNvSpPr txBox="1">
            <a:spLocks/>
          </p:cNvSpPr>
          <p:nvPr/>
        </p:nvSpPr>
        <p:spPr bwMode="auto">
          <a:xfrm>
            <a:off x="650264" y="3022270"/>
            <a:ext cx="280148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None/>
              <a:tabLst>
                <a:tab pos="1143000" algn="l"/>
              </a:tabLst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Web data set </a:t>
            </a:r>
            <a:r>
              <a:rPr kumimoji="0" lang="en-US" sz="14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with 5.4m links between</a:t>
            </a:r>
            <a:br>
              <a:rPr kumimoji="0" lang="en-US" sz="14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</a:b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270k domain</a:t>
            </a:r>
            <a:r>
              <a:rPr kumimoji="0" lang="en-US" sz="14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names. Approach: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88925" marR="0" lvl="0" indent="-1746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 typeface="Arial"/>
              <a:buChar char="•"/>
              <a:tabLst>
                <a:tab pos="1143000" algn="l"/>
              </a:tabLst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Sample links with increasing ratio</a:t>
            </a:r>
          </a:p>
          <a:p>
            <a:pPr marL="288925" marR="0" lvl="0" indent="-1746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 typeface="Arial"/>
              <a:buChar char="•"/>
              <a:tabLst>
                <a:tab pos="1143000" algn="l"/>
              </a:tabLst>
              <a:defRPr/>
            </a:pPr>
            <a:r>
              <a:rPr lang="en-US" sz="1400" kern="0">
                <a:latin typeface="Calibri"/>
                <a:cs typeface="Calibri"/>
              </a:rPr>
              <a:t>Include both nodes in sample</a:t>
            </a:r>
          </a:p>
          <a:p>
            <a:pPr marL="288925" marR="0" lvl="0" indent="-1746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 typeface="Arial"/>
              <a:buChar char="•"/>
              <a:tabLst>
                <a:tab pos="1143000" algn="l"/>
              </a:tabLst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Assign explicit beliefs randomly</a:t>
            </a:r>
          </a:p>
        </p:txBody>
      </p:sp>
      <p:sp>
        <p:nvSpPr>
          <p:cNvPr id="86" name="Text Placeholder 310"/>
          <p:cNvSpPr txBox="1">
            <a:spLocks/>
          </p:cNvSpPr>
          <p:nvPr/>
        </p:nvSpPr>
        <p:spPr>
          <a:xfrm>
            <a:off x="177801" y="602971"/>
            <a:ext cx="4026743" cy="7694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28600" marR="0" lvl="0" indent="-2286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tabLst/>
              <a:defRPr/>
            </a:pPr>
            <a:r>
              <a:rPr lang="en-US" sz="2200" kern="0">
                <a:latin typeface="Calibri"/>
                <a:cs typeface="Calibri"/>
              </a:rPr>
              <a:t>Calculating </a:t>
            </a:r>
            <a:r>
              <a:rPr lang="en-US" sz="2200" b="1" kern="0">
                <a:latin typeface="Calibri"/>
                <a:cs typeface="Calibri"/>
              </a:rPr>
              <a:t>poss</a:t>
            </a:r>
            <a:r>
              <a:rPr lang="en-US" sz="2200" kern="0">
                <a:latin typeface="Calibri"/>
                <a:cs typeface="Calibri"/>
              </a:rPr>
              <a:t> / </a:t>
            </a:r>
            <a:r>
              <a:rPr lang="en-US" sz="2200" b="1" kern="0">
                <a:latin typeface="Calibri"/>
                <a:cs typeface="Calibri"/>
              </a:rPr>
              <a:t>cert</a:t>
            </a:r>
            <a:r>
              <a:rPr lang="en-US" sz="2200" kern="0">
                <a:latin typeface="Calibri"/>
                <a:cs typeface="Calibri"/>
              </a:rPr>
              <a:t> for fixed key</a:t>
            </a:r>
          </a:p>
          <a:p>
            <a:pPr marL="342900" marR="0" lvl="0" indent="-2286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 typeface="Lucida Grande"/>
              <a:buChar char="-"/>
              <a:tabLst/>
              <a:defRPr/>
            </a:pPr>
            <a:r>
              <a:rPr kumimoji="0" lang="en-US" sz="1400" b="1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DLV</a:t>
            </a:r>
            <a:r>
              <a:rPr kumimoji="0" lang="en-US" sz="14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: State-of-the art logic programming solver</a:t>
            </a:r>
          </a:p>
          <a:p>
            <a:pPr marL="342900" marR="0" lvl="0" indent="-2286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 typeface="Lucida Grande"/>
              <a:buChar char="-"/>
              <a:tabLst/>
              <a:defRPr/>
            </a:pPr>
            <a:r>
              <a:rPr lang="en-US" sz="1400" b="1" kern="0">
                <a:latin typeface="Calibri"/>
                <a:cs typeface="Calibri"/>
              </a:rPr>
              <a:t>RA</a:t>
            </a:r>
            <a:r>
              <a:rPr lang="en-US" sz="1400" kern="0">
                <a:latin typeface="Calibri"/>
                <a:cs typeface="Calibri"/>
              </a:rPr>
              <a:t>: Resolution algorithm</a:t>
            </a:r>
            <a:endParaRPr kumimoji="0" lang="en-US" sz="1400" b="0" i="0" u="none" strike="noStrike" kern="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112" name="Text Placeholder 310"/>
          <p:cNvSpPr txBox="1">
            <a:spLocks/>
          </p:cNvSpPr>
          <p:nvPr/>
        </p:nvSpPr>
        <p:spPr>
          <a:xfrm>
            <a:off x="177801" y="1539237"/>
            <a:ext cx="2599620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28600" marR="0" lvl="0" indent="-2286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tabLst/>
              <a:defRPr/>
            </a:pPr>
            <a:r>
              <a:rPr lang="en-US" sz="2000" kern="0">
                <a:latin typeface="Calibri"/>
                <a:cs typeface="Calibri"/>
              </a:rPr>
              <a:t>Network 1: “Oscillators”</a:t>
            </a:r>
            <a:endParaRPr kumimoji="0" lang="en-US" sz="2000" b="0" i="0" u="none" strike="noStrike" kern="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113" name="Text Placeholder 310"/>
          <p:cNvSpPr txBox="1">
            <a:spLocks/>
          </p:cNvSpPr>
          <p:nvPr/>
        </p:nvSpPr>
        <p:spPr>
          <a:xfrm>
            <a:off x="177801" y="2734813"/>
            <a:ext cx="2874886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28600" marR="0" lvl="0" indent="-2286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tabLst/>
              <a:defRPr/>
            </a:pPr>
            <a:r>
              <a:rPr lang="en-US" sz="2000" kern="0">
                <a:latin typeface="Calibri"/>
                <a:cs typeface="Calibri"/>
              </a:rPr>
              <a:t>Network 2: “Web link data”</a:t>
            </a:r>
            <a:endParaRPr kumimoji="0" lang="en-US" sz="2000" b="0" i="0" u="none" strike="noStrike" kern="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739658" y="1899370"/>
            <a:ext cx="477607" cy="464572"/>
            <a:chOff x="797608" y="2400321"/>
            <a:chExt cx="618850" cy="601960"/>
          </a:xfrm>
        </p:grpSpPr>
        <p:sp>
          <p:nvSpPr>
            <p:cNvPr id="22" name="Oval 21"/>
            <p:cNvSpPr/>
            <p:nvPr/>
          </p:nvSpPr>
          <p:spPr bwMode="auto">
            <a:xfrm rot="10800000">
              <a:off x="1342417" y="2883514"/>
              <a:ext cx="74041" cy="74041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23" name="Oval 22"/>
            <p:cNvSpPr/>
            <p:nvPr/>
          </p:nvSpPr>
          <p:spPr bwMode="auto">
            <a:xfrm rot="10800000">
              <a:off x="1342417" y="2400321"/>
              <a:ext cx="74041" cy="7404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24" name="Straight Arrow Connector 23"/>
            <p:cNvCxnSpPr>
              <a:stCxn id="23" idx="0"/>
              <a:endCxn id="22" idx="4"/>
            </p:cNvCxnSpPr>
            <p:nvPr/>
          </p:nvCxnSpPr>
          <p:spPr bwMode="auto">
            <a:xfrm rot="5400000">
              <a:off x="1174861" y="2678938"/>
              <a:ext cx="409152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grpSp>
          <p:nvGrpSpPr>
            <p:cNvPr id="4" name="Group 24"/>
            <p:cNvGrpSpPr/>
            <p:nvPr/>
          </p:nvGrpSpPr>
          <p:grpSpPr>
            <a:xfrm>
              <a:off x="852729" y="2838358"/>
              <a:ext cx="506856" cy="163923"/>
              <a:chOff x="2569394" y="6155672"/>
              <a:chExt cx="685680" cy="163923"/>
            </a:xfrm>
          </p:grpSpPr>
          <p:sp>
            <p:nvSpPr>
              <p:cNvPr id="26" name="Freeform 25"/>
              <p:cNvSpPr/>
              <p:nvPr/>
            </p:nvSpPr>
            <p:spPr bwMode="auto">
              <a:xfrm rot="5400000">
                <a:off x="2884126" y="5949417"/>
                <a:ext cx="55446" cy="684910"/>
              </a:xfrm>
              <a:custGeom>
                <a:avLst/>
                <a:gdLst>
                  <a:gd name="connsiteX0" fmla="*/ 23757 w 498910"/>
                  <a:gd name="connsiteY0" fmla="*/ 1613456 h 1613456"/>
                  <a:gd name="connsiteX1" fmla="*/ 496750 w 498910"/>
                  <a:gd name="connsiteY1" fmla="*/ 745171 h 1613456"/>
                  <a:gd name="connsiteX2" fmla="*/ 36716 w 498910"/>
                  <a:gd name="connsiteY2" fmla="*/ 0 h 1613456"/>
                  <a:gd name="connsiteX0" fmla="*/ 0 w 475153"/>
                  <a:gd name="connsiteY0" fmla="*/ 1613456 h 1613456"/>
                  <a:gd name="connsiteX1" fmla="*/ 472993 w 475153"/>
                  <a:gd name="connsiteY1" fmla="*/ 745171 h 1613456"/>
                  <a:gd name="connsiteX2" fmla="*/ 12959 w 475153"/>
                  <a:gd name="connsiteY2" fmla="*/ 0 h 1613456"/>
                  <a:gd name="connsiteX0" fmla="*/ 0 w 475153"/>
                  <a:gd name="connsiteY0" fmla="*/ 1613456 h 1613456"/>
                  <a:gd name="connsiteX1" fmla="*/ 472993 w 475153"/>
                  <a:gd name="connsiteY1" fmla="*/ 745171 h 1613456"/>
                  <a:gd name="connsiteX2" fmla="*/ 12959 w 475153"/>
                  <a:gd name="connsiteY2" fmla="*/ 0 h 1613456"/>
                  <a:gd name="connsiteX0" fmla="*/ 0 w 559387"/>
                  <a:gd name="connsiteY0" fmla="*/ 1613456 h 1613456"/>
                  <a:gd name="connsiteX1" fmla="*/ 472993 w 559387"/>
                  <a:gd name="connsiteY1" fmla="*/ 745171 h 1613456"/>
                  <a:gd name="connsiteX2" fmla="*/ 12959 w 559387"/>
                  <a:gd name="connsiteY2" fmla="*/ 0 h 1613456"/>
                  <a:gd name="connsiteX0" fmla="*/ 0 w 475153"/>
                  <a:gd name="connsiteY0" fmla="*/ 1613456 h 1613456"/>
                  <a:gd name="connsiteX1" fmla="*/ 472993 w 475153"/>
                  <a:gd name="connsiteY1" fmla="*/ 745171 h 1613456"/>
                  <a:gd name="connsiteX2" fmla="*/ 12959 w 475153"/>
                  <a:gd name="connsiteY2" fmla="*/ 0 h 1613456"/>
                  <a:gd name="connsiteX0" fmla="*/ 0 w 300210"/>
                  <a:gd name="connsiteY0" fmla="*/ 1613456 h 1613456"/>
                  <a:gd name="connsiteX1" fmla="*/ 298050 w 300210"/>
                  <a:gd name="connsiteY1" fmla="*/ 745171 h 1613456"/>
                  <a:gd name="connsiteX2" fmla="*/ 12959 w 300210"/>
                  <a:gd name="connsiteY2" fmla="*/ 0 h 16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0210" h="1613456">
                    <a:moveTo>
                      <a:pt x="0" y="1613456"/>
                    </a:moveTo>
                    <a:cubicBezTo>
                      <a:pt x="235416" y="1313768"/>
                      <a:pt x="295890" y="1014080"/>
                      <a:pt x="298050" y="745171"/>
                    </a:cubicBezTo>
                    <a:cubicBezTo>
                      <a:pt x="300210" y="476262"/>
                      <a:pt x="183584" y="119876"/>
                      <a:pt x="12959" y="0"/>
                    </a:cubicBezTo>
                  </a:path>
                </a:pathLst>
              </a:custGeom>
              <a:solidFill>
                <a:schemeClr val="bg1"/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sm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574675" marR="0" indent="-574675" algn="ctr" defTabSz="8953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533400" algn="r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 bwMode="auto">
              <a:xfrm rot="16200000">
                <a:off x="2884896" y="5840940"/>
                <a:ext cx="55446" cy="684910"/>
              </a:xfrm>
              <a:custGeom>
                <a:avLst/>
                <a:gdLst>
                  <a:gd name="connsiteX0" fmla="*/ 23757 w 498910"/>
                  <a:gd name="connsiteY0" fmla="*/ 1613456 h 1613456"/>
                  <a:gd name="connsiteX1" fmla="*/ 496750 w 498910"/>
                  <a:gd name="connsiteY1" fmla="*/ 745171 h 1613456"/>
                  <a:gd name="connsiteX2" fmla="*/ 36716 w 498910"/>
                  <a:gd name="connsiteY2" fmla="*/ 0 h 1613456"/>
                  <a:gd name="connsiteX0" fmla="*/ 0 w 475153"/>
                  <a:gd name="connsiteY0" fmla="*/ 1613456 h 1613456"/>
                  <a:gd name="connsiteX1" fmla="*/ 472993 w 475153"/>
                  <a:gd name="connsiteY1" fmla="*/ 745171 h 1613456"/>
                  <a:gd name="connsiteX2" fmla="*/ 12959 w 475153"/>
                  <a:gd name="connsiteY2" fmla="*/ 0 h 1613456"/>
                  <a:gd name="connsiteX0" fmla="*/ 0 w 475153"/>
                  <a:gd name="connsiteY0" fmla="*/ 1613456 h 1613456"/>
                  <a:gd name="connsiteX1" fmla="*/ 472993 w 475153"/>
                  <a:gd name="connsiteY1" fmla="*/ 745171 h 1613456"/>
                  <a:gd name="connsiteX2" fmla="*/ 12959 w 475153"/>
                  <a:gd name="connsiteY2" fmla="*/ 0 h 1613456"/>
                  <a:gd name="connsiteX0" fmla="*/ 0 w 559387"/>
                  <a:gd name="connsiteY0" fmla="*/ 1613456 h 1613456"/>
                  <a:gd name="connsiteX1" fmla="*/ 472993 w 559387"/>
                  <a:gd name="connsiteY1" fmla="*/ 745171 h 1613456"/>
                  <a:gd name="connsiteX2" fmla="*/ 12959 w 559387"/>
                  <a:gd name="connsiteY2" fmla="*/ 0 h 1613456"/>
                  <a:gd name="connsiteX0" fmla="*/ 0 w 475153"/>
                  <a:gd name="connsiteY0" fmla="*/ 1613456 h 1613456"/>
                  <a:gd name="connsiteX1" fmla="*/ 472993 w 475153"/>
                  <a:gd name="connsiteY1" fmla="*/ 745171 h 1613456"/>
                  <a:gd name="connsiteX2" fmla="*/ 12959 w 475153"/>
                  <a:gd name="connsiteY2" fmla="*/ 0 h 1613456"/>
                  <a:gd name="connsiteX0" fmla="*/ 0 w 300210"/>
                  <a:gd name="connsiteY0" fmla="*/ 1613456 h 1613456"/>
                  <a:gd name="connsiteX1" fmla="*/ 298050 w 300210"/>
                  <a:gd name="connsiteY1" fmla="*/ 745171 h 1613456"/>
                  <a:gd name="connsiteX2" fmla="*/ 12959 w 300210"/>
                  <a:gd name="connsiteY2" fmla="*/ 0 h 16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0210" h="1613456">
                    <a:moveTo>
                      <a:pt x="0" y="1613456"/>
                    </a:moveTo>
                    <a:cubicBezTo>
                      <a:pt x="235416" y="1313768"/>
                      <a:pt x="295890" y="1014080"/>
                      <a:pt x="298050" y="745171"/>
                    </a:cubicBezTo>
                    <a:cubicBezTo>
                      <a:pt x="300210" y="476262"/>
                      <a:pt x="183584" y="119876"/>
                      <a:pt x="12959" y="0"/>
                    </a:cubicBezTo>
                  </a:path>
                </a:pathLst>
              </a:custGeom>
              <a:solidFill>
                <a:schemeClr val="bg1"/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sm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574675" marR="0" indent="-574675" algn="ctr" defTabSz="8953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533400" algn="r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 bwMode="auto">
            <a:xfrm rot="10800000">
              <a:off x="797608" y="2883514"/>
              <a:ext cx="74041" cy="74041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29" name="Oval 28"/>
            <p:cNvSpPr/>
            <p:nvPr/>
          </p:nvSpPr>
          <p:spPr bwMode="auto">
            <a:xfrm rot="10800000">
              <a:off x="797608" y="2400321"/>
              <a:ext cx="74041" cy="7404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30" name="Straight Arrow Connector 29"/>
            <p:cNvCxnSpPr>
              <a:stCxn id="29" idx="0"/>
              <a:endCxn id="28" idx="4"/>
            </p:cNvCxnSpPr>
            <p:nvPr/>
          </p:nvCxnSpPr>
          <p:spPr bwMode="auto">
            <a:xfrm rot="5400000">
              <a:off x="630052" y="2678938"/>
              <a:ext cx="409152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</p:grpSp>
      <p:grpSp>
        <p:nvGrpSpPr>
          <p:cNvPr id="167" name="Group 166"/>
          <p:cNvGrpSpPr/>
          <p:nvPr/>
        </p:nvGrpSpPr>
        <p:grpSpPr>
          <a:xfrm>
            <a:off x="1575294" y="1899370"/>
            <a:ext cx="477607" cy="464572"/>
            <a:chOff x="1880367" y="2400321"/>
            <a:chExt cx="618850" cy="601960"/>
          </a:xfrm>
        </p:grpSpPr>
        <p:sp>
          <p:nvSpPr>
            <p:cNvPr id="31" name="Oval 30"/>
            <p:cNvSpPr/>
            <p:nvPr/>
          </p:nvSpPr>
          <p:spPr bwMode="auto">
            <a:xfrm rot="10800000">
              <a:off x="2425176" y="2883514"/>
              <a:ext cx="74041" cy="74041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32" name="Oval 31"/>
            <p:cNvSpPr/>
            <p:nvPr/>
          </p:nvSpPr>
          <p:spPr bwMode="auto">
            <a:xfrm rot="10800000">
              <a:off x="2425176" y="2400321"/>
              <a:ext cx="74041" cy="7404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33" name="Straight Arrow Connector 32"/>
            <p:cNvCxnSpPr>
              <a:stCxn id="32" idx="0"/>
              <a:endCxn id="31" idx="4"/>
            </p:cNvCxnSpPr>
            <p:nvPr/>
          </p:nvCxnSpPr>
          <p:spPr bwMode="auto">
            <a:xfrm rot="5400000">
              <a:off x="2257620" y="2678938"/>
              <a:ext cx="409152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grpSp>
          <p:nvGrpSpPr>
            <p:cNvPr id="5" name="Group 34"/>
            <p:cNvGrpSpPr/>
            <p:nvPr/>
          </p:nvGrpSpPr>
          <p:grpSpPr>
            <a:xfrm>
              <a:off x="1935488" y="2838358"/>
              <a:ext cx="506856" cy="163923"/>
              <a:chOff x="2569394" y="6155672"/>
              <a:chExt cx="685680" cy="163923"/>
            </a:xfrm>
          </p:grpSpPr>
          <p:sp>
            <p:nvSpPr>
              <p:cNvPr id="48" name="Freeform 47"/>
              <p:cNvSpPr/>
              <p:nvPr/>
            </p:nvSpPr>
            <p:spPr bwMode="auto">
              <a:xfrm rot="5400000">
                <a:off x="2884126" y="5949417"/>
                <a:ext cx="55446" cy="684910"/>
              </a:xfrm>
              <a:custGeom>
                <a:avLst/>
                <a:gdLst>
                  <a:gd name="connsiteX0" fmla="*/ 23757 w 498910"/>
                  <a:gd name="connsiteY0" fmla="*/ 1613456 h 1613456"/>
                  <a:gd name="connsiteX1" fmla="*/ 496750 w 498910"/>
                  <a:gd name="connsiteY1" fmla="*/ 745171 h 1613456"/>
                  <a:gd name="connsiteX2" fmla="*/ 36716 w 498910"/>
                  <a:gd name="connsiteY2" fmla="*/ 0 h 1613456"/>
                  <a:gd name="connsiteX0" fmla="*/ 0 w 475153"/>
                  <a:gd name="connsiteY0" fmla="*/ 1613456 h 1613456"/>
                  <a:gd name="connsiteX1" fmla="*/ 472993 w 475153"/>
                  <a:gd name="connsiteY1" fmla="*/ 745171 h 1613456"/>
                  <a:gd name="connsiteX2" fmla="*/ 12959 w 475153"/>
                  <a:gd name="connsiteY2" fmla="*/ 0 h 1613456"/>
                  <a:gd name="connsiteX0" fmla="*/ 0 w 475153"/>
                  <a:gd name="connsiteY0" fmla="*/ 1613456 h 1613456"/>
                  <a:gd name="connsiteX1" fmla="*/ 472993 w 475153"/>
                  <a:gd name="connsiteY1" fmla="*/ 745171 h 1613456"/>
                  <a:gd name="connsiteX2" fmla="*/ 12959 w 475153"/>
                  <a:gd name="connsiteY2" fmla="*/ 0 h 1613456"/>
                  <a:gd name="connsiteX0" fmla="*/ 0 w 559387"/>
                  <a:gd name="connsiteY0" fmla="*/ 1613456 h 1613456"/>
                  <a:gd name="connsiteX1" fmla="*/ 472993 w 559387"/>
                  <a:gd name="connsiteY1" fmla="*/ 745171 h 1613456"/>
                  <a:gd name="connsiteX2" fmla="*/ 12959 w 559387"/>
                  <a:gd name="connsiteY2" fmla="*/ 0 h 1613456"/>
                  <a:gd name="connsiteX0" fmla="*/ 0 w 475153"/>
                  <a:gd name="connsiteY0" fmla="*/ 1613456 h 1613456"/>
                  <a:gd name="connsiteX1" fmla="*/ 472993 w 475153"/>
                  <a:gd name="connsiteY1" fmla="*/ 745171 h 1613456"/>
                  <a:gd name="connsiteX2" fmla="*/ 12959 w 475153"/>
                  <a:gd name="connsiteY2" fmla="*/ 0 h 1613456"/>
                  <a:gd name="connsiteX0" fmla="*/ 0 w 300210"/>
                  <a:gd name="connsiteY0" fmla="*/ 1613456 h 1613456"/>
                  <a:gd name="connsiteX1" fmla="*/ 298050 w 300210"/>
                  <a:gd name="connsiteY1" fmla="*/ 745171 h 1613456"/>
                  <a:gd name="connsiteX2" fmla="*/ 12959 w 300210"/>
                  <a:gd name="connsiteY2" fmla="*/ 0 h 16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0210" h="1613456">
                    <a:moveTo>
                      <a:pt x="0" y="1613456"/>
                    </a:moveTo>
                    <a:cubicBezTo>
                      <a:pt x="235416" y="1313768"/>
                      <a:pt x="295890" y="1014080"/>
                      <a:pt x="298050" y="745171"/>
                    </a:cubicBezTo>
                    <a:cubicBezTo>
                      <a:pt x="300210" y="476262"/>
                      <a:pt x="183584" y="119876"/>
                      <a:pt x="12959" y="0"/>
                    </a:cubicBezTo>
                  </a:path>
                </a:pathLst>
              </a:custGeom>
              <a:solidFill>
                <a:schemeClr val="bg1"/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sm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574675" marR="0" indent="-574675" algn="ctr" defTabSz="8953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533400" algn="r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9" name="Freeform 48"/>
              <p:cNvSpPr/>
              <p:nvPr/>
            </p:nvSpPr>
            <p:spPr bwMode="auto">
              <a:xfrm rot="16200000">
                <a:off x="2884896" y="5840940"/>
                <a:ext cx="55446" cy="684910"/>
              </a:xfrm>
              <a:custGeom>
                <a:avLst/>
                <a:gdLst>
                  <a:gd name="connsiteX0" fmla="*/ 23757 w 498910"/>
                  <a:gd name="connsiteY0" fmla="*/ 1613456 h 1613456"/>
                  <a:gd name="connsiteX1" fmla="*/ 496750 w 498910"/>
                  <a:gd name="connsiteY1" fmla="*/ 745171 h 1613456"/>
                  <a:gd name="connsiteX2" fmla="*/ 36716 w 498910"/>
                  <a:gd name="connsiteY2" fmla="*/ 0 h 1613456"/>
                  <a:gd name="connsiteX0" fmla="*/ 0 w 475153"/>
                  <a:gd name="connsiteY0" fmla="*/ 1613456 h 1613456"/>
                  <a:gd name="connsiteX1" fmla="*/ 472993 w 475153"/>
                  <a:gd name="connsiteY1" fmla="*/ 745171 h 1613456"/>
                  <a:gd name="connsiteX2" fmla="*/ 12959 w 475153"/>
                  <a:gd name="connsiteY2" fmla="*/ 0 h 1613456"/>
                  <a:gd name="connsiteX0" fmla="*/ 0 w 475153"/>
                  <a:gd name="connsiteY0" fmla="*/ 1613456 h 1613456"/>
                  <a:gd name="connsiteX1" fmla="*/ 472993 w 475153"/>
                  <a:gd name="connsiteY1" fmla="*/ 745171 h 1613456"/>
                  <a:gd name="connsiteX2" fmla="*/ 12959 w 475153"/>
                  <a:gd name="connsiteY2" fmla="*/ 0 h 1613456"/>
                  <a:gd name="connsiteX0" fmla="*/ 0 w 559387"/>
                  <a:gd name="connsiteY0" fmla="*/ 1613456 h 1613456"/>
                  <a:gd name="connsiteX1" fmla="*/ 472993 w 559387"/>
                  <a:gd name="connsiteY1" fmla="*/ 745171 h 1613456"/>
                  <a:gd name="connsiteX2" fmla="*/ 12959 w 559387"/>
                  <a:gd name="connsiteY2" fmla="*/ 0 h 1613456"/>
                  <a:gd name="connsiteX0" fmla="*/ 0 w 475153"/>
                  <a:gd name="connsiteY0" fmla="*/ 1613456 h 1613456"/>
                  <a:gd name="connsiteX1" fmla="*/ 472993 w 475153"/>
                  <a:gd name="connsiteY1" fmla="*/ 745171 h 1613456"/>
                  <a:gd name="connsiteX2" fmla="*/ 12959 w 475153"/>
                  <a:gd name="connsiteY2" fmla="*/ 0 h 1613456"/>
                  <a:gd name="connsiteX0" fmla="*/ 0 w 300210"/>
                  <a:gd name="connsiteY0" fmla="*/ 1613456 h 1613456"/>
                  <a:gd name="connsiteX1" fmla="*/ 298050 w 300210"/>
                  <a:gd name="connsiteY1" fmla="*/ 745171 h 1613456"/>
                  <a:gd name="connsiteX2" fmla="*/ 12959 w 300210"/>
                  <a:gd name="connsiteY2" fmla="*/ 0 h 16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0210" h="1613456">
                    <a:moveTo>
                      <a:pt x="0" y="1613456"/>
                    </a:moveTo>
                    <a:cubicBezTo>
                      <a:pt x="235416" y="1313768"/>
                      <a:pt x="295890" y="1014080"/>
                      <a:pt x="298050" y="745171"/>
                    </a:cubicBezTo>
                    <a:cubicBezTo>
                      <a:pt x="300210" y="476262"/>
                      <a:pt x="183584" y="119876"/>
                      <a:pt x="12959" y="0"/>
                    </a:cubicBezTo>
                  </a:path>
                </a:pathLst>
              </a:custGeom>
              <a:solidFill>
                <a:schemeClr val="bg1"/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sm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574675" marR="0" indent="-574675" algn="ctr" defTabSz="8953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533400" algn="r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50" name="Oval 49"/>
            <p:cNvSpPr/>
            <p:nvPr/>
          </p:nvSpPr>
          <p:spPr bwMode="auto">
            <a:xfrm rot="10800000">
              <a:off x="1880367" y="2883514"/>
              <a:ext cx="74041" cy="74041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51" name="Oval 50"/>
            <p:cNvSpPr/>
            <p:nvPr/>
          </p:nvSpPr>
          <p:spPr bwMode="auto">
            <a:xfrm rot="10800000">
              <a:off x="1880367" y="2400321"/>
              <a:ext cx="74041" cy="7404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52" name="Straight Arrow Connector 51"/>
            <p:cNvCxnSpPr>
              <a:stCxn id="51" idx="0"/>
              <a:endCxn id="50" idx="4"/>
            </p:cNvCxnSpPr>
            <p:nvPr/>
          </p:nvCxnSpPr>
          <p:spPr bwMode="auto">
            <a:xfrm rot="5400000">
              <a:off x="1712811" y="2678938"/>
              <a:ext cx="409152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</p:grpSp>
      <p:sp>
        <p:nvSpPr>
          <p:cNvPr id="62" name="Rectangle 17"/>
          <p:cNvSpPr>
            <a:spLocks noChangeArrowheads="1"/>
          </p:cNvSpPr>
          <p:nvPr/>
        </p:nvSpPr>
        <p:spPr bwMode="auto">
          <a:xfrm>
            <a:off x="934887" y="2507523"/>
            <a:ext cx="11045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100" dirty="0" smtClean="0">
                <a:latin typeface="Calibri"/>
                <a:cs typeface="Calibri"/>
              </a:rPr>
              <a:t>8</a:t>
            </a:r>
          </a:p>
        </p:txBody>
      </p:sp>
      <p:sp>
        <p:nvSpPr>
          <p:cNvPr id="63" name="Rectangle 17"/>
          <p:cNvSpPr>
            <a:spLocks noChangeArrowheads="1"/>
          </p:cNvSpPr>
          <p:nvPr/>
        </p:nvSpPr>
        <p:spPr bwMode="auto">
          <a:xfrm>
            <a:off x="1733269" y="2507525"/>
            <a:ext cx="22092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100" dirty="0" smtClean="0">
                <a:latin typeface="Calibri"/>
                <a:cs typeface="Calibri"/>
              </a:rPr>
              <a:t>16</a:t>
            </a:r>
          </a:p>
        </p:txBody>
      </p:sp>
      <p:sp>
        <p:nvSpPr>
          <p:cNvPr id="65" name="Rectangle 17"/>
          <p:cNvSpPr>
            <a:spLocks noChangeArrowheads="1"/>
          </p:cNvSpPr>
          <p:nvPr/>
        </p:nvSpPr>
        <p:spPr bwMode="auto">
          <a:xfrm>
            <a:off x="3152724" y="1981557"/>
            <a:ext cx="225315" cy="984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3200" dirty="0" smtClean="0">
                <a:latin typeface="Calibri"/>
                <a:cs typeface="Calibri"/>
              </a:rPr>
              <a:t>…</a:t>
            </a:r>
          </a:p>
        </p:txBody>
      </p:sp>
      <p:sp>
        <p:nvSpPr>
          <p:cNvPr id="158" name="Rectangle 17"/>
          <p:cNvSpPr>
            <a:spLocks noChangeArrowheads="1"/>
          </p:cNvSpPr>
          <p:nvPr/>
        </p:nvSpPr>
        <p:spPr bwMode="auto">
          <a:xfrm>
            <a:off x="3403658" y="2492150"/>
            <a:ext cx="324887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100" dirty="0" smtClean="0">
                <a:latin typeface="Calibri"/>
                <a:cs typeface="Calibri"/>
              </a:rPr>
              <a:t>size</a:t>
            </a:r>
          </a:p>
        </p:txBody>
      </p:sp>
      <p:cxnSp>
        <p:nvCxnSpPr>
          <p:cNvPr id="160" name="Straight Arrow Connector 64"/>
          <p:cNvCxnSpPr/>
          <p:nvPr/>
        </p:nvCxnSpPr>
        <p:spPr bwMode="auto">
          <a:xfrm>
            <a:off x="687433" y="2476389"/>
            <a:ext cx="2897873" cy="122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1" name="Straight Connector 160"/>
          <p:cNvCxnSpPr/>
          <p:nvPr/>
        </p:nvCxnSpPr>
        <p:spPr bwMode="auto">
          <a:xfrm rot="5400000">
            <a:off x="945307" y="2497030"/>
            <a:ext cx="44047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/>
          <p:cNvCxnSpPr/>
          <p:nvPr/>
        </p:nvCxnSpPr>
        <p:spPr bwMode="auto">
          <a:xfrm rot="5400000">
            <a:off x="1783818" y="2497030"/>
            <a:ext cx="44047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/>
          <p:cNvCxnSpPr/>
          <p:nvPr/>
        </p:nvCxnSpPr>
        <p:spPr bwMode="auto">
          <a:xfrm rot="5400000">
            <a:off x="2622330" y="2497030"/>
            <a:ext cx="44047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9" name="Group 168"/>
          <p:cNvGrpSpPr/>
          <p:nvPr/>
        </p:nvGrpSpPr>
        <p:grpSpPr>
          <a:xfrm>
            <a:off x="2410763" y="1899370"/>
            <a:ext cx="477607" cy="464572"/>
            <a:chOff x="1880367" y="2400321"/>
            <a:chExt cx="618850" cy="601960"/>
          </a:xfrm>
        </p:grpSpPr>
        <p:sp>
          <p:nvSpPr>
            <p:cNvPr id="170" name="Oval 169"/>
            <p:cNvSpPr/>
            <p:nvPr/>
          </p:nvSpPr>
          <p:spPr bwMode="auto">
            <a:xfrm rot="10800000">
              <a:off x="2425176" y="2883514"/>
              <a:ext cx="74041" cy="74041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171" name="Oval 170"/>
            <p:cNvSpPr/>
            <p:nvPr/>
          </p:nvSpPr>
          <p:spPr bwMode="auto">
            <a:xfrm rot="10800000">
              <a:off x="2425176" y="2400321"/>
              <a:ext cx="74041" cy="7404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172" name="Straight Arrow Connector 171"/>
            <p:cNvCxnSpPr>
              <a:stCxn id="171" idx="0"/>
              <a:endCxn id="170" idx="4"/>
            </p:cNvCxnSpPr>
            <p:nvPr/>
          </p:nvCxnSpPr>
          <p:spPr bwMode="auto">
            <a:xfrm rot="5400000">
              <a:off x="2257620" y="2678938"/>
              <a:ext cx="409152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grpSp>
          <p:nvGrpSpPr>
            <p:cNvPr id="173" name="Group 34"/>
            <p:cNvGrpSpPr/>
            <p:nvPr/>
          </p:nvGrpSpPr>
          <p:grpSpPr>
            <a:xfrm>
              <a:off x="1935488" y="2838358"/>
              <a:ext cx="506856" cy="163923"/>
              <a:chOff x="2569394" y="6155672"/>
              <a:chExt cx="685680" cy="163923"/>
            </a:xfrm>
          </p:grpSpPr>
          <p:sp>
            <p:nvSpPr>
              <p:cNvPr id="177" name="Freeform 176"/>
              <p:cNvSpPr/>
              <p:nvPr/>
            </p:nvSpPr>
            <p:spPr bwMode="auto">
              <a:xfrm rot="5400000">
                <a:off x="2884126" y="5949417"/>
                <a:ext cx="55446" cy="684910"/>
              </a:xfrm>
              <a:custGeom>
                <a:avLst/>
                <a:gdLst>
                  <a:gd name="connsiteX0" fmla="*/ 23757 w 498910"/>
                  <a:gd name="connsiteY0" fmla="*/ 1613456 h 1613456"/>
                  <a:gd name="connsiteX1" fmla="*/ 496750 w 498910"/>
                  <a:gd name="connsiteY1" fmla="*/ 745171 h 1613456"/>
                  <a:gd name="connsiteX2" fmla="*/ 36716 w 498910"/>
                  <a:gd name="connsiteY2" fmla="*/ 0 h 1613456"/>
                  <a:gd name="connsiteX0" fmla="*/ 0 w 475153"/>
                  <a:gd name="connsiteY0" fmla="*/ 1613456 h 1613456"/>
                  <a:gd name="connsiteX1" fmla="*/ 472993 w 475153"/>
                  <a:gd name="connsiteY1" fmla="*/ 745171 h 1613456"/>
                  <a:gd name="connsiteX2" fmla="*/ 12959 w 475153"/>
                  <a:gd name="connsiteY2" fmla="*/ 0 h 1613456"/>
                  <a:gd name="connsiteX0" fmla="*/ 0 w 475153"/>
                  <a:gd name="connsiteY0" fmla="*/ 1613456 h 1613456"/>
                  <a:gd name="connsiteX1" fmla="*/ 472993 w 475153"/>
                  <a:gd name="connsiteY1" fmla="*/ 745171 h 1613456"/>
                  <a:gd name="connsiteX2" fmla="*/ 12959 w 475153"/>
                  <a:gd name="connsiteY2" fmla="*/ 0 h 1613456"/>
                  <a:gd name="connsiteX0" fmla="*/ 0 w 559387"/>
                  <a:gd name="connsiteY0" fmla="*/ 1613456 h 1613456"/>
                  <a:gd name="connsiteX1" fmla="*/ 472993 w 559387"/>
                  <a:gd name="connsiteY1" fmla="*/ 745171 h 1613456"/>
                  <a:gd name="connsiteX2" fmla="*/ 12959 w 559387"/>
                  <a:gd name="connsiteY2" fmla="*/ 0 h 1613456"/>
                  <a:gd name="connsiteX0" fmla="*/ 0 w 475153"/>
                  <a:gd name="connsiteY0" fmla="*/ 1613456 h 1613456"/>
                  <a:gd name="connsiteX1" fmla="*/ 472993 w 475153"/>
                  <a:gd name="connsiteY1" fmla="*/ 745171 h 1613456"/>
                  <a:gd name="connsiteX2" fmla="*/ 12959 w 475153"/>
                  <a:gd name="connsiteY2" fmla="*/ 0 h 1613456"/>
                  <a:gd name="connsiteX0" fmla="*/ 0 w 300210"/>
                  <a:gd name="connsiteY0" fmla="*/ 1613456 h 1613456"/>
                  <a:gd name="connsiteX1" fmla="*/ 298050 w 300210"/>
                  <a:gd name="connsiteY1" fmla="*/ 745171 h 1613456"/>
                  <a:gd name="connsiteX2" fmla="*/ 12959 w 300210"/>
                  <a:gd name="connsiteY2" fmla="*/ 0 h 16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0210" h="1613456">
                    <a:moveTo>
                      <a:pt x="0" y="1613456"/>
                    </a:moveTo>
                    <a:cubicBezTo>
                      <a:pt x="235416" y="1313768"/>
                      <a:pt x="295890" y="1014080"/>
                      <a:pt x="298050" y="745171"/>
                    </a:cubicBezTo>
                    <a:cubicBezTo>
                      <a:pt x="300210" y="476262"/>
                      <a:pt x="183584" y="119876"/>
                      <a:pt x="12959" y="0"/>
                    </a:cubicBezTo>
                  </a:path>
                </a:pathLst>
              </a:custGeom>
              <a:solidFill>
                <a:schemeClr val="bg1"/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sm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574675" marR="0" indent="-574675" algn="ctr" defTabSz="8953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533400" algn="r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78" name="Freeform 177"/>
              <p:cNvSpPr/>
              <p:nvPr/>
            </p:nvSpPr>
            <p:spPr bwMode="auto">
              <a:xfrm rot="16200000">
                <a:off x="2884896" y="5840940"/>
                <a:ext cx="55446" cy="684910"/>
              </a:xfrm>
              <a:custGeom>
                <a:avLst/>
                <a:gdLst>
                  <a:gd name="connsiteX0" fmla="*/ 23757 w 498910"/>
                  <a:gd name="connsiteY0" fmla="*/ 1613456 h 1613456"/>
                  <a:gd name="connsiteX1" fmla="*/ 496750 w 498910"/>
                  <a:gd name="connsiteY1" fmla="*/ 745171 h 1613456"/>
                  <a:gd name="connsiteX2" fmla="*/ 36716 w 498910"/>
                  <a:gd name="connsiteY2" fmla="*/ 0 h 1613456"/>
                  <a:gd name="connsiteX0" fmla="*/ 0 w 475153"/>
                  <a:gd name="connsiteY0" fmla="*/ 1613456 h 1613456"/>
                  <a:gd name="connsiteX1" fmla="*/ 472993 w 475153"/>
                  <a:gd name="connsiteY1" fmla="*/ 745171 h 1613456"/>
                  <a:gd name="connsiteX2" fmla="*/ 12959 w 475153"/>
                  <a:gd name="connsiteY2" fmla="*/ 0 h 1613456"/>
                  <a:gd name="connsiteX0" fmla="*/ 0 w 475153"/>
                  <a:gd name="connsiteY0" fmla="*/ 1613456 h 1613456"/>
                  <a:gd name="connsiteX1" fmla="*/ 472993 w 475153"/>
                  <a:gd name="connsiteY1" fmla="*/ 745171 h 1613456"/>
                  <a:gd name="connsiteX2" fmla="*/ 12959 w 475153"/>
                  <a:gd name="connsiteY2" fmla="*/ 0 h 1613456"/>
                  <a:gd name="connsiteX0" fmla="*/ 0 w 559387"/>
                  <a:gd name="connsiteY0" fmla="*/ 1613456 h 1613456"/>
                  <a:gd name="connsiteX1" fmla="*/ 472993 w 559387"/>
                  <a:gd name="connsiteY1" fmla="*/ 745171 h 1613456"/>
                  <a:gd name="connsiteX2" fmla="*/ 12959 w 559387"/>
                  <a:gd name="connsiteY2" fmla="*/ 0 h 1613456"/>
                  <a:gd name="connsiteX0" fmla="*/ 0 w 475153"/>
                  <a:gd name="connsiteY0" fmla="*/ 1613456 h 1613456"/>
                  <a:gd name="connsiteX1" fmla="*/ 472993 w 475153"/>
                  <a:gd name="connsiteY1" fmla="*/ 745171 h 1613456"/>
                  <a:gd name="connsiteX2" fmla="*/ 12959 w 475153"/>
                  <a:gd name="connsiteY2" fmla="*/ 0 h 1613456"/>
                  <a:gd name="connsiteX0" fmla="*/ 0 w 300210"/>
                  <a:gd name="connsiteY0" fmla="*/ 1613456 h 1613456"/>
                  <a:gd name="connsiteX1" fmla="*/ 298050 w 300210"/>
                  <a:gd name="connsiteY1" fmla="*/ 745171 h 1613456"/>
                  <a:gd name="connsiteX2" fmla="*/ 12959 w 300210"/>
                  <a:gd name="connsiteY2" fmla="*/ 0 h 16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0210" h="1613456">
                    <a:moveTo>
                      <a:pt x="0" y="1613456"/>
                    </a:moveTo>
                    <a:cubicBezTo>
                      <a:pt x="235416" y="1313768"/>
                      <a:pt x="295890" y="1014080"/>
                      <a:pt x="298050" y="745171"/>
                    </a:cubicBezTo>
                    <a:cubicBezTo>
                      <a:pt x="300210" y="476262"/>
                      <a:pt x="183584" y="119876"/>
                      <a:pt x="12959" y="0"/>
                    </a:cubicBezTo>
                  </a:path>
                </a:pathLst>
              </a:custGeom>
              <a:solidFill>
                <a:schemeClr val="bg1"/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sm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574675" marR="0" indent="-574675" algn="ctr" defTabSz="8953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533400" algn="r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174" name="Oval 173"/>
            <p:cNvSpPr/>
            <p:nvPr/>
          </p:nvSpPr>
          <p:spPr bwMode="auto">
            <a:xfrm rot="10800000">
              <a:off x="1880367" y="2883514"/>
              <a:ext cx="74041" cy="74041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175" name="Oval 174"/>
            <p:cNvSpPr/>
            <p:nvPr/>
          </p:nvSpPr>
          <p:spPr bwMode="auto">
            <a:xfrm rot="10800000">
              <a:off x="1880367" y="2400321"/>
              <a:ext cx="74041" cy="74041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176" name="Straight Arrow Connector 175"/>
            <p:cNvCxnSpPr>
              <a:stCxn id="175" idx="0"/>
              <a:endCxn id="174" idx="4"/>
            </p:cNvCxnSpPr>
            <p:nvPr/>
          </p:nvCxnSpPr>
          <p:spPr bwMode="auto">
            <a:xfrm rot="5400000">
              <a:off x="1712811" y="2678938"/>
              <a:ext cx="409152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</p:grpSp>
      <p:sp>
        <p:nvSpPr>
          <p:cNvPr id="179" name="Rectangle 17"/>
          <p:cNvSpPr>
            <a:spLocks noChangeArrowheads="1"/>
          </p:cNvSpPr>
          <p:nvPr/>
        </p:nvSpPr>
        <p:spPr bwMode="auto">
          <a:xfrm>
            <a:off x="2571780" y="2507523"/>
            <a:ext cx="237751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100" dirty="0" smtClean="0">
                <a:latin typeface="Calibri"/>
                <a:cs typeface="Calibri"/>
              </a:rPr>
              <a:t>24</a:t>
            </a:r>
          </a:p>
        </p:txBody>
      </p:sp>
      <p:cxnSp>
        <p:nvCxnSpPr>
          <p:cNvPr id="183" name="Straight Connector 182"/>
          <p:cNvCxnSpPr/>
          <p:nvPr/>
        </p:nvCxnSpPr>
        <p:spPr bwMode="auto">
          <a:xfrm rot="5400000">
            <a:off x="1762193" y="3658585"/>
            <a:ext cx="6250372" cy="158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14" name="Group 213"/>
          <p:cNvGrpSpPr/>
          <p:nvPr/>
        </p:nvGrpSpPr>
        <p:grpSpPr>
          <a:xfrm>
            <a:off x="5197156" y="449411"/>
            <a:ext cx="3789140" cy="2279036"/>
            <a:chOff x="122221" y="4329265"/>
            <a:chExt cx="3789140" cy="2279036"/>
          </a:xfrm>
        </p:grpSpPr>
        <p:graphicFrame>
          <p:nvGraphicFramePr>
            <p:cNvPr id="44" name="Chart 43"/>
            <p:cNvGraphicFramePr/>
            <p:nvPr/>
          </p:nvGraphicFramePr>
          <p:xfrm>
            <a:off x="122221" y="4329265"/>
            <a:ext cx="3789140" cy="22790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187" name="Group 186"/>
            <p:cNvGrpSpPr/>
            <p:nvPr/>
          </p:nvGrpSpPr>
          <p:grpSpPr>
            <a:xfrm>
              <a:off x="2674184" y="5748730"/>
              <a:ext cx="902759" cy="432638"/>
              <a:chOff x="3354725" y="3910754"/>
              <a:chExt cx="902759" cy="432638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3354725" y="3919220"/>
                <a:ext cx="831127" cy="4241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cxnSp>
            <p:nvCxnSpPr>
              <p:cNvPr id="36" name="Straight Connector 35"/>
              <p:cNvCxnSpPr/>
              <p:nvPr/>
            </p:nvCxnSpPr>
            <p:spPr bwMode="auto">
              <a:xfrm>
                <a:off x="3401807" y="4139785"/>
                <a:ext cx="157172" cy="0"/>
              </a:xfrm>
              <a:prstGeom prst="line">
                <a:avLst/>
              </a:prstGeom>
              <a:solidFill>
                <a:schemeClr val="bg1"/>
              </a:solidFill>
              <a:ln w="25400" cap="sq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>
                <a:off x="3401807" y="3996805"/>
                <a:ext cx="157172" cy="0"/>
              </a:xfrm>
              <a:prstGeom prst="line">
                <a:avLst/>
              </a:prstGeom>
              <a:solidFill>
                <a:schemeClr val="bg1"/>
              </a:solidFill>
              <a:ln w="25400" cap="sq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8" name="Rectangle 37"/>
              <p:cNvSpPr>
                <a:spLocks noChangeAspect="1"/>
              </p:cNvSpPr>
              <p:nvPr/>
            </p:nvSpPr>
            <p:spPr bwMode="auto">
              <a:xfrm>
                <a:off x="3506205" y="3966611"/>
                <a:ext cx="61924" cy="61925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3510335" y="4109469"/>
                <a:ext cx="62169" cy="62169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cxnSp>
            <p:nvCxnSpPr>
              <p:cNvPr id="40" name="Straight Connector 39"/>
              <p:cNvCxnSpPr/>
              <p:nvPr/>
            </p:nvCxnSpPr>
            <p:spPr bwMode="auto">
              <a:xfrm>
                <a:off x="3401807" y="4262645"/>
                <a:ext cx="157172" cy="0"/>
              </a:xfrm>
              <a:prstGeom prst="line">
                <a:avLst/>
              </a:prstGeom>
              <a:solidFill>
                <a:schemeClr val="bg1"/>
              </a:solidFill>
              <a:ln w="12700" cap="sq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3649959" y="4046440"/>
                <a:ext cx="161283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defTabSz="822325" eaLnBrk="0" hangingPunct="0">
                  <a:spcAft>
                    <a:spcPct val="20000"/>
                  </a:spcAft>
                </a:pPr>
                <a:r>
                  <a:rPr lang="en-US" sz="1000" dirty="0" smtClean="0">
                    <a:latin typeface="Calibri"/>
                    <a:cs typeface="Calibri"/>
                  </a:rPr>
                  <a:t>RA</a:t>
                </a:r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3656103" y="4165334"/>
                <a:ext cx="601381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defTabSz="822325" eaLnBrk="0" hangingPunct="0">
                  <a:spcAft>
                    <a:spcPct val="20000"/>
                  </a:spcAft>
                </a:pPr>
                <a:r>
                  <a:rPr lang="en-US" sz="1000" dirty="0" smtClean="0">
                    <a:latin typeface="Calibri"/>
                    <a:cs typeface="Calibri"/>
                  </a:rPr>
                  <a:t>y = 1e-5 x</a:t>
                </a:r>
                <a:endParaRPr lang="en-US" sz="1000" baseline="30000" dirty="0" smtClean="0">
                  <a:latin typeface="Calibri"/>
                  <a:cs typeface="Calibri"/>
                </a:endParaRPr>
              </a:p>
            </p:txBody>
          </p:sp>
          <p:sp>
            <p:nvSpPr>
              <p:cNvPr id="43" name="Rectangle 42"/>
              <p:cNvSpPr>
                <a:spLocks noChangeArrowheads="1"/>
              </p:cNvSpPr>
              <p:nvPr/>
            </p:nvSpPr>
            <p:spPr bwMode="auto">
              <a:xfrm>
                <a:off x="3649959" y="3910754"/>
                <a:ext cx="210909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defTabSz="822325" eaLnBrk="0" hangingPunct="0">
                  <a:spcAft>
                    <a:spcPct val="20000"/>
                  </a:spcAft>
                </a:pPr>
                <a:r>
                  <a:rPr lang="en-US" sz="1000" dirty="0" smtClean="0">
                    <a:latin typeface="Calibri"/>
                    <a:cs typeface="Calibri"/>
                  </a:rPr>
                  <a:t>DLV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507640" y="6217784"/>
              <a:ext cx="3278450" cy="338554"/>
              <a:chOff x="522406" y="6161888"/>
              <a:chExt cx="4037098" cy="338554"/>
            </a:xfrm>
          </p:grpSpPr>
          <p:sp>
            <p:nvSpPr>
              <p:cNvPr id="60" name="Rectangle 17"/>
              <p:cNvSpPr>
                <a:spLocks noChangeArrowheads="1"/>
              </p:cNvSpPr>
              <p:nvPr/>
            </p:nvSpPr>
            <p:spPr bwMode="auto">
              <a:xfrm>
                <a:off x="1202704" y="6161888"/>
                <a:ext cx="241458" cy="3385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822325" eaLnBrk="0" hangingPunct="0">
                  <a:spcAft>
                    <a:spcPct val="20000"/>
                  </a:spcAft>
                </a:pPr>
                <a:r>
                  <a:rPr lang="en-US" sz="1000" dirty="0" smtClean="0">
                    <a:latin typeface="Calibri"/>
                    <a:cs typeface="Calibri"/>
                  </a:rPr>
                  <a:t>100</a:t>
                </a:r>
              </a:p>
              <a:p>
                <a:pPr defTabSz="822325" eaLnBrk="0" hangingPunct="0">
                  <a:spcAft>
                    <a:spcPct val="20000"/>
                  </a:spcAft>
                </a:pPr>
                <a:endParaRPr lang="en-US" sz="1000" dirty="0" smtClean="0">
                  <a:latin typeface="Calibri"/>
                  <a:cs typeface="Calibri"/>
                </a:endParaRPr>
              </a:p>
            </p:txBody>
          </p:sp>
          <p:sp>
            <p:nvSpPr>
              <p:cNvPr id="61" name="Rectangle 17"/>
              <p:cNvSpPr>
                <a:spLocks noChangeArrowheads="1"/>
              </p:cNvSpPr>
              <p:nvPr/>
            </p:nvSpPr>
            <p:spPr bwMode="auto">
              <a:xfrm>
                <a:off x="1876662" y="6161888"/>
                <a:ext cx="365244" cy="3385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822325" eaLnBrk="0" hangingPunct="0">
                  <a:spcAft>
                    <a:spcPct val="20000"/>
                  </a:spcAft>
                </a:pPr>
                <a:r>
                  <a:rPr lang="en-US" sz="1000" dirty="0" smtClean="0">
                    <a:latin typeface="Calibri"/>
                    <a:cs typeface="Calibri"/>
                  </a:rPr>
                  <a:t>1,000</a:t>
                </a:r>
              </a:p>
              <a:p>
                <a:pPr defTabSz="822325" eaLnBrk="0" hangingPunct="0">
                  <a:spcAft>
                    <a:spcPct val="20000"/>
                  </a:spcAft>
                </a:pPr>
                <a:endParaRPr lang="en-US" sz="1000" dirty="0" smtClean="0">
                  <a:latin typeface="Calibri"/>
                  <a:cs typeface="Calibri"/>
                </a:endParaRPr>
              </a:p>
            </p:txBody>
          </p:sp>
          <p:sp>
            <p:nvSpPr>
              <p:cNvPr id="64" name="Rectangle 17"/>
              <p:cNvSpPr>
                <a:spLocks noChangeArrowheads="1"/>
              </p:cNvSpPr>
              <p:nvPr/>
            </p:nvSpPr>
            <p:spPr bwMode="auto">
              <a:xfrm>
                <a:off x="2562717" y="6161888"/>
                <a:ext cx="444644" cy="3385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822325" eaLnBrk="0" hangingPunct="0">
                  <a:spcAft>
                    <a:spcPct val="20000"/>
                  </a:spcAft>
                </a:pPr>
                <a:r>
                  <a:rPr lang="en-US" sz="1000" dirty="0" smtClean="0">
                    <a:latin typeface="Calibri"/>
                    <a:cs typeface="Calibri"/>
                  </a:rPr>
                  <a:t>10,000</a:t>
                </a:r>
              </a:p>
              <a:p>
                <a:pPr defTabSz="822325" eaLnBrk="0" hangingPunct="0">
                  <a:spcAft>
                    <a:spcPct val="20000"/>
                  </a:spcAft>
                </a:pPr>
                <a:endParaRPr lang="en-US" sz="1000" dirty="0" smtClean="0">
                  <a:latin typeface="Calibri"/>
                  <a:cs typeface="Calibri"/>
                </a:endParaRPr>
              </a:p>
            </p:txBody>
          </p:sp>
          <p:sp>
            <p:nvSpPr>
              <p:cNvPr id="72" name="Rectangle 17"/>
              <p:cNvSpPr>
                <a:spLocks noChangeArrowheads="1"/>
              </p:cNvSpPr>
              <p:nvPr/>
            </p:nvSpPr>
            <p:spPr bwMode="auto">
              <a:xfrm>
                <a:off x="3244199" y="6161888"/>
                <a:ext cx="524045" cy="3385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822325" eaLnBrk="0" hangingPunct="0">
                  <a:spcAft>
                    <a:spcPct val="20000"/>
                  </a:spcAft>
                </a:pPr>
                <a:r>
                  <a:rPr lang="en-US" sz="1000" dirty="0" smtClean="0">
                    <a:latin typeface="Calibri"/>
                    <a:cs typeface="Calibri"/>
                  </a:rPr>
                  <a:t>100,000</a:t>
                </a:r>
              </a:p>
              <a:p>
                <a:pPr defTabSz="822325" eaLnBrk="0" hangingPunct="0">
                  <a:spcAft>
                    <a:spcPct val="20000"/>
                  </a:spcAft>
                </a:pPr>
                <a:endParaRPr lang="en-US" sz="1000" dirty="0" smtClean="0">
                  <a:latin typeface="Calibri"/>
                  <a:cs typeface="Calibri"/>
                </a:endParaRPr>
              </a:p>
            </p:txBody>
          </p:sp>
          <p:sp>
            <p:nvSpPr>
              <p:cNvPr id="83" name="Rectangle 17"/>
              <p:cNvSpPr>
                <a:spLocks noChangeArrowheads="1"/>
              </p:cNvSpPr>
              <p:nvPr/>
            </p:nvSpPr>
            <p:spPr bwMode="auto">
              <a:xfrm>
                <a:off x="3916855" y="6161888"/>
                <a:ext cx="642649" cy="3385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822325" eaLnBrk="0" hangingPunct="0">
                  <a:spcAft>
                    <a:spcPct val="20000"/>
                  </a:spcAft>
                </a:pPr>
                <a:r>
                  <a:rPr lang="en-US" sz="1000" dirty="0" smtClean="0">
                    <a:latin typeface="Calibri"/>
                    <a:cs typeface="Calibri"/>
                  </a:rPr>
                  <a:t>1,000,000</a:t>
                </a:r>
              </a:p>
              <a:p>
                <a:pPr defTabSz="822325" eaLnBrk="0" hangingPunct="0">
                  <a:spcAft>
                    <a:spcPct val="20000"/>
                  </a:spcAft>
                </a:pPr>
                <a:endParaRPr lang="en-US" sz="1000" dirty="0" smtClean="0">
                  <a:latin typeface="Calibri"/>
                  <a:cs typeface="Calibri"/>
                </a:endParaRPr>
              </a:p>
            </p:txBody>
          </p:sp>
          <p:sp>
            <p:nvSpPr>
              <p:cNvPr id="85" name="Rectangle 17"/>
              <p:cNvSpPr>
                <a:spLocks noChangeArrowheads="1"/>
              </p:cNvSpPr>
              <p:nvPr/>
            </p:nvSpPr>
            <p:spPr bwMode="auto">
              <a:xfrm>
                <a:off x="522406" y="6161888"/>
                <a:ext cx="160973" cy="3385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822325" eaLnBrk="0" hangingPunct="0">
                  <a:spcAft>
                    <a:spcPct val="20000"/>
                  </a:spcAft>
                </a:pPr>
                <a:r>
                  <a:rPr lang="en-US" sz="1000" dirty="0" smtClean="0">
                    <a:latin typeface="Calibri"/>
                    <a:cs typeface="Calibri"/>
                  </a:rPr>
                  <a:t>10</a:t>
                </a:r>
              </a:p>
              <a:p>
                <a:pPr defTabSz="822325" eaLnBrk="0" hangingPunct="0">
                  <a:spcAft>
                    <a:spcPct val="20000"/>
                  </a:spcAft>
                </a:pPr>
                <a:endParaRPr lang="en-US" sz="1000" dirty="0" smtClean="0">
                  <a:latin typeface="Calibri"/>
                  <a:cs typeface="Calibri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226873" y="4382146"/>
              <a:ext cx="314339" cy="1879852"/>
              <a:chOff x="230737" y="3917949"/>
              <a:chExt cx="314339" cy="2295337"/>
            </a:xfrm>
          </p:grpSpPr>
          <p:sp>
            <p:nvSpPr>
              <p:cNvPr id="45" name="Rectangle 17"/>
              <p:cNvSpPr>
                <a:spLocks noChangeArrowheads="1"/>
              </p:cNvSpPr>
              <p:nvPr/>
            </p:nvSpPr>
            <p:spPr bwMode="auto">
              <a:xfrm>
                <a:off x="230737" y="6020702"/>
                <a:ext cx="314339" cy="19258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defTabSz="822325" eaLnBrk="0" hangingPunct="0">
                  <a:spcAft>
                    <a:spcPct val="20000"/>
                  </a:spcAft>
                </a:pPr>
                <a:r>
                  <a:rPr lang="en-US" sz="1000" dirty="0" smtClean="0">
                    <a:latin typeface="Calibri"/>
                    <a:cs typeface="Calibri"/>
                  </a:rPr>
                  <a:t>   0.01</a:t>
                </a:r>
              </a:p>
            </p:txBody>
          </p:sp>
          <p:sp>
            <p:nvSpPr>
              <p:cNvPr id="88" name="Rectangle 17"/>
              <p:cNvSpPr>
                <a:spLocks noChangeArrowheads="1"/>
              </p:cNvSpPr>
              <p:nvPr/>
            </p:nvSpPr>
            <p:spPr bwMode="auto">
              <a:xfrm>
                <a:off x="295734" y="5501104"/>
                <a:ext cx="249342" cy="19258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defTabSz="822325" eaLnBrk="0" hangingPunct="0">
                  <a:spcAft>
                    <a:spcPct val="20000"/>
                  </a:spcAft>
                </a:pPr>
                <a:r>
                  <a:rPr lang="en-US" sz="1000" dirty="0" smtClean="0">
                    <a:latin typeface="Calibri"/>
                    <a:cs typeface="Calibri"/>
                  </a:rPr>
                  <a:t>   0.1</a:t>
                </a:r>
              </a:p>
            </p:txBody>
          </p:sp>
          <p:sp>
            <p:nvSpPr>
              <p:cNvPr id="89" name="Rectangle 17"/>
              <p:cNvSpPr>
                <a:spLocks noChangeArrowheads="1"/>
              </p:cNvSpPr>
              <p:nvPr/>
            </p:nvSpPr>
            <p:spPr bwMode="auto">
              <a:xfrm>
                <a:off x="393104" y="4975336"/>
                <a:ext cx="151972" cy="19258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defTabSz="822325" eaLnBrk="0" hangingPunct="0">
                  <a:spcAft>
                    <a:spcPct val="20000"/>
                  </a:spcAft>
                </a:pPr>
                <a:r>
                  <a:rPr lang="en-US" sz="1000" dirty="0" smtClean="0">
                    <a:latin typeface="Calibri"/>
                    <a:cs typeface="Calibri"/>
                  </a:rPr>
                  <a:t>   1</a:t>
                </a:r>
              </a:p>
            </p:txBody>
          </p:sp>
          <p:sp>
            <p:nvSpPr>
              <p:cNvPr id="90" name="Rectangle 17"/>
              <p:cNvSpPr>
                <a:spLocks noChangeArrowheads="1"/>
              </p:cNvSpPr>
              <p:nvPr/>
            </p:nvSpPr>
            <p:spPr bwMode="auto">
              <a:xfrm>
                <a:off x="327068" y="4444999"/>
                <a:ext cx="218008" cy="19258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defTabSz="822325" eaLnBrk="0" hangingPunct="0">
                  <a:spcAft>
                    <a:spcPct val="20000"/>
                  </a:spcAft>
                </a:pPr>
                <a:r>
                  <a:rPr lang="en-US" sz="1000" dirty="0" smtClean="0">
                    <a:latin typeface="Calibri"/>
                    <a:cs typeface="Calibri"/>
                  </a:rPr>
                  <a:t>   10</a:t>
                </a:r>
              </a:p>
            </p:txBody>
          </p:sp>
          <p:sp>
            <p:nvSpPr>
              <p:cNvPr id="91" name="Rectangle 17"/>
              <p:cNvSpPr>
                <a:spLocks noChangeArrowheads="1"/>
              </p:cNvSpPr>
              <p:nvPr/>
            </p:nvSpPr>
            <p:spPr bwMode="auto">
              <a:xfrm>
                <a:off x="262947" y="3917949"/>
                <a:ext cx="282129" cy="19258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defTabSz="822325" eaLnBrk="0" hangingPunct="0">
                  <a:spcAft>
                    <a:spcPct val="20000"/>
                  </a:spcAft>
                </a:pPr>
                <a:r>
                  <a:rPr lang="en-US" sz="1000" dirty="0" smtClean="0">
                    <a:latin typeface="Calibri"/>
                    <a:cs typeface="Calibri"/>
                  </a:rPr>
                  <a:t>   100</a:t>
                </a:r>
              </a:p>
            </p:txBody>
          </p:sp>
        </p:grp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 rot="16200000">
              <a:off x="-199356" y="4916335"/>
              <a:ext cx="95705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100" b="1" dirty="0" smtClean="0">
                  <a:latin typeface="Calibri"/>
                  <a:cs typeface="Calibri"/>
                </a:rPr>
                <a:t>Time [</a:t>
              </a:r>
              <a:r>
                <a:rPr lang="en-US" sz="1100" dirty="0" smtClean="0">
                  <a:latin typeface="Calibri"/>
                  <a:cs typeface="Calibri"/>
                </a:rPr>
                <a:t>sec</a:t>
              </a:r>
              <a:r>
                <a:rPr lang="en-US" sz="1100" b="1" dirty="0" smtClean="0">
                  <a:latin typeface="Calibri"/>
                  <a:cs typeface="Calibri"/>
                </a:rPr>
                <a:t>]</a:t>
              </a:r>
            </a:p>
          </p:txBody>
        </p:sp>
      </p:grpSp>
      <p:graphicFrame>
        <p:nvGraphicFramePr>
          <p:cNvPr id="56" name="Chart 55"/>
          <p:cNvGraphicFramePr/>
          <p:nvPr/>
        </p:nvGraphicFramePr>
        <p:xfrm>
          <a:off x="5214889" y="2486484"/>
          <a:ext cx="3777758" cy="2276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88" name="Group 187"/>
          <p:cNvGrpSpPr/>
          <p:nvPr/>
        </p:nvGrpSpPr>
        <p:grpSpPr>
          <a:xfrm>
            <a:off x="7753248" y="3906378"/>
            <a:ext cx="902759" cy="432638"/>
            <a:chOff x="3354725" y="3910754"/>
            <a:chExt cx="902759" cy="432638"/>
          </a:xfrm>
        </p:grpSpPr>
        <p:sp>
          <p:nvSpPr>
            <p:cNvPr id="189" name="Rectangle 188"/>
            <p:cNvSpPr/>
            <p:nvPr/>
          </p:nvSpPr>
          <p:spPr bwMode="auto">
            <a:xfrm>
              <a:off x="3354725" y="3919220"/>
              <a:ext cx="831127" cy="424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190" name="Straight Connector 189"/>
            <p:cNvCxnSpPr/>
            <p:nvPr/>
          </p:nvCxnSpPr>
          <p:spPr bwMode="auto">
            <a:xfrm>
              <a:off x="3401807" y="4139785"/>
              <a:ext cx="157172" cy="0"/>
            </a:xfrm>
            <a:prstGeom prst="line">
              <a:avLst/>
            </a:prstGeom>
            <a:solidFill>
              <a:schemeClr val="bg1"/>
            </a:solidFill>
            <a:ln w="25400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Straight Connector 190"/>
            <p:cNvCxnSpPr/>
            <p:nvPr/>
          </p:nvCxnSpPr>
          <p:spPr bwMode="auto">
            <a:xfrm>
              <a:off x="3401807" y="3996805"/>
              <a:ext cx="157172" cy="0"/>
            </a:xfrm>
            <a:prstGeom prst="line">
              <a:avLst/>
            </a:prstGeom>
            <a:solidFill>
              <a:schemeClr val="bg1"/>
            </a:solidFill>
            <a:ln w="2540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2" name="Rectangle 191"/>
            <p:cNvSpPr>
              <a:spLocks noChangeAspect="1"/>
            </p:cNvSpPr>
            <p:nvPr/>
          </p:nvSpPr>
          <p:spPr bwMode="auto">
            <a:xfrm>
              <a:off x="3506205" y="3966611"/>
              <a:ext cx="61924" cy="61925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193" name="Oval 192"/>
            <p:cNvSpPr/>
            <p:nvPr/>
          </p:nvSpPr>
          <p:spPr bwMode="auto">
            <a:xfrm>
              <a:off x="3510335" y="4109469"/>
              <a:ext cx="62169" cy="62169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194" name="Straight Connector 193"/>
            <p:cNvCxnSpPr/>
            <p:nvPr/>
          </p:nvCxnSpPr>
          <p:spPr bwMode="auto">
            <a:xfrm>
              <a:off x="3401807" y="4262645"/>
              <a:ext cx="157172" cy="0"/>
            </a:xfrm>
            <a:prstGeom prst="lin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5" name="Rectangle 194"/>
            <p:cNvSpPr>
              <a:spLocks noChangeArrowheads="1"/>
            </p:cNvSpPr>
            <p:nvPr/>
          </p:nvSpPr>
          <p:spPr bwMode="auto">
            <a:xfrm>
              <a:off x="3649959" y="4046440"/>
              <a:ext cx="16128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000" dirty="0" smtClean="0">
                  <a:latin typeface="Calibri"/>
                  <a:cs typeface="Calibri"/>
                </a:rPr>
                <a:t>RA</a:t>
              </a:r>
            </a:p>
          </p:txBody>
        </p:sp>
        <p:sp>
          <p:nvSpPr>
            <p:cNvPr id="196" name="Rectangle 195"/>
            <p:cNvSpPr>
              <a:spLocks noChangeArrowheads="1"/>
            </p:cNvSpPr>
            <p:nvPr/>
          </p:nvSpPr>
          <p:spPr bwMode="auto">
            <a:xfrm>
              <a:off x="3656103" y="4165334"/>
              <a:ext cx="60138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000" dirty="0" smtClean="0">
                  <a:latin typeface="Calibri"/>
                  <a:cs typeface="Calibri"/>
                </a:rPr>
                <a:t>y = 1e-5 x</a:t>
              </a:r>
              <a:endParaRPr lang="en-US" sz="1000" baseline="30000" dirty="0" smtClean="0">
                <a:latin typeface="Calibri"/>
                <a:cs typeface="Calibri"/>
              </a:endParaRPr>
            </a:p>
          </p:txBody>
        </p:sp>
        <p:sp>
          <p:nvSpPr>
            <p:cNvPr id="197" name="Rectangle 196"/>
            <p:cNvSpPr>
              <a:spLocks noChangeArrowheads="1"/>
            </p:cNvSpPr>
            <p:nvPr/>
          </p:nvSpPr>
          <p:spPr bwMode="auto">
            <a:xfrm>
              <a:off x="3649959" y="3910754"/>
              <a:ext cx="21090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000" dirty="0" smtClean="0">
                  <a:latin typeface="Calibri"/>
                  <a:cs typeface="Calibri"/>
                </a:rPr>
                <a:t>DLV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5598939" y="4375432"/>
            <a:ext cx="3278450" cy="338554"/>
            <a:chOff x="522406" y="6161888"/>
            <a:chExt cx="4037098" cy="338554"/>
          </a:xfrm>
        </p:grpSpPr>
        <p:sp>
          <p:nvSpPr>
            <p:cNvPr id="207" name="Rectangle 17"/>
            <p:cNvSpPr>
              <a:spLocks noChangeArrowheads="1"/>
            </p:cNvSpPr>
            <p:nvPr/>
          </p:nvSpPr>
          <p:spPr bwMode="auto">
            <a:xfrm>
              <a:off x="1202704" y="6161888"/>
              <a:ext cx="241457" cy="3385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000" dirty="0" smtClean="0">
                  <a:latin typeface="Calibri"/>
                  <a:cs typeface="Calibri"/>
                </a:rPr>
                <a:t>100</a:t>
              </a:r>
            </a:p>
            <a:p>
              <a:pPr defTabSz="822325" eaLnBrk="0" hangingPunct="0">
                <a:spcAft>
                  <a:spcPct val="20000"/>
                </a:spcAft>
              </a:pPr>
              <a:endParaRPr lang="en-US" sz="1000" dirty="0" smtClean="0">
                <a:latin typeface="Calibri"/>
                <a:cs typeface="Calibri"/>
              </a:endParaRPr>
            </a:p>
          </p:txBody>
        </p:sp>
        <p:sp>
          <p:nvSpPr>
            <p:cNvPr id="208" name="Rectangle 17"/>
            <p:cNvSpPr>
              <a:spLocks noChangeArrowheads="1"/>
            </p:cNvSpPr>
            <p:nvPr/>
          </p:nvSpPr>
          <p:spPr bwMode="auto">
            <a:xfrm>
              <a:off x="1876662" y="6161888"/>
              <a:ext cx="365244" cy="3385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000" dirty="0" smtClean="0">
                  <a:latin typeface="Calibri"/>
                  <a:cs typeface="Calibri"/>
                </a:rPr>
                <a:t>1,000</a:t>
              </a:r>
            </a:p>
            <a:p>
              <a:pPr defTabSz="822325" eaLnBrk="0" hangingPunct="0">
                <a:spcAft>
                  <a:spcPct val="20000"/>
                </a:spcAft>
              </a:pPr>
              <a:endParaRPr lang="en-US" sz="1000" dirty="0" smtClean="0">
                <a:latin typeface="Calibri"/>
                <a:cs typeface="Calibri"/>
              </a:endParaRPr>
            </a:p>
          </p:txBody>
        </p:sp>
        <p:sp>
          <p:nvSpPr>
            <p:cNvPr id="209" name="Rectangle 17"/>
            <p:cNvSpPr>
              <a:spLocks noChangeArrowheads="1"/>
            </p:cNvSpPr>
            <p:nvPr/>
          </p:nvSpPr>
          <p:spPr bwMode="auto">
            <a:xfrm>
              <a:off x="2562718" y="6161888"/>
              <a:ext cx="444644" cy="3385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000" dirty="0" smtClean="0">
                  <a:latin typeface="Calibri"/>
                  <a:cs typeface="Calibri"/>
                </a:rPr>
                <a:t>10,000</a:t>
              </a:r>
            </a:p>
            <a:p>
              <a:pPr defTabSz="822325" eaLnBrk="0" hangingPunct="0">
                <a:spcAft>
                  <a:spcPct val="20000"/>
                </a:spcAft>
              </a:pPr>
              <a:endParaRPr lang="en-US" sz="1000" dirty="0" smtClean="0">
                <a:latin typeface="Calibri"/>
                <a:cs typeface="Calibri"/>
              </a:endParaRPr>
            </a:p>
          </p:txBody>
        </p:sp>
        <p:sp>
          <p:nvSpPr>
            <p:cNvPr id="210" name="Rectangle 17"/>
            <p:cNvSpPr>
              <a:spLocks noChangeArrowheads="1"/>
            </p:cNvSpPr>
            <p:nvPr/>
          </p:nvSpPr>
          <p:spPr bwMode="auto">
            <a:xfrm>
              <a:off x="3244199" y="6161888"/>
              <a:ext cx="524045" cy="3385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000" dirty="0" smtClean="0">
                  <a:latin typeface="Calibri"/>
                  <a:cs typeface="Calibri"/>
                </a:rPr>
                <a:t>100,000</a:t>
              </a:r>
            </a:p>
            <a:p>
              <a:pPr defTabSz="822325" eaLnBrk="0" hangingPunct="0">
                <a:spcAft>
                  <a:spcPct val="20000"/>
                </a:spcAft>
              </a:pPr>
              <a:endParaRPr lang="en-US" sz="1000" dirty="0" smtClean="0">
                <a:latin typeface="Calibri"/>
                <a:cs typeface="Calibri"/>
              </a:endParaRPr>
            </a:p>
          </p:txBody>
        </p:sp>
        <p:sp>
          <p:nvSpPr>
            <p:cNvPr id="211" name="Rectangle 17"/>
            <p:cNvSpPr>
              <a:spLocks noChangeArrowheads="1"/>
            </p:cNvSpPr>
            <p:nvPr/>
          </p:nvSpPr>
          <p:spPr bwMode="auto">
            <a:xfrm>
              <a:off x="3916855" y="6161888"/>
              <a:ext cx="642649" cy="3385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000" dirty="0" smtClean="0">
                  <a:latin typeface="Calibri"/>
                  <a:cs typeface="Calibri"/>
                </a:rPr>
                <a:t>1,000,000</a:t>
              </a:r>
            </a:p>
            <a:p>
              <a:pPr defTabSz="822325" eaLnBrk="0" hangingPunct="0">
                <a:spcAft>
                  <a:spcPct val="20000"/>
                </a:spcAft>
              </a:pPr>
              <a:endParaRPr lang="en-US" sz="1000" dirty="0" smtClean="0">
                <a:latin typeface="Calibri"/>
                <a:cs typeface="Calibri"/>
              </a:endParaRPr>
            </a:p>
          </p:txBody>
        </p:sp>
        <p:sp>
          <p:nvSpPr>
            <p:cNvPr id="212" name="Rectangle 17"/>
            <p:cNvSpPr>
              <a:spLocks noChangeArrowheads="1"/>
            </p:cNvSpPr>
            <p:nvPr/>
          </p:nvSpPr>
          <p:spPr bwMode="auto">
            <a:xfrm>
              <a:off x="522406" y="6161888"/>
              <a:ext cx="160973" cy="3385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000" dirty="0" smtClean="0">
                  <a:latin typeface="Calibri"/>
                  <a:cs typeface="Calibri"/>
                </a:rPr>
                <a:t>10</a:t>
              </a:r>
            </a:p>
            <a:p>
              <a:pPr defTabSz="822325" eaLnBrk="0" hangingPunct="0">
                <a:spcAft>
                  <a:spcPct val="20000"/>
                </a:spcAft>
              </a:pPr>
              <a:endParaRPr lang="en-US" sz="1000" dirty="0" smtClean="0">
                <a:latin typeface="Calibri"/>
                <a:cs typeface="Calibri"/>
              </a:endParaRPr>
            </a:p>
          </p:txBody>
        </p:sp>
      </p:grpSp>
      <p:graphicFrame>
        <p:nvGraphicFramePr>
          <p:cNvPr id="185" name="Chart 184"/>
          <p:cNvGraphicFramePr/>
          <p:nvPr/>
        </p:nvGraphicFramePr>
        <p:xfrm>
          <a:off x="5212747" y="4500079"/>
          <a:ext cx="3777758" cy="2279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21" name="Group 220"/>
          <p:cNvGrpSpPr/>
          <p:nvPr/>
        </p:nvGrpSpPr>
        <p:grpSpPr>
          <a:xfrm>
            <a:off x="7715091" y="5915411"/>
            <a:ext cx="902759" cy="432638"/>
            <a:chOff x="3354725" y="3910754"/>
            <a:chExt cx="902759" cy="432638"/>
          </a:xfrm>
        </p:grpSpPr>
        <p:sp>
          <p:nvSpPr>
            <p:cNvPr id="222" name="Rectangle 221"/>
            <p:cNvSpPr/>
            <p:nvPr/>
          </p:nvSpPr>
          <p:spPr bwMode="auto">
            <a:xfrm>
              <a:off x="3354725" y="3919220"/>
              <a:ext cx="867703" cy="424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223" name="Straight Connector 222"/>
            <p:cNvCxnSpPr/>
            <p:nvPr/>
          </p:nvCxnSpPr>
          <p:spPr bwMode="auto">
            <a:xfrm>
              <a:off x="3401807" y="4139785"/>
              <a:ext cx="157172" cy="0"/>
            </a:xfrm>
            <a:prstGeom prst="line">
              <a:avLst/>
            </a:prstGeom>
            <a:solidFill>
              <a:schemeClr val="bg1"/>
            </a:solidFill>
            <a:ln w="25400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Straight Connector 223"/>
            <p:cNvCxnSpPr/>
            <p:nvPr/>
          </p:nvCxnSpPr>
          <p:spPr bwMode="auto">
            <a:xfrm>
              <a:off x="3401807" y="3996805"/>
              <a:ext cx="157172" cy="0"/>
            </a:xfrm>
            <a:prstGeom prst="line">
              <a:avLst/>
            </a:prstGeom>
            <a:solidFill>
              <a:schemeClr val="bg1"/>
            </a:solidFill>
            <a:ln w="2540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5" name="Rectangle 224"/>
            <p:cNvSpPr>
              <a:spLocks noChangeAspect="1"/>
            </p:cNvSpPr>
            <p:nvPr/>
          </p:nvSpPr>
          <p:spPr bwMode="auto">
            <a:xfrm>
              <a:off x="3506205" y="3966611"/>
              <a:ext cx="61924" cy="61925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sp>
          <p:nvSpPr>
            <p:cNvPr id="226" name="Oval 225"/>
            <p:cNvSpPr/>
            <p:nvPr/>
          </p:nvSpPr>
          <p:spPr bwMode="auto">
            <a:xfrm>
              <a:off x="3510335" y="4109469"/>
              <a:ext cx="62169" cy="62169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400" smtClean="0"/>
            </a:p>
          </p:txBody>
        </p:sp>
        <p:cxnSp>
          <p:nvCxnSpPr>
            <p:cNvPr id="227" name="Straight Connector 226"/>
            <p:cNvCxnSpPr/>
            <p:nvPr/>
          </p:nvCxnSpPr>
          <p:spPr bwMode="auto">
            <a:xfrm>
              <a:off x="3401807" y="4262645"/>
              <a:ext cx="157172" cy="0"/>
            </a:xfrm>
            <a:prstGeom prst="lin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8" name="Rectangle 227"/>
            <p:cNvSpPr>
              <a:spLocks noChangeArrowheads="1"/>
            </p:cNvSpPr>
            <p:nvPr/>
          </p:nvSpPr>
          <p:spPr bwMode="auto">
            <a:xfrm>
              <a:off x="3649959" y="4046440"/>
              <a:ext cx="16128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000" dirty="0" smtClean="0">
                  <a:latin typeface="Calibri"/>
                  <a:cs typeface="Calibri"/>
                </a:rPr>
                <a:t>RA</a:t>
              </a:r>
            </a:p>
          </p:txBody>
        </p:sp>
        <p:sp>
          <p:nvSpPr>
            <p:cNvPr id="229" name="Rectangle 228"/>
            <p:cNvSpPr>
              <a:spLocks noChangeArrowheads="1"/>
            </p:cNvSpPr>
            <p:nvPr/>
          </p:nvSpPr>
          <p:spPr bwMode="auto">
            <a:xfrm>
              <a:off x="3656103" y="4165334"/>
              <a:ext cx="60138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000" dirty="0" smtClean="0">
                  <a:latin typeface="Calibri"/>
                  <a:cs typeface="Calibri"/>
                </a:rPr>
                <a:t>y = 1e-7 x</a:t>
              </a:r>
              <a:r>
                <a:rPr lang="en-US" sz="1000" baseline="30000" dirty="0" smtClean="0"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230" name="Rectangle 229"/>
            <p:cNvSpPr>
              <a:spLocks noChangeArrowheads="1"/>
            </p:cNvSpPr>
            <p:nvPr/>
          </p:nvSpPr>
          <p:spPr bwMode="auto">
            <a:xfrm>
              <a:off x="3649959" y="3910754"/>
              <a:ext cx="21090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000" dirty="0" smtClean="0">
                  <a:latin typeface="Calibri"/>
                  <a:cs typeface="Calibri"/>
                </a:rPr>
                <a:t>DLV</a:t>
              </a: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5593488" y="6407433"/>
            <a:ext cx="3278450" cy="338554"/>
            <a:chOff x="522406" y="6161888"/>
            <a:chExt cx="4037098" cy="338554"/>
          </a:xfrm>
        </p:grpSpPr>
        <p:sp>
          <p:nvSpPr>
            <p:cNvPr id="232" name="Rectangle 17"/>
            <p:cNvSpPr>
              <a:spLocks noChangeArrowheads="1"/>
            </p:cNvSpPr>
            <p:nvPr/>
          </p:nvSpPr>
          <p:spPr bwMode="auto">
            <a:xfrm>
              <a:off x="1202704" y="6161888"/>
              <a:ext cx="241457" cy="3385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000" dirty="0" smtClean="0">
                  <a:latin typeface="Calibri"/>
                  <a:cs typeface="Calibri"/>
                </a:rPr>
                <a:t>100</a:t>
              </a:r>
            </a:p>
            <a:p>
              <a:pPr defTabSz="822325" eaLnBrk="0" hangingPunct="0">
                <a:spcAft>
                  <a:spcPct val="20000"/>
                </a:spcAft>
              </a:pPr>
              <a:endParaRPr lang="en-US" sz="1000" dirty="0" smtClean="0">
                <a:latin typeface="Calibri"/>
                <a:cs typeface="Calibri"/>
              </a:endParaRPr>
            </a:p>
          </p:txBody>
        </p:sp>
        <p:sp>
          <p:nvSpPr>
            <p:cNvPr id="233" name="Rectangle 17"/>
            <p:cNvSpPr>
              <a:spLocks noChangeArrowheads="1"/>
            </p:cNvSpPr>
            <p:nvPr/>
          </p:nvSpPr>
          <p:spPr bwMode="auto">
            <a:xfrm>
              <a:off x="1876662" y="6161888"/>
              <a:ext cx="365244" cy="3385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000" dirty="0" smtClean="0">
                  <a:latin typeface="Calibri"/>
                  <a:cs typeface="Calibri"/>
                </a:rPr>
                <a:t>1,000</a:t>
              </a:r>
            </a:p>
            <a:p>
              <a:pPr defTabSz="822325" eaLnBrk="0" hangingPunct="0">
                <a:spcAft>
                  <a:spcPct val="20000"/>
                </a:spcAft>
              </a:pPr>
              <a:endParaRPr lang="en-US" sz="1000" dirty="0" smtClean="0">
                <a:latin typeface="Calibri"/>
                <a:cs typeface="Calibri"/>
              </a:endParaRPr>
            </a:p>
          </p:txBody>
        </p:sp>
        <p:sp>
          <p:nvSpPr>
            <p:cNvPr id="234" name="Rectangle 17"/>
            <p:cNvSpPr>
              <a:spLocks noChangeArrowheads="1"/>
            </p:cNvSpPr>
            <p:nvPr/>
          </p:nvSpPr>
          <p:spPr bwMode="auto">
            <a:xfrm>
              <a:off x="2562718" y="6161888"/>
              <a:ext cx="444644" cy="3385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000" dirty="0" smtClean="0">
                  <a:latin typeface="Calibri"/>
                  <a:cs typeface="Calibri"/>
                </a:rPr>
                <a:t>10,000</a:t>
              </a:r>
            </a:p>
            <a:p>
              <a:pPr defTabSz="822325" eaLnBrk="0" hangingPunct="0">
                <a:spcAft>
                  <a:spcPct val="20000"/>
                </a:spcAft>
              </a:pPr>
              <a:endParaRPr lang="en-US" sz="1000" dirty="0" smtClean="0">
                <a:latin typeface="Calibri"/>
                <a:cs typeface="Calibri"/>
              </a:endParaRPr>
            </a:p>
          </p:txBody>
        </p:sp>
        <p:sp>
          <p:nvSpPr>
            <p:cNvPr id="235" name="Rectangle 17"/>
            <p:cNvSpPr>
              <a:spLocks noChangeArrowheads="1"/>
            </p:cNvSpPr>
            <p:nvPr/>
          </p:nvSpPr>
          <p:spPr bwMode="auto">
            <a:xfrm>
              <a:off x="3244199" y="6161888"/>
              <a:ext cx="524045" cy="3385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000" dirty="0" smtClean="0">
                  <a:latin typeface="Calibri"/>
                  <a:cs typeface="Calibri"/>
                </a:rPr>
                <a:t>100,000</a:t>
              </a:r>
            </a:p>
            <a:p>
              <a:pPr defTabSz="822325" eaLnBrk="0" hangingPunct="0">
                <a:spcAft>
                  <a:spcPct val="20000"/>
                </a:spcAft>
              </a:pPr>
              <a:endParaRPr lang="en-US" sz="1000" dirty="0" smtClean="0">
                <a:latin typeface="Calibri"/>
                <a:cs typeface="Calibri"/>
              </a:endParaRPr>
            </a:p>
          </p:txBody>
        </p:sp>
        <p:sp>
          <p:nvSpPr>
            <p:cNvPr id="236" name="Rectangle 17"/>
            <p:cNvSpPr>
              <a:spLocks noChangeArrowheads="1"/>
            </p:cNvSpPr>
            <p:nvPr/>
          </p:nvSpPr>
          <p:spPr bwMode="auto">
            <a:xfrm>
              <a:off x="3916855" y="6161888"/>
              <a:ext cx="642649" cy="3385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000" dirty="0" smtClean="0">
                  <a:latin typeface="Calibri"/>
                  <a:cs typeface="Calibri"/>
                </a:rPr>
                <a:t>1,000,000</a:t>
              </a:r>
            </a:p>
            <a:p>
              <a:pPr defTabSz="822325" eaLnBrk="0" hangingPunct="0">
                <a:spcAft>
                  <a:spcPct val="20000"/>
                </a:spcAft>
              </a:pPr>
              <a:endParaRPr lang="en-US" sz="1000" dirty="0" smtClean="0">
                <a:latin typeface="Calibri"/>
                <a:cs typeface="Calibri"/>
              </a:endParaRPr>
            </a:p>
          </p:txBody>
        </p:sp>
        <p:sp>
          <p:nvSpPr>
            <p:cNvPr id="237" name="Rectangle 17"/>
            <p:cNvSpPr>
              <a:spLocks noChangeArrowheads="1"/>
            </p:cNvSpPr>
            <p:nvPr/>
          </p:nvSpPr>
          <p:spPr bwMode="auto">
            <a:xfrm>
              <a:off x="522406" y="6161888"/>
              <a:ext cx="160973" cy="3385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000" dirty="0" smtClean="0">
                  <a:latin typeface="Calibri"/>
                  <a:cs typeface="Calibri"/>
                </a:rPr>
                <a:t>10</a:t>
              </a:r>
            </a:p>
            <a:p>
              <a:pPr defTabSz="822325" eaLnBrk="0" hangingPunct="0">
                <a:spcAft>
                  <a:spcPct val="20000"/>
                </a:spcAft>
              </a:pPr>
              <a:endParaRPr lang="en-US" sz="1000" dirty="0" smtClean="0">
                <a:latin typeface="Calibri"/>
                <a:cs typeface="Calibri"/>
              </a:endParaRPr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5316566" y="4571788"/>
            <a:ext cx="314339" cy="1879852"/>
            <a:chOff x="230737" y="3917949"/>
            <a:chExt cx="314339" cy="2295337"/>
          </a:xfrm>
        </p:grpSpPr>
        <p:sp>
          <p:nvSpPr>
            <p:cNvPr id="239" name="Rectangle 17"/>
            <p:cNvSpPr>
              <a:spLocks noChangeArrowheads="1"/>
            </p:cNvSpPr>
            <p:nvPr/>
          </p:nvSpPr>
          <p:spPr bwMode="auto">
            <a:xfrm>
              <a:off x="230737" y="6020702"/>
              <a:ext cx="314339" cy="192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000" dirty="0" smtClean="0">
                  <a:latin typeface="Calibri"/>
                  <a:cs typeface="Calibri"/>
                </a:rPr>
                <a:t>   0.01</a:t>
              </a:r>
            </a:p>
          </p:txBody>
        </p:sp>
        <p:sp>
          <p:nvSpPr>
            <p:cNvPr id="240" name="Rectangle 17"/>
            <p:cNvSpPr>
              <a:spLocks noChangeArrowheads="1"/>
            </p:cNvSpPr>
            <p:nvPr/>
          </p:nvSpPr>
          <p:spPr bwMode="auto">
            <a:xfrm>
              <a:off x="295734" y="5501104"/>
              <a:ext cx="249342" cy="192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000" dirty="0" smtClean="0">
                  <a:latin typeface="Calibri"/>
                  <a:cs typeface="Calibri"/>
                </a:rPr>
                <a:t>   0.1</a:t>
              </a:r>
            </a:p>
          </p:txBody>
        </p:sp>
        <p:sp>
          <p:nvSpPr>
            <p:cNvPr id="241" name="Rectangle 17"/>
            <p:cNvSpPr>
              <a:spLocks noChangeArrowheads="1"/>
            </p:cNvSpPr>
            <p:nvPr/>
          </p:nvSpPr>
          <p:spPr bwMode="auto">
            <a:xfrm>
              <a:off x="393104" y="4975336"/>
              <a:ext cx="151972" cy="192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000" dirty="0" smtClean="0">
                  <a:latin typeface="Calibri"/>
                  <a:cs typeface="Calibri"/>
                </a:rPr>
                <a:t>   1</a:t>
              </a:r>
            </a:p>
          </p:txBody>
        </p:sp>
        <p:sp>
          <p:nvSpPr>
            <p:cNvPr id="242" name="Rectangle 17"/>
            <p:cNvSpPr>
              <a:spLocks noChangeArrowheads="1"/>
            </p:cNvSpPr>
            <p:nvPr/>
          </p:nvSpPr>
          <p:spPr bwMode="auto">
            <a:xfrm>
              <a:off x="327068" y="4444999"/>
              <a:ext cx="218008" cy="192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000" dirty="0" smtClean="0">
                  <a:latin typeface="Calibri"/>
                  <a:cs typeface="Calibri"/>
                </a:rPr>
                <a:t>   10</a:t>
              </a:r>
            </a:p>
          </p:txBody>
        </p:sp>
        <p:sp>
          <p:nvSpPr>
            <p:cNvPr id="243" name="Rectangle 17"/>
            <p:cNvSpPr>
              <a:spLocks noChangeArrowheads="1"/>
            </p:cNvSpPr>
            <p:nvPr/>
          </p:nvSpPr>
          <p:spPr bwMode="auto">
            <a:xfrm>
              <a:off x="262947" y="3917949"/>
              <a:ext cx="282129" cy="192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000" dirty="0" smtClean="0">
                  <a:latin typeface="Calibri"/>
                  <a:cs typeface="Calibri"/>
                </a:rPr>
                <a:t>   100</a:t>
              </a:r>
            </a:p>
          </p:txBody>
        </p:sp>
      </p:grpSp>
      <p:sp>
        <p:nvSpPr>
          <p:cNvPr id="244" name="Rectangle 17"/>
          <p:cNvSpPr>
            <a:spLocks noChangeArrowheads="1"/>
          </p:cNvSpPr>
          <p:nvPr/>
        </p:nvSpPr>
        <p:spPr bwMode="auto">
          <a:xfrm rot="16200000">
            <a:off x="4890337" y="5105977"/>
            <a:ext cx="95705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100" b="1" dirty="0" smtClean="0">
                <a:latin typeface="Calibri"/>
                <a:cs typeface="Calibri"/>
              </a:rPr>
              <a:t>Time [</a:t>
            </a:r>
            <a:r>
              <a:rPr lang="en-US" sz="1100" dirty="0" smtClean="0">
                <a:latin typeface="Calibri"/>
                <a:cs typeface="Calibri"/>
              </a:rPr>
              <a:t>sec</a:t>
            </a:r>
            <a:r>
              <a:rPr lang="en-US" sz="1100" b="1" dirty="0" smtClean="0">
                <a:latin typeface="Calibri"/>
                <a:cs typeface="Calibri"/>
              </a:rPr>
              <a:t>]</a:t>
            </a:r>
          </a:p>
        </p:txBody>
      </p:sp>
      <p:grpSp>
        <p:nvGrpSpPr>
          <p:cNvPr id="199" name="Group 198"/>
          <p:cNvGrpSpPr/>
          <p:nvPr/>
        </p:nvGrpSpPr>
        <p:grpSpPr>
          <a:xfrm>
            <a:off x="5316566" y="2539794"/>
            <a:ext cx="314339" cy="1879852"/>
            <a:chOff x="230737" y="3917949"/>
            <a:chExt cx="314339" cy="2295337"/>
          </a:xfrm>
        </p:grpSpPr>
        <p:sp>
          <p:nvSpPr>
            <p:cNvPr id="201" name="Rectangle 17"/>
            <p:cNvSpPr>
              <a:spLocks noChangeArrowheads="1"/>
            </p:cNvSpPr>
            <p:nvPr/>
          </p:nvSpPr>
          <p:spPr bwMode="auto">
            <a:xfrm>
              <a:off x="295734" y="5501104"/>
              <a:ext cx="249342" cy="192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000" dirty="0" smtClean="0">
                  <a:latin typeface="Calibri"/>
                  <a:cs typeface="Calibri"/>
                </a:rPr>
                <a:t>   0.1</a:t>
              </a:r>
            </a:p>
          </p:txBody>
        </p:sp>
        <p:sp>
          <p:nvSpPr>
            <p:cNvPr id="202" name="Rectangle 17"/>
            <p:cNvSpPr>
              <a:spLocks noChangeArrowheads="1"/>
            </p:cNvSpPr>
            <p:nvPr/>
          </p:nvSpPr>
          <p:spPr bwMode="auto">
            <a:xfrm>
              <a:off x="393104" y="4975336"/>
              <a:ext cx="151972" cy="192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000" dirty="0" smtClean="0">
                  <a:latin typeface="Calibri"/>
                  <a:cs typeface="Calibri"/>
                </a:rPr>
                <a:t>   1</a:t>
              </a:r>
            </a:p>
          </p:txBody>
        </p:sp>
        <p:sp>
          <p:nvSpPr>
            <p:cNvPr id="203" name="Rectangle 17"/>
            <p:cNvSpPr>
              <a:spLocks noChangeArrowheads="1"/>
            </p:cNvSpPr>
            <p:nvPr/>
          </p:nvSpPr>
          <p:spPr bwMode="auto">
            <a:xfrm>
              <a:off x="327068" y="4444999"/>
              <a:ext cx="218008" cy="192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000" dirty="0" smtClean="0">
                  <a:latin typeface="Calibri"/>
                  <a:cs typeface="Calibri"/>
                </a:rPr>
                <a:t>   10</a:t>
              </a:r>
            </a:p>
          </p:txBody>
        </p:sp>
        <p:sp>
          <p:nvSpPr>
            <p:cNvPr id="204" name="Rectangle 17"/>
            <p:cNvSpPr>
              <a:spLocks noChangeArrowheads="1"/>
            </p:cNvSpPr>
            <p:nvPr/>
          </p:nvSpPr>
          <p:spPr bwMode="auto">
            <a:xfrm>
              <a:off x="262947" y="3917949"/>
              <a:ext cx="282129" cy="192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000" dirty="0" smtClean="0">
                  <a:latin typeface="Calibri"/>
                  <a:cs typeface="Calibri"/>
                </a:rPr>
                <a:t>   100</a:t>
              </a:r>
            </a:p>
          </p:txBody>
        </p:sp>
        <p:sp>
          <p:nvSpPr>
            <p:cNvPr id="200" name="Rectangle 17"/>
            <p:cNvSpPr>
              <a:spLocks noChangeArrowheads="1"/>
            </p:cNvSpPr>
            <p:nvPr/>
          </p:nvSpPr>
          <p:spPr bwMode="auto">
            <a:xfrm>
              <a:off x="230737" y="6020702"/>
              <a:ext cx="314339" cy="192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22325" eaLnBrk="0" hangingPunct="0">
                <a:spcAft>
                  <a:spcPct val="20000"/>
                </a:spcAft>
              </a:pPr>
              <a:r>
                <a:rPr lang="en-US" sz="1000" dirty="0" smtClean="0">
                  <a:latin typeface="Calibri"/>
                  <a:cs typeface="Calibri"/>
                </a:rPr>
                <a:t>   0.01</a:t>
              </a:r>
            </a:p>
          </p:txBody>
        </p:sp>
      </p:grpSp>
      <p:sp>
        <p:nvSpPr>
          <p:cNvPr id="205" name="Rectangle 17"/>
          <p:cNvSpPr>
            <a:spLocks noChangeArrowheads="1"/>
          </p:cNvSpPr>
          <p:nvPr/>
        </p:nvSpPr>
        <p:spPr bwMode="auto">
          <a:xfrm rot="16200000">
            <a:off x="4890337" y="3073983"/>
            <a:ext cx="95705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100" b="1" dirty="0" smtClean="0">
                <a:latin typeface="Calibri"/>
                <a:cs typeface="Calibri"/>
              </a:rPr>
              <a:t>Time [</a:t>
            </a:r>
            <a:r>
              <a:rPr lang="en-US" sz="1100" dirty="0" smtClean="0">
                <a:latin typeface="Calibri"/>
                <a:cs typeface="Calibri"/>
              </a:rPr>
              <a:t>sec</a:t>
            </a:r>
            <a:r>
              <a:rPr lang="en-US" sz="1100" b="1" dirty="0" smtClean="0">
                <a:latin typeface="Calibri"/>
                <a:cs typeface="Calibri"/>
              </a:rPr>
              <a:t>]</a:t>
            </a:r>
          </a:p>
        </p:txBody>
      </p:sp>
      <p:sp>
        <p:nvSpPr>
          <p:cNvPr id="218" name="Rectangle 17"/>
          <p:cNvSpPr>
            <a:spLocks noChangeArrowheads="1"/>
          </p:cNvSpPr>
          <p:nvPr/>
        </p:nvSpPr>
        <p:spPr bwMode="auto">
          <a:xfrm>
            <a:off x="6085792" y="6612744"/>
            <a:ext cx="2245319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spcAft>
                <a:spcPct val="20000"/>
              </a:spcAft>
            </a:pPr>
            <a:r>
              <a:rPr lang="en-US" sz="1100" b="1" dirty="0" smtClean="0">
                <a:latin typeface="Calibri"/>
                <a:cs typeface="Calibri"/>
              </a:rPr>
              <a:t>Size of the network [</a:t>
            </a:r>
            <a:r>
              <a:rPr lang="en-US" sz="1100" dirty="0" smtClean="0">
                <a:latin typeface="Calibri"/>
                <a:cs typeface="Calibri"/>
              </a:rPr>
              <a:t>users + mappings</a:t>
            </a:r>
            <a:r>
              <a:rPr lang="en-US" sz="1100" b="1" dirty="0" smtClean="0">
                <a:latin typeface="Calibri"/>
                <a:cs typeface="Calibri"/>
              </a:rPr>
              <a:t>]</a:t>
            </a:r>
          </a:p>
        </p:txBody>
      </p:sp>
      <p:sp>
        <p:nvSpPr>
          <p:cNvPr id="245" name="Text Placeholder 310"/>
          <p:cNvSpPr txBox="1">
            <a:spLocks/>
          </p:cNvSpPr>
          <p:nvPr/>
        </p:nvSpPr>
        <p:spPr>
          <a:xfrm>
            <a:off x="177801" y="4214652"/>
            <a:ext cx="3237314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28600" marR="0" lvl="0" indent="-2286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tabLst/>
              <a:defRPr/>
            </a:pPr>
            <a:r>
              <a:rPr lang="en-US" sz="2000" kern="0">
                <a:latin typeface="Calibri"/>
                <a:cs typeface="Calibri"/>
              </a:rPr>
              <a:t>Network 3: “Worst case” </a:t>
            </a:r>
            <a:r>
              <a:rPr lang="en-US" sz="2000" b="1" kern="0">
                <a:latin typeface="Calibri"/>
                <a:cs typeface="Calibri"/>
              </a:rPr>
              <a:t>O(</a:t>
            </a:r>
            <a:r>
              <a:rPr lang="en-US" sz="2000" b="1" i="1" kern="0">
                <a:latin typeface="Calibri"/>
                <a:cs typeface="Calibri"/>
              </a:rPr>
              <a:t>n</a:t>
            </a:r>
            <a:r>
              <a:rPr lang="en-US" sz="2000" b="1" i="1" kern="0" baseline="30000">
                <a:latin typeface="Calibri"/>
                <a:cs typeface="Calibri"/>
              </a:rPr>
              <a:t>2</a:t>
            </a:r>
            <a:r>
              <a:rPr lang="en-US" sz="2000" b="1" kern="0">
                <a:latin typeface="Calibri"/>
                <a:cs typeface="Calibri"/>
              </a:rPr>
              <a:t>)</a:t>
            </a:r>
            <a:endParaRPr kumimoji="0" lang="en-US" sz="2000" b="1" i="0" u="none" strike="noStrike" kern="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247" name="Text Placeholder 310"/>
          <p:cNvSpPr txBox="1">
            <a:spLocks/>
          </p:cNvSpPr>
          <p:nvPr/>
        </p:nvSpPr>
        <p:spPr>
          <a:xfrm>
            <a:off x="5020735" y="589687"/>
            <a:ext cx="129994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28600" marR="0" lvl="0" indent="-2286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tabLst/>
              <a:defRPr/>
            </a:pPr>
            <a:r>
              <a:rPr kumimoji="0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1</a:t>
            </a:r>
          </a:p>
        </p:txBody>
      </p:sp>
      <p:sp>
        <p:nvSpPr>
          <p:cNvPr id="248" name="Text Placeholder 310"/>
          <p:cNvSpPr txBox="1">
            <a:spLocks/>
          </p:cNvSpPr>
          <p:nvPr/>
        </p:nvSpPr>
        <p:spPr>
          <a:xfrm>
            <a:off x="5020735" y="2613221"/>
            <a:ext cx="129994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28600" marR="0" lvl="0" indent="-2286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tabLst/>
              <a:defRPr/>
            </a:pPr>
            <a:r>
              <a:rPr lang="en-US" sz="2000" kern="0">
                <a:latin typeface="Calibri"/>
                <a:cs typeface="Calibri"/>
              </a:rPr>
              <a:t>2</a:t>
            </a:r>
            <a:endParaRPr kumimoji="0" lang="en-US" sz="2000" b="0" i="0" u="none" strike="noStrike" kern="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249" name="Text Placeholder 310"/>
          <p:cNvSpPr txBox="1">
            <a:spLocks/>
          </p:cNvSpPr>
          <p:nvPr/>
        </p:nvSpPr>
        <p:spPr>
          <a:xfrm>
            <a:off x="5020735" y="4628287"/>
            <a:ext cx="129994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28600" marR="0" lvl="0" indent="-2286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tabLst/>
              <a:defRPr/>
            </a:pPr>
            <a:r>
              <a:rPr lang="en-US" sz="2000" kern="0">
                <a:latin typeface="Calibri"/>
                <a:cs typeface="Calibri"/>
              </a:rPr>
              <a:t>3</a:t>
            </a:r>
            <a:endParaRPr kumimoji="0" lang="en-US" sz="2000" b="0" i="0" u="none" strike="noStrike" kern="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grpSp>
        <p:nvGrpSpPr>
          <p:cNvPr id="369" name="Group 368"/>
          <p:cNvGrpSpPr/>
          <p:nvPr/>
        </p:nvGrpSpPr>
        <p:grpSpPr>
          <a:xfrm>
            <a:off x="627181" y="4503870"/>
            <a:ext cx="3688360" cy="2271311"/>
            <a:chOff x="133067" y="911905"/>
            <a:chExt cx="8419469" cy="5184751"/>
          </a:xfrm>
        </p:grpSpPr>
        <p:sp>
          <p:nvSpPr>
            <p:cNvPr id="250" name="Oval 249"/>
            <p:cNvSpPr/>
            <p:nvPr/>
          </p:nvSpPr>
          <p:spPr bwMode="auto">
            <a:xfrm>
              <a:off x="1417662" y="2034725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cxnSp>
          <p:nvCxnSpPr>
            <p:cNvPr id="251" name="Straight Arrow Connector 250"/>
            <p:cNvCxnSpPr>
              <a:stCxn id="321" idx="0"/>
              <a:endCxn id="250" idx="4"/>
            </p:cNvCxnSpPr>
            <p:nvPr/>
          </p:nvCxnSpPr>
          <p:spPr bwMode="auto">
            <a:xfrm rot="5400000" flipH="1" flipV="1">
              <a:off x="221369" y="3368178"/>
              <a:ext cx="2484026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252" name="Straight Arrow Connector 251"/>
            <p:cNvCxnSpPr/>
            <p:nvPr/>
          </p:nvCxnSpPr>
          <p:spPr bwMode="auto">
            <a:xfrm>
              <a:off x="380882" y="2077914"/>
              <a:ext cx="1038003" cy="1588"/>
            </a:xfrm>
            <a:prstGeom prst="straightConnector1">
              <a:avLst/>
            </a:prstGeom>
            <a:solidFill>
              <a:schemeClr val="bg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253" name="Freeform 252"/>
            <p:cNvSpPr/>
            <p:nvPr/>
          </p:nvSpPr>
          <p:spPr bwMode="auto">
            <a:xfrm rot="10800000">
              <a:off x="1958056" y="1694082"/>
              <a:ext cx="87348" cy="782264"/>
            </a:xfrm>
            <a:custGeom>
              <a:avLst/>
              <a:gdLst>
                <a:gd name="connsiteX0" fmla="*/ 23757 w 498910"/>
                <a:gd name="connsiteY0" fmla="*/ 1613456 h 1613456"/>
                <a:gd name="connsiteX1" fmla="*/ 496750 w 498910"/>
                <a:gd name="connsiteY1" fmla="*/ 745171 h 1613456"/>
                <a:gd name="connsiteX2" fmla="*/ 36716 w 498910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559387"/>
                <a:gd name="connsiteY0" fmla="*/ 1613456 h 1613456"/>
                <a:gd name="connsiteX1" fmla="*/ 472993 w 559387"/>
                <a:gd name="connsiteY1" fmla="*/ 745171 h 1613456"/>
                <a:gd name="connsiteX2" fmla="*/ 12959 w 559387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300210"/>
                <a:gd name="connsiteY0" fmla="*/ 1613456 h 1613456"/>
                <a:gd name="connsiteX1" fmla="*/ 298050 w 300210"/>
                <a:gd name="connsiteY1" fmla="*/ 745171 h 1613456"/>
                <a:gd name="connsiteX2" fmla="*/ 12959 w 300210"/>
                <a:gd name="connsiteY2" fmla="*/ 0 h 16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10" h="1613456">
                  <a:moveTo>
                    <a:pt x="0" y="1613456"/>
                  </a:moveTo>
                  <a:cubicBezTo>
                    <a:pt x="235416" y="1313768"/>
                    <a:pt x="295890" y="1014080"/>
                    <a:pt x="298050" y="745171"/>
                  </a:cubicBezTo>
                  <a:cubicBezTo>
                    <a:pt x="300210" y="476262"/>
                    <a:pt x="183584" y="119876"/>
                    <a:pt x="12959" y="0"/>
                  </a:cubicBezTo>
                </a:path>
              </a:pathLst>
            </a:cu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74675" indent="-574675" algn="ctr" defTabSz="895350">
                <a:tabLst>
                  <a:tab pos="533400" algn="r"/>
                </a:tabLst>
              </a:pPr>
              <a:endParaRPr lang="en-US" sz="1000" smtClean="0"/>
            </a:p>
          </p:txBody>
        </p:sp>
        <p:sp>
          <p:nvSpPr>
            <p:cNvPr id="254" name="Freeform 253"/>
            <p:cNvSpPr/>
            <p:nvPr/>
          </p:nvSpPr>
          <p:spPr bwMode="auto">
            <a:xfrm>
              <a:off x="2115001" y="1689180"/>
              <a:ext cx="87348" cy="782264"/>
            </a:xfrm>
            <a:custGeom>
              <a:avLst/>
              <a:gdLst>
                <a:gd name="connsiteX0" fmla="*/ 23757 w 498910"/>
                <a:gd name="connsiteY0" fmla="*/ 1613456 h 1613456"/>
                <a:gd name="connsiteX1" fmla="*/ 496750 w 498910"/>
                <a:gd name="connsiteY1" fmla="*/ 745171 h 1613456"/>
                <a:gd name="connsiteX2" fmla="*/ 36716 w 498910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559387"/>
                <a:gd name="connsiteY0" fmla="*/ 1613456 h 1613456"/>
                <a:gd name="connsiteX1" fmla="*/ 472993 w 559387"/>
                <a:gd name="connsiteY1" fmla="*/ 745171 h 1613456"/>
                <a:gd name="connsiteX2" fmla="*/ 12959 w 559387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300210"/>
                <a:gd name="connsiteY0" fmla="*/ 1613456 h 1613456"/>
                <a:gd name="connsiteX1" fmla="*/ 298050 w 300210"/>
                <a:gd name="connsiteY1" fmla="*/ 745171 h 1613456"/>
                <a:gd name="connsiteX2" fmla="*/ 12959 w 300210"/>
                <a:gd name="connsiteY2" fmla="*/ 0 h 16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10" h="1613456">
                  <a:moveTo>
                    <a:pt x="0" y="1613456"/>
                  </a:moveTo>
                  <a:cubicBezTo>
                    <a:pt x="235416" y="1313768"/>
                    <a:pt x="295890" y="1014080"/>
                    <a:pt x="298050" y="745171"/>
                  </a:cubicBezTo>
                  <a:cubicBezTo>
                    <a:pt x="300210" y="476262"/>
                    <a:pt x="183584" y="119876"/>
                    <a:pt x="12959" y="0"/>
                  </a:cubicBezTo>
                </a:path>
              </a:pathLst>
            </a:cu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74675" indent="-574675" algn="ctr" defTabSz="895350">
                <a:tabLst>
                  <a:tab pos="533400" algn="r"/>
                </a:tabLst>
              </a:pPr>
              <a:endParaRPr lang="en-US" sz="1000" smtClean="0"/>
            </a:p>
          </p:txBody>
        </p:sp>
        <p:sp>
          <p:nvSpPr>
            <p:cNvPr id="255" name="Oval 254"/>
            <p:cNvSpPr/>
            <p:nvPr/>
          </p:nvSpPr>
          <p:spPr bwMode="auto">
            <a:xfrm>
              <a:off x="2621852" y="2034725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cxnSp>
          <p:nvCxnSpPr>
            <p:cNvPr id="256" name="Straight Arrow Connector 255"/>
            <p:cNvCxnSpPr>
              <a:stCxn id="323" idx="0"/>
              <a:endCxn id="255" idx="4"/>
            </p:cNvCxnSpPr>
            <p:nvPr/>
          </p:nvCxnSpPr>
          <p:spPr bwMode="auto">
            <a:xfrm rot="5400000" flipH="1" flipV="1">
              <a:off x="1425559" y="3368178"/>
              <a:ext cx="2484026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257" name="Oval 256"/>
            <p:cNvSpPr/>
            <p:nvPr/>
          </p:nvSpPr>
          <p:spPr bwMode="auto">
            <a:xfrm>
              <a:off x="2034935" y="1642586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sp>
          <p:nvSpPr>
            <p:cNvPr id="258" name="Oval 257"/>
            <p:cNvSpPr/>
            <p:nvPr/>
          </p:nvSpPr>
          <p:spPr bwMode="auto">
            <a:xfrm>
              <a:off x="2034935" y="2426864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sp>
          <p:nvSpPr>
            <p:cNvPr id="259" name="Freeform 258"/>
            <p:cNvSpPr/>
            <p:nvPr/>
          </p:nvSpPr>
          <p:spPr bwMode="auto">
            <a:xfrm rot="10800000">
              <a:off x="1958056" y="4284728"/>
              <a:ext cx="87348" cy="782264"/>
            </a:xfrm>
            <a:custGeom>
              <a:avLst/>
              <a:gdLst>
                <a:gd name="connsiteX0" fmla="*/ 23757 w 498910"/>
                <a:gd name="connsiteY0" fmla="*/ 1613456 h 1613456"/>
                <a:gd name="connsiteX1" fmla="*/ 496750 w 498910"/>
                <a:gd name="connsiteY1" fmla="*/ 745171 h 1613456"/>
                <a:gd name="connsiteX2" fmla="*/ 36716 w 498910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559387"/>
                <a:gd name="connsiteY0" fmla="*/ 1613456 h 1613456"/>
                <a:gd name="connsiteX1" fmla="*/ 472993 w 559387"/>
                <a:gd name="connsiteY1" fmla="*/ 745171 h 1613456"/>
                <a:gd name="connsiteX2" fmla="*/ 12959 w 559387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300210"/>
                <a:gd name="connsiteY0" fmla="*/ 1613456 h 1613456"/>
                <a:gd name="connsiteX1" fmla="*/ 298050 w 300210"/>
                <a:gd name="connsiteY1" fmla="*/ 745171 h 1613456"/>
                <a:gd name="connsiteX2" fmla="*/ 12959 w 300210"/>
                <a:gd name="connsiteY2" fmla="*/ 0 h 16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10" h="1613456">
                  <a:moveTo>
                    <a:pt x="0" y="1613456"/>
                  </a:moveTo>
                  <a:cubicBezTo>
                    <a:pt x="235416" y="1313768"/>
                    <a:pt x="295890" y="1014080"/>
                    <a:pt x="298050" y="745171"/>
                  </a:cubicBezTo>
                  <a:cubicBezTo>
                    <a:pt x="300210" y="476262"/>
                    <a:pt x="183584" y="119876"/>
                    <a:pt x="12959" y="0"/>
                  </a:cubicBezTo>
                </a:path>
              </a:pathLst>
            </a:cu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74675" indent="-574675" algn="ctr" defTabSz="895350">
                <a:tabLst>
                  <a:tab pos="533400" algn="r"/>
                </a:tabLst>
              </a:pPr>
              <a:endParaRPr lang="en-US" sz="1000" smtClean="0"/>
            </a:p>
          </p:txBody>
        </p:sp>
        <p:sp>
          <p:nvSpPr>
            <p:cNvPr id="260" name="Freeform 259"/>
            <p:cNvSpPr/>
            <p:nvPr/>
          </p:nvSpPr>
          <p:spPr bwMode="auto">
            <a:xfrm>
              <a:off x="2115001" y="4279826"/>
              <a:ext cx="87348" cy="782264"/>
            </a:xfrm>
            <a:custGeom>
              <a:avLst/>
              <a:gdLst>
                <a:gd name="connsiteX0" fmla="*/ 23757 w 498910"/>
                <a:gd name="connsiteY0" fmla="*/ 1613456 h 1613456"/>
                <a:gd name="connsiteX1" fmla="*/ 496750 w 498910"/>
                <a:gd name="connsiteY1" fmla="*/ 745171 h 1613456"/>
                <a:gd name="connsiteX2" fmla="*/ 36716 w 498910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559387"/>
                <a:gd name="connsiteY0" fmla="*/ 1613456 h 1613456"/>
                <a:gd name="connsiteX1" fmla="*/ 472993 w 559387"/>
                <a:gd name="connsiteY1" fmla="*/ 745171 h 1613456"/>
                <a:gd name="connsiteX2" fmla="*/ 12959 w 559387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300210"/>
                <a:gd name="connsiteY0" fmla="*/ 1613456 h 1613456"/>
                <a:gd name="connsiteX1" fmla="*/ 298050 w 300210"/>
                <a:gd name="connsiteY1" fmla="*/ 745171 h 1613456"/>
                <a:gd name="connsiteX2" fmla="*/ 12959 w 300210"/>
                <a:gd name="connsiteY2" fmla="*/ 0 h 16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10" h="1613456">
                  <a:moveTo>
                    <a:pt x="0" y="1613456"/>
                  </a:moveTo>
                  <a:cubicBezTo>
                    <a:pt x="235416" y="1313768"/>
                    <a:pt x="295890" y="1014080"/>
                    <a:pt x="298050" y="745171"/>
                  </a:cubicBezTo>
                  <a:cubicBezTo>
                    <a:pt x="300210" y="476262"/>
                    <a:pt x="183584" y="119876"/>
                    <a:pt x="12959" y="0"/>
                  </a:cubicBezTo>
                </a:path>
              </a:pathLst>
            </a:cu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74675" indent="-574675" algn="ctr" defTabSz="895350">
                <a:tabLst>
                  <a:tab pos="533400" algn="r"/>
                </a:tabLst>
              </a:pPr>
              <a:endParaRPr lang="en-US" sz="1000" smtClean="0"/>
            </a:p>
          </p:txBody>
        </p:sp>
        <p:cxnSp>
          <p:nvCxnSpPr>
            <p:cNvPr id="261" name="Straight Arrow Connector 260"/>
            <p:cNvCxnSpPr>
              <a:stCxn id="258" idx="6"/>
              <a:endCxn id="255" idx="2"/>
            </p:cNvCxnSpPr>
            <p:nvPr/>
          </p:nvCxnSpPr>
          <p:spPr bwMode="auto">
            <a:xfrm flipV="1">
              <a:off x="2126375" y="2080445"/>
              <a:ext cx="495477" cy="392139"/>
            </a:xfrm>
            <a:prstGeom prst="straightConnector1">
              <a:avLst/>
            </a:prstGeom>
            <a:solidFill>
              <a:schemeClr val="bg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262" name="Straight Arrow Connector 261"/>
            <p:cNvCxnSpPr>
              <a:stCxn id="309" idx="6"/>
              <a:endCxn id="323" idx="2"/>
            </p:cNvCxnSpPr>
            <p:nvPr/>
          </p:nvCxnSpPr>
          <p:spPr bwMode="auto">
            <a:xfrm flipV="1">
              <a:off x="2126375" y="4655911"/>
              <a:ext cx="495477" cy="392139"/>
            </a:xfrm>
            <a:prstGeom prst="straightConnector1">
              <a:avLst/>
            </a:prstGeom>
            <a:solidFill>
              <a:schemeClr val="bg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263" name="Oval 262"/>
            <p:cNvSpPr/>
            <p:nvPr/>
          </p:nvSpPr>
          <p:spPr bwMode="auto">
            <a:xfrm>
              <a:off x="2034935" y="4218052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sp>
          <p:nvSpPr>
            <p:cNvPr id="264" name="Freeform 263"/>
            <p:cNvSpPr/>
            <p:nvPr/>
          </p:nvSpPr>
          <p:spPr bwMode="auto">
            <a:xfrm rot="10800000">
              <a:off x="3162246" y="1694082"/>
              <a:ext cx="87348" cy="782264"/>
            </a:xfrm>
            <a:custGeom>
              <a:avLst/>
              <a:gdLst>
                <a:gd name="connsiteX0" fmla="*/ 23757 w 498910"/>
                <a:gd name="connsiteY0" fmla="*/ 1613456 h 1613456"/>
                <a:gd name="connsiteX1" fmla="*/ 496750 w 498910"/>
                <a:gd name="connsiteY1" fmla="*/ 745171 h 1613456"/>
                <a:gd name="connsiteX2" fmla="*/ 36716 w 498910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559387"/>
                <a:gd name="connsiteY0" fmla="*/ 1613456 h 1613456"/>
                <a:gd name="connsiteX1" fmla="*/ 472993 w 559387"/>
                <a:gd name="connsiteY1" fmla="*/ 745171 h 1613456"/>
                <a:gd name="connsiteX2" fmla="*/ 12959 w 559387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300210"/>
                <a:gd name="connsiteY0" fmla="*/ 1613456 h 1613456"/>
                <a:gd name="connsiteX1" fmla="*/ 298050 w 300210"/>
                <a:gd name="connsiteY1" fmla="*/ 745171 h 1613456"/>
                <a:gd name="connsiteX2" fmla="*/ 12959 w 300210"/>
                <a:gd name="connsiteY2" fmla="*/ 0 h 16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10" h="1613456">
                  <a:moveTo>
                    <a:pt x="0" y="1613456"/>
                  </a:moveTo>
                  <a:cubicBezTo>
                    <a:pt x="235416" y="1313768"/>
                    <a:pt x="295890" y="1014080"/>
                    <a:pt x="298050" y="745171"/>
                  </a:cubicBezTo>
                  <a:cubicBezTo>
                    <a:pt x="300210" y="476262"/>
                    <a:pt x="183584" y="119876"/>
                    <a:pt x="12959" y="0"/>
                  </a:cubicBezTo>
                </a:path>
              </a:pathLst>
            </a:cu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74675" indent="-574675" algn="ctr" defTabSz="895350">
                <a:tabLst>
                  <a:tab pos="533400" algn="r"/>
                </a:tabLst>
              </a:pPr>
              <a:endParaRPr lang="en-US" sz="1000" smtClean="0"/>
            </a:p>
          </p:txBody>
        </p:sp>
        <p:sp>
          <p:nvSpPr>
            <p:cNvPr id="265" name="Freeform 264"/>
            <p:cNvSpPr/>
            <p:nvPr/>
          </p:nvSpPr>
          <p:spPr bwMode="auto">
            <a:xfrm>
              <a:off x="3319191" y="1689180"/>
              <a:ext cx="87348" cy="782264"/>
            </a:xfrm>
            <a:custGeom>
              <a:avLst/>
              <a:gdLst>
                <a:gd name="connsiteX0" fmla="*/ 23757 w 498910"/>
                <a:gd name="connsiteY0" fmla="*/ 1613456 h 1613456"/>
                <a:gd name="connsiteX1" fmla="*/ 496750 w 498910"/>
                <a:gd name="connsiteY1" fmla="*/ 745171 h 1613456"/>
                <a:gd name="connsiteX2" fmla="*/ 36716 w 498910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559387"/>
                <a:gd name="connsiteY0" fmla="*/ 1613456 h 1613456"/>
                <a:gd name="connsiteX1" fmla="*/ 472993 w 559387"/>
                <a:gd name="connsiteY1" fmla="*/ 745171 h 1613456"/>
                <a:gd name="connsiteX2" fmla="*/ 12959 w 559387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300210"/>
                <a:gd name="connsiteY0" fmla="*/ 1613456 h 1613456"/>
                <a:gd name="connsiteX1" fmla="*/ 298050 w 300210"/>
                <a:gd name="connsiteY1" fmla="*/ 745171 h 1613456"/>
                <a:gd name="connsiteX2" fmla="*/ 12959 w 300210"/>
                <a:gd name="connsiteY2" fmla="*/ 0 h 16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10" h="1613456">
                  <a:moveTo>
                    <a:pt x="0" y="1613456"/>
                  </a:moveTo>
                  <a:cubicBezTo>
                    <a:pt x="235416" y="1313768"/>
                    <a:pt x="295890" y="1014080"/>
                    <a:pt x="298050" y="745171"/>
                  </a:cubicBezTo>
                  <a:cubicBezTo>
                    <a:pt x="300210" y="476262"/>
                    <a:pt x="183584" y="119876"/>
                    <a:pt x="12959" y="0"/>
                  </a:cubicBezTo>
                </a:path>
              </a:pathLst>
            </a:cu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74675" indent="-574675" algn="ctr" defTabSz="895350">
                <a:tabLst>
                  <a:tab pos="533400" algn="r"/>
                </a:tabLst>
              </a:pPr>
              <a:endParaRPr lang="en-US" sz="1000" smtClean="0"/>
            </a:p>
          </p:txBody>
        </p:sp>
        <p:cxnSp>
          <p:nvCxnSpPr>
            <p:cNvPr id="266" name="Straight Arrow Connector 265"/>
            <p:cNvCxnSpPr>
              <a:endCxn id="269" idx="2"/>
            </p:cNvCxnSpPr>
            <p:nvPr/>
          </p:nvCxnSpPr>
          <p:spPr bwMode="auto">
            <a:xfrm flipV="1">
              <a:off x="2713292" y="1688306"/>
              <a:ext cx="525833" cy="392139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267" name="Oval 266"/>
            <p:cNvSpPr/>
            <p:nvPr/>
          </p:nvSpPr>
          <p:spPr bwMode="auto">
            <a:xfrm>
              <a:off x="3826042" y="2034725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cxnSp>
          <p:nvCxnSpPr>
            <p:cNvPr id="268" name="Straight Arrow Connector 267"/>
            <p:cNvCxnSpPr>
              <a:stCxn id="324" idx="0"/>
              <a:endCxn id="267" idx="4"/>
            </p:cNvCxnSpPr>
            <p:nvPr/>
          </p:nvCxnSpPr>
          <p:spPr bwMode="auto">
            <a:xfrm rot="5400000" flipH="1" flipV="1">
              <a:off x="2629749" y="3368178"/>
              <a:ext cx="2484026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269" name="Oval 268"/>
            <p:cNvSpPr/>
            <p:nvPr/>
          </p:nvSpPr>
          <p:spPr bwMode="auto">
            <a:xfrm>
              <a:off x="3239125" y="1642586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sp>
          <p:nvSpPr>
            <p:cNvPr id="270" name="Oval 269"/>
            <p:cNvSpPr/>
            <p:nvPr/>
          </p:nvSpPr>
          <p:spPr bwMode="auto">
            <a:xfrm>
              <a:off x="3239125" y="2426864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sp>
          <p:nvSpPr>
            <p:cNvPr id="271" name="Freeform 270"/>
            <p:cNvSpPr/>
            <p:nvPr/>
          </p:nvSpPr>
          <p:spPr bwMode="auto">
            <a:xfrm rot="10800000">
              <a:off x="3162246" y="4284728"/>
              <a:ext cx="87348" cy="782264"/>
            </a:xfrm>
            <a:custGeom>
              <a:avLst/>
              <a:gdLst>
                <a:gd name="connsiteX0" fmla="*/ 23757 w 498910"/>
                <a:gd name="connsiteY0" fmla="*/ 1613456 h 1613456"/>
                <a:gd name="connsiteX1" fmla="*/ 496750 w 498910"/>
                <a:gd name="connsiteY1" fmla="*/ 745171 h 1613456"/>
                <a:gd name="connsiteX2" fmla="*/ 36716 w 498910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559387"/>
                <a:gd name="connsiteY0" fmla="*/ 1613456 h 1613456"/>
                <a:gd name="connsiteX1" fmla="*/ 472993 w 559387"/>
                <a:gd name="connsiteY1" fmla="*/ 745171 h 1613456"/>
                <a:gd name="connsiteX2" fmla="*/ 12959 w 559387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300210"/>
                <a:gd name="connsiteY0" fmla="*/ 1613456 h 1613456"/>
                <a:gd name="connsiteX1" fmla="*/ 298050 w 300210"/>
                <a:gd name="connsiteY1" fmla="*/ 745171 h 1613456"/>
                <a:gd name="connsiteX2" fmla="*/ 12959 w 300210"/>
                <a:gd name="connsiteY2" fmla="*/ 0 h 16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10" h="1613456">
                  <a:moveTo>
                    <a:pt x="0" y="1613456"/>
                  </a:moveTo>
                  <a:cubicBezTo>
                    <a:pt x="235416" y="1313768"/>
                    <a:pt x="295890" y="1014080"/>
                    <a:pt x="298050" y="745171"/>
                  </a:cubicBezTo>
                  <a:cubicBezTo>
                    <a:pt x="300210" y="476262"/>
                    <a:pt x="183584" y="119876"/>
                    <a:pt x="12959" y="0"/>
                  </a:cubicBezTo>
                </a:path>
              </a:pathLst>
            </a:cu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74675" indent="-574675" algn="ctr" defTabSz="895350">
                <a:tabLst>
                  <a:tab pos="533400" algn="r"/>
                </a:tabLst>
              </a:pPr>
              <a:endParaRPr lang="en-US" sz="1000" smtClean="0"/>
            </a:p>
          </p:txBody>
        </p:sp>
        <p:sp>
          <p:nvSpPr>
            <p:cNvPr id="272" name="Freeform 271"/>
            <p:cNvSpPr/>
            <p:nvPr/>
          </p:nvSpPr>
          <p:spPr bwMode="auto">
            <a:xfrm>
              <a:off x="3319191" y="4279826"/>
              <a:ext cx="87348" cy="782264"/>
            </a:xfrm>
            <a:custGeom>
              <a:avLst/>
              <a:gdLst>
                <a:gd name="connsiteX0" fmla="*/ 23757 w 498910"/>
                <a:gd name="connsiteY0" fmla="*/ 1613456 h 1613456"/>
                <a:gd name="connsiteX1" fmla="*/ 496750 w 498910"/>
                <a:gd name="connsiteY1" fmla="*/ 745171 h 1613456"/>
                <a:gd name="connsiteX2" fmla="*/ 36716 w 498910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559387"/>
                <a:gd name="connsiteY0" fmla="*/ 1613456 h 1613456"/>
                <a:gd name="connsiteX1" fmla="*/ 472993 w 559387"/>
                <a:gd name="connsiteY1" fmla="*/ 745171 h 1613456"/>
                <a:gd name="connsiteX2" fmla="*/ 12959 w 559387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300210"/>
                <a:gd name="connsiteY0" fmla="*/ 1613456 h 1613456"/>
                <a:gd name="connsiteX1" fmla="*/ 298050 w 300210"/>
                <a:gd name="connsiteY1" fmla="*/ 745171 h 1613456"/>
                <a:gd name="connsiteX2" fmla="*/ 12959 w 300210"/>
                <a:gd name="connsiteY2" fmla="*/ 0 h 16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10" h="1613456">
                  <a:moveTo>
                    <a:pt x="0" y="1613456"/>
                  </a:moveTo>
                  <a:cubicBezTo>
                    <a:pt x="235416" y="1313768"/>
                    <a:pt x="295890" y="1014080"/>
                    <a:pt x="298050" y="745171"/>
                  </a:cubicBezTo>
                  <a:cubicBezTo>
                    <a:pt x="300210" y="476262"/>
                    <a:pt x="183584" y="119876"/>
                    <a:pt x="12959" y="0"/>
                  </a:cubicBezTo>
                </a:path>
              </a:pathLst>
            </a:cu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74675" indent="-574675" algn="ctr" defTabSz="895350">
                <a:tabLst>
                  <a:tab pos="533400" algn="r"/>
                </a:tabLst>
              </a:pPr>
              <a:endParaRPr lang="en-US" sz="1000" smtClean="0"/>
            </a:p>
          </p:txBody>
        </p:sp>
        <p:cxnSp>
          <p:nvCxnSpPr>
            <p:cNvPr id="273" name="Straight Arrow Connector 272"/>
            <p:cNvCxnSpPr>
              <a:stCxn id="270" idx="6"/>
              <a:endCxn id="267" idx="2"/>
            </p:cNvCxnSpPr>
            <p:nvPr/>
          </p:nvCxnSpPr>
          <p:spPr bwMode="auto">
            <a:xfrm flipV="1">
              <a:off x="3330565" y="2080445"/>
              <a:ext cx="495477" cy="392139"/>
            </a:xfrm>
            <a:prstGeom prst="straightConnector1">
              <a:avLst/>
            </a:prstGeom>
            <a:solidFill>
              <a:schemeClr val="bg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274" name="Straight Arrow Connector 273"/>
            <p:cNvCxnSpPr>
              <a:stCxn id="310" idx="6"/>
              <a:endCxn id="324" idx="2"/>
            </p:cNvCxnSpPr>
            <p:nvPr/>
          </p:nvCxnSpPr>
          <p:spPr bwMode="auto">
            <a:xfrm flipV="1">
              <a:off x="3330565" y="4655911"/>
              <a:ext cx="495477" cy="392139"/>
            </a:xfrm>
            <a:prstGeom prst="straightConnector1">
              <a:avLst/>
            </a:prstGeom>
            <a:solidFill>
              <a:schemeClr val="bg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275" name="Oval 274"/>
            <p:cNvSpPr/>
            <p:nvPr/>
          </p:nvSpPr>
          <p:spPr bwMode="auto">
            <a:xfrm>
              <a:off x="3239125" y="4218052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sp>
          <p:nvSpPr>
            <p:cNvPr id="276" name="Freeform 275"/>
            <p:cNvSpPr/>
            <p:nvPr/>
          </p:nvSpPr>
          <p:spPr bwMode="auto">
            <a:xfrm rot="10800000">
              <a:off x="4366436" y="1694082"/>
              <a:ext cx="87348" cy="782264"/>
            </a:xfrm>
            <a:custGeom>
              <a:avLst/>
              <a:gdLst>
                <a:gd name="connsiteX0" fmla="*/ 23757 w 498910"/>
                <a:gd name="connsiteY0" fmla="*/ 1613456 h 1613456"/>
                <a:gd name="connsiteX1" fmla="*/ 496750 w 498910"/>
                <a:gd name="connsiteY1" fmla="*/ 745171 h 1613456"/>
                <a:gd name="connsiteX2" fmla="*/ 36716 w 498910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559387"/>
                <a:gd name="connsiteY0" fmla="*/ 1613456 h 1613456"/>
                <a:gd name="connsiteX1" fmla="*/ 472993 w 559387"/>
                <a:gd name="connsiteY1" fmla="*/ 745171 h 1613456"/>
                <a:gd name="connsiteX2" fmla="*/ 12959 w 559387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300210"/>
                <a:gd name="connsiteY0" fmla="*/ 1613456 h 1613456"/>
                <a:gd name="connsiteX1" fmla="*/ 298050 w 300210"/>
                <a:gd name="connsiteY1" fmla="*/ 745171 h 1613456"/>
                <a:gd name="connsiteX2" fmla="*/ 12959 w 300210"/>
                <a:gd name="connsiteY2" fmla="*/ 0 h 16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10" h="1613456">
                  <a:moveTo>
                    <a:pt x="0" y="1613456"/>
                  </a:moveTo>
                  <a:cubicBezTo>
                    <a:pt x="235416" y="1313768"/>
                    <a:pt x="295890" y="1014080"/>
                    <a:pt x="298050" y="745171"/>
                  </a:cubicBezTo>
                  <a:cubicBezTo>
                    <a:pt x="300210" y="476262"/>
                    <a:pt x="183584" y="119876"/>
                    <a:pt x="12959" y="0"/>
                  </a:cubicBezTo>
                </a:path>
              </a:pathLst>
            </a:cu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74675" indent="-574675" algn="ctr" defTabSz="895350">
                <a:tabLst>
                  <a:tab pos="533400" algn="r"/>
                </a:tabLst>
              </a:pPr>
              <a:endParaRPr lang="en-US" sz="1000" smtClean="0"/>
            </a:p>
          </p:txBody>
        </p:sp>
        <p:sp>
          <p:nvSpPr>
            <p:cNvPr id="277" name="Freeform 276"/>
            <p:cNvSpPr/>
            <p:nvPr/>
          </p:nvSpPr>
          <p:spPr bwMode="auto">
            <a:xfrm>
              <a:off x="4523381" y="1689180"/>
              <a:ext cx="87348" cy="782264"/>
            </a:xfrm>
            <a:custGeom>
              <a:avLst/>
              <a:gdLst>
                <a:gd name="connsiteX0" fmla="*/ 23757 w 498910"/>
                <a:gd name="connsiteY0" fmla="*/ 1613456 h 1613456"/>
                <a:gd name="connsiteX1" fmla="*/ 496750 w 498910"/>
                <a:gd name="connsiteY1" fmla="*/ 745171 h 1613456"/>
                <a:gd name="connsiteX2" fmla="*/ 36716 w 498910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559387"/>
                <a:gd name="connsiteY0" fmla="*/ 1613456 h 1613456"/>
                <a:gd name="connsiteX1" fmla="*/ 472993 w 559387"/>
                <a:gd name="connsiteY1" fmla="*/ 745171 h 1613456"/>
                <a:gd name="connsiteX2" fmla="*/ 12959 w 559387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300210"/>
                <a:gd name="connsiteY0" fmla="*/ 1613456 h 1613456"/>
                <a:gd name="connsiteX1" fmla="*/ 298050 w 300210"/>
                <a:gd name="connsiteY1" fmla="*/ 745171 h 1613456"/>
                <a:gd name="connsiteX2" fmla="*/ 12959 w 300210"/>
                <a:gd name="connsiteY2" fmla="*/ 0 h 16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10" h="1613456">
                  <a:moveTo>
                    <a:pt x="0" y="1613456"/>
                  </a:moveTo>
                  <a:cubicBezTo>
                    <a:pt x="235416" y="1313768"/>
                    <a:pt x="295890" y="1014080"/>
                    <a:pt x="298050" y="745171"/>
                  </a:cubicBezTo>
                  <a:cubicBezTo>
                    <a:pt x="300210" y="476262"/>
                    <a:pt x="183584" y="119876"/>
                    <a:pt x="12959" y="0"/>
                  </a:cubicBezTo>
                </a:path>
              </a:pathLst>
            </a:cu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74675" indent="-574675" algn="ctr" defTabSz="895350">
                <a:tabLst>
                  <a:tab pos="533400" algn="r"/>
                </a:tabLst>
              </a:pPr>
              <a:endParaRPr lang="en-US" sz="1000" smtClean="0"/>
            </a:p>
          </p:txBody>
        </p:sp>
        <p:cxnSp>
          <p:nvCxnSpPr>
            <p:cNvPr id="278" name="Straight Arrow Connector 277"/>
            <p:cNvCxnSpPr>
              <a:endCxn id="281" idx="2"/>
            </p:cNvCxnSpPr>
            <p:nvPr/>
          </p:nvCxnSpPr>
          <p:spPr bwMode="auto">
            <a:xfrm flipV="1">
              <a:off x="3917482" y="1688306"/>
              <a:ext cx="525833" cy="392139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279" name="Oval 278"/>
            <p:cNvSpPr/>
            <p:nvPr/>
          </p:nvSpPr>
          <p:spPr bwMode="auto">
            <a:xfrm>
              <a:off x="5030232" y="2034725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cxnSp>
          <p:nvCxnSpPr>
            <p:cNvPr id="280" name="Straight Arrow Connector 279"/>
            <p:cNvCxnSpPr>
              <a:stCxn id="325" idx="0"/>
              <a:endCxn id="279" idx="4"/>
            </p:cNvCxnSpPr>
            <p:nvPr/>
          </p:nvCxnSpPr>
          <p:spPr bwMode="auto">
            <a:xfrm rot="5400000" flipH="1" flipV="1">
              <a:off x="3833939" y="3368178"/>
              <a:ext cx="2484026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281" name="Oval 280"/>
            <p:cNvSpPr/>
            <p:nvPr/>
          </p:nvSpPr>
          <p:spPr bwMode="auto">
            <a:xfrm>
              <a:off x="4443315" y="1642586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sp>
          <p:nvSpPr>
            <p:cNvPr id="282" name="Oval 281"/>
            <p:cNvSpPr/>
            <p:nvPr/>
          </p:nvSpPr>
          <p:spPr bwMode="auto">
            <a:xfrm>
              <a:off x="4443315" y="2426864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sp>
          <p:nvSpPr>
            <p:cNvPr id="283" name="Freeform 282"/>
            <p:cNvSpPr/>
            <p:nvPr/>
          </p:nvSpPr>
          <p:spPr bwMode="auto">
            <a:xfrm rot="10800000">
              <a:off x="4366436" y="4284728"/>
              <a:ext cx="87348" cy="782264"/>
            </a:xfrm>
            <a:custGeom>
              <a:avLst/>
              <a:gdLst>
                <a:gd name="connsiteX0" fmla="*/ 23757 w 498910"/>
                <a:gd name="connsiteY0" fmla="*/ 1613456 h 1613456"/>
                <a:gd name="connsiteX1" fmla="*/ 496750 w 498910"/>
                <a:gd name="connsiteY1" fmla="*/ 745171 h 1613456"/>
                <a:gd name="connsiteX2" fmla="*/ 36716 w 498910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559387"/>
                <a:gd name="connsiteY0" fmla="*/ 1613456 h 1613456"/>
                <a:gd name="connsiteX1" fmla="*/ 472993 w 559387"/>
                <a:gd name="connsiteY1" fmla="*/ 745171 h 1613456"/>
                <a:gd name="connsiteX2" fmla="*/ 12959 w 559387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300210"/>
                <a:gd name="connsiteY0" fmla="*/ 1613456 h 1613456"/>
                <a:gd name="connsiteX1" fmla="*/ 298050 w 300210"/>
                <a:gd name="connsiteY1" fmla="*/ 745171 h 1613456"/>
                <a:gd name="connsiteX2" fmla="*/ 12959 w 300210"/>
                <a:gd name="connsiteY2" fmla="*/ 0 h 16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10" h="1613456">
                  <a:moveTo>
                    <a:pt x="0" y="1613456"/>
                  </a:moveTo>
                  <a:cubicBezTo>
                    <a:pt x="235416" y="1313768"/>
                    <a:pt x="295890" y="1014080"/>
                    <a:pt x="298050" y="745171"/>
                  </a:cubicBezTo>
                  <a:cubicBezTo>
                    <a:pt x="300210" y="476262"/>
                    <a:pt x="183584" y="119876"/>
                    <a:pt x="12959" y="0"/>
                  </a:cubicBezTo>
                </a:path>
              </a:pathLst>
            </a:cu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74675" indent="-574675" algn="ctr" defTabSz="895350">
                <a:tabLst>
                  <a:tab pos="533400" algn="r"/>
                </a:tabLst>
              </a:pPr>
              <a:endParaRPr lang="en-US" sz="1000" smtClean="0"/>
            </a:p>
          </p:txBody>
        </p:sp>
        <p:sp>
          <p:nvSpPr>
            <p:cNvPr id="284" name="Freeform 283"/>
            <p:cNvSpPr/>
            <p:nvPr/>
          </p:nvSpPr>
          <p:spPr bwMode="auto">
            <a:xfrm>
              <a:off x="4523381" y="4279826"/>
              <a:ext cx="87348" cy="782264"/>
            </a:xfrm>
            <a:custGeom>
              <a:avLst/>
              <a:gdLst>
                <a:gd name="connsiteX0" fmla="*/ 23757 w 498910"/>
                <a:gd name="connsiteY0" fmla="*/ 1613456 h 1613456"/>
                <a:gd name="connsiteX1" fmla="*/ 496750 w 498910"/>
                <a:gd name="connsiteY1" fmla="*/ 745171 h 1613456"/>
                <a:gd name="connsiteX2" fmla="*/ 36716 w 498910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559387"/>
                <a:gd name="connsiteY0" fmla="*/ 1613456 h 1613456"/>
                <a:gd name="connsiteX1" fmla="*/ 472993 w 559387"/>
                <a:gd name="connsiteY1" fmla="*/ 745171 h 1613456"/>
                <a:gd name="connsiteX2" fmla="*/ 12959 w 559387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300210"/>
                <a:gd name="connsiteY0" fmla="*/ 1613456 h 1613456"/>
                <a:gd name="connsiteX1" fmla="*/ 298050 w 300210"/>
                <a:gd name="connsiteY1" fmla="*/ 745171 h 1613456"/>
                <a:gd name="connsiteX2" fmla="*/ 12959 w 300210"/>
                <a:gd name="connsiteY2" fmla="*/ 0 h 16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10" h="1613456">
                  <a:moveTo>
                    <a:pt x="0" y="1613456"/>
                  </a:moveTo>
                  <a:cubicBezTo>
                    <a:pt x="235416" y="1313768"/>
                    <a:pt x="295890" y="1014080"/>
                    <a:pt x="298050" y="745171"/>
                  </a:cubicBezTo>
                  <a:cubicBezTo>
                    <a:pt x="300210" y="476262"/>
                    <a:pt x="183584" y="119876"/>
                    <a:pt x="12959" y="0"/>
                  </a:cubicBezTo>
                </a:path>
              </a:pathLst>
            </a:cu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74675" indent="-574675" algn="ctr" defTabSz="895350">
                <a:tabLst>
                  <a:tab pos="533400" algn="r"/>
                </a:tabLst>
              </a:pPr>
              <a:endParaRPr lang="en-US" sz="1000" smtClean="0"/>
            </a:p>
          </p:txBody>
        </p:sp>
        <p:cxnSp>
          <p:nvCxnSpPr>
            <p:cNvPr id="285" name="Straight Arrow Connector 284"/>
            <p:cNvCxnSpPr>
              <a:stCxn id="282" idx="6"/>
              <a:endCxn id="279" idx="2"/>
            </p:cNvCxnSpPr>
            <p:nvPr/>
          </p:nvCxnSpPr>
          <p:spPr bwMode="auto">
            <a:xfrm flipV="1">
              <a:off x="4534755" y="2080445"/>
              <a:ext cx="495477" cy="392139"/>
            </a:xfrm>
            <a:prstGeom prst="straightConnector1">
              <a:avLst/>
            </a:prstGeom>
            <a:solidFill>
              <a:schemeClr val="bg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286" name="Straight Arrow Connector 285"/>
            <p:cNvCxnSpPr>
              <a:stCxn id="311" idx="6"/>
              <a:endCxn id="325" idx="2"/>
            </p:cNvCxnSpPr>
            <p:nvPr/>
          </p:nvCxnSpPr>
          <p:spPr bwMode="auto">
            <a:xfrm flipV="1">
              <a:off x="4534755" y="4655911"/>
              <a:ext cx="495477" cy="392139"/>
            </a:xfrm>
            <a:prstGeom prst="straightConnector1">
              <a:avLst/>
            </a:prstGeom>
            <a:solidFill>
              <a:schemeClr val="bg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287" name="Oval 286"/>
            <p:cNvSpPr/>
            <p:nvPr/>
          </p:nvSpPr>
          <p:spPr bwMode="auto">
            <a:xfrm>
              <a:off x="4443315" y="4218052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sp>
          <p:nvSpPr>
            <p:cNvPr id="288" name="Freeform 287"/>
            <p:cNvSpPr/>
            <p:nvPr/>
          </p:nvSpPr>
          <p:spPr bwMode="auto">
            <a:xfrm rot="10800000">
              <a:off x="5570625" y="1694082"/>
              <a:ext cx="87348" cy="782264"/>
            </a:xfrm>
            <a:custGeom>
              <a:avLst/>
              <a:gdLst>
                <a:gd name="connsiteX0" fmla="*/ 23757 w 498910"/>
                <a:gd name="connsiteY0" fmla="*/ 1613456 h 1613456"/>
                <a:gd name="connsiteX1" fmla="*/ 496750 w 498910"/>
                <a:gd name="connsiteY1" fmla="*/ 745171 h 1613456"/>
                <a:gd name="connsiteX2" fmla="*/ 36716 w 498910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559387"/>
                <a:gd name="connsiteY0" fmla="*/ 1613456 h 1613456"/>
                <a:gd name="connsiteX1" fmla="*/ 472993 w 559387"/>
                <a:gd name="connsiteY1" fmla="*/ 745171 h 1613456"/>
                <a:gd name="connsiteX2" fmla="*/ 12959 w 559387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300210"/>
                <a:gd name="connsiteY0" fmla="*/ 1613456 h 1613456"/>
                <a:gd name="connsiteX1" fmla="*/ 298050 w 300210"/>
                <a:gd name="connsiteY1" fmla="*/ 745171 h 1613456"/>
                <a:gd name="connsiteX2" fmla="*/ 12959 w 300210"/>
                <a:gd name="connsiteY2" fmla="*/ 0 h 16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10" h="1613456">
                  <a:moveTo>
                    <a:pt x="0" y="1613456"/>
                  </a:moveTo>
                  <a:cubicBezTo>
                    <a:pt x="235416" y="1313768"/>
                    <a:pt x="295890" y="1014080"/>
                    <a:pt x="298050" y="745171"/>
                  </a:cubicBezTo>
                  <a:cubicBezTo>
                    <a:pt x="300210" y="476262"/>
                    <a:pt x="183584" y="119876"/>
                    <a:pt x="12959" y="0"/>
                  </a:cubicBezTo>
                </a:path>
              </a:pathLst>
            </a:cu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74675" indent="-574675" algn="ctr" defTabSz="895350">
                <a:tabLst>
                  <a:tab pos="533400" algn="r"/>
                </a:tabLst>
              </a:pPr>
              <a:endParaRPr lang="en-US" sz="1000" smtClean="0"/>
            </a:p>
          </p:txBody>
        </p:sp>
        <p:sp>
          <p:nvSpPr>
            <p:cNvPr id="289" name="Freeform 288"/>
            <p:cNvSpPr/>
            <p:nvPr/>
          </p:nvSpPr>
          <p:spPr bwMode="auto">
            <a:xfrm>
              <a:off x="5727570" y="1689180"/>
              <a:ext cx="87348" cy="782264"/>
            </a:xfrm>
            <a:custGeom>
              <a:avLst/>
              <a:gdLst>
                <a:gd name="connsiteX0" fmla="*/ 23757 w 498910"/>
                <a:gd name="connsiteY0" fmla="*/ 1613456 h 1613456"/>
                <a:gd name="connsiteX1" fmla="*/ 496750 w 498910"/>
                <a:gd name="connsiteY1" fmla="*/ 745171 h 1613456"/>
                <a:gd name="connsiteX2" fmla="*/ 36716 w 498910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559387"/>
                <a:gd name="connsiteY0" fmla="*/ 1613456 h 1613456"/>
                <a:gd name="connsiteX1" fmla="*/ 472993 w 559387"/>
                <a:gd name="connsiteY1" fmla="*/ 745171 h 1613456"/>
                <a:gd name="connsiteX2" fmla="*/ 12959 w 559387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300210"/>
                <a:gd name="connsiteY0" fmla="*/ 1613456 h 1613456"/>
                <a:gd name="connsiteX1" fmla="*/ 298050 w 300210"/>
                <a:gd name="connsiteY1" fmla="*/ 745171 h 1613456"/>
                <a:gd name="connsiteX2" fmla="*/ 12959 w 300210"/>
                <a:gd name="connsiteY2" fmla="*/ 0 h 16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10" h="1613456">
                  <a:moveTo>
                    <a:pt x="0" y="1613456"/>
                  </a:moveTo>
                  <a:cubicBezTo>
                    <a:pt x="235416" y="1313768"/>
                    <a:pt x="295890" y="1014080"/>
                    <a:pt x="298050" y="745171"/>
                  </a:cubicBezTo>
                  <a:cubicBezTo>
                    <a:pt x="300210" y="476262"/>
                    <a:pt x="183584" y="119876"/>
                    <a:pt x="12959" y="0"/>
                  </a:cubicBezTo>
                </a:path>
              </a:pathLst>
            </a:cu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74675" indent="-574675" algn="ctr" defTabSz="895350">
                <a:tabLst>
                  <a:tab pos="533400" algn="r"/>
                </a:tabLst>
              </a:pPr>
              <a:endParaRPr lang="en-US" sz="1000" smtClean="0"/>
            </a:p>
          </p:txBody>
        </p:sp>
        <p:cxnSp>
          <p:nvCxnSpPr>
            <p:cNvPr id="290" name="Straight Arrow Connector 289"/>
            <p:cNvCxnSpPr>
              <a:endCxn id="293" idx="2"/>
            </p:cNvCxnSpPr>
            <p:nvPr/>
          </p:nvCxnSpPr>
          <p:spPr bwMode="auto">
            <a:xfrm flipV="1">
              <a:off x="5121671" y="1688306"/>
              <a:ext cx="525833" cy="392139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291" name="Oval 290"/>
            <p:cNvSpPr/>
            <p:nvPr/>
          </p:nvSpPr>
          <p:spPr bwMode="auto">
            <a:xfrm>
              <a:off x="6234421" y="2034725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cxnSp>
          <p:nvCxnSpPr>
            <p:cNvPr id="292" name="Straight Arrow Connector 291"/>
            <p:cNvCxnSpPr>
              <a:stCxn id="326" idx="0"/>
              <a:endCxn id="291" idx="4"/>
            </p:cNvCxnSpPr>
            <p:nvPr/>
          </p:nvCxnSpPr>
          <p:spPr bwMode="auto">
            <a:xfrm rot="5400000" flipH="1" flipV="1">
              <a:off x="5038128" y="3368178"/>
              <a:ext cx="2484026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293" name="Oval 292"/>
            <p:cNvSpPr/>
            <p:nvPr/>
          </p:nvSpPr>
          <p:spPr bwMode="auto">
            <a:xfrm>
              <a:off x="5647504" y="1642586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sp>
          <p:nvSpPr>
            <p:cNvPr id="294" name="Oval 293"/>
            <p:cNvSpPr/>
            <p:nvPr/>
          </p:nvSpPr>
          <p:spPr bwMode="auto">
            <a:xfrm>
              <a:off x="5647504" y="2426864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sp>
          <p:nvSpPr>
            <p:cNvPr id="295" name="Freeform 294"/>
            <p:cNvSpPr/>
            <p:nvPr/>
          </p:nvSpPr>
          <p:spPr bwMode="auto">
            <a:xfrm rot="10800000">
              <a:off x="5570625" y="4284728"/>
              <a:ext cx="87348" cy="782264"/>
            </a:xfrm>
            <a:custGeom>
              <a:avLst/>
              <a:gdLst>
                <a:gd name="connsiteX0" fmla="*/ 23757 w 498910"/>
                <a:gd name="connsiteY0" fmla="*/ 1613456 h 1613456"/>
                <a:gd name="connsiteX1" fmla="*/ 496750 w 498910"/>
                <a:gd name="connsiteY1" fmla="*/ 745171 h 1613456"/>
                <a:gd name="connsiteX2" fmla="*/ 36716 w 498910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559387"/>
                <a:gd name="connsiteY0" fmla="*/ 1613456 h 1613456"/>
                <a:gd name="connsiteX1" fmla="*/ 472993 w 559387"/>
                <a:gd name="connsiteY1" fmla="*/ 745171 h 1613456"/>
                <a:gd name="connsiteX2" fmla="*/ 12959 w 559387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300210"/>
                <a:gd name="connsiteY0" fmla="*/ 1613456 h 1613456"/>
                <a:gd name="connsiteX1" fmla="*/ 298050 w 300210"/>
                <a:gd name="connsiteY1" fmla="*/ 745171 h 1613456"/>
                <a:gd name="connsiteX2" fmla="*/ 12959 w 300210"/>
                <a:gd name="connsiteY2" fmla="*/ 0 h 16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10" h="1613456">
                  <a:moveTo>
                    <a:pt x="0" y="1613456"/>
                  </a:moveTo>
                  <a:cubicBezTo>
                    <a:pt x="235416" y="1313768"/>
                    <a:pt x="295890" y="1014080"/>
                    <a:pt x="298050" y="745171"/>
                  </a:cubicBezTo>
                  <a:cubicBezTo>
                    <a:pt x="300210" y="476262"/>
                    <a:pt x="183584" y="119876"/>
                    <a:pt x="12959" y="0"/>
                  </a:cubicBezTo>
                </a:path>
              </a:pathLst>
            </a:cu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74675" indent="-574675" algn="ctr" defTabSz="895350">
                <a:tabLst>
                  <a:tab pos="533400" algn="r"/>
                </a:tabLst>
              </a:pPr>
              <a:endParaRPr lang="en-US" sz="1000" smtClean="0"/>
            </a:p>
          </p:txBody>
        </p:sp>
        <p:sp>
          <p:nvSpPr>
            <p:cNvPr id="296" name="Freeform 295"/>
            <p:cNvSpPr/>
            <p:nvPr/>
          </p:nvSpPr>
          <p:spPr bwMode="auto">
            <a:xfrm>
              <a:off x="5727570" y="4279826"/>
              <a:ext cx="87348" cy="782264"/>
            </a:xfrm>
            <a:custGeom>
              <a:avLst/>
              <a:gdLst>
                <a:gd name="connsiteX0" fmla="*/ 23757 w 498910"/>
                <a:gd name="connsiteY0" fmla="*/ 1613456 h 1613456"/>
                <a:gd name="connsiteX1" fmla="*/ 496750 w 498910"/>
                <a:gd name="connsiteY1" fmla="*/ 745171 h 1613456"/>
                <a:gd name="connsiteX2" fmla="*/ 36716 w 498910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559387"/>
                <a:gd name="connsiteY0" fmla="*/ 1613456 h 1613456"/>
                <a:gd name="connsiteX1" fmla="*/ 472993 w 559387"/>
                <a:gd name="connsiteY1" fmla="*/ 745171 h 1613456"/>
                <a:gd name="connsiteX2" fmla="*/ 12959 w 559387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300210"/>
                <a:gd name="connsiteY0" fmla="*/ 1613456 h 1613456"/>
                <a:gd name="connsiteX1" fmla="*/ 298050 w 300210"/>
                <a:gd name="connsiteY1" fmla="*/ 745171 h 1613456"/>
                <a:gd name="connsiteX2" fmla="*/ 12959 w 300210"/>
                <a:gd name="connsiteY2" fmla="*/ 0 h 16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10" h="1613456">
                  <a:moveTo>
                    <a:pt x="0" y="1613456"/>
                  </a:moveTo>
                  <a:cubicBezTo>
                    <a:pt x="235416" y="1313768"/>
                    <a:pt x="295890" y="1014080"/>
                    <a:pt x="298050" y="745171"/>
                  </a:cubicBezTo>
                  <a:cubicBezTo>
                    <a:pt x="300210" y="476262"/>
                    <a:pt x="183584" y="119876"/>
                    <a:pt x="12959" y="0"/>
                  </a:cubicBezTo>
                </a:path>
              </a:pathLst>
            </a:cu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74675" indent="-574675" algn="ctr" defTabSz="895350">
                <a:tabLst>
                  <a:tab pos="533400" algn="r"/>
                </a:tabLst>
              </a:pPr>
              <a:endParaRPr lang="en-US" sz="1000" smtClean="0"/>
            </a:p>
          </p:txBody>
        </p:sp>
        <p:cxnSp>
          <p:nvCxnSpPr>
            <p:cNvPr id="297" name="Straight Arrow Connector 296"/>
            <p:cNvCxnSpPr>
              <a:stCxn id="294" idx="6"/>
              <a:endCxn id="291" idx="2"/>
            </p:cNvCxnSpPr>
            <p:nvPr/>
          </p:nvCxnSpPr>
          <p:spPr bwMode="auto">
            <a:xfrm flipV="1">
              <a:off x="5738944" y="2080445"/>
              <a:ext cx="495477" cy="392139"/>
            </a:xfrm>
            <a:prstGeom prst="straightConnector1">
              <a:avLst/>
            </a:prstGeom>
            <a:solidFill>
              <a:schemeClr val="bg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298" name="Straight Arrow Connector 297"/>
            <p:cNvCxnSpPr>
              <a:stCxn id="312" idx="6"/>
              <a:endCxn id="326" idx="2"/>
            </p:cNvCxnSpPr>
            <p:nvPr/>
          </p:nvCxnSpPr>
          <p:spPr bwMode="auto">
            <a:xfrm flipV="1">
              <a:off x="5738944" y="4655911"/>
              <a:ext cx="495477" cy="392139"/>
            </a:xfrm>
            <a:prstGeom prst="straightConnector1">
              <a:avLst/>
            </a:prstGeom>
            <a:solidFill>
              <a:schemeClr val="bg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299" name="Oval 298"/>
            <p:cNvSpPr/>
            <p:nvPr/>
          </p:nvSpPr>
          <p:spPr bwMode="auto">
            <a:xfrm>
              <a:off x="5647504" y="4218052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sp>
          <p:nvSpPr>
            <p:cNvPr id="300" name="Oval 299"/>
            <p:cNvSpPr/>
            <p:nvPr/>
          </p:nvSpPr>
          <p:spPr bwMode="auto">
            <a:xfrm>
              <a:off x="7848441" y="3322458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cxnSp>
          <p:nvCxnSpPr>
            <p:cNvPr id="301" name="Straight Arrow Connector 300"/>
            <p:cNvCxnSpPr>
              <a:stCxn id="291" idx="6"/>
              <a:endCxn id="300" idx="1"/>
            </p:cNvCxnSpPr>
            <p:nvPr/>
          </p:nvCxnSpPr>
          <p:spPr bwMode="auto">
            <a:xfrm>
              <a:off x="6325861" y="2080445"/>
              <a:ext cx="1535971" cy="1255404"/>
            </a:xfrm>
            <a:prstGeom prst="straightConnector1">
              <a:avLst/>
            </a:prstGeom>
            <a:solidFill>
              <a:schemeClr val="bg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302" name="Oval 301"/>
            <p:cNvSpPr/>
            <p:nvPr/>
          </p:nvSpPr>
          <p:spPr bwMode="auto">
            <a:xfrm>
              <a:off x="293797" y="2034725"/>
              <a:ext cx="91440" cy="9144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sp>
          <p:nvSpPr>
            <p:cNvPr id="303" name="Freeform 302"/>
            <p:cNvSpPr/>
            <p:nvPr/>
          </p:nvSpPr>
          <p:spPr bwMode="auto">
            <a:xfrm rot="16200000">
              <a:off x="-915527" y="3403192"/>
              <a:ext cx="5184751" cy="202177"/>
            </a:xfrm>
            <a:custGeom>
              <a:avLst/>
              <a:gdLst>
                <a:gd name="connsiteX0" fmla="*/ 0 w 3930166"/>
                <a:gd name="connsiteY0" fmla="*/ 107517 h 290632"/>
                <a:gd name="connsiteX1" fmla="*/ 665247 w 3930166"/>
                <a:gd name="connsiteY1" fmla="*/ 263753 h 290632"/>
                <a:gd name="connsiteX2" fmla="*/ 1537124 w 3930166"/>
                <a:gd name="connsiteY2" fmla="*/ 112557 h 290632"/>
                <a:gd name="connsiteX3" fmla="*/ 2676108 w 3930166"/>
                <a:gd name="connsiteY3" fmla="*/ 278872 h 290632"/>
                <a:gd name="connsiteX4" fmla="*/ 3744535 w 3930166"/>
                <a:gd name="connsiteY4" fmla="*/ 41999 h 290632"/>
                <a:gd name="connsiteX5" fmla="*/ 3789893 w 3930166"/>
                <a:gd name="connsiteY5" fmla="*/ 26879 h 290632"/>
                <a:gd name="connsiteX0" fmla="*/ 770890 w 4701056"/>
                <a:gd name="connsiteY0" fmla="*/ 107517 h 290632"/>
                <a:gd name="connsiteX1" fmla="*/ 110875 w 4701056"/>
                <a:gd name="connsiteY1" fmla="*/ 112557 h 290632"/>
                <a:gd name="connsiteX2" fmla="*/ 1436137 w 4701056"/>
                <a:gd name="connsiteY2" fmla="*/ 263753 h 290632"/>
                <a:gd name="connsiteX3" fmla="*/ 2308014 w 4701056"/>
                <a:gd name="connsiteY3" fmla="*/ 112557 h 290632"/>
                <a:gd name="connsiteX4" fmla="*/ 3446998 w 4701056"/>
                <a:gd name="connsiteY4" fmla="*/ 278872 h 290632"/>
                <a:gd name="connsiteX5" fmla="*/ 4515425 w 4701056"/>
                <a:gd name="connsiteY5" fmla="*/ 41999 h 290632"/>
                <a:gd name="connsiteX6" fmla="*/ 4560783 w 4701056"/>
                <a:gd name="connsiteY6" fmla="*/ 26879 h 290632"/>
                <a:gd name="connsiteX0" fmla="*/ 901113 w 4831279"/>
                <a:gd name="connsiteY0" fmla="*/ 146156 h 329271"/>
                <a:gd name="connsiteX1" fmla="*/ 119771 w 4831279"/>
                <a:gd name="connsiteY1" fmla="*/ 0 h 329271"/>
                <a:gd name="connsiteX2" fmla="*/ 241098 w 4831279"/>
                <a:gd name="connsiteY2" fmla="*/ 151196 h 329271"/>
                <a:gd name="connsiteX3" fmla="*/ 1566360 w 4831279"/>
                <a:gd name="connsiteY3" fmla="*/ 302392 h 329271"/>
                <a:gd name="connsiteX4" fmla="*/ 2438237 w 4831279"/>
                <a:gd name="connsiteY4" fmla="*/ 151196 h 329271"/>
                <a:gd name="connsiteX5" fmla="*/ 3577221 w 4831279"/>
                <a:gd name="connsiteY5" fmla="*/ 317511 h 329271"/>
                <a:gd name="connsiteX6" fmla="*/ 4645648 w 4831279"/>
                <a:gd name="connsiteY6" fmla="*/ 80638 h 329271"/>
                <a:gd name="connsiteX7" fmla="*/ 4691006 w 4831279"/>
                <a:gd name="connsiteY7" fmla="*/ 65518 h 329271"/>
                <a:gd name="connsiteX0" fmla="*/ 0 w 4929895"/>
                <a:gd name="connsiteY0" fmla="*/ 0 h 354470"/>
                <a:gd name="connsiteX1" fmla="*/ 218387 w 4929895"/>
                <a:gd name="connsiteY1" fmla="*/ 25199 h 354470"/>
                <a:gd name="connsiteX2" fmla="*/ 339714 w 4929895"/>
                <a:gd name="connsiteY2" fmla="*/ 176395 h 354470"/>
                <a:gd name="connsiteX3" fmla="*/ 1664976 w 4929895"/>
                <a:gd name="connsiteY3" fmla="*/ 327591 h 354470"/>
                <a:gd name="connsiteX4" fmla="*/ 2536853 w 4929895"/>
                <a:gd name="connsiteY4" fmla="*/ 176395 h 354470"/>
                <a:gd name="connsiteX5" fmla="*/ 3675837 w 4929895"/>
                <a:gd name="connsiteY5" fmla="*/ 342710 h 354470"/>
                <a:gd name="connsiteX6" fmla="*/ 4744264 w 4929895"/>
                <a:gd name="connsiteY6" fmla="*/ 105837 h 354470"/>
                <a:gd name="connsiteX7" fmla="*/ 4789622 w 4929895"/>
                <a:gd name="connsiteY7" fmla="*/ 90717 h 354470"/>
                <a:gd name="connsiteX0" fmla="*/ 0 w 4929895"/>
                <a:gd name="connsiteY0" fmla="*/ 0 h 354470"/>
                <a:gd name="connsiteX1" fmla="*/ 339714 w 4929895"/>
                <a:gd name="connsiteY1" fmla="*/ 176395 h 354470"/>
                <a:gd name="connsiteX2" fmla="*/ 1664976 w 4929895"/>
                <a:gd name="connsiteY2" fmla="*/ 327591 h 354470"/>
                <a:gd name="connsiteX3" fmla="*/ 2536853 w 4929895"/>
                <a:gd name="connsiteY3" fmla="*/ 176395 h 354470"/>
                <a:gd name="connsiteX4" fmla="*/ 3675837 w 4929895"/>
                <a:gd name="connsiteY4" fmla="*/ 342710 h 354470"/>
                <a:gd name="connsiteX5" fmla="*/ 4744264 w 4929895"/>
                <a:gd name="connsiteY5" fmla="*/ 105837 h 354470"/>
                <a:gd name="connsiteX6" fmla="*/ 4789622 w 4929895"/>
                <a:gd name="connsiteY6" fmla="*/ 90717 h 354470"/>
                <a:gd name="connsiteX0" fmla="*/ 0 w 4929895"/>
                <a:gd name="connsiteY0" fmla="*/ 0 h 354470"/>
                <a:gd name="connsiteX1" fmla="*/ 815314 w 4929895"/>
                <a:gd name="connsiteY1" fmla="*/ 176395 h 354470"/>
                <a:gd name="connsiteX2" fmla="*/ 1664976 w 4929895"/>
                <a:gd name="connsiteY2" fmla="*/ 327591 h 354470"/>
                <a:gd name="connsiteX3" fmla="*/ 2536853 w 4929895"/>
                <a:gd name="connsiteY3" fmla="*/ 176395 h 354470"/>
                <a:gd name="connsiteX4" fmla="*/ 3675837 w 4929895"/>
                <a:gd name="connsiteY4" fmla="*/ 342710 h 354470"/>
                <a:gd name="connsiteX5" fmla="*/ 4744264 w 4929895"/>
                <a:gd name="connsiteY5" fmla="*/ 105837 h 354470"/>
                <a:gd name="connsiteX6" fmla="*/ 4789622 w 4929895"/>
                <a:gd name="connsiteY6" fmla="*/ 90717 h 354470"/>
                <a:gd name="connsiteX0" fmla="*/ 0 w 5046368"/>
                <a:gd name="connsiteY0" fmla="*/ 67199 h 290632"/>
                <a:gd name="connsiteX1" fmla="*/ 931787 w 5046368"/>
                <a:gd name="connsiteY1" fmla="*/ 112557 h 290632"/>
                <a:gd name="connsiteX2" fmla="*/ 1781449 w 5046368"/>
                <a:gd name="connsiteY2" fmla="*/ 263753 h 290632"/>
                <a:gd name="connsiteX3" fmla="*/ 2653326 w 5046368"/>
                <a:gd name="connsiteY3" fmla="*/ 112557 h 290632"/>
                <a:gd name="connsiteX4" fmla="*/ 3792310 w 5046368"/>
                <a:gd name="connsiteY4" fmla="*/ 278872 h 290632"/>
                <a:gd name="connsiteX5" fmla="*/ 4860737 w 5046368"/>
                <a:gd name="connsiteY5" fmla="*/ 41999 h 290632"/>
                <a:gd name="connsiteX6" fmla="*/ 4906095 w 5046368"/>
                <a:gd name="connsiteY6" fmla="*/ 26879 h 290632"/>
                <a:gd name="connsiteX0" fmla="*/ 0 w 5046368"/>
                <a:gd name="connsiteY0" fmla="*/ 67199 h 290632"/>
                <a:gd name="connsiteX1" fmla="*/ 931787 w 5046368"/>
                <a:gd name="connsiteY1" fmla="*/ 112557 h 290632"/>
                <a:gd name="connsiteX2" fmla="*/ 1781449 w 5046368"/>
                <a:gd name="connsiteY2" fmla="*/ 263753 h 290632"/>
                <a:gd name="connsiteX3" fmla="*/ 2653326 w 5046368"/>
                <a:gd name="connsiteY3" fmla="*/ 112557 h 290632"/>
                <a:gd name="connsiteX4" fmla="*/ 3792310 w 5046368"/>
                <a:gd name="connsiteY4" fmla="*/ 278872 h 290632"/>
                <a:gd name="connsiteX5" fmla="*/ 4860737 w 5046368"/>
                <a:gd name="connsiteY5" fmla="*/ 41999 h 290632"/>
                <a:gd name="connsiteX6" fmla="*/ 4906095 w 5046368"/>
                <a:gd name="connsiteY6" fmla="*/ 26879 h 290632"/>
                <a:gd name="connsiteX0" fmla="*/ 0 w 5046368"/>
                <a:gd name="connsiteY0" fmla="*/ 67199 h 319191"/>
                <a:gd name="connsiteX1" fmla="*/ 931787 w 5046368"/>
                <a:gd name="connsiteY1" fmla="*/ 112557 h 319191"/>
                <a:gd name="connsiteX2" fmla="*/ 1781449 w 5046368"/>
                <a:gd name="connsiteY2" fmla="*/ 263753 h 319191"/>
                <a:gd name="connsiteX3" fmla="*/ 2653326 w 5046368"/>
                <a:gd name="connsiteY3" fmla="*/ 283912 h 319191"/>
                <a:gd name="connsiteX4" fmla="*/ 3792310 w 5046368"/>
                <a:gd name="connsiteY4" fmla="*/ 278872 h 319191"/>
                <a:gd name="connsiteX5" fmla="*/ 4860737 w 5046368"/>
                <a:gd name="connsiteY5" fmla="*/ 41999 h 319191"/>
                <a:gd name="connsiteX6" fmla="*/ 4906095 w 5046368"/>
                <a:gd name="connsiteY6" fmla="*/ 26879 h 319191"/>
                <a:gd name="connsiteX0" fmla="*/ 0 w 5046368"/>
                <a:gd name="connsiteY0" fmla="*/ 126837 h 1188568"/>
                <a:gd name="connsiteX1" fmla="*/ 931787 w 5046368"/>
                <a:gd name="connsiteY1" fmla="*/ 172195 h 1188568"/>
                <a:gd name="connsiteX2" fmla="*/ 1781449 w 5046368"/>
                <a:gd name="connsiteY2" fmla="*/ 1160009 h 1188568"/>
                <a:gd name="connsiteX3" fmla="*/ 2653326 w 5046368"/>
                <a:gd name="connsiteY3" fmla="*/ 343550 h 1188568"/>
                <a:gd name="connsiteX4" fmla="*/ 3792310 w 5046368"/>
                <a:gd name="connsiteY4" fmla="*/ 338510 h 1188568"/>
                <a:gd name="connsiteX5" fmla="*/ 4860737 w 5046368"/>
                <a:gd name="connsiteY5" fmla="*/ 101637 h 1188568"/>
                <a:gd name="connsiteX6" fmla="*/ 4906095 w 5046368"/>
                <a:gd name="connsiteY6" fmla="*/ 86517 h 1188568"/>
                <a:gd name="connsiteX0" fmla="*/ 0 w 5046368"/>
                <a:gd name="connsiteY0" fmla="*/ 67199 h 1223008"/>
                <a:gd name="connsiteX1" fmla="*/ 868697 w 5046368"/>
                <a:gd name="connsiteY1" fmla="*/ 1019733 h 1223008"/>
                <a:gd name="connsiteX2" fmla="*/ 1781449 w 5046368"/>
                <a:gd name="connsiteY2" fmla="*/ 1100371 h 1223008"/>
                <a:gd name="connsiteX3" fmla="*/ 2653326 w 5046368"/>
                <a:gd name="connsiteY3" fmla="*/ 283912 h 1223008"/>
                <a:gd name="connsiteX4" fmla="*/ 3792310 w 5046368"/>
                <a:gd name="connsiteY4" fmla="*/ 278872 h 1223008"/>
                <a:gd name="connsiteX5" fmla="*/ 4860737 w 5046368"/>
                <a:gd name="connsiteY5" fmla="*/ 41999 h 1223008"/>
                <a:gd name="connsiteX6" fmla="*/ 4906095 w 5046368"/>
                <a:gd name="connsiteY6" fmla="*/ 26879 h 1223008"/>
                <a:gd name="connsiteX0" fmla="*/ 0 w 5046368"/>
                <a:gd name="connsiteY0" fmla="*/ 974375 h 1223008"/>
                <a:gd name="connsiteX1" fmla="*/ 868697 w 5046368"/>
                <a:gd name="connsiteY1" fmla="*/ 1019733 h 1223008"/>
                <a:gd name="connsiteX2" fmla="*/ 1781449 w 5046368"/>
                <a:gd name="connsiteY2" fmla="*/ 1100371 h 1223008"/>
                <a:gd name="connsiteX3" fmla="*/ 2653326 w 5046368"/>
                <a:gd name="connsiteY3" fmla="*/ 283912 h 1223008"/>
                <a:gd name="connsiteX4" fmla="*/ 3792310 w 5046368"/>
                <a:gd name="connsiteY4" fmla="*/ 278872 h 1223008"/>
                <a:gd name="connsiteX5" fmla="*/ 4860737 w 5046368"/>
                <a:gd name="connsiteY5" fmla="*/ 41999 h 1223008"/>
                <a:gd name="connsiteX6" fmla="*/ 4906095 w 5046368"/>
                <a:gd name="connsiteY6" fmla="*/ 26879 h 1223008"/>
                <a:gd name="connsiteX0" fmla="*/ 0 w 5046368"/>
                <a:gd name="connsiteY0" fmla="*/ 974375 h 1209568"/>
                <a:gd name="connsiteX1" fmla="*/ 868697 w 5046368"/>
                <a:gd name="connsiteY1" fmla="*/ 1019733 h 1209568"/>
                <a:gd name="connsiteX2" fmla="*/ 1781449 w 5046368"/>
                <a:gd name="connsiteY2" fmla="*/ 1100371 h 1209568"/>
                <a:gd name="connsiteX3" fmla="*/ 2779505 w 5046368"/>
                <a:gd name="connsiteY3" fmla="*/ 364550 h 1209568"/>
                <a:gd name="connsiteX4" fmla="*/ 3792310 w 5046368"/>
                <a:gd name="connsiteY4" fmla="*/ 278872 h 1209568"/>
                <a:gd name="connsiteX5" fmla="*/ 4860737 w 5046368"/>
                <a:gd name="connsiteY5" fmla="*/ 41999 h 1209568"/>
                <a:gd name="connsiteX6" fmla="*/ 4906095 w 5046368"/>
                <a:gd name="connsiteY6" fmla="*/ 26879 h 1209568"/>
                <a:gd name="connsiteX0" fmla="*/ 0 w 5046368"/>
                <a:gd name="connsiteY0" fmla="*/ 974375 h 1275086"/>
                <a:gd name="connsiteX1" fmla="*/ 868697 w 5046368"/>
                <a:gd name="connsiteY1" fmla="*/ 1019733 h 1275086"/>
                <a:gd name="connsiteX2" fmla="*/ 1946453 w 5046368"/>
                <a:gd name="connsiteY2" fmla="*/ 1165889 h 1275086"/>
                <a:gd name="connsiteX3" fmla="*/ 2779505 w 5046368"/>
                <a:gd name="connsiteY3" fmla="*/ 364550 h 1275086"/>
                <a:gd name="connsiteX4" fmla="*/ 3792310 w 5046368"/>
                <a:gd name="connsiteY4" fmla="*/ 278872 h 1275086"/>
                <a:gd name="connsiteX5" fmla="*/ 4860737 w 5046368"/>
                <a:gd name="connsiteY5" fmla="*/ 41999 h 1275086"/>
                <a:gd name="connsiteX6" fmla="*/ 4906095 w 5046368"/>
                <a:gd name="connsiteY6" fmla="*/ 26879 h 1275086"/>
                <a:gd name="connsiteX0" fmla="*/ 0 w 5046368"/>
                <a:gd name="connsiteY0" fmla="*/ 974375 h 1167569"/>
                <a:gd name="connsiteX1" fmla="*/ 868697 w 5046368"/>
                <a:gd name="connsiteY1" fmla="*/ 1019733 h 1167569"/>
                <a:gd name="connsiteX2" fmla="*/ 1946453 w 5046368"/>
                <a:gd name="connsiteY2" fmla="*/ 1165889 h 1167569"/>
                <a:gd name="connsiteX3" fmla="*/ 3099806 w 5046368"/>
                <a:gd name="connsiteY3" fmla="*/ 1019733 h 1167569"/>
                <a:gd name="connsiteX4" fmla="*/ 3792310 w 5046368"/>
                <a:gd name="connsiteY4" fmla="*/ 278872 h 1167569"/>
                <a:gd name="connsiteX5" fmla="*/ 4860737 w 5046368"/>
                <a:gd name="connsiteY5" fmla="*/ 41999 h 1167569"/>
                <a:gd name="connsiteX6" fmla="*/ 4906095 w 5046368"/>
                <a:gd name="connsiteY6" fmla="*/ 26879 h 1167569"/>
                <a:gd name="connsiteX0" fmla="*/ 0 w 5046368"/>
                <a:gd name="connsiteY0" fmla="*/ 974375 h 1167569"/>
                <a:gd name="connsiteX1" fmla="*/ 868697 w 5046368"/>
                <a:gd name="connsiteY1" fmla="*/ 1019733 h 1167569"/>
                <a:gd name="connsiteX2" fmla="*/ 1946453 w 5046368"/>
                <a:gd name="connsiteY2" fmla="*/ 1165889 h 1167569"/>
                <a:gd name="connsiteX3" fmla="*/ 3167749 w 5046368"/>
                <a:gd name="connsiteY3" fmla="*/ 1019733 h 1167569"/>
                <a:gd name="connsiteX4" fmla="*/ 3792310 w 5046368"/>
                <a:gd name="connsiteY4" fmla="*/ 278872 h 1167569"/>
                <a:gd name="connsiteX5" fmla="*/ 4860737 w 5046368"/>
                <a:gd name="connsiteY5" fmla="*/ 41999 h 1167569"/>
                <a:gd name="connsiteX6" fmla="*/ 4906095 w 5046368"/>
                <a:gd name="connsiteY6" fmla="*/ 26879 h 1167569"/>
                <a:gd name="connsiteX0" fmla="*/ 0 w 4860737"/>
                <a:gd name="connsiteY0" fmla="*/ 932376 h 1125570"/>
                <a:gd name="connsiteX1" fmla="*/ 868697 w 4860737"/>
                <a:gd name="connsiteY1" fmla="*/ 977734 h 1125570"/>
                <a:gd name="connsiteX2" fmla="*/ 1946453 w 4860737"/>
                <a:gd name="connsiteY2" fmla="*/ 1123890 h 1125570"/>
                <a:gd name="connsiteX3" fmla="*/ 3167749 w 4860737"/>
                <a:gd name="connsiteY3" fmla="*/ 977734 h 1125570"/>
                <a:gd name="connsiteX4" fmla="*/ 3792310 w 4860737"/>
                <a:gd name="connsiteY4" fmla="*/ 236873 h 1125570"/>
                <a:gd name="connsiteX5" fmla="*/ 4860737 w 4860737"/>
                <a:gd name="connsiteY5" fmla="*/ 0 h 1125570"/>
                <a:gd name="connsiteX0" fmla="*/ 0 w 4933466"/>
                <a:gd name="connsiteY0" fmla="*/ 932376 h 1211248"/>
                <a:gd name="connsiteX1" fmla="*/ 868697 w 4933466"/>
                <a:gd name="connsiteY1" fmla="*/ 977734 h 1211248"/>
                <a:gd name="connsiteX2" fmla="*/ 1946453 w 4933466"/>
                <a:gd name="connsiteY2" fmla="*/ 1123890 h 1211248"/>
                <a:gd name="connsiteX3" fmla="*/ 3167749 w 4933466"/>
                <a:gd name="connsiteY3" fmla="*/ 977734 h 1211248"/>
                <a:gd name="connsiteX4" fmla="*/ 4651301 w 4933466"/>
                <a:gd name="connsiteY4" fmla="*/ 1048292 h 1211248"/>
                <a:gd name="connsiteX5" fmla="*/ 4860737 w 4933466"/>
                <a:gd name="connsiteY5" fmla="*/ 0 h 1211248"/>
                <a:gd name="connsiteX0" fmla="*/ 0 w 4651301"/>
                <a:gd name="connsiteY0" fmla="*/ 0 h 278872"/>
                <a:gd name="connsiteX1" fmla="*/ 868697 w 4651301"/>
                <a:gd name="connsiteY1" fmla="*/ 45358 h 278872"/>
                <a:gd name="connsiteX2" fmla="*/ 1946453 w 4651301"/>
                <a:gd name="connsiteY2" fmla="*/ 191514 h 278872"/>
                <a:gd name="connsiteX3" fmla="*/ 3167749 w 4651301"/>
                <a:gd name="connsiteY3" fmla="*/ 45358 h 278872"/>
                <a:gd name="connsiteX4" fmla="*/ 4651301 w 4651301"/>
                <a:gd name="connsiteY4" fmla="*/ 115916 h 278872"/>
                <a:gd name="connsiteX0" fmla="*/ 0 w 4835717"/>
                <a:gd name="connsiteY0" fmla="*/ 0 h 278872"/>
                <a:gd name="connsiteX1" fmla="*/ 868697 w 4835717"/>
                <a:gd name="connsiteY1" fmla="*/ 45358 h 278872"/>
                <a:gd name="connsiteX2" fmla="*/ 1946453 w 4835717"/>
                <a:gd name="connsiteY2" fmla="*/ 191514 h 278872"/>
                <a:gd name="connsiteX3" fmla="*/ 3167749 w 4835717"/>
                <a:gd name="connsiteY3" fmla="*/ 45358 h 278872"/>
                <a:gd name="connsiteX4" fmla="*/ 4835717 w 4835717"/>
                <a:gd name="connsiteY4" fmla="*/ 115916 h 278872"/>
                <a:gd name="connsiteX0" fmla="*/ 0 w 4835717"/>
                <a:gd name="connsiteY0" fmla="*/ 0 h 208314"/>
                <a:gd name="connsiteX1" fmla="*/ 868697 w 4835717"/>
                <a:gd name="connsiteY1" fmla="*/ 45358 h 208314"/>
                <a:gd name="connsiteX2" fmla="*/ 1946453 w 4835717"/>
                <a:gd name="connsiteY2" fmla="*/ 191514 h 208314"/>
                <a:gd name="connsiteX3" fmla="*/ 3167749 w 4835717"/>
                <a:gd name="connsiteY3" fmla="*/ 45358 h 208314"/>
                <a:gd name="connsiteX4" fmla="*/ 4835717 w 4835717"/>
                <a:gd name="connsiteY4" fmla="*/ 115916 h 208314"/>
                <a:gd name="connsiteX0" fmla="*/ 0 w 4835717"/>
                <a:gd name="connsiteY0" fmla="*/ 0 h 1131450"/>
                <a:gd name="connsiteX1" fmla="*/ 868697 w 4835717"/>
                <a:gd name="connsiteY1" fmla="*/ 45358 h 1131450"/>
                <a:gd name="connsiteX2" fmla="*/ 1946453 w 4835717"/>
                <a:gd name="connsiteY2" fmla="*/ 191514 h 1131450"/>
                <a:gd name="connsiteX3" fmla="*/ 3259958 w 4835717"/>
                <a:gd name="connsiteY3" fmla="*/ 1118850 h 1131450"/>
                <a:gd name="connsiteX4" fmla="*/ 4835717 w 4835717"/>
                <a:gd name="connsiteY4" fmla="*/ 115916 h 1131450"/>
                <a:gd name="connsiteX0" fmla="*/ 0 w 4835717"/>
                <a:gd name="connsiteY0" fmla="*/ 0 h 1201168"/>
                <a:gd name="connsiteX1" fmla="*/ 868697 w 4835717"/>
                <a:gd name="connsiteY1" fmla="*/ 45358 h 1201168"/>
                <a:gd name="connsiteX2" fmla="*/ 2184253 w 4835717"/>
                <a:gd name="connsiteY2" fmla="*/ 609823 h 1201168"/>
                <a:gd name="connsiteX3" fmla="*/ 3259958 w 4835717"/>
                <a:gd name="connsiteY3" fmla="*/ 1118850 h 1201168"/>
                <a:gd name="connsiteX4" fmla="*/ 4835717 w 4835717"/>
                <a:gd name="connsiteY4" fmla="*/ 115916 h 1201168"/>
                <a:gd name="connsiteX0" fmla="*/ 0 w 4665860"/>
                <a:gd name="connsiteY0" fmla="*/ 0 h 1200328"/>
                <a:gd name="connsiteX1" fmla="*/ 868697 w 4665860"/>
                <a:gd name="connsiteY1" fmla="*/ 45358 h 1200328"/>
                <a:gd name="connsiteX2" fmla="*/ 2184253 w 4665860"/>
                <a:gd name="connsiteY2" fmla="*/ 609823 h 1200328"/>
                <a:gd name="connsiteX3" fmla="*/ 3259958 w 4665860"/>
                <a:gd name="connsiteY3" fmla="*/ 1118850 h 1200328"/>
                <a:gd name="connsiteX4" fmla="*/ 4665860 w 4665860"/>
                <a:gd name="connsiteY4" fmla="*/ 1098690 h 1200328"/>
                <a:gd name="connsiteX0" fmla="*/ 0 w 4665860"/>
                <a:gd name="connsiteY0" fmla="*/ 0 h 1351524"/>
                <a:gd name="connsiteX1" fmla="*/ 868697 w 4665860"/>
                <a:gd name="connsiteY1" fmla="*/ 45358 h 1351524"/>
                <a:gd name="connsiteX2" fmla="*/ 2184253 w 4665860"/>
                <a:gd name="connsiteY2" fmla="*/ 609823 h 1351524"/>
                <a:gd name="connsiteX3" fmla="*/ 3114367 w 4665860"/>
                <a:gd name="connsiteY3" fmla="*/ 1270046 h 1351524"/>
                <a:gd name="connsiteX4" fmla="*/ 4665860 w 4665860"/>
                <a:gd name="connsiteY4" fmla="*/ 1098690 h 1351524"/>
                <a:gd name="connsiteX0" fmla="*/ 0 w 4665860"/>
                <a:gd name="connsiteY0" fmla="*/ 0 h 1366643"/>
                <a:gd name="connsiteX1" fmla="*/ 868697 w 4665860"/>
                <a:gd name="connsiteY1" fmla="*/ 45358 h 1366643"/>
                <a:gd name="connsiteX2" fmla="*/ 2038662 w 4665860"/>
                <a:gd name="connsiteY2" fmla="*/ 519105 h 1366643"/>
                <a:gd name="connsiteX3" fmla="*/ 3114367 w 4665860"/>
                <a:gd name="connsiteY3" fmla="*/ 1270046 h 1366643"/>
                <a:gd name="connsiteX4" fmla="*/ 4665860 w 4665860"/>
                <a:gd name="connsiteY4" fmla="*/ 1098690 h 1366643"/>
                <a:gd name="connsiteX0" fmla="*/ 0 w 4665860"/>
                <a:gd name="connsiteY0" fmla="*/ 0 h 1679115"/>
                <a:gd name="connsiteX1" fmla="*/ 868697 w 4665860"/>
                <a:gd name="connsiteY1" fmla="*/ 45358 h 1679115"/>
                <a:gd name="connsiteX2" fmla="*/ 2038662 w 4665860"/>
                <a:gd name="connsiteY2" fmla="*/ 519105 h 1679115"/>
                <a:gd name="connsiteX3" fmla="*/ 3187163 w 4665860"/>
                <a:gd name="connsiteY3" fmla="*/ 1582518 h 1679115"/>
                <a:gd name="connsiteX4" fmla="*/ 4665860 w 4665860"/>
                <a:gd name="connsiteY4" fmla="*/ 1098690 h 1679115"/>
                <a:gd name="connsiteX0" fmla="*/ 0 w 4665860"/>
                <a:gd name="connsiteY0" fmla="*/ 0 h 2897082"/>
                <a:gd name="connsiteX1" fmla="*/ 868697 w 4665860"/>
                <a:gd name="connsiteY1" fmla="*/ 45358 h 2897082"/>
                <a:gd name="connsiteX2" fmla="*/ 2562792 w 4665860"/>
                <a:gd name="connsiteY2" fmla="*/ 2640889 h 2897082"/>
                <a:gd name="connsiteX3" fmla="*/ 3187163 w 4665860"/>
                <a:gd name="connsiteY3" fmla="*/ 1582518 h 2897082"/>
                <a:gd name="connsiteX4" fmla="*/ 4665860 w 4665860"/>
                <a:gd name="connsiteY4" fmla="*/ 1098690 h 2897082"/>
                <a:gd name="connsiteX0" fmla="*/ 0 w 4665860"/>
                <a:gd name="connsiteY0" fmla="*/ 0 h 2782005"/>
                <a:gd name="connsiteX1" fmla="*/ 165004 w 4665860"/>
                <a:gd name="connsiteY1" fmla="*/ 2429215 h 2782005"/>
                <a:gd name="connsiteX2" fmla="*/ 2562792 w 4665860"/>
                <a:gd name="connsiteY2" fmla="*/ 2640889 h 2782005"/>
                <a:gd name="connsiteX3" fmla="*/ 3187163 w 4665860"/>
                <a:gd name="connsiteY3" fmla="*/ 1582518 h 2782005"/>
                <a:gd name="connsiteX4" fmla="*/ 4665860 w 4665860"/>
                <a:gd name="connsiteY4" fmla="*/ 1098690 h 2782005"/>
                <a:gd name="connsiteX0" fmla="*/ 0 w 4500856"/>
                <a:gd name="connsiteY0" fmla="*/ 1330525 h 1683315"/>
                <a:gd name="connsiteX1" fmla="*/ 2397788 w 4500856"/>
                <a:gd name="connsiteY1" fmla="*/ 1542199 h 1683315"/>
                <a:gd name="connsiteX2" fmla="*/ 3022159 w 4500856"/>
                <a:gd name="connsiteY2" fmla="*/ 483828 h 1683315"/>
                <a:gd name="connsiteX3" fmla="*/ 4500856 w 4500856"/>
                <a:gd name="connsiteY3" fmla="*/ 0 h 1683315"/>
                <a:gd name="connsiteX0" fmla="*/ 0 w 4500856"/>
                <a:gd name="connsiteY0" fmla="*/ 1330525 h 1683315"/>
                <a:gd name="connsiteX1" fmla="*/ 2397788 w 4500856"/>
                <a:gd name="connsiteY1" fmla="*/ 1542199 h 1683315"/>
                <a:gd name="connsiteX2" fmla="*/ 3303635 w 4500856"/>
                <a:gd name="connsiteY2" fmla="*/ 483828 h 1683315"/>
                <a:gd name="connsiteX3" fmla="*/ 4500856 w 4500856"/>
                <a:gd name="connsiteY3" fmla="*/ 0 h 1683315"/>
                <a:gd name="connsiteX0" fmla="*/ 0 w 4500856"/>
                <a:gd name="connsiteY0" fmla="*/ 1330525 h 1673235"/>
                <a:gd name="connsiteX1" fmla="*/ 2397788 w 4500856"/>
                <a:gd name="connsiteY1" fmla="*/ 1542199 h 1673235"/>
                <a:gd name="connsiteX2" fmla="*/ 3454080 w 4500856"/>
                <a:gd name="connsiteY2" fmla="*/ 544307 h 1673235"/>
                <a:gd name="connsiteX3" fmla="*/ 4500856 w 4500856"/>
                <a:gd name="connsiteY3" fmla="*/ 0 h 1673235"/>
                <a:gd name="connsiteX0" fmla="*/ 0 w 4500856"/>
                <a:gd name="connsiteY0" fmla="*/ 1330525 h 1567398"/>
                <a:gd name="connsiteX1" fmla="*/ 2703532 w 4500856"/>
                <a:gd name="connsiteY1" fmla="*/ 1436362 h 1567398"/>
                <a:gd name="connsiteX2" fmla="*/ 3454080 w 4500856"/>
                <a:gd name="connsiteY2" fmla="*/ 544307 h 1567398"/>
                <a:gd name="connsiteX3" fmla="*/ 4500856 w 4500856"/>
                <a:gd name="connsiteY3" fmla="*/ 0 h 1567398"/>
                <a:gd name="connsiteX0" fmla="*/ 0 w 4714538"/>
                <a:gd name="connsiteY0" fmla="*/ 1330525 h 1467441"/>
                <a:gd name="connsiteX1" fmla="*/ 2703532 w 4714538"/>
                <a:gd name="connsiteY1" fmla="*/ 1436362 h 1467441"/>
                <a:gd name="connsiteX2" fmla="*/ 4414984 w 4714538"/>
                <a:gd name="connsiteY2" fmla="*/ 1144051 h 1467441"/>
                <a:gd name="connsiteX3" fmla="*/ 4500856 w 4714538"/>
                <a:gd name="connsiteY3" fmla="*/ 0 h 1467441"/>
                <a:gd name="connsiteX0" fmla="*/ 0 w 4414984"/>
                <a:gd name="connsiteY0" fmla="*/ 186474 h 323390"/>
                <a:gd name="connsiteX1" fmla="*/ 2703532 w 4414984"/>
                <a:gd name="connsiteY1" fmla="*/ 292311 h 323390"/>
                <a:gd name="connsiteX2" fmla="*/ 4414984 w 4414984"/>
                <a:gd name="connsiteY2" fmla="*/ 0 h 323390"/>
                <a:gd name="connsiteX0" fmla="*/ 0 w 4580412"/>
                <a:gd name="connsiteY0" fmla="*/ 0 h 360345"/>
                <a:gd name="connsiteX1" fmla="*/ 2703532 w 4580412"/>
                <a:gd name="connsiteY1" fmla="*/ 105837 h 360345"/>
                <a:gd name="connsiteX2" fmla="*/ 4580412 w 4580412"/>
                <a:gd name="connsiteY2" fmla="*/ 120951 h 360345"/>
                <a:gd name="connsiteX0" fmla="*/ 0 w 4580412"/>
                <a:gd name="connsiteY0" fmla="*/ 32756 h 158752"/>
                <a:gd name="connsiteX1" fmla="*/ 2703532 w 4580412"/>
                <a:gd name="connsiteY1" fmla="*/ 138593 h 158752"/>
                <a:gd name="connsiteX2" fmla="*/ 4580412 w 4580412"/>
                <a:gd name="connsiteY2" fmla="*/ 153707 h 158752"/>
                <a:gd name="connsiteX0" fmla="*/ 0 w 4580412"/>
                <a:gd name="connsiteY0" fmla="*/ 32756 h 153707"/>
                <a:gd name="connsiteX1" fmla="*/ 2625413 w 4580412"/>
                <a:gd name="connsiteY1" fmla="*/ 42838 h 153707"/>
                <a:gd name="connsiteX2" fmla="*/ 4580412 w 4580412"/>
                <a:gd name="connsiteY2" fmla="*/ 153707 h 153707"/>
                <a:gd name="connsiteX0" fmla="*/ 111305 w 4691717"/>
                <a:gd name="connsiteY0" fmla="*/ 81226 h 202177"/>
                <a:gd name="connsiteX1" fmla="*/ 437569 w 4691717"/>
                <a:gd name="connsiteY1" fmla="*/ 1680 h 202177"/>
                <a:gd name="connsiteX2" fmla="*/ 2736718 w 4691717"/>
                <a:gd name="connsiteY2" fmla="*/ 91308 h 202177"/>
                <a:gd name="connsiteX3" fmla="*/ 4691717 w 4691717"/>
                <a:gd name="connsiteY3" fmla="*/ 202177 h 202177"/>
                <a:gd name="connsiteX0" fmla="*/ 0 w 5030745"/>
                <a:gd name="connsiteY0" fmla="*/ 50988 h 202177"/>
                <a:gd name="connsiteX1" fmla="*/ 776597 w 5030745"/>
                <a:gd name="connsiteY1" fmla="*/ 1680 h 202177"/>
                <a:gd name="connsiteX2" fmla="*/ 3075746 w 5030745"/>
                <a:gd name="connsiteY2" fmla="*/ 91308 h 202177"/>
                <a:gd name="connsiteX3" fmla="*/ 5030745 w 5030745"/>
                <a:gd name="connsiteY3" fmla="*/ 202177 h 20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0745" h="202177">
                  <a:moveTo>
                    <a:pt x="0" y="50988"/>
                  </a:moveTo>
                  <a:cubicBezTo>
                    <a:pt x="10722" y="51170"/>
                    <a:pt x="339028" y="0"/>
                    <a:pt x="776597" y="1680"/>
                  </a:cubicBezTo>
                  <a:lnTo>
                    <a:pt x="3075746" y="91308"/>
                  </a:lnTo>
                  <a:cubicBezTo>
                    <a:pt x="3784771" y="124724"/>
                    <a:pt x="4694428" y="48470"/>
                    <a:pt x="5030745" y="202177"/>
                  </a:cubicBezTo>
                </a:path>
              </a:pathLst>
            </a:cu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74675" indent="-574675" algn="ctr" defTabSz="895350">
                <a:tabLst>
                  <a:tab pos="533400" algn="r"/>
                </a:tabLst>
              </a:pPr>
              <a:endParaRPr lang="en-US" sz="1000" smtClean="0"/>
            </a:p>
          </p:txBody>
        </p:sp>
        <p:sp>
          <p:nvSpPr>
            <p:cNvPr id="304" name="Freeform 303"/>
            <p:cNvSpPr/>
            <p:nvPr/>
          </p:nvSpPr>
          <p:spPr bwMode="auto">
            <a:xfrm rot="16200000">
              <a:off x="283934" y="3403192"/>
              <a:ext cx="5184751" cy="202177"/>
            </a:xfrm>
            <a:custGeom>
              <a:avLst/>
              <a:gdLst>
                <a:gd name="connsiteX0" fmla="*/ 0 w 3930166"/>
                <a:gd name="connsiteY0" fmla="*/ 107517 h 290632"/>
                <a:gd name="connsiteX1" fmla="*/ 665247 w 3930166"/>
                <a:gd name="connsiteY1" fmla="*/ 263753 h 290632"/>
                <a:gd name="connsiteX2" fmla="*/ 1537124 w 3930166"/>
                <a:gd name="connsiteY2" fmla="*/ 112557 h 290632"/>
                <a:gd name="connsiteX3" fmla="*/ 2676108 w 3930166"/>
                <a:gd name="connsiteY3" fmla="*/ 278872 h 290632"/>
                <a:gd name="connsiteX4" fmla="*/ 3744535 w 3930166"/>
                <a:gd name="connsiteY4" fmla="*/ 41999 h 290632"/>
                <a:gd name="connsiteX5" fmla="*/ 3789893 w 3930166"/>
                <a:gd name="connsiteY5" fmla="*/ 26879 h 290632"/>
                <a:gd name="connsiteX0" fmla="*/ 770890 w 4701056"/>
                <a:gd name="connsiteY0" fmla="*/ 107517 h 290632"/>
                <a:gd name="connsiteX1" fmla="*/ 110875 w 4701056"/>
                <a:gd name="connsiteY1" fmla="*/ 112557 h 290632"/>
                <a:gd name="connsiteX2" fmla="*/ 1436137 w 4701056"/>
                <a:gd name="connsiteY2" fmla="*/ 263753 h 290632"/>
                <a:gd name="connsiteX3" fmla="*/ 2308014 w 4701056"/>
                <a:gd name="connsiteY3" fmla="*/ 112557 h 290632"/>
                <a:gd name="connsiteX4" fmla="*/ 3446998 w 4701056"/>
                <a:gd name="connsiteY4" fmla="*/ 278872 h 290632"/>
                <a:gd name="connsiteX5" fmla="*/ 4515425 w 4701056"/>
                <a:gd name="connsiteY5" fmla="*/ 41999 h 290632"/>
                <a:gd name="connsiteX6" fmla="*/ 4560783 w 4701056"/>
                <a:gd name="connsiteY6" fmla="*/ 26879 h 290632"/>
                <a:gd name="connsiteX0" fmla="*/ 901113 w 4831279"/>
                <a:gd name="connsiteY0" fmla="*/ 146156 h 329271"/>
                <a:gd name="connsiteX1" fmla="*/ 119771 w 4831279"/>
                <a:gd name="connsiteY1" fmla="*/ 0 h 329271"/>
                <a:gd name="connsiteX2" fmla="*/ 241098 w 4831279"/>
                <a:gd name="connsiteY2" fmla="*/ 151196 h 329271"/>
                <a:gd name="connsiteX3" fmla="*/ 1566360 w 4831279"/>
                <a:gd name="connsiteY3" fmla="*/ 302392 h 329271"/>
                <a:gd name="connsiteX4" fmla="*/ 2438237 w 4831279"/>
                <a:gd name="connsiteY4" fmla="*/ 151196 h 329271"/>
                <a:gd name="connsiteX5" fmla="*/ 3577221 w 4831279"/>
                <a:gd name="connsiteY5" fmla="*/ 317511 h 329271"/>
                <a:gd name="connsiteX6" fmla="*/ 4645648 w 4831279"/>
                <a:gd name="connsiteY6" fmla="*/ 80638 h 329271"/>
                <a:gd name="connsiteX7" fmla="*/ 4691006 w 4831279"/>
                <a:gd name="connsiteY7" fmla="*/ 65518 h 329271"/>
                <a:gd name="connsiteX0" fmla="*/ 0 w 4929895"/>
                <a:gd name="connsiteY0" fmla="*/ 0 h 354470"/>
                <a:gd name="connsiteX1" fmla="*/ 218387 w 4929895"/>
                <a:gd name="connsiteY1" fmla="*/ 25199 h 354470"/>
                <a:gd name="connsiteX2" fmla="*/ 339714 w 4929895"/>
                <a:gd name="connsiteY2" fmla="*/ 176395 h 354470"/>
                <a:gd name="connsiteX3" fmla="*/ 1664976 w 4929895"/>
                <a:gd name="connsiteY3" fmla="*/ 327591 h 354470"/>
                <a:gd name="connsiteX4" fmla="*/ 2536853 w 4929895"/>
                <a:gd name="connsiteY4" fmla="*/ 176395 h 354470"/>
                <a:gd name="connsiteX5" fmla="*/ 3675837 w 4929895"/>
                <a:gd name="connsiteY5" fmla="*/ 342710 h 354470"/>
                <a:gd name="connsiteX6" fmla="*/ 4744264 w 4929895"/>
                <a:gd name="connsiteY6" fmla="*/ 105837 h 354470"/>
                <a:gd name="connsiteX7" fmla="*/ 4789622 w 4929895"/>
                <a:gd name="connsiteY7" fmla="*/ 90717 h 354470"/>
                <a:gd name="connsiteX0" fmla="*/ 0 w 4929895"/>
                <a:gd name="connsiteY0" fmla="*/ 0 h 354470"/>
                <a:gd name="connsiteX1" fmla="*/ 339714 w 4929895"/>
                <a:gd name="connsiteY1" fmla="*/ 176395 h 354470"/>
                <a:gd name="connsiteX2" fmla="*/ 1664976 w 4929895"/>
                <a:gd name="connsiteY2" fmla="*/ 327591 h 354470"/>
                <a:gd name="connsiteX3" fmla="*/ 2536853 w 4929895"/>
                <a:gd name="connsiteY3" fmla="*/ 176395 h 354470"/>
                <a:gd name="connsiteX4" fmla="*/ 3675837 w 4929895"/>
                <a:gd name="connsiteY4" fmla="*/ 342710 h 354470"/>
                <a:gd name="connsiteX5" fmla="*/ 4744264 w 4929895"/>
                <a:gd name="connsiteY5" fmla="*/ 105837 h 354470"/>
                <a:gd name="connsiteX6" fmla="*/ 4789622 w 4929895"/>
                <a:gd name="connsiteY6" fmla="*/ 90717 h 354470"/>
                <a:gd name="connsiteX0" fmla="*/ 0 w 4929895"/>
                <a:gd name="connsiteY0" fmla="*/ 0 h 354470"/>
                <a:gd name="connsiteX1" fmla="*/ 815314 w 4929895"/>
                <a:gd name="connsiteY1" fmla="*/ 176395 h 354470"/>
                <a:gd name="connsiteX2" fmla="*/ 1664976 w 4929895"/>
                <a:gd name="connsiteY2" fmla="*/ 327591 h 354470"/>
                <a:gd name="connsiteX3" fmla="*/ 2536853 w 4929895"/>
                <a:gd name="connsiteY3" fmla="*/ 176395 h 354470"/>
                <a:gd name="connsiteX4" fmla="*/ 3675837 w 4929895"/>
                <a:gd name="connsiteY4" fmla="*/ 342710 h 354470"/>
                <a:gd name="connsiteX5" fmla="*/ 4744264 w 4929895"/>
                <a:gd name="connsiteY5" fmla="*/ 105837 h 354470"/>
                <a:gd name="connsiteX6" fmla="*/ 4789622 w 4929895"/>
                <a:gd name="connsiteY6" fmla="*/ 90717 h 354470"/>
                <a:gd name="connsiteX0" fmla="*/ 0 w 5046368"/>
                <a:gd name="connsiteY0" fmla="*/ 67199 h 290632"/>
                <a:gd name="connsiteX1" fmla="*/ 931787 w 5046368"/>
                <a:gd name="connsiteY1" fmla="*/ 112557 h 290632"/>
                <a:gd name="connsiteX2" fmla="*/ 1781449 w 5046368"/>
                <a:gd name="connsiteY2" fmla="*/ 263753 h 290632"/>
                <a:gd name="connsiteX3" fmla="*/ 2653326 w 5046368"/>
                <a:gd name="connsiteY3" fmla="*/ 112557 h 290632"/>
                <a:gd name="connsiteX4" fmla="*/ 3792310 w 5046368"/>
                <a:gd name="connsiteY4" fmla="*/ 278872 h 290632"/>
                <a:gd name="connsiteX5" fmla="*/ 4860737 w 5046368"/>
                <a:gd name="connsiteY5" fmla="*/ 41999 h 290632"/>
                <a:gd name="connsiteX6" fmla="*/ 4906095 w 5046368"/>
                <a:gd name="connsiteY6" fmla="*/ 26879 h 290632"/>
                <a:gd name="connsiteX0" fmla="*/ 0 w 5046368"/>
                <a:gd name="connsiteY0" fmla="*/ 67199 h 290632"/>
                <a:gd name="connsiteX1" fmla="*/ 931787 w 5046368"/>
                <a:gd name="connsiteY1" fmla="*/ 112557 h 290632"/>
                <a:gd name="connsiteX2" fmla="*/ 1781449 w 5046368"/>
                <a:gd name="connsiteY2" fmla="*/ 263753 h 290632"/>
                <a:gd name="connsiteX3" fmla="*/ 2653326 w 5046368"/>
                <a:gd name="connsiteY3" fmla="*/ 112557 h 290632"/>
                <a:gd name="connsiteX4" fmla="*/ 3792310 w 5046368"/>
                <a:gd name="connsiteY4" fmla="*/ 278872 h 290632"/>
                <a:gd name="connsiteX5" fmla="*/ 4860737 w 5046368"/>
                <a:gd name="connsiteY5" fmla="*/ 41999 h 290632"/>
                <a:gd name="connsiteX6" fmla="*/ 4906095 w 5046368"/>
                <a:gd name="connsiteY6" fmla="*/ 26879 h 290632"/>
                <a:gd name="connsiteX0" fmla="*/ 0 w 5046368"/>
                <a:gd name="connsiteY0" fmla="*/ 67199 h 319191"/>
                <a:gd name="connsiteX1" fmla="*/ 931787 w 5046368"/>
                <a:gd name="connsiteY1" fmla="*/ 112557 h 319191"/>
                <a:gd name="connsiteX2" fmla="*/ 1781449 w 5046368"/>
                <a:gd name="connsiteY2" fmla="*/ 263753 h 319191"/>
                <a:gd name="connsiteX3" fmla="*/ 2653326 w 5046368"/>
                <a:gd name="connsiteY3" fmla="*/ 283912 h 319191"/>
                <a:gd name="connsiteX4" fmla="*/ 3792310 w 5046368"/>
                <a:gd name="connsiteY4" fmla="*/ 278872 h 319191"/>
                <a:gd name="connsiteX5" fmla="*/ 4860737 w 5046368"/>
                <a:gd name="connsiteY5" fmla="*/ 41999 h 319191"/>
                <a:gd name="connsiteX6" fmla="*/ 4906095 w 5046368"/>
                <a:gd name="connsiteY6" fmla="*/ 26879 h 319191"/>
                <a:gd name="connsiteX0" fmla="*/ 0 w 5046368"/>
                <a:gd name="connsiteY0" fmla="*/ 126837 h 1188568"/>
                <a:gd name="connsiteX1" fmla="*/ 931787 w 5046368"/>
                <a:gd name="connsiteY1" fmla="*/ 172195 h 1188568"/>
                <a:gd name="connsiteX2" fmla="*/ 1781449 w 5046368"/>
                <a:gd name="connsiteY2" fmla="*/ 1160009 h 1188568"/>
                <a:gd name="connsiteX3" fmla="*/ 2653326 w 5046368"/>
                <a:gd name="connsiteY3" fmla="*/ 343550 h 1188568"/>
                <a:gd name="connsiteX4" fmla="*/ 3792310 w 5046368"/>
                <a:gd name="connsiteY4" fmla="*/ 338510 h 1188568"/>
                <a:gd name="connsiteX5" fmla="*/ 4860737 w 5046368"/>
                <a:gd name="connsiteY5" fmla="*/ 101637 h 1188568"/>
                <a:gd name="connsiteX6" fmla="*/ 4906095 w 5046368"/>
                <a:gd name="connsiteY6" fmla="*/ 86517 h 1188568"/>
                <a:gd name="connsiteX0" fmla="*/ 0 w 5046368"/>
                <a:gd name="connsiteY0" fmla="*/ 67199 h 1223008"/>
                <a:gd name="connsiteX1" fmla="*/ 868697 w 5046368"/>
                <a:gd name="connsiteY1" fmla="*/ 1019733 h 1223008"/>
                <a:gd name="connsiteX2" fmla="*/ 1781449 w 5046368"/>
                <a:gd name="connsiteY2" fmla="*/ 1100371 h 1223008"/>
                <a:gd name="connsiteX3" fmla="*/ 2653326 w 5046368"/>
                <a:gd name="connsiteY3" fmla="*/ 283912 h 1223008"/>
                <a:gd name="connsiteX4" fmla="*/ 3792310 w 5046368"/>
                <a:gd name="connsiteY4" fmla="*/ 278872 h 1223008"/>
                <a:gd name="connsiteX5" fmla="*/ 4860737 w 5046368"/>
                <a:gd name="connsiteY5" fmla="*/ 41999 h 1223008"/>
                <a:gd name="connsiteX6" fmla="*/ 4906095 w 5046368"/>
                <a:gd name="connsiteY6" fmla="*/ 26879 h 1223008"/>
                <a:gd name="connsiteX0" fmla="*/ 0 w 5046368"/>
                <a:gd name="connsiteY0" fmla="*/ 974375 h 1223008"/>
                <a:gd name="connsiteX1" fmla="*/ 868697 w 5046368"/>
                <a:gd name="connsiteY1" fmla="*/ 1019733 h 1223008"/>
                <a:gd name="connsiteX2" fmla="*/ 1781449 w 5046368"/>
                <a:gd name="connsiteY2" fmla="*/ 1100371 h 1223008"/>
                <a:gd name="connsiteX3" fmla="*/ 2653326 w 5046368"/>
                <a:gd name="connsiteY3" fmla="*/ 283912 h 1223008"/>
                <a:gd name="connsiteX4" fmla="*/ 3792310 w 5046368"/>
                <a:gd name="connsiteY4" fmla="*/ 278872 h 1223008"/>
                <a:gd name="connsiteX5" fmla="*/ 4860737 w 5046368"/>
                <a:gd name="connsiteY5" fmla="*/ 41999 h 1223008"/>
                <a:gd name="connsiteX6" fmla="*/ 4906095 w 5046368"/>
                <a:gd name="connsiteY6" fmla="*/ 26879 h 1223008"/>
                <a:gd name="connsiteX0" fmla="*/ 0 w 5046368"/>
                <a:gd name="connsiteY0" fmla="*/ 974375 h 1209568"/>
                <a:gd name="connsiteX1" fmla="*/ 868697 w 5046368"/>
                <a:gd name="connsiteY1" fmla="*/ 1019733 h 1209568"/>
                <a:gd name="connsiteX2" fmla="*/ 1781449 w 5046368"/>
                <a:gd name="connsiteY2" fmla="*/ 1100371 h 1209568"/>
                <a:gd name="connsiteX3" fmla="*/ 2779505 w 5046368"/>
                <a:gd name="connsiteY3" fmla="*/ 364550 h 1209568"/>
                <a:gd name="connsiteX4" fmla="*/ 3792310 w 5046368"/>
                <a:gd name="connsiteY4" fmla="*/ 278872 h 1209568"/>
                <a:gd name="connsiteX5" fmla="*/ 4860737 w 5046368"/>
                <a:gd name="connsiteY5" fmla="*/ 41999 h 1209568"/>
                <a:gd name="connsiteX6" fmla="*/ 4906095 w 5046368"/>
                <a:gd name="connsiteY6" fmla="*/ 26879 h 1209568"/>
                <a:gd name="connsiteX0" fmla="*/ 0 w 5046368"/>
                <a:gd name="connsiteY0" fmla="*/ 974375 h 1275086"/>
                <a:gd name="connsiteX1" fmla="*/ 868697 w 5046368"/>
                <a:gd name="connsiteY1" fmla="*/ 1019733 h 1275086"/>
                <a:gd name="connsiteX2" fmla="*/ 1946453 w 5046368"/>
                <a:gd name="connsiteY2" fmla="*/ 1165889 h 1275086"/>
                <a:gd name="connsiteX3" fmla="*/ 2779505 w 5046368"/>
                <a:gd name="connsiteY3" fmla="*/ 364550 h 1275086"/>
                <a:gd name="connsiteX4" fmla="*/ 3792310 w 5046368"/>
                <a:gd name="connsiteY4" fmla="*/ 278872 h 1275086"/>
                <a:gd name="connsiteX5" fmla="*/ 4860737 w 5046368"/>
                <a:gd name="connsiteY5" fmla="*/ 41999 h 1275086"/>
                <a:gd name="connsiteX6" fmla="*/ 4906095 w 5046368"/>
                <a:gd name="connsiteY6" fmla="*/ 26879 h 1275086"/>
                <a:gd name="connsiteX0" fmla="*/ 0 w 5046368"/>
                <a:gd name="connsiteY0" fmla="*/ 974375 h 1167569"/>
                <a:gd name="connsiteX1" fmla="*/ 868697 w 5046368"/>
                <a:gd name="connsiteY1" fmla="*/ 1019733 h 1167569"/>
                <a:gd name="connsiteX2" fmla="*/ 1946453 w 5046368"/>
                <a:gd name="connsiteY2" fmla="*/ 1165889 h 1167569"/>
                <a:gd name="connsiteX3" fmla="*/ 3099806 w 5046368"/>
                <a:gd name="connsiteY3" fmla="*/ 1019733 h 1167569"/>
                <a:gd name="connsiteX4" fmla="*/ 3792310 w 5046368"/>
                <a:gd name="connsiteY4" fmla="*/ 278872 h 1167569"/>
                <a:gd name="connsiteX5" fmla="*/ 4860737 w 5046368"/>
                <a:gd name="connsiteY5" fmla="*/ 41999 h 1167569"/>
                <a:gd name="connsiteX6" fmla="*/ 4906095 w 5046368"/>
                <a:gd name="connsiteY6" fmla="*/ 26879 h 1167569"/>
                <a:gd name="connsiteX0" fmla="*/ 0 w 5046368"/>
                <a:gd name="connsiteY0" fmla="*/ 974375 h 1167569"/>
                <a:gd name="connsiteX1" fmla="*/ 868697 w 5046368"/>
                <a:gd name="connsiteY1" fmla="*/ 1019733 h 1167569"/>
                <a:gd name="connsiteX2" fmla="*/ 1946453 w 5046368"/>
                <a:gd name="connsiteY2" fmla="*/ 1165889 h 1167569"/>
                <a:gd name="connsiteX3" fmla="*/ 3167749 w 5046368"/>
                <a:gd name="connsiteY3" fmla="*/ 1019733 h 1167569"/>
                <a:gd name="connsiteX4" fmla="*/ 3792310 w 5046368"/>
                <a:gd name="connsiteY4" fmla="*/ 278872 h 1167569"/>
                <a:gd name="connsiteX5" fmla="*/ 4860737 w 5046368"/>
                <a:gd name="connsiteY5" fmla="*/ 41999 h 1167569"/>
                <a:gd name="connsiteX6" fmla="*/ 4906095 w 5046368"/>
                <a:gd name="connsiteY6" fmla="*/ 26879 h 1167569"/>
                <a:gd name="connsiteX0" fmla="*/ 0 w 4860737"/>
                <a:gd name="connsiteY0" fmla="*/ 932376 h 1125570"/>
                <a:gd name="connsiteX1" fmla="*/ 868697 w 4860737"/>
                <a:gd name="connsiteY1" fmla="*/ 977734 h 1125570"/>
                <a:gd name="connsiteX2" fmla="*/ 1946453 w 4860737"/>
                <a:gd name="connsiteY2" fmla="*/ 1123890 h 1125570"/>
                <a:gd name="connsiteX3" fmla="*/ 3167749 w 4860737"/>
                <a:gd name="connsiteY3" fmla="*/ 977734 h 1125570"/>
                <a:gd name="connsiteX4" fmla="*/ 3792310 w 4860737"/>
                <a:gd name="connsiteY4" fmla="*/ 236873 h 1125570"/>
                <a:gd name="connsiteX5" fmla="*/ 4860737 w 4860737"/>
                <a:gd name="connsiteY5" fmla="*/ 0 h 1125570"/>
                <a:gd name="connsiteX0" fmla="*/ 0 w 4933466"/>
                <a:gd name="connsiteY0" fmla="*/ 932376 h 1211248"/>
                <a:gd name="connsiteX1" fmla="*/ 868697 w 4933466"/>
                <a:gd name="connsiteY1" fmla="*/ 977734 h 1211248"/>
                <a:gd name="connsiteX2" fmla="*/ 1946453 w 4933466"/>
                <a:gd name="connsiteY2" fmla="*/ 1123890 h 1211248"/>
                <a:gd name="connsiteX3" fmla="*/ 3167749 w 4933466"/>
                <a:gd name="connsiteY3" fmla="*/ 977734 h 1211248"/>
                <a:gd name="connsiteX4" fmla="*/ 4651301 w 4933466"/>
                <a:gd name="connsiteY4" fmla="*/ 1048292 h 1211248"/>
                <a:gd name="connsiteX5" fmla="*/ 4860737 w 4933466"/>
                <a:gd name="connsiteY5" fmla="*/ 0 h 1211248"/>
                <a:gd name="connsiteX0" fmla="*/ 0 w 4651301"/>
                <a:gd name="connsiteY0" fmla="*/ 0 h 278872"/>
                <a:gd name="connsiteX1" fmla="*/ 868697 w 4651301"/>
                <a:gd name="connsiteY1" fmla="*/ 45358 h 278872"/>
                <a:gd name="connsiteX2" fmla="*/ 1946453 w 4651301"/>
                <a:gd name="connsiteY2" fmla="*/ 191514 h 278872"/>
                <a:gd name="connsiteX3" fmla="*/ 3167749 w 4651301"/>
                <a:gd name="connsiteY3" fmla="*/ 45358 h 278872"/>
                <a:gd name="connsiteX4" fmla="*/ 4651301 w 4651301"/>
                <a:gd name="connsiteY4" fmla="*/ 115916 h 278872"/>
                <a:gd name="connsiteX0" fmla="*/ 0 w 4835717"/>
                <a:gd name="connsiteY0" fmla="*/ 0 h 278872"/>
                <a:gd name="connsiteX1" fmla="*/ 868697 w 4835717"/>
                <a:gd name="connsiteY1" fmla="*/ 45358 h 278872"/>
                <a:gd name="connsiteX2" fmla="*/ 1946453 w 4835717"/>
                <a:gd name="connsiteY2" fmla="*/ 191514 h 278872"/>
                <a:gd name="connsiteX3" fmla="*/ 3167749 w 4835717"/>
                <a:gd name="connsiteY3" fmla="*/ 45358 h 278872"/>
                <a:gd name="connsiteX4" fmla="*/ 4835717 w 4835717"/>
                <a:gd name="connsiteY4" fmla="*/ 115916 h 278872"/>
                <a:gd name="connsiteX0" fmla="*/ 0 w 4835717"/>
                <a:gd name="connsiteY0" fmla="*/ 0 h 208314"/>
                <a:gd name="connsiteX1" fmla="*/ 868697 w 4835717"/>
                <a:gd name="connsiteY1" fmla="*/ 45358 h 208314"/>
                <a:gd name="connsiteX2" fmla="*/ 1946453 w 4835717"/>
                <a:gd name="connsiteY2" fmla="*/ 191514 h 208314"/>
                <a:gd name="connsiteX3" fmla="*/ 3167749 w 4835717"/>
                <a:gd name="connsiteY3" fmla="*/ 45358 h 208314"/>
                <a:gd name="connsiteX4" fmla="*/ 4835717 w 4835717"/>
                <a:gd name="connsiteY4" fmla="*/ 115916 h 208314"/>
                <a:gd name="connsiteX0" fmla="*/ 0 w 4835717"/>
                <a:gd name="connsiteY0" fmla="*/ 0 h 1131450"/>
                <a:gd name="connsiteX1" fmla="*/ 868697 w 4835717"/>
                <a:gd name="connsiteY1" fmla="*/ 45358 h 1131450"/>
                <a:gd name="connsiteX2" fmla="*/ 1946453 w 4835717"/>
                <a:gd name="connsiteY2" fmla="*/ 191514 h 1131450"/>
                <a:gd name="connsiteX3" fmla="*/ 3259958 w 4835717"/>
                <a:gd name="connsiteY3" fmla="*/ 1118850 h 1131450"/>
                <a:gd name="connsiteX4" fmla="*/ 4835717 w 4835717"/>
                <a:gd name="connsiteY4" fmla="*/ 115916 h 1131450"/>
                <a:gd name="connsiteX0" fmla="*/ 0 w 4835717"/>
                <a:gd name="connsiteY0" fmla="*/ 0 h 1201168"/>
                <a:gd name="connsiteX1" fmla="*/ 868697 w 4835717"/>
                <a:gd name="connsiteY1" fmla="*/ 45358 h 1201168"/>
                <a:gd name="connsiteX2" fmla="*/ 2184253 w 4835717"/>
                <a:gd name="connsiteY2" fmla="*/ 609823 h 1201168"/>
                <a:gd name="connsiteX3" fmla="*/ 3259958 w 4835717"/>
                <a:gd name="connsiteY3" fmla="*/ 1118850 h 1201168"/>
                <a:gd name="connsiteX4" fmla="*/ 4835717 w 4835717"/>
                <a:gd name="connsiteY4" fmla="*/ 115916 h 1201168"/>
                <a:gd name="connsiteX0" fmla="*/ 0 w 4665860"/>
                <a:gd name="connsiteY0" fmla="*/ 0 h 1200328"/>
                <a:gd name="connsiteX1" fmla="*/ 868697 w 4665860"/>
                <a:gd name="connsiteY1" fmla="*/ 45358 h 1200328"/>
                <a:gd name="connsiteX2" fmla="*/ 2184253 w 4665860"/>
                <a:gd name="connsiteY2" fmla="*/ 609823 h 1200328"/>
                <a:gd name="connsiteX3" fmla="*/ 3259958 w 4665860"/>
                <a:gd name="connsiteY3" fmla="*/ 1118850 h 1200328"/>
                <a:gd name="connsiteX4" fmla="*/ 4665860 w 4665860"/>
                <a:gd name="connsiteY4" fmla="*/ 1098690 h 1200328"/>
                <a:gd name="connsiteX0" fmla="*/ 0 w 4665860"/>
                <a:gd name="connsiteY0" fmla="*/ 0 h 1351524"/>
                <a:gd name="connsiteX1" fmla="*/ 868697 w 4665860"/>
                <a:gd name="connsiteY1" fmla="*/ 45358 h 1351524"/>
                <a:gd name="connsiteX2" fmla="*/ 2184253 w 4665860"/>
                <a:gd name="connsiteY2" fmla="*/ 609823 h 1351524"/>
                <a:gd name="connsiteX3" fmla="*/ 3114367 w 4665860"/>
                <a:gd name="connsiteY3" fmla="*/ 1270046 h 1351524"/>
                <a:gd name="connsiteX4" fmla="*/ 4665860 w 4665860"/>
                <a:gd name="connsiteY4" fmla="*/ 1098690 h 1351524"/>
                <a:gd name="connsiteX0" fmla="*/ 0 w 4665860"/>
                <a:gd name="connsiteY0" fmla="*/ 0 h 1366643"/>
                <a:gd name="connsiteX1" fmla="*/ 868697 w 4665860"/>
                <a:gd name="connsiteY1" fmla="*/ 45358 h 1366643"/>
                <a:gd name="connsiteX2" fmla="*/ 2038662 w 4665860"/>
                <a:gd name="connsiteY2" fmla="*/ 519105 h 1366643"/>
                <a:gd name="connsiteX3" fmla="*/ 3114367 w 4665860"/>
                <a:gd name="connsiteY3" fmla="*/ 1270046 h 1366643"/>
                <a:gd name="connsiteX4" fmla="*/ 4665860 w 4665860"/>
                <a:gd name="connsiteY4" fmla="*/ 1098690 h 1366643"/>
                <a:gd name="connsiteX0" fmla="*/ 0 w 4665860"/>
                <a:gd name="connsiteY0" fmla="*/ 0 h 1679115"/>
                <a:gd name="connsiteX1" fmla="*/ 868697 w 4665860"/>
                <a:gd name="connsiteY1" fmla="*/ 45358 h 1679115"/>
                <a:gd name="connsiteX2" fmla="*/ 2038662 w 4665860"/>
                <a:gd name="connsiteY2" fmla="*/ 519105 h 1679115"/>
                <a:gd name="connsiteX3" fmla="*/ 3187163 w 4665860"/>
                <a:gd name="connsiteY3" fmla="*/ 1582518 h 1679115"/>
                <a:gd name="connsiteX4" fmla="*/ 4665860 w 4665860"/>
                <a:gd name="connsiteY4" fmla="*/ 1098690 h 1679115"/>
                <a:gd name="connsiteX0" fmla="*/ 0 w 4665860"/>
                <a:gd name="connsiteY0" fmla="*/ 0 h 2897082"/>
                <a:gd name="connsiteX1" fmla="*/ 868697 w 4665860"/>
                <a:gd name="connsiteY1" fmla="*/ 45358 h 2897082"/>
                <a:gd name="connsiteX2" fmla="*/ 2562792 w 4665860"/>
                <a:gd name="connsiteY2" fmla="*/ 2640889 h 2897082"/>
                <a:gd name="connsiteX3" fmla="*/ 3187163 w 4665860"/>
                <a:gd name="connsiteY3" fmla="*/ 1582518 h 2897082"/>
                <a:gd name="connsiteX4" fmla="*/ 4665860 w 4665860"/>
                <a:gd name="connsiteY4" fmla="*/ 1098690 h 2897082"/>
                <a:gd name="connsiteX0" fmla="*/ 0 w 4665860"/>
                <a:gd name="connsiteY0" fmla="*/ 0 h 2782005"/>
                <a:gd name="connsiteX1" fmla="*/ 165004 w 4665860"/>
                <a:gd name="connsiteY1" fmla="*/ 2429215 h 2782005"/>
                <a:gd name="connsiteX2" fmla="*/ 2562792 w 4665860"/>
                <a:gd name="connsiteY2" fmla="*/ 2640889 h 2782005"/>
                <a:gd name="connsiteX3" fmla="*/ 3187163 w 4665860"/>
                <a:gd name="connsiteY3" fmla="*/ 1582518 h 2782005"/>
                <a:gd name="connsiteX4" fmla="*/ 4665860 w 4665860"/>
                <a:gd name="connsiteY4" fmla="*/ 1098690 h 2782005"/>
                <a:gd name="connsiteX0" fmla="*/ 0 w 4500856"/>
                <a:gd name="connsiteY0" fmla="*/ 1330525 h 1683315"/>
                <a:gd name="connsiteX1" fmla="*/ 2397788 w 4500856"/>
                <a:gd name="connsiteY1" fmla="*/ 1542199 h 1683315"/>
                <a:gd name="connsiteX2" fmla="*/ 3022159 w 4500856"/>
                <a:gd name="connsiteY2" fmla="*/ 483828 h 1683315"/>
                <a:gd name="connsiteX3" fmla="*/ 4500856 w 4500856"/>
                <a:gd name="connsiteY3" fmla="*/ 0 h 1683315"/>
                <a:gd name="connsiteX0" fmla="*/ 0 w 4500856"/>
                <a:gd name="connsiteY0" fmla="*/ 1330525 h 1683315"/>
                <a:gd name="connsiteX1" fmla="*/ 2397788 w 4500856"/>
                <a:gd name="connsiteY1" fmla="*/ 1542199 h 1683315"/>
                <a:gd name="connsiteX2" fmla="*/ 3303635 w 4500856"/>
                <a:gd name="connsiteY2" fmla="*/ 483828 h 1683315"/>
                <a:gd name="connsiteX3" fmla="*/ 4500856 w 4500856"/>
                <a:gd name="connsiteY3" fmla="*/ 0 h 1683315"/>
                <a:gd name="connsiteX0" fmla="*/ 0 w 4500856"/>
                <a:gd name="connsiteY0" fmla="*/ 1330525 h 1673235"/>
                <a:gd name="connsiteX1" fmla="*/ 2397788 w 4500856"/>
                <a:gd name="connsiteY1" fmla="*/ 1542199 h 1673235"/>
                <a:gd name="connsiteX2" fmla="*/ 3454080 w 4500856"/>
                <a:gd name="connsiteY2" fmla="*/ 544307 h 1673235"/>
                <a:gd name="connsiteX3" fmla="*/ 4500856 w 4500856"/>
                <a:gd name="connsiteY3" fmla="*/ 0 h 1673235"/>
                <a:gd name="connsiteX0" fmla="*/ 0 w 4500856"/>
                <a:gd name="connsiteY0" fmla="*/ 1330525 h 1567398"/>
                <a:gd name="connsiteX1" fmla="*/ 2703532 w 4500856"/>
                <a:gd name="connsiteY1" fmla="*/ 1436362 h 1567398"/>
                <a:gd name="connsiteX2" fmla="*/ 3454080 w 4500856"/>
                <a:gd name="connsiteY2" fmla="*/ 544307 h 1567398"/>
                <a:gd name="connsiteX3" fmla="*/ 4500856 w 4500856"/>
                <a:gd name="connsiteY3" fmla="*/ 0 h 1567398"/>
                <a:gd name="connsiteX0" fmla="*/ 0 w 4714538"/>
                <a:gd name="connsiteY0" fmla="*/ 1330525 h 1467441"/>
                <a:gd name="connsiteX1" fmla="*/ 2703532 w 4714538"/>
                <a:gd name="connsiteY1" fmla="*/ 1436362 h 1467441"/>
                <a:gd name="connsiteX2" fmla="*/ 4414984 w 4714538"/>
                <a:gd name="connsiteY2" fmla="*/ 1144051 h 1467441"/>
                <a:gd name="connsiteX3" fmla="*/ 4500856 w 4714538"/>
                <a:gd name="connsiteY3" fmla="*/ 0 h 1467441"/>
                <a:gd name="connsiteX0" fmla="*/ 0 w 4414984"/>
                <a:gd name="connsiteY0" fmla="*/ 186474 h 323390"/>
                <a:gd name="connsiteX1" fmla="*/ 2703532 w 4414984"/>
                <a:gd name="connsiteY1" fmla="*/ 292311 h 323390"/>
                <a:gd name="connsiteX2" fmla="*/ 4414984 w 4414984"/>
                <a:gd name="connsiteY2" fmla="*/ 0 h 323390"/>
                <a:gd name="connsiteX0" fmla="*/ 0 w 4580412"/>
                <a:gd name="connsiteY0" fmla="*/ 0 h 360345"/>
                <a:gd name="connsiteX1" fmla="*/ 2703532 w 4580412"/>
                <a:gd name="connsiteY1" fmla="*/ 105837 h 360345"/>
                <a:gd name="connsiteX2" fmla="*/ 4580412 w 4580412"/>
                <a:gd name="connsiteY2" fmla="*/ 120951 h 360345"/>
                <a:gd name="connsiteX0" fmla="*/ 0 w 4580412"/>
                <a:gd name="connsiteY0" fmla="*/ 32756 h 158752"/>
                <a:gd name="connsiteX1" fmla="*/ 2703532 w 4580412"/>
                <a:gd name="connsiteY1" fmla="*/ 138593 h 158752"/>
                <a:gd name="connsiteX2" fmla="*/ 4580412 w 4580412"/>
                <a:gd name="connsiteY2" fmla="*/ 153707 h 158752"/>
                <a:gd name="connsiteX0" fmla="*/ 0 w 4580412"/>
                <a:gd name="connsiteY0" fmla="*/ 32756 h 153707"/>
                <a:gd name="connsiteX1" fmla="*/ 2625413 w 4580412"/>
                <a:gd name="connsiteY1" fmla="*/ 42838 h 153707"/>
                <a:gd name="connsiteX2" fmla="*/ 4580412 w 4580412"/>
                <a:gd name="connsiteY2" fmla="*/ 153707 h 153707"/>
                <a:gd name="connsiteX0" fmla="*/ 111305 w 4691717"/>
                <a:gd name="connsiteY0" fmla="*/ 81226 h 202177"/>
                <a:gd name="connsiteX1" fmla="*/ 437569 w 4691717"/>
                <a:gd name="connsiteY1" fmla="*/ 1680 h 202177"/>
                <a:gd name="connsiteX2" fmla="*/ 2736718 w 4691717"/>
                <a:gd name="connsiteY2" fmla="*/ 91308 h 202177"/>
                <a:gd name="connsiteX3" fmla="*/ 4691717 w 4691717"/>
                <a:gd name="connsiteY3" fmla="*/ 202177 h 202177"/>
                <a:gd name="connsiteX0" fmla="*/ 0 w 5030745"/>
                <a:gd name="connsiteY0" fmla="*/ 50988 h 202177"/>
                <a:gd name="connsiteX1" fmla="*/ 776597 w 5030745"/>
                <a:gd name="connsiteY1" fmla="*/ 1680 h 202177"/>
                <a:gd name="connsiteX2" fmla="*/ 3075746 w 5030745"/>
                <a:gd name="connsiteY2" fmla="*/ 91308 h 202177"/>
                <a:gd name="connsiteX3" fmla="*/ 5030745 w 5030745"/>
                <a:gd name="connsiteY3" fmla="*/ 202177 h 20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0745" h="202177">
                  <a:moveTo>
                    <a:pt x="0" y="50988"/>
                  </a:moveTo>
                  <a:cubicBezTo>
                    <a:pt x="10722" y="51170"/>
                    <a:pt x="339028" y="0"/>
                    <a:pt x="776597" y="1680"/>
                  </a:cubicBezTo>
                  <a:lnTo>
                    <a:pt x="3075746" y="91308"/>
                  </a:lnTo>
                  <a:cubicBezTo>
                    <a:pt x="3784771" y="124724"/>
                    <a:pt x="4694428" y="48470"/>
                    <a:pt x="5030745" y="202177"/>
                  </a:cubicBezTo>
                </a:path>
              </a:pathLst>
            </a:cu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74675" indent="-574675" algn="ctr" defTabSz="895350">
                <a:tabLst>
                  <a:tab pos="533400" algn="r"/>
                </a:tabLst>
              </a:pPr>
              <a:endParaRPr lang="en-US" sz="1000" smtClean="0"/>
            </a:p>
          </p:txBody>
        </p:sp>
        <p:sp>
          <p:nvSpPr>
            <p:cNvPr id="305" name="Freeform 304"/>
            <p:cNvSpPr/>
            <p:nvPr/>
          </p:nvSpPr>
          <p:spPr bwMode="auto">
            <a:xfrm rot="16200000">
              <a:off x="1498514" y="3403192"/>
              <a:ext cx="5184751" cy="202177"/>
            </a:xfrm>
            <a:custGeom>
              <a:avLst/>
              <a:gdLst>
                <a:gd name="connsiteX0" fmla="*/ 0 w 3930166"/>
                <a:gd name="connsiteY0" fmla="*/ 107517 h 290632"/>
                <a:gd name="connsiteX1" fmla="*/ 665247 w 3930166"/>
                <a:gd name="connsiteY1" fmla="*/ 263753 h 290632"/>
                <a:gd name="connsiteX2" fmla="*/ 1537124 w 3930166"/>
                <a:gd name="connsiteY2" fmla="*/ 112557 h 290632"/>
                <a:gd name="connsiteX3" fmla="*/ 2676108 w 3930166"/>
                <a:gd name="connsiteY3" fmla="*/ 278872 h 290632"/>
                <a:gd name="connsiteX4" fmla="*/ 3744535 w 3930166"/>
                <a:gd name="connsiteY4" fmla="*/ 41999 h 290632"/>
                <a:gd name="connsiteX5" fmla="*/ 3789893 w 3930166"/>
                <a:gd name="connsiteY5" fmla="*/ 26879 h 290632"/>
                <a:gd name="connsiteX0" fmla="*/ 770890 w 4701056"/>
                <a:gd name="connsiteY0" fmla="*/ 107517 h 290632"/>
                <a:gd name="connsiteX1" fmla="*/ 110875 w 4701056"/>
                <a:gd name="connsiteY1" fmla="*/ 112557 h 290632"/>
                <a:gd name="connsiteX2" fmla="*/ 1436137 w 4701056"/>
                <a:gd name="connsiteY2" fmla="*/ 263753 h 290632"/>
                <a:gd name="connsiteX3" fmla="*/ 2308014 w 4701056"/>
                <a:gd name="connsiteY3" fmla="*/ 112557 h 290632"/>
                <a:gd name="connsiteX4" fmla="*/ 3446998 w 4701056"/>
                <a:gd name="connsiteY4" fmla="*/ 278872 h 290632"/>
                <a:gd name="connsiteX5" fmla="*/ 4515425 w 4701056"/>
                <a:gd name="connsiteY5" fmla="*/ 41999 h 290632"/>
                <a:gd name="connsiteX6" fmla="*/ 4560783 w 4701056"/>
                <a:gd name="connsiteY6" fmla="*/ 26879 h 290632"/>
                <a:gd name="connsiteX0" fmla="*/ 901113 w 4831279"/>
                <a:gd name="connsiteY0" fmla="*/ 146156 h 329271"/>
                <a:gd name="connsiteX1" fmla="*/ 119771 w 4831279"/>
                <a:gd name="connsiteY1" fmla="*/ 0 h 329271"/>
                <a:gd name="connsiteX2" fmla="*/ 241098 w 4831279"/>
                <a:gd name="connsiteY2" fmla="*/ 151196 h 329271"/>
                <a:gd name="connsiteX3" fmla="*/ 1566360 w 4831279"/>
                <a:gd name="connsiteY3" fmla="*/ 302392 h 329271"/>
                <a:gd name="connsiteX4" fmla="*/ 2438237 w 4831279"/>
                <a:gd name="connsiteY4" fmla="*/ 151196 h 329271"/>
                <a:gd name="connsiteX5" fmla="*/ 3577221 w 4831279"/>
                <a:gd name="connsiteY5" fmla="*/ 317511 h 329271"/>
                <a:gd name="connsiteX6" fmla="*/ 4645648 w 4831279"/>
                <a:gd name="connsiteY6" fmla="*/ 80638 h 329271"/>
                <a:gd name="connsiteX7" fmla="*/ 4691006 w 4831279"/>
                <a:gd name="connsiteY7" fmla="*/ 65518 h 329271"/>
                <a:gd name="connsiteX0" fmla="*/ 0 w 4929895"/>
                <a:gd name="connsiteY0" fmla="*/ 0 h 354470"/>
                <a:gd name="connsiteX1" fmla="*/ 218387 w 4929895"/>
                <a:gd name="connsiteY1" fmla="*/ 25199 h 354470"/>
                <a:gd name="connsiteX2" fmla="*/ 339714 w 4929895"/>
                <a:gd name="connsiteY2" fmla="*/ 176395 h 354470"/>
                <a:gd name="connsiteX3" fmla="*/ 1664976 w 4929895"/>
                <a:gd name="connsiteY3" fmla="*/ 327591 h 354470"/>
                <a:gd name="connsiteX4" fmla="*/ 2536853 w 4929895"/>
                <a:gd name="connsiteY4" fmla="*/ 176395 h 354470"/>
                <a:gd name="connsiteX5" fmla="*/ 3675837 w 4929895"/>
                <a:gd name="connsiteY5" fmla="*/ 342710 h 354470"/>
                <a:gd name="connsiteX6" fmla="*/ 4744264 w 4929895"/>
                <a:gd name="connsiteY6" fmla="*/ 105837 h 354470"/>
                <a:gd name="connsiteX7" fmla="*/ 4789622 w 4929895"/>
                <a:gd name="connsiteY7" fmla="*/ 90717 h 354470"/>
                <a:gd name="connsiteX0" fmla="*/ 0 w 4929895"/>
                <a:gd name="connsiteY0" fmla="*/ 0 h 354470"/>
                <a:gd name="connsiteX1" fmla="*/ 339714 w 4929895"/>
                <a:gd name="connsiteY1" fmla="*/ 176395 h 354470"/>
                <a:gd name="connsiteX2" fmla="*/ 1664976 w 4929895"/>
                <a:gd name="connsiteY2" fmla="*/ 327591 h 354470"/>
                <a:gd name="connsiteX3" fmla="*/ 2536853 w 4929895"/>
                <a:gd name="connsiteY3" fmla="*/ 176395 h 354470"/>
                <a:gd name="connsiteX4" fmla="*/ 3675837 w 4929895"/>
                <a:gd name="connsiteY4" fmla="*/ 342710 h 354470"/>
                <a:gd name="connsiteX5" fmla="*/ 4744264 w 4929895"/>
                <a:gd name="connsiteY5" fmla="*/ 105837 h 354470"/>
                <a:gd name="connsiteX6" fmla="*/ 4789622 w 4929895"/>
                <a:gd name="connsiteY6" fmla="*/ 90717 h 354470"/>
                <a:gd name="connsiteX0" fmla="*/ 0 w 4929895"/>
                <a:gd name="connsiteY0" fmla="*/ 0 h 354470"/>
                <a:gd name="connsiteX1" fmla="*/ 815314 w 4929895"/>
                <a:gd name="connsiteY1" fmla="*/ 176395 h 354470"/>
                <a:gd name="connsiteX2" fmla="*/ 1664976 w 4929895"/>
                <a:gd name="connsiteY2" fmla="*/ 327591 h 354470"/>
                <a:gd name="connsiteX3" fmla="*/ 2536853 w 4929895"/>
                <a:gd name="connsiteY3" fmla="*/ 176395 h 354470"/>
                <a:gd name="connsiteX4" fmla="*/ 3675837 w 4929895"/>
                <a:gd name="connsiteY4" fmla="*/ 342710 h 354470"/>
                <a:gd name="connsiteX5" fmla="*/ 4744264 w 4929895"/>
                <a:gd name="connsiteY5" fmla="*/ 105837 h 354470"/>
                <a:gd name="connsiteX6" fmla="*/ 4789622 w 4929895"/>
                <a:gd name="connsiteY6" fmla="*/ 90717 h 354470"/>
                <a:gd name="connsiteX0" fmla="*/ 0 w 5046368"/>
                <a:gd name="connsiteY0" fmla="*/ 67199 h 290632"/>
                <a:gd name="connsiteX1" fmla="*/ 931787 w 5046368"/>
                <a:gd name="connsiteY1" fmla="*/ 112557 h 290632"/>
                <a:gd name="connsiteX2" fmla="*/ 1781449 w 5046368"/>
                <a:gd name="connsiteY2" fmla="*/ 263753 h 290632"/>
                <a:gd name="connsiteX3" fmla="*/ 2653326 w 5046368"/>
                <a:gd name="connsiteY3" fmla="*/ 112557 h 290632"/>
                <a:gd name="connsiteX4" fmla="*/ 3792310 w 5046368"/>
                <a:gd name="connsiteY4" fmla="*/ 278872 h 290632"/>
                <a:gd name="connsiteX5" fmla="*/ 4860737 w 5046368"/>
                <a:gd name="connsiteY5" fmla="*/ 41999 h 290632"/>
                <a:gd name="connsiteX6" fmla="*/ 4906095 w 5046368"/>
                <a:gd name="connsiteY6" fmla="*/ 26879 h 290632"/>
                <a:gd name="connsiteX0" fmla="*/ 0 w 5046368"/>
                <a:gd name="connsiteY0" fmla="*/ 67199 h 290632"/>
                <a:gd name="connsiteX1" fmla="*/ 931787 w 5046368"/>
                <a:gd name="connsiteY1" fmla="*/ 112557 h 290632"/>
                <a:gd name="connsiteX2" fmla="*/ 1781449 w 5046368"/>
                <a:gd name="connsiteY2" fmla="*/ 263753 h 290632"/>
                <a:gd name="connsiteX3" fmla="*/ 2653326 w 5046368"/>
                <a:gd name="connsiteY3" fmla="*/ 112557 h 290632"/>
                <a:gd name="connsiteX4" fmla="*/ 3792310 w 5046368"/>
                <a:gd name="connsiteY4" fmla="*/ 278872 h 290632"/>
                <a:gd name="connsiteX5" fmla="*/ 4860737 w 5046368"/>
                <a:gd name="connsiteY5" fmla="*/ 41999 h 290632"/>
                <a:gd name="connsiteX6" fmla="*/ 4906095 w 5046368"/>
                <a:gd name="connsiteY6" fmla="*/ 26879 h 290632"/>
                <a:gd name="connsiteX0" fmla="*/ 0 w 5046368"/>
                <a:gd name="connsiteY0" fmla="*/ 67199 h 319191"/>
                <a:gd name="connsiteX1" fmla="*/ 931787 w 5046368"/>
                <a:gd name="connsiteY1" fmla="*/ 112557 h 319191"/>
                <a:gd name="connsiteX2" fmla="*/ 1781449 w 5046368"/>
                <a:gd name="connsiteY2" fmla="*/ 263753 h 319191"/>
                <a:gd name="connsiteX3" fmla="*/ 2653326 w 5046368"/>
                <a:gd name="connsiteY3" fmla="*/ 283912 h 319191"/>
                <a:gd name="connsiteX4" fmla="*/ 3792310 w 5046368"/>
                <a:gd name="connsiteY4" fmla="*/ 278872 h 319191"/>
                <a:gd name="connsiteX5" fmla="*/ 4860737 w 5046368"/>
                <a:gd name="connsiteY5" fmla="*/ 41999 h 319191"/>
                <a:gd name="connsiteX6" fmla="*/ 4906095 w 5046368"/>
                <a:gd name="connsiteY6" fmla="*/ 26879 h 319191"/>
                <a:gd name="connsiteX0" fmla="*/ 0 w 5046368"/>
                <a:gd name="connsiteY0" fmla="*/ 126837 h 1188568"/>
                <a:gd name="connsiteX1" fmla="*/ 931787 w 5046368"/>
                <a:gd name="connsiteY1" fmla="*/ 172195 h 1188568"/>
                <a:gd name="connsiteX2" fmla="*/ 1781449 w 5046368"/>
                <a:gd name="connsiteY2" fmla="*/ 1160009 h 1188568"/>
                <a:gd name="connsiteX3" fmla="*/ 2653326 w 5046368"/>
                <a:gd name="connsiteY3" fmla="*/ 343550 h 1188568"/>
                <a:gd name="connsiteX4" fmla="*/ 3792310 w 5046368"/>
                <a:gd name="connsiteY4" fmla="*/ 338510 h 1188568"/>
                <a:gd name="connsiteX5" fmla="*/ 4860737 w 5046368"/>
                <a:gd name="connsiteY5" fmla="*/ 101637 h 1188568"/>
                <a:gd name="connsiteX6" fmla="*/ 4906095 w 5046368"/>
                <a:gd name="connsiteY6" fmla="*/ 86517 h 1188568"/>
                <a:gd name="connsiteX0" fmla="*/ 0 w 5046368"/>
                <a:gd name="connsiteY0" fmla="*/ 67199 h 1223008"/>
                <a:gd name="connsiteX1" fmla="*/ 868697 w 5046368"/>
                <a:gd name="connsiteY1" fmla="*/ 1019733 h 1223008"/>
                <a:gd name="connsiteX2" fmla="*/ 1781449 w 5046368"/>
                <a:gd name="connsiteY2" fmla="*/ 1100371 h 1223008"/>
                <a:gd name="connsiteX3" fmla="*/ 2653326 w 5046368"/>
                <a:gd name="connsiteY3" fmla="*/ 283912 h 1223008"/>
                <a:gd name="connsiteX4" fmla="*/ 3792310 w 5046368"/>
                <a:gd name="connsiteY4" fmla="*/ 278872 h 1223008"/>
                <a:gd name="connsiteX5" fmla="*/ 4860737 w 5046368"/>
                <a:gd name="connsiteY5" fmla="*/ 41999 h 1223008"/>
                <a:gd name="connsiteX6" fmla="*/ 4906095 w 5046368"/>
                <a:gd name="connsiteY6" fmla="*/ 26879 h 1223008"/>
                <a:gd name="connsiteX0" fmla="*/ 0 w 5046368"/>
                <a:gd name="connsiteY0" fmla="*/ 974375 h 1223008"/>
                <a:gd name="connsiteX1" fmla="*/ 868697 w 5046368"/>
                <a:gd name="connsiteY1" fmla="*/ 1019733 h 1223008"/>
                <a:gd name="connsiteX2" fmla="*/ 1781449 w 5046368"/>
                <a:gd name="connsiteY2" fmla="*/ 1100371 h 1223008"/>
                <a:gd name="connsiteX3" fmla="*/ 2653326 w 5046368"/>
                <a:gd name="connsiteY3" fmla="*/ 283912 h 1223008"/>
                <a:gd name="connsiteX4" fmla="*/ 3792310 w 5046368"/>
                <a:gd name="connsiteY4" fmla="*/ 278872 h 1223008"/>
                <a:gd name="connsiteX5" fmla="*/ 4860737 w 5046368"/>
                <a:gd name="connsiteY5" fmla="*/ 41999 h 1223008"/>
                <a:gd name="connsiteX6" fmla="*/ 4906095 w 5046368"/>
                <a:gd name="connsiteY6" fmla="*/ 26879 h 1223008"/>
                <a:gd name="connsiteX0" fmla="*/ 0 w 5046368"/>
                <a:gd name="connsiteY0" fmla="*/ 974375 h 1209568"/>
                <a:gd name="connsiteX1" fmla="*/ 868697 w 5046368"/>
                <a:gd name="connsiteY1" fmla="*/ 1019733 h 1209568"/>
                <a:gd name="connsiteX2" fmla="*/ 1781449 w 5046368"/>
                <a:gd name="connsiteY2" fmla="*/ 1100371 h 1209568"/>
                <a:gd name="connsiteX3" fmla="*/ 2779505 w 5046368"/>
                <a:gd name="connsiteY3" fmla="*/ 364550 h 1209568"/>
                <a:gd name="connsiteX4" fmla="*/ 3792310 w 5046368"/>
                <a:gd name="connsiteY4" fmla="*/ 278872 h 1209568"/>
                <a:gd name="connsiteX5" fmla="*/ 4860737 w 5046368"/>
                <a:gd name="connsiteY5" fmla="*/ 41999 h 1209568"/>
                <a:gd name="connsiteX6" fmla="*/ 4906095 w 5046368"/>
                <a:gd name="connsiteY6" fmla="*/ 26879 h 1209568"/>
                <a:gd name="connsiteX0" fmla="*/ 0 w 5046368"/>
                <a:gd name="connsiteY0" fmla="*/ 974375 h 1275086"/>
                <a:gd name="connsiteX1" fmla="*/ 868697 w 5046368"/>
                <a:gd name="connsiteY1" fmla="*/ 1019733 h 1275086"/>
                <a:gd name="connsiteX2" fmla="*/ 1946453 w 5046368"/>
                <a:gd name="connsiteY2" fmla="*/ 1165889 h 1275086"/>
                <a:gd name="connsiteX3" fmla="*/ 2779505 w 5046368"/>
                <a:gd name="connsiteY3" fmla="*/ 364550 h 1275086"/>
                <a:gd name="connsiteX4" fmla="*/ 3792310 w 5046368"/>
                <a:gd name="connsiteY4" fmla="*/ 278872 h 1275086"/>
                <a:gd name="connsiteX5" fmla="*/ 4860737 w 5046368"/>
                <a:gd name="connsiteY5" fmla="*/ 41999 h 1275086"/>
                <a:gd name="connsiteX6" fmla="*/ 4906095 w 5046368"/>
                <a:gd name="connsiteY6" fmla="*/ 26879 h 1275086"/>
                <a:gd name="connsiteX0" fmla="*/ 0 w 5046368"/>
                <a:gd name="connsiteY0" fmla="*/ 974375 h 1167569"/>
                <a:gd name="connsiteX1" fmla="*/ 868697 w 5046368"/>
                <a:gd name="connsiteY1" fmla="*/ 1019733 h 1167569"/>
                <a:gd name="connsiteX2" fmla="*/ 1946453 w 5046368"/>
                <a:gd name="connsiteY2" fmla="*/ 1165889 h 1167569"/>
                <a:gd name="connsiteX3" fmla="*/ 3099806 w 5046368"/>
                <a:gd name="connsiteY3" fmla="*/ 1019733 h 1167569"/>
                <a:gd name="connsiteX4" fmla="*/ 3792310 w 5046368"/>
                <a:gd name="connsiteY4" fmla="*/ 278872 h 1167569"/>
                <a:gd name="connsiteX5" fmla="*/ 4860737 w 5046368"/>
                <a:gd name="connsiteY5" fmla="*/ 41999 h 1167569"/>
                <a:gd name="connsiteX6" fmla="*/ 4906095 w 5046368"/>
                <a:gd name="connsiteY6" fmla="*/ 26879 h 1167569"/>
                <a:gd name="connsiteX0" fmla="*/ 0 w 5046368"/>
                <a:gd name="connsiteY0" fmla="*/ 974375 h 1167569"/>
                <a:gd name="connsiteX1" fmla="*/ 868697 w 5046368"/>
                <a:gd name="connsiteY1" fmla="*/ 1019733 h 1167569"/>
                <a:gd name="connsiteX2" fmla="*/ 1946453 w 5046368"/>
                <a:gd name="connsiteY2" fmla="*/ 1165889 h 1167569"/>
                <a:gd name="connsiteX3" fmla="*/ 3167749 w 5046368"/>
                <a:gd name="connsiteY3" fmla="*/ 1019733 h 1167569"/>
                <a:gd name="connsiteX4" fmla="*/ 3792310 w 5046368"/>
                <a:gd name="connsiteY4" fmla="*/ 278872 h 1167569"/>
                <a:gd name="connsiteX5" fmla="*/ 4860737 w 5046368"/>
                <a:gd name="connsiteY5" fmla="*/ 41999 h 1167569"/>
                <a:gd name="connsiteX6" fmla="*/ 4906095 w 5046368"/>
                <a:gd name="connsiteY6" fmla="*/ 26879 h 1167569"/>
                <a:gd name="connsiteX0" fmla="*/ 0 w 4860737"/>
                <a:gd name="connsiteY0" fmla="*/ 932376 h 1125570"/>
                <a:gd name="connsiteX1" fmla="*/ 868697 w 4860737"/>
                <a:gd name="connsiteY1" fmla="*/ 977734 h 1125570"/>
                <a:gd name="connsiteX2" fmla="*/ 1946453 w 4860737"/>
                <a:gd name="connsiteY2" fmla="*/ 1123890 h 1125570"/>
                <a:gd name="connsiteX3" fmla="*/ 3167749 w 4860737"/>
                <a:gd name="connsiteY3" fmla="*/ 977734 h 1125570"/>
                <a:gd name="connsiteX4" fmla="*/ 3792310 w 4860737"/>
                <a:gd name="connsiteY4" fmla="*/ 236873 h 1125570"/>
                <a:gd name="connsiteX5" fmla="*/ 4860737 w 4860737"/>
                <a:gd name="connsiteY5" fmla="*/ 0 h 1125570"/>
                <a:gd name="connsiteX0" fmla="*/ 0 w 4933466"/>
                <a:gd name="connsiteY0" fmla="*/ 932376 h 1211248"/>
                <a:gd name="connsiteX1" fmla="*/ 868697 w 4933466"/>
                <a:gd name="connsiteY1" fmla="*/ 977734 h 1211248"/>
                <a:gd name="connsiteX2" fmla="*/ 1946453 w 4933466"/>
                <a:gd name="connsiteY2" fmla="*/ 1123890 h 1211248"/>
                <a:gd name="connsiteX3" fmla="*/ 3167749 w 4933466"/>
                <a:gd name="connsiteY3" fmla="*/ 977734 h 1211248"/>
                <a:gd name="connsiteX4" fmla="*/ 4651301 w 4933466"/>
                <a:gd name="connsiteY4" fmla="*/ 1048292 h 1211248"/>
                <a:gd name="connsiteX5" fmla="*/ 4860737 w 4933466"/>
                <a:gd name="connsiteY5" fmla="*/ 0 h 1211248"/>
                <a:gd name="connsiteX0" fmla="*/ 0 w 4651301"/>
                <a:gd name="connsiteY0" fmla="*/ 0 h 278872"/>
                <a:gd name="connsiteX1" fmla="*/ 868697 w 4651301"/>
                <a:gd name="connsiteY1" fmla="*/ 45358 h 278872"/>
                <a:gd name="connsiteX2" fmla="*/ 1946453 w 4651301"/>
                <a:gd name="connsiteY2" fmla="*/ 191514 h 278872"/>
                <a:gd name="connsiteX3" fmla="*/ 3167749 w 4651301"/>
                <a:gd name="connsiteY3" fmla="*/ 45358 h 278872"/>
                <a:gd name="connsiteX4" fmla="*/ 4651301 w 4651301"/>
                <a:gd name="connsiteY4" fmla="*/ 115916 h 278872"/>
                <a:gd name="connsiteX0" fmla="*/ 0 w 4835717"/>
                <a:gd name="connsiteY0" fmla="*/ 0 h 278872"/>
                <a:gd name="connsiteX1" fmla="*/ 868697 w 4835717"/>
                <a:gd name="connsiteY1" fmla="*/ 45358 h 278872"/>
                <a:gd name="connsiteX2" fmla="*/ 1946453 w 4835717"/>
                <a:gd name="connsiteY2" fmla="*/ 191514 h 278872"/>
                <a:gd name="connsiteX3" fmla="*/ 3167749 w 4835717"/>
                <a:gd name="connsiteY3" fmla="*/ 45358 h 278872"/>
                <a:gd name="connsiteX4" fmla="*/ 4835717 w 4835717"/>
                <a:gd name="connsiteY4" fmla="*/ 115916 h 278872"/>
                <a:gd name="connsiteX0" fmla="*/ 0 w 4835717"/>
                <a:gd name="connsiteY0" fmla="*/ 0 h 208314"/>
                <a:gd name="connsiteX1" fmla="*/ 868697 w 4835717"/>
                <a:gd name="connsiteY1" fmla="*/ 45358 h 208314"/>
                <a:gd name="connsiteX2" fmla="*/ 1946453 w 4835717"/>
                <a:gd name="connsiteY2" fmla="*/ 191514 h 208314"/>
                <a:gd name="connsiteX3" fmla="*/ 3167749 w 4835717"/>
                <a:gd name="connsiteY3" fmla="*/ 45358 h 208314"/>
                <a:gd name="connsiteX4" fmla="*/ 4835717 w 4835717"/>
                <a:gd name="connsiteY4" fmla="*/ 115916 h 208314"/>
                <a:gd name="connsiteX0" fmla="*/ 0 w 4835717"/>
                <a:gd name="connsiteY0" fmla="*/ 0 h 1131450"/>
                <a:gd name="connsiteX1" fmla="*/ 868697 w 4835717"/>
                <a:gd name="connsiteY1" fmla="*/ 45358 h 1131450"/>
                <a:gd name="connsiteX2" fmla="*/ 1946453 w 4835717"/>
                <a:gd name="connsiteY2" fmla="*/ 191514 h 1131450"/>
                <a:gd name="connsiteX3" fmla="*/ 3259958 w 4835717"/>
                <a:gd name="connsiteY3" fmla="*/ 1118850 h 1131450"/>
                <a:gd name="connsiteX4" fmla="*/ 4835717 w 4835717"/>
                <a:gd name="connsiteY4" fmla="*/ 115916 h 1131450"/>
                <a:gd name="connsiteX0" fmla="*/ 0 w 4835717"/>
                <a:gd name="connsiteY0" fmla="*/ 0 h 1201168"/>
                <a:gd name="connsiteX1" fmla="*/ 868697 w 4835717"/>
                <a:gd name="connsiteY1" fmla="*/ 45358 h 1201168"/>
                <a:gd name="connsiteX2" fmla="*/ 2184253 w 4835717"/>
                <a:gd name="connsiteY2" fmla="*/ 609823 h 1201168"/>
                <a:gd name="connsiteX3" fmla="*/ 3259958 w 4835717"/>
                <a:gd name="connsiteY3" fmla="*/ 1118850 h 1201168"/>
                <a:gd name="connsiteX4" fmla="*/ 4835717 w 4835717"/>
                <a:gd name="connsiteY4" fmla="*/ 115916 h 1201168"/>
                <a:gd name="connsiteX0" fmla="*/ 0 w 4665860"/>
                <a:gd name="connsiteY0" fmla="*/ 0 h 1200328"/>
                <a:gd name="connsiteX1" fmla="*/ 868697 w 4665860"/>
                <a:gd name="connsiteY1" fmla="*/ 45358 h 1200328"/>
                <a:gd name="connsiteX2" fmla="*/ 2184253 w 4665860"/>
                <a:gd name="connsiteY2" fmla="*/ 609823 h 1200328"/>
                <a:gd name="connsiteX3" fmla="*/ 3259958 w 4665860"/>
                <a:gd name="connsiteY3" fmla="*/ 1118850 h 1200328"/>
                <a:gd name="connsiteX4" fmla="*/ 4665860 w 4665860"/>
                <a:gd name="connsiteY4" fmla="*/ 1098690 h 1200328"/>
                <a:gd name="connsiteX0" fmla="*/ 0 w 4665860"/>
                <a:gd name="connsiteY0" fmla="*/ 0 h 1351524"/>
                <a:gd name="connsiteX1" fmla="*/ 868697 w 4665860"/>
                <a:gd name="connsiteY1" fmla="*/ 45358 h 1351524"/>
                <a:gd name="connsiteX2" fmla="*/ 2184253 w 4665860"/>
                <a:gd name="connsiteY2" fmla="*/ 609823 h 1351524"/>
                <a:gd name="connsiteX3" fmla="*/ 3114367 w 4665860"/>
                <a:gd name="connsiteY3" fmla="*/ 1270046 h 1351524"/>
                <a:gd name="connsiteX4" fmla="*/ 4665860 w 4665860"/>
                <a:gd name="connsiteY4" fmla="*/ 1098690 h 1351524"/>
                <a:gd name="connsiteX0" fmla="*/ 0 w 4665860"/>
                <a:gd name="connsiteY0" fmla="*/ 0 h 1366643"/>
                <a:gd name="connsiteX1" fmla="*/ 868697 w 4665860"/>
                <a:gd name="connsiteY1" fmla="*/ 45358 h 1366643"/>
                <a:gd name="connsiteX2" fmla="*/ 2038662 w 4665860"/>
                <a:gd name="connsiteY2" fmla="*/ 519105 h 1366643"/>
                <a:gd name="connsiteX3" fmla="*/ 3114367 w 4665860"/>
                <a:gd name="connsiteY3" fmla="*/ 1270046 h 1366643"/>
                <a:gd name="connsiteX4" fmla="*/ 4665860 w 4665860"/>
                <a:gd name="connsiteY4" fmla="*/ 1098690 h 1366643"/>
                <a:gd name="connsiteX0" fmla="*/ 0 w 4665860"/>
                <a:gd name="connsiteY0" fmla="*/ 0 h 1679115"/>
                <a:gd name="connsiteX1" fmla="*/ 868697 w 4665860"/>
                <a:gd name="connsiteY1" fmla="*/ 45358 h 1679115"/>
                <a:gd name="connsiteX2" fmla="*/ 2038662 w 4665860"/>
                <a:gd name="connsiteY2" fmla="*/ 519105 h 1679115"/>
                <a:gd name="connsiteX3" fmla="*/ 3187163 w 4665860"/>
                <a:gd name="connsiteY3" fmla="*/ 1582518 h 1679115"/>
                <a:gd name="connsiteX4" fmla="*/ 4665860 w 4665860"/>
                <a:gd name="connsiteY4" fmla="*/ 1098690 h 1679115"/>
                <a:gd name="connsiteX0" fmla="*/ 0 w 4665860"/>
                <a:gd name="connsiteY0" fmla="*/ 0 h 2897082"/>
                <a:gd name="connsiteX1" fmla="*/ 868697 w 4665860"/>
                <a:gd name="connsiteY1" fmla="*/ 45358 h 2897082"/>
                <a:gd name="connsiteX2" fmla="*/ 2562792 w 4665860"/>
                <a:gd name="connsiteY2" fmla="*/ 2640889 h 2897082"/>
                <a:gd name="connsiteX3" fmla="*/ 3187163 w 4665860"/>
                <a:gd name="connsiteY3" fmla="*/ 1582518 h 2897082"/>
                <a:gd name="connsiteX4" fmla="*/ 4665860 w 4665860"/>
                <a:gd name="connsiteY4" fmla="*/ 1098690 h 2897082"/>
                <a:gd name="connsiteX0" fmla="*/ 0 w 4665860"/>
                <a:gd name="connsiteY0" fmla="*/ 0 h 2782005"/>
                <a:gd name="connsiteX1" fmla="*/ 165004 w 4665860"/>
                <a:gd name="connsiteY1" fmla="*/ 2429215 h 2782005"/>
                <a:gd name="connsiteX2" fmla="*/ 2562792 w 4665860"/>
                <a:gd name="connsiteY2" fmla="*/ 2640889 h 2782005"/>
                <a:gd name="connsiteX3" fmla="*/ 3187163 w 4665860"/>
                <a:gd name="connsiteY3" fmla="*/ 1582518 h 2782005"/>
                <a:gd name="connsiteX4" fmla="*/ 4665860 w 4665860"/>
                <a:gd name="connsiteY4" fmla="*/ 1098690 h 2782005"/>
                <a:gd name="connsiteX0" fmla="*/ 0 w 4500856"/>
                <a:gd name="connsiteY0" fmla="*/ 1330525 h 1683315"/>
                <a:gd name="connsiteX1" fmla="*/ 2397788 w 4500856"/>
                <a:gd name="connsiteY1" fmla="*/ 1542199 h 1683315"/>
                <a:gd name="connsiteX2" fmla="*/ 3022159 w 4500856"/>
                <a:gd name="connsiteY2" fmla="*/ 483828 h 1683315"/>
                <a:gd name="connsiteX3" fmla="*/ 4500856 w 4500856"/>
                <a:gd name="connsiteY3" fmla="*/ 0 h 1683315"/>
                <a:gd name="connsiteX0" fmla="*/ 0 w 4500856"/>
                <a:gd name="connsiteY0" fmla="*/ 1330525 h 1683315"/>
                <a:gd name="connsiteX1" fmla="*/ 2397788 w 4500856"/>
                <a:gd name="connsiteY1" fmla="*/ 1542199 h 1683315"/>
                <a:gd name="connsiteX2" fmla="*/ 3303635 w 4500856"/>
                <a:gd name="connsiteY2" fmla="*/ 483828 h 1683315"/>
                <a:gd name="connsiteX3" fmla="*/ 4500856 w 4500856"/>
                <a:gd name="connsiteY3" fmla="*/ 0 h 1683315"/>
                <a:gd name="connsiteX0" fmla="*/ 0 w 4500856"/>
                <a:gd name="connsiteY0" fmla="*/ 1330525 h 1673235"/>
                <a:gd name="connsiteX1" fmla="*/ 2397788 w 4500856"/>
                <a:gd name="connsiteY1" fmla="*/ 1542199 h 1673235"/>
                <a:gd name="connsiteX2" fmla="*/ 3454080 w 4500856"/>
                <a:gd name="connsiteY2" fmla="*/ 544307 h 1673235"/>
                <a:gd name="connsiteX3" fmla="*/ 4500856 w 4500856"/>
                <a:gd name="connsiteY3" fmla="*/ 0 h 1673235"/>
                <a:gd name="connsiteX0" fmla="*/ 0 w 4500856"/>
                <a:gd name="connsiteY0" fmla="*/ 1330525 h 1567398"/>
                <a:gd name="connsiteX1" fmla="*/ 2703532 w 4500856"/>
                <a:gd name="connsiteY1" fmla="*/ 1436362 h 1567398"/>
                <a:gd name="connsiteX2" fmla="*/ 3454080 w 4500856"/>
                <a:gd name="connsiteY2" fmla="*/ 544307 h 1567398"/>
                <a:gd name="connsiteX3" fmla="*/ 4500856 w 4500856"/>
                <a:gd name="connsiteY3" fmla="*/ 0 h 1567398"/>
                <a:gd name="connsiteX0" fmla="*/ 0 w 4714538"/>
                <a:gd name="connsiteY0" fmla="*/ 1330525 h 1467441"/>
                <a:gd name="connsiteX1" fmla="*/ 2703532 w 4714538"/>
                <a:gd name="connsiteY1" fmla="*/ 1436362 h 1467441"/>
                <a:gd name="connsiteX2" fmla="*/ 4414984 w 4714538"/>
                <a:gd name="connsiteY2" fmla="*/ 1144051 h 1467441"/>
                <a:gd name="connsiteX3" fmla="*/ 4500856 w 4714538"/>
                <a:gd name="connsiteY3" fmla="*/ 0 h 1467441"/>
                <a:gd name="connsiteX0" fmla="*/ 0 w 4414984"/>
                <a:gd name="connsiteY0" fmla="*/ 186474 h 323390"/>
                <a:gd name="connsiteX1" fmla="*/ 2703532 w 4414984"/>
                <a:gd name="connsiteY1" fmla="*/ 292311 h 323390"/>
                <a:gd name="connsiteX2" fmla="*/ 4414984 w 4414984"/>
                <a:gd name="connsiteY2" fmla="*/ 0 h 323390"/>
                <a:gd name="connsiteX0" fmla="*/ 0 w 4580412"/>
                <a:gd name="connsiteY0" fmla="*/ 0 h 360345"/>
                <a:gd name="connsiteX1" fmla="*/ 2703532 w 4580412"/>
                <a:gd name="connsiteY1" fmla="*/ 105837 h 360345"/>
                <a:gd name="connsiteX2" fmla="*/ 4580412 w 4580412"/>
                <a:gd name="connsiteY2" fmla="*/ 120951 h 360345"/>
                <a:gd name="connsiteX0" fmla="*/ 0 w 4580412"/>
                <a:gd name="connsiteY0" fmla="*/ 32756 h 158752"/>
                <a:gd name="connsiteX1" fmla="*/ 2703532 w 4580412"/>
                <a:gd name="connsiteY1" fmla="*/ 138593 h 158752"/>
                <a:gd name="connsiteX2" fmla="*/ 4580412 w 4580412"/>
                <a:gd name="connsiteY2" fmla="*/ 153707 h 158752"/>
                <a:gd name="connsiteX0" fmla="*/ 0 w 4580412"/>
                <a:gd name="connsiteY0" fmla="*/ 32756 h 153707"/>
                <a:gd name="connsiteX1" fmla="*/ 2625413 w 4580412"/>
                <a:gd name="connsiteY1" fmla="*/ 42838 h 153707"/>
                <a:gd name="connsiteX2" fmla="*/ 4580412 w 4580412"/>
                <a:gd name="connsiteY2" fmla="*/ 153707 h 153707"/>
                <a:gd name="connsiteX0" fmla="*/ 111305 w 4691717"/>
                <a:gd name="connsiteY0" fmla="*/ 81226 h 202177"/>
                <a:gd name="connsiteX1" fmla="*/ 437569 w 4691717"/>
                <a:gd name="connsiteY1" fmla="*/ 1680 h 202177"/>
                <a:gd name="connsiteX2" fmla="*/ 2736718 w 4691717"/>
                <a:gd name="connsiteY2" fmla="*/ 91308 h 202177"/>
                <a:gd name="connsiteX3" fmla="*/ 4691717 w 4691717"/>
                <a:gd name="connsiteY3" fmla="*/ 202177 h 202177"/>
                <a:gd name="connsiteX0" fmla="*/ 0 w 5030745"/>
                <a:gd name="connsiteY0" fmla="*/ 50988 h 202177"/>
                <a:gd name="connsiteX1" fmla="*/ 776597 w 5030745"/>
                <a:gd name="connsiteY1" fmla="*/ 1680 h 202177"/>
                <a:gd name="connsiteX2" fmla="*/ 3075746 w 5030745"/>
                <a:gd name="connsiteY2" fmla="*/ 91308 h 202177"/>
                <a:gd name="connsiteX3" fmla="*/ 5030745 w 5030745"/>
                <a:gd name="connsiteY3" fmla="*/ 202177 h 20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0745" h="202177">
                  <a:moveTo>
                    <a:pt x="0" y="50988"/>
                  </a:moveTo>
                  <a:cubicBezTo>
                    <a:pt x="10722" y="51170"/>
                    <a:pt x="339028" y="0"/>
                    <a:pt x="776597" y="1680"/>
                  </a:cubicBezTo>
                  <a:lnTo>
                    <a:pt x="3075746" y="91308"/>
                  </a:lnTo>
                  <a:cubicBezTo>
                    <a:pt x="3784771" y="124724"/>
                    <a:pt x="4694428" y="48470"/>
                    <a:pt x="5030745" y="202177"/>
                  </a:cubicBezTo>
                </a:path>
              </a:pathLst>
            </a:cu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74675" indent="-574675" algn="ctr" defTabSz="895350">
                <a:tabLst>
                  <a:tab pos="533400" algn="r"/>
                </a:tabLst>
              </a:pPr>
              <a:endParaRPr lang="en-US" sz="1000" smtClean="0"/>
            </a:p>
          </p:txBody>
        </p:sp>
        <p:sp>
          <p:nvSpPr>
            <p:cNvPr id="306" name="Freeform 305"/>
            <p:cNvSpPr/>
            <p:nvPr/>
          </p:nvSpPr>
          <p:spPr bwMode="auto">
            <a:xfrm rot="16200000">
              <a:off x="2713094" y="3403192"/>
              <a:ext cx="5184751" cy="202177"/>
            </a:xfrm>
            <a:custGeom>
              <a:avLst/>
              <a:gdLst>
                <a:gd name="connsiteX0" fmla="*/ 0 w 3930166"/>
                <a:gd name="connsiteY0" fmla="*/ 107517 h 290632"/>
                <a:gd name="connsiteX1" fmla="*/ 665247 w 3930166"/>
                <a:gd name="connsiteY1" fmla="*/ 263753 h 290632"/>
                <a:gd name="connsiteX2" fmla="*/ 1537124 w 3930166"/>
                <a:gd name="connsiteY2" fmla="*/ 112557 h 290632"/>
                <a:gd name="connsiteX3" fmla="*/ 2676108 w 3930166"/>
                <a:gd name="connsiteY3" fmla="*/ 278872 h 290632"/>
                <a:gd name="connsiteX4" fmla="*/ 3744535 w 3930166"/>
                <a:gd name="connsiteY4" fmla="*/ 41999 h 290632"/>
                <a:gd name="connsiteX5" fmla="*/ 3789893 w 3930166"/>
                <a:gd name="connsiteY5" fmla="*/ 26879 h 290632"/>
                <a:gd name="connsiteX0" fmla="*/ 770890 w 4701056"/>
                <a:gd name="connsiteY0" fmla="*/ 107517 h 290632"/>
                <a:gd name="connsiteX1" fmla="*/ 110875 w 4701056"/>
                <a:gd name="connsiteY1" fmla="*/ 112557 h 290632"/>
                <a:gd name="connsiteX2" fmla="*/ 1436137 w 4701056"/>
                <a:gd name="connsiteY2" fmla="*/ 263753 h 290632"/>
                <a:gd name="connsiteX3" fmla="*/ 2308014 w 4701056"/>
                <a:gd name="connsiteY3" fmla="*/ 112557 h 290632"/>
                <a:gd name="connsiteX4" fmla="*/ 3446998 w 4701056"/>
                <a:gd name="connsiteY4" fmla="*/ 278872 h 290632"/>
                <a:gd name="connsiteX5" fmla="*/ 4515425 w 4701056"/>
                <a:gd name="connsiteY5" fmla="*/ 41999 h 290632"/>
                <a:gd name="connsiteX6" fmla="*/ 4560783 w 4701056"/>
                <a:gd name="connsiteY6" fmla="*/ 26879 h 290632"/>
                <a:gd name="connsiteX0" fmla="*/ 901113 w 4831279"/>
                <a:gd name="connsiteY0" fmla="*/ 146156 h 329271"/>
                <a:gd name="connsiteX1" fmla="*/ 119771 w 4831279"/>
                <a:gd name="connsiteY1" fmla="*/ 0 h 329271"/>
                <a:gd name="connsiteX2" fmla="*/ 241098 w 4831279"/>
                <a:gd name="connsiteY2" fmla="*/ 151196 h 329271"/>
                <a:gd name="connsiteX3" fmla="*/ 1566360 w 4831279"/>
                <a:gd name="connsiteY3" fmla="*/ 302392 h 329271"/>
                <a:gd name="connsiteX4" fmla="*/ 2438237 w 4831279"/>
                <a:gd name="connsiteY4" fmla="*/ 151196 h 329271"/>
                <a:gd name="connsiteX5" fmla="*/ 3577221 w 4831279"/>
                <a:gd name="connsiteY5" fmla="*/ 317511 h 329271"/>
                <a:gd name="connsiteX6" fmla="*/ 4645648 w 4831279"/>
                <a:gd name="connsiteY6" fmla="*/ 80638 h 329271"/>
                <a:gd name="connsiteX7" fmla="*/ 4691006 w 4831279"/>
                <a:gd name="connsiteY7" fmla="*/ 65518 h 329271"/>
                <a:gd name="connsiteX0" fmla="*/ 0 w 4929895"/>
                <a:gd name="connsiteY0" fmla="*/ 0 h 354470"/>
                <a:gd name="connsiteX1" fmla="*/ 218387 w 4929895"/>
                <a:gd name="connsiteY1" fmla="*/ 25199 h 354470"/>
                <a:gd name="connsiteX2" fmla="*/ 339714 w 4929895"/>
                <a:gd name="connsiteY2" fmla="*/ 176395 h 354470"/>
                <a:gd name="connsiteX3" fmla="*/ 1664976 w 4929895"/>
                <a:gd name="connsiteY3" fmla="*/ 327591 h 354470"/>
                <a:gd name="connsiteX4" fmla="*/ 2536853 w 4929895"/>
                <a:gd name="connsiteY4" fmla="*/ 176395 h 354470"/>
                <a:gd name="connsiteX5" fmla="*/ 3675837 w 4929895"/>
                <a:gd name="connsiteY5" fmla="*/ 342710 h 354470"/>
                <a:gd name="connsiteX6" fmla="*/ 4744264 w 4929895"/>
                <a:gd name="connsiteY6" fmla="*/ 105837 h 354470"/>
                <a:gd name="connsiteX7" fmla="*/ 4789622 w 4929895"/>
                <a:gd name="connsiteY7" fmla="*/ 90717 h 354470"/>
                <a:gd name="connsiteX0" fmla="*/ 0 w 4929895"/>
                <a:gd name="connsiteY0" fmla="*/ 0 h 354470"/>
                <a:gd name="connsiteX1" fmla="*/ 339714 w 4929895"/>
                <a:gd name="connsiteY1" fmla="*/ 176395 h 354470"/>
                <a:gd name="connsiteX2" fmla="*/ 1664976 w 4929895"/>
                <a:gd name="connsiteY2" fmla="*/ 327591 h 354470"/>
                <a:gd name="connsiteX3" fmla="*/ 2536853 w 4929895"/>
                <a:gd name="connsiteY3" fmla="*/ 176395 h 354470"/>
                <a:gd name="connsiteX4" fmla="*/ 3675837 w 4929895"/>
                <a:gd name="connsiteY4" fmla="*/ 342710 h 354470"/>
                <a:gd name="connsiteX5" fmla="*/ 4744264 w 4929895"/>
                <a:gd name="connsiteY5" fmla="*/ 105837 h 354470"/>
                <a:gd name="connsiteX6" fmla="*/ 4789622 w 4929895"/>
                <a:gd name="connsiteY6" fmla="*/ 90717 h 354470"/>
                <a:gd name="connsiteX0" fmla="*/ 0 w 4929895"/>
                <a:gd name="connsiteY0" fmla="*/ 0 h 354470"/>
                <a:gd name="connsiteX1" fmla="*/ 815314 w 4929895"/>
                <a:gd name="connsiteY1" fmla="*/ 176395 h 354470"/>
                <a:gd name="connsiteX2" fmla="*/ 1664976 w 4929895"/>
                <a:gd name="connsiteY2" fmla="*/ 327591 h 354470"/>
                <a:gd name="connsiteX3" fmla="*/ 2536853 w 4929895"/>
                <a:gd name="connsiteY3" fmla="*/ 176395 h 354470"/>
                <a:gd name="connsiteX4" fmla="*/ 3675837 w 4929895"/>
                <a:gd name="connsiteY4" fmla="*/ 342710 h 354470"/>
                <a:gd name="connsiteX5" fmla="*/ 4744264 w 4929895"/>
                <a:gd name="connsiteY5" fmla="*/ 105837 h 354470"/>
                <a:gd name="connsiteX6" fmla="*/ 4789622 w 4929895"/>
                <a:gd name="connsiteY6" fmla="*/ 90717 h 354470"/>
                <a:gd name="connsiteX0" fmla="*/ 0 w 5046368"/>
                <a:gd name="connsiteY0" fmla="*/ 67199 h 290632"/>
                <a:gd name="connsiteX1" fmla="*/ 931787 w 5046368"/>
                <a:gd name="connsiteY1" fmla="*/ 112557 h 290632"/>
                <a:gd name="connsiteX2" fmla="*/ 1781449 w 5046368"/>
                <a:gd name="connsiteY2" fmla="*/ 263753 h 290632"/>
                <a:gd name="connsiteX3" fmla="*/ 2653326 w 5046368"/>
                <a:gd name="connsiteY3" fmla="*/ 112557 h 290632"/>
                <a:gd name="connsiteX4" fmla="*/ 3792310 w 5046368"/>
                <a:gd name="connsiteY4" fmla="*/ 278872 h 290632"/>
                <a:gd name="connsiteX5" fmla="*/ 4860737 w 5046368"/>
                <a:gd name="connsiteY5" fmla="*/ 41999 h 290632"/>
                <a:gd name="connsiteX6" fmla="*/ 4906095 w 5046368"/>
                <a:gd name="connsiteY6" fmla="*/ 26879 h 290632"/>
                <a:gd name="connsiteX0" fmla="*/ 0 w 5046368"/>
                <a:gd name="connsiteY0" fmla="*/ 67199 h 290632"/>
                <a:gd name="connsiteX1" fmla="*/ 931787 w 5046368"/>
                <a:gd name="connsiteY1" fmla="*/ 112557 h 290632"/>
                <a:gd name="connsiteX2" fmla="*/ 1781449 w 5046368"/>
                <a:gd name="connsiteY2" fmla="*/ 263753 h 290632"/>
                <a:gd name="connsiteX3" fmla="*/ 2653326 w 5046368"/>
                <a:gd name="connsiteY3" fmla="*/ 112557 h 290632"/>
                <a:gd name="connsiteX4" fmla="*/ 3792310 w 5046368"/>
                <a:gd name="connsiteY4" fmla="*/ 278872 h 290632"/>
                <a:gd name="connsiteX5" fmla="*/ 4860737 w 5046368"/>
                <a:gd name="connsiteY5" fmla="*/ 41999 h 290632"/>
                <a:gd name="connsiteX6" fmla="*/ 4906095 w 5046368"/>
                <a:gd name="connsiteY6" fmla="*/ 26879 h 290632"/>
                <a:gd name="connsiteX0" fmla="*/ 0 w 5046368"/>
                <a:gd name="connsiteY0" fmla="*/ 67199 h 319191"/>
                <a:gd name="connsiteX1" fmla="*/ 931787 w 5046368"/>
                <a:gd name="connsiteY1" fmla="*/ 112557 h 319191"/>
                <a:gd name="connsiteX2" fmla="*/ 1781449 w 5046368"/>
                <a:gd name="connsiteY2" fmla="*/ 263753 h 319191"/>
                <a:gd name="connsiteX3" fmla="*/ 2653326 w 5046368"/>
                <a:gd name="connsiteY3" fmla="*/ 283912 h 319191"/>
                <a:gd name="connsiteX4" fmla="*/ 3792310 w 5046368"/>
                <a:gd name="connsiteY4" fmla="*/ 278872 h 319191"/>
                <a:gd name="connsiteX5" fmla="*/ 4860737 w 5046368"/>
                <a:gd name="connsiteY5" fmla="*/ 41999 h 319191"/>
                <a:gd name="connsiteX6" fmla="*/ 4906095 w 5046368"/>
                <a:gd name="connsiteY6" fmla="*/ 26879 h 319191"/>
                <a:gd name="connsiteX0" fmla="*/ 0 w 5046368"/>
                <a:gd name="connsiteY0" fmla="*/ 126837 h 1188568"/>
                <a:gd name="connsiteX1" fmla="*/ 931787 w 5046368"/>
                <a:gd name="connsiteY1" fmla="*/ 172195 h 1188568"/>
                <a:gd name="connsiteX2" fmla="*/ 1781449 w 5046368"/>
                <a:gd name="connsiteY2" fmla="*/ 1160009 h 1188568"/>
                <a:gd name="connsiteX3" fmla="*/ 2653326 w 5046368"/>
                <a:gd name="connsiteY3" fmla="*/ 343550 h 1188568"/>
                <a:gd name="connsiteX4" fmla="*/ 3792310 w 5046368"/>
                <a:gd name="connsiteY4" fmla="*/ 338510 h 1188568"/>
                <a:gd name="connsiteX5" fmla="*/ 4860737 w 5046368"/>
                <a:gd name="connsiteY5" fmla="*/ 101637 h 1188568"/>
                <a:gd name="connsiteX6" fmla="*/ 4906095 w 5046368"/>
                <a:gd name="connsiteY6" fmla="*/ 86517 h 1188568"/>
                <a:gd name="connsiteX0" fmla="*/ 0 w 5046368"/>
                <a:gd name="connsiteY0" fmla="*/ 67199 h 1223008"/>
                <a:gd name="connsiteX1" fmla="*/ 868697 w 5046368"/>
                <a:gd name="connsiteY1" fmla="*/ 1019733 h 1223008"/>
                <a:gd name="connsiteX2" fmla="*/ 1781449 w 5046368"/>
                <a:gd name="connsiteY2" fmla="*/ 1100371 h 1223008"/>
                <a:gd name="connsiteX3" fmla="*/ 2653326 w 5046368"/>
                <a:gd name="connsiteY3" fmla="*/ 283912 h 1223008"/>
                <a:gd name="connsiteX4" fmla="*/ 3792310 w 5046368"/>
                <a:gd name="connsiteY4" fmla="*/ 278872 h 1223008"/>
                <a:gd name="connsiteX5" fmla="*/ 4860737 w 5046368"/>
                <a:gd name="connsiteY5" fmla="*/ 41999 h 1223008"/>
                <a:gd name="connsiteX6" fmla="*/ 4906095 w 5046368"/>
                <a:gd name="connsiteY6" fmla="*/ 26879 h 1223008"/>
                <a:gd name="connsiteX0" fmla="*/ 0 w 5046368"/>
                <a:gd name="connsiteY0" fmla="*/ 974375 h 1223008"/>
                <a:gd name="connsiteX1" fmla="*/ 868697 w 5046368"/>
                <a:gd name="connsiteY1" fmla="*/ 1019733 h 1223008"/>
                <a:gd name="connsiteX2" fmla="*/ 1781449 w 5046368"/>
                <a:gd name="connsiteY2" fmla="*/ 1100371 h 1223008"/>
                <a:gd name="connsiteX3" fmla="*/ 2653326 w 5046368"/>
                <a:gd name="connsiteY3" fmla="*/ 283912 h 1223008"/>
                <a:gd name="connsiteX4" fmla="*/ 3792310 w 5046368"/>
                <a:gd name="connsiteY4" fmla="*/ 278872 h 1223008"/>
                <a:gd name="connsiteX5" fmla="*/ 4860737 w 5046368"/>
                <a:gd name="connsiteY5" fmla="*/ 41999 h 1223008"/>
                <a:gd name="connsiteX6" fmla="*/ 4906095 w 5046368"/>
                <a:gd name="connsiteY6" fmla="*/ 26879 h 1223008"/>
                <a:gd name="connsiteX0" fmla="*/ 0 w 5046368"/>
                <a:gd name="connsiteY0" fmla="*/ 974375 h 1209568"/>
                <a:gd name="connsiteX1" fmla="*/ 868697 w 5046368"/>
                <a:gd name="connsiteY1" fmla="*/ 1019733 h 1209568"/>
                <a:gd name="connsiteX2" fmla="*/ 1781449 w 5046368"/>
                <a:gd name="connsiteY2" fmla="*/ 1100371 h 1209568"/>
                <a:gd name="connsiteX3" fmla="*/ 2779505 w 5046368"/>
                <a:gd name="connsiteY3" fmla="*/ 364550 h 1209568"/>
                <a:gd name="connsiteX4" fmla="*/ 3792310 w 5046368"/>
                <a:gd name="connsiteY4" fmla="*/ 278872 h 1209568"/>
                <a:gd name="connsiteX5" fmla="*/ 4860737 w 5046368"/>
                <a:gd name="connsiteY5" fmla="*/ 41999 h 1209568"/>
                <a:gd name="connsiteX6" fmla="*/ 4906095 w 5046368"/>
                <a:gd name="connsiteY6" fmla="*/ 26879 h 1209568"/>
                <a:gd name="connsiteX0" fmla="*/ 0 w 5046368"/>
                <a:gd name="connsiteY0" fmla="*/ 974375 h 1275086"/>
                <a:gd name="connsiteX1" fmla="*/ 868697 w 5046368"/>
                <a:gd name="connsiteY1" fmla="*/ 1019733 h 1275086"/>
                <a:gd name="connsiteX2" fmla="*/ 1946453 w 5046368"/>
                <a:gd name="connsiteY2" fmla="*/ 1165889 h 1275086"/>
                <a:gd name="connsiteX3" fmla="*/ 2779505 w 5046368"/>
                <a:gd name="connsiteY3" fmla="*/ 364550 h 1275086"/>
                <a:gd name="connsiteX4" fmla="*/ 3792310 w 5046368"/>
                <a:gd name="connsiteY4" fmla="*/ 278872 h 1275086"/>
                <a:gd name="connsiteX5" fmla="*/ 4860737 w 5046368"/>
                <a:gd name="connsiteY5" fmla="*/ 41999 h 1275086"/>
                <a:gd name="connsiteX6" fmla="*/ 4906095 w 5046368"/>
                <a:gd name="connsiteY6" fmla="*/ 26879 h 1275086"/>
                <a:gd name="connsiteX0" fmla="*/ 0 w 5046368"/>
                <a:gd name="connsiteY0" fmla="*/ 974375 h 1167569"/>
                <a:gd name="connsiteX1" fmla="*/ 868697 w 5046368"/>
                <a:gd name="connsiteY1" fmla="*/ 1019733 h 1167569"/>
                <a:gd name="connsiteX2" fmla="*/ 1946453 w 5046368"/>
                <a:gd name="connsiteY2" fmla="*/ 1165889 h 1167569"/>
                <a:gd name="connsiteX3" fmla="*/ 3099806 w 5046368"/>
                <a:gd name="connsiteY3" fmla="*/ 1019733 h 1167569"/>
                <a:gd name="connsiteX4" fmla="*/ 3792310 w 5046368"/>
                <a:gd name="connsiteY4" fmla="*/ 278872 h 1167569"/>
                <a:gd name="connsiteX5" fmla="*/ 4860737 w 5046368"/>
                <a:gd name="connsiteY5" fmla="*/ 41999 h 1167569"/>
                <a:gd name="connsiteX6" fmla="*/ 4906095 w 5046368"/>
                <a:gd name="connsiteY6" fmla="*/ 26879 h 1167569"/>
                <a:gd name="connsiteX0" fmla="*/ 0 w 5046368"/>
                <a:gd name="connsiteY0" fmla="*/ 974375 h 1167569"/>
                <a:gd name="connsiteX1" fmla="*/ 868697 w 5046368"/>
                <a:gd name="connsiteY1" fmla="*/ 1019733 h 1167569"/>
                <a:gd name="connsiteX2" fmla="*/ 1946453 w 5046368"/>
                <a:gd name="connsiteY2" fmla="*/ 1165889 h 1167569"/>
                <a:gd name="connsiteX3" fmla="*/ 3167749 w 5046368"/>
                <a:gd name="connsiteY3" fmla="*/ 1019733 h 1167569"/>
                <a:gd name="connsiteX4" fmla="*/ 3792310 w 5046368"/>
                <a:gd name="connsiteY4" fmla="*/ 278872 h 1167569"/>
                <a:gd name="connsiteX5" fmla="*/ 4860737 w 5046368"/>
                <a:gd name="connsiteY5" fmla="*/ 41999 h 1167569"/>
                <a:gd name="connsiteX6" fmla="*/ 4906095 w 5046368"/>
                <a:gd name="connsiteY6" fmla="*/ 26879 h 1167569"/>
                <a:gd name="connsiteX0" fmla="*/ 0 w 4860737"/>
                <a:gd name="connsiteY0" fmla="*/ 932376 h 1125570"/>
                <a:gd name="connsiteX1" fmla="*/ 868697 w 4860737"/>
                <a:gd name="connsiteY1" fmla="*/ 977734 h 1125570"/>
                <a:gd name="connsiteX2" fmla="*/ 1946453 w 4860737"/>
                <a:gd name="connsiteY2" fmla="*/ 1123890 h 1125570"/>
                <a:gd name="connsiteX3" fmla="*/ 3167749 w 4860737"/>
                <a:gd name="connsiteY3" fmla="*/ 977734 h 1125570"/>
                <a:gd name="connsiteX4" fmla="*/ 3792310 w 4860737"/>
                <a:gd name="connsiteY4" fmla="*/ 236873 h 1125570"/>
                <a:gd name="connsiteX5" fmla="*/ 4860737 w 4860737"/>
                <a:gd name="connsiteY5" fmla="*/ 0 h 1125570"/>
                <a:gd name="connsiteX0" fmla="*/ 0 w 4933466"/>
                <a:gd name="connsiteY0" fmla="*/ 932376 h 1211248"/>
                <a:gd name="connsiteX1" fmla="*/ 868697 w 4933466"/>
                <a:gd name="connsiteY1" fmla="*/ 977734 h 1211248"/>
                <a:gd name="connsiteX2" fmla="*/ 1946453 w 4933466"/>
                <a:gd name="connsiteY2" fmla="*/ 1123890 h 1211248"/>
                <a:gd name="connsiteX3" fmla="*/ 3167749 w 4933466"/>
                <a:gd name="connsiteY3" fmla="*/ 977734 h 1211248"/>
                <a:gd name="connsiteX4" fmla="*/ 4651301 w 4933466"/>
                <a:gd name="connsiteY4" fmla="*/ 1048292 h 1211248"/>
                <a:gd name="connsiteX5" fmla="*/ 4860737 w 4933466"/>
                <a:gd name="connsiteY5" fmla="*/ 0 h 1211248"/>
                <a:gd name="connsiteX0" fmla="*/ 0 w 4651301"/>
                <a:gd name="connsiteY0" fmla="*/ 0 h 278872"/>
                <a:gd name="connsiteX1" fmla="*/ 868697 w 4651301"/>
                <a:gd name="connsiteY1" fmla="*/ 45358 h 278872"/>
                <a:gd name="connsiteX2" fmla="*/ 1946453 w 4651301"/>
                <a:gd name="connsiteY2" fmla="*/ 191514 h 278872"/>
                <a:gd name="connsiteX3" fmla="*/ 3167749 w 4651301"/>
                <a:gd name="connsiteY3" fmla="*/ 45358 h 278872"/>
                <a:gd name="connsiteX4" fmla="*/ 4651301 w 4651301"/>
                <a:gd name="connsiteY4" fmla="*/ 115916 h 278872"/>
                <a:gd name="connsiteX0" fmla="*/ 0 w 4835717"/>
                <a:gd name="connsiteY0" fmla="*/ 0 h 278872"/>
                <a:gd name="connsiteX1" fmla="*/ 868697 w 4835717"/>
                <a:gd name="connsiteY1" fmla="*/ 45358 h 278872"/>
                <a:gd name="connsiteX2" fmla="*/ 1946453 w 4835717"/>
                <a:gd name="connsiteY2" fmla="*/ 191514 h 278872"/>
                <a:gd name="connsiteX3" fmla="*/ 3167749 w 4835717"/>
                <a:gd name="connsiteY3" fmla="*/ 45358 h 278872"/>
                <a:gd name="connsiteX4" fmla="*/ 4835717 w 4835717"/>
                <a:gd name="connsiteY4" fmla="*/ 115916 h 278872"/>
                <a:gd name="connsiteX0" fmla="*/ 0 w 4835717"/>
                <a:gd name="connsiteY0" fmla="*/ 0 h 208314"/>
                <a:gd name="connsiteX1" fmla="*/ 868697 w 4835717"/>
                <a:gd name="connsiteY1" fmla="*/ 45358 h 208314"/>
                <a:gd name="connsiteX2" fmla="*/ 1946453 w 4835717"/>
                <a:gd name="connsiteY2" fmla="*/ 191514 h 208314"/>
                <a:gd name="connsiteX3" fmla="*/ 3167749 w 4835717"/>
                <a:gd name="connsiteY3" fmla="*/ 45358 h 208314"/>
                <a:gd name="connsiteX4" fmla="*/ 4835717 w 4835717"/>
                <a:gd name="connsiteY4" fmla="*/ 115916 h 208314"/>
                <a:gd name="connsiteX0" fmla="*/ 0 w 4835717"/>
                <a:gd name="connsiteY0" fmla="*/ 0 h 1131450"/>
                <a:gd name="connsiteX1" fmla="*/ 868697 w 4835717"/>
                <a:gd name="connsiteY1" fmla="*/ 45358 h 1131450"/>
                <a:gd name="connsiteX2" fmla="*/ 1946453 w 4835717"/>
                <a:gd name="connsiteY2" fmla="*/ 191514 h 1131450"/>
                <a:gd name="connsiteX3" fmla="*/ 3259958 w 4835717"/>
                <a:gd name="connsiteY3" fmla="*/ 1118850 h 1131450"/>
                <a:gd name="connsiteX4" fmla="*/ 4835717 w 4835717"/>
                <a:gd name="connsiteY4" fmla="*/ 115916 h 1131450"/>
                <a:gd name="connsiteX0" fmla="*/ 0 w 4835717"/>
                <a:gd name="connsiteY0" fmla="*/ 0 h 1201168"/>
                <a:gd name="connsiteX1" fmla="*/ 868697 w 4835717"/>
                <a:gd name="connsiteY1" fmla="*/ 45358 h 1201168"/>
                <a:gd name="connsiteX2" fmla="*/ 2184253 w 4835717"/>
                <a:gd name="connsiteY2" fmla="*/ 609823 h 1201168"/>
                <a:gd name="connsiteX3" fmla="*/ 3259958 w 4835717"/>
                <a:gd name="connsiteY3" fmla="*/ 1118850 h 1201168"/>
                <a:gd name="connsiteX4" fmla="*/ 4835717 w 4835717"/>
                <a:gd name="connsiteY4" fmla="*/ 115916 h 1201168"/>
                <a:gd name="connsiteX0" fmla="*/ 0 w 4665860"/>
                <a:gd name="connsiteY0" fmla="*/ 0 h 1200328"/>
                <a:gd name="connsiteX1" fmla="*/ 868697 w 4665860"/>
                <a:gd name="connsiteY1" fmla="*/ 45358 h 1200328"/>
                <a:gd name="connsiteX2" fmla="*/ 2184253 w 4665860"/>
                <a:gd name="connsiteY2" fmla="*/ 609823 h 1200328"/>
                <a:gd name="connsiteX3" fmla="*/ 3259958 w 4665860"/>
                <a:gd name="connsiteY3" fmla="*/ 1118850 h 1200328"/>
                <a:gd name="connsiteX4" fmla="*/ 4665860 w 4665860"/>
                <a:gd name="connsiteY4" fmla="*/ 1098690 h 1200328"/>
                <a:gd name="connsiteX0" fmla="*/ 0 w 4665860"/>
                <a:gd name="connsiteY0" fmla="*/ 0 h 1351524"/>
                <a:gd name="connsiteX1" fmla="*/ 868697 w 4665860"/>
                <a:gd name="connsiteY1" fmla="*/ 45358 h 1351524"/>
                <a:gd name="connsiteX2" fmla="*/ 2184253 w 4665860"/>
                <a:gd name="connsiteY2" fmla="*/ 609823 h 1351524"/>
                <a:gd name="connsiteX3" fmla="*/ 3114367 w 4665860"/>
                <a:gd name="connsiteY3" fmla="*/ 1270046 h 1351524"/>
                <a:gd name="connsiteX4" fmla="*/ 4665860 w 4665860"/>
                <a:gd name="connsiteY4" fmla="*/ 1098690 h 1351524"/>
                <a:gd name="connsiteX0" fmla="*/ 0 w 4665860"/>
                <a:gd name="connsiteY0" fmla="*/ 0 h 1366643"/>
                <a:gd name="connsiteX1" fmla="*/ 868697 w 4665860"/>
                <a:gd name="connsiteY1" fmla="*/ 45358 h 1366643"/>
                <a:gd name="connsiteX2" fmla="*/ 2038662 w 4665860"/>
                <a:gd name="connsiteY2" fmla="*/ 519105 h 1366643"/>
                <a:gd name="connsiteX3" fmla="*/ 3114367 w 4665860"/>
                <a:gd name="connsiteY3" fmla="*/ 1270046 h 1366643"/>
                <a:gd name="connsiteX4" fmla="*/ 4665860 w 4665860"/>
                <a:gd name="connsiteY4" fmla="*/ 1098690 h 1366643"/>
                <a:gd name="connsiteX0" fmla="*/ 0 w 4665860"/>
                <a:gd name="connsiteY0" fmla="*/ 0 h 1679115"/>
                <a:gd name="connsiteX1" fmla="*/ 868697 w 4665860"/>
                <a:gd name="connsiteY1" fmla="*/ 45358 h 1679115"/>
                <a:gd name="connsiteX2" fmla="*/ 2038662 w 4665860"/>
                <a:gd name="connsiteY2" fmla="*/ 519105 h 1679115"/>
                <a:gd name="connsiteX3" fmla="*/ 3187163 w 4665860"/>
                <a:gd name="connsiteY3" fmla="*/ 1582518 h 1679115"/>
                <a:gd name="connsiteX4" fmla="*/ 4665860 w 4665860"/>
                <a:gd name="connsiteY4" fmla="*/ 1098690 h 1679115"/>
                <a:gd name="connsiteX0" fmla="*/ 0 w 4665860"/>
                <a:gd name="connsiteY0" fmla="*/ 0 h 2897082"/>
                <a:gd name="connsiteX1" fmla="*/ 868697 w 4665860"/>
                <a:gd name="connsiteY1" fmla="*/ 45358 h 2897082"/>
                <a:gd name="connsiteX2" fmla="*/ 2562792 w 4665860"/>
                <a:gd name="connsiteY2" fmla="*/ 2640889 h 2897082"/>
                <a:gd name="connsiteX3" fmla="*/ 3187163 w 4665860"/>
                <a:gd name="connsiteY3" fmla="*/ 1582518 h 2897082"/>
                <a:gd name="connsiteX4" fmla="*/ 4665860 w 4665860"/>
                <a:gd name="connsiteY4" fmla="*/ 1098690 h 2897082"/>
                <a:gd name="connsiteX0" fmla="*/ 0 w 4665860"/>
                <a:gd name="connsiteY0" fmla="*/ 0 h 2782005"/>
                <a:gd name="connsiteX1" fmla="*/ 165004 w 4665860"/>
                <a:gd name="connsiteY1" fmla="*/ 2429215 h 2782005"/>
                <a:gd name="connsiteX2" fmla="*/ 2562792 w 4665860"/>
                <a:gd name="connsiteY2" fmla="*/ 2640889 h 2782005"/>
                <a:gd name="connsiteX3" fmla="*/ 3187163 w 4665860"/>
                <a:gd name="connsiteY3" fmla="*/ 1582518 h 2782005"/>
                <a:gd name="connsiteX4" fmla="*/ 4665860 w 4665860"/>
                <a:gd name="connsiteY4" fmla="*/ 1098690 h 2782005"/>
                <a:gd name="connsiteX0" fmla="*/ 0 w 4500856"/>
                <a:gd name="connsiteY0" fmla="*/ 1330525 h 1683315"/>
                <a:gd name="connsiteX1" fmla="*/ 2397788 w 4500856"/>
                <a:gd name="connsiteY1" fmla="*/ 1542199 h 1683315"/>
                <a:gd name="connsiteX2" fmla="*/ 3022159 w 4500856"/>
                <a:gd name="connsiteY2" fmla="*/ 483828 h 1683315"/>
                <a:gd name="connsiteX3" fmla="*/ 4500856 w 4500856"/>
                <a:gd name="connsiteY3" fmla="*/ 0 h 1683315"/>
                <a:gd name="connsiteX0" fmla="*/ 0 w 4500856"/>
                <a:gd name="connsiteY0" fmla="*/ 1330525 h 1683315"/>
                <a:gd name="connsiteX1" fmla="*/ 2397788 w 4500856"/>
                <a:gd name="connsiteY1" fmla="*/ 1542199 h 1683315"/>
                <a:gd name="connsiteX2" fmla="*/ 3303635 w 4500856"/>
                <a:gd name="connsiteY2" fmla="*/ 483828 h 1683315"/>
                <a:gd name="connsiteX3" fmla="*/ 4500856 w 4500856"/>
                <a:gd name="connsiteY3" fmla="*/ 0 h 1683315"/>
                <a:gd name="connsiteX0" fmla="*/ 0 w 4500856"/>
                <a:gd name="connsiteY0" fmla="*/ 1330525 h 1673235"/>
                <a:gd name="connsiteX1" fmla="*/ 2397788 w 4500856"/>
                <a:gd name="connsiteY1" fmla="*/ 1542199 h 1673235"/>
                <a:gd name="connsiteX2" fmla="*/ 3454080 w 4500856"/>
                <a:gd name="connsiteY2" fmla="*/ 544307 h 1673235"/>
                <a:gd name="connsiteX3" fmla="*/ 4500856 w 4500856"/>
                <a:gd name="connsiteY3" fmla="*/ 0 h 1673235"/>
                <a:gd name="connsiteX0" fmla="*/ 0 w 4500856"/>
                <a:gd name="connsiteY0" fmla="*/ 1330525 h 1567398"/>
                <a:gd name="connsiteX1" fmla="*/ 2703532 w 4500856"/>
                <a:gd name="connsiteY1" fmla="*/ 1436362 h 1567398"/>
                <a:gd name="connsiteX2" fmla="*/ 3454080 w 4500856"/>
                <a:gd name="connsiteY2" fmla="*/ 544307 h 1567398"/>
                <a:gd name="connsiteX3" fmla="*/ 4500856 w 4500856"/>
                <a:gd name="connsiteY3" fmla="*/ 0 h 1567398"/>
                <a:gd name="connsiteX0" fmla="*/ 0 w 4714538"/>
                <a:gd name="connsiteY0" fmla="*/ 1330525 h 1467441"/>
                <a:gd name="connsiteX1" fmla="*/ 2703532 w 4714538"/>
                <a:gd name="connsiteY1" fmla="*/ 1436362 h 1467441"/>
                <a:gd name="connsiteX2" fmla="*/ 4414984 w 4714538"/>
                <a:gd name="connsiteY2" fmla="*/ 1144051 h 1467441"/>
                <a:gd name="connsiteX3" fmla="*/ 4500856 w 4714538"/>
                <a:gd name="connsiteY3" fmla="*/ 0 h 1467441"/>
                <a:gd name="connsiteX0" fmla="*/ 0 w 4414984"/>
                <a:gd name="connsiteY0" fmla="*/ 186474 h 323390"/>
                <a:gd name="connsiteX1" fmla="*/ 2703532 w 4414984"/>
                <a:gd name="connsiteY1" fmla="*/ 292311 h 323390"/>
                <a:gd name="connsiteX2" fmla="*/ 4414984 w 4414984"/>
                <a:gd name="connsiteY2" fmla="*/ 0 h 323390"/>
                <a:gd name="connsiteX0" fmla="*/ 0 w 4580412"/>
                <a:gd name="connsiteY0" fmla="*/ 0 h 360345"/>
                <a:gd name="connsiteX1" fmla="*/ 2703532 w 4580412"/>
                <a:gd name="connsiteY1" fmla="*/ 105837 h 360345"/>
                <a:gd name="connsiteX2" fmla="*/ 4580412 w 4580412"/>
                <a:gd name="connsiteY2" fmla="*/ 120951 h 360345"/>
                <a:gd name="connsiteX0" fmla="*/ 0 w 4580412"/>
                <a:gd name="connsiteY0" fmla="*/ 32756 h 158752"/>
                <a:gd name="connsiteX1" fmla="*/ 2703532 w 4580412"/>
                <a:gd name="connsiteY1" fmla="*/ 138593 h 158752"/>
                <a:gd name="connsiteX2" fmla="*/ 4580412 w 4580412"/>
                <a:gd name="connsiteY2" fmla="*/ 153707 h 158752"/>
                <a:gd name="connsiteX0" fmla="*/ 0 w 4580412"/>
                <a:gd name="connsiteY0" fmla="*/ 32756 h 153707"/>
                <a:gd name="connsiteX1" fmla="*/ 2625413 w 4580412"/>
                <a:gd name="connsiteY1" fmla="*/ 42838 h 153707"/>
                <a:gd name="connsiteX2" fmla="*/ 4580412 w 4580412"/>
                <a:gd name="connsiteY2" fmla="*/ 153707 h 153707"/>
                <a:gd name="connsiteX0" fmla="*/ 111305 w 4691717"/>
                <a:gd name="connsiteY0" fmla="*/ 81226 h 202177"/>
                <a:gd name="connsiteX1" fmla="*/ 437569 w 4691717"/>
                <a:gd name="connsiteY1" fmla="*/ 1680 h 202177"/>
                <a:gd name="connsiteX2" fmla="*/ 2736718 w 4691717"/>
                <a:gd name="connsiteY2" fmla="*/ 91308 h 202177"/>
                <a:gd name="connsiteX3" fmla="*/ 4691717 w 4691717"/>
                <a:gd name="connsiteY3" fmla="*/ 202177 h 202177"/>
                <a:gd name="connsiteX0" fmla="*/ 0 w 5030745"/>
                <a:gd name="connsiteY0" fmla="*/ 50988 h 202177"/>
                <a:gd name="connsiteX1" fmla="*/ 776597 w 5030745"/>
                <a:gd name="connsiteY1" fmla="*/ 1680 h 202177"/>
                <a:gd name="connsiteX2" fmla="*/ 3075746 w 5030745"/>
                <a:gd name="connsiteY2" fmla="*/ 91308 h 202177"/>
                <a:gd name="connsiteX3" fmla="*/ 5030745 w 5030745"/>
                <a:gd name="connsiteY3" fmla="*/ 202177 h 20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0745" h="202177">
                  <a:moveTo>
                    <a:pt x="0" y="50988"/>
                  </a:moveTo>
                  <a:cubicBezTo>
                    <a:pt x="10722" y="51170"/>
                    <a:pt x="339028" y="0"/>
                    <a:pt x="776597" y="1680"/>
                  </a:cubicBezTo>
                  <a:lnTo>
                    <a:pt x="3075746" y="91308"/>
                  </a:lnTo>
                  <a:cubicBezTo>
                    <a:pt x="3784771" y="124724"/>
                    <a:pt x="4694428" y="48470"/>
                    <a:pt x="5030745" y="202177"/>
                  </a:cubicBezTo>
                </a:path>
              </a:pathLst>
            </a:cu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74675" indent="-574675" algn="ctr" defTabSz="895350">
                <a:tabLst>
                  <a:tab pos="533400" algn="r"/>
                </a:tabLst>
              </a:pPr>
              <a:endParaRPr lang="en-US" sz="1000" smtClean="0"/>
            </a:p>
          </p:txBody>
        </p:sp>
        <p:sp>
          <p:nvSpPr>
            <p:cNvPr id="307" name="AutoShape 33"/>
            <p:cNvSpPr>
              <a:spLocks noChangeArrowheads="1"/>
            </p:cNvSpPr>
            <p:nvPr/>
          </p:nvSpPr>
          <p:spPr bwMode="auto">
            <a:xfrm>
              <a:off x="183871" y="1593429"/>
              <a:ext cx="338657" cy="467611"/>
            </a:xfrm>
            <a:prstGeom prst="leftRightArrow">
              <a:avLst>
                <a:gd name="adj1" fmla="val 87118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2592" tIns="6479" rIns="2592" bIns="18288">
              <a:spAutoFit/>
            </a:bodyPr>
            <a:lstStyle/>
            <a:p>
              <a:pPr defTabSz="822325"/>
              <a:r>
                <a:rPr lang="en-US" sz="1000" smtClean="0">
                  <a:latin typeface="Calibri"/>
                  <a:cs typeface="Calibri"/>
                </a:rPr>
                <a:t>{</a:t>
              </a:r>
              <a:r>
                <a:rPr lang="en-US" sz="1000" i="1" smtClean="0">
                  <a:latin typeface="Calibri"/>
                  <a:cs typeface="Calibri"/>
                </a:rPr>
                <a:t>v</a:t>
              </a:r>
              <a:r>
                <a:rPr lang="en-US" sz="1000" dirty="0" smtClean="0">
                  <a:latin typeface="Calibri"/>
                  <a:cs typeface="Calibri"/>
                </a:rPr>
                <a:t>}</a:t>
              </a:r>
              <a:endParaRPr lang="en-US" sz="1000" baseline="-25000" dirty="0">
                <a:latin typeface="Calibri"/>
                <a:cs typeface="Calibri"/>
              </a:endParaRPr>
            </a:p>
          </p:txBody>
        </p:sp>
        <p:sp>
          <p:nvSpPr>
            <p:cNvPr id="308" name="AutoShape 33"/>
            <p:cNvSpPr>
              <a:spLocks noChangeArrowheads="1"/>
            </p:cNvSpPr>
            <p:nvPr/>
          </p:nvSpPr>
          <p:spPr bwMode="auto">
            <a:xfrm>
              <a:off x="133067" y="4167296"/>
              <a:ext cx="428427" cy="408370"/>
            </a:xfrm>
            <a:prstGeom prst="leftRightArrow">
              <a:avLst>
                <a:gd name="adj1" fmla="val 100000"/>
                <a:gd name="adj2" fmla="val 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2592" tIns="6479" rIns="2592" bIns="18288">
              <a:spAutoFit/>
            </a:bodyPr>
            <a:lstStyle/>
            <a:p>
              <a:pPr defTabSz="822325"/>
              <a:r>
                <a:rPr lang="en-US" sz="1000" smtClean="0">
                  <a:latin typeface="Calibri"/>
                  <a:cs typeface="Calibri"/>
                </a:rPr>
                <a:t>{</a:t>
              </a:r>
              <a:r>
                <a:rPr lang="en-US" sz="1000" i="1" dirty="0" smtClean="0">
                  <a:latin typeface="Calibri"/>
                  <a:cs typeface="Calibri"/>
                </a:rPr>
                <a:t>w</a:t>
              </a:r>
              <a:r>
                <a:rPr lang="en-US" sz="1000" dirty="0" smtClean="0">
                  <a:latin typeface="Calibri"/>
                  <a:cs typeface="Calibri"/>
                </a:rPr>
                <a:t>}</a:t>
              </a:r>
              <a:endParaRPr lang="en-US" sz="1000" baseline="-25000" dirty="0">
                <a:latin typeface="Calibri"/>
                <a:cs typeface="Calibri"/>
              </a:endParaRPr>
            </a:p>
          </p:txBody>
        </p:sp>
        <p:sp>
          <p:nvSpPr>
            <p:cNvPr id="309" name="Oval 308"/>
            <p:cNvSpPr/>
            <p:nvPr/>
          </p:nvSpPr>
          <p:spPr bwMode="auto">
            <a:xfrm>
              <a:off x="2034935" y="5002330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sp>
          <p:nvSpPr>
            <p:cNvPr id="310" name="Oval 309"/>
            <p:cNvSpPr/>
            <p:nvPr/>
          </p:nvSpPr>
          <p:spPr bwMode="auto">
            <a:xfrm>
              <a:off x="3239125" y="5002330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sp>
          <p:nvSpPr>
            <p:cNvPr id="311" name="Oval 310"/>
            <p:cNvSpPr/>
            <p:nvPr/>
          </p:nvSpPr>
          <p:spPr bwMode="auto">
            <a:xfrm>
              <a:off x="4443315" y="5002330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sp>
          <p:nvSpPr>
            <p:cNvPr id="312" name="Oval 311"/>
            <p:cNvSpPr/>
            <p:nvPr/>
          </p:nvSpPr>
          <p:spPr bwMode="auto">
            <a:xfrm>
              <a:off x="5647504" y="5002330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cxnSp>
          <p:nvCxnSpPr>
            <p:cNvPr id="313" name="Straight Arrow Connector 312"/>
            <p:cNvCxnSpPr>
              <a:endCxn id="275" idx="1"/>
            </p:cNvCxnSpPr>
            <p:nvPr/>
          </p:nvCxnSpPr>
          <p:spPr bwMode="auto">
            <a:xfrm flipV="1">
              <a:off x="2713292" y="4231443"/>
              <a:ext cx="539224" cy="42446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314" name="Straight Arrow Connector 313"/>
            <p:cNvCxnSpPr>
              <a:endCxn id="287" idx="1"/>
            </p:cNvCxnSpPr>
            <p:nvPr/>
          </p:nvCxnSpPr>
          <p:spPr bwMode="auto">
            <a:xfrm flipV="1">
              <a:off x="3917482" y="4231443"/>
              <a:ext cx="539224" cy="42446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315" name="Straight Arrow Connector 314"/>
            <p:cNvCxnSpPr>
              <a:endCxn id="299" idx="1"/>
            </p:cNvCxnSpPr>
            <p:nvPr/>
          </p:nvCxnSpPr>
          <p:spPr bwMode="auto">
            <a:xfrm flipV="1">
              <a:off x="5121671" y="4231443"/>
              <a:ext cx="539224" cy="42446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316" name="Straight Arrow Connector 315"/>
            <p:cNvCxnSpPr>
              <a:stCxn id="300" idx="3"/>
              <a:endCxn id="326" idx="6"/>
            </p:cNvCxnSpPr>
            <p:nvPr/>
          </p:nvCxnSpPr>
          <p:spPr bwMode="auto">
            <a:xfrm rot="5400000">
              <a:off x="6466145" y="3260224"/>
              <a:ext cx="1255404" cy="1535971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317" name="Freeform 316"/>
            <p:cNvSpPr/>
            <p:nvPr/>
          </p:nvSpPr>
          <p:spPr bwMode="auto">
            <a:xfrm rot="5400000" flipV="1">
              <a:off x="1637901" y="4498385"/>
              <a:ext cx="866112" cy="1193746"/>
            </a:xfrm>
            <a:custGeom>
              <a:avLst/>
              <a:gdLst>
                <a:gd name="connsiteX0" fmla="*/ 23757 w 498910"/>
                <a:gd name="connsiteY0" fmla="*/ 1613456 h 1613456"/>
                <a:gd name="connsiteX1" fmla="*/ 496750 w 498910"/>
                <a:gd name="connsiteY1" fmla="*/ 745171 h 1613456"/>
                <a:gd name="connsiteX2" fmla="*/ 36716 w 498910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559387"/>
                <a:gd name="connsiteY0" fmla="*/ 1613456 h 1613456"/>
                <a:gd name="connsiteX1" fmla="*/ 472993 w 559387"/>
                <a:gd name="connsiteY1" fmla="*/ 745171 h 1613456"/>
                <a:gd name="connsiteX2" fmla="*/ 12959 w 559387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300210"/>
                <a:gd name="connsiteY0" fmla="*/ 1613456 h 1613456"/>
                <a:gd name="connsiteX1" fmla="*/ 298050 w 300210"/>
                <a:gd name="connsiteY1" fmla="*/ 745171 h 1613456"/>
                <a:gd name="connsiteX2" fmla="*/ 12959 w 300210"/>
                <a:gd name="connsiteY2" fmla="*/ 0 h 16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10" h="1613456">
                  <a:moveTo>
                    <a:pt x="0" y="1613456"/>
                  </a:moveTo>
                  <a:cubicBezTo>
                    <a:pt x="235416" y="1313768"/>
                    <a:pt x="295890" y="1014080"/>
                    <a:pt x="298050" y="745171"/>
                  </a:cubicBezTo>
                  <a:cubicBezTo>
                    <a:pt x="300210" y="476262"/>
                    <a:pt x="183584" y="119876"/>
                    <a:pt x="12959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74675" indent="-574675" algn="ctr" defTabSz="895350">
                <a:tabLst>
                  <a:tab pos="533400" algn="r"/>
                </a:tabLst>
              </a:pPr>
              <a:endParaRPr lang="en-US" sz="1000" smtClean="0"/>
            </a:p>
          </p:txBody>
        </p:sp>
        <p:sp>
          <p:nvSpPr>
            <p:cNvPr id="318" name="Freeform 317"/>
            <p:cNvSpPr/>
            <p:nvPr/>
          </p:nvSpPr>
          <p:spPr bwMode="auto">
            <a:xfrm rot="5400000" flipV="1">
              <a:off x="2842091" y="4498385"/>
              <a:ext cx="866112" cy="1193746"/>
            </a:xfrm>
            <a:custGeom>
              <a:avLst/>
              <a:gdLst>
                <a:gd name="connsiteX0" fmla="*/ 23757 w 498910"/>
                <a:gd name="connsiteY0" fmla="*/ 1613456 h 1613456"/>
                <a:gd name="connsiteX1" fmla="*/ 496750 w 498910"/>
                <a:gd name="connsiteY1" fmla="*/ 745171 h 1613456"/>
                <a:gd name="connsiteX2" fmla="*/ 36716 w 498910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559387"/>
                <a:gd name="connsiteY0" fmla="*/ 1613456 h 1613456"/>
                <a:gd name="connsiteX1" fmla="*/ 472993 w 559387"/>
                <a:gd name="connsiteY1" fmla="*/ 745171 h 1613456"/>
                <a:gd name="connsiteX2" fmla="*/ 12959 w 559387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300210"/>
                <a:gd name="connsiteY0" fmla="*/ 1613456 h 1613456"/>
                <a:gd name="connsiteX1" fmla="*/ 298050 w 300210"/>
                <a:gd name="connsiteY1" fmla="*/ 745171 h 1613456"/>
                <a:gd name="connsiteX2" fmla="*/ 12959 w 300210"/>
                <a:gd name="connsiteY2" fmla="*/ 0 h 16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10" h="1613456">
                  <a:moveTo>
                    <a:pt x="0" y="1613456"/>
                  </a:moveTo>
                  <a:cubicBezTo>
                    <a:pt x="235416" y="1313768"/>
                    <a:pt x="295890" y="1014080"/>
                    <a:pt x="298050" y="745171"/>
                  </a:cubicBezTo>
                  <a:cubicBezTo>
                    <a:pt x="300210" y="476262"/>
                    <a:pt x="183584" y="119876"/>
                    <a:pt x="12959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74675" indent="-574675" algn="ctr" defTabSz="895350">
                <a:tabLst>
                  <a:tab pos="533400" algn="r"/>
                </a:tabLst>
              </a:pPr>
              <a:endParaRPr lang="en-US" sz="1000" smtClean="0"/>
            </a:p>
          </p:txBody>
        </p:sp>
        <p:sp>
          <p:nvSpPr>
            <p:cNvPr id="319" name="Freeform 318"/>
            <p:cNvSpPr/>
            <p:nvPr/>
          </p:nvSpPr>
          <p:spPr bwMode="auto">
            <a:xfrm rot="5400000" flipV="1">
              <a:off x="4046281" y="4498385"/>
              <a:ext cx="866112" cy="1193746"/>
            </a:xfrm>
            <a:custGeom>
              <a:avLst/>
              <a:gdLst>
                <a:gd name="connsiteX0" fmla="*/ 23757 w 498910"/>
                <a:gd name="connsiteY0" fmla="*/ 1613456 h 1613456"/>
                <a:gd name="connsiteX1" fmla="*/ 496750 w 498910"/>
                <a:gd name="connsiteY1" fmla="*/ 745171 h 1613456"/>
                <a:gd name="connsiteX2" fmla="*/ 36716 w 498910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559387"/>
                <a:gd name="connsiteY0" fmla="*/ 1613456 h 1613456"/>
                <a:gd name="connsiteX1" fmla="*/ 472993 w 559387"/>
                <a:gd name="connsiteY1" fmla="*/ 745171 h 1613456"/>
                <a:gd name="connsiteX2" fmla="*/ 12959 w 559387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300210"/>
                <a:gd name="connsiteY0" fmla="*/ 1613456 h 1613456"/>
                <a:gd name="connsiteX1" fmla="*/ 298050 w 300210"/>
                <a:gd name="connsiteY1" fmla="*/ 745171 h 1613456"/>
                <a:gd name="connsiteX2" fmla="*/ 12959 w 300210"/>
                <a:gd name="connsiteY2" fmla="*/ 0 h 16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10" h="1613456">
                  <a:moveTo>
                    <a:pt x="0" y="1613456"/>
                  </a:moveTo>
                  <a:cubicBezTo>
                    <a:pt x="235416" y="1313768"/>
                    <a:pt x="295890" y="1014080"/>
                    <a:pt x="298050" y="745171"/>
                  </a:cubicBezTo>
                  <a:cubicBezTo>
                    <a:pt x="300210" y="476262"/>
                    <a:pt x="183584" y="119876"/>
                    <a:pt x="12959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74675" indent="-574675" algn="ctr" defTabSz="895350">
                <a:tabLst>
                  <a:tab pos="533400" algn="r"/>
                </a:tabLst>
              </a:pPr>
              <a:endParaRPr lang="en-US" sz="1000" smtClean="0"/>
            </a:p>
          </p:txBody>
        </p:sp>
        <p:sp>
          <p:nvSpPr>
            <p:cNvPr id="320" name="Freeform 319"/>
            <p:cNvSpPr/>
            <p:nvPr/>
          </p:nvSpPr>
          <p:spPr bwMode="auto">
            <a:xfrm rot="5400000" flipV="1">
              <a:off x="5250470" y="4498385"/>
              <a:ext cx="866111" cy="1193746"/>
            </a:xfrm>
            <a:custGeom>
              <a:avLst/>
              <a:gdLst>
                <a:gd name="connsiteX0" fmla="*/ 23757 w 498910"/>
                <a:gd name="connsiteY0" fmla="*/ 1613456 h 1613456"/>
                <a:gd name="connsiteX1" fmla="*/ 496750 w 498910"/>
                <a:gd name="connsiteY1" fmla="*/ 745171 h 1613456"/>
                <a:gd name="connsiteX2" fmla="*/ 36716 w 498910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559387"/>
                <a:gd name="connsiteY0" fmla="*/ 1613456 h 1613456"/>
                <a:gd name="connsiteX1" fmla="*/ 472993 w 559387"/>
                <a:gd name="connsiteY1" fmla="*/ 745171 h 1613456"/>
                <a:gd name="connsiteX2" fmla="*/ 12959 w 559387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300210"/>
                <a:gd name="connsiteY0" fmla="*/ 1613456 h 1613456"/>
                <a:gd name="connsiteX1" fmla="*/ 298050 w 300210"/>
                <a:gd name="connsiteY1" fmla="*/ 745171 h 1613456"/>
                <a:gd name="connsiteX2" fmla="*/ 12959 w 300210"/>
                <a:gd name="connsiteY2" fmla="*/ 0 h 16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10" h="1613456">
                  <a:moveTo>
                    <a:pt x="0" y="1613456"/>
                  </a:moveTo>
                  <a:cubicBezTo>
                    <a:pt x="235416" y="1313768"/>
                    <a:pt x="295890" y="1014080"/>
                    <a:pt x="298050" y="745171"/>
                  </a:cubicBezTo>
                  <a:cubicBezTo>
                    <a:pt x="300210" y="476262"/>
                    <a:pt x="183584" y="119876"/>
                    <a:pt x="12959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74675" indent="-574675" algn="ctr" defTabSz="895350">
                <a:tabLst>
                  <a:tab pos="533400" algn="r"/>
                </a:tabLst>
              </a:pPr>
              <a:endParaRPr lang="en-US" sz="1000" smtClean="0"/>
            </a:p>
          </p:txBody>
        </p:sp>
        <p:sp>
          <p:nvSpPr>
            <p:cNvPr id="321" name="Oval 320"/>
            <p:cNvSpPr/>
            <p:nvPr/>
          </p:nvSpPr>
          <p:spPr bwMode="auto">
            <a:xfrm>
              <a:off x="1417662" y="4610191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cxnSp>
          <p:nvCxnSpPr>
            <p:cNvPr id="322" name="Straight Arrow Connector 321"/>
            <p:cNvCxnSpPr/>
            <p:nvPr/>
          </p:nvCxnSpPr>
          <p:spPr bwMode="auto">
            <a:xfrm>
              <a:off x="380882" y="4653380"/>
              <a:ext cx="1038003" cy="1588"/>
            </a:xfrm>
            <a:prstGeom prst="straightConnector1">
              <a:avLst/>
            </a:prstGeom>
            <a:solidFill>
              <a:schemeClr val="bg1"/>
            </a:solidFill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323" name="Oval 322"/>
            <p:cNvSpPr/>
            <p:nvPr/>
          </p:nvSpPr>
          <p:spPr bwMode="auto">
            <a:xfrm>
              <a:off x="2621852" y="4610191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sp>
          <p:nvSpPr>
            <p:cNvPr id="324" name="Oval 323"/>
            <p:cNvSpPr/>
            <p:nvPr/>
          </p:nvSpPr>
          <p:spPr bwMode="auto">
            <a:xfrm>
              <a:off x="3826042" y="4610191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sp>
          <p:nvSpPr>
            <p:cNvPr id="325" name="Oval 324"/>
            <p:cNvSpPr/>
            <p:nvPr/>
          </p:nvSpPr>
          <p:spPr bwMode="auto">
            <a:xfrm>
              <a:off x="5030232" y="4610191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sp>
          <p:nvSpPr>
            <p:cNvPr id="326" name="Oval 325"/>
            <p:cNvSpPr/>
            <p:nvPr/>
          </p:nvSpPr>
          <p:spPr bwMode="auto">
            <a:xfrm>
              <a:off x="6234421" y="4610191"/>
              <a:ext cx="91440" cy="9144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sp>
          <p:nvSpPr>
            <p:cNvPr id="327" name="Oval 326"/>
            <p:cNvSpPr/>
            <p:nvPr/>
          </p:nvSpPr>
          <p:spPr bwMode="auto">
            <a:xfrm>
              <a:off x="293797" y="4610191"/>
              <a:ext cx="91440" cy="9144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cxnSp>
          <p:nvCxnSpPr>
            <p:cNvPr id="328" name="Straight Arrow Connector 327"/>
            <p:cNvCxnSpPr>
              <a:stCxn id="250" idx="6"/>
              <a:endCxn id="257" idx="2"/>
            </p:cNvCxnSpPr>
            <p:nvPr/>
          </p:nvCxnSpPr>
          <p:spPr bwMode="auto">
            <a:xfrm flipV="1">
              <a:off x="1509102" y="1688306"/>
              <a:ext cx="525833" cy="392139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329" name="Straight Arrow Connector 328"/>
            <p:cNvCxnSpPr>
              <a:stCxn id="321" idx="6"/>
              <a:endCxn id="263" idx="1"/>
            </p:cNvCxnSpPr>
            <p:nvPr/>
          </p:nvCxnSpPr>
          <p:spPr bwMode="auto">
            <a:xfrm flipV="1">
              <a:off x="1509102" y="4231443"/>
              <a:ext cx="539224" cy="42446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sp>
          <p:nvSpPr>
            <p:cNvPr id="330" name="Rounded Rectangle 329"/>
            <p:cNvSpPr/>
            <p:nvPr/>
          </p:nvSpPr>
          <p:spPr bwMode="auto">
            <a:xfrm>
              <a:off x="6109538" y="1538466"/>
              <a:ext cx="2094778" cy="3989845"/>
            </a:xfrm>
            <a:prstGeom prst="roundRect">
              <a:avLst>
                <a:gd name="adj" fmla="val 3165"/>
              </a:avLst>
            </a:prstGeom>
            <a:solidFill>
              <a:srgbClr val="FF0000">
                <a:alpha val="20000"/>
              </a:srgbClr>
            </a:solidFill>
            <a:ln w="15875" cap="flat" cmpd="sng" algn="ctr">
              <a:solidFill>
                <a:srgbClr val="FF000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sp>
          <p:nvSpPr>
            <p:cNvPr id="331" name="Rounded Rectangle 330"/>
            <p:cNvSpPr/>
            <p:nvPr/>
          </p:nvSpPr>
          <p:spPr bwMode="auto">
            <a:xfrm>
              <a:off x="5403185" y="1514632"/>
              <a:ext cx="553056" cy="1099957"/>
            </a:xfrm>
            <a:prstGeom prst="roundRect">
              <a:avLst>
                <a:gd name="adj" fmla="val 12224"/>
              </a:avLst>
            </a:prstGeom>
            <a:solidFill>
              <a:srgbClr val="FF0000">
                <a:alpha val="20000"/>
              </a:srgbClr>
            </a:solidFill>
            <a:ln w="15875" cap="flat" cmpd="sng" algn="ctr">
              <a:solidFill>
                <a:srgbClr val="FF000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sp>
          <p:nvSpPr>
            <p:cNvPr id="332" name="Rounded Rectangle 331"/>
            <p:cNvSpPr/>
            <p:nvPr/>
          </p:nvSpPr>
          <p:spPr bwMode="auto">
            <a:xfrm>
              <a:off x="5403185" y="4115987"/>
              <a:ext cx="553056" cy="1099957"/>
            </a:xfrm>
            <a:prstGeom prst="roundRect">
              <a:avLst>
                <a:gd name="adj" fmla="val 12224"/>
              </a:avLst>
            </a:prstGeom>
            <a:solidFill>
              <a:srgbClr val="FF0000">
                <a:alpha val="20000"/>
              </a:srgbClr>
            </a:solidFill>
            <a:ln w="15875" cap="flat" cmpd="sng" algn="ctr">
              <a:solidFill>
                <a:srgbClr val="FF000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sp>
          <p:nvSpPr>
            <p:cNvPr id="333" name="Rounded Rectangle 332"/>
            <p:cNvSpPr/>
            <p:nvPr/>
          </p:nvSpPr>
          <p:spPr bwMode="auto">
            <a:xfrm>
              <a:off x="4891990" y="1421911"/>
              <a:ext cx="3435227" cy="4254903"/>
            </a:xfrm>
            <a:prstGeom prst="roundRect">
              <a:avLst>
                <a:gd name="adj" fmla="val 3165"/>
              </a:avLst>
            </a:prstGeom>
            <a:solidFill>
              <a:srgbClr val="FF0000">
                <a:alpha val="20000"/>
              </a:srgbClr>
            </a:solidFill>
            <a:ln w="15875" cap="flat" cmpd="sng" algn="ctr">
              <a:solidFill>
                <a:srgbClr val="FF000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sp>
          <p:nvSpPr>
            <p:cNvPr id="334" name="Rounded Rectangle 333"/>
            <p:cNvSpPr/>
            <p:nvPr/>
          </p:nvSpPr>
          <p:spPr bwMode="auto">
            <a:xfrm>
              <a:off x="4220258" y="1514632"/>
              <a:ext cx="553056" cy="1099957"/>
            </a:xfrm>
            <a:prstGeom prst="roundRect">
              <a:avLst>
                <a:gd name="adj" fmla="val 12224"/>
              </a:avLst>
            </a:prstGeom>
            <a:solidFill>
              <a:srgbClr val="FF0000">
                <a:alpha val="20000"/>
              </a:srgbClr>
            </a:solidFill>
            <a:ln w="15875" cap="flat" cmpd="sng" algn="ctr">
              <a:solidFill>
                <a:srgbClr val="FF000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sp>
          <p:nvSpPr>
            <p:cNvPr id="335" name="Rounded Rectangle 334"/>
            <p:cNvSpPr/>
            <p:nvPr/>
          </p:nvSpPr>
          <p:spPr bwMode="auto">
            <a:xfrm>
              <a:off x="4220258" y="4115987"/>
              <a:ext cx="553056" cy="1099957"/>
            </a:xfrm>
            <a:prstGeom prst="roundRect">
              <a:avLst>
                <a:gd name="adj" fmla="val 12224"/>
              </a:avLst>
            </a:prstGeom>
            <a:solidFill>
              <a:srgbClr val="FF0000">
                <a:alpha val="20000"/>
              </a:srgbClr>
            </a:solidFill>
            <a:ln w="15875" cap="flat" cmpd="sng" algn="ctr">
              <a:solidFill>
                <a:srgbClr val="FF000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sp>
          <p:nvSpPr>
            <p:cNvPr id="336" name="Rounded Rectangle 335"/>
            <p:cNvSpPr/>
            <p:nvPr/>
          </p:nvSpPr>
          <p:spPr bwMode="auto">
            <a:xfrm>
              <a:off x="3674443" y="1305356"/>
              <a:ext cx="4765434" cy="4499477"/>
            </a:xfrm>
            <a:prstGeom prst="roundRect">
              <a:avLst>
                <a:gd name="adj" fmla="val 3165"/>
              </a:avLst>
            </a:prstGeom>
            <a:solidFill>
              <a:srgbClr val="FF0000">
                <a:alpha val="20000"/>
              </a:srgbClr>
            </a:solidFill>
            <a:ln w="15875" cap="flat" cmpd="sng" algn="ctr">
              <a:solidFill>
                <a:srgbClr val="FF000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sp>
          <p:nvSpPr>
            <p:cNvPr id="337" name="Rounded Rectangle 336"/>
            <p:cNvSpPr/>
            <p:nvPr/>
          </p:nvSpPr>
          <p:spPr bwMode="auto">
            <a:xfrm>
              <a:off x="2991243" y="1514632"/>
              <a:ext cx="553056" cy="1099957"/>
            </a:xfrm>
            <a:prstGeom prst="roundRect">
              <a:avLst>
                <a:gd name="adj" fmla="val 12224"/>
              </a:avLst>
            </a:prstGeom>
            <a:solidFill>
              <a:srgbClr val="FF0000">
                <a:alpha val="20000"/>
              </a:srgbClr>
            </a:solidFill>
            <a:ln w="15875" cap="flat" cmpd="sng" algn="ctr">
              <a:solidFill>
                <a:srgbClr val="FF000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sp>
          <p:nvSpPr>
            <p:cNvPr id="338" name="Rounded Rectangle 337"/>
            <p:cNvSpPr/>
            <p:nvPr/>
          </p:nvSpPr>
          <p:spPr bwMode="auto">
            <a:xfrm>
              <a:off x="2991243" y="4115987"/>
              <a:ext cx="553056" cy="1099957"/>
            </a:xfrm>
            <a:prstGeom prst="roundRect">
              <a:avLst>
                <a:gd name="adj" fmla="val 12224"/>
              </a:avLst>
            </a:prstGeom>
            <a:solidFill>
              <a:srgbClr val="FF0000">
                <a:alpha val="20000"/>
              </a:srgbClr>
            </a:solidFill>
            <a:ln w="15875" cap="flat" cmpd="sng" algn="ctr">
              <a:solidFill>
                <a:srgbClr val="FF000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sp>
          <p:nvSpPr>
            <p:cNvPr id="339" name="Rounded Rectangle 338"/>
            <p:cNvSpPr/>
            <p:nvPr/>
          </p:nvSpPr>
          <p:spPr bwMode="auto">
            <a:xfrm>
              <a:off x="2456897" y="1188800"/>
              <a:ext cx="6095639" cy="4733810"/>
            </a:xfrm>
            <a:prstGeom prst="roundRect">
              <a:avLst>
                <a:gd name="adj" fmla="val 3165"/>
              </a:avLst>
            </a:prstGeom>
            <a:solidFill>
              <a:srgbClr val="FF0000">
                <a:alpha val="20000"/>
              </a:srgbClr>
            </a:solidFill>
            <a:ln w="15875" cap="flat" cmpd="sng" algn="ctr">
              <a:solidFill>
                <a:srgbClr val="FF000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sp>
          <p:nvSpPr>
            <p:cNvPr id="340" name="Rounded Rectangle 339"/>
            <p:cNvSpPr/>
            <p:nvPr/>
          </p:nvSpPr>
          <p:spPr bwMode="auto">
            <a:xfrm>
              <a:off x="1782712" y="1514632"/>
              <a:ext cx="553056" cy="1099957"/>
            </a:xfrm>
            <a:prstGeom prst="roundRect">
              <a:avLst>
                <a:gd name="adj" fmla="val 12224"/>
              </a:avLst>
            </a:prstGeom>
            <a:solidFill>
              <a:srgbClr val="FF0000">
                <a:alpha val="20000"/>
              </a:srgbClr>
            </a:solidFill>
            <a:ln w="15875" cap="flat" cmpd="sng" algn="ctr">
              <a:solidFill>
                <a:srgbClr val="FF000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sp>
          <p:nvSpPr>
            <p:cNvPr id="341" name="Rounded Rectangle 340"/>
            <p:cNvSpPr/>
            <p:nvPr/>
          </p:nvSpPr>
          <p:spPr bwMode="auto">
            <a:xfrm>
              <a:off x="1782712" y="4115987"/>
              <a:ext cx="553056" cy="1099957"/>
            </a:xfrm>
            <a:prstGeom prst="roundRect">
              <a:avLst>
                <a:gd name="adj" fmla="val 12224"/>
              </a:avLst>
            </a:prstGeom>
            <a:solidFill>
              <a:srgbClr val="FF0000">
                <a:alpha val="20000"/>
              </a:srgbClr>
            </a:solidFill>
            <a:ln w="15875" cap="flat" cmpd="sng" algn="ctr">
              <a:solidFill>
                <a:srgbClr val="FF000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endParaRPr lang="en-US" sz="1000" smtClean="0"/>
            </a:p>
          </p:txBody>
        </p:sp>
        <p:sp>
          <p:nvSpPr>
            <p:cNvPr id="342" name="AutoShape 33"/>
            <p:cNvSpPr>
              <a:spLocks noChangeArrowheads="1"/>
            </p:cNvSpPr>
            <p:nvPr/>
          </p:nvSpPr>
          <p:spPr bwMode="auto">
            <a:xfrm>
              <a:off x="1920270" y="1222669"/>
              <a:ext cx="338657" cy="40837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592" tIns="6479" rIns="2592" bIns="18288">
              <a:spAutoFit/>
            </a:bodyPr>
            <a:lstStyle/>
            <a:p>
              <a:pPr defTabSz="822325"/>
              <a:r>
                <a:rPr lang="en-US" sz="1000" smtClean="0">
                  <a:latin typeface="Calibri"/>
                  <a:cs typeface="Calibri"/>
                </a:rPr>
                <a:t>{</a:t>
              </a:r>
              <a:r>
                <a:rPr lang="en-US" sz="1000" i="1" smtClean="0">
                  <a:latin typeface="Calibri"/>
                  <a:cs typeface="Calibri"/>
                </a:rPr>
                <a:t>v</a:t>
              </a:r>
              <a:r>
                <a:rPr lang="en-US" sz="1000" dirty="0" smtClean="0">
                  <a:latin typeface="Calibri"/>
                  <a:cs typeface="Calibri"/>
                </a:rPr>
                <a:t>}</a:t>
              </a:r>
              <a:endParaRPr lang="en-US" sz="1000" baseline="-25000" dirty="0">
                <a:latin typeface="Calibri"/>
                <a:cs typeface="Calibri"/>
              </a:endParaRPr>
            </a:p>
          </p:txBody>
        </p:sp>
        <p:sp>
          <p:nvSpPr>
            <p:cNvPr id="343" name="AutoShape 33"/>
            <p:cNvSpPr>
              <a:spLocks noChangeArrowheads="1"/>
            </p:cNvSpPr>
            <p:nvPr/>
          </p:nvSpPr>
          <p:spPr bwMode="auto">
            <a:xfrm>
              <a:off x="3115994" y="1222669"/>
              <a:ext cx="338657" cy="40837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592" tIns="6479" rIns="2592" bIns="18288">
              <a:spAutoFit/>
            </a:bodyPr>
            <a:lstStyle/>
            <a:p>
              <a:pPr defTabSz="822325"/>
              <a:r>
                <a:rPr lang="en-US" sz="1000" smtClean="0">
                  <a:latin typeface="Calibri"/>
                  <a:cs typeface="Calibri"/>
                </a:rPr>
                <a:t>{</a:t>
              </a:r>
              <a:r>
                <a:rPr lang="en-US" sz="1000" i="1" smtClean="0">
                  <a:latin typeface="Calibri"/>
                  <a:cs typeface="Calibri"/>
                </a:rPr>
                <a:t>v</a:t>
              </a:r>
              <a:r>
                <a:rPr lang="en-US" sz="1000" dirty="0" smtClean="0">
                  <a:latin typeface="Calibri"/>
                  <a:cs typeface="Calibri"/>
                </a:rPr>
                <a:t>}</a:t>
              </a:r>
              <a:endParaRPr lang="en-US" sz="1000" baseline="-25000" dirty="0">
                <a:latin typeface="Calibri"/>
                <a:cs typeface="Calibri"/>
              </a:endParaRPr>
            </a:p>
          </p:txBody>
        </p:sp>
        <p:sp>
          <p:nvSpPr>
            <p:cNvPr id="344" name="AutoShape 33"/>
            <p:cNvSpPr>
              <a:spLocks noChangeArrowheads="1"/>
            </p:cNvSpPr>
            <p:nvPr/>
          </p:nvSpPr>
          <p:spPr bwMode="auto">
            <a:xfrm>
              <a:off x="4328651" y="1222669"/>
              <a:ext cx="338657" cy="40837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592" tIns="6479" rIns="2592" bIns="18288">
              <a:spAutoFit/>
            </a:bodyPr>
            <a:lstStyle/>
            <a:p>
              <a:pPr defTabSz="822325"/>
              <a:r>
                <a:rPr lang="en-US" sz="1000" smtClean="0">
                  <a:latin typeface="Calibri"/>
                  <a:cs typeface="Calibri"/>
                </a:rPr>
                <a:t>{</a:t>
              </a:r>
              <a:r>
                <a:rPr lang="en-US" sz="1000" i="1" smtClean="0">
                  <a:latin typeface="Calibri"/>
                  <a:cs typeface="Calibri"/>
                </a:rPr>
                <a:t>v</a:t>
              </a:r>
              <a:r>
                <a:rPr lang="en-US" sz="1000" dirty="0" smtClean="0">
                  <a:latin typeface="Calibri"/>
                  <a:cs typeface="Calibri"/>
                </a:rPr>
                <a:t>}</a:t>
              </a:r>
              <a:endParaRPr lang="en-US" sz="1000" baseline="-25000" dirty="0">
                <a:latin typeface="Calibri"/>
                <a:cs typeface="Calibri"/>
              </a:endParaRPr>
            </a:p>
          </p:txBody>
        </p:sp>
        <p:sp>
          <p:nvSpPr>
            <p:cNvPr id="345" name="AutoShape 33"/>
            <p:cNvSpPr>
              <a:spLocks noChangeArrowheads="1"/>
            </p:cNvSpPr>
            <p:nvPr/>
          </p:nvSpPr>
          <p:spPr bwMode="auto">
            <a:xfrm>
              <a:off x="5529500" y="1222669"/>
              <a:ext cx="338657" cy="40837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592" tIns="6479" rIns="2592" bIns="18288">
              <a:spAutoFit/>
            </a:bodyPr>
            <a:lstStyle/>
            <a:p>
              <a:pPr defTabSz="822325"/>
              <a:r>
                <a:rPr lang="en-US" sz="1000" smtClean="0">
                  <a:latin typeface="Calibri"/>
                  <a:cs typeface="Calibri"/>
                </a:rPr>
                <a:t>{</a:t>
              </a:r>
              <a:r>
                <a:rPr lang="en-US" sz="1000" i="1" smtClean="0">
                  <a:latin typeface="Calibri"/>
                  <a:cs typeface="Calibri"/>
                </a:rPr>
                <a:t>v</a:t>
              </a:r>
              <a:r>
                <a:rPr lang="en-US" sz="1000" dirty="0" smtClean="0">
                  <a:latin typeface="Calibri"/>
                  <a:cs typeface="Calibri"/>
                </a:rPr>
                <a:t>}</a:t>
              </a:r>
              <a:endParaRPr lang="en-US" sz="1000" baseline="-25000" dirty="0">
                <a:latin typeface="Calibri"/>
                <a:cs typeface="Calibri"/>
              </a:endParaRPr>
            </a:p>
          </p:txBody>
        </p:sp>
        <p:sp>
          <p:nvSpPr>
            <p:cNvPr id="346" name="AutoShape 33"/>
            <p:cNvSpPr>
              <a:spLocks noChangeArrowheads="1"/>
            </p:cNvSpPr>
            <p:nvPr/>
          </p:nvSpPr>
          <p:spPr bwMode="auto">
            <a:xfrm>
              <a:off x="2500476" y="1593429"/>
              <a:ext cx="338657" cy="467611"/>
            </a:xfrm>
            <a:prstGeom prst="leftRightArrow">
              <a:avLst>
                <a:gd name="adj1" fmla="val 87118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592" tIns="6479" rIns="2592" bIns="18288">
              <a:spAutoFit/>
            </a:bodyPr>
            <a:lstStyle/>
            <a:p>
              <a:pPr defTabSz="822325"/>
              <a:r>
                <a:rPr lang="en-US" sz="1000" smtClean="0">
                  <a:latin typeface="Calibri"/>
                  <a:cs typeface="Calibri"/>
                </a:rPr>
                <a:t>{</a:t>
              </a:r>
              <a:r>
                <a:rPr lang="en-US" sz="1000" i="1" smtClean="0">
                  <a:latin typeface="Calibri"/>
                  <a:cs typeface="Calibri"/>
                </a:rPr>
                <a:t>v</a:t>
              </a:r>
              <a:r>
                <a:rPr lang="en-US" sz="1000" dirty="0" smtClean="0">
                  <a:latin typeface="Calibri"/>
                  <a:cs typeface="Calibri"/>
                </a:rPr>
                <a:t>}</a:t>
              </a:r>
              <a:endParaRPr lang="en-US" sz="1000" baseline="-25000" dirty="0">
                <a:latin typeface="Calibri"/>
                <a:cs typeface="Calibri"/>
              </a:endParaRPr>
            </a:p>
          </p:txBody>
        </p:sp>
        <p:sp>
          <p:nvSpPr>
            <p:cNvPr id="347" name="AutoShape 33"/>
            <p:cNvSpPr>
              <a:spLocks noChangeArrowheads="1"/>
            </p:cNvSpPr>
            <p:nvPr/>
          </p:nvSpPr>
          <p:spPr bwMode="auto">
            <a:xfrm>
              <a:off x="3701640" y="1593429"/>
              <a:ext cx="338657" cy="467611"/>
            </a:xfrm>
            <a:prstGeom prst="leftRightArrow">
              <a:avLst>
                <a:gd name="adj1" fmla="val 87118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592" tIns="6479" rIns="2592" bIns="18288">
              <a:spAutoFit/>
            </a:bodyPr>
            <a:lstStyle/>
            <a:p>
              <a:pPr defTabSz="822325"/>
              <a:r>
                <a:rPr lang="en-US" sz="1000" smtClean="0">
                  <a:latin typeface="Calibri"/>
                  <a:cs typeface="Calibri"/>
                </a:rPr>
                <a:t>{</a:t>
              </a:r>
              <a:r>
                <a:rPr lang="en-US" sz="1000" i="1" smtClean="0">
                  <a:latin typeface="Calibri"/>
                  <a:cs typeface="Calibri"/>
                </a:rPr>
                <a:t>v</a:t>
              </a:r>
              <a:r>
                <a:rPr lang="en-US" sz="1000" dirty="0" smtClean="0">
                  <a:latin typeface="Calibri"/>
                  <a:cs typeface="Calibri"/>
                </a:rPr>
                <a:t>}</a:t>
              </a:r>
              <a:endParaRPr lang="en-US" sz="1000" baseline="-25000" dirty="0">
                <a:latin typeface="Calibri"/>
                <a:cs typeface="Calibri"/>
              </a:endParaRPr>
            </a:p>
          </p:txBody>
        </p:sp>
        <p:sp>
          <p:nvSpPr>
            <p:cNvPr id="348" name="AutoShape 33"/>
            <p:cNvSpPr>
              <a:spLocks noChangeArrowheads="1"/>
            </p:cNvSpPr>
            <p:nvPr/>
          </p:nvSpPr>
          <p:spPr bwMode="auto">
            <a:xfrm>
              <a:off x="4917322" y="1593429"/>
              <a:ext cx="338657" cy="467611"/>
            </a:xfrm>
            <a:prstGeom prst="leftRightArrow">
              <a:avLst>
                <a:gd name="adj1" fmla="val 87118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592" tIns="6479" rIns="2592" bIns="18288">
              <a:spAutoFit/>
            </a:bodyPr>
            <a:lstStyle/>
            <a:p>
              <a:pPr defTabSz="822325"/>
              <a:r>
                <a:rPr lang="en-US" sz="1000" smtClean="0">
                  <a:latin typeface="Calibri"/>
                  <a:cs typeface="Calibri"/>
                </a:rPr>
                <a:t>{</a:t>
              </a:r>
              <a:r>
                <a:rPr lang="en-US" sz="1000" i="1" smtClean="0">
                  <a:latin typeface="Calibri"/>
                  <a:cs typeface="Calibri"/>
                </a:rPr>
                <a:t>v</a:t>
              </a:r>
              <a:r>
                <a:rPr lang="en-US" sz="1000" dirty="0" smtClean="0">
                  <a:latin typeface="Calibri"/>
                  <a:cs typeface="Calibri"/>
                </a:rPr>
                <a:t>}</a:t>
              </a:r>
              <a:endParaRPr lang="en-US" sz="1000" baseline="-25000" dirty="0">
                <a:latin typeface="Calibri"/>
                <a:cs typeface="Calibri"/>
              </a:endParaRPr>
            </a:p>
          </p:txBody>
        </p:sp>
        <p:sp>
          <p:nvSpPr>
            <p:cNvPr id="349" name="AutoShape 33"/>
            <p:cNvSpPr>
              <a:spLocks noChangeArrowheads="1"/>
            </p:cNvSpPr>
            <p:nvPr/>
          </p:nvSpPr>
          <p:spPr bwMode="auto">
            <a:xfrm>
              <a:off x="6109537" y="1593429"/>
              <a:ext cx="338657" cy="467611"/>
            </a:xfrm>
            <a:prstGeom prst="leftRightArrow">
              <a:avLst>
                <a:gd name="adj1" fmla="val 87118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592" tIns="6479" rIns="2592" bIns="18288">
              <a:spAutoFit/>
            </a:bodyPr>
            <a:lstStyle/>
            <a:p>
              <a:pPr defTabSz="822325"/>
              <a:r>
                <a:rPr lang="en-US" sz="1000" smtClean="0">
                  <a:latin typeface="Calibri"/>
                  <a:cs typeface="Calibri"/>
                </a:rPr>
                <a:t>{</a:t>
              </a:r>
              <a:r>
                <a:rPr lang="en-US" sz="1000" i="1" smtClean="0">
                  <a:latin typeface="Calibri"/>
                  <a:cs typeface="Calibri"/>
                </a:rPr>
                <a:t>v</a:t>
              </a:r>
              <a:r>
                <a:rPr lang="en-US" sz="1000" dirty="0" smtClean="0">
                  <a:latin typeface="Calibri"/>
                  <a:cs typeface="Calibri"/>
                </a:rPr>
                <a:t>}</a:t>
              </a:r>
              <a:endParaRPr lang="en-US" sz="1000" baseline="-25000" dirty="0">
                <a:latin typeface="Calibri"/>
                <a:cs typeface="Calibri"/>
              </a:endParaRPr>
            </a:p>
          </p:txBody>
        </p:sp>
        <p:sp>
          <p:nvSpPr>
            <p:cNvPr id="350" name="AutoShape 33"/>
            <p:cNvSpPr>
              <a:spLocks noChangeArrowheads="1"/>
            </p:cNvSpPr>
            <p:nvPr/>
          </p:nvSpPr>
          <p:spPr bwMode="auto">
            <a:xfrm>
              <a:off x="1296584" y="1593429"/>
              <a:ext cx="338657" cy="467611"/>
            </a:xfrm>
            <a:prstGeom prst="leftRightArrow">
              <a:avLst>
                <a:gd name="adj1" fmla="val 87118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592" tIns="6479" rIns="2592" bIns="18288">
              <a:spAutoFit/>
            </a:bodyPr>
            <a:lstStyle/>
            <a:p>
              <a:pPr defTabSz="822325"/>
              <a:r>
                <a:rPr lang="en-US" sz="1000" smtClean="0">
                  <a:latin typeface="Calibri"/>
                  <a:cs typeface="Calibri"/>
                </a:rPr>
                <a:t>{</a:t>
              </a:r>
              <a:r>
                <a:rPr lang="en-US" sz="1000" i="1" smtClean="0">
                  <a:latin typeface="Calibri"/>
                  <a:cs typeface="Calibri"/>
                </a:rPr>
                <a:t>v</a:t>
              </a:r>
              <a:r>
                <a:rPr lang="en-US" sz="1000" dirty="0" smtClean="0">
                  <a:latin typeface="Calibri"/>
                  <a:cs typeface="Calibri"/>
                </a:rPr>
                <a:t>}</a:t>
              </a:r>
              <a:endParaRPr lang="en-US" sz="1000" baseline="-25000" dirty="0">
                <a:latin typeface="Calibri"/>
                <a:cs typeface="Calibri"/>
              </a:endParaRPr>
            </a:p>
          </p:txBody>
        </p:sp>
        <p:sp>
          <p:nvSpPr>
            <p:cNvPr id="351" name="AutoShape 33"/>
            <p:cNvSpPr>
              <a:spLocks noChangeArrowheads="1"/>
            </p:cNvSpPr>
            <p:nvPr/>
          </p:nvSpPr>
          <p:spPr bwMode="auto">
            <a:xfrm>
              <a:off x="1911803" y="2484434"/>
              <a:ext cx="338657" cy="40837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592" tIns="6479" rIns="2592" bIns="18288">
              <a:spAutoFit/>
            </a:bodyPr>
            <a:lstStyle/>
            <a:p>
              <a:pPr defTabSz="822325"/>
              <a:r>
                <a:rPr lang="en-US" sz="1000" smtClean="0">
                  <a:latin typeface="Calibri"/>
                  <a:cs typeface="Calibri"/>
                </a:rPr>
                <a:t>{</a:t>
              </a:r>
              <a:r>
                <a:rPr lang="en-US" sz="1000" i="1" smtClean="0">
                  <a:latin typeface="Calibri"/>
                  <a:cs typeface="Calibri"/>
                </a:rPr>
                <a:t>v</a:t>
              </a:r>
              <a:r>
                <a:rPr lang="en-US" sz="1000" dirty="0" smtClean="0">
                  <a:latin typeface="Calibri"/>
                  <a:cs typeface="Calibri"/>
                </a:rPr>
                <a:t>}</a:t>
              </a:r>
              <a:endParaRPr lang="en-US" sz="1000" baseline="-25000" dirty="0">
                <a:latin typeface="Calibri"/>
                <a:cs typeface="Calibri"/>
              </a:endParaRPr>
            </a:p>
          </p:txBody>
        </p:sp>
        <p:sp>
          <p:nvSpPr>
            <p:cNvPr id="352" name="AutoShape 33"/>
            <p:cNvSpPr>
              <a:spLocks noChangeArrowheads="1"/>
            </p:cNvSpPr>
            <p:nvPr/>
          </p:nvSpPr>
          <p:spPr bwMode="auto">
            <a:xfrm>
              <a:off x="3107527" y="2484434"/>
              <a:ext cx="338657" cy="40837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592" tIns="6479" rIns="2592" bIns="18288">
              <a:spAutoFit/>
            </a:bodyPr>
            <a:lstStyle/>
            <a:p>
              <a:pPr defTabSz="822325"/>
              <a:r>
                <a:rPr lang="en-US" sz="1000" smtClean="0">
                  <a:latin typeface="Calibri"/>
                  <a:cs typeface="Calibri"/>
                </a:rPr>
                <a:t>{</a:t>
              </a:r>
              <a:r>
                <a:rPr lang="en-US" sz="1000" i="1" smtClean="0">
                  <a:latin typeface="Calibri"/>
                  <a:cs typeface="Calibri"/>
                </a:rPr>
                <a:t>v</a:t>
              </a:r>
              <a:r>
                <a:rPr lang="en-US" sz="1000" dirty="0" smtClean="0">
                  <a:latin typeface="Calibri"/>
                  <a:cs typeface="Calibri"/>
                </a:rPr>
                <a:t>}</a:t>
              </a:r>
              <a:endParaRPr lang="en-US" sz="1000" baseline="-25000" dirty="0">
                <a:latin typeface="Calibri"/>
                <a:cs typeface="Calibri"/>
              </a:endParaRPr>
            </a:p>
          </p:txBody>
        </p:sp>
        <p:sp>
          <p:nvSpPr>
            <p:cNvPr id="353" name="AutoShape 33"/>
            <p:cNvSpPr>
              <a:spLocks noChangeArrowheads="1"/>
            </p:cNvSpPr>
            <p:nvPr/>
          </p:nvSpPr>
          <p:spPr bwMode="auto">
            <a:xfrm>
              <a:off x="4320182" y="2484434"/>
              <a:ext cx="338657" cy="40837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592" tIns="6479" rIns="2592" bIns="18288">
              <a:spAutoFit/>
            </a:bodyPr>
            <a:lstStyle/>
            <a:p>
              <a:pPr defTabSz="822325"/>
              <a:r>
                <a:rPr lang="en-US" sz="1000" smtClean="0">
                  <a:latin typeface="Calibri"/>
                  <a:cs typeface="Calibri"/>
                </a:rPr>
                <a:t>{</a:t>
              </a:r>
              <a:r>
                <a:rPr lang="en-US" sz="1000" i="1" smtClean="0">
                  <a:latin typeface="Calibri"/>
                  <a:cs typeface="Calibri"/>
                </a:rPr>
                <a:t>v</a:t>
              </a:r>
              <a:r>
                <a:rPr lang="en-US" sz="1000" dirty="0" smtClean="0">
                  <a:latin typeface="Calibri"/>
                  <a:cs typeface="Calibri"/>
                </a:rPr>
                <a:t>}</a:t>
              </a:r>
              <a:endParaRPr lang="en-US" sz="1000" baseline="-25000" dirty="0">
                <a:latin typeface="Calibri"/>
                <a:cs typeface="Calibri"/>
              </a:endParaRPr>
            </a:p>
          </p:txBody>
        </p:sp>
        <p:sp>
          <p:nvSpPr>
            <p:cNvPr id="354" name="AutoShape 33"/>
            <p:cNvSpPr>
              <a:spLocks noChangeArrowheads="1"/>
            </p:cNvSpPr>
            <p:nvPr/>
          </p:nvSpPr>
          <p:spPr bwMode="auto">
            <a:xfrm>
              <a:off x="5521031" y="2484434"/>
              <a:ext cx="338657" cy="40837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592" tIns="6479" rIns="2592" bIns="18288">
              <a:spAutoFit/>
            </a:bodyPr>
            <a:lstStyle/>
            <a:p>
              <a:pPr defTabSz="822325"/>
              <a:r>
                <a:rPr lang="en-US" sz="1000" smtClean="0">
                  <a:latin typeface="Calibri"/>
                  <a:cs typeface="Calibri"/>
                </a:rPr>
                <a:t>{</a:t>
              </a:r>
              <a:r>
                <a:rPr lang="en-US" sz="1000" i="1" smtClean="0">
                  <a:latin typeface="Calibri"/>
                  <a:cs typeface="Calibri"/>
                </a:rPr>
                <a:t>v</a:t>
              </a:r>
              <a:r>
                <a:rPr lang="en-US" sz="1000" dirty="0" smtClean="0">
                  <a:latin typeface="Calibri"/>
                  <a:cs typeface="Calibri"/>
                </a:rPr>
                <a:t>}</a:t>
              </a:r>
              <a:endParaRPr lang="en-US" sz="1000" baseline="-25000" dirty="0">
                <a:latin typeface="Calibri"/>
                <a:cs typeface="Calibri"/>
              </a:endParaRPr>
            </a:p>
          </p:txBody>
        </p:sp>
        <p:sp>
          <p:nvSpPr>
            <p:cNvPr id="355" name="AutoShape 33"/>
            <p:cNvSpPr>
              <a:spLocks noChangeArrowheads="1"/>
            </p:cNvSpPr>
            <p:nvPr/>
          </p:nvSpPr>
          <p:spPr bwMode="auto">
            <a:xfrm>
              <a:off x="7787950" y="2895708"/>
              <a:ext cx="338657" cy="467611"/>
            </a:xfrm>
            <a:prstGeom prst="leftRightArrow">
              <a:avLst>
                <a:gd name="adj1" fmla="val 87118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592" tIns="6479" rIns="2592" bIns="18288">
              <a:spAutoFit/>
            </a:bodyPr>
            <a:lstStyle/>
            <a:p>
              <a:pPr defTabSz="822325"/>
              <a:r>
                <a:rPr lang="en-US" sz="1000" smtClean="0">
                  <a:latin typeface="Calibri"/>
                  <a:cs typeface="Calibri"/>
                </a:rPr>
                <a:t>{</a:t>
              </a:r>
              <a:r>
                <a:rPr lang="en-US" sz="1000" i="1" smtClean="0">
                  <a:latin typeface="Calibri"/>
                  <a:cs typeface="Calibri"/>
                </a:rPr>
                <a:t>v</a:t>
              </a:r>
              <a:r>
                <a:rPr lang="en-US" sz="1000" dirty="0" smtClean="0">
                  <a:latin typeface="Calibri"/>
                  <a:cs typeface="Calibri"/>
                </a:rPr>
                <a:t>}</a:t>
              </a:r>
              <a:endParaRPr lang="en-US" sz="1000" baseline="-25000" dirty="0">
                <a:latin typeface="Calibri"/>
                <a:cs typeface="Calibri"/>
              </a:endParaRPr>
            </a:p>
          </p:txBody>
        </p:sp>
        <p:sp>
          <p:nvSpPr>
            <p:cNvPr id="356" name="AutoShape 33"/>
            <p:cNvSpPr>
              <a:spLocks noChangeArrowheads="1"/>
            </p:cNvSpPr>
            <p:nvPr/>
          </p:nvSpPr>
          <p:spPr bwMode="auto">
            <a:xfrm>
              <a:off x="1866918" y="5049302"/>
              <a:ext cx="428427" cy="40837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592" tIns="6479" rIns="2592" bIns="18288">
              <a:spAutoFit/>
            </a:bodyPr>
            <a:lstStyle/>
            <a:p>
              <a:pPr defTabSz="822325"/>
              <a:r>
                <a:rPr lang="en-US" sz="1000" smtClean="0">
                  <a:latin typeface="Calibri"/>
                  <a:cs typeface="Calibri"/>
                </a:rPr>
                <a:t>{</a:t>
              </a:r>
              <a:r>
                <a:rPr lang="en-US" sz="1000" i="1" dirty="0" smtClean="0">
                  <a:latin typeface="Calibri"/>
                  <a:cs typeface="Calibri"/>
                </a:rPr>
                <a:t>w</a:t>
              </a:r>
              <a:r>
                <a:rPr lang="en-US" sz="1000" dirty="0" smtClean="0">
                  <a:latin typeface="Calibri"/>
                  <a:cs typeface="Calibri"/>
                </a:rPr>
                <a:t>}</a:t>
              </a:r>
              <a:endParaRPr lang="en-US" sz="1000" baseline="-25000" dirty="0">
                <a:latin typeface="Calibri"/>
                <a:cs typeface="Calibri"/>
              </a:endParaRPr>
            </a:p>
          </p:txBody>
        </p:sp>
        <p:sp>
          <p:nvSpPr>
            <p:cNvPr id="357" name="AutoShape 33"/>
            <p:cNvSpPr>
              <a:spLocks noChangeArrowheads="1"/>
            </p:cNvSpPr>
            <p:nvPr/>
          </p:nvSpPr>
          <p:spPr bwMode="auto">
            <a:xfrm>
              <a:off x="3062642" y="5049302"/>
              <a:ext cx="428427" cy="40837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592" tIns="6479" rIns="2592" bIns="18288">
              <a:spAutoFit/>
            </a:bodyPr>
            <a:lstStyle/>
            <a:p>
              <a:pPr defTabSz="822325"/>
              <a:r>
                <a:rPr lang="en-US" sz="1000" smtClean="0">
                  <a:latin typeface="Calibri"/>
                  <a:cs typeface="Calibri"/>
                </a:rPr>
                <a:t>{</a:t>
              </a:r>
              <a:r>
                <a:rPr lang="en-US" sz="1000" i="1" dirty="0" smtClean="0">
                  <a:latin typeface="Calibri"/>
                  <a:cs typeface="Calibri"/>
                </a:rPr>
                <a:t>w</a:t>
              </a:r>
              <a:r>
                <a:rPr lang="en-US" sz="1000" dirty="0" smtClean="0">
                  <a:latin typeface="Calibri"/>
                  <a:cs typeface="Calibri"/>
                </a:rPr>
                <a:t>}</a:t>
              </a:r>
              <a:endParaRPr lang="en-US" sz="1000" baseline="-25000" dirty="0">
                <a:latin typeface="Calibri"/>
                <a:cs typeface="Calibri"/>
              </a:endParaRPr>
            </a:p>
          </p:txBody>
        </p:sp>
        <p:sp>
          <p:nvSpPr>
            <p:cNvPr id="358" name="AutoShape 33"/>
            <p:cNvSpPr>
              <a:spLocks noChangeArrowheads="1"/>
            </p:cNvSpPr>
            <p:nvPr/>
          </p:nvSpPr>
          <p:spPr bwMode="auto">
            <a:xfrm>
              <a:off x="4275299" y="5049302"/>
              <a:ext cx="428427" cy="40837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592" tIns="6479" rIns="2592" bIns="18288">
              <a:spAutoFit/>
            </a:bodyPr>
            <a:lstStyle/>
            <a:p>
              <a:pPr defTabSz="822325"/>
              <a:r>
                <a:rPr lang="en-US" sz="1000" smtClean="0">
                  <a:latin typeface="Calibri"/>
                  <a:cs typeface="Calibri"/>
                </a:rPr>
                <a:t>{</a:t>
              </a:r>
              <a:r>
                <a:rPr lang="en-US" sz="1000" i="1" dirty="0" smtClean="0">
                  <a:latin typeface="Calibri"/>
                  <a:cs typeface="Calibri"/>
                </a:rPr>
                <a:t>w</a:t>
              </a:r>
              <a:r>
                <a:rPr lang="en-US" sz="1000" dirty="0" smtClean="0">
                  <a:latin typeface="Calibri"/>
                  <a:cs typeface="Calibri"/>
                </a:rPr>
                <a:t>}</a:t>
              </a:r>
              <a:endParaRPr lang="en-US" sz="1000" baseline="-25000" dirty="0">
                <a:latin typeface="Calibri"/>
                <a:cs typeface="Calibri"/>
              </a:endParaRPr>
            </a:p>
          </p:txBody>
        </p:sp>
        <p:sp>
          <p:nvSpPr>
            <p:cNvPr id="359" name="AutoShape 33"/>
            <p:cNvSpPr>
              <a:spLocks noChangeArrowheads="1"/>
            </p:cNvSpPr>
            <p:nvPr/>
          </p:nvSpPr>
          <p:spPr bwMode="auto">
            <a:xfrm>
              <a:off x="5476148" y="5049302"/>
              <a:ext cx="428427" cy="40837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592" tIns="6479" rIns="2592" bIns="18288">
              <a:spAutoFit/>
            </a:bodyPr>
            <a:lstStyle/>
            <a:p>
              <a:pPr defTabSz="822325"/>
              <a:r>
                <a:rPr lang="en-US" sz="1000" smtClean="0">
                  <a:latin typeface="Calibri"/>
                  <a:cs typeface="Calibri"/>
                </a:rPr>
                <a:t>{</a:t>
              </a:r>
              <a:r>
                <a:rPr lang="en-US" sz="1000" i="1" dirty="0" smtClean="0">
                  <a:latin typeface="Calibri"/>
                  <a:cs typeface="Calibri"/>
                </a:rPr>
                <a:t>w</a:t>
              </a:r>
              <a:r>
                <a:rPr lang="en-US" sz="1000" dirty="0" smtClean="0">
                  <a:latin typeface="Calibri"/>
                  <a:cs typeface="Calibri"/>
                </a:rPr>
                <a:t>}</a:t>
              </a:r>
              <a:endParaRPr lang="en-US" sz="1000" baseline="-25000" dirty="0">
                <a:latin typeface="Calibri"/>
                <a:cs typeface="Calibri"/>
              </a:endParaRPr>
            </a:p>
          </p:txBody>
        </p:sp>
        <p:sp>
          <p:nvSpPr>
            <p:cNvPr id="360" name="AutoShape 33"/>
            <p:cNvSpPr>
              <a:spLocks noChangeArrowheads="1"/>
            </p:cNvSpPr>
            <p:nvPr/>
          </p:nvSpPr>
          <p:spPr bwMode="auto">
            <a:xfrm>
              <a:off x="1875385" y="3772955"/>
              <a:ext cx="428427" cy="40837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592" tIns="6479" rIns="2592" bIns="18288">
              <a:spAutoFit/>
            </a:bodyPr>
            <a:lstStyle/>
            <a:p>
              <a:pPr defTabSz="822325"/>
              <a:r>
                <a:rPr lang="en-US" sz="1000" smtClean="0">
                  <a:latin typeface="Calibri"/>
                  <a:cs typeface="Calibri"/>
                </a:rPr>
                <a:t>{</a:t>
              </a:r>
              <a:r>
                <a:rPr lang="en-US" sz="1000" i="1" dirty="0" smtClean="0">
                  <a:latin typeface="Calibri"/>
                  <a:cs typeface="Calibri"/>
                </a:rPr>
                <a:t>w</a:t>
              </a:r>
              <a:r>
                <a:rPr lang="en-US" sz="1000" dirty="0" smtClean="0">
                  <a:latin typeface="Calibri"/>
                  <a:cs typeface="Calibri"/>
                </a:rPr>
                <a:t>}</a:t>
              </a:r>
              <a:endParaRPr lang="en-US" sz="1000" baseline="-25000" dirty="0">
                <a:latin typeface="Calibri"/>
                <a:cs typeface="Calibri"/>
              </a:endParaRPr>
            </a:p>
          </p:txBody>
        </p:sp>
        <p:sp>
          <p:nvSpPr>
            <p:cNvPr id="361" name="AutoShape 33"/>
            <p:cNvSpPr>
              <a:spLocks noChangeArrowheads="1"/>
            </p:cNvSpPr>
            <p:nvPr/>
          </p:nvSpPr>
          <p:spPr bwMode="auto">
            <a:xfrm>
              <a:off x="3071109" y="3772955"/>
              <a:ext cx="428427" cy="40837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592" tIns="6479" rIns="2592" bIns="18288">
              <a:spAutoFit/>
            </a:bodyPr>
            <a:lstStyle/>
            <a:p>
              <a:pPr defTabSz="822325"/>
              <a:r>
                <a:rPr lang="en-US" sz="1000" smtClean="0">
                  <a:latin typeface="Calibri"/>
                  <a:cs typeface="Calibri"/>
                </a:rPr>
                <a:t>{</a:t>
              </a:r>
              <a:r>
                <a:rPr lang="en-US" sz="1000" i="1" dirty="0" smtClean="0">
                  <a:latin typeface="Calibri"/>
                  <a:cs typeface="Calibri"/>
                </a:rPr>
                <a:t>w</a:t>
              </a:r>
              <a:r>
                <a:rPr lang="en-US" sz="1000" dirty="0" smtClean="0">
                  <a:latin typeface="Calibri"/>
                  <a:cs typeface="Calibri"/>
                </a:rPr>
                <a:t>}</a:t>
              </a:r>
              <a:endParaRPr lang="en-US" sz="1000" baseline="-25000" dirty="0">
                <a:latin typeface="Calibri"/>
                <a:cs typeface="Calibri"/>
              </a:endParaRPr>
            </a:p>
          </p:txBody>
        </p:sp>
        <p:sp>
          <p:nvSpPr>
            <p:cNvPr id="362" name="AutoShape 33"/>
            <p:cNvSpPr>
              <a:spLocks noChangeArrowheads="1"/>
            </p:cNvSpPr>
            <p:nvPr/>
          </p:nvSpPr>
          <p:spPr bwMode="auto">
            <a:xfrm>
              <a:off x="4283766" y="3772955"/>
              <a:ext cx="428427" cy="40837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592" tIns="6479" rIns="2592" bIns="18288">
              <a:spAutoFit/>
            </a:bodyPr>
            <a:lstStyle/>
            <a:p>
              <a:pPr defTabSz="822325"/>
              <a:r>
                <a:rPr lang="en-US" sz="1000" smtClean="0">
                  <a:latin typeface="Calibri"/>
                  <a:cs typeface="Calibri"/>
                </a:rPr>
                <a:t>{</a:t>
              </a:r>
              <a:r>
                <a:rPr lang="en-US" sz="1000" i="1" dirty="0" smtClean="0">
                  <a:latin typeface="Calibri"/>
                  <a:cs typeface="Calibri"/>
                </a:rPr>
                <a:t>w</a:t>
              </a:r>
              <a:r>
                <a:rPr lang="en-US" sz="1000" dirty="0" smtClean="0">
                  <a:latin typeface="Calibri"/>
                  <a:cs typeface="Calibri"/>
                </a:rPr>
                <a:t>}</a:t>
              </a:r>
              <a:endParaRPr lang="en-US" sz="1000" baseline="-25000" dirty="0">
                <a:latin typeface="Calibri"/>
                <a:cs typeface="Calibri"/>
              </a:endParaRPr>
            </a:p>
          </p:txBody>
        </p:sp>
        <p:sp>
          <p:nvSpPr>
            <p:cNvPr id="363" name="AutoShape 33"/>
            <p:cNvSpPr>
              <a:spLocks noChangeArrowheads="1"/>
            </p:cNvSpPr>
            <p:nvPr/>
          </p:nvSpPr>
          <p:spPr bwMode="auto">
            <a:xfrm>
              <a:off x="5484617" y="3772955"/>
              <a:ext cx="428427" cy="40837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592" tIns="6479" rIns="2592" bIns="18288">
              <a:spAutoFit/>
            </a:bodyPr>
            <a:lstStyle/>
            <a:p>
              <a:pPr defTabSz="822325"/>
              <a:r>
                <a:rPr lang="en-US" sz="1000" smtClean="0">
                  <a:latin typeface="Calibri"/>
                  <a:cs typeface="Calibri"/>
                </a:rPr>
                <a:t>{</a:t>
              </a:r>
              <a:r>
                <a:rPr lang="en-US" sz="1000" i="1" dirty="0" smtClean="0">
                  <a:latin typeface="Calibri"/>
                  <a:cs typeface="Calibri"/>
                </a:rPr>
                <a:t>w</a:t>
              </a:r>
              <a:r>
                <a:rPr lang="en-US" sz="1000" dirty="0" smtClean="0">
                  <a:latin typeface="Calibri"/>
                  <a:cs typeface="Calibri"/>
                </a:rPr>
                <a:t>}</a:t>
              </a:r>
              <a:endParaRPr lang="en-US" sz="1000" baseline="-25000" dirty="0">
                <a:latin typeface="Calibri"/>
                <a:cs typeface="Calibri"/>
              </a:endParaRPr>
            </a:p>
          </p:txBody>
        </p:sp>
        <p:sp>
          <p:nvSpPr>
            <p:cNvPr id="364" name="AutoShape 33"/>
            <p:cNvSpPr>
              <a:spLocks noChangeArrowheads="1"/>
            </p:cNvSpPr>
            <p:nvPr/>
          </p:nvSpPr>
          <p:spPr bwMode="auto">
            <a:xfrm>
              <a:off x="2461033" y="4167296"/>
              <a:ext cx="428427" cy="35128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592" tIns="0" rIns="2592" bIns="0">
              <a:spAutoFit/>
            </a:bodyPr>
            <a:lstStyle/>
            <a:p>
              <a:pPr defTabSz="822325"/>
              <a:r>
                <a:rPr lang="en-US" sz="1000" smtClean="0">
                  <a:latin typeface="Calibri"/>
                  <a:cs typeface="Calibri"/>
                </a:rPr>
                <a:t>{</a:t>
              </a:r>
              <a:r>
                <a:rPr lang="en-US" sz="1000" i="1" dirty="0" smtClean="0">
                  <a:latin typeface="Calibri"/>
                  <a:cs typeface="Calibri"/>
                </a:rPr>
                <a:t>w</a:t>
              </a:r>
              <a:r>
                <a:rPr lang="en-US" sz="1000" dirty="0" smtClean="0">
                  <a:latin typeface="Calibri"/>
                  <a:cs typeface="Calibri"/>
                </a:rPr>
                <a:t>}</a:t>
              </a:r>
              <a:endParaRPr lang="en-US" sz="1000" baseline="-25000" dirty="0">
                <a:latin typeface="Calibri"/>
                <a:cs typeface="Calibri"/>
              </a:endParaRPr>
            </a:p>
          </p:txBody>
        </p:sp>
        <p:sp>
          <p:nvSpPr>
            <p:cNvPr id="365" name="AutoShape 33"/>
            <p:cNvSpPr>
              <a:spLocks noChangeArrowheads="1"/>
            </p:cNvSpPr>
            <p:nvPr/>
          </p:nvSpPr>
          <p:spPr bwMode="auto">
            <a:xfrm>
              <a:off x="3656755" y="4167296"/>
              <a:ext cx="428427" cy="35128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592" tIns="0" rIns="2592" bIns="0">
              <a:spAutoFit/>
            </a:bodyPr>
            <a:lstStyle/>
            <a:p>
              <a:pPr defTabSz="822325"/>
              <a:r>
                <a:rPr lang="en-US" sz="1000" smtClean="0">
                  <a:latin typeface="Calibri"/>
                  <a:cs typeface="Calibri"/>
                </a:rPr>
                <a:t>{</a:t>
              </a:r>
              <a:r>
                <a:rPr lang="en-US" sz="1000" i="1" dirty="0" smtClean="0">
                  <a:latin typeface="Calibri"/>
                  <a:cs typeface="Calibri"/>
                </a:rPr>
                <a:t>w</a:t>
              </a:r>
              <a:r>
                <a:rPr lang="en-US" sz="1000" dirty="0" smtClean="0">
                  <a:latin typeface="Calibri"/>
                  <a:cs typeface="Calibri"/>
                </a:rPr>
                <a:t>}</a:t>
              </a:r>
              <a:endParaRPr lang="en-US" sz="1000" baseline="-25000" dirty="0">
                <a:latin typeface="Calibri"/>
                <a:cs typeface="Calibri"/>
              </a:endParaRPr>
            </a:p>
          </p:txBody>
        </p:sp>
        <p:sp>
          <p:nvSpPr>
            <p:cNvPr id="366" name="AutoShape 33"/>
            <p:cNvSpPr>
              <a:spLocks noChangeArrowheads="1"/>
            </p:cNvSpPr>
            <p:nvPr/>
          </p:nvSpPr>
          <p:spPr bwMode="auto">
            <a:xfrm>
              <a:off x="4860941" y="4167296"/>
              <a:ext cx="428427" cy="35128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592" tIns="0" rIns="2592" bIns="0">
              <a:spAutoFit/>
            </a:bodyPr>
            <a:lstStyle/>
            <a:p>
              <a:pPr defTabSz="822325"/>
              <a:r>
                <a:rPr lang="en-US" sz="1000" smtClean="0">
                  <a:latin typeface="Calibri"/>
                  <a:cs typeface="Calibri"/>
                </a:rPr>
                <a:t>{</a:t>
              </a:r>
              <a:r>
                <a:rPr lang="en-US" sz="1000" i="1" dirty="0" smtClean="0">
                  <a:latin typeface="Calibri"/>
                  <a:cs typeface="Calibri"/>
                </a:rPr>
                <a:t>w</a:t>
              </a:r>
              <a:r>
                <a:rPr lang="en-US" sz="1000" dirty="0" smtClean="0">
                  <a:latin typeface="Calibri"/>
                  <a:cs typeface="Calibri"/>
                </a:rPr>
                <a:t>}</a:t>
              </a:r>
              <a:endParaRPr lang="en-US" sz="1000" baseline="-25000" dirty="0">
                <a:latin typeface="Calibri"/>
                <a:cs typeface="Calibri"/>
              </a:endParaRPr>
            </a:p>
          </p:txBody>
        </p:sp>
        <p:sp>
          <p:nvSpPr>
            <p:cNvPr id="367" name="AutoShape 33"/>
            <p:cNvSpPr>
              <a:spLocks noChangeArrowheads="1"/>
            </p:cNvSpPr>
            <p:nvPr/>
          </p:nvSpPr>
          <p:spPr bwMode="auto">
            <a:xfrm>
              <a:off x="6065134" y="4167296"/>
              <a:ext cx="428427" cy="35128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592" tIns="0" rIns="2592" bIns="0">
              <a:spAutoFit/>
            </a:bodyPr>
            <a:lstStyle/>
            <a:p>
              <a:pPr defTabSz="822325"/>
              <a:r>
                <a:rPr lang="en-US" sz="1000" smtClean="0">
                  <a:latin typeface="Calibri"/>
                  <a:cs typeface="Calibri"/>
                </a:rPr>
                <a:t>{</a:t>
              </a:r>
              <a:r>
                <a:rPr lang="en-US" sz="1000" i="1" dirty="0" smtClean="0">
                  <a:latin typeface="Calibri"/>
                  <a:cs typeface="Calibri"/>
                </a:rPr>
                <a:t>w</a:t>
              </a:r>
              <a:r>
                <a:rPr lang="en-US" sz="1000" dirty="0" smtClean="0">
                  <a:latin typeface="Calibri"/>
                  <a:cs typeface="Calibri"/>
                </a:rPr>
                <a:t>}</a:t>
              </a:r>
              <a:endParaRPr lang="en-US" sz="1000" baseline="-25000" dirty="0">
                <a:latin typeface="Calibri"/>
                <a:cs typeface="Calibri"/>
              </a:endParaRPr>
            </a:p>
          </p:txBody>
        </p:sp>
        <p:sp>
          <p:nvSpPr>
            <p:cNvPr id="368" name="AutoShape 33"/>
            <p:cNvSpPr>
              <a:spLocks noChangeArrowheads="1"/>
            </p:cNvSpPr>
            <p:nvPr/>
          </p:nvSpPr>
          <p:spPr bwMode="auto">
            <a:xfrm>
              <a:off x="1245783" y="4167296"/>
              <a:ext cx="428427" cy="35128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592" tIns="0" rIns="2592" bIns="0">
              <a:spAutoFit/>
            </a:bodyPr>
            <a:lstStyle/>
            <a:p>
              <a:pPr defTabSz="822325"/>
              <a:r>
                <a:rPr lang="en-US" sz="1000" smtClean="0">
                  <a:noFill/>
                  <a:latin typeface="Calibri"/>
                  <a:cs typeface="Calibri"/>
                </a:rPr>
                <a:t>{</a:t>
              </a:r>
              <a:r>
                <a:rPr lang="en-US" sz="1000" i="1" dirty="0" smtClean="0">
                  <a:noFill/>
                  <a:latin typeface="Calibri"/>
                  <a:cs typeface="Calibri"/>
                </a:rPr>
                <a:t>w</a:t>
              </a:r>
              <a:r>
                <a:rPr lang="en-US" sz="1000" dirty="0" smtClean="0">
                  <a:noFill/>
                  <a:latin typeface="Calibri"/>
                  <a:cs typeface="Calibri"/>
                </a:rPr>
                <a:t>}</a:t>
              </a:r>
              <a:endParaRPr lang="en-US" sz="1000" baseline="-25000" dirty="0">
                <a:noFill/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77801" y="13729"/>
            <a:ext cx="6556282" cy="492443"/>
          </a:xfrm>
        </p:spPr>
        <p:txBody>
          <a:bodyPr/>
          <a:lstStyle/>
          <a:p>
            <a:r>
              <a:rPr lang="en-US"/>
              <a:t>8. Three semantics for negative beliefs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143539" y="144129"/>
            <a:ext cx="8930300" cy="6665790"/>
            <a:chOff x="143539" y="144129"/>
            <a:chExt cx="8930300" cy="6665790"/>
          </a:xfrm>
        </p:grpSpPr>
        <p:sp>
          <p:nvSpPr>
            <p:cNvPr id="128" name="Rounded Rectangle 127"/>
            <p:cNvSpPr/>
            <p:nvPr/>
          </p:nvSpPr>
          <p:spPr bwMode="auto">
            <a:xfrm>
              <a:off x="6318588" y="769723"/>
              <a:ext cx="2677502" cy="5431040"/>
            </a:xfrm>
            <a:prstGeom prst="roundRect">
              <a:avLst>
                <a:gd name="adj" fmla="val 0"/>
              </a:avLst>
            </a:prstGeom>
            <a:solidFill>
              <a:schemeClr val="tx1">
                <a:alpha val="15000"/>
              </a:schemeClr>
            </a:solidFill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91440" tIns="0" rIns="0" bIns="0">
              <a:noAutofit/>
            </a:bodyPr>
            <a:lstStyle/>
            <a:p>
              <a:pPr defTabSz="2656912" eaLnBrk="0" hangingPunct="0">
                <a:spcAft>
                  <a:spcPts val="0"/>
                </a:spcAft>
                <a:tabLst>
                  <a:tab pos="1790700" algn="l"/>
                </a:tabLst>
                <a:defRPr/>
              </a:pPr>
              <a:endParaRPr lang="en-US" sz="2000" kern="0" smtClean="0">
                <a:latin typeface="Calibri"/>
                <a:cs typeface="Calibri"/>
                <a:sym typeface="Symbol"/>
              </a:endParaRPr>
            </a:p>
          </p:txBody>
        </p:sp>
        <p:sp>
          <p:nvSpPr>
            <p:cNvPr id="167" name="Text Placeholder 41"/>
            <p:cNvSpPr txBox="1">
              <a:spLocks/>
            </p:cNvSpPr>
            <p:nvPr/>
          </p:nvSpPr>
          <p:spPr bwMode="auto">
            <a:xfrm>
              <a:off x="1116248" y="769723"/>
              <a:ext cx="109480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1" indent="0" algn="l" defTabSz="8620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00000"/>
                <a:tabLst>
                  <a:tab pos="685800" algn="l"/>
                </a:tabLst>
                <a:defRPr/>
              </a:pPr>
              <a:r>
                <a:rPr lang="en-US" sz="2400" b="1" kern="0">
                  <a:latin typeface="Calibri"/>
                  <a:cs typeface="Calibri"/>
                </a:rPr>
                <a:t>Agnostic</a:t>
              </a:r>
              <a:endParaRPr lang="en-US" sz="2400" b="1"/>
            </a:p>
          </p:txBody>
        </p:sp>
        <p:sp>
          <p:nvSpPr>
            <p:cNvPr id="168" name="Text Placeholder 41"/>
            <p:cNvSpPr txBox="1">
              <a:spLocks/>
            </p:cNvSpPr>
            <p:nvPr/>
          </p:nvSpPr>
          <p:spPr bwMode="auto">
            <a:xfrm>
              <a:off x="4148303" y="769723"/>
              <a:ext cx="9489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1" indent="0" algn="l" defTabSz="8620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00000"/>
                <a:tabLst>
                  <a:tab pos="685800" algn="l"/>
                </a:tabLst>
                <a:defRPr/>
              </a:pPr>
              <a:r>
                <a:rPr lang="en-US" sz="2400" b="1" kern="0">
                  <a:latin typeface="Calibri"/>
                  <a:cs typeface="Calibri"/>
                </a:rPr>
                <a:t>Eclectic</a:t>
              </a:r>
              <a:endParaRPr lang="en-US" sz="2400" b="1"/>
            </a:p>
          </p:txBody>
        </p:sp>
        <p:sp>
          <p:nvSpPr>
            <p:cNvPr id="169" name="Text Placeholder 41"/>
            <p:cNvSpPr txBox="1">
              <a:spLocks/>
            </p:cNvSpPr>
            <p:nvPr/>
          </p:nvSpPr>
          <p:spPr bwMode="auto">
            <a:xfrm>
              <a:off x="7195674" y="769723"/>
              <a:ext cx="9233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1" indent="0" algn="l" defTabSz="8620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00000"/>
                <a:tabLst>
                  <a:tab pos="685800" algn="l"/>
                </a:tabLst>
                <a:defRPr/>
              </a:pPr>
              <a:r>
                <a:rPr lang="en-US" sz="2400" b="1" kern="0">
                  <a:latin typeface="Calibri"/>
                  <a:cs typeface="Calibri"/>
                </a:rPr>
                <a:t>Skeptic</a:t>
              </a:r>
              <a:endParaRPr lang="en-US" sz="2400" b="1"/>
            </a:p>
          </p:txBody>
        </p:sp>
        <p:grpSp>
          <p:nvGrpSpPr>
            <p:cNvPr id="2" name="Group 157"/>
            <p:cNvGrpSpPr/>
            <p:nvPr/>
          </p:nvGrpSpPr>
          <p:grpSpPr>
            <a:xfrm>
              <a:off x="143539" y="5800560"/>
              <a:ext cx="8277314" cy="307777"/>
              <a:chOff x="143539" y="5800560"/>
              <a:chExt cx="8277314" cy="307777"/>
            </a:xfrm>
          </p:grpSpPr>
          <p:sp>
            <p:nvSpPr>
              <p:cNvPr id="172" name="TextBox 171"/>
              <p:cNvSpPr txBox="1"/>
              <p:nvPr/>
            </p:nvSpPr>
            <p:spPr>
              <a:xfrm>
                <a:off x="1741625" y="5800560"/>
                <a:ext cx="1121010" cy="307777"/>
              </a:xfrm>
              <a:prstGeom prst="rect">
                <a:avLst/>
              </a:prstGeom>
              <a:solidFill>
                <a:srgbClr val="FF9999"/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wrap="none" lIns="91440" tIns="0" rIns="0" bIns="0">
                <a:spAutoFit/>
              </a:bodyPr>
              <a:lstStyle/>
              <a:p>
                <a:pPr defTabSz="2656912" eaLnBrk="0" hangingPunct="0">
                  <a:spcAft>
                    <a:spcPts val="0"/>
                  </a:spcAft>
                  <a:tabLst>
                    <a:tab pos="1790700" algn="l"/>
                  </a:tabLst>
                  <a:defRPr/>
                </a:pPr>
                <a:r>
                  <a:rPr lang="en-US" sz="2000" kern="0">
                    <a:latin typeface="Calibri"/>
                    <a:cs typeface="Calibri"/>
                    <a:sym typeface="Symbol"/>
                  </a:rPr>
                  <a:t>NP-hard</a:t>
                </a:r>
                <a:r>
                  <a:rPr lang="en-US" sz="2000" kern="0" baseline="30000">
                    <a:latin typeface="Calibri"/>
                    <a:cs typeface="Calibri"/>
                    <a:sym typeface="Symbol"/>
                  </a:rPr>
                  <a:t>**</a:t>
                </a:r>
                <a:endParaRPr lang="en-US" sz="2000" kern="0" baseline="30000" dirty="0" smtClean="0">
                  <a:latin typeface="Calibri"/>
                  <a:cs typeface="Calibri"/>
                  <a:sym typeface="Symbol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7781746" y="5800560"/>
                <a:ext cx="639107" cy="307777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wrap="none" lIns="91440" tIns="0" rIns="0" bIns="0">
                <a:spAutoFit/>
              </a:bodyPr>
              <a:lstStyle/>
              <a:p>
                <a:pPr defTabSz="2656912" eaLnBrk="0" hangingPunct="0">
                  <a:spcAft>
                    <a:spcPts val="0"/>
                  </a:spcAft>
                  <a:tabLst>
                    <a:tab pos="1790700" algn="l"/>
                  </a:tabLst>
                  <a:defRPr/>
                </a:pPr>
                <a:r>
                  <a:rPr lang="en-US" sz="2000" kern="0" smtClean="0">
                    <a:latin typeface="Calibri"/>
                    <a:cs typeface="Calibri"/>
                    <a:sym typeface="Symbol"/>
                  </a:rPr>
                  <a:t>O(n</a:t>
                </a:r>
                <a:r>
                  <a:rPr lang="en-US" sz="2000" kern="0" baseline="30000" smtClean="0">
                    <a:latin typeface="Calibri"/>
                    <a:cs typeface="Calibri"/>
                    <a:sym typeface="Symbol"/>
                  </a:rPr>
                  <a:t>2</a:t>
                </a:r>
                <a:r>
                  <a:rPr lang="en-US" sz="2000" kern="0" smtClean="0">
                    <a:latin typeface="Calibri"/>
                    <a:cs typeface="Calibri"/>
                    <a:sym typeface="Symbol"/>
                  </a:rPr>
                  <a:t>)</a:t>
                </a:r>
                <a:endParaRPr lang="en-US" sz="2000" kern="0" dirty="0" smtClean="0">
                  <a:latin typeface="Calibri"/>
                  <a:cs typeface="Calibri"/>
                  <a:sym typeface="Symbol"/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655991" y="5800560"/>
                <a:ext cx="1121010" cy="307777"/>
              </a:xfrm>
              <a:prstGeom prst="rect">
                <a:avLst/>
              </a:prstGeom>
              <a:solidFill>
                <a:srgbClr val="FF9999"/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wrap="none" lIns="91440" tIns="0" rIns="0" bIns="0">
                <a:spAutoFit/>
              </a:bodyPr>
              <a:lstStyle/>
              <a:p>
                <a:pPr defTabSz="2656912" eaLnBrk="0" hangingPunct="0">
                  <a:spcAft>
                    <a:spcPts val="0"/>
                  </a:spcAft>
                  <a:tabLst>
                    <a:tab pos="1790700" algn="l"/>
                  </a:tabLst>
                  <a:defRPr/>
                </a:pPr>
                <a:r>
                  <a:rPr lang="en-US" sz="2000" kern="0">
                    <a:latin typeface="Calibri"/>
                    <a:cs typeface="Calibri"/>
                    <a:sym typeface="Symbol"/>
                  </a:rPr>
                  <a:t>NP-hard</a:t>
                </a:r>
                <a:r>
                  <a:rPr lang="en-US" sz="2000" kern="0" baseline="30000">
                    <a:latin typeface="Calibri"/>
                    <a:cs typeface="Calibri"/>
                    <a:sym typeface="Symbol"/>
                  </a:rPr>
                  <a:t>**</a:t>
                </a:r>
                <a:endParaRPr lang="en-US" sz="2000" kern="0" baseline="30000" dirty="0" smtClean="0">
                  <a:latin typeface="Calibri"/>
                  <a:cs typeface="Calibri"/>
                  <a:sym typeface="Symbol"/>
                </a:endParaRPr>
              </a:p>
            </p:txBody>
          </p:sp>
          <p:sp>
            <p:nvSpPr>
              <p:cNvPr id="121" name="Text Placeholder 41"/>
              <p:cNvSpPr txBox="1">
                <a:spLocks/>
              </p:cNvSpPr>
              <p:nvPr/>
            </p:nvSpPr>
            <p:spPr bwMode="auto">
              <a:xfrm>
                <a:off x="143539" y="5815949"/>
                <a:ext cx="88498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1" indent="0" algn="l" defTabSz="8620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Pct val="100000"/>
                  <a:tabLst>
                    <a:tab pos="685800" algn="l"/>
                  </a:tabLst>
                  <a:defRPr/>
                </a:pPr>
                <a:r>
                  <a:rPr lang="en-US" sz="1800"/>
                  <a:t>w cycles</a:t>
                </a:r>
              </a:p>
            </p:txBody>
          </p:sp>
        </p:grpSp>
        <p:grpSp>
          <p:nvGrpSpPr>
            <p:cNvPr id="3" name="Group 153"/>
            <p:cNvGrpSpPr/>
            <p:nvPr/>
          </p:nvGrpSpPr>
          <p:grpSpPr>
            <a:xfrm>
              <a:off x="143539" y="5415820"/>
              <a:ext cx="8190652" cy="307777"/>
              <a:chOff x="143539" y="5415820"/>
              <a:chExt cx="8190652" cy="307777"/>
            </a:xfrm>
          </p:grpSpPr>
          <p:sp>
            <p:nvSpPr>
              <p:cNvPr id="115" name="Text Placeholder 41"/>
              <p:cNvSpPr txBox="1">
                <a:spLocks/>
              </p:cNvSpPr>
              <p:nvPr/>
            </p:nvSpPr>
            <p:spPr bwMode="auto">
              <a:xfrm>
                <a:off x="143539" y="5422155"/>
                <a:ext cx="116732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1" indent="0" algn="l" defTabSz="8620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Pct val="100000"/>
                  <a:tabLst>
                    <a:tab pos="685800" algn="l"/>
                  </a:tabLst>
                  <a:defRPr/>
                </a:pPr>
                <a:r>
                  <a:rPr lang="en-US" sz="1800"/>
                  <a:t>w/o cycles</a:t>
                </a:r>
                <a:r>
                  <a:rPr lang="en-US" sz="1800" baseline="30000"/>
                  <a:t>*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741625" y="5415820"/>
                <a:ext cx="552445" cy="307777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wrap="none" lIns="91440" tIns="0" rIns="0" bIns="0">
                <a:spAutoFit/>
              </a:bodyPr>
              <a:lstStyle/>
              <a:p>
                <a:pPr defTabSz="2656912" eaLnBrk="0" hangingPunct="0">
                  <a:spcAft>
                    <a:spcPts val="0"/>
                  </a:spcAft>
                  <a:tabLst>
                    <a:tab pos="1790700" algn="l"/>
                  </a:tabLst>
                  <a:defRPr/>
                </a:pPr>
                <a:r>
                  <a:rPr lang="en-US" sz="2000" kern="0" smtClean="0">
                    <a:latin typeface="Calibri"/>
                    <a:cs typeface="Calibri"/>
                    <a:sym typeface="Symbol"/>
                  </a:rPr>
                  <a:t>O(n)</a:t>
                </a:r>
                <a:endParaRPr lang="en-US" sz="2000" kern="0" dirty="0" smtClean="0">
                  <a:latin typeface="Calibri"/>
                  <a:cs typeface="Calibri"/>
                  <a:sym typeface="Symbol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655991" y="5415820"/>
                <a:ext cx="552445" cy="307777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wrap="none" lIns="91440" tIns="0" rIns="0" bIns="0">
                <a:spAutoFit/>
              </a:bodyPr>
              <a:lstStyle/>
              <a:p>
                <a:pPr defTabSz="2656912" eaLnBrk="0" hangingPunct="0">
                  <a:spcAft>
                    <a:spcPts val="0"/>
                  </a:spcAft>
                  <a:tabLst>
                    <a:tab pos="1790700" algn="l"/>
                  </a:tabLst>
                  <a:defRPr/>
                </a:pPr>
                <a:r>
                  <a:rPr lang="en-US" sz="2000" kern="0" smtClean="0">
                    <a:latin typeface="Calibri"/>
                    <a:cs typeface="Calibri"/>
                    <a:sym typeface="Symbol"/>
                  </a:rPr>
                  <a:t>O(n)</a:t>
                </a:r>
                <a:endParaRPr lang="en-US" sz="2000" kern="0" dirty="0" smtClean="0">
                  <a:latin typeface="Calibri"/>
                  <a:cs typeface="Calibri"/>
                  <a:sym typeface="Symbol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7781746" y="5415820"/>
                <a:ext cx="552445" cy="307777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wrap="none" lIns="91440" tIns="0" rIns="0" bIns="0">
                <a:spAutoFit/>
              </a:bodyPr>
              <a:lstStyle/>
              <a:p>
                <a:pPr defTabSz="2656912" eaLnBrk="0" hangingPunct="0">
                  <a:spcAft>
                    <a:spcPts val="0"/>
                  </a:spcAft>
                  <a:tabLst>
                    <a:tab pos="1790700" algn="l"/>
                  </a:tabLst>
                  <a:defRPr/>
                </a:pPr>
                <a:r>
                  <a:rPr lang="en-US" sz="2000" kern="0" smtClean="0">
                    <a:latin typeface="Calibri"/>
                    <a:cs typeface="Calibri"/>
                    <a:sym typeface="Symbol"/>
                  </a:rPr>
                  <a:t>O(n)</a:t>
                </a:r>
                <a:endParaRPr lang="en-US" sz="2000" kern="0" dirty="0" smtClean="0">
                  <a:latin typeface="Calibri"/>
                  <a:cs typeface="Calibri"/>
                  <a:sym typeface="Symbol"/>
                </a:endParaRPr>
              </a:p>
            </p:txBody>
          </p:sp>
        </p:grpSp>
        <p:grpSp>
          <p:nvGrpSpPr>
            <p:cNvPr id="4" name="Group 150"/>
            <p:cNvGrpSpPr/>
            <p:nvPr/>
          </p:nvGrpSpPr>
          <p:grpSpPr>
            <a:xfrm>
              <a:off x="2983777" y="2034337"/>
              <a:ext cx="3276673" cy="3067316"/>
              <a:chOff x="2983777" y="2034337"/>
              <a:chExt cx="3276673" cy="3067316"/>
            </a:xfrm>
          </p:grpSpPr>
          <p:sp>
            <p:nvSpPr>
              <p:cNvPr id="186" name="AutoShape 33"/>
              <p:cNvSpPr>
                <a:spLocks noChangeArrowheads="1"/>
              </p:cNvSpPr>
              <p:nvPr/>
            </p:nvSpPr>
            <p:spPr bwMode="auto">
              <a:xfrm>
                <a:off x="4798731" y="2800029"/>
                <a:ext cx="499661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smtClean="0">
                    <a:latin typeface="Calibri"/>
                    <a:cs typeface="Calibri"/>
                  </a:rPr>
                  <a:t>{w</a:t>
                </a:r>
                <a:r>
                  <a:rPr lang="en-US" sz="2000" dirty="0" smtClean="0"/>
                  <a:t>+</a:t>
                </a:r>
                <a:r>
                  <a:rPr lang="en-US" sz="2000" dirty="0" smtClean="0">
                    <a:latin typeface="Calibri"/>
                    <a:cs typeface="Calibri"/>
                  </a:rPr>
                  <a:t>}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185" name="AutoShape 33"/>
              <p:cNvSpPr>
                <a:spLocks noChangeArrowheads="1"/>
              </p:cNvSpPr>
              <p:nvPr/>
            </p:nvSpPr>
            <p:spPr bwMode="auto">
              <a:xfrm>
                <a:off x="2983777" y="3163419"/>
                <a:ext cx="838796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{v</a:t>
                </a:r>
                <a:r>
                  <a:rPr lang="en-US" sz="2000" dirty="0">
                    <a:solidFill>
                      <a:srgbClr val="0000FF"/>
                    </a:solidFill>
                  </a:rPr>
                  <a:t>−,</a:t>
                </a:r>
                <a:r>
                  <a:rPr lang="en-US" sz="200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w</a:t>
                </a:r>
                <a:r>
                  <a:rPr lang="en-US" sz="2000" dirty="0">
                    <a:solidFill>
                      <a:srgbClr val="0000FF"/>
                    </a:solidFill>
                  </a:rPr>
                  <a:t>−</a:t>
                </a:r>
                <a:r>
                  <a:rPr lang="en-US" sz="2000" dirty="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}</a:t>
                </a:r>
                <a:endParaRPr lang="en-US" sz="2000" baseline="-25000" dirty="0">
                  <a:solidFill>
                    <a:srgbClr val="0000FF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84" name="AutoShape 33"/>
              <p:cNvSpPr>
                <a:spLocks noChangeArrowheads="1"/>
              </p:cNvSpPr>
              <p:nvPr/>
            </p:nvSpPr>
            <p:spPr bwMode="auto">
              <a:xfrm>
                <a:off x="3364063" y="2034337"/>
                <a:ext cx="432159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smtClean="0">
                    <a:latin typeface="Calibri"/>
                    <a:cs typeface="Calibri"/>
                  </a:rPr>
                  <a:t>{v</a:t>
                </a:r>
                <a:r>
                  <a:rPr lang="en-US" sz="2000" dirty="0"/>
                  <a:t>−</a:t>
                </a:r>
                <a:r>
                  <a:rPr lang="en-US" sz="2000" dirty="0" smtClean="0">
                    <a:latin typeface="Calibri"/>
                    <a:cs typeface="Calibri"/>
                  </a:rPr>
                  <a:t>}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177" name="AutoShape 33"/>
              <p:cNvSpPr>
                <a:spLocks noChangeArrowheads="1"/>
              </p:cNvSpPr>
              <p:nvPr/>
            </p:nvSpPr>
            <p:spPr bwMode="auto">
              <a:xfrm>
                <a:off x="3402593" y="2418101"/>
                <a:ext cx="163030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dirty="0" smtClean="0">
                    <a:latin typeface="Calibri"/>
                    <a:cs typeface="Calibri"/>
                  </a:rPr>
                  <a:t>D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178" name="AutoShape 33"/>
              <p:cNvSpPr>
                <a:spLocks noChangeArrowheads="1"/>
              </p:cNvSpPr>
              <p:nvPr/>
            </p:nvSpPr>
            <p:spPr bwMode="auto">
              <a:xfrm>
                <a:off x="3855246" y="3163418"/>
                <a:ext cx="130469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dirty="0" smtClean="0">
                    <a:latin typeface="Calibri"/>
                    <a:cs typeface="Calibri"/>
                  </a:rPr>
                  <a:t>E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179" name="AutoShape 33"/>
              <p:cNvSpPr>
                <a:spLocks noChangeArrowheads="1"/>
              </p:cNvSpPr>
              <p:nvPr/>
            </p:nvSpPr>
            <p:spPr bwMode="auto">
              <a:xfrm>
                <a:off x="4288892" y="3926537"/>
                <a:ext cx="167038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dirty="0" smtClean="0">
                    <a:latin typeface="Calibri"/>
                    <a:cs typeface="Calibri"/>
                  </a:rPr>
                  <a:t>G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181" name="AutoShape 33"/>
              <p:cNvSpPr>
                <a:spLocks noChangeArrowheads="1"/>
              </p:cNvSpPr>
              <p:nvPr/>
            </p:nvSpPr>
            <p:spPr bwMode="auto">
              <a:xfrm>
                <a:off x="5563434" y="3926537"/>
                <a:ext cx="165034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dirty="0" smtClean="0">
                    <a:latin typeface="Calibri"/>
                    <a:cs typeface="Calibri"/>
                  </a:rPr>
                  <a:t>H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182" name="AutoShape 33"/>
              <p:cNvSpPr>
                <a:spLocks noChangeArrowheads="1"/>
              </p:cNvSpPr>
              <p:nvPr/>
            </p:nvSpPr>
            <p:spPr bwMode="auto">
              <a:xfrm>
                <a:off x="5103195" y="3163418"/>
                <a:ext cx="123080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dirty="0" smtClean="0">
                    <a:latin typeface="Calibri"/>
                    <a:cs typeface="Calibri"/>
                  </a:rPr>
                  <a:t>F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180" name="AutoShape 33"/>
              <p:cNvSpPr>
                <a:spLocks noChangeArrowheads="1"/>
              </p:cNvSpPr>
              <p:nvPr/>
            </p:nvSpPr>
            <p:spPr bwMode="auto">
              <a:xfrm>
                <a:off x="4953997" y="4768868"/>
                <a:ext cx="87013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dirty="0" smtClean="0">
                    <a:latin typeface="Calibri"/>
                    <a:cs typeface="Calibri"/>
                  </a:rPr>
                  <a:t>J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cxnSp>
            <p:nvCxnSpPr>
              <p:cNvPr id="125" name="Straight Arrow Connector 124"/>
              <p:cNvCxnSpPr/>
              <p:nvPr/>
            </p:nvCxnSpPr>
            <p:spPr bwMode="auto">
              <a:xfrm rot="16200000" flipH="1">
                <a:off x="3449988" y="2563855"/>
                <a:ext cx="723305" cy="441392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sp>
            <p:nvSpPr>
              <p:cNvPr id="127" name="Oval 126"/>
              <p:cNvSpPr/>
              <p:nvPr/>
            </p:nvSpPr>
            <p:spPr bwMode="auto">
              <a:xfrm rot="16200000">
                <a:off x="3537905" y="2367123"/>
                <a:ext cx="137159" cy="137159"/>
              </a:xfrm>
              <a:prstGeom prst="ellipse">
                <a:avLst/>
              </a:prstGeom>
              <a:solidFill>
                <a:srgbClr val="0000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cxnSp>
            <p:nvCxnSpPr>
              <p:cNvPr id="130" name="Straight Arrow Connector 64"/>
              <p:cNvCxnSpPr/>
              <p:nvPr/>
            </p:nvCxnSpPr>
            <p:spPr bwMode="auto">
              <a:xfrm rot="5400000">
                <a:off x="3973103" y="2560749"/>
                <a:ext cx="728035" cy="452334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cxnSp>
            <p:nvCxnSpPr>
              <p:cNvPr id="136" name="Straight Arrow Connector 135"/>
              <p:cNvCxnSpPr/>
              <p:nvPr/>
            </p:nvCxnSpPr>
            <p:spPr bwMode="auto">
              <a:xfrm rot="16200000" flipH="1">
                <a:off x="3917060" y="3330084"/>
                <a:ext cx="723305" cy="441392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cxnSp>
            <p:nvCxnSpPr>
              <p:cNvPr id="137" name="Straight Arrow Connector 64"/>
              <p:cNvCxnSpPr/>
              <p:nvPr/>
            </p:nvCxnSpPr>
            <p:spPr bwMode="auto">
              <a:xfrm rot="5400000">
                <a:off x="4440175" y="3326978"/>
                <a:ext cx="728035" cy="452334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sp>
            <p:nvSpPr>
              <p:cNvPr id="138" name="Oval 137"/>
              <p:cNvSpPr/>
              <p:nvPr/>
            </p:nvSpPr>
            <p:spPr bwMode="auto">
              <a:xfrm rot="16200000">
                <a:off x="4957477" y="3133352"/>
                <a:ext cx="137159" cy="137159"/>
              </a:xfrm>
              <a:prstGeom prst="ellipse">
                <a:avLst/>
              </a:prstGeom>
              <a:solidFill>
                <a:srgbClr val="0000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139" name="Oval 138"/>
              <p:cNvSpPr/>
              <p:nvPr/>
            </p:nvSpPr>
            <p:spPr bwMode="auto">
              <a:xfrm rot="16200000">
                <a:off x="4001455" y="3138648"/>
                <a:ext cx="137159" cy="137159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cxnSp>
            <p:nvCxnSpPr>
              <p:cNvPr id="140" name="Straight Arrow Connector 139"/>
              <p:cNvCxnSpPr/>
              <p:nvPr/>
            </p:nvCxnSpPr>
            <p:spPr bwMode="auto">
              <a:xfrm rot="16200000" flipH="1">
                <a:off x="4384133" y="4096312"/>
                <a:ext cx="723305" cy="441392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sp>
            <p:nvSpPr>
              <p:cNvPr id="141" name="Oval 140"/>
              <p:cNvSpPr/>
              <p:nvPr/>
            </p:nvSpPr>
            <p:spPr bwMode="auto">
              <a:xfrm rot="16200000">
                <a:off x="4935600" y="4671105"/>
                <a:ext cx="137159" cy="137159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cxnSp>
            <p:nvCxnSpPr>
              <p:cNvPr id="142" name="Straight Arrow Connector 64"/>
              <p:cNvCxnSpPr/>
              <p:nvPr/>
            </p:nvCxnSpPr>
            <p:spPr bwMode="auto">
              <a:xfrm rot="5400000">
                <a:off x="4907248" y="4093206"/>
                <a:ext cx="728035" cy="452334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sp>
            <p:nvSpPr>
              <p:cNvPr id="143" name="Oval 142"/>
              <p:cNvSpPr/>
              <p:nvPr/>
            </p:nvSpPr>
            <p:spPr bwMode="auto">
              <a:xfrm rot="16200000">
                <a:off x="5424550" y="3899580"/>
                <a:ext cx="137159" cy="137159"/>
              </a:xfrm>
              <a:prstGeom prst="ellipse">
                <a:avLst/>
              </a:prstGeom>
              <a:solidFill>
                <a:srgbClr val="0000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144" name="Oval 143"/>
              <p:cNvSpPr/>
              <p:nvPr/>
            </p:nvSpPr>
            <p:spPr bwMode="auto">
              <a:xfrm rot="16200000">
                <a:off x="4468527" y="3904877"/>
                <a:ext cx="137159" cy="137159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175" name="AutoShape 33"/>
              <p:cNvSpPr>
                <a:spLocks noChangeArrowheads="1"/>
              </p:cNvSpPr>
              <p:nvPr/>
            </p:nvSpPr>
            <p:spPr bwMode="auto">
              <a:xfrm>
                <a:off x="5104685" y="4768868"/>
                <a:ext cx="1155765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{</a:t>
                </a:r>
                <a:r>
                  <a:rPr lang="en-US" sz="2000" smtClean="0">
                    <a:solidFill>
                      <a:srgbClr val="FF0000"/>
                    </a:solidFill>
                    <a:latin typeface="Calibri"/>
                    <a:cs typeface="Calibri"/>
                  </a:rPr>
                  <a:t>u+</a:t>
                </a:r>
                <a:r>
                  <a:rPr lang="en-US" sz="200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,v</a:t>
                </a:r>
                <a:r>
                  <a:rPr lang="en-US" sz="2000" dirty="0">
                    <a:solidFill>
                      <a:srgbClr val="0000FF"/>
                    </a:solidFill>
                  </a:rPr>
                  <a:t>−</a:t>
                </a:r>
                <a:r>
                  <a:rPr lang="en-US" sz="200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,w</a:t>
                </a:r>
                <a:r>
                  <a:rPr lang="en-US" sz="2000" dirty="0">
                    <a:solidFill>
                      <a:srgbClr val="0000FF"/>
                    </a:solidFill>
                  </a:rPr>
                  <a:t>−</a:t>
                </a:r>
                <a:r>
                  <a:rPr lang="en-US" sz="2000" dirty="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}</a:t>
                </a:r>
                <a:endParaRPr lang="en-US" sz="2000" baseline="-25000" dirty="0">
                  <a:solidFill>
                    <a:srgbClr val="0000FF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89" name="AutoShape 33"/>
              <p:cNvSpPr>
                <a:spLocks noChangeArrowheads="1"/>
              </p:cNvSpPr>
              <p:nvPr/>
            </p:nvSpPr>
            <p:spPr bwMode="auto">
              <a:xfrm>
                <a:off x="3418475" y="3926537"/>
                <a:ext cx="838796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{v</a:t>
                </a:r>
                <a:r>
                  <a:rPr lang="en-US" sz="2000" dirty="0">
                    <a:solidFill>
                      <a:srgbClr val="0000FF"/>
                    </a:solidFill>
                  </a:rPr>
                  <a:t>−,</a:t>
                </a:r>
                <a:r>
                  <a:rPr lang="en-US" sz="200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w</a:t>
                </a:r>
                <a:r>
                  <a:rPr lang="en-US" sz="2000" dirty="0">
                    <a:solidFill>
                      <a:srgbClr val="0000FF"/>
                    </a:solidFill>
                  </a:rPr>
                  <a:t>−</a:t>
                </a:r>
                <a:r>
                  <a:rPr lang="en-US" sz="2000" dirty="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}</a:t>
                </a:r>
                <a:endParaRPr lang="en-US" sz="2000" baseline="-25000" dirty="0">
                  <a:solidFill>
                    <a:srgbClr val="0000FF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90" name="AutoShape 33"/>
              <p:cNvSpPr>
                <a:spLocks noChangeArrowheads="1"/>
              </p:cNvSpPr>
              <p:nvPr/>
            </p:nvSpPr>
            <p:spPr bwMode="auto">
              <a:xfrm>
                <a:off x="5251219" y="3556492"/>
                <a:ext cx="451070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smtClean="0">
                    <a:latin typeface="Calibri"/>
                    <a:cs typeface="Calibri"/>
                  </a:rPr>
                  <a:t>{u</a:t>
                </a:r>
                <a:r>
                  <a:rPr lang="en-US" sz="2000" dirty="0" smtClean="0"/>
                  <a:t>+</a:t>
                </a:r>
                <a:r>
                  <a:rPr lang="en-US" sz="2000" dirty="0" smtClean="0">
                    <a:latin typeface="Calibri"/>
                    <a:cs typeface="Calibri"/>
                  </a:rPr>
                  <a:t>}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</p:grpSp>
        <p:grpSp>
          <p:nvGrpSpPr>
            <p:cNvPr id="5" name="Group 147"/>
            <p:cNvGrpSpPr/>
            <p:nvPr/>
          </p:nvGrpSpPr>
          <p:grpSpPr>
            <a:xfrm>
              <a:off x="399231" y="2034338"/>
              <a:ext cx="2364405" cy="3067316"/>
              <a:chOff x="399231" y="2034338"/>
              <a:chExt cx="2364405" cy="3067316"/>
            </a:xfrm>
          </p:grpSpPr>
          <p:sp>
            <p:nvSpPr>
              <p:cNvPr id="191" name="AutoShape 33"/>
              <p:cNvSpPr>
                <a:spLocks noChangeArrowheads="1"/>
              </p:cNvSpPr>
              <p:nvPr/>
            </p:nvSpPr>
            <p:spPr bwMode="auto">
              <a:xfrm>
                <a:off x="1833899" y="2800030"/>
                <a:ext cx="499661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smtClean="0">
                    <a:latin typeface="Calibri"/>
                    <a:cs typeface="Calibri"/>
                  </a:rPr>
                  <a:t>{w</a:t>
                </a:r>
                <a:r>
                  <a:rPr lang="en-US" sz="2000" dirty="0" smtClean="0"/>
                  <a:t>+</a:t>
                </a:r>
                <a:r>
                  <a:rPr lang="en-US" sz="2000" dirty="0" smtClean="0">
                    <a:latin typeface="Calibri"/>
                    <a:cs typeface="Calibri"/>
                  </a:rPr>
                  <a:t>}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192" name="AutoShape 33"/>
              <p:cNvSpPr>
                <a:spLocks noChangeArrowheads="1"/>
              </p:cNvSpPr>
              <p:nvPr/>
            </p:nvSpPr>
            <p:spPr bwMode="auto">
              <a:xfrm>
                <a:off x="407724" y="3163419"/>
                <a:ext cx="432159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{v</a:t>
                </a:r>
                <a:r>
                  <a:rPr lang="en-US" sz="2000" dirty="0">
                    <a:solidFill>
                      <a:srgbClr val="0000FF"/>
                    </a:solidFill>
                  </a:rPr>
                  <a:t>−</a:t>
                </a:r>
                <a:r>
                  <a:rPr lang="en-US" sz="2000" dirty="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}</a:t>
                </a:r>
                <a:endParaRPr lang="en-US" sz="2000" baseline="-25000" dirty="0">
                  <a:solidFill>
                    <a:srgbClr val="0000FF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94" name="AutoShape 33"/>
              <p:cNvSpPr>
                <a:spLocks noChangeArrowheads="1"/>
              </p:cNvSpPr>
              <p:nvPr/>
            </p:nvSpPr>
            <p:spPr bwMode="auto">
              <a:xfrm>
                <a:off x="399231" y="2034338"/>
                <a:ext cx="432159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smtClean="0">
                    <a:latin typeface="Calibri"/>
                    <a:cs typeface="Calibri"/>
                  </a:rPr>
                  <a:t>{v</a:t>
                </a:r>
                <a:r>
                  <a:rPr lang="en-US" sz="2000" dirty="0"/>
                  <a:t>−</a:t>
                </a:r>
                <a:r>
                  <a:rPr lang="en-US" sz="2000" dirty="0" smtClean="0">
                    <a:latin typeface="Calibri"/>
                    <a:cs typeface="Calibri"/>
                  </a:rPr>
                  <a:t>}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195" name="AutoShape 33"/>
              <p:cNvSpPr>
                <a:spLocks noChangeArrowheads="1"/>
              </p:cNvSpPr>
              <p:nvPr/>
            </p:nvSpPr>
            <p:spPr bwMode="auto">
              <a:xfrm>
                <a:off x="437761" y="2418102"/>
                <a:ext cx="163030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dirty="0" smtClean="0">
                    <a:latin typeface="Calibri"/>
                    <a:cs typeface="Calibri"/>
                  </a:rPr>
                  <a:t>D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196" name="AutoShape 33"/>
              <p:cNvSpPr>
                <a:spLocks noChangeArrowheads="1"/>
              </p:cNvSpPr>
              <p:nvPr/>
            </p:nvSpPr>
            <p:spPr bwMode="auto">
              <a:xfrm>
                <a:off x="890414" y="3163419"/>
                <a:ext cx="130469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dirty="0" smtClean="0">
                    <a:latin typeface="Calibri"/>
                    <a:cs typeface="Calibri"/>
                  </a:rPr>
                  <a:t>E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197" name="AutoShape 33"/>
              <p:cNvSpPr>
                <a:spLocks noChangeArrowheads="1"/>
              </p:cNvSpPr>
              <p:nvPr/>
            </p:nvSpPr>
            <p:spPr bwMode="auto">
              <a:xfrm>
                <a:off x="1324060" y="3926538"/>
                <a:ext cx="167038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dirty="0" smtClean="0">
                    <a:latin typeface="Calibri"/>
                    <a:cs typeface="Calibri"/>
                  </a:rPr>
                  <a:t>G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198" name="AutoShape 33"/>
              <p:cNvSpPr>
                <a:spLocks noChangeArrowheads="1"/>
              </p:cNvSpPr>
              <p:nvPr/>
            </p:nvSpPr>
            <p:spPr bwMode="auto">
              <a:xfrm>
                <a:off x="2598602" y="3926538"/>
                <a:ext cx="165034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dirty="0" smtClean="0">
                    <a:latin typeface="Calibri"/>
                    <a:cs typeface="Calibri"/>
                  </a:rPr>
                  <a:t>H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199" name="AutoShape 33"/>
              <p:cNvSpPr>
                <a:spLocks noChangeArrowheads="1"/>
              </p:cNvSpPr>
              <p:nvPr/>
            </p:nvSpPr>
            <p:spPr bwMode="auto">
              <a:xfrm>
                <a:off x="2138363" y="3163419"/>
                <a:ext cx="123080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dirty="0" smtClean="0">
                    <a:latin typeface="Calibri"/>
                    <a:cs typeface="Calibri"/>
                  </a:rPr>
                  <a:t>F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201" name="AutoShape 33"/>
              <p:cNvSpPr>
                <a:spLocks noChangeArrowheads="1"/>
              </p:cNvSpPr>
              <p:nvPr/>
            </p:nvSpPr>
            <p:spPr bwMode="auto">
              <a:xfrm>
                <a:off x="1989165" y="4768869"/>
                <a:ext cx="87013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dirty="0" smtClean="0">
                    <a:latin typeface="Calibri"/>
                    <a:cs typeface="Calibri"/>
                  </a:rPr>
                  <a:t>J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cxnSp>
            <p:nvCxnSpPr>
              <p:cNvPr id="205" name="Straight Arrow Connector 204"/>
              <p:cNvCxnSpPr/>
              <p:nvPr/>
            </p:nvCxnSpPr>
            <p:spPr bwMode="auto">
              <a:xfrm rot="16200000" flipH="1">
                <a:off x="485156" y="2563856"/>
                <a:ext cx="723305" cy="441392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sp>
            <p:nvSpPr>
              <p:cNvPr id="206" name="Oval 205"/>
              <p:cNvSpPr/>
              <p:nvPr/>
            </p:nvSpPr>
            <p:spPr bwMode="auto">
              <a:xfrm rot="16200000">
                <a:off x="573073" y="2367124"/>
                <a:ext cx="137159" cy="137159"/>
              </a:xfrm>
              <a:prstGeom prst="ellipse">
                <a:avLst/>
              </a:prstGeom>
              <a:solidFill>
                <a:srgbClr val="0000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cxnSp>
            <p:nvCxnSpPr>
              <p:cNvPr id="207" name="Straight Arrow Connector 64"/>
              <p:cNvCxnSpPr/>
              <p:nvPr/>
            </p:nvCxnSpPr>
            <p:spPr bwMode="auto">
              <a:xfrm rot="5400000">
                <a:off x="1008271" y="2560750"/>
                <a:ext cx="728035" cy="452334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cxnSp>
            <p:nvCxnSpPr>
              <p:cNvPr id="213" name="Straight Arrow Connector 212"/>
              <p:cNvCxnSpPr/>
              <p:nvPr/>
            </p:nvCxnSpPr>
            <p:spPr bwMode="auto">
              <a:xfrm rot="16200000" flipH="1">
                <a:off x="952228" y="3330085"/>
                <a:ext cx="723305" cy="441392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cxnSp>
            <p:nvCxnSpPr>
              <p:cNvPr id="214" name="Straight Arrow Connector 64"/>
              <p:cNvCxnSpPr/>
              <p:nvPr/>
            </p:nvCxnSpPr>
            <p:spPr bwMode="auto">
              <a:xfrm rot="5400000">
                <a:off x="1475343" y="3326979"/>
                <a:ext cx="728035" cy="452334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sp>
            <p:nvSpPr>
              <p:cNvPr id="215" name="Oval 214"/>
              <p:cNvSpPr/>
              <p:nvPr/>
            </p:nvSpPr>
            <p:spPr bwMode="auto">
              <a:xfrm rot="16200000">
                <a:off x="1992645" y="3133353"/>
                <a:ext cx="137159" cy="137159"/>
              </a:xfrm>
              <a:prstGeom prst="ellipse">
                <a:avLst/>
              </a:prstGeom>
              <a:solidFill>
                <a:srgbClr val="0000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216" name="Oval 215"/>
              <p:cNvSpPr/>
              <p:nvPr/>
            </p:nvSpPr>
            <p:spPr bwMode="auto">
              <a:xfrm rot="16200000">
                <a:off x="1036623" y="3138649"/>
                <a:ext cx="137159" cy="137159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cxnSp>
            <p:nvCxnSpPr>
              <p:cNvPr id="217" name="Straight Arrow Connector 216"/>
              <p:cNvCxnSpPr/>
              <p:nvPr/>
            </p:nvCxnSpPr>
            <p:spPr bwMode="auto">
              <a:xfrm rot="16200000" flipH="1">
                <a:off x="1419301" y="4096313"/>
                <a:ext cx="723305" cy="441392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sp>
            <p:nvSpPr>
              <p:cNvPr id="218" name="Oval 217"/>
              <p:cNvSpPr/>
              <p:nvPr/>
            </p:nvSpPr>
            <p:spPr bwMode="auto">
              <a:xfrm rot="16200000">
                <a:off x="1970768" y="4671106"/>
                <a:ext cx="137159" cy="137159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cxnSp>
            <p:nvCxnSpPr>
              <p:cNvPr id="219" name="Straight Arrow Connector 64"/>
              <p:cNvCxnSpPr/>
              <p:nvPr/>
            </p:nvCxnSpPr>
            <p:spPr bwMode="auto">
              <a:xfrm rot="5400000">
                <a:off x="1942416" y="4093207"/>
                <a:ext cx="728035" cy="452334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sp>
            <p:nvSpPr>
              <p:cNvPr id="220" name="Oval 219"/>
              <p:cNvSpPr/>
              <p:nvPr/>
            </p:nvSpPr>
            <p:spPr bwMode="auto">
              <a:xfrm rot="16200000">
                <a:off x="2459718" y="3899581"/>
                <a:ext cx="137159" cy="137159"/>
              </a:xfrm>
              <a:prstGeom prst="ellipse">
                <a:avLst/>
              </a:prstGeom>
              <a:solidFill>
                <a:srgbClr val="0000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221" name="Oval 220"/>
              <p:cNvSpPr/>
              <p:nvPr/>
            </p:nvSpPr>
            <p:spPr bwMode="auto">
              <a:xfrm rot="16200000">
                <a:off x="1503695" y="3904878"/>
                <a:ext cx="137159" cy="137159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225" name="AutoShape 33"/>
              <p:cNvSpPr>
                <a:spLocks noChangeArrowheads="1"/>
              </p:cNvSpPr>
              <p:nvPr/>
            </p:nvSpPr>
            <p:spPr bwMode="auto">
              <a:xfrm>
                <a:off x="2139853" y="4768869"/>
                <a:ext cx="479723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{</a:t>
                </a:r>
                <a:r>
                  <a:rPr lang="en-US" sz="2000" smtClean="0">
                    <a:solidFill>
                      <a:srgbClr val="FF0000"/>
                    </a:solidFill>
                    <a:latin typeface="Calibri"/>
                    <a:cs typeface="Calibri"/>
                  </a:rPr>
                  <a:t>w+</a:t>
                </a:r>
                <a:r>
                  <a:rPr lang="en-US" sz="2000" dirty="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}</a:t>
                </a:r>
                <a:endParaRPr lang="en-US" sz="2000" baseline="-25000" dirty="0">
                  <a:solidFill>
                    <a:srgbClr val="0000FF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26" name="AutoShape 33"/>
              <p:cNvSpPr>
                <a:spLocks noChangeArrowheads="1"/>
              </p:cNvSpPr>
              <p:nvPr/>
            </p:nvSpPr>
            <p:spPr bwMode="auto">
              <a:xfrm>
                <a:off x="796522" y="3926537"/>
                <a:ext cx="499661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{w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+</a:t>
                </a:r>
                <a:r>
                  <a:rPr lang="en-US" sz="2000" dirty="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}</a:t>
                </a:r>
                <a:endParaRPr lang="en-US" sz="2000" baseline="-25000" dirty="0">
                  <a:solidFill>
                    <a:srgbClr val="0000FF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27" name="AutoShape 33"/>
              <p:cNvSpPr>
                <a:spLocks noChangeArrowheads="1"/>
              </p:cNvSpPr>
              <p:nvPr/>
            </p:nvSpPr>
            <p:spPr bwMode="auto">
              <a:xfrm>
                <a:off x="2286387" y="3556493"/>
                <a:ext cx="451070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smtClean="0">
                    <a:latin typeface="Calibri"/>
                    <a:cs typeface="Calibri"/>
                  </a:rPr>
                  <a:t>{u</a:t>
                </a:r>
                <a:r>
                  <a:rPr lang="en-US" sz="2000" dirty="0" smtClean="0"/>
                  <a:t>+</a:t>
                </a:r>
                <a:r>
                  <a:rPr lang="en-US" sz="2000" dirty="0" smtClean="0">
                    <a:latin typeface="Calibri"/>
                    <a:cs typeface="Calibri"/>
                  </a:rPr>
                  <a:t>}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</p:grpSp>
        <p:grpSp>
          <p:nvGrpSpPr>
            <p:cNvPr id="6" name="Group 152"/>
            <p:cNvGrpSpPr/>
            <p:nvPr/>
          </p:nvGrpSpPr>
          <p:grpSpPr>
            <a:xfrm>
              <a:off x="7044916" y="2800030"/>
              <a:ext cx="1806464" cy="2301624"/>
              <a:chOff x="7044916" y="2800030"/>
              <a:chExt cx="1806464" cy="2301624"/>
            </a:xfrm>
          </p:grpSpPr>
          <p:sp>
            <p:nvSpPr>
              <p:cNvPr id="228" name="AutoShape 33"/>
              <p:cNvSpPr>
                <a:spLocks noChangeArrowheads="1"/>
              </p:cNvSpPr>
              <p:nvPr/>
            </p:nvSpPr>
            <p:spPr bwMode="auto">
              <a:xfrm>
                <a:off x="7921643" y="2800030"/>
                <a:ext cx="499661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smtClean="0">
                    <a:latin typeface="Calibri"/>
                    <a:cs typeface="Calibri"/>
                  </a:rPr>
                  <a:t>{w</a:t>
                </a:r>
                <a:r>
                  <a:rPr lang="en-US" sz="2000" dirty="0" smtClean="0"/>
                  <a:t>+</a:t>
                </a:r>
                <a:r>
                  <a:rPr lang="en-US" sz="2000" dirty="0" smtClean="0">
                    <a:latin typeface="Calibri"/>
                    <a:cs typeface="Calibri"/>
                  </a:rPr>
                  <a:t>}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234" name="AutoShape 33"/>
              <p:cNvSpPr>
                <a:spLocks noChangeArrowheads="1"/>
              </p:cNvSpPr>
              <p:nvPr/>
            </p:nvSpPr>
            <p:spPr bwMode="auto">
              <a:xfrm>
                <a:off x="7411804" y="3926538"/>
                <a:ext cx="167038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dirty="0" smtClean="0">
                    <a:latin typeface="Calibri"/>
                    <a:cs typeface="Calibri"/>
                  </a:rPr>
                  <a:t>G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235" name="AutoShape 33"/>
              <p:cNvSpPr>
                <a:spLocks noChangeArrowheads="1"/>
              </p:cNvSpPr>
              <p:nvPr/>
            </p:nvSpPr>
            <p:spPr bwMode="auto">
              <a:xfrm>
                <a:off x="8686346" y="3926538"/>
                <a:ext cx="165034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dirty="0" smtClean="0">
                    <a:latin typeface="Calibri"/>
                    <a:cs typeface="Calibri"/>
                  </a:rPr>
                  <a:t>H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236" name="AutoShape 33"/>
              <p:cNvSpPr>
                <a:spLocks noChangeArrowheads="1"/>
              </p:cNvSpPr>
              <p:nvPr/>
            </p:nvSpPr>
            <p:spPr bwMode="auto">
              <a:xfrm>
                <a:off x="8226107" y="3163419"/>
                <a:ext cx="123080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dirty="0" smtClean="0">
                    <a:latin typeface="Calibri"/>
                    <a:cs typeface="Calibri"/>
                  </a:rPr>
                  <a:t>F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238" name="AutoShape 33"/>
              <p:cNvSpPr>
                <a:spLocks noChangeArrowheads="1"/>
              </p:cNvSpPr>
              <p:nvPr/>
            </p:nvSpPr>
            <p:spPr bwMode="auto">
              <a:xfrm>
                <a:off x="8076909" y="4768869"/>
                <a:ext cx="87013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dirty="0" smtClean="0">
                    <a:latin typeface="Calibri"/>
                    <a:cs typeface="Calibri"/>
                  </a:rPr>
                  <a:t>J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cxnSp>
            <p:nvCxnSpPr>
              <p:cNvPr id="249" name="Straight Arrow Connector 248"/>
              <p:cNvCxnSpPr/>
              <p:nvPr/>
            </p:nvCxnSpPr>
            <p:spPr bwMode="auto">
              <a:xfrm rot="16200000" flipH="1">
                <a:off x="7039972" y="3330085"/>
                <a:ext cx="723305" cy="441392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cxnSp>
            <p:nvCxnSpPr>
              <p:cNvPr id="250" name="Straight Arrow Connector 64"/>
              <p:cNvCxnSpPr/>
              <p:nvPr/>
            </p:nvCxnSpPr>
            <p:spPr bwMode="auto">
              <a:xfrm rot="5400000">
                <a:off x="7563087" y="3326979"/>
                <a:ext cx="728035" cy="452334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sp>
            <p:nvSpPr>
              <p:cNvPr id="251" name="Oval 250"/>
              <p:cNvSpPr/>
              <p:nvPr/>
            </p:nvSpPr>
            <p:spPr bwMode="auto">
              <a:xfrm rot="16200000">
                <a:off x="8080389" y="3133353"/>
                <a:ext cx="137159" cy="137159"/>
              </a:xfrm>
              <a:prstGeom prst="ellipse">
                <a:avLst/>
              </a:prstGeom>
              <a:solidFill>
                <a:srgbClr val="0000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cxnSp>
            <p:nvCxnSpPr>
              <p:cNvPr id="253" name="Straight Arrow Connector 252"/>
              <p:cNvCxnSpPr/>
              <p:nvPr/>
            </p:nvCxnSpPr>
            <p:spPr bwMode="auto">
              <a:xfrm rot="16200000" flipH="1">
                <a:off x="7507045" y="4096313"/>
                <a:ext cx="723305" cy="441392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sp>
            <p:nvSpPr>
              <p:cNvPr id="254" name="Oval 253"/>
              <p:cNvSpPr/>
              <p:nvPr/>
            </p:nvSpPr>
            <p:spPr bwMode="auto">
              <a:xfrm rot="16200000">
                <a:off x="8058512" y="4671106"/>
                <a:ext cx="137159" cy="137159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cxnSp>
            <p:nvCxnSpPr>
              <p:cNvPr id="255" name="Straight Arrow Connector 64"/>
              <p:cNvCxnSpPr/>
              <p:nvPr/>
            </p:nvCxnSpPr>
            <p:spPr bwMode="auto">
              <a:xfrm rot="5400000">
                <a:off x="8030160" y="4093207"/>
                <a:ext cx="728035" cy="452334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sp>
            <p:nvSpPr>
              <p:cNvPr id="256" name="Oval 255"/>
              <p:cNvSpPr/>
              <p:nvPr/>
            </p:nvSpPr>
            <p:spPr bwMode="auto">
              <a:xfrm rot="16200000">
                <a:off x="8547462" y="3899581"/>
                <a:ext cx="137159" cy="137159"/>
              </a:xfrm>
              <a:prstGeom prst="ellipse">
                <a:avLst/>
              </a:prstGeom>
              <a:solidFill>
                <a:srgbClr val="0000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257" name="Oval 256"/>
              <p:cNvSpPr/>
              <p:nvPr/>
            </p:nvSpPr>
            <p:spPr bwMode="auto">
              <a:xfrm rot="16200000">
                <a:off x="7591439" y="3904878"/>
                <a:ext cx="137159" cy="137159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261" name="AutoShape 33"/>
              <p:cNvSpPr>
                <a:spLocks noChangeArrowheads="1"/>
              </p:cNvSpPr>
              <p:nvPr/>
            </p:nvSpPr>
            <p:spPr bwMode="auto">
              <a:xfrm>
                <a:off x="8227597" y="4768869"/>
                <a:ext cx="335353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{</a:t>
                </a:r>
                <a:r>
                  <a:rPr lang="en-GB" sz="2000">
                    <a:solidFill>
                      <a:srgbClr val="FF0000"/>
                    </a:solidFill>
                    <a:latin typeface="Calibri"/>
                    <a:cs typeface="Calibri"/>
                    <a:sym typeface="Symbol"/>
                  </a:rPr>
                  <a:t></a:t>
                </a:r>
                <a:r>
                  <a:rPr lang="en-US" sz="2000" dirty="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}</a:t>
                </a:r>
                <a:endParaRPr lang="en-US" sz="2000" baseline="-25000" dirty="0">
                  <a:solidFill>
                    <a:srgbClr val="0000FF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62" name="AutoShape 33"/>
              <p:cNvSpPr>
                <a:spLocks noChangeArrowheads="1"/>
              </p:cNvSpPr>
              <p:nvPr/>
            </p:nvSpPr>
            <p:spPr bwMode="auto">
              <a:xfrm>
                <a:off x="7044916" y="3926537"/>
                <a:ext cx="335353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{</a:t>
                </a:r>
                <a:r>
                  <a:rPr lang="en-GB" sz="2000">
                    <a:solidFill>
                      <a:srgbClr val="0000FF"/>
                    </a:solidFill>
                    <a:latin typeface="Calibri"/>
                    <a:cs typeface="Calibri"/>
                    <a:sym typeface="Symbol"/>
                  </a:rPr>
                  <a:t></a:t>
                </a:r>
                <a:r>
                  <a:rPr lang="en-US" sz="2000" dirty="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}</a:t>
                </a:r>
                <a:endParaRPr lang="en-US" sz="2000" baseline="-25000" dirty="0">
                  <a:solidFill>
                    <a:srgbClr val="0000FF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63" name="AutoShape 33"/>
              <p:cNvSpPr>
                <a:spLocks noChangeArrowheads="1"/>
              </p:cNvSpPr>
              <p:nvPr/>
            </p:nvSpPr>
            <p:spPr bwMode="auto">
              <a:xfrm>
                <a:off x="8374131" y="3556493"/>
                <a:ext cx="451070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smtClean="0">
                    <a:latin typeface="Calibri"/>
                    <a:cs typeface="Calibri"/>
                  </a:rPr>
                  <a:t>{u</a:t>
                </a:r>
                <a:r>
                  <a:rPr lang="en-US" sz="2000" dirty="0" smtClean="0"/>
                  <a:t>+</a:t>
                </a:r>
                <a:r>
                  <a:rPr lang="en-US" sz="2000" dirty="0" smtClean="0">
                    <a:latin typeface="Calibri"/>
                    <a:cs typeface="Calibri"/>
                  </a:rPr>
                  <a:t>}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</p:grpSp>
        <p:sp>
          <p:nvSpPr>
            <p:cNvPr id="264" name="Rectangle 263"/>
            <p:cNvSpPr/>
            <p:nvPr/>
          </p:nvSpPr>
          <p:spPr bwMode="auto">
            <a:xfrm>
              <a:off x="177801" y="6435209"/>
              <a:ext cx="3003549" cy="18466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200" baseline="30000" smtClean="0">
                  <a:latin typeface="+mn-lt"/>
                  <a:cs typeface="Calibri"/>
                </a:rPr>
                <a:t>  *</a:t>
              </a:r>
              <a:r>
                <a:rPr lang="en-US" sz="1200" smtClean="0">
                  <a:latin typeface="+mn-lt"/>
                  <a:cs typeface="Calibri"/>
                </a:rPr>
                <a:t> assuming total order on parents for each node</a:t>
              </a:r>
            </a:p>
          </p:txBody>
        </p:sp>
        <p:grpSp>
          <p:nvGrpSpPr>
            <p:cNvPr id="7" name="Group 158"/>
            <p:cNvGrpSpPr/>
            <p:nvPr/>
          </p:nvGrpSpPr>
          <p:grpSpPr>
            <a:xfrm>
              <a:off x="5317223" y="6096921"/>
              <a:ext cx="3756616" cy="497554"/>
              <a:chOff x="5317223" y="6096921"/>
              <a:chExt cx="3756616" cy="497554"/>
            </a:xfrm>
          </p:grpSpPr>
          <p:sp>
            <p:nvSpPr>
              <p:cNvPr id="129" name="AutoShape 33"/>
              <p:cNvSpPr>
                <a:spLocks noChangeArrowheads="1"/>
              </p:cNvSpPr>
              <p:nvPr/>
            </p:nvSpPr>
            <p:spPr bwMode="auto">
              <a:xfrm flipH="1">
                <a:off x="5317223" y="6292467"/>
                <a:ext cx="3756616" cy="302008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2592" tIns="6479" rIns="2592" bIns="18288">
                <a:spAutoFit/>
              </a:bodyPr>
              <a:lstStyle/>
              <a:p>
                <a:pPr defTabSz="822325"/>
                <a:r>
                  <a:rPr lang="en-US" sz="1800" dirty="0" smtClean="0">
                    <a:solidFill>
                      <a:srgbClr val="FF0000"/>
                    </a:solidFill>
                    <a:latin typeface="Calibri"/>
                    <a:cs typeface="Calibri"/>
                  </a:rPr>
                  <a:t>with a variation of resolution algorithm</a:t>
                </a:r>
                <a:endParaRPr lang="en-US" sz="1800" baseline="-25000" dirty="0">
                  <a:solidFill>
                    <a:srgbClr val="FF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5" name="Freeform 144"/>
              <p:cNvSpPr/>
              <p:nvPr/>
            </p:nvSpPr>
            <p:spPr bwMode="auto">
              <a:xfrm rot="11663625">
                <a:off x="7760263" y="6096921"/>
                <a:ext cx="283193" cy="304906"/>
              </a:xfrm>
              <a:custGeom>
                <a:avLst/>
                <a:gdLst>
                  <a:gd name="connsiteX0" fmla="*/ 0 w 190500"/>
                  <a:gd name="connsiteY0" fmla="*/ 0 h 381000"/>
                  <a:gd name="connsiteX1" fmla="*/ 133350 w 190500"/>
                  <a:gd name="connsiteY1" fmla="*/ 107950 h 381000"/>
                  <a:gd name="connsiteX2" fmla="*/ 114300 w 190500"/>
                  <a:gd name="connsiteY2" fmla="*/ 279400 h 381000"/>
                  <a:gd name="connsiteX3" fmla="*/ 190500 w 190500"/>
                  <a:gd name="connsiteY3" fmla="*/ 381000 h 381000"/>
                  <a:gd name="connsiteX0" fmla="*/ 0 w 204902"/>
                  <a:gd name="connsiteY0" fmla="*/ 0 h 381000"/>
                  <a:gd name="connsiteX1" fmla="*/ 185852 w 204902"/>
                  <a:gd name="connsiteY1" fmla="*/ 90038 h 381000"/>
                  <a:gd name="connsiteX2" fmla="*/ 114300 w 204902"/>
                  <a:gd name="connsiteY2" fmla="*/ 279400 h 381000"/>
                  <a:gd name="connsiteX3" fmla="*/ 190500 w 204902"/>
                  <a:gd name="connsiteY3" fmla="*/ 381000 h 381000"/>
                  <a:gd name="connsiteX0" fmla="*/ 0 w 204902"/>
                  <a:gd name="connsiteY0" fmla="*/ 0 h 279400"/>
                  <a:gd name="connsiteX1" fmla="*/ 185852 w 204902"/>
                  <a:gd name="connsiteY1" fmla="*/ 90038 h 279400"/>
                  <a:gd name="connsiteX2" fmla="*/ 114300 w 204902"/>
                  <a:gd name="connsiteY2" fmla="*/ 279400 h 279400"/>
                  <a:gd name="connsiteX0" fmla="*/ 0 w 208475"/>
                  <a:gd name="connsiteY0" fmla="*/ 0 h 231217"/>
                  <a:gd name="connsiteX1" fmla="*/ 185852 w 208475"/>
                  <a:gd name="connsiteY1" fmla="*/ 90038 h 231217"/>
                  <a:gd name="connsiteX2" fmla="*/ 135737 w 208475"/>
                  <a:gd name="connsiteY2" fmla="*/ 231217 h 231217"/>
                  <a:gd name="connsiteX0" fmla="*/ 0 w 147463"/>
                  <a:gd name="connsiteY0" fmla="*/ 0 h 231217"/>
                  <a:gd name="connsiteX1" fmla="*/ 124840 w 147463"/>
                  <a:gd name="connsiteY1" fmla="*/ 101209 h 231217"/>
                  <a:gd name="connsiteX2" fmla="*/ 135737 w 147463"/>
                  <a:gd name="connsiteY2" fmla="*/ 231217 h 231217"/>
                  <a:gd name="connsiteX0" fmla="*/ 0 w 147463"/>
                  <a:gd name="connsiteY0" fmla="*/ 0 h 231217"/>
                  <a:gd name="connsiteX1" fmla="*/ 124840 w 147463"/>
                  <a:gd name="connsiteY1" fmla="*/ 101209 h 231217"/>
                  <a:gd name="connsiteX2" fmla="*/ 135737 w 147463"/>
                  <a:gd name="connsiteY2" fmla="*/ 231217 h 231217"/>
                  <a:gd name="connsiteX0" fmla="*/ 0 w 846170"/>
                  <a:gd name="connsiteY0" fmla="*/ 0 h 231217"/>
                  <a:gd name="connsiteX1" fmla="*/ 823548 w 846170"/>
                  <a:gd name="connsiteY1" fmla="*/ 111939 h 231217"/>
                  <a:gd name="connsiteX2" fmla="*/ 135737 w 846170"/>
                  <a:gd name="connsiteY2" fmla="*/ 231217 h 231217"/>
                  <a:gd name="connsiteX0" fmla="*/ 1124629 w 1181780"/>
                  <a:gd name="connsiteY0" fmla="*/ 0 h 251669"/>
                  <a:gd name="connsiteX1" fmla="*/ 687811 w 1181780"/>
                  <a:gd name="connsiteY1" fmla="*/ 132391 h 251669"/>
                  <a:gd name="connsiteX2" fmla="*/ 0 w 1181780"/>
                  <a:gd name="connsiteY2" fmla="*/ 251669 h 251669"/>
                  <a:gd name="connsiteX0" fmla="*/ 1124629 w 1124629"/>
                  <a:gd name="connsiteY0" fmla="*/ 0 h 251669"/>
                  <a:gd name="connsiteX1" fmla="*/ 687811 w 1124629"/>
                  <a:gd name="connsiteY1" fmla="*/ 132391 h 251669"/>
                  <a:gd name="connsiteX2" fmla="*/ 0 w 1124629"/>
                  <a:gd name="connsiteY2" fmla="*/ 251669 h 251669"/>
                  <a:gd name="connsiteX0" fmla="*/ 1124629 w 1124629"/>
                  <a:gd name="connsiteY0" fmla="*/ 0 h 251669"/>
                  <a:gd name="connsiteX1" fmla="*/ 786321 w 1124629"/>
                  <a:gd name="connsiteY1" fmla="*/ 126135 h 251669"/>
                  <a:gd name="connsiteX2" fmla="*/ 0 w 1124629"/>
                  <a:gd name="connsiteY2" fmla="*/ 251669 h 251669"/>
                  <a:gd name="connsiteX0" fmla="*/ 1124629 w 1124629"/>
                  <a:gd name="connsiteY0" fmla="*/ 0 h 251669"/>
                  <a:gd name="connsiteX1" fmla="*/ 786321 w 1124629"/>
                  <a:gd name="connsiteY1" fmla="*/ 126135 h 251669"/>
                  <a:gd name="connsiteX2" fmla="*/ 0 w 1124629"/>
                  <a:gd name="connsiteY2" fmla="*/ 251669 h 251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4629" h="251669">
                    <a:moveTo>
                      <a:pt x="1124629" y="0"/>
                    </a:moveTo>
                    <a:cubicBezTo>
                      <a:pt x="1079666" y="41318"/>
                      <a:pt x="973759" y="84190"/>
                      <a:pt x="786321" y="126135"/>
                    </a:cubicBezTo>
                    <a:cubicBezTo>
                      <a:pt x="598883" y="168080"/>
                      <a:pt x="117774" y="200598"/>
                      <a:pt x="0" y="251669"/>
                    </a:cubicBezTo>
                  </a:path>
                </a:pathLst>
              </a:cu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160"/>
            <p:cNvGrpSpPr/>
            <p:nvPr/>
          </p:nvGrpSpPr>
          <p:grpSpPr>
            <a:xfrm>
              <a:off x="6758067" y="144129"/>
              <a:ext cx="2027949" cy="593380"/>
              <a:chOff x="6758067" y="144129"/>
              <a:chExt cx="2027949" cy="593380"/>
            </a:xfrm>
          </p:grpSpPr>
          <p:sp>
            <p:nvSpPr>
              <p:cNvPr id="146" name="AutoShape 33"/>
              <p:cNvSpPr>
                <a:spLocks noChangeArrowheads="1"/>
              </p:cNvSpPr>
              <p:nvPr/>
            </p:nvSpPr>
            <p:spPr bwMode="auto">
              <a:xfrm flipH="1">
                <a:off x="6758067" y="144129"/>
                <a:ext cx="2027949" cy="302008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1800" dirty="0" smtClean="0">
                    <a:solidFill>
                      <a:srgbClr val="FF0000"/>
                    </a:solidFill>
                    <a:latin typeface="Calibri"/>
                    <a:cs typeface="Calibri"/>
                  </a:rPr>
                  <a:t>Our recommendation</a:t>
                </a:r>
                <a:endParaRPr lang="en-US" sz="1800" baseline="-25000" dirty="0">
                  <a:solidFill>
                    <a:srgbClr val="FF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7" name="Down Arrow 146"/>
              <p:cNvSpPr/>
              <p:nvPr/>
            </p:nvSpPr>
            <p:spPr bwMode="auto">
              <a:xfrm>
                <a:off x="7448052" y="460902"/>
                <a:ext cx="469376" cy="276607"/>
              </a:xfrm>
              <a:prstGeom prst="downArrow">
                <a:avLst>
                  <a:gd name="adj1" fmla="val 50000"/>
                  <a:gd name="adj2" fmla="val 55338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148"/>
            <p:cNvGrpSpPr/>
            <p:nvPr/>
          </p:nvGrpSpPr>
          <p:grpSpPr>
            <a:xfrm>
              <a:off x="918941" y="1255588"/>
              <a:ext cx="1449612" cy="1495299"/>
              <a:chOff x="918941" y="1255588"/>
              <a:chExt cx="1449612" cy="1495299"/>
            </a:xfrm>
          </p:grpSpPr>
          <p:sp>
            <p:nvSpPr>
              <p:cNvPr id="193" name="AutoShape 33"/>
              <p:cNvSpPr>
                <a:spLocks noChangeArrowheads="1"/>
              </p:cNvSpPr>
              <p:nvPr/>
            </p:nvSpPr>
            <p:spPr bwMode="auto">
              <a:xfrm>
                <a:off x="1825418" y="2418102"/>
                <a:ext cx="410118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{v+</a:t>
                </a:r>
                <a:r>
                  <a:rPr lang="en-US" sz="2000" dirty="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}</a:t>
                </a:r>
                <a:endParaRPr lang="en-US" sz="2000" baseline="-25000" dirty="0">
                  <a:solidFill>
                    <a:srgbClr val="0000FF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00" name="AutoShape 33"/>
              <p:cNvSpPr>
                <a:spLocks noChangeArrowheads="1"/>
              </p:cNvSpPr>
              <p:nvPr/>
            </p:nvSpPr>
            <p:spPr bwMode="auto">
              <a:xfrm>
                <a:off x="1653658" y="2418102"/>
                <a:ext cx="141991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dirty="0" smtClean="0">
                    <a:latin typeface="Calibri"/>
                    <a:cs typeface="Calibri"/>
                  </a:rPr>
                  <a:t>C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202" name="AutoShape 33"/>
              <p:cNvSpPr>
                <a:spLocks noChangeArrowheads="1"/>
              </p:cNvSpPr>
              <p:nvPr/>
            </p:nvSpPr>
            <p:spPr bwMode="auto">
              <a:xfrm>
                <a:off x="2161891" y="1617681"/>
                <a:ext cx="159123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dirty="0" smtClean="0">
                    <a:latin typeface="Calibri"/>
                    <a:cs typeface="Calibri"/>
                  </a:rPr>
                  <a:t>A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203" name="AutoShape 33"/>
              <p:cNvSpPr>
                <a:spLocks noChangeArrowheads="1"/>
              </p:cNvSpPr>
              <p:nvPr/>
            </p:nvSpPr>
            <p:spPr bwMode="auto">
              <a:xfrm>
                <a:off x="918941" y="1617681"/>
                <a:ext cx="144746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smtClean="0">
                    <a:latin typeface="Calibri"/>
                    <a:cs typeface="Calibri"/>
                  </a:rPr>
                  <a:t>B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cxnSp>
            <p:nvCxnSpPr>
              <p:cNvPr id="209" name="Straight Arrow Connector 208"/>
              <p:cNvCxnSpPr/>
              <p:nvPr/>
            </p:nvCxnSpPr>
            <p:spPr bwMode="auto">
              <a:xfrm rot="16200000" flipH="1">
                <a:off x="974106" y="1795506"/>
                <a:ext cx="723305" cy="441392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sp>
            <p:nvSpPr>
              <p:cNvPr id="210" name="Oval 209"/>
              <p:cNvSpPr/>
              <p:nvPr/>
            </p:nvSpPr>
            <p:spPr bwMode="auto">
              <a:xfrm rot="16200000">
                <a:off x="1062023" y="1598774"/>
                <a:ext cx="137159" cy="137159"/>
              </a:xfrm>
              <a:prstGeom prst="ellipse">
                <a:avLst/>
              </a:prstGeom>
              <a:solidFill>
                <a:srgbClr val="0000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cxnSp>
            <p:nvCxnSpPr>
              <p:cNvPr id="211" name="Straight Arrow Connector 64"/>
              <p:cNvCxnSpPr/>
              <p:nvPr/>
            </p:nvCxnSpPr>
            <p:spPr bwMode="auto">
              <a:xfrm rot="5400000">
                <a:off x="1497221" y="1792400"/>
                <a:ext cx="728035" cy="452334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sp>
            <p:nvSpPr>
              <p:cNvPr id="212" name="Oval 211"/>
              <p:cNvSpPr/>
              <p:nvPr/>
            </p:nvSpPr>
            <p:spPr bwMode="auto">
              <a:xfrm rot="16200000">
                <a:off x="2014523" y="1598774"/>
                <a:ext cx="137159" cy="137159"/>
              </a:xfrm>
              <a:prstGeom prst="ellipse">
                <a:avLst/>
              </a:prstGeom>
              <a:solidFill>
                <a:srgbClr val="0000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223" name="AutoShape 33"/>
              <p:cNvSpPr>
                <a:spLocks noChangeArrowheads="1"/>
              </p:cNvSpPr>
              <p:nvPr/>
            </p:nvSpPr>
            <p:spPr bwMode="auto">
              <a:xfrm>
                <a:off x="925830" y="1255588"/>
                <a:ext cx="410118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smtClean="0">
                    <a:latin typeface="Calibri"/>
                    <a:cs typeface="Calibri"/>
                  </a:rPr>
                  <a:t>{v+</a:t>
                </a:r>
                <a:r>
                  <a:rPr lang="en-US" sz="2000" dirty="0" smtClean="0">
                    <a:latin typeface="Calibri"/>
                    <a:cs typeface="Calibri"/>
                  </a:rPr>
                  <a:t>}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224" name="AutoShape 33"/>
              <p:cNvSpPr>
                <a:spLocks noChangeArrowheads="1"/>
              </p:cNvSpPr>
              <p:nvPr/>
            </p:nvSpPr>
            <p:spPr bwMode="auto">
              <a:xfrm>
                <a:off x="1868892" y="1255588"/>
                <a:ext cx="499661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smtClean="0">
                    <a:latin typeface="Calibri"/>
                    <a:cs typeface="Calibri"/>
                  </a:rPr>
                  <a:t>{w</a:t>
                </a:r>
                <a:r>
                  <a:rPr lang="en-US" sz="2000" dirty="0"/>
                  <a:t>−</a:t>
                </a:r>
                <a:r>
                  <a:rPr lang="en-US" sz="2000" dirty="0" smtClean="0">
                    <a:latin typeface="Calibri"/>
                    <a:cs typeface="Calibri"/>
                  </a:rPr>
                  <a:t>}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208" name="Oval 207"/>
              <p:cNvSpPr/>
              <p:nvPr/>
            </p:nvSpPr>
            <p:spPr bwMode="auto">
              <a:xfrm rot="16200000">
                <a:off x="1525573" y="2367124"/>
                <a:ext cx="137159" cy="137159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</p:grpSp>
        <p:grpSp>
          <p:nvGrpSpPr>
            <p:cNvPr id="10" name="Group 149"/>
            <p:cNvGrpSpPr/>
            <p:nvPr/>
          </p:nvGrpSpPr>
          <p:grpSpPr>
            <a:xfrm>
              <a:off x="3883773" y="1255587"/>
              <a:ext cx="1713714" cy="1495300"/>
              <a:chOff x="3883773" y="1255587"/>
              <a:chExt cx="1713714" cy="1495300"/>
            </a:xfrm>
          </p:grpSpPr>
          <p:sp>
            <p:nvSpPr>
              <p:cNvPr id="187" name="AutoShape 33"/>
              <p:cNvSpPr>
                <a:spLocks noChangeArrowheads="1"/>
              </p:cNvSpPr>
              <p:nvPr/>
            </p:nvSpPr>
            <p:spPr bwMode="auto">
              <a:xfrm>
                <a:off x="4790250" y="2418102"/>
                <a:ext cx="807237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{v+,w</a:t>
                </a:r>
                <a:r>
                  <a:rPr lang="en-US" sz="2000" dirty="0">
                    <a:solidFill>
                      <a:srgbClr val="0000FF"/>
                    </a:solidFill>
                  </a:rPr>
                  <a:t>−</a:t>
                </a:r>
                <a:r>
                  <a:rPr lang="en-US" sz="2000" dirty="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}</a:t>
                </a:r>
                <a:endParaRPr lang="en-US" sz="2000" baseline="-25000" dirty="0">
                  <a:solidFill>
                    <a:srgbClr val="0000FF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83" name="AutoShape 33"/>
              <p:cNvSpPr>
                <a:spLocks noChangeArrowheads="1"/>
              </p:cNvSpPr>
              <p:nvPr/>
            </p:nvSpPr>
            <p:spPr bwMode="auto">
              <a:xfrm>
                <a:off x="4618490" y="2418101"/>
                <a:ext cx="141991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dirty="0" smtClean="0">
                    <a:latin typeface="Calibri"/>
                    <a:cs typeface="Calibri"/>
                  </a:rPr>
                  <a:t>C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176" name="AutoShape 33"/>
              <p:cNvSpPr>
                <a:spLocks noChangeArrowheads="1"/>
              </p:cNvSpPr>
              <p:nvPr/>
            </p:nvSpPr>
            <p:spPr bwMode="auto">
              <a:xfrm>
                <a:off x="5126723" y="1617680"/>
                <a:ext cx="159123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dirty="0" smtClean="0">
                    <a:latin typeface="Calibri"/>
                    <a:cs typeface="Calibri"/>
                  </a:rPr>
                  <a:t>A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170" name="AutoShape 33"/>
              <p:cNvSpPr>
                <a:spLocks noChangeArrowheads="1"/>
              </p:cNvSpPr>
              <p:nvPr/>
            </p:nvSpPr>
            <p:spPr bwMode="auto">
              <a:xfrm>
                <a:off x="3883773" y="1617680"/>
                <a:ext cx="144746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smtClean="0">
                    <a:latin typeface="Calibri"/>
                    <a:cs typeface="Calibri"/>
                  </a:rPr>
                  <a:t>B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 bwMode="auto">
              <a:xfrm rot="16200000">
                <a:off x="4490405" y="2367123"/>
                <a:ext cx="137159" cy="137159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cxnSp>
            <p:nvCxnSpPr>
              <p:cNvPr id="132" name="Straight Arrow Connector 131"/>
              <p:cNvCxnSpPr/>
              <p:nvPr/>
            </p:nvCxnSpPr>
            <p:spPr bwMode="auto">
              <a:xfrm rot="16200000" flipH="1">
                <a:off x="3938938" y="1795505"/>
                <a:ext cx="723305" cy="441392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sp>
            <p:nvSpPr>
              <p:cNvPr id="133" name="Oval 132"/>
              <p:cNvSpPr/>
              <p:nvPr/>
            </p:nvSpPr>
            <p:spPr bwMode="auto">
              <a:xfrm rot="16200000">
                <a:off x="4026855" y="1598773"/>
                <a:ext cx="137159" cy="137159"/>
              </a:xfrm>
              <a:prstGeom prst="ellipse">
                <a:avLst/>
              </a:prstGeom>
              <a:solidFill>
                <a:srgbClr val="0000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cxnSp>
            <p:nvCxnSpPr>
              <p:cNvPr id="134" name="Straight Arrow Connector 64"/>
              <p:cNvCxnSpPr/>
              <p:nvPr/>
            </p:nvCxnSpPr>
            <p:spPr bwMode="auto">
              <a:xfrm rot="5400000">
                <a:off x="4462053" y="1792399"/>
                <a:ext cx="728035" cy="452334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sp>
            <p:nvSpPr>
              <p:cNvPr id="135" name="Oval 134"/>
              <p:cNvSpPr/>
              <p:nvPr/>
            </p:nvSpPr>
            <p:spPr bwMode="auto">
              <a:xfrm rot="16200000">
                <a:off x="4979355" y="1598773"/>
                <a:ext cx="137159" cy="137159"/>
              </a:xfrm>
              <a:prstGeom prst="ellipse">
                <a:avLst/>
              </a:prstGeom>
              <a:solidFill>
                <a:srgbClr val="0000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166" name="AutoShape 33"/>
              <p:cNvSpPr>
                <a:spLocks noChangeArrowheads="1"/>
              </p:cNvSpPr>
              <p:nvPr/>
            </p:nvSpPr>
            <p:spPr bwMode="auto">
              <a:xfrm>
                <a:off x="3890662" y="1255587"/>
                <a:ext cx="410118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smtClean="0">
                    <a:latin typeface="Calibri"/>
                    <a:cs typeface="Calibri"/>
                  </a:rPr>
                  <a:t>{v+</a:t>
                </a:r>
                <a:r>
                  <a:rPr lang="en-US" sz="2000" dirty="0" smtClean="0">
                    <a:latin typeface="Calibri"/>
                    <a:cs typeface="Calibri"/>
                  </a:rPr>
                  <a:t>}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171" name="AutoShape 33"/>
              <p:cNvSpPr>
                <a:spLocks noChangeArrowheads="1"/>
              </p:cNvSpPr>
              <p:nvPr/>
            </p:nvSpPr>
            <p:spPr bwMode="auto">
              <a:xfrm>
                <a:off x="4833724" y="1255587"/>
                <a:ext cx="499661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smtClean="0">
                    <a:latin typeface="Calibri"/>
                    <a:cs typeface="Calibri"/>
                  </a:rPr>
                  <a:t>{w</a:t>
                </a:r>
                <a:r>
                  <a:rPr lang="en-US" sz="2000" dirty="0"/>
                  <a:t>−</a:t>
                </a:r>
                <a:r>
                  <a:rPr lang="en-US" sz="2000" dirty="0" smtClean="0">
                    <a:latin typeface="Calibri"/>
                    <a:cs typeface="Calibri"/>
                  </a:rPr>
                  <a:t>}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</p:grpSp>
        <p:sp>
          <p:nvSpPr>
            <p:cNvPr id="156" name="Rectangle 155"/>
            <p:cNvSpPr/>
            <p:nvPr/>
          </p:nvSpPr>
          <p:spPr bwMode="auto">
            <a:xfrm>
              <a:off x="177801" y="6625253"/>
              <a:ext cx="5862633" cy="18466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200" baseline="30000" smtClean="0">
                  <a:latin typeface="+mn-lt"/>
                  <a:cs typeface="Calibri"/>
                </a:rPr>
                <a:t>**</a:t>
              </a:r>
              <a:r>
                <a:rPr lang="en-US" sz="1200" smtClean="0">
                  <a:latin typeface="+mn-lt"/>
                  <a:cs typeface="Calibri"/>
                </a:rPr>
                <a:t> checking if a belief is </a:t>
              </a:r>
              <a:r>
                <a:rPr lang="en-US" sz="1200" i="1" smtClean="0">
                  <a:latin typeface="+mn-lt"/>
                  <a:cs typeface="Calibri"/>
                </a:rPr>
                <a:t>possible </a:t>
              </a:r>
              <a:r>
                <a:rPr lang="en-US" sz="1200" smtClean="0">
                  <a:latin typeface="+mn-lt"/>
                  <a:cs typeface="Calibri"/>
                </a:rPr>
                <a:t>at a give node is NP-hard, checking if it is </a:t>
              </a:r>
              <a:r>
                <a:rPr lang="en-US" sz="1200" i="1" smtClean="0">
                  <a:latin typeface="+mn-lt"/>
                  <a:cs typeface="Calibri"/>
                </a:rPr>
                <a:t>certain</a:t>
              </a:r>
              <a:r>
                <a:rPr lang="en-US" sz="1200" smtClean="0">
                  <a:latin typeface="+mn-lt"/>
                  <a:cs typeface="Calibri"/>
                </a:rPr>
                <a:t> is co-NP-hard</a:t>
              </a:r>
            </a:p>
          </p:txBody>
        </p:sp>
        <p:grpSp>
          <p:nvGrpSpPr>
            <p:cNvPr id="11" name="Group 151"/>
            <p:cNvGrpSpPr/>
            <p:nvPr/>
          </p:nvGrpSpPr>
          <p:grpSpPr>
            <a:xfrm>
              <a:off x="6486975" y="1255588"/>
              <a:ext cx="1969322" cy="2240616"/>
              <a:chOff x="6486975" y="1255588"/>
              <a:chExt cx="1969322" cy="2240616"/>
            </a:xfrm>
          </p:grpSpPr>
          <p:sp>
            <p:nvSpPr>
              <p:cNvPr id="229" name="AutoShape 33"/>
              <p:cNvSpPr>
                <a:spLocks noChangeArrowheads="1"/>
              </p:cNvSpPr>
              <p:nvPr/>
            </p:nvSpPr>
            <p:spPr bwMode="auto">
              <a:xfrm>
                <a:off x="6602568" y="3163419"/>
                <a:ext cx="335353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{</a:t>
                </a:r>
                <a:r>
                  <a:rPr lang="en-GB" sz="2000">
                    <a:solidFill>
                      <a:srgbClr val="0000FF"/>
                    </a:solidFill>
                    <a:latin typeface="Calibri"/>
                    <a:cs typeface="Calibri"/>
                    <a:sym typeface="Symbol"/>
                  </a:rPr>
                  <a:t></a:t>
                </a:r>
                <a:r>
                  <a:rPr lang="en-US" sz="2000" dirty="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}</a:t>
                </a:r>
                <a:endParaRPr lang="en-US" sz="2000" baseline="-25000" dirty="0">
                  <a:solidFill>
                    <a:srgbClr val="0000FF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30" name="AutoShape 33"/>
              <p:cNvSpPr>
                <a:spLocks noChangeArrowheads="1"/>
              </p:cNvSpPr>
              <p:nvPr/>
            </p:nvSpPr>
            <p:spPr bwMode="auto">
              <a:xfrm>
                <a:off x="7913162" y="2418102"/>
                <a:ext cx="410118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{v+</a:t>
                </a:r>
                <a:r>
                  <a:rPr lang="en-US" sz="2000" dirty="0" smtClean="0">
                    <a:solidFill>
                      <a:srgbClr val="0000FF"/>
                    </a:solidFill>
                    <a:latin typeface="Calibri"/>
                    <a:cs typeface="Calibri"/>
                  </a:rPr>
                  <a:t>}</a:t>
                </a:r>
                <a:endParaRPr lang="en-US" sz="2000" baseline="-25000" dirty="0">
                  <a:solidFill>
                    <a:srgbClr val="0000FF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31" name="AutoShape 33"/>
              <p:cNvSpPr>
                <a:spLocks noChangeArrowheads="1"/>
              </p:cNvSpPr>
              <p:nvPr/>
            </p:nvSpPr>
            <p:spPr bwMode="auto">
              <a:xfrm>
                <a:off x="6486975" y="2034338"/>
                <a:ext cx="432159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smtClean="0">
                    <a:latin typeface="Calibri"/>
                    <a:cs typeface="Calibri"/>
                  </a:rPr>
                  <a:t>{v</a:t>
                </a:r>
                <a:r>
                  <a:rPr lang="en-US" sz="2000" dirty="0"/>
                  <a:t>−</a:t>
                </a:r>
                <a:r>
                  <a:rPr lang="en-US" sz="2000" dirty="0" smtClean="0">
                    <a:latin typeface="Calibri"/>
                    <a:cs typeface="Calibri"/>
                  </a:rPr>
                  <a:t>}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232" name="AutoShape 33"/>
              <p:cNvSpPr>
                <a:spLocks noChangeArrowheads="1"/>
              </p:cNvSpPr>
              <p:nvPr/>
            </p:nvSpPr>
            <p:spPr bwMode="auto">
              <a:xfrm>
                <a:off x="6525505" y="2418102"/>
                <a:ext cx="163030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dirty="0" smtClean="0">
                    <a:latin typeface="Calibri"/>
                    <a:cs typeface="Calibri"/>
                  </a:rPr>
                  <a:t>D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233" name="AutoShape 33"/>
              <p:cNvSpPr>
                <a:spLocks noChangeArrowheads="1"/>
              </p:cNvSpPr>
              <p:nvPr/>
            </p:nvSpPr>
            <p:spPr bwMode="auto">
              <a:xfrm>
                <a:off x="6978158" y="3163419"/>
                <a:ext cx="130469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dirty="0" smtClean="0">
                    <a:latin typeface="Calibri"/>
                    <a:cs typeface="Calibri"/>
                  </a:rPr>
                  <a:t>E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237" name="AutoShape 33"/>
              <p:cNvSpPr>
                <a:spLocks noChangeArrowheads="1"/>
              </p:cNvSpPr>
              <p:nvPr/>
            </p:nvSpPr>
            <p:spPr bwMode="auto">
              <a:xfrm>
                <a:off x="7741402" y="2418102"/>
                <a:ext cx="141991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dirty="0" smtClean="0">
                    <a:latin typeface="Calibri"/>
                    <a:cs typeface="Calibri"/>
                  </a:rPr>
                  <a:t>C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239" name="AutoShape 33"/>
              <p:cNvSpPr>
                <a:spLocks noChangeArrowheads="1"/>
              </p:cNvSpPr>
              <p:nvPr/>
            </p:nvSpPr>
            <p:spPr bwMode="auto">
              <a:xfrm>
                <a:off x="8249635" y="1617681"/>
                <a:ext cx="159123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dirty="0" smtClean="0">
                    <a:latin typeface="Calibri"/>
                    <a:cs typeface="Calibri"/>
                  </a:rPr>
                  <a:t>A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240" name="AutoShape 33"/>
              <p:cNvSpPr>
                <a:spLocks noChangeArrowheads="1"/>
              </p:cNvSpPr>
              <p:nvPr/>
            </p:nvSpPr>
            <p:spPr bwMode="auto">
              <a:xfrm>
                <a:off x="7006685" y="1617681"/>
                <a:ext cx="144746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smtClean="0">
                    <a:latin typeface="Calibri"/>
                    <a:cs typeface="Calibri"/>
                  </a:rPr>
                  <a:t>B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cxnSp>
            <p:nvCxnSpPr>
              <p:cNvPr id="241" name="Straight Arrow Connector 240"/>
              <p:cNvCxnSpPr/>
              <p:nvPr/>
            </p:nvCxnSpPr>
            <p:spPr bwMode="auto">
              <a:xfrm rot="16200000" flipH="1">
                <a:off x="6572900" y="2563856"/>
                <a:ext cx="723305" cy="441392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sp>
            <p:nvSpPr>
              <p:cNvPr id="242" name="Oval 241"/>
              <p:cNvSpPr/>
              <p:nvPr/>
            </p:nvSpPr>
            <p:spPr bwMode="auto">
              <a:xfrm rot="16200000">
                <a:off x="6660817" y="2367124"/>
                <a:ext cx="137159" cy="137159"/>
              </a:xfrm>
              <a:prstGeom prst="ellipse">
                <a:avLst/>
              </a:prstGeom>
              <a:solidFill>
                <a:srgbClr val="0000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cxnSp>
            <p:nvCxnSpPr>
              <p:cNvPr id="243" name="Straight Arrow Connector 64"/>
              <p:cNvCxnSpPr/>
              <p:nvPr/>
            </p:nvCxnSpPr>
            <p:spPr bwMode="auto">
              <a:xfrm rot="5400000">
                <a:off x="7096015" y="2560750"/>
                <a:ext cx="728035" cy="452334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sp>
            <p:nvSpPr>
              <p:cNvPr id="244" name="Oval 243"/>
              <p:cNvSpPr/>
              <p:nvPr/>
            </p:nvSpPr>
            <p:spPr bwMode="auto">
              <a:xfrm rot="16200000">
                <a:off x="7613317" y="2367124"/>
                <a:ext cx="137159" cy="137159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cxnSp>
            <p:nvCxnSpPr>
              <p:cNvPr id="245" name="Straight Arrow Connector 244"/>
              <p:cNvCxnSpPr/>
              <p:nvPr/>
            </p:nvCxnSpPr>
            <p:spPr bwMode="auto">
              <a:xfrm rot="16200000" flipH="1">
                <a:off x="7061850" y="1795506"/>
                <a:ext cx="723305" cy="441392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sp>
            <p:nvSpPr>
              <p:cNvPr id="246" name="Oval 245"/>
              <p:cNvSpPr/>
              <p:nvPr/>
            </p:nvSpPr>
            <p:spPr bwMode="auto">
              <a:xfrm rot="16200000">
                <a:off x="7149767" y="1598774"/>
                <a:ext cx="137159" cy="137159"/>
              </a:xfrm>
              <a:prstGeom prst="ellipse">
                <a:avLst/>
              </a:prstGeom>
              <a:solidFill>
                <a:srgbClr val="0000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cxnSp>
            <p:nvCxnSpPr>
              <p:cNvPr id="247" name="Straight Arrow Connector 64"/>
              <p:cNvCxnSpPr/>
              <p:nvPr/>
            </p:nvCxnSpPr>
            <p:spPr bwMode="auto">
              <a:xfrm rot="5400000">
                <a:off x="7584965" y="1792400"/>
                <a:ext cx="728035" cy="452334"/>
              </a:xfrm>
              <a:prstGeom prst="straightConnector1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sp>
            <p:nvSpPr>
              <p:cNvPr id="248" name="Oval 247"/>
              <p:cNvSpPr/>
              <p:nvPr/>
            </p:nvSpPr>
            <p:spPr bwMode="auto">
              <a:xfrm rot="16200000">
                <a:off x="8102267" y="1598774"/>
                <a:ext cx="137159" cy="137159"/>
              </a:xfrm>
              <a:prstGeom prst="ellipse">
                <a:avLst/>
              </a:prstGeom>
              <a:solidFill>
                <a:srgbClr val="0000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252" name="Oval 251"/>
              <p:cNvSpPr/>
              <p:nvPr/>
            </p:nvSpPr>
            <p:spPr bwMode="auto">
              <a:xfrm rot="16200000">
                <a:off x="7124367" y="3138649"/>
                <a:ext cx="137159" cy="137159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259" name="AutoShape 33"/>
              <p:cNvSpPr>
                <a:spLocks noChangeArrowheads="1"/>
              </p:cNvSpPr>
              <p:nvPr/>
            </p:nvSpPr>
            <p:spPr bwMode="auto">
              <a:xfrm>
                <a:off x="7013574" y="1255588"/>
                <a:ext cx="410118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smtClean="0">
                    <a:latin typeface="Calibri"/>
                    <a:cs typeface="Calibri"/>
                  </a:rPr>
                  <a:t>{v+</a:t>
                </a:r>
                <a:r>
                  <a:rPr lang="en-US" sz="2000" dirty="0" smtClean="0">
                    <a:latin typeface="Calibri"/>
                    <a:cs typeface="Calibri"/>
                  </a:rPr>
                  <a:t>}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260" name="AutoShape 33"/>
              <p:cNvSpPr>
                <a:spLocks noChangeArrowheads="1"/>
              </p:cNvSpPr>
              <p:nvPr/>
            </p:nvSpPr>
            <p:spPr bwMode="auto">
              <a:xfrm>
                <a:off x="7956636" y="1255588"/>
                <a:ext cx="499661" cy="332785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2592" tIns="6479" rIns="2592" bIns="18288">
                <a:spAutoFit/>
              </a:bodyPr>
              <a:lstStyle/>
              <a:p>
                <a:pPr defTabSz="822325"/>
                <a:r>
                  <a:rPr lang="en-US" sz="2000" smtClean="0">
                    <a:latin typeface="Calibri"/>
                    <a:cs typeface="Calibri"/>
                  </a:rPr>
                  <a:t>{w</a:t>
                </a:r>
                <a:r>
                  <a:rPr lang="en-US" sz="2000" dirty="0"/>
                  <a:t>−</a:t>
                </a:r>
                <a:r>
                  <a:rPr lang="en-US" sz="2000" dirty="0" smtClean="0">
                    <a:latin typeface="Calibri"/>
                    <a:cs typeface="Calibri"/>
                  </a:rPr>
                  <a:t>}</a:t>
                </a:r>
                <a:endParaRPr lang="en-US" sz="2000" baseline="-25000" dirty="0">
                  <a:latin typeface="Calibri"/>
                  <a:cs typeface="Calibri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1" y="13729"/>
            <a:ext cx="7420301" cy="492443"/>
          </a:xfrm>
        </p:spPr>
        <p:txBody>
          <a:bodyPr/>
          <a:lstStyle/>
          <a:p>
            <a:r>
              <a:rPr lang="en-US"/>
              <a:t>9. Take-aways automatic conflict resolution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4525" y="5645709"/>
            <a:ext cx="7661117" cy="52322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rtlCol="0">
            <a:spAutoFit/>
          </a:bodyPr>
          <a:lstStyle/>
          <a:p>
            <a:pPr defTabSz="2656912" eaLnBrk="0" hangingPunct="0">
              <a:spcAft>
                <a:spcPts val="0"/>
              </a:spcAft>
              <a:tabLst>
                <a:tab pos="1790700" algn="l"/>
              </a:tabLst>
              <a:defRPr/>
            </a:pPr>
            <a:r>
              <a:rPr lang="en-US" sz="2800" kern="0" dirty="0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Slides soon available on our project page:</a:t>
            </a:r>
            <a:endParaRPr lang="en-US" sz="2800" kern="0" dirty="0" smtClean="0">
              <a:solidFill>
                <a:srgbClr val="FF0000"/>
              </a:solidFill>
              <a:latin typeface="Calibri"/>
              <a:cs typeface="Calibri"/>
              <a:sym typeface="Symbol"/>
            </a:endParaRPr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1813182" y="6167993"/>
            <a:ext cx="4912673" cy="369332"/>
          </a:xfrm>
          <a:prstGeom prst="rect">
            <a:avLst/>
          </a:prstGeom>
          <a:solidFill>
            <a:srgbClr val="ADCEE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0" bIns="0" rtlCol="0">
            <a:spAutoFit/>
          </a:bodyPr>
          <a:lstStyle/>
          <a:p>
            <a:pPr defTabSz="2656912" eaLnBrk="0" hangingPunct="0">
              <a:spcAft>
                <a:spcPts val="0"/>
              </a:spcAft>
              <a:tabLst>
                <a:tab pos="1790700" algn="l"/>
              </a:tabLst>
              <a:defRPr/>
            </a:pPr>
            <a:r>
              <a:rPr lang="en-GB" sz="2400">
                <a:solidFill>
                  <a:srgbClr val="0000FF"/>
                </a:solidFill>
                <a:latin typeface="Calibri"/>
                <a:cs typeface="Calibri"/>
              </a:rPr>
              <a:t>http://db.cs.washington.edu/beliefDB</a:t>
            </a:r>
            <a:endParaRPr lang="en-US" sz="2400" dirty="0" smtClean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931413" y="4089400"/>
            <a:ext cx="3030987" cy="1346200"/>
          </a:xfrm>
          <a:prstGeom prst="roundRect">
            <a:avLst>
              <a:gd name="adj" fmla="val 8208"/>
            </a:avLst>
          </a:prstGeom>
          <a:solidFill>
            <a:srgbClr val="3366FF">
              <a:alpha val="25000"/>
            </a:srgbClr>
          </a:solidFill>
          <a:ln w="19050" cap="flat" cmpd="sng" algn="ctr">
            <a:solidFill>
              <a:srgbClr val="3366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91440" tIns="0" rIns="0" bIns="0">
            <a:noAutofit/>
          </a:bodyPr>
          <a:lstStyle/>
          <a:p>
            <a:pPr defTabSz="2656912" eaLnBrk="0" hangingPunct="0">
              <a:spcAft>
                <a:spcPts val="0"/>
              </a:spcAft>
              <a:tabLst>
                <a:tab pos="1790700" algn="l"/>
              </a:tabLst>
              <a:defRPr/>
            </a:pPr>
            <a:endParaRPr lang="en-US" sz="2000" kern="0" smtClean="0">
              <a:latin typeface="Calibri"/>
              <a:cs typeface="Calibri"/>
              <a:sym typeface="Symbol"/>
            </a:endParaRPr>
          </a:p>
        </p:txBody>
      </p:sp>
      <p:sp>
        <p:nvSpPr>
          <p:cNvPr id="9" name="Text Placeholder 41"/>
          <p:cNvSpPr txBox="1">
            <a:spLocks/>
          </p:cNvSpPr>
          <p:nvPr/>
        </p:nvSpPr>
        <p:spPr bwMode="auto">
          <a:xfrm>
            <a:off x="4490223" y="4565708"/>
            <a:ext cx="21176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1588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1800" kern="0">
                <a:solidFill>
                  <a:srgbClr val="3366FF"/>
                </a:solidFill>
                <a:latin typeface="Calibri"/>
                <a:cs typeface="Calibri"/>
              </a:rPr>
              <a:t>not covered in the talk</a:t>
            </a:r>
          </a:p>
        </p:txBody>
      </p:sp>
      <p:sp>
        <p:nvSpPr>
          <p:cNvPr id="10" name="Freeform 9"/>
          <p:cNvSpPr/>
          <p:nvPr/>
        </p:nvSpPr>
        <p:spPr bwMode="auto">
          <a:xfrm rot="2913317" flipH="1">
            <a:off x="4129280" y="4584009"/>
            <a:ext cx="143263" cy="509871"/>
          </a:xfrm>
          <a:custGeom>
            <a:avLst/>
            <a:gdLst>
              <a:gd name="connsiteX0" fmla="*/ 0 w 190500"/>
              <a:gd name="connsiteY0" fmla="*/ 0 h 381000"/>
              <a:gd name="connsiteX1" fmla="*/ 133350 w 190500"/>
              <a:gd name="connsiteY1" fmla="*/ 107950 h 381000"/>
              <a:gd name="connsiteX2" fmla="*/ 114300 w 190500"/>
              <a:gd name="connsiteY2" fmla="*/ 279400 h 381000"/>
              <a:gd name="connsiteX3" fmla="*/ 190500 w 190500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381000">
                <a:moveTo>
                  <a:pt x="0" y="0"/>
                </a:moveTo>
                <a:cubicBezTo>
                  <a:pt x="57150" y="30691"/>
                  <a:pt x="114300" y="61383"/>
                  <a:pt x="133350" y="107950"/>
                </a:cubicBezTo>
                <a:cubicBezTo>
                  <a:pt x="152400" y="154517"/>
                  <a:pt x="104775" y="233892"/>
                  <a:pt x="114300" y="279400"/>
                </a:cubicBezTo>
                <a:cubicBezTo>
                  <a:pt x="123825" y="324908"/>
                  <a:pt x="190500" y="381000"/>
                  <a:pt x="190500" y="381000"/>
                </a:cubicBezTo>
              </a:path>
            </a:pathLst>
          </a:cu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2"/>
          <p:cNvSpPr txBox="1">
            <a:spLocks/>
          </p:cNvSpPr>
          <p:nvPr/>
        </p:nvSpPr>
        <p:spPr>
          <a:xfrm>
            <a:off x="530482" y="4023557"/>
            <a:ext cx="3908941" cy="1526343"/>
          </a:xfrm>
          <a:prstGeom prst="rect">
            <a:avLst/>
          </a:prstGeom>
        </p:spPr>
        <p:txBody>
          <a:bodyPr/>
          <a:lstStyle/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bulk inserts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agreement checking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consensus value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lineage computation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12" name="Text Placeholder 12"/>
          <p:cNvSpPr txBox="1">
            <a:spLocks/>
          </p:cNvSpPr>
          <p:nvPr/>
        </p:nvSpPr>
        <p:spPr>
          <a:xfrm>
            <a:off x="524525" y="777959"/>
            <a:ext cx="8019472" cy="3444791"/>
          </a:xfrm>
          <a:prstGeom prst="rect">
            <a:avLst/>
          </a:prstGeom>
        </p:spPr>
        <p:txBody>
          <a:bodyPr/>
          <a:lstStyle/>
          <a:p>
            <a:pPr marL="339725" marR="0" lvl="0" indent="-3397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Problem </a:t>
            </a:r>
          </a:p>
          <a:p>
            <a:pPr marL="339725" marR="0" lvl="0" indent="-3397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Given explicit beliefs &amp; trust mappings, how to assign consistent value assignment to users?</a:t>
            </a:r>
          </a:p>
          <a:p>
            <a:pPr marL="339725" marR="0" lvl="0" indent="-3397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39725" marR="0" lvl="0" indent="-3397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Our solution</a:t>
            </a:r>
          </a:p>
          <a:p>
            <a:pPr marL="339725" marR="0" lvl="0" indent="-3397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Stable solutions with possible/certain value semantics</a:t>
            </a:r>
          </a:p>
          <a:p>
            <a:pPr marL="339725" marR="0" lvl="0" indent="-3397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PTIME algorithm [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(n</a:t>
            </a:r>
            <a:r>
              <a:rPr kumimoji="0" lang="en-US" sz="2400" b="1" i="0" u="none" strike="noStrike" kern="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worst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case,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(n)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experiments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]</a:t>
            </a:r>
          </a:p>
          <a:p>
            <a:pPr marL="339725" marR="0" lvl="0" indent="-3397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Several extensions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negative beliefs: 3 semantics, two hard, one 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O</a:t>
            </a: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(n</a:t>
            </a:r>
            <a:r>
              <a:rPr kumimoji="0" lang="en-US" sz="2200" b="1" i="0" u="none" strike="noStrike" kern="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2</a:t>
            </a: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00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763000" y="6594475"/>
            <a:ext cx="200025" cy="215900"/>
          </a:xfrm>
          <a:noFill/>
        </p:spPr>
        <p:txBody>
          <a:bodyPr/>
          <a:lstStyle/>
          <a:p>
            <a:pPr defTabSz="822325"/>
            <a:fld id="{7756AD1F-03C1-4D38-B900-DB8A97A5FF3F}" type="slidenum">
              <a:rPr lang="de-DE" smtClean="0"/>
              <a:pPr defTabSz="822325"/>
              <a:t>35</a:t>
            </a:fld>
            <a:endParaRPr lang="de-DE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37681" y="1571035"/>
            <a:ext cx="766864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 eaLnBrk="1" hangingPunct="1">
              <a:spcAft>
                <a:spcPts val="0"/>
              </a:spcAft>
              <a:buFontTx/>
              <a:buNone/>
            </a:pPr>
            <a:r>
              <a:rPr lang="de-AT" sz="19900" dirty="0" smtClean="0"/>
              <a:t>backup</a:t>
            </a:r>
            <a:endParaRPr lang="en-US" sz="199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AutoShape 33"/>
          <p:cNvSpPr>
            <a:spLocks noChangeArrowheads="1"/>
          </p:cNvSpPr>
          <p:nvPr/>
        </p:nvSpPr>
        <p:spPr bwMode="auto">
          <a:xfrm>
            <a:off x="891316" y="4523193"/>
            <a:ext cx="194589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dirty="0" smtClean="0">
                <a:latin typeface="Calibri"/>
                <a:cs typeface="Calibri"/>
              </a:rPr>
              <a:t>D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221" name="AutoShape 33"/>
          <p:cNvSpPr>
            <a:spLocks noChangeArrowheads="1"/>
          </p:cNvSpPr>
          <p:nvPr/>
        </p:nvSpPr>
        <p:spPr bwMode="auto">
          <a:xfrm>
            <a:off x="1995022" y="4523193"/>
            <a:ext cx="155516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dirty="0" smtClean="0">
                <a:latin typeface="Calibri"/>
                <a:cs typeface="Calibri"/>
              </a:rPr>
              <a:t>E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222" name="AutoShape 33"/>
          <p:cNvSpPr>
            <a:spLocks noChangeArrowheads="1"/>
          </p:cNvSpPr>
          <p:nvPr/>
        </p:nvSpPr>
        <p:spPr bwMode="auto">
          <a:xfrm>
            <a:off x="3063447" y="4523193"/>
            <a:ext cx="146650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dirty="0" smtClean="0">
                <a:latin typeface="Calibri"/>
                <a:cs typeface="Calibri"/>
              </a:rPr>
              <a:t>F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205" name="AutoShape 33"/>
          <p:cNvSpPr>
            <a:spLocks noChangeArrowheads="1"/>
          </p:cNvSpPr>
          <p:nvPr/>
        </p:nvSpPr>
        <p:spPr bwMode="auto">
          <a:xfrm>
            <a:off x="5650017" y="4261119"/>
            <a:ext cx="271834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dirty="0" smtClean="0">
                <a:latin typeface="Calibri"/>
                <a:cs typeface="Calibri"/>
              </a:rPr>
              <a:t>D’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751930" y="6594475"/>
            <a:ext cx="211095" cy="215444"/>
          </a:xfrm>
        </p:spPr>
        <p:txBody>
          <a:bodyPr/>
          <a:lstStyle/>
          <a:p>
            <a:fld id="{FFAB1C8F-0AF1-4C92-9122-92D7D682116F}" type="slidenum">
              <a:rPr lang="de-DE" smtClean="0"/>
              <a:pPr/>
              <a:t>36</a:t>
            </a:fld>
            <a:endParaRPr lang="de-DE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77801" y="13729"/>
            <a:ext cx="6557685" cy="492443"/>
          </a:xfrm>
        </p:spPr>
        <p:txBody>
          <a:bodyPr/>
          <a:lstStyle/>
          <a:p>
            <a:r>
              <a:rPr lang="en-US"/>
              <a:t>Binarization for Resolution Algorithm</a:t>
            </a:r>
            <a:r>
              <a:rPr lang="en-US" baseline="30000"/>
              <a:t>*</a:t>
            </a:r>
          </a:p>
        </p:txBody>
      </p:sp>
      <p:grpSp>
        <p:nvGrpSpPr>
          <p:cNvPr id="2" name="Group 89"/>
          <p:cNvGrpSpPr/>
          <p:nvPr/>
        </p:nvGrpSpPr>
        <p:grpSpPr>
          <a:xfrm>
            <a:off x="1018892" y="4328136"/>
            <a:ext cx="1010099" cy="303664"/>
            <a:chOff x="2845310" y="2306987"/>
            <a:chExt cx="1302847" cy="319833"/>
          </a:xfrm>
        </p:grpSpPr>
        <p:sp>
          <p:nvSpPr>
            <p:cNvPr id="66" name="Freeform 65"/>
            <p:cNvSpPr/>
            <p:nvPr/>
          </p:nvSpPr>
          <p:spPr bwMode="auto">
            <a:xfrm rot="16200000">
              <a:off x="3443374" y="1710386"/>
              <a:ext cx="108181" cy="1301384"/>
            </a:xfrm>
            <a:custGeom>
              <a:avLst/>
              <a:gdLst>
                <a:gd name="connsiteX0" fmla="*/ 23757 w 498910"/>
                <a:gd name="connsiteY0" fmla="*/ 1613456 h 1613456"/>
                <a:gd name="connsiteX1" fmla="*/ 496750 w 498910"/>
                <a:gd name="connsiteY1" fmla="*/ 745171 h 1613456"/>
                <a:gd name="connsiteX2" fmla="*/ 36716 w 498910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559387"/>
                <a:gd name="connsiteY0" fmla="*/ 1613456 h 1613456"/>
                <a:gd name="connsiteX1" fmla="*/ 472993 w 559387"/>
                <a:gd name="connsiteY1" fmla="*/ 745171 h 1613456"/>
                <a:gd name="connsiteX2" fmla="*/ 12959 w 559387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300210"/>
                <a:gd name="connsiteY0" fmla="*/ 1613456 h 1613456"/>
                <a:gd name="connsiteX1" fmla="*/ 298050 w 300210"/>
                <a:gd name="connsiteY1" fmla="*/ 745171 h 1613456"/>
                <a:gd name="connsiteX2" fmla="*/ 12959 w 300210"/>
                <a:gd name="connsiteY2" fmla="*/ 0 h 16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10" h="1613456">
                  <a:moveTo>
                    <a:pt x="0" y="1613456"/>
                  </a:moveTo>
                  <a:cubicBezTo>
                    <a:pt x="235416" y="1313768"/>
                    <a:pt x="295890" y="1014080"/>
                    <a:pt x="298050" y="745171"/>
                  </a:cubicBezTo>
                  <a:cubicBezTo>
                    <a:pt x="300210" y="476262"/>
                    <a:pt x="183584" y="119876"/>
                    <a:pt x="12959" y="0"/>
                  </a:cubicBezTo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74675" marR="0" indent="-574675" algn="ctr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33400" algn="r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 rot="5400000">
              <a:off x="3441911" y="1922038"/>
              <a:ext cx="108181" cy="1301384"/>
            </a:xfrm>
            <a:custGeom>
              <a:avLst/>
              <a:gdLst>
                <a:gd name="connsiteX0" fmla="*/ 23757 w 498910"/>
                <a:gd name="connsiteY0" fmla="*/ 1613456 h 1613456"/>
                <a:gd name="connsiteX1" fmla="*/ 496750 w 498910"/>
                <a:gd name="connsiteY1" fmla="*/ 745171 h 1613456"/>
                <a:gd name="connsiteX2" fmla="*/ 36716 w 498910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559387"/>
                <a:gd name="connsiteY0" fmla="*/ 1613456 h 1613456"/>
                <a:gd name="connsiteX1" fmla="*/ 472993 w 559387"/>
                <a:gd name="connsiteY1" fmla="*/ 745171 h 1613456"/>
                <a:gd name="connsiteX2" fmla="*/ 12959 w 559387"/>
                <a:gd name="connsiteY2" fmla="*/ 0 h 1613456"/>
                <a:gd name="connsiteX0" fmla="*/ 0 w 475153"/>
                <a:gd name="connsiteY0" fmla="*/ 1613456 h 1613456"/>
                <a:gd name="connsiteX1" fmla="*/ 472993 w 475153"/>
                <a:gd name="connsiteY1" fmla="*/ 745171 h 1613456"/>
                <a:gd name="connsiteX2" fmla="*/ 12959 w 475153"/>
                <a:gd name="connsiteY2" fmla="*/ 0 h 1613456"/>
                <a:gd name="connsiteX0" fmla="*/ 0 w 300210"/>
                <a:gd name="connsiteY0" fmla="*/ 1613456 h 1613456"/>
                <a:gd name="connsiteX1" fmla="*/ 298050 w 300210"/>
                <a:gd name="connsiteY1" fmla="*/ 745171 h 1613456"/>
                <a:gd name="connsiteX2" fmla="*/ 12959 w 300210"/>
                <a:gd name="connsiteY2" fmla="*/ 0 h 161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10" h="1613456">
                  <a:moveTo>
                    <a:pt x="0" y="1613456"/>
                  </a:moveTo>
                  <a:cubicBezTo>
                    <a:pt x="235416" y="1313768"/>
                    <a:pt x="295890" y="1014080"/>
                    <a:pt x="298050" y="745171"/>
                  </a:cubicBezTo>
                  <a:cubicBezTo>
                    <a:pt x="300210" y="476262"/>
                    <a:pt x="183584" y="119876"/>
                    <a:pt x="12959" y="0"/>
                  </a:cubicBezTo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74675" marR="0" indent="-574675" algn="ctr" defTabSz="89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33400" algn="r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57" name="Oval 56"/>
          <p:cNvSpPr/>
          <p:nvPr/>
        </p:nvSpPr>
        <p:spPr bwMode="auto">
          <a:xfrm rot="16200000">
            <a:off x="903393" y="4409630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59" name="Oval 58"/>
          <p:cNvSpPr/>
          <p:nvPr/>
        </p:nvSpPr>
        <p:spPr bwMode="auto">
          <a:xfrm rot="16200000">
            <a:off x="1996342" y="3320605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3" name="Oval 82"/>
          <p:cNvSpPr/>
          <p:nvPr/>
        </p:nvSpPr>
        <p:spPr bwMode="auto">
          <a:xfrm rot="16200000">
            <a:off x="1996342" y="4409630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5" name="Oval 84"/>
          <p:cNvSpPr/>
          <p:nvPr/>
        </p:nvSpPr>
        <p:spPr bwMode="auto">
          <a:xfrm rot="16200000">
            <a:off x="3089290" y="3320605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8" name="Oval 87"/>
          <p:cNvSpPr/>
          <p:nvPr/>
        </p:nvSpPr>
        <p:spPr bwMode="auto">
          <a:xfrm rot="16200000">
            <a:off x="3089290" y="4409630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91" name="Straight Arrow Connector 90"/>
          <p:cNvCxnSpPr>
            <a:stCxn id="55" idx="2"/>
            <a:endCxn id="57" idx="6"/>
          </p:cNvCxnSpPr>
          <p:nvPr/>
        </p:nvCxnSpPr>
        <p:spPr bwMode="auto">
          <a:xfrm rot="5400000">
            <a:off x="496040" y="3933697"/>
            <a:ext cx="951866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4" name="Straight Arrow Connector 93"/>
          <p:cNvCxnSpPr>
            <a:stCxn id="59" idx="2"/>
            <a:endCxn id="83" idx="6"/>
          </p:cNvCxnSpPr>
          <p:nvPr/>
        </p:nvCxnSpPr>
        <p:spPr bwMode="auto">
          <a:xfrm rot="5400000">
            <a:off x="1588989" y="3933697"/>
            <a:ext cx="951866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6" name="Straight Arrow Connector 95"/>
          <p:cNvCxnSpPr>
            <a:stCxn id="85" idx="2"/>
            <a:endCxn id="88" idx="6"/>
          </p:cNvCxnSpPr>
          <p:nvPr/>
        </p:nvCxnSpPr>
        <p:spPr bwMode="auto">
          <a:xfrm rot="5400000">
            <a:off x="2681937" y="3933697"/>
            <a:ext cx="951866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03" name="Straight Arrow Connector 102"/>
          <p:cNvCxnSpPr>
            <a:stCxn id="55" idx="4"/>
            <a:endCxn id="59" idx="0"/>
          </p:cNvCxnSpPr>
          <p:nvPr/>
        </p:nvCxnSpPr>
        <p:spPr bwMode="auto">
          <a:xfrm>
            <a:off x="1040552" y="3389184"/>
            <a:ext cx="955790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04" name="Straight Arrow Connector 103"/>
          <p:cNvCxnSpPr>
            <a:stCxn id="83" idx="4"/>
            <a:endCxn id="88" idx="0"/>
          </p:cNvCxnSpPr>
          <p:nvPr/>
        </p:nvCxnSpPr>
        <p:spPr bwMode="auto">
          <a:xfrm>
            <a:off x="2133501" y="4478209"/>
            <a:ext cx="955789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12" name="Straight Arrow Connector 111"/>
          <p:cNvCxnSpPr>
            <a:stCxn id="85" idx="1"/>
            <a:endCxn id="83" idx="5"/>
          </p:cNvCxnSpPr>
          <p:nvPr/>
        </p:nvCxnSpPr>
        <p:spPr bwMode="auto">
          <a:xfrm rot="10800000" flipV="1">
            <a:off x="2113416" y="3437678"/>
            <a:ext cx="995961" cy="99203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15" name="Straight Arrow Connector 114"/>
          <p:cNvCxnSpPr>
            <a:stCxn id="83" idx="7"/>
            <a:endCxn id="55" idx="3"/>
          </p:cNvCxnSpPr>
          <p:nvPr/>
        </p:nvCxnSpPr>
        <p:spPr bwMode="auto">
          <a:xfrm rot="10800000">
            <a:off x="1020466" y="3437678"/>
            <a:ext cx="995962" cy="99203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24" name="Oval 123"/>
          <p:cNvSpPr/>
          <p:nvPr/>
        </p:nvSpPr>
        <p:spPr bwMode="auto">
          <a:xfrm rot="16200000">
            <a:off x="5475627" y="333613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26" name="Oval 125"/>
          <p:cNvSpPr/>
          <p:nvPr/>
        </p:nvSpPr>
        <p:spPr bwMode="auto">
          <a:xfrm rot="16200000">
            <a:off x="6568576" y="333613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28" name="Oval 127"/>
          <p:cNvSpPr/>
          <p:nvPr/>
        </p:nvSpPr>
        <p:spPr bwMode="auto">
          <a:xfrm rot="16200000">
            <a:off x="7661524" y="333613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134" name="Straight Arrow Connector 133"/>
          <p:cNvCxnSpPr>
            <a:stCxn id="126" idx="4"/>
            <a:endCxn id="128" idx="0"/>
          </p:cNvCxnSpPr>
          <p:nvPr/>
        </p:nvCxnSpPr>
        <p:spPr bwMode="auto">
          <a:xfrm>
            <a:off x="6705735" y="3404718"/>
            <a:ext cx="955789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44" name="Oval 143"/>
          <p:cNvSpPr/>
          <p:nvPr/>
        </p:nvSpPr>
        <p:spPr bwMode="auto">
          <a:xfrm rot="16200000">
            <a:off x="5475627" y="4424750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46" name="Oval 145"/>
          <p:cNvSpPr/>
          <p:nvPr/>
        </p:nvSpPr>
        <p:spPr bwMode="auto">
          <a:xfrm rot="16200000">
            <a:off x="6568576" y="4424750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150" name="Straight Arrow Connector 149"/>
          <p:cNvCxnSpPr>
            <a:endCxn id="144" idx="6"/>
          </p:cNvCxnSpPr>
          <p:nvPr/>
        </p:nvCxnSpPr>
        <p:spPr bwMode="auto">
          <a:xfrm rot="5400000">
            <a:off x="5068274" y="3948817"/>
            <a:ext cx="951866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51" name="Straight Arrow Connector 150"/>
          <p:cNvCxnSpPr>
            <a:endCxn id="146" idx="6"/>
          </p:cNvCxnSpPr>
          <p:nvPr/>
        </p:nvCxnSpPr>
        <p:spPr bwMode="auto">
          <a:xfrm rot="5400000">
            <a:off x="6161223" y="3948817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52" name="Straight Arrow Connector 151"/>
          <p:cNvCxnSpPr>
            <a:endCxn id="168" idx="6"/>
          </p:cNvCxnSpPr>
          <p:nvPr/>
        </p:nvCxnSpPr>
        <p:spPr bwMode="auto">
          <a:xfrm rot="5400000">
            <a:off x="6710659" y="4493123"/>
            <a:ext cx="2039684" cy="79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53" name="Straight Arrow Connector 152"/>
          <p:cNvCxnSpPr/>
          <p:nvPr/>
        </p:nvCxnSpPr>
        <p:spPr bwMode="auto">
          <a:xfrm>
            <a:off x="5612786" y="3404304"/>
            <a:ext cx="955790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4" name="Oval 163"/>
          <p:cNvSpPr/>
          <p:nvPr/>
        </p:nvSpPr>
        <p:spPr bwMode="auto">
          <a:xfrm rot="16200000">
            <a:off x="5475627" y="5513362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66" name="Oval 165"/>
          <p:cNvSpPr/>
          <p:nvPr/>
        </p:nvSpPr>
        <p:spPr bwMode="auto">
          <a:xfrm rot="16200000">
            <a:off x="6568576" y="5513362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68" name="Oval 167"/>
          <p:cNvSpPr/>
          <p:nvPr/>
        </p:nvSpPr>
        <p:spPr bwMode="auto">
          <a:xfrm rot="16200000">
            <a:off x="7661524" y="5513362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170" name="Straight Arrow Connector 169"/>
          <p:cNvCxnSpPr>
            <a:endCxn id="164" idx="6"/>
          </p:cNvCxnSpPr>
          <p:nvPr/>
        </p:nvCxnSpPr>
        <p:spPr bwMode="auto">
          <a:xfrm rot="5400000">
            <a:off x="5068274" y="5037429"/>
            <a:ext cx="951866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1" name="Straight Arrow Connector 170"/>
          <p:cNvCxnSpPr>
            <a:endCxn id="166" idx="6"/>
          </p:cNvCxnSpPr>
          <p:nvPr/>
        </p:nvCxnSpPr>
        <p:spPr bwMode="auto">
          <a:xfrm rot="5400000">
            <a:off x="6161223" y="5037429"/>
            <a:ext cx="951866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3" name="Straight Arrow Connector 172"/>
          <p:cNvCxnSpPr>
            <a:stCxn id="164" idx="4"/>
            <a:endCxn id="166" idx="0"/>
          </p:cNvCxnSpPr>
          <p:nvPr/>
        </p:nvCxnSpPr>
        <p:spPr bwMode="auto">
          <a:xfrm>
            <a:off x="5612786" y="5581941"/>
            <a:ext cx="955790" cy="158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4" name="Straight Arrow Connector 173"/>
          <p:cNvCxnSpPr>
            <a:stCxn id="166" idx="4"/>
            <a:endCxn id="168" idx="0"/>
          </p:cNvCxnSpPr>
          <p:nvPr/>
        </p:nvCxnSpPr>
        <p:spPr bwMode="auto">
          <a:xfrm>
            <a:off x="6705735" y="5581941"/>
            <a:ext cx="955789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7" name="Straight Arrow Connector 176"/>
          <p:cNvCxnSpPr>
            <a:stCxn id="166" idx="7"/>
          </p:cNvCxnSpPr>
          <p:nvPr/>
        </p:nvCxnSpPr>
        <p:spPr bwMode="auto">
          <a:xfrm rot="10800000">
            <a:off x="5592700" y="4541410"/>
            <a:ext cx="995962" cy="992038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86" name="AutoShape 33"/>
          <p:cNvSpPr>
            <a:spLocks noChangeArrowheads="1"/>
          </p:cNvSpPr>
          <p:nvPr/>
        </p:nvSpPr>
        <p:spPr bwMode="auto">
          <a:xfrm>
            <a:off x="864968" y="3771372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70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187" name="AutoShape 33"/>
          <p:cNvSpPr>
            <a:spLocks noChangeArrowheads="1"/>
          </p:cNvSpPr>
          <p:nvPr/>
        </p:nvSpPr>
        <p:spPr bwMode="auto">
          <a:xfrm>
            <a:off x="1958596" y="3771372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30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188" name="AutoShape 33"/>
          <p:cNvSpPr>
            <a:spLocks noChangeArrowheads="1"/>
          </p:cNvSpPr>
          <p:nvPr/>
        </p:nvSpPr>
        <p:spPr bwMode="auto">
          <a:xfrm>
            <a:off x="2528087" y="3771372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20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189" name="AutoShape 33"/>
          <p:cNvSpPr>
            <a:spLocks noChangeArrowheads="1"/>
          </p:cNvSpPr>
          <p:nvPr/>
        </p:nvSpPr>
        <p:spPr bwMode="auto">
          <a:xfrm>
            <a:off x="3000225" y="3771372"/>
            <a:ext cx="317219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100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190" name="AutoShape 33"/>
          <p:cNvSpPr>
            <a:spLocks noChangeArrowheads="1"/>
          </p:cNvSpPr>
          <p:nvPr/>
        </p:nvSpPr>
        <p:spPr bwMode="auto">
          <a:xfrm>
            <a:off x="1404224" y="3771372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60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191" name="AutoShape 33"/>
          <p:cNvSpPr>
            <a:spLocks noChangeArrowheads="1"/>
          </p:cNvSpPr>
          <p:nvPr/>
        </p:nvSpPr>
        <p:spPr bwMode="auto">
          <a:xfrm>
            <a:off x="1404224" y="3252265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20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192" name="AutoShape 33"/>
          <p:cNvSpPr>
            <a:spLocks noChangeArrowheads="1"/>
          </p:cNvSpPr>
          <p:nvPr/>
        </p:nvSpPr>
        <p:spPr bwMode="auto">
          <a:xfrm>
            <a:off x="1352227" y="4497112"/>
            <a:ext cx="317219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120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193" name="AutoShape 33"/>
          <p:cNvSpPr>
            <a:spLocks noChangeArrowheads="1"/>
          </p:cNvSpPr>
          <p:nvPr/>
        </p:nvSpPr>
        <p:spPr bwMode="auto">
          <a:xfrm>
            <a:off x="1404224" y="4184640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80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195" name="AutoShape 33"/>
          <p:cNvSpPr>
            <a:spLocks noChangeArrowheads="1"/>
          </p:cNvSpPr>
          <p:nvPr/>
        </p:nvSpPr>
        <p:spPr bwMode="auto">
          <a:xfrm>
            <a:off x="2471052" y="4345915"/>
            <a:ext cx="317219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100</a:t>
            </a:r>
            <a:endParaRPr lang="en-US" sz="1600" baseline="-25000" dirty="0">
              <a:latin typeface="Calibri"/>
              <a:cs typeface="Calibri"/>
            </a:endParaRPr>
          </a:p>
        </p:txBody>
      </p:sp>
      <p:cxnSp>
        <p:nvCxnSpPr>
          <p:cNvPr id="157" name="Straight Arrow Connector 156"/>
          <p:cNvCxnSpPr>
            <a:stCxn id="166" idx="7"/>
          </p:cNvCxnSpPr>
          <p:nvPr/>
        </p:nvCxnSpPr>
        <p:spPr bwMode="auto">
          <a:xfrm rot="10800000">
            <a:off x="5592700" y="3452798"/>
            <a:ext cx="995962" cy="208065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06" name="AutoShape 33"/>
          <p:cNvSpPr>
            <a:spLocks noChangeArrowheads="1"/>
          </p:cNvSpPr>
          <p:nvPr/>
        </p:nvSpPr>
        <p:spPr bwMode="auto">
          <a:xfrm>
            <a:off x="6753723" y="4291358"/>
            <a:ext cx="232310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dirty="0" smtClean="0">
                <a:latin typeface="Calibri"/>
                <a:cs typeface="Calibri"/>
              </a:rPr>
              <a:t>E’</a:t>
            </a:r>
            <a:endParaRPr lang="en-US" sz="2400" baseline="-25000" dirty="0">
              <a:latin typeface="Calibri"/>
              <a:cs typeface="Calibri"/>
            </a:endParaRPr>
          </a:p>
        </p:txBody>
      </p:sp>
      <p:cxnSp>
        <p:nvCxnSpPr>
          <p:cNvPr id="156" name="Straight Arrow Connector 155"/>
          <p:cNvCxnSpPr>
            <a:endCxn id="146" idx="5"/>
          </p:cNvCxnSpPr>
          <p:nvPr/>
        </p:nvCxnSpPr>
        <p:spPr bwMode="auto">
          <a:xfrm rot="10800000" flipV="1">
            <a:off x="6685650" y="3452798"/>
            <a:ext cx="995961" cy="99203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09" name="AutoShape 33"/>
          <p:cNvSpPr>
            <a:spLocks noChangeArrowheads="1"/>
          </p:cNvSpPr>
          <p:nvPr/>
        </p:nvSpPr>
        <p:spPr bwMode="auto">
          <a:xfrm>
            <a:off x="5650017" y="5374930"/>
            <a:ext cx="194589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dirty="0" smtClean="0">
                <a:latin typeface="Calibri"/>
                <a:cs typeface="Calibri"/>
              </a:rPr>
              <a:t>D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210" name="AutoShape 33"/>
          <p:cNvSpPr>
            <a:spLocks noChangeArrowheads="1"/>
          </p:cNvSpPr>
          <p:nvPr/>
        </p:nvSpPr>
        <p:spPr bwMode="auto">
          <a:xfrm>
            <a:off x="6753723" y="5369889"/>
            <a:ext cx="155516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dirty="0" smtClean="0">
                <a:latin typeface="Calibri"/>
                <a:cs typeface="Calibri"/>
              </a:rPr>
              <a:t>E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211" name="AutoShape 33"/>
          <p:cNvSpPr>
            <a:spLocks noChangeArrowheads="1"/>
          </p:cNvSpPr>
          <p:nvPr/>
        </p:nvSpPr>
        <p:spPr bwMode="auto">
          <a:xfrm>
            <a:off x="7832232" y="5369889"/>
            <a:ext cx="146650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dirty="0" smtClean="0">
                <a:latin typeface="Calibri"/>
                <a:cs typeface="Calibri"/>
              </a:rPr>
              <a:t>F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55" name="Oval 54"/>
          <p:cNvSpPr/>
          <p:nvPr/>
        </p:nvSpPr>
        <p:spPr bwMode="auto">
          <a:xfrm rot="16200000">
            <a:off x="903393" y="3320605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24" name="Text Placeholder 41"/>
          <p:cNvSpPr txBox="1">
            <a:spLocks/>
          </p:cNvSpPr>
          <p:nvPr/>
        </p:nvSpPr>
        <p:spPr bwMode="auto">
          <a:xfrm>
            <a:off x="554110" y="918098"/>
            <a:ext cx="311170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88925" marR="0" lvl="1" indent="-287338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Example Trust Network (TN)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</a:p>
          <a:p>
            <a:pPr marL="288925" lvl="1" indent="-287338" defTabSz="862013" eaLnBrk="0" hangingPunct="0">
              <a:spcAft>
                <a:spcPts val="0"/>
              </a:spcAft>
              <a:buSzPct val="80000"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6 nodes, 9 arcs </a:t>
            </a:r>
            <a:r>
              <a:rPr lang="en-US" sz="2000" kern="0">
                <a:solidFill>
                  <a:srgbClr val="000000"/>
                </a:solidFill>
                <a:latin typeface="Calibri"/>
                <a:cs typeface="Calibri"/>
              </a:rPr>
              <a:t>(size 15)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288925" lvl="1" indent="-287338" defTabSz="862013" eaLnBrk="0" hangingPunct="0">
              <a:spcAft>
                <a:spcPts val="0"/>
              </a:spcAft>
              <a:buSzPct val="80000"/>
              <a:defRPr/>
            </a:pPr>
            <a:r>
              <a:rPr lang="en-US" sz="2000" kern="0">
                <a:solidFill>
                  <a:srgbClr val="000000"/>
                </a:solidFill>
                <a:latin typeface="Calibri"/>
                <a:cs typeface="Calibri"/>
              </a:rPr>
              <a:t>3 explicit beliefs: A:v, B:w, C:u</a:t>
            </a:r>
          </a:p>
        </p:txBody>
      </p:sp>
      <p:sp>
        <p:nvSpPr>
          <p:cNvPr id="225" name="Text Placeholder 41"/>
          <p:cNvSpPr txBox="1">
            <a:spLocks/>
          </p:cNvSpPr>
          <p:nvPr/>
        </p:nvSpPr>
        <p:spPr bwMode="auto">
          <a:xfrm>
            <a:off x="5111249" y="918098"/>
            <a:ext cx="331345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1" indent="1588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Corresponding Binary TN (BTN)</a:t>
            </a:r>
          </a:p>
          <a:p>
            <a:pPr marL="0" lvl="1" indent="1588" defTabSz="862013" eaLnBrk="0" hangingPunct="0">
              <a:spcAft>
                <a:spcPts val="0"/>
              </a:spcAft>
              <a:buSzPct val="80000"/>
              <a:defRPr/>
            </a:pPr>
            <a:r>
              <a:rPr lang="en-US" sz="2000" kern="0">
                <a:solidFill>
                  <a:srgbClr val="000000"/>
                </a:solidFill>
                <a:latin typeface="Calibri"/>
                <a:cs typeface="Calibri"/>
              </a:rPr>
              <a:t>8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 nodes, 12 arcs </a:t>
            </a:r>
            <a:r>
              <a:rPr lang="en-US" sz="2000" kern="0">
                <a:solidFill>
                  <a:srgbClr val="000000"/>
                </a:solidFill>
                <a:latin typeface="Calibri"/>
                <a:cs typeface="Calibri"/>
              </a:rPr>
              <a:t>(size 20)</a:t>
            </a:r>
          </a:p>
        </p:txBody>
      </p:sp>
      <p:cxnSp>
        <p:nvCxnSpPr>
          <p:cNvPr id="90" name="Straight Arrow Connector 89"/>
          <p:cNvCxnSpPr/>
          <p:nvPr/>
        </p:nvCxnSpPr>
        <p:spPr bwMode="auto">
          <a:xfrm>
            <a:off x="2041102" y="2428552"/>
            <a:ext cx="4408084" cy="15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93" name="Text Placeholder 41"/>
          <p:cNvSpPr txBox="1">
            <a:spLocks/>
          </p:cNvSpPr>
          <p:nvPr/>
        </p:nvSpPr>
        <p:spPr bwMode="auto">
          <a:xfrm>
            <a:off x="3328239" y="2126102"/>
            <a:ext cx="18338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88925" marR="0" lvl="1" indent="-287338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Size increase : ≤</a:t>
            </a:r>
            <a:r>
              <a:rPr kumimoji="0" lang="en-US" sz="2000" b="0" i="0" u="none" strike="noStrike" kern="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lang="en-US" sz="2000" kern="0">
                <a:solidFill>
                  <a:srgbClr val="FF0000"/>
                </a:solidFill>
                <a:latin typeface="Calibri"/>
                <a:cs typeface="Calibri"/>
              </a:rPr>
              <a:t>3</a:t>
            </a:r>
          </a:p>
        </p:txBody>
      </p:sp>
      <p:sp>
        <p:nvSpPr>
          <p:cNvPr id="76" name="AutoShape 33"/>
          <p:cNvSpPr>
            <a:spLocks noChangeArrowheads="1"/>
          </p:cNvSpPr>
          <p:nvPr/>
        </p:nvSpPr>
        <p:spPr bwMode="auto">
          <a:xfrm>
            <a:off x="721536" y="2896024"/>
            <a:ext cx="533599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A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v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77" name="AutoShape 33"/>
          <p:cNvSpPr>
            <a:spLocks noChangeArrowheads="1"/>
          </p:cNvSpPr>
          <p:nvPr/>
        </p:nvSpPr>
        <p:spPr bwMode="auto">
          <a:xfrm>
            <a:off x="2889737" y="2896024"/>
            <a:ext cx="54642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C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u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78" name="AutoShape 33"/>
          <p:cNvSpPr>
            <a:spLocks noChangeArrowheads="1"/>
          </p:cNvSpPr>
          <p:nvPr/>
        </p:nvSpPr>
        <p:spPr bwMode="auto">
          <a:xfrm>
            <a:off x="1796112" y="2896024"/>
            <a:ext cx="610544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B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79" name="AutoShape 33"/>
          <p:cNvSpPr>
            <a:spLocks noChangeArrowheads="1"/>
          </p:cNvSpPr>
          <p:nvPr/>
        </p:nvSpPr>
        <p:spPr bwMode="auto">
          <a:xfrm>
            <a:off x="5288856" y="2896024"/>
            <a:ext cx="533599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A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v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80" name="AutoShape 33"/>
          <p:cNvSpPr>
            <a:spLocks noChangeArrowheads="1"/>
          </p:cNvSpPr>
          <p:nvPr/>
        </p:nvSpPr>
        <p:spPr bwMode="auto">
          <a:xfrm>
            <a:off x="7457057" y="2896024"/>
            <a:ext cx="54642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C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u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81" name="AutoShape 33"/>
          <p:cNvSpPr>
            <a:spLocks noChangeArrowheads="1"/>
          </p:cNvSpPr>
          <p:nvPr/>
        </p:nvSpPr>
        <p:spPr bwMode="auto">
          <a:xfrm>
            <a:off x="6363432" y="2896024"/>
            <a:ext cx="610544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dirty="0" smtClean="0">
                <a:latin typeface="Calibri"/>
                <a:cs typeface="Calibri"/>
              </a:rPr>
              <a:t>B</a:t>
            </a:r>
            <a:r>
              <a:rPr lang="en-US" sz="2400" dirty="0" smtClean="0">
                <a:latin typeface="Calibri"/>
                <a:cs typeface="Calibri"/>
              </a:rPr>
              <a:t>{</a:t>
            </a:r>
            <a:r>
              <a:rPr lang="en-US" sz="2400" i="1" dirty="0" smtClean="0">
                <a:latin typeface="Calibri"/>
                <a:cs typeface="Calibri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}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77801" y="6625253"/>
            <a:ext cx="3003549" cy="184666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t">
            <a:no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1200" baseline="30000" smtClean="0">
                <a:latin typeface="+mn-lt"/>
                <a:cs typeface="Calibri"/>
              </a:rPr>
              <a:t>*</a:t>
            </a:r>
            <a:r>
              <a:rPr lang="en-US" sz="1200" smtClean="0">
                <a:latin typeface="+mn-lt"/>
                <a:cs typeface="Calibri"/>
              </a:rPr>
              <a:t> Note that binarization is not necessary, but greatly simplifies the presentation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  <p:bldP spid="124" grpId="0" animBg="1"/>
      <p:bldP spid="126" grpId="0" animBg="1"/>
      <p:bldP spid="128" grpId="0" animBg="1"/>
      <p:bldP spid="144" grpId="0" animBg="1"/>
      <p:bldP spid="146" grpId="0" animBg="1"/>
      <p:bldP spid="164" grpId="0" animBg="1"/>
      <p:bldP spid="166" grpId="0" animBg="1"/>
      <p:bldP spid="168" grpId="0" animBg="1"/>
      <p:bldP spid="206" grpId="0" animBg="1"/>
      <p:bldP spid="209" grpId="0" animBg="1"/>
      <p:bldP spid="210" grpId="0" animBg="1"/>
      <p:bldP spid="211" grpId="0" animBg="1"/>
      <p:bldP spid="225" grpId="0"/>
      <p:bldP spid="93" grpId="0"/>
      <p:bldP spid="79" grpId="0" animBg="1"/>
      <p:bldP spid="80" grpId="0" animBg="1"/>
      <p:bldP spid="8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C36DA-FA20-4C14-957C-2335433CD973}" type="slidenum">
              <a:rPr lang="de-DE"/>
              <a:pPr/>
              <a:t>37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solutions: example 2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177801" y="6625253"/>
            <a:ext cx="3003549" cy="184666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t">
            <a:no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1200" baseline="30000" smtClean="0">
                <a:latin typeface="+mn-lt"/>
                <a:cs typeface="Calibri"/>
              </a:rPr>
              <a:t>*</a:t>
            </a:r>
            <a:r>
              <a:rPr lang="en-US" sz="1200" smtClean="0">
                <a:latin typeface="+mn-lt"/>
                <a:cs typeface="Calibri"/>
              </a:rPr>
              <a:t> each node with at least one ancestor with explicit belief</a:t>
            </a:r>
          </a:p>
        </p:txBody>
      </p:sp>
      <p:sp>
        <p:nvSpPr>
          <p:cNvPr id="60" name="AutoShape 33"/>
          <p:cNvSpPr>
            <a:spLocks noChangeArrowheads="1"/>
          </p:cNvSpPr>
          <p:nvPr/>
        </p:nvSpPr>
        <p:spPr bwMode="auto">
          <a:xfrm>
            <a:off x="7318817" y="1813952"/>
            <a:ext cx="452389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lang="en-US" sz="2400" smtClean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lang="en-US" sz="2400" i="1" smtClean="0">
                <a:solidFill>
                  <a:srgbClr val="000000"/>
                </a:solidFill>
                <a:latin typeface="Calibri"/>
                <a:cs typeface="Calibri"/>
              </a:rPr>
              <a:t>?</a:t>
            </a:r>
            <a:endParaRPr lang="en-US" sz="2400" i="1" baseline="-25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1" name="Oval 60"/>
          <p:cNvSpPr/>
          <p:nvPr/>
        </p:nvSpPr>
        <p:spPr bwMode="auto">
          <a:xfrm rot="16200000">
            <a:off x="5852042" y="2582040"/>
            <a:ext cx="137159" cy="13715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2" name="Oval 61"/>
          <p:cNvSpPr/>
          <p:nvPr/>
        </p:nvSpPr>
        <p:spPr bwMode="auto">
          <a:xfrm rot="16200000">
            <a:off x="7122076" y="1365142"/>
            <a:ext cx="137159" cy="13715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3" name="Oval 62"/>
          <p:cNvSpPr/>
          <p:nvPr/>
        </p:nvSpPr>
        <p:spPr bwMode="auto">
          <a:xfrm rot="16200000">
            <a:off x="7122076" y="2582040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4" name="Oval 63"/>
          <p:cNvSpPr/>
          <p:nvPr/>
        </p:nvSpPr>
        <p:spPr bwMode="auto">
          <a:xfrm rot="16200000">
            <a:off x="7122076" y="3190489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5" name="Oval 64"/>
          <p:cNvSpPr/>
          <p:nvPr/>
        </p:nvSpPr>
        <p:spPr bwMode="auto">
          <a:xfrm rot="16200000">
            <a:off x="7122076" y="3798938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66" name="Straight Arrow Connector 65"/>
          <p:cNvCxnSpPr>
            <a:stCxn id="62" idx="1"/>
            <a:endCxn id="61" idx="6"/>
          </p:cNvCxnSpPr>
          <p:nvPr/>
        </p:nvCxnSpPr>
        <p:spPr bwMode="auto">
          <a:xfrm rot="10800000" flipV="1">
            <a:off x="5920622" y="1482214"/>
            <a:ext cx="1221540" cy="109982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7" name="Straight Arrow Connector 66"/>
          <p:cNvCxnSpPr>
            <a:stCxn id="63" idx="0"/>
            <a:endCxn id="61" idx="4"/>
          </p:cNvCxnSpPr>
          <p:nvPr/>
        </p:nvCxnSpPr>
        <p:spPr bwMode="auto">
          <a:xfrm rot="10800000">
            <a:off x="5989202" y="2650619"/>
            <a:ext cx="1132875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8" name="Straight Arrow Connector 67"/>
          <p:cNvCxnSpPr>
            <a:stCxn id="75" idx="0"/>
            <a:endCxn id="61" idx="5"/>
          </p:cNvCxnSpPr>
          <p:nvPr/>
        </p:nvCxnSpPr>
        <p:spPr bwMode="auto">
          <a:xfrm rot="10800000" flipV="1">
            <a:off x="5969116" y="2042170"/>
            <a:ext cx="1152961" cy="55995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69" name="AutoShape 33"/>
          <p:cNvSpPr>
            <a:spLocks noChangeArrowheads="1"/>
          </p:cNvSpPr>
          <p:nvPr/>
        </p:nvSpPr>
        <p:spPr bwMode="auto">
          <a:xfrm>
            <a:off x="7318817" y="2421136"/>
            <a:ext cx="445777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GB" sz="2400" i="1" smtClean="0">
                <a:latin typeface="Calibri"/>
                <a:cs typeface="Calibri"/>
                <a:sym typeface="Symbol"/>
              </a:rPr>
              <a:t>C</a:t>
            </a:r>
            <a:r>
              <a:rPr lang="en-GB" sz="2400" smtClean="0">
                <a:latin typeface="Calibri"/>
                <a:cs typeface="Calibri"/>
                <a:sym typeface="Symbol"/>
              </a:rPr>
              <a:t>:</a:t>
            </a:r>
            <a:r>
              <a:rPr lang="en-GB" sz="2400" i="1" smtClean="0">
                <a:latin typeface="Calibri"/>
                <a:cs typeface="Calibri"/>
                <a:sym typeface="Symbol"/>
              </a:rPr>
              <a:t>?</a:t>
            </a:r>
            <a:endParaRPr lang="en-US" sz="2400" i="1" baseline="-25000" dirty="0">
              <a:latin typeface="Calibri"/>
              <a:cs typeface="Calibri"/>
            </a:endParaRPr>
          </a:p>
        </p:txBody>
      </p:sp>
      <p:sp>
        <p:nvSpPr>
          <p:cNvPr id="70" name="AutoShape 33"/>
          <p:cNvSpPr>
            <a:spLocks noChangeArrowheads="1"/>
          </p:cNvSpPr>
          <p:nvPr/>
        </p:nvSpPr>
        <p:spPr bwMode="auto">
          <a:xfrm>
            <a:off x="7318817" y="3048558"/>
            <a:ext cx="429555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latin typeface="Calibri"/>
                <a:cs typeface="Calibri"/>
              </a:rPr>
              <a:t>D</a:t>
            </a:r>
            <a:r>
              <a:rPr lang="en-US" sz="2400" smtClean="0">
                <a:latin typeface="Calibri"/>
                <a:cs typeface="Calibri"/>
              </a:rPr>
              <a:t>:</a:t>
            </a:r>
            <a:r>
              <a:rPr lang="en-US" sz="2400" i="1" smtClean="0">
                <a:latin typeface="Calibri"/>
                <a:cs typeface="Calibri"/>
              </a:rPr>
              <a:t>v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71" name="AutoShape 33"/>
          <p:cNvSpPr>
            <a:spLocks noChangeArrowheads="1"/>
          </p:cNvSpPr>
          <p:nvPr/>
        </p:nvSpPr>
        <p:spPr bwMode="auto">
          <a:xfrm>
            <a:off x="7318817" y="3640560"/>
            <a:ext cx="48230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latin typeface="Calibri"/>
                <a:cs typeface="Calibri"/>
              </a:rPr>
              <a:t>E</a:t>
            </a:r>
            <a:r>
              <a:rPr lang="en-US" sz="2400" smtClean="0">
                <a:latin typeface="Calibri"/>
                <a:cs typeface="Calibri"/>
              </a:rPr>
              <a:t>:</a:t>
            </a:r>
            <a:r>
              <a:rPr lang="en-US" sz="2400" i="1" smtClean="0">
                <a:latin typeface="Calibri"/>
                <a:cs typeface="Calibri"/>
              </a:rPr>
              <a:t>w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72" name="AutoShape 33"/>
          <p:cNvSpPr>
            <a:spLocks noChangeArrowheads="1"/>
          </p:cNvSpPr>
          <p:nvPr/>
        </p:nvSpPr>
        <p:spPr bwMode="auto">
          <a:xfrm>
            <a:off x="6482916" y="2133528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90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73" name="AutoShape 33"/>
          <p:cNvSpPr>
            <a:spLocks noChangeArrowheads="1"/>
          </p:cNvSpPr>
          <p:nvPr/>
        </p:nvSpPr>
        <p:spPr bwMode="auto">
          <a:xfrm>
            <a:off x="6482916" y="2507959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80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74" name="AutoShape 33"/>
          <p:cNvSpPr>
            <a:spLocks noChangeArrowheads="1"/>
          </p:cNvSpPr>
          <p:nvPr/>
        </p:nvSpPr>
        <p:spPr bwMode="auto">
          <a:xfrm>
            <a:off x="6430919" y="1850176"/>
            <a:ext cx="317219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100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75" name="Oval 74"/>
          <p:cNvSpPr/>
          <p:nvPr/>
        </p:nvSpPr>
        <p:spPr bwMode="auto">
          <a:xfrm rot="16200000">
            <a:off x="7122076" y="1973591"/>
            <a:ext cx="137159" cy="13715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6" name="Freeform 75"/>
          <p:cNvSpPr/>
          <p:nvPr/>
        </p:nvSpPr>
        <p:spPr bwMode="auto">
          <a:xfrm>
            <a:off x="5393835" y="1053112"/>
            <a:ext cx="1745936" cy="1539964"/>
          </a:xfrm>
          <a:custGeom>
            <a:avLst/>
            <a:gdLst>
              <a:gd name="connsiteX0" fmla="*/ 504275 w 1774240"/>
              <a:gd name="connsiteY0" fmla="*/ 1724567 h 1724567"/>
              <a:gd name="connsiteX1" fmla="*/ 79267 w 1774240"/>
              <a:gd name="connsiteY1" fmla="*/ 955469 h 1724567"/>
              <a:gd name="connsiteX2" fmla="*/ 979880 w 1774240"/>
              <a:gd name="connsiteY2" fmla="*/ 75054 h 1724567"/>
              <a:gd name="connsiteX3" fmla="*/ 1774240 w 1774240"/>
              <a:gd name="connsiteY3" fmla="*/ 505142 h 1724567"/>
              <a:gd name="connsiteX4" fmla="*/ 1774240 w 1774240"/>
              <a:gd name="connsiteY4" fmla="*/ 505142 h 1724567"/>
              <a:gd name="connsiteX0" fmla="*/ 475971 w 1745936"/>
              <a:gd name="connsiteY0" fmla="*/ 1539964 h 1539964"/>
              <a:gd name="connsiteX1" fmla="*/ 50963 w 1745936"/>
              <a:gd name="connsiteY1" fmla="*/ 770866 h 1539964"/>
              <a:gd name="connsiteX2" fmla="*/ 781747 w 1745936"/>
              <a:gd name="connsiteY2" fmla="*/ 75054 h 1539964"/>
              <a:gd name="connsiteX3" fmla="*/ 1745936 w 1745936"/>
              <a:gd name="connsiteY3" fmla="*/ 320539 h 1539964"/>
              <a:gd name="connsiteX4" fmla="*/ 1745936 w 1745936"/>
              <a:gd name="connsiteY4" fmla="*/ 320539 h 1539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936" h="1539964">
                <a:moveTo>
                  <a:pt x="475971" y="1539964"/>
                </a:moveTo>
                <a:cubicBezTo>
                  <a:pt x="223833" y="1292874"/>
                  <a:pt x="0" y="1015017"/>
                  <a:pt x="50963" y="770866"/>
                </a:cubicBezTo>
                <a:cubicBezTo>
                  <a:pt x="101926" y="526715"/>
                  <a:pt x="499252" y="150108"/>
                  <a:pt x="781747" y="75054"/>
                </a:cubicBezTo>
                <a:cubicBezTo>
                  <a:pt x="1064242" y="0"/>
                  <a:pt x="1585238" y="279625"/>
                  <a:pt x="1745936" y="320539"/>
                </a:cubicBezTo>
                <a:lnTo>
                  <a:pt x="1745936" y="320539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7" name="AutoShape 33"/>
          <p:cNvSpPr>
            <a:spLocks noChangeArrowheads="1"/>
          </p:cNvSpPr>
          <p:nvPr/>
        </p:nvSpPr>
        <p:spPr bwMode="auto">
          <a:xfrm>
            <a:off x="6423845" y="1021718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20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78" name="Oval 77"/>
          <p:cNvSpPr/>
          <p:nvPr/>
        </p:nvSpPr>
        <p:spPr bwMode="auto">
          <a:xfrm rot="16200000">
            <a:off x="7122076" y="4406121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79" name="Straight Arrow Connector 78"/>
          <p:cNvCxnSpPr>
            <a:stCxn id="78" idx="7"/>
            <a:endCxn id="61" idx="2"/>
          </p:cNvCxnSpPr>
          <p:nvPr/>
        </p:nvCxnSpPr>
        <p:spPr bwMode="auto">
          <a:xfrm rot="10800000">
            <a:off x="5920622" y="2719199"/>
            <a:ext cx="1221540" cy="17070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80" name="AutoShape 33"/>
          <p:cNvSpPr>
            <a:spLocks noChangeArrowheads="1"/>
          </p:cNvSpPr>
          <p:nvPr/>
        </p:nvSpPr>
        <p:spPr bwMode="auto">
          <a:xfrm>
            <a:off x="7318817" y="4252803"/>
            <a:ext cx="402654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latin typeface="Calibri"/>
                <a:cs typeface="Calibri"/>
              </a:rPr>
              <a:t>F</a:t>
            </a:r>
            <a:r>
              <a:rPr lang="en-US" sz="2400" smtClean="0">
                <a:latin typeface="Calibri"/>
                <a:cs typeface="Calibri"/>
              </a:rPr>
              <a:t>:</a:t>
            </a:r>
            <a:r>
              <a:rPr lang="en-US" sz="2400" i="1" smtClean="0">
                <a:latin typeface="Calibri"/>
                <a:cs typeface="Calibri"/>
              </a:rPr>
              <a:t>u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81" name="AutoShape 33"/>
          <p:cNvSpPr>
            <a:spLocks noChangeArrowheads="1"/>
          </p:cNvSpPr>
          <p:nvPr/>
        </p:nvSpPr>
        <p:spPr bwMode="auto">
          <a:xfrm>
            <a:off x="5706773" y="2755086"/>
            <a:ext cx="479139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lang="en-US" sz="2400" smtClean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lang="en-US" sz="2400" i="1" smtClean="0">
                <a:solidFill>
                  <a:srgbClr val="000000"/>
                </a:solidFill>
                <a:latin typeface="Calibri"/>
                <a:cs typeface="Calibri"/>
              </a:rPr>
              <a:t>?</a:t>
            </a:r>
            <a:endParaRPr lang="en-US" sz="2400" i="1" baseline="-25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2" name="AutoShape 33"/>
          <p:cNvSpPr>
            <a:spLocks noChangeArrowheads="1"/>
          </p:cNvSpPr>
          <p:nvPr/>
        </p:nvSpPr>
        <p:spPr bwMode="auto">
          <a:xfrm>
            <a:off x="7318817" y="1196653"/>
            <a:ext cx="463059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lang="en-US" sz="2400" smtClean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lang="en-US" sz="2400" i="1" smtClean="0">
                <a:solidFill>
                  <a:srgbClr val="000000"/>
                </a:solidFill>
                <a:latin typeface="Calibri"/>
                <a:cs typeface="Calibri"/>
              </a:rPr>
              <a:t>?</a:t>
            </a:r>
            <a:endParaRPr lang="en-US" sz="2400" i="1" baseline="-25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cxnSp>
        <p:nvCxnSpPr>
          <p:cNvPr id="83" name="Straight Arrow Connector 82"/>
          <p:cNvCxnSpPr>
            <a:stCxn id="64" idx="0"/>
            <a:endCxn id="61" idx="3"/>
          </p:cNvCxnSpPr>
          <p:nvPr/>
        </p:nvCxnSpPr>
        <p:spPr bwMode="auto">
          <a:xfrm rot="10800000">
            <a:off x="5969116" y="2699114"/>
            <a:ext cx="1152961" cy="5599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4" name="Straight Arrow Connector 83"/>
          <p:cNvCxnSpPr>
            <a:stCxn id="65" idx="7"/>
            <a:endCxn id="61" idx="3"/>
          </p:cNvCxnSpPr>
          <p:nvPr/>
        </p:nvCxnSpPr>
        <p:spPr bwMode="auto">
          <a:xfrm rot="10800000">
            <a:off x="5969116" y="2699114"/>
            <a:ext cx="1173047" cy="111991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85" name="AutoShape 33"/>
          <p:cNvSpPr>
            <a:spLocks noChangeArrowheads="1"/>
          </p:cNvSpPr>
          <p:nvPr/>
        </p:nvSpPr>
        <p:spPr bwMode="auto">
          <a:xfrm>
            <a:off x="6482916" y="2857087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70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86" name="AutoShape 33"/>
          <p:cNvSpPr>
            <a:spLocks noChangeArrowheads="1"/>
          </p:cNvSpPr>
          <p:nvPr/>
        </p:nvSpPr>
        <p:spPr bwMode="auto">
          <a:xfrm>
            <a:off x="6482916" y="3196098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70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87" name="AutoShape 33"/>
          <p:cNvSpPr>
            <a:spLocks noChangeArrowheads="1"/>
          </p:cNvSpPr>
          <p:nvPr/>
        </p:nvSpPr>
        <p:spPr bwMode="auto">
          <a:xfrm>
            <a:off x="6482916" y="3514872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60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88" name="Freeform 87"/>
          <p:cNvSpPr/>
          <p:nvPr/>
        </p:nvSpPr>
        <p:spPr bwMode="auto">
          <a:xfrm>
            <a:off x="5193683" y="644486"/>
            <a:ext cx="2823584" cy="1994128"/>
          </a:xfrm>
          <a:custGeom>
            <a:avLst/>
            <a:gdLst>
              <a:gd name="connsiteX0" fmla="*/ 715092 w 2825798"/>
              <a:gd name="connsiteY0" fmla="*/ 2299703 h 2299703"/>
              <a:gd name="connsiteX1" fmla="*/ 138296 w 2825798"/>
              <a:gd name="connsiteY1" fmla="*/ 1277613 h 2299703"/>
              <a:gd name="connsiteX2" fmla="*/ 1544870 w 2825798"/>
              <a:gd name="connsiteY2" fmla="*/ 103727 h 2299703"/>
              <a:gd name="connsiteX3" fmla="*/ 2728822 w 2825798"/>
              <a:gd name="connsiteY3" fmla="*/ 655251 h 2299703"/>
              <a:gd name="connsiteX4" fmla="*/ 2126727 w 2825798"/>
              <a:gd name="connsiteY4" fmla="*/ 1636863 h 2299703"/>
              <a:gd name="connsiteX5" fmla="*/ 2126727 w 2825798"/>
              <a:gd name="connsiteY5" fmla="*/ 1636863 h 229970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1893985 w 2729665"/>
              <a:gd name="connsiteY5" fmla="*/ 1700111 h 2281993"/>
              <a:gd name="connsiteX0" fmla="*/ 715092 w 2690875"/>
              <a:gd name="connsiteY0" fmla="*/ 2281993 h 2281993"/>
              <a:gd name="connsiteX1" fmla="*/ 138296 w 2690875"/>
              <a:gd name="connsiteY1" fmla="*/ 1259903 h 2281993"/>
              <a:gd name="connsiteX2" fmla="*/ 1544870 w 2690875"/>
              <a:gd name="connsiteY2" fmla="*/ 86017 h 2281993"/>
              <a:gd name="connsiteX3" fmla="*/ 2632689 w 2690875"/>
              <a:gd name="connsiteY3" fmla="*/ 743798 h 2281993"/>
              <a:gd name="connsiteX4" fmla="*/ 1893985 w 2690875"/>
              <a:gd name="connsiteY4" fmla="*/ 1700111 h 2281993"/>
              <a:gd name="connsiteX0" fmla="*/ 715092 w 2721233"/>
              <a:gd name="connsiteY0" fmla="*/ 2281993 h 2281993"/>
              <a:gd name="connsiteX1" fmla="*/ 138296 w 2721233"/>
              <a:gd name="connsiteY1" fmla="*/ 1259903 h 2281993"/>
              <a:gd name="connsiteX2" fmla="*/ 1544870 w 2721233"/>
              <a:gd name="connsiteY2" fmla="*/ 86017 h 2281993"/>
              <a:gd name="connsiteX3" fmla="*/ 2632689 w 2721233"/>
              <a:gd name="connsiteY3" fmla="*/ 743798 h 2281993"/>
              <a:gd name="connsiteX4" fmla="*/ 2076132 w 2721233"/>
              <a:gd name="connsiteY4" fmla="*/ 1634332 h 2281993"/>
              <a:gd name="connsiteX0" fmla="*/ 715092 w 2721233"/>
              <a:gd name="connsiteY0" fmla="*/ 2281993 h 2281993"/>
              <a:gd name="connsiteX1" fmla="*/ 138296 w 2721233"/>
              <a:gd name="connsiteY1" fmla="*/ 1259903 h 2281993"/>
              <a:gd name="connsiteX2" fmla="*/ 1544870 w 2721233"/>
              <a:gd name="connsiteY2" fmla="*/ 86017 h 2281993"/>
              <a:gd name="connsiteX3" fmla="*/ 2632689 w 2721233"/>
              <a:gd name="connsiteY3" fmla="*/ 743798 h 2281993"/>
              <a:gd name="connsiteX4" fmla="*/ 2076132 w 2721233"/>
              <a:gd name="connsiteY4" fmla="*/ 1634332 h 2281993"/>
              <a:gd name="connsiteX0" fmla="*/ 660944 w 2721233"/>
              <a:gd name="connsiteY0" fmla="*/ 2016164 h 2016164"/>
              <a:gd name="connsiteX1" fmla="*/ 84148 w 2721233"/>
              <a:gd name="connsiteY1" fmla="*/ 994074 h 2016164"/>
              <a:gd name="connsiteX2" fmla="*/ 1165832 w 2721233"/>
              <a:gd name="connsiteY2" fmla="*/ 86017 h 2016164"/>
              <a:gd name="connsiteX3" fmla="*/ 2578541 w 2721233"/>
              <a:gd name="connsiteY3" fmla="*/ 477969 h 2016164"/>
              <a:gd name="connsiteX4" fmla="*/ 2021984 w 2721233"/>
              <a:gd name="connsiteY4" fmla="*/ 1368503 h 2016164"/>
              <a:gd name="connsiteX0" fmla="*/ 660944 w 2823584"/>
              <a:gd name="connsiteY0" fmla="*/ 1994128 h 1994128"/>
              <a:gd name="connsiteX1" fmla="*/ 84148 w 2823584"/>
              <a:gd name="connsiteY1" fmla="*/ 972038 h 1994128"/>
              <a:gd name="connsiteX2" fmla="*/ 1165832 w 2823584"/>
              <a:gd name="connsiteY2" fmla="*/ 63981 h 1994128"/>
              <a:gd name="connsiteX3" fmla="*/ 2680892 w 2823584"/>
              <a:gd name="connsiteY3" fmla="*/ 588154 h 1994128"/>
              <a:gd name="connsiteX4" fmla="*/ 2021984 w 2823584"/>
              <a:gd name="connsiteY4" fmla="*/ 1346467 h 199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3584" h="1994128">
                <a:moveTo>
                  <a:pt x="660944" y="1994128"/>
                </a:moveTo>
                <a:cubicBezTo>
                  <a:pt x="303398" y="1666081"/>
                  <a:pt x="0" y="1293729"/>
                  <a:pt x="84148" y="972038"/>
                </a:cubicBezTo>
                <a:cubicBezTo>
                  <a:pt x="168296" y="650347"/>
                  <a:pt x="733041" y="127962"/>
                  <a:pt x="1165832" y="63981"/>
                </a:cubicBezTo>
                <a:cubicBezTo>
                  <a:pt x="1598623" y="0"/>
                  <a:pt x="2538200" y="374406"/>
                  <a:pt x="2680892" y="588154"/>
                </a:cubicBezTo>
                <a:cubicBezTo>
                  <a:pt x="2823584" y="801902"/>
                  <a:pt x="2226477" y="1126995"/>
                  <a:pt x="2021984" y="134646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9" name="AutoShape 33"/>
          <p:cNvSpPr>
            <a:spLocks noChangeArrowheads="1"/>
          </p:cNvSpPr>
          <p:nvPr/>
        </p:nvSpPr>
        <p:spPr bwMode="auto">
          <a:xfrm>
            <a:off x="6490300" y="545269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30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36" name="Text Placeholder 28"/>
          <p:cNvSpPr txBox="1">
            <a:spLocks/>
          </p:cNvSpPr>
          <p:nvPr/>
        </p:nvSpPr>
        <p:spPr>
          <a:xfrm>
            <a:off x="102351" y="992551"/>
            <a:ext cx="4882399" cy="3903466"/>
          </a:xfrm>
          <a:prstGeom prst="rect">
            <a:avLst/>
          </a:prstGeom>
        </p:spPr>
        <p:txBody>
          <a:bodyPr/>
          <a:lstStyle/>
          <a:p>
            <a:pPr marL="339725" marR="0" lvl="0" indent="-3397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Priority trust network (TN)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assume a fixed key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users (nodes):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,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B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,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C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values (beliefs):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v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,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w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,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u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trust mappings (arcs) from “parents”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339725" marR="0" lvl="0" indent="-3397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Stable solution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assignment of values to each node</a:t>
            </a:r>
            <a:r>
              <a:rPr kumimoji="0" lang="en-US" sz="2000" b="0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*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, s.t. each belief has a “</a:t>
            </a:r>
            <a:r>
              <a:rPr kumimoji="0" lang="en-US" sz="2000" b="0" i="1" u="sng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non-dominated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lineage”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to an explicit belief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339725" marR="0" lvl="0" indent="-3397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Certain values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all stable solution determine, for each node, a possible value 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“poss”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)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certain value 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“cert”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) = intersection of all stable solutions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2C36DA-FA20-4C14-957C-2335433CD973}" type="slidenum">
              <a:rPr lang="de-DE"/>
              <a:pPr>
                <a:defRPr/>
              </a:pPr>
              <a:t>38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solutions: example 2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177801" y="6625253"/>
            <a:ext cx="3003549" cy="184666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t">
            <a:no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1200" baseline="30000" smtClean="0">
                <a:latin typeface="+mn-lt"/>
                <a:cs typeface="Calibri"/>
              </a:rPr>
              <a:t>*</a:t>
            </a:r>
            <a:r>
              <a:rPr lang="en-US" sz="1200" smtClean="0">
                <a:latin typeface="+mn-lt"/>
                <a:cs typeface="Calibri"/>
              </a:rPr>
              <a:t> each node with at least one ancestor with explicit belief</a:t>
            </a:r>
          </a:p>
        </p:txBody>
      </p:sp>
      <p:sp>
        <p:nvSpPr>
          <p:cNvPr id="65" name="AutoShape 33"/>
          <p:cNvSpPr>
            <a:spLocks noChangeArrowheads="1"/>
          </p:cNvSpPr>
          <p:nvPr/>
        </p:nvSpPr>
        <p:spPr bwMode="auto">
          <a:xfrm>
            <a:off x="7318817" y="1813952"/>
            <a:ext cx="446979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lang="en-US" sz="240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lang="en-US" sz="2400" i="1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endParaRPr lang="en-US" sz="2400" i="1" baseline="-25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66" name="Oval 65"/>
          <p:cNvSpPr/>
          <p:nvPr/>
        </p:nvSpPr>
        <p:spPr bwMode="auto">
          <a:xfrm rot="16200000">
            <a:off x="5852042" y="2582040"/>
            <a:ext cx="137159" cy="13715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7" name="Oval 66"/>
          <p:cNvSpPr/>
          <p:nvPr/>
        </p:nvSpPr>
        <p:spPr bwMode="auto">
          <a:xfrm rot="16200000">
            <a:off x="7122076" y="1365142"/>
            <a:ext cx="137159" cy="13715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9" name="Oval 68"/>
          <p:cNvSpPr/>
          <p:nvPr/>
        </p:nvSpPr>
        <p:spPr bwMode="auto">
          <a:xfrm rot="16200000">
            <a:off x="7122076" y="2582040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0" name="Oval 69"/>
          <p:cNvSpPr/>
          <p:nvPr/>
        </p:nvSpPr>
        <p:spPr bwMode="auto">
          <a:xfrm rot="16200000">
            <a:off x="7122076" y="3190489"/>
            <a:ext cx="137159" cy="137159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1" name="Oval 70"/>
          <p:cNvSpPr/>
          <p:nvPr/>
        </p:nvSpPr>
        <p:spPr bwMode="auto">
          <a:xfrm rot="16200000">
            <a:off x="7122076" y="3798938"/>
            <a:ext cx="137159" cy="137159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72" name="Straight Arrow Connector 71"/>
          <p:cNvCxnSpPr>
            <a:stCxn id="67" idx="1"/>
            <a:endCxn id="66" idx="6"/>
          </p:cNvCxnSpPr>
          <p:nvPr/>
        </p:nvCxnSpPr>
        <p:spPr bwMode="auto">
          <a:xfrm rot="10800000" flipV="1">
            <a:off x="5920622" y="1482214"/>
            <a:ext cx="1221540" cy="109982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3" name="Straight Arrow Connector 72"/>
          <p:cNvCxnSpPr>
            <a:stCxn id="69" idx="0"/>
            <a:endCxn id="66" idx="4"/>
          </p:cNvCxnSpPr>
          <p:nvPr/>
        </p:nvCxnSpPr>
        <p:spPr bwMode="auto">
          <a:xfrm rot="10800000">
            <a:off x="5989202" y="2650619"/>
            <a:ext cx="1132875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4" name="Straight Arrow Connector 73"/>
          <p:cNvCxnSpPr>
            <a:stCxn id="81" idx="0"/>
            <a:endCxn id="66" idx="5"/>
          </p:cNvCxnSpPr>
          <p:nvPr/>
        </p:nvCxnSpPr>
        <p:spPr bwMode="auto">
          <a:xfrm rot="10800000" flipV="1">
            <a:off x="5969116" y="2042170"/>
            <a:ext cx="1152961" cy="55995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75" name="AutoShape 33"/>
          <p:cNvSpPr>
            <a:spLocks noChangeArrowheads="1"/>
          </p:cNvSpPr>
          <p:nvPr/>
        </p:nvSpPr>
        <p:spPr bwMode="auto">
          <a:xfrm>
            <a:off x="7318817" y="2421136"/>
            <a:ext cx="52230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GB" sz="2400" i="1" smtClean="0">
                <a:latin typeface="Calibri"/>
                <a:cs typeface="Calibri"/>
                <a:sym typeface="Symbol"/>
              </a:rPr>
              <a:t>C</a:t>
            </a:r>
            <a:r>
              <a:rPr lang="en-GB" sz="2400" smtClean="0">
                <a:latin typeface="Calibri"/>
                <a:cs typeface="Calibri"/>
                <a:sym typeface="Symbol"/>
              </a:rPr>
              <a:t>:</a:t>
            </a:r>
            <a:r>
              <a:rPr lang="en-GB" sz="2400" smtClean="0">
                <a:sym typeface="Symbol"/>
              </a:rPr>
              <a:t>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76" name="AutoShape 33"/>
          <p:cNvSpPr>
            <a:spLocks noChangeArrowheads="1"/>
          </p:cNvSpPr>
          <p:nvPr/>
        </p:nvSpPr>
        <p:spPr bwMode="auto">
          <a:xfrm>
            <a:off x="7318817" y="3048558"/>
            <a:ext cx="429555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latin typeface="Calibri"/>
                <a:cs typeface="Calibri"/>
              </a:rPr>
              <a:t>D</a:t>
            </a:r>
            <a:r>
              <a:rPr lang="en-US" sz="2400" smtClean="0">
                <a:latin typeface="Calibri"/>
                <a:cs typeface="Calibri"/>
              </a:rPr>
              <a:t>:</a:t>
            </a:r>
            <a:r>
              <a:rPr lang="en-US" sz="2400" i="1" smtClean="0">
                <a:latin typeface="Calibri"/>
                <a:cs typeface="Calibri"/>
              </a:rPr>
              <a:t>v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77" name="AutoShape 33"/>
          <p:cNvSpPr>
            <a:spLocks noChangeArrowheads="1"/>
          </p:cNvSpPr>
          <p:nvPr/>
        </p:nvSpPr>
        <p:spPr bwMode="auto">
          <a:xfrm>
            <a:off x="7318817" y="3640560"/>
            <a:ext cx="48230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latin typeface="Calibri"/>
                <a:cs typeface="Calibri"/>
              </a:rPr>
              <a:t>E</a:t>
            </a:r>
            <a:r>
              <a:rPr lang="en-US" sz="2400" smtClean="0">
                <a:latin typeface="Calibri"/>
                <a:cs typeface="Calibri"/>
              </a:rPr>
              <a:t>:</a:t>
            </a:r>
            <a:r>
              <a:rPr lang="en-US" sz="2400" i="1" smtClean="0">
                <a:latin typeface="Calibri"/>
                <a:cs typeface="Calibri"/>
              </a:rPr>
              <a:t>w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78" name="AutoShape 33"/>
          <p:cNvSpPr>
            <a:spLocks noChangeArrowheads="1"/>
          </p:cNvSpPr>
          <p:nvPr/>
        </p:nvSpPr>
        <p:spPr bwMode="auto">
          <a:xfrm>
            <a:off x="6482916" y="2133528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90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79" name="AutoShape 33"/>
          <p:cNvSpPr>
            <a:spLocks noChangeArrowheads="1"/>
          </p:cNvSpPr>
          <p:nvPr/>
        </p:nvSpPr>
        <p:spPr bwMode="auto">
          <a:xfrm>
            <a:off x="6482916" y="2507959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80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80" name="AutoShape 33"/>
          <p:cNvSpPr>
            <a:spLocks noChangeArrowheads="1"/>
          </p:cNvSpPr>
          <p:nvPr/>
        </p:nvSpPr>
        <p:spPr bwMode="auto">
          <a:xfrm>
            <a:off x="6430919" y="1850176"/>
            <a:ext cx="317219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100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81" name="Oval 80"/>
          <p:cNvSpPr/>
          <p:nvPr/>
        </p:nvSpPr>
        <p:spPr bwMode="auto">
          <a:xfrm rot="16200000">
            <a:off x="7122076" y="1973591"/>
            <a:ext cx="137159" cy="13715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2" name="Freeform 81"/>
          <p:cNvSpPr/>
          <p:nvPr/>
        </p:nvSpPr>
        <p:spPr bwMode="auto">
          <a:xfrm>
            <a:off x="5393835" y="1053112"/>
            <a:ext cx="1745936" cy="1539964"/>
          </a:xfrm>
          <a:custGeom>
            <a:avLst/>
            <a:gdLst>
              <a:gd name="connsiteX0" fmla="*/ 504275 w 1774240"/>
              <a:gd name="connsiteY0" fmla="*/ 1724567 h 1724567"/>
              <a:gd name="connsiteX1" fmla="*/ 79267 w 1774240"/>
              <a:gd name="connsiteY1" fmla="*/ 955469 h 1724567"/>
              <a:gd name="connsiteX2" fmla="*/ 979880 w 1774240"/>
              <a:gd name="connsiteY2" fmla="*/ 75054 h 1724567"/>
              <a:gd name="connsiteX3" fmla="*/ 1774240 w 1774240"/>
              <a:gd name="connsiteY3" fmla="*/ 505142 h 1724567"/>
              <a:gd name="connsiteX4" fmla="*/ 1774240 w 1774240"/>
              <a:gd name="connsiteY4" fmla="*/ 505142 h 1724567"/>
              <a:gd name="connsiteX0" fmla="*/ 475971 w 1745936"/>
              <a:gd name="connsiteY0" fmla="*/ 1539964 h 1539964"/>
              <a:gd name="connsiteX1" fmla="*/ 50963 w 1745936"/>
              <a:gd name="connsiteY1" fmla="*/ 770866 h 1539964"/>
              <a:gd name="connsiteX2" fmla="*/ 781747 w 1745936"/>
              <a:gd name="connsiteY2" fmla="*/ 75054 h 1539964"/>
              <a:gd name="connsiteX3" fmla="*/ 1745936 w 1745936"/>
              <a:gd name="connsiteY3" fmla="*/ 320539 h 1539964"/>
              <a:gd name="connsiteX4" fmla="*/ 1745936 w 1745936"/>
              <a:gd name="connsiteY4" fmla="*/ 320539 h 1539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936" h="1539964">
                <a:moveTo>
                  <a:pt x="475971" y="1539964"/>
                </a:moveTo>
                <a:cubicBezTo>
                  <a:pt x="223833" y="1292874"/>
                  <a:pt x="0" y="1015017"/>
                  <a:pt x="50963" y="770866"/>
                </a:cubicBezTo>
                <a:cubicBezTo>
                  <a:pt x="101926" y="526715"/>
                  <a:pt x="499252" y="150108"/>
                  <a:pt x="781747" y="75054"/>
                </a:cubicBezTo>
                <a:cubicBezTo>
                  <a:pt x="1064242" y="0"/>
                  <a:pt x="1585238" y="279625"/>
                  <a:pt x="1745936" y="320539"/>
                </a:cubicBezTo>
                <a:lnTo>
                  <a:pt x="1745936" y="320539"/>
                </a:ln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3" name="AutoShape 33"/>
          <p:cNvSpPr>
            <a:spLocks noChangeArrowheads="1"/>
          </p:cNvSpPr>
          <p:nvPr/>
        </p:nvSpPr>
        <p:spPr bwMode="auto">
          <a:xfrm>
            <a:off x="6423845" y="1021718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20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84" name="Oval 83"/>
          <p:cNvSpPr/>
          <p:nvPr/>
        </p:nvSpPr>
        <p:spPr bwMode="auto">
          <a:xfrm rot="16200000">
            <a:off x="7122076" y="4406121"/>
            <a:ext cx="137159" cy="137159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85" name="Straight Arrow Connector 84"/>
          <p:cNvCxnSpPr>
            <a:stCxn id="84" idx="7"/>
            <a:endCxn id="66" idx="2"/>
          </p:cNvCxnSpPr>
          <p:nvPr/>
        </p:nvCxnSpPr>
        <p:spPr bwMode="auto">
          <a:xfrm rot="10800000">
            <a:off x="5920622" y="2719199"/>
            <a:ext cx="1221540" cy="17070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86" name="AutoShape 33"/>
          <p:cNvSpPr>
            <a:spLocks noChangeArrowheads="1"/>
          </p:cNvSpPr>
          <p:nvPr/>
        </p:nvSpPr>
        <p:spPr bwMode="auto">
          <a:xfrm>
            <a:off x="7318817" y="4252803"/>
            <a:ext cx="402654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latin typeface="Calibri"/>
                <a:cs typeface="Calibri"/>
              </a:rPr>
              <a:t>F</a:t>
            </a:r>
            <a:r>
              <a:rPr lang="en-US" sz="2400" smtClean="0">
                <a:latin typeface="Calibri"/>
                <a:cs typeface="Calibri"/>
              </a:rPr>
              <a:t>:</a:t>
            </a:r>
            <a:r>
              <a:rPr lang="en-US" sz="2400" i="1" smtClean="0">
                <a:latin typeface="Calibri"/>
                <a:cs typeface="Calibri"/>
              </a:rPr>
              <a:t>u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87" name="AutoShape 33"/>
          <p:cNvSpPr>
            <a:spLocks noChangeArrowheads="1"/>
          </p:cNvSpPr>
          <p:nvPr/>
        </p:nvSpPr>
        <p:spPr bwMode="auto">
          <a:xfrm>
            <a:off x="5706773" y="2755086"/>
            <a:ext cx="473729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lang="en-US" sz="240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lang="en-US" sz="2400" i="1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endParaRPr lang="en-US" sz="2400" i="1" baseline="-25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88" name="AutoShape 33"/>
          <p:cNvSpPr>
            <a:spLocks noChangeArrowheads="1"/>
          </p:cNvSpPr>
          <p:nvPr/>
        </p:nvSpPr>
        <p:spPr bwMode="auto">
          <a:xfrm>
            <a:off x="7318817" y="1196653"/>
            <a:ext cx="457649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lang="en-US" sz="240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lang="en-US" sz="2400" i="1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endParaRPr lang="en-US" sz="2400" i="1" baseline="-25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89" name="Straight Arrow Connector 88"/>
          <p:cNvCxnSpPr>
            <a:stCxn id="70" idx="0"/>
            <a:endCxn id="66" idx="3"/>
          </p:cNvCxnSpPr>
          <p:nvPr/>
        </p:nvCxnSpPr>
        <p:spPr bwMode="auto">
          <a:xfrm rot="10800000">
            <a:off x="5969116" y="2699114"/>
            <a:ext cx="1152961" cy="55995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0" name="Straight Arrow Connector 89"/>
          <p:cNvCxnSpPr>
            <a:stCxn id="71" idx="7"/>
            <a:endCxn id="66" idx="3"/>
          </p:cNvCxnSpPr>
          <p:nvPr/>
        </p:nvCxnSpPr>
        <p:spPr bwMode="auto">
          <a:xfrm rot="10800000">
            <a:off x="5969116" y="2699114"/>
            <a:ext cx="1173047" cy="111991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91" name="AutoShape 33"/>
          <p:cNvSpPr>
            <a:spLocks noChangeArrowheads="1"/>
          </p:cNvSpPr>
          <p:nvPr/>
        </p:nvSpPr>
        <p:spPr bwMode="auto">
          <a:xfrm>
            <a:off x="6482916" y="2857087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70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92" name="AutoShape 33"/>
          <p:cNvSpPr>
            <a:spLocks noChangeArrowheads="1"/>
          </p:cNvSpPr>
          <p:nvPr/>
        </p:nvSpPr>
        <p:spPr bwMode="auto">
          <a:xfrm>
            <a:off x="6482916" y="3196098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70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93" name="AutoShape 33"/>
          <p:cNvSpPr>
            <a:spLocks noChangeArrowheads="1"/>
          </p:cNvSpPr>
          <p:nvPr/>
        </p:nvSpPr>
        <p:spPr bwMode="auto">
          <a:xfrm>
            <a:off x="6482916" y="3514872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60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94" name="Freeform 93"/>
          <p:cNvSpPr/>
          <p:nvPr/>
        </p:nvSpPr>
        <p:spPr bwMode="auto">
          <a:xfrm>
            <a:off x="5193683" y="644486"/>
            <a:ext cx="2823584" cy="1994128"/>
          </a:xfrm>
          <a:custGeom>
            <a:avLst/>
            <a:gdLst>
              <a:gd name="connsiteX0" fmla="*/ 715092 w 2825798"/>
              <a:gd name="connsiteY0" fmla="*/ 2299703 h 2299703"/>
              <a:gd name="connsiteX1" fmla="*/ 138296 w 2825798"/>
              <a:gd name="connsiteY1" fmla="*/ 1277613 h 2299703"/>
              <a:gd name="connsiteX2" fmla="*/ 1544870 w 2825798"/>
              <a:gd name="connsiteY2" fmla="*/ 103727 h 2299703"/>
              <a:gd name="connsiteX3" fmla="*/ 2728822 w 2825798"/>
              <a:gd name="connsiteY3" fmla="*/ 655251 h 2299703"/>
              <a:gd name="connsiteX4" fmla="*/ 2126727 w 2825798"/>
              <a:gd name="connsiteY4" fmla="*/ 1636863 h 2299703"/>
              <a:gd name="connsiteX5" fmla="*/ 2126727 w 2825798"/>
              <a:gd name="connsiteY5" fmla="*/ 1636863 h 229970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1893985 w 2729665"/>
              <a:gd name="connsiteY5" fmla="*/ 1700111 h 2281993"/>
              <a:gd name="connsiteX0" fmla="*/ 715092 w 2690875"/>
              <a:gd name="connsiteY0" fmla="*/ 2281993 h 2281993"/>
              <a:gd name="connsiteX1" fmla="*/ 138296 w 2690875"/>
              <a:gd name="connsiteY1" fmla="*/ 1259903 h 2281993"/>
              <a:gd name="connsiteX2" fmla="*/ 1544870 w 2690875"/>
              <a:gd name="connsiteY2" fmla="*/ 86017 h 2281993"/>
              <a:gd name="connsiteX3" fmla="*/ 2632689 w 2690875"/>
              <a:gd name="connsiteY3" fmla="*/ 743798 h 2281993"/>
              <a:gd name="connsiteX4" fmla="*/ 1893985 w 2690875"/>
              <a:gd name="connsiteY4" fmla="*/ 1700111 h 2281993"/>
              <a:gd name="connsiteX0" fmla="*/ 715092 w 2721233"/>
              <a:gd name="connsiteY0" fmla="*/ 2281993 h 2281993"/>
              <a:gd name="connsiteX1" fmla="*/ 138296 w 2721233"/>
              <a:gd name="connsiteY1" fmla="*/ 1259903 h 2281993"/>
              <a:gd name="connsiteX2" fmla="*/ 1544870 w 2721233"/>
              <a:gd name="connsiteY2" fmla="*/ 86017 h 2281993"/>
              <a:gd name="connsiteX3" fmla="*/ 2632689 w 2721233"/>
              <a:gd name="connsiteY3" fmla="*/ 743798 h 2281993"/>
              <a:gd name="connsiteX4" fmla="*/ 2076132 w 2721233"/>
              <a:gd name="connsiteY4" fmla="*/ 1634332 h 2281993"/>
              <a:gd name="connsiteX0" fmla="*/ 715092 w 2721233"/>
              <a:gd name="connsiteY0" fmla="*/ 2281993 h 2281993"/>
              <a:gd name="connsiteX1" fmla="*/ 138296 w 2721233"/>
              <a:gd name="connsiteY1" fmla="*/ 1259903 h 2281993"/>
              <a:gd name="connsiteX2" fmla="*/ 1544870 w 2721233"/>
              <a:gd name="connsiteY2" fmla="*/ 86017 h 2281993"/>
              <a:gd name="connsiteX3" fmla="*/ 2632689 w 2721233"/>
              <a:gd name="connsiteY3" fmla="*/ 743798 h 2281993"/>
              <a:gd name="connsiteX4" fmla="*/ 2076132 w 2721233"/>
              <a:gd name="connsiteY4" fmla="*/ 1634332 h 2281993"/>
              <a:gd name="connsiteX0" fmla="*/ 660944 w 2721233"/>
              <a:gd name="connsiteY0" fmla="*/ 2016164 h 2016164"/>
              <a:gd name="connsiteX1" fmla="*/ 84148 w 2721233"/>
              <a:gd name="connsiteY1" fmla="*/ 994074 h 2016164"/>
              <a:gd name="connsiteX2" fmla="*/ 1165832 w 2721233"/>
              <a:gd name="connsiteY2" fmla="*/ 86017 h 2016164"/>
              <a:gd name="connsiteX3" fmla="*/ 2578541 w 2721233"/>
              <a:gd name="connsiteY3" fmla="*/ 477969 h 2016164"/>
              <a:gd name="connsiteX4" fmla="*/ 2021984 w 2721233"/>
              <a:gd name="connsiteY4" fmla="*/ 1368503 h 2016164"/>
              <a:gd name="connsiteX0" fmla="*/ 660944 w 2823584"/>
              <a:gd name="connsiteY0" fmla="*/ 1994128 h 1994128"/>
              <a:gd name="connsiteX1" fmla="*/ 84148 w 2823584"/>
              <a:gd name="connsiteY1" fmla="*/ 972038 h 1994128"/>
              <a:gd name="connsiteX2" fmla="*/ 1165832 w 2823584"/>
              <a:gd name="connsiteY2" fmla="*/ 63981 h 1994128"/>
              <a:gd name="connsiteX3" fmla="*/ 2680892 w 2823584"/>
              <a:gd name="connsiteY3" fmla="*/ 588154 h 1994128"/>
              <a:gd name="connsiteX4" fmla="*/ 2021984 w 2823584"/>
              <a:gd name="connsiteY4" fmla="*/ 1346467 h 199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3584" h="1994128">
                <a:moveTo>
                  <a:pt x="660944" y="1994128"/>
                </a:moveTo>
                <a:cubicBezTo>
                  <a:pt x="303398" y="1666081"/>
                  <a:pt x="0" y="1293729"/>
                  <a:pt x="84148" y="972038"/>
                </a:cubicBezTo>
                <a:cubicBezTo>
                  <a:pt x="168296" y="650347"/>
                  <a:pt x="733041" y="127962"/>
                  <a:pt x="1165832" y="63981"/>
                </a:cubicBezTo>
                <a:cubicBezTo>
                  <a:pt x="1598623" y="0"/>
                  <a:pt x="2538200" y="374406"/>
                  <a:pt x="2680892" y="588154"/>
                </a:cubicBezTo>
                <a:cubicBezTo>
                  <a:pt x="2823584" y="801902"/>
                  <a:pt x="2226477" y="1126995"/>
                  <a:pt x="2021984" y="1346467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5" name="AutoShape 33"/>
          <p:cNvSpPr>
            <a:spLocks noChangeArrowheads="1"/>
          </p:cNvSpPr>
          <p:nvPr/>
        </p:nvSpPr>
        <p:spPr bwMode="auto">
          <a:xfrm>
            <a:off x="6490300" y="545269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30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36" name="Text Placeholder 28"/>
          <p:cNvSpPr txBox="1">
            <a:spLocks/>
          </p:cNvSpPr>
          <p:nvPr/>
        </p:nvSpPr>
        <p:spPr>
          <a:xfrm>
            <a:off x="102351" y="992551"/>
            <a:ext cx="4882399" cy="3903466"/>
          </a:xfrm>
          <a:prstGeom prst="rect">
            <a:avLst/>
          </a:prstGeom>
        </p:spPr>
        <p:txBody>
          <a:bodyPr/>
          <a:lstStyle/>
          <a:p>
            <a:pPr marL="339725" marR="0" lvl="0" indent="-3397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Priority trust network (TN)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assume a fixed key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users (nodes):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,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B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,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C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values (beliefs):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v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,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w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,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u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trust mappings (arcs) from “parents”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339725" marR="0" lvl="0" indent="-3397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Stable solution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assignment of values to each node</a:t>
            </a:r>
            <a:r>
              <a:rPr kumimoji="0" lang="en-US" sz="2000" b="0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*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, s.t. each belief has a “</a:t>
            </a:r>
            <a:r>
              <a:rPr kumimoji="0" lang="en-US" sz="2000" b="0" i="1" u="sng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non-dominated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lineage”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to an explicit belief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339725" marR="0" lvl="0" indent="-3397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Certain values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all stable solution determine, for each node, a possible value 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“poss”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)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certain value 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“cert”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) = intersection of all stable solutions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39" name="AutoShape 33"/>
          <p:cNvSpPr>
            <a:spLocks noChangeArrowheads="1"/>
          </p:cNvSpPr>
          <p:nvPr/>
        </p:nvSpPr>
        <p:spPr bwMode="auto">
          <a:xfrm>
            <a:off x="5969115" y="5538029"/>
            <a:ext cx="1582590" cy="332785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000" b="1" dirty="0" smtClean="0">
                <a:latin typeface="Calibri"/>
                <a:cs typeface="Calibri"/>
              </a:rPr>
              <a:t>poss</a:t>
            </a:r>
            <a:r>
              <a:rPr lang="en-US" sz="2000" dirty="0" smtClean="0">
                <a:latin typeface="Calibri"/>
                <a:cs typeface="Calibri"/>
              </a:rPr>
              <a:t>(</a:t>
            </a:r>
            <a:r>
              <a:rPr lang="en-US" sz="2000" i="1" dirty="0" smtClean="0">
                <a:latin typeface="Calibri"/>
                <a:cs typeface="Calibri"/>
              </a:rPr>
              <a:t>G</a:t>
            </a:r>
            <a:r>
              <a:rPr lang="en-US" sz="2000" dirty="0" smtClean="0">
                <a:latin typeface="Calibri"/>
                <a:cs typeface="Calibri"/>
              </a:rPr>
              <a:t>) = {</a:t>
            </a:r>
            <a:r>
              <a:rPr lang="en-US" sz="2000" i="1" dirty="0" smtClean="0">
                <a:latin typeface="Calibri"/>
                <a:cs typeface="Calibri"/>
              </a:rPr>
              <a:t>v</a:t>
            </a:r>
            <a:r>
              <a:rPr lang="en-US" sz="2000" dirty="0" smtClean="0">
                <a:latin typeface="Calibri"/>
                <a:cs typeface="Calibri"/>
              </a:rPr>
              <a:t>,...}</a:t>
            </a:r>
            <a:endParaRPr lang="en-US" sz="2000" baseline="-25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2C36DA-FA20-4C14-957C-2335433CD973}" type="slidenum">
              <a:rPr lang="de-DE"/>
              <a:pPr>
                <a:defRPr/>
              </a:pPr>
              <a:t>39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solutions: example 2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177801" y="6625253"/>
            <a:ext cx="3003549" cy="184666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t">
            <a:no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1200" baseline="30000" smtClean="0">
                <a:latin typeface="+mn-lt"/>
                <a:cs typeface="Calibri"/>
              </a:rPr>
              <a:t>*</a:t>
            </a:r>
            <a:r>
              <a:rPr lang="en-US" sz="1200" smtClean="0">
                <a:latin typeface="+mn-lt"/>
                <a:cs typeface="Calibri"/>
              </a:rPr>
              <a:t> each node with at least one ancestor with explicit belief</a:t>
            </a:r>
          </a:p>
        </p:txBody>
      </p:sp>
      <p:sp>
        <p:nvSpPr>
          <p:cNvPr id="65" name="AutoShape 33"/>
          <p:cNvSpPr>
            <a:spLocks noChangeArrowheads="1"/>
          </p:cNvSpPr>
          <p:nvPr/>
        </p:nvSpPr>
        <p:spPr bwMode="auto">
          <a:xfrm>
            <a:off x="7318817" y="1813952"/>
            <a:ext cx="529784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lang="en-US" sz="240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lang="en-US" sz="2400" i="1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endParaRPr lang="en-US" sz="2400" i="1" baseline="-25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66" name="Oval 65"/>
          <p:cNvSpPr/>
          <p:nvPr/>
        </p:nvSpPr>
        <p:spPr bwMode="auto">
          <a:xfrm rot="16200000">
            <a:off x="5852042" y="2582040"/>
            <a:ext cx="137159" cy="13715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7" name="Oval 66"/>
          <p:cNvSpPr/>
          <p:nvPr/>
        </p:nvSpPr>
        <p:spPr bwMode="auto">
          <a:xfrm rot="16200000">
            <a:off x="7122076" y="1365142"/>
            <a:ext cx="137159" cy="13715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9" name="Oval 68"/>
          <p:cNvSpPr/>
          <p:nvPr/>
        </p:nvSpPr>
        <p:spPr bwMode="auto">
          <a:xfrm rot="16200000">
            <a:off x="7122076" y="2582040"/>
            <a:ext cx="137159" cy="13715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0" name="Oval 69"/>
          <p:cNvSpPr/>
          <p:nvPr/>
        </p:nvSpPr>
        <p:spPr bwMode="auto">
          <a:xfrm rot="16200000">
            <a:off x="7122076" y="3190489"/>
            <a:ext cx="137159" cy="137159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1" name="Oval 70"/>
          <p:cNvSpPr/>
          <p:nvPr/>
        </p:nvSpPr>
        <p:spPr bwMode="auto">
          <a:xfrm rot="16200000">
            <a:off x="7122076" y="3798938"/>
            <a:ext cx="137159" cy="137159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72" name="Straight Arrow Connector 71"/>
          <p:cNvCxnSpPr>
            <a:stCxn id="67" idx="1"/>
            <a:endCxn id="66" idx="6"/>
          </p:cNvCxnSpPr>
          <p:nvPr/>
        </p:nvCxnSpPr>
        <p:spPr bwMode="auto">
          <a:xfrm rot="10800000" flipV="1">
            <a:off x="5920622" y="1482214"/>
            <a:ext cx="1221540" cy="109982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3" name="Straight Arrow Connector 72"/>
          <p:cNvCxnSpPr>
            <a:stCxn id="69" idx="0"/>
            <a:endCxn id="66" idx="4"/>
          </p:cNvCxnSpPr>
          <p:nvPr/>
        </p:nvCxnSpPr>
        <p:spPr bwMode="auto">
          <a:xfrm rot="10800000">
            <a:off x="5989202" y="2650619"/>
            <a:ext cx="1132875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4" name="Straight Arrow Connector 73"/>
          <p:cNvCxnSpPr>
            <a:stCxn id="81" idx="0"/>
            <a:endCxn id="66" idx="5"/>
          </p:cNvCxnSpPr>
          <p:nvPr/>
        </p:nvCxnSpPr>
        <p:spPr bwMode="auto">
          <a:xfrm rot="10800000" flipV="1">
            <a:off x="5969116" y="2042170"/>
            <a:ext cx="1152961" cy="55995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75" name="AutoShape 33"/>
          <p:cNvSpPr>
            <a:spLocks noChangeArrowheads="1"/>
          </p:cNvSpPr>
          <p:nvPr/>
        </p:nvSpPr>
        <p:spPr bwMode="auto">
          <a:xfrm>
            <a:off x="7318817" y="2421136"/>
            <a:ext cx="52230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GB" sz="2400" i="1" smtClean="0">
                <a:latin typeface="Calibri"/>
                <a:cs typeface="Calibri"/>
                <a:sym typeface="Symbol"/>
              </a:rPr>
              <a:t>C</a:t>
            </a:r>
            <a:r>
              <a:rPr lang="en-GB" sz="2400" smtClean="0">
                <a:latin typeface="Calibri"/>
                <a:cs typeface="Calibri"/>
                <a:sym typeface="Symbol"/>
              </a:rPr>
              <a:t>:</a:t>
            </a:r>
            <a:r>
              <a:rPr lang="en-GB" sz="2400" smtClean="0">
                <a:sym typeface="Symbol"/>
              </a:rPr>
              <a:t>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76" name="AutoShape 33"/>
          <p:cNvSpPr>
            <a:spLocks noChangeArrowheads="1"/>
          </p:cNvSpPr>
          <p:nvPr/>
        </p:nvSpPr>
        <p:spPr bwMode="auto">
          <a:xfrm>
            <a:off x="7318817" y="3048558"/>
            <a:ext cx="429555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latin typeface="Calibri"/>
                <a:cs typeface="Calibri"/>
              </a:rPr>
              <a:t>D</a:t>
            </a:r>
            <a:r>
              <a:rPr lang="en-US" sz="2400" smtClean="0">
                <a:latin typeface="Calibri"/>
                <a:cs typeface="Calibri"/>
              </a:rPr>
              <a:t>:</a:t>
            </a:r>
            <a:r>
              <a:rPr lang="en-US" sz="2400" i="1" smtClean="0">
                <a:latin typeface="Calibri"/>
                <a:cs typeface="Calibri"/>
              </a:rPr>
              <a:t>v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77" name="AutoShape 33"/>
          <p:cNvSpPr>
            <a:spLocks noChangeArrowheads="1"/>
          </p:cNvSpPr>
          <p:nvPr/>
        </p:nvSpPr>
        <p:spPr bwMode="auto">
          <a:xfrm>
            <a:off x="7318817" y="3640560"/>
            <a:ext cx="48230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latin typeface="Calibri"/>
                <a:cs typeface="Calibri"/>
              </a:rPr>
              <a:t>E</a:t>
            </a:r>
            <a:r>
              <a:rPr lang="en-US" sz="2400" smtClean="0">
                <a:latin typeface="Calibri"/>
                <a:cs typeface="Calibri"/>
              </a:rPr>
              <a:t>:</a:t>
            </a:r>
            <a:r>
              <a:rPr lang="en-US" sz="2400" i="1" smtClean="0">
                <a:latin typeface="Calibri"/>
                <a:cs typeface="Calibri"/>
              </a:rPr>
              <a:t>w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78" name="AutoShape 33"/>
          <p:cNvSpPr>
            <a:spLocks noChangeArrowheads="1"/>
          </p:cNvSpPr>
          <p:nvPr/>
        </p:nvSpPr>
        <p:spPr bwMode="auto">
          <a:xfrm>
            <a:off x="6482916" y="2133528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90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79" name="AutoShape 33"/>
          <p:cNvSpPr>
            <a:spLocks noChangeArrowheads="1"/>
          </p:cNvSpPr>
          <p:nvPr/>
        </p:nvSpPr>
        <p:spPr bwMode="auto">
          <a:xfrm>
            <a:off x="6482916" y="2507959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80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80" name="AutoShape 33"/>
          <p:cNvSpPr>
            <a:spLocks noChangeArrowheads="1"/>
          </p:cNvSpPr>
          <p:nvPr/>
        </p:nvSpPr>
        <p:spPr bwMode="auto">
          <a:xfrm>
            <a:off x="6430919" y="1850176"/>
            <a:ext cx="317219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100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81" name="Oval 80"/>
          <p:cNvSpPr/>
          <p:nvPr/>
        </p:nvSpPr>
        <p:spPr bwMode="auto">
          <a:xfrm rot="16200000">
            <a:off x="7122076" y="1973591"/>
            <a:ext cx="137159" cy="13715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2" name="Freeform 81"/>
          <p:cNvSpPr/>
          <p:nvPr/>
        </p:nvSpPr>
        <p:spPr bwMode="auto">
          <a:xfrm>
            <a:off x="5393835" y="1053112"/>
            <a:ext cx="1745936" cy="1539964"/>
          </a:xfrm>
          <a:custGeom>
            <a:avLst/>
            <a:gdLst>
              <a:gd name="connsiteX0" fmla="*/ 504275 w 1774240"/>
              <a:gd name="connsiteY0" fmla="*/ 1724567 h 1724567"/>
              <a:gd name="connsiteX1" fmla="*/ 79267 w 1774240"/>
              <a:gd name="connsiteY1" fmla="*/ 955469 h 1724567"/>
              <a:gd name="connsiteX2" fmla="*/ 979880 w 1774240"/>
              <a:gd name="connsiteY2" fmla="*/ 75054 h 1724567"/>
              <a:gd name="connsiteX3" fmla="*/ 1774240 w 1774240"/>
              <a:gd name="connsiteY3" fmla="*/ 505142 h 1724567"/>
              <a:gd name="connsiteX4" fmla="*/ 1774240 w 1774240"/>
              <a:gd name="connsiteY4" fmla="*/ 505142 h 1724567"/>
              <a:gd name="connsiteX0" fmla="*/ 475971 w 1745936"/>
              <a:gd name="connsiteY0" fmla="*/ 1539964 h 1539964"/>
              <a:gd name="connsiteX1" fmla="*/ 50963 w 1745936"/>
              <a:gd name="connsiteY1" fmla="*/ 770866 h 1539964"/>
              <a:gd name="connsiteX2" fmla="*/ 781747 w 1745936"/>
              <a:gd name="connsiteY2" fmla="*/ 75054 h 1539964"/>
              <a:gd name="connsiteX3" fmla="*/ 1745936 w 1745936"/>
              <a:gd name="connsiteY3" fmla="*/ 320539 h 1539964"/>
              <a:gd name="connsiteX4" fmla="*/ 1745936 w 1745936"/>
              <a:gd name="connsiteY4" fmla="*/ 320539 h 1539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936" h="1539964">
                <a:moveTo>
                  <a:pt x="475971" y="1539964"/>
                </a:moveTo>
                <a:cubicBezTo>
                  <a:pt x="223833" y="1292874"/>
                  <a:pt x="0" y="1015017"/>
                  <a:pt x="50963" y="770866"/>
                </a:cubicBezTo>
                <a:cubicBezTo>
                  <a:pt x="101926" y="526715"/>
                  <a:pt x="499252" y="150108"/>
                  <a:pt x="781747" y="75054"/>
                </a:cubicBezTo>
                <a:cubicBezTo>
                  <a:pt x="1064242" y="0"/>
                  <a:pt x="1585238" y="279625"/>
                  <a:pt x="1745936" y="320539"/>
                </a:cubicBezTo>
                <a:lnTo>
                  <a:pt x="1745936" y="320539"/>
                </a:ln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3" name="AutoShape 33"/>
          <p:cNvSpPr>
            <a:spLocks noChangeArrowheads="1"/>
          </p:cNvSpPr>
          <p:nvPr/>
        </p:nvSpPr>
        <p:spPr bwMode="auto">
          <a:xfrm>
            <a:off x="6423845" y="1021718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20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84" name="Oval 83"/>
          <p:cNvSpPr/>
          <p:nvPr/>
        </p:nvSpPr>
        <p:spPr bwMode="auto">
          <a:xfrm rot="16200000">
            <a:off x="7122076" y="4406121"/>
            <a:ext cx="137159" cy="137159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85" name="Straight Arrow Connector 84"/>
          <p:cNvCxnSpPr>
            <a:stCxn id="84" idx="7"/>
            <a:endCxn id="66" idx="2"/>
          </p:cNvCxnSpPr>
          <p:nvPr/>
        </p:nvCxnSpPr>
        <p:spPr bwMode="auto">
          <a:xfrm rot="10800000">
            <a:off x="5920622" y="2719199"/>
            <a:ext cx="1221540" cy="17070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86" name="AutoShape 33"/>
          <p:cNvSpPr>
            <a:spLocks noChangeArrowheads="1"/>
          </p:cNvSpPr>
          <p:nvPr/>
        </p:nvSpPr>
        <p:spPr bwMode="auto">
          <a:xfrm>
            <a:off x="7318817" y="4252803"/>
            <a:ext cx="402654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latin typeface="Calibri"/>
                <a:cs typeface="Calibri"/>
              </a:rPr>
              <a:t>F</a:t>
            </a:r>
            <a:r>
              <a:rPr lang="en-US" sz="2400" smtClean="0">
                <a:latin typeface="Calibri"/>
                <a:cs typeface="Calibri"/>
              </a:rPr>
              <a:t>:</a:t>
            </a:r>
            <a:r>
              <a:rPr lang="en-US" sz="2400" i="1" smtClean="0">
                <a:latin typeface="Calibri"/>
                <a:cs typeface="Calibri"/>
              </a:rPr>
              <a:t>u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87" name="AutoShape 33"/>
          <p:cNvSpPr>
            <a:spLocks noChangeArrowheads="1"/>
          </p:cNvSpPr>
          <p:nvPr/>
        </p:nvSpPr>
        <p:spPr bwMode="auto">
          <a:xfrm>
            <a:off x="5706773" y="2755086"/>
            <a:ext cx="556534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lang="en-US" sz="240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lang="en-US" sz="2400" i="1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endParaRPr lang="en-US" sz="2400" i="1" baseline="-25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88" name="AutoShape 33"/>
          <p:cNvSpPr>
            <a:spLocks noChangeArrowheads="1"/>
          </p:cNvSpPr>
          <p:nvPr/>
        </p:nvSpPr>
        <p:spPr bwMode="auto">
          <a:xfrm>
            <a:off x="7318817" y="1196653"/>
            <a:ext cx="540454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lang="en-US" sz="240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lang="en-US" sz="2400" i="1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endParaRPr lang="en-US" sz="2400" i="1" baseline="-25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89" name="Straight Arrow Connector 88"/>
          <p:cNvCxnSpPr>
            <a:stCxn id="70" idx="0"/>
            <a:endCxn id="66" idx="3"/>
          </p:cNvCxnSpPr>
          <p:nvPr/>
        </p:nvCxnSpPr>
        <p:spPr bwMode="auto">
          <a:xfrm rot="10800000">
            <a:off x="5969116" y="2699114"/>
            <a:ext cx="1152961" cy="55995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0" name="Straight Arrow Connector 89"/>
          <p:cNvCxnSpPr>
            <a:stCxn id="71" idx="7"/>
            <a:endCxn id="66" idx="3"/>
          </p:cNvCxnSpPr>
          <p:nvPr/>
        </p:nvCxnSpPr>
        <p:spPr bwMode="auto">
          <a:xfrm rot="10800000">
            <a:off x="5969116" y="2699114"/>
            <a:ext cx="1173047" cy="111991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91" name="AutoShape 33"/>
          <p:cNvSpPr>
            <a:spLocks noChangeArrowheads="1"/>
          </p:cNvSpPr>
          <p:nvPr/>
        </p:nvSpPr>
        <p:spPr bwMode="auto">
          <a:xfrm>
            <a:off x="6482916" y="2857087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70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92" name="AutoShape 33"/>
          <p:cNvSpPr>
            <a:spLocks noChangeArrowheads="1"/>
          </p:cNvSpPr>
          <p:nvPr/>
        </p:nvSpPr>
        <p:spPr bwMode="auto">
          <a:xfrm>
            <a:off x="6482916" y="3196098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70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93" name="AutoShape 33"/>
          <p:cNvSpPr>
            <a:spLocks noChangeArrowheads="1"/>
          </p:cNvSpPr>
          <p:nvPr/>
        </p:nvSpPr>
        <p:spPr bwMode="auto">
          <a:xfrm>
            <a:off x="6482916" y="3514872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60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94" name="Freeform 93"/>
          <p:cNvSpPr/>
          <p:nvPr/>
        </p:nvSpPr>
        <p:spPr bwMode="auto">
          <a:xfrm>
            <a:off x="5193683" y="644486"/>
            <a:ext cx="2823584" cy="1994128"/>
          </a:xfrm>
          <a:custGeom>
            <a:avLst/>
            <a:gdLst>
              <a:gd name="connsiteX0" fmla="*/ 715092 w 2825798"/>
              <a:gd name="connsiteY0" fmla="*/ 2299703 h 2299703"/>
              <a:gd name="connsiteX1" fmla="*/ 138296 w 2825798"/>
              <a:gd name="connsiteY1" fmla="*/ 1277613 h 2299703"/>
              <a:gd name="connsiteX2" fmla="*/ 1544870 w 2825798"/>
              <a:gd name="connsiteY2" fmla="*/ 103727 h 2299703"/>
              <a:gd name="connsiteX3" fmla="*/ 2728822 w 2825798"/>
              <a:gd name="connsiteY3" fmla="*/ 655251 h 2299703"/>
              <a:gd name="connsiteX4" fmla="*/ 2126727 w 2825798"/>
              <a:gd name="connsiteY4" fmla="*/ 1636863 h 2299703"/>
              <a:gd name="connsiteX5" fmla="*/ 2126727 w 2825798"/>
              <a:gd name="connsiteY5" fmla="*/ 1636863 h 229970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1893985 w 2729665"/>
              <a:gd name="connsiteY5" fmla="*/ 1700111 h 2281993"/>
              <a:gd name="connsiteX0" fmla="*/ 715092 w 2690875"/>
              <a:gd name="connsiteY0" fmla="*/ 2281993 h 2281993"/>
              <a:gd name="connsiteX1" fmla="*/ 138296 w 2690875"/>
              <a:gd name="connsiteY1" fmla="*/ 1259903 h 2281993"/>
              <a:gd name="connsiteX2" fmla="*/ 1544870 w 2690875"/>
              <a:gd name="connsiteY2" fmla="*/ 86017 h 2281993"/>
              <a:gd name="connsiteX3" fmla="*/ 2632689 w 2690875"/>
              <a:gd name="connsiteY3" fmla="*/ 743798 h 2281993"/>
              <a:gd name="connsiteX4" fmla="*/ 1893985 w 2690875"/>
              <a:gd name="connsiteY4" fmla="*/ 1700111 h 2281993"/>
              <a:gd name="connsiteX0" fmla="*/ 715092 w 2721233"/>
              <a:gd name="connsiteY0" fmla="*/ 2281993 h 2281993"/>
              <a:gd name="connsiteX1" fmla="*/ 138296 w 2721233"/>
              <a:gd name="connsiteY1" fmla="*/ 1259903 h 2281993"/>
              <a:gd name="connsiteX2" fmla="*/ 1544870 w 2721233"/>
              <a:gd name="connsiteY2" fmla="*/ 86017 h 2281993"/>
              <a:gd name="connsiteX3" fmla="*/ 2632689 w 2721233"/>
              <a:gd name="connsiteY3" fmla="*/ 743798 h 2281993"/>
              <a:gd name="connsiteX4" fmla="*/ 2076132 w 2721233"/>
              <a:gd name="connsiteY4" fmla="*/ 1634332 h 2281993"/>
              <a:gd name="connsiteX0" fmla="*/ 715092 w 2721233"/>
              <a:gd name="connsiteY0" fmla="*/ 2281993 h 2281993"/>
              <a:gd name="connsiteX1" fmla="*/ 138296 w 2721233"/>
              <a:gd name="connsiteY1" fmla="*/ 1259903 h 2281993"/>
              <a:gd name="connsiteX2" fmla="*/ 1544870 w 2721233"/>
              <a:gd name="connsiteY2" fmla="*/ 86017 h 2281993"/>
              <a:gd name="connsiteX3" fmla="*/ 2632689 w 2721233"/>
              <a:gd name="connsiteY3" fmla="*/ 743798 h 2281993"/>
              <a:gd name="connsiteX4" fmla="*/ 2076132 w 2721233"/>
              <a:gd name="connsiteY4" fmla="*/ 1634332 h 2281993"/>
              <a:gd name="connsiteX0" fmla="*/ 660944 w 2721233"/>
              <a:gd name="connsiteY0" fmla="*/ 2016164 h 2016164"/>
              <a:gd name="connsiteX1" fmla="*/ 84148 w 2721233"/>
              <a:gd name="connsiteY1" fmla="*/ 994074 h 2016164"/>
              <a:gd name="connsiteX2" fmla="*/ 1165832 w 2721233"/>
              <a:gd name="connsiteY2" fmla="*/ 86017 h 2016164"/>
              <a:gd name="connsiteX3" fmla="*/ 2578541 w 2721233"/>
              <a:gd name="connsiteY3" fmla="*/ 477969 h 2016164"/>
              <a:gd name="connsiteX4" fmla="*/ 2021984 w 2721233"/>
              <a:gd name="connsiteY4" fmla="*/ 1368503 h 2016164"/>
              <a:gd name="connsiteX0" fmla="*/ 660944 w 2823584"/>
              <a:gd name="connsiteY0" fmla="*/ 1994128 h 1994128"/>
              <a:gd name="connsiteX1" fmla="*/ 84148 w 2823584"/>
              <a:gd name="connsiteY1" fmla="*/ 972038 h 1994128"/>
              <a:gd name="connsiteX2" fmla="*/ 1165832 w 2823584"/>
              <a:gd name="connsiteY2" fmla="*/ 63981 h 1994128"/>
              <a:gd name="connsiteX3" fmla="*/ 2680892 w 2823584"/>
              <a:gd name="connsiteY3" fmla="*/ 588154 h 1994128"/>
              <a:gd name="connsiteX4" fmla="*/ 2021984 w 2823584"/>
              <a:gd name="connsiteY4" fmla="*/ 1346467 h 199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3584" h="1994128">
                <a:moveTo>
                  <a:pt x="660944" y="1994128"/>
                </a:moveTo>
                <a:cubicBezTo>
                  <a:pt x="303398" y="1666081"/>
                  <a:pt x="0" y="1293729"/>
                  <a:pt x="84148" y="972038"/>
                </a:cubicBezTo>
                <a:cubicBezTo>
                  <a:pt x="168296" y="650347"/>
                  <a:pt x="733041" y="127962"/>
                  <a:pt x="1165832" y="63981"/>
                </a:cubicBezTo>
                <a:cubicBezTo>
                  <a:pt x="1598623" y="0"/>
                  <a:pt x="2538200" y="374406"/>
                  <a:pt x="2680892" y="588154"/>
                </a:cubicBezTo>
                <a:cubicBezTo>
                  <a:pt x="2823584" y="801902"/>
                  <a:pt x="2226477" y="1126995"/>
                  <a:pt x="2021984" y="1346467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5" name="AutoShape 33"/>
          <p:cNvSpPr>
            <a:spLocks noChangeArrowheads="1"/>
          </p:cNvSpPr>
          <p:nvPr/>
        </p:nvSpPr>
        <p:spPr bwMode="auto">
          <a:xfrm>
            <a:off x="6490300" y="545269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30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36" name="Text Placeholder 28"/>
          <p:cNvSpPr txBox="1">
            <a:spLocks/>
          </p:cNvSpPr>
          <p:nvPr/>
        </p:nvSpPr>
        <p:spPr>
          <a:xfrm>
            <a:off x="102351" y="992551"/>
            <a:ext cx="4882399" cy="3903466"/>
          </a:xfrm>
          <a:prstGeom prst="rect">
            <a:avLst/>
          </a:prstGeom>
        </p:spPr>
        <p:txBody>
          <a:bodyPr/>
          <a:lstStyle/>
          <a:p>
            <a:pPr marL="339725" marR="0" lvl="0" indent="-3397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Priority trust network (TN)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assume a fixed key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users (nodes):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,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B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,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C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values (beliefs):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v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,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w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,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u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trust mappings (arcs) from “parents”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339725" marR="0" lvl="0" indent="-3397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Stable solution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assignment of values to each node</a:t>
            </a:r>
            <a:r>
              <a:rPr kumimoji="0" lang="en-US" sz="2000" b="0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*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, s.t. each belief has a “</a:t>
            </a:r>
            <a:r>
              <a:rPr kumimoji="0" lang="en-US" sz="2000" b="0" i="1" u="sng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non-dominated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lineage”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to an explicit belief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339725" marR="0" lvl="0" indent="-3397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Certain values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all stable solution determine, for each node, a possible value 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“poss”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)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certain value 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“cert”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) = intersection of all stable solutions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39" name="AutoShape 33"/>
          <p:cNvSpPr>
            <a:spLocks noChangeArrowheads="1"/>
          </p:cNvSpPr>
          <p:nvPr/>
        </p:nvSpPr>
        <p:spPr bwMode="auto">
          <a:xfrm>
            <a:off x="5969115" y="5538029"/>
            <a:ext cx="1827649" cy="332785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000" b="1" dirty="0" smtClean="0">
                <a:latin typeface="Calibri"/>
                <a:cs typeface="Calibri"/>
              </a:rPr>
              <a:t>poss</a:t>
            </a:r>
            <a:r>
              <a:rPr lang="en-US" sz="2000" dirty="0" smtClean="0">
                <a:latin typeface="Calibri"/>
                <a:cs typeface="Calibri"/>
              </a:rPr>
              <a:t>(</a:t>
            </a:r>
            <a:r>
              <a:rPr lang="en-US" sz="2000" i="1" dirty="0" smtClean="0">
                <a:latin typeface="Calibri"/>
                <a:cs typeface="Calibri"/>
              </a:rPr>
              <a:t>G</a:t>
            </a:r>
            <a:r>
              <a:rPr lang="en-US" sz="2000" dirty="0" smtClean="0">
                <a:latin typeface="Calibri"/>
                <a:cs typeface="Calibri"/>
              </a:rPr>
              <a:t>) = {</a:t>
            </a:r>
            <a:r>
              <a:rPr lang="en-US" sz="2000" i="1" dirty="0" smtClean="0">
                <a:latin typeface="Calibri"/>
                <a:cs typeface="Calibri"/>
              </a:rPr>
              <a:t>v</a:t>
            </a:r>
            <a:r>
              <a:rPr lang="en-US" sz="2000" dirty="0" smtClean="0">
                <a:latin typeface="Calibri"/>
                <a:cs typeface="Calibri"/>
              </a:rPr>
              <a:t>,</a:t>
            </a:r>
            <a:r>
              <a:rPr lang="en-US" sz="2000" i="1" dirty="0" smtClean="0">
                <a:latin typeface="Calibri"/>
                <a:cs typeface="Calibri"/>
              </a:rPr>
              <a:t>w</a:t>
            </a:r>
            <a:r>
              <a:rPr lang="en-US" sz="2000" dirty="0" smtClean="0">
                <a:latin typeface="Calibri"/>
                <a:cs typeface="Calibri"/>
              </a:rPr>
              <a:t>,...}</a:t>
            </a:r>
            <a:endParaRPr lang="en-US" sz="2000" baseline="-25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6"/>
          <p:cNvGrpSpPr/>
          <p:nvPr/>
        </p:nvGrpSpPr>
        <p:grpSpPr>
          <a:xfrm>
            <a:off x="4718872" y="2330536"/>
            <a:ext cx="918208" cy="1205281"/>
            <a:chOff x="4718872" y="2330536"/>
            <a:chExt cx="918208" cy="1205281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8872" y="2330536"/>
              <a:ext cx="918208" cy="918208"/>
            </a:xfrm>
            <a:prstGeom prst="rect">
              <a:avLst/>
            </a:prstGeom>
          </p:spPr>
        </p:pic>
        <p:sp>
          <p:nvSpPr>
            <p:cNvPr id="61" name="Rectangle 60"/>
            <p:cNvSpPr/>
            <p:nvPr/>
          </p:nvSpPr>
          <p:spPr bwMode="auto">
            <a:xfrm>
              <a:off x="4926881" y="3228040"/>
              <a:ext cx="502191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827213" algn="r"/>
                  <a:tab pos="1887538" algn="l"/>
                  <a:tab pos="4341813" algn="r"/>
                </a:tabLst>
              </a:pPr>
              <a:r>
                <a:rPr lang="en-US" sz="2000" dirty="0" smtClean="0">
                  <a:latin typeface="Calibri"/>
                  <a:cs typeface="Calibri"/>
                </a:rPr>
                <a:t>Alice</a:t>
              </a:r>
            </a:p>
          </p:txBody>
        </p:sp>
      </p:grpSp>
      <p:grpSp>
        <p:nvGrpSpPr>
          <p:cNvPr id="119" name="Group 243"/>
          <p:cNvGrpSpPr/>
          <p:nvPr/>
        </p:nvGrpSpPr>
        <p:grpSpPr>
          <a:xfrm>
            <a:off x="5537303" y="3145178"/>
            <a:ext cx="2002227" cy="863951"/>
            <a:chOff x="5988075" y="4538263"/>
            <a:chExt cx="1241321" cy="606084"/>
          </a:xfrm>
        </p:grpSpPr>
        <p:sp>
          <p:nvSpPr>
            <p:cNvPr id="122" name="Rectangle 121"/>
            <p:cNvSpPr/>
            <p:nvPr/>
          </p:nvSpPr>
          <p:spPr bwMode="auto">
            <a:xfrm>
              <a:off x="6228010" y="4538263"/>
              <a:ext cx="259987" cy="22099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827213" algn="r"/>
                  <a:tab pos="1887538" algn="l"/>
                  <a:tab pos="4341813" algn="r"/>
                </a:tabLst>
              </a:pPr>
              <a:r>
                <a:rPr lang="en-US" sz="2000" dirty="0" smtClean="0">
                  <a:latin typeface="Calibri"/>
                  <a:cs typeface="Calibri"/>
                </a:rPr>
                <a:t>50</a:t>
              </a:r>
            </a:p>
          </p:txBody>
        </p:sp>
        <p:sp>
          <p:nvSpPr>
            <p:cNvPr id="123" name="Freeform 122"/>
            <p:cNvSpPr/>
            <p:nvPr/>
          </p:nvSpPr>
          <p:spPr bwMode="auto">
            <a:xfrm flipH="1">
              <a:off x="5988075" y="4563137"/>
              <a:ext cx="1241321" cy="581210"/>
            </a:xfrm>
            <a:custGeom>
              <a:avLst/>
              <a:gdLst>
                <a:gd name="connsiteX0" fmla="*/ 0 w 1205162"/>
                <a:gd name="connsiteY0" fmla="*/ 1179174 h 1179174"/>
                <a:gd name="connsiteX1" fmla="*/ 609060 w 1205162"/>
                <a:gd name="connsiteY1" fmla="*/ 881141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162" h="1179174">
                  <a:moveTo>
                    <a:pt x="0" y="1179174"/>
                  </a:moveTo>
                  <a:cubicBezTo>
                    <a:pt x="204100" y="1128422"/>
                    <a:pt x="481578" y="1006410"/>
                    <a:pt x="767898" y="678116"/>
                  </a:cubicBezTo>
                  <a:cubicBezTo>
                    <a:pt x="1054218" y="349822"/>
                    <a:pt x="1114259" y="211440"/>
                    <a:pt x="1205162" y="0"/>
                  </a:cubicBezTo>
                  <a:lnTo>
                    <a:pt x="1205162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279"/>
          <p:cNvGrpSpPr/>
          <p:nvPr/>
        </p:nvGrpSpPr>
        <p:grpSpPr>
          <a:xfrm>
            <a:off x="4446862" y="3544284"/>
            <a:ext cx="1462229" cy="311047"/>
            <a:chOff x="6990669" y="4925827"/>
            <a:chExt cx="1462229" cy="311047"/>
          </a:xfrm>
        </p:grpSpPr>
        <p:grpSp>
          <p:nvGrpSpPr>
            <p:cNvPr id="12" name="Group 126"/>
            <p:cNvGrpSpPr/>
            <p:nvPr/>
          </p:nvGrpSpPr>
          <p:grpSpPr>
            <a:xfrm>
              <a:off x="6990669" y="4943402"/>
              <a:ext cx="1462229" cy="293472"/>
              <a:chOff x="3450662" y="4644945"/>
              <a:chExt cx="1462229" cy="293472"/>
            </a:xfrm>
            <a:solidFill>
              <a:srgbClr val="6B93CC"/>
            </a:solidFill>
          </p:grpSpPr>
          <p:sp>
            <p:nvSpPr>
              <p:cNvPr id="224" name="Rectangle 223"/>
              <p:cNvSpPr/>
              <p:nvPr/>
            </p:nvSpPr>
            <p:spPr bwMode="auto">
              <a:xfrm>
                <a:off x="4067934" y="4644945"/>
                <a:ext cx="844957" cy="29347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225" name="Rectangle 224"/>
              <p:cNvSpPr/>
              <p:nvPr/>
            </p:nvSpPr>
            <p:spPr bwMode="auto">
              <a:xfrm>
                <a:off x="3450662" y="4644945"/>
                <a:ext cx="617273" cy="29347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</p:grpSp>
        <p:sp>
          <p:nvSpPr>
            <p:cNvPr id="222" name="Rectangle 221"/>
            <p:cNvSpPr/>
            <p:nvPr/>
          </p:nvSpPr>
          <p:spPr bwMode="auto">
            <a:xfrm>
              <a:off x="7047688" y="4925827"/>
              <a:ext cx="568753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i="1" u="sng" smtClean="0">
                  <a:solidFill>
                    <a:schemeClr val="bg1"/>
                  </a:solidFill>
                  <a:latin typeface="+mn-lt"/>
                  <a:cs typeface="Calibri"/>
                </a:rPr>
                <a:t>glyph</a:t>
              </a: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7752823" y="4925827"/>
              <a:ext cx="597382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i="1" smtClean="0">
                  <a:solidFill>
                    <a:schemeClr val="bg1"/>
                  </a:solidFill>
                  <a:latin typeface="+mn-lt"/>
                  <a:cs typeface="Calibri"/>
                </a:rPr>
                <a:t>origin</a:t>
              </a:r>
            </a:p>
          </p:txBody>
        </p:sp>
      </p:grpSp>
      <p:grpSp>
        <p:nvGrpSpPr>
          <p:cNvPr id="13" name="Group 238"/>
          <p:cNvGrpSpPr/>
          <p:nvPr/>
        </p:nvGrpSpPr>
        <p:grpSpPr>
          <a:xfrm>
            <a:off x="4446862" y="3842632"/>
            <a:ext cx="1668345" cy="308085"/>
            <a:chOff x="4446862" y="3842632"/>
            <a:chExt cx="1668345" cy="308085"/>
          </a:xfrm>
        </p:grpSpPr>
        <p:grpSp>
          <p:nvGrpSpPr>
            <p:cNvPr id="15" name="Group 261"/>
            <p:cNvGrpSpPr/>
            <p:nvPr/>
          </p:nvGrpSpPr>
          <p:grpSpPr>
            <a:xfrm>
              <a:off x="4446862" y="3842632"/>
              <a:ext cx="1462229" cy="308085"/>
              <a:chOff x="6990669" y="5222261"/>
              <a:chExt cx="1462229" cy="308085"/>
            </a:xfrm>
          </p:grpSpPr>
          <p:grpSp>
            <p:nvGrpSpPr>
              <p:cNvPr id="16" name="Group 129"/>
              <p:cNvGrpSpPr/>
              <p:nvPr/>
            </p:nvGrpSpPr>
            <p:grpSpPr>
              <a:xfrm>
                <a:off x="6990669" y="5236874"/>
                <a:ext cx="1462229" cy="293472"/>
                <a:chOff x="3450662" y="4644945"/>
                <a:chExt cx="1462229" cy="293472"/>
              </a:xfrm>
              <a:solidFill>
                <a:srgbClr val="DADFED"/>
              </a:solidFill>
            </p:grpSpPr>
            <p:sp>
              <p:nvSpPr>
                <p:cNvPr id="206" name="Rectangle 205"/>
                <p:cNvSpPr/>
                <p:nvPr/>
              </p:nvSpPr>
              <p:spPr bwMode="auto">
                <a:xfrm>
                  <a:off x="4067934" y="4644945"/>
                  <a:ext cx="844957" cy="293472"/>
                </a:xfrm>
                <a:prstGeom prst="rect">
                  <a:avLst/>
                </a:prstGeom>
                <a:solidFill>
                  <a:srgbClr val="C5BCB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  <p:sp>
              <p:nvSpPr>
                <p:cNvPr id="207" name="Rectangle 206"/>
                <p:cNvSpPr/>
                <p:nvPr/>
              </p:nvSpPr>
              <p:spPr bwMode="auto">
                <a:xfrm>
                  <a:off x="3450662" y="4644945"/>
                  <a:ext cx="617273" cy="293472"/>
                </a:xfrm>
                <a:prstGeom prst="rect">
                  <a:avLst/>
                </a:prstGeom>
                <a:solidFill>
                  <a:srgbClr val="C5BCB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</p:grpSp>
          <p:sp>
            <p:nvSpPr>
              <p:cNvPr id="205" name="Rectangle 204"/>
              <p:cNvSpPr/>
              <p:nvPr/>
            </p:nvSpPr>
            <p:spPr bwMode="auto">
              <a:xfrm>
                <a:off x="7912457" y="5222261"/>
                <a:ext cx="246274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smtClean="0">
                    <a:latin typeface="+mn-lt"/>
                    <a:cs typeface="Calibri"/>
                  </a:rPr>
                  <a:t>jar</a:t>
                </a:r>
              </a:p>
            </p:txBody>
          </p:sp>
        </p:grpSp>
        <p:pic>
          <p:nvPicPr>
            <p:cNvPr id="210" name="Picture 209" descr="Fig_Script2_brown5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4911" y="3906900"/>
              <a:ext cx="168275" cy="184150"/>
            </a:xfrm>
            <a:prstGeom prst="rect">
              <a:avLst/>
            </a:prstGeom>
          </p:spPr>
        </p:pic>
        <p:sp>
          <p:nvSpPr>
            <p:cNvPr id="214" name="Rectangle 213"/>
            <p:cNvSpPr/>
            <p:nvPr/>
          </p:nvSpPr>
          <p:spPr bwMode="auto">
            <a:xfrm>
              <a:off x="5959891" y="3853033"/>
              <a:ext cx="155316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dirty="0" smtClean="0">
                  <a:latin typeface="+mn-lt"/>
                  <a:cs typeface="Calibri"/>
                </a:rPr>
                <a:t>t</a:t>
              </a:r>
              <a:r>
                <a:rPr lang="en-US" sz="1800" baseline="-25000" dirty="0" smtClean="0">
                  <a:latin typeface="+mn-lt"/>
                  <a:cs typeface="Calibri"/>
                </a:rPr>
                <a:t>2</a:t>
              </a:r>
            </a:p>
          </p:txBody>
        </p:sp>
      </p:grpSp>
      <p:grpSp>
        <p:nvGrpSpPr>
          <p:cNvPr id="9" name="Group 279"/>
          <p:cNvGrpSpPr/>
          <p:nvPr/>
        </p:nvGrpSpPr>
        <p:grpSpPr>
          <a:xfrm>
            <a:off x="7320313" y="4748416"/>
            <a:ext cx="1462229" cy="311047"/>
            <a:chOff x="6990669" y="4925827"/>
            <a:chExt cx="1462229" cy="311047"/>
          </a:xfrm>
        </p:grpSpPr>
        <p:grpSp>
          <p:nvGrpSpPr>
            <p:cNvPr id="10" name="Group 126"/>
            <p:cNvGrpSpPr/>
            <p:nvPr/>
          </p:nvGrpSpPr>
          <p:grpSpPr>
            <a:xfrm>
              <a:off x="6990669" y="4943402"/>
              <a:ext cx="1462229" cy="293472"/>
              <a:chOff x="3450662" y="4644945"/>
              <a:chExt cx="1462229" cy="293472"/>
            </a:xfrm>
            <a:solidFill>
              <a:srgbClr val="6B93CC"/>
            </a:solidFill>
          </p:grpSpPr>
          <p:sp>
            <p:nvSpPr>
              <p:cNvPr id="193" name="Rectangle 192"/>
              <p:cNvSpPr/>
              <p:nvPr/>
            </p:nvSpPr>
            <p:spPr bwMode="auto">
              <a:xfrm>
                <a:off x="4067934" y="4644945"/>
                <a:ext cx="844957" cy="29347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194" name="Rectangle 193"/>
              <p:cNvSpPr/>
              <p:nvPr/>
            </p:nvSpPr>
            <p:spPr bwMode="auto">
              <a:xfrm>
                <a:off x="3450662" y="4644945"/>
                <a:ext cx="617273" cy="29347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</p:grpSp>
        <p:sp>
          <p:nvSpPr>
            <p:cNvPr id="189" name="Rectangle 188"/>
            <p:cNvSpPr/>
            <p:nvPr/>
          </p:nvSpPr>
          <p:spPr bwMode="auto">
            <a:xfrm>
              <a:off x="7047688" y="4925827"/>
              <a:ext cx="568753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i="1" u="sng" smtClean="0">
                  <a:solidFill>
                    <a:schemeClr val="bg1"/>
                  </a:solidFill>
                  <a:latin typeface="+mn-lt"/>
                  <a:cs typeface="Calibri"/>
                </a:rPr>
                <a:t>glyph</a:t>
              </a: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7752823" y="4925827"/>
              <a:ext cx="597382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i="1" smtClean="0">
                  <a:solidFill>
                    <a:schemeClr val="bg1"/>
                  </a:solidFill>
                  <a:latin typeface="+mn-lt"/>
                  <a:cs typeface="Calibri"/>
                </a:rPr>
                <a:t>origin</a:t>
              </a:r>
            </a:p>
          </p:txBody>
        </p:sp>
      </p:grpSp>
      <p:grpSp>
        <p:nvGrpSpPr>
          <p:cNvPr id="17" name="Group 237"/>
          <p:cNvGrpSpPr/>
          <p:nvPr/>
        </p:nvGrpSpPr>
        <p:grpSpPr>
          <a:xfrm>
            <a:off x="7320313" y="5046764"/>
            <a:ext cx="1659563" cy="308085"/>
            <a:chOff x="7320313" y="5046764"/>
            <a:chExt cx="1659563" cy="308085"/>
          </a:xfrm>
        </p:grpSpPr>
        <p:grpSp>
          <p:nvGrpSpPr>
            <p:cNvPr id="18" name="Group 245"/>
            <p:cNvGrpSpPr/>
            <p:nvPr/>
          </p:nvGrpSpPr>
          <p:grpSpPr>
            <a:xfrm>
              <a:off x="7320313" y="5046764"/>
              <a:ext cx="1462229" cy="308085"/>
              <a:chOff x="7320313" y="5046764"/>
              <a:chExt cx="1462229" cy="308085"/>
            </a:xfrm>
          </p:grpSpPr>
          <p:grpSp>
            <p:nvGrpSpPr>
              <p:cNvPr id="19" name="Group 261"/>
              <p:cNvGrpSpPr/>
              <p:nvPr/>
            </p:nvGrpSpPr>
            <p:grpSpPr>
              <a:xfrm>
                <a:off x="7320313" y="5046764"/>
                <a:ext cx="1462229" cy="308085"/>
                <a:chOff x="6990669" y="5222261"/>
                <a:chExt cx="1462229" cy="308085"/>
              </a:xfrm>
            </p:grpSpPr>
            <p:grpSp>
              <p:nvGrpSpPr>
                <p:cNvPr id="20" name="Group 129"/>
                <p:cNvGrpSpPr/>
                <p:nvPr/>
              </p:nvGrpSpPr>
              <p:grpSpPr>
                <a:xfrm>
                  <a:off x="6990669" y="5236874"/>
                  <a:ext cx="1462229" cy="293472"/>
                  <a:chOff x="3450662" y="4644945"/>
                  <a:chExt cx="1462229" cy="293472"/>
                </a:xfrm>
                <a:solidFill>
                  <a:srgbClr val="DADFED"/>
                </a:solidFill>
              </p:grpSpPr>
              <p:sp>
                <p:nvSpPr>
                  <p:cNvPr id="163" name="Rectangle 162"/>
                  <p:cNvSpPr/>
                  <p:nvPr/>
                </p:nvSpPr>
                <p:spPr bwMode="auto">
                  <a:xfrm>
                    <a:off x="4067934" y="4644945"/>
                    <a:ext cx="844957" cy="293472"/>
                  </a:xfrm>
                  <a:prstGeom prst="rect">
                    <a:avLst/>
                  </a:prstGeom>
                  <a:solidFill>
                    <a:srgbClr val="D0D6E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  <p:sp>
                <p:nvSpPr>
                  <p:cNvPr id="164" name="Rectangle 163"/>
                  <p:cNvSpPr/>
                  <p:nvPr/>
                </p:nvSpPr>
                <p:spPr bwMode="auto">
                  <a:xfrm>
                    <a:off x="3450662" y="4644945"/>
                    <a:ext cx="617273" cy="293472"/>
                  </a:xfrm>
                  <a:prstGeom prst="rect">
                    <a:avLst/>
                  </a:prstGeom>
                  <a:solidFill>
                    <a:srgbClr val="D0D6E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</p:grpSp>
            <p:sp>
              <p:nvSpPr>
                <p:cNvPr id="162" name="Rectangle 161"/>
                <p:cNvSpPr/>
                <p:nvPr/>
              </p:nvSpPr>
              <p:spPr bwMode="auto">
                <a:xfrm>
                  <a:off x="7912455" y="5222261"/>
                  <a:ext cx="246274" cy="276999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r>
                    <a:rPr lang="en-US" sz="1800" smtClean="0">
                      <a:latin typeface="+mn-lt"/>
                      <a:cs typeface="Calibri"/>
                    </a:rPr>
                    <a:t>jar</a:t>
                  </a:r>
                </a:p>
              </p:txBody>
            </p:sp>
          </p:grpSp>
          <p:pic>
            <p:nvPicPr>
              <p:cNvPr id="199" name="Picture 198" descr="Fig_Script2_blue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39531" y="5112802"/>
                <a:ext cx="168276" cy="184150"/>
              </a:xfrm>
              <a:prstGeom prst="rect">
                <a:avLst/>
              </a:prstGeom>
            </p:spPr>
          </p:pic>
        </p:grpSp>
        <p:sp>
          <p:nvSpPr>
            <p:cNvPr id="215" name="Rectangle 214"/>
            <p:cNvSpPr/>
            <p:nvPr/>
          </p:nvSpPr>
          <p:spPr bwMode="auto">
            <a:xfrm>
              <a:off x="8824560" y="5046764"/>
              <a:ext cx="155316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dirty="0" smtClean="0">
                  <a:latin typeface="+mn-lt"/>
                  <a:cs typeface="Calibri"/>
                </a:rPr>
                <a:t>t</a:t>
              </a:r>
              <a:r>
                <a:rPr lang="en-US" sz="1800" baseline="-25000" dirty="0" smtClean="0">
                  <a:latin typeface="+mn-lt"/>
                  <a:cs typeface="Calibri"/>
                </a:rPr>
                <a:t>1</a:t>
              </a:r>
            </a:p>
          </p:txBody>
        </p:sp>
      </p:grpSp>
      <p:grpSp>
        <p:nvGrpSpPr>
          <p:cNvPr id="25" name="Group 245"/>
          <p:cNvGrpSpPr/>
          <p:nvPr/>
        </p:nvGrpSpPr>
        <p:grpSpPr>
          <a:xfrm>
            <a:off x="7320313" y="5046764"/>
            <a:ext cx="1462229" cy="308085"/>
            <a:chOff x="7320313" y="5046764"/>
            <a:chExt cx="1462229" cy="308085"/>
          </a:xfrm>
        </p:grpSpPr>
        <p:grpSp>
          <p:nvGrpSpPr>
            <p:cNvPr id="26" name="Group 261"/>
            <p:cNvGrpSpPr/>
            <p:nvPr/>
          </p:nvGrpSpPr>
          <p:grpSpPr>
            <a:xfrm>
              <a:off x="7320313" y="5046764"/>
              <a:ext cx="1462229" cy="308085"/>
              <a:chOff x="6990669" y="5222261"/>
              <a:chExt cx="1462229" cy="308085"/>
            </a:xfrm>
          </p:grpSpPr>
          <p:grpSp>
            <p:nvGrpSpPr>
              <p:cNvPr id="27" name="Group 129"/>
              <p:cNvGrpSpPr/>
              <p:nvPr/>
            </p:nvGrpSpPr>
            <p:grpSpPr>
              <a:xfrm>
                <a:off x="6990669" y="5236874"/>
                <a:ext cx="1462229" cy="293472"/>
                <a:chOff x="3450662" y="4644945"/>
                <a:chExt cx="1462229" cy="293472"/>
              </a:xfrm>
              <a:solidFill>
                <a:srgbClr val="DADFED"/>
              </a:solidFill>
            </p:grpSpPr>
            <p:sp>
              <p:nvSpPr>
                <p:cNvPr id="236" name="Rectangle 235"/>
                <p:cNvSpPr/>
                <p:nvPr/>
              </p:nvSpPr>
              <p:spPr bwMode="auto">
                <a:xfrm>
                  <a:off x="4067934" y="4644945"/>
                  <a:ext cx="844957" cy="293472"/>
                </a:xfrm>
                <a:prstGeom prst="rect">
                  <a:avLst/>
                </a:prstGeom>
                <a:solidFill>
                  <a:srgbClr val="D0D6E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3450662" y="4644945"/>
                  <a:ext cx="617273" cy="293472"/>
                </a:xfrm>
                <a:prstGeom prst="rect">
                  <a:avLst/>
                </a:prstGeom>
                <a:solidFill>
                  <a:srgbClr val="D0D6E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</p:grpSp>
          <p:sp>
            <p:nvSpPr>
              <p:cNvPr id="235" name="Rectangle 234"/>
              <p:cNvSpPr/>
              <p:nvPr/>
            </p:nvSpPr>
            <p:spPr bwMode="auto">
              <a:xfrm>
                <a:off x="7912455" y="5222261"/>
                <a:ext cx="246274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smtClean="0">
                    <a:latin typeface="+mn-lt"/>
                    <a:cs typeface="Calibri"/>
                  </a:rPr>
                  <a:t>jar</a:t>
                </a:r>
              </a:p>
            </p:txBody>
          </p:sp>
        </p:grpSp>
        <p:pic>
          <p:nvPicPr>
            <p:cNvPr id="233" name="Picture 232" descr="Fig_Script2_blue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39531" y="5112802"/>
              <a:ext cx="168276" cy="184150"/>
            </a:xfrm>
            <a:prstGeom prst="rect">
              <a:avLst/>
            </a:prstGeom>
          </p:spPr>
        </p:pic>
      </p:grpSp>
      <p:grpSp>
        <p:nvGrpSpPr>
          <p:cNvPr id="102" name="Group 237"/>
          <p:cNvGrpSpPr/>
          <p:nvPr/>
        </p:nvGrpSpPr>
        <p:grpSpPr>
          <a:xfrm>
            <a:off x="7320313" y="5338973"/>
            <a:ext cx="1659563" cy="308085"/>
            <a:chOff x="7320313" y="5046764"/>
            <a:chExt cx="1659563" cy="308085"/>
          </a:xfrm>
        </p:grpSpPr>
        <p:grpSp>
          <p:nvGrpSpPr>
            <p:cNvPr id="103" name="Group 245"/>
            <p:cNvGrpSpPr/>
            <p:nvPr/>
          </p:nvGrpSpPr>
          <p:grpSpPr>
            <a:xfrm>
              <a:off x="7320313" y="5046764"/>
              <a:ext cx="1462229" cy="308085"/>
              <a:chOff x="7320313" y="5046764"/>
              <a:chExt cx="1462229" cy="308085"/>
            </a:xfrm>
          </p:grpSpPr>
          <p:grpSp>
            <p:nvGrpSpPr>
              <p:cNvPr id="105" name="Group 261"/>
              <p:cNvGrpSpPr/>
              <p:nvPr/>
            </p:nvGrpSpPr>
            <p:grpSpPr>
              <a:xfrm>
                <a:off x="7320313" y="5046764"/>
                <a:ext cx="1462229" cy="308085"/>
                <a:chOff x="6990669" y="5222261"/>
                <a:chExt cx="1462229" cy="308085"/>
              </a:xfrm>
            </p:grpSpPr>
            <p:grpSp>
              <p:nvGrpSpPr>
                <p:cNvPr id="108" name="Group 129"/>
                <p:cNvGrpSpPr/>
                <p:nvPr/>
              </p:nvGrpSpPr>
              <p:grpSpPr>
                <a:xfrm>
                  <a:off x="6990669" y="5236874"/>
                  <a:ext cx="1462229" cy="293472"/>
                  <a:chOff x="3450662" y="4644945"/>
                  <a:chExt cx="1462229" cy="293472"/>
                </a:xfrm>
                <a:solidFill>
                  <a:srgbClr val="DADFED"/>
                </a:solidFill>
              </p:grpSpPr>
              <p:sp>
                <p:nvSpPr>
                  <p:cNvPr id="110" name="Rectangle 109"/>
                  <p:cNvSpPr/>
                  <p:nvPr/>
                </p:nvSpPr>
                <p:spPr bwMode="auto">
                  <a:xfrm>
                    <a:off x="4067934" y="4644945"/>
                    <a:ext cx="844957" cy="293472"/>
                  </a:xfrm>
                  <a:prstGeom prst="rect">
                    <a:avLst/>
                  </a:prstGeom>
                  <a:solidFill>
                    <a:srgbClr val="D0D6E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 bwMode="auto">
                  <a:xfrm>
                    <a:off x="3450662" y="4644945"/>
                    <a:ext cx="617273" cy="293472"/>
                  </a:xfrm>
                  <a:prstGeom prst="rect">
                    <a:avLst/>
                  </a:prstGeom>
                  <a:solidFill>
                    <a:srgbClr val="D0D6E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defTabSz="2656912" eaLnBrk="0" hangingPunct="0">
                      <a:spcAft>
                        <a:spcPct val="20000"/>
                      </a:spcAft>
                      <a:tabLst>
                        <a:tab pos="1790700" algn="l"/>
                      </a:tabLst>
                    </a:pPr>
                    <a:endParaRPr lang="en-US" sz="1400" smtClean="0"/>
                  </a:p>
                </p:txBody>
              </p:sp>
            </p:grpSp>
            <p:sp>
              <p:nvSpPr>
                <p:cNvPr id="109" name="Rectangle 108"/>
                <p:cNvSpPr/>
                <p:nvPr/>
              </p:nvSpPr>
              <p:spPr bwMode="auto">
                <a:xfrm>
                  <a:off x="7844829" y="5222261"/>
                  <a:ext cx="381527" cy="276999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r>
                    <a:rPr lang="en-US" sz="1800" smtClean="0">
                      <a:latin typeface="+mn-lt"/>
                      <a:cs typeface="Calibri"/>
                    </a:rPr>
                    <a:t>cow</a:t>
                  </a:r>
                </a:p>
              </p:txBody>
            </p:sp>
          </p:grpSp>
          <p:pic>
            <p:nvPicPr>
              <p:cNvPr id="107" name="Picture 106" descr="Fig_Script2_blue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39531" y="5112802"/>
                <a:ext cx="168276" cy="184150"/>
              </a:xfrm>
              <a:prstGeom prst="rect">
                <a:avLst/>
              </a:prstGeom>
            </p:spPr>
          </p:pic>
        </p:grpSp>
        <p:sp>
          <p:nvSpPr>
            <p:cNvPr id="104" name="Rectangle 103"/>
            <p:cNvSpPr/>
            <p:nvPr/>
          </p:nvSpPr>
          <p:spPr bwMode="auto">
            <a:xfrm>
              <a:off x="8824560" y="5046764"/>
              <a:ext cx="155316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dirty="0" smtClean="0">
                  <a:latin typeface="+mn-lt"/>
                  <a:cs typeface="Calibri"/>
                </a:rPr>
                <a:t>t</a:t>
              </a:r>
              <a:r>
                <a:rPr lang="en-US" sz="1800" baseline="-25000" dirty="0" smtClean="0">
                  <a:latin typeface="+mn-lt"/>
                  <a:cs typeface="Calibri"/>
                </a:rPr>
                <a:t>4</a:t>
              </a:r>
            </a:p>
          </p:txBody>
        </p:sp>
      </p:grpSp>
      <p:sp>
        <p:nvSpPr>
          <p:cNvPr id="175" name="Text Placeholder 310"/>
          <p:cNvSpPr txBox="1">
            <a:spLocks/>
          </p:cNvSpPr>
          <p:nvPr/>
        </p:nvSpPr>
        <p:spPr>
          <a:xfrm>
            <a:off x="107040" y="845923"/>
            <a:ext cx="4034018" cy="210153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1. Incorrect inserts</a:t>
            </a:r>
          </a:p>
          <a:p>
            <a:pPr marL="228600" lvl="2" indent="-228600" defTabSz="862013" eaLnBrk="0" hangingPunct="0">
              <a:spcAft>
                <a:spcPts val="0"/>
              </a:spcAft>
              <a:buFontTx/>
              <a:buChar char="–"/>
              <a:defRPr/>
            </a:pPr>
            <a:r>
              <a:rPr lang="en-US" sz="2000" kern="0">
                <a:latin typeface="Calibri"/>
                <a:cs typeface="Calibri"/>
              </a:rPr>
              <a:t>Value depends on order of inserts</a:t>
            </a:r>
          </a:p>
          <a:p>
            <a:pPr marL="228600" lvl="0" indent="-228600" defTabSz="862013" eaLnBrk="0" hangingPunct="0">
              <a:spcAft>
                <a:spcPts val="0"/>
              </a:spcAft>
              <a:buSzPct val="80000"/>
              <a:defRPr/>
            </a:pPr>
            <a:endParaRPr lang="en-US" sz="2400" kern="0">
              <a:latin typeface="Calibri"/>
              <a:cs typeface="Calibri"/>
            </a:endParaRPr>
          </a:p>
          <a:p>
            <a:pPr marL="228600" lvl="0" indent="-228600" defTabSz="862013" eaLnBrk="0" hangingPunct="0">
              <a:spcAft>
                <a:spcPts val="0"/>
              </a:spcAft>
              <a:buSzPct val="80000"/>
              <a:defRPr/>
            </a:pPr>
            <a:r>
              <a:rPr lang="en-US" sz="2400" kern="0">
                <a:latin typeface="Calibri"/>
                <a:cs typeface="Calibri"/>
              </a:rPr>
              <a:t>2. Incorrect updates</a:t>
            </a:r>
          </a:p>
          <a:p>
            <a:pPr marL="228600" lvl="2" indent="-228600" defTabSz="862013" eaLnBrk="0" hangingPunct="0">
              <a:spcAft>
                <a:spcPts val="0"/>
              </a:spcAft>
              <a:buFontTx/>
              <a:buChar char="–"/>
              <a:defRPr/>
            </a:pPr>
            <a:r>
              <a:rPr lang="en-US" sz="2000" kern="0">
                <a:latin typeface="Calibri"/>
                <a:cs typeface="Calibri"/>
              </a:rPr>
              <a:t>Mis-handling of revokes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635000" marR="0" lvl="1" indent="-2286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Char char="•"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1C8F-0AF1-4C92-9122-92D7D682116F}" type="slidenum">
              <a:rPr lang="de-DE" smtClean="0"/>
              <a:pPr/>
              <a:t>4</a:t>
            </a:fld>
            <a:endParaRPr lang="de-DE" smtClean="0"/>
          </a:p>
        </p:txBody>
      </p:sp>
      <p:sp>
        <p:nvSpPr>
          <p:cNvPr id="149" name="Title 148"/>
          <p:cNvSpPr>
            <a:spLocks noGrp="1"/>
          </p:cNvSpPr>
          <p:nvPr>
            <p:ph type="title"/>
          </p:nvPr>
        </p:nvSpPr>
        <p:spPr>
          <a:xfrm>
            <a:off x="177801" y="13729"/>
            <a:ext cx="5672827" cy="492443"/>
          </a:xfrm>
        </p:spPr>
        <p:txBody>
          <a:bodyPr/>
          <a:lstStyle/>
          <a:p>
            <a:r>
              <a:rPr lang="en-US" dirty="0" smtClean="0"/>
              <a:t>Problems due to transient effects</a:t>
            </a:r>
            <a:endParaRPr lang="en-US" dirty="0"/>
          </a:p>
        </p:txBody>
      </p:sp>
      <p:grpSp>
        <p:nvGrpSpPr>
          <p:cNvPr id="3" name="Group 244"/>
          <p:cNvGrpSpPr/>
          <p:nvPr/>
        </p:nvGrpSpPr>
        <p:grpSpPr>
          <a:xfrm>
            <a:off x="7592321" y="3534669"/>
            <a:ext cx="918212" cy="1205280"/>
            <a:chOff x="7592321" y="3534669"/>
            <a:chExt cx="918212" cy="120528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92321" y="3534669"/>
              <a:ext cx="918212" cy="918212"/>
            </a:xfrm>
            <a:prstGeom prst="rect">
              <a:avLst/>
            </a:prstGeom>
          </p:spPr>
        </p:pic>
        <p:sp>
          <p:nvSpPr>
            <p:cNvPr id="63" name="Rectangle 62"/>
            <p:cNvSpPr/>
            <p:nvPr/>
          </p:nvSpPr>
          <p:spPr bwMode="auto">
            <a:xfrm>
              <a:off x="7686869" y="4432172"/>
              <a:ext cx="729116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827213" algn="r"/>
                  <a:tab pos="1887538" algn="l"/>
                  <a:tab pos="4341813" algn="r"/>
                </a:tabLst>
              </a:pPr>
              <a:r>
                <a:rPr lang="en-US" sz="2000" smtClean="0">
                  <a:latin typeface="Calibri"/>
                  <a:cs typeface="Calibri"/>
                </a:rPr>
                <a:t>Charlie</a:t>
              </a:r>
            </a:p>
          </p:txBody>
        </p:sp>
      </p:grpSp>
      <p:grpSp>
        <p:nvGrpSpPr>
          <p:cNvPr id="4" name="Group 237"/>
          <p:cNvGrpSpPr/>
          <p:nvPr/>
        </p:nvGrpSpPr>
        <p:grpSpPr>
          <a:xfrm>
            <a:off x="6866964" y="689269"/>
            <a:ext cx="918208" cy="1200584"/>
            <a:chOff x="6866964" y="689269"/>
            <a:chExt cx="918208" cy="1200584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66964" y="689269"/>
              <a:ext cx="918208" cy="918208"/>
            </a:xfrm>
            <a:prstGeom prst="rect">
              <a:avLst/>
            </a:prstGeom>
          </p:spPr>
        </p:pic>
        <p:sp>
          <p:nvSpPr>
            <p:cNvPr id="198" name="Rectangle 197"/>
            <p:cNvSpPr/>
            <p:nvPr/>
          </p:nvSpPr>
          <p:spPr bwMode="auto">
            <a:xfrm>
              <a:off x="7121310" y="1582076"/>
              <a:ext cx="409517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algn="ctr" defTabSz="2656912" eaLnBrk="0" hangingPunct="0">
                <a:spcAft>
                  <a:spcPct val="20000"/>
                </a:spcAft>
                <a:tabLst>
                  <a:tab pos="1827213" algn="r"/>
                  <a:tab pos="1887538" algn="l"/>
                  <a:tab pos="4341813" algn="r"/>
                </a:tabLst>
              </a:pPr>
              <a:r>
                <a:rPr lang="en-US" sz="2000" smtClean="0">
                  <a:latin typeface="Calibri"/>
                  <a:cs typeface="Calibri"/>
                </a:rPr>
                <a:t>Bob</a:t>
              </a:r>
            </a:p>
          </p:txBody>
        </p:sp>
      </p:grpSp>
      <p:grpSp>
        <p:nvGrpSpPr>
          <p:cNvPr id="6" name="Group 279"/>
          <p:cNvGrpSpPr/>
          <p:nvPr/>
        </p:nvGrpSpPr>
        <p:grpSpPr>
          <a:xfrm>
            <a:off x="6594954" y="1901581"/>
            <a:ext cx="1462229" cy="311047"/>
            <a:chOff x="6990669" y="4925827"/>
            <a:chExt cx="1462229" cy="311047"/>
          </a:xfrm>
        </p:grpSpPr>
        <p:grpSp>
          <p:nvGrpSpPr>
            <p:cNvPr id="7" name="Group 126"/>
            <p:cNvGrpSpPr/>
            <p:nvPr/>
          </p:nvGrpSpPr>
          <p:grpSpPr>
            <a:xfrm>
              <a:off x="6990669" y="4943402"/>
              <a:ext cx="1462229" cy="293472"/>
              <a:chOff x="3450662" y="4644945"/>
              <a:chExt cx="1462229" cy="293472"/>
            </a:xfrm>
            <a:solidFill>
              <a:srgbClr val="6B93CC"/>
            </a:solidFill>
          </p:grpSpPr>
          <p:sp>
            <p:nvSpPr>
              <p:cNvPr id="284" name="Rectangle 283"/>
              <p:cNvSpPr/>
              <p:nvPr/>
            </p:nvSpPr>
            <p:spPr bwMode="auto">
              <a:xfrm>
                <a:off x="4067934" y="4644945"/>
                <a:ext cx="844957" cy="29347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  <p:sp>
            <p:nvSpPr>
              <p:cNvPr id="285" name="Rectangle 284"/>
              <p:cNvSpPr/>
              <p:nvPr/>
            </p:nvSpPr>
            <p:spPr bwMode="auto">
              <a:xfrm>
                <a:off x="3450662" y="4644945"/>
                <a:ext cx="617273" cy="29347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endParaRPr lang="en-US" sz="1400" smtClean="0"/>
              </a:p>
            </p:txBody>
          </p:sp>
        </p:grpSp>
        <p:sp>
          <p:nvSpPr>
            <p:cNvPr id="282" name="Rectangle 281"/>
            <p:cNvSpPr/>
            <p:nvPr/>
          </p:nvSpPr>
          <p:spPr bwMode="auto">
            <a:xfrm>
              <a:off x="7047688" y="4925827"/>
              <a:ext cx="568753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i="1" u="sng" smtClean="0">
                  <a:solidFill>
                    <a:schemeClr val="bg1"/>
                  </a:solidFill>
                  <a:latin typeface="+mn-lt"/>
                  <a:cs typeface="Calibri"/>
                </a:rPr>
                <a:t>glyph</a:t>
              </a: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7752823" y="4925827"/>
              <a:ext cx="597382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i="1" smtClean="0">
                  <a:solidFill>
                    <a:schemeClr val="bg1"/>
                  </a:solidFill>
                  <a:latin typeface="+mn-lt"/>
                  <a:cs typeface="Calibri"/>
                </a:rPr>
                <a:t>origin</a:t>
              </a:r>
            </a:p>
          </p:txBody>
        </p:sp>
      </p:grpSp>
      <p:grpSp>
        <p:nvGrpSpPr>
          <p:cNvPr id="82" name="Group 238"/>
          <p:cNvGrpSpPr/>
          <p:nvPr/>
        </p:nvGrpSpPr>
        <p:grpSpPr>
          <a:xfrm>
            <a:off x="6594954" y="2193578"/>
            <a:ext cx="1668345" cy="308085"/>
            <a:chOff x="4446862" y="3842632"/>
            <a:chExt cx="1668345" cy="308085"/>
          </a:xfrm>
        </p:grpSpPr>
        <p:grpSp>
          <p:nvGrpSpPr>
            <p:cNvPr id="86" name="Group 261"/>
            <p:cNvGrpSpPr/>
            <p:nvPr/>
          </p:nvGrpSpPr>
          <p:grpSpPr>
            <a:xfrm>
              <a:off x="4446862" y="3842632"/>
              <a:ext cx="1462229" cy="308085"/>
              <a:chOff x="6990669" y="5222261"/>
              <a:chExt cx="1462229" cy="308085"/>
            </a:xfrm>
          </p:grpSpPr>
          <p:grpSp>
            <p:nvGrpSpPr>
              <p:cNvPr id="88" name="Group 129"/>
              <p:cNvGrpSpPr/>
              <p:nvPr/>
            </p:nvGrpSpPr>
            <p:grpSpPr>
              <a:xfrm>
                <a:off x="6990669" y="5236874"/>
                <a:ext cx="1462229" cy="293472"/>
                <a:chOff x="3450662" y="4644945"/>
                <a:chExt cx="1462229" cy="293472"/>
              </a:xfrm>
              <a:solidFill>
                <a:srgbClr val="DADFED"/>
              </a:solidFill>
            </p:grpSpPr>
            <p:sp>
              <p:nvSpPr>
                <p:cNvPr id="90" name="Rectangle 89"/>
                <p:cNvSpPr/>
                <p:nvPr/>
              </p:nvSpPr>
              <p:spPr bwMode="auto">
                <a:xfrm>
                  <a:off x="4067934" y="4644945"/>
                  <a:ext cx="844957" cy="293472"/>
                </a:xfrm>
                <a:prstGeom prst="rect">
                  <a:avLst/>
                </a:prstGeom>
                <a:solidFill>
                  <a:srgbClr val="C5BCB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  <p:sp>
              <p:nvSpPr>
                <p:cNvPr id="91" name="Rectangle 90"/>
                <p:cNvSpPr/>
                <p:nvPr/>
              </p:nvSpPr>
              <p:spPr bwMode="auto">
                <a:xfrm>
                  <a:off x="3450662" y="4644945"/>
                  <a:ext cx="617273" cy="293472"/>
                </a:xfrm>
                <a:prstGeom prst="rect">
                  <a:avLst/>
                </a:prstGeom>
                <a:solidFill>
                  <a:srgbClr val="C5BCB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</p:grpSp>
          <p:sp>
            <p:nvSpPr>
              <p:cNvPr id="89" name="Rectangle 88"/>
              <p:cNvSpPr/>
              <p:nvPr/>
            </p:nvSpPr>
            <p:spPr bwMode="auto">
              <a:xfrm>
                <a:off x="7912457" y="5222261"/>
                <a:ext cx="246274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smtClean="0">
                    <a:latin typeface="+mn-lt"/>
                    <a:cs typeface="Calibri"/>
                  </a:rPr>
                  <a:t>jar</a:t>
                </a:r>
              </a:p>
            </p:txBody>
          </p:sp>
        </p:grpSp>
        <p:pic>
          <p:nvPicPr>
            <p:cNvPr id="84" name="Picture 83" descr="Fig_Script2_brown5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3961" y="3906900"/>
              <a:ext cx="168275" cy="18415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 bwMode="auto">
            <a:xfrm>
              <a:off x="5959891" y="3853033"/>
              <a:ext cx="155316" cy="276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790700" algn="l"/>
                </a:tabLst>
              </a:pPr>
              <a:r>
                <a:rPr lang="en-US" sz="1800" dirty="0" smtClean="0">
                  <a:latin typeface="+mn-lt"/>
                  <a:cs typeface="Calibri"/>
                </a:rPr>
                <a:t>t</a:t>
              </a:r>
              <a:r>
                <a:rPr lang="en-US" sz="1800" baseline="-25000" dirty="0" smtClean="0">
                  <a:latin typeface="+mn-lt"/>
                  <a:cs typeface="Calibri"/>
                </a:rPr>
                <a:t>3</a:t>
              </a:r>
            </a:p>
          </p:txBody>
        </p:sp>
      </p:grpSp>
      <p:grpSp>
        <p:nvGrpSpPr>
          <p:cNvPr id="92" name="Group 238"/>
          <p:cNvGrpSpPr/>
          <p:nvPr/>
        </p:nvGrpSpPr>
        <p:grpSpPr>
          <a:xfrm>
            <a:off x="4446862" y="3842632"/>
            <a:ext cx="1462229" cy="308085"/>
            <a:chOff x="4446862" y="3842632"/>
            <a:chExt cx="1462229" cy="308085"/>
          </a:xfrm>
        </p:grpSpPr>
        <p:grpSp>
          <p:nvGrpSpPr>
            <p:cNvPr id="96" name="Group 261"/>
            <p:cNvGrpSpPr/>
            <p:nvPr/>
          </p:nvGrpSpPr>
          <p:grpSpPr>
            <a:xfrm>
              <a:off x="4446862" y="3842632"/>
              <a:ext cx="1462229" cy="308085"/>
              <a:chOff x="6990669" y="5222261"/>
              <a:chExt cx="1462229" cy="308085"/>
            </a:xfrm>
          </p:grpSpPr>
          <p:grpSp>
            <p:nvGrpSpPr>
              <p:cNvPr id="98" name="Group 129"/>
              <p:cNvGrpSpPr/>
              <p:nvPr/>
            </p:nvGrpSpPr>
            <p:grpSpPr>
              <a:xfrm>
                <a:off x="6990669" y="5236874"/>
                <a:ext cx="1462229" cy="293472"/>
                <a:chOff x="3450662" y="4644945"/>
                <a:chExt cx="1462229" cy="293472"/>
              </a:xfrm>
              <a:solidFill>
                <a:srgbClr val="DADFED"/>
              </a:solidFill>
            </p:grpSpPr>
            <p:sp>
              <p:nvSpPr>
                <p:cNvPr id="100" name="Rectangle 99"/>
                <p:cNvSpPr/>
                <p:nvPr/>
              </p:nvSpPr>
              <p:spPr bwMode="auto">
                <a:xfrm>
                  <a:off x="4067934" y="4644945"/>
                  <a:ext cx="844957" cy="293472"/>
                </a:xfrm>
                <a:prstGeom prst="rect">
                  <a:avLst/>
                </a:prstGeom>
                <a:solidFill>
                  <a:srgbClr val="C5BCB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  <p:sp>
              <p:nvSpPr>
                <p:cNvPr id="101" name="Rectangle 100"/>
                <p:cNvSpPr/>
                <p:nvPr/>
              </p:nvSpPr>
              <p:spPr bwMode="auto">
                <a:xfrm>
                  <a:off x="3450662" y="4644945"/>
                  <a:ext cx="617273" cy="293472"/>
                </a:xfrm>
                <a:prstGeom prst="rect">
                  <a:avLst/>
                </a:prstGeom>
                <a:solidFill>
                  <a:srgbClr val="C5BCB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defTabSz="2656912" eaLnBrk="0" hangingPunct="0">
                    <a:spcAft>
                      <a:spcPct val="20000"/>
                    </a:spcAft>
                    <a:tabLst>
                      <a:tab pos="1790700" algn="l"/>
                    </a:tabLst>
                  </a:pPr>
                  <a:endParaRPr lang="en-US" sz="1400" smtClean="0"/>
                </a:p>
              </p:txBody>
            </p:sp>
          </p:grpSp>
          <p:sp>
            <p:nvSpPr>
              <p:cNvPr id="99" name="Rectangle 98"/>
              <p:cNvSpPr/>
              <p:nvPr/>
            </p:nvSpPr>
            <p:spPr bwMode="auto">
              <a:xfrm>
                <a:off x="7912457" y="5222261"/>
                <a:ext cx="246274" cy="27699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 defTabSz="2656912" eaLnBrk="0" hangingPunct="0">
                  <a:spcAft>
                    <a:spcPct val="20000"/>
                  </a:spcAft>
                  <a:tabLst>
                    <a:tab pos="1790700" algn="l"/>
                  </a:tabLst>
                </a:pPr>
                <a:r>
                  <a:rPr lang="en-US" sz="1800" smtClean="0">
                    <a:latin typeface="+mn-lt"/>
                    <a:cs typeface="Calibri"/>
                  </a:rPr>
                  <a:t>jar</a:t>
                </a:r>
              </a:p>
            </p:txBody>
          </p:sp>
        </p:grpSp>
        <p:pic>
          <p:nvPicPr>
            <p:cNvPr id="94" name="Picture 93" descr="Fig_Script2_brown5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4911" y="3906900"/>
              <a:ext cx="168275" cy="184150"/>
            </a:xfrm>
            <a:prstGeom prst="rect">
              <a:avLst/>
            </a:prstGeom>
          </p:spPr>
        </p:pic>
      </p:grpSp>
      <p:sp>
        <p:nvSpPr>
          <p:cNvPr id="124" name="Rounded Rectangle 123"/>
          <p:cNvSpPr/>
          <p:nvPr/>
        </p:nvSpPr>
        <p:spPr bwMode="auto">
          <a:xfrm>
            <a:off x="425050" y="5000926"/>
            <a:ext cx="5570740" cy="1453967"/>
          </a:xfrm>
          <a:prstGeom prst="roundRect">
            <a:avLst>
              <a:gd name="adj" fmla="val 12472"/>
            </a:avLst>
          </a:prstGeom>
          <a:solidFill>
            <a:srgbClr val="FF0000">
              <a:alpha val="25000"/>
            </a:srgbClr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91440" tIns="0" rIns="0" bIns="0">
            <a:noAutofit/>
          </a:bodyPr>
          <a:lstStyle/>
          <a:p>
            <a:pPr defTabSz="2656912" eaLnBrk="0" hangingPunct="0">
              <a:spcAft>
                <a:spcPts val="0"/>
              </a:spcAft>
              <a:tabLst>
                <a:tab pos="1790700" algn="l"/>
              </a:tabLst>
              <a:defRPr/>
            </a:pPr>
            <a:r>
              <a:rPr lang="en-US" sz="2000" u="sng" kern="0" smtClean="0">
                <a:latin typeface="Calibri"/>
                <a:cs typeface="Calibri"/>
                <a:sym typeface="Symbol"/>
              </a:rPr>
              <a:t>Automatic conflict resolution with trust mappings: </a:t>
            </a:r>
          </a:p>
          <a:p>
            <a:pPr indent="342900" defTabSz="2656912" eaLnBrk="0" hangingPunct="0">
              <a:spcAft>
                <a:spcPts val="0"/>
              </a:spcAft>
              <a:buFont typeface="+mj-lt"/>
              <a:buAutoNum type="arabicPeriod"/>
              <a:tabLst>
                <a:tab pos="1790700" algn="l"/>
              </a:tabLst>
              <a:defRPr/>
            </a:pPr>
            <a:r>
              <a:rPr lang="en-US" sz="2000" kern="0" smtClean="0">
                <a:latin typeface="Calibri"/>
                <a:cs typeface="Calibri"/>
                <a:sym typeface="Symbol"/>
              </a:rPr>
              <a:t>How to define a globally consistent solution?</a:t>
            </a:r>
          </a:p>
          <a:p>
            <a:pPr indent="342900" defTabSz="2656912" eaLnBrk="0" hangingPunct="0">
              <a:spcAft>
                <a:spcPts val="0"/>
              </a:spcAft>
              <a:buFont typeface="+mj-lt"/>
              <a:buAutoNum type="arabicPeriod"/>
              <a:tabLst>
                <a:tab pos="1790700" algn="l"/>
              </a:tabLst>
              <a:defRPr/>
            </a:pPr>
            <a:r>
              <a:rPr lang="en-US" sz="2000" kern="0" smtClean="0">
                <a:latin typeface="Calibri"/>
                <a:cs typeface="Calibri"/>
                <a:sym typeface="Symbol"/>
              </a:rPr>
              <a:t>How to calculate it efficiently?</a:t>
            </a:r>
          </a:p>
          <a:p>
            <a:pPr indent="342900" defTabSz="2656912" eaLnBrk="0" hangingPunct="0">
              <a:spcAft>
                <a:spcPts val="0"/>
              </a:spcAft>
              <a:buFont typeface="+mj-lt"/>
              <a:buAutoNum type="arabicPeriod"/>
              <a:tabLst>
                <a:tab pos="1790700" algn="l"/>
              </a:tabLst>
              <a:defRPr/>
            </a:pPr>
            <a:r>
              <a:rPr lang="en-US" sz="2000" kern="0" smtClean="0">
                <a:latin typeface="Calibri"/>
                <a:cs typeface="Calibri"/>
                <a:sym typeface="Symbol"/>
              </a:rPr>
              <a:t>Some extensions</a:t>
            </a:r>
          </a:p>
        </p:txBody>
      </p:sp>
      <p:sp>
        <p:nvSpPr>
          <p:cNvPr id="115" name="AutoShape 33"/>
          <p:cNvSpPr>
            <a:spLocks noChangeArrowheads="1"/>
          </p:cNvSpPr>
          <p:nvPr/>
        </p:nvSpPr>
        <p:spPr bwMode="auto">
          <a:xfrm flipH="1">
            <a:off x="1117152" y="3180635"/>
            <a:ext cx="3154872" cy="856006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2592" tIns="6479" rIns="2592" bIns="18288">
            <a:spAutoFit/>
          </a:bodyPr>
          <a:lstStyle/>
          <a:p>
            <a:pPr defTabSz="822325"/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Alice and Bob trust each </a:t>
            </a:r>
            <a:b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other most, but have lost “justification” for their beliefs</a:t>
            </a:r>
            <a:endParaRPr lang="en-US" sz="1800" baseline="-25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18" name="Freeform 117"/>
          <p:cNvSpPr/>
          <p:nvPr/>
        </p:nvSpPr>
        <p:spPr bwMode="auto">
          <a:xfrm>
            <a:off x="787123" y="3308542"/>
            <a:ext cx="162960" cy="629393"/>
          </a:xfrm>
          <a:custGeom>
            <a:avLst/>
            <a:gdLst>
              <a:gd name="connsiteX0" fmla="*/ 113323 w 162960"/>
              <a:gd name="connsiteY0" fmla="*/ 0 h 629393"/>
              <a:gd name="connsiteX1" fmla="*/ 6556 w 162960"/>
              <a:gd name="connsiteY1" fmla="*/ 370892 h 629393"/>
              <a:gd name="connsiteX2" fmla="*/ 152658 w 162960"/>
              <a:gd name="connsiteY2" fmla="*/ 252881 h 629393"/>
              <a:gd name="connsiteX3" fmla="*/ 68368 w 162960"/>
              <a:gd name="connsiteY3" fmla="*/ 629393 h 62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960" h="629393">
                <a:moveTo>
                  <a:pt x="113323" y="0"/>
                </a:moveTo>
                <a:cubicBezTo>
                  <a:pt x="56661" y="164372"/>
                  <a:pt x="0" y="328745"/>
                  <a:pt x="6556" y="370892"/>
                </a:cubicBezTo>
                <a:cubicBezTo>
                  <a:pt x="13112" y="413039"/>
                  <a:pt x="142356" y="209798"/>
                  <a:pt x="152658" y="252881"/>
                </a:cubicBezTo>
                <a:cubicBezTo>
                  <a:pt x="162960" y="295965"/>
                  <a:pt x="68368" y="629393"/>
                  <a:pt x="68368" y="629393"/>
                </a:cubicBezTo>
              </a:path>
            </a:pathLst>
          </a:cu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19"/>
          <p:cNvSpPr/>
          <p:nvPr/>
        </p:nvSpPr>
        <p:spPr bwMode="auto">
          <a:xfrm rot="15925771">
            <a:off x="3686986" y="3301265"/>
            <a:ext cx="566048" cy="908428"/>
          </a:xfrm>
          <a:custGeom>
            <a:avLst/>
            <a:gdLst>
              <a:gd name="connsiteX0" fmla="*/ 0 w 190500"/>
              <a:gd name="connsiteY0" fmla="*/ 0 h 381000"/>
              <a:gd name="connsiteX1" fmla="*/ 133350 w 190500"/>
              <a:gd name="connsiteY1" fmla="*/ 107950 h 381000"/>
              <a:gd name="connsiteX2" fmla="*/ 114300 w 190500"/>
              <a:gd name="connsiteY2" fmla="*/ 279400 h 381000"/>
              <a:gd name="connsiteX3" fmla="*/ 190500 w 190500"/>
              <a:gd name="connsiteY3" fmla="*/ 381000 h 381000"/>
              <a:gd name="connsiteX0" fmla="*/ 0 w 204902"/>
              <a:gd name="connsiteY0" fmla="*/ 0 h 381000"/>
              <a:gd name="connsiteX1" fmla="*/ 185852 w 204902"/>
              <a:gd name="connsiteY1" fmla="*/ 90038 h 381000"/>
              <a:gd name="connsiteX2" fmla="*/ 114300 w 204902"/>
              <a:gd name="connsiteY2" fmla="*/ 279400 h 381000"/>
              <a:gd name="connsiteX3" fmla="*/ 190500 w 204902"/>
              <a:gd name="connsiteY3" fmla="*/ 381000 h 381000"/>
              <a:gd name="connsiteX0" fmla="*/ 0 w 204902"/>
              <a:gd name="connsiteY0" fmla="*/ 0 h 279400"/>
              <a:gd name="connsiteX1" fmla="*/ 185852 w 204902"/>
              <a:gd name="connsiteY1" fmla="*/ 90038 h 279400"/>
              <a:gd name="connsiteX2" fmla="*/ 114300 w 204902"/>
              <a:gd name="connsiteY2" fmla="*/ 279400 h 279400"/>
              <a:gd name="connsiteX0" fmla="*/ 0 w 208475"/>
              <a:gd name="connsiteY0" fmla="*/ 0 h 231217"/>
              <a:gd name="connsiteX1" fmla="*/ 185852 w 208475"/>
              <a:gd name="connsiteY1" fmla="*/ 90038 h 231217"/>
              <a:gd name="connsiteX2" fmla="*/ 135737 w 208475"/>
              <a:gd name="connsiteY2" fmla="*/ 231217 h 231217"/>
              <a:gd name="connsiteX0" fmla="*/ 0 w 147463"/>
              <a:gd name="connsiteY0" fmla="*/ 0 h 231217"/>
              <a:gd name="connsiteX1" fmla="*/ 124840 w 147463"/>
              <a:gd name="connsiteY1" fmla="*/ 101209 h 231217"/>
              <a:gd name="connsiteX2" fmla="*/ 135737 w 147463"/>
              <a:gd name="connsiteY2" fmla="*/ 231217 h 231217"/>
              <a:gd name="connsiteX0" fmla="*/ 0 w 147463"/>
              <a:gd name="connsiteY0" fmla="*/ 0 h 231217"/>
              <a:gd name="connsiteX1" fmla="*/ 124840 w 147463"/>
              <a:gd name="connsiteY1" fmla="*/ 101209 h 231217"/>
              <a:gd name="connsiteX2" fmla="*/ 135737 w 147463"/>
              <a:gd name="connsiteY2" fmla="*/ 231217 h 231217"/>
              <a:gd name="connsiteX0" fmla="*/ 0 w 846170"/>
              <a:gd name="connsiteY0" fmla="*/ 0 h 231217"/>
              <a:gd name="connsiteX1" fmla="*/ 823548 w 846170"/>
              <a:gd name="connsiteY1" fmla="*/ 111939 h 231217"/>
              <a:gd name="connsiteX2" fmla="*/ 135737 w 846170"/>
              <a:gd name="connsiteY2" fmla="*/ 231217 h 231217"/>
              <a:gd name="connsiteX0" fmla="*/ 1124629 w 1181780"/>
              <a:gd name="connsiteY0" fmla="*/ 0 h 251669"/>
              <a:gd name="connsiteX1" fmla="*/ 687811 w 1181780"/>
              <a:gd name="connsiteY1" fmla="*/ 132391 h 251669"/>
              <a:gd name="connsiteX2" fmla="*/ 0 w 1181780"/>
              <a:gd name="connsiteY2" fmla="*/ 251669 h 251669"/>
              <a:gd name="connsiteX0" fmla="*/ 1124629 w 1124629"/>
              <a:gd name="connsiteY0" fmla="*/ 0 h 251669"/>
              <a:gd name="connsiteX1" fmla="*/ 687811 w 1124629"/>
              <a:gd name="connsiteY1" fmla="*/ 132391 h 251669"/>
              <a:gd name="connsiteX2" fmla="*/ 0 w 1124629"/>
              <a:gd name="connsiteY2" fmla="*/ 251669 h 251669"/>
              <a:gd name="connsiteX0" fmla="*/ 1124629 w 1124629"/>
              <a:gd name="connsiteY0" fmla="*/ 0 h 251669"/>
              <a:gd name="connsiteX1" fmla="*/ 786321 w 1124629"/>
              <a:gd name="connsiteY1" fmla="*/ 126135 h 251669"/>
              <a:gd name="connsiteX2" fmla="*/ 0 w 1124629"/>
              <a:gd name="connsiteY2" fmla="*/ 251669 h 251669"/>
              <a:gd name="connsiteX0" fmla="*/ 1124629 w 1124629"/>
              <a:gd name="connsiteY0" fmla="*/ 0 h 251669"/>
              <a:gd name="connsiteX1" fmla="*/ 786321 w 1124629"/>
              <a:gd name="connsiteY1" fmla="*/ 126135 h 251669"/>
              <a:gd name="connsiteX2" fmla="*/ 0 w 1124629"/>
              <a:gd name="connsiteY2" fmla="*/ 251669 h 25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4629" h="251669">
                <a:moveTo>
                  <a:pt x="1124629" y="0"/>
                </a:moveTo>
                <a:cubicBezTo>
                  <a:pt x="1079666" y="41318"/>
                  <a:pt x="973759" y="84190"/>
                  <a:pt x="786321" y="126135"/>
                </a:cubicBezTo>
                <a:cubicBezTo>
                  <a:pt x="598883" y="168080"/>
                  <a:pt x="117774" y="200598"/>
                  <a:pt x="0" y="251669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107040" y="4452881"/>
            <a:ext cx="1570562" cy="46166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rtlCol="0">
            <a:spAutoFit/>
          </a:bodyPr>
          <a:lstStyle/>
          <a:p>
            <a:pPr defTabSz="2656912" eaLnBrk="0" hangingPunct="0">
              <a:spcAft>
                <a:spcPts val="0"/>
              </a:spcAft>
              <a:tabLst>
                <a:tab pos="1790700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This paper:</a:t>
            </a:r>
            <a:endParaRPr lang="en-US" sz="2400" kern="0" dirty="0" smtClean="0">
              <a:solidFill>
                <a:srgbClr val="000000"/>
              </a:solidFill>
              <a:latin typeface="Calibri"/>
              <a:cs typeface="Calibri"/>
              <a:sym typeface="Symbol"/>
            </a:endParaRPr>
          </a:p>
        </p:txBody>
      </p:sp>
      <p:grpSp>
        <p:nvGrpSpPr>
          <p:cNvPr id="112" name="Group 241"/>
          <p:cNvGrpSpPr/>
          <p:nvPr/>
        </p:nvGrpSpPr>
        <p:grpSpPr>
          <a:xfrm>
            <a:off x="5183908" y="1117600"/>
            <a:ext cx="1623617" cy="1118121"/>
            <a:chOff x="5298967" y="1286933"/>
            <a:chExt cx="1525491" cy="980090"/>
          </a:xfrm>
        </p:grpSpPr>
        <p:sp>
          <p:nvSpPr>
            <p:cNvPr id="116" name="Rectangle 115"/>
            <p:cNvSpPr/>
            <p:nvPr/>
          </p:nvSpPr>
          <p:spPr bwMode="auto">
            <a:xfrm>
              <a:off x="5327441" y="1543236"/>
              <a:ext cx="389981" cy="269782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827213" algn="r"/>
                  <a:tab pos="1887538" algn="l"/>
                  <a:tab pos="4341813" algn="r"/>
                </a:tabLst>
              </a:pPr>
              <a:r>
                <a:rPr lang="en-US" sz="2000" dirty="0" smtClean="0">
                  <a:latin typeface="Calibri"/>
                  <a:cs typeface="Calibri"/>
                </a:rPr>
                <a:t>100</a:t>
              </a:r>
            </a:p>
          </p:txBody>
        </p:sp>
        <p:sp>
          <p:nvSpPr>
            <p:cNvPr id="117" name="Freeform 116"/>
            <p:cNvSpPr/>
            <p:nvPr/>
          </p:nvSpPr>
          <p:spPr bwMode="auto">
            <a:xfrm rot="10800000">
              <a:off x="5298967" y="1286933"/>
              <a:ext cx="1525491" cy="980090"/>
            </a:xfrm>
            <a:custGeom>
              <a:avLst/>
              <a:gdLst>
                <a:gd name="connsiteX0" fmla="*/ 0 w 1205162"/>
                <a:gd name="connsiteY0" fmla="*/ 1179174 h 1179174"/>
                <a:gd name="connsiteX1" fmla="*/ 609060 w 1205162"/>
                <a:gd name="connsiteY1" fmla="*/ 881141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162" h="1179174">
                  <a:moveTo>
                    <a:pt x="0" y="1179174"/>
                  </a:moveTo>
                  <a:cubicBezTo>
                    <a:pt x="204100" y="1128422"/>
                    <a:pt x="481578" y="1006410"/>
                    <a:pt x="767898" y="678116"/>
                  </a:cubicBezTo>
                  <a:cubicBezTo>
                    <a:pt x="1054218" y="349822"/>
                    <a:pt x="1114259" y="211440"/>
                    <a:pt x="1205162" y="0"/>
                  </a:cubicBezTo>
                  <a:lnTo>
                    <a:pt x="1205162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242"/>
          <p:cNvGrpSpPr/>
          <p:nvPr/>
        </p:nvGrpSpPr>
        <p:grpSpPr>
          <a:xfrm>
            <a:off x="5550004" y="1494364"/>
            <a:ext cx="1285210" cy="855841"/>
            <a:chOff x="5988077" y="3178450"/>
            <a:chExt cx="1128427" cy="729345"/>
          </a:xfrm>
        </p:grpSpPr>
        <p:sp>
          <p:nvSpPr>
            <p:cNvPr id="126" name="Rectangle 125"/>
            <p:cNvSpPr/>
            <p:nvPr/>
          </p:nvSpPr>
          <p:spPr bwMode="auto">
            <a:xfrm>
              <a:off x="6660412" y="3185805"/>
              <a:ext cx="259987" cy="262287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0" rIns="0" bIns="0" rtlCol="0" anchor="t">
              <a:spAutoFit/>
            </a:bodyPr>
            <a:lstStyle/>
            <a:p>
              <a:pPr defTabSz="2656912" eaLnBrk="0" hangingPunct="0">
                <a:spcAft>
                  <a:spcPct val="20000"/>
                </a:spcAft>
                <a:tabLst>
                  <a:tab pos="1827213" algn="r"/>
                  <a:tab pos="1887538" algn="l"/>
                  <a:tab pos="4341813" algn="r"/>
                </a:tabLst>
              </a:pPr>
              <a:r>
                <a:rPr lang="en-US" sz="2000" dirty="0" smtClean="0">
                  <a:latin typeface="Calibri"/>
                  <a:cs typeface="Calibri"/>
                </a:rPr>
                <a:t>80</a:t>
              </a:r>
            </a:p>
          </p:txBody>
        </p:sp>
        <p:sp>
          <p:nvSpPr>
            <p:cNvPr id="127" name="Freeform 126"/>
            <p:cNvSpPr/>
            <p:nvPr/>
          </p:nvSpPr>
          <p:spPr bwMode="auto">
            <a:xfrm>
              <a:off x="5988077" y="3178450"/>
              <a:ext cx="1128427" cy="729345"/>
            </a:xfrm>
            <a:custGeom>
              <a:avLst/>
              <a:gdLst>
                <a:gd name="connsiteX0" fmla="*/ 0 w 1205162"/>
                <a:gd name="connsiteY0" fmla="*/ 1179174 h 1179174"/>
                <a:gd name="connsiteX1" fmla="*/ 609060 w 1205162"/>
                <a:gd name="connsiteY1" fmla="*/ 881141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  <a:gd name="connsiteX0" fmla="*/ 0 w 1205162"/>
                <a:gd name="connsiteY0" fmla="*/ 1179174 h 1179174"/>
                <a:gd name="connsiteX1" fmla="*/ 767898 w 1205162"/>
                <a:gd name="connsiteY1" fmla="*/ 678116 h 1179174"/>
                <a:gd name="connsiteX2" fmla="*/ 1205162 w 1205162"/>
                <a:gd name="connsiteY2" fmla="*/ 0 h 1179174"/>
                <a:gd name="connsiteX3" fmla="*/ 1205162 w 1205162"/>
                <a:gd name="connsiteY3" fmla="*/ 0 h 1179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162" h="1179174">
                  <a:moveTo>
                    <a:pt x="0" y="1179174"/>
                  </a:moveTo>
                  <a:cubicBezTo>
                    <a:pt x="204100" y="1128422"/>
                    <a:pt x="481578" y="1006410"/>
                    <a:pt x="767898" y="678116"/>
                  </a:cubicBezTo>
                  <a:cubicBezTo>
                    <a:pt x="1054218" y="349822"/>
                    <a:pt x="1114259" y="211440"/>
                    <a:pt x="1205162" y="0"/>
                  </a:cubicBezTo>
                  <a:lnTo>
                    <a:pt x="1205162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3" name="Straight Connector 112"/>
          <p:cNvCxnSpPr/>
          <p:nvPr/>
        </p:nvCxnSpPr>
        <p:spPr bwMode="auto">
          <a:xfrm flipV="1">
            <a:off x="7266230" y="5035999"/>
            <a:ext cx="1581905" cy="34283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 flipH="1" flipV="1">
            <a:off x="7266230" y="5035999"/>
            <a:ext cx="1581905" cy="34283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9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20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C -0.05902 0.00533 -0.11788 0.01065 -0.17014 -0.01852 C -0.22239 -0.04768 -0.28993 -0.14884 -0.31389 -0.175 " pathEditMode="relative" rAng="0" ptsTypes="aaA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" y="-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7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8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33333E-6 C 0.05503 -0.0125 0.11007 -0.02477 0.1493 -0.06482 C 0.18854 -0.10486 0.21198 -0.17246 0.23542 -0.23982 " pathEditMode="relative" ptsTypes="aaA">
                                      <p:cBhvr>
                                        <p:cTn id="5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15" grpId="0" animBg="1"/>
      <p:bldP spid="118" grpId="0" animBg="1"/>
      <p:bldP spid="120" grpId="0" animBg="1"/>
      <p:bldP spid="1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2C36DA-FA20-4C14-957C-2335433CD973}" type="slidenum">
              <a:rPr lang="de-DE"/>
              <a:pPr>
                <a:defRPr/>
              </a:pPr>
              <a:t>40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solutions: example 2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177801" y="6625253"/>
            <a:ext cx="3003549" cy="184666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t">
            <a:no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1200" baseline="30000" smtClean="0">
                <a:latin typeface="+mn-lt"/>
                <a:cs typeface="Calibri"/>
              </a:rPr>
              <a:t>*</a:t>
            </a:r>
            <a:r>
              <a:rPr lang="en-US" sz="1200" smtClean="0">
                <a:latin typeface="+mn-lt"/>
                <a:cs typeface="Calibri"/>
              </a:rPr>
              <a:t> each node with at least one ancestor with explicit belief</a:t>
            </a:r>
          </a:p>
        </p:txBody>
      </p:sp>
      <p:sp>
        <p:nvSpPr>
          <p:cNvPr id="65" name="AutoShape 33"/>
          <p:cNvSpPr>
            <a:spLocks noChangeArrowheads="1"/>
          </p:cNvSpPr>
          <p:nvPr/>
        </p:nvSpPr>
        <p:spPr bwMode="auto">
          <a:xfrm>
            <a:off x="7318817" y="1813952"/>
            <a:ext cx="468018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lang="en-US" sz="240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lang="en-US" sz="2400" i="1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endParaRPr lang="en-US" sz="2400" i="1" baseline="-25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66" name="Oval 65"/>
          <p:cNvSpPr/>
          <p:nvPr/>
        </p:nvSpPr>
        <p:spPr bwMode="auto">
          <a:xfrm rot="16200000">
            <a:off x="5852042" y="2582040"/>
            <a:ext cx="137159" cy="13715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7" name="Oval 66"/>
          <p:cNvSpPr/>
          <p:nvPr/>
        </p:nvSpPr>
        <p:spPr bwMode="auto">
          <a:xfrm rot="16200000">
            <a:off x="7122076" y="1365142"/>
            <a:ext cx="137159" cy="13715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9" name="Oval 68"/>
          <p:cNvSpPr/>
          <p:nvPr/>
        </p:nvSpPr>
        <p:spPr bwMode="auto">
          <a:xfrm rot="16200000">
            <a:off x="7122076" y="2582040"/>
            <a:ext cx="137159" cy="13715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0" name="Oval 69"/>
          <p:cNvSpPr/>
          <p:nvPr/>
        </p:nvSpPr>
        <p:spPr bwMode="auto">
          <a:xfrm rot="16200000">
            <a:off x="7122076" y="3190489"/>
            <a:ext cx="137159" cy="137159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1" name="Oval 70"/>
          <p:cNvSpPr/>
          <p:nvPr/>
        </p:nvSpPr>
        <p:spPr bwMode="auto">
          <a:xfrm rot="16200000">
            <a:off x="7122076" y="3798938"/>
            <a:ext cx="137159" cy="137159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72" name="Straight Arrow Connector 71"/>
          <p:cNvCxnSpPr>
            <a:stCxn id="67" idx="1"/>
            <a:endCxn id="66" idx="6"/>
          </p:cNvCxnSpPr>
          <p:nvPr/>
        </p:nvCxnSpPr>
        <p:spPr bwMode="auto">
          <a:xfrm rot="10800000" flipV="1">
            <a:off x="5920622" y="1482214"/>
            <a:ext cx="1221540" cy="109982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3" name="Straight Arrow Connector 72"/>
          <p:cNvCxnSpPr>
            <a:stCxn id="69" idx="0"/>
            <a:endCxn id="66" idx="4"/>
          </p:cNvCxnSpPr>
          <p:nvPr/>
        </p:nvCxnSpPr>
        <p:spPr bwMode="auto">
          <a:xfrm rot="10800000">
            <a:off x="5989202" y="2650619"/>
            <a:ext cx="1132875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74" name="Straight Arrow Connector 73"/>
          <p:cNvCxnSpPr>
            <a:stCxn id="81" idx="0"/>
            <a:endCxn id="66" idx="5"/>
          </p:cNvCxnSpPr>
          <p:nvPr/>
        </p:nvCxnSpPr>
        <p:spPr bwMode="auto">
          <a:xfrm rot="10800000" flipV="1">
            <a:off x="5969116" y="2042170"/>
            <a:ext cx="1152961" cy="55995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75" name="AutoShape 33"/>
          <p:cNvSpPr>
            <a:spLocks noChangeArrowheads="1"/>
          </p:cNvSpPr>
          <p:nvPr/>
        </p:nvSpPr>
        <p:spPr bwMode="auto">
          <a:xfrm>
            <a:off x="7318817" y="2421136"/>
            <a:ext cx="52230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GB" sz="2400" i="1" smtClean="0">
                <a:latin typeface="Calibri"/>
                <a:cs typeface="Calibri"/>
                <a:sym typeface="Symbol"/>
              </a:rPr>
              <a:t>C</a:t>
            </a:r>
            <a:r>
              <a:rPr lang="en-GB" sz="2400" smtClean="0">
                <a:latin typeface="Calibri"/>
                <a:cs typeface="Calibri"/>
                <a:sym typeface="Symbol"/>
              </a:rPr>
              <a:t>:</a:t>
            </a:r>
            <a:r>
              <a:rPr lang="en-GB" sz="2400" smtClean="0">
                <a:sym typeface="Symbol"/>
              </a:rPr>
              <a:t>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76" name="AutoShape 33"/>
          <p:cNvSpPr>
            <a:spLocks noChangeArrowheads="1"/>
          </p:cNvSpPr>
          <p:nvPr/>
        </p:nvSpPr>
        <p:spPr bwMode="auto">
          <a:xfrm>
            <a:off x="7318817" y="3048558"/>
            <a:ext cx="429555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latin typeface="Calibri"/>
                <a:cs typeface="Calibri"/>
              </a:rPr>
              <a:t>D</a:t>
            </a:r>
            <a:r>
              <a:rPr lang="en-US" sz="2400" smtClean="0">
                <a:latin typeface="Calibri"/>
                <a:cs typeface="Calibri"/>
              </a:rPr>
              <a:t>:</a:t>
            </a:r>
            <a:r>
              <a:rPr lang="en-US" sz="2400" i="1" smtClean="0">
                <a:latin typeface="Calibri"/>
                <a:cs typeface="Calibri"/>
              </a:rPr>
              <a:t>v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77" name="AutoShape 33"/>
          <p:cNvSpPr>
            <a:spLocks noChangeArrowheads="1"/>
          </p:cNvSpPr>
          <p:nvPr/>
        </p:nvSpPr>
        <p:spPr bwMode="auto">
          <a:xfrm>
            <a:off x="7318817" y="3640560"/>
            <a:ext cx="48230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latin typeface="Calibri"/>
                <a:cs typeface="Calibri"/>
              </a:rPr>
              <a:t>E</a:t>
            </a:r>
            <a:r>
              <a:rPr lang="en-US" sz="2400" smtClean="0">
                <a:latin typeface="Calibri"/>
                <a:cs typeface="Calibri"/>
              </a:rPr>
              <a:t>:</a:t>
            </a:r>
            <a:r>
              <a:rPr lang="en-US" sz="2400" i="1" smtClean="0">
                <a:latin typeface="Calibri"/>
                <a:cs typeface="Calibri"/>
              </a:rPr>
              <a:t>w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78" name="AutoShape 33"/>
          <p:cNvSpPr>
            <a:spLocks noChangeArrowheads="1"/>
          </p:cNvSpPr>
          <p:nvPr/>
        </p:nvSpPr>
        <p:spPr bwMode="auto">
          <a:xfrm>
            <a:off x="6482916" y="2133528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90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79" name="AutoShape 33"/>
          <p:cNvSpPr>
            <a:spLocks noChangeArrowheads="1"/>
          </p:cNvSpPr>
          <p:nvPr/>
        </p:nvSpPr>
        <p:spPr bwMode="auto">
          <a:xfrm>
            <a:off x="6482916" y="2507959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80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80" name="AutoShape 33"/>
          <p:cNvSpPr>
            <a:spLocks noChangeArrowheads="1"/>
          </p:cNvSpPr>
          <p:nvPr/>
        </p:nvSpPr>
        <p:spPr bwMode="auto">
          <a:xfrm>
            <a:off x="6430919" y="1850176"/>
            <a:ext cx="317219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100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81" name="Oval 80"/>
          <p:cNvSpPr/>
          <p:nvPr/>
        </p:nvSpPr>
        <p:spPr bwMode="auto">
          <a:xfrm rot="16200000">
            <a:off x="7122076" y="1973591"/>
            <a:ext cx="137159" cy="13715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2" name="Freeform 81"/>
          <p:cNvSpPr/>
          <p:nvPr/>
        </p:nvSpPr>
        <p:spPr bwMode="auto">
          <a:xfrm>
            <a:off x="5393835" y="1053112"/>
            <a:ext cx="1745936" cy="1539964"/>
          </a:xfrm>
          <a:custGeom>
            <a:avLst/>
            <a:gdLst>
              <a:gd name="connsiteX0" fmla="*/ 504275 w 1774240"/>
              <a:gd name="connsiteY0" fmla="*/ 1724567 h 1724567"/>
              <a:gd name="connsiteX1" fmla="*/ 79267 w 1774240"/>
              <a:gd name="connsiteY1" fmla="*/ 955469 h 1724567"/>
              <a:gd name="connsiteX2" fmla="*/ 979880 w 1774240"/>
              <a:gd name="connsiteY2" fmla="*/ 75054 h 1724567"/>
              <a:gd name="connsiteX3" fmla="*/ 1774240 w 1774240"/>
              <a:gd name="connsiteY3" fmla="*/ 505142 h 1724567"/>
              <a:gd name="connsiteX4" fmla="*/ 1774240 w 1774240"/>
              <a:gd name="connsiteY4" fmla="*/ 505142 h 1724567"/>
              <a:gd name="connsiteX0" fmla="*/ 475971 w 1745936"/>
              <a:gd name="connsiteY0" fmla="*/ 1539964 h 1539964"/>
              <a:gd name="connsiteX1" fmla="*/ 50963 w 1745936"/>
              <a:gd name="connsiteY1" fmla="*/ 770866 h 1539964"/>
              <a:gd name="connsiteX2" fmla="*/ 781747 w 1745936"/>
              <a:gd name="connsiteY2" fmla="*/ 75054 h 1539964"/>
              <a:gd name="connsiteX3" fmla="*/ 1745936 w 1745936"/>
              <a:gd name="connsiteY3" fmla="*/ 320539 h 1539964"/>
              <a:gd name="connsiteX4" fmla="*/ 1745936 w 1745936"/>
              <a:gd name="connsiteY4" fmla="*/ 320539 h 1539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936" h="1539964">
                <a:moveTo>
                  <a:pt x="475971" y="1539964"/>
                </a:moveTo>
                <a:cubicBezTo>
                  <a:pt x="223833" y="1292874"/>
                  <a:pt x="0" y="1015017"/>
                  <a:pt x="50963" y="770866"/>
                </a:cubicBezTo>
                <a:cubicBezTo>
                  <a:pt x="101926" y="526715"/>
                  <a:pt x="499252" y="150108"/>
                  <a:pt x="781747" y="75054"/>
                </a:cubicBezTo>
                <a:cubicBezTo>
                  <a:pt x="1064242" y="0"/>
                  <a:pt x="1585238" y="279625"/>
                  <a:pt x="1745936" y="320539"/>
                </a:cubicBezTo>
                <a:lnTo>
                  <a:pt x="1745936" y="320539"/>
                </a:ln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3" name="AutoShape 33"/>
          <p:cNvSpPr>
            <a:spLocks noChangeArrowheads="1"/>
          </p:cNvSpPr>
          <p:nvPr/>
        </p:nvSpPr>
        <p:spPr bwMode="auto">
          <a:xfrm>
            <a:off x="6423845" y="1021718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20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84" name="Oval 83"/>
          <p:cNvSpPr/>
          <p:nvPr/>
        </p:nvSpPr>
        <p:spPr bwMode="auto">
          <a:xfrm rot="16200000">
            <a:off x="7122076" y="4406121"/>
            <a:ext cx="137159" cy="137159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85" name="Straight Arrow Connector 84"/>
          <p:cNvCxnSpPr>
            <a:stCxn id="84" idx="7"/>
            <a:endCxn id="66" idx="2"/>
          </p:cNvCxnSpPr>
          <p:nvPr/>
        </p:nvCxnSpPr>
        <p:spPr bwMode="auto">
          <a:xfrm rot="10800000">
            <a:off x="5920622" y="2719199"/>
            <a:ext cx="1221540" cy="17070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86" name="AutoShape 33"/>
          <p:cNvSpPr>
            <a:spLocks noChangeArrowheads="1"/>
          </p:cNvSpPr>
          <p:nvPr/>
        </p:nvSpPr>
        <p:spPr bwMode="auto">
          <a:xfrm>
            <a:off x="7318817" y="4252803"/>
            <a:ext cx="402654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latin typeface="Calibri"/>
                <a:cs typeface="Calibri"/>
              </a:rPr>
              <a:t>F</a:t>
            </a:r>
            <a:r>
              <a:rPr lang="en-US" sz="2400" smtClean="0">
                <a:latin typeface="Calibri"/>
                <a:cs typeface="Calibri"/>
              </a:rPr>
              <a:t>:</a:t>
            </a:r>
            <a:r>
              <a:rPr lang="en-US" sz="2400" i="1" smtClean="0">
                <a:latin typeface="Calibri"/>
                <a:cs typeface="Calibri"/>
              </a:rPr>
              <a:t>u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87" name="AutoShape 33"/>
          <p:cNvSpPr>
            <a:spLocks noChangeArrowheads="1"/>
          </p:cNvSpPr>
          <p:nvPr/>
        </p:nvSpPr>
        <p:spPr bwMode="auto">
          <a:xfrm>
            <a:off x="5706773" y="2755086"/>
            <a:ext cx="494768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lang="en-US" sz="240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lang="en-US" sz="2400" i="1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endParaRPr lang="en-US" sz="2400" i="1" baseline="-25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88" name="AutoShape 33"/>
          <p:cNvSpPr>
            <a:spLocks noChangeArrowheads="1"/>
          </p:cNvSpPr>
          <p:nvPr/>
        </p:nvSpPr>
        <p:spPr bwMode="auto">
          <a:xfrm>
            <a:off x="7318817" y="1196653"/>
            <a:ext cx="478688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lang="en-US" sz="240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lang="en-US" sz="2400" i="1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endParaRPr lang="en-US" sz="2400" i="1" baseline="-25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89" name="Straight Arrow Connector 88"/>
          <p:cNvCxnSpPr>
            <a:stCxn id="70" idx="0"/>
            <a:endCxn id="66" idx="3"/>
          </p:cNvCxnSpPr>
          <p:nvPr/>
        </p:nvCxnSpPr>
        <p:spPr bwMode="auto">
          <a:xfrm rot="10800000">
            <a:off x="5969116" y="2699114"/>
            <a:ext cx="1152961" cy="55995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0" name="Straight Arrow Connector 89"/>
          <p:cNvCxnSpPr>
            <a:stCxn id="71" idx="7"/>
            <a:endCxn id="66" idx="3"/>
          </p:cNvCxnSpPr>
          <p:nvPr/>
        </p:nvCxnSpPr>
        <p:spPr bwMode="auto">
          <a:xfrm rot="10800000">
            <a:off x="5969116" y="2699114"/>
            <a:ext cx="1173047" cy="111991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91" name="AutoShape 33"/>
          <p:cNvSpPr>
            <a:spLocks noChangeArrowheads="1"/>
          </p:cNvSpPr>
          <p:nvPr/>
        </p:nvSpPr>
        <p:spPr bwMode="auto">
          <a:xfrm>
            <a:off x="6482916" y="2857087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70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92" name="AutoShape 33"/>
          <p:cNvSpPr>
            <a:spLocks noChangeArrowheads="1"/>
          </p:cNvSpPr>
          <p:nvPr/>
        </p:nvSpPr>
        <p:spPr bwMode="auto">
          <a:xfrm>
            <a:off x="6482916" y="3196098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70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93" name="AutoShape 33"/>
          <p:cNvSpPr>
            <a:spLocks noChangeArrowheads="1"/>
          </p:cNvSpPr>
          <p:nvPr/>
        </p:nvSpPr>
        <p:spPr bwMode="auto">
          <a:xfrm>
            <a:off x="6482916" y="3514872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60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94" name="Freeform 93"/>
          <p:cNvSpPr/>
          <p:nvPr/>
        </p:nvSpPr>
        <p:spPr bwMode="auto">
          <a:xfrm>
            <a:off x="5193683" y="644486"/>
            <a:ext cx="2823584" cy="1994128"/>
          </a:xfrm>
          <a:custGeom>
            <a:avLst/>
            <a:gdLst>
              <a:gd name="connsiteX0" fmla="*/ 715092 w 2825798"/>
              <a:gd name="connsiteY0" fmla="*/ 2299703 h 2299703"/>
              <a:gd name="connsiteX1" fmla="*/ 138296 w 2825798"/>
              <a:gd name="connsiteY1" fmla="*/ 1277613 h 2299703"/>
              <a:gd name="connsiteX2" fmla="*/ 1544870 w 2825798"/>
              <a:gd name="connsiteY2" fmla="*/ 103727 h 2299703"/>
              <a:gd name="connsiteX3" fmla="*/ 2728822 w 2825798"/>
              <a:gd name="connsiteY3" fmla="*/ 655251 h 2299703"/>
              <a:gd name="connsiteX4" fmla="*/ 2126727 w 2825798"/>
              <a:gd name="connsiteY4" fmla="*/ 1636863 h 2299703"/>
              <a:gd name="connsiteX5" fmla="*/ 2126727 w 2825798"/>
              <a:gd name="connsiteY5" fmla="*/ 1636863 h 229970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2126727 w 2729665"/>
              <a:gd name="connsiteY5" fmla="*/ 1619153 h 2281993"/>
              <a:gd name="connsiteX0" fmla="*/ 715092 w 2729665"/>
              <a:gd name="connsiteY0" fmla="*/ 2281993 h 2281993"/>
              <a:gd name="connsiteX1" fmla="*/ 138296 w 2729665"/>
              <a:gd name="connsiteY1" fmla="*/ 1259903 h 2281993"/>
              <a:gd name="connsiteX2" fmla="*/ 1544870 w 2729665"/>
              <a:gd name="connsiteY2" fmla="*/ 86017 h 2281993"/>
              <a:gd name="connsiteX3" fmla="*/ 2632689 w 2729665"/>
              <a:gd name="connsiteY3" fmla="*/ 743798 h 2281993"/>
              <a:gd name="connsiteX4" fmla="*/ 2126727 w 2729665"/>
              <a:gd name="connsiteY4" fmla="*/ 1619153 h 2281993"/>
              <a:gd name="connsiteX5" fmla="*/ 1893985 w 2729665"/>
              <a:gd name="connsiteY5" fmla="*/ 1700111 h 2281993"/>
              <a:gd name="connsiteX0" fmla="*/ 715092 w 2690875"/>
              <a:gd name="connsiteY0" fmla="*/ 2281993 h 2281993"/>
              <a:gd name="connsiteX1" fmla="*/ 138296 w 2690875"/>
              <a:gd name="connsiteY1" fmla="*/ 1259903 h 2281993"/>
              <a:gd name="connsiteX2" fmla="*/ 1544870 w 2690875"/>
              <a:gd name="connsiteY2" fmla="*/ 86017 h 2281993"/>
              <a:gd name="connsiteX3" fmla="*/ 2632689 w 2690875"/>
              <a:gd name="connsiteY3" fmla="*/ 743798 h 2281993"/>
              <a:gd name="connsiteX4" fmla="*/ 1893985 w 2690875"/>
              <a:gd name="connsiteY4" fmla="*/ 1700111 h 2281993"/>
              <a:gd name="connsiteX0" fmla="*/ 715092 w 2721233"/>
              <a:gd name="connsiteY0" fmla="*/ 2281993 h 2281993"/>
              <a:gd name="connsiteX1" fmla="*/ 138296 w 2721233"/>
              <a:gd name="connsiteY1" fmla="*/ 1259903 h 2281993"/>
              <a:gd name="connsiteX2" fmla="*/ 1544870 w 2721233"/>
              <a:gd name="connsiteY2" fmla="*/ 86017 h 2281993"/>
              <a:gd name="connsiteX3" fmla="*/ 2632689 w 2721233"/>
              <a:gd name="connsiteY3" fmla="*/ 743798 h 2281993"/>
              <a:gd name="connsiteX4" fmla="*/ 2076132 w 2721233"/>
              <a:gd name="connsiteY4" fmla="*/ 1634332 h 2281993"/>
              <a:gd name="connsiteX0" fmla="*/ 715092 w 2721233"/>
              <a:gd name="connsiteY0" fmla="*/ 2281993 h 2281993"/>
              <a:gd name="connsiteX1" fmla="*/ 138296 w 2721233"/>
              <a:gd name="connsiteY1" fmla="*/ 1259903 h 2281993"/>
              <a:gd name="connsiteX2" fmla="*/ 1544870 w 2721233"/>
              <a:gd name="connsiteY2" fmla="*/ 86017 h 2281993"/>
              <a:gd name="connsiteX3" fmla="*/ 2632689 w 2721233"/>
              <a:gd name="connsiteY3" fmla="*/ 743798 h 2281993"/>
              <a:gd name="connsiteX4" fmla="*/ 2076132 w 2721233"/>
              <a:gd name="connsiteY4" fmla="*/ 1634332 h 2281993"/>
              <a:gd name="connsiteX0" fmla="*/ 660944 w 2721233"/>
              <a:gd name="connsiteY0" fmla="*/ 2016164 h 2016164"/>
              <a:gd name="connsiteX1" fmla="*/ 84148 w 2721233"/>
              <a:gd name="connsiteY1" fmla="*/ 994074 h 2016164"/>
              <a:gd name="connsiteX2" fmla="*/ 1165832 w 2721233"/>
              <a:gd name="connsiteY2" fmla="*/ 86017 h 2016164"/>
              <a:gd name="connsiteX3" fmla="*/ 2578541 w 2721233"/>
              <a:gd name="connsiteY3" fmla="*/ 477969 h 2016164"/>
              <a:gd name="connsiteX4" fmla="*/ 2021984 w 2721233"/>
              <a:gd name="connsiteY4" fmla="*/ 1368503 h 2016164"/>
              <a:gd name="connsiteX0" fmla="*/ 660944 w 2823584"/>
              <a:gd name="connsiteY0" fmla="*/ 1994128 h 1994128"/>
              <a:gd name="connsiteX1" fmla="*/ 84148 w 2823584"/>
              <a:gd name="connsiteY1" fmla="*/ 972038 h 1994128"/>
              <a:gd name="connsiteX2" fmla="*/ 1165832 w 2823584"/>
              <a:gd name="connsiteY2" fmla="*/ 63981 h 1994128"/>
              <a:gd name="connsiteX3" fmla="*/ 2680892 w 2823584"/>
              <a:gd name="connsiteY3" fmla="*/ 588154 h 1994128"/>
              <a:gd name="connsiteX4" fmla="*/ 2021984 w 2823584"/>
              <a:gd name="connsiteY4" fmla="*/ 1346467 h 199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3584" h="1994128">
                <a:moveTo>
                  <a:pt x="660944" y="1994128"/>
                </a:moveTo>
                <a:cubicBezTo>
                  <a:pt x="303398" y="1666081"/>
                  <a:pt x="0" y="1293729"/>
                  <a:pt x="84148" y="972038"/>
                </a:cubicBezTo>
                <a:cubicBezTo>
                  <a:pt x="168296" y="650347"/>
                  <a:pt x="733041" y="127962"/>
                  <a:pt x="1165832" y="63981"/>
                </a:cubicBezTo>
                <a:cubicBezTo>
                  <a:pt x="1598623" y="0"/>
                  <a:pt x="2538200" y="374406"/>
                  <a:pt x="2680892" y="588154"/>
                </a:cubicBezTo>
                <a:cubicBezTo>
                  <a:pt x="2823584" y="801902"/>
                  <a:pt x="2226477" y="1126995"/>
                  <a:pt x="2021984" y="1346467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5" name="AutoShape 33"/>
          <p:cNvSpPr>
            <a:spLocks noChangeArrowheads="1"/>
          </p:cNvSpPr>
          <p:nvPr/>
        </p:nvSpPr>
        <p:spPr bwMode="auto">
          <a:xfrm>
            <a:off x="6490300" y="545269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30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38" name="Text Placeholder 41"/>
          <p:cNvSpPr txBox="1">
            <a:spLocks/>
          </p:cNvSpPr>
          <p:nvPr/>
        </p:nvSpPr>
        <p:spPr bwMode="auto">
          <a:xfrm>
            <a:off x="5459607" y="4513526"/>
            <a:ext cx="268891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1588" defTabSz="862013" eaLnBrk="0" hangingPunct="0">
              <a:spcAft>
                <a:spcPts val="0"/>
              </a:spcAft>
              <a:buSzPct val="80000"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not stable!</a:t>
            </a:r>
            <a:b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</a:b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F</a:t>
            </a:r>
            <a:r>
              <a:rPr lang="en-GB" sz="2000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G dominated by </a:t>
            </a:r>
            <a:r>
              <a:rPr lang="en-US" sz="2000" kern="0">
                <a:solidFill>
                  <a:srgbClr val="FF0000"/>
                </a:solidFill>
                <a:latin typeface="Calibri"/>
                <a:cs typeface="Calibri"/>
              </a:rPr>
              <a:t> E</a:t>
            </a:r>
            <a:r>
              <a:rPr lang="en-GB" sz="2000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G </a:t>
            </a:r>
            <a:endParaRPr lang="en-US" sz="2000" kern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0" name="Text Placeholder 28"/>
          <p:cNvSpPr txBox="1">
            <a:spLocks/>
          </p:cNvSpPr>
          <p:nvPr/>
        </p:nvSpPr>
        <p:spPr>
          <a:xfrm>
            <a:off x="102351" y="992551"/>
            <a:ext cx="4882399" cy="3903466"/>
          </a:xfrm>
          <a:prstGeom prst="rect">
            <a:avLst/>
          </a:prstGeom>
        </p:spPr>
        <p:txBody>
          <a:bodyPr/>
          <a:lstStyle/>
          <a:p>
            <a:pPr marL="339725" marR="0" lvl="0" indent="-3397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Priority trust network (TN)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assume a fixed key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users (nodes):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,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B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,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C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values (beliefs):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v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,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w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,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u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trust mappings (arcs) from “parents”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339725" marR="0" lvl="0" indent="-3397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Stable solution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assignment of values to each node</a:t>
            </a:r>
            <a:r>
              <a:rPr kumimoji="0" lang="en-US" sz="2000" b="0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*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, s.t. each belief has a “</a:t>
            </a:r>
            <a:r>
              <a:rPr kumimoji="0" lang="en-US" sz="2000" b="0" i="1" u="sng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non-dominated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lineage”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to an explicit belief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339725" marR="0" lvl="0" indent="-3397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Certain values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all stable solution determine, for each node, a possible value 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“poss”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)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certain value 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“cert”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) = intersection of all stable solutions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grpSp>
        <p:nvGrpSpPr>
          <p:cNvPr id="3" name="Group 43"/>
          <p:cNvGrpSpPr/>
          <p:nvPr/>
        </p:nvGrpSpPr>
        <p:grpSpPr>
          <a:xfrm>
            <a:off x="5088467" y="889000"/>
            <a:ext cx="3699933" cy="3818467"/>
            <a:chOff x="5274733" y="1320800"/>
            <a:chExt cx="3310467" cy="2988733"/>
          </a:xfrm>
        </p:grpSpPr>
        <p:cxnSp>
          <p:nvCxnSpPr>
            <p:cNvPr id="42" name="Straight Connector 41"/>
            <p:cNvCxnSpPr/>
            <p:nvPr/>
          </p:nvCxnSpPr>
          <p:spPr bwMode="auto">
            <a:xfrm flipV="1">
              <a:off x="5274733" y="1320800"/>
              <a:ext cx="3310467" cy="2988733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 flipH="1" flipV="1">
              <a:off x="5274733" y="1320800"/>
              <a:ext cx="3310467" cy="2988733"/>
            </a:xfrm>
            <a:prstGeom prst="line">
              <a:avLst/>
            </a:prstGeom>
            <a:solidFill>
              <a:schemeClr val="bg1"/>
            </a:solidFill>
            <a:ln w="317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AutoShape 33"/>
          <p:cNvSpPr>
            <a:spLocks noChangeArrowheads="1"/>
          </p:cNvSpPr>
          <p:nvPr/>
        </p:nvSpPr>
        <p:spPr bwMode="auto">
          <a:xfrm>
            <a:off x="6038190" y="5870814"/>
            <a:ext cx="1193962" cy="332785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000" b="1" dirty="0" smtClean="0">
                <a:latin typeface="Calibri"/>
                <a:cs typeface="Calibri"/>
              </a:rPr>
              <a:t>cert</a:t>
            </a:r>
            <a:r>
              <a:rPr lang="en-US" sz="2000" dirty="0" smtClean="0">
                <a:latin typeface="Calibri"/>
                <a:cs typeface="Calibri"/>
              </a:rPr>
              <a:t>(</a:t>
            </a:r>
            <a:r>
              <a:rPr lang="en-US" sz="2000" i="1" dirty="0" smtClean="0">
                <a:latin typeface="Calibri"/>
                <a:cs typeface="Calibri"/>
              </a:rPr>
              <a:t>G</a:t>
            </a:r>
            <a:r>
              <a:rPr lang="en-US" sz="2000" dirty="0" smtClean="0">
                <a:latin typeface="Calibri"/>
                <a:cs typeface="Calibri"/>
              </a:rPr>
              <a:t>) = </a:t>
            </a:r>
            <a:r>
              <a:rPr lang="en-GB" sz="2000">
                <a:sym typeface="Symbol"/>
              </a:rPr>
              <a:t></a:t>
            </a:r>
            <a:endParaRPr lang="en-US" sz="2000" baseline="-25000" dirty="0">
              <a:latin typeface="Calibri"/>
              <a:cs typeface="Calibri"/>
            </a:endParaRPr>
          </a:p>
        </p:txBody>
      </p:sp>
      <p:sp>
        <p:nvSpPr>
          <p:cNvPr id="44" name="AutoShape 33"/>
          <p:cNvSpPr>
            <a:spLocks noChangeArrowheads="1"/>
          </p:cNvSpPr>
          <p:nvPr/>
        </p:nvSpPr>
        <p:spPr bwMode="auto">
          <a:xfrm>
            <a:off x="5969115" y="5538029"/>
            <a:ext cx="1569765" cy="332785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000" b="1" dirty="0" smtClean="0">
                <a:latin typeface="Calibri"/>
                <a:cs typeface="Calibri"/>
              </a:rPr>
              <a:t>poss</a:t>
            </a:r>
            <a:r>
              <a:rPr lang="en-US" sz="2000" dirty="0" smtClean="0">
                <a:latin typeface="Calibri"/>
                <a:cs typeface="Calibri"/>
              </a:rPr>
              <a:t>(</a:t>
            </a:r>
            <a:r>
              <a:rPr lang="en-US" sz="2000" i="1" dirty="0" smtClean="0">
                <a:latin typeface="Calibri"/>
                <a:cs typeface="Calibri"/>
              </a:rPr>
              <a:t>G</a:t>
            </a:r>
            <a:r>
              <a:rPr lang="en-US" sz="2000" dirty="0" smtClean="0">
                <a:latin typeface="Calibri"/>
                <a:cs typeface="Calibri"/>
              </a:rPr>
              <a:t>) = {</a:t>
            </a:r>
            <a:r>
              <a:rPr lang="en-US" sz="2000" i="1" dirty="0" smtClean="0">
                <a:latin typeface="Calibri"/>
                <a:cs typeface="Calibri"/>
              </a:rPr>
              <a:t>v</a:t>
            </a:r>
            <a:r>
              <a:rPr lang="en-US" sz="2000" dirty="0" smtClean="0">
                <a:latin typeface="Calibri"/>
                <a:cs typeface="Calibri"/>
              </a:rPr>
              <a:t>,</a:t>
            </a:r>
            <a:r>
              <a:rPr lang="en-US" sz="2000" i="1" dirty="0" smtClean="0">
                <a:latin typeface="Calibri"/>
                <a:cs typeface="Calibri"/>
              </a:rPr>
              <a:t>w</a:t>
            </a:r>
            <a:r>
              <a:rPr lang="en-US" sz="2000" dirty="0" smtClean="0">
                <a:latin typeface="Calibri"/>
                <a:cs typeface="Calibri"/>
              </a:rPr>
              <a:t>}</a:t>
            </a:r>
            <a:endParaRPr lang="en-US" sz="2000" baseline="-25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ounded Rectangle 225"/>
          <p:cNvSpPr/>
          <p:nvPr/>
        </p:nvSpPr>
        <p:spPr bwMode="auto">
          <a:xfrm>
            <a:off x="2030713" y="1528042"/>
            <a:ext cx="615167" cy="1456835"/>
          </a:xfrm>
          <a:prstGeom prst="roundRect">
            <a:avLst>
              <a:gd name="adj" fmla="val 19042"/>
            </a:avLst>
          </a:prstGeom>
          <a:solidFill>
            <a:srgbClr val="FF0000">
              <a:alpha val="20000"/>
            </a:srgbClr>
          </a:solidFill>
          <a:ln w="158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87" name="Rectangle 186"/>
          <p:cNvSpPr/>
          <p:nvPr/>
        </p:nvSpPr>
        <p:spPr bwMode="auto">
          <a:xfrm>
            <a:off x="4755971" y="1733104"/>
            <a:ext cx="793765" cy="33669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pic>
        <p:nvPicPr>
          <p:cNvPr id="233" name="Picture 23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5014382" y="2234216"/>
            <a:ext cx="317500" cy="50800"/>
          </a:xfrm>
          <a:prstGeom prst="rect">
            <a:avLst/>
          </a:prstGeom>
        </p:spPr>
      </p:pic>
      <p:pic>
        <p:nvPicPr>
          <p:cNvPr id="234" name="Picture 23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5014382" y="4162919"/>
            <a:ext cx="317500" cy="50800"/>
          </a:xfrm>
          <a:prstGeom prst="rect">
            <a:avLst/>
          </a:prstGeom>
        </p:spPr>
      </p:pic>
      <p:pic>
        <p:nvPicPr>
          <p:cNvPr id="235" name="Picture 23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5014382" y="4890559"/>
            <a:ext cx="317500" cy="50800"/>
          </a:xfrm>
          <a:prstGeom prst="rect">
            <a:avLst/>
          </a:prstGeom>
        </p:spPr>
      </p:pic>
      <p:sp>
        <p:nvSpPr>
          <p:cNvPr id="239" name="Rounded Rectangle 238"/>
          <p:cNvSpPr/>
          <p:nvPr/>
        </p:nvSpPr>
        <p:spPr bwMode="auto">
          <a:xfrm>
            <a:off x="2771562" y="1204173"/>
            <a:ext cx="6239485" cy="4061675"/>
          </a:xfrm>
          <a:prstGeom prst="roundRect">
            <a:avLst>
              <a:gd name="adj" fmla="val 6746"/>
            </a:avLst>
          </a:prstGeom>
          <a:solidFill>
            <a:srgbClr val="FF0000">
              <a:alpha val="20000"/>
            </a:srgbClr>
          </a:solidFill>
          <a:ln w="158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38" name="Rounded Rectangle 237"/>
          <p:cNvSpPr/>
          <p:nvPr/>
        </p:nvSpPr>
        <p:spPr bwMode="auto">
          <a:xfrm>
            <a:off x="4173880" y="1309751"/>
            <a:ext cx="4734569" cy="3838588"/>
          </a:xfrm>
          <a:prstGeom prst="roundRect">
            <a:avLst>
              <a:gd name="adj" fmla="val 6746"/>
            </a:avLst>
          </a:prstGeom>
          <a:solidFill>
            <a:srgbClr val="FF0000">
              <a:alpha val="20000"/>
            </a:srgbClr>
          </a:solidFill>
          <a:ln w="158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37" name="Rounded Rectangle 236"/>
          <p:cNvSpPr/>
          <p:nvPr/>
        </p:nvSpPr>
        <p:spPr bwMode="auto">
          <a:xfrm>
            <a:off x="5633675" y="1422205"/>
            <a:ext cx="3163880" cy="3607650"/>
          </a:xfrm>
          <a:prstGeom prst="roundRect">
            <a:avLst>
              <a:gd name="adj" fmla="val 6746"/>
            </a:avLst>
          </a:prstGeom>
          <a:solidFill>
            <a:srgbClr val="FF0000">
              <a:alpha val="20000"/>
            </a:srgbClr>
          </a:solidFill>
          <a:ln w="158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36" name="Rounded Rectangle 235"/>
          <p:cNvSpPr/>
          <p:nvPr/>
        </p:nvSpPr>
        <p:spPr bwMode="auto">
          <a:xfrm>
            <a:off x="7029377" y="1528043"/>
            <a:ext cx="1662342" cy="3381772"/>
          </a:xfrm>
          <a:prstGeom prst="roundRect">
            <a:avLst>
              <a:gd name="adj" fmla="val 6746"/>
            </a:avLst>
          </a:prstGeom>
          <a:solidFill>
            <a:srgbClr val="FF0000">
              <a:alpha val="20000"/>
            </a:srgbClr>
          </a:solidFill>
          <a:ln w="158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27" name="Rounded Rectangle 226"/>
          <p:cNvSpPr/>
          <p:nvPr/>
        </p:nvSpPr>
        <p:spPr bwMode="auto">
          <a:xfrm>
            <a:off x="3439645" y="3452980"/>
            <a:ext cx="615167" cy="1456835"/>
          </a:xfrm>
          <a:prstGeom prst="roundRect">
            <a:avLst>
              <a:gd name="adj" fmla="val 19042"/>
            </a:avLst>
          </a:prstGeom>
          <a:solidFill>
            <a:srgbClr val="FF0000">
              <a:alpha val="20000"/>
            </a:srgbClr>
          </a:solidFill>
          <a:ln w="158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28" name="Rounded Rectangle 227"/>
          <p:cNvSpPr/>
          <p:nvPr/>
        </p:nvSpPr>
        <p:spPr bwMode="auto">
          <a:xfrm>
            <a:off x="3439645" y="1528042"/>
            <a:ext cx="615167" cy="1456835"/>
          </a:xfrm>
          <a:prstGeom prst="roundRect">
            <a:avLst>
              <a:gd name="adj" fmla="val 19042"/>
            </a:avLst>
          </a:prstGeom>
          <a:solidFill>
            <a:srgbClr val="FF0000">
              <a:alpha val="20000"/>
            </a:srgbClr>
          </a:solidFill>
          <a:ln w="158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29" name="Rounded Rectangle 228"/>
          <p:cNvSpPr/>
          <p:nvPr/>
        </p:nvSpPr>
        <p:spPr bwMode="auto">
          <a:xfrm>
            <a:off x="6290583" y="3452980"/>
            <a:ext cx="615167" cy="1456835"/>
          </a:xfrm>
          <a:prstGeom prst="roundRect">
            <a:avLst>
              <a:gd name="adj" fmla="val 19042"/>
            </a:avLst>
          </a:prstGeom>
          <a:solidFill>
            <a:srgbClr val="FF0000">
              <a:alpha val="20000"/>
            </a:srgbClr>
          </a:solidFill>
          <a:ln w="158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30" name="Rounded Rectangle 229"/>
          <p:cNvSpPr/>
          <p:nvPr/>
        </p:nvSpPr>
        <p:spPr bwMode="auto">
          <a:xfrm>
            <a:off x="6290583" y="1528042"/>
            <a:ext cx="615167" cy="1456835"/>
          </a:xfrm>
          <a:prstGeom prst="roundRect">
            <a:avLst>
              <a:gd name="adj" fmla="val 19042"/>
            </a:avLst>
          </a:prstGeom>
          <a:solidFill>
            <a:srgbClr val="FF0000">
              <a:alpha val="20000"/>
            </a:srgbClr>
          </a:solidFill>
          <a:ln w="158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211" name="Rounded Rectangle 210"/>
          <p:cNvSpPr/>
          <p:nvPr/>
        </p:nvSpPr>
        <p:spPr bwMode="auto">
          <a:xfrm>
            <a:off x="2030713" y="3452980"/>
            <a:ext cx="615167" cy="1456835"/>
          </a:xfrm>
          <a:prstGeom prst="roundRect">
            <a:avLst>
              <a:gd name="adj" fmla="val 19042"/>
            </a:avLst>
          </a:prstGeom>
          <a:solidFill>
            <a:srgbClr val="FF0000">
              <a:alpha val="20000"/>
            </a:srgbClr>
          </a:solidFill>
          <a:ln w="158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819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751930" y="6594475"/>
            <a:ext cx="211095" cy="215444"/>
          </a:xfrm>
        </p:spPr>
        <p:txBody>
          <a:bodyPr/>
          <a:lstStyle/>
          <a:p>
            <a:fld id="{FFAB1C8F-0AF1-4C92-9122-92D7D682116F}" type="slidenum">
              <a:rPr lang="de-DE" smtClean="0"/>
              <a:pPr/>
              <a:t>41</a:t>
            </a:fld>
            <a:endParaRPr lang="de-DE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77801" y="13729"/>
            <a:ext cx="7620713" cy="523220"/>
          </a:xfrm>
        </p:spPr>
        <p:txBody>
          <a:bodyPr/>
          <a:lstStyle/>
          <a:p>
            <a:r>
              <a:rPr lang="en-US"/>
              <a:t>O(n</a:t>
            </a:r>
            <a:r>
              <a:rPr lang="en-US" baseline="30000"/>
              <a:t>2</a:t>
            </a:r>
            <a:r>
              <a:rPr lang="en-US"/>
              <a:t>)-worst-case for Resolution Algorithm</a:t>
            </a:r>
          </a:p>
        </p:txBody>
      </p:sp>
      <p:sp>
        <p:nvSpPr>
          <p:cNvPr id="103" name="Freeform 102"/>
          <p:cNvSpPr/>
          <p:nvPr/>
        </p:nvSpPr>
        <p:spPr bwMode="auto">
          <a:xfrm rot="5400000" flipV="1">
            <a:off x="1891066" y="3933015"/>
            <a:ext cx="884497" cy="1409964"/>
          </a:xfrm>
          <a:custGeom>
            <a:avLst/>
            <a:gdLst>
              <a:gd name="connsiteX0" fmla="*/ 23757 w 498910"/>
              <a:gd name="connsiteY0" fmla="*/ 1613456 h 1613456"/>
              <a:gd name="connsiteX1" fmla="*/ 496750 w 498910"/>
              <a:gd name="connsiteY1" fmla="*/ 745171 h 1613456"/>
              <a:gd name="connsiteX2" fmla="*/ 36716 w 498910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559387"/>
              <a:gd name="connsiteY0" fmla="*/ 1613456 h 1613456"/>
              <a:gd name="connsiteX1" fmla="*/ 472993 w 559387"/>
              <a:gd name="connsiteY1" fmla="*/ 745171 h 1613456"/>
              <a:gd name="connsiteX2" fmla="*/ 12959 w 559387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300210"/>
              <a:gd name="connsiteY0" fmla="*/ 1613456 h 1613456"/>
              <a:gd name="connsiteX1" fmla="*/ 298050 w 300210"/>
              <a:gd name="connsiteY1" fmla="*/ 745171 h 1613456"/>
              <a:gd name="connsiteX2" fmla="*/ 12959 w 300210"/>
              <a:gd name="connsiteY2" fmla="*/ 0 h 161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210" h="1613456">
                <a:moveTo>
                  <a:pt x="0" y="1613456"/>
                </a:moveTo>
                <a:cubicBezTo>
                  <a:pt x="235416" y="1313768"/>
                  <a:pt x="295890" y="1014080"/>
                  <a:pt x="298050" y="745171"/>
                </a:cubicBezTo>
                <a:cubicBezTo>
                  <a:pt x="300210" y="476262"/>
                  <a:pt x="183584" y="119876"/>
                  <a:pt x="12959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 smtClean="0"/>
          </a:p>
        </p:txBody>
      </p:sp>
      <p:sp>
        <p:nvSpPr>
          <p:cNvPr id="133" name="Oval 132"/>
          <p:cNvSpPr/>
          <p:nvPr/>
        </p:nvSpPr>
        <p:spPr bwMode="auto">
          <a:xfrm>
            <a:off x="1561691" y="4134318"/>
            <a:ext cx="108002" cy="10800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44" name="Oval 43"/>
          <p:cNvSpPr/>
          <p:nvPr/>
        </p:nvSpPr>
        <p:spPr bwMode="auto">
          <a:xfrm>
            <a:off x="1561691" y="2205615"/>
            <a:ext cx="108002" cy="10800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45" name="Straight Arrow Connector 44"/>
          <p:cNvCxnSpPr>
            <a:stCxn id="133" idx="0"/>
            <a:endCxn id="44" idx="4"/>
          </p:cNvCxnSpPr>
          <p:nvPr/>
        </p:nvCxnSpPr>
        <p:spPr bwMode="auto">
          <a:xfrm rot="5400000" flipH="1" flipV="1">
            <a:off x="705342" y="3223968"/>
            <a:ext cx="1820701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37123" y="2256626"/>
            <a:ext cx="1226012" cy="1876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337123" y="4185330"/>
            <a:ext cx="1226012" cy="1876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48" name="Freeform 47"/>
          <p:cNvSpPr/>
          <p:nvPr/>
        </p:nvSpPr>
        <p:spPr bwMode="auto">
          <a:xfrm rot="10800000">
            <a:off x="2199964" y="1803272"/>
            <a:ext cx="103169" cy="923952"/>
          </a:xfrm>
          <a:custGeom>
            <a:avLst/>
            <a:gdLst>
              <a:gd name="connsiteX0" fmla="*/ 23757 w 498910"/>
              <a:gd name="connsiteY0" fmla="*/ 1613456 h 1613456"/>
              <a:gd name="connsiteX1" fmla="*/ 496750 w 498910"/>
              <a:gd name="connsiteY1" fmla="*/ 745171 h 1613456"/>
              <a:gd name="connsiteX2" fmla="*/ 36716 w 498910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559387"/>
              <a:gd name="connsiteY0" fmla="*/ 1613456 h 1613456"/>
              <a:gd name="connsiteX1" fmla="*/ 472993 w 559387"/>
              <a:gd name="connsiteY1" fmla="*/ 745171 h 1613456"/>
              <a:gd name="connsiteX2" fmla="*/ 12959 w 559387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300210"/>
              <a:gd name="connsiteY0" fmla="*/ 1613456 h 1613456"/>
              <a:gd name="connsiteX1" fmla="*/ 298050 w 300210"/>
              <a:gd name="connsiteY1" fmla="*/ 745171 h 1613456"/>
              <a:gd name="connsiteX2" fmla="*/ 12959 w 300210"/>
              <a:gd name="connsiteY2" fmla="*/ 0 h 161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210" h="1613456">
                <a:moveTo>
                  <a:pt x="0" y="1613456"/>
                </a:moveTo>
                <a:cubicBezTo>
                  <a:pt x="235416" y="1313768"/>
                  <a:pt x="295890" y="1014080"/>
                  <a:pt x="298050" y="745171"/>
                </a:cubicBezTo>
                <a:cubicBezTo>
                  <a:pt x="300210" y="476262"/>
                  <a:pt x="183584" y="119876"/>
                  <a:pt x="12959" y="0"/>
                </a:cubicBezTo>
              </a:path>
            </a:pathLst>
          </a:custGeom>
          <a:noFill/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 smtClean="0"/>
          </a:p>
        </p:txBody>
      </p:sp>
      <p:sp>
        <p:nvSpPr>
          <p:cNvPr id="49" name="Freeform 48"/>
          <p:cNvSpPr/>
          <p:nvPr/>
        </p:nvSpPr>
        <p:spPr bwMode="auto">
          <a:xfrm>
            <a:off x="2385336" y="1797482"/>
            <a:ext cx="103169" cy="923952"/>
          </a:xfrm>
          <a:custGeom>
            <a:avLst/>
            <a:gdLst>
              <a:gd name="connsiteX0" fmla="*/ 23757 w 498910"/>
              <a:gd name="connsiteY0" fmla="*/ 1613456 h 1613456"/>
              <a:gd name="connsiteX1" fmla="*/ 496750 w 498910"/>
              <a:gd name="connsiteY1" fmla="*/ 745171 h 1613456"/>
              <a:gd name="connsiteX2" fmla="*/ 36716 w 498910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559387"/>
              <a:gd name="connsiteY0" fmla="*/ 1613456 h 1613456"/>
              <a:gd name="connsiteX1" fmla="*/ 472993 w 559387"/>
              <a:gd name="connsiteY1" fmla="*/ 745171 h 1613456"/>
              <a:gd name="connsiteX2" fmla="*/ 12959 w 559387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300210"/>
              <a:gd name="connsiteY0" fmla="*/ 1613456 h 1613456"/>
              <a:gd name="connsiteX1" fmla="*/ 298050 w 300210"/>
              <a:gd name="connsiteY1" fmla="*/ 745171 h 1613456"/>
              <a:gd name="connsiteX2" fmla="*/ 12959 w 300210"/>
              <a:gd name="connsiteY2" fmla="*/ 0 h 161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210" h="1613456">
                <a:moveTo>
                  <a:pt x="0" y="1613456"/>
                </a:moveTo>
                <a:cubicBezTo>
                  <a:pt x="235416" y="1313768"/>
                  <a:pt x="295890" y="1014080"/>
                  <a:pt x="298050" y="745171"/>
                </a:cubicBezTo>
                <a:cubicBezTo>
                  <a:pt x="300210" y="476262"/>
                  <a:pt x="183584" y="119876"/>
                  <a:pt x="12959" y="0"/>
                </a:cubicBezTo>
              </a:path>
            </a:pathLst>
          </a:custGeom>
          <a:noFill/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 smtClean="0"/>
          </a:p>
        </p:txBody>
      </p:sp>
      <p:cxnSp>
        <p:nvCxnSpPr>
          <p:cNvPr id="56" name="Straight Arrow Connector 55"/>
          <p:cNvCxnSpPr>
            <a:stCxn id="44" idx="6"/>
            <a:endCxn id="58" idx="2"/>
          </p:cNvCxnSpPr>
          <p:nvPr/>
        </p:nvCxnSpPr>
        <p:spPr bwMode="auto">
          <a:xfrm flipV="1">
            <a:off x="1669693" y="1796450"/>
            <a:ext cx="621075" cy="46316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2983991" y="4134318"/>
            <a:ext cx="108002" cy="10800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5" name="Oval 74"/>
          <p:cNvSpPr/>
          <p:nvPr/>
        </p:nvSpPr>
        <p:spPr bwMode="auto">
          <a:xfrm>
            <a:off x="2983991" y="2205615"/>
            <a:ext cx="108002" cy="10800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76" name="Straight Arrow Connector 75"/>
          <p:cNvCxnSpPr>
            <a:stCxn id="74" idx="0"/>
            <a:endCxn id="75" idx="4"/>
          </p:cNvCxnSpPr>
          <p:nvPr/>
        </p:nvCxnSpPr>
        <p:spPr bwMode="auto">
          <a:xfrm rot="5400000" flipH="1" flipV="1">
            <a:off x="2127642" y="3223968"/>
            <a:ext cx="1820701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2290768" y="1742449"/>
            <a:ext cx="108002" cy="10800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6" name="Oval 65"/>
          <p:cNvSpPr/>
          <p:nvPr/>
        </p:nvSpPr>
        <p:spPr bwMode="auto">
          <a:xfrm>
            <a:off x="2290768" y="2668780"/>
            <a:ext cx="108002" cy="10800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9" name="Freeform 78"/>
          <p:cNvSpPr/>
          <p:nvPr/>
        </p:nvSpPr>
        <p:spPr bwMode="auto">
          <a:xfrm rot="10800000">
            <a:off x="2199964" y="3749905"/>
            <a:ext cx="103169" cy="923952"/>
          </a:xfrm>
          <a:custGeom>
            <a:avLst/>
            <a:gdLst>
              <a:gd name="connsiteX0" fmla="*/ 23757 w 498910"/>
              <a:gd name="connsiteY0" fmla="*/ 1613456 h 1613456"/>
              <a:gd name="connsiteX1" fmla="*/ 496750 w 498910"/>
              <a:gd name="connsiteY1" fmla="*/ 745171 h 1613456"/>
              <a:gd name="connsiteX2" fmla="*/ 36716 w 498910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559387"/>
              <a:gd name="connsiteY0" fmla="*/ 1613456 h 1613456"/>
              <a:gd name="connsiteX1" fmla="*/ 472993 w 559387"/>
              <a:gd name="connsiteY1" fmla="*/ 745171 h 1613456"/>
              <a:gd name="connsiteX2" fmla="*/ 12959 w 559387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300210"/>
              <a:gd name="connsiteY0" fmla="*/ 1613456 h 1613456"/>
              <a:gd name="connsiteX1" fmla="*/ 298050 w 300210"/>
              <a:gd name="connsiteY1" fmla="*/ 745171 h 1613456"/>
              <a:gd name="connsiteX2" fmla="*/ 12959 w 300210"/>
              <a:gd name="connsiteY2" fmla="*/ 0 h 161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210" h="1613456">
                <a:moveTo>
                  <a:pt x="0" y="1613456"/>
                </a:moveTo>
                <a:cubicBezTo>
                  <a:pt x="235416" y="1313768"/>
                  <a:pt x="295890" y="1014080"/>
                  <a:pt x="298050" y="745171"/>
                </a:cubicBezTo>
                <a:cubicBezTo>
                  <a:pt x="300210" y="476262"/>
                  <a:pt x="183584" y="119876"/>
                  <a:pt x="12959" y="0"/>
                </a:cubicBezTo>
              </a:path>
            </a:pathLst>
          </a:custGeom>
          <a:noFill/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 smtClean="0"/>
          </a:p>
        </p:txBody>
      </p:sp>
      <p:sp>
        <p:nvSpPr>
          <p:cNvPr id="80" name="Freeform 79"/>
          <p:cNvSpPr/>
          <p:nvPr/>
        </p:nvSpPr>
        <p:spPr bwMode="auto">
          <a:xfrm>
            <a:off x="2385336" y="3744115"/>
            <a:ext cx="103169" cy="923952"/>
          </a:xfrm>
          <a:custGeom>
            <a:avLst/>
            <a:gdLst>
              <a:gd name="connsiteX0" fmla="*/ 23757 w 498910"/>
              <a:gd name="connsiteY0" fmla="*/ 1613456 h 1613456"/>
              <a:gd name="connsiteX1" fmla="*/ 496750 w 498910"/>
              <a:gd name="connsiteY1" fmla="*/ 745171 h 1613456"/>
              <a:gd name="connsiteX2" fmla="*/ 36716 w 498910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559387"/>
              <a:gd name="connsiteY0" fmla="*/ 1613456 h 1613456"/>
              <a:gd name="connsiteX1" fmla="*/ 472993 w 559387"/>
              <a:gd name="connsiteY1" fmla="*/ 745171 h 1613456"/>
              <a:gd name="connsiteX2" fmla="*/ 12959 w 559387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300210"/>
              <a:gd name="connsiteY0" fmla="*/ 1613456 h 1613456"/>
              <a:gd name="connsiteX1" fmla="*/ 298050 w 300210"/>
              <a:gd name="connsiteY1" fmla="*/ 745171 h 1613456"/>
              <a:gd name="connsiteX2" fmla="*/ 12959 w 300210"/>
              <a:gd name="connsiteY2" fmla="*/ 0 h 161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210" h="1613456">
                <a:moveTo>
                  <a:pt x="0" y="1613456"/>
                </a:moveTo>
                <a:cubicBezTo>
                  <a:pt x="235416" y="1313768"/>
                  <a:pt x="295890" y="1014080"/>
                  <a:pt x="298050" y="745171"/>
                </a:cubicBezTo>
                <a:cubicBezTo>
                  <a:pt x="300210" y="476262"/>
                  <a:pt x="183584" y="119876"/>
                  <a:pt x="12959" y="0"/>
                </a:cubicBezTo>
              </a:path>
            </a:pathLst>
          </a:custGeom>
          <a:noFill/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 smtClean="0"/>
          </a:p>
        </p:txBody>
      </p:sp>
      <p:cxnSp>
        <p:nvCxnSpPr>
          <p:cNvPr id="83" name="Straight Arrow Connector 82"/>
          <p:cNvCxnSpPr>
            <a:stCxn id="66" idx="6"/>
            <a:endCxn id="75" idx="2"/>
          </p:cNvCxnSpPr>
          <p:nvPr/>
        </p:nvCxnSpPr>
        <p:spPr bwMode="auto">
          <a:xfrm flipV="1">
            <a:off x="2398770" y="2259616"/>
            <a:ext cx="585221" cy="463166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9" name="Straight Arrow Connector 88"/>
          <p:cNvCxnSpPr>
            <a:stCxn id="73" idx="6"/>
            <a:endCxn id="74" idx="2"/>
          </p:cNvCxnSpPr>
          <p:nvPr/>
        </p:nvCxnSpPr>
        <p:spPr bwMode="auto">
          <a:xfrm flipV="1">
            <a:off x="2398770" y="4188319"/>
            <a:ext cx="585221" cy="463166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72" name="Oval 71"/>
          <p:cNvSpPr/>
          <p:nvPr/>
        </p:nvSpPr>
        <p:spPr bwMode="auto">
          <a:xfrm>
            <a:off x="2290768" y="3671152"/>
            <a:ext cx="108002" cy="10800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3" name="Oval 72"/>
          <p:cNvSpPr/>
          <p:nvPr/>
        </p:nvSpPr>
        <p:spPr bwMode="auto">
          <a:xfrm>
            <a:off x="2290768" y="4597483"/>
            <a:ext cx="108002" cy="10800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05" name="Freeform 104"/>
          <p:cNvSpPr/>
          <p:nvPr/>
        </p:nvSpPr>
        <p:spPr bwMode="auto">
          <a:xfrm rot="5400000" flipV="1">
            <a:off x="3313365" y="3933015"/>
            <a:ext cx="884497" cy="1409964"/>
          </a:xfrm>
          <a:custGeom>
            <a:avLst/>
            <a:gdLst>
              <a:gd name="connsiteX0" fmla="*/ 23757 w 498910"/>
              <a:gd name="connsiteY0" fmla="*/ 1613456 h 1613456"/>
              <a:gd name="connsiteX1" fmla="*/ 496750 w 498910"/>
              <a:gd name="connsiteY1" fmla="*/ 745171 h 1613456"/>
              <a:gd name="connsiteX2" fmla="*/ 36716 w 498910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559387"/>
              <a:gd name="connsiteY0" fmla="*/ 1613456 h 1613456"/>
              <a:gd name="connsiteX1" fmla="*/ 472993 w 559387"/>
              <a:gd name="connsiteY1" fmla="*/ 745171 h 1613456"/>
              <a:gd name="connsiteX2" fmla="*/ 12959 w 559387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300210"/>
              <a:gd name="connsiteY0" fmla="*/ 1613456 h 1613456"/>
              <a:gd name="connsiteX1" fmla="*/ 298050 w 300210"/>
              <a:gd name="connsiteY1" fmla="*/ 745171 h 1613456"/>
              <a:gd name="connsiteX2" fmla="*/ 12959 w 300210"/>
              <a:gd name="connsiteY2" fmla="*/ 0 h 161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210" h="1613456">
                <a:moveTo>
                  <a:pt x="0" y="1613456"/>
                </a:moveTo>
                <a:cubicBezTo>
                  <a:pt x="235416" y="1313768"/>
                  <a:pt x="295890" y="1014080"/>
                  <a:pt x="298050" y="745171"/>
                </a:cubicBezTo>
                <a:cubicBezTo>
                  <a:pt x="300210" y="476262"/>
                  <a:pt x="183584" y="119876"/>
                  <a:pt x="12959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 smtClean="0"/>
          </a:p>
        </p:txBody>
      </p:sp>
      <p:sp>
        <p:nvSpPr>
          <p:cNvPr id="106" name="Freeform 105"/>
          <p:cNvSpPr/>
          <p:nvPr/>
        </p:nvSpPr>
        <p:spPr bwMode="auto">
          <a:xfrm rot="10800000">
            <a:off x="3622264" y="1803272"/>
            <a:ext cx="103169" cy="923952"/>
          </a:xfrm>
          <a:custGeom>
            <a:avLst/>
            <a:gdLst>
              <a:gd name="connsiteX0" fmla="*/ 23757 w 498910"/>
              <a:gd name="connsiteY0" fmla="*/ 1613456 h 1613456"/>
              <a:gd name="connsiteX1" fmla="*/ 496750 w 498910"/>
              <a:gd name="connsiteY1" fmla="*/ 745171 h 1613456"/>
              <a:gd name="connsiteX2" fmla="*/ 36716 w 498910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559387"/>
              <a:gd name="connsiteY0" fmla="*/ 1613456 h 1613456"/>
              <a:gd name="connsiteX1" fmla="*/ 472993 w 559387"/>
              <a:gd name="connsiteY1" fmla="*/ 745171 h 1613456"/>
              <a:gd name="connsiteX2" fmla="*/ 12959 w 559387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300210"/>
              <a:gd name="connsiteY0" fmla="*/ 1613456 h 1613456"/>
              <a:gd name="connsiteX1" fmla="*/ 298050 w 300210"/>
              <a:gd name="connsiteY1" fmla="*/ 745171 h 1613456"/>
              <a:gd name="connsiteX2" fmla="*/ 12959 w 300210"/>
              <a:gd name="connsiteY2" fmla="*/ 0 h 161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210" h="1613456">
                <a:moveTo>
                  <a:pt x="0" y="1613456"/>
                </a:moveTo>
                <a:cubicBezTo>
                  <a:pt x="235416" y="1313768"/>
                  <a:pt x="295890" y="1014080"/>
                  <a:pt x="298050" y="745171"/>
                </a:cubicBezTo>
                <a:cubicBezTo>
                  <a:pt x="300210" y="476262"/>
                  <a:pt x="183584" y="119876"/>
                  <a:pt x="12959" y="0"/>
                </a:cubicBezTo>
              </a:path>
            </a:pathLst>
          </a:custGeom>
          <a:noFill/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 smtClean="0"/>
          </a:p>
        </p:txBody>
      </p:sp>
      <p:sp>
        <p:nvSpPr>
          <p:cNvPr id="107" name="Freeform 106"/>
          <p:cNvSpPr/>
          <p:nvPr/>
        </p:nvSpPr>
        <p:spPr bwMode="auto">
          <a:xfrm>
            <a:off x="3807636" y="1797482"/>
            <a:ext cx="103169" cy="923952"/>
          </a:xfrm>
          <a:custGeom>
            <a:avLst/>
            <a:gdLst>
              <a:gd name="connsiteX0" fmla="*/ 23757 w 498910"/>
              <a:gd name="connsiteY0" fmla="*/ 1613456 h 1613456"/>
              <a:gd name="connsiteX1" fmla="*/ 496750 w 498910"/>
              <a:gd name="connsiteY1" fmla="*/ 745171 h 1613456"/>
              <a:gd name="connsiteX2" fmla="*/ 36716 w 498910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559387"/>
              <a:gd name="connsiteY0" fmla="*/ 1613456 h 1613456"/>
              <a:gd name="connsiteX1" fmla="*/ 472993 w 559387"/>
              <a:gd name="connsiteY1" fmla="*/ 745171 h 1613456"/>
              <a:gd name="connsiteX2" fmla="*/ 12959 w 559387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300210"/>
              <a:gd name="connsiteY0" fmla="*/ 1613456 h 1613456"/>
              <a:gd name="connsiteX1" fmla="*/ 298050 w 300210"/>
              <a:gd name="connsiteY1" fmla="*/ 745171 h 1613456"/>
              <a:gd name="connsiteX2" fmla="*/ 12959 w 300210"/>
              <a:gd name="connsiteY2" fmla="*/ 0 h 161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210" h="1613456">
                <a:moveTo>
                  <a:pt x="0" y="1613456"/>
                </a:moveTo>
                <a:cubicBezTo>
                  <a:pt x="235416" y="1313768"/>
                  <a:pt x="295890" y="1014080"/>
                  <a:pt x="298050" y="745171"/>
                </a:cubicBezTo>
                <a:cubicBezTo>
                  <a:pt x="300210" y="476262"/>
                  <a:pt x="183584" y="119876"/>
                  <a:pt x="12959" y="0"/>
                </a:cubicBezTo>
              </a:path>
            </a:pathLst>
          </a:custGeom>
          <a:noFill/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 smtClean="0"/>
          </a:p>
        </p:txBody>
      </p:sp>
      <p:cxnSp>
        <p:nvCxnSpPr>
          <p:cNvPr id="108" name="Straight Arrow Connector 107"/>
          <p:cNvCxnSpPr>
            <a:endCxn id="112" idx="2"/>
          </p:cNvCxnSpPr>
          <p:nvPr/>
        </p:nvCxnSpPr>
        <p:spPr bwMode="auto">
          <a:xfrm flipV="1">
            <a:off x="3091993" y="1796450"/>
            <a:ext cx="621075" cy="46316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09" name="Oval 108"/>
          <p:cNvSpPr/>
          <p:nvPr/>
        </p:nvSpPr>
        <p:spPr bwMode="auto">
          <a:xfrm>
            <a:off x="4406291" y="4134318"/>
            <a:ext cx="108002" cy="10800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10" name="Oval 109"/>
          <p:cNvSpPr/>
          <p:nvPr/>
        </p:nvSpPr>
        <p:spPr bwMode="auto">
          <a:xfrm>
            <a:off x="4406291" y="2205615"/>
            <a:ext cx="108002" cy="10800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111" name="Straight Arrow Connector 110"/>
          <p:cNvCxnSpPr>
            <a:stCxn id="109" idx="0"/>
            <a:endCxn id="110" idx="4"/>
          </p:cNvCxnSpPr>
          <p:nvPr/>
        </p:nvCxnSpPr>
        <p:spPr bwMode="auto">
          <a:xfrm rot="5400000" flipH="1" flipV="1">
            <a:off x="3549942" y="3223968"/>
            <a:ext cx="1820701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12" name="Oval 111"/>
          <p:cNvSpPr/>
          <p:nvPr/>
        </p:nvSpPr>
        <p:spPr bwMode="auto">
          <a:xfrm>
            <a:off x="3713068" y="1742449"/>
            <a:ext cx="108002" cy="10800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14" name="Freeform 113"/>
          <p:cNvSpPr/>
          <p:nvPr/>
        </p:nvSpPr>
        <p:spPr bwMode="auto">
          <a:xfrm rot="10800000">
            <a:off x="3622264" y="3749905"/>
            <a:ext cx="103169" cy="923952"/>
          </a:xfrm>
          <a:custGeom>
            <a:avLst/>
            <a:gdLst>
              <a:gd name="connsiteX0" fmla="*/ 23757 w 498910"/>
              <a:gd name="connsiteY0" fmla="*/ 1613456 h 1613456"/>
              <a:gd name="connsiteX1" fmla="*/ 496750 w 498910"/>
              <a:gd name="connsiteY1" fmla="*/ 745171 h 1613456"/>
              <a:gd name="connsiteX2" fmla="*/ 36716 w 498910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559387"/>
              <a:gd name="connsiteY0" fmla="*/ 1613456 h 1613456"/>
              <a:gd name="connsiteX1" fmla="*/ 472993 w 559387"/>
              <a:gd name="connsiteY1" fmla="*/ 745171 h 1613456"/>
              <a:gd name="connsiteX2" fmla="*/ 12959 w 559387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300210"/>
              <a:gd name="connsiteY0" fmla="*/ 1613456 h 1613456"/>
              <a:gd name="connsiteX1" fmla="*/ 298050 w 300210"/>
              <a:gd name="connsiteY1" fmla="*/ 745171 h 1613456"/>
              <a:gd name="connsiteX2" fmla="*/ 12959 w 300210"/>
              <a:gd name="connsiteY2" fmla="*/ 0 h 161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210" h="1613456">
                <a:moveTo>
                  <a:pt x="0" y="1613456"/>
                </a:moveTo>
                <a:cubicBezTo>
                  <a:pt x="235416" y="1313768"/>
                  <a:pt x="295890" y="1014080"/>
                  <a:pt x="298050" y="745171"/>
                </a:cubicBezTo>
                <a:cubicBezTo>
                  <a:pt x="300210" y="476262"/>
                  <a:pt x="183584" y="119876"/>
                  <a:pt x="12959" y="0"/>
                </a:cubicBezTo>
              </a:path>
            </a:pathLst>
          </a:custGeom>
          <a:noFill/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 smtClean="0"/>
          </a:p>
        </p:txBody>
      </p:sp>
      <p:sp>
        <p:nvSpPr>
          <p:cNvPr id="115" name="Freeform 114"/>
          <p:cNvSpPr/>
          <p:nvPr/>
        </p:nvSpPr>
        <p:spPr bwMode="auto">
          <a:xfrm>
            <a:off x="3807636" y="3744115"/>
            <a:ext cx="103169" cy="923952"/>
          </a:xfrm>
          <a:custGeom>
            <a:avLst/>
            <a:gdLst>
              <a:gd name="connsiteX0" fmla="*/ 23757 w 498910"/>
              <a:gd name="connsiteY0" fmla="*/ 1613456 h 1613456"/>
              <a:gd name="connsiteX1" fmla="*/ 496750 w 498910"/>
              <a:gd name="connsiteY1" fmla="*/ 745171 h 1613456"/>
              <a:gd name="connsiteX2" fmla="*/ 36716 w 498910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559387"/>
              <a:gd name="connsiteY0" fmla="*/ 1613456 h 1613456"/>
              <a:gd name="connsiteX1" fmla="*/ 472993 w 559387"/>
              <a:gd name="connsiteY1" fmla="*/ 745171 h 1613456"/>
              <a:gd name="connsiteX2" fmla="*/ 12959 w 559387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300210"/>
              <a:gd name="connsiteY0" fmla="*/ 1613456 h 1613456"/>
              <a:gd name="connsiteX1" fmla="*/ 298050 w 300210"/>
              <a:gd name="connsiteY1" fmla="*/ 745171 h 1613456"/>
              <a:gd name="connsiteX2" fmla="*/ 12959 w 300210"/>
              <a:gd name="connsiteY2" fmla="*/ 0 h 161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210" h="1613456">
                <a:moveTo>
                  <a:pt x="0" y="1613456"/>
                </a:moveTo>
                <a:cubicBezTo>
                  <a:pt x="235416" y="1313768"/>
                  <a:pt x="295890" y="1014080"/>
                  <a:pt x="298050" y="745171"/>
                </a:cubicBezTo>
                <a:cubicBezTo>
                  <a:pt x="300210" y="476262"/>
                  <a:pt x="183584" y="119876"/>
                  <a:pt x="12959" y="0"/>
                </a:cubicBezTo>
              </a:path>
            </a:pathLst>
          </a:custGeom>
          <a:noFill/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 smtClean="0"/>
          </a:p>
        </p:txBody>
      </p:sp>
      <p:cxnSp>
        <p:nvCxnSpPr>
          <p:cNvPr id="116" name="Straight Arrow Connector 115"/>
          <p:cNvCxnSpPr>
            <a:stCxn id="113" idx="6"/>
            <a:endCxn id="110" idx="2"/>
          </p:cNvCxnSpPr>
          <p:nvPr/>
        </p:nvCxnSpPr>
        <p:spPr bwMode="auto">
          <a:xfrm flipV="1">
            <a:off x="3821070" y="2259616"/>
            <a:ext cx="585221" cy="463166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19" name="Straight Arrow Connector 118"/>
          <p:cNvCxnSpPr>
            <a:stCxn id="121" idx="6"/>
            <a:endCxn id="109" idx="2"/>
          </p:cNvCxnSpPr>
          <p:nvPr/>
        </p:nvCxnSpPr>
        <p:spPr bwMode="auto">
          <a:xfrm flipV="1">
            <a:off x="3821070" y="4188319"/>
            <a:ext cx="585221" cy="463166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20" name="Oval 119"/>
          <p:cNvSpPr/>
          <p:nvPr/>
        </p:nvSpPr>
        <p:spPr bwMode="auto">
          <a:xfrm>
            <a:off x="3713068" y="3671152"/>
            <a:ext cx="108002" cy="10800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21" name="Oval 120"/>
          <p:cNvSpPr/>
          <p:nvPr/>
        </p:nvSpPr>
        <p:spPr bwMode="auto">
          <a:xfrm>
            <a:off x="3713068" y="4597483"/>
            <a:ext cx="108002" cy="10800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31" name="Freeform 130"/>
          <p:cNvSpPr/>
          <p:nvPr/>
        </p:nvSpPr>
        <p:spPr bwMode="auto">
          <a:xfrm rot="5400000" flipV="1">
            <a:off x="4735665" y="3933015"/>
            <a:ext cx="884497" cy="1409964"/>
          </a:xfrm>
          <a:custGeom>
            <a:avLst/>
            <a:gdLst>
              <a:gd name="connsiteX0" fmla="*/ 23757 w 498910"/>
              <a:gd name="connsiteY0" fmla="*/ 1613456 h 1613456"/>
              <a:gd name="connsiteX1" fmla="*/ 496750 w 498910"/>
              <a:gd name="connsiteY1" fmla="*/ 745171 h 1613456"/>
              <a:gd name="connsiteX2" fmla="*/ 36716 w 498910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559387"/>
              <a:gd name="connsiteY0" fmla="*/ 1613456 h 1613456"/>
              <a:gd name="connsiteX1" fmla="*/ 472993 w 559387"/>
              <a:gd name="connsiteY1" fmla="*/ 745171 h 1613456"/>
              <a:gd name="connsiteX2" fmla="*/ 12959 w 559387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300210"/>
              <a:gd name="connsiteY0" fmla="*/ 1613456 h 1613456"/>
              <a:gd name="connsiteX1" fmla="*/ 298050 w 300210"/>
              <a:gd name="connsiteY1" fmla="*/ 745171 h 1613456"/>
              <a:gd name="connsiteX2" fmla="*/ 12959 w 300210"/>
              <a:gd name="connsiteY2" fmla="*/ 0 h 161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210" h="1613456">
                <a:moveTo>
                  <a:pt x="0" y="1613456"/>
                </a:moveTo>
                <a:cubicBezTo>
                  <a:pt x="235416" y="1313768"/>
                  <a:pt x="295890" y="1014080"/>
                  <a:pt x="298050" y="745171"/>
                </a:cubicBezTo>
                <a:cubicBezTo>
                  <a:pt x="300210" y="476262"/>
                  <a:pt x="183584" y="119876"/>
                  <a:pt x="12959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 smtClean="0"/>
          </a:p>
        </p:txBody>
      </p:sp>
      <p:cxnSp>
        <p:nvCxnSpPr>
          <p:cNvPr id="137" name="Straight Arrow Connector 136"/>
          <p:cNvCxnSpPr/>
          <p:nvPr/>
        </p:nvCxnSpPr>
        <p:spPr bwMode="auto">
          <a:xfrm flipV="1">
            <a:off x="4514293" y="1796450"/>
            <a:ext cx="621075" cy="46316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38" name="Oval 137"/>
          <p:cNvSpPr/>
          <p:nvPr/>
        </p:nvSpPr>
        <p:spPr bwMode="auto">
          <a:xfrm>
            <a:off x="5828591" y="4134318"/>
            <a:ext cx="108002" cy="10800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39" name="Oval 138"/>
          <p:cNvSpPr/>
          <p:nvPr/>
        </p:nvSpPr>
        <p:spPr bwMode="auto">
          <a:xfrm>
            <a:off x="5828591" y="2205615"/>
            <a:ext cx="108002" cy="10800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140" name="Straight Arrow Connector 139"/>
          <p:cNvCxnSpPr>
            <a:stCxn id="138" idx="0"/>
            <a:endCxn id="139" idx="4"/>
          </p:cNvCxnSpPr>
          <p:nvPr/>
        </p:nvCxnSpPr>
        <p:spPr bwMode="auto">
          <a:xfrm rot="5400000" flipH="1" flipV="1">
            <a:off x="4972242" y="3223968"/>
            <a:ext cx="1820701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45" name="Straight Arrow Connector 144"/>
          <p:cNvCxnSpPr>
            <a:endCxn id="139" idx="2"/>
          </p:cNvCxnSpPr>
          <p:nvPr/>
        </p:nvCxnSpPr>
        <p:spPr bwMode="auto">
          <a:xfrm flipV="1">
            <a:off x="5243370" y="2259616"/>
            <a:ext cx="585221" cy="463166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47" name="Straight Arrow Connector 146"/>
          <p:cNvCxnSpPr>
            <a:endCxn id="138" idx="2"/>
          </p:cNvCxnSpPr>
          <p:nvPr/>
        </p:nvCxnSpPr>
        <p:spPr bwMode="auto">
          <a:xfrm flipV="1">
            <a:off x="5243370" y="4188319"/>
            <a:ext cx="585221" cy="463166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58" name="Freeform 157"/>
          <p:cNvSpPr/>
          <p:nvPr/>
        </p:nvSpPr>
        <p:spPr bwMode="auto">
          <a:xfrm rot="5400000" flipV="1">
            <a:off x="6157964" y="3933015"/>
            <a:ext cx="884497" cy="1409964"/>
          </a:xfrm>
          <a:custGeom>
            <a:avLst/>
            <a:gdLst>
              <a:gd name="connsiteX0" fmla="*/ 23757 w 498910"/>
              <a:gd name="connsiteY0" fmla="*/ 1613456 h 1613456"/>
              <a:gd name="connsiteX1" fmla="*/ 496750 w 498910"/>
              <a:gd name="connsiteY1" fmla="*/ 745171 h 1613456"/>
              <a:gd name="connsiteX2" fmla="*/ 36716 w 498910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559387"/>
              <a:gd name="connsiteY0" fmla="*/ 1613456 h 1613456"/>
              <a:gd name="connsiteX1" fmla="*/ 472993 w 559387"/>
              <a:gd name="connsiteY1" fmla="*/ 745171 h 1613456"/>
              <a:gd name="connsiteX2" fmla="*/ 12959 w 559387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300210"/>
              <a:gd name="connsiteY0" fmla="*/ 1613456 h 1613456"/>
              <a:gd name="connsiteX1" fmla="*/ 298050 w 300210"/>
              <a:gd name="connsiteY1" fmla="*/ 745171 h 1613456"/>
              <a:gd name="connsiteX2" fmla="*/ 12959 w 300210"/>
              <a:gd name="connsiteY2" fmla="*/ 0 h 161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210" h="1613456">
                <a:moveTo>
                  <a:pt x="0" y="1613456"/>
                </a:moveTo>
                <a:cubicBezTo>
                  <a:pt x="235416" y="1313768"/>
                  <a:pt x="295890" y="1014080"/>
                  <a:pt x="298050" y="745171"/>
                </a:cubicBezTo>
                <a:cubicBezTo>
                  <a:pt x="300210" y="476262"/>
                  <a:pt x="183584" y="119876"/>
                  <a:pt x="12959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 smtClean="0"/>
          </a:p>
        </p:txBody>
      </p:sp>
      <p:sp>
        <p:nvSpPr>
          <p:cNvPr id="159" name="Freeform 158"/>
          <p:cNvSpPr/>
          <p:nvPr/>
        </p:nvSpPr>
        <p:spPr bwMode="auto">
          <a:xfrm rot="10800000">
            <a:off x="6466863" y="1803272"/>
            <a:ext cx="103169" cy="923952"/>
          </a:xfrm>
          <a:custGeom>
            <a:avLst/>
            <a:gdLst>
              <a:gd name="connsiteX0" fmla="*/ 23757 w 498910"/>
              <a:gd name="connsiteY0" fmla="*/ 1613456 h 1613456"/>
              <a:gd name="connsiteX1" fmla="*/ 496750 w 498910"/>
              <a:gd name="connsiteY1" fmla="*/ 745171 h 1613456"/>
              <a:gd name="connsiteX2" fmla="*/ 36716 w 498910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559387"/>
              <a:gd name="connsiteY0" fmla="*/ 1613456 h 1613456"/>
              <a:gd name="connsiteX1" fmla="*/ 472993 w 559387"/>
              <a:gd name="connsiteY1" fmla="*/ 745171 h 1613456"/>
              <a:gd name="connsiteX2" fmla="*/ 12959 w 559387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300210"/>
              <a:gd name="connsiteY0" fmla="*/ 1613456 h 1613456"/>
              <a:gd name="connsiteX1" fmla="*/ 298050 w 300210"/>
              <a:gd name="connsiteY1" fmla="*/ 745171 h 1613456"/>
              <a:gd name="connsiteX2" fmla="*/ 12959 w 300210"/>
              <a:gd name="connsiteY2" fmla="*/ 0 h 161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210" h="1613456">
                <a:moveTo>
                  <a:pt x="0" y="1613456"/>
                </a:moveTo>
                <a:cubicBezTo>
                  <a:pt x="235416" y="1313768"/>
                  <a:pt x="295890" y="1014080"/>
                  <a:pt x="298050" y="745171"/>
                </a:cubicBezTo>
                <a:cubicBezTo>
                  <a:pt x="300210" y="476262"/>
                  <a:pt x="183584" y="119876"/>
                  <a:pt x="12959" y="0"/>
                </a:cubicBezTo>
              </a:path>
            </a:pathLst>
          </a:custGeom>
          <a:noFill/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 smtClean="0"/>
          </a:p>
        </p:txBody>
      </p:sp>
      <p:sp>
        <p:nvSpPr>
          <p:cNvPr id="160" name="Freeform 159"/>
          <p:cNvSpPr/>
          <p:nvPr/>
        </p:nvSpPr>
        <p:spPr bwMode="auto">
          <a:xfrm>
            <a:off x="6652234" y="1797482"/>
            <a:ext cx="103169" cy="923952"/>
          </a:xfrm>
          <a:custGeom>
            <a:avLst/>
            <a:gdLst>
              <a:gd name="connsiteX0" fmla="*/ 23757 w 498910"/>
              <a:gd name="connsiteY0" fmla="*/ 1613456 h 1613456"/>
              <a:gd name="connsiteX1" fmla="*/ 496750 w 498910"/>
              <a:gd name="connsiteY1" fmla="*/ 745171 h 1613456"/>
              <a:gd name="connsiteX2" fmla="*/ 36716 w 498910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559387"/>
              <a:gd name="connsiteY0" fmla="*/ 1613456 h 1613456"/>
              <a:gd name="connsiteX1" fmla="*/ 472993 w 559387"/>
              <a:gd name="connsiteY1" fmla="*/ 745171 h 1613456"/>
              <a:gd name="connsiteX2" fmla="*/ 12959 w 559387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300210"/>
              <a:gd name="connsiteY0" fmla="*/ 1613456 h 1613456"/>
              <a:gd name="connsiteX1" fmla="*/ 298050 w 300210"/>
              <a:gd name="connsiteY1" fmla="*/ 745171 h 1613456"/>
              <a:gd name="connsiteX2" fmla="*/ 12959 w 300210"/>
              <a:gd name="connsiteY2" fmla="*/ 0 h 161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210" h="1613456">
                <a:moveTo>
                  <a:pt x="0" y="1613456"/>
                </a:moveTo>
                <a:cubicBezTo>
                  <a:pt x="235416" y="1313768"/>
                  <a:pt x="295890" y="1014080"/>
                  <a:pt x="298050" y="745171"/>
                </a:cubicBezTo>
                <a:cubicBezTo>
                  <a:pt x="300210" y="476262"/>
                  <a:pt x="183584" y="119876"/>
                  <a:pt x="12959" y="0"/>
                </a:cubicBezTo>
              </a:path>
            </a:pathLst>
          </a:custGeom>
          <a:noFill/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 smtClean="0"/>
          </a:p>
        </p:txBody>
      </p:sp>
      <p:cxnSp>
        <p:nvCxnSpPr>
          <p:cNvPr id="161" name="Straight Arrow Connector 160"/>
          <p:cNvCxnSpPr>
            <a:endCxn id="165" idx="2"/>
          </p:cNvCxnSpPr>
          <p:nvPr/>
        </p:nvCxnSpPr>
        <p:spPr bwMode="auto">
          <a:xfrm flipV="1">
            <a:off x="5936592" y="1796450"/>
            <a:ext cx="621075" cy="46316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2" name="Oval 161"/>
          <p:cNvSpPr/>
          <p:nvPr/>
        </p:nvSpPr>
        <p:spPr bwMode="auto">
          <a:xfrm>
            <a:off x="7250889" y="4134318"/>
            <a:ext cx="108002" cy="10800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63" name="Oval 162"/>
          <p:cNvSpPr/>
          <p:nvPr/>
        </p:nvSpPr>
        <p:spPr bwMode="auto">
          <a:xfrm>
            <a:off x="7250889" y="2205615"/>
            <a:ext cx="108002" cy="10800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164" name="Straight Arrow Connector 163"/>
          <p:cNvCxnSpPr>
            <a:stCxn id="162" idx="0"/>
            <a:endCxn id="163" idx="4"/>
          </p:cNvCxnSpPr>
          <p:nvPr/>
        </p:nvCxnSpPr>
        <p:spPr bwMode="auto">
          <a:xfrm rot="5400000" flipH="1" flipV="1">
            <a:off x="6394540" y="3223968"/>
            <a:ext cx="1820701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5" name="Oval 164"/>
          <p:cNvSpPr/>
          <p:nvPr/>
        </p:nvSpPr>
        <p:spPr bwMode="auto">
          <a:xfrm>
            <a:off x="6557666" y="1742449"/>
            <a:ext cx="108002" cy="10800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67" name="Freeform 166"/>
          <p:cNvSpPr/>
          <p:nvPr/>
        </p:nvSpPr>
        <p:spPr bwMode="auto">
          <a:xfrm rot="10800000">
            <a:off x="6466863" y="3749905"/>
            <a:ext cx="103169" cy="923952"/>
          </a:xfrm>
          <a:custGeom>
            <a:avLst/>
            <a:gdLst>
              <a:gd name="connsiteX0" fmla="*/ 23757 w 498910"/>
              <a:gd name="connsiteY0" fmla="*/ 1613456 h 1613456"/>
              <a:gd name="connsiteX1" fmla="*/ 496750 w 498910"/>
              <a:gd name="connsiteY1" fmla="*/ 745171 h 1613456"/>
              <a:gd name="connsiteX2" fmla="*/ 36716 w 498910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559387"/>
              <a:gd name="connsiteY0" fmla="*/ 1613456 h 1613456"/>
              <a:gd name="connsiteX1" fmla="*/ 472993 w 559387"/>
              <a:gd name="connsiteY1" fmla="*/ 745171 h 1613456"/>
              <a:gd name="connsiteX2" fmla="*/ 12959 w 559387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300210"/>
              <a:gd name="connsiteY0" fmla="*/ 1613456 h 1613456"/>
              <a:gd name="connsiteX1" fmla="*/ 298050 w 300210"/>
              <a:gd name="connsiteY1" fmla="*/ 745171 h 1613456"/>
              <a:gd name="connsiteX2" fmla="*/ 12959 w 300210"/>
              <a:gd name="connsiteY2" fmla="*/ 0 h 161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210" h="1613456">
                <a:moveTo>
                  <a:pt x="0" y="1613456"/>
                </a:moveTo>
                <a:cubicBezTo>
                  <a:pt x="235416" y="1313768"/>
                  <a:pt x="295890" y="1014080"/>
                  <a:pt x="298050" y="745171"/>
                </a:cubicBezTo>
                <a:cubicBezTo>
                  <a:pt x="300210" y="476262"/>
                  <a:pt x="183584" y="119876"/>
                  <a:pt x="12959" y="0"/>
                </a:cubicBezTo>
              </a:path>
            </a:pathLst>
          </a:custGeom>
          <a:noFill/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 smtClean="0"/>
          </a:p>
        </p:txBody>
      </p:sp>
      <p:sp>
        <p:nvSpPr>
          <p:cNvPr id="168" name="Freeform 167"/>
          <p:cNvSpPr/>
          <p:nvPr/>
        </p:nvSpPr>
        <p:spPr bwMode="auto">
          <a:xfrm>
            <a:off x="6652234" y="3744115"/>
            <a:ext cx="103169" cy="923952"/>
          </a:xfrm>
          <a:custGeom>
            <a:avLst/>
            <a:gdLst>
              <a:gd name="connsiteX0" fmla="*/ 23757 w 498910"/>
              <a:gd name="connsiteY0" fmla="*/ 1613456 h 1613456"/>
              <a:gd name="connsiteX1" fmla="*/ 496750 w 498910"/>
              <a:gd name="connsiteY1" fmla="*/ 745171 h 1613456"/>
              <a:gd name="connsiteX2" fmla="*/ 36716 w 498910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559387"/>
              <a:gd name="connsiteY0" fmla="*/ 1613456 h 1613456"/>
              <a:gd name="connsiteX1" fmla="*/ 472993 w 559387"/>
              <a:gd name="connsiteY1" fmla="*/ 745171 h 1613456"/>
              <a:gd name="connsiteX2" fmla="*/ 12959 w 559387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300210"/>
              <a:gd name="connsiteY0" fmla="*/ 1613456 h 1613456"/>
              <a:gd name="connsiteX1" fmla="*/ 298050 w 300210"/>
              <a:gd name="connsiteY1" fmla="*/ 745171 h 1613456"/>
              <a:gd name="connsiteX2" fmla="*/ 12959 w 300210"/>
              <a:gd name="connsiteY2" fmla="*/ 0 h 161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210" h="1613456">
                <a:moveTo>
                  <a:pt x="0" y="1613456"/>
                </a:moveTo>
                <a:cubicBezTo>
                  <a:pt x="235416" y="1313768"/>
                  <a:pt x="295890" y="1014080"/>
                  <a:pt x="298050" y="745171"/>
                </a:cubicBezTo>
                <a:cubicBezTo>
                  <a:pt x="300210" y="476262"/>
                  <a:pt x="183584" y="119876"/>
                  <a:pt x="12959" y="0"/>
                </a:cubicBezTo>
              </a:path>
            </a:pathLst>
          </a:custGeom>
          <a:noFill/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 smtClean="0"/>
          </a:p>
        </p:txBody>
      </p:sp>
      <p:cxnSp>
        <p:nvCxnSpPr>
          <p:cNvPr id="169" name="Straight Arrow Connector 168"/>
          <p:cNvCxnSpPr>
            <a:stCxn id="166" idx="6"/>
            <a:endCxn id="163" idx="2"/>
          </p:cNvCxnSpPr>
          <p:nvPr/>
        </p:nvCxnSpPr>
        <p:spPr bwMode="auto">
          <a:xfrm flipV="1">
            <a:off x="6665669" y="2259616"/>
            <a:ext cx="585221" cy="463166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1" name="Straight Arrow Connector 170"/>
          <p:cNvCxnSpPr>
            <a:stCxn id="173" idx="6"/>
            <a:endCxn id="162" idx="2"/>
          </p:cNvCxnSpPr>
          <p:nvPr/>
        </p:nvCxnSpPr>
        <p:spPr bwMode="auto">
          <a:xfrm flipV="1">
            <a:off x="6665669" y="4188319"/>
            <a:ext cx="585221" cy="463166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72" name="Oval 171"/>
          <p:cNvSpPr/>
          <p:nvPr/>
        </p:nvSpPr>
        <p:spPr bwMode="auto">
          <a:xfrm>
            <a:off x="6557666" y="3671152"/>
            <a:ext cx="108002" cy="10800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73" name="Oval 172"/>
          <p:cNvSpPr/>
          <p:nvPr/>
        </p:nvSpPr>
        <p:spPr bwMode="auto">
          <a:xfrm>
            <a:off x="6557666" y="4597483"/>
            <a:ext cx="108002" cy="10800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84" name="Oval 183"/>
          <p:cNvSpPr/>
          <p:nvPr/>
        </p:nvSpPr>
        <p:spPr bwMode="auto">
          <a:xfrm>
            <a:off x="8491814" y="3169966"/>
            <a:ext cx="108002" cy="10800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185" name="Straight Arrow Connector 184"/>
          <p:cNvCxnSpPr>
            <a:stCxn id="163" idx="6"/>
            <a:endCxn id="184" idx="1"/>
          </p:cNvCxnSpPr>
          <p:nvPr/>
        </p:nvCxnSpPr>
        <p:spPr bwMode="auto">
          <a:xfrm>
            <a:off x="7358891" y="2259616"/>
            <a:ext cx="1148740" cy="926167"/>
          </a:xfrm>
          <a:prstGeom prst="straightConnector1">
            <a:avLst/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88" name="Straight Arrow Connector 187"/>
          <p:cNvCxnSpPr>
            <a:stCxn id="184" idx="3"/>
            <a:endCxn id="162" idx="6"/>
          </p:cNvCxnSpPr>
          <p:nvPr/>
        </p:nvCxnSpPr>
        <p:spPr bwMode="auto">
          <a:xfrm rot="5400000">
            <a:off x="7470177" y="3150865"/>
            <a:ext cx="926168" cy="114874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02" name="Oval 101"/>
          <p:cNvSpPr/>
          <p:nvPr/>
        </p:nvSpPr>
        <p:spPr bwMode="auto">
          <a:xfrm>
            <a:off x="234265" y="4134318"/>
            <a:ext cx="108002" cy="108002"/>
          </a:xfrm>
          <a:prstGeom prst="ellipse">
            <a:avLst/>
          </a:prstGeom>
          <a:solidFill>
            <a:srgbClr val="00000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04" name="Oval 103"/>
          <p:cNvSpPr/>
          <p:nvPr/>
        </p:nvSpPr>
        <p:spPr bwMode="auto">
          <a:xfrm>
            <a:off x="234265" y="2205615"/>
            <a:ext cx="108002" cy="108002"/>
          </a:xfrm>
          <a:prstGeom prst="ellipse">
            <a:avLst/>
          </a:prstGeom>
          <a:solidFill>
            <a:srgbClr val="00000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86" name="Straight Arrow Connector 85"/>
          <p:cNvCxnSpPr>
            <a:stCxn id="133" idx="6"/>
            <a:endCxn id="72" idx="1"/>
          </p:cNvCxnSpPr>
          <p:nvPr/>
        </p:nvCxnSpPr>
        <p:spPr bwMode="auto">
          <a:xfrm flipV="1">
            <a:off x="1669693" y="3686969"/>
            <a:ext cx="636891" cy="50135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17" name="Straight Arrow Connector 116"/>
          <p:cNvCxnSpPr>
            <a:endCxn id="120" idx="1"/>
          </p:cNvCxnSpPr>
          <p:nvPr/>
        </p:nvCxnSpPr>
        <p:spPr bwMode="auto">
          <a:xfrm flipV="1">
            <a:off x="3091993" y="3686969"/>
            <a:ext cx="636891" cy="50135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46" name="Straight Arrow Connector 145"/>
          <p:cNvCxnSpPr/>
          <p:nvPr/>
        </p:nvCxnSpPr>
        <p:spPr bwMode="auto">
          <a:xfrm flipV="1">
            <a:off x="4514293" y="3686969"/>
            <a:ext cx="636891" cy="50135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0" name="Straight Arrow Connector 169"/>
          <p:cNvCxnSpPr>
            <a:endCxn id="172" idx="1"/>
          </p:cNvCxnSpPr>
          <p:nvPr/>
        </p:nvCxnSpPr>
        <p:spPr bwMode="auto">
          <a:xfrm flipV="1">
            <a:off x="5936592" y="3686969"/>
            <a:ext cx="636891" cy="50135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13" name="Oval 112"/>
          <p:cNvSpPr/>
          <p:nvPr/>
        </p:nvSpPr>
        <p:spPr bwMode="auto">
          <a:xfrm>
            <a:off x="3713068" y="2668780"/>
            <a:ext cx="108002" cy="10800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66" name="Oval 165"/>
          <p:cNvSpPr/>
          <p:nvPr/>
        </p:nvSpPr>
        <p:spPr bwMode="auto">
          <a:xfrm>
            <a:off x="6557666" y="2668780"/>
            <a:ext cx="108002" cy="10800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pic>
        <p:nvPicPr>
          <p:cNvPr id="118" name="Picture 11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151581" y="1976208"/>
            <a:ext cx="292100" cy="215900"/>
          </a:xfrm>
          <a:prstGeom prst="rect">
            <a:avLst/>
          </a:prstGeom>
        </p:spPr>
      </p:pic>
      <p:pic>
        <p:nvPicPr>
          <p:cNvPr id="122" name="Picture 12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139663" y="3901432"/>
            <a:ext cx="342900" cy="215900"/>
          </a:xfrm>
          <a:prstGeom prst="rect">
            <a:avLst/>
          </a:prstGeom>
        </p:spPr>
      </p:pic>
      <p:pic>
        <p:nvPicPr>
          <p:cNvPr id="123" name="Picture 12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1474522" y="1976208"/>
            <a:ext cx="292100" cy="215900"/>
          </a:xfrm>
          <a:prstGeom prst="rect">
            <a:avLst/>
          </a:prstGeom>
        </p:spPr>
      </p:pic>
      <p:pic>
        <p:nvPicPr>
          <p:cNvPr id="126" name="Picture 12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3617684" y="1546240"/>
            <a:ext cx="292100" cy="215900"/>
          </a:xfrm>
          <a:prstGeom prst="rect">
            <a:avLst/>
          </a:prstGeom>
        </p:spPr>
      </p:pic>
      <p:pic>
        <p:nvPicPr>
          <p:cNvPr id="127" name="Picture 12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3617684" y="2763382"/>
            <a:ext cx="292100" cy="215900"/>
          </a:xfrm>
          <a:prstGeom prst="rect">
            <a:avLst/>
          </a:prstGeom>
        </p:spPr>
      </p:pic>
      <p:pic>
        <p:nvPicPr>
          <p:cNvPr id="128" name="Picture 12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202138" y="1546240"/>
            <a:ext cx="292100" cy="215900"/>
          </a:xfrm>
          <a:prstGeom prst="rect">
            <a:avLst/>
          </a:prstGeom>
        </p:spPr>
      </p:pic>
      <p:pic>
        <p:nvPicPr>
          <p:cNvPr id="129" name="Picture 12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202138" y="2763382"/>
            <a:ext cx="292100" cy="215900"/>
          </a:xfrm>
          <a:prstGeom prst="rect">
            <a:avLst/>
          </a:prstGeom>
        </p:spPr>
      </p:pic>
      <p:pic>
        <p:nvPicPr>
          <p:cNvPr id="130" name="Picture 12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6468621" y="1546240"/>
            <a:ext cx="292100" cy="215900"/>
          </a:xfrm>
          <a:prstGeom prst="rect">
            <a:avLst/>
          </a:prstGeom>
        </p:spPr>
      </p:pic>
      <p:pic>
        <p:nvPicPr>
          <p:cNvPr id="132" name="Picture 13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6468621" y="2763382"/>
            <a:ext cx="292100" cy="215900"/>
          </a:xfrm>
          <a:prstGeom prst="rect">
            <a:avLst/>
          </a:prstGeom>
        </p:spPr>
      </p:pic>
      <p:pic>
        <p:nvPicPr>
          <p:cNvPr id="134" name="Picture 13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8406728" y="3312418"/>
            <a:ext cx="292100" cy="215900"/>
          </a:xfrm>
          <a:prstGeom prst="rect">
            <a:avLst/>
          </a:prstGeom>
        </p:spPr>
      </p:pic>
      <p:pic>
        <p:nvPicPr>
          <p:cNvPr id="135" name="Picture 13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2183606" y="3484693"/>
            <a:ext cx="342900" cy="215900"/>
          </a:xfrm>
          <a:prstGeom prst="rect">
            <a:avLst/>
          </a:prstGeom>
        </p:spPr>
      </p:pic>
      <p:pic>
        <p:nvPicPr>
          <p:cNvPr id="136" name="Picture 13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2183606" y="4681991"/>
            <a:ext cx="342900" cy="215900"/>
          </a:xfrm>
          <a:prstGeom prst="rect">
            <a:avLst/>
          </a:prstGeom>
        </p:spPr>
      </p:pic>
      <p:pic>
        <p:nvPicPr>
          <p:cNvPr id="141" name="Picture 14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3599153" y="3484693"/>
            <a:ext cx="342900" cy="215900"/>
          </a:xfrm>
          <a:prstGeom prst="rect">
            <a:avLst/>
          </a:prstGeom>
        </p:spPr>
      </p:pic>
      <p:pic>
        <p:nvPicPr>
          <p:cNvPr id="142" name="Picture 14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3599153" y="4681991"/>
            <a:ext cx="342900" cy="215900"/>
          </a:xfrm>
          <a:prstGeom prst="rect">
            <a:avLst/>
          </a:prstGeom>
        </p:spPr>
      </p:pic>
      <p:pic>
        <p:nvPicPr>
          <p:cNvPr id="143" name="Picture 14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450090" y="3484693"/>
            <a:ext cx="342900" cy="215900"/>
          </a:xfrm>
          <a:prstGeom prst="rect">
            <a:avLst/>
          </a:prstGeom>
        </p:spPr>
      </p:pic>
      <p:pic>
        <p:nvPicPr>
          <p:cNvPr id="144" name="Picture 14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450090" y="4681991"/>
            <a:ext cx="342900" cy="215900"/>
          </a:xfrm>
          <a:prstGeom prst="rect">
            <a:avLst/>
          </a:prstGeom>
        </p:spPr>
      </p:pic>
      <p:pic>
        <p:nvPicPr>
          <p:cNvPr id="149" name="Picture 14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7163165" y="1976208"/>
            <a:ext cx="292100" cy="215900"/>
          </a:xfrm>
          <a:prstGeom prst="rect">
            <a:avLst/>
          </a:prstGeom>
        </p:spPr>
      </p:pic>
      <p:pic>
        <p:nvPicPr>
          <p:cNvPr id="150" name="Picture 14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896683" y="1976208"/>
            <a:ext cx="292100" cy="215900"/>
          </a:xfrm>
          <a:prstGeom prst="rect">
            <a:avLst/>
          </a:prstGeom>
        </p:spPr>
      </p:pic>
      <p:pic>
        <p:nvPicPr>
          <p:cNvPr id="151" name="Picture 15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4318844" y="1976208"/>
            <a:ext cx="292100" cy="215900"/>
          </a:xfrm>
          <a:prstGeom prst="rect">
            <a:avLst/>
          </a:prstGeom>
        </p:spPr>
      </p:pic>
      <p:pic>
        <p:nvPicPr>
          <p:cNvPr id="152" name="Picture 15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5741005" y="1976208"/>
            <a:ext cx="292100" cy="215900"/>
          </a:xfrm>
          <a:prstGeom prst="rect">
            <a:avLst/>
          </a:prstGeom>
        </p:spPr>
      </p:pic>
      <p:pic>
        <p:nvPicPr>
          <p:cNvPr id="153" name="Picture 15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1442760" y="3901432"/>
            <a:ext cx="342900" cy="215900"/>
          </a:xfrm>
          <a:prstGeom prst="rect">
            <a:avLst/>
          </a:prstGeom>
        </p:spPr>
      </p:pic>
      <p:pic>
        <p:nvPicPr>
          <p:cNvPr id="154" name="Picture 15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2851692" y="3901432"/>
            <a:ext cx="342900" cy="215900"/>
          </a:xfrm>
          <a:prstGeom prst="rect">
            <a:avLst/>
          </a:prstGeom>
        </p:spPr>
      </p:pic>
      <p:pic>
        <p:nvPicPr>
          <p:cNvPr id="155" name="Picture 15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4280468" y="3901432"/>
            <a:ext cx="342900" cy="215900"/>
          </a:xfrm>
          <a:prstGeom prst="rect">
            <a:avLst/>
          </a:prstGeom>
        </p:spPr>
      </p:pic>
      <p:pic>
        <p:nvPicPr>
          <p:cNvPr id="156" name="Picture 15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5702629" y="3901432"/>
            <a:ext cx="342900" cy="215900"/>
          </a:xfrm>
          <a:prstGeom prst="rect">
            <a:avLst/>
          </a:prstGeom>
        </p:spPr>
      </p:pic>
      <p:pic>
        <p:nvPicPr>
          <p:cNvPr id="157" name="Picture 15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7124790" y="3901432"/>
            <a:ext cx="342900" cy="215900"/>
          </a:xfrm>
          <a:prstGeom prst="rect">
            <a:avLst/>
          </a:prstGeom>
        </p:spPr>
      </p:pic>
      <p:sp>
        <p:nvSpPr>
          <p:cNvPr id="124" name="Freeform 123"/>
          <p:cNvSpPr/>
          <p:nvPr/>
        </p:nvSpPr>
        <p:spPr bwMode="auto">
          <a:xfrm rot="16200000">
            <a:off x="-840608" y="3277406"/>
            <a:ext cx="5517513" cy="202177"/>
          </a:xfrm>
          <a:custGeom>
            <a:avLst/>
            <a:gdLst>
              <a:gd name="connsiteX0" fmla="*/ 0 w 3930166"/>
              <a:gd name="connsiteY0" fmla="*/ 107517 h 290632"/>
              <a:gd name="connsiteX1" fmla="*/ 665247 w 3930166"/>
              <a:gd name="connsiteY1" fmla="*/ 263753 h 290632"/>
              <a:gd name="connsiteX2" fmla="*/ 1537124 w 3930166"/>
              <a:gd name="connsiteY2" fmla="*/ 112557 h 290632"/>
              <a:gd name="connsiteX3" fmla="*/ 2676108 w 3930166"/>
              <a:gd name="connsiteY3" fmla="*/ 278872 h 290632"/>
              <a:gd name="connsiteX4" fmla="*/ 3744535 w 3930166"/>
              <a:gd name="connsiteY4" fmla="*/ 41999 h 290632"/>
              <a:gd name="connsiteX5" fmla="*/ 3789893 w 3930166"/>
              <a:gd name="connsiteY5" fmla="*/ 26879 h 290632"/>
              <a:gd name="connsiteX0" fmla="*/ 770890 w 4701056"/>
              <a:gd name="connsiteY0" fmla="*/ 107517 h 290632"/>
              <a:gd name="connsiteX1" fmla="*/ 110875 w 4701056"/>
              <a:gd name="connsiteY1" fmla="*/ 112557 h 290632"/>
              <a:gd name="connsiteX2" fmla="*/ 1436137 w 4701056"/>
              <a:gd name="connsiteY2" fmla="*/ 263753 h 290632"/>
              <a:gd name="connsiteX3" fmla="*/ 2308014 w 4701056"/>
              <a:gd name="connsiteY3" fmla="*/ 112557 h 290632"/>
              <a:gd name="connsiteX4" fmla="*/ 3446998 w 4701056"/>
              <a:gd name="connsiteY4" fmla="*/ 278872 h 290632"/>
              <a:gd name="connsiteX5" fmla="*/ 4515425 w 4701056"/>
              <a:gd name="connsiteY5" fmla="*/ 41999 h 290632"/>
              <a:gd name="connsiteX6" fmla="*/ 4560783 w 4701056"/>
              <a:gd name="connsiteY6" fmla="*/ 26879 h 290632"/>
              <a:gd name="connsiteX0" fmla="*/ 901113 w 4831279"/>
              <a:gd name="connsiteY0" fmla="*/ 146156 h 329271"/>
              <a:gd name="connsiteX1" fmla="*/ 119771 w 4831279"/>
              <a:gd name="connsiteY1" fmla="*/ 0 h 329271"/>
              <a:gd name="connsiteX2" fmla="*/ 241098 w 4831279"/>
              <a:gd name="connsiteY2" fmla="*/ 151196 h 329271"/>
              <a:gd name="connsiteX3" fmla="*/ 1566360 w 4831279"/>
              <a:gd name="connsiteY3" fmla="*/ 302392 h 329271"/>
              <a:gd name="connsiteX4" fmla="*/ 2438237 w 4831279"/>
              <a:gd name="connsiteY4" fmla="*/ 151196 h 329271"/>
              <a:gd name="connsiteX5" fmla="*/ 3577221 w 4831279"/>
              <a:gd name="connsiteY5" fmla="*/ 317511 h 329271"/>
              <a:gd name="connsiteX6" fmla="*/ 4645648 w 4831279"/>
              <a:gd name="connsiteY6" fmla="*/ 80638 h 329271"/>
              <a:gd name="connsiteX7" fmla="*/ 4691006 w 4831279"/>
              <a:gd name="connsiteY7" fmla="*/ 65518 h 329271"/>
              <a:gd name="connsiteX0" fmla="*/ 0 w 4929895"/>
              <a:gd name="connsiteY0" fmla="*/ 0 h 354470"/>
              <a:gd name="connsiteX1" fmla="*/ 218387 w 4929895"/>
              <a:gd name="connsiteY1" fmla="*/ 25199 h 354470"/>
              <a:gd name="connsiteX2" fmla="*/ 339714 w 4929895"/>
              <a:gd name="connsiteY2" fmla="*/ 176395 h 354470"/>
              <a:gd name="connsiteX3" fmla="*/ 1664976 w 4929895"/>
              <a:gd name="connsiteY3" fmla="*/ 327591 h 354470"/>
              <a:gd name="connsiteX4" fmla="*/ 2536853 w 4929895"/>
              <a:gd name="connsiteY4" fmla="*/ 176395 h 354470"/>
              <a:gd name="connsiteX5" fmla="*/ 3675837 w 4929895"/>
              <a:gd name="connsiteY5" fmla="*/ 342710 h 354470"/>
              <a:gd name="connsiteX6" fmla="*/ 4744264 w 4929895"/>
              <a:gd name="connsiteY6" fmla="*/ 105837 h 354470"/>
              <a:gd name="connsiteX7" fmla="*/ 4789622 w 4929895"/>
              <a:gd name="connsiteY7" fmla="*/ 90717 h 354470"/>
              <a:gd name="connsiteX0" fmla="*/ 0 w 4929895"/>
              <a:gd name="connsiteY0" fmla="*/ 0 h 354470"/>
              <a:gd name="connsiteX1" fmla="*/ 339714 w 4929895"/>
              <a:gd name="connsiteY1" fmla="*/ 176395 h 354470"/>
              <a:gd name="connsiteX2" fmla="*/ 1664976 w 4929895"/>
              <a:gd name="connsiteY2" fmla="*/ 327591 h 354470"/>
              <a:gd name="connsiteX3" fmla="*/ 2536853 w 4929895"/>
              <a:gd name="connsiteY3" fmla="*/ 176395 h 354470"/>
              <a:gd name="connsiteX4" fmla="*/ 3675837 w 4929895"/>
              <a:gd name="connsiteY4" fmla="*/ 342710 h 354470"/>
              <a:gd name="connsiteX5" fmla="*/ 4744264 w 4929895"/>
              <a:gd name="connsiteY5" fmla="*/ 105837 h 354470"/>
              <a:gd name="connsiteX6" fmla="*/ 4789622 w 4929895"/>
              <a:gd name="connsiteY6" fmla="*/ 90717 h 354470"/>
              <a:gd name="connsiteX0" fmla="*/ 0 w 4929895"/>
              <a:gd name="connsiteY0" fmla="*/ 0 h 354470"/>
              <a:gd name="connsiteX1" fmla="*/ 815314 w 4929895"/>
              <a:gd name="connsiteY1" fmla="*/ 176395 h 354470"/>
              <a:gd name="connsiteX2" fmla="*/ 1664976 w 4929895"/>
              <a:gd name="connsiteY2" fmla="*/ 327591 h 354470"/>
              <a:gd name="connsiteX3" fmla="*/ 2536853 w 4929895"/>
              <a:gd name="connsiteY3" fmla="*/ 176395 h 354470"/>
              <a:gd name="connsiteX4" fmla="*/ 3675837 w 4929895"/>
              <a:gd name="connsiteY4" fmla="*/ 342710 h 354470"/>
              <a:gd name="connsiteX5" fmla="*/ 4744264 w 4929895"/>
              <a:gd name="connsiteY5" fmla="*/ 105837 h 354470"/>
              <a:gd name="connsiteX6" fmla="*/ 4789622 w 4929895"/>
              <a:gd name="connsiteY6" fmla="*/ 90717 h 354470"/>
              <a:gd name="connsiteX0" fmla="*/ 0 w 5046368"/>
              <a:gd name="connsiteY0" fmla="*/ 67199 h 290632"/>
              <a:gd name="connsiteX1" fmla="*/ 931787 w 5046368"/>
              <a:gd name="connsiteY1" fmla="*/ 112557 h 290632"/>
              <a:gd name="connsiteX2" fmla="*/ 1781449 w 5046368"/>
              <a:gd name="connsiteY2" fmla="*/ 263753 h 290632"/>
              <a:gd name="connsiteX3" fmla="*/ 2653326 w 5046368"/>
              <a:gd name="connsiteY3" fmla="*/ 112557 h 290632"/>
              <a:gd name="connsiteX4" fmla="*/ 3792310 w 5046368"/>
              <a:gd name="connsiteY4" fmla="*/ 278872 h 290632"/>
              <a:gd name="connsiteX5" fmla="*/ 4860737 w 5046368"/>
              <a:gd name="connsiteY5" fmla="*/ 41999 h 290632"/>
              <a:gd name="connsiteX6" fmla="*/ 4906095 w 5046368"/>
              <a:gd name="connsiteY6" fmla="*/ 26879 h 290632"/>
              <a:gd name="connsiteX0" fmla="*/ 0 w 5046368"/>
              <a:gd name="connsiteY0" fmla="*/ 67199 h 290632"/>
              <a:gd name="connsiteX1" fmla="*/ 931787 w 5046368"/>
              <a:gd name="connsiteY1" fmla="*/ 112557 h 290632"/>
              <a:gd name="connsiteX2" fmla="*/ 1781449 w 5046368"/>
              <a:gd name="connsiteY2" fmla="*/ 263753 h 290632"/>
              <a:gd name="connsiteX3" fmla="*/ 2653326 w 5046368"/>
              <a:gd name="connsiteY3" fmla="*/ 112557 h 290632"/>
              <a:gd name="connsiteX4" fmla="*/ 3792310 w 5046368"/>
              <a:gd name="connsiteY4" fmla="*/ 278872 h 290632"/>
              <a:gd name="connsiteX5" fmla="*/ 4860737 w 5046368"/>
              <a:gd name="connsiteY5" fmla="*/ 41999 h 290632"/>
              <a:gd name="connsiteX6" fmla="*/ 4906095 w 5046368"/>
              <a:gd name="connsiteY6" fmla="*/ 26879 h 290632"/>
              <a:gd name="connsiteX0" fmla="*/ 0 w 5046368"/>
              <a:gd name="connsiteY0" fmla="*/ 67199 h 319191"/>
              <a:gd name="connsiteX1" fmla="*/ 931787 w 5046368"/>
              <a:gd name="connsiteY1" fmla="*/ 112557 h 319191"/>
              <a:gd name="connsiteX2" fmla="*/ 1781449 w 5046368"/>
              <a:gd name="connsiteY2" fmla="*/ 263753 h 319191"/>
              <a:gd name="connsiteX3" fmla="*/ 2653326 w 5046368"/>
              <a:gd name="connsiteY3" fmla="*/ 283912 h 319191"/>
              <a:gd name="connsiteX4" fmla="*/ 3792310 w 5046368"/>
              <a:gd name="connsiteY4" fmla="*/ 278872 h 319191"/>
              <a:gd name="connsiteX5" fmla="*/ 4860737 w 5046368"/>
              <a:gd name="connsiteY5" fmla="*/ 41999 h 319191"/>
              <a:gd name="connsiteX6" fmla="*/ 4906095 w 5046368"/>
              <a:gd name="connsiteY6" fmla="*/ 26879 h 319191"/>
              <a:gd name="connsiteX0" fmla="*/ 0 w 5046368"/>
              <a:gd name="connsiteY0" fmla="*/ 126837 h 1188568"/>
              <a:gd name="connsiteX1" fmla="*/ 931787 w 5046368"/>
              <a:gd name="connsiteY1" fmla="*/ 172195 h 1188568"/>
              <a:gd name="connsiteX2" fmla="*/ 1781449 w 5046368"/>
              <a:gd name="connsiteY2" fmla="*/ 1160009 h 1188568"/>
              <a:gd name="connsiteX3" fmla="*/ 2653326 w 5046368"/>
              <a:gd name="connsiteY3" fmla="*/ 343550 h 1188568"/>
              <a:gd name="connsiteX4" fmla="*/ 3792310 w 5046368"/>
              <a:gd name="connsiteY4" fmla="*/ 338510 h 1188568"/>
              <a:gd name="connsiteX5" fmla="*/ 4860737 w 5046368"/>
              <a:gd name="connsiteY5" fmla="*/ 101637 h 1188568"/>
              <a:gd name="connsiteX6" fmla="*/ 4906095 w 5046368"/>
              <a:gd name="connsiteY6" fmla="*/ 86517 h 1188568"/>
              <a:gd name="connsiteX0" fmla="*/ 0 w 5046368"/>
              <a:gd name="connsiteY0" fmla="*/ 67199 h 1223008"/>
              <a:gd name="connsiteX1" fmla="*/ 868697 w 5046368"/>
              <a:gd name="connsiteY1" fmla="*/ 1019733 h 1223008"/>
              <a:gd name="connsiteX2" fmla="*/ 1781449 w 5046368"/>
              <a:gd name="connsiteY2" fmla="*/ 1100371 h 1223008"/>
              <a:gd name="connsiteX3" fmla="*/ 2653326 w 5046368"/>
              <a:gd name="connsiteY3" fmla="*/ 283912 h 1223008"/>
              <a:gd name="connsiteX4" fmla="*/ 3792310 w 5046368"/>
              <a:gd name="connsiteY4" fmla="*/ 278872 h 1223008"/>
              <a:gd name="connsiteX5" fmla="*/ 4860737 w 5046368"/>
              <a:gd name="connsiteY5" fmla="*/ 41999 h 1223008"/>
              <a:gd name="connsiteX6" fmla="*/ 4906095 w 5046368"/>
              <a:gd name="connsiteY6" fmla="*/ 26879 h 1223008"/>
              <a:gd name="connsiteX0" fmla="*/ 0 w 5046368"/>
              <a:gd name="connsiteY0" fmla="*/ 974375 h 1223008"/>
              <a:gd name="connsiteX1" fmla="*/ 868697 w 5046368"/>
              <a:gd name="connsiteY1" fmla="*/ 1019733 h 1223008"/>
              <a:gd name="connsiteX2" fmla="*/ 1781449 w 5046368"/>
              <a:gd name="connsiteY2" fmla="*/ 1100371 h 1223008"/>
              <a:gd name="connsiteX3" fmla="*/ 2653326 w 5046368"/>
              <a:gd name="connsiteY3" fmla="*/ 283912 h 1223008"/>
              <a:gd name="connsiteX4" fmla="*/ 3792310 w 5046368"/>
              <a:gd name="connsiteY4" fmla="*/ 278872 h 1223008"/>
              <a:gd name="connsiteX5" fmla="*/ 4860737 w 5046368"/>
              <a:gd name="connsiteY5" fmla="*/ 41999 h 1223008"/>
              <a:gd name="connsiteX6" fmla="*/ 4906095 w 5046368"/>
              <a:gd name="connsiteY6" fmla="*/ 26879 h 1223008"/>
              <a:gd name="connsiteX0" fmla="*/ 0 w 5046368"/>
              <a:gd name="connsiteY0" fmla="*/ 974375 h 1209568"/>
              <a:gd name="connsiteX1" fmla="*/ 868697 w 5046368"/>
              <a:gd name="connsiteY1" fmla="*/ 1019733 h 1209568"/>
              <a:gd name="connsiteX2" fmla="*/ 1781449 w 5046368"/>
              <a:gd name="connsiteY2" fmla="*/ 1100371 h 1209568"/>
              <a:gd name="connsiteX3" fmla="*/ 2779505 w 5046368"/>
              <a:gd name="connsiteY3" fmla="*/ 364550 h 1209568"/>
              <a:gd name="connsiteX4" fmla="*/ 3792310 w 5046368"/>
              <a:gd name="connsiteY4" fmla="*/ 278872 h 1209568"/>
              <a:gd name="connsiteX5" fmla="*/ 4860737 w 5046368"/>
              <a:gd name="connsiteY5" fmla="*/ 41999 h 1209568"/>
              <a:gd name="connsiteX6" fmla="*/ 4906095 w 5046368"/>
              <a:gd name="connsiteY6" fmla="*/ 26879 h 1209568"/>
              <a:gd name="connsiteX0" fmla="*/ 0 w 5046368"/>
              <a:gd name="connsiteY0" fmla="*/ 974375 h 1275086"/>
              <a:gd name="connsiteX1" fmla="*/ 868697 w 5046368"/>
              <a:gd name="connsiteY1" fmla="*/ 1019733 h 1275086"/>
              <a:gd name="connsiteX2" fmla="*/ 1946453 w 5046368"/>
              <a:gd name="connsiteY2" fmla="*/ 1165889 h 1275086"/>
              <a:gd name="connsiteX3" fmla="*/ 2779505 w 5046368"/>
              <a:gd name="connsiteY3" fmla="*/ 364550 h 1275086"/>
              <a:gd name="connsiteX4" fmla="*/ 3792310 w 5046368"/>
              <a:gd name="connsiteY4" fmla="*/ 278872 h 1275086"/>
              <a:gd name="connsiteX5" fmla="*/ 4860737 w 5046368"/>
              <a:gd name="connsiteY5" fmla="*/ 41999 h 1275086"/>
              <a:gd name="connsiteX6" fmla="*/ 4906095 w 5046368"/>
              <a:gd name="connsiteY6" fmla="*/ 26879 h 1275086"/>
              <a:gd name="connsiteX0" fmla="*/ 0 w 5046368"/>
              <a:gd name="connsiteY0" fmla="*/ 974375 h 1167569"/>
              <a:gd name="connsiteX1" fmla="*/ 868697 w 5046368"/>
              <a:gd name="connsiteY1" fmla="*/ 1019733 h 1167569"/>
              <a:gd name="connsiteX2" fmla="*/ 1946453 w 5046368"/>
              <a:gd name="connsiteY2" fmla="*/ 1165889 h 1167569"/>
              <a:gd name="connsiteX3" fmla="*/ 3099806 w 5046368"/>
              <a:gd name="connsiteY3" fmla="*/ 1019733 h 1167569"/>
              <a:gd name="connsiteX4" fmla="*/ 3792310 w 5046368"/>
              <a:gd name="connsiteY4" fmla="*/ 278872 h 1167569"/>
              <a:gd name="connsiteX5" fmla="*/ 4860737 w 5046368"/>
              <a:gd name="connsiteY5" fmla="*/ 41999 h 1167569"/>
              <a:gd name="connsiteX6" fmla="*/ 4906095 w 5046368"/>
              <a:gd name="connsiteY6" fmla="*/ 26879 h 1167569"/>
              <a:gd name="connsiteX0" fmla="*/ 0 w 5046368"/>
              <a:gd name="connsiteY0" fmla="*/ 974375 h 1167569"/>
              <a:gd name="connsiteX1" fmla="*/ 868697 w 5046368"/>
              <a:gd name="connsiteY1" fmla="*/ 1019733 h 1167569"/>
              <a:gd name="connsiteX2" fmla="*/ 1946453 w 5046368"/>
              <a:gd name="connsiteY2" fmla="*/ 1165889 h 1167569"/>
              <a:gd name="connsiteX3" fmla="*/ 3167749 w 5046368"/>
              <a:gd name="connsiteY3" fmla="*/ 1019733 h 1167569"/>
              <a:gd name="connsiteX4" fmla="*/ 3792310 w 5046368"/>
              <a:gd name="connsiteY4" fmla="*/ 278872 h 1167569"/>
              <a:gd name="connsiteX5" fmla="*/ 4860737 w 5046368"/>
              <a:gd name="connsiteY5" fmla="*/ 41999 h 1167569"/>
              <a:gd name="connsiteX6" fmla="*/ 4906095 w 5046368"/>
              <a:gd name="connsiteY6" fmla="*/ 26879 h 1167569"/>
              <a:gd name="connsiteX0" fmla="*/ 0 w 4860737"/>
              <a:gd name="connsiteY0" fmla="*/ 932376 h 1125570"/>
              <a:gd name="connsiteX1" fmla="*/ 868697 w 4860737"/>
              <a:gd name="connsiteY1" fmla="*/ 977734 h 1125570"/>
              <a:gd name="connsiteX2" fmla="*/ 1946453 w 4860737"/>
              <a:gd name="connsiteY2" fmla="*/ 1123890 h 1125570"/>
              <a:gd name="connsiteX3" fmla="*/ 3167749 w 4860737"/>
              <a:gd name="connsiteY3" fmla="*/ 977734 h 1125570"/>
              <a:gd name="connsiteX4" fmla="*/ 3792310 w 4860737"/>
              <a:gd name="connsiteY4" fmla="*/ 236873 h 1125570"/>
              <a:gd name="connsiteX5" fmla="*/ 4860737 w 4860737"/>
              <a:gd name="connsiteY5" fmla="*/ 0 h 1125570"/>
              <a:gd name="connsiteX0" fmla="*/ 0 w 4933466"/>
              <a:gd name="connsiteY0" fmla="*/ 932376 h 1211248"/>
              <a:gd name="connsiteX1" fmla="*/ 868697 w 4933466"/>
              <a:gd name="connsiteY1" fmla="*/ 977734 h 1211248"/>
              <a:gd name="connsiteX2" fmla="*/ 1946453 w 4933466"/>
              <a:gd name="connsiteY2" fmla="*/ 1123890 h 1211248"/>
              <a:gd name="connsiteX3" fmla="*/ 3167749 w 4933466"/>
              <a:gd name="connsiteY3" fmla="*/ 977734 h 1211248"/>
              <a:gd name="connsiteX4" fmla="*/ 4651301 w 4933466"/>
              <a:gd name="connsiteY4" fmla="*/ 1048292 h 1211248"/>
              <a:gd name="connsiteX5" fmla="*/ 4860737 w 4933466"/>
              <a:gd name="connsiteY5" fmla="*/ 0 h 1211248"/>
              <a:gd name="connsiteX0" fmla="*/ 0 w 4651301"/>
              <a:gd name="connsiteY0" fmla="*/ 0 h 278872"/>
              <a:gd name="connsiteX1" fmla="*/ 868697 w 4651301"/>
              <a:gd name="connsiteY1" fmla="*/ 45358 h 278872"/>
              <a:gd name="connsiteX2" fmla="*/ 1946453 w 4651301"/>
              <a:gd name="connsiteY2" fmla="*/ 191514 h 278872"/>
              <a:gd name="connsiteX3" fmla="*/ 3167749 w 4651301"/>
              <a:gd name="connsiteY3" fmla="*/ 45358 h 278872"/>
              <a:gd name="connsiteX4" fmla="*/ 4651301 w 4651301"/>
              <a:gd name="connsiteY4" fmla="*/ 115916 h 278872"/>
              <a:gd name="connsiteX0" fmla="*/ 0 w 4835717"/>
              <a:gd name="connsiteY0" fmla="*/ 0 h 278872"/>
              <a:gd name="connsiteX1" fmla="*/ 868697 w 4835717"/>
              <a:gd name="connsiteY1" fmla="*/ 45358 h 278872"/>
              <a:gd name="connsiteX2" fmla="*/ 1946453 w 4835717"/>
              <a:gd name="connsiteY2" fmla="*/ 191514 h 278872"/>
              <a:gd name="connsiteX3" fmla="*/ 3167749 w 4835717"/>
              <a:gd name="connsiteY3" fmla="*/ 45358 h 278872"/>
              <a:gd name="connsiteX4" fmla="*/ 4835717 w 4835717"/>
              <a:gd name="connsiteY4" fmla="*/ 115916 h 278872"/>
              <a:gd name="connsiteX0" fmla="*/ 0 w 4835717"/>
              <a:gd name="connsiteY0" fmla="*/ 0 h 208314"/>
              <a:gd name="connsiteX1" fmla="*/ 868697 w 4835717"/>
              <a:gd name="connsiteY1" fmla="*/ 45358 h 208314"/>
              <a:gd name="connsiteX2" fmla="*/ 1946453 w 4835717"/>
              <a:gd name="connsiteY2" fmla="*/ 191514 h 208314"/>
              <a:gd name="connsiteX3" fmla="*/ 3167749 w 4835717"/>
              <a:gd name="connsiteY3" fmla="*/ 45358 h 208314"/>
              <a:gd name="connsiteX4" fmla="*/ 4835717 w 4835717"/>
              <a:gd name="connsiteY4" fmla="*/ 115916 h 208314"/>
              <a:gd name="connsiteX0" fmla="*/ 0 w 4835717"/>
              <a:gd name="connsiteY0" fmla="*/ 0 h 1131450"/>
              <a:gd name="connsiteX1" fmla="*/ 868697 w 4835717"/>
              <a:gd name="connsiteY1" fmla="*/ 45358 h 1131450"/>
              <a:gd name="connsiteX2" fmla="*/ 1946453 w 4835717"/>
              <a:gd name="connsiteY2" fmla="*/ 191514 h 1131450"/>
              <a:gd name="connsiteX3" fmla="*/ 3259958 w 4835717"/>
              <a:gd name="connsiteY3" fmla="*/ 1118850 h 1131450"/>
              <a:gd name="connsiteX4" fmla="*/ 4835717 w 4835717"/>
              <a:gd name="connsiteY4" fmla="*/ 115916 h 1131450"/>
              <a:gd name="connsiteX0" fmla="*/ 0 w 4835717"/>
              <a:gd name="connsiteY0" fmla="*/ 0 h 1201168"/>
              <a:gd name="connsiteX1" fmla="*/ 868697 w 4835717"/>
              <a:gd name="connsiteY1" fmla="*/ 45358 h 1201168"/>
              <a:gd name="connsiteX2" fmla="*/ 2184253 w 4835717"/>
              <a:gd name="connsiteY2" fmla="*/ 609823 h 1201168"/>
              <a:gd name="connsiteX3" fmla="*/ 3259958 w 4835717"/>
              <a:gd name="connsiteY3" fmla="*/ 1118850 h 1201168"/>
              <a:gd name="connsiteX4" fmla="*/ 4835717 w 4835717"/>
              <a:gd name="connsiteY4" fmla="*/ 115916 h 1201168"/>
              <a:gd name="connsiteX0" fmla="*/ 0 w 4665860"/>
              <a:gd name="connsiteY0" fmla="*/ 0 h 1200328"/>
              <a:gd name="connsiteX1" fmla="*/ 868697 w 4665860"/>
              <a:gd name="connsiteY1" fmla="*/ 45358 h 1200328"/>
              <a:gd name="connsiteX2" fmla="*/ 2184253 w 4665860"/>
              <a:gd name="connsiteY2" fmla="*/ 609823 h 1200328"/>
              <a:gd name="connsiteX3" fmla="*/ 3259958 w 4665860"/>
              <a:gd name="connsiteY3" fmla="*/ 1118850 h 1200328"/>
              <a:gd name="connsiteX4" fmla="*/ 4665860 w 4665860"/>
              <a:gd name="connsiteY4" fmla="*/ 1098690 h 1200328"/>
              <a:gd name="connsiteX0" fmla="*/ 0 w 4665860"/>
              <a:gd name="connsiteY0" fmla="*/ 0 h 1351524"/>
              <a:gd name="connsiteX1" fmla="*/ 868697 w 4665860"/>
              <a:gd name="connsiteY1" fmla="*/ 45358 h 1351524"/>
              <a:gd name="connsiteX2" fmla="*/ 2184253 w 4665860"/>
              <a:gd name="connsiteY2" fmla="*/ 609823 h 1351524"/>
              <a:gd name="connsiteX3" fmla="*/ 3114367 w 4665860"/>
              <a:gd name="connsiteY3" fmla="*/ 1270046 h 1351524"/>
              <a:gd name="connsiteX4" fmla="*/ 4665860 w 4665860"/>
              <a:gd name="connsiteY4" fmla="*/ 1098690 h 1351524"/>
              <a:gd name="connsiteX0" fmla="*/ 0 w 4665860"/>
              <a:gd name="connsiteY0" fmla="*/ 0 h 1366643"/>
              <a:gd name="connsiteX1" fmla="*/ 868697 w 4665860"/>
              <a:gd name="connsiteY1" fmla="*/ 45358 h 1366643"/>
              <a:gd name="connsiteX2" fmla="*/ 2038662 w 4665860"/>
              <a:gd name="connsiteY2" fmla="*/ 519105 h 1366643"/>
              <a:gd name="connsiteX3" fmla="*/ 3114367 w 4665860"/>
              <a:gd name="connsiteY3" fmla="*/ 1270046 h 1366643"/>
              <a:gd name="connsiteX4" fmla="*/ 4665860 w 4665860"/>
              <a:gd name="connsiteY4" fmla="*/ 1098690 h 1366643"/>
              <a:gd name="connsiteX0" fmla="*/ 0 w 4665860"/>
              <a:gd name="connsiteY0" fmla="*/ 0 h 1679115"/>
              <a:gd name="connsiteX1" fmla="*/ 868697 w 4665860"/>
              <a:gd name="connsiteY1" fmla="*/ 45358 h 1679115"/>
              <a:gd name="connsiteX2" fmla="*/ 2038662 w 4665860"/>
              <a:gd name="connsiteY2" fmla="*/ 519105 h 1679115"/>
              <a:gd name="connsiteX3" fmla="*/ 3187163 w 4665860"/>
              <a:gd name="connsiteY3" fmla="*/ 1582518 h 1679115"/>
              <a:gd name="connsiteX4" fmla="*/ 4665860 w 4665860"/>
              <a:gd name="connsiteY4" fmla="*/ 1098690 h 1679115"/>
              <a:gd name="connsiteX0" fmla="*/ 0 w 4665860"/>
              <a:gd name="connsiteY0" fmla="*/ 0 h 2897082"/>
              <a:gd name="connsiteX1" fmla="*/ 868697 w 4665860"/>
              <a:gd name="connsiteY1" fmla="*/ 45358 h 2897082"/>
              <a:gd name="connsiteX2" fmla="*/ 2562792 w 4665860"/>
              <a:gd name="connsiteY2" fmla="*/ 2640889 h 2897082"/>
              <a:gd name="connsiteX3" fmla="*/ 3187163 w 4665860"/>
              <a:gd name="connsiteY3" fmla="*/ 1582518 h 2897082"/>
              <a:gd name="connsiteX4" fmla="*/ 4665860 w 4665860"/>
              <a:gd name="connsiteY4" fmla="*/ 1098690 h 2897082"/>
              <a:gd name="connsiteX0" fmla="*/ 0 w 4665860"/>
              <a:gd name="connsiteY0" fmla="*/ 0 h 2782005"/>
              <a:gd name="connsiteX1" fmla="*/ 165004 w 4665860"/>
              <a:gd name="connsiteY1" fmla="*/ 2429215 h 2782005"/>
              <a:gd name="connsiteX2" fmla="*/ 2562792 w 4665860"/>
              <a:gd name="connsiteY2" fmla="*/ 2640889 h 2782005"/>
              <a:gd name="connsiteX3" fmla="*/ 3187163 w 4665860"/>
              <a:gd name="connsiteY3" fmla="*/ 1582518 h 2782005"/>
              <a:gd name="connsiteX4" fmla="*/ 4665860 w 4665860"/>
              <a:gd name="connsiteY4" fmla="*/ 1098690 h 2782005"/>
              <a:gd name="connsiteX0" fmla="*/ 0 w 4500856"/>
              <a:gd name="connsiteY0" fmla="*/ 1330525 h 1683315"/>
              <a:gd name="connsiteX1" fmla="*/ 2397788 w 4500856"/>
              <a:gd name="connsiteY1" fmla="*/ 1542199 h 1683315"/>
              <a:gd name="connsiteX2" fmla="*/ 3022159 w 4500856"/>
              <a:gd name="connsiteY2" fmla="*/ 483828 h 1683315"/>
              <a:gd name="connsiteX3" fmla="*/ 4500856 w 4500856"/>
              <a:gd name="connsiteY3" fmla="*/ 0 h 1683315"/>
              <a:gd name="connsiteX0" fmla="*/ 0 w 4500856"/>
              <a:gd name="connsiteY0" fmla="*/ 1330525 h 1683315"/>
              <a:gd name="connsiteX1" fmla="*/ 2397788 w 4500856"/>
              <a:gd name="connsiteY1" fmla="*/ 1542199 h 1683315"/>
              <a:gd name="connsiteX2" fmla="*/ 3303635 w 4500856"/>
              <a:gd name="connsiteY2" fmla="*/ 483828 h 1683315"/>
              <a:gd name="connsiteX3" fmla="*/ 4500856 w 4500856"/>
              <a:gd name="connsiteY3" fmla="*/ 0 h 1683315"/>
              <a:gd name="connsiteX0" fmla="*/ 0 w 4500856"/>
              <a:gd name="connsiteY0" fmla="*/ 1330525 h 1673235"/>
              <a:gd name="connsiteX1" fmla="*/ 2397788 w 4500856"/>
              <a:gd name="connsiteY1" fmla="*/ 1542199 h 1673235"/>
              <a:gd name="connsiteX2" fmla="*/ 3454080 w 4500856"/>
              <a:gd name="connsiteY2" fmla="*/ 544307 h 1673235"/>
              <a:gd name="connsiteX3" fmla="*/ 4500856 w 4500856"/>
              <a:gd name="connsiteY3" fmla="*/ 0 h 1673235"/>
              <a:gd name="connsiteX0" fmla="*/ 0 w 4500856"/>
              <a:gd name="connsiteY0" fmla="*/ 1330525 h 1567398"/>
              <a:gd name="connsiteX1" fmla="*/ 2703532 w 4500856"/>
              <a:gd name="connsiteY1" fmla="*/ 1436362 h 1567398"/>
              <a:gd name="connsiteX2" fmla="*/ 3454080 w 4500856"/>
              <a:gd name="connsiteY2" fmla="*/ 544307 h 1567398"/>
              <a:gd name="connsiteX3" fmla="*/ 4500856 w 4500856"/>
              <a:gd name="connsiteY3" fmla="*/ 0 h 1567398"/>
              <a:gd name="connsiteX0" fmla="*/ 0 w 4714538"/>
              <a:gd name="connsiteY0" fmla="*/ 1330525 h 1467441"/>
              <a:gd name="connsiteX1" fmla="*/ 2703532 w 4714538"/>
              <a:gd name="connsiteY1" fmla="*/ 1436362 h 1467441"/>
              <a:gd name="connsiteX2" fmla="*/ 4414984 w 4714538"/>
              <a:gd name="connsiteY2" fmla="*/ 1144051 h 1467441"/>
              <a:gd name="connsiteX3" fmla="*/ 4500856 w 4714538"/>
              <a:gd name="connsiteY3" fmla="*/ 0 h 1467441"/>
              <a:gd name="connsiteX0" fmla="*/ 0 w 4414984"/>
              <a:gd name="connsiteY0" fmla="*/ 186474 h 323390"/>
              <a:gd name="connsiteX1" fmla="*/ 2703532 w 4414984"/>
              <a:gd name="connsiteY1" fmla="*/ 292311 h 323390"/>
              <a:gd name="connsiteX2" fmla="*/ 4414984 w 4414984"/>
              <a:gd name="connsiteY2" fmla="*/ 0 h 323390"/>
              <a:gd name="connsiteX0" fmla="*/ 0 w 4580412"/>
              <a:gd name="connsiteY0" fmla="*/ 0 h 360345"/>
              <a:gd name="connsiteX1" fmla="*/ 2703532 w 4580412"/>
              <a:gd name="connsiteY1" fmla="*/ 105837 h 360345"/>
              <a:gd name="connsiteX2" fmla="*/ 4580412 w 4580412"/>
              <a:gd name="connsiteY2" fmla="*/ 120951 h 360345"/>
              <a:gd name="connsiteX0" fmla="*/ 0 w 4580412"/>
              <a:gd name="connsiteY0" fmla="*/ 32756 h 158752"/>
              <a:gd name="connsiteX1" fmla="*/ 2703532 w 4580412"/>
              <a:gd name="connsiteY1" fmla="*/ 138593 h 158752"/>
              <a:gd name="connsiteX2" fmla="*/ 4580412 w 4580412"/>
              <a:gd name="connsiteY2" fmla="*/ 153707 h 158752"/>
              <a:gd name="connsiteX0" fmla="*/ 0 w 4580412"/>
              <a:gd name="connsiteY0" fmla="*/ 32756 h 153707"/>
              <a:gd name="connsiteX1" fmla="*/ 2625413 w 4580412"/>
              <a:gd name="connsiteY1" fmla="*/ 42838 h 153707"/>
              <a:gd name="connsiteX2" fmla="*/ 4580412 w 4580412"/>
              <a:gd name="connsiteY2" fmla="*/ 153707 h 153707"/>
              <a:gd name="connsiteX0" fmla="*/ 111305 w 4691717"/>
              <a:gd name="connsiteY0" fmla="*/ 81226 h 202177"/>
              <a:gd name="connsiteX1" fmla="*/ 437569 w 4691717"/>
              <a:gd name="connsiteY1" fmla="*/ 1680 h 202177"/>
              <a:gd name="connsiteX2" fmla="*/ 2736718 w 4691717"/>
              <a:gd name="connsiteY2" fmla="*/ 91308 h 202177"/>
              <a:gd name="connsiteX3" fmla="*/ 4691717 w 4691717"/>
              <a:gd name="connsiteY3" fmla="*/ 202177 h 202177"/>
              <a:gd name="connsiteX0" fmla="*/ 0 w 5030745"/>
              <a:gd name="connsiteY0" fmla="*/ 50988 h 202177"/>
              <a:gd name="connsiteX1" fmla="*/ 776597 w 5030745"/>
              <a:gd name="connsiteY1" fmla="*/ 1680 h 202177"/>
              <a:gd name="connsiteX2" fmla="*/ 3075746 w 5030745"/>
              <a:gd name="connsiteY2" fmla="*/ 91308 h 202177"/>
              <a:gd name="connsiteX3" fmla="*/ 5030745 w 5030745"/>
              <a:gd name="connsiteY3" fmla="*/ 202177 h 20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0745" h="202177">
                <a:moveTo>
                  <a:pt x="0" y="50988"/>
                </a:moveTo>
                <a:cubicBezTo>
                  <a:pt x="10722" y="51170"/>
                  <a:pt x="339028" y="0"/>
                  <a:pt x="776597" y="1680"/>
                </a:cubicBezTo>
                <a:lnTo>
                  <a:pt x="3075746" y="91308"/>
                </a:lnTo>
                <a:cubicBezTo>
                  <a:pt x="3784771" y="124724"/>
                  <a:pt x="4694428" y="48470"/>
                  <a:pt x="5030745" y="202177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 smtClean="0"/>
          </a:p>
        </p:txBody>
      </p:sp>
      <p:sp>
        <p:nvSpPr>
          <p:cNvPr id="125" name="Freeform 124"/>
          <p:cNvSpPr/>
          <p:nvPr/>
        </p:nvSpPr>
        <p:spPr bwMode="auto">
          <a:xfrm rot="16200000">
            <a:off x="575442" y="3277406"/>
            <a:ext cx="5517513" cy="202177"/>
          </a:xfrm>
          <a:custGeom>
            <a:avLst/>
            <a:gdLst>
              <a:gd name="connsiteX0" fmla="*/ 0 w 3930166"/>
              <a:gd name="connsiteY0" fmla="*/ 107517 h 290632"/>
              <a:gd name="connsiteX1" fmla="*/ 665247 w 3930166"/>
              <a:gd name="connsiteY1" fmla="*/ 263753 h 290632"/>
              <a:gd name="connsiteX2" fmla="*/ 1537124 w 3930166"/>
              <a:gd name="connsiteY2" fmla="*/ 112557 h 290632"/>
              <a:gd name="connsiteX3" fmla="*/ 2676108 w 3930166"/>
              <a:gd name="connsiteY3" fmla="*/ 278872 h 290632"/>
              <a:gd name="connsiteX4" fmla="*/ 3744535 w 3930166"/>
              <a:gd name="connsiteY4" fmla="*/ 41999 h 290632"/>
              <a:gd name="connsiteX5" fmla="*/ 3789893 w 3930166"/>
              <a:gd name="connsiteY5" fmla="*/ 26879 h 290632"/>
              <a:gd name="connsiteX0" fmla="*/ 770890 w 4701056"/>
              <a:gd name="connsiteY0" fmla="*/ 107517 h 290632"/>
              <a:gd name="connsiteX1" fmla="*/ 110875 w 4701056"/>
              <a:gd name="connsiteY1" fmla="*/ 112557 h 290632"/>
              <a:gd name="connsiteX2" fmla="*/ 1436137 w 4701056"/>
              <a:gd name="connsiteY2" fmla="*/ 263753 h 290632"/>
              <a:gd name="connsiteX3" fmla="*/ 2308014 w 4701056"/>
              <a:gd name="connsiteY3" fmla="*/ 112557 h 290632"/>
              <a:gd name="connsiteX4" fmla="*/ 3446998 w 4701056"/>
              <a:gd name="connsiteY4" fmla="*/ 278872 h 290632"/>
              <a:gd name="connsiteX5" fmla="*/ 4515425 w 4701056"/>
              <a:gd name="connsiteY5" fmla="*/ 41999 h 290632"/>
              <a:gd name="connsiteX6" fmla="*/ 4560783 w 4701056"/>
              <a:gd name="connsiteY6" fmla="*/ 26879 h 290632"/>
              <a:gd name="connsiteX0" fmla="*/ 901113 w 4831279"/>
              <a:gd name="connsiteY0" fmla="*/ 146156 h 329271"/>
              <a:gd name="connsiteX1" fmla="*/ 119771 w 4831279"/>
              <a:gd name="connsiteY1" fmla="*/ 0 h 329271"/>
              <a:gd name="connsiteX2" fmla="*/ 241098 w 4831279"/>
              <a:gd name="connsiteY2" fmla="*/ 151196 h 329271"/>
              <a:gd name="connsiteX3" fmla="*/ 1566360 w 4831279"/>
              <a:gd name="connsiteY3" fmla="*/ 302392 h 329271"/>
              <a:gd name="connsiteX4" fmla="*/ 2438237 w 4831279"/>
              <a:gd name="connsiteY4" fmla="*/ 151196 h 329271"/>
              <a:gd name="connsiteX5" fmla="*/ 3577221 w 4831279"/>
              <a:gd name="connsiteY5" fmla="*/ 317511 h 329271"/>
              <a:gd name="connsiteX6" fmla="*/ 4645648 w 4831279"/>
              <a:gd name="connsiteY6" fmla="*/ 80638 h 329271"/>
              <a:gd name="connsiteX7" fmla="*/ 4691006 w 4831279"/>
              <a:gd name="connsiteY7" fmla="*/ 65518 h 329271"/>
              <a:gd name="connsiteX0" fmla="*/ 0 w 4929895"/>
              <a:gd name="connsiteY0" fmla="*/ 0 h 354470"/>
              <a:gd name="connsiteX1" fmla="*/ 218387 w 4929895"/>
              <a:gd name="connsiteY1" fmla="*/ 25199 h 354470"/>
              <a:gd name="connsiteX2" fmla="*/ 339714 w 4929895"/>
              <a:gd name="connsiteY2" fmla="*/ 176395 h 354470"/>
              <a:gd name="connsiteX3" fmla="*/ 1664976 w 4929895"/>
              <a:gd name="connsiteY3" fmla="*/ 327591 h 354470"/>
              <a:gd name="connsiteX4" fmla="*/ 2536853 w 4929895"/>
              <a:gd name="connsiteY4" fmla="*/ 176395 h 354470"/>
              <a:gd name="connsiteX5" fmla="*/ 3675837 w 4929895"/>
              <a:gd name="connsiteY5" fmla="*/ 342710 h 354470"/>
              <a:gd name="connsiteX6" fmla="*/ 4744264 w 4929895"/>
              <a:gd name="connsiteY6" fmla="*/ 105837 h 354470"/>
              <a:gd name="connsiteX7" fmla="*/ 4789622 w 4929895"/>
              <a:gd name="connsiteY7" fmla="*/ 90717 h 354470"/>
              <a:gd name="connsiteX0" fmla="*/ 0 w 4929895"/>
              <a:gd name="connsiteY0" fmla="*/ 0 h 354470"/>
              <a:gd name="connsiteX1" fmla="*/ 339714 w 4929895"/>
              <a:gd name="connsiteY1" fmla="*/ 176395 h 354470"/>
              <a:gd name="connsiteX2" fmla="*/ 1664976 w 4929895"/>
              <a:gd name="connsiteY2" fmla="*/ 327591 h 354470"/>
              <a:gd name="connsiteX3" fmla="*/ 2536853 w 4929895"/>
              <a:gd name="connsiteY3" fmla="*/ 176395 h 354470"/>
              <a:gd name="connsiteX4" fmla="*/ 3675837 w 4929895"/>
              <a:gd name="connsiteY4" fmla="*/ 342710 h 354470"/>
              <a:gd name="connsiteX5" fmla="*/ 4744264 w 4929895"/>
              <a:gd name="connsiteY5" fmla="*/ 105837 h 354470"/>
              <a:gd name="connsiteX6" fmla="*/ 4789622 w 4929895"/>
              <a:gd name="connsiteY6" fmla="*/ 90717 h 354470"/>
              <a:gd name="connsiteX0" fmla="*/ 0 w 4929895"/>
              <a:gd name="connsiteY0" fmla="*/ 0 h 354470"/>
              <a:gd name="connsiteX1" fmla="*/ 815314 w 4929895"/>
              <a:gd name="connsiteY1" fmla="*/ 176395 h 354470"/>
              <a:gd name="connsiteX2" fmla="*/ 1664976 w 4929895"/>
              <a:gd name="connsiteY2" fmla="*/ 327591 h 354470"/>
              <a:gd name="connsiteX3" fmla="*/ 2536853 w 4929895"/>
              <a:gd name="connsiteY3" fmla="*/ 176395 h 354470"/>
              <a:gd name="connsiteX4" fmla="*/ 3675837 w 4929895"/>
              <a:gd name="connsiteY4" fmla="*/ 342710 h 354470"/>
              <a:gd name="connsiteX5" fmla="*/ 4744264 w 4929895"/>
              <a:gd name="connsiteY5" fmla="*/ 105837 h 354470"/>
              <a:gd name="connsiteX6" fmla="*/ 4789622 w 4929895"/>
              <a:gd name="connsiteY6" fmla="*/ 90717 h 354470"/>
              <a:gd name="connsiteX0" fmla="*/ 0 w 5046368"/>
              <a:gd name="connsiteY0" fmla="*/ 67199 h 290632"/>
              <a:gd name="connsiteX1" fmla="*/ 931787 w 5046368"/>
              <a:gd name="connsiteY1" fmla="*/ 112557 h 290632"/>
              <a:gd name="connsiteX2" fmla="*/ 1781449 w 5046368"/>
              <a:gd name="connsiteY2" fmla="*/ 263753 h 290632"/>
              <a:gd name="connsiteX3" fmla="*/ 2653326 w 5046368"/>
              <a:gd name="connsiteY3" fmla="*/ 112557 h 290632"/>
              <a:gd name="connsiteX4" fmla="*/ 3792310 w 5046368"/>
              <a:gd name="connsiteY4" fmla="*/ 278872 h 290632"/>
              <a:gd name="connsiteX5" fmla="*/ 4860737 w 5046368"/>
              <a:gd name="connsiteY5" fmla="*/ 41999 h 290632"/>
              <a:gd name="connsiteX6" fmla="*/ 4906095 w 5046368"/>
              <a:gd name="connsiteY6" fmla="*/ 26879 h 290632"/>
              <a:gd name="connsiteX0" fmla="*/ 0 w 5046368"/>
              <a:gd name="connsiteY0" fmla="*/ 67199 h 290632"/>
              <a:gd name="connsiteX1" fmla="*/ 931787 w 5046368"/>
              <a:gd name="connsiteY1" fmla="*/ 112557 h 290632"/>
              <a:gd name="connsiteX2" fmla="*/ 1781449 w 5046368"/>
              <a:gd name="connsiteY2" fmla="*/ 263753 h 290632"/>
              <a:gd name="connsiteX3" fmla="*/ 2653326 w 5046368"/>
              <a:gd name="connsiteY3" fmla="*/ 112557 h 290632"/>
              <a:gd name="connsiteX4" fmla="*/ 3792310 w 5046368"/>
              <a:gd name="connsiteY4" fmla="*/ 278872 h 290632"/>
              <a:gd name="connsiteX5" fmla="*/ 4860737 w 5046368"/>
              <a:gd name="connsiteY5" fmla="*/ 41999 h 290632"/>
              <a:gd name="connsiteX6" fmla="*/ 4906095 w 5046368"/>
              <a:gd name="connsiteY6" fmla="*/ 26879 h 290632"/>
              <a:gd name="connsiteX0" fmla="*/ 0 w 5046368"/>
              <a:gd name="connsiteY0" fmla="*/ 67199 h 319191"/>
              <a:gd name="connsiteX1" fmla="*/ 931787 w 5046368"/>
              <a:gd name="connsiteY1" fmla="*/ 112557 h 319191"/>
              <a:gd name="connsiteX2" fmla="*/ 1781449 w 5046368"/>
              <a:gd name="connsiteY2" fmla="*/ 263753 h 319191"/>
              <a:gd name="connsiteX3" fmla="*/ 2653326 w 5046368"/>
              <a:gd name="connsiteY3" fmla="*/ 283912 h 319191"/>
              <a:gd name="connsiteX4" fmla="*/ 3792310 w 5046368"/>
              <a:gd name="connsiteY4" fmla="*/ 278872 h 319191"/>
              <a:gd name="connsiteX5" fmla="*/ 4860737 w 5046368"/>
              <a:gd name="connsiteY5" fmla="*/ 41999 h 319191"/>
              <a:gd name="connsiteX6" fmla="*/ 4906095 w 5046368"/>
              <a:gd name="connsiteY6" fmla="*/ 26879 h 319191"/>
              <a:gd name="connsiteX0" fmla="*/ 0 w 5046368"/>
              <a:gd name="connsiteY0" fmla="*/ 126837 h 1188568"/>
              <a:gd name="connsiteX1" fmla="*/ 931787 w 5046368"/>
              <a:gd name="connsiteY1" fmla="*/ 172195 h 1188568"/>
              <a:gd name="connsiteX2" fmla="*/ 1781449 w 5046368"/>
              <a:gd name="connsiteY2" fmla="*/ 1160009 h 1188568"/>
              <a:gd name="connsiteX3" fmla="*/ 2653326 w 5046368"/>
              <a:gd name="connsiteY3" fmla="*/ 343550 h 1188568"/>
              <a:gd name="connsiteX4" fmla="*/ 3792310 w 5046368"/>
              <a:gd name="connsiteY4" fmla="*/ 338510 h 1188568"/>
              <a:gd name="connsiteX5" fmla="*/ 4860737 w 5046368"/>
              <a:gd name="connsiteY5" fmla="*/ 101637 h 1188568"/>
              <a:gd name="connsiteX6" fmla="*/ 4906095 w 5046368"/>
              <a:gd name="connsiteY6" fmla="*/ 86517 h 1188568"/>
              <a:gd name="connsiteX0" fmla="*/ 0 w 5046368"/>
              <a:gd name="connsiteY0" fmla="*/ 67199 h 1223008"/>
              <a:gd name="connsiteX1" fmla="*/ 868697 w 5046368"/>
              <a:gd name="connsiteY1" fmla="*/ 1019733 h 1223008"/>
              <a:gd name="connsiteX2" fmla="*/ 1781449 w 5046368"/>
              <a:gd name="connsiteY2" fmla="*/ 1100371 h 1223008"/>
              <a:gd name="connsiteX3" fmla="*/ 2653326 w 5046368"/>
              <a:gd name="connsiteY3" fmla="*/ 283912 h 1223008"/>
              <a:gd name="connsiteX4" fmla="*/ 3792310 w 5046368"/>
              <a:gd name="connsiteY4" fmla="*/ 278872 h 1223008"/>
              <a:gd name="connsiteX5" fmla="*/ 4860737 w 5046368"/>
              <a:gd name="connsiteY5" fmla="*/ 41999 h 1223008"/>
              <a:gd name="connsiteX6" fmla="*/ 4906095 w 5046368"/>
              <a:gd name="connsiteY6" fmla="*/ 26879 h 1223008"/>
              <a:gd name="connsiteX0" fmla="*/ 0 w 5046368"/>
              <a:gd name="connsiteY0" fmla="*/ 974375 h 1223008"/>
              <a:gd name="connsiteX1" fmla="*/ 868697 w 5046368"/>
              <a:gd name="connsiteY1" fmla="*/ 1019733 h 1223008"/>
              <a:gd name="connsiteX2" fmla="*/ 1781449 w 5046368"/>
              <a:gd name="connsiteY2" fmla="*/ 1100371 h 1223008"/>
              <a:gd name="connsiteX3" fmla="*/ 2653326 w 5046368"/>
              <a:gd name="connsiteY3" fmla="*/ 283912 h 1223008"/>
              <a:gd name="connsiteX4" fmla="*/ 3792310 w 5046368"/>
              <a:gd name="connsiteY4" fmla="*/ 278872 h 1223008"/>
              <a:gd name="connsiteX5" fmla="*/ 4860737 w 5046368"/>
              <a:gd name="connsiteY5" fmla="*/ 41999 h 1223008"/>
              <a:gd name="connsiteX6" fmla="*/ 4906095 w 5046368"/>
              <a:gd name="connsiteY6" fmla="*/ 26879 h 1223008"/>
              <a:gd name="connsiteX0" fmla="*/ 0 w 5046368"/>
              <a:gd name="connsiteY0" fmla="*/ 974375 h 1209568"/>
              <a:gd name="connsiteX1" fmla="*/ 868697 w 5046368"/>
              <a:gd name="connsiteY1" fmla="*/ 1019733 h 1209568"/>
              <a:gd name="connsiteX2" fmla="*/ 1781449 w 5046368"/>
              <a:gd name="connsiteY2" fmla="*/ 1100371 h 1209568"/>
              <a:gd name="connsiteX3" fmla="*/ 2779505 w 5046368"/>
              <a:gd name="connsiteY3" fmla="*/ 364550 h 1209568"/>
              <a:gd name="connsiteX4" fmla="*/ 3792310 w 5046368"/>
              <a:gd name="connsiteY4" fmla="*/ 278872 h 1209568"/>
              <a:gd name="connsiteX5" fmla="*/ 4860737 w 5046368"/>
              <a:gd name="connsiteY5" fmla="*/ 41999 h 1209568"/>
              <a:gd name="connsiteX6" fmla="*/ 4906095 w 5046368"/>
              <a:gd name="connsiteY6" fmla="*/ 26879 h 1209568"/>
              <a:gd name="connsiteX0" fmla="*/ 0 w 5046368"/>
              <a:gd name="connsiteY0" fmla="*/ 974375 h 1275086"/>
              <a:gd name="connsiteX1" fmla="*/ 868697 w 5046368"/>
              <a:gd name="connsiteY1" fmla="*/ 1019733 h 1275086"/>
              <a:gd name="connsiteX2" fmla="*/ 1946453 w 5046368"/>
              <a:gd name="connsiteY2" fmla="*/ 1165889 h 1275086"/>
              <a:gd name="connsiteX3" fmla="*/ 2779505 w 5046368"/>
              <a:gd name="connsiteY3" fmla="*/ 364550 h 1275086"/>
              <a:gd name="connsiteX4" fmla="*/ 3792310 w 5046368"/>
              <a:gd name="connsiteY4" fmla="*/ 278872 h 1275086"/>
              <a:gd name="connsiteX5" fmla="*/ 4860737 w 5046368"/>
              <a:gd name="connsiteY5" fmla="*/ 41999 h 1275086"/>
              <a:gd name="connsiteX6" fmla="*/ 4906095 w 5046368"/>
              <a:gd name="connsiteY6" fmla="*/ 26879 h 1275086"/>
              <a:gd name="connsiteX0" fmla="*/ 0 w 5046368"/>
              <a:gd name="connsiteY0" fmla="*/ 974375 h 1167569"/>
              <a:gd name="connsiteX1" fmla="*/ 868697 w 5046368"/>
              <a:gd name="connsiteY1" fmla="*/ 1019733 h 1167569"/>
              <a:gd name="connsiteX2" fmla="*/ 1946453 w 5046368"/>
              <a:gd name="connsiteY2" fmla="*/ 1165889 h 1167569"/>
              <a:gd name="connsiteX3" fmla="*/ 3099806 w 5046368"/>
              <a:gd name="connsiteY3" fmla="*/ 1019733 h 1167569"/>
              <a:gd name="connsiteX4" fmla="*/ 3792310 w 5046368"/>
              <a:gd name="connsiteY4" fmla="*/ 278872 h 1167569"/>
              <a:gd name="connsiteX5" fmla="*/ 4860737 w 5046368"/>
              <a:gd name="connsiteY5" fmla="*/ 41999 h 1167569"/>
              <a:gd name="connsiteX6" fmla="*/ 4906095 w 5046368"/>
              <a:gd name="connsiteY6" fmla="*/ 26879 h 1167569"/>
              <a:gd name="connsiteX0" fmla="*/ 0 w 5046368"/>
              <a:gd name="connsiteY0" fmla="*/ 974375 h 1167569"/>
              <a:gd name="connsiteX1" fmla="*/ 868697 w 5046368"/>
              <a:gd name="connsiteY1" fmla="*/ 1019733 h 1167569"/>
              <a:gd name="connsiteX2" fmla="*/ 1946453 w 5046368"/>
              <a:gd name="connsiteY2" fmla="*/ 1165889 h 1167569"/>
              <a:gd name="connsiteX3" fmla="*/ 3167749 w 5046368"/>
              <a:gd name="connsiteY3" fmla="*/ 1019733 h 1167569"/>
              <a:gd name="connsiteX4" fmla="*/ 3792310 w 5046368"/>
              <a:gd name="connsiteY4" fmla="*/ 278872 h 1167569"/>
              <a:gd name="connsiteX5" fmla="*/ 4860737 w 5046368"/>
              <a:gd name="connsiteY5" fmla="*/ 41999 h 1167569"/>
              <a:gd name="connsiteX6" fmla="*/ 4906095 w 5046368"/>
              <a:gd name="connsiteY6" fmla="*/ 26879 h 1167569"/>
              <a:gd name="connsiteX0" fmla="*/ 0 w 4860737"/>
              <a:gd name="connsiteY0" fmla="*/ 932376 h 1125570"/>
              <a:gd name="connsiteX1" fmla="*/ 868697 w 4860737"/>
              <a:gd name="connsiteY1" fmla="*/ 977734 h 1125570"/>
              <a:gd name="connsiteX2" fmla="*/ 1946453 w 4860737"/>
              <a:gd name="connsiteY2" fmla="*/ 1123890 h 1125570"/>
              <a:gd name="connsiteX3" fmla="*/ 3167749 w 4860737"/>
              <a:gd name="connsiteY3" fmla="*/ 977734 h 1125570"/>
              <a:gd name="connsiteX4" fmla="*/ 3792310 w 4860737"/>
              <a:gd name="connsiteY4" fmla="*/ 236873 h 1125570"/>
              <a:gd name="connsiteX5" fmla="*/ 4860737 w 4860737"/>
              <a:gd name="connsiteY5" fmla="*/ 0 h 1125570"/>
              <a:gd name="connsiteX0" fmla="*/ 0 w 4933466"/>
              <a:gd name="connsiteY0" fmla="*/ 932376 h 1211248"/>
              <a:gd name="connsiteX1" fmla="*/ 868697 w 4933466"/>
              <a:gd name="connsiteY1" fmla="*/ 977734 h 1211248"/>
              <a:gd name="connsiteX2" fmla="*/ 1946453 w 4933466"/>
              <a:gd name="connsiteY2" fmla="*/ 1123890 h 1211248"/>
              <a:gd name="connsiteX3" fmla="*/ 3167749 w 4933466"/>
              <a:gd name="connsiteY3" fmla="*/ 977734 h 1211248"/>
              <a:gd name="connsiteX4" fmla="*/ 4651301 w 4933466"/>
              <a:gd name="connsiteY4" fmla="*/ 1048292 h 1211248"/>
              <a:gd name="connsiteX5" fmla="*/ 4860737 w 4933466"/>
              <a:gd name="connsiteY5" fmla="*/ 0 h 1211248"/>
              <a:gd name="connsiteX0" fmla="*/ 0 w 4651301"/>
              <a:gd name="connsiteY0" fmla="*/ 0 h 278872"/>
              <a:gd name="connsiteX1" fmla="*/ 868697 w 4651301"/>
              <a:gd name="connsiteY1" fmla="*/ 45358 h 278872"/>
              <a:gd name="connsiteX2" fmla="*/ 1946453 w 4651301"/>
              <a:gd name="connsiteY2" fmla="*/ 191514 h 278872"/>
              <a:gd name="connsiteX3" fmla="*/ 3167749 w 4651301"/>
              <a:gd name="connsiteY3" fmla="*/ 45358 h 278872"/>
              <a:gd name="connsiteX4" fmla="*/ 4651301 w 4651301"/>
              <a:gd name="connsiteY4" fmla="*/ 115916 h 278872"/>
              <a:gd name="connsiteX0" fmla="*/ 0 w 4835717"/>
              <a:gd name="connsiteY0" fmla="*/ 0 h 278872"/>
              <a:gd name="connsiteX1" fmla="*/ 868697 w 4835717"/>
              <a:gd name="connsiteY1" fmla="*/ 45358 h 278872"/>
              <a:gd name="connsiteX2" fmla="*/ 1946453 w 4835717"/>
              <a:gd name="connsiteY2" fmla="*/ 191514 h 278872"/>
              <a:gd name="connsiteX3" fmla="*/ 3167749 w 4835717"/>
              <a:gd name="connsiteY3" fmla="*/ 45358 h 278872"/>
              <a:gd name="connsiteX4" fmla="*/ 4835717 w 4835717"/>
              <a:gd name="connsiteY4" fmla="*/ 115916 h 278872"/>
              <a:gd name="connsiteX0" fmla="*/ 0 w 4835717"/>
              <a:gd name="connsiteY0" fmla="*/ 0 h 208314"/>
              <a:gd name="connsiteX1" fmla="*/ 868697 w 4835717"/>
              <a:gd name="connsiteY1" fmla="*/ 45358 h 208314"/>
              <a:gd name="connsiteX2" fmla="*/ 1946453 w 4835717"/>
              <a:gd name="connsiteY2" fmla="*/ 191514 h 208314"/>
              <a:gd name="connsiteX3" fmla="*/ 3167749 w 4835717"/>
              <a:gd name="connsiteY3" fmla="*/ 45358 h 208314"/>
              <a:gd name="connsiteX4" fmla="*/ 4835717 w 4835717"/>
              <a:gd name="connsiteY4" fmla="*/ 115916 h 208314"/>
              <a:gd name="connsiteX0" fmla="*/ 0 w 4835717"/>
              <a:gd name="connsiteY0" fmla="*/ 0 h 1131450"/>
              <a:gd name="connsiteX1" fmla="*/ 868697 w 4835717"/>
              <a:gd name="connsiteY1" fmla="*/ 45358 h 1131450"/>
              <a:gd name="connsiteX2" fmla="*/ 1946453 w 4835717"/>
              <a:gd name="connsiteY2" fmla="*/ 191514 h 1131450"/>
              <a:gd name="connsiteX3" fmla="*/ 3259958 w 4835717"/>
              <a:gd name="connsiteY3" fmla="*/ 1118850 h 1131450"/>
              <a:gd name="connsiteX4" fmla="*/ 4835717 w 4835717"/>
              <a:gd name="connsiteY4" fmla="*/ 115916 h 1131450"/>
              <a:gd name="connsiteX0" fmla="*/ 0 w 4835717"/>
              <a:gd name="connsiteY0" fmla="*/ 0 h 1201168"/>
              <a:gd name="connsiteX1" fmla="*/ 868697 w 4835717"/>
              <a:gd name="connsiteY1" fmla="*/ 45358 h 1201168"/>
              <a:gd name="connsiteX2" fmla="*/ 2184253 w 4835717"/>
              <a:gd name="connsiteY2" fmla="*/ 609823 h 1201168"/>
              <a:gd name="connsiteX3" fmla="*/ 3259958 w 4835717"/>
              <a:gd name="connsiteY3" fmla="*/ 1118850 h 1201168"/>
              <a:gd name="connsiteX4" fmla="*/ 4835717 w 4835717"/>
              <a:gd name="connsiteY4" fmla="*/ 115916 h 1201168"/>
              <a:gd name="connsiteX0" fmla="*/ 0 w 4665860"/>
              <a:gd name="connsiteY0" fmla="*/ 0 h 1200328"/>
              <a:gd name="connsiteX1" fmla="*/ 868697 w 4665860"/>
              <a:gd name="connsiteY1" fmla="*/ 45358 h 1200328"/>
              <a:gd name="connsiteX2" fmla="*/ 2184253 w 4665860"/>
              <a:gd name="connsiteY2" fmla="*/ 609823 h 1200328"/>
              <a:gd name="connsiteX3" fmla="*/ 3259958 w 4665860"/>
              <a:gd name="connsiteY3" fmla="*/ 1118850 h 1200328"/>
              <a:gd name="connsiteX4" fmla="*/ 4665860 w 4665860"/>
              <a:gd name="connsiteY4" fmla="*/ 1098690 h 1200328"/>
              <a:gd name="connsiteX0" fmla="*/ 0 w 4665860"/>
              <a:gd name="connsiteY0" fmla="*/ 0 h 1351524"/>
              <a:gd name="connsiteX1" fmla="*/ 868697 w 4665860"/>
              <a:gd name="connsiteY1" fmla="*/ 45358 h 1351524"/>
              <a:gd name="connsiteX2" fmla="*/ 2184253 w 4665860"/>
              <a:gd name="connsiteY2" fmla="*/ 609823 h 1351524"/>
              <a:gd name="connsiteX3" fmla="*/ 3114367 w 4665860"/>
              <a:gd name="connsiteY3" fmla="*/ 1270046 h 1351524"/>
              <a:gd name="connsiteX4" fmla="*/ 4665860 w 4665860"/>
              <a:gd name="connsiteY4" fmla="*/ 1098690 h 1351524"/>
              <a:gd name="connsiteX0" fmla="*/ 0 w 4665860"/>
              <a:gd name="connsiteY0" fmla="*/ 0 h 1366643"/>
              <a:gd name="connsiteX1" fmla="*/ 868697 w 4665860"/>
              <a:gd name="connsiteY1" fmla="*/ 45358 h 1366643"/>
              <a:gd name="connsiteX2" fmla="*/ 2038662 w 4665860"/>
              <a:gd name="connsiteY2" fmla="*/ 519105 h 1366643"/>
              <a:gd name="connsiteX3" fmla="*/ 3114367 w 4665860"/>
              <a:gd name="connsiteY3" fmla="*/ 1270046 h 1366643"/>
              <a:gd name="connsiteX4" fmla="*/ 4665860 w 4665860"/>
              <a:gd name="connsiteY4" fmla="*/ 1098690 h 1366643"/>
              <a:gd name="connsiteX0" fmla="*/ 0 w 4665860"/>
              <a:gd name="connsiteY0" fmla="*/ 0 h 1679115"/>
              <a:gd name="connsiteX1" fmla="*/ 868697 w 4665860"/>
              <a:gd name="connsiteY1" fmla="*/ 45358 h 1679115"/>
              <a:gd name="connsiteX2" fmla="*/ 2038662 w 4665860"/>
              <a:gd name="connsiteY2" fmla="*/ 519105 h 1679115"/>
              <a:gd name="connsiteX3" fmla="*/ 3187163 w 4665860"/>
              <a:gd name="connsiteY3" fmla="*/ 1582518 h 1679115"/>
              <a:gd name="connsiteX4" fmla="*/ 4665860 w 4665860"/>
              <a:gd name="connsiteY4" fmla="*/ 1098690 h 1679115"/>
              <a:gd name="connsiteX0" fmla="*/ 0 w 4665860"/>
              <a:gd name="connsiteY0" fmla="*/ 0 h 2897082"/>
              <a:gd name="connsiteX1" fmla="*/ 868697 w 4665860"/>
              <a:gd name="connsiteY1" fmla="*/ 45358 h 2897082"/>
              <a:gd name="connsiteX2" fmla="*/ 2562792 w 4665860"/>
              <a:gd name="connsiteY2" fmla="*/ 2640889 h 2897082"/>
              <a:gd name="connsiteX3" fmla="*/ 3187163 w 4665860"/>
              <a:gd name="connsiteY3" fmla="*/ 1582518 h 2897082"/>
              <a:gd name="connsiteX4" fmla="*/ 4665860 w 4665860"/>
              <a:gd name="connsiteY4" fmla="*/ 1098690 h 2897082"/>
              <a:gd name="connsiteX0" fmla="*/ 0 w 4665860"/>
              <a:gd name="connsiteY0" fmla="*/ 0 h 2782005"/>
              <a:gd name="connsiteX1" fmla="*/ 165004 w 4665860"/>
              <a:gd name="connsiteY1" fmla="*/ 2429215 h 2782005"/>
              <a:gd name="connsiteX2" fmla="*/ 2562792 w 4665860"/>
              <a:gd name="connsiteY2" fmla="*/ 2640889 h 2782005"/>
              <a:gd name="connsiteX3" fmla="*/ 3187163 w 4665860"/>
              <a:gd name="connsiteY3" fmla="*/ 1582518 h 2782005"/>
              <a:gd name="connsiteX4" fmla="*/ 4665860 w 4665860"/>
              <a:gd name="connsiteY4" fmla="*/ 1098690 h 2782005"/>
              <a:gd name="connsiteX0" fmla="*/ 0 w 4500856"/>
              <a:gd name="connsiteY0" fmla="*/ 1330525 h 1683315"/>
              <a:gd name="connsiteX1" fmla="*/ 2397788 w 4500856"/>
              <a:gd name="connsiteY1" fmla="*/ 1542199 h 1683315"/>
              <a:gd name="connsiteX2" fmla="*/ 3022159 w 4500856"/>
              <a:gd name="connsiteY2" fmla="*/ 483828 h 1683315"/>
              <a:gd name="connsiteX3" fmla="*/ 4500856 w 4500856"/>
              <a:gd name="connsiteY3" fmla="*/ 0 h 1683315"/>
              <a:gd name="connsiteX0" fmla="*/ 0 w 4500856"/>
              <a:gd name="connsiteY0" fmla="*/ 1330525 h 1683315"/>
              <a:gd name="connsiteX1" fmla="*/ 2397788 w 4500856"/>
              <a:gd name="connsiteY1" fmla="*/ 1542199 h 1683315"/>
              <a:gd name="connsiteX2" fmla="*/ 3303635 w 4500856"/>
              <a:gd name="connsiteY2" fmla="*/ 483828 h 1683315"/>
              <a:gd name="connsiteX3" fmla="*/ 4500856 w 4500856"/>
              <a:gd name="connsiteY3" fmla="*/ 0 h 1683315"/>
              <a:gd name="connsiteX0" fmla="*/ 0 w 4500856"/>
              <a:gd name="connsiteY0" fmla="*/ 1330525 h 1673235"/>
              <a:gd name="connsiteX1" fmla="*/ 2397788 w 4500856"/>
              <a:gd name="connsiteY1" fmla="*/ 1542199 h 1673235"/>
              <a:gd name="connsiteX2" fmla="*/ 3454080 w 4500856"/>
              <a:gd name="connsiteY2" fmla="*/ 544307 h 1673235"/>
              <a:gd name="connsiteX3" fmla="*/ 4500856 w 4500856"/>
              <a:gd name="connsiteY3" fmla="*/ 0 h 1673235"/>
              <a:gd name="connsiteX0" fmla="*/ 0 w 4500856"/>
              <a:gd name="connsiteY0" fmla="*/ 1330525 h 1567398"/>
              <a:gd name="connsiteX1" fmla="*/ 2703532 w 4500856"/>
              <a:gd name="connsiteY1" fmla="*/ 1436362 h 1567398"/>
              <a:gd name="connsiteX2" fmla="*/ 3454080 w 4500856"/>
              <a:gd name="connsiteY2" fmla="*/ 544307 h 1567398"/>
              <a:gd name="connsiteX3" fmla="*/ 4500856 w 4500856"/>
              <a:gd name="connsiteY3" fmla="*/ 0 h 1567398"/>
              <a:gd name="connsiteX0" fmla="*/ 0 w 4714538"/>
              <a:gd name="connsiteY0" fmla="*/ 1330525 h 1467441"/>
              <a:gd name="connsiteX1" fmla="*/ 2703532 w 4714538"/>
              <a:gd name="connsiteY1" fmla="*/ 1436362 h 1467441"/>
              <a:gd name="connsiteX2" fmla="*/ 4414984 w 4714538"/>
              <a:gd name="connsiteY2" fmla="*/ 1144051 h 1467441"/>
              <a:gd name="connsiteX3" fmla="*/ 4500856 w 4714538"/>
              <a:gd name="connsiteY3" fmla="*/ 0 h 1467441"/>
              <a:gd name="connsiteX0" fmla="*/ 0 w 4414984"/>
              <a:gd name="connsiteY0" fmla="*/ 186474 h 323390"/>
              <a:gd name="connsiteX1" fmla="*/ 2703532 w 4414984"/>
              <a:gd name="connsiteY1" fmla="*/ 292311 h 323390"/>
              <a:gd name="connsiteX2" fmla="*/ 4414984 w 4414984"/>
              <a:gd name="connsiteY2" fmla="*/ 0 h 323390"/>
              <a:gd name="connsiteX0" fmla="*/ 0 w 4580412"/>
              <a:gd name="connsiteY0" fmla="*/ 0 h 360345"/>
              <a:gd name="connsiteX1" fmla="*/ 2703532 w 4580412"/>
              <a:gd name="connsiteY1" fmla="*/ 105837 h 360345"/>
              <a:gd name="connsiteX2" fmla="*/ 4580412 w 4580412"/>
              <a:gd name="connsiteY2" fmla="*/ 120951 h 360345"/>
              <a:gd name="connsiteX0" fmla="*/ 0 w 4580412"/>
              <a:gd name="connsiteY0" fmla="*/ 32756 h 158752"/>
              <a:gd name="connsiteX1" fmla="*/ 2703532 w 4580412"/>
              <a:gd name="connsiteY1" fmla="*/ 138593 h 158752"/>
              <a:gd name="connsiteX2" fmla="*/ 4580412 w 4580412"/>
              <a:gd name="connsiteY2" fmla="*/ 153707 h 158752"/>
              <a:gd name="connsiteX0" fmla="*/ 0 w 4580412"/>
              <a:gd name="connsiteY0" fmla="*/ 32756 h 153707"/>
              <a:gd name="connsiteX1" fmla="*/ 2625413 w 4580412"/>
              <a:gd name="connsiteY1" fmla="*/ 42838 h 153707"/>
              <a:gd name="connsiteX2" fmla="*/ 4580412 w 4580412"/>
              <a:gd name="connsiteY2" fmla="*/ 153707 h 153707"/>
              <a:gd name="connsiteX0" fmla="*/ 111305 w 4691717"/>
              <a:gd name="connsiteY0" fmla="*/ 81226 h 202177"/>
              <a:gd name="connsiteX1" fmla="*/ 437569 w 4691717"/>
              <a:gd name="connsiteY1" fmla="*/ 1680 h 202177"/>
              <a:gd name="connsiteX2" fmla="*/ 2736718 w 4691717"/>
              <a:gd name="connsiteY2" fmla="*/ 91308 h 202177"/>
              <a:gd name="connsiteX3" fmla="*/ 4691717 w 4691717"/>
              <a:gd name="connsiteY3" fmla="*/ 202177 h 202177"/>
              <a:gd name="connsiteX0" fmla="*/ 0 w 5030745"/>
              <a:gd name="connsiteY0" fmla="*/ 50988 h 202177"/>
              <a:gd name="connsiteX1" fmla="*/ 776597 w 5030745"/>
              <a:gd name="connsiteY1" fmla="*/ 1680 h 202177"/>
              <a:gd name="connsiteX2" fmla="*/ 3075746 w 5030745"/>
              <a:gd name="connsiteY2" fmla="*/ 91308 h 202177"/>
              <a:gd name="connsiteX3" fmla="*/ 5030745 w 5030745"/>
              <a:gd name="connsiteY3" fmla="*/ 202177 h 20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0745" h="202177">
                <a:moveTo>
                  <a:pt x="0" y="50988"/>
                </a:moveTo>
                <a:cubicBezTo>
                  <a:pt x="10722" y="51170"/>
                  <a:pt x="339028" y="0"/>
                  <a:pt x="776597" y="1680"/>
                </a:cubicBezTo>
                <a:lnTo>
                  <a:pt x="3075746" y="91308"/>
                </a:lnTo>
                <a:cubicBezTo>
                  <a:pt x="3784771" y="124724"/>
                  <a:pt x="4694428" y="48470"/>
                  <a:pt x="5030745" y="202177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 smtClean="0"/>
          </a:p>
        </p:txBody>
      </p:sp>
      <p:sp>
        <p:nvSpPr>
          <p:cNvPr id="148" name="Freeform 147"/>
          <p:cNvSpPr/>
          <p:nvPr/>
        </p:nvSpPr>
        <p:spPr bwMode="auto">
          <a:xfrm rot="16200000">
            <a:off x="1985142" y="3277406"/>
            <a:ext cx="5517513" cy="202177"/>
          </a:xfrm>
          <a:custGeom>
            <a:avLst/>
            <a:gdLst>
              <a:gd name="connsiteX0" fmla="*/ 0 w 3930166"/>
              <a:gd name="connsiteY0" fmla="*/ 107517 h 290632"/>
              <a:gd name="connsiteX1" fmla="*/ 665247 w 3930166"/>
              <a:gd name="connsiteY1" fmla="*/ 263753 h 290632"/>
              <a:gd name="connsiteX2" fmla="*/ 1537124 w 3930166"/>
              <a:gd name="connsiteY2" fmla="*/ 112557 h 290632"/>
              <a:gd name="connsiteX3" fmla="*/ 2676108 w 3930166"/>
              <a:gd name="connsiteY3" fmla="*/ 278872 h 290632"/>
              <a:gd name="connsiteX4" fmla="*/ 3744535 w 3930166"/>
              <a:gd name="connsiteY4" fmla="*/ 41999 h 290632"/>
              <a:gd name="connsiteX5" fmla="*/ 3789893 w 3930166"/>
              <a:gd name="connsiteY5" fmla="*/ 26879 h 290632"/>
              <a:gd name="connsiteX0" fmla="*/ 770890 w 4701056"/>
              <a:gd name="connsiteY0" fmla="*/ 107517 h 290632"/>
              <a:gd name="connsiteX1" fmla="*/ 110875 w 4701056"/>
              <a:gd name="connsiteY1" fmla="*/ 112557 h 290632"/>
              <a:gd name="connsiteX2" fmla="*/ 1436137 w 4701056"/>
              <a:gd name="connsiteY2" fmla="*/ 263753 h 290632"/>
              <a:gd name="connsiteX3" fmla="*/ 2308014 w 4701056"/>
              <a:gd name="connsiteY3" fmla="*/ 112557 h 290632"/>
              <a:gd name="connsiteX4" fmla="*/ 3446998 w 4701056"/>
              <a:gd name="connsiteY4" fmla="*/ 278872 h 290632"/>
              <a:gd name="connsiteX5" fmla="*/ 4515425 w 4701056"/>
              <a:gd name="connsiteY5" fmla="*/ 41999 h 290632"/>
              <a:gd name="connsiteX6" fmla="*/ 4560783 w 4701056"/>
              <a:gd name="connsiteY6" fmla="*/ 26879 h 290632"/>
              <a:gd name="connsiteX0" fmla="*/ 901113 w 4831279"/>
              <a:gd name="connsiteY0" fmla="*/ 146156 h 329271"/>
              <a:gd name="connsiteX1" fmla="*/ 119771 w 4831279"/>
              <a:gd name="connsiteY1" fmla="*/ 0 h 329271"/>
              <a:gd name="connsiteX2" fmla="*/ 241098 w 4831279"/>
              <a:gd name="connsiteY2" fmla="*/ 151196 h 329271"/>
              <a:gd name="connsiteX3" fmla="*/ 1566360 w 4831279"/>
              <a:gd name="connsiteY3" fmla="*/ 302392 h 329271"/>
              <a:gd name="connsiteX4" fmla="*/ 2438237 w 4831279"/>
              <a:gd name="connsiteY4" fmla="*/ 151196 h 329271"/>
              <a:gd name="connsiteX5" fmla="*/ 3577221 w 4831279"/>
              <a:gd name="connsiteY5" fmla="*/ 317511 h 329271"/>
              <a:gd name="connsiteX6" fmla="*/ 4645648 w 4831279"/>
              <a:gd name="connsiteY6" fmla="*/ 80638 h 329271"/>
              <a:gd name="connsiteX7" fmla="*/ 4691006 w 4831279"/>
              <a:gd name="connsiteY7" fmla="*/ 65518 h 329271"/>
              <a:gd name="connsiteX0" fmla="*/ 0 w 4929895"/>
              <a:gd name="connsiteY0" fmla="*/ 0 h 354470"/>
              <a:gd name="connsiteX1" fmla="*/ 218387 w 4929895"/>
              <a:gd name="connsiteY1" fmla="*/ 25199 h 354470"/>
              <a:gd name="connsiteX2" fmla="*/ 339714 w 4929895"/>
              <a:gd name="connsiteY2" fmla="*/ 176395 h 354470"/>
              <a:gd name="connsiteX3" fmla="*/ 1664976 w 4929895"/>
              <a:gd name="connsiteY3" fmla="*/ 327591 h 354470"/>
              <a:gd name="connsiteX4" fmla="*/ 2536853 w 4929895"/>
              <a:gd name="connsiteY4" fmla="*/ 176395 h 354470"/>
              <a:gd name="connsiteX5" fmla="*/ 3675837 w 4929895"/>
              <a:gd name="connsiteY5" fmla="*/ 342710 h 354470"/>
              <a:gd name="connsiteX6" fmla="*/ 4744264 w 4929895"/>
              <a:gd name="connsiteY6" fmla="*/ 105837 h 354470"/>
              <a:gd name="connsiteX7" fmla="*/ 4789622 w 4929895"/>
              <a:gd name="connsiteY7" fmla="*/ 90717 h 354470"/>
              <a:gd name="connsiteX0" fmla="*/ 0 w 4929895"/>
              <a:gd name="connsiteY0" fmla="*/ 0 h 354470"/>
              <a:gd name="connsiteX1" fmla="*/ 339714 w 4929895"/>
              <a:gd name="connsiteY1" fmla="*/ 176395 h 354470"/>
              <a:gd name="connsiteX2" fmla="*/ 1664976 w 4929895"/>
              <a:gd name="connsiteY2" fmla="*/ 327591 h 354470"/>
              <a:gd name="connsiteX3" fmla="*/ 2536853 w 4929895"/>
              <a:gd name="connsiteY3" fmla="*/ 176395 h 354470"/>
              <a:gd name="connsiteX4" fmla="*/ 3675837 w 4929895"/>
              <a:gd name="connsiteY4" fmla="*/ 342710 h 354470"/>
              <a:gd name="connsiteX5" fmla="*/ 4744264 w 4929895"/>
              <a:gd name="connsiteY5" fmla="*/ 105837 h 354470"/>
              <a:gd name="connsiteX6" fmla="*/ 4789622 w 4929895"/>
              <a:gd name="connsiteY6" fmla="*/ 90717 h 354470"/>
              <a:gd name="connsiteX0" fmla="*/ 0 w 4929895"/>
              <a:gd name="connsiteY0" fmla="*/ 0 h 354470"/>
              <a:gd name="connsiteX1" fmla="*/ 815314 w 4929895"/>
              <a:gd name="connsiteY1" fmla="*/ 176395 h 354470"/>
              <a:gd name="connsiteX2" fmla="*/ 1664976 w 4929895"/>
              <a:gd name="connsiteY2" fmla="*/ 327591 h 354470"/>
              <a:gd name="connsiteX3" fmla="*/ 2536853 w 4929895"/>
              <a:gd name="connsiteY3" fmla="*/ 176395 h 354470"/>
              <a:gd name="connsiteX4" fmla="*/ 3675837 w 4929895"/>
              <a:gd name="connsiteY4" fmla="*/ 342710 h 354470"/>
              <a:gd name="connsiteX5" fmla="*/ 4744264 w 4929895"/>
              <a:gd name="connsiteY5" fmla="*/ 105837 h 354470"/>
              <a:gd name="connsiteX6" fmla="*/ 4789622 w 4929895"/>
              <a:gd name="connsiteY6" fmla="*/ 90717 h 354470"/>
              <a:gd name="connsiteX0" fmla="*/ 0 w 5046368"/>
              <a:gd name="connsiteY0" fmla="*/ 67199 h 290632"/>
              <a:gd name="connsiteX1" fmla="*/ 931787 w 5046368"/>
              <a:gd name="connsiteY1" fmla="*/ 112557 h 290632"/>
              <a:gd name="connsiteX2" fmla="*/ 1781449 w 5046368"/>
              <a:gd name="connsiteY2" fmla="*/ 263753 h 290632"/>
              <a:gd name="connsiteX3" fmla="*/ 2653326 w 5046368"/>
              <a:gd name="connsiteY3" fmla="*/ 112557 h 290632"/>
              <a:gd name="connsiteX4" fmla="*/ 3792310 w 5046368"/>
              <a:gd name="connsiteY4" fmla="*/ 278872 h 290632"/>
              <a:gd name="connsiteX5" fmla="*/ 4860737 w 5046368"/>
              <a:gd name="connsiteY5" fmla="*/ 41999 h 290632"/>
              <a:gd name="connsiteX6" fmla="*/ 4906095 w 5046368"/>
              <a:gd name="connsiteY6" fmla="*/ 26879 h 290632"/>
              <a:gd name="connsiteX0" fmla="*/ 0 w 5046368"/>
              <a:gd name="connsiteY0" fmla="*/ 67199 h 290632"/>
              <a:gd name="connsiteX1" fmla="*/ 931787 w 5046368"/>
              <a:gd name="connsiteY1" fmla="*/ 112557 h 290632"/>
              <a:gd name="connsiteX2" fmla="*/ 1781449 w 5046368"/>
              <a:gd name="connsiteY2" fmla="*/ 263753 h 290632"/>
              <a:gd name="connsiteX3" fmla="*/ 2653326 w 5046368"/>
              <a:gd name="connsiteY3" fmla="*/ 112557 h 290632"/>
              <a:gd name="connsiteX4" fmla="*/ 3792310 w 5046368"/>
              <a:gd name="connsiteY4" fmla="*/ 278872 h 290632"/>
              <a:gd name="connsiteX5" fmla="*/ 4860737 w 5046368"/>
              <a:gd name="connsiteY5" fmla="*/ 41999 h 290632"/>
              <a:gd name="connsiteX6" fmla="*/ 4906095 w 5046368"/>
              <a:gd name="connsiteY6" fmla="*/ 26879 h 290632"/>
              <a:gd name="connsiteX0" fmla="*/ 0 w 5046368"/>
              <a:gd name="connsiteY0" fmla="*/ 67199 h 319191"/>
              <a:gd name="connsiteX1" fmla="*/ 931787 w 5046368"/>
              <a:gd name="connsiteY1" fmla="*/ 112557 h 319191"/>
              <a:gd name="connsiteX2" fmla="*/ 1781449 w 5046368"/>
              <a:gd name="connsiteY2" fmla="*/ 263753 h 319191"/>
              <a:gd name="connsiteX3" fmla="*/ 2653326 w 5046368"/>
              <a:gd name="connsiteY3" fmla="*/ 283912 h 319191"/>
              <a:gd name="connsiteX4" fmla="*/ 3792310 w 5046368"/>
              <a:gd name="connsiteY4" fmla="*/ 278872 h 319191"/>
              <a:gd name="connsiteX5" fmla="*/ 4860737 w 5046368"/>
              <a:gd name="connsiteY5" fmla="*/ 41999 h 319191"/>
              <a:gd name="connsiteX6" fmla="*/ 4906095 w 5046368"/>
              <a:gd name="connsiteY6" fmla="*/ 26879 h 319191"/>
              <a:gd name="connsiteX0" fmla="*/ 0 w 5046368"/>
              <a:gd name="connsiteY0" fmla="*/ 126837 h 1188568"/>
              <a:gd name="connsiteX1" fmla="*/ 931787 w 5046368"/>
              <a:gd name="connsiteY1" fmla="*/ 172195 h 1188568"/>
              <a:gd name="connsiteX2" fmla="*/ 1781449 w 5046368"/>
              <a:gd name="connsiteY2" fmla="*/ 1160009 h 1188568"/>
              <a:gd name="connsiteX3" fmla="*/ 2653326 w 5046368"/>
              <a:gd name="connsiteY3" fmla="*/ 343550 h 1188568"/>
              <a:gd name="connsiteX4" fmla="*/ 3792310 w 5046368"/>
              <a:gd name="connsiteY4" fmla="*/ 338510 h 1188568"/>
              <a:gd name="connsiteX5" fmla="*/ 4860737 w 5046368"/>
              <a:gd name="connsiteY5" fmla="*/ 101637 h 1188568"/>
              <a:gd name="connsiteX6" fmla="*/ 4906095 w 5046368"/>
              <a:gd name="connsiteY6" fmla="*/ 86517 h 1188568"/>
              <a:gd name="connsiteX0" fmla="*/ 0 w 5046368"/>
              <a:gd name="connsiteY0" fmla="*/ 67199 h 1223008"/>
              <a:gd name="connsiteX1" fmla="*/ 868697 w 5046368"/>
              <a:gd name="connsiteY1" fmla="*/ 1019733 h 1223008"/>
              <a:gd name="connsiteX2" fmla="*/ 1781449 w 5046368"/>
              <a:gd name="connsiteY2" fmla="*/ 1100371 h 1223008"/>
              <a:gd name="connsiteX3" fmla="*/ 2653326 w 5046368"/>
              <a:gd name="connsiteY3" fmla="*/ 283912 h 1223008"/>
              <a:gd name="connsiteX4" fmla="*/ 3792310 w 5046368"/>
              <a:gd name="connsiteY4" fmla="*/ 278872 h 1223008"/>
              <a:gd name="connsiteX5" fmla="*/ 4860737 w 5046368"/>
              <a:gd name="connsiteY5" fmla="*/ 41999 h 1223008"/>
              <a:gd name="connsiteX6" fmla="*/ 4906095 w 5046368"/>
              <a:gd name="connsiteY6" fmla="*/ 26879 h 1223008"/>
              <a:gd name="connsiteX0" fmla="*/ 0 w 5046368"/>
              <a:gd name="connsiteY0" fmla="*/ 974375 h 1223008"/>
              <a:gd name="connsiteX1" fmla="*/ 868697 w 5046368"/>
              <a:gd name="connsiteY1" fmla="*/ 1019733 h 1223008"/>
              <a:gd name="connsiteX2" fmla="*/ 1781449 w 5046368"/>
              <a:gd name="connsiteY2" fmla="*/ 1100371 h 1223008"/>
              <a:gd name="connsiteX3" fmla="*/ 2653326 w 5046368"/>
              <a:gd name="connsiteY3" fmla="*/ 283912 h 1223008"/>
              <a:gd name="connsiteX4" fmla="*/ 3792310 w 5046368"/>
              <a:gd name="connsiteY4" fmla="*/ 278872 h 1223008"/>
              <a:gd name="connsiteX5" fmla="*/ 4860737 w 5046368"/>
              <a:gd name="connsiteY5" fmla="*/ 41999 h 1223008"/>
              <a:gd name="connsiteX6" fmla="*/ 4906095 w 5046368"/>
              <a:gd name="connsiteY6" fmla="*/ 26879 h 1223008"/>
              <a:gd name="connsiteX0" fmla="*/ 0 w 5046368"/>
              <a:gd name="connsiteY0" fmla="*/ 974375 h 1209568"/>
              <a:gd name="connsiteX1" fmla="*/ 868697 w 5046368"/>
              <a:gd name="connsiteY1" fmla="*/ 1019733 h 1209568"/>
              <a:gd name="connsiteX2" fmla="*/ 1781449 w 5046368"/>
              <a:gd name="connsiteY2" fmla="*/ 1100371 h 1209568"/>
              <a:gd name="connsiteX3" fmla="*/ 2779505 w 5046368"/>
              <a:gd name="connsiteY3" fmla="*/ 364550 h 1209568"/>
              <a:gd name="connsiteX4" fmla="*/ 3792310 w 5046368"/>
              <a:gd name="connsiteY4" fmla="*/ 278872 h 1209568"/>
              <a:gd name="connsiteX5" fmla="*/ 4860737 w 5046368"/>
              <a:gd name="connsiteY5" fmla="*/ 41999 h 1209568"/>
              <a:gd name="connsiteX6" fmla="*/ 4906095 w 5046368"/>
              <a:gd name="connsiteY6" fmla="*/ 26879 h 1209568"/>
              <a:gd name="connsiteX0" fmla="*/ 0 w 5046368"/>
              <a:gd name="connsiteY0" fmla="*/ 974375 h 1275086"/>
              <a:gd name="connsiteX1" fmla="*/ 868697 w 5046368"/>
              <a:gd name="connsiteY1" fmla="*/ 1019733 h 1275086"/>
              <a:gd name="connsiteX2" fmla="*/ 1946453 w 5046368"/>
              <a:gd name="connsiteY2" fmla="*/ 1165889 h 1275086"/>
              <a:gd name="connsiteX3" fmla="*/ 2779505 w 5046368"/>
              <a:gd name="connsiteY3" fmla="*/ 364550 h 1275086"/>
              <a:gd name="connsiteX4" fmla="*/ 3792310 w 5046368"/>
              <a:gd name="connsiteY4" fmla="*/ 278872 h 1275086"/>
              <a:gd name="connsiteX5" fmla="*/ 4860737 w 5046368"/>
              <a:gd name="connsiteY5" fmla="*/ 41999 h 1275086"/>
              <a:gd name="connsiteX6" fmla="*/ 4906095 w 5046368"/>
              <a:gd name="connsiteY6" fmla="*/ 26879 h 1275086"/>
              <a:gd name="connsiteX0" fmla="*/ 0 w 5046368"/>
              <a:gd name="connsiteY0" fmla="*/ 974375 h 1167569"/>
              <a:gd name="connsiteX1" fmla="*/ 868697 w 5046368"/>
              <a:gd name="connsiteY1" fmla="*/ 1019733 h 1167569"/>
              <a:gd name="connsiteX2" fmla="*/ 1946453 w 5046368"/>
              <a:gd name="connsiteY2" fmla="*/ 1165889 h 1167569"/>
              <a:gd name="connsiteX3" fmla="*/ 3099806 w 5046368"/>
              <a:gd name="connsiteY3" fmla="*/ 1019733 h 1167569"/>
              <a:gd name="connsiteX4" fmla="*/ 3792310 w 5046368"/>
              <a:gd name="connsiteY4" fmla="*/ 278872 h 1167569"/>
              <a:gd name="connsiteX5" fmla="*/ 4860737 w 5046368"/>
              <a:gd name="connsiteY5" fmla="*/ 41999 h 1167569"/>
              <a:gd name="connsiteX6" fmla="*/ 4906095 w 5046368"/>
              <a:gd name="connsiteY6" fmla="*/ 26879 h 1167569"/>
              <a:gd name="connsiteX0" fmla="*/ 0 w 5046368"/>
              <a:gd name="connsiteY0" fmla="*/ 974375 h 1167569"/>
              <a:gd name="connsiteX1" fmla="*/ 868697 w 5046368"/>
              <a:gd name="connsiteY1" fmla="*/ 1019733 h 1167569"/>
              <a:gd name="connsiteX2" fmla="*/ 1946453 w 5046368"/>
              <a:gd name="connsiteY2" fmla="*/ 1165889 h 1167569"/>
              <a:gd name="connsiteX3" fmla="*/ 3167749 w 5046368"/>
              <a:gd name="connsiteY3" fmla="*/ 1019733 h 1167569"/>
              <a:gd name="connsiteX4" fmla="*/ 3792310 w 5046368"/>
              <a:gd name="connsiteY4" fmla="*/ 278872 h 1167569"/>
              <a:gd name="connsiteX5" fmla="*/ 4860737 w 5046368"/>
              <a:gd name="connsiteY5" fmla="*/ 41999 h 1167569"/>
              <a:gd name="connsiteX6" fmla="*/ 4906095 w 5046368"/>
              <a:gd name="connsiteY6" fmla="*/ 26879 h 1167569"/>
              <a:gd name="connsiteX0" fmla="*/ 0 w 4860737"/>
              <a:gd name="connsiteY0" fmla="*/ 932376 h 1125570"/>
              <a:gd name="connsiteX1" fmla="*/ 868697 w 4860737"/>
              <a:gd name="connsiteY1" fmla="*/ 977734 h 1125570"/>
              <a:gd name="connsiteX2" fmla="*/ 1946453 w 4860737"/>
              <a:gd name="connsiteY2" fmla="*/ 1123890 h 1125570"/>
              <a:gd name="connsiteX3" fmla="*/ 3167749 w 4860737"/>
              <a:gd name="connsiteY3" fmla="*/ 977734 h 1125570"/>
              <a:gd name="connsiteX4" fmla="*/ 3792310 w 4860737"/>
              <a:gd name="connsiteY4" fmla="*/ 236873 h 1125570"/>
              <a:gd name="connsiteX5" fmla="*/ 4860737 w 4860737"/>
              <a:gd name="connsiteY5" fmla="*/ 0 h 1125570"/>
              <a:gd name="connsiteX0" fmla="*/ 0 w 4933466"/>
              <a:gd name="connsiteY0" fmla="*/ 932376 h 1211248"/>
              <a:gd name="connsiteX1" fmla="*/ 868697 w 4933466"/>
              <a:gd name="connsiteY1" fmla="*/ 977734 h 1211248"/>
              <a:gd name="connsiteX2" fmla="*/ 1946453 w 4933466"/>
              <a:gd name="connsiteY2" fmla="*/ 1123890 h 1211248"/>
              <a:gd name="connsiteX3" fmla="*/ 3167749 w 4933466"/>
              <a:gd name="connsiteY3" fmla="*/ 977734 h 1211248"/>
              <a:gd name="connsiteX4" fmla="*/ 4651301 w 4933466"/>
              <a:gd name="connsiteY4" fmla="*/ 1048292 h 1211248"/>
              <a:gd name="connsiteX5" fmla="*/ 4860737 w 4933466"/>
              <a:gd name="connsiteY5" fmla="*/ 0 h 1211248"/>
              <a:gd name="connsiteX0" fmla="*/ 0 w 4651301"/>
              <a:gd name="connsiteY0" fmla="*/ 0 h 278872"/>
              <a:gd name="connsiteX1" fmla="*/ 868697 w 4651301"/>
              <a:gd name="connsiteY1" fmla="*/ 45358 h 278872"/>
              <a:gd name="connsiteX2" fmla="*/ 1946453 w 4651301"/>
              <a:gd name="connsiteY2" fmla="*/ 191514 h 278872"/>
              <a:gd name="connsiteX3" fmla="*/ 3167749 w 4651301"/>
              <a:gd name="connsiteY3" fmla="*/ 45358 h 278872"/>
              <a:gd name="connsiteX4" fmla="*/ 4651301 w 4651301"/>
              <a:gd name="connsiteY4" fmla="*/ 115916 h 278872"/>
              <a:gd name="connsiteX0" fmla="*/ 0 w 4835717"/>
              <a:gd name="connsiteY0" fmla="*/ 0 h 278872"/>
              <a:gd name="connsiteX1" fmla="*/ 868697 w 4835717"/>
              <a:gd name="connsiteY1" fmla="*/ 45358 h 278872"/>
              <a:gd name="connsiteX2" fmla="*/ 1946453 w 4835717"/>
              <a:gd name="connsiteY2" fmla="*/ 191514 h 278872"/>
              <a:gd name="connsiteX3" fmla="*/ 3167749 w 4835717"/>
              <a:gd name="connsiteY3" fmla="*/ 45358 h 278872"/>
              <a:gd name="connsiteX4" fmla="*/ 4835717 w 4835717"/>
              <a:gd name="connsiteY4" fmla="*/ 115916 h 278872"/>
              <a:gd name="connsiteX0" fmla="*/ 0 w 4835717"/>
              <a:gd name="connsiteY0" fmla="*/ 0 h 208314"/>
              <a:gd name="connsiteX1" fmla="*/ 868697 w 4835717"/>
              <a:gd name="connsiteY1" fmla="*/ 45358 h 208314"/>
              <a:gd name="connsiteX2" fmla="*/ 1946453 w 4835717"/>
              <a:gd name="connsiteY2" fmla="*/ 191514 h 208314"/>
              <a:gd name="connsiteX3" fmla="*/ 3167749 w 4835717"/>
              <a:gd name="connsiteY3" fmla="*/ 45358 h 208314"/>
              <a:gd name="connsiteX4" fmla="*/ 4835717 w 4835717"/>
              <a:gd name="connsiteY4" fmla="*/ 115916 h 208314"/>
              <a:gd name="connsiteX0" fmla="*/ 0 w 4835717"/>
              <a:gd name="connsiteY0" fmla="*/ 0 h 1131450"/>
              <a:gd name="connsiteX1" fmla="*/ 868697 w 4835717"/>
              <a:gd name="connsiteY1" fmla="*/ 45358 h 1131450"/>
              <a:gd name="connsiteX2" fmla="*/ 1946453 w 4835717"/>
              <a:gd name="connsiteY2" fmla="*/ 191514 h 1131450"/>
              <a:gd name="connsiteX3" fmla="*/ 3259958 w 4835717"/>
              <a:gd name="connsiteY3" fmla="*/ 1118850 h 1131450"/>
              <a:gd name="connsiteX4" fmla="*/ 4835717 w 4835717"/>
              <a:gd name="connsiteY4" fmla="*/ 115916 h 1131450"/>
              <a:gd name="connsiteX0" fmla="*/ 0 w 4835717"/>
              <a:gd name="connsiteY0" fmla="*/ 0 h 1201168"/>
              <a:gd name="connsiteX1" fmla="*/ 868697 w 4835717"/>
              <a:gd name="connsiteY1" fmla="*/ 45358 h 1201168"/>
              <a:gd name="connsiteX2" fmla="*/ 2184253 w 4835717"/>
              <a:gd name="connsiteY2" fmla="*/ 609823 h 1201168"/>
              <a:gd name="connsiteX3" fmla="*/ 3259958 w 4835717"/>
              <a:gd name="connsiteY3" fmla="*/ 1118850 h 1201168"/>
              <a:gd name="connsiteX4" fmla="*/ 4835717 w 4835717"/>
              <a:gd name="connsiteY4" fmla="*/ 115916 h 1201168"/>
              <a:gd name="connsiteX0" fmla="*/ 0 w 4665860"/>
              <a:gd name="connsiteY0" fmla="*/ 0 h 1200328"/>
              <a:gd name="connsiteX1" fmla="*/ 868697 w 4665860"/>
              <a:gd name="connsiteY1" fmla="*/ 45358 h 1200328"/>
              <a:gd name="connsiteX2" fmla="*/ 2184253 w 4665860"/>
              <a:gd name="connsiteY2" fmla="*/ 609823 h 1200328"/>
              <a:gd name="connsiteX3" fmla="*/ 3259958 w 4665860"/>
              <a:gd name="connsiteY3" fmla="*/ 1118850 h 1200328"/>
              <a:gd name="connsiteX4" fmla="*/ 4665860 w 4665860"/>
              <a:gd name="connsiteY4" fmla="*/ 1098690 h 1200328"/>
              <a:gd name="connsiteX0" fmla="*/ 0 w 4665860"/>
              <a:gd name="connsiteY0" fmla="*/ 0 h 1351524"/>
              <a:gd name="connsiteX1" fmla="*/ 868697 w 4665860"/>
              <a:gd name="connsiteY1" fmla="*/ 45358 h 1351524"/>
              <a:gd name="connsiteX2" fmla="*/ 2184253 w 4665860"/>
              <a:gd name="connsiteY2" fmla="*/ 609823 h 1351524"/>
              <a:gd name="connsiteX3" fmla="*/ 3114367 w 4665860"/>
              <a:gd name="connsiteY3" fmla="*/ 1270046 h 1351524"/>
              <a:gd name="connsiteX4" fmla="*/ 4665860 w 4665860"/>
              <a:gd name="connsiteY4" fmla="*/ 1098690 h 1351524"/>
              <a:gd name="connsiteX0" fmla="*/ 0 w 4665860"/>
              <a:gd name="connsiteY0" fmla="*/ 0 h 1366643"/>
              <a:gd name="connsiteX1" fmla="*/ 868697 w 4665860"/>
              <a:gd name="connsiteY1" fmla="*/ 45358 h 1366643"/>
              <a:gd name="connsiteX2" fmla="*/ 2038662 w 4665860"/>
              <a:gd name="connsiteY2" fmla="*/ 519105 h 1366643"/>
              <a:gd name="connsiteX3" fmla="*/ 3114367 w 4665860"/>
              <a:gd name="connsiteY3" fmla="*/ 1270046 h 1366643"/>
              <a:gd name="connsiteX4" fmla="*/ 4665860 w 4665860"/>
              <a:gd name="connsiteY4" fmla="*/ 1098690 h 1366643"/>
              <a:gd name="connsiteX0" fmla="*/ 0 w 4665860"/>
              <a:gd name="connsiteY0" fmla="*/ 0 h 1679115"/>
              <a:gd name="connsiteX1" fmla="*/ 868697 w 4665860"/>
              <a:gd name="connsiteY1" fmla="*/ 45358 h 1679115"/>
              <a:gd name="connsiteX2" fmla="*/ 2038662 w 4665860"/>
              <a:gd name="connsiteY2" fmla="*/ 519105 h 1679115"/>
              <a:gd name="connsiteX3" fmla="*/ 3187163 w 4665860"/>
              <a:gd name="connsiteY3" fmla="*/ 1582518 h 1679115"/>
              <a:gd name="connsiteX4" fmla="*/ 4665860 w 4665860"/>
              <a:gd name="connsiteY4" fmla="*/ 1098690 h 1679115"/>
              <a:gd name="connsiteX0" fmla="*/ 0 w 4665860"/>
              <a:gd name="connsiteY0" fmla="*/ 0 h 2897082"/>
              <a:gd name="connsiteX1" fmla="*/ 868697 w 4665860"/>
              <a:gd name="connsiteY1" fmla="*/ 45358 h 2897082"/>
              <a:gd name="connsiteX2" fmla="*/ 2562792 w 4665860"/>
              <a:gd name="connsiteY2" fmla="*/ 2640889 h 2897082"/>
              <a:gd name="connsiteX3" fmla="*/ 3187163 w 4665860"/>
              <a:gd name="connsiteY3" fmla="*/ 1582518 h 2897082"/>
              <a:gd name="connsiteX4" fmla="*/ 4665860 w 4665860"/>
              <a:gd name="connsiteY4" fmla="*/ 1098690 h 2897082"/>
              <a:gd name="connsiteX0" fmla="*/ 0 w 4665860"/>
              <a:gd name="connsiteY0" fmla="*/ 0 h 2782005"/>
              <a:gd name="connsiteX1" fmla="*/ 165004 w 4665860"/>
              <a:gd name="connsiteY1" fmla="*/ 2429215 h 2782005"/>
              <a:gd name="connsiteX2" fmla="*/ 2562792 w 4665860"/>
              <a:gd name="connsiteY2" fmla="*/ 2640889 h 2782005"/>
              <a:gd name="connsiteX3" fmla="*/ 3187163 w 4665860"/>
              <a:gd name="connsiteY3" fmla="*/ 1582518 h 2782005"/>
              <a:gd name="connsiteX4" fmla="*/ 4665860 w 4665860"/>
              <a:gd name="connsiteY4" fmla="*/ 1098690 h 2782005"/>
              <a:gd name="connsiteX0" fmla="*/ 0 w 4500856"/>
              <a:gd name="connsiteY0" fmla="*/ 1330525 h 1683315"/>
              <a:gd name="connsiteX1" fmla="*/ 2397788 w 4500856"/>
              <a:gd name="connsiteY1" fmla="*/ 1542199 h 1683315"/>
              <a:gd name="connsiteX2" fmla="*/ 3022159 w 4500856"/>
              <a:gd name="connsiteY2" fmla="*/ 483828 h 1683315"/>
              <a:gd name="connsiteX3" fmla="*/ 4500856 w 4500856"/>
              <a:gd name="connsiteY3" fmla="*/ 0 h 1683315"/>
              <a:gd name="connsiteX0" fmla="*/ 0 w 4500856"/>
              <a:gd name="connsiteY0" fmla="*/ 1330525 h 1683315"/>
              <a:gd name="connsiteX1" fmla="*/ 2397788 w 4500856"/>
              <a:gd name="connsiteY1" fmla="*/ 1542199 h 1683315"/>
              <a:gd name="connsiteX2" fmla="*/ 3303635 w 4500856"/>
              <a:gd name="connsiteY2" fmla="*/ 483828 h 1683315"/>
              <a:gd name="connsiteX3" fmla="*/ 4500856 w 4500856"/>
              <a:gd name="connsiteY3" fmla="*/ 0 h 1683315"/>
              <a:gd name="connsiteX0" fmla="*/ 0 w 4500856"/>
              <a:gd name="connsiteY0" fmla="*/ 1330525 h 1673235"/>
              <a:gd name="connsiteX1" fmla="*/ 2397788 w 4500856"/>
              <a:gd name="connsiteY1" fmla="*/ 1542199 h 1673235"/>
              <a:gd name="connsiteX2" fmla="*/ 3454080 w 4500856"/>
              <a:gd name="connsiteY2" fmla="*/ 544307 h 1673235"/>
              <a:gd name="connsiteX3" fmla="*/ 4500856 w 4500856"/>
              <a:gd name="connsiteY3" fmla="*/ 0 h 1673235"/>
              <a:gd name="connsiteX0" fmla="*/ 0 w 4500856"/>
              <a:gd name="connsiteY0" fmla="*/ 1330525 h 1567398"/>
              <a:gd name="connsiteX1" fmla="*/ 2703532 w 4500856"/>
              <a:gd name="connsiteY1" fmla="*/ 1436362 h 1567398"/>
              <a:gd name="connsiteX2" fmla="*/ 3454080 w 4500856"/>
              <a:gd name="connsiteY2" fmla="*/ 544307 h 1567398"/>
              <a:gd name="connsiteX3" fmla="*/ 4500856 w 4500856"/>
              <a:gd name="connsiteY3" fmla="*/ 0 h 1567398"/>
              <a:gd name="connsiteX0" fmla="*/ 0 w 4714538"/>
              <a:gd name="connsiteY0" fmla="*/ 1330525 h 1467441"/>
              <a:gd name="connsiteX1" fmla="*/ 2703532 w 4714538"/>
              <a:gd name="connsiteY1" fmla="*/ 1436362 h 1467441"/>
              <a:gd name="connsiteX2" fmla="*/ 4414984 w 4714538"/>
              <a:gd name="connsiteY2" fmla="*/ 1144051 h 1467441"/>
              <a:gd name="connsiteX3" fmla="*/ 4500856 w 4714538"/>
              <a:gd name="connsiteY3" fmla="*/ 0 h 1467441"/>
              <a:gd name="connsiteX0" fmla="*/ 0 w 4414984"/>
              <a:gd name="connsiteY0" fmla="*/ 186474 h 323390"/>
              <a:gd name="connsiteX1" fmla="*/ 2703532 w 4414984"/>
              <a:gd name="connsiteY1" fmla="*/ 292311 h 323390"/>
              <a:gd name="connsiteX2" fmla="*/ 4414984 w 4414984"/>
              <a:gd name="connsiteY2" fmla="*/ 0 h 323390"/>
              <a:gd name="connsiteX0" fmla="*/ 0 w 4580412"/>
              <a:gd name="connsiteY0" fmla="*/ 0 h 360345"/>
              <a:gd name="connsiteX1" fmla="*/ 2703532 w 4580412"/>
              <a:gd name="connsiteY1" fmla="*/ 105837 h 360345"/>
              <a:gd name="connsiteX2" fmla="*/ 4580412 w 4580412"/>
              <a:gd name="connsiteY2" fmla="*/ 120951 h 360345"/>
              <a:gd name="connsiteX0" fmla="*/ 0 w 4580412"/>
              <a:gd name="connsiteY0" fmla="*/ 32756 h 158752"/>
              <a:gd name="connsiteX1" fmla="*/ 2703532 w 4580412"/>
              <a:gd name="connsiteY1" fmla="*/ 138593 h 158752"/>
              <a:gd name="connsiteX2" fmla="*/ 4580412 w 4580412"/>
              <a:gd name="connsiteY2" fmla="*/ 153707 h 158752"/>
              <a:gd name="connsiteX0" fmla="*/ 0 w 4580412"/>
              <a:gd name="connsiteY0" fmla="*/ 32756 h 153707"/>
              <a:gd name="connsiteX1" fmla="*/ 2625413 w 4580412"/>
              <a:gd name="connsiteY1" fmla="*/ 42838 h 153707"/>
              <a:gd name="connsiteX2" fmla="*/ 4580412 w 4580412"/>
              <a:gd name="connsiteY2" fmla="*/ 153707 h 153707"/>
              <a:gd name="connsiteX0" fmla="*/ 111305 w 4691717"/>
              <a:gd name="connsiteY0" fmla="*/ 81226 h 202177"/>
              <a:gd name="connsiteX1" fmla="*/ 437569 w 4691717"/>
              <a:gd name="connsiteY1" fmla="*/ 1680 h 202177"/>
              <a:gd name="connsiteX2" fmla="*/ 2736718 w 4691717"/>
              <a:gd name="connsiteY2" fmla="*/ 91308 h 202177"/>
              <a:gd name="connsiteX3" fmla="*/ 4691717 w 4691717"/>
              <a:gd name="connsiteY3" fmla="*/ 202177 h 202177"/>
              <a:gd name="connsiteX0" fmla="*/ 0 w 5030745"/>
              <a:gd name="connsiteY0" fmla="*/ 50988 h 202177"/>
              <a:gd name="connsiteX1" fmla="*/ 776597 w 5030745"/>
              <a:gd name="connsiteY1" fmla="*/ 1680 h 202177"/>
              <a:gd name="connsiteX2" fmla="*/ 3075746 w 5030745"/>
              <a:gd name="connsiteY2" fmla="*/ 91308 h 202177"/>
              <a:gd name="connsiteX3" fmla="*/ 5030745 w 5030745"/>
              <a:gd name="connsiteY3" fmla="*/ 202177 h 20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0745" h="202177">
                <a:moveTo>
                  <a:pt x="0" y="50988"/>
                </a:moveTo>
                <a:cubicBezTo>
                  <a:pt x="10722" y="51170"/>
                  <a:pt x="339028" y="0"/>
                  <a:pt x="776597" y="1680"/>
                </a:cubicBezTo>
                <a:lnTo>
                  <a:pt x="3075746" y="91308"/>
                </a:lnTo>
                <a:cubicBezTo>
                  <a:pt x="3784771" y="124724"/>
                  <a:pt x="4694428" y="48470"/>
                  <a:pt x="5030745" y="202177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 smtClean="0"/>
          </a:p>
        </p:txBody>
      </p:sp>
      <p:sp>
        <p:nvSpPr>
          <p:cNvPr id="174" name="Freeform 173"/>
          <p:cNvSpPr/>
          <p:nvPr/>
        </p:nvSpPr>
        <p:spPr bwMode="auto">
          <a:xfrm rot="16200000">
            <a:off x="3407542" y="3277406"/>
            <a:ext cx="5517513" cy="202177"/>
          </a:xfrm>
          <a:custGeom>
            <a:avLst/>
            <a:gdLst>
              <a:gd name="connsiteX0" fmla="*/ 0 w 3930166"/>
              <a:gd name="connsiteY0" fmla="*/ 107517 h 290632"/>
              <a:gd name="connsiteX1" fmla="*/ 665247 w 3930166"/>
              <a:gd name="connsiteY1" fmla="*/ 263753 h 290632"/>
              <a:gd name="connsiteX2" fmla="*/ 1537124 w 3930166"/>
              <a:gd name="connsiteY2" fmla="*/ 112557 h 290632"/>
              <a:gd name="connsiteX3" fmla="*/ 2676108 w 3930166"/>
              <a:gd name="connsiteY3" fmla="*/ 278872 h 290632"/>
              <a:gd name="connsiteX4" fmla="*/ 3744535 w 3930166"/>
              <a:gd name="connsiteY4" fmla="*/ 41999 h 290632"/>
              <a:gd name="connsiteX5" fmla="*/ 3789893 w 3930166"/>
              <a:gd name="connsiteY5" fmla="*/ 26879 h 290632"/>
              <a:gd name="connsiteX0" fmla="*/ 770890 w 4701056"/>
              <a:gd name="connsiteY0" fmla="*/ 107517 h 290632"/>
              <a:gd name="connsiteX1" fmla="*/ 110875 w 4701056"/>
              <a:gd name="connsiteY1" fmla="*/ 112557 h 290632"/>
              <a:gd name="connsiteX2" fmla="*/ 1436137 w 4701056"/>
              <a:gd name="connsiteY2" fmla="*/ 263753 h 290632"/>
              <a:gd name="connsiteX3" fmla="*/ 2308014 w 4701056"/>
              <a:gd name="connsiteY3" fmla="*/ 112557 h 290632"/>
              <a:gd name="connsiteX4" fmla="*/ 3446998 w 4701056"/>
              <a:gd name="connsiteY4" fmla="*/ 278872 h 290632"/>
              <a:gd name="connsiteX5" fmla="*/ 4515425 w 4701056"/>
              <a:gd name="connsiteY5" fmla="*/ 41999 h 290632"/>
              <a:gd name="connsiteX6" fmla="*/ 4560783 w 4701056"/>
              <a:gd name="connsiteY6" fmla="*/ 26879 h 290632"/>
              <a:gd name="connsiteX0" fmla="*/ 901113 w 4831279"/>
              <a:gd name="connsiteY0" fmla="*/ 146156 h 329271"/>
              <a:gd name="connsiteX1" fmla="*/ 119771 w 4831279"/>
              <a:gd name="connsiteY1" fmla="*/ 0 h 329271"/>
              <a:gd name="connsiteX2" fmla="*/ 241098 w 4831279"/>
              <a:gd name="connsiteY2" fmla="*/ 151196 h 329271"/>
              <a:gd name="connsiteX3" fmla="*/ 1566360 w 4831279"/>
              <a:gd name="connsiteY3" fmla="*/ 302392 h 329271"/>
              <a:gd name="connsiteX4" fmla="*/ 2438237 w 4831279"/>
              <a:gd name="connsiteY4" fmla="*/ 151196 h 329271"/>
              <a:gd name="connsiteX5" fmla="*/ 3577221 w 4831279"/>
              <a:gd name="connsiteY5" fmla="*/ 317511 h 329271"/>
              <a:gd name="connsiteX6" fmla="*/ 4645648 w 4831279"/>
              <a:gd name="connsiteY6" fmla="*/ 80638 h 329271"/>
              <a:gd name="connsiteX7" fmla="*/ 4691006 w 4831279"/>
              <a:gd name="connsiteY7" fmla="*/ 65518 h 329271"/>
              <a:gd name="connsiteX0" fmla="*/ 0 w 4929895"/>
              <a:gd name="connsiteY0" fmla="*/ 0 h 354470"/>
              <a:gd name="connsiteX1" fmla="*/ 218387 w 4929895"/>
              <a:gd name="connsiteY1" fmla="*/ 25199 h 354470"/>
              <a:gd name="connsiteX2" fmla="*/ 339714 w 4929895"/>
              <a:gd name="connsiteY2" fmla="*/ 176395 h 354470"/>
              <a:gd name="connsiteX3" fmla="*/ 1664976 w 4929895"/>
              <a:gd name="connsiteY3" fmla="*/ 327591 h 354470"/>
              <a:gd name="connsiteX4" fmla="*/ 2536853 w 4929895"/>
              <a:gd name="connsiteY4" fmla="*/ 176395 h 354470"/>
              <a:gd name="connsiteX5" fmla="*/ 3675837 w 4929895"/>
              <a:gd name="connsiteY5" fmla="*/ 342710 h 354470"/>
              <a:gd name="connsiteX6" fmla="*/ 4744264 w 4929895"/>
              <a:gd name="connsiteY6" fmla="*/ 105837 h 354470"/>
              <a:gd name="connsiteX7" fmla="*/ 4789622 w 4929895"/>
              <a:gd name="connsiteY7" fmla="*/ 90717 h 354470"/>
              <a:gd name="connsiteX0" fmla="*/ 0 w 4929895"/>
              <a:gd name="connsiteY0" fmla="*/ 0 h 354470"/>
              <a:gd name="connsiteX1" fmla="*/ 339714 w 4929895"/>
              <a:gd name="connsiteY1" fmla="*/ 176395 h 354470"/>
              <a:gd name="connsiteX2" fmla="*/ 1664976 w 4929895"/>
              <a:gd name="connsiteY2" fmla="*/ 327591 h 354470"/>
              <a:gd name="connsiteX3" fmla="*/ 2536853 w 4929895"/>
              <a:gd name="connsiteY3" fmla="*/ 176395 h 354470"/>
              <a:gd name="connsiteX4" fmla="*/ 3675837 w 4929895"/>
              <a:gd name="connsiteY4" fmla="*/ 342710 h 354470"/>
              <a:gd name="connsiteX5" fmla="*/ 4744264 w 4929895"/>
              <a:gd name="connsiteY5" fmla="*/ 105837 h 354470"/>
              <a:gd name="connsiteX6" fmla="*/ 4789622 w 4929895"/>
              <a:gd name="connsiteY6" fmla="*/ 90717 h 354470"/>
              <a:gd name="connsiteX0" fmla="*/ 0 w 4929895"/>
              <a:gd name="connsiteY0" fmla="*/ 0 h 354470"/>
              <a:gd name="connsiteX1" fmla="*/ 815314 w 4929895"/>
              <a:gd name="connsiteY1" fmla="*/ 176395 h 354470"/>
              <a:gd name="connsiteX2" fmla="*/ 1664976 w 4929895"/>
              <a:gd name="connsiteY2" fmla="*/ 327591 h 354470"/>
              <a:gd name="connsiteX3" fmla="*/ 2536853 w 4929895"/>
              <a:gd name="connsiteY3" fmla="*/ 176395 h 354470"/>
              <a:gd name="connsiteX4" fmla="*/ 3675837 w 4929895"/>
              <a:gd name="connsiteY4" fmla="*/ 342710 h 354470"/>
              <a:gd name="connsiteX5" fmla="*/ 4744264 w 4929895"/>
              <a:gd name="connsiteY5" fmla="*/ 105837 h 354470"/>
              <a:gd name="connsiteX6" fmla="*/ 4789622 w 4929895"/>
              <a:gd name="connsiteY6" fmla="*/ 90717 h 354470"/>
              <a:gd name="connsiteX0" fmla="*/ 0 w 5046368"/>
              <a:gd name="connsiteY0" fmla="*/ 67199 h 290632"/>
              <a:gd name="connsiteX1" fmla="*/ 931787 w 5046368"/>
              <a:gd name="connsiteY1" fmla="*/ 112557 h 290632"/>
              <a:gd name="connsiteX2" fmla="*/ 1781449 w 5046368"/>
              <a:gd name="connsiteY2" fmla="*/ 263753 h 290632"/>
              <a:gd name="connsiteX3" fmla="*/ 2653326 w 5046368"/>
              <a:gd name="connsiteY3" fmla="*/ 112557 h 290632"/>
              <a:gd name="connsiteX4" fmla="*/ 3792310 w 5046368"/>
              <a:gd name="connsiteY4" fmla="*/ 278872 h 290632"/>
              <a:gd name="connsiteX5" fmla="*/ 4860737 w 5046368"/>
              <a:gd name="connsiteY5" fmla="*/ 41999 h 290632"/>
              <a:gd name="connsiteX6" fmla="*/ 4906095 w 5046368"/>
              <a:gd name="connsiteY6" fmla="*/ 26879 h 290632"/>
              <a:gd name="connsiteX0" fmla="*/ 0 w 5046368"/>
              <a:gd name="connsiteY0" fmla="*/ 67199 h 290632"/>
              <a:gd name="connsiteX1" fmla="*/ 931787 w 5046368"/>
              <a:gd name="connsiteY1" fmla="*/ 112557 h 290632"/>
              <a:gd name="connsiteX2" fmla="*/ 1781449 w 5046368"/>
              <a:gd name="connsiteY2" fmla="*/ 263753 h 290632"/>
              <a:gd name="connsiteX3" fmla="*/ 2653326 w 5046368"/>
              <a:gd name="connsiteY3" fmla="*/ 112557 h 290632"/>
              <a:gd name="connsiteX4" fmla="*/ 3792310 w 5046368"/>
              <a:gd name="connsiteY4" fmla="*/ 278872 h 290632"/>
              <a:gd name="connsiteX5" fmla="*/ 4860737 w 5046368"/>
              <a:gd name="connsiteY5" fmla="*/ 41999 h 290632"/>
              <a:gd name="connsiteX6" fmla="*/ 4906095 w 5046368"/>
              <a:gd name="connsiteY6" fmla="*/ 26879 h 290632"/>
              <a:gd name="connsiteX0" fmla="*/ 0 w 5046368"/>
              <a:gd name="connsiteY0" fmla="*/ 67199 h 319191"/>
              <a:gd name="connsiteX1" fmla="*/ 931787 w 5046368"/>
              <a:gd name="connsiteY1" fmla="*/ 112557 h 319191"/>
              <a:gd name="connsiteX2" fmla="*/ 1781449 w 5046368"/>
              <a:gd name="connsiteY2" fmla="*/ 263753 h 319191"/>
              <a:gd name="connsiteX3" fmla="*/ 2653326 w 5046368"/>
              <a:gd name="connsiteY3" fmla="*/ 283912 h 319191"/>
              <a:gd name="connsiteX4" fmla="*/ 3792310 w 5046368"/>
              <a:gd name="connsiteY4" fmla="*/ 278872 h 319191"/>
              <a:gd name="connsiteX5" fmla="*/ 4860737 w 5046368"/>
              <a:gd name="connsiteY5" fmla="*/ 41999 h 319191"/>
              <a:gd name="connsiteX6" fmla="*/ 4906095 w 5046368"/>
              <a:gd name="connsiteY6" fmla="*/ 26879 h 319191"/>
              <a:gd name="connsiteX0" fmla="*/ 0 w 5046368"/>
              <a:gd name="connsiteY0" fmla="*/ 126837 h 1188568"/>
              <a:gd name="connsiteX1" fmla="*/ 931787 w 5046368"/>
              <a:gd name="connsiteY1" fmla="*/ 172195 h 1188568"/>
              <a:gd name="connsiteX2" fmla="*/ 1781449 w 5046368"/>
              <a:gd name="connsiteY2" fmla="*/ 1160009 h 1188568"/>
              <a:gd name="connsiteX3" fmla="*/ 2653326 w 5046368"/>
              <a:gd name="connsiteY3" fmla="*/ 343550 h 1188568"/>
              <a:gd name="connsiteX4" fmla="*/ 3792310 w 5046368"/>
              <a:gd name="connsiteY4" fmla="*/ 338510 h 1188568"/>
              <a:gd name="connsiteX5" fmla="*/ 4860737 w 5046368"/>
              <a:gd name="connsiteY5" fmla="*/ 101637 h 1188568"/>
              <a:gd name="connsiteX6" fmla="*/ 4906095 w 5046368"/>
              <a:gd name="connsiteY6" fmla="*/ 86517 h 1188568"/>
              <a:gd name="connsiteX0" fmla="*/ 0 w 5046368"/>
              <a:gd name="connsiteY0" fmla="*/ 67199 h 1223008"/>
              <a:gd name="connsiteX1" fmla="*/ 868697 w 5046368"/>
              <a:gd name="connsiteY1" fmla="*/ 1019733 h 1223008"/>
              <a:gd name="connsiteX2" fmla="*/ 1781449 w 5046368"/>
              <a:gd name="connsiteY2" fmla="*/ 1100371 h 1223008"/>
              <a:gd name="connsiteX3" fmla="*/ 2653326 w 5046368"/>
              <a:gd name="connsiteY3" fmla="*/ 283912 h 1223008"/>
              <a:gd name="connsiteX4" fmla="*/ 3792310 w 5046368"/>
              <a:gd name="connsiteY4" fmla="*/ 278872 h 1223008"/>
              <a:gd name="connsiteX5" fmla="*/ 4860737 w 5046368"/>
              <a:gd name="connsiteY5" fmla="*/ 41999 h 1223008"/>
              <a:gd name="connsiteX6" fmla="*/ 4906095 w 5046368"/>
              <a:gd name="connsiteY6" fmla="*/ 26879 h 1223008"/>
              <a:gd name="connsiteX0" fmla="*/ 0 w 5046368"/>
              <a:gd name="connsiteY0" fmla="*/ 974375 h 1223008"/>
              <a:gd name="connsiteX1" fmla="*/ 868697 w 5046368"/>
              <a:gd name="connsiteY1" fmla="*/ 1019733 h 1223008"/>
              <a:gd name="connsiteX2" fmla="*/ 1781449 w 5046368"/>
              <a:gd name="connsiteY2" fmla="*/ 1100371 h 1223008"/>
              <a:gd name="connsiteX3" fmla="*/ 2653326 w 5046368"/>
              <a:gd name="connsiteY3" fmla="*/ 283912 h 1223008"/>
              <a:gd name="connsiteX4" fmla="*/ 3792310 w 5046368"/>
              <a:gd name="connsiteY4" fmla="*/ 278872 h 1223008"/>
              <a:gd name="connsiteX5" fmla="*/ 4860737 w 5046368"/>
              <a:gd name="connsiteY5" fmla="*/ 41999 h 1223008"/>
              <a:gd name="connsiteX6" fmla="*/ 4906095 w 5046368"/>
              <a:gd name="connsiteY6" fmla="*/ 26879 h 1223008"/>
              <a:gd name="connsiteX0" fmla="*/ 0 w 5046368"/>
              <a:gd name="connsiteY0" fmla="*/ 974375 h 1209568"/>
              <a:gd name="connsiteX1" fmla="*/ 868697 w 5046368"/>
              <a:gd name="connsiteY1" fmla="*/ 1019733 h 1209568"/>
              <a:gd name="connsiteX2" fmla="*/ 1781449 w 5046368"/>
              <a:gd name="connsiteY2" fmla="*/ 1100371 h 1209568"/>
              <a:gd name="connsiteX3" fmla="*/ 2779505 w 5046368"/>
              <a:gd name="connsiteY3" fmla="*/ 364550 h 1209568"/>
              <a:gd name="connsiteX4" fmla="*/ 3792310 w 5046368"/>
              <a:gd name="connsiteY4" fmla="*/ 278872 h 1209568"/>
              <a:gd name="connsiteX5" fmla="*/ 4860737 w 5046368"/>
              <a:gd name="connsiteY5" fmla="*/ 41999 h 1209568"/>
              <a:gd name="connsiteX6" fmla="*/ 4906095 w 5046368"/>
              <a:gd name="connsiteY6" fmla="*/ 26879 h 1209568"/>
              <a:gd name="connsiteX0" fmla="*/ 0 w 5046368"/>
              <a:gd name="connsiteY0" fmla="*/ 974375 h 1275086"/>
              <a:gd name="connsiteX1" fmla="*/ 868697 w 5046368"/>
              <a:gd name="connsiteY1" fmla="*/ 1019733 h 1275086"/>
              <a:gd name="connsiteX2" fmla="*/ 1946453 w 5046368"/>
              <a:gd name="connsiteY2" fmla="*/ 1165889 h 1275086"/>
              <a:gd name="connsiteX3" fmla="*/ 2779505 w 5046368"/>
              <a:gd name="connsiteY3" fmla="*/ 364550 h 1275086"/>
              <a:gd name="connsiteX4" fmla="*/ 3792310 w 5046368"/>
              <a:gd name="connsiteY4" fmla="*/ 278872 h 1275086"/>
              <a:gd name="connsiteX5" fmla="*/ 4860737 w 5046368"/>
              <a:gd name="connsiteY5" fmla="*/ 41999 h 1275086"/>
              <a:gd name="connsiteX6" fmla="*/ 4906095 w 5046368"/>
              <a:gd name="connsiteY6" fmla="*/ 26879 h 1275086"/>
              <a:gd name="connsiteX0" fmla="*/ 0 w 5046368"/>
              <a:gd name="connsiteY0" fmla="*/ 974375 h 1167569"/>
              <a:gd name="connsiteX1" fmla="*/ 868697 w 5046368"/>
              <a:gd name="connsiteY1" fmla="*/ 1019733 h 1167569"/>
              <a:gd name="connsiteX2" fmla="*/ 1946453 w 5046368"/>
              <a:gd name="connsiteY2" fmla="*/ 1165889 h 1167569"/>
              <a:gd name="connsiteX3" fmla="*/ 3099806 w 5046368"/>
              <a:gd name="connsiteY3" fmla="*/ 1019733 h 1167569"/>
              <a:gd name="connsiteX4" fmla="*/ 3792310 w 5046368"/>
              <a:gd name="connsiteY4" fmla="*/ 278872 h 1167569"/>
              <a:gd name="connsiteX5" fmla="*/ 4860737 w 5046368"/>
              <a:gd name="connsiteY5" fmla="*/ 41999 h 1167569"/>
              <a:gd name="connsiteX6" fmla="*/ 4906095 w 5046368"/>
              <a:gd name="connsiteY6" fmla="*/ 26879 h 1167569"/>
              <a:gd name="connsiteX0" fmla="*/ 0 w 5046368"/>
              <a:gd name="connsiteY0" fmla="*/ 974375 h 1167569"/>
              <a:gd name="connsiteX1" fmla="*/ 868697 w 5046368"/>
              <a:gd name="connsiteY1" fmla="*/ 1019733 h 1167569"/>
              <a:gd name="connsiteX2" fmla="*/ 1946453 w 5046368"/>
              <a:gd name="connsiteY2" fmla="*/ 1165889 h 1167569"/>
              <a:gd name="connsiteX3" fmla="*/ 3167749 w 5046368"/>
              <a:gd name="connsiteY3" fmla="*/ 1019733 h 1167569"/>
              <a:gd name="connsiteX4" fmla="*/ 3792310 w 5046368"/>
              <a:gd name="connsiteY4" fmla="*/ 278872 h 1167569"/>
              <a:gd name="connsiteX5" fmla="*/ 4860737 w 5046368"/>
              <a:gd name="connsiteY5" fmla="*/ 41999 h 1167569"/>
              <a:gd name="connsiteX6" fmla="*/ 4906095 w 5046368"/>
              <a:gd name="connsiteY6" fmla="*/ 26879 h 1167569"/>
              <a:gd name="connsiteX0" fmla="*/ 0 w 4860737"/>
              <a:gd name="connsiteY0" fmla="*/ 932376 h 1125570"/>
              <a:gd name="connsiteX1" fmla="*/ 868697 w 4860737"/>
              <a:gd name="connsiteY1" fmla="*/ 977734 h 1125570"/>
              <a:gd name="connsiteX2" fmla="*/ 1946453 w 4860737"/>
              <a:gd name="connsiteY2" fmla="*/ 1123890 h 1125570"/>
              <a:gd name="connsiteX3" fmla="*/ 3167749 w 4860737"/>
              <a:gd name="connsiteY3" fmla="*/ 977734 h 1125570"/>
              <a:gd name="connsiteX4" fmla="*/ 3792310 w 4860737"/>
              <a:gd name="connsiteY4" fmla="*/ 236873 h 1125570"/>
              <a:gd name="connsiteX5" fmla="*/ 4860737 w 4860737"/>
              <a:gd name="connsiteY5" fmla="*/ 0 h 1125570"/>
              <a:gd name="connsiteX0" fmla="*/ 0 w 4933466"/>
              <a:gd name="connsiteY0" fmla="*/ 932376 h 1211248"/>
              <a:gd name="connsiteX1" fmla="*/ 868697 w 4933466"/>
              <a:gd name="connsiteY1" fmla="*/ 977734 h 1211248"/>
              <a:gd name="connsiteX2" fmla="*/ 1946453 w 4933466"/>
              <a:gd name="connsiteY2" fmla="*/ 1123890 h 1211248"/>
              <a:gd name="connsiteX3" fmla="*/ 3167749 w 4933466"/>
              <a:gd name="connsiteY3" fmla="*/ 977734 h 1211248"/>
              <a:gd name="connsiteX4" fmla="*/ 4651301 w 4933466"/>
              <a:gd name="connsiteY4" fmla="*/ 1048292 h 1211248"/>
              <a:gd name="connsiteX5" fmla="*/ 4860737 w 4933466"/>
              <a:gd name="connsiteY5" fmla="*/ 0 h 1211248"/>
              <a:gd name="connsiteX0" fmla="*/ 0 w 4651301"/>
              <a:gd name="connsiteY0" fmla="*/ 0 h 278872"/>
              <a:gd name="connsiteX1" fmla="*/ 868697 w 4651301"/>
              <a:gd name="connsiteY1" fmla="*/ 45358 h 278872"/>
              <a:gd name="connsiteX2" fmla="*/ 1946453 w 4651301"/>
              <a:gd name="connsiteY2" fmla="*/ 191514 h 278872"/>
              <a:gd name="connsiteX3" fmla="*/ 3167749 w 4651301"/>
              <a:gd name="connsiteY3" fmla="*/ 45358 h 278872"/>
              <a:gd name="connsiteX4" fmla="*/ 4651301 w 4651301"/>
              <a:gd name="connsiteY4" fmla="*/ 115916 h 278872"/>
              <a:gd name="connsiteX0" fmla="*/ 0 w 4835717"/>
              <a:gd name="connsiteY0" fmla="*/ 0 h 278872"/>
              <a:gd name="connsiteX1" fmla="*/ 868697 w 4835717"/>
              <a:gd name="connsiteY1" fmla="*/ 45358 h 278872"/>
              <a:gd name="connsiteX2" fmla="*/ 1946453 w 4835717"/>
              <a:gd name="connsiteY2" fmla="*/ 191514 h 278872"/>
              <a:gd name="connsiteX3" fmla="*/ 3167749 w 4835717"/>
              <a:gd name="connsiteY3" fmla="*/ 45358 h 278872"/>
              <a:gd name="connsiteX4" fmla="*/ 4835717 w 4835717"/>
              <a:gd name="connsiteY4" fmla="*/ 115916 h 278872"/>
              <a:gd name="connsiteX0" fmla="*/ 0 w 4835717"/>
              <a:gd name="connsiteY0" fmla="*/ 0 h 208314"/>
              <a:gd name="connsiteX1" fmla="*/ 868697 w 4835717"/>
              <a:gd name="connsiteY1" fmla="*/ 45358 h 208314"/>
              <a:gd name="connsiteX2" fmla="*/ 1946453 w 4835717"/>
              <a:gd name="connsiteY2" fmla="*/ 191514 h 208314"/>
              <a:gd name="connsiteX3" fmla="*/ 3167749 w 4835717"/>
              <a:gd name="connsiteY3" fmla="*/ 45358 h 208314"/>
              <a:gd name="connsiteX4" fmla="*/ 4835717 w 4835717"/>
              <a:gd name="connsiteY4" fmla="*/ 115916 h 208314"/>
              <a:gd name="connsiteX0" fmla="*/ 0 w 4835717"/>
              <a:gd name="connsiteY0" fmla="*/ 0 h 1131450"/>
              <a:gd name="connsiteX1" fmla="*/ 868697 w 4835717"/>
              <a:gd name="connsiteY1" fmla="*/ 45358 h 1131450"/>
              <a:gd name="connsiteX2" fmla="*/ 1946453 w 4835717"/>
              <a:gd name="connsiteY2" fmla="*/ 191514 h 1131450"/>
              <a:gd name="connsiteX3" fmla="*/ 3259958 w 4835717"/>
              <a:gd name="connsiteY3" fmla="*/ 1118850 h 1131450"/>
              <a:gd name="connsiteX4" fmla="*/ 4835717 w 4835717"/>
              <a:gd name="connsiteY4" fmla="*/ 115916 h 1131450"/>
              <a:gd name="connsiteX0" fmla="*/ 0 w 4835717"/>
              <a:gd name="connsiteY0" fmla="*/ 0 h 1201168"/>
              <a:gd name="connsiteX1" fmla="*/ 868697 w 4835717"/>
              <a:gd name="connsiteY1" fmla="*/ 45358 h 1201168"/>
              <a:gd name="connsiteX2" fmla="*/ 2184253 w 4835717"/>
              <a:gd name="connsiteY2" fmla="*/ 609823 h 1201168"/>
              <a:gd name="connsiteX3" fmla="*/ 3259958 w 4835717"/>
              <a:gd name="connsiteY3" fmla="*/ 1118850 h 1201168"/>
              <a:gd name="connsiteX4" fmla="*/ 4835717 w 4835717"/>
              <a:gd name="connsiteY4" fmla="*/ 115916 h 1201168"/>
              <a:gd name="connsiteX0" fmla="*/ 0 w 4665860"/>
              <a:gd name="connsiteY0" fmla="*/ 0 h 1200328"/>
              <a:gd name="connsiteX1" fmla="*/ 868697 w 4665860"/>
              <a:gd name="connsiteY1" fmla="*/ 45358 h 1200328"/>
              <a:gd name="connsiteX2" fmla="*/ 2184253 w 4665860"/>
              <a:gd name="connsiteY2" fmla="*/ 609823 h 1200328"/>
              <a:gd name="connsiteX3" fmla="*/ 3259958 w 4665860"/>
              <a:gd name="connsiteY3" fmla="*/ 1118850 h 1200328"/>
              <a:gd name="connsiteX4" fmla="*/ 4665860 w 4665860"/>
              <a:gd name="connsiteY4" fmla="*/ 1098690 h 1200328"/>
              <a:gd name="connsiteX0" fmla="*/ 0 w 4665860"/>
              <a:gd name="connsiteY0" fmla="*/ 0 h 1351524"/>
              <a:gd name="connsiteX1" fmla="*/ 868697 w 4665860"/>
              <a:gd name="connsiteY1" fmla="*/ 45358 h 1351524"/>
              <a:gd name="connsiteX2" fmla="*/ 2184253 w 4665860"/>
              <a:gd name="connsiteY2" fmla="*/ 609823 h 1351524"/>
              <a:gd name="connsiteX3" fmla="*/ 3114367 w 4665860"/>
              <a:gd name="connsiteY3" fmla="*/ 1270046 h 1351524"/>
              <a:gd name="connsiteX4" fmla="*/ 4665860 w 4665860"/>
              <a:gd name="connsiteY4" fmla="*/ 1098690 h 1351524"/>
              <a:gd name="connsiteX0" fmla="*/ 0 w 4665860"/>
              <a:gd name="connsiteY0" fmla="*/ 0 h 1366643"/>
              <a:gd name="connsiteX1" fmla="*/ 868697 w 4665860"/>
              <a:gd name="connsiteY1" fmla="*/ 45358 h 1366643"/>
              <a:gd name="connsiteX2" fmla="*/ 2038662 w 4665860"/>
              <a:gd name="connsiteY2" fmla="*/ 519105 h 1366643"/>
              <a:gd name="connsiteX3" fmla="*/ 3114367 w 4665860"/>
              <a:gd name="connsiteY3" fmla="*/ 1270046 h 1366643"/>
              <a:gd name="connsiteX4" fmla="*/ 4665860 w 4665860"/>
              <a:gd name="connsiteY4" fmla="*/ 1098690 h 1366643"/>
              <a:gd name="connsiteX0" fmla="*/ 0 w 4665860"/>
              <a:gd name="connsiteY0" fmla="*/ 0 h 1679115"/>
              <a:gd name="connsiteX1" fmla="*/ 868697 w 4665860"/>
              <a:gd name="connsiteY1" fmla="*/ 45358 h 1679115"/>
              <a:gd name="connsiteX2" fmla="*/ 2038662 w 4665860"/>
              <a:gd name="connsiteY2" fmla="*/ 519105 h 1679115"/>
              <a:gd name="connsiteX3" fmla="*/ 3187163 w 4665860"/>
              <a:gd name="connsiteY3" fmla="*/ 1582518 h 1679115"/>
              <a:gd name="connsiteX4" fmla="*/ 4665860 w 4665860"/>
              <a:gd name="connsiteY4" fmla="*/ 1098690 h 1679115"/>
              <a:gd name="connsiteX0" fmla="*/ 0 w 4665860"/>
              <a:gd name="connsiteY0" fmla="*/ 0 h 2897082"/>
              <a:gd name="connsiteX1" fmla="*/ 868697 w 4665860"/>
              <a:gd name="connsiteY1" fmla="*/ 45358 h 2897082"/>
              <a:gd name="connsiteX2" fmla="*/ 2562792 w 4665860"/>
              <a:gd name="connsiteY2" fmla="*/ 2640889 h 2897082"/>
              <a:gd name="connsiteX3" fmla="*/ 3187163 w 4665860"/>
              <a:gd name="connsiteY3" fmla="*/ 1582518 h 2897082"/>
              <a:gd name="connsiteX4" fmla="*/ 4665860 w 4665860"/>
              <a:gd name="connsiteY4" fmla="*/ 1098690 h 2897082"/>
              <a:gd name="connsiteX0" fmla="*/ 0 w 4665860"/>
              <a:gd name="connsiteY0" fmla="*/ 0 h 2782005"/>
              <a:gd name="connsiteX1" fmla="*/ 165004 w 4665860"/>
              <a:gd name="connsiteY1" fmla="*/ 2429215 h 2782005"/>
              <a:gd name="connsiteX2" fmla="*/ 2562792 w 4665860"/>
              <a:gd name="connsiteY2" fmla="*/ 2640889 h 2782005"/>
              <a:gd name="connsiteX3" fmla="*/ 3187163 w 4665860"/>
              <a:gd name="connsiteY3" fmla="*/ 1582518 h 2782005"/>
              <a:gd name="connsiteX4" fmla="*/ 4665860 w 4665860"/>
              <a:gd name="connsiteY4" fmla="*/ 1098690 h 2782005"/>
              <a:gd name="connsiteX0" fmla="*/ 0 w 4500856"/>
              <a:gd name="connsiteY0" fmla="*/ 1330525 h 1683315"/>
              <a:gd name="connsiteX1" fmla="*/ 2397788 w 4500856"/>
              <a:gd name="connsiteY1" fmla="*/ 1542199 h 1683315"/>
              <a:gd name="connsiteX2" fmla="*/ 3022159 w 4500856"/>
              <a:gd name="connsiteY2" fmla="*/ 483828 h 1683315"/>
              <a:gd name="connsiteX3" fmla="*/ 4500856 w 4500856"/>
              <a:gd name="connsiteY3" fmla="*/ 0 h 1683315"/>
              <a:gd name="connsiteX0" fmla="*/ 0 w 4500856"/>
              <a:gd name="connsiteY0" fmla="*/ 1330525 h 1683315"/>
              <a:gd name="connsiteX1" fmla="*/ 2397788 w 4500856"/>
              <a:gd name="connsiteY1" fmla="*/ 1542199 h 1683315"/>
              <a:gd name="connsiteX2" fmla="*/ 3303635 w 4500856"/>
              <a:gd name="connsiteY2" fmla="*/ 483828 h 1683315"/>
              <a:gd name="connsiteX3" fmla="*/ 4500856 w 4500856"/>
              <a:gd name="connsiteY3" fmla="*/ 0 h 1683315"/>
              <a:gd name="connsiteX0" fmla="*/ 0 w 4500856"/>
              <a:gd name="connsiteY0" fmla="*/ 1330525 h 1673235"/>
              <a:gd name="connsiteX1" fmla="*/ 2397788 w 4500856"/>
              <a:gd name="connsiteY1" fmla="*/ 1542199 h 1673235"/>
              <a:gd name="connsiteX2" fmla="*/ 3454080 w 4500856"/>
              <a:gd name="connsiteY2" fmla="*/ 544307 h 1673235"/>
              <a:gd name="connsiteX3" fmla="*/ 4500856 w 4500856"/>
              <a:gd name="connsiteY3" fmla="*/ 0 h 1673235"/>
              <a:gd name="connsiteX0" fmla="*/ 0 w 4500856"/>
              <a:gd name="connsiteY0" fmla="*/ 1330525 h 1567398"/>
              <a:gd name="connsiteX1" fmla="*/ 2703532 w 4500856"/>
              <a:gd name="connsiteY1" fmla="*/ 1436362 h 1567398"/>
              <a:gd name="connsiteX2" fmla="*/ 3454080 w 4500856"/>
              <a:gd name="connsiteY2" fmla="*/ 544307 h 1567398"/>
              <a:gd name="connsiteX3" fmla="*/ 4500856 w 4500856"/>
              <a:gd name="connsiteY3" fmla="*/ 0 h 1567398"/>
              <a:gd name="connsiteX0" fmla="*/ 0 w 4714538"/>
              <a:gd name="connsiteY0" fmla="*/ 1330525 h 1467441"/>
              <a:gd name="connsiteX1" fmla="*/ 2703532 w 4714538"/>
              <a:gd name="connsiteY1" fmla="*/ 1436362 h 1467441"/>
              <a:gd name="connsiteX2" fmla="*/ 4414984 w 4714538"/>
              <a:gd name="connsiteY2" fmla="*/ 1144051 h 1467441"/>
              <a:gd name="connsiteX3" fmla="*/ 4500856 w 4714538"/>
              <a:gd name="connsiteY3" fmla="*/ 0 h 1467441"/>
              <a:gd name="connsiteX0" fmla="*/ 0 w 4414984"/>
              <a:gd name="connsiteY0" fmla="*/ 186474 h 323390"/>
              <a:gd name="connsiteX1" fmla="*/ 2703532 w 4414984"/>
              <a:gd name="connsiteY1" fmla="*/ 292311 h 323390"/>
              <a:gd name="connsiteX2" fmla="*/ 4414984 w 4414984"/>
              <a:gd name="connsiteY2" fmla="*/ 0 h 323390"/>
              <a:gd name="connsiteX0" fmla="*/ 0 w 4580412"/>
              <a:gd name="connsiteY0" fmla="*/ 0 h 360345"/>
              <a:gd name="connsiteX1" fmla="*/ 2703532 w 4580412"/>
              <a:gd name="connsiteY1" fmla="*/ 105837 h 360345"/>
              <a:gd name="connsiteX2" fmla="*/ 4580412 w 4580412"/>
              <a:gd name="connsiteY2" fmla="*/ 120951 h 360345"/>
              <a:gd name="connsiteX0" fmla="*/ 0 w 4580412"/>
              <a:gd name="connsiteY0" fmla="*/ 32756 h 158752"/>
              <a:gd name="connsiteX1" fmla="*/ 2703532 w 4580412"/>
              <a:gd name="connsiteY1" fmla="*/ 138593 h 158752"/>
              <a:gd name="connsiteX2" fmla="*/ 4580412 w 4580412"/>
              <a:gd name="connsiteY2" fmla="*/ 153707 h 158752"/>
              <a:gd name="connsiteX0" fmla="*/ 0 w 4580412"/>
              <a:gd name="connsiteY0" fmla="*/ 32756 h 153707"/>
              <a:gd name="connsiteX1" fmla="*/ 2625413 w 4580412"/>
              <a:gd name="connsiteY1" fmla="*/ 42838 h 153707"/>
              <a:gd name="connsiteX2" fmla="*/ 4580412 w 4580412"/>
              <a:gd name="connsiteY2" fmla="*/ 153707 h 153707"/>
              <a:gd name="connsiteX0" fmla="*/ 111305 w 4691717"/>
              <a:gd name="connsiteY0" fmla="*/ 81226 h 202177"/>
              <a:gd name="connsiteX1" fmla="*/ 437569 w 4691717"/>
              <a:gd name="connsiteY1" fmla="*/ 1680 h 202177"/>
              <a:gd name="connsiteX2" fmla="*/ 2736718 w 4691717"/>
              <a:gd name="connsiteY2" fmla="*/ 91308 h 202177"/>
              <a:gd name="connsiteX3" fmla="*/ 4691717 w 4691717"/>
              <a:gd name="connsiteY3" fmla="*/ 202177 h 202177"/>
              <a:gd name="connsiteX0" fmla="*/ 0 w 5030745"/>
              <a:gd name="connsiteY0" fmla="*/ 50988 h 202177"/>
              <a:gd name="connsiteX1" fmla="*/ 776597 w 5030745"/>
              <a:gd name="connsiteY1" fmla="*/ 1680 h 202177"/>
              <a:gd name="connsiteX2" fmla="*/ 3075746 w 5030745"/>
              <a:gd name="connsiteY2" fmla="*/ 91308 h 202177"/>
              <a:gd name="connsiteX3" fmla="*/ 5030745 w 5030745"/>
              <a:gd name="connsiteY3" fmla="*/ 202177 h 20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0745" h="202177">
                <a:moveTo>
                  <a:pt x="0" y="50988"/>
                </a:moveTo>
                <a:cubicBezTo>
                  <a:pt x="10722" y="51170"/>
                  <a:pt x="339028" y="0"/>
                  <a:pt x="776597" y="1680"/>
                </a:cubicBezTo>
                <a:lnTo>
                  <a:pt x="3075746" y="91308"/>
                </a:lnTo>
                <a:cubicBezTo>
                  <a:pt x="3784771" y="124724"/>
                  <a:pt x="4694428" y="48470"/>
                  <a:pt x="5030745" y="202177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  <p:bldP spid="239" grpId="0" animBg="1"/>
      <p:bldP spid="238" grpId="0" animBg="1"/>
      <p:bldP spid="237" grpId="0" animBg="1"/>
      <p:bldP spid="236" grpId="0" animBg="1"/>
      <p:bldP spid="227" grpId="0" animBg="1"/>
      <p:bldP spid="228" grpId="0" animBg="1"/>
      <p:bldP spid="229" grpId="0" animBg="1"/>
      <p:bldP spid="230" grpId="0" animBg="1"/>
      <p:bldP spid="211" grpId="0" animBg="1"/>
      <p:bldP spid="124" grpId="0" animBg="1"/>
      <p:bldP spid="125" grpId="0" animBg="1"/>
      <p:bldP spid="148" grpId="0" animBg="1"/>
      <p:bldP spid="1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C3774-3251-224C-B2B5-A0496B7A7971}" type="slidenum">
              <a:rPr lang="de-DE"/>
              <a:pPr/>
              <a:t>5</a:t>
            </a:fld>
            <a:endParaRPr lang="de-DE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8" name="Text Placeholder 12"/>
          <p:cNvSpPr txBox="1">
            <a:spLocks/>
          </p:cNvSpPr>
          <p:nvPr/>
        </p:nvSpPr>
        <p:spPr>
          <a:xfrm>
            <a:off x="721375" y="1617863"/>
            <a:ext cx="8019472" cy="3903466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Stable solutions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how to define a unique and consistent solution?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514350" marR="0" lvl="0" indent="-51435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Resolution algorithm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how to calculate the solution efficiently?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514350" marR="0" lvl="0" indent="-51435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Extensions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how to deal with “negative beliefs”?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0857" y="2734734"/>
            <a:ext cx="7909068" cy="242040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2C36DA-FA20-4C14-957C-2335433CD973}" type="slidenum">
              <a:rPr lang="de-DE"/>
              <a:pPr>
                <a:defRPr/>
              </a:pPr>
              <a:t>6</a:t>
            </a:fld>
            <a:endParaRPr lang="de-DE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102351" y="992551"/>
            <a:ext cx="5282449" cy="3903466"/>
          </a:xfrm>
        </p:spPr>
        <p:txBody>
          <a:bodyPr/>
          <a:lstStyle/>
          <a:p>
            <a:pPr lvl="0">
              <a:defRPr/>
            </a:pPr>
            <a:r>
              <a:rPr lang="en-US" sz="2800" smtClean="0"/>
              <a:t>Priority trust network (TN)</a:t>
            </a:r>
          </a:p>
          <a:p>
            <a:pPr lvl="2">
              <a:defRPr/>
            </a:pPr>
            <a:r>
              <a:rPr lang="en-US" sz="2000" smtClean="0"/>
              <a:t>assume a fixed key</a:t>
            </a:r>
          </a:p>
          <a:p>
            <a:pPr lvl="2">
              <a:defRPr/>
            </a:pPr>
            <a:r>
              <a:rPr lang="en-US" sz="2000" smtClean="0"/>
              <a:t>users (nodes): </a:t>
            </a:r>
            <a:r>
              <a:rPr lang="en-US" sz="2000" i="1" smtClean="0"/>
              <a:t>A</a:t>
            </a:r>
            <a:r>
              <a:rPr lang="en-US" sz="2000" smtClean="0"/>
              <a:t>, </a:t>
            </a:r>
            <a:r>
              <a:rPr lang="en-US" sz="2000" i="1" smtClean="0"/>
              <a:t>B</a:t>
            </a:r>
            <a:r>
              <a:rPr lang="en-US" sz="2000" smtClean="0"/>
              <a:t>, </a:t>
            </a:r>
            <a:r>
              <a:rPr lang="en-US" sz="2000" i="1" smtClean="0"/>
              <a:t>C</a:t>
            </a:r>
          </a:p>
          <a:p>
            <a:pPr lvl="2">
              <a:defRPr/>
            </a:pPr>
            <a:r>
              <a:rPr lang="en-US" sz="2000" smtClean="0"/>
              <a:t>values (beliefs): </a:t>
            </a:r>
            <a:r>
              <a:rPr lang="en-US" sz="2000" i="1" smtClean="0"/>
              <a:t>v</a:t>
            </a:r>
            <a:r>
              <a:rPr lang="en-US" sz="2000" smtClean="0"/>
              <a:t>, </a:t>
            </a:r>
            <a:r>
              <a:rPr lang="en-US" sz="2000" i="1" smtClean="0"/>
              <a:t>w</a:t>
            </a:r>
            <a:r>
              <a:rPr lang="en-US" sz="2000" smtClean="0"/>
              <a:t>, </a:t>
            </a:r>
            <a:r>
              <a:rPr lang="en-US" sz="2000" i="1" smtClean="0"/>
              <a:t>u</a:t>
            </a:r>
          </a:p>
          <a:p>
            <a:pPr lvl="2">
              <a:defRPr/>
            </a:pPr>
            <a:r>
              <a:rPr lang="en-US" sz="2000" smtClean="0"/>
              <a:t>trust mappings (arcs) from “parents”</a:t>
            </a:r>
          </a:p>
          <a:p>
            <a:pPr lvl="2">
              <a:defRPr/>
            </a:pPr>
            <a:endParaRPr lang="en-US" sz="1800" smtClean="0"/>
          </a:p>
          <a:p>
            <a:pPr>
              <a:defRPr/>
            </a:pPr>
            <a:r>
              <a:rPr lang="en-US" sz="2800" smtClean="0"/>
              <a:t>Stable solution</a:t>
            </a:r>
          </a:p>
          <a:p>
            <a:pPr lvl="2">
              <a:defRPr/>
            </a:pPr>
            <a:r>
              <a:rPr lang="en-US" sz="2000" smtClean="0"/>
              <a:t>assignment of values to each node</a:t>
            </a:r>
            <a:r>
              <a:rPr lang="en-US" sz="2000" baseline="30000" smtClean="0"/>
              <a:t>*</a:t>
            </a:r>
            <a:r>
              <a:rPr lang="en-US" sz="2000" smtClean="0"/>
              <a:t>, </a:t>
            </a:r>
            <a:br>
              <a:rPr lang="en-US" sz="2000" smtClean="0"/>
            </a:br>
            <a:r>
              <a:rPr lang="en-US" sz="2000" smtClean="0"/>
              <a:t>s.t. each belief has a “</a:t>
            </a:r>
            <a:r>
              <a:rPr lang="en-US" sz="2000" i="1" smtClean="0"/>
              <a:t>non-dominated lineage”</a:t>
            </a:r>
            <a:r>
              <a:rPr lang="en-US" sz="2000" smtClean="0"/>
              <a:t> to an explicit belief</a:t>
            </a:r>
          </a:p>
          <a:p>
            <a:pPr lvl="2"/>
            <a:endParaRPr lang="en-US" sz="180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801" y="13729"/>
            <a:ext cx="2709275" cy="492443"/>
          </a:xfrm>
        </p:spPr>
        <p:txBody>
          <a:bodyPr/>
          <a:lstStyle/>
          <a:p>
            <a:r>
              <a:rPr lang="en-US" dirty="0"/>
              <a:t>Stable solutions</a:t>
            </a:r>
          </a:p>
        </p:txBody>
      </p:sp>
      <p:sp>
        <p:nvSpPr>
          <p:cNvPr id="10" name="AutoShape 33"/>
          <p:cNvSpPr>
            <a:spLocks noChangeArrowheads="1"/>
          </p:cNvSpPr>
          <p:nvPr/>
        </p:nvSpPr>
        <p:spPr bwMode="auto">
          <a:xfrm>
            <a:off x="7196248" y="2664436"/>
            <a:ext cx="434965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latin typeface="Calibri"/>
                <a:cs typeface="Calibri"/>
              </a:rPr>
              <a:t>D</a:t>
            </a:r>
            <a:r>
              <a:rPr lang="en-US" sz="2400" smtClean="0">
                <a:latin typeface="Calibri"/>
                <a:cs typeface="Calibri"/>
              </a:rPr>
              <a:t>:?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11" name="AutoShape 33"/>
          <p:cNvSpPr>
            <a:spLocks noChangeArrowheads="1"/>
          </p:cNvSpPr>
          <p:nvPr/>
        </p:nvSpPr>
        <p:spPr bwMode="auto">
          <a:xfrm>
            <a:off x="5847911" y="2664436"/>
            <a:ext cx="406411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latin typeface="Calibri"/>
                <a:cs typeface="Calibri"/>
              </a:rPr>
              <a:t>C</a:t>
            </a:r>
            <a:r>
              <a:rPr lang="en-US" sz="2400" smtClean="0">
                <a:latin typeface="Calibri"/>
                <a:cs typeface="Calibri"/>
              </a:rPr>
              <a:t>:?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12" name="Oval 11"/>
          <p:cNvSpPr/>
          <p:nvPr/>
        </p:nvSpPr>
        <p:spPr bwMode="auto">
          <a:xfrm rot="10800000">
            <a:off x="7351955" y="2504020"/>
            <a:ext cx="137159" cy="13715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3" name="Oval 12"/>
          <p:cNvSpPr/>
          <p:nvPr/>
        </p:nvSpPr>
        <p:spPr bwMode="auto">
          <a:xfrm rot="10800000">
            <a:off x="7351955" y="1233986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14" name="Straight Arrow Connector 13"/>
          <p:cNvCxnSpPr>
            <a:stCxn id="13" idx="0"/>
            <a:endCxn id="12" idx="4"/>
          </p:cNvCxnSpPr>
          <p:nvPr/>
        </p:nvCxnSpPr>
        <p:spPr bwMode="auto">
          <a:xfrm rot="5400000">
            <a:off x="6854890" y="1936788"/>
            <a:ext cx="1132875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5" name="AutoShape 33"/>
          <p:cNvSpPr>
            <a:spLocks noChangeArrowheads="1"/>
          </p:cNvSpPr>
          <p:nvPr/>
        </p:nvSpPr>
        <p:spPr bwMode="auto">
          <a:xfrm>
            <a:off x="7212640" y="766991"/>
            <a:ext cx="495127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latin typeface="Calibri"/>
                <a:cs typeface="Calibri"/>
              </a:rPr>
              <a:t>B</a:t>
            </a:r>
            <a:r>
              <a:rPr lang="en-US" sz="2400" smtClean="0">
                <a:latin typeface="Calibri"/>
                <a:cs typeface="Calibri"/>
              </a:rPr>
              <a:t>:</a:t>
            </a:r>
            <a:r>
              <a:rPr lang="en-US" sz="2400" i="1" smtClean="0">
                <a:latin typeface="Calibri"/>
                <a:cs typeface="Calibri"/>
              </a:rPr>
              <a:t>w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16" name="Freeform 15"/>
          <p:cNvSpPr/>
          <p:nvPr/>
        </p:nvSpPr>
        <p:spPr bwMode="auto">
          <a:xfrm rot="5400000">
            <a:off x="6681059" y="2038287"/>
            <a:ext cx="102712" cy="1268779"/>
          </a:xfrm>
          <a:custGeom>
            <a:avLst/>
            <a:gdLst>
              <a:gd name="connsiteX0" fmla="*/ 23757 w 498910"/>
              <a:gd name="connsiteY0" fmla="*/ 1613456 h 1613456"/>
              <a:gd name="connsiteX1" fmla="*/ 496750 w 498910"/>
              <a:gd name="connsiteY1" fmla="*/ 745171 h 1613456"/>
              <a:gd name="connsiteX2" fmla="*/ 36716 w 498910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559387"/>
              <a:gd name="connsiteY0" fmla="*/ 1613456 h 1613456"/>
              <a:gd name="connsiteX1" fmla="*/ 472993 w 559387"/>
              <a:gd name="connsiteY1" fmla="*/ 745171 h 1613456"/>
              <a:gd name="connsiteX2" fmla="*/ 12959 w 559387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300210"/>
              <a:gd name="connsiteY0" fmla="*/ 1613456 h 1613456"/>
              <a:gd name="connsiteX1" fmla="*/ 298050 w 300210"/>
              <a:gd name="connsiteY1" fmla="*/ 745171 h 1613456"/>
              <a:gd name="connsiteX2" fmla="*/ 12959 w 300210"/>
              <a:gd name="connsiteY2" fmla="*/ 0 h 161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210" h="1613456">
                <a:moveTo>
                  <a:pt x="0" y="1613456"/>
                </a:moveTo>
                <a:cubicBezTo>
                  <a:pt x="235416" y="1313768"/>
                  <a:pt x="295890" y="1014080"/>
                  <a:pt x="298050" y="745171"/>
                </a:cubicBezTo>
                <a:cubicBezTo>
                  <a:pt x="300210" y="476262"/>
                  <a:pt x="183584" y="119876"/>
                  <a:pt x="12959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Freeform 16"/>
          <p:cNvSpPr/>
          <p:nvPr/>
        </p:nvSpPr>
        <p:spPr bwMode="auto">
          <a:xfrm rot="16200000">
            <a:off x="6682485" y="1837335"/>
            <a:ext cx="102712" cy="1268779"/>
          </a:xfrm>
          <a:custGeom>
            <a:avLst/>
            <a:gdLst>
              <a:gd name="connsiteX0" fmla="*/ 23757 w 498910"/>
              <a:gd name="connsiteY0" fmla="*/ 1613456 h 1613456"/>
              <a:gd name="connsiteX1" fmla="*/ 496750 w 498910"/>
              <a:gd name="connsiteY1" fmla="*/ 745171 h 1613456"/>
              <a:gd name="connsiteX2" fmla="*/ 36716 w 498910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559387"/>
              <a:gd name="connsiteY0" fmla="*/ 1613456 h 1613456"/>
              <a:gd name="connsiteX1" fmla="*/ 472993 w 559387"/>
              <a:gd name="connsiteY1" fmla="*/ 745171 h 1613456"/>
              <a:gd name="connsiteX2" fmla="*/ 12959 w 559387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300210"/>
              <a:gd name="connsiteY0" fmla="*/ 1613456 h 1613456"/>
              <a:gd name="connsiteX1" fmla="*/ 298050 w 300210"/>
              <a:gd name="connsiteY1" fmla="*/ 745171 h 1613456"/>
              <a:gd name="connsiteX2" fmla="*/ 12959 w 300210"/>
              <a:gd name="connsiteY2" fmla="*/ 0 h 161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210" h="1613456">
                <a:moveTo>
                  <a:pt x="0" y="1613456"/>
                </a:moveTo>
                <a:cubicBezTo>
                  <a:pt x="235416" y="1313768"/>
                  <a:pt x="295890" y="1014080"/>
                  <a:pt x="298050" y="745171"/>
                </a:cubicBezTo>
                <a:cubicBezTo>
                  <a:pt x="300210" y="476262"/>
                  <a:pt x="183584" y="119876"/>
                  <a:pt x="12959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 rot="10800000">
            <a:off x="5995914" y="2504020"/>
            <a:ext cx="137159" cy="13715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9" name="Oval 18"/>
          <p:cNvSpPr/>
          <p:nvPr/>
        </p:nvSpPr>
        <p:spPr bwMode="auto">
          <a:xfrm rot="10800000">
            <a:off x="5995914" y="1233986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20" name="Straight Arrow Connector 19"/>
          <p:cNvCxnSpPr>
            <a:stCxn id="19" idx="0"/>
            <a:endCxn id="18" idx="4"/>
          </p:cNvCxnSpPr>
          <p:nvPr/>
        </p:nvCxnSpPr>
        <p:spPr bwMode="auto">
          <a:xfrm rot="5400000">
            <a:off x="5498849" y="1936788"/>
            <a:ext cx="1132875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1" name="AutoShape 33"/>
          <p:cNvSpPr>
            <a:spLocks noChangeArrowheads="1"/>
          </p:cNvSpPr>
          <p:nvPr/>
        </p:nvSpPr>
        <p:spPr bwMode="auto">
          <a:xfrm>
            <a:off x="5847833" y="766991"/>
            <a:ext cx="41828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latin typeface="Calibri"/>
                <a:cs typeface="Calibri"/>
              </a:rPr>
              <a:t>A</a:t>
            </a:r>
            <a:r>
              <a:rPr lang="en-US" sz="2400" smtClean="0">
                <a:latin typeface="Calibri"/>
                <a:cs typeface="Calibri"/>
              </a:rPr>
              <a:t>:</a:t>
            </a:r>
            <a:r>
              <a:rPr lang="en-US" sz="2400" i="1" smtClean="0">
                <a:latin typeface="Calibri"/>
                <a:cs typeface="Calibri"/>
              </a:rPr>
              <a:t>v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22" name="AutoShape 33"/>
          <p:cNvSpPr>
            <a:spLocks noChangeArrowheads="1"/>
          </p:cNvSpPr>
          <p:nvPr/>
        </p:nvSpPr>
        <p:spPr bwMode="auto">
          <a:xfrm>
            <a:off x="7317734" y="1738424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10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23" name="AutoShape 33"/>
          <p:cNvSpPr>
            <a:spLocks noChangeArrowheads="1"/>
          </p:cNvSpPr>
          <p:nvPr/>
        </p:nvSpPr>
        <p:spPr bwMode="auto">
          <a:xfrm>
            <a:off x="6634683" y="2244411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20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6634683" y="2568241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20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25" name="AutoShape 33"/>
          <p:cNvSpPr>
            <a:spLocks noChangeArrowheads="1"/>
          </p:cNvSpPr>
          <p:nvPr/>
        </p:nvSpPr>
        <p:spPr bwMode="auto">
          <a:xfrm>
            <a:off x="5956695" y="1738424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10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77801" y="6625253"/>
            <a:ext cx="3003549" cy="184666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t">
            <a:no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1200" baseline="30000" smtClean="0">
                <a:latin typeface="+mn-lt"/>
                <a:cs typeface="Calibri"/>
              </a:rPr>
              <a:t>*</a:t>
            </a:r>
            <a:r>
              <a:rPr lang="en-US" sz="1200" smtClean="0">
                <a:latin typeface="+mn-lt"/>
                <a:cs typeface="Calibri"/>
              </a:rPr>
              <a:t> each node with at least one ancestor with explicit belief</a:t>
            </a:r>
          </a:p>
        </p:txBody>
      </p:sp>
      <p:sp>
        <p:nvSpPr>
          <p:cNvPr id="30" name="AutoShape 33"/>
          <p:cNvSpPr>
            <a:spLocks noChangeArrowheads="1"/>
          </p:cNvSpPr>
          <p:nvPr/>
        </p:nvSpPr>
        <p:spPr bwMode="auto">
          <a:xfrm>
            <a:off x="5591702" y="3240382"/>
            <a:ext cx="2606512" cy="302008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User </a:t>
            </a:r>
            <a:r>
              <a:rPr lang="en-US" sz="1800" i="1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 has no explicit belief</a:t>
            </a:r>
            <a:endParaRPr lang="en-US" sz="1800" i="1" baseline="-25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1" name="Freeform 30"/>
          <p:cNvSpPr/>
          <p:nvPr/>
        </p:nvSpPr>
        <p:spPr bwMode="auto">
          <a:xfrm rot="12492476">
            <a:off x="5973345" y="3026432"/>
            <a:ext cx="50461" cy="271287"/>
          </a:xfrm>
          <a:custGeom>
            <a:avLst/>
            <a:gdLst>
              <a:gd name="connsiteX0" fmla="*/ 0 w 190500"/>
              <a:gd name="connsiteY0" fmla="*/ 0 h 381000"/>
              <a:gd name="connsiteX1" fmla="*/ 133350 w 190500"/>
              <a:gd name="connsiteY1" fmla="*/ 107950 h 381000"/>
              <a:gd name="connsiteX2" fmla="*/ 114300 w 190500"/>
              <a:gd name="connsiteY2" fmla="*/ 279400 h 381000"/>
              <a:gd name="connsiteX3" fmla="*/ 190500 w 190500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381000">
                <a:moveTo>
                  <a:pt x="0" y="0"/>
                </a:moveTo>
                <a:cubicBezTo>
                  <a:pt x="57150" y="30691"/>
                  <a:pt x="114300" y="61383"/>
                  <a:pt x="133350" y="107950"/>
                </a:cubicBezTo>
                <a:cubicBezTo>
                  <a:pt x="152400" y="154517"/>
                  <a:pt x="104775" y="233892"/>
                  <a:pt x="114300" y="279400"/>
                </a:cubicBezTo>
                <a:cubicBezTo>
                  <a:pt x="123825" y="324908"/>
                  <a:pt x="190500" y="381000"/>
                  <a:pt x="190500" y="3810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utoShape 33"/>
          <p:cNvSpPr>
            <a:spLocks noChangeArrowheads="1"/>
          </p:cNvSpPr>
          <p:nvPr/>
        </p:nvSpPr>
        <p:spPr bwMode="auto">
          <a:xfrm>
            <a:off x="7980113" y="1591029"/>
            <a:ext cx="982891" cy="1133004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 User </a:t>
            </a:r>
            <a:r>
              <a:rPr lang="en-US" sz="1800" i="1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 is</a:t>
            </a:r>
            <a:b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 user </a:t>
            </a:r>
            <a:r>
              <a:rPr lang="en-US" sz="1800" i="1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’s </a:t>
            </a:r>
            <a:b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“preferred </a:t>
            </a:r>
            <a:b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 parent”</a:t>
            </a:r>
            <a:endParaRPr lang="en-US" sz="1800" i="1" baseline="-25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4" name="Freeform 33"/>
          <p:cNvSpPr/>
          <p:nvPr/>
        </p:nvSpPr>
        <p:spPr bwMode="auto">
          <a:xfrm rot="14700123">
            <a:off x="7438231" y="1700178"/>
            <a:ext cx="95579" cy="986464"/>
          </a:xfrm>
          <a:custGeom>
            <a:avLst/>
            <a:gdLst>
              <a:gd name="connsiteX0" fmla="*/ 0 w 190500"/>
              <a:gd name="connsiteY0" fmla="*/ 0 h 381000"/>
              <a:gd name="connsiteX1" fmla="*/ 133350 w 190500"/>
              <a:gd name="connsiteY1" fmla="*/ 107950 h 381000"/>
              <a:gd name="connsiteX2" fmla="*/ 114300 w 190500"/>
              <a:gd name="connsiteY2" fmla="*/ 279400 h 381000"/>
              <a:gd name="connsiteX3" fmla="*/ 190500 w 190500"/>
              <a:gd name="connsiteY3" fmla="*/ 381000 h 381000"/>
              <a:gd name="connsiteX0" fmla="*/ 0 w 152400"/>
              <a:gd name="connsiteY0" fmla="*/ 0 h 382545"/>
              <a:gd name="connsiteX1" fmla="*/ 133350 w 152400"/>
              <a:gd name="connsiteY1" fmla="*/ 107950 h 382545"/>
              <a:gd name="connsiteX2" fmla="*/ 114300 w 152400"/>
              <a:gd name="connsiteY2" fmla="*/ 279400 h 382545"/>
              <a:gd name="connsiteX3" fmla="*/ 12541 w 152400"/>
              <a:gd name="connsiteY3" fmla="*/ 382545 h 382545"/>
              <a:gd name="connsiteX0" fmla="*/ 0 w 135441"/>
              <a:gd name="connsiteY0" fmla="*/ 0 h 382545"/>
              <a:gd name="connsiteX1" fmla="*/ 133350 w 135441"/>
              <a:gd name="connsiteY1" fmla="*/ 107950 h 382545"/>
              <a:gd name="connsiteX2" fmla="*/ 12541 w 135441"/>
              <a:gd name="connsiteY2" fmla="*/ 382545 h 382545"/>
              <a:gd name="connsiteX0" fmla="*/ 0 w 135439"/>
              <a:gd name="connsiteY0" fmla="*/ 0 h 382545"/>
              <a:gd name="connsiteX1" fmla="*/ 133350 w 135439"/>
              <a:gd name="connsiteY1" fmla="*/ 107950 h 382545"/>
              <a:gd name="connsiteX2" fmla="*/ 12541 w 135439"/>
              <a:gd name="connsiteY2" fmla="*/ 382545 h 382545"/>
              <a:gd name="connsiteX0" fmla="*/ 0 w 168427"/>
              <a:gd name="connsiteY0" fmla="*/ 0 h 382545"/>
              <a:gd name="connsiteX1" fmla="*/ 133350 w 168427"/>
              <a:gd name="connsiteY1" fmla="*/ 107950 h 382545"/>
              <a:gd name="connsiteX2" fmla="*/ 12541 w 168427"/>
              <a:gd name="connsiteY2" fmla="*/ 382545 h 38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427" h="382545">
                <a:moveTo>
                  <a:pt x="0" y="0"/>
                </a:moveTo>
                <a:cubicBezTo>
                  <a:pt x="57150" y="30691"/>
                  <a:pt x="131260" y="44193"/>
                  <a:pt x="133350" y="107950"/>
                </a:cubicBezTo>
                <a:cubicBezTo>
                  <a:pt x="135440" y="171707"/>
                  <a:pt x="168427" y="250602"/>
                  <a:pt x="12541" y="38254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utoShape 33"/>
          <p:cNvSpPr>
            <a:spLocks noChangeArrowheads="1"/>
          </p:cNvSpPr>
          <p:nvPr/>
        </p:nvSpPr>
        <p:spPr bwMode="auto">
          <a:xfrm>
            <a:off x="5892283" y="288664"/>
            <a:ext cx="2176744" cy="302008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User </a:t>
            </a:r>
            <a:r>
              <a:rPr lang="en-US" sz="1800" i="1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 believes value </a:t>
            </a:r>
            <a:r>
              <a:rPr lang="en-US" sz="1800" i="1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endParaRPr lang="en-US" sz="1800" i="1" baseline="-25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6" name="Freeform 35"/>
          <p:cNvSpPr/>
          <p:nvPr/>
        </p:nvSpPr>
        <p:spPr bwMode="auto">
          <a:xfrm rot="14700123">
            <a:off x="6189183" y="483971"/>
            <a:ext cx="125596" cy="478744"/>
          </a:xfrm>
          <a:custGeom>
            <a:avLst/>
            <a:gdLst>
              <a:gd name="connsiteX0" fmla="*/ 0 w 190500"/>
              <a:gd name="connsiteY0" fmla="*/ 0 h 381000"/>
              <a:gd name="connsiteX1" fmla="*/ 133350 w 190500"/>
              <a:gd name="connsiteY1" fmla="*/ 107950 h 381000"/>
              <a:gd name="connsiteX2" fmla="*/ 114300 w 190500"/>
              <a:gd name="connsiteY2" fmla="*/ 279400 h 381000"/>
              <a:gd name="connsiteX3" fmla="*/ 190500 w 190500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381000">
                <a:moveTo>
                  <a:pt x="0" y="0"/>
                </a:moveTo>
                <a:cubicBezTo>
                  <a:pt x="57150" y="30691"/>
                  <a:pt x="114300" y="61383"/>
                  <a:pt x="133350" y="107950"/>
                </a:cubicBezTo>
                <a:cubicBezTo>
                  <a:pt x="152400" y="154517"/>
                  <a:pt x="104775" y="233892"/>
                  <a:pt x="114300" y="279400"/>
                </a:cubicBezTo>
                <a:cubicBezTo>
                  <a:pt x="123825" y="324908"/>
                  <a:pt x="190500" y="381000"/>
                  <a:pt x="190500" y="3810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2C36DA-FA20-4C14-957C-2335433CD973}" type="slidenum">
              <a:rPr lang="de-DE"/>
              <a:pPr>
                <a:defRPr/>
              </a:pPr>
              <a:t>7</a:t>
            </a:fld>
            <a:endParaRPr lang="de-DE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102351" y="992551"/>
            <a:ext cx="5017731" cy="3903466"/>
          </a:xfrm>
        </p:spPr>
        <p:txBody>
          <a:bodyPr/>
          <a:lstStyle/>
          <a:p>
            <a:pPr lvl="0">
              <a:defRPr/>
            </a:pPr>
            <a:r>
              <a:rPr lang="en-US" sz="2800" smtClean="0"/>
              <a:t>Priority trust network (TN)</a:t>
            </a:r>
          </a:p>
          <a:p>
            <a:pPr lvl="2">
              <a:defRPr/>
            </a:pPr>
            <a:r>
              <a:rPr lang="en-US" sz="2000" smtClean="0"/>
              <a:t>assume a fixed key</a:t>
            </a:r>
          </a:p>
          <a:p>
            <a:pPr lvl="2">
              <a:defRPr/>
            </a:pPr>
            <a:r>
              <a:rPr lang="en-US" sz="2000" smtClean="0"/>
              <a:t>users (nodes): </a:t>
            </a:r>
            <a:r>
              <a:rPr lang="en-US" sz="2000" i="1" smtClean="0"/>
              <a:t>A</a:t>
            </a:r>
            <a:r>
              <a:rPr lang="en-US" sz="2000" smtClean="0"/>
              <a:t>, </a:t>
            </a:r>
            <a:r>
              <a:rPr lang="en-US" sz="2000" i="1" smtClean="0"/>
              <a:t>B</a:t>
            </a:r>
            <a:r>
              <a:rPr lang="en-US" sz="2000" smtClean="0"/>
              <a:t>, </a:t>
            </a:r>
            <a:r>
              <a:rPr lang="en-US" sz="2000" i="1" smtClean="0"/>
              <a:t>C</a:t>
            </a:r>
          </a:p>
          <a:p>
            <a:pPr lvl="2">
              <a:defRPr/>
            </a:pPr>
            <a:r>
              <a:rPr lang="en-US" sz="2000" smtClean="0"/>
              <a:t>values (beliefs): </a:t>
            </a:r>
            <a:r>
              <a:rPr lang="en-US" sz="2000" i="1" smtClean="0"/>
              <a:t>v</a:t>
            </a:r>
            <a:r>
              <a:rPr lang="en-US" sz="2000" smtClean="0"/>
              <a:t>, </a:t>
            </a:r>
            <a:r>
              <a:rPr lang="en-US" sz="2000" i="1" smtClean="0"/>
              <a:t>w</a:t>
            </a:r>
            <a:r>
              <a:rPr lang="en-US" sz="2000" smtClean="0"/>
              <a:t>, </a:t>
            </a:r>
            <a:r>
              <a:rPr lang="en-US" sz="2000" i="1" smtClean="0"/>
              <a:t>u</a:t>
            </a:r>
          </a:p>
          <a:p>
            <a:pPr lvl="2">
              <a:defRPr/>
            </a:pPr>
            <a:r>
              <a:rPr lang="en-US" sz="2000" smtClean="0"/>
              <a:t>trust mappings (arcs) from “parents”</a:t>
            </a:r>
          </a:p>
          <a:p>
            <a:pPr lvl="2">
              <a:defRPr/>
            </a:pPr>
            <a:endParaRPr lang="en-US" sz="1800" smtClean="0"/>
          </a:p>
          <a:p>
            <a:pPr>
              <a:defRPr/>
            </a:pPr>
            <a:r>
              <a:rPr lang="en-US" sz="2800" smtClean="0"/>
              <a:t>Stable solution</a:t>
            </a:r>
          </a:p>
          <a:p>
            <a:pPr lvl="2">
              <a:defRPr/>
            </a:pPr>
            <a:r>
              <a:rPr lang="en-US" sz="2000" smtClean="0"/>
              <a:t>assignment of values to each node</a:t>
            </a:r>
            <a:r>
              <a:rPr lang="en-US" sz="2000" baseline="30000" smtClean="0"/>
              <a:t>*</a:t>
            </a:r>
            <a:r>
              <a:rPr lang="en-US" sz="2000" smtClean="0"/>
              <a:t>, </a:t>
            </a:r>
            <a:br>
              <a:rPr lang="en-US" sz="2000" smtClean="0"/>
            </a:br>
            <a:r>
              <a:rPr lang="en-US" sz="2000" smtClean="0"/>
              <a:t>s.t. each belief has a “</a:t>
            </a:r>
            <a:r>
              <a:rPr lang="en-US" sz="2000" i="1" smtClean="0"/>
              <a:t>non-dominated lineage”</a:t>
            </a:r>
            <a:r>
              <a:rPr lang="en-US" sz="2000" smtClean="0"/>
              <a:t> to an explicit belief</a:t>
            </a:r>
          </a:p>
          <a:p>
            <a:pPr lvl="2">
              <a:defRPr/>
            </a:pPr>
            <a:endParaRPr lang="en-US" sz="1800" smtClean="0"/>
          </a:p>
          <a:p>
            <a:pPr lvl="2">
              <a:defRPr/>
            </a:pPr>
            <a:endParaRPr lang="en-US" sz="2000" smtClean="0"/>
          </a:p>
          <a:p>
            <a:pPr lvl="2"/>
            <a:endParaRPr lang="en-US" sz="180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801" y="13729"/>
            <a:ext cx="2709275" cy="492443"/>
          </a:xfrm>
        </p:spPr>
        <p:txBody>
          <a:bodyPr/>
          <a:lstStyle/>
          <a:p>
            <a:r>
              <a:rPr lang="en-US" dirty="0"/>
              <a:t>Stable solutions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77801" y="6625253"/>
            <a:ext cx="3003549" cy="184666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t">
            <a:no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1200" baseline="30000" smtClean="0">
                <a:latin typeface="+mn-lt"/>
                <a:cs typeface="Calibri"/>
              </a:rPr>
              <a:t>*</a:t>
            </a:r>
            <a:r>
              <a:rPr lang="en-US" sz="1200" smtClean="0">
                <a:latin typeface="+mn-lt"/>
                <a:cs typeface="Calibri"/>
              </a:rPr>
              <a:t> each node with at least one ancestor with explicit belief</a:t>
            </a:r>
          </a:p>
        </p:txBody>
      </p:sp>
      <p:sp>
        <p:nvSpPr>
          <p:cNvPr id="32" name="AutoShape 33"/>
          <p:cNvSpPr>
            <a:spLocks noChangeArrowheads="1"/>
          </p:cNvSpPr>
          <p:nvPr/>
        </p:nvSpPr>
        <p:spPr bwMode="auto">
          <a:xfrm>
            <a:off x="4942282" y="2274132"/>
            <a:ext cx="788251" cy="302008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1800" i="1" dirty="0">
                <a:solidFill>
                  <a:srgbClr val="FF0000"/>
                </a:solidFill>
                <a:latin typeface="Calibri"/>
                <a:cs typeface="Calibri"/>
              </a:rPr>
              <a:t>Lineage</a:t>
            </a:r>
          </a:p>
        </p:txBody>
      </p:sp>
      <p:sp>
        <p:nvSpPr>
          <p:cNvPr id="33" name="AutoShape 33"/>
          <p:cNvSpPr>
            <a:spLocks noChangeArrowheads="1"/>
          </p:cNvSpPr>
          <p:nvPr/>
        </p:nvSpPr>
        <p:spPr bwMode="auto">
          <a:xfrm>
            <a:off x="7196248" y="2664436"/>
            <a:ext cx="468920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latin typeface="Calibri"/>
                <a:cs typeface="Calibri"/>
              </a:rPr>
              <a:t>D</a:t>
            </a:r>
            <a:r>
              <a:rPr lang="en-US" sz="2400" smtClean="0">
                <a:latin typeface="Calibri"/>
                <a:cs typeface="Calibri"/>
              </a:rPr>
              <a:t>:</a:t>
            </a:r>
            <a:r>
              <a:rPr lang="en-US" sz="2400" i="1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endParaRPr lang="en-US" sz="2400" i="1" baseline="-25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4" name="AutoShape 33"/>
          <p:cNvSpPr>
            <a:spLocks noChangeArrowheads="1"/>
          </p:cNvSpPr>
          <p:nvPr/>
        </p:nvSpPr>
        <p:spPr bwMode="auto">
          <a:xfrm>
            <a:off x="5847911" y="2664436"/>
            <a:ext cx="440366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latin typeface="Calibri"/>
                <a:cs typeface="Calibri"/>
              </a:rPr>
              <a:t>C</a:t>
            </a:r>
            <a:r>
              <a:rPr lang="en-US" sz="2400" smtClean="0">
                <a:latin typeface="Calibri"/>
                <a:cs typeface="Calibri"/>
              </a:rPr>
              <a:t>:</a:t>
            </a:r>
            <a:r>
              <a:rPr lang="en-US" sz="2400" i="1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endParaRPr lang="en-US" sz="2400" i="1" baseline="-25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5" name="Oval 34"/>
          <p:cNvSpPr/>
          <p:nvPr/>
        </p:nvSpPr>
        <p:spPr bwMode="auto">
          <a:xfrm rot="10800000">
            <a:off x="7351955" y="2504020"/>
            <a:ext cx="137159" cy="13715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36" name="Oval 35"/>
          <p:cNvSpPr/>
          <p:nvPr/>
        </p:nvSpPr>
        <p:spPr bwMode="auto">
          <a:xfrm rot="10800000">
            <a:off x="7351955" y="1233986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37" name="Straight Arrow Connector 36"/>
          <p:cNvCxnSpPr>
            <a:stCxn id="36" idx="0"/>
            <a:endCxn id="35" idx="4"/>
          </p:cNvCxnSpPr>
          <p:nvPr/>
        </p:nvCxnSpPr>
        <p:spPr bwMode="auto">
          <a:xfrm rot="5400000">
            <a:off x="6854890" y="1936788"/>
            <a:ext cx="1132875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8" name="AutoShape 33"/>
          <p:cNvSpPr>
            <a:spLocks noChangeArrowheads="1"/>
          </p:cNvSpPr>
          <p:nvPr/>
        </p:nvSpPr>
        <p:spPr bwMode="auto">
          <a:xfrm>
            <a:off x="7212640" y="766991"/>
            <a:ext cx="495127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latin typeface="Calibri"/>
                <a:cs typeface="Calibri"/>
              </a:rPr>
              <a:t>B</a:t>
            </a:r>
            <a:r>
              <a:rPr lang="en-US" sz="2400" smtClean="0">
                <a:latin typeface="Calibri"/>
                <a:cs typeface="Calibri"/>
              </a:rPr>
              <a:t>:</a:t>
            </a:r>
            <a:r>
              <a:rPr lang="en-US" sz="2400" i="1" smtClean="0">
                <a:latin typeface="Calibri"/>
                <a:cs typeface="Calibri"/>
              </a:rPr>
              <a:t>w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39" name="Freeform 38"/>
          <p:cNvSpPr/>
          <p:nvPr/>
        </p:nvSpPr>
        <p:spPr bwMode="auto">
          <a:xfrm rot="5400000">
            <a:off x="6681059" y="2038287"/>
            <a:ext cx="102712" cy="1268779"/>
          </a:xfrm>
          <a:custGeom>
            <a:avLst/>
            <a:gdLst>
              <a:gd name="connsiteX0" fmla="*/ 23757 w 498910"/>
              <a:gd name="connsiteY0" fmla="*/ 1613456 h 1613456"/>
              <a:gd name="connsiteX1" fmla="*/ 496750 w 498910"/>
              <a:gd name="connsiteY1" fmla="*/ 745171 h 1613456"/>
              <a:gd name="connsiteX2" fmla="*/ 36716 w 498910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559387"/>
              <a:gd name="connsiteY0" fmla="*/ 1613456 h 1613456"/>
              <a:gd name="connsiteX1" fmla="*/ 472993 w 559387"/>
              <a:gd name="connsiteY1" fmla="*/ 745171 h 1613456"/>
              <a:gd name="connsiteX2" fmla="*/ 12959 w 559387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300210"/>
              <a:gd name="connsiteY0" fmla="*/ 1613456 h 1613456"/>
              <a:gd name="connsiteX1" fmla="*/ 298050 w 300210"/>
              <a:gd name="connsiteY1" fmla="*/ 745171 h 1613456"/>
              <a:gd name="connsiteX2" fmla="*/ 12959 w 300210"/>
              <a:gd name="connsiteY2" fmla="*/ 0 h 161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210" h="1613456">
                <a:moveTo>
                  <a:pt x="0" y="1613456"/>
                </a:moveTo>
                <a:cubicBezTo>
                  <a:pt x="235416" y="1313768"/>
                  <a:pt x="295890" y="1014080"/>
                  <a:pt x="298050" y="745171"/>
                </a:cubicBezTo>
                <a:cubicBezTo>
                  <a:pt x="300210" y="476262"/>
                  <a:pt x="183584" y="119876"/>
                  <a:pt x="12959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 rot="16200000">
            <a:off x="6682485" y="1837335"/>
            <a:ext cx="102712" cy="1268779"/>
          </a:xfrm>
          <a:custGeom>
            <a:avLst/>
            <a:gdLst>
              <a:gd name="connsiteX0" fmla="*/ 23757 w 498910"/>
              <a:gd name="connsiteY0" fmla="*/ 1613456 h 1613456"/>
              <a:gd name="connsiteX1" fmla="*/ 496750 w 498910"/>
              <a:gd name="connsiteY1" fmla="*/ 745171 h 1613456"/>
              <a:gd name="connsiteX2" fmla="*/ 36716 w 498910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559387"/>
              <a:gd name="connsiteY0" fmla="*/ 1613456 h 1613456"/>
              <a:gd name="connsiteX1" fmla="*/ 472993 w 559387"/>
              <a:gd name="connsiteY1" fmla="*/ 745171 h 1613456"/>
              <a:gd name="connsiteX2" fmla="*/ 12959 w 559387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300210"/>
              <a:gd name="connsiteY0" fmla="*/ 1613456 h 1613456"/>
              <a:gd name="connsiteX1" fmla="*/ 298050 w 300210"/>
              <a:gd name="connsiteY1" fmla="*/ 745171 h 1613456"/>
              <a:gd name="connsiteX2" fmla="*/ 12959 w 300210"/>
              <a:gd name="connsiteY2" fmla="*/ 0 h 161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210" h="1613456">
                <a:moveTo>
                  <a:pt x="0" y="1613456"/>
                </a:moveTo>
                <a:cubicBezTo>
                  <a:pt x="235416" y="1313768"/>
                  <a:pt x="295890" y="1014080"/>
                  <a:pt x="298050" y="745171"/>
                </a:cubicBezTo>
                <a:cubicBezTo>
                  <a:pt x="300210" y="476262"/>
                  <a:pt x="183584" y="119876"/>
                  <a:pt x="12959" y="0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 rot="10800000">
            <a:off x="5995914" y="2504020"/>
            <a:ext cx="137159" cy="13715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42" name="Oval 41"/>
          <p:cNvSpPr/>
          <p:nvPr/>
        </p:nvSpPr>
        <p:spPr bwMode="auto">
          <a:xfrm rot="10800000">
            <a:off x="5995914" y="1233986"/>
            <a:ext cx="137159" cy="13715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43" name="Straight Arrow Connector 42"/>
          <p:cNvCxnSpPr>
            <a:stCxn id="42" idx="0"/>
            <a:endCxn id="41" idx="4"/>
          </p:cNvCxnSpPr>
          <p:nvPr/>
        </p:nvCxnSpPr>
        <p:spPr bwMode="auto">
          <a:xfrm rot="5400000">
            <a:off x="5498849" y="1936788"/>
            <a:ext cx="1132875" cy="158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44" name="AutoShape 33"/>
          <p:cNvSpPr>
            <a:spLocks noChangeArrowheads="1"/>
          </p:cNvSpPr>
          <p:nvPr/>
        </p:nvSpPr>
        <p:spPr bwMode="auto">
          <a:xfrm>
            <a:off x="5847833" y="766991"/>
            <a:ext cx="41828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latin typeface="Calibri"/>
                <a:cs typeface="Calibri"/>
              </a:rPr>
              <a:t>A</a:t>
            </a:r>
            <a:r>
              <a:rPr lang="en-US" sz="2400" smtClean="0">
                <a:latin typeface="Calibri"/>
                <a:cs typeface="Calibri"/>
              </a:rPr>
              <a:t>:</a:t>
            </a:r>
            <a:r>
              <a:rPr lang="en-US" sz="2400" i="1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endParaRPr lang="en-US" sz="2400" baseline="-25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 bwMode="auto">
          <a:xfrm>
            <a:off x="7317734" y="1738424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10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46" name="AutoShape 33"/>
          <p:cNvSpPr>
            <a:spLocks noChangeArrowheads="1"/>
          </p:cNvSpPr>
          <p:nvPr/>
        </p:nvSpPr>
        <p:spPr bwMode="auto">
          <a:xfrm>
            <a:off x="6634683" y="2244411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20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47" name="AutoShape 33"/>
          <p:cNvSpPr>
            <a:spLocks noChangeArrowheads="1"/>
          </p:cNvSpPr>
          <p:nvPr/>
        </p:nvSpPr>
        <p:spPr bwMode="auto">
          <a:xfrm>
            <a:off x="6634683" y="2568241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20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48" name="AutoShape 33"/>
          <p:cNvSpPr>
            <a:spLocks noChangeArrowheads="1"/>
          </p:cNvSpPr>
          <p:nvPr/>
        </p:nvSpPr>
        <p:spPr bwMode="auto">
          <a:xfrm>
            <a:off x="5956695" y="1738424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10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65" name="AutoShape 33"/>
          <p:cNvSpPr>
            <a:spLocks noChangeArrowheads="1"/>
          </p:cNvSpPr>
          <p:nvPr/>
        </p:nvSpPr>
        <p:spPr bwMode="auto">
          <a:xfrm>
            <a:off x="5591702" y="3636922"/>
            <a:ext cx="5235" cy="209675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endParaRPr lang="en-US" sz="1800" i="1" baseline="-25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66" name="Freeform 65"/>
          <p:cNvSpPr/>
          <p:nvPr/>
        </p:nvSpPr>
        <p:spPr bwMode="auto">
          <a:xfrm rot="14809797">
            <a:off x="5855666" y="2088510"/>
            <a:ext cx="56483" cy="405859"/>
          </a:xfrm>
          <a:custGeom>
            <a:avLst/>
            <a:gdLst>
              <a:gd name="connsiteX0" fmla="*/ 0 w 190500"/>
              <a:gd name="connsiteY0" fmla="*/ 0 h 381000"/>
              <a:gd name="connsiteX1" fmla="*/ 133350 w 190500"/>
              <a:gd name="connsiteY1" fmla="*/ 107950 h 381000"/>
              <a:gd name="connsiteX2" fmla="*/ 114300 w 190500"/>
              <a:gd name="connsiteY2" fmla="*/ 279400 h 381000"/>
              <a:gd name="connsiteX3" fmla="*/ 190500 w 190500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381000">
                <a:moveTo>
                  <a:pt x="0" y="0"/>
                </a:moveTo>
                <a:cubicBezTo>
                  <a:pt x="57150" y="30691"/>
                  <a:pt x="114300" y="61383"/>
                  <a:pt x="133350" y="107950"/>
                </a:cubicBezTo>
                <a:cubicBezTo>
                  <a:pt x="152400" y="154517"/>
                  <a:pt x="104775" y="233892"/>
                  <a:pt x="114300" y="279400"/>
                </a:cubicBezTo>
                <a:cubicBezTo>
                  <a:pt x="123825" y="324908"/>
                  <a:pt x="190500" y="381000"/>
                  <a:pt x="190500" y="3810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 Placeholder 41"/>
          <p:cNvSpPr txBox="1">
            <a:spLocks/>
          </p:cNvSpPr>
          <p:nvPr/>
        </p:nvSpPr>
        <p:spPr bwMode="auto">
          <a:xfrm>
            <a:off x="5534281" y="3219984"/>
            <a:ext cx="23954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kern="0">
                <a:latin typeface="Calibri"/>
                <a:cs typeface="Calibri"/>
              </a:rPr>
              <a:t>SS1=(</a:t>
            </a:r>
            <a:r>
              <a:rPr lang="en-US" sz="2000" i="1" kern="0">
                <a:latin typeface="Calibri"/>
                <a:cs typeface="Calibri"/>
              </a:rPr>
              <a:t>A</a:t>
            </a:r>
            <a:r>
              <a:rPr lang="en-US" sz="2000" kern="0">
                <a:latin typeface="Calibri"/>
                <a:cs typeface="Calibri"/>
              </a:rPr>
              <a:t>:</a:t>
            </a:r>
            <a:r>
              <a:rPr lang="en-US" sz="2000" i="1" kern="0">
                <a:latin typeface="Calibri"/>
                <a:cs typeface="Calibri"/>
              </a:rPr>
              <a:t>v</a:t>
            </a:r>
            <a:r>
              <a:rPr lang="en-US" sz="2000" kern="0">
                <a:latin typeface="Calibri"/>
                <a:cs typeface="Calibri"/>
              </a:rPr>
              <a:t>, </a:t>
            </a:r>
            <a:r>
              <a:rPr lang="en-US" sz="2000" i="1" kern="0">
                <a:latin typeface="Calibri"/>
                <a:cs typeface="Calibri"/>
              </a:rPr>
              <a:t>B</a:t>
            </a:r>
            <a:r>
              <a:rPr lang="en-US" sz="2000" kern="0">
                <a:latin typeface="Calibri"/>
                <a:cs typeface="Calibri"/>
              </a:rPr>
              <a:t>:</a:t>
            </a:r>
            <a:r>
              <a:rPr lang="en-US" sz="2000" i="1" kern="0">
                <a:latin typeface="Calibri"/>
                <a:cs typeface="Calibri"/>
              </a:rPr>
              <a:t>w</a:t>
            </a:r>
            <a:r>
              <a:rPr lang="en-US" sz="2000" kern="0">
                <a:latin typeface="Calibri"/>
                <a:cs typeface="Calibri"/>
              </a:rPr>
              <a:t>, </a:t>
            </a:r>
            <a:r>
              <a:rPr lang="en-US" sz="2000" i="1" kern="0">
                <a:latin typeface="Calibri"/>
                <a:cs typeface="Calibri"/>
              </a:rPr>
              <a:t>C</a:t>
            </a:r>
            <a:r>
              <a:rPr lang="en-US" sz="2000" kern="0">
                <a:latin typeface="Calibri"/>
                <a:cs typeface="Calibri"/>
              </a:rPr>
              <a:t>:</a:t>
            </a:r>
            <a:r>
              <a:rPr lang="en-US" sz="2000" i="1" kern="0">
                <a:latin typeface="Calibri"/>
                <a:cs typeface="Calibri"/>
              </a:rPr>
              <a:t>v</a:t>
            </a:r>
            <a:r>
              <a:rPr lang="en-US" sz="2000" kern="0">
                <a:latin typeface="Calibri"/>
                <a:cs typeface="Calibri"/>
              </a:rPr>
              <a:t>, </a:t>
            </a:r>
            <a:r>
              <a:rPr lang="en-US" sz="2000" i="1" kern="0">
                <a:latin typeface="Calibri"/>
                <a:cs typeface="Calibri"/>
              </a:rPr>
              <a:t>D</a:t>
            </a:r>
            <a:r>
              <a:rPr lang="en-US" sz="2000" kern="0">
                <a:latin typeface="Calibri"/>
                <a:cs typeface="Calibri"/>
              </a:rPr>
              <a:t>:</a:t>
            </a:r>
            <a:r>
              <a:rPr lang="en-US" sz="2000" i="1" kern="0">
                <a:latin typeface="Calibri"/>
                <a:cs typeface="Calibri"/>
              </a:rPr>
              <a:t>v</a:t>
            </a:r>
            <a:r>
              <a:rPr lang="en-US" sz="2000" kern="0"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2C36DA-FA20-4C14-957C-2335433CD973}" type="slidenum">
              <a:rPr lang="de-DE"/>
              <a:pPr>
                <a:defRPr/>
              </a:pPr>
              <a:t>8</a:t>
            </a:fld>
            <a:endParaRPr lang="de-DE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1"/>
          </p:nvPr>
        </p:nvSpPr>
        <p:spPr>
          <a:xfrm>
            <a:off x="102351" y="992551"/>
            <a:ext cx="4882399" cy="3903466"/>
          </a:xfrm>
        </p:spPr>
        <p:txBody>
          <a:bodyPr/>
          <a:lstStyle/>
          <a:p>
            <a:pPr lvl="0">
              <a:defRPr/>
            </a:pPr>
            <a:r>
              <a:rPr lang="en-US" sz="2800" smtClean="0"/>
              <a:t>Priority trust network (TN)</a:t>
            </a:r>
          </a:p>
          <a:p>
            <a:pPr lvl="2">
              <a:defRPr/>
            </a:pPr>
            <a:r>
              <a:rPr lang="en-US" sz="2000" smtClean="0"/>
              <a:t>assume a fixed key</a:t>
            </a:r>
          </a:p>
          <a:p>
            <a:pPr lvl="2">
              <a:defRPr/>
            </a:pPr>
            <a:r>
              <a:rPr lang="en-US" sz="2000" smtClean="0"/>
              <a:t>users (nodes): </a:t>
            </a:r>
            <a:r>
              <a:rPr lang="en-US" sz="2000" i="1" smtClean="0"/>
              <a:t>A</a:t>
            </a:r>
            <a:r>
              <a:rPr lang="en-US" sz="2000" smtClean="0"/>
              <a:t>, </a:t>
            </a:r>
            <a:r>
              <a:rPr lang="en-US" sz="2000" i="1" smtClean="0"/>
              <a:t>B</a:t>
            </a:r>
            <a:r>
              <a:rPr lang="en-US" sz="2000" smtClean="0"/>
              <a:t>, </a:t>
            </a:r>
            <a:r>
              <a:rPr lang="en-US" sz="2000" i="1" smtClean="0"/>
              <a:t>C</a:t>
            </a:r>
          </a:p>
          <a:p>
            <a:pPr lvl="2">
              <a:defRPr/>
            </a:pPr>
            <a:r>
              <a:rPr lang="en-US" sz="2000" smtClean="0"/>
              <a:t>values (beliefs): </a:t>
            </a:r>
            <a:r>
              <a:rPr lang="en-US" sz="2000" i="1" smtClean="0"/>
              <a:t>v</a:t>
            </a:r>
            <a:r>
              <a:rPr lang="en-US" sz="2000" smtClean="0"/>
              <a:t>, </a:t>
            </a:r>
            <a:r>
              <a:rPr lang="en-US" sz="2000" i="1" smtClean="0"/>
              <a:t>w</a:t>
            </a:r>
            <a:r>
              <a:rPr lang="en-US" sz="2000" smtClean="0"/>
              <a:t>, </a:t>
            </a:r>
            <a:r>
              <a:rPr lang="en-US" sz="2000" i="1" smtClean="0"/>
              <a:t>u</a:t>
            </a:r>
          </a:p>
          <a:p>
            <a:pPr lvl="2">
              <a:defRPr/>
            </a:pPr>
            <a:r>
              <a:rPr lang="en-US" sz="2000" smtClean="0"/>
              <a:t>trust mappings (arcs) from “parents”</a:t>
            </a:r>
          </a:p>
          <a:p>
            <a:pPr lvl="2">
              <a:defRPr/>
            </a:pPr>
            <a:endParaRPr lang="en-US" sz="1800" smtClean="0"/>
          </a:p>
          <a:p>
            <a:pPr lvl="0">
              <a:defRPr/>
            </a:pPr>
            <a:r>
              <a:rPr lang="en-US" sz="2800" smtClean="0"/>
              <a:t>Stable solution</a:t>
            </a:r>
          </a:p>
          <a:p>
            <a:pPr lvl="2">
              <a:defRPr/>
            </a:pPr>
            <a:r>
              <a:rPr lang="en-US" sz="2000" smtClean="0"/>
              <a:t>assignment of values to each node</a:t>
            </a:r>
            <a:r>
              <a:rPr lang="en-US" sz="2000" baseline="30000" smtClean="0"/>
              <a:t>*</a:t>
            </a:r>
            <a:r>
              <a:rPr lang="en-US" sz="2000" smtClean="0"/>
              <a:t>, s.t. each belief has a “</a:t>
            </a:r>
            <a:r>
              <a:rPr lang="en-US" sz="2000" i="1" smtClean="0"/>
              <a:t>non-dominated lineage” </a:t>
            </a:r>
            <a:r>
              <a:rPr lang="en-US" sz="2000" smtClean="0"/>
              <a:t>to an explicit belief</a:t>
            </a:r>
          </a:p>
          <a:p>
            <a:pPr lvl="2">
              <a:defRPr/>
            </a:pPr>
            <a:endParaRPr lang="en-US" sz="1800" smtClean="0"/>
          </a:p>
          <a:p>
            <a:pPr lvl="0">
              <a:defRPr/>
            </a:pPr>
            <a:r>
              <a:rPr lang="en-US" sz="2800" smtClean="0"/>
              <a:t>Possible / Certain semantics</a:t>
            </a:r>
          </a:p>
          <a:p>
            <a:pPr lvl="2">
              <a:defRPr/>
            </a:pPr>
            <a:r>
              <a:rPr lang="en-US" sz="2000" smtClean="0"/>
              <a:t>a stable solution determines, for each node, a possible value (“</a:t>
            </a:r>
            <a:r>
              <a:rPr lang="en-US" sz="2000" b="1" smtClean="0"/>
              <a:t>poss</a:t>
            </a:r>
            <a:r>
              <a:rPr lang="en-US" sz="2000" smtClean="0"/>
              <a:t>”)</a:t>
            </a:r>
          </a:p>
          <a:p>
            <a:pPr lvl="2">
              <a:defRPr/>
            </a:pPr>
            <a:r>
              <a:rPr lang="en-US" sz="2000" smtClean="0"/>
              <a:t>certain value (“</a:t>
            </a:r>
            <a:r>
              <a:rPr lang="en-US" sz="2000" b="1" smtClean="0"/>
              <a:t>cert</a:t>
            </a:r>
            <a:r>
              <a:rPr lang="en-US" sz="2000" smtClean="0"/>
              <a:t>”) = intersection of </a:t>
            </a:r>
            <a:r>
              <a:rPr lang="en-US" sz="2000" smtClean="0">
                <a:solidFill>
                  <a:srgbClr val="000000"/>
                </a:solidFill>
              </a:rPr>
              <a:t>all </a:t>
            </a:r>
            <a:r>
              <a:rPr lang="en-US" sz="2000" smtClean="0"/>
              <a:t>stable solutions, per user</a:t>
            </a:r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solutions</a:t>
            </a:r>
          </a:p>
        </p:txBody>
      </p:sp>
      <p:sp>
        <p:nvSpPr>
          <p:cNvPr id="10" name="AutoShape 33"/>
          <p:cNvSpPr>
            <a:spLocks noChangeArrowheads="1"/>
          </p:cNvSpPr>
          <p:nvPr/>
        </p:nvSpPr>
        <p:spPr bwMode="auto">
          <a:xfrm>
            <a:off x="7196248" y="2664436"/>
            <a:ext cx="551725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latin typeface="Calibri"/>
                <a:cs typeface="Calibri"/>
              </a:rPr>
              <a:t>D</a:t>
            </a:r>
            <a:r>
              <a:rPr lang="en-US" sz="2400" smtClean="0">
                <a:latin typeface="Calibri"/>
                <a:cs typeface="Calibri"/>
              </a:rPr>
              <a:t>:</a:t>
            </a:r>
            <a:r>
              <a:rPr lang="en-US" sz="2400" i="1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endParaRPr lang="en-US" sz="2400" i="1" baseline="-25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1" name="AutoShape 33"/>
          <p:cNvSpPr>
            <a:spLocks noChangeArrowheads="1"/>
          </p:cNvSpPr>
          <p:nvPr/>
        </p:nvSpPr>
        <p:spPr bwMode="auto">
          <a:xfrm>
            <a:off x="5847911" y="2664436"/>
            <a:ext cx="523172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latin typeface="Calibri"/>
                <a:cs typeface="Calibri"/>
              </a:rPr>
              <a:t>C</a:t>
            </a:r>
            <a:r>
              <a:rPr lang="en-US" sz="2400" smtClean="0">
                <a:latin typeface="Calibri"/>
                <a:cs typeface="Calibri"/>
              </a:rPr>
              <a:t>:</a:t>
            </a:r>
            <a:r>
              <a:rPr lang="en-US" sz="2400" i="1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endParaRPr lang="en-US" sz="2400" i="1" baseline="-25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2" name="Oval 11"/>
          <p:cNvSpPr/>
          <p:nvPr/>
        </p:nvSpPr>
        <p:spPr bwMode="auto">
          <a:xfrm rot="10800000">
            <a:off x="7351955" y="2504020"/>
            <a:ext cx="137159" cy="13715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3" name="Oval 12"/>
          <p:cNvSpPr/>
          <p:nvPr/>
        </p:nvSpPr>
        <p:spPr bwMode="auto">
          <a:xfrm rot="10800000">
            <a:off x="7351955" y="1233986"/>
            <a:ext cx="137159" cy="137159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14" name="Straight Arrow Connector 13"/>
          <p:cNvCxnSpPr>
            <a:stCxn id="13" idx="0"/>
            <a:endCxn id="12" idx="4"/>
          </p:cNvCxnSpPr>
          <p:nvPr/>
        </p:nvCxnSpPr>
        <p:spPr bwMode="auto">
          <a:xfrm rot="5400000">
            <a:off x="6854890" y="1936788"/>
            <a:ext cx="1132875" cy="158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5" name="AutoShape 33"/>
          <p:cNvSpPr>
            <a:spLocks noChangeArrowheads="1"/>
          </p:cNvSpPr>
          <p:nvPr/>
        </p:nvSpPr>
        <p:spPr bwMode="auto">
          <a:xfrm>
            <a:off x="7212640" y="766991"/>
            <a:ext cx="495127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latin typeface="Calibri"/>
                <a:cs typeface="Calibri"/>
              </a:rPr>
              <a:t>B</a:t>
            </a:r>
            <a:r>
              <a:rPr lang="en-US" sz="2400" smtClean="0">
                <a:latin typeface="Calibri"/>
                <a:cs typeface="Calibri"/>
              </a:rPr>
              <a:t>:</a:t>
            </a:r>
            <a:r>
              <a:rPr lang="en-US" sz="2400" i="1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endParaRPr lang="en-US" sz="2400" baseline="-25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6" name="Freeform 15"/>
          <p:cNvSpPr/>
          <p:nvPr/>
        </p:nvSpPr>
        <p:spPr bwMode="auto">
          <a:xfrm rot="5400000">
            <a:off x="6681059" y="2038287"/>
            <a:ext cx="102712" cy="1268779"/>
          </a:xfrm>
          <a:custGeom>
            <a:avLst/>
            <a:gdLst>
              <a:gd name="connsiteX0" fmla="*/ 23757 w 498910"/>
              <a:gd name="connsiteY0" fmla="*/ 1613456 h 1613456"/>
              <a:gd name="connsiteX1" fmla="*/ 496750 w 498910"/>
              <a:gd name="connsiteY1" fmla="*/ 745171 h 1613456"/>
              <a:gd name="connsiteX2" fmla="*/ 36716 w 498910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559387"/>
              <a:gd name="connsiteY0" fmla="*/ 1613456 h 1613456"/>
              <a:gd name="connsiteX1" fmla="*/ 472993 w 559387"/>
              <a:gd name="connsiteY1" fmla="*/ 745171 h 1613456"/>
              <a:gd name="connsiteX2" fmla="*/ 12959 w 559387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300210"/>
              <a:gd name="connsiteY0" fmla="*/ 1613456 h 1613456"/>
              <a:gd name="connsiteX1" fmla="*/ 298050 w 300210"/>
              <a:gd name="connsiteY1" fmla="*/ 745171 h 1613456"/>
              <a:gd name="connsiteX2" fmla="*/ 12959 w 300210"/>
              <a:gd name="connsiteY2" fmla="*/ 0 h 161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210" h="1613456">
                <a:moveTo>
                  <a:pt x="0" y="1613456"/>
                </a:moveTo>
                <a:cubicBezTo>
                  <a:pt x="235416" y="1313768"/>
                  <a:pt x="295890" y="1014080"/>
                  <a:pt x="298050" y="745171"/>
                </a:cubicBezTo>
                <a:cubicBezTo>
                  <a:pt x="300210" y="476262"/>
                  <a:pt x="183584" y="119876"/>
                  <a:pt x="12959" y="0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7" name="Freeform 16"/>
          <p:cNvSpPr/>
          <p:nvPr/>
        </p:nvSpPr>
        <p:spPr bwMode="auto">
          <a:xfrm rot="16200000">
            <a:off x="6682485" y="1837335"/>
            <a:ext cx="102712" cy="1268779"/>
          </a:xfrm>
          <a:custGeom>
            <a:avLst/>
            <a:gdLst>
              <a:gd name="connsiteX0" fmla="*/ 23757 w 498910"/>
              <a:gd name="connsiteY0" fmla="*/ 1613456 h 1613456"/>
              <a:gd name="connsiteX1" fmla="*/ 496750 w 498910"/>
              <a:gd name="connsiteY1" fmla="*/ 745171 h 1613456"/>
              <a:gd name="connsiteX2" fmla="*/ 36716 w 498910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559387"/>
              <a:gd name="connsiteY0" fmla="*/ 1613456 h 1613456"/>
              <a:gd name="connsiteX1" fmla="*/ 472993 w 559387"/>
              <a:gd name="connsiteY1" fmla="*/ 745171 h 1613456"/>
              <a:gd name="connsiteX2" fmla="*/ 12959 w 559387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300210"/>
              <a:gd name="connsiteY0" fmla="*/ 1613456 h 1613456"/>
              <a:gd name="connsiteX1" fmla="*/ 298050 w 300210"/>
              <a:gd name="connsiteY1" fmla="*/ 745171 h 1613456"/>
              <a:gd name="connsiteX2" fmla="*/ 12959 w 300210"/>
              <a:gd name="connsiteY2" fmla="*/ 0 h 161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210" h="1613456">
                <a:moveTo>
                  <a:pt x="0" y="1613456"/>
                </a:moveTo>
                <a:cubicBezTo>
                  <a:pt x="235416" y="1313768"/>
                  <a:pt x="295890" y="1014080"/>
                  <a:pt x="298050" y="745171"/>
                </a:cubicBezTo>
                <a:cubicBezTo>
                  <a:pt x="300210" y="476262"/>
                  <a:pt x="183584" y="119876"/>
                  <a:pt x="12959" y="0"/>
                </a:cubicBezTo>
              </a:path>
            </a:pathLst>
          </a:cu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 smtClean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 rot="10800000">
            <a:off x="5995914" y="2504020"/>
            <a:ext cx="137159" cy="13715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19" name="Oval 18"/>
          <p:cNvSpPr/>
          <p:nvPr/>
        </p:nvSpPr>
        <p:spPr bwMode="auto">
          <a:xfrm rot="10800000">
            <a:off x="5995914" y="1233986"/>
            <a:ext cx="137159" cy="137159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20" name="Straight Arrow Connector 19"/>
          <p:cNvCxnSpPr>
            <a:stCxn id="19" idx="0"/>
            <a:endCxn id="18" idx="4"/>
          </p:cNvCxnSpPr>
          <p:nvPr/>
        </p:nvCxnSpPr>
        <p:spPr bwMode="auto">
          <a:xfrm rot="5400000">
            <a:off x="5498849" y="1936788"/>
            <a:ext cx="1132875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1" name="AutoShape 33"/>
          <p:cNvSpPr>
            <a:spLocks noChangeArrowheads="1"/>
          </p:cNvSpPr>
          <p:nvPr/>
        </p:nvSpPr>
        <p:spPr bwMode="auto">
          <a:xfrm>
            <a:off x="5847833" y="766991"/>
            <a:ext cx="41828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latin typeface="Calibri"/>
                <a:cs typeface="Calibri"/>
              </a:rPr>
              <a:t>A</a:t>
            </a:r>
            <a:r>
              <a:rPr lang="en-US" sz="2400" smtClean="0">
                <a:latin typeface="Calibri"/>
                <a:cs typeface="Calibri"/>
              </a:rPr>
              <a:t>:</a:t>
            </a:r>
            <a:r>
              <a:rPr lang="en-US" sz="2400" i="1" smtClean="0">
                <a:latin typeface="Calibri"/>
                <a:cs typeface="Calibri"/>
              </a:rPr>
              <a:t>v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22" name="AutoShape 33"/>
          <p:cNvSpPr>
            <a:spLocks noChangeArrowheads="1"/>
          </p:cNvSpPr>
          <p:nvPr/>
        </p:nvSpPr>
        <p:spPr bwMode="auto">
          <a:xfrm>
            <a:off x="7317734" y="1738424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10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23" name="AutoShape 33"/>
          <p:cNvSpPr>
            <a:spLocks noChangeArrowheads="1"/>
          </p:cNvSpPr>
          <p:nvPr/>
        </p:nvSpPr>
        <p:spPr bwMode="auto">
          <a:xfrm>
            <a:off x="6634683" y="2244411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20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6634683" y="2568241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20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25" name="AutoShape 33"/>
          <p:cNvSpPr>
            <a:spLocks noChangeArrowheads="1"/>
          </p:cNvSpPr>
          <p:nvPr/>
        </p:nvSpPr>
        <p:spPr bwMode="auto">
          <a:xfrm>
            <a:off x="5956695" y="1738424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10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77801" y="6625253"/>
            <a:ext cx="3003549" cy="184666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t">
            <a:no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1200" baseline="30000" smtClean="0">
                <a:latin typeface="+mn-lt"/>
                <a:cs typeface="Calibri"/>
              </a:rPr>
              <a:t>*</a:t>
            </a:r>
            <a:r>
              <a:rPr lang="en-US" sz="1200" smtClean="0">
                <a:latin typeface="+mn-lt"/>
                <a:cs typeface="Calibri"/>
              </a:rPr>
              <a:t> each node with at least one ancestor with explicit belief</a:t>
            </a:r>
          </a:p>
        </p:txBody>
      </p:sp>
      <p:sp>
        <p:nvSpPr>
          <p:cNvPr id="30" name="Text Placeholder 41"/>
          <p:cNvSpPr txBox="1">
            <a:spLocks/>
          </p:cNvSpPr>
          <p:nvPr/>
        </p:nvSpPr>
        <p:spPr bwMode="auto">
          <a:xfrm>
            <a:off x="5678066" y="4561888"/>
            <a:ext cx="1667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i="1" kern="0">
                <a:latin typeface="Calibri"/>
                <a:cs typeface="Calibri"/>
              </a:rPr>
              <a:t>X</a:t>
            </a:r>
            <a:endParaRPr lang="en-US" sz="2000" kern="0">
              <a:latin typeface="Calibri"/>
              <a:cs typeface="Calibri"/>
            </a:endParaRPr>
          </a:p>
        </p:txBody>
      </p:sp>
      <p:sp>
        <p:nvSpPr>
          <p:cNvPr id="32" name="Text Placeholder 41"/>
          <p:cNvSpPr txBox="1">
            <a:spLocks/>
          </p:cNvSpPr>
          <p:nvPr/>
        </p:nvSpPr>
        <p:spPr bwMode="auto">
          <a:xfrm>
            <a:off x="6093899" y="4556269"/>
            <a:ext cx="7688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b="1" kern="0">
                <a:latin typeface="Calibri"/>
                <a:cs typeface="Calibri"/>
              </a:rPr>
              <a:t>poss</a:t>
            </a:r>
            <a:r>
              <a:rPr lang="en-US" sz="2000" kern="0">
                <a:latin typeface="Calibri"/>
                <a:cs typeface="Calibri"/>
              </a:rPr>
              <a:t>(</a:t>
            </a:r>
            <a:r>
              <a:rPr lang="en-US" sz="2000" i="1" kern="0">
                <a:latin typeface="Calibri"/>
                <a:cs typeface="Calibri"/>
              </a:rPr>
              <a:t>X</a:t>
            </a:r>
            <a:r>
              <a:rPr lang="en-US" sz="2000" kern="0">
                <a:latin typeface="Calibri"/>
                <a:cs typeface="Calibri"/>
              </a:rPr>
              <a:t>)</a:t>
            </a:r>
          </a:p>
        </p:txBody>
      </p:sp>
      <p:sp>
        <p:nvSpPr>
          <p:cNvPr id="33" name="Text Placeholder 41"/>
          <p:cNvSpPr txBox="1">
            <a:spLocks/>
          </p:cNvSpPr>
          <p:nvPr/>
        </p:nvSpPr>
        <p:spPr bwMode="auto">
          <a:xfrm>
            <a:off x="6976130" y="4556269"/>
            <a:ext cx="7051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b="1" kern="0">
                <a:latin typeface="Calibri"/>
                <a:cs typeface="Calibri"/>
              </a:rPr>
              <a:t>cert</a:t>
            </a:r>
            <a:r>
              <a:rPr lang="en-US" sz="2000" kern="0">
                <a:latin typeface="Calibri"/>
                <a:cs typeface="Calibri"/>
              </a:rPr>
              <a:t>(</a:t>
            </a:r>
            <a:r>
              <a:rPr lang="en-US" sz="2000" i="1" kern="0">
                <a:latin typeface="Calibri"/>
                <a:cs typeface="Calibri"/>
              </a:rPr>
              <a:t>X</a:t>
            </a:r>
            <a:r>
              <a:rPr lang="en-US" sz="2000" kern="0">
                <a:latin typeface="Calibri"/>
                <a:cs typeface="Calibri"/>
              </a:rPr>
              <a:t>)</a:t>
            </a:r>
          </a:p>
        </p:txBody>
      </p:sp>
      <p:sp>
        <p:nvSpPr>
          <p:cNvPr id="34" name="Text Placeholder 41"/>
          <p:cNvSpPr txBox="1">
            <a:spLocks/>
          </p:cNvSpPr>
          <p:nvPr/>
        </p:nvSpPr>
        <p:spPr bwMode="auto">
          <a:xfrm>
            <a:off x="5678066" y="4972118"/>
            <a:ext cx="161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i="1" kern="0">
                <a:latin typeface="Calibri"/>
                <a:cs typeface="Calibri"/>
              </a:rPr>
              <a:t>A</a:t>
            </a:r>
            <a:endParaRPr lang="en-US" sz="2000" kern="0">
              <a:latin typeface="Calibri"/>
              <a:cs typeface="Calibri"/>
            </a:endParaRPr>
          </a:p>
        </p:txBody>
      </p:sp>
      <p:sp>
        <p:nvSpPr>
          <p:cNvPr id="35" name="Text Placeholder 41"/>
          <p:cNvSpPr txBox="1">
            <a:spLocks/>
          </p:cNvSpPr>
          <p:nvPr/>
        </p:nvSpPr>
        <p:spPr bwMode="auto">
          <a:xfrm>
            <a:off x="6093899" y="4966499"/>
            <a:ext cx="2771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kern="0">
                <a:latin typeface="Calibri"/>
                <a:cs typeface="Calibri"/>
              </a:rPr>
              <a:t>{</a:t>
            </a:r>
            <a:r>
              <a:rPr lang="en-US" sz="2000" i="1" ker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2000" kern="0">
                <a:latin typeface="Calibri"/>
                <a:cs typeface="Calibri"/>
              </a:rPr>
              <a:t>}</a:t>
            </a:r>
          </a:p>
        </p:txBody>
      </p:sp>
      <p:sp>
        <p:nvSpPr>
          <p:cNvPr id="36" name="Text Placeholder 41"/>
          <p:cNvSpPr txBox="1">
            <a:spLocks/>
          </p:cNvSpPr>
          <p:nvPr/>
        </p:nvSpPr>
        <p:spPr bwMode="auto">
          <a:xfrm>
            <a:off x="5678066" y="5322405"/>
            <a:ext cx="1539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i="1" kern="0">
                <a:latin typeface="Calibri"/>
                <a:cs typeface="Calibri"/>
              </a:rPr>
              <a:t>B</a:t>
            </a:r>
            <a:endParaRPr lang="en-US" sz="2000" kern="0">
              <a:latin typeface="Calibri"/>
              <a:cs typeface="Calibri"/>
            </a:endParaRPr>
          </a:p>
        </p:txBody>
      </p:sp>
      <p:sp>
        <p:nvSpPr>
          <p:cNvPr id="37" name="Text Placeholder 41"/>
          <p:cNvSpPr txBox="1">
            <a:spLocks/>
          </p:cNvSpPr>
          <p:nvPr/>
        </p:nvSpPr>
        <p:spPr bwMode="auto">
          <a:xfrm>
            <a:off x="6093899" y="5322405"/>
            <a:ext cx="3462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kern="0">
                <a:latin typeface="Calibri"/>
                <a:cs typeface="Calibri"/>
              </a:rPr>
              <a:t>{</a:t>
            </a:r>
            <a:r>
              <a:rPr lang="en-US" sz="2000" i="1" ker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lang="en-US" sz="2000" kern="0">
                <a:latin typeface="Calibri"/>
                <a:cs typeface="Calibri"/>
              </a:rPr>
              <a:t>}</a:t>
            </a:r>
          </a:p>
        </p:txBody>
      </p:sp>
      <p:sp>
        <p:nvSpPr>
          <p:cNvPr id="38" name="Text Placeholder 41"/>
          <p:cNvSpPr txBox="1">
            <a:spLocks/>
          </p:cNvSpPr>
          <p:nvPr/>
        </p:nvSpPr>
        <p:spPr bwMode="auto">
          <a:xfrm>
            <a:off x="5678066" y="5672692"/>
            <a:ext cx="1539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i="1" kern="0">
                <a:latin typeface="Calibri"/>
                <a:cs typeface="Calibri"/>
              </a:rPr>
              <a:t>C</a:t>
            </a:r>
            <a:endParaRPr lang="en-US" sz="2000" kern="0">
              <a:latin typeface="Calibri"/>
              <a:cs typeface="Calibri"/>
            </a:endParaRPr>
          </a:p>
        </p:txBody>
      </p:sp>
      <p:sp>
        <p:nvSpPr>
          <p:cNvPr id="39" name="Text Placeholder 41"/>
          <p:cNvSpPr txBox="1">
            <a:spLocks/>
          </p:cNvSpPr>
          <p:nvPr/>
        </p:nvSpPr>
        <p:spPr bwMode="auto">
          <a:xfrm>
            <a:off x="6093899" y="5672692"/>
            <a:ext cx="5229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kern="0">
                <a:latin typeface="Calibri"/>
                <a:cs typeface="Calibri"/>
              </a:rPr>
              <a:t>{</a:t>
            </a:r>
            <a:r>
              <a:rPr lang="en-US" sz="2000" i="1" kern="0">
                <a:latin typeface="Calibri"/>
                <a:cs typeface="Calibri"/>
              </a:rPr>
              <a:t>v,</a:t>
            </a:r>
            <a:r>
              <a:rPr lang="en-US" sz="2000" i="1" ker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lang="en-US" sz="2000" kern="0">
                <a:latin typeface="Calibri"/>
                <a:cs typeface="Calibri"/>
              </a:rPr>
              <a:t>}</a:t>
            </a:r>
          </a:p>
        </p:txBody>
      </p:sp>
      <p:sp>
        <p:nvSpPr>
          <p:cNvPr id="40" name="Text Placeholder 41"/>
          <p:cNvSpPr txBox="1">
            <a:spLocks/>
          </p:cNvSpPr>
          <p:nvPr/>
        </p:nvSpPr>
        <p:spPr bwMode="auto">
          <a:xfrm>
            <a:off x="5678066" y="6022978"/>
            <a:ext cx="1706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i="1" kern="0">
                <a:latin typeface="Calibri"/>
                <a:cs typeface="Calibri"/>
              </a:rPr>
              <a:t>D</a:t>
            </a:r>
            <a:endParaRPr lang="en-US" sz="2000" kern="0">
              <a:latin typeface="Calibri"/>
              <a:cs typeface="Calibri"/>
            </a:endParaRPr>
          </a:p>
        </p:txBody>
      </p:sp>
      <p:sp>
        <p:nvSpPr>
          <p:cNvPr id="41" name="Text Placeholder 41"/>
          <p:cNvSpPr txBox="1">
            <a:spLocks/>
          </p:cNvSpPr>
          <p:nvPr/>
        </p:nvSpPr>
        <p:spPr bwMode="auto">
          <a:xfrm>
            <a:off x="6093899" y="6022978"/>
            <a:ext cx="5229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kern="0">
                <a:latin typeface="Calibri"/>
                <a:cs typeface="Calibri"/>
              </a:rPr>
              <a:t>{</a:t>
            </a:r>
            <a:r>
              <a:rPr lang="en-US" sz="2000" i="1" kern="0">
                <a:latin typeface="Calibri"/>
                <a:cs typeface="Calibri"/>
              </a:rPr>
              <a:t>v,</a:t>
            </a:r>
            <a:r>
              <a:rPr lang="en-US" sz="2000" i="1" ker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lang="en-US" sz="2000" kern="0">
                <a:latin typeface="Calibri"/>
                <a:cs typeface="Calibri"/>
              </a:rPr>
              <a:t>}</a:t>
            </a:r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5553204" y="4928823"/>
            <a:ext cx="2157809" cy="158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 Placeholder 41"/>
          <p:cNvSpPr txBox="1">
            <a:spLocks/>
          </p:cNvSpPr>
          <p:nvPr/>
        </p:nvSpPr>
        <p:spPr bwMode="auto">
          <a:xfrm>
            <a:off x="6976130" y="4966499"/>
            <a:ext cx="2771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kern="0">
                <a:latin typeface="Calibri"/>
                <a:cs typeface="Calibri"/>
              </a:rPr>
              <a:t>{</a:t>
            </a:r>
            <a:r>
              <a:rPr lang="en-US" sz="2000" i="1" kern="0">
                <a:latin typeface="Calibri"/>
                <a:cs typeface="Calibri"/>
              </a:rPr>
              <a:t>v</a:t>
            </a:r>
            <a:r>
              <a:rPr lang="en-US" sz="2000" kern="0">
                <a:latin typeface="Calibri"/>
                <a:cs typeface="Calibri"/>
              </a:rPr>
              <a:t>}</a:t>
            </a:r>
          </a:p>
        </p:txBody>
      </p:sp>
      <p:sp>
        <p:nvSpPr>
          <p:cNvPr id="44" name="Text Placeholder 41"/>
          <p:cNvSpPr txBox="1">
            <a:spLocks/>
          </p:cNvSpPr>
          <p:nvPr/>
        </p:nvSpPr>
        <p:spPr bwMode="auto">
          <a:xfrm>
            <a:off x="6976130" y="5322405"/>
            <a:ext cx="3462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kern="0">
                <a:latin typeface="Calibri"/>
                <a:cs typeface="Calibri"/>
              </a:rPr>
              <a:t>{</a:t>
            </a:r>
            <a:r>
              <a:rPr lang="en-US" sz="2000" i="1" kern="0">
                <a:latin typeface="Calibri"/>
                <a:cs typeface="Calibri"/>
              </a:rPr>
              <a:t>w</a:t>
            </a:r>
            <a:r>
              <a:rPr lang="en-US" sz="2000" kern="0">
                <a:latin typeface="Calibri"/>
                <a:cs typeface="Calibri"/>
              </a:rPr>
              <a:t>}</a:t>
            </a:r>
          </a:p>
        </p:txBody>
      </p:sp>
      <p:sp>
        <p:nvSpPr>
          <p:cNvPr id="45" name="Text Placeholder 41"/>
          <p:cNvSpPr txBox="1">
            <a:spLocks/>
          </p:cNvSpPr>
          <p:nvPr/>
        </p:nvSpPr>
        <p:spPr bwMode="auto">
          <a:xfrm>
            <a:off x="6976130" y="5672692"/>
            <a:ext cx="2111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GB" sz="2000">
                <a:sym typeface="Symbol"/>
              </a:rPr>
              <a:t></a:t>
            </a:r>
            <a:endParaRPr lang="en-US" sz="2000" kern="0">
              <a:latin typeface="Calibri"/>
              <a:cs typeface="Calibri"/>
            </a:endParaRPr>
          </a:p>
        </p:txBody>
      </p:sp>
      <p:sp>
        <p:nvSpPr>
          <p:cNvPr id="46" name="Text Placeholder 41"/>
          <p:cNvSpPr txBox="1">
            <a:spLocks/>
          </p:cNvSpPr>
          <p:nvPr/>
        </p:nvSpPr>
        <p:spPr bwMode="auto">
          <a:xfrm>
            <a:off x="6976130" y="6022978"/>
            <a:ext cx="2111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GB" sz="2000">
                <a:sym typeface="Symbol"/>
              </a:rPr>
              <a:t></a:t>
            </a:r>
            <a:endParaRPr lang="en-US" sz="2000" kern="0">
              <a:latin typeface="Calibri"/>
              <a:cs typeface="Calibri"/>
            </a:endParaRPr>
          </a:p>
        </p:txBody>
      </p:sp>
      <p:sp>
        <p:nvSpPr>
          <p:cNvPr id="48" name="Text Placeholder 41"/>
          <p:cNvSpPr txBox="1">
            <a:spLocks/>
          </p:cNvSpPr>
          <p:nvPr/>
        </p:nvSpPr>
        <p:spPr bwMode="auto">
          <a:xfrm>
            <a:off x="5534281" y="3219984"/>
            <a:ext cx="23954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kern="0">
                <a:latin typeface="Calibri"/>
                <a:cs typeface="Calibri"/>
              </a:rPr>
              <a:t>SS1=(</a:t>
            </a:r>
            <a:r>
              <a:rPr lang="en-US" sz="2000" i="1" kern="0">
                <a:latin typeface="Calibri"/>
                <a:cs typeface="Calibri"/>
              </a:rPr>
              <a:t>A</a:t>
            </a:r>
            <a:r>
              <a:rPr lang="en-US" sz="2000" kern="0">
                <a:latin typeface="Calibri"/>
                <a:cs typeface="Calibri"/>
              </a:rPr>
              <a:t>:</a:t>
            </a:r>
            <a:r>
              <a:rPr lang="en-US" sz="2000" i="1" kern="0">
                <a:latin typeface="Calibri"/>
                <a:cs typeface="Calibri"/>
              </a:rPr>
              <a:t>v</a:t>
            </a:r>
            <a:r>
              <a:rPr lang="en-US" sz="2000" kern="0">
                <a:latin typeface="Calibri"/>
                <a:cs typeface="Calibri"/>
              </a:rPr>
              <a:t>, </a:t>
            </a:r>
            <a:r>
              <a:rPr lang="en-US" sz="2000" i="1" kern="0">
                <a:latin typeface="Calibri"/>
                <a:cs typeface="Calibri"/>
              </a:rPr>
              <a:t>B</a:t>
            </a:r>
            <a:r>
              <a:rPr lang="en-US" sz="2000" kern="0">
                <a:latin typeface="Calibri"/>
                <a:cs typeface="Calibri"/>
              </a:rPr>
              <a:t>:</a:t>
            </a:r>
            <a:r>
              <a:rPr lang="en-US" sz="2000" i="1" kern="0">
                <a:latin typeface="Calibri"/>
                <a:cs typeface="Calibri"/>
              </a:rPr>
              <a:t>w</a:t>
            </a:r>
            <a:r>
              <a:rPr lang="en-US" sz="2000" kern="0">
                <a:latin typeface="Calibri"/>
                <a:cs typeface="Calibri"/>
              </a:rPr>
              <a:t>, </a:t>
            </a:r>
            <a:r>
              <a:rPr lang="en-US" sz="2000" i="1" kern="0">
                <a:latin typeface="Calibri"/>
                <a:cs typeface="Calibri"/>
              </a:rPr>
              <a:t>C</a:t>
            </a:r>
            <a:r>
              <a:rPr lang="en-US" sz="2000" kern="0">
                <a:latin typeface="Calibri"/>
                <a:cs typeface="Calibri"/>
              </a:rPr>
              <a:t>:</a:t>
            </a:r>
            <a:r>
              <a:rPr lang="en-US" sz="2000" i="1" kern="0">
                <a:latin typeface="Calibri"/>
                <a:cs typeface="Calibri"/>
              </a:rPr>
              <a:t>v</a:t>
            </a:r>
            <a:r>
              <a:rPr lang="en-US" sz="2000" kern="0">
                <a:latin typeface="Calibri"/>
                <a:cs typeface="Calibri"/>
              </a:rPr>
              <a:t>, </a:t>
            </a:r>
            <a:r>
              <a:rPr lang="en-US" sz="2000" i="1" kern="0">
                <a:latin typeface="Calibri"/>
                <a:cs typeface="Calibri"/>
              </a:rPr>
              <a:t>D</a:t>
            </a:r>
            <a:r>
              <a:rPr lang="en-US" sz="2000" kern="0">
                <a:latin typeface="Calibri"/>
                <a:cs typeface="Calibri"/>
              </a:rPr>
              <a:t>:</a:t>
            </a:r>
            <a:r>
              <a:rPr lang="en-US" sz="2000" i="1" kern="0">
                <a:latin typeface="Calibri"/>
                <a:cs typeface="Calibri"/>
              </a:rPr>
              <a:t>v</a:t>
            </a:r>
            <a:r>
              <a:rPr lang="en-US" sz="2000" kern="0">
                <a:latin typeface="Calibri"/>
                <a:cs typeface="Calibri"/>
              </a:rPr>
              <a:t>)</a:t>
            </a:r>
          </a:p>
        </p:txBody>
      </p:sp>
      <p:sp>
        <p:nvSpPr>
          <p:cNvPr id="49" name="Text Placeholder 41"/>
          <p:cNvSpPr txBox="1">
            <a:spLocks/>
          </p:cNvSpPr>
          <p:nvPr/>
        </p:nvSpPr>
        <p:spPr bwMode="auto">
          <a:xfrm>
            <a:off x="5534281" y="3527761"/>
            <a:ext cx="25334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kern="0">
                <a:latin typeface="Calibri"/>
                <a:cs typeface="Calibri"/>
              </a:rPr>
              <a:t>SS2=(</a:t>
            </a:r>
            <a:r>
              <a:rPr lang="en-US" sz="2000" i="1" kern="0">
                <a:latin typeface="Calibri"/>
                <a:cs typeface="Calibri"/>
              </a:rPr>
              <a:t>A</a:t>
            </a:r>
            <a:r>
              <a:rPr lang="en-US" sz="2000" kern="0">
                <a:latin typeface="Calibri"/>
                <a:cs typeface="Calibri"/>
              </a:rPr>
              <a:t>:</a:t>
            </a:r>
            <a:r>
              <a:rPr lang="en-US" sz="2000" i="1" kern="0">
                <a:latin typeface="Calibri"/>
                <a:cs typeface="Calibri"/>
              </a:rPr>
              <a:t>v</a:t>
            </a:r>
            <a:r>
              <a:rPr lang="en-US" sz="2000" kern="0">
                <a:latin typeface="Calibri"/>
                <a:cs typeface="Calibri"/>
              </a:rPr>
              <a:t>, </a:t>
            </a:r>
            <a:r>
              <a:rPr lang="en-US" sz="2000" i="1" kern="0">
                <a:latin typeface="Calibri"/>
                <a:cs typeface="Calibri"/>
              </a:rPr>
              <a:t>B</a:t>
            </a:r>
            <a:r>
              <a:rPr lang="en-US" sz="2000" kern="0">
                <a:latin typeface="Calibri"/>
                <a:cs typeface="Calibri"/>
              </a:rPr>
              <a:t>:</a:t>
            </a:r>
            <a:r>
              <a:rPr lang="en-US" sz="2000" i="1" kern="0">
                <a:latin typeface="Calibri"/>
                <a:cs typeface="Calibri"/>
              </a:rPr>
              <a:t>w</a:t>
            </a:r>
            <a:r>
              <a:rPr lang="en-US" sz="2000" kern="0">
                <a:latin typeface="Calibri"/>
                <a:cs typeface="Calibri"/>
              </a:rPr>
              <a:t>, </a:t>
            </a:r>
            <a:r>
              <a:rPr lang="en-US" sz="2000" i="1" kern="0">
                <a:latin typeface="Calibri"/>
                <a:cs typeface="Calibri"/>
              </a:rPr>
              <a:t>C</a:t>
            </a:r>
            <a:r>
              <a:rPr lang="en-US" sz="2000" kern="0">
                <a:latin typeface="Calibri"/>
                <a:cs typeface="Calibri"/>
              </a:rPr>
              <a:t>:</a:t>
            </a:r>
            <a:r>
              <a:rPr lang="en-US" sz="2000" i="1" kern="0">
                <a:latin typeface="Calibri"/>
                <a:cs typeface="Calibri"/>
              </a:rPr>
              <a:t>w</a:t>
            </a:r>
            <a:r>
              <a:rPr lang="en-US" sz="2000" kern="0">
                <a:latin typeface="Calibri"/>
                <a:cs typeface="Calibri"/>
              </a:rPr>
              <a:t>, </a:t>
            </a:r>
            <a:r>
              <a:rPr lang="en-US" sz="2000" i="1" kern="0">
                <a:latin typeface="Calibri"/>
                <a:cs typeface="Calibri"/>
              </a:rPr>
              <a:t>D</a:t>
            </a:r>
            <a:r>
              <a:rPr lang="en-US" sz="2000" kern="0">
                <a:latin typeface="Calibri"/>
                <a:cs typeface="Calibri"/>
              </a:rPr>
              <a:t>:</a:t>
            </a:r>
            <a:r>
              <a:rPr lang="en-US" sz="2000" i="1" kern="0">
                <a:latin typeface="Calibri"/>
                <a:cs typeface="Calibri"/>
              </a:rPr>
              <a:t>w</a:t>
            </a:r>
            <a:r>
              <a:rPr lang="en-US" sz="2000" kern="0"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3" grpId="0"/>
      <p:bldP spid="44" grpId="0"/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1"/>
          <p:cNvSpPr txBox="1">
            <a:spLocks/>
          </p:cNvSpPr>
          <p:nvPr/>
        </p:nvSpPr>
        <p:spPr bwMode="auto">
          <a:xfrm>
            <a:off x="5534281" y="3835538"/>
            <a:ext cx="29812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kern="0">
                <a:solidFill>
                  <a:srgbClr val="3366FF"/>
                </a:solidFill>
                <a:latin typeface="Calibri"/>
                <a:cs typeface="Calibri"/>
              </a:rPr>
              <a:t>SS3</a:t>
            </a:r>
            <a:r>
              <a:rPr lang="en-US" sz="2000" kern="0">
                <a:latin typeface="Calibri"/>
                <a:cs typeface="Calibri"/>
              </a:rPr>
              <a:t>=(</a:t>
            </a:r>
            <a:r>
              <a:rPr lang="en-US" sz="2000" i="1" kern="0">
                <a:latin typeface="Calibri"/>
                <a:cs typeface="Calibri"/>
              </a:rPr>
              <a:t>A</a:t>
            </a:r>
            <a:r>
              <a:rPr lang="en-US" sz="2000" kern="0">
                <a:latin typeface="Calibri"/>
                <a:cs typeface="Calibri"/>
              </a:rPr>
              <a:t>:</a:t>
            </a:r>
            <a:r>
              <a:rPr lang="en-US" sz="2000" i="1" kern="0">
                <a:latin typeface="Calibri"/>
                <a:cs typeface="Calibri"/>
              </a:rPr>
              <a:t>v</a:t>
            </a:r>
            <a:r>
              <a:rPr lang="en-US" sz="2000" kern="0">
                <a:latin typeface="Calibri"/>
                <a:cs typeface="Calibri"/>
              </a:rPr>
              <a:t>, </a:t>
            </a:r>
            <a:r>
              <a:rPr lang="en-US" sz="2000" i="1" kern="0">
                <a:latin typeface="Calibri"/>
                <a:cs typeface="Calibri"/>
              </a:rPr>
              <a:t>B</a:t>
            </a:r>
            <a:r>
              <a:rPr lang="en-US" sz="2000" kern="0">
                <a:latin typeface="Calibri"/>
                <a:cs typeface="Calibri"/>
              </a:rPr>
              <a:t>:</a:t>
            </a:r>
            <a:r>
              <a:rPr lang="en-US" sz="2000" i="1" kern="0">
                <a:latin typeface="Calibri"/>
                <a:cs typeface="Calibri"/>
              </a:rPr>
              <a:t>w</a:t>
            </a:r>
            <a:r>
              <a:rPr lang="en-US" sz="2000" kern="0">
                <a:latin typeface="Calibri"/>
                <a:cs typeface="Calibri"/>
              </a:rPr>
              <a:t>, </a:t>
            </a:r>
            <a:r>
              <a:rPr lang="en-US" sz="2000" i="1" kern="0">
                <a:latin typeface="Calibri"/>
                <a:cs typeface="Calibri"/>
              </a:rPr>
              <a:t>C</a:t>
            </a:r>
            <a:r>
              <a:rPr lang="en-US" sz="2000" kern="0">
                <a:latin typeface="Calibri"/>
                <a:cs typeface="Calibri"/>
              </a:rPr>
              <a:t>:</a:t>
            </a:r>
            <a:r>
              <a:rPr lang="en-US" sz="2000" i="1" kern="0">
                <a:solidFill>
                  <a:srgbClr val="3366FF"/>
                </a:solidFill>
                <a:latin typeface="Calibri"/>
                <a:cs typeface="Calibri"/>
              </a:rPr>
              <a:t>u</a:t>
            </a:r>
            <a:r>
              <a:rPr lang="en-US" sz="2000" kern="0">
                <a:latin typeface="Calibri"/>
                <a:cs typeface="Calibri"/>
              </a:rPr>
              <a:t>, </a:t>
            </a:r>
            <a:r>
              <a:rPr lang="en-US" sz="2000" i="1" kern="0">
                <a:latin typeface="Calibri"/>
                <a:cs typeface="Calibri"/>
              </a:rPr>
              <a:t>D</a:t>
            </a:r>
            <a:r>
              <a:rPr lang="en-US" sz="2000" kern="0">
                <a:latin typeface="Calibri"/>
                <a:cs typeface="Calibri"/>
              </a:rPr>
              <a:t>:</a:t>
            </a:r>
            <a:r>
              <a:rPr lang="en-US" sz="2000" i="1" kern="0">
                <a:solidFill>
                  <a:srgbClr val="3366FF"/>
                </a:solidFill>
                <a:latin typeface="Calibri"/>
                <a:cs typeface="Calibri"/>
              </a:rPr>
              <a:t>u</a:t>
            </a:r>
            <a:r>
              <a:rPr lang="en-US" sz="2000" kern="0">
                <a:latin typeface="Calibri"/>
                <a:cs typeface="Calibri"/>
              </a:rPr>
              <a:t>, </a:t>
            </a:r>
            <a:r>
              <a:rPr lang="en-US" sz="2000" i="1" kern="0">
                <a:latin typeface="Calibri"/>
                <a:cs typeface="Calibri"/>
              </a:rPr>
              <a:t>E</a:t>
            </a:r>
            <a:r>
              <a:rPr lang="en-US" sz="2000" kern="0">
                <a:latin typeface="Calibri"/>
                <a:cs typeface="Calibri"/>
              </a:rPr>
              <a:t>:</a:t>
            </a:r>
            <a:r>
              <a:rPr lang="en-US" sz="2000" i="1" kern="0">
                <a:latin typeface="Calibri"/>
                <a:cs typeface="Calibri"/>
              </a:rPr>
              <a:t>u</a:t>
            </a:r>
            <a:r>
              <a:rPr lang="en-US" sz="2000" kern="0">
                <a:latin typeface="Calibri"/>
                <a:cs typeface="Calibri"/>
              </a:rPr>
              <a:t>)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517347" y="3896290"/>
            <a:ext cx="2926346" cy="252047"/>
            <a:chOff x="5695147" y="3930158"/>
            <a:chExt cx="2926346" cy="206328"/>
          </a:xfrm>
        </p:grpSpPr>
        <p:cxnSp>
          <p:nvCxnSpPr>
            <p:cNvPr id="53" name="Straight Connector 52"/>
            <p:cNvCxnSpPr/>
            <p:nvPr/>
          </p:nvCxnSpPr>
          <p:spPr bwMode="auto">
            <a:xfrm flipV="1">
              <a:off x="5695147" y="3930158"/>
              <a:ext cx="2926346" cy="20632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 flipH="1" flipV="1">
              <a:off x="5695147" y="3930158"/>
              <a:ext cx="2926346" cy="20632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2C36DA-FA20-4C14-957C-2335433CD973}" type="slidenum">
              <a:rPr lang="de-DE"/>
              <a:pPr>
                <a:defRPr/>
              </a:pPr>
              <a:t>9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801" y="13729"/>
            <a:ext cx="2709275" cy="492443"/>
          </a:xfrm>
        </p:spPr>
        <p:txBody>
          <a:bodyPr/>
          <a:lstStyle/>
          <a:p>
            <a:r>
              <a:rPr lang="en-US" dirty="0"/>
              <a:t>Stable solutions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77801" y="6625253"/>
            <a:ext cx="3003549" cy="184666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t">
            <a:noAutofit/>
          </a:bodyPr>
          <a:lstStyle/>
          <a:p>
            <a:pPr defTabSz="2656912" eaLnBrk="0" hangingPunct="0">
              <a:spcAft>
                <a:spcPct val="20000"/>
              </a:spcAft>
              <a:tabLst>
                <a:tab pos="1790700" algn="l"/>
              </a:tabLst>
            </a:pPr>
            <a:r>
              <a:rPr lang="en-US" sz="1200" baseline="30000" smtClean="0">
                <a:latin typeface="+mn-lt"/>
                <a:cs typeface="Calibri"/>
              </a:rPr>
              <a:t>*</a:t>
            </a:r>
            <a:r>
              <a:rPr lang="en-US" sz="1200" smtClean="0">
                <a:latin typeface="+mn-lt"/>
                <a:cs typeface="Calibri"/>
              </a:rPr>
              <a:t> each node with at least one ancestor with explicit belief</a:t>
            </a:r>
          </a:p>
        </p:txBody>
      </p:sp>
      <p:sp>
        <p:nvSpPr>
          <p:cNvPr id="29" name="Text Placeholder 28"/>
          <p:cNvSpPr txBox="1">
            <a:spLocks/>
          </p:cNvSpPr>
          <p:nvPr/>
        </p:nvSpPr>
        <p:spPr>
          <a:xfrm>
            <a:off x="102351" y="992551"/>
            <a:ext cx="4882399" cy="3903466"/>
          </a:xfrm>
          <a:prstGeom prst="rect">
            <a:avLst/>
          </a:prstGeom>
        </p:spPr>
        <p:txBody>
          <a:bodyPr/>
          <a:lstStyle/>
          <a:p>
            <a:pPr marL="339725" marR="0" lvl="0" indent="-3397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Priority trust network (TN)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assume a fixed key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users (nodes):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,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B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,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C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values (beliefs):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v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,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w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, 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u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trust mappings (arcs) from “parents”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339725" marR="0" lvl="0" indent="-3397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Stable solution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assignment of values to each node</a:t>
            </a:r>
            <a:r>
              <a:rPr kumimoji="0" lang="en-US" sz="2000" b="0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*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, s.t. each belief </a:t>
            </a:r>
            <a:r>
              <a:rPr kumimoji="0" lang="en-US" sz="2000" b="0" i="0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has a “</a:t>
            </a:r>
            <a:r>
              <a:rPr kumimoji="0" lang="en-US" sz="2000" b="0" i="1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</a:rPr>
              <a:t>non-dominated </a:t>
            </a:r>
            <a:r>
              <a:rPr kumimoji="0" lang="en-US" sz="2000" b="0" i="1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lineage” </a:t>
            </a:r>
            <a:r>
              <a:rPr kumimoji="0" lang="en-US" sz="2000" b="0" i="0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to an explicit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belief</a:t>
            </a:r>
          </a:p>
          <a:p>
            <a:pPr marL="739775" marR="0" lvl="2" indent="-279400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339725" marR="0" lvl="0" indent="-339725" algn="l" defTabSz="8620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Possible / Certain semantics</a:t>
            </a:r>
          </a:p>
          <a:p>
            <a:pPr marL="739775" lvl="2" indent="-279400" defTabSz="862013" eaLnBrk="0" hangingPunct="0">
              <a:spcAft>
                <a:spcPts val="0"/>
              </a:spcAft>
              <a:buFontTx/>
              <a:buChar char="–"/>
              <a:defRPr/>
            </a:pPr>
            <a:r>
              <a:rPr lang="en-US" sz="2000" kern="0" smtClean="0">
                <a:latin typeface="Calibri"/>
                <a:cs typeface="Calibri"/>
              </a:rPr>
              <a:t>a stable solution determines, for each node, a possible value (“</a:t>
            </a:r>
            <a:r>
              <a:rPr lang="en-US" sz="2000" b="1" kern="0" smtClean="0">
                <a:latin typeface="Calibri"/>
                <a:cs typeface="Calibri"/>
              </a:rPr>
              <a:t>poss</a:t>
            </a:r>
            <a:r>
              <a:rPr lang="en-US" sz="2000" kern="0" smtClean="0">
                <a:latin typeface="Calibri"/>
                <a:cs typeface="Calibri"/>
              </a:rPr>
              <a:t>”)</a:t>
            </a:r>
          </a:p>
          <a:p>
            <a:pPr marL="739775" lvl="2" indent="-279400" defTabSz="862013" eaLnBrk="0" hangingPunct="0">
              <a:spcAft>
                <a:spcPts val="0"/>
              </a:spcAft>
              <a:buFontTx/>
              <a:buChar char="–"/>
              <a:defRPr/>
            </a:pPr>
            <a:r>
              <a:rPr lang="en-US" sz="2000" kern="0" smtClean="0">
                <a:latin typeface="Calibri"/>
                <a:cs typeface="Calibri"/>
              </a:rPr>
              <a:t>certain value (“</a:t>
            </a:r>
            <a:r>
              <a:rPr lang="en-US" sz="2000" b="1" kern="0" smtClean="0">
                <a:latin typeface="Calibri"/>
                <a:cs typeface="Calibri"/>
              </a:rPr>
              <a:t>cert</a:t>
            </a:r>
            <a:r>
              <a:rPr lang="en-US" sz="2000" kern="0" smtClean="0">
                <a:latin typeface="Calibri"/>
                <a:cs typeface="Calibri"/>
              </a:rPr>
              <a:t>”) = intersection of </a:t>
            </a:r>
            <a:r>
              <a:rPr lang="en-US" sz="2000" kern="0" smtClean="0">
                <a:solidFill>
                  <a:srgbClr val="000000"/>
                </a:solidFill>
                <a:latin typeface="Calibri"/>
                <a:cs typeface="Calibri"/>
              </a:rPr>
              <a:t>all </a:t>
            </a:r>
            <a:r>
              <a:rPr lang="en-US" sz="2000" kern="0" smtClean="0">
                <a:latin typeface="Calibri"/>
                <a:cs typeface="Calibri"/>
              </a:rPr>
              <a:t>stable solutions, per user</a:t>
            </a:r>
          </a:p>
        </p:txBody>
      </p:sp>
      <p:sp>
        <p:nvSpPr>
          <p:cNvPr id="57" name="AutoShape 33"/>
          <p:cNvSpPr>
            <a:spLocks noChangeArrowheads="1"/>
          </p:cNvSpPr>
          <p:nvPr/>
        </p:nvSpPr>
        <p:spPr bwMode="auto">
          <a:xfrm>
            <a:off x="5150939" y="4168323"/>
            <a:ext cx="389580" cy="332785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No!</a:t>
            </a:r>
            <a:endParaRPr lang="en-US" sz="2000" kern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7" name="Text Placeholder 41"/>
          <p:cNvSpPr txBox="1">
            <a:spLocks/>
          </p:cNvSpPr>
          <p:nvPr/>
        </p:nvSpPr>
        <p:spPr bwMode="auto">
          <a:xfrm>
            <a:off x="5678066" y="4561888"/>
            <a:ext cx="1667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i="1" kern="0">
                <a:latin typeface="Calibri"/>
                <a:cs typeface="Calibri"/>
              </a:rPr>
              <a:t>X</a:t>
            </a:r>
            <a:endParaRPr lang="en-US" sz="2000" kern="0">
              <a:latin typeface="Calibri"/>
              <a:cs typeface="Calibri"/>
            </a:endParaRPr>
          </a:p>
        </p:txBody>
      </p:sp>
      <p:sp>
        <p:nvSpPr>
          <p:cNvPr id="30" name="Text Placeholder 41"/>
          <p:cNvSpPr txBox="1">
            <a:spLocks/>
          </p:cNvSpPr>
          <p:nvPr/>
        </p:nvSpPr>
        <p:spPr bwMode="auto">
          <a:xfrm>
            <a:off x="6093899" y="4556269"/>
            <a:ext cx="7688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b="1" kern="0">
                <a:latin typeface="Calibri"/>
                <a:cs typeface="Calibri"/>
              </a:rPr>
              <a:t>poss</a:t>
            </a:r>
            <a:r>
              <a:rPr lang="en-US" sz="2000" kern="0">
                <a:latin typeface="Calibri"/>
                <a:cs typeface="Calibri"/>
              </a:rPr>
              <a:t>(</a:t>
            </a:r>
            <a:r>
              <a:rPr lang="en-US" sz="2000" i="1" kern="0">
                <a:latin typeface="Calibri"/>
                <a:cs typeface="Calibri"/>
              </a:rPr>
              <a:t>X</a:t>
            </a:r>
            <a:r>
              <a:rPr lang="en-US" sz="2000" kern="0">
                <a:latin typeface="Calibri"/>
                <a:cs typeface="Calibri"/>
              </a:rPr>
              <a:t>)</a:t>
            </a:r>
          </a:p>
        </p:txBody>
      </p:sp>
      <p:sp>
        <p:nvSpPr>
          <p:cNvPr id="31" name="Text Placeholder 41"/>
          <p:cNvSpPr txBox="1">
            <a:spLocks/>
          </p:cNvSpPr>
          <p:nvPr/>
        </p:nvSpPr>
        <p:spPr bwMode="auto">
          <a:xfrm>
            <a:off x="6976130" y="4556269"/>
            <a:ext cx="7051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b="1" kern="0">
                <a:latin typeface="Calibri"/>
                <a:cs typeface="Calibri"/>
              </a:rPr>
              <a:t>cert</a:t>
            </a:r>
            <a:r>
              <a:rPr lang="en-US" sz="2000" kern="0">
                <a:latin typeface="Calibri"/>
                <a:cs typeface="Calibri"/>
              </a:rPr>
              <a:t>(</a:t>
            </a:r>
            <a:r>
              <a:rPr lang="en-US" sz="2000" i="1" kern="0">
                <a:latin typeface="Calibri"/>
                <a:cs typeface="Calibri"/>
              </a:rPr>
              <a:t>X</a:t>
            </a:r>
            <a:r>
              <a:rPr lang="en-US" sz="2000" kern="0">
                <a:latin typeface="Calibri"/>
                <a:cs typeface="Calibri"/>
              </a:rPr>
              <a:t>)</a:t>
            </a:r>
          </a:p>
        </p:txBody>
      </p:sp>
      <p:sp>
        <p:nvSpPr>
          <p:cNvPr id="32" name="Text Placeholder 41"/>
          <p:cNvSpPr txBox="1">
            <a:spLocks/>
          </p:cNvSpPr>
          <p:nvPr/>
        </p:nvSpPr>
        <p:spPr bwMode="auto">
          <a:xfrm>
            <a:off x="5678066" y="4972118"/>
            <a:ext cx="161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i="1" kern="0">
                <a:latin typeface="Calibri"/>
                <a:cs typeface="Calibri"/>
              </a:rPr>
              <a:t>A</a:t>
            </a:r>
            <a:endParaRPr lang="en-US" sz="2000" kern="0">
              <a:latin typeface="Calibri"/>
              <a:cs typeface="Calibri"/>
            </a:endParaRPr>
          </a:p>
        </p:txBody>
      </p:sp>
      <p:sp>
        <p:nvSpPr>
          <p:cNvPr id="33" name="Text Placeholder 41"/>
          <p:cNvSpPr txBox="1">
            <a:spLocks/>
          </p:cNvSpPr>
          <p:nvPr/>
        </p:nvSpPr>
        <p:spPr bwMode="auto">
          <a:xfrm>
            <a:off x="6093899" y="4966499"/>
            <a:ext cx="2771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kern="0">
                <a:latin typeface="Calibri"/>
                <a:cs typeface="Calibri"/>
              </a:rPr>
              <a:t>{</a:t>
            </a:r>
            <a:r>
              <a:rPr lang="en-US" sz="2000" i="1" kern="0">
                <a:latin typeface="Calibri"/>
                <a:cs typeface="Calibri"/>
              </a:rPr>
              <a:t>v</a:t>
            </a:r>
            <a:r>
              <a:rPr lang="en-US" sz="2000" kern="0">
                <a:latin typeface="Calibri"/>
                <a:cs typeface="Calibri"/>
              </a:rPr>
              <a:t>}</a:t>
            </a:r>
          </a:p>
        </p:txBody>
      </p:sp>
      <p:sp>
        <p:nvSpPr>
          <p:cNvPr id="34" name="Text Placeholder 41"/>
          <p:cNvSpPr txBox="1">
            <a:spLocks/>
          </p:cNvSpPr>
          <p:nvPr/>
        </p:nvSpPr>
        <p:spPr bwMode="auto">
          <a:xfrm>
            <a:off x="5678066" y="5322405"/>
            <a:ext cx="1539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i="1" kern="0">
                <a:latin typeface="Calibri"/>
                <a:cs typeface="Calibri"/>
              </a:rPr>
              <a:t>B</a:t>
            </a:r>
            <a:endParaRPr lang="en-US" sz="2000" kern="0">
              <a:latin typeface="Calibri"/>
              <a:cs typeface="Calibri"/>
            </a:endParaRPr>
          </a:p>
        </p:txBody>
      </p:sp>
      <p:sp>
        <p:nvSpPr>
          <p:cNvPr id="35" name="Text Placeholder 41"/>
          <p:cNvSpPr txBox="1">
            <a:spLocks/>
          </p:cNvSpPr>
          <p:nvPr/>
        </p:nvSpPr>
        <p:spPr bwMode="auto">
          <a:xfrm>
            <a:off x="6093899" y="5322405"/>
            <a:ext cx="3462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kern="0">
                <a:latin typeface="Calibri"/>
                <a:cs typeface="Calibri"/>
              </a:rPr>
              <a:t>{</a:t>
            </a:r>
            <a:r>
              <a:rPr lang="en-US" sz="2000" i="1" kern="0">
                <a:latin typeface="Calibri"/>
                <a:cs typeface="Calibri"/>
              </a:rPr>
              <a:t>w</a:t>
            </a:r>
            <a:r>
              <a:rPr lang="en-US" sz="2000" kern="0">
                <a:latin typeface="Calibri"/>
                <a:cs typeface="Calibri"/>
              </a:rPr>
              <a:t>}</a:t>
            </a:r>
          </a:p>
        </p:txBody>
      </p:sp>
      <p:sp>
        <p:nvSpPr>
          <p:cNvPr id="36" name="Text Placeholder 41"/>
          <p:cNvSpPr txBox="1">
            <a:spLocks/>
          </p:cNvSpPr>
          <p:nvPr/>
        </p:nvSpPr>
        <p:spPr bwMode="auto">
          <a:xfrm>
            <a:off x="5678066" y="5672692"/>
            <a:ext cx="1539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i="1" kern="0">
                <a:latin typeface="Calibri"/>
                <a:cs typeface="Calibri"/>
              </a:rPr>
              <a:t>C</a:t>
            </a:r>
            <a:endParaRPr lang="en-US" sz="2000" kern="0">
              <a:latin typeface="Calibri"/>
              <a:cs typeface="Calibri"/>
            </a:endParaRPr>
          </a:p>
        </p:txBody>
      </p:sp>
      <p:sp>
        <p:nvSpPr>
          <p:cNvPr id="37" name="Text Placeholder 41"/>
          <p:cNvSpPr txBox="1">
            <a:spLocks/>
          </p:cNvSpPr>
          <p:nvPr/>
        </p:nvSpPr>
        <p:spPr bwMode="auto">
          <a:xfrm>
            <a:off x="6093899" y="5672692"/>
            <a:ext cx="5229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kern="0">
                <a:latin typeface="Calibri"/>
                <a:cs typeface="Calibri"/>
              </a:rPr>
              <a:t>{</a:t>
            </a:r>
            <a:r>
              <a:rPr lang="en-US" sz="2000" i="1" kern="0">
                <a:latin typeface="Calibri"/>
                <a:cs typeface="Calibri"/>
              </a:rPr>
              <a:t>v,w</a:t>
            </a:r>
            <a:r>
              <a:rPr lang="en-US" sz="2000" kern="0">
                <a:latin typeface="Calibri"/>
                <a:cs typeface="Calibri"/>
              </a:rPr>
              <a:t>}</a:t>
            </a:r>
          </a:p>
        </p:txBody>
      </p:sp>
      <p:sp>
        <p:nvSpPr>
          <p:cNvPr id="38" name="Text Placeholder 41"/>
          <p:cNvSpPr txBox="1">
            <a:spLocks/>
          </p:cNvSpPr>
          <p:nvPr/>
        </p:nvSpPr>
        <p:spPr bwMode="auto">
          <a:xfrm>
            <a:off x="5678066" y="6022978"/>
            <a:ext cx="1706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i="1" kern="0">
                <a:latin typeface="Calibri"/>
                <a:cs typeface="Calibri"/>
              </a:rPr>
              <a:t>D</a:t>
            </a:r>
            <a:endParaRPr lang="en-US" sz="2000" kern="0">
              <a:latin typeface="Calibri"/>
              <a:cs typeface="Calibri"/>
            </a:endParaRPr>
          </a:p>
        </p:txBody>
      </p:sp>
      <p:sp>
        <p:nvSpPr>
          <p:cNvPr id="39" name="Text Placeholder 41"/>
          <p:cNvSpPr txBox="1">
            <a:spLocks/>
          </p:cNvSpPr>
          <p:nvPr/>
        </p:nvSpPr>
        <p:spPr bwMode="auto">
          <a:xfrm>
            <a:off x="6093899" y="6022978"/>
            <a:ext cx="5229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kern="0">
                <a:latin typeface="Calibri"/>
                <a:cs typeface="Calibri"/>
              </a:rPr>
              <a:t>{</a:t>
            </a:r>
            <a:r>
              <a:rPr lang="en-US" sz="2000" i="1" kern="0">
                <a:latin typeface="Calibri"/>
                <a:cs typeface="Calibri"/>
              </a:rPr>
              <a:t>v,w</a:t>
            </a:r>
            <a:r>
              <a:rPr lang="en-US" sz="2000" kern="0">
                <a:latin typeface="Calibri"/>
                <a:cs typeface="Calibri"/>
              </a:rPr>
              <a:t>}</a:t>
            </a:r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5553204" y="4928823"/>
            <a:ext cx="2157809" cy="158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 Placeholder 41"/>
          <p:cNvSpPr txBox="1">
            <a:spLocks/>
          </p:cNvSpPr>
          <p:nvPr/>
        </p:nvSpPr>
        <p:spPr bwMode="auto">
          <a:xfrm>
            <a:off x="6976130" y="4966499"/>
            <a:ext cx="2771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kern="0">
                <a:latin typeface="Calibri"/>
                <a:cs typeface="Calibri"/>
              </a:rPr>
              <a:t>{</a:t>
            </a:r>
            <a:r>
              <a:rPr lang="en-US" sz="2000" i="1" kern="0">
                <a:latin typeface="Calibri"/>
                <a:cs typeface="Calibri"/>
              </a:rPr>
              <a:t>v</a:t>
            </a:r>
            <a:r>
              <a:rPr lang="en-US" sz="2000" kern="0">
                <a:latin typeface="Calibri"/>
                <a:cs typeface="Calibri"/>
              </a:rPr>
              <a:t>}</a:t>
            </a:r>
          </a:p>
        </p:txBody>
      </p:sp>
      <p:sp>
        <p:nvSpPr>
          <p:cNvPr id="42" name="Text Placeholder 41"/>
          <p:cNvSpPr txBox="1">
            <a:spLocks/>
          </p:cNvSpPr>
          <p:nvPr/>
        </p:nvSpPr>
        <p:spPr bwMode="auto">
          <a:xfrm>
            <a:off x="6976130" y="5322405"/>
            <a:ext cx="3462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kern="0">
                <a:latin typeface="Calibri"/>
                <a:cs typeface="Calibri"/>
              </a:rPr>
              <a:t>{</a:t>
            </a:r>
            <a:r>
              <a:rPr lang="en-US" sz="2000" i="1" kern="0">
                <a:latin typeface="Calibri"/>
                <a:cs typeface="Calibri"/>
              </a:rPr>
              <a:t>w</a:t>
            </a:r>
            <a:r>
              <a:rPr lang="en-US" sz="2000" kern="0">
                <a:latin typeface="Calibri"/>
                <a:cs typeface="Calibri"/>
              </a:rPr>
              <a:t>}</a:t>
            </a:r>
          </a:p>
        </p:txBody>
      </p:sp>
      <p:sp>
        <p:nvSpPr>
          <p:cNvPr id="43" name="Text Placeholder 41"/>
          <p:cNvSpPr txBox="1">
            <a:spLocks/>
          </p:cNvSpPr>
          <p:nvPr/>
        </p:nvSpPr>
        <p:spPr bwMode="auto">
          <a:xfrm>
            <a:off x="6976130" y="5672692"/>
            <a:ext cx="2111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GB" sz="2000">
                <a:sym typeface="Symbol"/>
              </a:rPr>
              <a:t></a:t>
            </a:r>
            <a:endParaRPr lang="en-US" sz="2000" kern="0">
              <a:latin typeface="Calibri"/>
              <a:cs typeface="Calibri"/>
            </a:endParaRPr>
          </a:p>
        </p:txBody>
      </p:sp>
      <p:sp>
        <p:nvSpPr>
          <p:cNvPr id="44" name="Text Placeholder 41"/>
          <p:cNvSpPr txBox="1">
            <a:spLocks/>
          </p:cNvSpPr>
          <p:nvPr/>
        </p:nvSpPr>
        <p:spPr bwMode="auto">
          <a:xfrm>
            <a:off x="6976130" y="6022978"/>
            <a:ext cx="2111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GB" sz="2000">
                <a:sym typeface="Symbol"/>
              </a:rPr>
              <a:t></a:t>
            </a:r>
            <a:endParaRPr lang="en-US" sz="2000" kern="0">
              <a:latin typeface="Calibri"/>
              <a:cs typeface="Calibri"/>
            </a:endParaRPr>
          </a:p>
        </p:txBody>
      </p:sp>
      <p:sp>
        <p:nvSpPr>
          <p:cNvPr id="45" name="Text Placeholder 41"/>
          <p:cNvSpPr txBox="1">
            <a:spLocks/>
          </p:cNvSpPr>
          <p:nvPr/>
        </p:nvSpPr>
        <p:spPr bwMode="auto">
          <a:xfrm>
            <a:off x="5678066" y="6368276"/>
            <a:ext cx="141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i="1" kern="0">
                <a:latin typeface="Calibri"/>
                <a:cs typeface="Calibri"/>
              </a:rPr>
              <a:t>E</a:t>
            </a:r>
            <a:endParaRPr lang="en-US" sz="2000" kern="0">
              <a:latin typeface="Calibri"/>
              <a:cs typeface="Calibri"/>
            </a:endParaRPr>
          </a:p>
        </p:txBody>
      </p:sp>
      <p:sp>
        <p:nvSpPr>
          <p:cNvPr id="46" name="Text Placeholder 41"/>
          <p:cNvSpPr txBox="1">
            <a:spLocks/>
          </p:cNvSpPr>
          <p:nvPr/>
        </p:nvSpPr>
        <p:spPr bwMode="auto">
          <a:xfrm>
            <a:off x="6093899" y="6368276"/>
            <a:ext cx="2949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kern="0">
                <a:latin typeface="Calibri"/>
                <a:cs typeface="Calibri"/>
              </a:rPr>
              <a:t>{</a:t>
            </a:r>
            <a:r>
              <a:rPr lang="en-US" sz="2000" i="1" kern="0">
                <a:latin typeface="Calibri"/>
                <a:cs typeface="Calibri"/>
              </a:rPr>
              <a:t>u</a:t>
            </a:r>
            <a:r>
              <a:rPr lang="en-US" sz="2000" kern="0">
                <a:latin typeface="Calibri"/>
                <a:cs typeface="Calibri"/>
              </a:rPr>
              <a:t>}</a:t>
            </a:r>
          </a:p>
        </p:txBody>
      </p:sp>
      <p:sp>
        <p:nvSpPr>
          <p:cNvPr id="47" name="Text Placeholder 41"/>
          <p:cNvSpPr txBox="1">
            <a:spLocks/>
          </p:cNvSpPr>
          <p:nvPr/>
        </p:nvSpPr>
        <p:spPr bwMode="auto">
          <a:xfrm>
            <a:off x="6976130" y="6368276"/>
            <a:ext cx="2960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kern="0">
                <a:latin typeface="Calibri"/>
                <a:cs typeface="Calibri"/>
              </a:rPr>
              <a:t>{</a:t>
            </a:r>
            <a:r>
              <a:rPr lang="en-US" sz="2000" i="1" kern="0">
                <a:latin typeface="Calibri"/>
                <a:cs typeface="Calibri"/>
              </a:rPr>
              <a:t>u</a:t>
            </a:r>
            <a:r>
              <a:rPr lang="en-US" sz="2000" kern="0">
                <a:latin typeface="Calibri"/>
                <a:cs typeface="Calibri"/>
              </a:rPr>
              <a:t>}</a:t>
            </a:r>
          </a:p>
        </p:txBody>
      </p:sp>
      <p:sp>
        <p:nvSpPr>
          <p:cNvPr id="51" name="Text Placeholder 41"/>
          <p:cNvSpPr txBox="1">
            <a:spLocks/>
          </p:cNvSpPr>
          <p:nvPr/>
        </p:nvSpPr>
        <p:spPr bwMode="auto">
          <a:xfrm>
            <a:off x="5534281" y="3219984"/>
            <a:ext cx="28432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kern="0">
                <a:latin typeface="Calibri"/>
                <a:cs typeface="Calibri"/>
              </a:rPr>
              <a:t>SS1=(</a:t>
            </a:r>
            <a:r>
              <a:rPr lang="en-US" sz="2000" i="1" kern="0">
                <a:latin typeface="Calibri"/>
                <a:cs typeface="Calibri"/>
              </a:rPr>
              <a:t>A</a:t>
            </a:r>
            <a:r>
              <a:rPr lang="en-US" sz="2000" kern="0">
                <a:latin typeface="Calibri"/>
                <a:cs typeface="Calibri"/>
              </a:rPr>
              <a:t>:</a:t>
            </a:r>
            <a:r>
              <a:rPr lang="en-US" sz="2000" i="1" kern="0">
                <a:latin typeface="Calibri"/>
                <a:cs typeface="Calibri"/>
              </a:rPr>
              <a:t>v</a:t>
            </a:r>
            <a:r>
              <a:rPr lang="en-US" sz="2000" kern="0">
                <a:latin typeface="Calibri"/>
                <a:cs typeface="Calibri"/>
              </a:rPr>
              <a:t>, </a:t>
            </a:r>
            <a:r>
              <a:rPr lang="en-US" sz="2000" i="1" kern="0">
                <a:latin typeface="Calibri"/>
                <a:cs typeface="Calibri"/>
              </a:rPr>
              <a:t>B</a:t>
            </a:r>
            <a:r>
              <a:rPr lang="en-US" sz="2000" kern="0">
                <a:latin typeface="Calibri"/>
                <a:cs typeface="Calibri"/>
              </a:rPr>
              <a:t>:</a:t>
            </a:r>
            <a:r>
              <a:rPr lang="en-US" sz="2000" i="1" kern="0">
                <a:latin typeface="Calibri"/>
                <a:cs typeface="Calibri"/>
              </a:rPr>
              <a:t>w</a:t>
            </a:r>
            <a:r>
              <a:rPr lang="en-US" sz="2000" kern="0">
                <a:latin typeface="Calibri"/>
                <a:cs typeface="Calibri"/>
              </a:rPr>
              <a:t>, </a:t>
            </a:r>
            <a:r>
              <a:rPr lang="en-US" sz="2000" i="1" kern="0">
                <a:latin typeface="Calibri"/>
                <a:cs typeface="Calibri"/>
              </a:rPr>
              <a:t>C</a:t>
            </a:r>
            <a:r>
              <a:rPr lang="en-US" sz="2000" kern="0">
                <a:latin typeface="Calibri"/>
                <a:cs typeface="Calibri"/>
              </a:rPr>
              <a:t>:</a:t>
            </a:r>
            <a:r>
              <a:rPr lang="en-US" sz="2000" i="1" kern="0">
                <a:latin typeface="Calibri"/>
                <a:cs typeface="Calibri"/>
              </a:rPr>
              <a:t>v</a:t>
            </a:r>
            <a:r>
              <a:rPr lang="en-US" sz="2000" kern="0">
                <a:latin typeface="Calibri"/>
                <a:cs typeface="Calibri"/>
              </a:rPr>
              <a:t>, </a:t>
            </a:r>
            <a:r>
              <a:rPr lang="en-US" sz="2000" i="1" kern="0">
                <a:latin typeface="Calibri"/>
                <a:cs typeface="Calibri"/>
              </a:rPr>
              <a:t>D</a:t>
            </a:r>
            <a:r>
              <a:rPr lang="en-US" sz="2000" kern="0">
                <a:latin typeface="Calibri"/>
                <a:cs typeface="Calibri"/>
              </a:rPr>
              <a:t>:</a:t>
            </a:r>
            <a:r>
              <a:rPr lang="en-US" sz="2000" i="1" kern="0">
                <a:latin typeface="Calibri"/>
                <a:cs typeface="Calibri"/>
              </a:rPr>
              <a:t>v</a:t>
            </a:r>
            <a:r>
              <a:rPr lang="en-US" sz="2000" kern="0">
                <a:latin typeface="Calibri"/>
                <a:cs typeface="Calibri"/>
              </a:rPr>
              <a:t>,</a:t>
            </a:r>
            <a:r>
              <a:rPr lang="en-US" sz="2000" i="1" kern="0">
                <a:latin typeface="Calibri"/>
                <a:cs typeface="Calibri"/>
              </a:rPr>
              <a:t> E</a:t>
            </a:r>
            <a:r>
              <a:rPr lang="en-US" sz="2000" kern="0">
                <a:latin typeface="Calibri"/>
                <a:cs typeface="Calibri"/>
              </a:rPr>
              <a:t>:</a:t>
            </a:r>
            <a:r>
              <a:rPr lang="en-US" sz="2000" i="1" kern="0">
                <a:latin typeface="Calibri"/>
                <a:cs typeface="Calibri"/>
              </a:rPr>
              <a:t>u</a:t>
            </a:r>
            <a:r>
              <a:rPr lang="en-US" sz="2000" kern="0">
                <a:latin typeface="Calibri"/>
                <a:cs typeface="Calibri"/>
              </a:rPr>
              <a:t>)</a:t>
            </a:r>
          </a:p>
        </p:txBody>
      </p:sp>
      <p:sp>
        <p:nvSpPr>
          <p:cNvPr id="52" name="Text Placeholder 41"/>
          <p:cNvSpPr txBox="1">
            <a:spLocks/>
          </p:cNvSpPr>
          <p:nvPr/>
        </p:nvSpPr>
        <p:spPr bwMode="auto">
          <a:xfrm>
            <a:off x="5534281" y="3527761"/>
            <a:ext cx="29812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 defTabSz="862013" eaLnBrk="0" hangingPunct="0">
              <a:spcAft>
                <a:spcPts val="0"/>
              </a:spcAft>
              <a:buSzPct val="100000"/>
              <a:tabLst>
                <a:tab pos="685800" algn="l"/>
              </a:tabLst>
              <a:defRPr/>
            </a:pPr>
            <a:r>
              <a:rPr lang="en-US" sz="2000" kern="0">
                <a:latin typeface="Calibri"/>
                <a:cs typeface="Calibri"/>
              </a:rPr>
              <a:t>SS2=(</a:t>
            </a:r>
            <a:r>
              <a:rPr lang="en-US" sz="2000" i="1" kern="0">
                <a:latin typeface="Calibri"/>
                <a:cs typeface="Calibri"/>
              </a:rPr>
              <a:t>A</a:t>
            </a:r>
            <a:r>
              <a:rPr lang="en-US" sz="2000" kern="0">
                <a:latin typeface="Calibri"/>
                <a:cs typeface="Calibri"/>
              </a:rPr>
              <a:t>:</a:t>
            </a:r>
            <a:r>
              <a:rPr lang="en-US" sz="2000" i="1" kern="0">
                <a:latin typeface="Calibri"/>
                <a:cs typeface="Calibri"/>
              </a:rPr>
              <a:t>v</a:t>
            </a:r>
            <a:r>
              <a:rPr lang="en-US" sz="2000" kern="0">
                <a:latin typeface="Calibri"/>
                <a:cs typeface="Calibri"/>
              </a:rPr>
              <a:t>, </a:t>
            </a:r>
            <a:r>
              <a:rPr lang="en-US" sz="2000" i="1" kern="0">
                <a:latin typeface="Calibri"/>
                <a:cs typeface="Calibri"/>
              </a:rPr>
              <a:t>B</a:t>
            </a:r>
            <a:r>
              <a:rPr lang="en-US" sz="2000" kern="0">
                <a:latin typeface="Calibri"/>
                <a:cs typeface="Calibri"/>
              </a:rPr>
              <a:t>:</a:t>
            </a:r>
            <a:r>
              <a:rPr lang="en-US" sz="2000" i="1" kern="0">
                <a:latin typeface="Calibri"/>
                <a:cs typeface="Calibri"/>
              </a:rPr>
              <a:t>w</a:t>
            </a:r>
            <a:r>
              <a:rPr lang="en-US" sz="2000" kern="0">
                <a:latin typeface="Calibri"/>
                <a:cs typeface="Calibri"/>
              </a:rPr>
              <a:t>, </a:t>
            </a:r>
            <a:r>
              <a:rPr lang="en-US" sz="2000" i="1" kern="0">
                <a:latin typeface="Calibri"/>
                <a:cs typeface="Calibri"/>
              </a:rPr>
              <a:t>C</a:t>
            </a:r>
            <a:r>
              <a:rPr lang="en-US" sz="2000" kern="0">
                <a:latin typeface="Calibri"/>
                <a:cs typeface="Calibri"/>
              </a:rPr>
              <a:t>:</a:t>
            </a:r>
            <a:r>
              <a:rPr lang="en-US" sz="2000" i="1" kern="0">
                <a:latin typeface="Calibri"/>
                <a:cs typeface="Calibri"/>
              </a:rPr>
              <a:t>w</a:t>
            </a:r>
            <a:r>
              <a:rPr lang="en-US" sz="2000" kern="0">
                <a:latin typeface="Calibri"/>
                <a:cs typeface="Calibri"/>
              </a:rPr>
              <a:t>, </a:t>
            </a:r>
            <a:r>
              <a:rPr lang="en-US" sz="2000" i="1" kern="0">
                <a:latin typeface="Calibri"/>
                <a:cs typeface="Calibri"/>
              </a:rPr>
              <a:t>D</a:t>
            </a:r>
            <a:r>
              <a:rPr lang="en-US" sz="2000" kern="0">
                <a:latin typeface="Calibri"/>
                <a:cs typeface="Calibri"/>
              </a:rPr>
              <a:t>:</a:t>
            </a:r>
            <a:r>
              <a:rPr lang="en-US" sz="2000" i="1" kern="0">
                <a:latin typeface="Calibri"/>
                <a:cs typeface="Calibri"/>
              </a:rPr>
              <a:t>w</a:t>
            </a:r>
            <a:r>
              <a:rPr lang="en-US" sz="2000" kern="0">
                <a:latin typeface="Calibri"/>
                <a:cs typeface="Calibri"/>
              </a:rPr>
              <a:t>, </a:t>
            </a:r>
            <a:r>
              <a:rPr lang="en-US" sz="2000" i="1" kern="0">
                <a:latin typeface="Calibri"/>
                <a:cs typeface="Calibri"/>
              </a:rPr>
              <a:t>E</a:t>
            </a:r>
            <a:r>
              <a:rPr lang="en-US" sz="2000" kern="0">
                <a:latin typeface="Calibri"/>
                <a:cs typeface="Calibri"/>
              </a:rPr>
              <a:t>:</a:t>
            </a:r>
            <a:r>
              <a:rPr lang="en-US" sz="2000" i="1" kern="0">
                <a:latin typeface="Calibri"/>
                <a:cs typeface="Calibri"/>
              </a:rPr>
              <a:t>u</a:t>
            </a:r>
            <a:r>
              <a:rPr lang="en-US" sz="2000" kern="0">
                <a:latin typeface="Calibri"/>
                <a:cs typeface="Calibri"/>
              </a:rPr>
              <a:t>)</a:t>
            </a:r>
          </a:p>
        </p:txBody>
      </p:sp>
      <p:sp>
        <p:nvSpPr>
          <p:cNvPr id="54" name="AutoShape 33"/>
          <p:cNvSpPr>
            <a:spLocks noChangeArrowheads="1"/>
          </p:cNvSpPr>
          <p:nvPr/>
        </p:nvSpPr>
        <p:spPr bwMode="auto">
          <a:xfrm>
            <a:off x="7196248" y="2664436"/>
            <a:ext cx="489959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latin typeface="Calibri"/>
                <a:cs typeface="Calibri"/>
              </a:rPr>
              <a:t>D</a:t>
            </a:r>
            <a:r>
              <a:rPr lang="en-US" sz="2400" smtClean="0">
                <a:latin typeface="Calibri"/>
                <a:cs typeface="Calibri"/>
              </a:rPr>
              <a:t>:</a:t>
            </a:r>
            <a:r>
              <a:rPr lang="en-US" sz="2400" i="1" smtClean="0">
                <a:solidFill>
                  <a:srgbClr val="3366FF"/>
                </a:solidFill>
                <a:latin typeface="Calibri"/>
                <a:cs typeface="Calibri"/>
              </a:rPr>
              <a:t>u</a:t>
            </a:r>
            <a:endParaRPr lang="en-US" sz="2400" i="1" baseline="-25000" dirty="0">
              <a:solidFill>
                <a:srgbClr val="3366FF"/>
              </a:solidFill>
              <a:latin typeface="Calibri"/>
              <a:cs typeface="Calibri"/>
            </a:endParaRPr>
          </a:p>
        </p:txBody>
      </p:sp>
      <p:sp>
        <p:nvSpPr>
          <p:cNvPr id="55" name="AutoShape 33"/>
          <p:cNvSpPr>
            <a:spLocks noChangeArrowheads="1"/>
          </p:cNvSpPr>
          <p:nvPr/>
        </p:nvSpPr>
        <p:spPr bwMode="auto">
          <a:xfrm>
            <a:off x="5847911" y="2664436"/>
            <a:ext cx="461406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latin typeface="Calibri"/>
                <a:cs typeface="Calibri"/>
              </a:rPr>
              <a:t>C</a:t>
            </a:r>
            <a:r>
              <a:rPr lang="en-US" sz="2400" smtClean="0">
                <a:latin typeface="Calibri"/>
                <a:cs typeface="Calibri"/>
              </a:rPr>
              <a:t>:</a:t>
            </a:r>
            <a:r>
              <a:rPr lang="en-US" sz="2400" i="1" smtClean="0">
                <a:solidFill>
                  <a:srgbClr val="3366FF"/>
                </a:solidFill>
                <a:latin typeface="Calibri"/>
                <a:cs typeface="Calibri"/>
              </a:rPr>
              <a:t>u</a:t>
            </a:r>
            <a:endParaRPr lang="en-US" sz="2400" i="1" baseline="-25000" dirty="0">
              <a:solidFill>
                <a:srgbClr val="3366FF"/>
              </a:solidFill>
              <a:latin typeface="Calibri"/>
              <a:cs typeface="Calibri"/>
            </a:endParaRPr>
          </a:p>
        </p:txBody>
      </p:sp>
      <p:sp>
        <p:nvSpPr>
          <p:cNvPr id="56" name="Oval 55"/>
          <p:cNvSpPr/>
          <p:nvPr/>
        </p:nvSpPr>
        <p:spPr bwMode="auto">
          <a:xfrm rot="10800000">
            <a:off x="7351955" y="2504020"/>
            <a:ext cx="137159" cy="137159"/>
          </a:xfrm>
          <a:prstGeom prst="ellipse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58" name="Oval 57"/>
          <p:cNvSpPr/>
          <p:nvPr/>
        </p:nvSpPr>
        <p:spPr bwMode="auto">
          <a:xfrm rot="10800000">
            <a:off x="7351955" y="1233986"/>
            <a:ext cx="137159" cy="137159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59" name="Straight Arrow Connector 58"/>
          <p:cNvCxnSpPr>
            <a:stCxn id="58" idx="0"/>
            <a:endCxn id="56" idx="4"/>
          </p:cNvCxnSpPr>
          <p:nvPr/>
        </p:nvCxnSpPr>
        <p:spPr bwMode="auto">
          <a:xfrm rot="5400000">
            <a:off x="6855684" y="1937582"/>
            <a:ext cx="113287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60" name="AutoShape 33"/>
          <p:cNvSpPr>
            <a:spLocks noChangeArrowheads="1"/>
          </p:cNvSpPr>
          <p:nvPr/>
        </p:nvSpPr>
        <p:spPr bwMode="auto">
          <a:xfrm>
            <a:off x="7212640" y="766991"/>
            <a:ext cx="495127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lang="en-US" sz="2400" smtClean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lang="en-US" sz="2400" i="1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endParaRPr lang="en-US" sz="2400" baseline="-25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61" name="Freeform 60"/>
          <p:cNvSpPr/>
          <p:nvPr/>
        </p:nvSpPr>
        <p:spPr bwMode="auto">
          <a:xfrm rot="5400000">
            <a:off x="6681059" y="2038287"/>
            <a:ext cx="102712" cy="1268779"/>
          </a:xfrm>
          <a:custGeom>
            <a:avLst/>
            <a:gdLst>
              <a:gd name="connsiteX0" fmla="*/ 23757 w 498910"/>
              <a:gd name="connsiteY0" fmla="*/ 1613456 h 1613456"/>
              <a:gd name="connsiteX1" fmla="*/ 496750 w 498910"/>
              <a:gd name="connsiteY1" fmla="*/ 745171 h 1613456"/>
              <a:gd name="connsiteX2" fmla="*/ 36716 w 498910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559387"/>
              <a:gd name="connsiteY0" fmla="*/ 1613456 h 1613456"/>
              <a:gd name="connsiteX1" fmla="*/ 472993 w 559387"/>
              <a:gd name="connsiteY1" fmla="*/ 745171 h 1613456"/>
              <a:gd name="connsiteX2" fmla="*/ 12959 w 559387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300210"/>
              <a:gd name="connsiteY0" fmla="*/ 1613456 h 1613456"/>
              <a:gd name="connsiteX1" fmla="*/ 298050 w 300210"/>
              <a:gd name="connsiteY1" fmla="*/ 745171 h 1613456"/>
              <a:gd name="connsiteX2" fmla="*/ 12959 w 300210"/>
              <a:gd name="connsiteY2" fmla="*/ 0 h 161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210" h="1613456">
                <a:moveTo>
                  <a:pt x="0" y="1613456"/>
                </a:moveTo>
                <a:cubicBezTo>
                  <a:pt x="235416" y="1313768"/>
                  <a:pt x="295890" y="1014080"/>
                  <a:pt x="298050" y="745171"/>
                </a:cubicBezTo>
                <a:cubicBezTo>
                  <a:pt x="300210" y="476262"/>
                  <a:pt x="183584" y="119876"/>
                  <a:pt x="12959" y="0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62" name="Freeform 61"/>
          <p:cNvSpPr/>
          <p:nvPr/>
        </p:nvSpPr>
        <p:spPr bwMode="auto">
          <a:xfrm rot="16200000">
            <a:off x="6682485" y="1837335"/>
            <a:ext cx="102712" cy="1268779"/>
          </a:xfrm>
          <a:custGeom>
            <a:avLst/>
            <a:gdLst>
              <a:gd name="connsiteX0" fmla="*/ 23757 w 498910"/>
              <a:gd name="connsiteY0" fmla="*/ 1613456 h 1613456"/>
              <a:gd name="connsiteX1" fmla="*/ 496750 w 498910"/>
              <a:gd name="connsiteY1" fmla="*/ 745171 h 1613456"/>
              <a:gd name="connsiteX2" fmla="*/ 36716 w 498910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559387"/>
              <a:gd name="connsiteY0" fmla="*/ 1613456 h 1613456"/>
              <a:gd name="connsiteX1" fmla="*/ 472993 w 559387"/>
              <a:gd name="connsiteY1" fmla="*/ 745171 h 1613456"/>
              <a:gd name="connsiteX2" fmla="*/ 12959 w 559387"/>
              <a:gd name="connsiteY2" fmla="*/ 0 h 1613456"/>
              <a:gd name="connsiteX0" fmla="*/ 0 w 475153"/>
              <a:gd name="connsiteY0" fmla="*/ 1613456 h 1613456"/>
              <a:gd name="connsiteX1" fmla="*/ 472993 w 475153"/>
              <a:gd name="connsiteY1" fmla="*/ 745171 h 1613456"/>
              <a:gd name="connsiteX2" fmla="*/ 12959 w 475153"/>
              <a:gd name="connsiteY2" fmla="*/ 0 h 1613456"/>
              <a:gd name="connsiteX0" fmla="*/ 0 w 300210"/>
              <a:gd name="connsiteY0" fmla="*/ 1613456 h 1613456"/>
              <a:gd name="connsiteX1" fmla="*/ 298050 w 300210"/>
              <a:gd name="connsiteY1" fmla="*/ 745171 h 1613456"/>
              <a:gd name="connsiteX2" fmla="*/ 12959 w 300210"/>
              <a:gd name="connsiteY2" fmla="*/ 0 h 161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210" h="1613456">
                <a:moveTo>
                  <a:pt x="0" y="1613456"/>
                </a:moveTo>
                <a:cubicBezTo>
                  <a:pt x="235416" y="1313768"/>
                  <a:pt x="295890" y="1014080"/>
                  <a:pt x="298050" y="745171"/>
                </a:cubicBezTo>
                <a:cubicBezTo>
                  <a:pt x="300210" y="476262"/>
                  <a:pt x="183584" y="119876"/>
                  <a:pt x="12959" y="0"/>
                </a:cubicBezTo>
              </a:path>
            </a:pathLst>
          </a:custGeom>
          <a:solidFill>
            <a:schemeClr val="bg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 smtClean="0">
              <a:solidFill>
                <a:srgbClr val="FF0000"/>
              </a:solidFill>
            </a:endParaRPr>
          </a:p>
        </p:txBody>
      </p:sp>
      <p:sp>
        <p:nvSpPr>
          <p:cNvPr id="63" name="Oval 62"/>
          <p:cNvSpPr/>
          <p:nvPr/>
        </p:nvSpPr>
        <p:spPr bwMode="auto">
          <a:xfrm rot="10800000">
            <a:off x="5995914" y="2504020"/>
            <a:ext cx="137159" cy="137159"/>
          </a:xfrm>
          <a:prstGeom prst="ellipse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64" name="Oval 63"/>
          <p:cNvSpPr/>
          <p:nvPr/>
        </p:nvSpPr>
        <p:spPr bwMode="auto">
          <a:xfrm rot="10800000">
            <a:off x="5995914" y="1233986"/>
            <a:ext cx="137159" cy="137159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cxnSp>
        <p:nvCxnSpPr>
          <p:cNvPr id="65" name="Straight Arrow Connector 64"/>
          <p:cNvCxnSpPr>
            <a:stCxn id="64" idx="0"/>
            <a:endCxn id="63" idx="4"/>
          </p:cNvCxnSpPr>
          <p:nvPr/>
        </p:nvCxnSpPr>
        <p:spPr bwMode="auto">
          <a:xfrm rot="5400000">
            <a:off x="5498849" y="1936788"/>
            <a:ext cx="1132875" cy="15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66" name="AutoShape 33"/>
          <p:cNvSpPr>
            <a:spLocks noChangeArrowheads="1"/>
          </p:cNvSpPr>
          <p:nvPr/>
        </p:nvSpPr>
        <p:spPr bwMode="auto">
          <a:xfrm>
            <a:off x="5847833" y="766991"/>
            <a:ext cx="418283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latin typeface="Calibri"/>
                <a:cs typeface="Calibri"/>
              </a:rPr>
              <a:t>A</a:t>
            </a:r>
            <a:r>
              <a:rPr lang="en-US" sz="2400" smtClean="0">
                <a:latin typeface="Calibri"/>
                <a:cs typeface="Calibri"/>
              </a:rPr>
              <a:t>:</a:t>
            </a:r>
            <a:r>
              <a:rPr lang="en-US" sz="2400" i="1" smtClean="0">
                <a:latin typeface="Calibri"/>
                <a:cs typeface="Calibri"/>
              </a:rPr>
              <a:t>v</a:t>
            </a:r>
            <a:endParaRPr lang="en-US" sz="2400" baseline="-25000" dirty="0">
              <a:latin typeface="Calibri"/>
              <a:cs typeface="Calibri"/>
            </a:endParaRPr>
          </a:p>
        </p:txBody>
      </p:sp>
      <p:sp>
        <p:nvSpPr>
          <p:cNvPr id="67" name="AutoShape 33"/>
          <p:cNvSpPr>
            <a:spLocks noChangeArrowheads="1"/>
          </p:cNvSpPr>
          <p:nvPr/>
        </p:nvSpPr>
        <p:spPr bwMode="auto">
          <a:xfrm>
            <a:off x="7317734" y="1738424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lang="en-US" sz="1600" baseline="-25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68" name="AutoShape 33"/>
          <p:cNvSpPr>
            <a:spLocks noChangeArrowheads="1"/>
          </p:cNvSpPr>
          <p:nvPr/>
        </p:nvSpPr>
        <p:spPr bwMode="auto">
          <a:xfrm>
            <a:off x="6634683" y="2244411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20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69" name="AutoShape 33"/>
          <p:cNvSpPr>
            <a:spLocks noChangeArrowheads="1"/>
          </p:cNvSpPr>
          <p:nvPr/>
        </p:nvSpPr>
        <p:spPr bwMode="auto">
          <a:xfrm>
            <a:off x="6634683" y="2568241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20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70" name="AutoShape 33"/>
          <p:cNvSpPr>
            <a:spLocks noChangeArrowheads="1"/>
          </p:cNvSpPr>
          <p:nvPr/>
        </p:nvSpPr>
        <p:spPr bwMode="auto">
          <a:xfrm>
            <a:off x="5956695" y="1738424"/>
            <a:ext cx="213224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algn="ctr" defTabSz="822325"/>
            <a:r>
              <a:rPr lang="en-US" sz="1600" dirty="0" smtClean="0">
                <a:latin typeface="Calibri"/>
                <a:cs typeface="Calibri"/>
              </a:rPr>
              <a:t>10</a:t>
            </a:r>
            <a:endParaRPr lang="en-US" sz="1600" baseline="-25000" dirty="0">
              <a:latin typeface="Calibri"/>
              <a:cs typeface="Calibri"/>
            </a:endParaRPr>
          </a:p>
        </p:txBody>
      </p:sp>
      <p:sp>
        <p:nvSpPr>
          <p:cNvPr id="71" name="Oval 70"/>
          <p:cNvSpPr/>
          <p:nvPr/>
        </p:nvSpPr>
        <p:spPr bwMode="auto">
          <a:xfrm rot="10800000">
            <a:off x="8352190" y="1233986"/>
            <a:ext cx="137159" cy="137159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2656912" eaLnBrk="0" hangingPunct="0">
              <a:spcAft>
                <a:spcPct val="20000"/>
              </a:spcAft>
              <a:tabLst>
                <a:tab pos="1790700" algn="l"/>
              </a:tabLst>
            </a:pPr>
            <a:endParaRPr lang="en-US" sz="1400" smtClean="0"/>
          </a:p>
        </p:txBody>
      </p:sp>
      <p:sp>
        <p:nvSpPr>
          <p:cNvPr id="72" name="AutoShape 33"/>
          <p:cNvSpPr>
            <a:spLocks noChangeArrowheads="1"/>
          </p:cNvSpPr>
          <p:nvPr/>
        </p:nvSpPr>
        <p:spPr bwMode="auto">
          <a:xfrm>
            <a:off x="8184779" y="766991"/>
            <a:ext cx="411521" cy="394341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400" i="1" smtClean="0">
                <a:latin typeface="Calibri"/>
                <a:cs typeface="Calibri"/>
              </a:rPr>
              <a:t>E</a:t>
            </a:r>
            <a:r>
              <a:rPr lang="en-US" sz="2400" smtClean="0">
                <a:latin typeface="Calibri"/>
                <a:cs typeface="Calibri"/>
              </a:rPr>
              <a:t>:</a:t>
            </a:r>
            <a:r>
              <a:rPr lang="en-US" sz="2400" i="1" smtClean="0">
                <a:solidFill>
                  <a:srgbClr val="3366FF"/>
                </a:solidFill>
                <a:latin typeface="Calibri"/>
                <a:cs typeface="Calibri"/>
              </a:rPr>
              <a:t>u</a:t>
            </a:r>
            <a:endParaRPr lang="en-US" sz="2400" baseline="-25000" dirty="0">
              <a:solidFill>
                <a:srgbClr val="3366FF"/>
              </a:solidFill>
              <a:latin typeface="Calibri"/>
              <a:cs typeface="Calibri"/>
            </a:endParaRPr>
          </a:p>
        </p:txBody>
      </p:sp>
      <p:cxnSp>
        <p:nvCxnSpPr>
          <p:cNvPr id="73" name="Straight Arrow Connector 72"/>
          <p:cNvCxnSpPr>
            <a:endCxn id="56" idx="3"/>
          </p:cNvCxnSpPr>
          <p:nvPr/>
        </p:nvCxnSpPr>
        <p:spPr bwMode="auto">
          <a:xfrm rot="5400000">
            <a:off x="7345707" y="1489423"/>
            <a:ext cx="1158005" cy="91136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74" name="AutoShape 33"/>
          <p:cNvSpPr>
            <a:spLocks noChangeArrowheads="1"/>
          </p:cNvSpPr>
          <p:nvPr/>
        </p:nvSpPr>
        <p:spPr bwMode="auto">
          <a:xfrm>
            <a:off x="7846658" y="1738424"/>
            <a:ext cx="269626" cy="271230"/>
          </a:xfrm>
          <a:prstGeom prst="leftRightArrow">
            <a:avLst>
              <a:gd name="adj1" fmla="val 100000"/>
              <a:gd name="adj2" fmla="val 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2592" tIns="6479" rIns="2592" bIns="18288">
            <a:spAutoFit/>
          </a:bodyPr>
          <a:lstStyle/>
          <a:p>
            <a:pPr defTabSz="822325"/>
            <a:r>
              <a:rPr lang="en-US" sz="1600" dirty="0" smtClean="0">
                <a:solidFill>
                  <a:srgbClr val="3366FF"/>
                </a:solidFill>
                <a:latin typeface="Calibri"/>
                <a:cs typeface="Calibri"/>
              </a:rPr>
              <a:t>  5</a:t>
            </a:r>
            <a:endParaRPr lang="en-US" sz="1600" baseline="-25000" dirty="0">
              <a:solidFill>
                <a:srgbClr val="3366FF"/>
              </a:solidFill>
              <a:latin typeface="Calibri"/>
              <a:cs typeface="Calibri"/>
            </a:endParaRPr>
          </a:p>
        </p:txBody>
      </p:sp>
      <p:sp>
        <p:nvSpPr>
          <p:cNvPr id="76" name="AutoShape 33"/>
          <p:cNvSpPr>
            <a:spLocks noChangeArrowheads="1"/>
          </p:cNvSpPr>
          <p:nvPr/>
        </p:nvSpPr>
        <p:spPr bwMode="auto">
          <a:xfrm>
            <a:off x="5116944" y="126429"/>
            <a:ext cx="3391077" cy="640562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marL="0" lvl="1" indent="0" defTabSz="822325"/>
            <a:r>
              <a:rPr lang="en-US" sz="2000" kern="0">
                <a:solidFill>
                  <a:srgbClr val="FF0000"/>
                </a:solidFill>
                <a:latin typeface="Calibri"/>
                <a:cs typeface="Calibri"/>
              </a:rPr>
              <a:t>Parent “</a:t>
            </a:r>
            <a:r>
              <a:rPr lang="en-US" sz="2000" i="1" ker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lang="en-US" sz="2000" ker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lang="en-US" sz="2000" i="1" ker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lang="en-GB" sz="2000" i="1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 </a:t>
            </a:r>
            <a:r>
              <a:rPr lang="en-GB" sz="2000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(10)” dominates </a:t>
            </a:r>
            <a:br>
              <a:rPr lang="en-GB" sz="2000">
                <a:solidFill>
                  <a:srgbClr val="FF0000"/>
                </a:solidFill>
                <a:latin typeface="Calibri"/>
                <a:cs typeface="Calibri"/>
                <a:sym typeface="Symbol"/>
              </a:rPr>
            </a:br>
            <a:r>
              <a:rPr lang="en-GB" sz="2000" u="sng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and</a:t>
            </a:r>
            <a:r>
              <a:rPr lang="en-GB" sz="2000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 is inconsistent with “</a:t>
            </a:r>
            <a:r>
              <a:rPr lang="en-US" sz="2000" i="1" ker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lang="en-US" sz="2000" ker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lang="en-US" sz="2000" i="1" ker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lang="en-GB" sz="2000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 (5)”</a:t>
            </a:r>
            <a:endParaRPr lang="en-US" sz="2000" kern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78" name="AutoShape 33"/>
          <p:cNvSpPr>
            <a:spLocks noChangeArrowheads="1"/>
          </p:cNvSpPr>
          <p:nvPr/>
        </p:nvSpPr>
        <p:spPr bwMode="auto">
          <a:xfrm>
            <a:off x="3050505" y="2850049"/>
            <a:ext cx="2490014" cy="332785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2592" tIns="6479" rIns="2592" bIns="18288">
            <a:spAutoFit/>
          </a:bodyPr>
          <a:lstStyle/>
          <a:p>
            <a:pPr defTabSz="822325"/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Is this a stable solution?</a:t>
            </a:r>
            <a:endParaRPr lang="en-US" sz="2000" kern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79" name="Freeform 78"/>
          <p:cNvSpPr/>
          <p:nvPr/>
        </p:nvSpPr>
        <p:spPr bwMode="auto">
          <a:xfrm rot="9190503">
            <a:off x="5037286" y="3052396"/>
            <a:ext cx="246370" cy="1079818"/>
          </a:xfrm>
          <a:custGeom>
            <a:avLst/>
            <a:gdLst>
              <a:gd name="connsiteX0" fmla="*/ 0 w 190500"/>
              <a:gd name="connsiteY0" fmla="*/ 0 h 381000"/>
              <a:gd name="connsiteX1" fmla="*/ 133350 w 190500"/>
              <a:gd name="connsiteY1" fmla="*/ 107950 h 381000"/>
              <a:gd name="connsiteX2" fmla="*/ 114300 w 190500"/>
              <a:gd name="connsiteY2" fmla="*/ 279400 h 381000"/>
              <a:gd name="connsiteX3" fmla="*/ 190500 w 190500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381000">
                <a:moveTo>
                  <a:pt x="0" y="0"/>
                </a:moveTo>
                <a:cubicBezTo>
                  <a:pt x="57150" y="30691"/>
                  <a:pt x="114300" y="61383"/>
                  <a:pt x="133350" y="107950"/>
                </a:cubicBezTo>
                <a:cubicBezTo>
                  <a:pt x="152400" y="154517"/>
                  <a:pt x="104775" y="233892"/>
                  <a:pt x="114300" y="279400"/>
                </a:cubicBezTo>
                <a:cubicBezTo>
                  <a:pt x="123825" y="324908"/>
                  <a:pt x="190500" y="381000"/>
                  <a:pt x="190500" y="3810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 bwMode="auto">
          <a:xfrm>
            <a:off x="4855614" y="173387"/>
            <a:ext cx="162960" cy="593604"/>
          </a:xfrm>
          <a:custGeom>
            <a:avLst/>
            <a:gdLst>
              <a:gd name="connsiteX0" fmla="*/ 113323 w 162960"/>
              <a:gd name="connsiteY0" fmla="*/ 0 h 629393"/>
              <a:gd name="connsiteX1" fmla="*/ 6556 w 162960"/>
              <a:gd name="connsiteY1" fmla="*/ 370892 h 629393"/>
              <a:gd name="connsiteX2" fmla="*/ 152658 w 162960"/>
              <a:gd name="connsiteY2" fmla="*/ 252881 h 629393"/>
              <a:gd name="connsiteX3" fmla="*/ 68368 w 162960"/>
              <a:gd name="connsiteY3" fmla="*/ 629393 h 62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960" h="629393">
                <a:moveTo>
                  <a:pt x="113323" y="0"/>
                </a:moveTo>
                <a:cubicBezTo>
                  <a:pt x="56661" y="164372"/>
                  <a:pt x="0" y="328745"/>
                  <a:pt x="6556" y="370892"/>
                </a:cubicBezTo>
                <a:cubicBezTo>
                  <a:pt x="13112" y="413039"/>
                  <a:pt x="142356" y="209798"/>
                  <a:pt x="152658" y="252881"/>
                </a:cubicBezTo>
                <a:cubicBezTo>
                  <a:pt x="162960" y="295965"/>
                  <a:pt x="68368" y="629393"/>
                  <a:pt x="68368" y="629393"/>
                </a:cubicBezTo>
              </a:path>
            </a:pathLst>
          </a:cu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 bwMode="auto">
          <a:xfrm>
            <a:off x="7530958" y="5247022"/>
            <a:ext cx="1503663" cy="1083733"/>
          </a:xfrm>
          <a:prstGeom prst="roundRect">
            <a:avLst>
              <a:gd name="adj" fmla="val 12472"/>
            </a:avLst>
          </a:prstGeom>
          <a:solidFill>
            <a:srgbClr val="FF0000">
              <a:alpha val="25000"/>
            </a:srgbClr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91440" tIns="0" rIns="0" bIns="0">
            <a:noAutofit/>
          </a:bodyPr>
          <a:lstStyle/>
          <a:p>
            <a:pPr defTabSz="822325"/>
            <a:r>
              <a:rPr lang="en-US" sz="2000" dirty="0" smtClean="0">
                <a:latin typeface="Calibri"/>
                <a:cs typeface="Calibri"/>
              </a:rPr>
              <a:t>Now how to </a:t>
            </a:r>
            <a:br>
              <a:rPr lang="en-US" sz="2000" dirty="0" smtClean="0">
                <a:latin typeface="Calibri"/>
                <a:cs typeface="Calibri"/>
              </a:rPr>
            </a:br>
            <a:r>
              <a:rPr lang="en-US" sz="2000" dirty="0" smtClean="0">
                <a:latin typeface="Calibri"/>
                <a:cs typeface="Calibri"/>
              </a:rPr>
              <a:t>calculate </a:t>
            </a:r>
            <a:br>
              <a:rPr lang="en-US" sz="2000" dirty="0" smtClean="0">
                <a:latin typeface="Calibri"/>
                <a:cs typeface="Calibri"/>
              </a:rPr>
            </a:br>
            <a:r>
              <a:rPr lang="en-US" sz="2000" b="1" dirty="0" smtClean="0">
                <a:latin typeface="Calibri"/>
                <a:cs typeface="Calibri"/>
              </a:rPr>
              <a:t>poss </a:t>
            </a:r>
            <a:r>
              <a:rPr lang="en-US" sz="2000" dirty="0" smtClean="0">
                <a:latin typeface="Calibri"/>
                <a:cs typeface="Calibri"/>
              </a:rPr>
              <a:t>/ </a:t>
            </a:r>
            <a:r>
              <a:rPr lang="en-US" sz="2000" b="1" dirty="0" smtClean="0">
                <a:latin typeface="Calibri"/>
                <a:cs typeface="Calibri"/>
              </a:rPr>
              <a:t>cert</a:t>
            </a:r>
            <a:r>
              <a:rPr lang="en-US" sz="2000" dirty="0" smtClean="0">
                <a:latin typeface="Calibri"/>
                <a:cs typeface="Calibri"/>
              </a:rPr>
              <a:t> ?</a:t>
            </a:r>
            <a:endParaRPr lang="en-US" sz="2000" kern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76" grpId="0"/>
      <p:bldP spid="80" grpId="1" animBg="1"/>
      <p:bldP spid="8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FIRSTDOUBLED@AAJ7IHQ0FFSXY5L9" val="2674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RESIZE" val="Yes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RESIZE" val="Yes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3|0.3|0.2"/>
</p:tagLst>
</file>

<file path=ppt/tags/tag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3|0.3|0.2"/>
</p:tagLst>
</file>

<file path=ppt/theme/theme1.xml><?xml version="1.0" encoding="utf-8"?>
<a:theme xmlns:a="http://schemas.openxmlformats.org/drawingml/2006/main" name="WolfDesign3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676767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6600FF"/>
      </a:accent6>
      <a:hlink>
        <a:srgbClr val="0000FF"/>
      </a:hlink>
      <a:folHlink>
        <a:srgbClr val="00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defRPr sz="120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FEFB00"/>
        </a:lt2>
        <a:accent1>
          <a:srgbClr val="0000FE"/>
        </a:accent1>
        <a:accent2>
          <a:srgbClr val="6598FF"/>
        </a:accent2>
        <a:accent3>
          <a:srgbClr val="AAAAAA"/>
        </a:accent3>
        <a:accent4>
          <a:srgbClr val="DADADA"/>
        </a:accent4>
        <a:accent5>
          <a:srgbClr val="AAAAFE"/>
        </a:accent5>
        <a:accent6>
          <a:srgbClr val="5B89E7"/>
        </a:accent6>
        <a:hlink>
          <a:srgbClr val="33CB33"/>
        </a:hlink>
        <a:folHlink>
          <a:srgbClr val="FEF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E"/>
        </a:dk2>
        <a:lt2>
          <a:srgbClr val="000000"/>
        </a:lt2>
        <a:accent1>
          <a:srgbClr val="0000FE"/>
        </a:accent1>
        <a:accent2>
          <a:srgbClr val="6598FF"/>
        </a:accent2>
        <a:accent3>
          <a:srgbClr val="FFFFFF"/>
        </a:accent3>
        <a:accent4>
          <a:srgbClr val="000000"/>
        </a:accent4>
        <a:accent5>
          <a:srgbClr val="AAAAFE"/>
        </a:accent5>
        <a:accent6>
          <a:srgbClr val="5B89E7"/>
        </a:accent6>
        <a:hlink>
          <a:srgbClr val="33CB33"/>
        </a:hlink>
        <a:folHlink>
          <a:srgbClr val="FEF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60606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565656"/>
        </a:accent6>
        <a:hlink>
          <a:srgbClr val="909090"/>
        </a:hlink>
        <a:folHlink>
          <a:srgbClr val="D0D0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676767"/>
        </a:dk1>
        <a:lt1>
          <a:srgbClr val="FFFFFF"/>
        </a:lt1>
        <a:dk2>
          <a:srgbClr val="000000"/>
        </a:dk2>
        <a:lt2>
          <a:srgbClr val="FFFF7F"/>
        </a:lt2>
        <a:accent1>
          <a:srgbClr val="00005A"/>
        </a:accent1>
        <a:accent2>
          <a:srgbClr val="0052D8"/>
        </a:accent2>
        <a:accent3>
          <a:srgbClr val="AAAAAA"/>
        </a:accent3>
        <a:accent4>
          <a:srgbClr val="DADADA"/>
        </a:accent4>
        <a:accent5>
          <a:srgbClr val="AAAAB5"/>
        </a:accent5>
        <a:accent6>
          <a:srgbClr val="0049C4"/>
        </a:accent6>
        <a:hlink>
          <a:srgbClr val="5F8DFF"/>
        </a:hlink>
        <a:folHlink>
          <a:srgbClr val="96C5F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344B9"/>
        </a:dk2>
        <a:lt2>
          <a:srgbClr val="676767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2D7DFF"/>
        </a:hlink>
        <a:folHlink>
          <a:srgbClr val="0000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676767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676767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0000CC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676767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00000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120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122132</TotalTime>
  <Words>5509</Words>
  <Application>Microsoft Macintosh PowerPoint</Application>
  <PresentationFormat>Letter Paper (8.5x11 in)</PresentationFormat>
  <Paragraphs>1641</Paragraphs>
  <Slides>41</Slides>
  <Notes>40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WolfDesign3</vt:lpstr>
      <vt:lpstr>Data Conflict Resolution Using Trust Mappings</vt:lpstr>
      <vt:lpstr>Conflicts &amp; Trust mappings in Community DBs</vt:lpstr>
      <vt:lpstr>Problems due to transient effects</vt:lpstr>
      <vt:lpstr>Problems due to transient effects</vt:lpstr>
      <vt:lpstr>Agenda</vt:lpstr>
      <vt:lpstr>Stable solutions</vt:lpstr>
      <vt:lpstr>Stable solutions</vt:lpstr>
      <vt:lpstr>Stable solutions</vt:lpstr>
      <vt:lpstr>Stable solutions</vt:lpstr>
      <vt:lpstr>Logic programs (LP) with stable model semantics</vt:lpstr>
      <vt:lpstr>Agenda</vt:lpstr>
      <vt:lpstr>Resolution Algorithm</vt:lpstr>
      <vt:lpstr>Resolution Algorithm</vt:lpstr>
      <vt:lpstr>Resolution Algorithm</vt:lpstr>
      <vt:lpstr>Resolution Algorithm</vt:lpstr>
      <vt:lpstr>Resolution Algorithm</vt:lpstr>
      <vt:lpstr>Resolution Algorithm</vt:lpstr>
      <vt:lpstr>Resolution Algorithm</vt:lpstr>
      <vt:lpstr>Resolution Algorithm</vt:lpstr>
      <vt:lpstr>Resolution Algorithm</vt:lpstr>
      <vt:lpstr>Resolution Algorithm</vt:lpstr>
      <vt:lpstr>Agenda</vt:lpstr>
      <vt:lpstr>3 semantics for negative beliefs</vt:lpstr>
      <vt:lpstr>Take-aways automatic conflict resolution</vt:lpstr>
      <vt:lpstr>Slide 25</vt:lpstr>
      <vt:lpstr>1. Conflicts &amp; Trust mappings in Community DBs</vt:lpstr>
      <vt:lpstr>2. Stable solutions</vt:lpstr>
      <vt:lpstr>3. Logic programs with stable model semantics</vt:lpstr>
      <vt:lpstr>4. Resolution Algorithm (1/2)</vt:lpstr>
      <vt:lpstr>5. Resolution Algorithm (2/2)</vt:lpstr>
      <vt:lpstr>6. Detail: Strongly Connected Components (SCCs)</vt:lpstr>
      <vt:lpstr>7. Experiments on large network data</vt:lpstr>
      <vt:lpstr>8. Three semantics for negative beliefs</vt:lpstr>
      <vt:lpstr>9. Take-aways automatic conflict resolution</vt:lpstr>
      <vt:lpstr>Slide 35</vt:lpstr>
      <vt:lpstr>Binarization for Resolution Algorithm*</vt:lpstr>
      <vt:lpstr>Stable solutions: example 2</vt:lpstr>
      <vt:lpstr>Stable solutions: example 2</vt:lpstr>
      <vt:lpstr>Stable solutions: example 2</vt:lpstr>
      <vt:lpstr>Stable solutions: example 2</vt:lpstr>
      <vt:lpstr>O(n2)-worst-case for Resolution Algorithm</vt:lpstr>
    </vt:vector>
  </TitlesOfParts>
  <Manager/>
  <Company/>
  <LinksUpToDate>false</LinksUpToDate>
  <SharedDoc>false</SharedDoc>
  <HyperlinkBase>http://db.cs.washington.edu/beliefDB/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Conflict Resolution Using Trust Mappings</dc:title>
  <dc:subject/>
  <dc:creator>Wolfgang Gatterbauer</dc:creator>
  <cp:keywords>Conflict resolution, trust mappings, community database, logic programming</cp:keywords>
  <dc:description/>
  <cp:lastModifiedBy>wolf</cp:lastModifiedBy>
  <cp:revision>1058</cp:revision>
  <cp:lastPrinted>2010-08-13T03:21:57Z</cp:lastPrinted>
  <dcterms:created xsi:type="dcterms:W3CDTF">2010-08-13T02:09:51Z</dcterms:created>
  <dcterms:modified xsi:type="dcterms:W3CDTF">2010-08-13T18:44:49Z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/>
  </property>
  <property fmtid="{D5CDD505-2E9C-101B-9397-08002B2CF9AE}" pid="3" name="DocIDinTitle">
    <vt:bool>false</vt:bool>
  </property>
  <property fmtid="{D5CDD505-2E9C-101B-9397-08002B2CF9AE}" pid="4" name="DocIDinSlide">
    <vt:bool>true</vt:bool>
  </property>
  <property fmtid="{D5CDD505-2E9C-101B-9397-08002B2CF9AE}" pid="5" name="DocIDPosition">
    <vt:i4>0</vt:i4>
  </property>
</Properties>
</file>