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9" r:id="rId5"/>
    <p:sldId id="281" r:id="rId6"/>
    <p:sldId id="282" r:id="rId7"/>
    <p:sldId id="259" r:id="rId8"/>
    <p:sldId id="260" r:id="rId9"/>
    <p:sldId id="262" r:id="rId10"/>
    <p:sldId id="264" r:id="rId11"/>
    <p:sldId id="265" r:id="rId12"/>
    <p:sldId id="263" r:id="rId13"/>
    <p:sldId id="267" r:id="rId14"/>
    <p:sldId id="273" r:id="rId15"/>
    <p:sldId id="275" r:id="rId16"/>
    <p:sldId id="274" r:id="rId17"/>
    <p:sldId id="277" r:id="rId18"/>
    <p:sldId id="276" r:id="rId19"/>
    <p:sldId id="266" r:id="rId20"/>
    <p:sldId id="278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69" d="100"/>
          <a:sy n="69" d="100"/>
        </p:scale>
        <p:origin x="651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0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8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6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0854-754D-4A7A-B95D-1AF471A765D9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3F1C-F094-42A8-B55F-CC894532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8.png"/><Relationship Id="rId10" Type="http://schemas.openxmlformats.org/officeDocument/2006/relationships/image" Target="../media/image3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51056" y="2159779"/>
            <a:ext cx="848988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Visual Cloud</a:t>
            </a:r>
          </a:p>
          <a:p>
            <a:pPr algn="ctr"/>
            <a:r>
              <a:rPr lang="en-US" sz="3200" dirty="0"/>
              <a:t>A Database System for Virtual Reality Applications</a:t>
            </a:r>
          </a:p>
          <a:p>
            <a:pPr algn="ctr"/>
            <a:r>
              <a:rPr lang="en-US" sz="3200" dirty="0"/>
              <a:t>[TODO Authors]</a:t>
            </a:r>
          </a:p>
        </p:txBody>
      </p:sp>
    </p:spTree>
    <p:extLst>
      <p:ext uri="{BB962C8B-B14F-4D97-AF65-F5344CB8AC3E}">
        <p14:creationId xmlns:p14="http://schemas.microsoft.com/office/powerpoint/2010/main" val="209884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880823" y="-1818285"/>
            <a:ext cx="2856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Visual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Cloud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Server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8703" y="5293409"/>
            <a:ext cx="4213464" cy="1216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Storage Manager</a:t>
            </a:r>
          </a:p>
        </p:txBody>
      </p:sp>
      <p:cxnSp>
        <p:nvCxnSpPr>
          <p:cNvPr id="94" name="Straight Arrow Connector 93"/>
          <p:cNvCxnSpPr>
            <a:stCxn id="9" idx="0"/>
            <a:endCxn id="23" idx="2"/>
          </p:cNvCxnSpPr>
          <p:nvPr/>
        </p:nvCxnSpPr>
        <p:spPr>
          <a:xfrm flipV="1">
            <a:off x="6025435" y="3916718"/>
            <a:ext cx="0" cy="137669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6109319" y="4696999"/>
                <a:ext cx="2559932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𝑏𝑖𝑡𝑟𝑎𝑡𝑒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19" y="4696999"/>
                <a:ext cx="2559932" cy="645048"/>
              </a:xfrm>
              <a:prstGeom prst="rect">
                <a:avLst/>
              </a:prstGeom>
              <a:blipFill>
                <a:blip r:embed="rId2"/>
                <a:stretch>
                  <a:fillRect l="-3571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918703" y="2741144"/>
            <a:ext cx="4213464" cy="117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Fragment Server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55740" y="2741970"/>
            <a:ext cx="2920315" cy="3323145"/>
            <a:chOff x="317155" y="2504449"/>
            <a:chExt cx="2920315" cy="3323145"/>
          </a:xfrm>
        </p:grpSpPr>
        <p:sp>
          <p:nvSpPr>
            <p:cNvPr id="24" name="Rectangle 23"/>
            <p:cNvSpPr/>
            <p:nvPr/>
          </p:nvSpPr>
          <p:spPr>
            <a:xfrm>
              <a:off x="317155" y="2504449"/>
              <a:ext cx="2920315" cy="3323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3600" dirty="0"/>
                <a:t>Prediction Engine</a:t>
              </a:r>
            </a:p>
          </p:txBody>
        </p:sp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819687" y="3944372"/>
              <a:ext cx="1915250" cy="1635459"/>
              <a:chOff x="5565744" y="-543937"/>
              <a:chExt cx="3031720" cy="258882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067437" y="-543937"/>
                <a:ext cx="2530027" cy="2075632"/>
                <a:chOff x="3365889" y="3397647"/>
                <a:chExt cx="2530027" cy="2075632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65889" y="3397647"/>
                  <a:ext cx="2530027" cy="20756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998396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630903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3365890" y="4089524"/>
                  <a:ext cx="25300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3391874" y="4768344"/>
                  <a:ext cx="2504042" cy="130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263410" y="3419026"/>
                  <a:ext cx="0" cy="20542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816590" y="-287339"/>
                <a:ext cx="2530027" cy="2075632"/>
                <a:chOff x="3365889" y="3397647"/>
                <a:chExt cx="2530027" cy="20756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3365889" y="3397647"/>
                  <a:ext cx="2530027" cy="20756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998396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630903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3365890" y="4089524"/>
                  <a:ext cx="25300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3391874" y="4768344"/>
                  <a:ext cx="2504042" cy="130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263410" y="3419026"/>
                  <a:ext cx="0" cy="20542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5565744" y="-30740"/>
                <a:ext cx="2530027" cy="2075632"/>
                <a:chOff x="3365889" y="3397647"/>
                <a:chExt cx="2530027" cy="2075632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3365889" y="3397647"/>
                  <a:ext cx="2530027" cy="20756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998396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630903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3365890" y="4089524"/>
                  <a:ext cx="25300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3391874" y="4768344"/>
                  <a:ext cx="2504042" cy="130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263410" y="3419026"/>
                  <a:ext cx="0" cy="20542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Arrow Connector 47"/>
              <p:cNvCxnSpPr/>
              <p:nvPr/>
            </p:nvCxnSpPr>
            <p:spPr>
              <a:xfrm>
                <a:off x="5877138" y="1007076"/>
                <a:ext cx="1920240" cy="79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5782422" y="915637"/>
                <a:ext cx="178258" cy="182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45136" y="839818"/>
                <a:ext cx="268764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1" name="Connector: Elbow 50"/>
              <p:cNvCxnSpPr>
                <a:stCxn id="50" idx="2"/>
                <a:endCxn id="52" idx="3"/>
              </p:cNvCxnSpPr>
              <p:nvPr/>
            </p:nvCxnSpPr>
            <p:spPr>
              <a:xfrm rot="5400000">
                <a:off x="6468215" y="409405"/>
                <a:ext cx="705682" cy="191692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5737169" y="1633104"/>
                <a:ext cx="125424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801375" y="229198"/>
                <a:ext cx="125424" cy="74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881079" y="576225"/>
                <a:ext cx="45719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76015" y="1258881"/>
                <a:ext cx="45719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796309" y="1256779"/>
                <a:ext cx="125424" cy="89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7" name="Connector: Elbow 79"/>
              <p:cNvCxnSpPr>
                <a:stCxn id="52" idx="3"/>
                <a:endCxn id="56" idx="2"/>
              </p:cNvCxnSpPr>
              <p:nvPr/>
            </p:nvCxnSpPr>
            <p:spPr>
              <a:xfrm flipH="1" flipV="1">
                <a:off x="5859021" y="1346485"/>
                <a:ext cx="3572" cy="3742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5801241" y="674197"/>
                <a:ext cx="125424" cy="776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9" name="Connector: Curved 58"/>
              <p:cNvCxnSpPr>
                <a:stCxn id="55" idx="1"/>
                <a:endCxn id="54" idx="1"/>
              </p:cNvCxnSpPr>
              <p:nvPr/>
            </p:nvCxnSpPr>
            <p:spPr>
              <a:xfrm rot="10800000" flipH="1">
                <a:off x="5876015" y="663829"/>
                <a:ext cx="5064" cy="682656"/>
              </a:xfrm>
              <a:prstGeom prst="curvedConnector3">
                <a:avLst>
                  <a:gd name="adj1" fmla="val -4514218"/>
                </a:avLst>
              </a:prstGeom>
              <a:ln w="381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79"/>
              <p:cNvCxnSpPr>
                <a:stCxn id="58" idx="0"/>
                <a:endCxn id="53" idx="2"/>
              </p:cNvCxnSpPr>
              <p:nvPr/>
            </p:nvCxnSpPr>
            <p:spPr>
              <a:xfrm flipV="1">
                <a:off x="5863953" y="303743"/>
                <a:ext cx="134" cy="3704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2" idx="3"/>
              </p:cNvCxnSpPr>
              <p:nvPr/>
            </p:nvCxnSpPr>
            <p:spPr>
              <a:xfrm>
                <a:off x="5849139" y="316803"/>
                <a:ext cx="1997766" cy="9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5803420" y="229199"/>
                <a:ext cx="45719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9226016" y="2730158"/>
            <a:ext cx="2791934" cy="1174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3600" dirty="0"/>
              <a:t>Query Engine</a:t>
            </a:r>
          </a:p>
        </p:txBody>
      </p:sp>
      <p:cxnSp>
        <p:nvCxnSpPr>
          <p:cNvPr id="74" name="Straight Arrow Connector 73"/>
          <p:cNvCxnSpPr>
            <a:stCxn id="23" idx="0"/>
          </p:cNvCxnSpPr>
          <p:nvPr/>
        </p:nvCxnSpPr>
        <p:spPr>
          <a:xfrm flipV="1">
            <a:off x="6025435" y="1956514"/>
            <a:ext cx="0" cy="78463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36263" y="1219477"/>
            <a:ext cx="2378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Fragments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226016" y="4214902"/>
            <a:ext cx="2791934" cy="1174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3600" dirty="0"/>
              <a:t>Ingest Pipeline</a:t>
            </a:r>
          </a:p>
        </p:txBody>
      </p:sp>
      <p:cxnSp>
        <p:nvCxnSpPr>
          <p:cNvPr id="80" name="Straight Arrow Connector 79"/>
          <p:cNvCxnSpPr>
            <a:stCxn id="73" idx="1"/>
            <a:endCxn id="23" idx="3"/>
          </p:cNvCxnSpPr>
          <p:nvPr/>
        </p:nvCxnSpPr>
        <p:spPr>
          <a:xfrm flipH="1">
            <a:off x="8132167" y="3317532"/>
            <a:ext cx="1093849" cy="11399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3" idx="1"/>
          </p:cNvCxnSpPr>
          <p:nvPr/>
        </p:nvCxnSpPr>
        <p:spPr>
          <a:xfrm flipH="1">
            <a:off x="3176057" y="3328931"/>
            <a:ext cx="742646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7" idx="1"/>
            <a:endCxn id="23" idx="3"/>
          </p:cNvCxnSpPr>
          <p:nvPr/>
        </p:nvCxnSpPr>
        <p:spPr>
          <a:xfrm rot="10800000">
            <a:off x="8132168" y="3328932"/>
            <a:ext cx="1093849" cy="1473345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Flowchart: Magnetic Disk 106"/>
          <p:cNvSpPr/>
          <p:nvPr/>
        </p:nvSpPr>
        <p:spPr>
          <a:xfrm>
            <a:off x="10108708" y="5699646"/>
            <a:ext cx="1026550" cy="100951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107" idx="1"/>
            <a:endCxn id="77" idx="2"/>
          </p:cNvCxnSpPr>
          <p:nvPr/>
        </p:nvCxnSpPr>
        <p:spPr>
          <a:xfrm flipV="1">
            <a:off x="10621983" y="5389650"/>
            <a:ext cx="0" cy="309996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7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Straight Connector 120"/>
          <p:cNvCxnSpPr/>
          <p:nvPr/>
        </p:nvCxnSpPr>
        <p:spPr>
          <a:xfrm flipH="1">
            <a:off x="0" y="1688123"/>
            <a:ext cx="1219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13808" y="7338282"/>
            <a:ext cx="2856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Visual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Cloud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Client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18703" y="5293409"/>
            <a:ext cx="4213464" cy="1216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Storage Manager</a:t>
            </a:r>
          </a:p>
        </p:txBody>
      </p:sp>
      <p:cxnSp>
        <p:nvCxnSpPr>
          <p:cNvPr id="94" name="Straight Arrow Connector 93"/>
          <p:cNvCxnSpPr>
            <a:stCxn id="9" idx="0"/>
            <a:endCxn id="23" idx="2"/>
          </p:cNvCxnSpPr>
          <p:nvPr/>
        </p:nvCxnSpPr>
        <p:spPr>
          <a:xfrm flipV="1">
            <a:off x="6025435" y="3916718"/>
            <a:ext cx="0" cy="137669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6109319" y="4696999"/>
                <a:ext cx="2559932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𝑏𝑖𝑡𝑟𝑎𝑡𝑒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19" y="4696999"/>
                <a:ext cx="2559932" cy="645048"/>
              </a:xfrm>
              <a:prstGeom prst="rect">
                <a:avLst/>
              </a:prstGeom>
              <a:blipFill>
                <a:blip r:embed="rId2"/>
                <a:stretch>
                  <a:fillRect l="-3571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918703" y="2741144"/>
            <a:ext cx="4213464" cy="1175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Fragment Server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55740" y="2741970"/>
            <a:ext cx="2920315" cy="3323145"/>
            <a:chOff x="317155" y="2504449"/>
            <a:chExt cx="2920315" cy="3323145"/>
          </a:xfrm>
        </p:grpSpPr>
        <p:sp>
          <p:nvSpPr>
            <p:cNvPr id="24" name="Rectangle 23"/>
            <p:cNvSpPr/>
            <p:nvPr/>
          </p:nvSpPr>
          <p:spPr>
            <a:xfrm>
              <a:off x="317155" y="2504449"/>
              <a:ext cx="2920315" cy="3323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3600" dirty="0"/>
                <a:t>Prediction Engine</a:t>
              </a:r>
            </a:p>
          </p:txBody>
        </p:sp>
        <p:grpSp>
          <p:nvGrpSpPr>
            <p:cNvPr id="22" name="Group 21"/>
            <p:cNvGrpSpPr>
              <a:grpSpLocks noChangeAspect="1"/>
            </p:cNvGrpSpPr>
            <p:nvPr/>
          </p:nvGrpSpPr>
          <p:grpSpPr>
            <a:xfrm>
              <a:off x="819687" y="3944372"/>
              <a:ext cx="1915250" cy="1635459"/>
              <a:chOff x="5565744" y="-543937"/>
              <a:chExt cx="3031720" cy="258882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067437" y="-543937"/>
                <a:ext cx="2530027" cy="2075632"/>
                <a:chOff x="3365889" y="3397647"/>
                <a:chExt cx="2530027" cy="2075632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3365889" y="3397647"/>
                  <a:ext cx="2530027" cy="20756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998396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630903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3365890" y="4089524"/>
                  <a:ext cx="25300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3391874" y="4768344"/>
                  <a:ext cx="2504042" cy="130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263410" y="3419026"/>
                  <a:ext cx="0" cy="20542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5816590" y="-287339"/>
                <a:ext cx="2530027" cy="2075632"/>
                <a:chOff x="3365889" y="3397647"/>
                <a:chExt cx="2530027" cy="207563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3365889" y="3397647"/>
                  <a:ext cx="2530027" cy="20756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998396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4630903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3365890" y="4089524"/>
                  <a:ext cx="25300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3391874" y="4768344"/>
                  <a:ext cx="2504042" cy="130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5263410" y="3419026"/>
                  <a:ext cx="0" cy="20542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5565744" y="-30740"/>
                <a:ext cx="2530027" cy="2075632"/>
                <a:chOff x="3365889" y="3397647"/>
                <a:chExt cx="2530027" cy="2075632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3365889" y="3397647"/>
                  <a:ext cx="2530027" cy="20756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3998396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630903" y="3397647"/>
                  <a:ext cx="0" cy="2075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3365890" y="4089524"/>
                  <a:ext cx="25300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3391874" y="4768344"/>
                  <a:ext cx="2504042" cy="130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5263410" y="3419026"/>
                  <a:ext cx="0" cy="20542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Arrow Connector 47"/>
              <p:cNvCxnSpPr/>
              <p:nvPr/>
            </p:nvCxnSpPr>
            <p:spPr>
              <a:xfrm>
                <a:off x="5877138" y="1007076"/>
                <a:ext cx="1920240" cy="79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5782422" y="915637"/>
                <a:ext cx="178258" cy="1828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45136" y="839818"/>
                <a:ext cx="268764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1" name="Connector: Elbow 50"/>
              <p:cNvCxnSpPr>
                <a:stCxn id="50" idx="2"/>
                <a:endCxn id="52" idx="3"/>
              </p:cNvCxnSpPr>
              <p:nvPr/>
            </p:nvCxnSpPr>
            <p:spPr>
              <a:xfrm rot="5400000">
                <a:off x="6468215" y="409405"/>
                <a:ext cx="705682" cy="1916925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5737169" y="1633104"/>
                <a:ext cx="125424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801375" y="229198"/>
                <a:ext cx="125424" cy="74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881079" y="576225"/>
                <a:ext cx="45719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76015" y="1258881"/>
                <a:ext cx="45719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796309" y="1256779"/>
                <a:ext cx="125424" cy="897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7" name="Connector: Elbow 79"/>
              <p:cNvCxnSpPr>
                <a:stCxn id="52" idx="3"/>
                <a:endCxn id="56" idx="2"/>
              </p:cNvCxnSpPr>
              <p:nvPr/>
            </p:nvCxnSpPr>
            <p:spPr>
              <a:xfrm flipH="1" flipV="1">
                <a:off x="5859021" y="1346485"/>
                <a:ext cx="3572" cy="3742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5801241" y="674197"/>
                <a:ext cx="125424" cy="7767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9" name="Connector: Curved 58"/>
              <p:cNvCxnSpPr>
                <a:stCxn id="55" idx="1"/>
                <a:endCxn id="54" idx="1"/>
              </p:cNvCxnSpPr>
              <p:nvPr/>
            </p:nvCxnSpPr>
            <p:spPr>
              <a:xfrm rot="10800000" flipH="1">
                <a:off x="5876015" y="663829"/>
                <a:ext cx="5064" cy="682656"/>
              </a:xfrm>
              <a:prstGeom prst="curvedConnector3">
                <a:avLst>
                  <a:gd name="adj1" fmla="val -4514218"/>
                </a:avLst>
              </a:prstGeom>
              <a:ln w="381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79"/>
              <p:cNvCxnSpPr>
                <a:stCxn id="58" idx="0"/>
                <a:endCxn id="53" idx="2"/>
              </p:cNvCxnSpPr>
              <p:nvPr/>
            </p:nvCxnSpPr>
            <p:spPr>
              <a:xfrm flipV="1">
                <a:off x="5863953" y="303743"/>
                <a:ext cx="134" cy="3704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62" idx="3"/>
              </p:cNvCxnSpPr>
              <p:nvPr/>
            </p:nvCxnSpPr>
            <p:spPr>
              <a:xfrm>
                <a:off x="5849139" y="316803"/>
                <a:ext cx="1997766" cy="9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5803420" y="229199"/>
                <a:ext cx="45719" cy="1752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73" name="Rectangle 72"/>
          <p:cNvSpPr/>
          <p:nvPr/>
        </p:nvSpPr>
        <p:spPr>
          <a:xfrm>
            <a:off x="9226016" y="2730158"/>
            <a:ext cx="2791934" cy="1174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3600" dirty="0"/>
              <a:t>Query Engine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891050" y="1429346"/>
            <a:ext cx="0" cy="132588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894644" y="1956514"/>
            <a:ext cx="1284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Fragments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226016" y="4214902"/>
            <a:ext cx="2791934" cy="1174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3600" dirty="0"/>
              <a:t>Ingest Pipeline</a:t>
            </a:r>
          </a:p>
        </p:txBody>
      </p:sp>
      <p:cxnSp>
        <p:nvCxnSpPr>
          <p:cNvPr id="80" name="Straight Arrow Connector 79"/>
          <p:cNvCxnSpPr>
            <a:stCxn id="73" idx="1"/>
            <a:endCxn id="23" idx="3"/>
          </p:cNvCxnSpPr>
          <p:nvPr/>
        </p:nvCxnSpPr>
        <p:spPr>
          <a:xfrm flipH="1">
            <a:off x="8132167" y="3317532"/>
            <a:ext cx="1093849" cy="11399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3" idx="1"/>
          </p:cNvCxnSpPr>
          <p:nvPr/>
        </p:nvCxnSpPr>
        <p:spPr>
          <a:xfrm flipH="1">
            <a:off x="3176057" y="3328931"/>
            <a:ext cx="742646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138382" y="2744361"/>
            <a:ext cx="1774106" cy="4279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5161345" y="1429346"/>
            <a:ext cx="0" cy="1325880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888637" y="1741071"/>
            <a:ext cx="2235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Fragment Manifest</a:t>
            </a:r>
          </a:p>
          <a:p>
            <a:pPr algn="r"/>
            <a:r>
              <a:rPr lang="en-US" sz="2000" dirty="0"/>
              <a:t>Current Time</a:t>
            </a:r>
          </a:p>
          <a:p>
            <a:pPr algn="r"/>
            <a:r>
              <a:rPr lang="en-US" sz="2000" dirty="0"/>
              <a:t>Current Orientation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568946" y="248936"/>
            <a:ext cx="2912977" cy="1174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r>
              <a:rPr lang="en-US" sz="3600" dirty="0"/>
              <a:t>      Client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104973" y="247565"/>
            <a:ext cx="2912977" cy="1174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3600" dirty="0"/>
              <a:t>Local Cache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5"/>
              <p:cNvSpPr/>
              <p:nvPr/>
            </p:nvSpPr>
            <p:spPr>
              <a:xfrm>
                <a:off x="267616" y="247565"/>
                <a:ext cx="2912977" cy="11747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3600" dirty="0"/>
                  <a:t>Stitcher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6" y="247565"/>
                <a:ext cx="2912977" cy="1174748"/>
              </a:xfrm>
              <a:prstGeom prst="rect">
                <a:avLst/>
              </a:prstGeom>
              <a:blipFill>
                <a:blip r:embed="rId3"/>
                <a:stretch>
                  <a:fillRect t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Shape 223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9842" y="549452"/>
            <a:ext cx="607746" cy="6007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Straight Arrow Connector 97"/>
          <p:cNvCxnSpPr>
            <a:stCxn id="77" idx="1"/>
            <a:endCxn id="23" idx="3"/>
          </p:cNvCxnSpPr>
          <p:nvPr/>
        </p:nvCxnSpPr>
        <p:spPr>
          <a:xfrm rot="10800000">
            <a:off x="8132168" y="3328932"/>
            <a:ext cx="1093849" cy="1473345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Flowchart: Magnetic Disk 106"/>
          <p:cNvSpPr/>
          <p:nvPr/>
        </p:nvSpPr>
        <p:spPr>
          <a:xfrm>
            <a:off x="10108708" y="5699646"/>
            <a:ext cx="1026550" cy="100951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>
            <a:stCxn id="107" idx="1"/>
            <a:endCxn id="77" idx="2"/>
          </p:cNvCxnSpPr>
          <p:nvPr/>
        </p:nvCxnSpPr>
        <p:spPr>
          <a:xfrm flipV="1">
            <a:off x="10621983" y="5389650"/>
            <a:ext cx="0" cy="309996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2" idx="1"/>
            <a:endCxn id="96" idx="3"/>
          </p:cNvCxnSpPr>
          <p:nvPr/>
        </p:nvCxnSpPr>
        <p:spPr>
          <a:xfrm flipH="1" flipV="1">
            <a:off x="3180593" y="834939"/>
            <a:ext cx="1388353" cy="137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2" idx="3"/>
            <a:endCxn id="93" idx="1"/>
          </p:cNvCxnSpPr>
          <p:nvPr/>
        </p:nvCxnSpPr>
        <p:spPr>
          <a:xfrm flipV="1">
            <a:off x="7481923" y="834939"/>
            <a:ext cx="1623050" cy="1371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3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42" t="1" r="4344" b="-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0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42" t="1" r="4344" b="-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48000" y="0"/>
            <a:ext cx="0" cy="6858000"/>
          </a:xfrm>
          <a:prstGeom prst="line">
            <a:avLst/>
          </a:prstGeom>
          <a:ln w="7302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0"/>
            <a:endCxn id="2" idx="2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7302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0" y="0"/>
            <a:ext cx="0" cy="6858000"/>
          </a:xfrm>
          <a:prstGeom prst="line">
            <a:avLst/>
          </a:prstGeom>
          <a:ln w="7302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2286000"/>
            <a:ext cx="12191999" cy="0"/>
          </a:xfrm>
          <a:prstGeom prst="line">
            <a:avLst/>
          </a:prstGeom>
          <a:ln w="7302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4572000"/>
            <a:ext cx="12191999" cy="0"/>
          </a:xfrm>
          <a:prstGeom prst="line">
            <a:avLst/>
          </a:prstGeom>
          <a:ln w="7302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5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42" t="1" r="4344" b="-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Frequently Viewed</a:t>
                </a:r>
              </a:p>
              <a:p>
                <a:pPr algn="ctr"/>
                <a:r>
                  <a:rPr lang="en-US" sz="2400" dirty="0"/>
                  <a:t>Bitrate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15,000 </m:t>
                    </m:r>
                  </m:oMath>
                </a14:m>
                <a:r>
                  <a:rPr lang="en-US" sz="2000" dirty="0"/>
                  <a:t>kbps</a:t>
                </a:r>
                <a:endParaRPr lang="en-US" sz="28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blipFill>
                <a:blip r:embed="rId3"/>
                <a:stretch>
                  <a:fillRect l="-1594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" idx="0"/>
              <a:endCxn id="2" idx="2"/>
            </p:cNvCxnSpPr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2286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572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50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42" t="1" r="4344" b="-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Frequently Viewed</a:t>
                </a:r>
              </a:p>
              <a:p>
                <a:pPr algn="ctr"/>
                <a:r>
                  <a:rPr lang="en-US" sz="2400" dirty="0"/>
                  <a:t>Bitrate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15,000 </m:t>
                    </m:r>
                  </m:oMath>
                </a14:m>
                <a:r>
                  <a:rPr lang="en-US" sz="2000" dirty="0"/>
                  <a:t>kbps</a:t>
                </a:r>
                <a:endParaRPr lang="en-US" sz="28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blipFill>
                <a:blip r:embed="rId3"/>
                <a:stretch>
                  <a:fillRect l="-1594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048002" y="2317651"/>
                <a:ext cx="3047999" cy="2222696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Current Orientation</a:t>
                </a:r>
              </a:p>
              <a:p>
                <a:pPr algn="ctr"/>
                <a:r>
                  <a:rPr lang="en-US" sz="2400" dirty="0"/>
                  <a:t>Bitrate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15,000 </m:t>
                    </m:r>
                  </m:oMath>
                </a14:m>
                <a:r>
                  <a:rPr lang="en-US" sz="2000" dirty="0"/>
                  <a:t>kbps</a:t>
                </a:r>
                <a:endParaRPr lang="en-US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2" y="2317651"/>
                <a:ext cx="3047999" cy="2222696"/>
              </a:xfrm>
              <a:prstGeom prst="rect">
                <a:avLst/>
              </a:prstGeom>
              <a:blipFill>
                <a:blip r:embed="rId4"/>
                <a:stretch>
                  <a:fillRect l="-2789" r="-2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" idx="0"/>
              <a:endCxn id="2" idx="2"/>
            </p:cNvCxnSpPr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2286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572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47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42" t="1" r="4344" b="-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Frequently Viewed</a:t>
                </a:r>
              </a:p>
              <a:p>
                <a:pPr algn="ctr"/>
                <a:r>
                  <a:rPr lang="en-US" sz="2400" dirty="0"/>
                  <a:t>Bitrate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15,000 </m:t>
                    </m:r>
                  </m:oMath>
                </a14:m>
                <a:r>
                  <a:rPr lang="en-US" sz="2000" dirty="0"/>
                  <a:t>kbps</a:t>
                </a:r>
                <a:endParaRPr lang="en-US" sz="28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blipFill>
                <a:blip r:embed="rId3"/>
                <a:stretch>
                  <a:fillRect l="-1594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048002" y="2317651"/>
                <a:ext cx="3047999" cy="2222696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Current Orientation</a:t>
                </a:r>
              </a:p>
              <a:p>
                <a:pPr algn="ctr"/>
                <a:r>
                  <a:rPr lang="en-US" sz="2400" dirty="0"/>
                  <a:t>Bitrate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15,000 </m:t>
                    </m:r>
                  </m:oMath>
                </a14:m>
                <a:r>
                  <a:rPr lang="en-US" sz="2000" dirty="0"/>
                  <a:t>kbps</a:t>
                </a:r>
                <a:endParaRPr lang="en-US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2" y="2317651"/>
                <a:ext cx="3047999" cy="2222696"/>
              </a:xfrm>
              <a:prstGeom prst="rect">
                <a:avLst/>
              </a:prstGeom>
              <a:blipFill>
                <a:blip r:embed="rId4"/>
                <a:stretch>
                  <a:fillRect l="-2789" r="-2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0" y="2317651"/>
            <a:ext cx="3047999" cy="2222696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Adjacent Fragment</a:t>
            </a:r>
          </a:p>
          <a:p>
            <a:pPr algn="ctr"/>
            <a:r>
              <a:rPr lang="en-US" sz="2800" dirty="0"/>
              <a:t>Bitrate = 500 kbps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" idx="0"/>
              <a:endCxn id="2" idx="2"/>
            </p:cNvCxnSpPr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2286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572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7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42" t="1" r="4344" b="-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Frequently Viewed</a:t>
                </a:r>
              </a:p>
              <a:p>
                <a:pPr algn="ctr"/>
                <a:r>
                  <a:rPr lang="en-US" sz="2400" dirty="0"/>
                  <a:t>Bitrate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15,000 </m:t>
                    </m:r>
                  </m:oMath>
                </a14:m>
                <a:r>
                  <a:rPr lang="en-US" sz="2000" dirty="0"/>
                  <a:t>kbps</a:t>
                </a:r>
                <a:endParaRPr lang="en-US" sz="28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blipFill>
                <a:blip r:embed="rId3"/>
                <a:stretch>
                  <a:fillRect l="-1594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048002" y="2317651"/>
                <a:ext cx="3047999" cy="2222696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Current Orientation</a:t>
                </a:r>
              </a:p>
              <a:p>
                <a:pPr algn="ctr"/>
                <a:r>
                  <a:rPr lang="en-US" sz="2400" dirty="0"/>
                  <a:t>Bitrate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15,000 </m:t>
                    </m:r>
                  </m:oMath>
                </a14:m>
                <a:r>
                  <a:rPr lang="en-US" sz="2000" dirty="0"/>
                  <a:t>kbps</a:t>
                </a:r>
                <a:endParaRPr lang="en-US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2" y="2317651"/>
                <a:ext cx="3047999" cy="2222696"/>
              </a:xfrm>
              <a:prstGeom prst="rect">
                <a:avLst/>
              </a:prstGeom>
              <a:blipFill>
                <a:blip r:embed="rId4"/>
                <a:stretch>
                  <a:fillRect l="-2789" r="-2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0" y="2317651"/>
            <a:ext cx="3047999" cy="2222696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Adjacent Fragment</a:t>
            </a:r>
          </a:p>
          <a:p>
            <a:pPr algn="ctr"/>
            <a:r>
              <a:rPr lang="en-US" sz="2800" dirty="0"/>
              <a:t>Bitrate = 500 kbps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0" y="63305"/>
            <a:ext cx="3048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one looks </a:t>
            </a:r>
          </a:p>
          <a:p>
            <a:pPr algn="ctr"/>
            <a:r>
              <a:rPr lang="en-US" sz="2800" dirty="0"/>
              <a:t>at the ceiling!</a:t>
            </a:r>
          </a:p>
          <a:p>
            <a:pPr algn="ctr"/>
            <a:r>
              <a:rPr lang="en-US" sz="2800" dirty="0"/>
              <a:t>Bitrate = 10 kbps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" idx="0"/>
              <a:endCxn id="2" idx="2"/>
            </p:cNvCxnSpPr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2286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572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779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42" t="1" r="4344" b="-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Frequently Viewed</a:t>
                </a:r>
              </a:p>
              <a:p>
                <a:pPr algn="ctr"/>
                <a:r>
                  <a:rPr lang="en-US" sz="2400" dirty="0"/>
                  <a:t>Bitrate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15,000 </m:t>
                    </m:r>
                  </m:oMath>
                </a14:m>
                <a:r>
                  <a:rPr lang="en-US" sz="2000" dirty="0"/>
                  <a:t>kbps</a:t>
                </a:r>
                <a:endParaRPr lang="en-US" sz="28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5999"/>
                <a:ext cx="3048000" cy="2286000"/>
              </a:xfrm>
              <a:prstGeom prst="rect">
                <a:avLst/>
              </a:prstGeom>
              <a:blipFill>
                <a:blip r:embed="rId3"/>
                <a:stretch>
                  <a:fillRect l="-1594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048002" y="2317651"/>
                <a:ext cx="3047999" cy="2222696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Current Orientation</a:t>
                </a:r>
              </a:p>
              <a:p>
                <a:pPr algn="ctr"/>
                <a:r>
                  <a:rPr lang="en-US" sz="2400" dirty="0"/>
                  <a:t>Bitrate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15,000 </m:t>
                    </m:r>
                  </m:oMath>
                </a14:m>
                <a:r>
                  <a:rPr lang="en-US" sz="2000" dirty="0"/>
                  <a:t>kbps</a:t>
                </a:r>
                <a:endParaRPr lang="en-US" sz="28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2" y="2317651"/>
                <a:ext cx="3047999" cy="2222696"/>
              </a:xfrm>
              <a:prstGeom prst="rect">
                <a:avLst/>
              </a:prstGeom>
              <a:blipFill>
                <a:blip r:embed="rId4"/>
                <a:stretch>
                  <a:fillRect l="-2789" r="-2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96000" y="2317651"/>
            <a:ext cx="3047999" cy="2222696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Adjacent Fragment</a:t>
            </a:r>
          </a:p>
          <a:p>
            <a:pPr algn="ctr"/>
            <a:r>
              <a:rPr lang="en-US" sz="2800" dirty="0"/>
              <a:t>Bitrate = 500 kbps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0" y="63305"/>
            <a:ext cx="3048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 one looks </a:t>
            </a:r>
          </a:p>
          <a:p>
            <a:pPr algn="ctr"/>
            <a:r>
              <a:rPr lang="en-US" sz="2800" dirty="0"/>
              <a:t>at the ceiling!</a:t>
            </a:r>
          </a:p>
          <a:p>
            <a:pPr algn="ctr"/>
            <a:r>
              <a:rPr lang="en-US" sz="2800" dirty="0"/>
              <a:t>Bitrate = 10 kbps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-1" y="4572001"/>
            <a:ext cx="3048000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Nonadjacent</a:t>
            </a:r>
          </a:p>
          <a:p>
            <a:pPr algn="ctr"/>
            <a:r>
              <a:rPr lang="en-US" sz="2800" dirty="0"/>
              <a:t>Bitrate = 10 kbps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3998" y="2317651"/>
            <a:ext cx="3047999" cy="2222696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048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2" idx="0"/>
              <a:endCxn id="2" idx="2"/>
            </p:cNvCxnSpPr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0" y="0"/>
              <a:ext cx="0" cy="685800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0" y="2286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0" y="4572000"/>
              <a:ext cx="12191999" cy="0"/>
            </a:xfrm>
            <a:prstGeom prst="line">
              <a:avLst/>
            </a:prstGeom>
            <a:ln w="73025" cmpd="dbl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942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7029885" y="633834"/>
            <a:ext cx="3873140" cy="2178641"/>
            <a:chOff x="-1" y="0"/>
            <a:chExt cx="12192001" cy="68580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4342" t="1" r="4344" b="-1"/>
            <a:stretch/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0" y="2285999"/>
              <a:ext cx="3048000" cy="2286000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15,000 kbps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048002" y="2317651"/>
              <a:ext cx="3047999" cy="2222696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15,000 kbps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96000" y="2317651"/>
              <a:ext cx="3047999" cy="222269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500 kbps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12192000" cy="2286000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63305"/>
              <a:ext cx="3048000" cy="22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10 kbps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4572001"/>
              <a:ext cx="12192000" cy="2286000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-1" y="4572001"/>
              <a:ext cx="3048000" cy="22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10 kbps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3998" y="2317651"/>
              <a:ext cx="3047999" cy="2222696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48000" y="0"/>
                <a:ext cx="0" cy="6858000"/>
              </a:xfrm>
              <a:prstGeom prst="line">
                <a:avLst/>
              </a:prstGeom>
              <a:ln w="73025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2" idx="0"/>
                <a:endCxn id="2" idx="2"/>
              </p:cNvCxnSpPr>
              <p:nvPr/>
            </p:nvCxnSpPr>
            <p:spPr>
              <a:xfrm>
                <a:off x="6096000" y="0"/>
                <a:ext cx="0" cy="6858000"/>
              </a:xfrm>
              <a:prstGeom prst="line">
                <a:avLst/>
              </a:prstGeom>
              <a:ln w="73025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 w="73025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0" y="2286000"/>
                <a:ext cx="12191999" cy="0"/>
              </a:xfrm>
              <a:prstGeom prst="line">
                <a:avLst/>
              </a:prstGeom>
              <a:ln w="73025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0" y="4572000"/>
                <a:ext cx="12191999" cy="0"/>
              </a:xfrm>
              <a:prstGeom prst="line">
                <a:avLst/>
              </a:prstGeom>
              <a:ln w="73025" cmpd="dbl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285881" y="633834"/>
            <a:ext cx="3873140" cy="2178641"/>
            <a:chOff x="-2" y="0"/>
            <a:chExt cx="12192001" cy="6858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/>
            <a:srcRect l="4342" t="1" r="4344" b="-1"/>
            <a:stretch/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-2" y="0"/>
              <a:ext cx="12192001" cy="6858000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15,000 kbps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10175" y="55432"/>
            <a:ext cx="503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Ordinary Video Transfer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51089" y="55432"/>
            <a:ext cx="503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Visual Cloud Transfer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85881" y="4457985"/>
            <a:ext cx="3873140" cy="900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Device</a:t>
            </a:r>
          </a:p>
        </p:txBody>
      </p:sp>
      <p:cxnSp>
        <p:nvCxnSpPr>
          <p:cNvPr id="38" name="Straight Arrow Connector 37"/>
          <p:cNvCxnSpPr>
            <a:stCxn id="20" idx="2"/>
            <a:endCxn id="36" idx="0"/>
          </p:cNvCxnSpPr>
          <p:nvPr/>
        </p:nvCxnSpPr>
        <p:spPr>
          <a:xfrm>
            <a:off x="3222451" y="2812475"/>
            <a:ext cx="0" cy="16455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29885" y="3184957"/>
            <a:ext cx="3873140" cy="9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Stitcher</a:t>
            </a:r>
            <a:endParaRPr lang="en-US" sz="4000" dirty="0"/>
          </a:p>
        </p:txBody>
      </p:sp>
      <p:cxnSp>
        <p:nvCxnSpPr>
          <p:cNvPr id="40" name="Straight Arrow Connector 39"/>
          <p:cNvCxnSpPr>
            <a:stCxn id="8" idx="2"/>
            <a:endCxn id="39" idx="0"/>
          </p:cNvCxnSpPr>
          <p:nvPr/>
        </p:nvCxnSpPr>
        <p:spPr>
          <a:xfrm>
            <a:off x="8966455" y="2812475"/>
            <a:ext cx="0" cy="372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029885" y="4457985"/>
            <a:ext cx="3873138" cy="9005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Device</a:t>
            </a:r>
          </a:p>
        </p:txBody>
      </p:sp>
      <p:cxnSp>
        <p:nvCxnSpPr>
          <p:cNvPr id="43" name="Straight Arrow Connector 42"/>
          <p:cNvCxnSpPr>
            <a:stCxn id="39" idx="2"/>
            <a:endCxn id="42" idx="0"/>
          </p:cNvCxnSpPr>
          <p:nvPr/>
        </p:nvCxnSpPr>
        <p:spPr>
          <a:xfrm flipH="1">
            <a:off x="8966454" y="4085503"/>
            <a:ext cx="1" cy="372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1612683" y="5659582"/>
                <a:ext cx="33638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~120</m:t>
                    </m:r>
                  </m:oMath>
                </a14:m>
                <a:r>
                  <a:rPr lang="en-US" sz="3200" dirty="0"/>
                  <a:t> MB / minute</a:t>
                </a: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83" y="5659582"/>
                <a:ext cx="3363806" cy="584775"/>
              </a:xfrm>
              <a:prstGeom prst="rect">
                <a:avLst/>
              </a:prstGeom>
              <a:blipFill>
                <a:blip r:embed="rId3"/>
                <a:stretch>
                  <a:fillRect t="-12500" r="-344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7460881" y="5659582"/>
                <a:ext cx="31361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en-US" sz="3200" dirty="0"/>
                  <a:t> MB / minute</a:t>
                </a:r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881" y="5659582"/>
                <a:ext cx="3136180" cy="584775"/>
              </a:xfrm>
              <a:prstGeom prst="rect">
                <a:avLst/>
              </a:prstGeom>
              <a:blipFill>
                <a:blip r:embed="rId4"/>
                <a:stretch>
                  <a:fillRect t="-12500" r="-369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3879273" y="-1177637"/>
            <a:ext cx="52300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Have to prorate visual cloud kbps :(</a:t>
            </a:r>
          </a:p>
        </p:txBody>
      </p:sp>
    </p:spTree>
    <p:extLst>
      <p:ext uri="{BB962C8B-B14F-4D97-AF65-F5344CB8AC3E}">
        <p14:creationId xmlns:p14="http://schemas.microsoft.com/office/powerpoint/2010/main" val="217572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9" name="Rectangle 6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s://s-media-cache-ak0.pinimg.com/564x/a3/74/68/a3746885b4c95a70045888111ebba9d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8" b="34419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06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488873" y="3034145"/>
            <a:ext cx="310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Spatial prediction</a:t>
            </a:r>
          </a:p>
        </p:txBody>
      </p:sp>
    </p:spTree>
    <p:extLst>
      <p:ext uri="{BB962C8B-B14F-4D97-AF65-F5344CB8AC3E}">
        <p14:creationId xmlns:p14="http://schemas.microsoft.com/office/powerpoint/2010/main" val="381232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7" y="3644385"/>
            <a:ext cx="2206943" cy="2645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4486"/>
          <a:stretch/>
        </p:blipFill>
        <p:spPr>
          <a:xfrm>
            <a:off x="239677" y="2908998"/>
            <a:ext cx="2206943" cy="12014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6432" y="3864879"/>
            <a:ext cx="1733432" cy="435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H.264</a:t>
            </a:r>
          </a:p>
        </p:txBody>
      </p:sp>
      <p:pic>
        <p:nvPicPr>
          <p:cNvPr id="5" name="Picture 2" descr="https://lh3.googleusercontent.com/-rEOy9dzxMTA/V4TvR8QVDiI/AAAAAAAABDw/seoZcdXrL5UL3by-Gesv0MMCNn7v0ePRQ/w671-h182/TileDB%2BGenomicsDB%2BDownloa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11087" r="55149" b="9954"/>
          <a:stretch/>
        </p:blipFill>
        <p:spPr bwMode="auto">
          <a:xfrm>
            <a:off x="350210" y="4674899"/>
            <a:ext cx="1985876" cy="10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s.iconarchive.com/icons/paomedia/small-n-flat/1024/file-video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1" y="115663"/>
            <a:ext cx="1659134" cy="16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/>
          <p:cNvSpPr/>
          <p:nvPr/>
        </p:nvSpPr>
        <p:spPr>
          <a:xfrm rot="5400000">
            <a:off x="1068827" y="1974859"/>
            <a:ext cx="548640" cy="7374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683376" y="218784"/>
            <a:ext cx="682514" cy="6335400"/>
          </a:xfrm>
          <a:prstGeom prst="leftBrace">
            <a:avLst>
              <a:gd name="adj1" fmla="val 95513"/>
              <a:gd name="adj2" fmla="val 7204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0041973" y="3354118"/>
                <a:ext cx="2053294" cy="198940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TileDB</a:t>
                </a: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Fragment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∈[0,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(H.264 Encoded)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973" y="3354118"/>
                <a:ext cx="2053294" cy="19894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092741" y="782247"/>
                <a:ext cx="2053294" cy="1089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(1, 0, 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41" y="782247"/>
                <a:ext cx="2053294" cy="10894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429094" y="115663"/>
            <a:ext cx="677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Contiguous H.264-Encoded </a:t>
            </a:r>
            <a:r>
              <a:rPr lang="en-US" sz="2800" dirty="0" err="1"/>
              <a:t>TileDB</a:t>
            </a:r>
            <a:r>
              <a:rPr lang="en-US" sz="2800" dirty="0"/>
              <a:t> Fragments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988679" y="782247"/>
                <a:ext cx="2053294" cy="1089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(1, 3, 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679" y="782247"/>
                <a:ext cx="2053294" cy="10894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/>
          <a:srcRect l="20745" t="28953" r="29573" b="24865"/>
          <a:stretch/>
        </p:blipFill>
        <p:spPr>
          <a:xfrm rot="16200000">
            <a:off x="7205407" y="1017148"/>
            <a:ext cx="723900" cy="605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5092741" y="2000738"/>
                <a:ext cx="2053294" cy="1089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(0, 0, 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41" y="2000738"/>
                <a:ext cx="2053294" cy="10894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7988679" y="2000738"/>
                <a:ext cx="2053294" cy="1089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(0, 3, 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679" y="2000738"/>
                <a:ext cx="2053294" cy="10894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/>
          <a:srcRect l="20745" t="28953" r="29573" b="24865"/>
          <a:stretch/>
        </p:blipFill>
        <p:spPr>
          <a:xfrm rot="16200000">
            <a:off x="7205407" y="2235639"/>
            <a:ext cx="723900" cy="605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5092741" y="3219229"/>
                <a:ext cx="2053294" cy="1089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(2, 0, 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41" y="3219229"/>
                <a:ext cx="2053294" cy="10894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7988679" y="3219229"/>
                <a:ext cx="2053294" cy="1089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(2, 3, 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679" y="3219229"/>
                <a:ext cx="2053294" cy="10894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/>
          <a:srcRect l="20745" t="28953" r="29573" b="24865"/>
          <a:stretch/>
        </p:blipFill>
        <p:spPr>
          <a:xfrm rot="16200000">
            <a:off x="7205407" y="3454130"/>
            <a:ext cx="723900" cy="6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3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3325091"/>
            <a:ext cx="3306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Ideally a video with two bubbles</a:t>
            </a:r>
          </a:p>
          <a:p>
            <a:r>
              <a:rPr lang="en-US" dirty="0"/>
              <a:t>And painful switch therebetween</a:t>
            </a:r>
          </a:p>
        </p:txBody>
      </p:sp>
    </p:spTree>
    <p:extLst>
      <p:ext uri="{BB962C8B-B14F-4D97-AF65-F5344CB8AC3E}">
        <p14:creationId xmlns:p14="http://schemas.microsoft.com/office/powerpoint/2010/main" val="129265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04062" y="96982"/>
            <a:ext cx="48339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Adaptive Streaming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8713" y="158537"/>
            <a:ext cx="1554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Netflix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49482" y="5659582"/>
            <a:ext cx="100930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39598" y="5728854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79" y="3349013"/>
            <a:ext cx="2652748" cy="21427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94164" y="3703135"/>
            <a:ext cx="9825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</a:rPr>
              <a:t>500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</a:rPr>
              <a:t>kbps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021" y="3349013"/>
            <a:ext cx="2652748" cy="214277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561806" y="3703135"/>
            <a:ext cx="1018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</a:rPr>
              <a:t>1500</a:t>
            </a:r>
          </a:p>
          <a:p>
            <a:pPr algn="ctr"/>
            <a:r>
              <a:rPr lang="en-US" sz="3200" b="1" dirty="0">
                <a:solidFill>
                  <a:schemeClr val="accent6"/>
                </a:solidFill>
              </a:rPr>
              <a:t>kbps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664" y="3349013"/>
            <a:ext cx="2652748" cy="21427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329449" y="3703135"/>
            <a:ext cx="1018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100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kbps</a:t>
            </a:r>
          </a:p>
        </p:txBody>
      </p:sp>
      <p:cxnSp>
        <p:nvCxnSpPr>
          <p:cNvPr id="29" name="Straight Arrow Connector 28"/>
          <p:cNvCxnSpPr>
            <a:stCxn id="20" idx="0"/>
            <a:endCxn id="4" idx="2"/>
          </p:cNvCxnSpPr>
          <p:nvPr/>
        </p:nvCxnSpPr>
        <p:spPr>
          <a:xfrm flipV="1">
            <a:off x="2185753" y="866423"/>
            <a:ext cx="0" cy="24825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013568" y="1930746"/>
                <a:ext cx="22914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Fragment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’’]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@ 1500kbps</a:t>
                </a: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568" y="1930746"/>
                <a:ext cx="2291461" cy="830997"/>
              </a:xfrm>
              <a:prstGeom prst="rect">
                <a:avLst/>
              </a:prstGeom>
              <a:blipFill>
                <a:blip r:embed="rId3"/>
                <a:stretch>
                  <a:fillRect l="-345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4" idx="0"/>
            <a:endCxn id="4" idx="3"/>
          </p:cNvCxnSpPr>
          <p:nvPr/>
        </p:nvCxnSpPr>
        <p:spPr>
          <a:xfrm rot="16200000" flipV="1">
            <a:off x="3039828" y="435446"/>
            <a:ext cx="2836533" cy="299060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0742" y="1930746"/>
                <a:ext cx="214501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Fragment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@ 500kbps</a:t>
                </a: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" y="1930746"/>
                <a:ext cx="2145011" cy="830997"/>
              </a:xfrm>
              <a:prstGeom prst="rect">
                <a:avLst/>
              </a:prstGeom>
              <a:blipFill>
                <a:blip r:embed="rId4"/>
                <a:stretch>
                  <a:fillRect l="-454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0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145" y="1267691"/>
            <a:ext cx="757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encoding does not capture viewer orientation, which changes at runtime.</a:t>
            </a:r>
          </a:p>
        </p:txBody>
      </p:sp>
    </p:spTree>
    <p:extLst>
      <p:ext uri="{BB962C8B-B14F-4D97-AF65-F5344CB8AC3E}">
        <p14:creationId xmlns:p14="http://schemas.microsoft.com/office/powerpoint/2010/main" val="191363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145" y="1267691"/>
            <a:ext cx="434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one looks at the sky (NOLATS) conjecture</a:t>
            </a:r>
          </a:p>
        </p:txBody>
      </p:sp>
    </p:spTree>
    <p:extLst>
      <p:ext uri="{BB962C8B-B14F-4D97-AF65-F5344CB8AC3E}">
        <p14:creationId xmlns:p14="http://schemas.microsoft.com/office/powerpoint/2010/main" val="55244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506135" y="568768"/>
            <a:ext cx="1658178" cy="1234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3752605" y="2884450"/>
            <a:ext cx="2530027" cy="2075632"/>
            <a:chOff x="3365889" y="3397647"/>
            <a:chExt cx="2530027" cy="2075632"/>
          </a:xfrm>
        </p:grpSpPr>
        <p:sp>
          <p:nvSpPr>
            <p:cNvPr id="83" name="Rectangle 82"/>
            <p:cNvSpPr/>
            <p:nvPr/>
          </p:nvSpPr>
          <p:spPr>
            <a:xfrm>
              <a:off x="3365889" y="3397647"/>
              <a:ext cx="2530027" cy="20756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3998396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630903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365890" y="4089524"/>
              <a:ext cx="25300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3391874" y="4768344"/>
              <a:ext cx="2504042" cy="130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263410" y="3419026"/>
              <a:ext cx="0" cy="205425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7" y="3644385"/>
            <a:ext cx="2206943" cy="2645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4486"/>
          <a:stretch/>
        </p:blipFill>
        <p:spPr>
          <a:xfrm>
            <a:off x="239677" y="2908998"/>
            <a:ext cx="2206943" cy="1201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6432" y="3864879"/>
            <a:ext cx="1733432" cy="435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H.264</a:t>
            </a:r>
          </a:p>
        </p:txBody>
      </p:sp>
      <p:pic>
        <p:nvPicPr>
          <p:cNvPr id="2050" name="Picture 2" descr="https://lh3.googleusercontent.com/-rEOy9dzxMTA/V4TvR8QVDiI/AAAAAAAABDw/seoZcdXrL5UL3by-Gesv0MMCNn7v0ePRQ/w671-h182/TileDB%2BGenomicsDB%2BDownloa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11087" r="55149" b="9954"/>
          <a:stretch/>
        </p:blipFill>
        <p:spPr bwMode="auto">
          <a:xfrm>
            <a:off x="350210" y="4674899"/>
            <a:ext cx="1985876" cy="10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paomedia/small-n-flat/1024/file-video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1" y="115663"/>
            <a:ext cx="1659134" cy="16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/>
          <p:cNvSpPr/>
          <p:nvPr/>
        </p:nvSpPr>
        <p:spPr>
          <a:xfrm rot="5400000">
            <a:off x="1068827" y="1974859"/>
            <a:ext cx="548640" cy="7374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>
            <a:off x="2683376" y="218784"/>
            <a:ext cx="682514" cy="6335400"/>
          </a:xfrm>
          <a:prstGeom prst="leftBrace">
            <a:avLst>
              <a:gd name="adj1" fmla="val 95513"/>
              <a:gd name="adj2" fmla="val 7204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466823" y="568768"/>
            <a:ext cx="8392328" cy="1234957"/>
            <a:chOff x="3466823" y="381467"/>
            <a:chExt cx="8392328" cy="1234957"/>
          </a:xfrm>
        </p:grpSpPr>
        <p:sp>
          <p:nvSpPr>
            <p:cNvPr id="17" name="Rectangle 16"/>
            <p:cNvSpPr/>
            <p:nvPr/>
          </p:nvSpPr>
          <p:spPr>
            <a:xfrm>
              <a:off x="3506135" y="381467"/>
              <a:ext cx="8353016" cy="1234957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466823" y="1247092"/>
                  <a:ext cx="830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823" y="1247092"/>
                  <a:ext cx="83067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61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1019690" y="1247092"/>
                  <a:ext cx="8394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9690" y="1247092"/>
                  <a:ext cx="83946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56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Connector 21"/>
          <p:cNvCxnSpPr/>
          <p:nvPr/>
        </p:nvCxnSpPr>
        <p:spPr>
          <a:xfrm flipH="1">
            <a:off x="5164313" y="568768"/>
            <a:ext cx="10745" cy="123495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47341" y="568768"/>
            <a:ext cx="0" cy="123495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17944" y="568768"/>
            <a:ext cx="0" cy="123495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188547" y="568768"/>
            <a:ext cx="0" cy="124672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164313" y="1434393"/>
                <a:ext cx="900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313" y="1434393"/>
                <a:ext cx="900375" cy="369332"/>
              </a:xfrm>
              <a:prstGeom prst="rect">
                <a:avLst/>
              </a:prstGeom>
              <a:blipFill>
                <a:blip r:embed="rId8"/>
                <a:stretch>
                  <a:fillRect l="-54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5780939" y="5088260"/>
            <a:ext cx="684398" cy="62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352474" y="5677458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74" y="5677458"/>
                <a:ext cx="830677" cy="369332"/>
              </a:xfrm>
              <a:prstGeom prst="rect">
                <a:avLst/>
              </a:prstGeom>
              <a:blipFill>
                <a:blip r:embed="rId9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6374941" y="4779762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941" y="4779762"/>
                <a:ext cx="435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9" name="TextBox 2078"/>
          <p:cNvSpPr txBox="1"/>
          <p:nvPr/>
        </p:nvSpPr>
        <p:spPr>
          <a:xfrm>
            <a:off x="7321099" y="91115"/>
            <a:ext cx="962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Array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657062" y="2889493"/>
            <a:ext cx="618634" cy="685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3501758" y="3141048"/>
            <a:ext cx="2530027" cy="2075632"/>
            <a:chOff x="3365889" y="3397647"/>
            <a:chExt cx="2530027" cy="2075632"/>
          </a:xfrm>
        </p:grpSpPr>
        <p:sp>
          <p:nvSpPr>
            <p:cNvPr id="76" name="Rectangle 75"/>
            <p:cNvSpPr/>
            <p:nvPr/>
          </p:nvSpPr>
          <p:spPr>
            <a:xfrm>
              <a:off x="3365889" y="3397647"/>
              <a:ext cx="2530027" cy="20756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998396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630903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365890" y="4089524"/>
              <a:ext cx="25300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391874" y="4768344"/>
              <a:ext cx="2504042" cy="130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263410" y="3419026"/>
              <a:ext cx="0" cy="205425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/>
          <p:cNvSpPr/>
          <p:nvPr/>
        </p:nvSpPr>
        <p:spPr>
          <a:xfrm>
            <a:off x="5411697" y="3146092"/>
            <a:ext cx="618634" cy="685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64" name="Group 2063"/>
          <p:cNvGrpSpPr/>
          <p:nvPr/>
        </p:nvGrpSpPr>
        <p:grpSpPr>
          <a:xfrm>
            <a:off x="3250912" y="3397647"/>
            <a:ext cx="2530027" cy="2075632"/>
            <a:chOff x="3365889" y="3397647"/>
            <a:chExt cx="2530027" cy="2075632"/>
          </a:xfrm>
        </p:grpSpPr>
        <p:sp>
          <p:nvSpPr>
            <p:cNvPr id="25" name="Rectangle 24"/>
            <p:cNvSpPr/>
            <p:nvPr/>
          </p:nvSpPr>
          <p:spPr>
            <a:xfrm>
              <a:off x="3365889" y="3397647"/>
              <a:ext cx="2530027" cy="20756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998396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630903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365890" y="4089524"/>
              <a:ext cx="25300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391874" y="4768344"/>
              <a:ext cx="2504042" cy="130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263410" y="3419026"/>
              <a:ext cx="0" cy="205425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155369" y="3400190"/>
            <a:ext cx="622849" cy="6785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506136" y="1893971"/>
            <a:ext cx="1658178" cy="838221"/>
            <a:chOff x="3506136" y="1779668"/>
            <a:chExt cx="1658178" cy="838221"/>
          </a:xfrm>
        </p:grpSpPr>
        <p:sp>
          <p:nvSpPr>
            <p:cNvPr id="32" name="Arrow: Right 31"/>
            <p:cNvSpPr/>
            <p:nvPr/>
          </p:nvSpPr>
          <p:spPr>
            <a:xfrm rot="5400000">
              <a:off x="4022636" y="2086546"/>
              <a:ext cx="627164" cy="435522"/>
            </a:xfrm>
            <a:prstGeom prst="rightArrow">
              <a:avLst>
                <a:gd name="adj1" fmla="val 8327"/>
                <a:gd name="adj2" fmla="val 6673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e 35"/>
            <p:cNvSpPr/>
            <p:nvPr/>
          </p:nvSpPr>
          <p:spPr>
            <a:xfrm rot="16200000">
              <a:off x="4203942" y="1081862"/>
              <a:ext cx="262566" cy="1658178"/>
            </a:xfrm>
            <a:prstGeom prst="leftBrace">
              <a:avLst>
                <a:gd name="adj1" fmla="val 36912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 rot="16200000">
            <a:off x="6330086" y="3075430"/>
            <a:ext cx="1220422" cy="838466"/>
            <a:chOff x="3506135" y="1779669"/>
            <a:chExt cx="1220422" cy="838466"/>
          </a:xfrm>
        </p:grpSpPr>
        <p:sp>
          <p:nvSpPr>
            <p:cNvPr id="98" name="Arrow: Right 97"/>
            <p:cNvSpPr/>
            <p:nvPr/>
          </p:nvSpPr>
          <p:spPr>
            <a:xfrm rot="5400000">
              <a:off x="3797815" y="2086792"/>
              <a:ext cx="627164" cy="435522"/>
            </a:xfrm>
            <a:prstGeom prst="rightArrow">
              <a:avLst>
                <a:gd name="adj1" fmla="val 8327"/>
                <a:gd name="adj2" fmla="val 6673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Left Brace 98"/>
            <p:cNvSpPr/>
            <p:nvPr/>
          </p:nvSpPr>
          <p:spPr>
            <a:xfrm rot="16200000">
              <a:off x="3985063" y="1300741"/>
              <a:ext cx="262566" cy="1220422"/>
            </a:xfrm>
            <a:prstGeom prst="leftBrace">
              <a:avLst>
                <a:gd name="adj1" fmla="val 36912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7509129" y="2712508"/>
            <a:ext cx="618634" cy="685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509129" y="3659795"/>
            <a:ext cx="618634" cy="6851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504914" y="4607082"/>
            <a:ext cx="622849" cy="678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/>
          <a:srcRect l="20745" t="28953" r="29573" b="24865"/>
          <a:stretch/>
        </p:blipFill>
        <p:spPr>
          <a:xfrm>
            <a:off x="7476160" y="5455521"/>
            <a:ext cx="723900" cy="6053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8141636" y="2874481"/>
            <a:ext cx="10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Keyframe</a:t>
            </a:r>
          </a:p>
        </p:txBody>
      </p:sp>
      <p:grpSp>
        <p:nvGrpSpPr>
          <p:cNvPr id="109" name="Group 108"/>
          <p:cNvGrpSpPr/>
          <p:nvPr/>
        </p:nvGrpSpPr>
        <p:grpSpPr>
          <a:xfrm rot="16200000">
            <a:off x="7998028" y="3998015"/>
            <a:ext cx="3233256" cy="701614"/>
            <a:chOff x="1493301" y="1779670"/>
            <a:chExt cx="3233256" cy="701614"/>
          </a:xfrm>
        </p:grpSpPr>
        <p:sp>
          <p:nvSpPr>
            <p:cNvPr id="110" name="Arrow: Right 109"/>
            <p:cNvSpPr/>
            <p:nvPr/>
          </p:nvSpPr>
          <p:spPr>
            <a:xfrm rot="5400000">
              <a:off x="2896377" y="2055395"/>
              <a:ext cx="416256" cy="435522"/>
            </a:xfrm>
            <a:prstGeom prst="rightArrow">
              <a:avLst>
                <a:gd name="adj1" fmla="val 8327"/>
                <a:gd name="adj2" fmla="val 6673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/>
            <p:cNvSpPr/>
            <p:nvPr/>
          </p:nvSpPr>
          <p:spPr>
            <a:xfrm rot="16200000">
              <a:off x="2978646" y="294325"/>
              <a:ext cx="262566" cy="3233256"/>
            </a:xfrm>
            <a:prstGeom prst="leftBrace">
              <a:avLst>
                <a:gd name="adj1" fmla="val 36912"/>
                <a:gd name="adj2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0041973" y="3609384"/>
            <a:ext cx="2053294" cy="1478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TileDB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Fragment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(H.264 Encoded)</a:t>
            </a:r>
          </a:p>
        </p:txBody>
      </p:sp>
      <p:sp>
        <p:nvSpPr>
          <p:cNvPr id="52" name="TextBox 51"/>
          <p:cNvSpPr txBox="1"/>
          <p:nvPr/>
        </p:nvSpPr>
        <p:spPr>
          <a:xfrm rot="5400000">
            <a:off x="8416352" y="4160268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H.264 Encoder</a:t>
            </a:r>
          </a:p>
        </p:txBody>
      </p:sp>
    </p:spTree>
    <p:extLst>
      <p:ext uri="{BB962C8B-B14F-4D97-AF65-F5344CB8AC3E}">
        <p14:creationId xmlns:p14="http://schemas.microsoft.com/office/powerpoint/2010/main" val="144641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7" y="3644385"/>
            <a:ext cx="2206943" cy="2645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4486"/>
          <a:stretch/>
        </p:blipFill>
        <p:spPr>
          <a:xfrm>
            <a:off x="239677" y="2908998"/>
            <a:ext cx="2206943" cy="12014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6432" y="3864879"/>
            <a:ext cx="1733432" cy="4358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H.264</a:t>
            </a:r>
          </a:p>
        </p:txBody>
      </p:sp>
      <p:pic>
        <p:nvPicPr>
          <p:cNvPr id="5" name="Picture 2" descr="https://lh3.googleusercontent.com/-rEOy9dzxMTA/V4TvR8QVDiI/AAAAAAAABDw/seoZcdXrL5UL3by-Gesv0MMCNn7v0ePRQ/w671-h182/TileDB%2BGenomicsDB%2BDownloa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11087" r="55149" b="9954"/>
          <a:stretch/>
        </p:blipFill>
        <p:spPr bwMode="auto">
          <a:xfrm>
            <a:off x="350210" y="4674899"/>
            <a:ext cx="1985876" cy="10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icons.iconarchive.com/icons/paomedia/small-n-flat/1024/file-video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81" y="115663"/>
            <a:ext cx="1659134" cy="16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/>
          <p:cNvSpPr/>
          <p:nvPr/>
        </p:nvSpPr>
        <p:spPr>
          <a:xfrm rot="5400000">
            <a:off x="1068827" y="1974859"/>
            <a:ext cx="548640" cy="7374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2683376" y="218784"/>
            <a:ext cx="682514" cy="6335400"/>
          </a:xfrm>
          <a:prstGeom prst="leftBrace">
            <a:avLst>
              <a:gd name="adj1" fmla="val 95513"/>
              <a:gd name="adj2" fmla="val 7204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21574" y="115663"/>
            <a:ext cx="677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Contiguous H.264-Encoded </a:t>
            </a:r>
            <a:r>
              <a:rPr lang="en-US" sz="2800" dirty="0" err="1"/>
              <a:t>TileDB</a:t>
            </a:r>
            <a:r>
              <a:rPr lang="en-US" sz="2800" dirty="0"/>
              <a:t> Fragments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752605" y="2884450"/>
            <a:ext cx="2530027" cy="2075632"/>
            <a:chOff x="3365889" y="3397647"/>
            <a:chExt cx="2530027" cy="2075632"/>
          </a:xfrm>
        </p:grpSpPr>
        <p:sp>
          <p:nvSpPr>
            <p:cNvPr id="29" name="Rectangle 28"/>
            <p:cNvSpPr/>
            <p:nvPr/>
          </p:nvSpPr>
          <p:spPr>
            <a:xfrm>
              <a:off x="3365889" y="3397647"/>
              <a:ext cx="2530027" cy="20756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998396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30903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3365890" y="4089524"/>
              <a:ext cx="25300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391874" y="4768344"/>
              <a:ext cx="2504042" cy="130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63410" y="3419026"/>
              <a:ext cx="0" cy="205425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501758" y="3141048"/>
            <a:ext cx="2530027" cy="2075632"/>
            <a:chOff x="3365889" y="3397647"/>
            <a:chExt cx="2530027" cy="2075632"/>
          </a:xfrm>
        </p:grpSpPr>
        <p:sp>
          <p:nvSpPr>
            <p:cNvPr id="37" name="Rectangle 36"/>
            <p:cNvSpPr/>
            <p:nvPr/>
          </p:nvSpPr>
          <p:spPr>
            <a:xfrm>
              <a:off x="3365889" y="3397647"/>
              <a:ext cx="2530027" cy="20756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3998396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630903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365890" y="4089524"/>
              <a:ext cx="25300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391874" y="4768344"/>
              <a:ext cx="2504042" cy="130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263410" y="3419026"/>
              <a:ext cx="0" cy="205425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50912" y="3397647"/>
            <a:ext cx="2530027" cy="2075632"/>
            <a:chOff x="3365889" y="3397647"/>
            <a:chExt cx="2530027" cy="2075632"/>
          </a:xfrm>
        </p:grpSpPr>
        <p:sp>
          <p:nvSpPr>
            <p:cNvPr id="45" name="Rectangle 44"/>
            <p:cNvSpPr/>
            <p:nvPr/>
          </p:nvSpPr>
          <p:spPr>
            <a:xfrm>
              <a:off x="3365889" y="3397647"/>
              <a:ext cx="2530027" cy="20756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3998396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630903" y="3397647"/>
              <a:ext cx="0" cy="207563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365890" y="4089524"/>
              <a:ext cx="253002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391874" y="4768344"/>
              <a:ext cx="2504042" cy="1305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263410" y="3419026"/>
              <a:ext cx="0" cy="205425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3548017" y="4435463"/>
            <a:ext cx="1920240" cy="79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467590" y="4344024"/>
            <a:ext cx="178258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780939" y="5088260"/>
            <a:ext cx="684398" cy="62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5352474" y="5677458"/>
                <a:ext cx="830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74" y="5677458"/>
                <a:ext cx="830677" cy="369332"/>
              </a:xfrm>
              <a:prstGeom prst="rect">
                <a:avLst/>
              </a:prstGeom>
              <a:blipFill>
                <a:blip r:embed="rId6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6374941" y="4779762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941" y="4779762"/>
                <a:ext cx="4355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5330304" y="4268205"/>
            <a:ext cx="268764" cy="1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/>
          <p:cNvCxnSpPr>
            <a:stCxn id="65" idx="2"/>
            <a:endCxn id="70" idx="3"/>
          </p:cNvCxnSpPr>
          <p:nvPr/>
        </p:nvCxnSpPr>
        <p:spPr>
          <a:xfrm rot="5400000">
            <a:off x="4153383" y="3837792"/>
            <a:ext cx="705682" cy="191692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422337" y="5061491"/>
            <a:ext cx="125424" cy="1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486543" y="3656718"/>
            <a:ext cx="125424" cy="1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3566247" y="4004612"/>
            <a:ext cx="45719" cy="1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561183" y="4687268"/>
            <a:ext cx="45719" cy="175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481477" y="4685166"/>
            <a:ext cx="125424" cy="89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Elbow 79"/>
          <p:cNvCxnSpPr>
            <a:stCxn id="70" idx="3"/>
            <a:endCxn id="87" idx="2"/>
          </p:cNvCxnSpPr>
          <p:nvPr/>
        </p:nvCxnSpPr>
        <p:spPr>
          <a:xfrm flipH="1" flipV="1">
            <a:off x="3544189" y="4774872"/>
            <a:ext cx="3572" cy="37422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486409" y="4102584"/>
            <a:ext cx="125424" cy="77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Curved 76"/>
          <p:cNvCxnSpPr>
            <a:stCxn id="75" idx="1"/>
            <a:endCxn id="74" idx="1"/>
          </p:cNvCxnSpPr>
          <p:nvPr/>
        </p:nvCxnSpPr>
        <p:spPr>
          <a:xfrm rot="10800000" flipH="1">
            <a:off x="3561183" y="4092216"/>
            <a:ext cx="5064" cy="682656"/>
          </a:xfrm>
          <a:prstGeom prst="curvedConnector3">
            <a:avLst>
              <a:gd name="adj1" fmla="val -4514218"/>
            </a:avLst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79"/>
          <p:cNvCxnSpPr>
            <a:stCxn id="98" idx="0"/>
            <a:endCxn id="73" idx="2"/>
          </p:cNvCxnSpPr>
          <p:nvPr/>
        </p:nvCxnSpPr>
        <p:spPr>
          <a:xfrm flipV="1">
            <a:off x="3549121" y="3831926"/>
            <a:ext cx="134" cy="27065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3" idx="3"/>
          </p:cNvCxnSpPr>
          <p:nvPr/>
        </p:nvCxnSpPr>
        <p:spPr>
          <a:xfrm>
            <a:off x="3611967" y="3744322"/>
            <a:ext cx="1920106" cy="10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345646" y="772995"/>
            <a:ext cx="8727109" cy="1089414"/>
            <a:chOff x="3345646" y="772995"/>
            <a:chExt cx="8727109" cy="10894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3345646" y="772995"/>
                  <a:ext cx="1144056" cy="10894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(1, 0)</m:t>
                        </m:r>
                      </m:oMath>
                    </m:oMathPara>
                  </a14:m>
                  <a:endPara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646" y="772995"/>
                  <a:ext cx="1144056" cy="10894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/>
                <p:cNvSpPr/>
                <p:nvPr/>
              </p:nvSpPr>
              <p:spPr>
                <a:xfrm>
                  <a:off x="5112089" y="772995"/>
                  <a:ext cx="1144056" cy="10894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(1, 3)</m:t>
                        </m:r>
                      </m:oMath>
                    </m:oMathPara>
                  </a14:m>
                  <a:endPara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89" y="772995"/>
                  <a:ext cx="1144056" cy="108941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10"/>
            <a:srcRect l="20745" t="28953" r="29573" b="24865"/>
            <a:stretch/>
          </p:blipFill>
          <p:spPr>
            <a:xfrm rot="16200000">
              <a:off x="4438946" y="1015040"/>
              <a:ext cx="723900" cy="6053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/>
                <p:cNvSpPr/>
                <p:nvPr/>
              </p:nvSpPr>
              <p:spPr>
                <a:xfrm>
                  <a:off x="6251757" y="772995"/>
                  <a:ext cx="1144056" cy="10894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(2, 3)</m:t>
                        </m:r>
                      </m:oMath>
                    </m:oMathPara>
                  </a14:m>
                  <a:endPara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757" y="772995"/>
                  <a:ext cx="1144056" cy="108941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8018200" y="772995"/>
                  <a:ext cx="1144056" cy="10894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(2, 0)</m:t>
                        </m:r>
                      </m:oMath>
                    </m:oMathPara>
                  </a14:m>
                  <a:endPara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200" y="772995"/>
                  <a:ext cx="1144056" cy="108941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10"/>
            <a:srcRect l="20745" t="28953" r="29573" b="24865"/>
            <a:stretch/>
          </p:blipFill>
          <p:spPr>
            <a:xfrm rot="16200000">
              <a:off x="7345057" y="1015040"/>
              <a:ext cx="723900" cy="6053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/>
                <p:cNvSpPr/>
                <p:nvPr/>
              </p:nvSpPr>
              <p:spPr>
                <a:xfrm>
                  <a:off x="9162256" y="772995"/>
                  <a:ext cx="1144056" cy="10894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(0, 0)</m:t>
                        </m:r>
                      </m:oMath>
                    </m:oMathPara>
                  </a14:m>
                  <a:endPara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256" y="772995"/>
                  <a:ext cx="1144056" cy="10894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10928699" y="772995"/>
                  <a:ext cx="1144056" cy="10894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(0, 3)</m:t>
                        </m:r>
                      </m:oMath>
                    </m:oMathPara>
                  </a14:m>
                  <a:endPara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8699" y="772995"/>
                  <a:ext cx="1144056" cy="108941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10"/>
            <a:srcRect l="20745" t="28953" r="29573" b="24865"/>
            <a:stretch/>
          </p:blipFill>
          <p:spPr>
            <a:xfrm rot="16200000">
              <a:off x="10255556" y="1015040"/>
              <a:ext cx="723900" cy="605325"/>
            </a:xfrm>
            <a:prstGeom prst="rect">
              <a:avLst/>
            </a:prstGeom>
          </p:spPr>
        </p:pic>
      </p:grpSp>
      <p:grpSp>
        <p:nvGrpSpPr>
          <p:cNvPr id="125" name="Group 124"/>
          <p:cNvGrpSpPr/>
          <p:nvPr/>
        </p:nvGrpSpPr>
        <p:grpSpPr>
          <a:xfrm>
            <a:off x="7093127" y="2397224"/>
            <a:ext cx="4665768" cy="1326959"/>
            <a:chOff x="7093127" y="2397224"/>
            <a:chExt cx="4665768" cy="13269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417322" y="3262518"/>
                  <a:ext cx="43415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get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0,3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22" y="3262518"/>
                  <a:ext cx="4341573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2247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417322" y="2800853"/>
                  <a:ext cx="40891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get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22" y="2800853"/>
                  <a:ext cx="4089196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385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TextBox 113"/>
            <p:cNvSpPr txBox="1"/>
            <p:nvPr/>
          </p:nvSpPr>
          <p:spPr>
            <a:xfrm>
              <a:off x="7093127" y="2397224"/>
              <a:ext cx="34648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Fragment-aligned queries: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093127" y="4166284"/>
            <a:ext cx="4621333" cy="920742"/>
            <a:chOff x="7093127" y="4068717"/>
            <a:chExt cx="4621333" cy="920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7417322" y="4472202"/>
                  <a:ext cx="4297138" cy="517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accent4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get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𝑘𝑒𝑦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22" y="4472202"/>
                  <a:ext cx="4297138" cy="517257"/>
                </a:xfrm>
                <a:prstGeom prst="rect">
                  <a:avLst/>
                </a:prstGeom>
                <a:blipFill>
                  <a:blip r:embed="rId17"/>
                  <a:stretch>
                    <a:fillRect l="-2270" b="-2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/>
            <p:cNvSpPr txBox="1"/>
            <p:nvPr/>
          </p:nvSpPr>
          <p:spPr>
            <a:xfrm>
              <a:off x="7093127" y="4068717"/>
              <a:ext cx="3490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Keyframe-Aligned queries: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093127" y="5529126"/>
            <a:ext cx="4761307" cy="865294"/>
            <a:chOff x="7093127" y="5529126"/>
            <a:chExt cx="4761307" cy="8652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7417322" y="5932755"/>
                  <a:ext cx="443711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C00000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get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22" y="5932755"/>
                  <a:ext cx="4437112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2198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TextBox 123"/>
            <p:cNvSpPr txBox="1"/>
            <p:nvPr/>
          </p:nvSpPr>
          <p:spPr>
            <a:xfrm>
              <a:off x="7093127" y="5529126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Unaligned queries: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220037" y="7008517"/>
            <a:ext cx="3031720" cy="2588829"/>
            <a:chOff x="5565744" y="-543937"/>
            <a:chExt cx="3031720" cy="2588829"/>
          </a:xfrm>
        </p:grpSpPr>
        <p:grpSp>
          <p:nvGrpSpPr>
            <p:cNvPr id="129" name="Group 128"/>
            <p:cNvGrpSpPr/>
            <p:nvPr/>
          </p:nvGrpSpPr>
          <p:grpSpPr>
            <a:xfrm>
              <a:off x="6067437" y="-543937"/>
              <a:ext cx="2530027" cy="2075632"/>
              <a:chOff x="3365889" y="3397647"/>
              <a:chExt cx="2530027" cy="2075632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3365889" y="3397647"/>
                <a:ext cx="2530027" cy="2075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/>
              <p:cNvCxnSpPr/>
              <p:nvPr/>
            </p:nvCxnSpPr>
            <p:spPr>
              <a:xfrm>
                <a:off x="3998396" y="3397647"/>
                <a:ext cx="0" cy="2075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4630903" y="3397647"/>
                <a:ext cx="0" cy="2075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H="1">
                <a:off x="3365890" y="4089524"/>
                <a:ext cx="25300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3391874" y="4768344"/>
                <a:ext cx="2504042" cy="13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263410" y="3419026"/>
                <a:ext cx="0" cy="205425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/>
            <p:cNvGrpSpPr/>
            <p:nvPr/>
          </p:nvGrpSpPr>
          <p:grpSpPr>
            <a:xfrm>
              <a:off x="5816590" y="-287339"/>
              <a:ext cx="2530027" cy="2075632"/>
              <a:chOff x="3365889" y="3397647"/>
              <a:chExt cx="2530027" cy="2075632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365889" y="3397647"/>
                <a:ext cx="2530027" cy="2075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3998396" y="3397647"/>
                <a:ext cx="0" cy="2075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630903" y="3397647"/>
                <a:ext cx="0" cy="2075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>
                <a:off x="3365890" y="4089524"/>
                <a:ext cx="25300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H="1">
                <a:off x="3391874" y="4768344"/>
                <a:ext cx="2504042" cy="13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5263410" y="3419026"/>
                <a:ext cx="0" cy="205425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5565744" y="-30740"/>
              <a:ext cx="2530027" cy="2075632"/>
              <a:chOff x="3365889" y="3397647"/>
              <a:chExt cx="2530027" cy="2075632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3365889" y="3397647"/>
                <a:ext cx="2530027" cy="20756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3998396" y="3397647"/>
                <a:ext cx="0" cy="2075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4630903" y="3397647"/>
                <a:ext cx="0" cy="20756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3365890" y="4089524"/>
                <a:ext cx="25300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3391874" y="4768344"/>
                <a:ext cx="2504042" cy="1305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5263410" y="3419026"/>
                <a:ext cx="0" cy="205425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/>
            <p:nvPr/>
          </p:nvCxnSpPr>
          <p:spPr>
            <a:xfrm>
              <a:off x="5877138" y="1007076"/>
              <a:ext cx="1920240" cy="79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5782422" y="915637"/>
              <a:ext cx="178258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7645136" y="839818"/>
              <a:ext cx="268764" cy="175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Connector: Elbow 134"/>
            <p:cNvCxnSpPr>
              <a:stCxn id="134" idx="2"/>
              <a:endCxn id="136" idx="3"/>
            </p:cNvCxnSpPr>
            <p:nvPr/>
          </p:nvCxnSpPr>
          <p:spPr>
            <a:xfrm rot="5400000">
              <a:off x="6468215" y="409405"/>
              <a:ext cx="705682" cy="191692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5737169" y="1633104"/>
              <a:ext cx="125424" cy="175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801375" y="229198"/>
              <a:ext cx="125424" cy="745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881079" y="576225"/>
              <a:ext cx="45719" cy="175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876015" y="1258881"/>
              <a:ext cx="45719" cy="175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796309" y="1256779"/>
              <a:ext cx="125424" cy="897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Connector: Elbow 79"/>
            <p:cNvCxnSpPr>
              <a:stCxn id="136" idx="3"/>
              <a:endCxn id="140" idx="2"/>
            </p:cNvCxnSpPr>
            <p:nvPr/>
          </p:nvCxnSpPr>
          <p:spPr>
            <a:xfrm flipH="1" flipV="1">
              <a:off x="5859021" y="1346485"/>
              <a:ext cx="3572" cy="37422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/>
            <p:cNvSpPr/>
            <p:nvPr/>
          </p:nvSpPr>
          <p:spPr>
            <a:xfrm>
              <a:off x="5801241" y="674197"/>
              <a:ext cx="125424" cy="77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Connector: Curved 142"/>
            <p:cNvCxnSpPr>
              <a:stCxn id="139" idx="1"/>
              <a:endCxn id="138" idx="1"/>
            </p:cNvCxnSpPr>
            <p:nvPr/>
          </p:nvCxnSpPr>
          <p:spPr>
            <a:xfrm rot="10800000" flipH="1">
              <a:off x="5876015" y="663829"/>
              <a:ext cx="5064" cy="682656"/>
            </a:xfrm>
            <a:prstGeom prst="curvedConnector3">
              <a:avLst>
                <a:gd name="adj1" fmla="val -4514218"/>
              </a:avLst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79"/>
            <p:cNvCxnSpPr>
              <a:stCxn id="142" idx="0"/>
              <a:endCxn id="137" idx="2"/>
            </p:cNvCxnSpPr>
            <p:nvPr/>
          </p:nvCxnSpPr>
          <p:spPr>
            <a:xfrm flipV="1">
              <a:off x="5863953" y="303743"/>
              <a:ext cx="134" cy="37045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46" idx="3"/>
            </p:cNvCxnSpPr>
            <p:nvPr/>
          </p:nvCxnSpPr>
          <p:spPr>
            <a:xfrm>
              <a:off x="5849139" y="316803"/>
              <a:ext cx="1997766" cy="9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5803420" y="229199"/>
              <a:ext cx="45719" cy="175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746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96876" y="1222045"/>
            <a:ext cx="2816772" cy="1216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Cache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7254" y="3113025"/>
            <a:ext cx="1316018" cy="38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1" idx="1"/>
          </p:cNvCxnSpPr>
          <p:nvPr/>
        </p:nvCxnSpPr>
        <p:spPr>
          <a:xfrm flipV="1">
            <a:off x="6447254" y="2439108"/>
            <a:ext cx="0" cy="864865"/>
          </a:xfrm>
          <a:prstGeom prst="straightConnector1">
            <a:avLst/>
          </a:prstGeom>
          <a:ln w="5715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1" idx="3"/>
          </p:cNvCxnSpPr>
          <p:nvPr/>
        </p:nvCxnSpPr>
        <p:spPr>
          <a:xfrm flipV="1">
            <a:off x="7763272" y="2439108"/>
            <a:ext cx="0" cy="864865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01791" y="3204833"/>
            <a:ext cx="2206943" cy="3381280"/>
            <a:chOff x="5408727" y="3204833"/>
            <a:chExt cx="2206943" cy="338128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8727" y="3940220"/>
              <a:ext cx="2206943" cy="264589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b="54486"/>
            <a:stretch/>
          </p:blipFill>
          <p:spPr>
            <a:xfrm>
              <a:off x="5408727" y="3204833"/>
              <a:ext cx="2206943" cy="120147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645482" y="4160714"/>
              <a:ext cx="1733432" cy="435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H.264</a:t>
              </a:r>
            </a:p>
          </p:txBody>
        </p:sp>
        <p:pic>
          <p:nvPicPr>
            <p:cNvPr id="5" name="Picture 2" descr="https://lh3.googleusercontent.com/-rEOy9dzxMTA/V4TvR8QVDiI/AAAAAAAABDw/seoZcdXrL5UL3by-Gesv0MMCNn7v0ePRQ/w671-h182/TileDB%2BGenomicsDB%2BDownload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7" t="11087" r="55149" b="9954"/>
            <a:stretch/>
          </p:blipFill>
          <p:spPr bwMode="auto">
            <a:xfrm>
              <a:off x="5519260" y="4970734"/>
              <a:ext cx="1985876" cy="101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7807459" y="2687576"/>
                <a:ext cx="31177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459" y="2687576"/>
                <a:ext cx="3117777" cy="461665"/>
              </a:xfrm>
              <a:prstGeom prst="rect">
                <a:avLst/>
              </a:prstGeom>
              <a:blipFill>
                <a:blip r:embed="rId5"/>
                <a:stretch>
                  <a:fillRect l="-3131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5296675" y="268757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838394" y="2941934"/>
                <a:ext cx="3491565" cy="12163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Splitter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4" y="2941934"/>
                <a:ext cx="3491565" cy="1216362"/>
              </a:xfrm>
              <a:prstGeom prst="rect">
                <a:avLst/>
              </a:prstGeom>
              <a:blipFill>
                <a:blip r:embed="rId6"/>
                <a:stretch>
                  <a:fillRect t="-8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/>
              <p:cNvSpPr/>
              <p:nvPr/>
            </p:nvSpPr>
            <p:spPr>
              <a:xfrm>
                <a:off x="838394" y="1222046"/>
                <a:ext cx="3491565" cy="1216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Downsampler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𝑏𝑖𝑡𝑟𝑎𝑡𝑒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94" y="1222046"/>
                <a:ext cx="3491565" cy="1216360"/>
              </a:xfrm>
              <a:prstGeom prst="rect">
                <a:avLst/>
              </a:prstGeom>
              <a:blipFill>
                <a:blip r:embed="rId7"/>
                <a:stretch>
                  <a:fillRect l="-5052" t="-5941" r="-5052"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Elbow 25"/>
          <p:cNvCxnSpPr>
            <a:stCxn id="9" idx="1"/>
            <a:endCxn id="83" idx="3"/>
          </p:cNvCxnSpPr>
          <p:nvPr/>
        </p:nvCxnSpPr>
        <p:spPr>
          <a:xfrm rot="10800000" flipV="1">
            <a:off x="4329960" y="1830225"/>
            <a:ext cx="1366917" cy="1719889"/>
          </a:xfrm>
          <a:prstGeom prst="bentConnector3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/>
          <p:cNvCxnSpPr>
            <a:stCxn id="9" idx="1"/>
            <a:endCxn id="84" idx="3"/>
          </p:cNvCxnSpPr>
          <p:nvPr/>
        </p:nvCxnSpPr>
        <p:spPr>
          <a:xfrm flipH="1">
            <a:off x="4329959" y="1830226"/>
            <a:ext cx="1366917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57085" y="5476531"/>
            <a:ext cx="37514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Visual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Cloud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Storage Manager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7143423" y="357180"/>
            <a:ext cx="0" cy="864865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7226693" y="582966"/>
                <a:ext cx="4126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𝑏𝑖𝑡𝑟𝑎𝑡𝑒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93" y="582966"/>
                <a:ext cx="4126514" cy="461665"/>
              </a:xfrm>
              <a:prstGeom prst="rect">
                <a:avLst/>
              </a:prstGeom>
              <a:blipFill>
                <a:blip r:embed="rId8"/>
                <a:stretch>
                  <a:fillRect l="-2216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0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582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Haynes</dc:creator>
  <cp:lastModifiedBy>Brandon Haynes</cp:lastModifiedBy>
  <cp:revision>43</cp:revision>
  <dcterms:created xsi:type="dcterms:W3CDTF">2016-11-28T18:28:42Z</dcterms:created>
  <dcterms:modified xsi:type="dcterms:W3CDTF">2016-11-30T16:27:37Z</dcterms:modified>
</cp:coreProperties>
</file>