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58" r:id="rId7"/>
    <p:sldId id="261" r:id="rId8"/>
    <p:sldId id="262" r:id="rId9"/>
    <p:sldId id="263" r:id="rId10"/>
    <p:sldId id="265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9"/>
    <p:restoredTop sz="94645"/>
  </p:normalViewPr>
  <p:slideViewPr>
    <p:cSldViewPr snapToGrid="0" snapToObjects="1" showGuides="1">
      <p:cViewPr varScale="1">
        <p:scale>
          <a:sx n="109" d="100"/>
          <a:sy n="109" d="100"/>
        </p:scale>
        <p:origin x="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E26A-DFFC-D540-82E2-3D8FD9D1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4D4C-6FFE-3243-904D-3C58089E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76873-0062-334B-B080-0D8B5A4D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BF42-A7B1-074B-B9D8-EE6D130A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277F-6785-B54C-B68C-A0DB3CF9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1496-4BC5-8241-874C-7934DBBB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972CB-369F-0E45-AAB9-2E927774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7F68-CA49-0F49-8446-AEE6E0BA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37A3-4DAD-9E4C-ADAC-E347EF98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72B5-B822-8D48-B7DE-5267C8F6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D9224-C51A-EC4D-927A-136E8BB87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61D2C-9C7C-924D-877B-EC953604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D813B-C6AB-3E49-9CEC-D1557E62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46CC-13B4-D34F-9374-9D24EE22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9A04-4ADF-DD4E-B9A6-8EF072E0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8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D9D5-CEB2-054A-9CB0-65DE922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2B6D-CDF4-6240-B688-DFB18B53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4C06-A341-D640-8437-F61685EC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462F-6ADC-1E45-A9B4-BBFE5DF5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BC54-91D4-9E4D-BF96-4F93384C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2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3D12-193C-6D4B-B3E2-CF594C3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8752E-F1EC-D841-A9B3-6B461A44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B5C7-E9FA-9E4F-A313-A4040D43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D209-EAF6-4140-BBA2-DE205E9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AD60-8A14-9348-A236-38326696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30F0-7CC4-004B-9D6B-4F06CE58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B951-D473-9D48-9CD1-23F37AC2D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76B75-91D7-FE48-B2A3-30D5C49F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D421C-85D5-C541-A422-E7F2A07E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33511-ECC8-EE43-A218-1E781244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95239-710E-284C-A98A-AA766A61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95BF-D85B-5042-B677-77E9AC72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4FC2-F5E4-E04D-9FFF-BCE840A7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E2648-3E9D-E342-8E3A-D1068125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3262A-4979-2448-819D-9C6FAC20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47FE-A284-764D-B059-F6E7FA821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3A605-62B9-2845-B09C-3C2D5B72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B3B06-D717-D54E-B6FE-BDB8D991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653EC-9C1C-D549-B72A-7BFF82BE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F0D0-49EC-7041-9295-E3731D0B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26C05-6920-4049-9F04-B33BCE04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45C62-99B6-D243-89E7-76831D25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467D4-FE67-DB40-89AD-1FD921A0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371A9-3FEB-8D45-8E32-30AF4A49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F140-7C38-924B-AAC2-54EEAF3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1A5F5-F53B-FC45-B127-E058ABB5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AC62-1CDE-984B-A1CA-709AFB34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6543-6CB2-2647-8057-28BDA341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CAD3-3FDD-0D4C-9A3E-0CB420550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2FA7-FA83-8C4D-8C0A-7610E714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0808C-5C0F-BB4F-87C9-F111F684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107A-A240-7E4E-B080-E79DC048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FAAC-5017-EC45-B36D-D9FC824B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62A4C-FF7E-334F-9FBB-7631F7970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D22A6-878C-9949-AAA0-AD2DB06F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6E77-5A8D-4C41-AD15-F0A55B8C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69C3-D6F7-C245-944D-C89CE465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EEC2-711E-5B46-8493-46CFA5FD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35E81-F6AF-634E-A61D-93389D67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0C0D-85DF-484F-837E-6E6187FD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1459"/>
            <a:ext cx="10515600" cy="484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5A43-1F80-9540-995F-3E9E13955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161B-4568-814F-BBD6-3E1ACE748DD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10BB-620C-4444-BB12-34542A350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A53C-9305-4146-AC93-17BFFEA0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4FBC-C9D9-7343-8823-B7B12795A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5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9D28-6C1B-A740-A62D-967F97369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The Open World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E2BB8-7FB4-0F40-8FC8-756B70EFC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Laurel Orr, Magda </a:t>
            </a:r>
            <a:r>
              <a:rPr lang="en-US" dirty="0" err="1"/>
              <a:t>Balazinska</a:t>
            </a:r>
            <a:r>
              <a:rPr lang="en-US" dirty="0"/>
              <a:t>, Dan </a:t>
            </a:r>
            <a:r>
              <a:rPr lang="en-US" dirty="0" err="1"/>
              <a:t>Suciu</a:t>
            </a:r>
            <a:endParaRPr lang="en-US" dirty="0"/>
          </a:p>
          <a:p>
            <a:r>
              <a:rPr lang="en-US" dirty="0"/>
              <a:t>UWDB Affiliates Workshop</a:t>
            </a:r>
          </a:p>
          <a:p>
            <a:r>
              <a:rPr lang="en-US" dirty="0"/>
              <a:t>July 2018</a:t>
            </a:r>
          </a:p>
        </p:txBody>
      </p:sp>
    </p:spTree>
    <p:extLst>
      <p:ext uri="{BB962C8B-B14F-4D97-AF65-F5344CB8AC3E}">
        <p14:creationId xmlns:p14="http://schemas.microsoft.com/office/powerpoint/2010/main" val="46304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resca" panose="02000506000000020003" pitchFamily="2" charset="77"/>
              </a:rPr>
              <a:t>Logisitic</a:t>
            </a:r>
            <a:r>
              <a:rPr lang="en-US" dirty="0">
                <a:latin typeface="Fresca" panose="02000506000000020003" pitchFamily="2" charset="77"/>
              </a:rPr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457E-CB51-FA46-A390-AAEA4100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971"/>
            <a:ext cx="10515600" cy="9102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classify tuples as being in sample (1) or not (0) using logistic regression on tuple attributes.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0C2C430-04BE-AA48-BCD7-E3E47ED02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99936"/>
                  </p:ext>
                </p:extLst>
              </p:nvPr>
            </p:nvGraphicFramePr>
            <p:xfrm>
              <a:off x="6685934" y="2276507"/>
              <a:ext cx="5043952" cy="21433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988">
                      <a:extLst>
                        <a:ext uri="{9D8B030D-6E8A-4147-A177-3AD203B41FA5}">
                          <a16:colId xmlns:a16="http://schemas.microsoft.com/office/drawing/2014/main" val="1042243493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712510431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269254490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543002979"/>
                        </a:ext>
                      </a:extLst>
                    </a:gridCol>
                  </a:tblGrid>
                  <a:tr h="450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4"/>
                              </a:solidFill>
                            </a:rPr>
                            <a:t>_weight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40205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/>
                            <a:t>1/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88302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dirty="0" smtClean="0"/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989217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dirty="0" smtClean="0"/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5138498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0" dirty="0" smtClean="0"/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456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0C2C430-04BE-AA48-BCD7-E3E47ED025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299936"/>
                  </p:ext>
                </p:extLst>
              </p:nvPr>
            </p:nvGraphicFramePr>
            <p:xfrm>
              <a:off x="6685934" y="2276507"/>
              <a:ext cx="5043952" cy="21433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988">
                      <a:extLst>
                        <a:ext uri="{9D8B030D-6E8A-4147-A177-3AD203B41FA5}">
                          <a16:colId xmlns:a16="http://schemas.microsoft.com/office/drawing/2014/main" val="1042243493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712510431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269254490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5430029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4"/>
                              </a:solidFill>
                            </a:rPr>
                            <a:t>_weight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40205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117647" b="-3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188302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224242" b="-2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989217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314706" b="-1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138498"/>
                      </a:ext>
                    </a:extLst>
                  </a:tr>
                  <a:tr h="4215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3030" t="-427273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45601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3F0DB3-3F26-564C-90C7-F47587A1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2828"/>
              </p:ext>
            </p:extLst>
          </p:nvPr>
        </p:nvGraphicFramePr>
        <p:xfrm>
          <a:off x="393291" y="2276505"/>
          <a:ext cx="5043952" cy="3829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988">
                  <a:extLst>
                    <a:ext uri="{9D8B030D-6E8A-4147-A177-3AD203B41FA5}">
                      <a16:colId xmlns:a16="http://schemas.microsoft.com/office/drawing/2014/main" val="1042243493"/>
                    </a:ext>
                  </a:extLst>
                </a:gridCol>
                <a:gridCol w="1260988">
                  <a:extLst>
                    <a:ext uri="{9D8B030D-6E8A-4147-A177-3AD203B41FA5}">
                      <a16:colId xmlns:a16="http://schemas.microsoft.com/office/drawing/2014/main" val="3712510431"/>
                    </a:ext>
                  </a:extLst>
                </a:gridCol>
                <a:gridCol w="1260988">
                  <a:extLst>
                    <a:ext uri="{9D8B030D-6E8A-4147-A177-3AD203B41FA5}">
                      <a16:colId xmlns:a16="http://schemas.microsoft.com/office/drawing/2014/main" val="3269254490"/>
                    </a:ext>
                  </a:extLst>
                </a:gridCol>
                <a:gridCol w="1260988">
                  <a:extLst>
                    <a:ext uri="{9D8B030D-6E8A-4147-A177-3AD203B41FA5}">
                      <a16:colId xmlns:a16="http://schemas.microsoft.com/office/drawing/2014/main" val="543002979"/>
                    </a:ext>
                  </a:extLst>
                </a:gridCol>
              </a:tblGrid>
              <a:tr h="45092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4"/>
                          </a:solidFill>
                        </a:rPr>
                        <a:t>_class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40205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88302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89217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38498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456012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189380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847888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789611"/>
                  </a:ext>
                </a:extLst>
              </a:tr>
              <a:tr h="4215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3262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15501-C9E7-5C4D-93A1-C0799A5E3632}"/>
              </a:ext>
            </a:extLst>
          </p:cNvPr>
          <p:cNvCxnSpPr>
            <a:cxnSpLocks/>
          </p:cNvCxnSpPr>
          <p:nvPr/>
        </p:nvCxnSpPr>
        <p:spPr>
          <a:xfrm>
            <a:off x="5621593" y="4419835"/>
            <a:ext cx="94881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72B4F8-ADF8-A94B-950C-C6531BA8F331}"/>
              </a:ext>
            </a:extLst>
          </p:cNvPr>
          <p:cNvSpPr txBox="1">
            <a:spLocks/>
          </p:cNvSpPr>
          <p:nvPr/>
        </p:nvSpPr>
        <p:spPr>
          <a:xfrm>
            <a:off x="6124268" y="5033304"/>
            <a:ext cx="5605618" cy="944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3"/>
                </a:solidFill>
              </a:rPr>
              <a:t>Problem</a:t>
            </a:r>
            <a:r>
              <a:rPr lang="en-US" dirty="0"/>
              <a:t>: the 0 labelled data does not exist or is challenging to access.</a:t>
            </a:r>
          </a:p>
        </p:txBody>
      </p:sp>
    </p:spTree>
    <p:extLst>
      <p:ext uri="{BB962C8B-B14F-4D97-AF65-F5344CB8AC3E}">
        <p14:creationId xmlns:p14="http://schemas.microsoft.com/office/powerpoint/2010/main" val="387022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What Else do We Know?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6C8D9-A617-F148-ADD2-0F10FFF3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4" y="1302753"/>
            <a:ext cx="1524000" cy="15240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946DCE7-4327-5D46-83B7-396E106A990E}"/>
              </a:ext>
            </a:extLst>
          </p:cNvPr>
          <p:cNvSpPr/>
          <p:nvPr/>
        </p:nvSpPr>
        <p:spPr>
          <a:xfrm>
            <a:off x="2716179" y="1469286"/>
            <a:ext cx="3183176" cy="1357467"/>
          </a:xfrm>
          <a:prstGeom prst="wedgeRoundRectCallout">
            <a:avLst>
              <a:gd name="adj1" fmla="val -62533"/>
              <a:gd name="adj2" fmla="val 10350"/>
              <a:gd name="adj3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implies ~35,000 speeding tickets in Seattle, but WA reported that  ~33,000 tickets given. How can this be?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1E084-BCCB-C24A-BFBB-553165414EFD}"/>
              </a:ext>
            </a:extLst>
          </p:cNvPr>
          <p:cNvSpPr txBox="1"/>
          <p:nvPr/>
        </p:nvSpPr>
        <p:spPr>
          <a:xfrm>
            <a:off x="6792417" y="1638787"/>
            <a:ext cx="4789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 reported </a:t>
            </a:r>
            <a:r>
              <a:rPr lang="en-US" sz="2800" dirty="0">
                <a:solidFill>
                  <a:schemeClr val="accent4"/>
                </a:solidFill>
              </a:rPr>
              <a:t>aggregates</a:t>
            </a:r>
            <a:r>
              <a:rPr lang="en-US" sz="2800" dirty="0"/>
              <a:t> without releasing the data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6803862-9618-5B4A-AC17-8E7480460241}"/>
              </a:ext>
            </a:extLst>
          </p:cNvPr>
          <p:cNvSpPr/>
          <p:nvPr/>
        </p:nvSpPr>
        <p:spPr>
          <a:xfrm>
            <a:off x="2716179" y="1469286"/>
            <a:ext cx="3183176" cy="1357467"/>
          </a:xfrm>
          <a:prstGeom prst="wedgeRoundRectCallout">
            <a:avLst>
              <a:gd name="adj1" fmla="val -62533"/>
              <a:gd name="adj2" fmla="val 10350"/>
              <a:gd name="adj3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implies ~35,000 speeding tickets in Seattle, but </a:t>
            </a:r>
            <a:r>
              <a:rPr lang="en-US" dirty="0">
                <a:solidFill>
                  <a:schemeClr val="accent3"/>
                </a:solidFill>
              </a:rPr>
              <a:t>WA reported that  ~33,000 tickets given</a:t>
            </a:r>
            <a:r>
              <a:rPr lang="en-US" dirty="0">
                <a:solidFill>
                  <a:schemeClr val="tx1"/>
                </a:solidFill>
              </a:rPr>
              <a:t>. How can this be?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759867-B25D-B14A-815E-CA663387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64" y="3130765"/>
            <a:ext cx="10733636" cy="9102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use linear regression to model the weights constrained by the given aggregates.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D48800D-6E88-1C4D-8710-944D09A4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11899"/>
              </p:ext>
            </p:extLst>
          </p:nvPr>
        </p:nvGraphicFramePr>
        <p:xfrm>
          <a:off x="393291" y="2276506"/>
          <a:ext cx="3785421" cy="2143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807">
                  <a:extLst>
                    <a:ext uri="{9D8B030D-6E8A-4147-A177-3AD203B41FA5}">
                      <a16:colId xmlns:a16="http://schemas.microsoft.com/office/drawing/2014/main" val="1042243493"/>
                    </a:ext>
                  </a:extLst>
                </a:gridCol>
                <a:gridCol w="1261807">
                  <a:extLst>
                    <a:ext uri="{9D8B030D-6E8A-4147-A177-3AD203B41FA5}">
                      <a16:colId xmlns:a16="http://schemas.microsoft.com/office/drawing/2014/main" val="3712510431"/>
                    </a:ext>
                  </a:extLst>
                </a:gridCol>
                <a:gridCol w="1261807">
                  <a:extLst>
                    <a:ext uri="{9D8B030D-6E8A-4147-A177-3AD203B41FA5}">
                      <a16:colId xmlns:a16="http://schemas.microsoft.com/office/drawing/2014/main" val="3269254490"/>
                    </a:ext>
                  </a:extLst>
                </a:gridCol>
              </a:tblGrid>
              <a:tr h="4573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40205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88302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89217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38498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4560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B53203D-6430-A848-9320-A635B33FA513}"/>
              </a:ext>
            </a:extLst>
          </p:cNvPr>
          <p:cNvSpPr txBox="1"/>
          <p:nvPr/>
        </p:nvSpPr>
        <p:spPr>
          <a:xfrm>
            <a:off x="393291" y="4723572"/>
            <a:ext cx="3857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 rows in population</a:t>
            </a:r>
          </a:p>
          <a:p>
            <a:r>
              <a:rPr lang="en-US" sz="2400" dirty="0"/>
              <a:t>5 rows of (a1, b2, 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0FAD89-FFE4-2945-928A-022A2012D27F}"/>
                  </a:ext>
                </a:extLst>
              </p:cNvPr>
              <p:cNvSpPr txBox="1"/>
              <p:nvPr/>
            </p:nvSpPr>
            <p:spPr>
              <a:xfrm>
                <a:off x="4705645" y="2263396"/>
                <a:ext cx="6286820" cy="304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tuple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𝑤𝑒𝑖𝑔h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Minimize sum squared error between weighted sample aggregates and actual aggregates.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𝑤𝑒𝑖𝑔h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−25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𝑤𝑒𝑖𝑔h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0FAD89-FFE4-2945-928A-022A2012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645" y="2263396"/>
                <a:ext cx="6286820" cy="3048720"/>
              </a:xfrm>
              <a:prstGeom prst="rect">
                <a:avLst/>
              </a:prstGeom>
              <a:blipFill>
                <a:blip r:embed="rId3"/>
                <a:stretch>
                  <a:fillRect l="-6653" t="-830" b="-58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36A5B88-1651-884C-B005-90D3CA81E580}"/>
              </a:ext>
            </a:extLst>
          </p:cNvPr>
          <p:cNvSpPr txBox="1">
            <a:spLocks/>
          </p:cNvSpPr>
          <p:nvPr/>
        </p:nvSpPr>
        <p:spPr>
          <a:xfrm>
            <a:off x="620164" y="5994627"/>
            <a:ext cx="10733636" cy="43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Note</a:t>
            </a:r>
            <a:r>
              <a:rPr lang="en-US" sz="2000" dirty="0"/>
              <a:t>: we assume the weight is a linear combination of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29357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-0.00182 -0.2925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8" grpId="1"/>
      <p:bldP spid="11" grpId="1" animBg="1"/>
      <p:bldP spid="11" grpId="2" animBg="1"/>
      <p:bldP spid="13" grpId="0" build="p"/>
      <p:bldP spid="13" grpId="1" build="p"/>
      <p:bldP spid="16" grpId="0"/>
      <p:bldP spid="17" grpId="0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457E-CB51-FA46-A390-AAEA4100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add in user interaction or partial information about the sampling mechanism?</a:t>
            </a:r>
          </a:p>
          <a:p>
            <a:r>
              <a:rPr lang="en-US" dirty="0"/>
              <a:t>Is a linear model adequate to model the weight?</a:t>
            </a:r>
          </a:p>
          <a:p>
            <a:r>
              <a:rPr lang="en-US" dirty="0"/>
              <a:t>How does our accuracy change given our set of aggregates?</a:t>
            </a:r>
          </a:p>
          <a:p>
            <a:r>
              <a:rPr lang="en-US" dirty="0"/>
              <a:t>What if we have multiple samples instead of just one?</a:t>
            </a:r>
          </a:p>
          <a:p>
            <a:r>
              <a:rPr lang="en-US" dirty="0"/>
              <a:t>How do we handle error?</a:t>
            </a:r>
          </a:p>
        </p:txBody>
      </p:sp>
    </p:spTree>
    <p:extLst>
      <p:ext uri="{BB962C8B-B14F-4D97-AF65-F5344CB8AC3E}">
        <p14:creationId xmlns:p14="http://schemas.microsoft.com/office/powerpoint/2010/main" val="52728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CED821-A28F-2743-A2AF-45512C07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80" y="0"/>
            <a:ext cx="466396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065F81-5666-9443-8D6F-E2CF3E407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98059" cy="5068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0B323-846C-9047-8D56-FCF3FF1EF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9695"/>
            <a:ext cx="4533920" cy="4508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55C310-97A9-7347-86D5-CF4CCDACE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064" y="2539697"/>
            <a:ext cx="4271871" cy="4341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19A1A-3BE9-E74C-81D6-CCEA631C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20" y="0"/>
            <a:ext cx="10515600" cy="21701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Fresca" panose="02000506000000020003" pitchFamily="2" charset="77"/>
              </a:rPr>
              <a:t>Science</a:t>
            </a:r>
            <a:br>
              <a:rPr lang="en-US" dirty="0">
                <a:latin typeface="Fresca" panose="02000506000000020003" pitchFamily="2" charset="77"/>
              </a:rPr>
            </a:br>
            <a:r>
              <a:rPr lang="en-US" dirty="0">
                <a:latin typeface="Fresca" panose="02000506000000020003" pitchFamily="2" charset="77"/>
              </a:rPr>
              <a:t>is</a:t>
            </a:r>
            <a:br>
              <a:rPr lang="en-US" dirty="0">
                <a:latin typeface="Fresca" panose="02000506000000020003" pitchFamily="2" charset="77"/>
              </a:rPr>
            </a:br>
            <a:r>
              <a:rPr lang="en-US" dirty="0">
                <a:latin typeface="Fresca" panose="02000506000000020003" pitchFamily="2" charset="77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8590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9105EF-C3F9-F742-AC26-3423F131501A}"/>
              </a:ext>
            </a:extLst>
          </p:cNvPr>
          <p:cNvSpPr txBox="1"/>
          <p:nvPr/>
        </p:nvSpPr>
        <p:spPr>
          <a:xfrm>
            <a:off x="108152" y="6027173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Pro</a:t>
            </a:r>
            <a:r>
              <a:rPr lang="en-US" dirty="0"/>
              <a:t>: faster queries</a:t>
            </a:r>
          </a:p>
          <a:p>
            <a:r>
              <a:rPr lang="en-US" dirty="0">
                <a:solidFill>
                  <a:schemeClr val="accent3"/>
                </a:solidFill>
              </a:rPr>
              <a:t>Con</a:t>
            </a:r>
            <a:r>
              <a:rPr lang="en-US" dirty="0"/>
              <a:t>: loses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FF431-68D4-B142-B987-34835B94FBB1}"/>
              </a:ext>
            </a:extLst>
          </p:cNvPr>
          <p:cNvSpPr txBox="1"/>
          <p:nvPr/>
        </p:nvSpPr>
        <p:spPr>
          <a:xfrm>
            <a:off x="4212381" y="6027174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Pro</a:t>
            </a:r>
            <a:r>
              <a:rPr lang="en-US" dirty="0"/>
              <a:t>: faster queries, manageable data</a:t>
            </a:r>
          </a:p>
          <a:p>
            <a:r>
              <a:rPr lang="en-US" dirty="0">
                <a:solidFill>
                  <a:schemeClr val="accent3"/>
                </a:solidFill>
              </a:rPr>
              <a:t>Con</a:t>
            </a:r>
            <a:r>
              <a:rPr lang="en-US" dirty="0"/>
              <a:t>: loses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EB4C1-35AC-F846-ABCD-BB2E0FB3086C}"/>
                  </a:ext>
                </a:extLst>
              </p:cNvPr>
              <p:cNvSpPr txBox="1"/>
              <p:nvPr/>
            </p:nvSpPr>
            <p:spPr>
              <a:xfrm>
                <a:off x="8316608" y="6027173"/>
                <a:ext cx="374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</a:rPr>
                  <a:t>Pro</a:t>
                </a:r>
                <a:r>
                  <a:rPr lang="en-US" dirty="0"/>
                  <a:t>: faster queries, manageable data</a:t>
                </a: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Con</a:t>
                </a:r>
                <a:r>
                  <a:rPr lang="en-US" dirty="0"/>
                  <a:t>: loses accuracy, 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EB4C1-35AC-F846-ABCD-BB2E0FB3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08" y="6027173"/>
                <a:ext cx="3749040" cy="646331"/>
              </a:xfrm>
              <a:prstGeom prst="rect">
                <a:avLst/>
              </a:prstGeom>
              <a:blipFill>
                <a:blip r:embed="rId2"/>
                <a:stretch>
                  <a:fillRect l="-1351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D314B46-EB55-034E-90BF-BDB58B6F2DB1}"/>
              </a:ext>
            </a:extLst>
          </p:cNvPr>
          <p:cNvSpPr/>
          <p:nvPr/>
        </p:nvSpPr>
        <p:spPr>
          <a:xfrm>
            <a:off x="108153" y="1813240"/>
            <a:ext cx="3749039" cy="155448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CDF18-0B44-8A4A-91B2-435B41A36015}"/>
              </a:ext>
            </a:extLst>
          </p:cNvPr>
          <p:cNvSpPr/>
          <p:nvPr/>
        </p:nvSpPr>
        <p:spPr>
          <a:xfrm>
            <a:off x="864743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BAC225-9843-9E48-A74E-B3784016586D}"/>
              </a:ext>
            </a:extLst>
          </p:cNvPr>
          <p:cNvCxnSpPr>
            <a:cxnSpLocks/>
          </p:cNvCxnSpPr>
          <p:nvPr/>
        </p:nvCxnSpPr>
        <p:spPr>
          <a:xfrm>
            <a:off x="883913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5B7C5-ECC6-8C4A-9563-7DA9D981F9FF}"/>
                  </a:ext>
                </a:extLst>
              </p:cNvPr>
              <p:cNvSpPr txBox="1"/>
              <p:nvPr/>
            </p:nvSpPr>
            <p:spPr>
              <a:xfrm>
                <a:off x="1034102" y="3677578"/>
                <a:ext cx="2387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5B7C5-ECC6-8C4A-9563-7DA9D981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02" y="3677578"/>
                <a:ext cx="2387523" cy="707886"/>
              </a:xfrm>
              <a:prstGeom prst="rect">
                <a:avLst/>
              </a:prstGeom>
              <a:blipFill>
                <a:blip r:embed="rId3"/>
                <a:stretch>
                  <a:fillRect l="-2116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935EB-C840-E646-A3F4-38AEEA19CFB0}"/>
                  </a:ext>
                </a:extLst>
              </p:cNvPr>
              <p:cNvSpPr txBox="1"/>
              <p:nvPr/>
            </p:nvSpPr>
            <p:spPr>
              <a:xfrm>
                <a:off x="108152" y="1331459"/>
                <a:ext cx="3749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Known Population, 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935EB-C840-E646-A3F4-38AEEA19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2" y="1331459"/>
                <a:ext cx="3749040" cy="400110"/>
              </a:xfrm>
              <a:prstGeom prst="rect">
                <a:avLst/>
              </a:prstGeom>
              <a:blipFill>
                <a:blip r:embed="rId4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0A27DBF-BD51-1147-90B1-B3DCA839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Three “Types” of Sampling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0C8FC2-78BC-6842-82A6-7FA197290D49}"/>
              </a:ext>
            </a:extLst>
          </p:cNvPr>
          <p:cNvSpPr/>
          <p:nvPr/>
        </p:nvSpPr>
        <p:spPr>
          <a:xfrm>
            <a:off x="4212381" y="1813240"/>
            <a:ext cx="3749039" cy="1554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477429-95EE-C744-89D8-64E6C0374004}"/>
              </a:ext>
            </a:extLst>
          </p:cNvPr>
          <p:cNvSpPr/>
          <p:nvPr/>
        </p:nvSpPr>
        <p:spPr>
          <a:xfrm>
            <a:off x="4968971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1786D-C33C-BA4E-9A95-ABFA14A9B921}"/>
              </a:ext>
            </a:extLst>
          </p:cNvPr>
          <p:cNvCxnSpPr>
            <a:cxnSpLocks/>
          </p:cNvCxnSpPr>
          <p:nvPr/>
        </p:nvCxnSpPr>
        <p:spPr>
          <a:xfrm>
            <a:off x="4988141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6CCA71-F884-6548-8FC9-115106D7DB37}"/>
                  </a:ext>
                </a:extLst>
              </p:cNvPr>
              <p:cNvSpPr txBox="1"/>
              <p:nvPr/>
            </p:nvSpPr>
            <p:spPr>
              <a:xfrm>
                <a:off x="5138330" y="3677578"/>
                <a:ext cx="2387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6CCA71-F884-6548-8FC9-115106D7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0" y="3677578"/>
                <a:ext cx="2387523" cy="707886"/>
              </a:xfrm>
              <a:prstGeom prst="rect">
                <a:avLst/>
              </a:prstGeom>
              <a:blipFill>
                <a:blip r:embed="rId5"/>
                <a:stretch>
                  <a:fillRect l="-2646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EED917-1C3B-6343-B0F0-0A081FDC20A3}"/>
                  </a:ext>
                </a:extLst>
              </p:cNvPr>
              <p:cNvSpPr txBox="1"/>
              <p:nvPr/>
            </p:nvSpPr>
            <p:spPr>
              <a:xfrm>
                <a:off x="4262282" y="1331458"/>
                <a:ext cx="3749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Unknown Population, 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EED917-1C3B-6343-B0F0-0A081FDC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82" y="1331458"/>
                <a:ext cx="3749040" cy="400110"/>
              </a:xfrm>
              <a:prstGeom prst="rect">
                <a:avLst/>
              </a:prstGeom>
              <a:blipFill>
                <a:blip r:embed="rId6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9D6AF7B-9198-344B-AEAE-C84844805C48}"/>
              </a:ext>
            </a:extLst>
          </p:cNvPr>
          <p:cNvSpPr/>
          <p:nvPr/>
        </p:nvSpPr>
        <p:spPr>
          <a:xfrm>
            <a:off x="8316609" y="1813240"/>
            <a:ext cx="3749039" cy="1554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B49B6-0544-B54E-8E6B-5E66CFBA1DAE}"/>
              </a:ext>
            </a:extLst>
          </p:cNvPr>
          <p:cNvSpPr/>
          <p:nvPr/>
        </p:nvSpPr>
        <p:spPr>
          <a:xfrm>
            <a:off x="9073199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4C48B-407E-CF4D-BE19-A91E4D117B73}"/>
              </a:ext>
            </a:extLst>
          </p:cNvPr>
          <p:cNvCxnSpPr>
            <a:cxnSpLocks/>
          </p:cNvCxnSpPr>
          <p:nvPr/>
        </p:nvCxnSpPr>
        <p:spPr>
          <a:xfrm>
            <a:off x="9092369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0E9A40-5E08-9E4C-8951-ACC3BAD46FAD}"/>
                  </a:ext>
                </a:extLst>
              </p:cNvPr>
              <p:cNvSpPr txBox="1"/>
              <p:nvPr/>
            </p:nvSpPr>
            <p:spPr>
              <a:xfrm>
                <a:off x="9242558" y="3677578"/>
                <a:ext cx="257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unknown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0E9A40-5E08-9E4C-8951-ACC3BAD4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558" y="3677578"/>
                <a:ext cx="2575816" cy="707886"/>
              </a:xfrm>
              <a:prstGeom prst="rect">
                <a:avLst/>
              </a:prstGeom>
              <a:blipFill>
                <a:blip r:embed="rId7"/>
                <a:stretch>
                  <a:fillRect l="-2451" t="-3571" r="-49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914CB8-CC29-B045-BF61-4828867387DD}"/>
                  </a:ext>
                </a:extLst>
              </p:cNvPr>
              <p:cNvSpPr txBox="1"/>
              <p:nvPr/>
            </p:nvSpPr>
            <p:spPr>
              <a:xfrm>
                <a:off x="8316609" y="1331458"/>
                <a:ext cx="3749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Unknown Population, Unknown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914CB8-CC29-B045-BF61-4828867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09" y="1331458"/>
                <a:ext cx="3749040" cy="400110"/>
              </a:xfrm>
              <a:prstGeom prst="rect">
                <a:avLst/>
              </a:prstGeom>
              <a:blipFill>
                <a:blip r:embed="rId8"/>
                <a:stretch>
                  <a:fillRect l="-1689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2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6" grpId="0" animBg="1"/>
      <p:bldP spid="20" grpId="0"/>
      <p:bldP spid="21" grpId="0"/>
      <p:bldP spid="24" grpId="0" animBg="1"/>
      <p:bldP spid="25" grpId="0" animBg="1"/>
      <p:bldP spid="27" grpId="0"/>
      <p:bldP spid="29" grpId="0"/>
      <p:bldP spid="30" grpId="0" animBg="1"/>
      <p:bldP spid="31" grpId="0" animBg="1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Enter the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4E6C1-ADF3-A14A-9D71-84AC66129EDB}"/>
              </a:ext>
            </a:extLst>
          </p:cNvPr>
          <p:cNvSpPr/>
          <p:nvPr/>
        </p:nvSpPr>
        <p:spPr>
          <a:xfrm>
            <a:off x="108153" y="1813240"/>
            <a:ext cx="3749039" cy="155448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E745F-AAE8-8E45-BDA7-CC750FDC1DCB}"/>
              </a:ext>
            </a:extLst>
          </p:cNvPr>
          <p:cNvSpPr/>
          <p:nvPr/>
        </p:nvSpPr>
        <p:spPr>
          <a:xfrm>
            <a:off x="864743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47118E-56C4-8F46-A8A2-195B25AFFA98}"/>
              </a:ext>
            </a:extLst>
          </p:cNvPr>
          <p:cNvCxnSpPr>
            <a:cxnSpLocks/>
          </p:cNvCxnSpPr>
          <p:nvPr/>
        </p:nvCxnSpPr>
        <p:spPr>
          <a:xfrm>
            <a:off x="883913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AEFF7D-A4D0-3545-AA0D-5FD95EAA6A8F}"/>
                  </a:ext>
                </a:extLst>
              </p:cNvPr>
              <p:cNvSpPr txBox="1"/>
              <p:nvPr/>
            </p:nvSpPr>
            <p:spPr>
              <a:xfrm>
                <a:off x="1034102" y="3677578"/>
                <a:ext cx="2387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AEFF7D-A4D0-3545-AA0D-5FD95EAA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02" y="3677578"/>
                <a:ext cx="2387523" cy="707886"/>
              </a:xfrm>
              <a:prstGeom prst="rect">
                <a:avLst/>
              </a:prstGeom>
              <a:blipFill>
                <a:blip r:embed="rId2"/>
                <a:stretch>
                  <a:fillRect l="-2116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D9E66C-EDA7-3E46-8090-93EFB1C9916B}"/>
              </a:ext>
            </a:extLst>
          </p:cNvPr>
          <p:cNvSpPr txBox="1"/>
          <p:nvPr/>
        </p:nvSpPr>
        <p:spPr>
          <a:xfrm>
            <a:off x="383460" y="1332204"/>
            <a:ext cx="2084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Known Population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4E8B1-7873-F249-9B44-E482AE5130A9}"/>
              </a:ext>
            </a:extLst>
          </p:cNvPr>
          <p:cNvSpPr txBox="1">
            <a:spLocks/>
          </p:cNvSpPr>
          <p:nvPr/>
        </p:nvSpPr>
        <p:spPr>
          <a:xfrm>
            <a:off x="4965289" y="2027177"/>
            <a:ext cx="7118557" cy="1126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Assumes the data is the entire population (e.g., a data warehouse)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776BD4-1F8C-D74F-919F-8C56B7CE858D}"/>
              </a:ext>
            </a:extLst>
          </p:cNvPr>
          <p:cNvSpPr txBox="1">
            <a:spLocks/>
          </p:cNvSpPr>
          <p:nvPr/>
        </p:nvSpPr>
        <p:spPr>
          <a:xfrm>
            <a:off x="4965288" y="3730352"/>
            <a:ext cx="7118557" cy="60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Provides sampling operators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EE8656-C1A2-CC4F-99CE-D33AF36C7753}"/>
              </a:ext>
            </a:extLst>
          </p:cNvPr>
          <p:cNvSpPr txBox="1">
            <a:spLocks/>
          </p:cNvSpPr>
          <p:nvPr/>
        </p:nvSpPr>
        <p:spPr>
          <a:xfrm>
            <a:off x="108152" y="6145160"/>
            <a:ext cx="11975693" cy="58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accent4"/>
                </a:solidFill>
              </a:rPr>
              <a:t>Lead to a lot of great research making population queries faster</a:t>
            </a:r>
            <a:endParaRPr lang="en-US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3DC988-EF90-3B4E-A828-575F43A5E30E}"/>
                  </a:ext>
                </a:extLst>
              </p:cNvPr>
              <p:cNvSpPr txBox="1"/>
              <p:nvPr/>
            </p:nvSpPr>
            <p:spPr>
              <a:xfrm>
                <a:off x="2251091" y="1331459"/>
                <a:ext cx="13470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, 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3DC988-EF90-3B4E-A828-575F43A5E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091" y="1331459"/>
                <a:ext cx="1347019" cy="400110"/>
              </a:xfrm>
              <a:prstGeom prst="rect">
                <a:avLst/>
              </a:prstGeom>
              <a:blipFill>
                <a:blip r:embed="rId3"/>
                <a:stretch>
                  <a:fillRect l="-1869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9105EF-C3F9-F742-AC26-3423F131501A}"/>
              </a:ext>
            </a:extLst>
          </p:cNvPr>
          <p:cNvSpPr txBox="1"/>
          <p:nvPr/>
        </p:nvSpPr>
        <p:spPr>
          <a:xfrm>
            <a:off x="108152" y="6027173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Pro</a:t>
            </a:r>
            <a:r>
              <a:rPr lang="en-US" dirty="0"/>
              <a:t>: faster queries</a:t>
            </a:r>
          </a:p>
          <a:p>
            <a:r>
              <a:rPr lang="en-US" dirty="0">
                <a:solidFill>
                  <a:schemeClr val="accent3"/>
                </a:solidFill>
              </a:rPr>
              <a:t>Con</a:t>
            </a:r>
            <a:r>
              <a:rPr lang="en-US" dirty="0"/>
              <a:t>: loses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7FF431-68D4-B142-B987-34835B94FBB1}"/>
              </a:ext>
            </a:extLst>
          </p:cNvPr>
          <p:cNvSpPr txBox="1"/>
          <p:nvPr/>
        </p:nvSpPr>
        <p:spPr>
          <a:xfrm>
            <a:off x="4212381" y="6027174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Pro</a:t>
            </a:r>
            <a:r>
              <a:rPr lang="en-US" dirty="0"/>
              <a:t>: faster queries, manageable data</a:t>
            </a:r>
          </a:p>
          <a:p>
            <a:r>
              <a:rPr lang="en-US" dirty="0">
                <a:solidFill>
                  <a:schemeClr val="accent3"/>
                </a:solidFill>
              </a:rPr>
              <a:t>Con</a:t>
            </a:r>
            <a:r>
              <a:rPr lang="en-US" dirty="0"/>
              <a:t>: loses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EB4C1-35AC-F846-ABCD-BB2E0FB3086C}"/>
                  </a:ext>
                </a:extLst>
              </p:cNvPr>
              <p:cNvSpPr txBox="1"/>
              <p:nvPr/>
            </p:nvSpPr>
            <p:spPr>
              <a:xfrm>
                <a:off x="8316608" y="6027173"/>
                <a:ext cx="374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4"/>
                    </a:solidFill>
                  </a:rPr>
                  <a:t>Pro</a:t>
                </a:r>
                <a:r>
                  <a:rPr lang="en-US" dirty="0"/>
                  <a:t>: faster queries, manageable data</a:t>
                </a:r>
              </a:p>
              <a:p>
                <a:r>
                  <a:rPr lang="en-US" dirty="0">
                    <a:solidFill>
                      <a:schemeClr val="accent3"/>
                    </a:solidFill>
                  </a:rPr>
                  <a:t>Con</a:t>
                </a:r>
                <a:r>
                  <a:rPr lang="en-US" dirty="0"/>
                  <a:t>: loses accuracy, 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EB4C1-35AC-F846-ABCD-BB2E0FB3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08" y="6027173"/>
                <a:ext cx="3749040" cy="646331"/>
              </a:xfrm>
              <a:prstGeom prst="rect">
                <a:avLst/>
              </a:prstGeom>
              <a:blipFill>
                <a:blip r:embed="rId2"/>
                <a:stretch>
                  <a:fillRect l="-1351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D314B46-EB55-034E-90BF-BDB58B6F2DB1}"/>
              </a:ext>
            </a:extLst>
          </p:cNvPr>
          <p:cNvSpPr/>
          <p:nvPr/>
        </p:nvSpPr>
        <p:spPr>
          <a:xfrm>
            <a:off x="108153" y="1813240"/>
            <a:ext cx="3749039" cy="155448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CDF18-0B44-8A4A-91B2-435B41A36015}"/>
              </a:ext>
            </a:extLst>
          </p:cNvPr>
          <p:cNvSpPr/>
          <p:nvPr/>
        </p:nvSpPr>
        <p:spPr>
          <a:xfrm>
            <a:off x="864743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BAC225-9843-9E48-A74E-B3784016586D}"/>
              </a:ext>
            </a:extLst>
          </p:cNvPr>
          <p:cNvCxnSpPr>
            <a:cxnSpLocks/>
          </p:cNvCxnSpPr>
          <p:nvPr/>
        </p:nvCxnSpPr>
        <p:spPr>
          <a:xfrm>
            <a:off x="883913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5B7C5-ECC6-8C4A-9563-7DA9D981F9FF}"/>
                  </a:ext>
                </a:extLst>
              </p:cNvPr>
              <p:cNvSpPr txBox="1"/>
              <p:nvPr/>
            </p:nvSpPr>
            <p:spPr>
              <a:xfrm>
                <a:off x="1034102" y="3677578"/>
                <a:ext cx="2387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C5B7C5-ECC6-8C4A-9563-7DA9D981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02" y="3677578"/>
                <a:ext cx="2387523" cy="707886"/>
              </a:xfrm>
              <a:prstGeom prst="rect">
                <a:avLst/>
              </a:prstGeom>
              <a:blipFill>
                <a:blip r:embed="rId3"/>
                <a:stretch>
                  <a:fillRect l="-2116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935EB-C840-E646-A3F4-38AEEA19CFB0}"/>
                  </a:ext>
                </a:extLst>
              </p:cNvPr>
              <p:cNvSpPr txBox="1"/>
              <p:nvPr/>
            </p:nvSpPr>
            <p:spPr>
              <a:xfrm>
                <a:off x="108152" y="1331459"/>
                <a:ext cx="3749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Known Population, 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2935EB-C840-E646-A3F4-38AEEA19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2" y="1331459"/>
                <a:ext cx="3749040" cy="400110"/>
              </a:xfrm>
              <a:prstGeom prst="rect">
                <a:avLst/>
              </a:prstGeom>
              <a:blipFill>
                <a:blip r:embed="rId4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30A27DBF-BD51-1147-90B1-B3DCA839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6"/>
            <a:ext cx="10515600" cy="1325563"/>
          </a:xfrm>
        </p:spPr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Three “Types” of Sampling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0C8FC2-78BC-6842-82A6-7FA197290D49}"/>
              </a:ext>
            </a:extLst>
          </p:cNvPr>
          <p:cNvSpPr/>
          <p:nvPr/>
        </p:nvSpPr>
        <p:spPr>
          <a:xfrm>
            <a:off x="4212381" y="1813240"/>
            <a:ext cx="3749039" cy="1554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477429-95EE-C744-89D8-64E6C0374004}"/>
              </a:ext>
            </a:extLst>
          </p:cNvPr>
          <p:cNvSpPr/>
          <p:nvPr/>
        </p:nvSpPr>
        <p:spPr>
          <a:xfrm>
            <a:off x="4968971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61786D-C33C-BA4E-9A95-ABFA14A9B921}"/>
              </a:ext>
            </a:extLst>
          </p:cNvPr>
          <p:cNvCxnSpPr>
            <a:cxnSpLocks/>
          </p:cNvCxnSpPr>
          <p:nvPr/>
        </p:nvCxnSpPr>
        <p:spPr>
          <a:xfrm>
            <a:off x="4988141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6CCA71-F884-6548-8FC9-115106D7DB37}"/>
                  </a:ext>
                </a:extLst>
              </p:cNvPr>
              <p:cNvSpPr txBox="1"/>
              <p:nvPr/>
            </p:nvSpPr>
            <p:spPr>
              <a:xfrm>
                <a:off x="5138330" y="3677578"/>
                <a:ext cx="23875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6CCA71-F884-6548-8FC9-115106D7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0" y="3677578"/>
                <a:ext cx="2387523" cy="707886"/>
              </a:xfrm>
              <a:prstGeom prst="rect">
                <a:avLst/>
              </a:prstGeom>
              <a:blipFill>
                <a:blip r:embed="rId5"/>
                <a:stretch>
                  <a:fillRect l="-2646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EED917-1C3B-6343-B0F0-0A081FDC20A3}"/>
                  </a:ext>
                </a:extLst>
              </p:cNvPr>
              <p:cNvSpPr txBox="1"/>
              <p:nvPr/>
            </p:nvSpPr>
            <p:spPr>
              <a:xfrm>
                <a:off x="4262282" y="1331458"/>
                <a:ext cx="3749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Unknown Population, 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EED917-1C3B-6343-B0F0-0A081FDC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282" y="1331458"/>
                <a:ext cx="3749040" cy="400110"/>
              </a:xfrm>
              <a:prstGeom prst="rect">
                <a:avLst/>
              </a:prstGeom>
              <a:blipFill>
                <a:blip r:embed="rId6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9D6AF7B-9198-344B-AEAE-C84844805C48}"/>
              </a:ext>
            </a:extLst>
          </p:cNvPr>
          <p:cNvSpPr/>
          <p:nvPr/>
        </p:nvSpPr>
        <p:spPr>
          <a:xfrm>
            <a:off x="8316609" y="1813240"/>
            <a:ext cx="3749039" cy="1554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B49B6-0544-B54E-8E6B-5E66CFBA1DAE}"/>
              </a:ext>
            </a:extLst>
          </p:cNvPr>
          <p:cNvSpPr/>
          <p:nvPr/>
        </p:nvSpPr>
        <p:spPr>
          <a:xfrm>
            <a:off x="9073199" y="4695322"/>
            <a:ext cx="2418738" cy="98076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4C48B-407E-CF4D-BE19-A91E4D117B73}"/>
              </a:ext>
            </a:extLst>
          </p:cNvPr>
          <p:cNvCxnSpPr>
            <a:cxnSpLocks/>
          </p:cNvCxnSpPr>
          <p:nvPr/>
        </p:nvCxnSpPr>
        <p:spPr>
          <a:xfrm>
            <a:off x="9092369" y="3367721"/>
            <a:ext cx="0" cy="1327601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0E9A40-5E08-9E4C-8951-ACC3BAD46FAD}"/>
                  </a:ext>
                </a:extLst>
              </p:cNvPr>
              <p:cNvSpPr txBox="1"/>
              <p:nvPr/>
            </p:nvSpPr>
            <p:spPr>
              <a:xfrm>
                <a:off x="9242558" y="3677578"/>
                <a:ext cx="25758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Sample with unknown Mechanism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0E9A40-5E08-9E4C-8951-ACC3BAD4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558" y="3677578"/>
                <a:ext cx="2575816" cy="707886"/>
              </a:xfrm>
              <a:prstGeom prst="rect">
                <a:avLst/>
              </a:prstGeom>
              <a:blipFill>
                <a:blip r:embed="rId7"/>
                <a:stretch>
                  <a:fillRect l="-2451" t="-3571" r="-49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914CB8-CC29-B045-BF61-4828867387DD}"/>
                  </a:ext>
                </a:extLst>
              </p:cNvPr>
              <p:cNvSpPr txBox="1"/>
              <p:nvPr/>
            </p:nvSpPr>
            <p:spPr>
              <a:xfrm>
                <a:off x="8316609" y="1331458"/>
                <a:ext cx="37490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Unknown Population, Unknown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914CB8-CC29-B045-BF61-482886738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09" y="1331458"/>
                <a:ext cx="3749040" cy="400110"/>
              </a:xfrm>
              <a:prstGeom prst="rect">
                <a:avLst/>
              </a:prstGeom>
              <a:blipFill>
                <a:blip r:embed="rId8"/>
                <a:stretch>
                  <a:fillRect l="-1689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C726099-6960-5A40-90F3-B67FA16AEA0C}"/>
              </a:ext>
            </a:extLst>
          </p:cNvPr>
          <p:cNvSpPr/>
          <p:nvPr/>
        </p:nvSpPr>
        <p:spPr>
          <a:xfrm>
            <a:off x="8416411" y="737418"/>
            <a:ext cx="3699138" cy="5289755"/>
          </a:xfrm>
          <a:prstGeom prst="ellipse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1F653-6196-5B4F-822F-9A9492C7B610}"/>
              </a:ext>
            </a:extLst>
          </p:cNvPr>
          <p:cNvSpPr txBox="1"/>
          <p:nvPr/>
        </p:nvSpPr>
        <p:spPr>
          <a:xfrm>
            <a:off x="8480691" y="144437"/>
            <a:ext cx="357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</a:rPr>
              <a:t>Our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28095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27DDE5-B72C-E641-A3DA-BF165FC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Motivating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B96DB6-AB73-BA42-869A-3BEDC8CA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17" y="2277605"/>
            <a:ext cx="1524000" cy="1524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E8ABA6-8A07-2745-80CE-7031F2AD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27" y="2277605"/>
            <a:ext cx="1524000" cy="1524000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AC31B7A-F72D-8C47-AAD3-64B3E8CB46D0}"/>
              </a:ext>
            </a:extLst>
          </p:cNvPr>
          <p:cNvSpPr/>
          <p:nvPr/>
        </p:nvSpPr>
        <p:spPr>
          <a:xfrm>
            <a:off x="2263895" y="1314756"/>
            <a:ext cx="2546554" cy="1357467"/>
          </a:xfrm>
          <a:prstGeom prst="wedgeRoundRectCallout">
            <a:avLst>
              <a:gd name="adj1" fmla="val -49791"/>
              <a:gd name="adj2" fmla="val 61051"/>
              <a:gd name="adj3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average age of people in Seattle who have gotten a texting/phone citation?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C60D640-AE2E-4541-9569-6BA6AD581504}"/>
              </a:ext>
            </a:extLst>
          </p:cNvPr>
          <p:cNvSpPr/>
          <p:nvPr/>
        </p:nvSpPr>
        <p:spPr>
          <a:xfrm>
            <a:off x="4367015" y="2319634"/>
            <a:ext cx="2713703" cy="1564275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Survey of 100 People Living in the U District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809CC6A-92DD-0342-B565-85BC0425F148}"/>
              </a:ext>
            </a:extLst>
          </p:cNvPr>
          <p:cNvSpPr/>
          <p:nvPr/>
        </p:nvSpPr>
        <p:spPr>
          <a:xfrm>
            <a:off x="2263895" y="1313276"/>
            <a:ext cx="2546554" cy="1357467"/>
          </a:xfrm>
          <a:prstGeom prst="wedgeRoundRectCallout">
            <a:avLst>
              <a:gd name="adj1" fmla="val -49791"/>
              <a:gd name="adj2" fmla="val 61051"/>
              <a:gd name="adj3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704,352 </a:t>
            </a:r>
            <a:r>
              <a:rPr lang="en-US" dirty="0" err="1">
                <a:solidFill>
                  <a:schemeClr val="tx1"/>
                </a:solidFill>
              </a:rPr>
              <a:t>Seattletonians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10 min/person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11 years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E1CF05-9E98-4A48-AFFF-9207A7DAA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17" y="2277605"/>
            <a:ext cx="1524000" cy="1524000"/>
          </a:xfrm>
          <a:prstGeom prst="rect">
            <a:avLst/>
          </a:prstGeom>
        </p:spPr>
      </p:pic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FBC8CA08-4CD5-6347-B1E3-CAFDC02939C1}"/>
              </a:ext>
            </a:extLst>
          </p:cNvPr>
          <p:cNvSpPr/>
          <p:nvPr/>
        </p:nvSpPr>
        <p:spPr>
          <a:xfrm>
            <a:off x="324957" y="1988045"/>
            <a:ext cx="2103120" cy="2103120"/>
          </a:xfrm>
          <a:prstGeom prst="noSmoking">
            <a:avLst>
              <a:gd name="adj" fmla="val 937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21D041-9FB6-E548-ACB0-4D43E621B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92" y="2277605"/>
            <a:ext cx="1524000" cy="1524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F8779D-5C7E-9248-9F54-9F42279C1695}"/>
              </a:ext>
            </a:extLst>
          </p:cNvPr>
          <p:cNvCxnSpPr>
            <a:cxnSpLocks/>
          </p:cNvCxnSpPr>
          <p:nvPr/>
        </p:nvCxnSpPr>
        <p:spPr>
          <a:xfrm>
            <a:off x="5819706" y="3883909"/>
            <a:ext cx="0" cy="60943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C2222B-4BB0-9741-8930-31AE45E2D229}"/>
              </a:ext>
            </a:extLst>
          </p:cNvPr>
          <p:cNvSpPr txBox="1"/>
          <p:nvPr/>
        </p:nvSpPr>
        <p:spPr>
          <a:xfrm>
            <a:off x="4362715" y="4493342"/>
            <a:ext cx="297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5/100 people got phone tickets with average age of 26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F8E28A-9A2E-E847-B9E3-C3CF87E0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4" y="4262266"/>
            <a:ext cx="1524000" cy="1524000"/>
          </a:xfrm>
          <a:prstGeom prst="rect">
            <a:avLst/>
          </a:prstGeom>
        </p:spPr>
      </p:pic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0E03F998-70F7-914B-AF61-689EF133CAA7}"/>
              </a:ext>
            </a:extLst>
          </p:cNvPr>
          <p:cNvSpPr/>
          <p:nvPr/>
        </p:nvSpPr>
        <p:spPr>
          <a:xfrm>
            <a:off x="2263895" y="5367685"/>
            <a:ext cx="3183176" cy="1357467"/>
          </a:xfrm>
          <a:prstGeom prst="wedgeRoundRectCallout">
            <a:avLst>
              <a:gd name="adj1" fmla="val -51722"/>
              <a:gd name="adj2" fmla="val -76567"/>
              <a:gd name="adj3" fmla="val 16667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implies ~35,000 phone tickets in Seattle, but WA reported that  ~33,000 tickets given. How can this be?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6D62AAD-EBF8-A141-AC5E-4A4EBEFF0177}"/>
              </a:ext>
            </a:extLst>
          </p:cNvPr>
          <p:cNvSpPr txBox="1">
            <a:spLocks/>
          </p:cNvSpPr>
          <p:nvPr/>
        </p:nvSpPr>
        <p:spPr>
          <a:xfrm>
            <a:off x="8200134" y="1319664"/>
            <a:ext cx="3470756" cy="101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Unknown Sampling Mechanism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EC68D73-203E-A046-B1DA-C69E22A18B30}"/>
              </a:ext>
            </a:extLst>
          </p:cNvPr>
          <p:cNvSpPr txBox="1">
            <a:spLocks/>
          </p:cNvSpPr>
          <p:nvPr/>
        </p:nvSpPr>
        <p:spPr>
          <a:xfrm>
            <a:off x="8426277" y="2887038"/>
            <a:ext cx="3018470" cy="629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accent3"/>
                </a:solidFill>
              </a:rPr>
              <a:t>Selection Bias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D5DE06-36CE-FC48-95E1-951BF3FF3767}"/>
              </a:ext>
            </a:extLst>
          </p:cNvPr>
          <p:cNvCxnSpPr>
            <a:cxnSpLocks/>
          </p:cNvCxnSpPr>
          <p:nvPr/>
        </p:nvCxnSpPr>
        <p:spPr>
          <a:xfrm>
            <a:off x="9944338" y="2277605"/>
            <a:ext cx="0" cy="60943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A89E0E4-7DD2-3D49-BC37-EDEFD5C372D1}"/>
              </a:ext>
            </a:extLst>
          </p:cNvPr>
          <p:cNvSpPr txBox="1">
            <a:spLocks/>
          </p:cNvSpPr>
          <p:nvPr/>
        </p:nvSpPr>
        <p:spPr>
          <a:xfrm>
            <a:off x="8208959" y="5367685"/>
            <a:ext cx="3874885" cy="1011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Databases Should Correct This Answer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(or at least say it has error)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B92B9B-C914-1F42-B154-405C691114D9}"/>
              </a:ext>
            </a:extLst>
          </p:cNvPr>
          <p:cNvCxnSpPr>
            <a:cxnSpLocks/>
          </p:cNvCxnSpPr>
          <p:nvPr/>
        </p:nvCxnSpPr>
        <p:spPr>
          <a:xfrm flipH="1" flipV="1">
            <a:off x="7305368" y="4896465"/>
            <a:ext cx="1119918" cy="6723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94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35287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4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1" grpId="1" animBg="1"/>
      <p:bldP spid="13" grpId="0" animBg="1"/>
      <p:bldP spid="13" grpId="1" animBg="1"/>
      <p:bldP spid="17" grpId="0"/>
      <p:bldP spid="23" grpId="0" animBg="1"/>
      <p:bldP spid="25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457E-CB51-FA46-A390-AAEA4100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1382"/>
            <a:ext cx="10636045" cy="5624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Claim</a:t>
            </a:r>
            <a:r>
              <a:rPr lang="en-US" dirty="0"/>
              <a:t>: Scientists analyze (often biased) data samples to learn about the population as a whole.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accent3"/>
                </a:solidFill>
              </a:rPr>
              <a:t>Problem</a:t>
            </a:r>
            <a:r>
              <a:rPr lang="en-US" dirty="0"/>
              <a:t>: Databases assumed a closed world (the data is NOT a sample).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Goal</a:t>
            </a:r>
            <a:r>
              <a:rPr lang="en-US" dirty="0"/>
              <a:t>: Build an </a:t>
            </a:r>
            <a:r>
              <a:rPr lang="en-US" b="1" dirty="0"/>
              <a:t>Open World Database </a:t>
            </a:r>
            <a:r>
              <a:rPr lang="en-US" dirty="0"/>
              <a:t>system that natively assumes data ingested is a biased sample of some population, even if the sampling mechanism is unknown. Allow for user interaction to determine best technique to correct for sample bias.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200" dirty="0"/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Solution</a:t>
            </a:r>
            <a:r>
              <a:rPr lang="en-US" dirty="0"/>
              <a:t>: (work in progress…)</a:t>
            </a:r>
          </a:p>
        </p:txBody>
      </p:sp>
    </p:spTree>
    <p:extLst>
      <p:ext uri="{BB962C8B-B14F-4D97-AF65-F5344CB8AC3E}">
        <p14:creationId xmlns:p14="http://schemas.microsoft.com/office/powerpoint/2010/main" val="22013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What about Probabilistic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457E-CB51-FA46-A390-AAEA4100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Probabilistic Databases:</a:t>
            </a:r>
          </a:p>
          <a:p>
            <a:pPr lvl="1">
              <a:buFontTx/>
              <a:buChar char="-"/>
            </a:pPr>
            <a:r>
              <a:rPr lang="en-US" sz="2800" dirty="0"/>
              <a:t>Can assume an open world</a:t>
            </a:r>
          </a:p>
          <a:p>
            <a:pPr lvl="1">
              <a:buFontTx/>
              <a:buChar char="-"/>
            </a:pPr>
            <a:r>
              <a:rPr lang="en-US" sz="2800" dirty="0"/>
              <a:t>Probabilities measure </a:t>
            </a:r>
            <a:r>
              <a:rPr lang="en-US" sz="2800" b="1" dirty="0">
                <a:solidFill>
                  <a:schemeClr val="accent4"/>
                </a:solidFill>
              </a:rPr>
              <a:t>uncertainty</a:t>
            </a:r>
            <a:r>
              <a:rPr lang="en-US" sz="2800" dirty="0"/>
              <a:t> in data (e.g., data scraped from possibly unreliable web sources)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data is </a:t>
            </a:r>
            <a:r>
              <a:rPr lang="en-US" b="1" dirty="0">
                <a:solidFill>
                  <a:schemeClr val="accent4"/>
                </a:solidFill>
              </a:rPr>
              <a:t>certain</a:t>
            </a:r>
            <a:r>
              <a:rPr lang="en-US" dirty="0"/>
              <a:t> data, but not all the certain data is contained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3214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D1C-0105-B840-9002-C297ABDD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esca" panose="02000506000000020003" pitchFamily="2" charset="77"/>
              </a:rPr>
              <a:t>If Sampling Mechanism is 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E457E-CB51-FA46-A390-AAEA41009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4928"/>
                <a:ext cx="11107994" cy="9594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then we know the probability with which each tuple was sampled.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E457E-CB51-FA46-A390-AAEA41009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4928"/>
                <a:ext cx="11107994" cy="959457"/>
              </a:xfrm>
              <a:blipFill>
                <a:blip r:embed="rId2"/>
                <a:stretch>
                  <a:fillRect l="-1027" t="-10390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920A6C-65FF-E74C-BE2C-3B6454428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30553"/>
              </p:ext>
            </p:extLst>
          </p:nvPr>
        </p:nvGraphicFramePr>
        <p:xfrm>
          <a:off x="393291" y="2276506"/>
          <a:ext cx="3785421" cy="2143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807">
                  <a:extLst>
                    <a:ext uri="{9D8B030D-6E8A-4147-A177-3AD203B41FA5}">
                      <a16:colId xmlns:a16="http://schemas.microsoft.com/office/drawing/2014/main" val="1042243493"/>
                    </a:ext>
                  </a:extLst>
                </a:gridCol>
                <a:gridCol w="1261807">
                  <a:extLst>
                    <a:ext uri="{9D8B030D-6E8A-4147-A177-3AD203B41FA5}">
                      <a16:colId xmlns:a16="http://schemas.microsoft.com/office/drawing/2014/main" val="3712510431"/>
                    </a:ext>
                  </a:extLst>
                </a:gridCol>
                <a:gridCol w="1261807">
                  <a:extLst>
                    <a:ext uri="{9D8B030D-6E8A-4147-A177-3AD203B41FA5}">
                      <a16:colId xmlns:a16="http://schemas.microsoft.com/office/drawing/2014/main" val="3269254490"/>
                    </a:ext>
                  </a:extLst>
                </a:gridCol>
              </a:tblGrid>
              <a:tr h="4573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40205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88302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989217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5138498"/>
                  </a:ext>
                </a:extLst>
              </a:tr>
              <a:tr h="4214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456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5B902F1-0085-F344-89F4-D476DC924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370277"/>
                  </p:ext>
                </p:extLst>
              </p:nvPr>
            </p:nvGraphicFramePr>
            <p:xfrm>
              <a:off x="6685934" y="2276508"/>
              <a:ext cx="5043952" cy="21430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988">
                      <a:extLst>
                        <a:ext uri="{9D8B030D-6E8A-4147-A177-3AD203B41FA5}">
                          <a16:colId xmlns:a16="http://schemas.microsoft.com/office/drawing/2014/main" val="1042243493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712510431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269254490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543002979"/>
                        </a:ext>
                      </a:extLst>
                    </a:gridCol>
                  </a:tblGrid>
                  <a:tr h="4563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4"/>
                              </a:solidFill>
                            </a:rPr>
                            <a:t>_weight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40205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88302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c3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0989217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5138498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3456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5B902F1-0085-F344-89F4-D476DC924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4370277"/>
                  </p:ext>
                </p:extLst>
              </p:nvPr>
            </p:nvGraphicFramePr>
            <p:xfrm>
              <a:off x="6685934" y="2276508"/>
              <a:ext cx="5043952" cy="21430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988">
                      <a:extLst>
                        <a:ext uri="{9D8B030D-6E8A-4147-A177-3AD203B41FA5}">
                          <a16:colId xmlns:a16="http://schemas.microsoft.com/office/drawing/2014/main" val="1042243493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712510431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3269254490"/>
                        </a:ext>
                      </a:extLst>
                    </a:gridCol>
                    <a:gridCol w="1260988">
                      <a:extLst>
                        <a:ext uri="{9D8B030D-6E8A-4147-A177-3AD203B41FA5}">
                          <a16:colId xmlns:a16="http://schemas.microsoft.com/office/drawing/2014/main" val="54300297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4"/>
                              </a:solidFill>
                            </a:rPr>
                            <a:t>_weight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40205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3030" t="-121212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188302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/>
                            <a:t>c3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3030" t="-214706" b="-21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989217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3030" t="-324242" b="-1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138498"/>
                      </a:ext>
                    </a:extLst>
                  </a:tr>
                  <a:tr h="421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3030" t="-424242" b="-2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4560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058249-98A9-454B-B0BC-3008CBBE94D3}"/>
              </a:ext>
            </a:extLst>
          </p:cNvPr>
          <p:cNvCxnSpPr>
            <a:cxnSpLocks/>
          </p:cNvCxnSpPr>
          <p:nvPr/>
        </p:nvCxnSpPr>
        <p:spPr>
          <a:xfrm>
            <a:off x="4596580" y="4406981"/>
            <a:ext cx="1602659" cy="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259BA7-6563-294D-ACCC-3FEA8A4545C5}"/>
              </a:ext>
            </a:extLst>
          </p:cNvPr>
          <p:cNvSpPr txBox="1">
            <a:spLocks/>
          </p:cNvSpPr>
          <p:nvPr/>
        </p:nvSpPr>
        <p:spPr>
          <a:xfrm>
            <a:off x="4301613" y="2892813"/>
            <a:ext cx="2261419" cy="1297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Reweight each tuple with the inverse of its sample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72E344E-7C39-D54B-9A19-8B449F7D2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55896"/>
                <a:ext cx="11107994" cy="610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If we </a:t>
                </a:r>
                <a:r>
                  <a:rPr lang="en-US" b="1" dirty="0"/>
                  <a:t>do not </a:t>
                </a:r>
                <a:r>
                  <a:rPr lang="en-US" dirty="0"/>
                  <a:t>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how can we still determine sample probability?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72E344E-7C39-D54B-9A19-8B449F7D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55896"/>
                <a:ext cx="11107994" cy="610568"/>
              </a:xfrm>
              <a:prstGeom prst="rect">
                <a:avLst/>
              </a:prstGeom>
              <a:blipFill>
                <a:blip r:embed="rId4"/>
                <a:stretch>
                  <a:fillRect l="-1027" t="-14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Tabl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79A7"/>
      </a:accent1>
      <a:accent2>
        <a:srgbClr val="F28E2B"/>
      </a:accent2>
      <a:accent3>
        <a:srgbClr val="E15759"/>
      </a:accent3>
      <a:accent4>
        <a:srgbClr val="5AA14E"/>
      </a:accent4>
      <a:accent5>
        <a:srgbClr val="EDC949"/>
      </a:accent5>
      <a:accent6>
        <a:srgbClr val="B07A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873</Words>
  <Application>Microsoft Macintosh PowerPoint</Application>
  <PresentationFormat>Widescreen</PresentationFormat>
  <Paragraphs>212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Fresca</vt:lpstr>
      <vt:lpstr>Office Theme</vt:lpstr>
      <vt:lpstr>The Open World Database</vt:lpstr>
      <vt:lpstr>Science is Samples</vt:lpstr>
      <vt:lpstr>Three “Types” of Sampling</vt:lpstr>
      <vt:lpstr>Enter the Database</vt:lpstr>
      <vt:lpstr>Three “Types” of Sampling</vt:lpstr>
      <vt:lpstr>Motivating Example</vt:lpstr>
      <vt:lpstr>To Summarize</vt:lpstr>
      <vt:lpstr>What about Probabilistic Databases?</vt:lpstr>
      <vt:lpstr>If Sampling Mechanism is Known</vt:lpstr>
      <vt:lpstr>Logisitic Regression</vt:lpstr>
      <vt:lpstr>What Else do We Know?</vt:lpstr>
      <vt:lpstr>Open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Open World Database</dc:title>
  <dc:creator>ljorr1</dc:creator>
  <cp:lastModifiedBy>ljorr1</cp:lastModifiedBy>
  <cp:revision>32</cp:revision>
  <dcterms:created xsi:type="dcterms:W3CDTF">2018-07-11T17:11:57Z</dcterms:created>
  <dcterms:modified xsi:type="dcterms:W3CDTF">2018-07-13T07:12:33Z</dcterms:modified>
</cp:coreProperties>
</file>