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2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3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1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2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3.xml" ContentType="application/vnd.openxmlformats-officedocument.themeOverride+xml"/>
  <Override PartName="/ppt/charts/chart7.xml" ContentType="application/vnd.openxmlformats-officedocument.drawingml.chart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9" r:id="rId2"/>
    <p:sldMasterId id="2147483673" r:id="rId3"/>
    <p:sldMasterId id="2147483686" r:id="rId4"/>
  </p:sldMasterIdLst>
  <p:notesMasterIdLst>
    <p:notesMasterId r:id="rId22"/>
  </p:notesMasterIdLst>
  <p:sldIdLst>
    <p:sldId id="257" r:id="rId5"/>
    <p:sldId id="311" r:id="rId6"/>
    <p:sldId id="421" r:id="rId7"/>
    <p:sldId id="424" r:id="rId8"/>
    <p:sldId id="423" r:id="rId9"/>
    <p:sldId id="425" r:id="rId10"/>
    <p:sldId id="426" r:id="rId11"/>
    <p:sldId id="427" r:id="rId12"/>
    <p:sldId id="428" r:id="rId13"/>
    <p:sldId id="433" r:id="rId14"/>
    <p:sldId id="429" r:id="rId15"/>
    <p:sldId id="430" r:id="rId16"/>
    <p:sldId id="431" r:id="rId17"/>
    <p:sldId id="434" r:id="rId18"/>
    <p:sldId id="435" r:id="rId19"/>
    <p:sldId id="334" r:id="rId20"/>
    <p:sldId id="422" r:id="rId21"/>
  </p:sldIdLst>
  <p:sldSz cx="12192000" cy="6858000"/>
  <p:notesSz cx="7315200" cy="96012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FFFF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324" autoAdjust="0"/>
    <p:restoredTop sz="90850" autoAdjust="0"/>
  </p:normalViewPr>
  <p:slideViewPr>
    <p:cSldViewPr snapToGrid="0">
      <p:cViewPr varScale="1">
        <p:scale>
          <a:sx n="66" d="100"/>
          <a:sy n="66" d="100"/>
        </p:scale>
        <p:origin x="67" y="31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atyak\Dropbox\postdoc\2019\MIningIntegrityConstraints\submission\SIGMOD\Experiments\EpsilonSpuriousTuples\EpsilonSpuriousTuplesSummar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atyak\Dropbox\postdoc\2019\MIningIntegrityConstraints\submission\SIGMOD\Experiments\EpsilonSpuriousTuples\EpsilonSpuriousTuplesSummar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atyak\Dropbox\postdoc\2019\MIningIntegrityConstraints\submission\SIGMOD\Experiments\EpsilonSpuriousTuples\EpsilonSpuriousTuplesSummary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../embeddings/oleObject1.bin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../embeddings/oleObject2.bin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package" Target="../embeddings/Microsoft_Excel_Worksheet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image" Target="../media/image94.png"/><Relationship Id="rId1" Type="http://schemas.openxmlformats.org/officeDocument/2006/relationships/themeOverride" Target="../theme/themeOverrid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255522747156605"/>
          <c:y val="5.5512084426946634E-2"/>
          <c:w val="0.78619477252843395"/>
          <c:h val="0.6321724628171479"/>
        </c:manualLayout>
      </c:layout>
      <c:areaChart>
        <c:grouping val="stacked"/>
        <c:varyColors val="0"/>
        <c:ser>
          <c:idx val="0"/>
          <c:order val="0"/>
          <c:tx>
            <c:v>breastMin</c:v>
          </c:tx>
          <c:spPr>
            <a:noFill/>
            <a:ln>
              <a:solidFill>
                <a:schemeClr val="bg2"/>
              </a:solidFill>
            </a:ln>
            <a:effectLst/>
          </c:spPr>
          <c:cat>
            <c:numRef>
              <c:f>Sheet1!$C$35:$C$44</c:f>
              <c:numCache>
                <c:formatCode>General</c:formatCode>
                <c:ptCount val="10"/>
                <c:pt idx="0">
                  <c:v>0</c:v>
                </c:pt>
                <c:pt idx="1">
                  <c:v>1E-3</c:v>
                </c:pt>
                <c:pt idx="2">
                  <c:v>5.0000000000000001E-3</c:v>
                </c:pt>
                <c:pt idx="3">
                  <c:v>0.01</c:v>
                </c:pt>
                <c:pt idx="4">
                  <c:v>1.4999999999999999E-2</c:v>
                </c:pt>
                <c:pt idx="5">
                  <c:v>0.02</c:v>
                </c:pt>
                <c:pt idx="6">
                  <c:v>0.05</c:v>
                </c:pt>
                <c:pt idx="7">
                  <c:v>0.1</c:v>
                </c:pt>
                <c:pt idx="8">
                  <c:v>0.15</c:v>
                </c:pt>
                <c:pt idx="9">
                  <c:v>0.25</c:v>
                </c:pt>
              </c:numCache>
            </c:numRef>
          </c:cat>
          <c:val>
            <c:numRef>
              <c:f>Sheet1!$F$35:$F$44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17.453505007153076</c:v>
                </c:pt>
                <c:pt idx="9">
                  <c:v>29.041487839771101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AF-423D-BD9D-F5223C5F9F61}"/>
            </c:ext>
          </c:extLst>
        </c:ser>
        <c:ser>
          <c:idx val="1"/>
          <c:order val="1"/>
          <c:tx>
            <c:v>breastMax</c:v>
          </c:tx>
          <c:spPr>
            <a:pattFill prst="pct70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  <a:effectLst/>
          </c:spPr>
          <c:cat>
            <c:numRef>
              <c:f>Sheet1!$C$35:$C$44</c:f>
              <c:numCache>
                <c:formatCode>General</c:formatCode>
                <c:ptCount val="10"/>
                <c:pt idx="0">
                  <c:v>0</c:v>
                </c:pt>
                <c:pt idx="1">
                  <c:v>1E-3</c:v>
                </c:pt>
                <c:pt idx="2">
                  <c:v>5.0000000000000001E-3</c:v>
                </c:pt>
                <c:pt idx="3">
                  <c:v>0.01</c:v>
                </c:pt>
                <c:pt idx="4">
                  <c:v>1.4999999999999999E-2</c:v>
                </c:pt>
                <c:pt idx="5">
                  <c:v>0.02</c:v>
                </c:pt>
                <c:pt idx="6">
                  <c:v>0.05</c:v>
                </c:pt>
                <c:pt idx="7">
                  <c:v>0.1</c:v>
                </c:pt>
                <c:pt idx="8">
                  <c:v>0.15</c:v>
                </c:pt>
                <c:pt idx="9">
                  <c:v>0.25</c:v>
                </c:pt>
              </c:numCache>
            </c:numRef>
          </c:cat>
          <c:val>
            <c:numRef>
              <c:f>Sheet1!$G$35:$G$44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0.85836909871244638</c:v>
                </c:pt>
                <c:pt idx="3">
                  <c:v>3.2904148783977112</c:v>
                </c:pt>
                <c:pt idx="4">
                  <c:v>5.0071530758226039</c:v>
                </c:pt>
                <c:pt idx="5">
                  <c:v>9.2989985693848354</c:v>
                </c:pt>
                <c:pt idx="6">
                  <c:v>11.015736766809727</c:v>
                </c:pt>
                <c:pt idx="7">
                  <c:v>14.163090128755366</c:v>
                </c:pt>
                <c:pt idx="8">
                  <c:v>119.59942775393419</c:v>
                </c:pt>
                <c:pt idx="9">
                  <c:v>314.59227467811155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1AF-423D-BD9D-F5223C5F9F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7464224"/>
        <c:axId val="277455696"/>
      </c:areaChart>
      <c:catAx>
        <c:axId val="2774642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Threshold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7455696"/>
        <c:crosses val="autoZero"/>
        <c:auto val="1"/>
        <c:lblAlgn val="ctr"/>
        <c:lblOffset val="100"/>
        <c:tickMarkSkip val="1"/>
        <c:noMultiLvlLbl val="0"/>
      </c:catAx>
      <c:valAx>
        <c:axId val="277455696"/>
        <c:scaling>
          <c:orientation val="minMax"/>
          <c:max val="3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74642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v>letterMin</c:v>
          </c:tx>
          <c:spPr>
            <a:noFill/>
            <a:ln>
              <a:solidFill>
                <a:schemeClr val="bg2"/>
              </a:solidFill>
            </a:ln>
            <a:effectLst/>
          </c:spPr>
          <c:cat>
            <c:numRef>
              <c:f>Sheet1!$C$4:$C$10</c:f>
              <c:numCache>
                <c:formatCode>General</c:formatCode>
                <c:ptCount val="7"/>
                <c:pt idx="0">
                  <c:v>0</c:v>
                </c:pt>
                <c:pt idx="1">
                  <c:v>1E-3</c:v>
                </c:pt>
                <c:pt idx="2">
                  <c:v>5.0000000000000001E-3</c:v>
                </c:pt>
                <c:pt idx="3">
                  <c:v>0.01</c:v>
                </c:pt>
                <c:pt idx="4">
                  <c:v>1.4999999999999999E-2</c:v>
                </c:pt>
                <c:pt idx="5">
                  <c:v>0.02</c:v>
                </c:pt>
                <c:pt idx="6">
                  <c:v>0.05</c:v>
                </c:pt>
              </c:numCache>
            </c:numRef>
          </c:cat>
          <c:val>
            <c:numRef>
              <c:f>Sheet1!$F$4:$F$10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4.7949999999999999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0D-41EB-B7A5-187D708A0505}"/>
            </c:ext>
          </c:extLst>
        </c:ser>
        <c:ser>
          <c:idx val="1"/>
          <c:order val="1"/>
          <c:tx>
            <c:v>letterMax</c:v>
          </c:tx>
          <c:spPr>
            <a:pattFill prst="pct70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  <a:effectLst/>
          </c:spPr>
          <c:cat>
            <c:numRef>
              <c:f>Sheet1!$C$4:$C$10</c:f>
              <c:numCache>
                <c:formatCode>General</c:formatCode>
                <c:ptCount val="7"/>
                <c:pt idx="0">
                  <c:v>0</c:v>
                </c:pt>
                <c:pt idx="1">
                  <c:v>1E-3</c:v>
                </c:pt>
                <c:pt idx="2">
                  <c:v>5.0000000000000001E-3</c:v>
                </c:pt>
                <c:pt idx="3">
                  <c:v>0.01</c:v>
                </c:pt>
                <c:pt idx="4">
                  <c:v>1.4999999999999999E-2</c:v>
                </c:pt>
                <c:pt idx="5">
                  <c:v>0.02</c:v>
                </c:pt>
                <c:pt idx="6">
                  <c:v>0.05</c:v>
                </c:pt>
              </c:numCache>
            </c:numRef>
          </c:cat>
          <c:val>
            <c:numRef>
              <c:f>Sheet1!$G$4:$G$10</c:f>
              <c:numCache>
                <c:formatCode>General</c:formatCode>
                <c:ptCount val="7"/>
                <c:pt idx="0">
                  <c:v>0</c:v>
                </c:pt>
                <c:pt idx="1">
                  <c:v>0.09</c:v>
                </c:pt>
                <c:pt idx="2">
                  <c:v>0.80999999999999994</c:v>
                </c:pt>
                <c:pt idx="3">
                  <c:v>1.76</c:v>
                </c:pt>
                <c:pt idx="4">
                  <c:v>3.73</c:v>
                </c:pt>
                <c:pt idx="5">
                  <c:v>4.88</c:v>
                </c:pt>
                <c:pt idx="6">
                  <c:v>14.915000000000001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90D-41EB-B7A5-187D708A05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66322800"/>
        <c:axId val="766323128"/>
      </c:areaChart>
      <c:catAx>
        <c:axId val="7663228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Threshold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6323128"/>
        <c:crosses val="autoZero"/>
        <c:auto val="1"/>
        <c:lblAlgn val="ctr"/>
        <c:lblOffset val="100"/>
        <c:tickMarkSkip val="1"/>
        <c:noMultiLvlLbl val="0"/>
      </c:catAx>
      <c:valAx>
        <c:axId val="766323128"/>
        <c:scaling>
          <c:orientation val="minMax"/>
          <c:max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63228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v>bridgeMin</c:v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Sheet1!$C$24:$C$34</c:f>
              <c:numCache>
                <c:formatCode>General</c:formatCode>
                <c:ptCount val="11"/>
                <c:pt idx="0">
                  <c:v>0</c:v>
                </c:pt>
                <c:pt idx="1">
                  <c:v>1E-3</c:v>
                </c:pt>
                <c:pt idx="2">
                  <c:v>5.0000000000000001E-3</c:v>
                </c:pt>
                <c:pt idx="3">
                  <c:v>0.01</c:v>
                </c:pt>
                <c:pt idx="4">
                  <c:v>1.4999999999999999E-2</c:v>
                </c:pt>
                <c:pt idx="5">
                  <c:v>0.02</c:v>
                </c:pt>
                <c:pt idx="6">
                  <c:v>0.05</c:v>
                </c:pt>
                <c:pt idx="7">
                  <c:v>0.1</c:v>
                </c:pt>
                <c:pt idx="8">
                  <c:v>0.15</c:v>
                </c:pt>
                <c:pt idx="9">
                  <c:v>0.25</c:v>
                </c:pt>
                <c:pt idx="10">
                  <c:v>0.5</c:v>
                </c:pt>
              </c:numCache>
            </c:numRef>
          </c:cat>
          <c:val>
            <c:numRef>
              <c:f>Sheet1!$F$24:$F$34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68-47C4-BA8A-312FE5B1590C}"/>
            </c:ext>
          </c:extLst>
        </c:ser>
        <c:ser>
          <c:idx val="1"/>
          <c:order val="1"/>
          <c:tx>
            <c:v>bridgeMax</c:v>
          </c:tx>
          <c:spPr>
            <a:pattFill prst="pct70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  <a:effectLst/>
          </c:spPr>
          <c:cat>
            <c:numRef>
              <c:f>Sheet1!$C$24:$C$34</c:f>
              <c:numCache>
                <c:formatCode>General</c:formatCode>
                <c:ptCount val="11"/>
                <c:pt idx="0">
                  <c:v>0</c:v>
                </c:pt>
                <c:pt idx="1">
                  <c:v>1E-3</c:v>
                </c:pt>
                <c:pt idx="2">
                  <c:v>5.0000000000000001E-3</c:v>
                </c:pt>
                <c:pt idx="3">
                  <c:v>0.01</c:v>
                </c:pt>
                <c:pt idx="4">
                  <c:v>1.4999999999999999E-2</c:v>
                </c:pt>
                <c:pt idx="5">
                  <c:v>0.02</c:v>
                </c:pt>
                <c:pt idx="6">
                  <c:v>0.05</c:v>
                </c:pt>
                <c:pt idx="7">
                  <c:v>0.1</c:v>
                </c:pt>
                <c:pt idx="8">
                  <c:v>0.15</c:v>
                </c:pt>
                <c:pt idx="9">
                  <c:v>0.25</c:v>
                </c:pt>
                <c:pt idx="10">
                  <c:v>0.5</c:v>
                </c:pt>
              </c:numCache>
            </c:numRef>
          </c:cat>
          <c:val>
            <c:numRef>
              <c:f>Sheet1!$G$23:$G$34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8.3333333333333321</c:v>
                </c:pt>
                <c:pt idx="7">
                  <c:v>34.25925925925926</c:v>
                </c:pt>
                <c:pt idx="8">
                  <c:v>69.444444444444443</c:v>
                </c:pt>
                <c:pt idx="9">
                  <c:v>171.2962962962963</c:v>
                </c:pt>
                <c:pt idx="10">
                  <c:v>406.48148148148147</c:v>
                </c:pt>
                <c:pt idx="11">
                  <c:v>1443.5185185185185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068-47C4-BA8A-312FE5B159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55627408"/>
        <c:axId val="755600184"/>
      </c:areaChart>
      <c:catAx>
        <c:axId val="7556274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Threshold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5600184"/>
        <c:crosses val="autoZero"/>
        <c:auto val="1"/>
        <c:lblAlgn val="ctr"/>
        <c:lblOffset val="100"/>
        <c:tickMarkSkip val="1"/>
        <c:noMultiLvlLbl val="0"/>
      </c:catAx>
      <c:valAx>
        <c:axId val="755600184"/>
        <c:scaling>
          <c:orientation val="minMax"/>
          <c:max val="16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56274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3"/>
          <c:order val="3"/>
          <c:tx>
            <c:v>0.0 [#Min Seps]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Sheet1!$R$13:$R$16</c:f>
              <c:numCache>
                <c:formatCode>General</c:formatCode>
                <c:ptCount val="4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</c:numCache>
            </c:numRef>
          </c:cat>
          <c:val>
            <c:numRef>
              <c:f>Sheet1!$T$13:$T$16</c:f>
              <c:numCache>
                <c:formatCode>General</c:formatCode>
                <c:ptCount val="4"/>
                <c:pt idx="0">
                  <c:v>23</c:v>
                </c:pt>
                <c:pt idx="1">
                  <c:v>23</c:v>
                </c:pt>
                <c:pt idx="2">
                  <c:v>25</c:v>
                </c:pt>
                <c:pt idx="3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96-4241-9EB4-78F7690827C8}"/>
            </c:ext>
          </c:extLst>
        </c:ser>
        <c:ser>
          <c:idx val="4"/>
          <c:order val="4"/>
          <c:tx>
            <c:v>0.01 [#Min Seps]</c:v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Sheet1!$S$13:$S$16</c:f>
              <c:numCache>
                <c:formatCode>General</c:formatCode>
                <c:ptCount val="4"/>
                <c:pt idx="0">
                  <c:v>396013</c:v>
                </c:pt>
                <c:pt idx="1">
                  <c:v>792025</c:v>
                </c:pt>
                <c:pt idx="2">
                  <c:v>1188038</c:v>
                </c:pt>
                <c:pt idx="3">
                  <c:v>1584050</c:v>
                </c:pt>
              </c:numCache>
            </c:numRef>
          </c:cat>
          <c:val>
            <c:numRef>
              <c:f>Sheet1!$U$13:$U$16</c:f>
              <c:numCache>
                <c:formatCode>General</c:formatCode>
                <c:ptCount val="4"/>
                <c:pt idx="0">
                  <c:v>28</c:v>
                </c:pt>
                <c:pt idx="1">
                  <c:v>30</c:v>
                </c:pt>
                <c:pt idx="2">
                  <c:v>30</c:v>
                </c:pt>
                <c:pt idx="3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296-4241-9EB4-78F7690827C8}"/>
            </c:ext>
          </c:extLst>
        </c:ser>
        <c:ser>
          <c:idx val="5"/>
          <c:order val="5"/>
          <c:tx>
            <c:v>0.1 [#Min Seps]</c:v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cat>
            <c:numRef>
              <c:f>Sheet1!$R$13:$R$16</c:f>
              <c:numCache>
                <c:formatCode>General</c:formatCode>
                <c:ptCount val="4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</c:numCache>
            </c:numRef>
          </c:cat>
          <c:val>
            <c:numRef>
              <c:f>Sheet1!$V$13:$V$16</c:f>
              <c:numCache>
                <c:formatCode>General</c:formatCode>
                <c:ptCount val="4"/>
                <c:pt idx="0">
                  <c:v>28</c:v>
                </c:pt>
                <c:pt idx="1">
                  <c:v>24</c:v>
                </c:pt>
                <c:pt idx="2">
                  <c:v>25</c:v>
                </c:pt>
                <c:pt idx="3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296-4241-9EB4-78F7690827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90853056"/>
        <c:axId val="390848136"/>
      </c:barChart>
      <c:lineChart>
        <c:grouping val="standard"/>
        <c:varyColors val="0"/>
        <c:ser>
          <c:idx val="0"/>
          <c:order val="0"/>
          <c:tx>
            <c:v>0.0 [sec]</c:v>
          </c:tx>
          <c:spPr>
            <a:ln w="19050" cap="rnd">
              <a:solidFill>
                <a:srgbClr val="0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0000"/>
              </a:solidFill>
              <a:ln w="9525">
                <a:noFill/>
              </a:ln>
              <a:effectLst/>
            </c:spPr>
          </c:marker>
          <c:cat>
            <c:numRef>
              <c:f>Sheet1!$R$4:$R$7</c:f>
              <c:numCache>
                <c:formatCode>General</c:formatCode>
                <c:ptCount val="4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</c:numCache>
            </c:numRef>
          </c:cat>
          <c:val>
            <c:numRef>
              <c:f>Sheet1!$T$4:$T$7</c:f>
              <c:numCache>
                <c:formatCode>General</c:formatCode>
                <c:ptCount val="4"/>
                <c:pt idx="0">
                  <c:v>4438.335</c:v>
                </c:pt>
                <c:pt idx="1">
                  <c:v>6824.4849999999997</c:v>
                </c:pt>
                <c:pt idx="2">
                  <c:v>10452.763999999999</c:v>
                </c:pt>
                <c:pt idx="3">
                  <c:v>14712.88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296-4241-9EB4-78F7690827C8}"/>
            </c:ext>
          </c:extLst>
        </c:ser>
        <c:ser>
          <c:idx val="1"/>
          <c:order val="1"/>
          <c:tx>
            <c:v>0.01 [sec]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Sheet1!$R$4:$R$7</c:f>
              <c:numCache>
                <c:formatCode>General</c:formatCode>
                <c:ptCount val="4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</c:numCache>
            </c:numRef>
          </c:cat>
          <c:val>
            <c:numRef>
              <c:f>Sheet1!$U$4:$U$7</c:f>
              <c:numCache>
                <c:formatCode>General</c:formatCode>
                <c:ptCount val="4"/>
                <c:pt idx="0">
                  <c:v>4606.2550000000001</c:v>
                </c:pt>
                <c:pt idx="1">
                  <c:v>7651.9979999999996</c:v>
                </c:pt>
                <c:pt idx="2">
                  <c:v>12325.49</c:v>
                </c:pt>
                <c:pt idx="3">
                  <c:v>15856.655000000001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296-4241-9EB4-78F7690827C8}"/>
            </c:ext>
          </c:extLst>
        </c:ser>
        <c:ser>
          <c:idx val="2"/>
          <c:order val="2"/>
          <c:tx>
            <c:v>0.1 [sec]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Sheet1!$R$4:$R$7</c:f>
              <c:numCache>
                <c:formatCode>General</c:formatCode>
                <c:ptCount val="4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</c:numCache>
            </c:numRef>
          </c:cat>
          <c:val>
            <c:numRef>
              <c:f>Sheet1!$V$4:$V$7</c:f>
              <c:numCache>
                <c:formatCode>General</c:formatCode>
                <c:ptCount val="4"/>
                <c:pt idx="0">
                  <c:v>4886.0839999999998</c:v>
                </c:pt>
                <c:pt idx="1">
                  <c:v>7907.9989999999998</c:v>
                </c:pt>
                <c:pt idx="2">
                  <c:v>11998.394</c:v>
                </c:pt>
                <c:pt idx="3">
                  <c:v>16742.834999999999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296-4241-9EB4-78F7690827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18277216"/>
        <c:axId val="618275248"/>
      </c:lineChart>
      <c:catAx>
        <c:axId val="6182772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dirty="0"/>
                  <a:t>Rows [%]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8275248"/>
        <c:crosses val="autoZero"/>
        <c:auto val="1"/>
        <c:lblAlgn val="ctr"/>
        <c:lblOffset val="100"/>
        <c:noMultiLvlLbl val="0"/>
      </c:catAx>
      <c:valAx>
        <c:axId val="618275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Runtime [sec]</a:t>
                </a:r>
              </a:p>
            </c:rich>
          </c:tx>
          <c:layout>
            <c:manualLayout>
              <c:xMode val="edge"/>
              <c:yMode val="edge"/>
              <c:x val="1.6845673313273628E-2"/>
              <c:y val="0.1912326219666094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8277216"/>
        <c:crosses val="autoZero"/>
        <c:crossBetween val="between"/>
      </c:valAx>
      <c:valAx>
        <c:axId val="390848136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dirty="0"/>
                  <a:t>MVDs [#]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0853056"/>
        <c:crosses val="max"/>
        <c:crossBetween val="between"/>
      </c:valAx>
      <c:catAx>
        <c:axId val="39085305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9084813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8329265091863517"/>
          <c:y val="4.4685656226800957E-2"/>
          <c:w val="0.69997440944881895"/>
          <c:h val="0.8416746864975212"/>
        </c:manualLayout>
      </c:layout>
      <c:barChart>
        <c:barDir val="col"/>
        <c:grouping val="clustered"/>
        <c:varyColors val="0"/>
        <c:ser>
          <c:idx val="3"/>
          <c:order val="3"/>
          <c:tx>
            <c:v>0.0 [# MinSeps]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'foursquare_spots.csv.out'!$R$49:$R$56</c:f>
              <c:numCache>
                <c:formatCode>General</c:formatCode>
                <c:ptCount val="8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100</c:v>
                </c:pt>
              </c:numCache>
            </c:numRef>
          </c:cat>
          <c:val>
            <c:numRef>
              <c:f>'foursquare_spots.csv.out'!$O$49:$O$56</c:f>
              <c:numCache>
                <c:formatCode>General</c:formatCode>
                <c:ptCount val="8"/>
                <c:pt idx="0">
                  <c:v>65</c:v>
                </c:pt>
                <c:pt idx="1">
                  <c:v>55</c:v>
                </c:pt>
                <c:pt idx="2">
                  <c:v>73</c:v>
                </c:pt>
                <c:pt idx="3">
                  <c:v>85</c:v>
                </c:pt>
                <c:pt idx="4">
                  <c:v>98</c:v>
                </c:pt>
                <c:pt idx="5">
                  <c:v>90</c:v>
                </c:pt>
                <c:pt idx="6">
                  <c:v>91</c:v>
                </c:pt>
                <c:pt idx="7">
                  <c:v>105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97-463C-AB15-530C5714A80B}"/>
            </c:ext>
          </c:extLst>
        </c:ser>
        <c:ser>
          <c:idx val="4"/>
          <c:order val="4"/>
          <c:tx>
            <c:v>0.01 [#Min Sep]</c:v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'foursquare_spots.csv.out'!$R$49:$R$56</c:f>
              <c:numCache>
                <c:formatCode>General</c:formatCode>
                <c:ptCount val="8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100</c:v>
                </c:pt>
              </c:numCache>
            </c:numRef>
          </c:cat>
          <c:val>
            <c:numRef>
              <c:f>'foursquare_spots.csv.out'!$P$49:$P$56</c:f>
              <c:numCache>
                <c:formatCode>General</c:formatCode>
                <c:ptCount val="8"/>
                <c:pt idx="0">
                  <c:v>41</c:v>
                </c:pt>
                <c:pt idx="1">
                  <c:v>41</c:v>
                </c:pt>
                <c:pt idx="2">
                  <c:v>49</c:v>
                </c:pt>
                <c:pt idx="3">
                  <c:v>31</c:v>
                </c:pt>
                <c:pt idx="4">
                  <c:v>34</c:v>
                </c:pt>
                <c:pt idx="5">
                  <c:v>40</c:v>
                </c:pt>
                <c:pt idx="6">
                  <c:v>39</c:v>
                </c:pt>
                <c:pt idx="7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897-463C-AB15-530C5714A80B}"/>
            </c:ext>
          </c:extLst>
        </c:ser>
        <c:ser>
          <c:idx val="5"/>
          <c:order val="5"/>
          <c:tx>
            <c:v>0.1 [# Min Sep]</c:v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cat>
            <c:numRef>
              <c:f>'foursquare_spots.csv.out'!$R$49:$R$56</c:f>
              <c:numCache>
                <c:formatCode>General</c:formatCode>
                <c:ptCount val="8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100</c:v>
                </c:pt>
              </c:numCache>
            </c:numRef>
          </c:cat>
          <c:val>
            <c:numRef>
              <c:f>'foursquare_spots.csv.out'!$Q$49:$Q$56</c:f>
              <c:numCache>
                <c:formatCode>General</c:formatCode>
                <c:ptCount val="8"/>
                <c:pt idx="0">
                  <c:v>18</c:v>
                </c:pt>
                <c:pt idx="1">
                  <c:v>19</c:v>
                </c:pt>
                <c:pt idx="2">
                  <c:v>22</c:v>
                </c:pt>
                <c:pt idx="3">
                  <c:v>26</c:v>
                </c:pt>
                <c:pt idx="4">
                  <c:v>23</c:v>
                </c:pt>
                <c:pt idx="5">
                  <c:v>27</c:v>
                </c:pt>
                <c:pt idx="6">
                  <c:v>29</c:v>
                </c:pt>
                <c:pt idx="7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897-463C-AB15-530C5714A8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85023888"/>
        <c:axId val="513519216"/>
      </c:barChart>
      <c:lineChart>
        <c:grouping val="standard"/>
        <c:varyColors val="0"/>
        <c:ser>
          <c:idx val="0"/>
          <c:order val="0"/>
          <c:tx>
            <c:v>0.0 [sec]</c:v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cat>
            <c:numRef>
              <c:f>'foursquare_spots.csv.out'!$R$49:$R$56</c:f>
              <c:numCache>
                <c:formatCode>General</c:formatCode>
                <c:ptCount val="8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100</c:v>
                </c:pt>
              </c:numCache>
            </c:numRef>
          </c:cat>
          <c:val>
            <c:numRef>
              <c:f>'foursquare_spots.csv.out'!$L$49:$L$56</c:f>
              <c:numCache>
                <c:formatCode>General</c:formatCode>
                <c:ptCount val="8"/>
                <c:pt idx="0">
                  <c:v>828.81399999999996</c:v>
                </c:pt>
                <c:pt idx="1">
                  <c:v>1491.24</c:v>
                </c:pt>
                <c:pt idx="2">
                  <c:v>2561.85</c:v>
                </c:pt>
                <c:pt idx="3">
                  <c:v>3945.607</c:v>
                </c:pt>
                <c:pt idx="4">
                  <c:v>7801.1610000000001</c:v>
                </c:pt>
                <c:pt idx="5">
                  <c:v>8555.9539999999997</c:v>
                </c:pt>
                <c:pt idx="6">
                  <c:v>9038.3529999999992</c:v>
                </c:pt>
                <c:pt idx="7">
                  <c:v>17016.018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897-463C-AB15-530C5714A80B}"/>
            </c:ext>
          </c:extLst>
        </c:ser>
        <c:ser>
          <c:idx val="1"/>
          <c:order val="1"/>
          <c:tx>
            <c:v>0.01 [sec]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'foursquare_spots.csv.out'!$R$49:$R$56</c:f>
              <c:numCache>
                <c:formatCode>General</c:formatCode>
                <c:ptCount val="8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100</c:v>
                </c:pt>
              </c:numCache>
            </c:numRef>
          </c:cat>
          <c:val>
            <c:numRef>
              <c:f>'foursquare_spots.csv.out'!$M$49:$M$56</c:f>
              <c:numCache>
                <c:formatCode>General</c:formatCode>
                <c:ptCount val="8"/>
                <c:pt idx="0">
                  <c:v>692.41399999999999</c:v>
                </c:pt>
                <c:pt idx="1">
                  <c:v>1522.838</c:v>
                </c:pt>
                <c:pt idx="2">
                  <c:v>2731.0430000000001</c:v>
                </c:pt>
                <c:pt idx="3">
                  <c:v>3540.913</c:v>
                </c:pt>
                <c:pt idx="4">
                  <c:v>5915.7950000000001</c:v>
                </c:pt>
                <c:pt idx="5">
                  <c:v>7157.4629999999997</c:v>
                </c:pt>
                <c:pt idx="6">
                  <c:v>8904.3449999999993</c:v>
                </c:pt>
                <c:pt idx="7">
                  <c:v>11215.781000000001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897-463C-AB15-530C5714A80B}"/>
            </c:ext>
          </c:extLst>
        </c:ser>
        <c:ser>
          <c:idx val="2"/>
          <c:order val="2"/>
          <c:tx>
            <c:v>0.1 [sec]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noFill/>
              </a:ln>
              <a:effectLst/>
            </c:spPr>
          </c:marker>
          <c:cat>
            <c:numRef>
              <c:f>'foursquare_spots.csv.out'!$R$49:$R$56</c:f>
              <c:numCache>
                <c:formatCode>General</c:formatCode>
                <c:ptCount val="8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100</c:v>
                </c:pt>
              </c:numCache>
            </c:numRef>
          </c:cat>
          <c:val>
            <c:numRef>
              <c:f>'foursquare_spots.csv.out'!$N$49:$N$56</c:f>
              <c:numCache>
                <c:formatCode>General</c:formatCode>
                <c:ptCount val="8"/>
                <c:pt idx="0">
                  <c:v>809.65899999999999</c:v>
                </c:pt>
                <c:pt idx="1">
                  <c:v>1822.1559999999999</c:v>
                </c:pt>
                <c:pt idx="2">
                  <c:v>3004.366</c:v>
                </c:pt>
                <c:pt idx="3">
                  <c:v>4502.1189999999997</c:v>
                </c:pt>
                <c:pt idx="4">
                  <c:v>6799.89</c:v>
                </c:pt>
                <c:pt idx="5">
                  <c:v>8246.6620000000003</c:v>
                </c:pt>
                <c:pt idx="6">
                  <c:v>11251.466</c:v>
                </c:pt>
                <c:pt idx="7">
                  <c:v>16958.34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897-463C-AB15-530C5714A8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20921888"/>
        <c:axId val="720935008"/>
      </c:lineChart>
      <c:catAx>
        <c:axId val="7209218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0935008"/>
        <c:crosses val="autoZero"/>
        <c:auto val="1"/>
        <c:lblAlgn val="ctr"/>
        <c:lblOffset val="100"/>
        <c:noMultiLvlLbl val="0"/>
      </c:catAx>
      <c:valAx>
        <c:axId val="720935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dirty="0"/>
                  <a:t>Runtime [sec]</a:t>
                </a:r>
              </a:p>
            </c:rich>
          </c:tx>
          <c:layout>
            <c:manualLayout>
              <c:xMode val="edge"/>
              <c:yMode val="edge"/>
              <c:x val="8.4553409758907523E-3"/>
              <c:y val="0.3303905024946762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0921888"/>
        <c:crosses val="autoZero"/>
        <c:crossBetween val="between"/>
      </c:valAx>
      <c:valAx>
        <c:axId val="513519216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dirty="0"/>
                  <a:t>MVDs [#]</a:t>
                </a:r>
              </a:p>
            </c:rich>
          </c:tx>
          <c:layout>
            <c:manualLayout>
              <c:xMode val="edge"/>
              <c:yMode val="edge"/>
              <c:x val="0.94803444328012643"/>
              <c:y val="0.3894149356948993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5023888"/>
        <c:crosses val="max"/>
        <c:crossBetween val="between"/>
      </c:valAx>
      <c:catAx>
        <c:axId val="68502388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1351921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2"/>
          <c:order val="2"/>
          <c:tx>
            <c:v>0.0 [#MinSeps]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Sheet1!$N$3:$U$3</c:f>
              <c:numCache>
                <c:formatCode>General</c:formatCode>
                <c:ptCount val="8"/>
                <c:pt idx="0">
                  <c:v>3</c:v>
                </c:pt>
                <c:pt idx="1">
                  <c:v>7</c:v>
                </c:pt>
                <c:pt idx="2">
                  <c:v>10</c:v>
                </c:pt>
                <c:pt idx="3">
                  <c:v>13</c:v>
                </c:pt>
                <c:pt idx="4">
                  <c:v>20</c:v>
                </c:pt>
                <c:pt idx="5">
                  <c:v>23</c:v>
                </c:pt>
                <c:pt idx="6">
                  <c:v>27</c:v>
                </c:pt>
                <c:pt idx="7">
                  <c:v>33</c:v>
                </c:pt>
              </c:numCache>
            </c:numRef>
          </c:cat>
          <c:val>
            <c:numRef>
              <c:f>Sheet1!$N$4:$U$4</c:f>
              <c:numCache>
                <c:formatCode>General</c:formatCode>
                <c:ptCount val="8"/>
                <c:pt idx="0">
                  <c:v>1</c:v>
                </c:pt>
                <c:pt idx="1">
                  <c:v>5</c:v>
                </c:pt>
                <c:pt idx="2">
                  <c:v>5</c:v>
                </c:pt>
                <c:pt idx="3">
                  <c:v>7</c:v>
                </c:pt>
                <c:pt idx="4">
                  <c:v>23</c:v>
                </c:pt>
                <c:pt idx="5">
                  <c:v>29</c:v>
                </c:pt>
                <c:pt idx="6">
                  <c:v>37</c:v>
                </c:pt>
                <c:pt idx="7">
                  <c:v>153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7C-4921-8677-5977DD8C48B0}"/>
            </c:ext>
          </c:extLst>
        </c:ser>
        <c:ser>
          <c:idx val="3"/>
          <c:order val="3"/>
          <c:tx>
            <c:v>0.01 [#MinSeps]</c:v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Sheet1!$N$3:$U$3</c:f>
              <c:numCache>
                <c:formatCode>General</c:formatCode>
                <c:ptCount val="8"/>
                <c:pt idx="0">
                  <c:v>3</c:v>
                </c:pt>
                <c:pt idx="1">
                  <c:v>7</c:v>
                </c:pt>
                <c:pt idx="2">
                  <c:v>10</c:v>
                </c:pt>
                <c:pt idx="3">
                  <c:v>13</c:v>
                </c:pt>
                <c:pt idx="4">
                  <c:v>20</c:v>
                </c:pt>
                <c:pt idx="5">
                  <c:v>23</c:v>
                </c:pt>
                <c:pt idx="6">
                  <c:v>27</c:v>
                </c:pt>
                <c:pt idx="7">
                  <c:v>33</c:v>
                </c:pt>
              </c:numCache>
            </c:numRef>
          </c:cat>
          <c:val>
            <c:numRef>
              <c:f>Sheet1!$N$5:$U$5</c:f>
              <c:numCache>
                <c:formatCode>General</c:formatCode>
                <c:ptCount val="8"/>
                <c:pt idx="0">
                  <c:v>1</c:v>
                </c:pt>
                <c:pt idx="1">
                  <c:v>4</c:v>
                </c:pt>
                <c:pt idx="2">
                  <c:v>5</c:v>
                </c:pt>
                <c:pt idx="3">
                  <c:v>12</c:v>
                </c:pt>
                <c:pt idx="4">
                  <c:v>194</c:v>
                </c:pt>
                <c:pt idx="5">
                  <c:v>451</c:v>
                </c:pt>
                <c:pt idx="6">
                  <c:v>20</c:v>
                </c:pt>
                <c:pt idx="7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D7C-4921-8677-5977DD8C48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86709272"/>
        <c:axId val="586713536"/>
      </c:barChart>
      <c:lineChart>
        <c:grouping val="standard"/>
        <c:varyColors val="0"/>
        <c:ser>
          <c:idx val="0"/>
          <c:order val="0"/>
          <c:tx>
            <c:v>0 [sec]</c:v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cat>
            <c:numRef>
              <c:f>Sheet1!$D$3:$K$3</c:f>
              <c:numCache>
                <c:formatCode>General</c:formatCode>
                <c:ptCount val="8"/>
                <c:pt idx="0">
                  <c:v>3</c:v>
                </c:pt>
                <c:pt idx="1">
                  <c:v>7</c:v>
                </c:pt>
                <c:pt idx="2">
                  <c:v>10</c:v>
                </c:pt>
                <c:pt idx="3">
                  <c:v>13</c:v>
                </c:pt>
                <c:pt idx="4">
                  <c:v>20</c:v>
                </c:pt>
                <c:pt idx="5">
                  <c:v>23</c:v>
                </c:pt>
                <c:pt idx="6">
                  <c:v>27</c:v>
                </c:pt>
                <c:pt idx="7">
                  <c:v>33</c:v>
                </c:pt>
              </c:numCache>
            </c:numRef>
          </c:cat>
          <c:val>
            <c:numRef>
              <c:f>Sheet1!$D$4:$K$4</c:f>
              <c:numCache>
                <c:formatCode>General</c:formatCode>
                <c:ptCount val="8"/>
                <c:pt idx="0">
                  <c:v>2.758</c:v>
                </c:pt>
                <c:pt idx="1">
                  <c:v>16.3</c:v>
                </c:pt>
                <c:pt idx="2">
                  <c:v>63.866999999999997</c:v>
                </c:pt>
                <c:pt idx="3">
                  <c:v>86.954999999999998</c:v>
                </c:pt>
                <c:pt idx="4">
                  <c:v>777.66200000000003</c:v>
                </c:pt>
                <c:pt idx="5">
                  <c:v>1256.377</c:v>
                </c:pt>
                <c:pt idx="6">
                  <c:v>2700.7080000000001</c:v>
                </c:pt>
                <c:pt idx="7">
                  <c:v>14154.526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7C-4921-8677-5977DD8C48B0}"/>
            </c:ext>
          </c:extLst>
        </c:ser>
        <c:ser>
          <c:idx val="1"/>
          <c:order val="1"/>
          <c:tx>
            <c:v>0.01 [sec]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cat>
            <c:numRef>
              <c:f>Sheet1!$D$3:$K$3</c:f>
              <c:numCache>
                <c:formatCode>General</c:formatCode>
                <c:ptCount val="8"/>
                <c:pt idx="0">
                  <c:v>3</c:v>
                </c:pt>
                <c:pt idx="1">
                  <c:v>7</c:v>
                </c:pt>
                <c:pt idx="2">
                  <c:v>10</c:v>
                </c:pt>
                <c:pt idx="3">
                  <c:v>13</c:v>
                </c:pt>
                <c:pt idx="4">
                  <c:v>20</c:v>
                </c:pt>
                <c:pt idx="5">
                  <c:v>23</c:v>
                </c:pt>
                <c:pt idx="6">
                  <c:v>27</c:v>
                </c:pt>
                <c:pt idx="7">
                  <c:v>33</c:v>
                </c:pt>
              </c:numCache>
            </c:numRef>
          </c:cat>
          <c:val>
            <c:numRef>
              <c:f>Sheet1!$D$5:$K$5</c:f>
              <c:numCache>
                <c:formatCode>General</c:formatCode>
                <c:ptCount val="8"/>
                <c:pt idx="0">
                  <c:v>2.7229999999999999</c:v>
                </c:pt>
                <c:pt idx="1">
                  <c:v>15.961</c:v>
                </c:pt>
                <c:pt idx="2">
                  <c:v>69.289000000000001</c:v>
                </c:pt>
                <c:pt idx="3">
                  <c:v>137.101</c:v>
                </c:pt>
                <c:pt idx="4">
                  <c:v>4341.567</c:v>
                </c:pt>
                <c:pt idx="5">
                  <c:v>17632.873</c:v>
                </c:pt>
                <c:pt idx="6">
                  <c:v>1688.5650000000001</c:v>
                </c:pt>
                <c:pt idx="7">
                  <c:v>3551.87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7C-4921-8677-5977DD8C48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32747720"/>
        <c:axId val="532749032"/>
      </c:lineChart>
      <c:catAx>
        <c:axId val="5327477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Columns [#]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2749032"/>
        <c:crosses val="autoZero"/>
        <c:auto val="1"/>
        <c:lblAlgn val="ctr"/>
        <c:lblOffset val="100"/>
        <c:noMultiLvlLbl val="0"/>
      </c:catAx>
      <c:valAx>
        <c:axId val="532749032"/>
        <c:scaling>
          <c:orientation val="minMax"/>
          <c:max val="18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Runtime</a:t>
                </a:r>
                <a:r>
                  <a:rPr lang="en-US" sz="1600" baseline="0"/>
                  <a:t> [sec]</a:t>
                </a:r>
                <a:endParaRPr lang="en-US" sz="16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2747720"/>
        <c:crosses val="autoZero"/>
        <c:crossBetween val="between"/>
      </c:valAx>
      <c:valAx>
        <c:axId val="586713536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dirty="0"/>
                  <a:t>MVDs [#]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6709272"/>
        <c:crosses val="max"/>
        <c:crossBetween val="between"/>
      </c:valAx>
      <c:catAx>
        <c:axId val="5867092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8671353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v>threshMinSeps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'ncvoter_Statewide.10000r.csv.ou'!$AC$120:$AC$127</c:f>
              <c:numCache>
                <c:formatCode>General</c:formatCode>
                <c:ptCount val="8"/>
                <c:pt idx="0">
                  <c:v>5</c:v>
                </c:pt>
                <c:pt idx="1">
                  <c:v>9</c:v>
                </c:pt>
                <c:pt idx="2">
                  <c:v>14</c:v>
                </c:pt>
                <c:pt idx="3">
                  <c:v>18</c:v>
                </c:pt>
                <c:pt idx="4">
                  <c:v>27</c:v>
                </c:pt>
                <c:pt idx="5">
                  <c:v>32</c:v>
                </c:pt>
                <c:pt idx="6">
                  <c:v>36</c:v>
                </c:pt>
                <c:pt idx="7">
                  <c:v>45</c:v>
                </c:pt>
              </c:numCache>
            </c:numRef>
          </c:cat>
          <c:val>
            <c:numRef>
              <c:f>'ncvoter_Statewide.10000r.csv.ou'!$AE$120:$AE$127</c:f>
              <c:numCache>
                <c:formatCode>General</c:formatCode>
                <c:ptCount val="8"/>
                <c:pt idx="0">
                  <c:v>3</c:v>
                </c:pt>
                <c:pt idx="1">
                  <c:v>9</c:v>
                </c:pt>
                <c:pt idx="2">
                  <c:v>19</c:v>
                </c:pt>
                <c:pt idx="3">
                  <c:v>37</c:v>
                </c:pt>
                <c:pt idx="4">
                  <c:v>711</c:v>
                </c:pt>
                <c:pt idx="5">
                  <c:v>6</c:v>
                </c:pt>
                <c:pt idx="6">
                  <c:v>10</c:v>
                </c:pt>
                <c:pt idx="7">
                  <c:v>262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E7-4013-ACD4-313DA0D360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13720888"/>
        <c:axId val="513710392"/>
      </c:barChart>
      <c:lineChart>
        <c:grouping val="standard"/>
        <c:varyColors val="0"/>
        <c:ser>
          <c:idx val="0"/>
          <c:order val="0"/>
          <c:tx>
            <c:v>thresh=0.0</c:v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1-53E7-4013-ACD4-313DA0D36046}"/>
              </c:ext>
            </c:extLst>
          </c:dPt>
          <c:dPt>
            <c:idx val="7"/>
            <c:marker>
              <c:symbol val="picture"/>
              <c:spPr>
                <a:blipFill>
                  <a:blip xmlns:r="http://schemas.openxmlformats.org/officeDocument/2006/relationships" r:embed="rId2"/>
                  <a:stretch>
                    <a:fillRect/>
                  </a:stretch>
                </a:blip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53E7-4013-ACD4-313DA0D36046}"/>
              </c:ext>
            </c:extLst>
          </c:dPt>
          <c:cat>
            <c:numRef>
              <c:f>'ncvoter_Statewide.10000r.csv.ou'!$AC$120:$AC$127</c:f>
              <c:numCache>
                <c:formatCode>General</c:formatCode>
                <c:ptCount val="8"/>
                <c:pt idx="0">
                  <c:v>5</c:v>
                </c:pt>
                <c:pt idx="1">
                  <c:v>9</c:v>
                </c:pt>
                <c:pt idx="2">
                  <c:v>14</c:v>
                </c:pt>
                <c:pt idx="3">
                  <c:v>18</c:v>
                </c:pt>
                <c:pt idx="4">
                  <c:v>27</c:v>
                </c:pt>
                <c:pt idx="5">
                  <c:v>32</c:v>
                </c:pt>
                <c:pt idx="6">
                  <c:v>36</c:v>
                </c:pt>
                <c:pt idx="7">
                  <c:v>45</c:v>
                </c:pt>
              </c:numCache>
            </c:numRef>
          </c:cat>
          <c:val>
            <c:numRef>
              <c:f>'ncvoter_Statewide.10000r.csv.ou'!$AD$120:$AD$127</c:f>
              <c:numCache>
                <c:formatCode>General</c:formatCode>
                <c:ptCount val="8"/>
                <c:pt idx="0">
                  <c:v>7.0949999999999998</c:v>
                </c:pt>
                <c:pt idx="1">
                  <c:v>67.936000000000007</c:v>
                </c:pt>
                <c:pt idx="2">
                  <c:v>169.44300000000001</c:v>
                </c:pt>
                <c:pt idx="3">
                  <c:v>516.76400000000001</c:v>
                </c:pt>
                <c:pt idx="4">
                  <c:v>18000.060000000001</c:v>
                </c:pt>
                <c:pt idx="5">
                  <c:v>293.005</c:v>
                </c:pt>
                <c:pt idx="6">
                  <c:v>541.16099999999994</c:v>
                </c:pt>
                <c:pt idx="7">
                  <c:v>18002.73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3E7-4013-ACD4-313DA0D360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1590032"/>
        <c:axId val="391589704"/>
      </c:lineChart>
      <c:catAx>
        <c:axId val="3915900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Columns</a:t>
                </a:r>
                <a:r>
                  <a:rPr lang="en-US" sz="1800" baseline="0"/>
                  <a:t> [#]</a:t>
                </a:r>
                <a:endParaRPr lang="en-US" sz="1800"/>
              </a:p>
            </c:rich>
          </c:tx>
          <c:layout>
            <c:manualLayout>
              <c:xMode val="edge"/>
              <c:yMode val="edge"/>
              <c:x val="0.4130993822325163"/>
              <c:y val="0.9099721326754474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1589704"/>
        <c:crosses val="autoZero"/>
        <c:auto val="1"/>
        <c:lblAlgn val="ctr"/>
        <c:lblOffset val="100"/>
        <c:noMultiLvlLbl val="0"/>
      </c:catAx>
      <c:valAx>
        <c:axId val="391589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Runtime [sec]</a:t>
                </a:r>
              </a:p>
            </c:rich>
          </c:tx>
          <c:layout>
            <c:manualLayout>
              <c:xMode val="edge"/>
              <c:yMode val="edge"/>
              <c:x val="1.1111111111111112E-2"/>
              <c:y val="0.25465186643336252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1590032"/>
        <c:crosses val="autoZero"/>
        <c:crossBetween val="between"/>
      </c:valAx>
      <c:valAx>
        <c:axId val="513710392"/>
        <c:scaling>
          <c:orientation val="minMax"/>
        </c:scaling>
        <c:delete val="0"/>
        <c:axPos val="r"/>
        <c:title>
          <c:tx>
            <c:rich>
              <a:bodyPr/>
              <a:lstStyle/>
              <a:p>
                <a:pPr>
                  <a:defRPr sz="1800" b="0">
                    <a:solidFill>
                      <a:schemeClr val="accent3">
                        <a:lumMod val="50000"/>
                      </a:schemeClr>
                    </a:solidFill>
                  </a:defRPr>
                </a:pPr>
                <a:r>
                  <a:rPr lang="en-US" sz="1800" b="0" dirty="0">
                    <a:solidFill>
                      <a:schemeClr val="accent3">
                        <a:lumMod val="50000"/>
                      </a:schemeClr>
                    </a:solidFill>
                  </a:rPr>
                  <a:t>MVDs [#]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3720888"/>
        <c:crosses val="max"/>
        <c:crossBetween val="between"/>
      </c:valAx>
      <c:catAx>
        <c:axId val="51372088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1371039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fld id="{50D4E81F-B877-4EDE-9E86-A9D0BB01D2AB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fld id="{80FDB8F3-DFCC-432A-9DF5-87480BD0A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813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DB8F3-DFCC-432A-9DF5-87480BD0AD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996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0D186-9CFB-3046-971C-95D0B9C95A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208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DB8F3-DFCC-432A-9DF5-87480BD0AD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88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DB8F3-DFCC-432A-9DF5-87480BD0AD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34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DB8F3-DFCC-432A-9DF5-87480BD0AD4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736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79017" y="6194434"/>
            <a:ext cx="858289" cy="365125"/>
          </a:xfrm>
          <a:prstGeom prst="rect">
            <a:avLst/>
          </a:prstGeom>
        </p:spPr>
        <p:txBody>
          <a:bodyPr/>
          <a:lstStyle>
            <a:lvl1pPr>
              <a:defRPr lang="en-US" smtClean="0"/>
            </a:lvl1pPr>
          </a:lstStyle>
          <a:p>
            <a:fld id="{977D007E-2647-384E-B8E9-C0520F6F2958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59732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245600" y="6381750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B5173F-DF21-3340-AE27-147796728CE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68054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245600" y="6381750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4F69D5-7CAC-244A-9A86-7B196FE3B64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6248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3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245600" y="6381750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1DF90E-E2D5-FD4D-BD71-5A86B2188E5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9739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3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1593"/>
            <a:ext cx="3048000" cy="59642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93"/>
            <a:ext cx="8940800" cy="59642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245600" y="6381750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BC9A69-DCFE-6C45-BBCC-ED87AC9F4C3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139616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4" y="609601"/>
            <a:ext cx="8676223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4" y="3886200"/>
            <a:ext cx="8676223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37612" y="5883279"/>
            <a:ext cx="1600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2" y="5883279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4015" y="5883279"/>
            <a:ext cx="551167" cy="365125"/>
          </a:xfrm>
          <a:prstGeom prst="rect">
            <a:avLst/>
          </a:prstGeom>
        </p:spPr>
        <p:txBody>
          <a:bodyPr/>
          <a:lstStyle/>
          <a:p>
            <a:fld id="{977D007E-2647-384E-B8E9-C0520F6F2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99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245600" y="6381750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CBDD95-141A-8847-922F-14B4059D1D4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6140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245600" y="6381750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EFEFD6-EFF8-AF4A-B3B4-313E2155421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4366234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245600" y="6381750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8F369E-FA58-0D43-B176-6ABDDCCE570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724491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245600" y="6381750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16550C-CF12-0345-B238-2F61BB9442B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3432202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245600" y="6381750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F4F174-58CC-A545-92CD-23C2EBB6D02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37156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79017" y="6194434"/>
            <a:ext cx="858289" cy="365125"/>
          </a:xfrm>
          <a:prstGeom prst="rect">
            <a:avLst/>
          </a:prstGeom>
        </p:spPr>
        <p:txBody>
          <a:bodyPr/>
          <a:lstStyle>
            <a:lvl1pPr>
              <a:defRPr lang="en-US" smtClean="0"/>
            </a:lvl1pPr>
          </a:lstStyle>
          <a:p>
            <a:fld id="{977D007E-2647-384E-B8E9-C0520F6F2958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16468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245600" y="6381750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6E4F3F-0291-1A4C-930D-5546406DDB1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085253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71860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245600" y="6381750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2D46F5-8E86-564D-A097-E2BF73247BE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838685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245600" y="6381750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68CBE-BEE2-B747-BF39-B1DB0FCEE66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761837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4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245600" y="6381750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6B2D5C-3C20-7149-893E-7F3BEE6AA54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08684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4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245600" y="6381750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EE045B-7E75-414A-8BBE-D44B5F8CB31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5041495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26571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245600" y="6381750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B72D26-36CE-3649-AE9C-E651EDB06EF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972208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9667" y="1066805"/>
            <a:ext cx="5321300" cy="4899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4170" y="1066805"/>
            <a:ext cx="5323417" cy="4899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245600" y="6381750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21F29A-046A-7545-B861-1C3794B396B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543985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245600" y="6381750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DFD68D-EC48-9941-B16B-B45C763A07F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77715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79017" y="6194434"/>
            <a:ext cx="858289" cy="365125"/>
          </a:xfrm>
          <a:prstGeom prst="rect">
            <a:avLst/>
          </a:prstGeom>
        </p:spPr>
        <p:txBody>
          <a:bodyPr/>
          <a:lstStyle>
            <a:lvl1pPr>
              <a:defRPr lang="en-US" smtClean="0"/>
            </a:lvl1pPr>
          </a:lstStyle>
          <a:p>
            <a:fld id="{977D007E-2647-384E-B8E9-C0520F6F2958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551660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79017" y="6194434"/>
            <a:ext cx="858289" cy="365125"/>
          </a:xfrm>
          <a:prstGeom prst="rect">
            <a:avLst/>
          </a:prstGeom>
        </p:spPr>
        <p:txBody>
          <a:bodyPr/>
          <a:lstStyle>
            <a:lvl1pPr>
              <a:defRPr lang="en-US" smtClean="0"/>
            </a:lvl1pPr>
          </a:lstStyle>
          <a:p>
            <a:fld id="{977D007E-2647-384E-B8E9-C0520F6F2958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140301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79017" y="6194434"/>
            <a:ext cx="858289" cy="365125"/>
          </a:xfrm>
          <a:prstGeom prst="rect">
            <a:avLst/>
          </a:prstGeom>
        </p:spPr>
        <p:txBody>
          <a:bodyPr/>
          <a:lstStyle>
            <a:lvl1pPr>
              <a:defRPr lang="en-US" smtClean="0"/>
            </a:lvl1pPr>
          </a:lstStyle>
          <a:p>
            <a:fld id="{977D007E-2647-384E-B8E9-C0520F6F2958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759817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245600" y="6381750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B5173F-DF21-3340-AE27-147796728CE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3597977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245600" y="6381750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4F69D5-7CAC-244A-9A86-7B196FE3B64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4996934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245600" y="6381750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1DF90E-E2D5-FD4D-BD71-5A86B2188E5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4208279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1593"/>
            <a:ext cx="3048000" cy="59642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93"/>
            <a:ext cx="8940800" cy="59642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245600" y="6381750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BC9A69-DCFE-6C45-BBCC-ED87AC9F4C3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511010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4" y="609601"/>
            <a:ext cx="8676223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4" y="3886200"/>
            <a:ext cx="8676223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37612" y="5883279"/>
            <a:ext cx="1600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2" y="5883279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4015" y="5883279"/>
            <a:ext cx="551167" cy="365125"/>
          </a:xfrm>
          <a:prstGeom prst="rect">
            <a:avLst/>
          </a:prstGeom>
        </p:spPr>
        <p:txBody>
          <a:bodyPr/>
          <a:lstStyle/>
          <a:p>
            <a:fld id="{977D007E-2647-384E-B8E9-C0520F6F2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5536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245600" y="6381750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CBDD95-141A-8847-922F-14B4059D1D4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194795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245600" y="6381750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EFEFD6-EFF8-AF4A-B3B4-313E2155421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4647673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245600" y="6381750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8F369E-FA58-0D43-B176-6ABDDCCE570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60088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79017" y="6194434"/>
            <a:ext cx="858289" cy="365125"/>
          </a:xfrm>
          <a:prstGeom prst="rect">
            <a:avLst/>
          </a:prstGeom>
        </p:spPr>
        <p:txBody>
          <a:bodyPr/>
          <a:lstStyle>
            <a:lvl1pPr>
              <a:defRPr lang="en-US" smtClean="0"/>
            </a:lvl1pPr>
          </a:lstStyle>
          <a:p>
            <a:fld id="{977D007E-2647-384E-B8E9-C0520F6F2958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4662396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245600" y="6381750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16550C-CF12-0345-B238-2F61BB9442B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5002282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245600" y="6381750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F4F174-58CC-A545-92CD-23C2EBB6D02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72960250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245600" y="6381750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6E4F3F-0291-1A4C-930D-5546406DDB1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9744239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786308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245600" y="6381750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2D46F5-8E86-564D-A097-E2BF73247BE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212666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245600" y="6381750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68CBE-BEE2-B747-BF39-B1DB0FCEE66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4754437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2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245600" y="6381750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6B2D5C-3C20-7149-893E-7F3BEE6AA54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3445985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245600" y="6381750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EE045B-7E75-414A-8BBE-D44B5F8CB31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467360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4903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3582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245600" y="6381750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B72D26-36CE-3649-AE9C-E651EDB06EF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72891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2B14FDF-A601-40B4-86F5-0ACA7782C73F}" type="slidenum">
              <a:rPr lang="en-US" altLang="he-IL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he-I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18301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3528EC4-0003-4BC3-AFA9-70A73E773A9F}" type="slidenum">
              <a:rPr lang="en-US" altLang="he-IL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he-I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0243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9667" y="1066801"/>
            <a:ext cx="5321300" cy="48990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4168" y="1066801"/>
            <a:ext cx="5323417" cy="48990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B477A6C-AEDB-4206-A58D-0BFFB9A02D11}" type="slidenum">
              <a:rPr lang="en-US" altLang="he-IL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he-I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65383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C7528DC-0D7A-41BE-A5B3-C688CF0199A1}" type="slidenum">
              <a:rPr lang="en-US" altLang="he-IL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he-I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10219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BCBAA3B-96F7-4425-99EF-C960A89F3EDC}" type="slidenum">
              <a:rPr lang="en-US" altLang="he-IL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he-I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79518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6A1C07A-5A9C-4370-9884-33A5E6FF0C4B}" type="slidenum">
              <a:rPr lang="en-US" altLang="he-IL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he-I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99142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3303006-D6B3-40A5-B2C5-A4C38EE454DB}" type="slidenum">
              <a:rPr lang="en-US" altLang="he-IL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he-I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43881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7F3D56B-30AE-4AEC-81DE-EC71143A8804}" type="slidenum">
              <a:rPr lang="en-US" altLang="he-IL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he-I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14792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6067CA4-70BC-426F-9662-22A1EC69E710}" type="slidenum">
              <a:rPr lang="en-US" altLang="he-IL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he-I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00058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1589"/>
            <a:ext cx="3048000" cy="59642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89"/>
            <a:ext cx="8940800" cy="596423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56D71A8-C779-4055-ACE2-BDA17CF3331F}" type="slidenum">
              <a:rPr lang="en-US" altLang="he-IL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he-I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988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9667" y="1066805"/>
            <a:ext cx="5321300" cy="4899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4170" y="1066805"/>
            <a:ext cx="5323417" cy="4899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245600" y="6381750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21F29A-046A-7545-B861-1C3794B396B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4979415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88"/>
            <a:ext cx="12192000" cy="8366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719667" y="1066801"/>
            <a:ext cx="10847917" cy="48990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9245600" y="6381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15249FE-96E2-4335-B790-5FA438D7F40D}" type="slidenum">
              <a:rPr lang="en-US" altLang="he-IL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he-I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63929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79017" y="6194434"/>
            <a:ext cx="858289" cy="365125"/>
          </a:xfrm>
          <a:prstGeom prst="rect">
            <a:avLst/>
          </a:prstGeom>
        </p:spPr>
        <p:txBody>
          <a:bodyPr/>
          <a:lstStyle>
            <a:lvl1pPr>
              <a:defRPr lang="en-US" smtClean="0"/>
            </a:lvl1pPr>
          </a:lstStyle>
          <a:p>
            <a:fld id="{977D007E-2647-384E-B8E9-C0520F6F2958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4155518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79017" y="6194434"/>
            <a:ext cx="858289" cy="365125"/>
          </a:xfrm>
          <a:prstGeom prst="rect">
            <a:avLst/>
          </a:prstGeom>
        </p:spPr>
        <p:txBody>
          <a:bodyPr/>
          <a:lstStyle>
            <a:lvl1pPr>
              <a:defRPr lang="en-US" smtClean="0"/>
            </a:lvl1pPr>
          </a:lstStyle>
          <a:p>
            <a:fld id="{977D007E-2647-384E-B8E9-C0520F6F2958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3449885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245600" y="6381750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B72D26-36CE-3649-AE9C-E651EDB06EF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8075908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9667" y="1066805"/>
            <a:ext cx="5321300" cy="4899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4170" y="1066805"/>
            <a:ext cx="5323417" cy="4899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245600" y="6381750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21F29A-046A-7545-B861-1C3794B396B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297257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245600" y="6381750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DFD68D-EC48-9941-B16B-B45C763A07F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5071075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79017" y="6194434"/>
            <a:ext cx="858289" cy="365125"/>
          </a:xfrm>
          <a:prstGeom prst="rect">
            <a:avLst/>
          </a:prstGeom>
        </p:spPr>
        <p:txBody>
          <a:bodyPr/>
          <a:lstStyle>
            <a:lvl1pPr>
              <a:defRPr lang="en-US" smtClean="0"/>
            </a:lvl1pPr>
          </a:lstStyle>
          <a:p>
            <a:fld id="{977D007E-2647-384E-B8E9-C0520F6F2958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3166606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79017" y="6194434"/>
            <a:ext cx="858289" cy="365125"/>
          </a:xfrm>
          <a:prstGeom prst="rect">
            <a:avLst/>
          </a:prstGeom>
        </p:spPr>
        <p:txBody>
          <a:bodyPr/>
          <a:lstStyle>
            <a:lvl1pPr>
              <a:defRPr lang="en-US" smtClean="0"/>
            </a:lvl1pPr>
          </a:lstStyle>
          <a:p>
            <a:fld id="{977D007E-2647-384E-B8E9-C0520F6F2958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8656959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245600" y="6381750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B5173F-DF21-3340-AE27-147796728CE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8027386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245600" y="6381750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4F69D5-7CAC-244A-9A86-7B196FE3B64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68468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245600" y="6381750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DFD68D-EC48-9941-B16B-B45C763A07F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3980665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245600" y="6381750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1DF90E-E2D5-FD4D-BD71-5A86B2188E5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3800289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1593"/>
            <a:ext cx="3048000" cy="59642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93"/>
            <a:ext cx="8940800" cy="59642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245600" y="6381750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BC9A69-DCFE-6C45-BBCC-ED87AC9F4C3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849670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4" y="609601"/>
            <a:ext cx="8676223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4" y="3886200"/>
            <a:ext cx="8676223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37612" y="5883279"/>
            <a:ext cx="1600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2" y="5883279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4015" y="5883279"/>
            <a:ext cx="551167" cy="365125"/>
          </a:xfrm>
          <a:prstGeom prst="rect">
            <a:avLst/>
          </a:prstGeom>
        </p:spPr>
        <p:txBody>
          <a:bodyPr/>
          <a:lstStyle/>
          <a:p>
            <a:fld id="{977D007E-2647-384E-B8E9-C0520F6F2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8912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872666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2B14FDF-A601-40B4-86F5-0ACA7782C73F}" type="slidenum">
              <a:rPr lang="en-US" altLang="he-IL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he-I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13595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3528EC4-0003-4BC3-AFA9-70A73E773A9F}" type="slidenum">
              <a:rPr lang="en-US" altLang="he-IL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he-I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19135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9667" y="1066801"/>
            <a:ext cx="5321300" cy="48990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4168" y="1066801"/>
            <a:ext cx="5323417" cy="48990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B477A6C-AEDB-4206-A58D-0BFFB9A02D11}" type="slidenum">
              <a:rPr lang="en-US" altLang="he-IL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he-I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91605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C7528DC-0D7A-41BE-A5B3-C688CF0199A1}" type="slidenum">
              <a:rPr lang="en-US" altLang="he-IL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he-I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71730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BCBAA3B-96F7-4425-99EF-C960A89F3EDC}" type="slidenum">
              <a:rPr lang="en-US" altLang="he-IL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he-I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59550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6A1C07A-5A9C-4370-9884-33A5E6FF0C4B}" type="slidenum">
              <a:rPr lang="en-US" altLang="he-IL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he-I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644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79017" y="6194434"/>
            <a:ext cx="858289" cy="365125"/>
          </a:xfrm>
          <a:prstGeom prst="rect">
            <a:avLst/>
          </a:prstGeom>
        </p:spPr>
        <p:txBody>
          <a:bodyPr/>
          <a:lstStyle>
            <a:lvl1pPr>
              <a:defRPr lang="en-US" smtClean="0"/>
            </a:lvl1pPr>
          </a:lstStyle>
          <a:p>
            <a:fld id="{977D007E-2647-384E-B8E9-C0520F6F2958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0396715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3303006-D6B3-40A5-B2C5-A4C38EE454DB}" type="slidenum">
              <a:rPr lang="en-US" altLang="he-IL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he-I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59875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7F3D56B-30AE-4AEC-81DE-EC71143A8804}" type="slidenum">
              <a:rPr lang="en-US" altLang="he-IL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he-I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450393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6067CA4-70BC-426F-9662-22A1EC69E710}" type="slidenum">
              <a:rPr lang="en-US" altLang="he-IL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he-I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93235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1589"/>
            <a:ext cx="3048000" cy="59642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89"/>
            <a:ext cx="8940800" cy="596423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56D71A8-C779-4055-ACE2-BDA17CF3331F}" type="slidenum">
              <a:rPr lang="en-US" altLang="he-IL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he-I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42068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88"/>
            <a:ext cx="12192000" cy="8366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719667" y="1066801"/>
            <a:ext cx="10847917" cy="48990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9245600" y="6381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15249FE-96E2-4335-B790-5FA438D7F40D}" type="slidenum">
              <a:rPr lang="en-US" altLang="he-IL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he-I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88296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060487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2B14FDF-A601-40B4-86F5-0ACA7782C73F}" type="slidenum">
              <a:rPr lang="en-US" altLang="he-IL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he-I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57542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3528EC4-0003-4BC3-AFA9-70A73E773A9F}" type="slidenum">
              <a:rPr lang="en-US" altLang="he-IL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he-I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187176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9667" y="1066801"/>
            <a:ext cx="5321300" cy="48990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4168" y="1066801"/>
            <a:ext cx="5323417" cy="48990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B477A6C-AEDB-4206-A58D-0BFFB9A02D11}" type="slidenum">
              <a:rPr lang="en-US" altLang="he-IL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he-I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79016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C7528DC-0D7A-41BE-A5B3-C688CF0199A1}" type="slidenum">
              <a:rPr lang="en-US" altLang="he-IL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he-I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720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79017" y="6194434"/>
            <a:ext cx="858289" cy="365125"/>
          </a:xfrm>
          <a:prstGeom prst="rect">
            <a:avLst/>
          </a:prstGeom>
        </p:spPr>
        <p:txBody>
          <a:bodyPr/>
          <a:lstStyle>
            <a:lvl1pPr>
              <a:defRPr lang="en-US" smtClean="0"/>
            </a:lvl1pPr>
          </a:lstStyle>
          <a:p>
            <a:fld id="{977D007E-2647-384E-B8E9-C0520F6F2958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3870198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BCBAA3B-96F7-4425-99EF-C960A89F3EDC}" type="slidenum">
              <a:rPr lang="en-US" altLang="he-IL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he-I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5191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6A1C07A-5A9C-4370-9884-33A5E6FF0C4B}" type="slidenum">
              <a:rPr lang="en-US" altLang="he-IL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he-I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3832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3303006-D6B3-40A5-B2C5-A4C38EE454DB}" type="slidenum">
              <a:rPr lang="en-US" altLang="he-IL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he-I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97101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7F3D56B-30AE-4AEC-81DE-EC71143A8804}" type="slidenum">
              <a:rPr lang="en-US" altLang="he-IL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he-I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10468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6067CA4-70BC-426F-9662-22A1EC69E710}" type="slidenum">
              <a:rPr lang="en-US" altLang="he-IL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he-I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371392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1589"/>
            <a:ext cx="3048000" cy="59642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89"/>
            <a:ext cx="8940800" cy="596423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56D71A8-C779-4055-ACE2-BDA17CF3331F}" type="slidenum">
              <a:rPr lang="en-US" altLang="he-IL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he-I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830633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88"/>
            <a:ext cx="12192000" cy="8366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719667" y="1066801"/>
            <a:ext cx="10847917" cy="48990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9245600" y="6381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15249FE-96E2-4335-B790-5FA438D7F40D}" type="slidenum">
              <a:rPr lang="en-US" altLang="he-IL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he-I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726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6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88"/>
            <a:ext cx="12192000" cy="836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45720" rIns="2743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667" y="1066801"/>
            <a:ext cx="10847917" cy="489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/>
              <a:t>Click to edit Master text styles</a:t>
            </a:r>
          </a:p>
          <a:p>
            <a:pPr lvl="1"/>
            <a:r>
              <a:rPr lang="en-US" altLang="he-IL"/>
              <a:t>Second level</a:t>
            </a:r>
          </a:p>
          <a:p>
            <a:pPr lvl="2"/>
            <a:r>
              <a:rPr lang="en-US" altLang="he-IL"/>
              <a:t>Third level</a:t>
            </a:r>
          </a:p>
          <a:p>
            <a:pPr lvl="3"/>
            <a:r>
              <a:rPr lang="en-US" altLang="he-IL"/>
              <a:t>Fourth level</a:t>
            </a:r>
          </a:p>
          <a:p>
            <a:pPr lvl="4"/>
            <a:r>
              <a:rPr lang="en-US" altLang="he-IL"/>
              <a:t>Fifth level</a:t>
            </a:r>
          </a:p>
          <a:p>
            <a:pPr lvl="0"/>
            <a:r>
              <a:rPr lang="en-US" altLang="he-IL"/>
              <a:t>Click to edit Master text styles</a:t>
            </a:r>
          </a:p>
          <a:p>
            <a:pPr lvl="1"/>
            <a:r>
              <a:rPr lang="en-US" altLang="he-IL"/>
              <a:t>Second level</a:t>
            </a:r>
          </a:p>
          <a:p>
            <a:pPr lvl="2"/>
            <a:r>
              <a:rPr lang="en-US" altLang="he-IL"/>
              <a:t>Third level</a:t>
            </a:r>
          </a:p>
          <a:p>
            <a:pPr lvl="3"/>
            <a:r>
              <a:rPr lang="en-US" altLang="he-IL"/>
              <a:t>Fourth level</a:t>
            </a:r>
          </a:p>
          <a:p>
            <a:pPr lvl="4"/>
            <a:r>
              <a:rPr lang="en-US" altLang="he-IL"/>
              <a:t>Fifth level</a:t>
            </a:r>
          </a:p>
          <a:p>
            <a:pPr lvl="0"/>
            <a:endParaRPr lang="en-US" altLang="he-IL"/>
          </a:p>
          <a:p>
            <a:pPr lvl="4"/>
            <a:endParaRPr lang="en-US" altLang="he-IL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735014"/>
            <a:ext cx="12192000" cy="26987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003366">
                  <a:gamma/>
                  <a:tint val="0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431800" y="3716338"/>
            <a:ext cx="8737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altLang="he-IL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45600" y="6381750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9BCEDA1-43A2-4114-920F-F83B243DD6FE}" type="slidenum">
              <a:rPr lang="en-US" altLang="he-IL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he-I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231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  <p:sldLayoutId id="2147483750" r:id="rId17"/>
    <p:sldLayoutId id="2147483751" r:id="rId18"/>
    <p:sldLayoutId id="2147483752" r:id="rId19"/>
    <p:sldLayoutId id="2147483753" r:id="rId20"/>
    <p:sldLayoutId id="2147483754" r:id="rId21"/>
    <p:sldLayoutId id="2147483755" r:id="rId22"/>
    <p:sldLayoutId id="2147483756" r:id="rId23"/>
    <p:sldLayoutId id="2147483757" r:id="rId24"/>
    <p:sldLayoutId id="2147483758" r:id="rId25"/>
    <p:sldLayoutId id="2147483759" r:id="rId26"/>
    <p:sldLayoutId id="2147483714" r:id="rId27"/>
    <p:sldLayoutId id="2147483715" r:id="rId28"/>
    <p:sldLayoutId id="2147483716" r:id="rId29"/>
    <p:sldLayoutId id="2147483717" r:id="rId30"/>
    <p:sldLayoutId id="2147483718" r:id="rId31"/>
    <p:sldLayoutId id="2147483719" r:id="rId32"/>
    <p:sldLayoutId id="2147483720" r:id="rId33"/>
    <p:sldLayoutId id="2147483721" r:id="rId34"/>
    <p:sldLayoutId id="2147483722" r:id="rId35"/>
    <p:sldLayoutId id="2147483723" r:id="rId36"/>
    <p:sldLayoutId id="2147483724" r:id="rId37"/>
    <p:sldLayoutId id="2147483725" r:id="rId38"/>
    <p:sldLayoutId id="2147483726" r:id="rId39"/>
    <p:sldLayoutId id="2147483727" r:id="rId40"/>
    <p:sldLayoutId id="2147483728" r:id="rId41"/>
    <p:sldLayoutId id="2147483729" r:id="rId42"/>
    <p:sldLayoutId id="2147483730" r:id="rId43"/>
    <p:sldLayoutId id="2147483731" r:id="rId44"/>
    <p:sldLayoutId id="2147483732" r:id="rId45"/>
    <p:sldLayoutId id="2147483733" r:id="rId46"/>
    <p:sldLayoutId id="2147483734" r:id="rId47"/>
    <p:sldLayoutId id="2147483735" r:id="rId48"/>
    <p:sldLayoutId id="2147483661" r:id="rId49"/>
    <p:sldLayoutId id="2147483662" r:id="rId50"/>
    <p:sldLayoutId id="2147483663" r:id="rId51"/>
    <p:sldLayoutId id="2147483664" r:id="rId52"/>
    <p:sldLayoutId id="2147483665" r:id="rId53"/>
    <p:sldLayoutId id="2147483666" r:id="rId54"/>
    <p:sldLayoutId id="2147483667" r:id="rId55"/>
    <p:sldLayoutId id="2147483668" r:id="rId56"/>
    <p:sldLayoutId id="2147483669" r:id="rId57"/>
    <p:sldLayoutId id="2147483670" r:id="rId58"/>
    <p:sldLayoutId id="2147483671" r:id="rId59"/>
    <p:sldLayoutId id="2147483672" r:id="rId60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000" kern="1200">
          <a:solidFill>
            <a:srgbClr val="003366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rgbClr val="003366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cs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rgbClr val="003366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cs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rgbClr val="003366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cs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rgbClr val="003366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003366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003366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003366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003366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3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15000"/>
        </a:spcBef>
        <a:spcAft>
          <a:spcPct val="0"/>
        </a:spcAft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88"/>
            <a:ext cx="12192000" cy="8366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82880" tIns="45720" rIns="2743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668" y="1066805"/>
            <a:ext cx="10847917" cy="489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 dirty="0"/>
              <a:t>Click to edit Master text styles</a:t>
            </a:r>
          </a:p>
          <a:p>
            <a:pPr lvl="1"/>
            <a:r>
              <a:rPr lang="en-US" altLang="x-none" dirty="0"/>
              <a:t>Second level</a:t>
            </a:r>
          </a:p>
          <a:p>
            <a:pPr lvl="2"/>
            <a:r>
              <a:rPr lang="en-US" altLang="x-none" dirty="0"/>
              <a:t>Third level</a:t>
            </a:r>
          </a:p>
          <a:p>
            <a:pPr lvl="3"/>
            <a:r>
              <a:rPr lang="en-US" altLang="x-none" dirty="0"/>
              <a:t>Fourth level</a:t>
            </a:r>
          </a:p>
          <a:p>
            <a:pPr lvl="4"/>
            <a:r>
              <a:rPr lang="en-US" altLang="x-none" dirty="0"/>
              <a:t>Fifth level</a:t>
            </a:r>
          </a:p>
          <a:p>
            <a:pPr lvl="0"/>
            <a:r>
              <a:rPr lang="en-US" altLang="x-none" dirty="0"/>
              <a:t>Click to edit Master text styles</a:t>
            </a:r>
          </a:p>
          <a:p>
            <a:pPr lvl="1"/>
            <a:r>
              <a:rPr lang="en-US" altLang="x-none" dirty="0"/>
              <a:t>Second level</a:t>
            </a:r>
          </a:p>
          <a:p>
            <a:pPr lvl="2"/>
            <a:r>
              <a:rPr lang="en-US" altLang="x-none" dirty="0"/>
              <a:t>Third level</a:t>
            </a:r>
          </a:p>
          <a:p>
            <a:pPr lvl="3"/>
            <a:r>
              <a:rPr lang="en-US" altLang="x-none" dirty="0"/>
              <a:t>Fourth level</a:t>
            </a:r>
          </a:p>
          <a:p>
            <a:pPr lvl="4"/>
            <a:r>
              <a:rPr lang="en-US" altLang="x-none" dirty="0"/>
              <a:t>Fifth level</a:t>
            </a:r>
          </a:p>
          <a:p>
            <a:pPr lvl="0"/>
            <a:endParaRPr lang="en-US" altLang="x-none" dirty="0"/>
          </a:p>
          <a:p>
            <a:pPr lvl="4"/>
            <a:endParaRPr lang="en-US" altLang="x-none" dirty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735018"/>
            <a:ext cx="12192000" cy="26987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endParaRPr lang="x-none" altLang="x-none" sz="1600"/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431800" y="3716338"/>
            <a:ext cx="8737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algn="ctr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endParaRPr lang="en-US" sz="2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79017" y="6194434"/>
            <a:ext cx="858289" cy="365125"/>
          </a:xfrm>
          <a:prstGeom prst="rect">
            <a:avLst/>
          </a:prstGeom>
        </p:spPr>
        <p:txBody>
          <a:bodyPr/>
          <a:lstStyle>
            <a:lvl1pPr algn="r">
              <a:defRPr sz="1600" b="0" i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977D007E-2647-384E-B8E9-C0520F6F29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885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0" i="0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Garamond" charset="0"/>
          <a:ea typeface="Garamond" charset="0"/>
          <a:cs typeface="Garamond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Georgia" charset="0"/>
          <a:ea typeface="MS PGothic" panose="020B0600070205080204" pitchFamily="34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Georgia" charset="0"/>
          <a:ea typeface="MS PGothic" panose="020B0600070205080204" pitchFamily="34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Georgia" charset="0"/>
          <a:ea typeface="MS PGothic" panose="020B0600070205080204" pitchFamily="34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Georgia" charset="0"/>
          <a:ea typeface="MS PGothic" panose="020B0600070205080204" pitchFamily="34" charset="-128"/>
          <a:cs typeface="Arial" charset="0"/>
        </a:defRPr>
      </a:lvl5pPr>
      <a:lvl6pPr marL="457189" algn="l" rtl="0" fontAlgn="base">
        <a:spcBef>
          <a:spcPct val="0"/>
        </a:spcBef>
        <a:spcAft>
          <a:spcPct val="0"/>
        </a:spcAft>
        <a:defRPr sz="4000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Georgia" charset="0"/>
          <a:ea typeface="ＭＳ Ｐゴシック" charset="0"/>
          <a:cs typeface="Arial" charset="0"/>
        </a:defRPr>
      </a:lvl6pPr>
      <a:lvl7pPr marL="914377" algn="l" rtl="0" fontAlgn="base">
        <a:spcBef>
          <a:spcPct val="0"/>
        </a:spcBef>
        <a:spcAft>
          <a:spcPct val="0"/>
        </a:spcAft>
        <a:defRPr sz="4000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Georgia" charset="0"/>
          <a:ea typeface="ＭＳ Ｐゴシック" charset="0"/>
          <a:cs typeface="Arial" charset="0"/>
        </a:defRPr>
      </a:lvl7pPr>
      <a:lvl8pPr marL="1371566" algn="l" rtl="0" fontAlgn="base">
        <a:spcBef>
          <a:spcPct val="0"/>
        </a:spcBef>
        <a:spcAft>
          <a:spcPct val="0"/>
        </a:spcAft>
        <a:defRPr sz="4000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Georgia" charset="0"/>
          <a:ea typeface="ＭＳ Ｐゴシック" charset="0"/>
          <a:cs typeface="Arial" charset="0"/>
        </a:defRPr>
      </a:lvl8pPr>
      <a:lvl9pPr marL="1828754" algn="l" rtl="0" fontAlgn="base">
        <a:spcBef>
          <a:spcPct val="0"/>
        </a:spcBef>
        <a:spcAft>
          <a:spcPct val="0"/>
        </a:spcAft>
        <a:defRPr sz="4000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Georgia" charset="0"/>
          <a:ea typeface="ＭＳ Ｐゴシック" charset="0"/>
          <a:cs typeface="Arial" charset="0"/>
        </a:defRPr>
      </a:lvl9pPr>
    </p:titleStyle>
    <p:bodyStyle>
      <a:lvl1pPr marL="342891" indent="-342891" algn="l" rtl="0" eaLnBrk="0" fontAlgn="base" hangingPunct="0">
        <a:spcBef>
          <a:spcPct val="30000"/>
        </a:spcBef>
        <a:spcAft>
          <a:spcPct val="0"/>
        </a:spcAft>
        <a:buChar char="•"/>
        <a:defRPr sz="2800" b="0" i="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1pPr>
      <a:lvl2pPr marL="742932" indent="-285744" algn="l" rtl="0" eaLnBrk="0" fontAlgn="base" hangingPunct="0">
        <a:spcBef>
          <a:spcPct val="15000"/>
        </a:spcBef>
        <a:spcAft>
          <a:spcPct val="0"/>
        </a:spcAft>
        <a:buChar char="–"/>
        <a:defRPr sz="2400" b="0" i="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2pPr>
      <a:lvl3pPr marL="1142971" indent="-228594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 sz="2000" b="0" i="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3pPr>
      <a:lvl4pPr marL="1600160" indent="-228594" algn="l" rtl="0" eaLnBrk="0" fontAlgn="base" hangingPunct="0">
        <a:spcBef>
          <a:spcPct val="20000"/>
        </a:spcBef>
        <a:spcAft>
          <a:spcPct val="0"/>
        </a:spcAft>
        <a:buChar char="–"/>
        <a:defRPr b="0" i="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4pPr>
      <a:lvl5pPr marL="2057349" indent="-228594" algn="l" rtl="0" eaLnBrk="0" fontAlgn="base" hangingPunct="0">
        <a:spcBef>
          <a:spcPct val="20000"/>
        </a:spcBef>
        <a:spcAft>
          <a:spcPct val="0"/>
        </a:spcAft>
        <a:buChar char="»"/>
        <a:defRPr b="0" i="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5pPr>
      <a:lvl6pPr marL="2514537" indent="-228594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Arial" charset="0"/>
          <a:cs typeface="+mn-cs"/>
        </a:defRPr>
      </a:lvl6pPr>
      <a:lvl7pPr marL="2971726" indent="-228594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Arial" charset="0"/>
          <a:cs typeface="+mn-cs"/>
        </a:defRPr>
      </a:lvl7pPr>
      <a:lvl8pPr marL="3428914" indent="-228594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Arial" charset="0"/>
          <a:cs typeface="+mn-cs"/>
        </a:defRPr>
      </a:lvl8pPr>
      <a:lvl9pPr marL="3886103" indent="-228594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88"/>
            <a:ext cx="12192000" cy="836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45720" rIns="2743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667" y="1066801"/>
            <a:ext cx="10847917" cy="489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/>
              <a:t>Click to edit Master text styles</a:t>
            </a:r>
          </a:p>
          <a:p>
            <a:pPr lvl="1"/>
            <a:r>
              <a:rPr lang="en-US" altLang="he-IL"/>
              <a:t>Second level</a:t>
            </a:r>
          </a:p>
          <a:p>
            <a:pPr lvl="2"/>
            <a:r>
              <a:rPr lang="en-US" altLang="he-IL"/>
              <a:t>Third level</a:t>
            </a:r>
          </a:p>
          <a:p>
            <a:pPr lvl="3"/>
            <a:r>
              <a:rPr lang="en-US" altLang="he-IL"/>
              <a:t>Fourth level</a:t>
            </a:r>
          </a:p>
          <a:p>
            <a:pPr lvl="4"/>
            <a:r>
              <a:rPr lang="en-US" altLang="he-IL"/>
              <a:t>Fifth level</a:t>
            </a:r>
          </a:p>
          <a:p>
            <a:pPr lvl="0"/>
            <a:r>
              <a:rPr lang="en-US" altLang="he-IL"/>
              <a:t>Click to edit Master text styles</a:t>
            </a:r>
          </a:p>
          <a:p>
            <a:pPr lvl="1"/>
            <a:r>
              <a:rPr lang="en-US" altLang="he-IL"/>
              <a:t>Second level</a:t>
            </a:r>
          </a:p>
          <a:p>
            <a:pPr lvl="2"/>
            <a:r>
              <a:rPr lang="en-US" altLang="he-IL"/>
              <a:t>Third level</a:t>
            </a:r>
          </a:p>
          <a:p>
            <a:pPr lvl="3"/>
            <a:r>
              <a:rPr lang="en-US" altLang="he-IL"/>
              <a:t>Fourth level</a:t>
            </a:r>
          </a:p>
          <a:p>
            <a:pPr lvl="4"/>
            <a:r>
              <a:rPr lang="en-US" altLang="he-IL"/>
              <a:t>Fifth level</a:t>
            </a:r>
          </a:p>
          <a:p>
            <a:pPr lvl="0"/>
            <a:endParaRPr lang="en-US" altLang="he-IL"/>
          </a:p>
          <a:p>
            <a:pPr lvl="4"/>
            <a:endParaRPr lang="en-US" altLang="he-IL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735014"/>
            <a:ext cx="12192000" cy="26987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003366">
                  <a:gamma/>
                  <a:tint val="0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431800" y="3716338"/>
            <a:ext cx="8737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altLang="he-IL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45600" y="6381750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9BCEDA1-43A2-4114-920F-F83B243DD6FE}" type="slidenum">
              <a:rPr lang="en-US" altLang="he-IL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he-I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448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2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2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2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2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000" kern="1200">
          <a:solidFill>
            <a:srgbClr val="003366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rgbClr val="003366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cs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rgbClr val="003366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cs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rgbClr val="003366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cs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rgbClr val="003366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003366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003366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003366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003366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3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15000"/>
        </a:spcBef>
        <a:spcAft>
          <a:spcPct val="0"/>
        </a:spcAft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88"/>
            <a:ext cx="12192000" cy="836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45720" rIns="2743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667" y="1066801"/>
            <a:ext cx="10847917" cy="489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/>
              <a:t>Click to edit Master text styles</a:t>
            </a:r>
          </a:p>
          <a:p>
            <a:pPr lvl="1"/>
            <a:r>
              <a:rPr lang="en-US" altLang="he-IL"/>
              <a:t>Second level</a:t>
            </a:r>
          </a:p>
          <a:p>
            <a:pPr lvl="2"/>
            <a:r>
              <a:rPr lang="en-US" altLang="he-IL"/>
              <a:t>Third level</a:t>
            </a:r>
          </a:p>
          <a:p>
            <a:pPr lvl="3"/>
            <a:r>
              <a:rPr lang="en-US" altLang="he-IL"/>
              <a:t>Fourth level</a:t>
            </a:r>
          </a:p>
          <a:p>
            <a:pPr lvl="4"/>
            <a:r>
              <a:rPr lang="en-US" altLang="he-IL"/>
              <a:t>Fifth level</a:t>
            </a:r>
          </a:p>
          <a:p>
            <a:pPr lvl="0"/>
            <a:r>
              <a:rPr lang="en-US" altLang="he-IL"/>
              <a:t>Click to edit Master text styles</a:t>
            </a:r>
          </a:p>
          <a:p>
            <a:pPr lvl="1"/>
            <a:r>
              <a:rPr lang="en-US" altLang="he-IL"/>
              <a:t>Second level</a:t>
            </a:r>
          </a:p>
          <a:p>
            <a:pPr lvl="2"/>
            <a:r>
              <a:rPr lang="en-US" altLang="he-IL"/>
              <a:t>Third level</a:t>
            </a:r>
          </a:p>
          <a:p>
            <a:pPr lvl="3"/>
            <a:r>
              <a:rPr lang="en-US" altLang="he-IL"/>
              <a:t>Fourth level</a:t>
            </a:r>
          </a:p>
          <a:p>
            <a:pPr lvl="4"/>
            <a:r>
              <a:rPr lang="en-US" altLang="he-IL"/>
              <a:t>Fifth level</a:t>
            </a:r>
          </a:p>
          <a:p>
            <a:pPr lvl="0"/>
            <a:endParaRPr lang="en-US" altLang="he-IL"/>
          </a:p>
          <a:p>
            <a:pPr lvl="4"/>
            <a:endParaRPr lang="en-US" altLang="he-IL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735014"/>
            <a:ext cx="12192000" cy="26987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003366">
                  <a:gamma/>
                  <a:tint val="0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431800" y="3716338"/>
            <a:ext cx="8737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altLang="he-IL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45600" y="6381750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9BCEDA1-43A2-4114-920F-F83B243DD6FE}" type="slidenum">
              <a:rPr lang="en-US" altLang="he-IL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he-I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756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2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2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2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2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000" kern="1200">
          <a:solidFill>
            <a:srgbClr val="003366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rgbClr val="003366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cs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rgbClr val="003366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cs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rgbClr val="003366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cs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rgbClr val="003366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003366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003366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003366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003366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3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15000"/>
        </a:spcBef>
        <a:spcAft>
          <a:spcPct val="0"/>
        </a:spcAft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0.xml"/><Relationship Id="rId4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18" Type="http://schemas.openxmlformats.org/officeDocument/2006/relationships/image" Target="../media/image75.png"/><Relationship Id="rId26" Type="http://schemas.openxmlformats.org/officeDocument/2006/relationships/image" Target="../media/image83.png"/><Relationship Id="rId3" Type="http://schemas.openxmlformats.org/officeDocument/2006/relationships/image" Target="../media/image60.png"/><Relationship Id="rId21" Type="http://schemas.openxmlformats.org/officeDocument/2006/relationships/image" Target="../media/image78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17" Type="http://schemas.openxmlformats.org/officeDocument/2006/relationships/image" Target="../media/image74.png"/><Relationship Id="rId25" Type="http://schemas.openxmlformats.org/officeDocument/2006/relationships/image" Target="../media/image82.png"/><Relationship Id="rId2" Type="http://schemas.openxmlformats.org/officeDocument/2006/relationships/image" Target="../media/image59.png"/><Relationship Id="rId16" Type="http://schemas.openxmlformats.org/officeDocument/2006/relationships/image" Target="../media/image73.png"/><Relationship Id="rId20" Type="http://schemas.openxmlformats.org/officeDocument/2006/relationships/image" Target="../media/image77.png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24" Type="http://schemas.openxmlformats.org/officeDocument/2006/relationships/image" Target="../media/image81.png"/><Relationship Id="rId5" Type="http://schemas.openxmlformats.org/officeDocument/2006/relationships/image" Target="../media/image62.png"/><Relationship Id="rId15" Type="http://schemas.openxmlformats.org/officeDocument/2006/relationships/image" Target="../media/image72.png"/><Relationship Id="rId23" Type="http://schemas.openxmlformats.org/officeDocument/2006/relationships/image" Target="../media/image80.png"/><Relationship Id="rId10" Type="http://schemas.openxmlformats.org/officeDocument/2006/relationships/image" Target="../media/image67.png"/><Relationship Id="rId19" Type="http://schemas.openxmlformats.org/officeDocument/2006/relationships/image" Target="../media/image76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Relationship Id="rId14" Type="http://schemas.openxmlformats.org/officeDocument/2006/relationships/image" Target="../media/image71.png"/><Relationship Id="rId22" Type="http://schemas.openxmlformats.org/officeDocument/2006/relationships/image" Target="../media/image7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88.png"/><Relationship Id="rId11" Type="http://schemas.openxmlformats.org/officeDocument/2006/relationships/image" Target="../media/image93.png"/><Relationship Id="rId5" Type="http://schemas.openxmlformats.org/officeDocument/2006/relationships/image" Target="../media/image87.png"/><Relationship Id="rId10" Type="http://schemas.openxmlformats.org/officeDocument/2006/relationships/image" Target="../media/image92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5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05.png"/><Relationship Id="rId18" Type="http://schemas.openxmlformats.org/officeDocument/2006/relationships/image" Target="../media/image110.png"/><Relationship Id="rId3" Type="http://schemas.openxmlformats.org/officeDocument/2006/relationships/image" Target="../media/image95.png"/><Relationship Id="rId21" Type="http://schemas.openxmlformats.org/officeDocument/2006/relationships/image" Target="../media/image113.png"/><Relationship Id="rId7" Type="http://schemas.openxmlformats.org/officeDocument/2006/relationships/image" Target="../media/image99.png"/><Relationship Id="rId12" Type="http://schemas.openxmlformats.org/officeDocument/2006/relationships/image" Target="../media/image104.png"/><Relationship Id="rId17" Type="http://schemas.openxmlformats.org/officeDocument/2006/relationships/image" Target="../media/image109.png"/><Relationship Id="rId2" Type="http://schemas.openxmlformats.org/officeDocument/2006/relationships/image" Target="../media/image940.png"/><Relationship Id="rId16" Type="http://schemas.openxmlformats.org/officeDocument/2006/relationships/image" Target="../media/image108.png"/><Relationship Id="rId20" Type="http://schemas.openxmlformats.org/officeDocument/2006/relationships/image" Target="../media/image112.png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98.png"/><Relationship Id="rId11" Type="http://schemas.openxmlformats.org/officeDocument/2006/relationships/image" Target="../media/image103.png"/><Relationship Id="rId5" Type="http://schemas.openxmlformats.org/officeDocument/2006/relationships/image" Target="../media/image97.png"/><Relationship Id="rId15" Type="http://schemas.openxmlformats.org/officeDocument/2006/relationships/image" Target="../media/image107.png"/><Relationship Id="rId10" Type="http://schemas.openxmlformats.org/officeDocument/2006/relationships/image" Target="../media/image102.png"/><Relationship Id="rId19" Type="http://schemas.openxmlformats.org/officeDocument/2006/relationships/image" Target="../media/image111.png"/><Relationship Id="rId4" Type="http://schemas.openxmlformats.org/officeDocument/2006/relationships/image" Target="../media/image96.png"/><Relationship Id="rId9" Type="http://schemas.openxmlformats.org/officeDocument/2006/relationships/image" Target="../media/image101.png"/><Relationship Id="rId14" Type="http://schemas.openxmlformats.org/officeDocument/2006/relationships/image" Target="../media/image10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26" Type="http://schemas.openxmlformats.org/officeDocument/2006/relationships/image" Target="../media/image42.png"/><Relationship Id="rId3" Type="http://schemas.openxmlformats.org/officeDocument/2006/relationships/image" Target="../media/image19.png"/><Relationship Id="rId21" Type="http://schemas.openxmlformats.org/officeDocument/2006/relationships/image" Target="../media/image37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5" Type="http://schemas.openxmlformats.org/officeDocument/2006/relationships/image" Target="../media/image41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29" Type="http://schemas.openxmlformats.org/officeDocument/2006/relationships/image" Target="../media/image45.png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24" Type="http://schemas.openxmlformats.org/officeDocument/2006/relationships/image" Target="../media/image40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23" Type="http://schemas.openxmlformats.org/officeDocument/2006/relationships/image" Target="../media/image39.png"/><Relationship Id="rId28" Type="http://schemas.openxmlformats.org/officeDocument/2006/relationships/image" Target="../media/image44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Relationship Id="rId22" Type="http://schemas.openxmlformats.org/officeDocument/2006/relationships/image" Target="../media/image38.png"/><Relationship Id="rId27" Type="http://schemas.openxmlformats.org/officeDocument/2006/relationships/image" Target="../media/image43.png"/><Relationship Id="rId30" Type="http://schemas.openxmlformats.org/officeDocument/2006/relationships/image" Target="../media/image4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1378226" y="2116263"/>
            <a:ext cx="9144000" cy="1369606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C0C0C0">
                  <a:gamma/>
                  <a:tint val="0"/>
                  <a:invGamma/>
                </a:srgb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91440" anchor="ctr">
            <a:spAutoFit/>
          </a:bodyPr>
          <a:lstStyle>
            <a:lvl1pPr algn="l">
              <a:defRPr sz="4000">
                <a:solidFill>
                  <a:srgbClr val="0033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 sz="4000">
                <a:solidFill>
                  <a:srgbClr val="0033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 sz="4000">
                <a:solidFill>
                  <a:srgbClr val="0033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 sz="4000">
                <a:solidFill>
                  <a:srgbClr val="0033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 sz="4000">
                <a:solidFill>
                  <a:srgbClr val="0033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033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033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033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033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b="1" dirty="0"/>
              <a:t>Mining Approximate Acyclic Schemes from Relations</a:t>
            </a:r>
            <a:endParaRPr lang="en-US" altLang="he-IL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FA2A346-5FA6-4893-8BA1-18ED040FE7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295125"/>
              </p:ext>
            </p:extLst>
          </p:nvPr>
        </p:nvGraphicFramePr>
        <p:xfrm>
          <a:off x="1753704" y="3898232"/>
          <a:ext cx="8128000" cy="130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37472008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7449379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8411983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5379458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51194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Batya</a:t>
                      </a:r>
                      <a:r>
                        <a:rPr sz="26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2600" dirty="0">
                        <a:solidFill>
                          <a:schemeClr val="tx1"/>
                        </a:solidFill>
                      </a:endParaRPr>
                    </a:p>
                    <a:p>
                      <a:pPr algn="ctr" defTabSz="914400"/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Kenig</a:t>
                      </a:r>
                      <a:endParaRPr sz="2600" dirty="0">
                        <a:solidFill>
                          <a:schemeClr val="tx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2600" b="0" dirty="0">
                          <a:solidFill>
                            <a:schemeClr val="tx1"/>
                          </a:solidFill>
                        </a:rPr>
                        <a:t>Pranay</a:t>
                      </a:r>
                    </a:p>
                    <a:p>
                      <a:pPr algn="ctr" defTabSz="914400"/>
                      <a:r>
                        <a:rPr lang="en-US" sz="2600" b="0" dirty="0">
                          <a:solidFill>
                            <a:schemeClr val="tx1"/>
                          </a:solidFill>
                        </a:rPr>
                        <a:t>Mundra</a:t>
                      </a:r>
                      <a:endParaRPr sz="2600" b="0" dirty="0">
                        <a:solidFill>
                          <a:schemeClr val="tx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2600" b="0" dirty="0" err="1">
                          <a:solidFill>
                            <a:schemeClr val="tx1"/>
                          </a:solidFill>
                        </a:rPr>
                        <a:t>Guna</a:t>
                      </a:r>
                      <a:r>
                        <a:rPr lang="en-US" sz="26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 defTabSz="914400"/>
                      <a:r>
                        <a:rPr lang="en-US" sz="2600" b="0" dirty="0">
                          <a:solidFill>
                            <a:schemeClr val="tx1"/>
                          </a:solidFill>
                        </a:rPr>
                        <a:t>Prasad</a:t>
                      </a:r>
                      <a:endParaRPr sz="2600" b="0" dirty="0">
                        <a:solidFill>
                          <a:schemeClr val="tx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2600" b="0" dirty="0">
                          <a:solidFill>
                            <a:schemeClr val="tx1"/>
                          </a:solidFill>
                        </a:rPr>
                        <a:t>Babak </a:t>
                      </a:r>
                      <a:r>
                        <a:rPr lang="en-US" sz="2600" b="0" dirty="0" err="1">
                          <a:solidFill>
                            <a:schemeClr val="tx1"/>
                          </a:solidFill>
                        </a:rPr>
                        <a:t>Salimi</a:t>
                      </a:r>
                      <a:endParaRPr sz="2600" b="0" dirty="0">
                        <a:solidFill>
                          <a:schemeClr val="tx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2600" b="0" dirty="0">
                          <a:solidFill>
                            <a:schemeClr val="tx1"/>
                          </a:solidFill>
                        </a:rPr>
                        <a:t>Dan Suciu</a:t>
                      </a:r>
                      <a:endParaRPr sz="2600" b="0" dirty="0">
                        <a:solidFill>
                          <a:schemeClr val="tx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9494033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pPr algn="ctr" defTabSz="914400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University of Washington</a:t>
                      </a:r>
                      <a:endParaRPr sz="2000" dirty="0">
                        <a:solidFill>
                          <a:schemeClr val="tx1"/>
                        </a:solidFill>
                      </a:endParaRPr>
                    </a:p>
                  </a:txBody>
                  <a:tcPr marL="50800" marR="50800" marT="50800" marB="5080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2000" dirty="0">
                        <a:solidFill>
                          <a:schemeClr val="tx1"/>
                        </a:solidFill>
                      </a:endParaRPr>
                    </a:p>
                  </a:txBody>
                  <a:tcPr marL="50800" marR="50800" marT="50800" marB="5080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defTabSz="914400"/>
                      <a:endParaRPr sz="2000" dirty="0">
                        <a:solidFill>
                          <a:schemeClr val="tx1"/>
                        </a:solidFill>
                      </a:endParaRPr>
                    </a:p>
                  </a:txBody>
                  <a:tcPr marL="50800" marR="50800" marT="50800" marB="5080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defTabSz="914400"/>
                      <a:endParaRPr sz="2000" dirty="0">
                        <a:solidFill>
                          <a:schemeClr val="tx1"/>
                        </a:solidFill>
                      </a:endParaRPr>
                    </a:p>
                  </a:txBody>
                  <a:tcPr marL="50800" marR="50800" marT="50800" marB="5080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defTabSz="914400"/>
                      <a:endParaRPr sz="2000" dirty="0">
                        <a:solidFill>
                          <a:schemeClr val="tx1"/>
                        </a:solidFill>
                      </a:endParaRPr>
                    </a:p>
                  </a:txBody>
                  <a:tcPr marL="50800" marR="50800" marT="50800" marB="5080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3504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4506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50061-A274-4178-B4E3-D5C3D80FA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706B48-A61F-4826-B310-90CB599D04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2B14FDF-A601-40B4-86F5-0ACA7782C73F}" type="slidenum">
              <a:rPr lang="en-US" altLang="he-IL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he-IL">
              <a:solidFill>
                <a:srgbClr val="000000"/>
              </a:solidFill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A3BCE75-E6F0-49B1-A105-965F6B3D20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9401008"/>
              </p:ext>
            </p:extLst>
          </p:nvPr>
        </p:nvGraphicFramePr>
        <p:xfrm>
          <a:off x="1100137" y="1344096"/>
          <a:ext cx="2926080" cy="2926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39BBBF3-BB7F-46F4-BF6F-138B19A38033}"/>
              </a:ext>
            </a:extLst>
          </p:cNvPr>
          <p:cNvSpPr txBox="1"/>
          <p:nvPr/>
        </p:nvSpPr>
        <p:spPr>
          <a:xfrm>
            <a:off x="985837" y="974764"/>
            <a:ext cx="3614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Breast-Cancer-Wisconsin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98EB8E-A759-4980-AD7B-087DC741C6F8}"/>
              </a:ext>
            </a:extLst>
          </p:cNvPr>
          <p:cNvSpPr txBox="1"/>
          <p:nvPr/>
        </p:nvSpPr>
        <p:spPr>
          <a:xfrm>
            <a:off x="119658" y="1344096"/>
            <a:ext cx="615553" cy="4112664"/>
          </a:xfrm>
          <a:prstGeom prst="rect">
            <a:avLst/>
          </a:prstGeom>
          <a:noFill/>
        </p:spPr>
        <p:txBody>
          <a:bodyPr vert="vert270" wrap="square" rtlCol="0" anchor="ctr" anchorCtr="0">
            <a:spAutoFit/>
          </a:bodyPr>
          <a:lstStyle/>
          <a:p>
            <a:r>
              <a:rPr lang="en-US" sz="2800" dirty="0"/>
              <a:t>     Spurious Tuples [%]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451E7D76-E0E5-441B-A549-097652E7C9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5845793"/>
              </p:ext>
            </p:extLst>
          </p:nvPr>
        </p:nvGraphicFramePr>
        <p:xfrm>
          <a:off x="4280061" y="1405530"/>
          <a:ext cx="2926080" cy="2926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3429599-D02B-4834-853B-F02EF7C04880}"/>
              </a:ext>
            </a:extLst>
          </p:cNvPr>
          <p:cNvSpPr txBox="1"/>
          <p:nvPr/>
        </p:nvSpPr>
        <p:spPr>
          <a:xfrm>
            <a:off x="4818151" y="974764"/>
            <a:ext cx="92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Letter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DB2DAAE5-F1B2-4299-A888-7BDDC3890D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2155464"/>
              </p:ext>
            </p:extLst>
          </p:nvPr>
        </p:nvGraphicFramePr>
        <p:xfrm>
          <a:off x="7657712" y="1183359"/>
          <a:ext cx="2926080" cy="2926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D0E0C70-01A8-4976-936A-483CCE60195F}"/>
              </a:ext>
            </a:extLst>
          </p:cNvPr>
          <p:cNvSpPr txBox="1"/>
          <p:nvPr/>
        </p:nvSpPr>
        <p:spPr>
          <a:xfrm>
            <a:off x="8232070" y="937199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Bridges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F08B2D-793A-4348-B6B8-AAE92D0F5623}"/>
              </a:ext>
            </a:extLst>
          </p:cNvPr>
          <p:cNvSpPr txBox="1"/>
          <p:nvPr/>
        </p:nvSpPr>
        <p:spPr>
          <a:xfrm>
            <a:off x="1757571" y="5060928"/>
            <a:ext cx="890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Datasets are part of the </a:t>
            </a:r>
            <a:r>
              <a:rPr lang="en-US" dirty="0" err="1"/>
              <a:t>Metanome</a:t>
            </a:r>
            <a:r>
              <a:rPr lang="en-US" dirty="0"/>
              <a:t> data profiling project </a:t>
            </a:r>
            <a:r>
              <a:rPr lang="en-US" sz="1600" dirty="0"/>
              <a:t>[</a:t>
            </a:r>
            <a:r>
              <a:rPr lang="en-US" sz="1600" dirty="0" err="1"/>
              <a:t>Papenbrock</a:t>
            </a:r>
            <a:r>
              <a:rPr lang="en-US" sz="1600" dirty="0"/>
              <a:t> et al. VLDB 2015]</a:t>
            </a:r>
          </a:p>
        </p:txBody>
      </p:sp>
    </p:spTree>
    <p:extLst>
      <p:ext uri="{BB962C8B-B14F-4D97-AF65-F5344CB8AC3E}">
        <p14:creationId xmlns:p14="http://schemas.microsoft.com/office/powerpoint/2010/main" val="886383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53573-0D3F-4DBA-A1E1-A72DCE72B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98EBB-6B24-448F-B2D1-B75F23FA1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Too many MVDs, not all of them interesting.</a:t>
            </a:r>
          </a:p>
          <a:p>
            <a:pPr marL="914400" lvl="1" indent="-514350"/>
            <a:r>
              <a:rPr lang="en-US" dirty="0"/>
              <a:t>Discover a much smaller set of MVDs that 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entail</a:t>
            </a:r>
            <a:r>
              <a:rPr lang="en-US" dirty="0"/>
              <a:t> the rest.</a:t>
            </a:r>
          </a:p>
          <a:p>
            <a:pPr marL="914400" lvl="1" indent="-514350"/>
            <a:r>
              <a:rPr lang="en-US" dirty="0"/>
              <a:t>Those with a 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minimal</a:t>
            </a:r>
            <a:r>
              <a:rPr lang="en-US" dirty="0"/>
              <a:t> key.</a:t>
            </a:r>
          </a:p>
          <a:p>
            <a:pPr marL="914400" lvl="1" indent="-514350"/>
            <a:endParaRPr lang="en-US" dirty="0"/>
          </a:p>
          <a:p>
            <a:pPr marL="914400" lvl="1" indent="-514350"/>
            <a:endParaRPr lang="en-US" dirty="0"/>
          </a:p>
          <a:p>
            <a:pPr marL="914400" lvl="1" indent="-514350"/>
            <a:r>
              <a:rPr lang="en-US" dirty="0"/>
              <a:t>Lead to largest extent of decomposition.</a:t>
            </a:r>
          </a:p>
          <a:p>
            <a:pPr marL="914400" lvl="1" indent="-514350"/>
            <a:endParaRPr lang="en-US" dirty="0"/>
          </a:p>
          <a:p>
            <a:pPr marL="914400" lvl="1" indent="-514350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Enumeration of acyclic schemas.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Performance: computing entropy is expensive.</a:t>
            </a:r>
          </a:p>
          <a:p>
            <a:pPr marL="914400" lvl="1" indent="-514350"/>
            <a:endParaRPr lang="en-US" dirty="0"/>
          </a:p>
          <a:p>
            <a:pPr marL="914400" lvl="1" indent="-514350"/>
            <a:endParaRPr lang="en-US" dirty="0"/>
          </a:p>
          <a:p>
            <a:pPr marL="914400" lvl="1" indent="-514350"/>
            <a:endParaRPr lang="en-US" dirty="0"/>
          </a:p>
          <a:p>
            <a:pPr marL="914400" lvl="1" indent="-514350"/>
            <a:endParaRPr lang="en-US" dirty="0"/>
          </a:p>
          <a:p>
            <a:pPr marL="400050" lvl="1" indent="0">
              <a:buNone/>
            </a:pPr>
            <a:endParaRPr lang="en-US" dirty="0"/>
          </a:p>
          <a:p>
            <a:pPr marL="914400" lvl="1" indent="-514350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E1975D-EAF2-4151-8478-E7C39E0DF0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2B14FDF-A601-40B4-86F5-0ACA7782C73F}" type="slidenum">
              <a:rPr lang="en-US" altLang="he-IL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he-IL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B4058B4-C6CD-4697-A79F-C47AED4B8C58}"/>
                  </a:ext>
                </a:extLst>
              </p:cNvPr>
              <p:cNvSpPr/>
              <p:nvPr/>
            </p:nvSpPr>
            <p:spPr bwMode="auto">
              <a:xfrm>
                <a:off x="3322612" y="2540656"/>
                <a:ext cx="5546775" cy="52322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  <m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→→</m:t>
                      </m:r>
                      <m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𝐵𝐶𝐷</m:t>
                      </m:r>
                      <m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|</m:t>
                      </m:r>
                      <m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𝐸𝐹</m:t>
                      </m:r>
                      <m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⟹</m:t>
                      </m:r>
                      <m:r>
                        <a:rPr lang="en-US" sz="2800" b="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𝐸</m:t>
                      </m:r>
                      <m:r>
                        <a:rPr lang="en-US" sz="2800" b="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→→</m:t>
                      </m:r>
                      <m:r>
                        <a:rPr lang="en-US" sz="2800" b="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𝐵𝐶𝐷</m:t>
                      </m:r>
                      <m:r>
                        <a:rPr lang="en-US" sz="2800" b="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|</m:t>
                      </m:r>
                      <m:r>
                        <a:rPr lang="en-US" sz="2800" b="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𝐹</m:t>
                      </m:r>
                    </m:oMath>
                  </m:oMathPara>
                </a14:m>
                <a:endParaRPr kumimoji="0" lang="en-US" sz="2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B4058B4-C6CD-4697-A79F-C47AED4B8C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22612" y="2540656"/>
                <a:ext cx="5546775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76C6EA1-957D-466E-8D14-B139587672BC}"/>
                  </a:ext>
                </a:extLst>
              </p:cNvPr>
              <p:cNvSpPr/>
              <p:nvPr/>
            </p:nvSpPr>
            <p:spPr bwMode="auto">
              <a:xfrm>
                <a:off x="3210402" y="3794125"/>
                <a:ext cx="5665846" cy="52322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  <m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→→</m:t>
                      </m:r>
                      <m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𝐵𝐶</m:t>
                      </m:r>
                      <m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|</m:t>
                      </m:r>
                      <m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𝐷</m:t>
                      </m:r>
                      <m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|</m:t>
                      </m:r>
                      <m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𝐸𝐹</m:t>
                      </m:r>
                      <m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⟹</m:t>
                      </m:r>
                      <m:r>
                        <a:rPr lang="en-US" sz="2800" b="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  <m:r>
                        <a:rPr lang="en-US" sz="2800" b="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→→</m:t>
                      </m:r>
                      <m:r>
                        <a:rPr lang="en-US" sz="2800" b="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𝐵𝐶𝐷</m:t>
                      </m:r>
                      <m:r>
                        <a:rPr lang="en-US" sz="2800" b="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|</m:t>
                      </m:r>
                      <m:r>
                        <a:rPr lang="en-US" sz="2800" b="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𝐸𝐹</m:t>
                      </m:r>
                    </m:oMath>
                  </m:oMathPara>
                </a14:m>
                <a:endParaRPr kumimoji="0" lang="en-US" sz="2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76C6EA1-957D-466E-8D14-B139587672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10402" y="3794125"/>
                <a:ext cx="566584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7921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54CA-2B2C-46A3-8892-0093D46F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Enumerating Acyclic Schemas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22B647-0CE3-4C89-BB59-A2967EB4E4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2B14FDF-A601-40B4-86F5-0ACA7782C73F}" type="slidenum">
              <a:rPr lang="en-US" altLang="he-IL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he-IL">
              <a:solidFill>
                <a:srgbClr val="000000"/>
              </a:solidFill>
            </a:endParaRP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67E25451-90A8-4440-8211-A2241F958A86}"/>
              </a:ext>
            </a:extLst>
          </p:cNvPr>
          <p:cNvGrpSpPr/>
          <p:nvPr/>
        </p:nvGrpSpPr>
        <p:grpSpPr>
          <a:xfrm>
            <a:off x="238126" y="928158"/>
            <a:ext cx="3476625" cy="2585323"/>
            <a:chOff x="238126" y="928158"/>
            <a:chExt cx="3476625" cy="258532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1D992A-1BF3-4C25-8F75-B69C8E8C8890}"/>
                </a:ext>
              </a:extLst>
            </p:cNvPr>
            <p:cNvGrpSpPr/>
            <p:nvPr/>
          </p:nvGrpSpPr>
          <p:grpSpPr>
            <a:xfrm>
              <a:off x="342900" y="1451378"/>
              <a:ext cx="3371851" cy="2062103"/>
              <a:chOff x="4514850" y="4119829"/>
              <a:chExt cx="3371851" cy="206210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93629035-4BEA-4529-B52B-252009069A44}"/>
                      </a:ext>
                    </a:extLst>
                  </p:cNvPr>
                  <p:cNvSpPr txBox="1"/>
                  <p:nvPr/>
                </p:nvSpPr>
                <p:spPr>
                  <a:xfrm>
                    <a:off x="5009974" y="4188989"/>
                    <a:ext cx="2657651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→→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𝐴𝐵𝐷𝐸𝐺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93629035-4BEA-4529-B52B-252009069A4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09974" y="4188989"/>
                    <a:ext cx="2657651" cy="43088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B86094A5-CFC6-48D9-8EAF-62E58488E681}"/>
                      </a:ext>
                    </a:extLst>
                  </p:cNvPr>
                  <p:cNvSpPr txBox="1"/>
                  <p:nvPr/>
                </p:nvSpPr>
                <p:spPr>
                  <a:xfrm>
                    <a:off x="4948675" y="4719993"/>
                    <a:ext cx="2780248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𝐵𝐷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→→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𝐴𝐶𝐹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B86094A5-CFC6-48D9-8EAF-62E58488E6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48675" y="4719993"/>
                    <a:ext cx="2780248" cy="43088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8365C4CB-C52B-461C-AABE-8562B1CCB069}"/>
                      </a:ext>
                    </a:extLst>
                  </p:cNvPr>
                  <p:cNvSpPr txBox="1"/>
                  <p:nvPr/>
                </p:nvSpPr>
                <p:spPr>
                  <a:xfrm>
                    <a:off x="5009974" y="5175287"/>
                    <a:ext cx="2652393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𝐴𝐷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→→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𝐶𝐹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𝐵𝐸𝐺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8365C4CB-C52B-461C-AABE-8562B1CCB0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09974" y="5175287"/>
                    <a:ext cx="2652393" cy="43088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D6F2DAEC-77BE-40C1-A118-914A268F76E1}"/>
                      </a:ext>
                    </a:extLst>
                  </p:cNvPr>
                  <p:cNvSpPr txBox="1"/>
                  <p:nvPr/>
                </p:nvSpPr>
                <p:spPr>
                  <a:xfrm>
                    <a:off x="5009974" y="5678609"/>
                    <a:ext cx="2774990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𝐵𝐶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→→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𝐷𝐸𝐺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D6F2DAEC-77BE-40C1-A118-914A268F76E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09974" y="5678609"/>
                    <a:ext cx="2774990" cy="43088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E90CB3B-A310-40EF-881F-00C2DABD4E30}"/>
                  </a:ext>
                </a:extLst>
              </p:cNvPr>
              <p:cNvSpPr/>
              <p:nvPr/>
            </p:nvSpPr>
            <p:spPr bwMode="auto">
              <a:xfrm>
                <a:off x="4514850" y="4119829"/>
                <a:ext cx="3371851" cy="2062103"/>
              </a:xfrm>
              <a:prstGeom prst="rect">
                <a:avLst/>
              </a:prstGeom>
              <a:noFill/>
              <a:ln w="127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514350" marR="0" indent="-51435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</a:pPr>
                <a:r>
                  <a:rPr kumimoji="0" lang="en-US" sz="3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514350" marR="0" indent="-51435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</a:pP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514350" marR="0" indent="-51435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</a:pPr>
                <a:r>
                  <a:rPr kumimoji="0" lang="en-US" sz="3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514350" marR="0" indent="-51435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</a:pP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kumimoji="0" lang="en-US" sz="3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83124E9-9850-4C7E-8A65-3DE28C5B3E3D}"/>
                    </a:ext>
                  </a:extLst>
                </p:cNvPr>
                <p:cNvSpPr txBox="1"/>
                <p:nvPr/>
              </p:nvSpPr>
              <p:spPr>
                <a:xfrm>
                  <a:off x="238126" y="928158"/>
                  <a:ext cx="250031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MVDs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83124E9-9850-4C7E-8A65-3DE28C5B3E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126" y="928158"/>
                  <a:ext cx="2500312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85610A9C-4A6E-4263-B736-B8A7886978B2}"/>
              </a:ext>
            </a:extLst>
          </p:cNvPr>
          <p:cNvGrpSpPr/>
          <p:nvPr/>
        </p:nvGrpSpPr>
        <p:grpSpPr>
          <a:xfrm>
            <a:off x="4859335" y="876582"/>
            <a:ext cx="7340603" cy="1454155"/>
            <a:chOff x="4859335" y="876582"/>
            <a:chExt cx="7340603" cy="145415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19F662F-BF19-400F-9FD8-0E9A05D5B161}"/>
                </a:ext>
              </a:extLst>
            </p:cNvPr>
            <p:cNvSpPr/>
            <p:nvPr/>
          </p:nvSpPr>
          <p:spPr bwMode="auto">
            <a:xfrm>
              <a:off x="5424487" y="1376630"/>
              <a:ext cx="6210301" cy="954107"/>
            </a:xfrm>
            <a:prstGeom prst="rect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57200" marR="0" indent="-45720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</a:pPr>
              <a:r>
                <a:rPr kumimoji="0" lang="en-US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Split-free: Do not </a:t>
              </a: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kumimoji="0" lang="en-US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plit keys</a:t>
              </a:r>
            </a:p>
            <a:p>
              <a:pPr marL="457200" marR="0" indent="-45720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</a:pP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Decompose a bag.</a:t>
              </a:r>
              <a:endPara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47533F2-E720-434A-866E-97AD9935EB8A}"/>
                </a:ext>
              </a:extLst>
            </p:cNvPr>
            <p:cNvSpPr txBox="1"/>
            <p:nvPr/>
          </p:nvSpPr>
          <p:spPr>
            <a:xfrm>
              <a:off x="4859335" y="876582"/>
              <a:ext cx="73406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Pairwise Compatibility </a:t>
              </a:r>
              <a:r>
                <a:rPr lang="en-US" sz="1600" dirty="0"/>
                <a:t>[</a:t>
              </a:r>
              <a:r>
                <a:rPr lang="en-US" sz="1600" dirty="0" err="1"/>
                <a:t>Beeri</a:t>
              </a:r>
              <a:r>
                <a:rPr lang="en-US" sz="1600" dirty="0"/>
                <a:t> et al., Van Gucht, </a:t>
              </a:r>
              <a:r>
                <a:rPr lang="en-US" sz="1600" dirty="0" err="1"/>
                <a:t>Goodman&amp;Tay</a:t>
              </a:r>
              <a:r>
                <a:rPr lang="en-US" sz="1600" dirty="0"/>
                <a:t>,…] 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CBBE256-D833-4434-AFA8-013FADFAC680}"/>
              </a:ext>
            </a:extLst>
          </p:cNvPr>
          <p:cNvGrpSpPr/>
          <p:nvPr/>
        </p:nvGrpSpPr>
        <p:grpSpPr>
          <a:xfrm>
            <a:off x="1017024" y="4390016"/>
            <a:ext cx="1337447" cy="1220480"/>
            <a:chOff x="424726" y="4407930"/>
            <a:chExt cx="1337447" cy="1220480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3E4C467-BBA7-4880-ABB5-6D36A4F31798}"/>
                </a:ext>
              </a:extLst>
            </p:cNvPr>
            <p:cNvGrpSpPr/>
            <p:nvPr/>
          </p:nvGrpSpPr>
          <p:grpSpPr>
            <a:xfrm>
              <a:off x="424726" y="4407930"/>
              <a:ext cx="1337447" cy="1220480"/>
              <a:chOff x="424726" y="4407930"/>
              <a:chExt cx="1337447" cy="12204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C451FC97-64A2-42C6-8D83-DCCEFA64C80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46993" y="4429256"/>
                    <a:ext cx="547783" cy="519351"/>
                  </a:xfrm>
                  <a:prstGeom prst="ellipse">
                    <a:avLst/>
                  </a:prstGeom>
                  <a:noFill/>
                  <a:ln w="12700" cap="flat" cmpd="sng" algn="ctr">
                    <a:solidFill>
                      <a:schemeClr val="tx2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kumimoji="0" lang="en-US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oMath>
                      </m:oMathPara>
                    </a14:m>
                    <a:endParaRPr kumimoji="0" lang="en-US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C451FC97-64A2-42C6-8D83-DCCEFA64C80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46993" y="4429256"/>
                    <a:ext cx="547783" cy="519351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12700" cap="flat" cmpd="sng" algn="ctr">
                    <a:solidFill>
                      <a:schemeClr val="tx2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Oval 50">
                    <a:extLst>
                      <a:ext uri="{FF2B5EF4-FFF2-40B4-BE49-F238E27FC236}">
                        <a16:creationId xmlns:a16="http://schemas.microsoft.com/office/drawing/2014/main" id="{5031165A-89D6-40A0-A076-E7A9E2AB5AC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214390" y="4407930"/>
                    <a:ext cx="547783" cy="519351"/>
                  </a:xfrm>
                  <a:prstGeom prst="ellipse">
                    <a:avLst/>
                  </a:prstGeom>
                  <a:noFill/>
                  <a:ln w="12700" cap="flat" cmpd="sng" algn="ctr">
                    <a:solidFill>
                      <a:schemeClr val="tx2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kumimoji="0" lang="en-US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</m:oMath>
                      </m:oMathPara>
                    </a14:m>
                    <a:endParaRPr kumimoji="0" lang="en-US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1" name="Oval 50">
                    <a:extLst>
                      <a:ext uri="{FF2B5EF4-FFF2-40B4-BE49-F238E27FC236}">
                        <a16:creationId xmlns:a16="http://schemas.microsoft.com/office/drawing/2014/main" id="{5031165A-89D6-40A0-A076-E7A9E2AB5AC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214390" y="4407930"/>
                    <a:ext cx="547783" cy="519351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12700" cap="flat" cmpd="sng" algn="ctr">
                    <a:solidFill>
                      <a:schemeClr val="tx2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D7CE234D-0C0E-4038-8C8E-352E0F5331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24726" y="5093652"/>
                    <a:ext cx="547783" cy="519351"/>
                  </a:xfrm>
                  <a:prstGeom prst="ellipse">
                    <a:avLst/>
                  </a:prstGeom>
                  <a:noFill/>
                  <a:ln w="12700" cap="flat" cmpd="sng" algn="ctr">
                    <a:solidFill>
                      <a:schemeClr val="tx2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𝟑</m:t>
                          </m:r>
                        </m:oMath>
                      </m:oMathPara>
                    </a14:m>
                    <a:endParaRPr kumimoji="0" lang="en-US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D7CE234D-0C0E-4038-8C8E-352E0F53310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24726" y="5093652"/>
                    <a:ext cx="547783" cy="519351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 w="12700" cap="flat" cmpd="sng" algn="ctr">
                    <a:solidFill>
                      <a:schemeClr val="tx2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E6168619-950D-4190-A94E-6859A5155CF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214390" y="5109059"/>
                    <a:ext cx="547783" cy="519351"/>
                  </a:xfrm>
                  <a:prstGeom prst="ellipse">
                    <a:avLst/>
                  </a:prstGeom>
                  <a:noFill/>
                  <a:ln w="12700" cap="flat" cmpd="sng" algn="ctr">
                    <a:solidFill>
                      <a:schemeClr val="tx2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kumimoji="0" lang="en-US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𝟒</m:t>
                          </m:r>
                        </m:oMath>
                      </m:oMathPara>
                    </a14:m>
                    <a:endParaRPr kumimoji="0" lang="en-US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E6168619-950D-4190-A94E-6859A5155CF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214390" y="5109059"/>
                    <a:ext cx="547783" cy="519351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12700" cap="flat" cmpd="sng" algn="ctr">
                    <a:solidFill>
                      <a:schemeClr val="tx2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D6A99B1-7F24-472B-A1B5-B8D4F1C32AAC}"/>
                </a:ext>
              </a:extLst>
            </p:cNvPr>
            <p:cNvCxnSpPr>
              <a:stCxn id="52" idx="6"/>
              <a:endCxn id="53" idx="2"/>
            </p:cNvCxnSpPr>
            <p:nvPr/>
          </p:nvCxnSpPr>
          <p:spPr bwMode="auto">
            <a:xfrm>
              <a:off x="972509" y="5353328"/>
              <a:ext cx="241881" cy="1540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87ED489A-C61D-4528-94ED-AB5629F1EE96}"/>
              </a:ext>
            </a:extLst>
          </p:cNvPr>
          <p:cNvGrpSpPr/>
          <p:nvPr/>
        </p:nvGrpSpPr>
        <p:grpSpPr>
          <a:xfrm>
            <a:off x="5815013" y="2417340"/>
            <a:ext cx="4100607" cy="2163478"/>
            <a:chOff x="5815013" y="2417340"/>
            <a:chExt cx="4100607" cy="2163478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371E2FF-6E28-40DE-8912-0C88E28E48A4}"/>
                </a:ext>
              </a:extLst>
            </p:cNvPr>
            <p:cNvGrpSpPr/>
            <p:nvPr/>
          </p:nvGrpSpPr>
          <p:grpSpPr>
            <a:xfrm>
              <a:off x="7739096" y="2417340"/>
              <a:ext cx="2176524" cy="2163478"/>
              <a:chOff x="224479" y="1203655"/>
              <a:chExt cx="2935272" cy="263906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12E7A299-9EDC-41BF-91A7-BA6E6909A2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24479" y="1203655"/>
                    <a:ext cx="1089285" cy="562630"/>
                  </a:xfrm>
                  <a:prstGeom prst="ellipse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20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𝐵𝐷𝐺</m:t>
                          </m:r>
                        </m:oMath>
                      </m:oMathPara>
                    </a14:m>
                    <a:endParaRPr kumimoji="0" lang="en-US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12E7A299-9EDC-41BF-91A7-BA6E6909A2B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24479" y="1203655"/>
                    <a:ext cx="1089285" cy="562630"/>
                  </a:xfrm>
                  <a:prstGeom prst="ellipse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104ABD93-297A-4ADD-94A4-721510FA397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03922" y="1203655"/>
                    <a:ext cx="1089285" cy="562630"/>
                  </a:xfrm>
                  <a:prstGeom prst="ellipse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20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𝐵𝐷𝐸</m:t>
                          </m:r>
                        </m:oMath>
                      </m:oMathPara>
                    </a14:m>
                    <a:endParaRPr kumimoji="0" lang="en-US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104ABD93-297A-4ADD-94A4-721510FA397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003922" y="1203655"/>
                    <a:ext cx="1089285" cy="562630"/>
                  </a:xfrm>
                  <a:prstGeom prst="ellipse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96303EA7-B467-45E6-B959-45FFD7990FF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73107" y="2148547"/>
                    <a:ext cx="1083964" cy="562630"/>
                  </a:xfrm>
                  <a:prstGeom prst="ellipse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20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𝐴𝐵𝐷</m:t>
                          </m:r>
                        </m:oMath>
                      </m:oMathPara>
                    </a14:m>
                    <a:endParaRPr kumimoji="0" lang="en-US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96303EA7-B467-45E6-B959-45FFD7990FF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173107" y="2148547"/>
                    <a:ext cx="1083964" cy="562630"/>
                  </a:xfrm>
                  <a:prstGeom prst="ellipse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B45518EC-2FF2-49DE-96BC-CA96D571F5B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98328" y="3047345"/>
                    <a:ext cx="1061423" cy="562630"/>
                  </a:xfrm>
                  <a:prstGeom prst="ellipse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20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𝐴𝐶𝐷</m:t>
                          </m:r>
                        </m:oMath>
                      </m:oMathPara>
                    </a14:m>
                    <a:endParaRPr kumimoji="0" lang="en-US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B45518EC-2FF2-49DE-96BC-CA96D571F5B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098328" y="3047345"/>
                    <a:ext cx="1061423" cy="562630"/>
                  </a:xfrm>
                  <a:prstGeom prst="ellipse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Oval 39">
                    <a:extLst>
                      <a:ext uri="{FF2B5EF4-FFF2-40B4-BE49-F238E27FC236}">
                        <a16:creationId xmlns:a16="http://schemas.microsoft.com/office/drawing/2014/main" id="{72780828-8660-432A-B3E3-069EA0407C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37082" y="3280090"/>
                    <a:ext cx="807970" cy="562630"/>
                  </a:xfrm>
                  <a:prstGeom prst="ellipse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20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𝐶𝐹</m:t>
                          </m:r>
                        </m:oMath>
                      </m:oMathPara>
                    </a14:m>
                    <a:endParaRPr kumimoji="0" lang="en-US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0" name="Oval 39">
                    <a:extLst>
                      <a:ext uri="{FF2B5EF4-FFF2-40B4-BE49-F238E27FC236}">
                        <a16:creationId xmlns:a16="http://schemas.microsoft.com/office/drawing/2014/main" id="{72780828-8660-432A-B3E3-069EA0407C0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37082" y="3280090"/>
                    <a:ext cx="807970" cy="562630"/>
                  </a:xfrm>
                  <a:prstGeom prst="ellipse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9545E89C-9E70-4E94-827D-AFDFE1433C7D}"/>
                  </a:ext>
                </a:extLst>
              </p:cNvPr>
              <p:cNvCxnSpPr>
                <a:stCxn id="36" idx="4"/>
                <a:endCxn id="38" idx="1"/>
              </p:cNvCxnSpPr>
              <p:nvPr/>
            </p:nvCxnSpPr>
            <p:spPr bwMode="auto">
              <a:xfrm>
                <a:off x="769122" y="1766285"/>
                <a:ext cx="562728" cy="46465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02B59D87-B56A-4B5C-8BE2-1FC206C831F2}"/>
                  </a:ext>
                </a:extLst>
              </p:cNvPr>
              <p:cNvCxnSpPr>
                <a:stCxn id="38" idx="7"/>
                <a:endCxn id="37" idx="4"/>
              </p:cNvCxnSpPr>
              <p:nvPr/>
            </p:nvCxnSpPr>
            <p:spPr bwMode="auto">
              <a:xfrm flipV="1">
                <a:off x="2098328" y="1766285"/>
                <a:ext cx="450237" cy="46465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F8764E5-4952-4CD3-84F7-A25FBE67AEBB}"/>
                  </a:ext>
                </a:extLst>
              </p:cNvPr>
              <p:cNvSpPr/>
              <p:nvPr/>
            </p:nvSpPr>
            <p:spPr bwMode="auto">
              <a:xfrm>
                <a:off x="725038" y="1860209"/>
                <a:ext cx="562729" cy="356662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3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6020202030204" pitchFamily="34" charset="0"/>
                    <a:cs typeface="Arial" panose="020B0604020202020204" pitchFamily="34" charset="0"/>
                  </a:rPr>
                  <a:t>BD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E303B4C-C24F-4ECE-A17C-69806BB2F842}"/>
                  </a:ext>
                </a:extLst>
              </p:cNvPr>
              <p:cNvSpPr/>
              <p:nvPr/>
            </p:nvSpPr>
            <p:spPr bwMode="auto">
              <a:xfrm>
                <a:off x="2086165" y="1851346"/>
                <a:ext cx="776121" cy="356662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3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6020202030204" pitchFamily="34" charset="0"/>
                    <a:cs typeface="Arial" panose="020B0604020202020204" pitchFamily="34" charset="0"/>
                  </a:rPr>
                  <a:t>BD</a:t>
                </a:r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7EC2AE11-634A-46B0-B450-E3465EF6C044}"/>
                  </a:ext>
                </a:extLst>
              </p:cNvPr>
              <p:cNvCxnSpPr>
                <a:stCxn id="38" idx="5"/>
                <a:endCxn id="39" idx="1"/>
              </p:cNvCxnSpPr>
              <p:nvPr/>
            </p:nvCxnSpPr>
            <p:spPr bwMode="auto">
              <a:xfrm>
                <a:off x="2098328" y="2628782"/>
                <a:ext cx="155442" cy="50095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64F070D9-A3CB-4E93-B334-200D0D22CB1A}"/>
                  </a:ext>
                </a:extLst>
              </p:cNvPr>
              <p:cNvSpPr/>
              <p:nvPr/>
            </p:nvSpPr>
            <p:spPr bwMode="auto">
              <a:xfrm>
                <a:off x="1751827" y="2754957"/>
                <a:ext cx="661503" cy="356662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300" dirty="0">
                    <a:latin typeface="Arial Narrow" panose="020B0606020202030204" pitchFamily="34" charset="0"/>
                    <a:cs typeface="Arial" panose="020B0604020202020204" pitchFamily="34" charset="0"/>
                  </a:rPr>
                  <a:t>A</a:t>
                </a:r>
                <a:r>
                  <a:rPr kumimoji="0" lang="en-US" sz="13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6020202030204" pitchFamily="34" charset="0"/>
                    <a:cs typeface="Arial" panose="020B0604020202020204" pitchFamily="34" charset="0"/>
                  </a:rPr>
                  <a:t>D</a:t>
                </a:r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067C9816-93AC-4ED5-A30C-5A7F54E2AB69}"/>
                  </a:ext>
                </a:extLst>
              </p:cNvPr>
              <p:cNvCxnSpPr>
                <a:stCxn id="40" idx="6"/>
                <a:endCxn id="39" idx="2"/>
              </p:cNvCxnSpPr>
              <p:nvPr/>
            </p:nvCxnSpPr>
            <p:spPr bwMode="auto">
              <a:xfrm flipV="1">
                <a:off x="1145052" y="3328660"/>
                <a:ext cx="953276" cy="232745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45D896AA-1688-4EE7-93BF-AE9283B99CB9}"/>
                  </a:ext>
                </a:extLst>
              </p:cNvPr>
              <p:cNvSpPr/>
              <p:nvPr/>
            </p:nvSpPr>
            <p:spPr bwMode="auto">
              <a:xfrm>
                <a:off x="1481751" y="3317587"/>
                <a:ext cx="270076" cy="292388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3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</a:p>
            </p:txBody>
          </p:sp>
        </p:grp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FF4E93B0-C4D8-434F-84B6-F85A75A31136}"/>
                </a:ext>
              </a:extLst>
            </p:cNvPr>
            <p:cNvCxnSpPr/>
            <p:nvPr/>
          </p:nvCxnSpPr>
          <p:spPr bwMode="auto">
            <a:xfrm flipV="1">
              <a:off x="5815013" y="3441045"/>
              <a:ext cx="1924083" cy="66988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9D1ABA65-6CA1-4065-B5A7-6742554FE60E}"/>
              </a:ext>
            </a:extLst>
          </p:cNvPr>
          <p:cNvGrpSpPr/>
          <p:nvPr/>
        </p:nvGrpSpPr>
        <p:grpSpPr>
          <a:xfrm>
            <a:off x="5849348" y="4866399"/>
            <a:ext cx="4236481" cy="1841710"/>
            <a:chOff x="5849348" y="4866399"/>
            <a:chExt cx="4236481" cy="1841710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3CED70DA-D823-47C1-A483-8F754795600F}"/>
                </a:ext>
              </a:extLst>
            </p:cNvPr>
            <p:cNvGrpSpPr/>
            <p:nvPr/>
          </p:nvGrpSpPr>
          <p:grpSpPr>
            <a:xfrm>
              <a:off x="7739096" y="4866399"/>
              <a:ext cx="2346733" cy="1841710"/>
              <a:chOff x="4799076" y="1014244"/>
              <a:chExt cx="3174745" cy="252624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Oval 83">
                    <a:extLst>
                      <a:ext uri="{FF2B5EF4-FFF2-40B4-BE49-F238E27FC236}">
                        <a16:creationId xmlns:a16="http://schemas.microsoft.com/office/drawing/2014/main" id="{E74E7E5E-83C9-45AD-9033-3BE1263AA3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006715" y="1014244"/>
                    <a:ext cx="1089285" cy="562630"/>
                  </a:xfrm>
                  <a:prstGeom prst="ellipse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20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𝐵𝐷𝐺</m:t>
                          </m:r>
                        </m:oMath>
                      </m:oMathPara>
                    </a14:m>
                    <a:endParaRPr kumimoji="0" lang="en-US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4" name="Oval 83">
                    <a:extLst>
                      <a:ext uri="{FF2B5EF4-FFF2-40B4-BE49-F238E27FC236}">
                        <a16:creationId xmlns:a16="http://schemas.microsoft.com/office/drawing/2014/main" id="{E74E7E5E-83C9-45AD-9033-3BE1263AA33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006715" y="1014244"/>
                    <a:ext cx="1089285" cy="562630"/>
                  </a:xfrm>
                  <a:prstGeom prst="ellipse">
                    <a:avLst/>
                  </a:prstGeom>
                  <a:blipFill>
                    <a:blip r:embed="rId16"/>
                    <a:stretch>
                      <a:fillRect b="-5714"/>
                    </a:stretch>
                  </a:blip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Oval 84">
                    <a:extLst>
                      <a:ext uri="{FF2B5EF4-FFF2-40B4-BE49-F238E27FC236}">
                        <a16:creationId xmlns:a16="http://schemas.microsoft.com/office/drawing/2014/main" id="{E35A3EFA-4339-4743-B07D-9AF1F6EA73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884536" y="1014244"/>
                    <a:ext cx="1089285" cy="562630"/>
                  </a:xfrm>
                  <a:prstGeom prst="ellipse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20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𝐵𝐷𝐸</m:t>
                          </m:r>
                        </m:oMath>
                      </m:oMathPara>
                    </a14:m>
                    <a:endParaRPr kumimoji="0" lang="en-US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5" name="Oval 84">
                    <a:extLst>
                      <a:ext uri="{FF2B5EF4-FFF2-40B4-BE49-F238E27FC236}">
                        <a16:creationId xmlns:a16="http://schemas.microsoft.com/office/drawing/2014/main" id="{E35A3EFA-4339-4743-B07D-9AF1F6EA73F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884536" y="1014244"/>
                    <a:ext cx="1089285" cy="562630"/>
                  </a:xfrm>
                  <a:prstGeom prst="ellipse">
                    <a:avLst/>
                  </a:prstGeom>
                  <a:blipFill>
                    <a:blip r:embed="rId17"/>
                    <a:stretch>
                      <a:fillRect b="-5714"/>
                    </a:stretch>
                  </a:blip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Oval 85">
                    <a:extLst>
                      <a:ext uri="{FF2B5EF4-FFF2-40B4-BE49-F238E27FC236}">
                        <a16:creationId xmlns:a16="http://schemas.microsoft.com/office/drawing/2014/main" id="{5AFE6E38-ECBB-4F50-A235-EB331A8F387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15845" y="1996052"/>
                    <a:ext cx="1070439" cy="562630"/>
                  </a:xfrm>
                  <a:prstGeom prst="ellipse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20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𝐵𝐶𝐷</m:t>
                          </m:r>
                        </m:oMath>
                      </m:oMathPara>
                    </a14:m>
                    <a:endParaRPr kumimoji="0" lang="en-US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6" name="Oval 85">
                    <a:extLst>
                      <a:ext uri="{FF2B5EF4-FFF2-40B4-BE49-F238E27FC236}">
                        <a16:creationId xmlns:a16="http://schemas.microsoft.com/office/drawing/2014/main" id="{5AFE6E38-ECBB-4F50-A235-EB331A8F387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915845" y="1996052"/>
                    <a:ext cx="1070439" cy="562630"/>
                  </a:xfrm>
                  <a:prstGeom prst="ellipse">
                    <a:avLst/>
                  </a:prstGeom>
                  <a:blipFill>
                    <a:blip r:embed="rId18"/>
                    <a:stretch>
                      <a:fillRect b="-7246"/>
                    </a:stretch>
                  </a:blip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Oval 86">
                    <a:extLst>
                      <a:ext uri="{FF2B5EF4-FFF2-40B4-BE49-F238E27FC236}">
                        <a16:creationId xmlns:a16="http://schemas.microsoft.com/office/drawing/2014/main" id="{6590BD8F-CE82-4735-8441-9DF14C9009E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602740" y="2977860"/>
                    <a:ext cx="1053219" cy="562630"/>
                  </a:xfrm>
                  <a:prstGeom prst="ellipse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20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𝐴𝐵𝐶</m:t>
                          </m:r>
                        </m:oMath>
                      </m:oMathPara>
                    </a14:m>
                    <a:endParaRPr kumimoji="0" lang="en-US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7" name="Oval 86">
                    <a:extLst>
                      <a:ext uri="{FF2B5EF4-FFF2-40B4-BE49-F238E27FC236}">
                        <a16:creationId xmlns:a16="http://schemas.microsoft.com/office/drawing/2014/main" id="{6590BD8F-CE82-4735-8441-9DF14C9009E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602740" y="2977860"/>
                    <a:ext cx="1053219" cy="562630"/>
                  </a:xfrm>
                  <a:prstGeom prst="ellipse">
                    <a:avLst/>
                  </a:prstGeom>
                  <a:blipFill>
                    <a:blip r:embed="rId19"/>
                    <a:stretch>
                      <a:fillRect b="-7246"/>
                    </a:stretch>
                  </a:blip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Oval 87">
                    <a:extLst>
                      <a:ext uri="{FF2B5EF4-FFF2-40B4-BE49-F238E27FC236}">
                        <a16:creationId xmlns:a16="http://schemas.microsoft.com/office/drawing/2014/main" id="{BC7DEA47-A007-4848-9898-4DE0E5BE74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799076" y="2878178"/>
                    <a:ext cx="807970" cy="562630"/>
                  </a:xfrm>
                  <a:prstGeom prst="ellipse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20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𝐶𝐹</m:t>
                          </m:r>
                        </m:oMath>
                      </m:oMathPara>
                    </a14:m>
                    <a:endParaRPr kumimoji="0" lang="en-US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8" name="Oval 87">
                    <a:extLst>
                      <a:ext uri="{FF2B5EF4-FFF2-40B4-BE49-F238E27FC236}">
                        <a16:creationId xmlns:a16="http://schemas.microsoft.com/office/drawing/2014/main" id="{BC7DEA47-A007-4848-9898-4DE0E5BE747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799076" y="2878178"/>
                    <a:ext cx="807970" cy="562630"/>
                  </a:xfrm>
                  <a:prstGeom prst="ellipse">
                    <a:avLst/>
                  </a:prstGeom>
                  <a:blipFill>
                    <a:blip r:embed="rId20"/>
                    <a:stretch>
                      <a:fillRect b="-7246"/>
                    </a:stretch>
                  </a:blip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A8CE9165-E55C-4A61-B78A-1A761714188E}"/>
                  </a:ext>
                </a:extLst>
              </p:cNvPr>
              <p:cNvCxnSpPr>
                <a:stCxn id="84" idx="4"/>
                <a:endCxn id="86" idx="1"/>
              </p:cNvCxnSpPr>
              <p:nvPr/>
            </p:nvCxnSpPr>
            <p:spPr bwMode="auto">
              <a:xfrm>
                <a:off x="5551358" y="1576874"/>
                <a:ext cx="521249" cy="501573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FD2151D7-88A4-4A5C-91DE-9B95F9A72A6F}"/>
                  </a:ext>
                </a:extLst>
              </p:cNvPr>
              <p:cNvCxnSpPr>
                <a:stCxn id="86" idx="7"/>
                <a:endCxn id="85" idx="4"/>
              </p:cNvCxnSpPr>
              <p:nvPr/>
            </p:nvCxnSpPr>
            <p:spPr bwMode="auto">
              <a:xfrm flipV="1">
                <a:off x="6829522" y="1576874"/>
                <a:ext cx="599657" cy="501573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144F7F16-FAA4-4D1E-8498-9D0C4B7BF59E}"/>
                  </a:ext>
                </a:extLst>
              </p:cNvPr>
              <p:cNvSpPr/>
              <p:nvPr/>
            </p:nvSpPr>
            <p:spPr bwMode="auto">
              <a:xfrm>
                <a:off x="6892068" y="1681466"/>
                <a:ext cx="553089" cy="40106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3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6020202030204" pitchFamily="34" charset="0"/>
                    <a:cs typeface="Arial" panose="020B0604020202020204" pitchFamily="34" charset="0"/>
                  </a:rPr>
                  <a:t>BD</a:t>
                </a: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FD04BF57-81DC-4DDA-B75F-13D61DFC0912}"/>
                  </a:ext>
                </a:extLst>
              </p:cNvPr>
              <p:cNvSpPr/>
              <p:nvPr/>
            </p:nvSpPr>
            <p:spPr bwMode="auto">
              <a:xfrm>
                <a:off x="5551358" y="1692564"/>
                <a:ext cx="532479" cy="40106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3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6020202030204" pitchFamily="34" charset="0"/>
                    <a:cs typeface="Arial" panose="020B0604020202020204" pitchFamily="34" charset="0"/>
                  </a:rPr>
                  <a:t>BD</a:t>
                </a:r>
              </a:p>
            </p:txBody>
          </p: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D3595651-C5D7-478C-9E06-E5229067B17B}"/>
                  </a:ext>
                </a:extLst>
              </p:cNvPr>
              <p:cNvCxnSpPr>
                <a:stCxn id="86" idx="4"/>
                <a:endCxn id="87" idx="0"/>
              </p:cNvCxnSpPr>
              <p:nvPr/>
            </p:nvCxnSpPr>
            <p:spPr bwMode="auto">
              <a:xfrm>
                <a:off x="6451065" y="2558682"/>
                <a:ext cx="678285" cy="41917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8D6645E3-D80C-456E-A344-DBE7348A1BD9}"/>
                  </a:ext>
                </a:extLst>
              </p:cNvPr>
              <p:cNvSpPr/>
              <p:nvPr/>
            </p:nvSpPr>
            <p:spPr bwMode="auto">
              <a:xfrm>
                <a:off x="6602739" y="2641076"/>
                <a:ext cx="526609" cy="40106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3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6020202030204" pitchFamily="34" charset="0"/>
                    <a:cs typeface="Arial" panose="020B0604020202020204" pitchFamily="34" charset="0"/>
                  </a:rPr>
                  <a:t>BC</a:t>
                </a:r>
              </a:p>
            </p:txBody>
          </p: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464841E2-F1BB-409B-ABED-0970B3316308}"/>
                  </a:ext>
                </a:extLst>
              </p:cNvPr>
              <p:cNvCxnSpPr>
                <a:stCxn id="88" idx="7"/>
                <a:endCxn id="86" idx="3"/>
              </p:cNvCxnSpPr>
              <p:nvPr/>
            </p:nvCxnSpPr>
            <p:spPr bwMode="auto">
              <a:xfrm flipV="1">
                <a:off x="5488722" y="2476287"/>
                <a:ext cx="583885" cy="484286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DA3E3E84-4D8A-49B4-886D-A826B1CF32CD}"/>
                  </a:ext>
                </a:extLst>
              </p:cNvPr>
              <p:cNvSpPr/>
              <p:nvPr/>
            </p:nvSpPr>
            <p:spPr bwMode="auto">
              <a:xfrm>
                <a:off x="5654380" y="2558682"/>
                <a:ext cx="270076" cy="292388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3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</a:p>
            </p:txBody>
          </p:sp>
        </p:grp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7EAE1C23-EB39-45D6-9B79-89EB983A9BCC}"/>
                </a:ext>
              </a:extLst>
            </p:cNvPr>
            <p:cNvCxnSpPr/>
            <p:nvPr/>
          </p:nvCxnSpPr>
          <p:spPr bwMode="auto">
            <a:xfrm>
              <a:off x="5849348" y="5653303"/>
              <a:ext cx="2118444" cy="13395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3314741C-51F9-4C47-93B9-C87E27780709}"/>
              </a:ext>
            </a:extLst>
          </p:cNvPr>
          <p:cNvGrpSpPr/>
          <p:nvPr/>
        </p:nvGrpSpPr>
        <p:grpSpPr>
          <a:xfrm>
            <a:off x="2668305" y="3537888"/>
            <a:ext cx="2778449" cy="2873817"/>
            <a:chOff x="2668305" y="3537888"/>
            <a:chExt cx="2778449" cy="2873817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B451FEC1-AAF6-41FF-BE2F-7E8A491C7D83}"/>
                </a:ext>
              </a:extLst>
            </p:cNvPr>
            <p:cNvGrpSpPr/>
            <p:nvPr/>
          </p:nvGrpSpPr>
          <p:grpSpPr>
            <a:xfrm>
              <a:off x="4087040" y="3537888"/>
              <a:ext cx="1337447" cy="1205073"/>
              <a:chOff x="424726" y="4407930"/>
              <a:chExt cx="1337447" cy="120507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Oval 69">
                    <a:extLst>
                      <a:ext uri="{FF2B5EF4-FFF2-40B4-BE49-F238E27FC236}">
                        <a16:creationId xmlns:a16="http://schemas.microsoft.com/office/drawing/2014/main" id="{1F3CC216-0B27-468E-A8D6-7BFE89BDEA4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46993" y="4429256"/>
                    <a:ext cx="547783" cy="519351"/>
                  </a:xfrm>
                  <a:prstGeom prst="ellipse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kumimoji="0" lang="en-US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oMath>
                      </m:oMathPara>
                    </a14:m>
                    <a:endParaRPr kumimoji="0" lang="en-US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0" name="Oval 69">
                    <a:extLst>
                      <a:ext uri="{FF2B5EF4-FFF2-40B4-BE49-F238E27FC236}">
                        <a16:creationId xmlns:a16="http://schemas.microsoft.com/office/drawing/2014/main" id="{1F3CC216-0B27-468E-A8D6-7BFE89BDEA4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46993" y="4429256"/>
                    <a:ext cx="547783" cy="519351"/>
                  </a:xfrm>
                  <a:prstGeom prst="ellipse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Oval 70">
                    <a:extLst>
                      <a:ext uri="{FF2B5EF4-FFF2-40B4-BE49-F238E27FC236}">
                        <a16:creationId xmlns:a16="http://schemas.microsoft.com/office/drawing/2014/main" id="{4424D1B3-1108-4C11-8953-CBE2CC2066A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214390" y="4407930"/>
                    <a:ext cx="547783" cy="519351"/>
                  </a:xfrm>
                  <a:prstGeom prst="ellipse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kumimoji="0" lang="en-US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</m:oMath>
                      </m:oMathPara>
                    </a14:m>
                    <a:endParaRPr kumimoji="0" lang="en-US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1" name="Oval 70">
                    <a:extLst>
                      <a:ext uri="{FF2B5EF4-FFF2-40B4-BE49-F238E27FC236}">
                        <a16:creationId xmlns:a16="http://schemas.microsoft.com/office/drawing/2014/main" id="{4424D1B3-1108-4C11-8953-CBE2CC2066A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214390" y="4407930"/>
                    <a:ext cx="547783" cy="519351"/>
                  </a:xfrm>
                  <a:prstGeom prst="ellipse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Oval 71">
                    <a:extLst>
                      <a:ext uri="{FF2B5EF4-FFF2-40B4-BE49-F238E27FC236}">
                        <a16:creationId xmlns:a16="http://schemas.microsoft.com/office/drawing/2014/main" id="{E789504C-C674-4437-AD35-085DB39C82C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24726" y="5093652"/>
                    <a:ext cx="547783" cy="519351"/>
                  </a:xfrm>
                  <a:prstGeom prst="ellipse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𝟑</m:t>
                          </m:r>
                        </m:oMath>
                      </m:oMathPara>
                    </a14:m>
                    <a:endParaRPr kumimoji="0" lang="en-US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2" name="Oval 71">
                    <a:extLst>
                      <a:ext uri="{FF2B5EF4-FFF2-40B4-BE49-F238E27FC236}">
                        <a16:creationId xmlns:a16="http://schemas.microsoft.com/office/drawing/2014/main" id="{E789504C-C674-4437-AD35-085DB39C82C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24726" y="5093652"/>
                    <a:ext cx="547783" cy="519351"/>
                  </a:xfrm>
                  <a:prstGeom prst="ellipse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F5D73C79-241F-4A03-9662-36B23B576C5C}"/>
                </a:ext>
              </a:extLst>
            </p:cNvPr>
            <p:cNvGrpSpPr/>
            <p:nvPr/>
          </p:nvGrpSpPr>
          <p:grpSpPr>
            <a:xfrm>
              <a:off x="4131574" y="5191225"/>
              <a:ext cx="1315180" cy="1220480"/>
              <a:chOff x="446993" y="4407930"/>
              <a:chExt cx="1315180" cy="12204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Oval 76">
                    <a:extLst>
                      <a:ext uri="{FF2B5EF4-FFF2-40B4-BE49-F238E27FC236}">
                        <a16:creationId xmlns:a16="http://schemas.microsoft.com/office/drawing/2014/main" id="{708A3496-0243-45A4-8716-71AAD6C3F76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46993" y="4429256"/>
                    <a:ext cx="547783" cy="519351"/>
                  </a:xfrm>
                  <a:prstGeom prst="ellipse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kumimoji="0" lang="en-US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oMath>
                      </m:oMathPara>
                    </a14:m>
                    <a:endParaRPr kumimoji="0" lang="en-US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7" name="Oval 76">
                    <a:extLst>
                      <a:ext uri="{FF2B5EF4-FFF2-40B4-BE49-F238E27FC236}">
                        <a16:creationId xmlns:a16="http://schemas.microsoft.com/office/drawing/2014/main" id="{708A3496-0243-45A4-8716-71AAD6C3F76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46993" y="4429256"/>
                    <a:ext cx="547783" cy="519351"/>
                  </a:xfrm>
                  <a:prstGeom prst="ellipse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Oval 77">
                    <a:extLst>
                      <a:ext uri="{FF2B5EF4-FFF2-40B4-BE49-F238E27FC236}">
                        <a16:creationId xmlns:a16="http://schemas.microsoft.com/office/drawing/2014/main" id="{327F89BF-F1B6-4851-ABF5-7BB7EA9C3E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214390" y="4407930"/>
                    <a:ext cx="547783" cy="519351"/>
                  </a:xfrm>
                  <a:prstGeom prst="ellipse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kumimoji="0" lang="en-US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</m:oMath>
                      </m:oMathPara>
                    </a14:m>
                    <a:endParaRPr kumimoji="0" lang="en-US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8" name="Oval 77">
                    <a:extLst>
                      <a:ext uri="{FF2B5EF4-FFF2-40B4-BE49-F238E27FC236}">
                        <a16:creationId xmlns:a16="http://schemas.microsoft.com/office/drawing/2014/main" id="{327F89BF-F1B6-4851-ABF5-7BB7EA9C3EC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214390" y="4407930"/>
                    <a:ext cx="547783" cy="519351"/>
                  </a:xfrm>
                  <a:prstGeom prst="ellipse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Oval 79">
                    <a:extLst>
                      <a:ext uri="{FF2B5EF4-FFF2-40B4-BE49-F238E27FC236}">
                        <a16:creationId xmlns:a16="http://schemas.microsoft.com/office/drawing/2014/main" id="{79E13270-06C8-4145-88F2-9BA3C1C99F5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214390" y="5109059"/>
                    <a:ext cx="547783" cy="519351"/>
                  </a:xfrm>
                  <a:prstGeom prst="ellipse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kumimoji="0" lang="en-US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𝟒</m:t>
                          </m:r>
                        </m:oMath>
                      </m:oMathPara>
                    </a14:m>
                    <a:endParaRPr kumimoji="0" lang="en-US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0" name="Oval 79">
                    <a:extLst>
                      <a:ext uri="{FF2B5EF4-FFF2-40B4-BE49-F238E27FC236}">
                        <a16:creationId xmlns:a16="http://schemas.microsoft.com/office/drawing/2014/main" id="{79E13270-06C8-4145-88F2-9BA3C1C99F5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214390" y="5109059"/>
                    <a:ext cx="547783" cy="519351"/>
                  </a:xfrm>
                  <a:prstGeom prst="ellipse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79931763-54AE-4B98-BA24-4CBA78DD2E55}"/>
                </a:ext>
              </a:extLst>
            </p:cNvPr>
            <p:cNvCxnSpPr/>
            <p:nvPr/>
          </p:nvCxnSpPr>
          <p:spPr bwMode="auto">
            <a:xfrm flipV="1">
              <a:off x="2738438" y="4159397"/>
              <a:ext cx="1104900" cy="70700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0DA7D5A5-81A4-4361-8319-0352483320CB}"/>
                </a:ext>
              </a:extLst>
            </p:cNvPr>
            <p:cNvCxnSpPr/>
            <p:nvPr/>
          </p:nvCxnSpPr>
          <p:spPr bwMode="auto">
            <a:xfrm>
              <a:off x="2668305" y="5335413"/>
              <a:ext cx="1364595" cy="59442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F8D678E-2757-492E-A7C7-705ABD4DA5A1}"/>
              </a:ext>
            </a:extLst>
          </p:cNvPr>
          <p:cNvSpPr/>
          <p:nvPr/>
        </p:nvSpPr>
        <p:spPr bwMode="auto">
          <a:xfrm>
            <a:off x="2432174" y="1678304"/>
            <a:ext cx="2924198" cy="156966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Enumerate Maximal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Independent sets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of a graph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[Cohen et al. 2008]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1660881-3592-4EAB-966E-88AA8CE401CE}"/>
              </a:ext>
            </a:extLst>
          </p:cNvPr>
          <p:cNvSpPr/>
          <p:nvPr/>
        </p:nvSpPr>
        <p:spPr bwMode="auto">
          <a:xfrm>
            <a:off x="6894677" y="1041958"/>
            <a:ext cx="2561920" cy="1200329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each max set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synthesize an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Acyclic schema</a:t>
            </a:r>
          </a:p>
        </p:txBody>
      </p:sp>
    </p:spTree>
    <p:extLst>
      <p:ext uri="{BB962C8B-B14F-4D97-AF65-F5344CB8AC3E}">
        <p14:creationId xmlns:p14="http://schemas.microsoft.com/office/powerpoint/2010/main" val="7019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20337-1F64-4AA1-A8B9-D2CE0B5B1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Entropy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C6CD4C-DCBD-4840-8AC0-EE9281C093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2B14FDF-A601-40B4-86F5-0ACA7782C73F}" type="slidenum">
              <a:rPr lang="en-US" altLang="he-IL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he-IL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366D83-6894-44C0-A107-AF498977D78E}"/>
                  </a:ext>
                </a:extLst>
              </p:cNvPr>
              <p:cNvSpPr txBox="1"/>
              <p:nvPr/>
            </p:nvSpPr>
            <p:spPr>
              <a:xfrm>
                <a:off x="1457326" y="838200"/>
                <a:ext cx="8701087" cy="10966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sub>
                              </m:sSub>
                            </m:sub>
                            <m:sup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</m:nary>
                        </m:e>
                      </m:func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366D83-6894-44C0-A107-AF498977D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326" y="838200"/>
                <a:ext cx="8701087" cy="10966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FD0872F-ACA8-4BDF-96C0-0591704DDAF7}"/>
                  </a:ext>
                </a:extLst>
              </p:cNvPr>
              <p:cNvSpPr txBox="1"/>
              <p:nvPr/>
            </p:nvSpPr>
            <p:spPr>
              <a:xfrm>
                <a:off x="693215" y="2132647"/>
                <a:ext cx="11072813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Requires computing joint-frequencies for up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/>
                  <a:t> sets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sz="2400" b="1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Multiple database scans (external memory).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Notice: singleton values can be ignored.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FD0872F-ACA8-4BDF-96C0-0591704DDA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215" y="2132647"/>
                <a:ext cx="11072813" cy="1477328"/>
              </a:xfrm>
              <a:prstGeom prst="rect">
                <a:avLst/>
              </a:prstGeom>
              <a:blipFill>
                <a:blip r:embed="rId3"/>
                <a:stretch>
                  <a:fillRect l="-771" t="-2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EF273BB2-96CE-435A-B9FA-F203DDDB5198}"/>
              </a:ext>
            </a:extLst>
          </p:cNvPr>
          <p:cNvSpPr/>
          <p:nvPr/>
        </p:nvSpPr>
        <p:spPr bwMode="auto">
          <a:xfrm>
            <a:off x="872239" y="3546165"/>
            <a:ext cx="9063635" cy="523220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Compute entropies using SQL over in-memory 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DBs.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33A9AB1-382A-480C-BCDB-9BB17492400A}"/>
                  </a:ext>
                </a:extLst>
              </p:cNvPr>
              <p:cNvSpPr/>
              <p:nvPr/>
            </p:nvSpPr>
            <p:spPr bwMode="auto">
              <a:xfrm>
                <a:off x="1745690" y="4350659"/>
                <a:ext cx="6473497" cy="830997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Two relations associated with</a:t>
                </a:r>
                <a:r>
                  <a:rPr kumimoji="0" lang="en-US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400" b="1" i="1" u="none" strike="noStrike" cap="none" normalizeH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𝑿</m:t>
                    </m:r>
                  </m:oMath>
                </a14:m>
                <a:r>
                  <a: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33A9AB1-382A-480C-BCDB-9BB1749240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45690" y="4350659"/>
                <a:ext cx="6473497" cy="830997"/>
              </a:xfrm>
              <a:prstGeom prst="rect">
                <a:avLst/>
              </a:prstGeom>
              <a:blipFill>
                <a:blip r:embed="rId4"/>
                <a:stretch>
                  <a:fillRect l="-1316" t="-4348"/>
                </a:stretch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D4C1654-74DA-40D7-9719-CFE03D6A1981}"/>
                  </a:ext>
                </a:extLst>
              </p:cNvPr>
              <p:cNvSpPr txBox="1"/>
              <p:nvPr/>
            </p:nvSpPr>
            <p:spPr>
              <a:xfrm>
                <a:off x="2560957" y="4765078"/>
                <a:ext cx="19743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𝐶𝑁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Rockwell Light" panose="020B0604020202020204" pitchFamily="18" charset="0"/>
                        </a:rPr>
                        <m:t>val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Rockwell Light" panose="02040303020102020203" pitchFamily="18" charset="0"/>
                        </a:rPr>
                        <m:t>cnt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D4C1654-74DA-40D7-9719-CFE03D6A19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957" y="4765078"/>
                <a:ext cx="1974323" cy="369332"/>
              </a:xfrm>
              <a:prstGeom prst="rect">
                <a:avLst/>
              </a:prstGeom>
              <a:blipFill>
                <a:blip r:embed="rId5"/>
                <a:stretch>
                  <a:fillRect l="-2778" r="-4938" b="-3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3B4449-646C-49C4-ADFE-F2B64840C5F4}"/>
                  </a:ext>
                </a:extLst>
              </p:cNvPr>
              <p:cNvSpPr txBox="1"/>
              <p:nvPr/>
            </p:nvSpPr>
            <p:spPr>
              <a:xfrm>
                <a:off x="5404057" y="4765078"/>
                <a:ext cx="19268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𝑇𝐼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Rockwell Light" panose="020B0604020202020204" pitchFamily="18" charset="0"/>
                        </a:rPr>
                        <m:t>val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Rockwell Light" panose="02040303020102020203" pitchFamily="18" charset="0"/>
                        </a:rPr>
                        <m:t>tid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3B4449-646C-49C4-ADFE-F2B64840C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057" y="4765078"/>
                <a:ext cx="1926874" cy="369332"/>
              </a:xfrm>
              <a:prstGeom prst="rect">
                <a:avLst/>
              </a:prstGeom>
              <a:blipFill>
                <a:blip r:embed="rId6"/>
                <a:stretch>
                  <a:fillRect l="-2839" r="-4732" b="-3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peech Bubble: Rectangle with Corners Rounded 10">
                <a:extLst>
                  <a:ext uri="{FF2B5EF4-FFF2-40B4-BE49-F238E27FC236}">
                    <a16:creationId xmlns:a16="http://schemas.microsoft.com/office/drawing/2014/main" id="{0BC0CC4B-9B50-4B7F-BC9F-F0D47A8CDBA6}"/>
                  </a:ext>
                </a:extLst>
              </p:cNvPr>
              <p:cNvSpPr/>
              <p:nvPr/>
            </p:nvSpPr>
            <p:spPr bwMode="auto">
              <a:xfrm>
                <a:off x="8804814" y="4215009"/>
                <a:ext cx="2961214" cy="919401"/>
              </a:xfrm>
              <a:prstGeom prst="wedgeRoundRectCallout">
                <a:avLst>
                  <a:gd name="adj1" fmla="val -70360"/>
                  <a:gd name="adj2" fmla="val 29928"/>
                  <a:gd name="adj3" fmla="val 16667"/>
                </a:avLst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Compute 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𝐻</m:t>
                    </m:r>
                    <m:r>
                      <a:rPr kumimoji="0" lang="en-US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kumimoji="0" lang="en-US" sz="2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𝑿</m:t>
                    </m:r>
                    <m:r>
                      <a:rPr kumimoji="0" lang="en-US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directly from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𝐶𝑁</m:t>
                    </m:r>
                    <m:sSub>
                      <m:sSubPr>
                        <m:ctrlPr>
                          <a:rPr kumimoji="0" lang="en-US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0" lang="en-US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𝑿</m:t>
                        </m:r>
                      </m:sub>
                    </m:sSub>
                  </m:oMath>
                </a14:m>
                <a:r>
                  <a: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1" name="Speech Bubble: Rectangle with Corners Rounded 10">
                <a:extLst>
                  <a:ext uri="{FF2B5EF4-FFF2-40B4-BE49-F238E27FC236}">
                    <a16:creationId xmlns:a16="http://schemas.microsoft.com/office/drawing/2014/main" id="{0BC0CC4B-9B50-4B7F-BC9F-F0D47A8CDB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04814" y="4215009"/>
                <a:ext cx="2961214" cy="919401"/>
              </a:xfrm>
              <a:prstGeom prst="wedgeRoundRectCallout">
                <a:avLst>
                  <a:gd name="adj1" fmla="val -70360"/>
                  <a:gd name="adj2" fmla="val 29928"/>
                  <a:gd name="adj3" fmla="val 16667"/>
                </a:avLst>
              </a:prstGeom>
              <a:blipFill>
                <a:blip r:embed="rId7"/>
                <a:stretch>
                  <a:fillRect b="-9804"/>
                </a:stretch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2A62F41-7FB6-4121-BBF3-40FABD19852D}"/>
                  </a:ext>
                </a:extLst>
              </p:cNvPr>
              <p:cNvSpPr txBox="1"/>
              <p:nvPr/>
            </p:nvSpPr>
            <p:spPr>
              <a:xfrm>
                <a:off x="872239" y="5482903"/>
                <a:ext cx="19268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𝑇𝐼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Rockwell Light" panose="020B0604020202020204" pitchFamily="18" charset="0"/>
                        </a:rPr>
                        <m:t>val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Rockwell Light" panose="02040303020102020203" pitchFamily="18" charset="0"/>
                        </a:rPr>
                        <m:t>tid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2A62F41-7FB6-4121-BBF3-40FABD198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239" y="5482903"/>
                <a:ext cx="1926874" cy="369332"/>
              </a:xfrm>
              <a:prstGeom prst="rect">
                <a:avLst/>
              </a:prstGeom>
              <a:blipFill>
                <a:blip r:embed="rId8"/>
                <a:stretch>
                  <a:fillRect l="-2848" r="-5063" b="-37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E932C61-E41C-4BD4-843D-F16167368832}"/>
                  </a:ext>
                </a:extLst>
              </p:cNvPr>
              <p:cNvSpPr txBox="1"/>
              <p:nvPr/>
            </p:nvSpPr>
            <p:spPr>
              <a:xfrm>
                <a:off x="872239" y="6153482"/>
                <a:ext cx="19268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𝑇𝐼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Rockwell Light" panose="020B0604020202020204" pitchFamily="18" charset="0"/>
                        </a:rPr>
                        <m:t>val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Rockwell Light" panose="02040303020102020203" pitchFamily="18" charset="0"/>
                        </a:rPr>
                        <m:t>tid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E932C61-E41C-4BD4-843D-F16167368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239" y="6153482"/>
                <a:ext cx="1926874" cy="369332"/>
              </a:xfrm>
              <a:prstGeom prst="rect">
                <a:avLst/>
              </a:prstGeom>
              <a:blipFill>
                <a:blip r:embed="rId9"/>
                <a:stretch>
                  <a:fillRect l="-2532" r="-4747" b="-37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23EBA8-59A6-4056-9B3A-C5731B32D140}"/>
                  </a:ext>
                </a:extLst>
              </p:cNvPr>
              <p:cNvSpPr txBox="1"/>
              <p:nvPr/>
            </p:nvSpPr>
            <p:spPr>
              <a:xfrm>
                <a:off x="3477182" y="5823014"/>
                <a:ext cx="23451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𝐶𝑁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Rockwell Light" panose="020B0604020202020204" pitchFamily="18" charset="0"/>
                        </a:rPr>
                        <m:t>val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sz="2400">
                          <a:latin typeface="Rockwell Light" panose="02040303020102020203" pitchFamily="18" charset="0"/>
                        </a:rPr>
                        <m:t>cnt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23EBA8-59A6-4056-9B3A-C5731B32D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7182" y="5823014"/>
                <a:ext cx="2345194" cy="369332"/>
              </a:xfrm>
              <a:prstGeom prst="rect">
                <a:avLst/>
              </a:prstGeom>
              <a:blipFill>
                <a:blip r:embed="rId10"/>
                <a:stretch>
                  <a:fillRect l="-2078" r="-3896" b="-37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F7D8692-A168-4E26-800E-730713326063}"/>
                  </a:ext>
                </a:extLst>
              </p:cNvPr>
              <p:cNvSpPr txBox="1"/>
              <p:nvPr/>
            </p:nvSpPr>
            <p:spPr>
              <a:xfrm>
                <a:off x="7194585" y="5797737"/>
                <a:ext cx="22835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𝑇𝐼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Rockwell Light" panose="020B0604020202020204" pitchFamily="18" charset="0"/>
                        </a:rPr>
                        <m:t>val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sz="2400">
                          <a:latin typeface="Rockwell Light" panose="02040303020102020203" pitchFamily="18" charset="0"/>
                        </a:rPr>
                        <m:t>tid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F7D8692-A168-4E26-800E-730713326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585" y="5797737"/>
                <a:ext cx="2283574" cy="369332"/>
              </a:xfrm>
              <a:prstGeom prst="rect">
                <a:avLst/>
              </a:prstGeom>
              <a:blipFill>
                <a:blip r:embed="rId11"/>
                <a:stretch>
                  <a:fillRect l="-800" r="-2933" b="-37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90D7E54-ED4A-4408-BDB4-D896000550E8}"/>
              </a:ext>
            </a:extLst>
          </p:cNvPr>
          <p:cNvCxnSpPr>
            <a:stCxn id="13" idx="3"/>
            <a:endCxn id="14" idx="1"/>
          </p:cNvCxnSpPr>
          <p:nvPr/>
        </p:nvCxnSpPr>
        <p:spPr bwMode="auto">
          <a:xfrm flipV="1">
            <a:off x="2799113" y="6007680"/>
            <a:ext cx="678069" cy="33046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D63636F-8674-47F8-8C5C-92650AE24856}"/>
              </a:ext>
            </a:extLst>
          </p:cNvPr>
          <p:cNvCxnSpPr>
            <a:stCxn id="12" idx="3"/>
            <a:endCxn id="14" idx="1"/>
          </p:cNvCxnSpPr>
          <p:nvPr/>
        </p:nvCxnSpPr>
        <p:spPr bwMode="auto">
          <a:xfrm>
            <a:off x="2799113" y="5667569"/>
            <a:ext cx="678069" cy="34011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69CD0A8-93BC-4F49-B966-676B1EEB1F74}"/>
              </a:ext>
            </a:extLst>
          </p:cNvPr>
          <p:cNvCxnSpPr>
            <a:stCxn id="14" idx="3"/>
          </p:cNvCxnSpPr>
          <p:nvPr/>
        </p:nvCxnSpPr>
        <p:spPr bwMode="auto">
          <a:xfrm>
            <a:off x="5822376" y="6007680"/>
            <a:ext cx="128448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7441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14116-ED12-4B14-B4F9-AB972DB32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Enables Scaling (rows)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41F02-CA2E-4F10-9B43-E9A1FE0A0B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2B14FDF-A601-40B4-86F5-0ACA7782C73F}" type="slidenum">
              <a:rPr lang="en-US" altLang="he-IL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he-IL">
              <a:solidFill>
                <a:srgbClr val="000000"/>
              </a:solidFill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578A931-A1B0-4838-BA8C-D457ADDAA3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6073996"/>
              </p:ext>
            </p:extLst>
          </p:nvPr>
        </p:nvGraphicFramePr>
        <p:xfrm>
          <a:off x="0" y="1207532"/>
          <a:ext cx="5986463" cy="358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CB77DE3-3DBD-40B1-95B5-5C3F5A9B5E26}"/>
              </a:ext>
            </a:extLst>
          </p:cNvPr>
          <p:cNvSpPr txBox="1"/>
          <p:nvPr/>
        </p:nvSpPr>
        <p:spPr>
          <a:xfrm>
            <a:off x="919163" y="838200"/>
            <a:ext cx="403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Ditag-Feature (N=3960124, Cols=13)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5DA6AD0-BB0C-4F05-B4CA-B653F3205A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1017117"/>
              </p:ext>
            </p:extLst>
          </p:nvPr>
        </p:nvGraphicFramePr>
        <p:xfrm>
          <a:off x="5854772" y="2327717"/>
          <a:ext cx="6103716" cy="40540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2A75231-F21A-4AF6-AFD5-3A32CA7EE869}"/>
              </a:ext>
            </a:extLst>
          </p:cNvPr>
          <p:cNvSpPr txBox="1"/>
          <p:nvPr/>
        </p:nvSpPr>
        <p:spPr>
          <a:xfrm>
            <a:off x="8906630" y="6381750"/>
            <a:ext cx="152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Rows [%]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45F7D3-08BF-4C00-8EE1-7D65C36168F5}"/>
              </a:ext>
            </a:extLst>
          </p:cNvPr>
          <p:cNvSpPr txBox="1"/>
          <p:nvPr/>
        </p:nvSpPr>
        <p:spPr>
          <a:xfrm>
            <a:off x="7228199" y="1974254"/>
            <a:ext cx="403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Spots (N=973516, Cols=15)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9614ABB-94CD-47A1-B939-21A440F1CF8D}"/>
              </a:ext>
            </a:extLst>
          </p:cNvPr>
          <p:cNvGrpSpPr/>
          <p:nvPr/>
        </p:nvGrpSpPr>
        <p:grpSpPr>
          <a:xfrm>
            <a:off x="246599" y="4791308"/>
            <a:ext cx="3105150" cy="338554"/>
            <a:chOff x="5572125" y="1722309"/>
            <a:chExt cx="3105150" cy="33855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E337770-20DD-4D40-9F42-C3EB3E542E27}"/>
                </a:ext>
              </a:extLst>
            </p:cNvPr>
            <p:cNvSpPr txBox="1"/>
            <p:nvPr/>
          </p:nvSpPr>
          <p:spPr>
            <a:xfrm>
              <a:off x="6096000" y="1722309"/>
              <a:ext cx="25812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A5A5A5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</a:rPr>
                <a:t>0.0 [#MVDs]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95265D4-C80B-4D97-9216-C437CB54AA15}"/>
                </a:ext>
              </a:extLst>
            </p:cNvPr>
            <p:cNvSpPr/>
            <p:nvPr/>
          </p:nvSpPr>
          <p:spPr>
            <a:xfrm>
              <a:off x="5572125" y="1838324"/>
              <a:ext cx="523875" cy="137041"/>
            </a:xfrm>
            <a:prstGeom prst="rect">
              <a:avLst/>
            </a:prstGeom>
            <a:solidFill>
              <a:srgbClr val="A5A5A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2ADFCBC-4137-43BB-ABC9-54A9A5CA2DE3}"/>
              </a:ext>
            </a:extLst>
          </p:cNvPr>
          <p:cNvGrpSpPr/>
          <p:nvPr/>
        </p:nvGrpSpPr>
        <p:grpSpPr>
          <a:xfrm>
            <a:off x="1964664" y="4791308"/>
            <a:ext cx="3093576" cy="338554"/>
            <a:chOff x="5572125" y="1733885"/>
            <a:chExt cx="3093576" cy="338554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563A95F-607E-44B5-8C13-B4047248DD95}"/>
                </a:ext>
              </a:extLst>
            </p:cNvPr>
            <p:cNvSpPr txBox="1"/>
            <p:nvPr/>
          </p:nvSpPr>
          <p:spPr>
            <a:xfrm>
              <a:off x="6084426" y="1733885"/>
              <a:ext cx="25812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600" kern="0" dirty="0">
                  <a:solidFill>
                    <a:srgbClr val="A5A5A5">
                      <a:lumMod val="50000"/>
                    </a:srgbClr>
                  </a:solidFill>
                  <a:latin typeface="Calibri" panose="020F0502020204030204"/>
                </a:rPr>
                <a:t>0.01 [#MVDs]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A5A5A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40D55E7-DBF4-4011-9FFE-78D4D20445B1}"/>
                </a:ext>
              </a:extLst>
            </p:cNvPr>
            <p:cNvSpPr/>
            <p:nvPr/>
          </p:nvSpPr>
          <p:spPr>
            <a:xfrm>
              <a:off x="5572125" y="1838324"/>
              <a:ext cx="523875" cy="137041"/>
            </a:xfrm>
            <a:prstGeom prst="rect">
              <a:avLst/>
            </a:prstGeom>
            <a:solidFill>
              <a:srgbClr val="70AD4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29CB47E-B789-4CD9-B588-0FF18B2E8799}"/>
              </a:ext>
            </a:extLst>
          </p:cNvPr>
          <p:cNvGrpSpPr/>
          <p:nvPr/>
        </p:nvGrpSpPr>
        <p:grpSpPr>
          <a:xfrm>
            <a:off x="3767602" y="4806566"/>
            <a:ext cx="3116725" cy="338554"/>
            <a:chOff x="5572125" y="1745459"/>
            <a:chExt cx="3116725" cy="33855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517B96F-1227-4A9C-B9EC-FDE11CFF9184}"/>
                </a:ext>
              </a:extLst>
            </p:cNvPr>
            <p:cNvSpPr txBox="1"/>
            <p:nvPr/>
          </p:nvSpPr>
          <p:spPr>
            <a:xfrm>
              <a:off x="6107575" y="1745459"/>
              <a:ext cx="25812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600" kern="0" dirty="0">
                  <a:solidFill>
                    <a:srgbClr val="A5A5A5">
                      <a:lumMod val="50000"/>
                    </a:srgbClr>
                  </a:solidFill>
                  <a:latin typeface="Calibri" panose="020F0502020204030204"/>
                </a:rPr>
                <a:t>0.1 [#MVDs]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A5A5A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B2ED357-8497-4A23-A46E-A6DE59FC997C}"/>
                </a:ext>
              </a:extLst>
            </p:cNvPr>
            <p:cNvSpPr/>
            <p:nvPr/>
          </p:nvSpPr>
          <p:spPr>
            <a:xfrm>
              <a:off x="5572125" y="1838324"/>
              <a:ext cx="523875" cy="137041"/>
            </a:xfrm>
            <a:prstGeom prst="rect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8E71829-388E-4BAD-83AA-E5B5E65D35EA}"/>
              </a:ext>
            </a:extLst>
          </p:cNvPr>
          <p:cNvGrpSpPr/>
          <p:nvPr/>
        </p:nvGrpSpPr>
        <p:grpSpPr>
          <a:xfrm>
            <a:off x="202538" y="5174205"/>
            <a:ext cx="1762126" cy="338554"/>
            <a:chOff x="1362074" y="2943521"/>
            <a:chExt cx="1762126" cy="338554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B06B537-373A-45F1-8AD7-0527C3D30D42}"/>
                </a:ext>
              </a:extLst>
            </p:cNvPr>
            <p:cNvSpPr txBox="1"/>
            <p:nvPr/>
          </p:nvSpPr>
          <p:spPr>
            <a:xfrm>
              <a:off x="1895475" y="2943521"/>
              <a:ext cx="12287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A5A5A5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</a:rPr>
                <a:t>0.0 [sec]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309D091-7308-414A-BA34-81F74CAB2C54}"/>
                </a:ext>
              </a:extLst>
            </p:cNvPr>
            <p:cNvCxnSpPr>
              <a:cxnSpLocks/>
            </p:cNvCxnSpPr>
            <p:nvPr/>
          </p:nvCxnSpPr>
          <p:spPr>
            <a:xfrm>
              <a:off x="1362074" y="3109476"/>
              <a:ext cx="542925" cy="0"/>
            </a:xfrm>
            <a:prstGeom prst="line">
              <a:avLst/>
            </a:prstGeom>
            <a:noFill/>
            <a:ln w="222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48720A6-5132-486C-9C69-A57B2E83B008}"/>
              </a:ext>
            </a:extLst>
          </p:cNvPr>
          <p:cNvGrpSpPr/>
          <p:nvPr/>
        </p:nvGrpSpPr>
        <p:grpSpPr>
          <a:xfrm>
            <a:off x="1918072" y="5152906"/>
            <a:ext cx="2028155" cy="338554"/>
            <a:chOff x="1362076" y="3506152"/>
            <a:chExt cx="2028155" cy="338554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A62A149-25B7-4639-9415-4F17EFD22EA1}"/>
                </a:ext>
              </a:extLst>
            </p:cNvPr>
            <p:cNvSpPr txBox="1"/>
            <p:nvPr/>
          </p:nvSpPr>
          <p:spPr>
            <a:xfrm>
              <a:off x="1905001" y="3506152"/>
              <a:ext cx="1485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A5A5A5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</a:rPr>
                <a:t>0.01 [sec]</a:t>
              </a: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C410F37-DAA3-4342-92BC-E4A657B8D82C}"/>
                </a:ext>
              </a:extLst>
            </p:cNvPr>
            <p:cNvCxnSpPr>
              <a:cxnSpLocks/>
            </p:cNvCxnSpPr>
            <p:nvPr/>
          </p:nvCxnSpPr>
          <p:spPr>
            <a:xfrm>
              <a:off x="1362076" y="3679178"/>
              <a:ext cx="542925" cy="0"/>
            </a:xfrm>
            <a:prstGeom prst="line">
              <a:avLst/>
            </a:prstGeom>
            <a:noFill/>
            <a:ln w="22225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7B3B11F-EAC9-4C8E-B444-7534E885521F}"/>
              </a:ext>
            </a:extLst>
          </p:cNvPr>
          <p:cNvGrpSpPr/>
          <p:nvPr/>
        </p:nvGrpSpPr>
        <p:grpSpPr>
          <a:xfrm>
            <a:off x="3767602" y="5162497"/>
            <a:ext cx="1771650" cy="338554"/>
            <a:chOff x="1362074" y="3016773"/>
            <a:chExt cx="1771650" cy="338554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42CBF71-9051-4DFD-8594-35729A09D47A}"/>
                </a:ext>
              </a:extLst>
            </p:cNvPr>
            <p:cNvSpPr txBox="1"/>
            <p:nvPr/>
          </p:nvSpPr>
          <p:spPr>
            <a:xfrm>
              <a:off x="1904999" y="3016773"/>
              <a:ext cx="12287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A5A5A5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</a:rPr>
                <a:t>0.1 [sec]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1CBFF4A-2119-4825-BCD5-0BABA94CCCD3}"/>
                </a:ext>
              </a:extLst>
            </p:cNvPr>
            <p:cNvCxnSpPr>
              <a:cxnSpLocks/>
            </p:cNvCxnSpPr>
            <p:nvPr/>
          </p:nvCxnSpPr>
          <p:spPr>
            <a:xfrm>
              <a:off x="1362074" y="3174353"/>
              <a:ext cx="542925" cy="0"/>
            </a:xfrm>
            <a:prstGeom prst="line">
              <a:avLst/>
            </a:prstGeom>
            <a:noFill/>
            <a:ln w="2222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910738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14116-ED12-4B14-B4F9-AB972DB32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Enables Scaling (Columns)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41F02-CA2E-4F10-9B43-E9A1FE0A0B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2B14FDF-A601-40B4-86F5-0ACA7782C73F}" type="slidenum">
              <a:rPr lang="en-US" altLang="he-IL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he-IL">
              <a:solidFill>
                <a:srgbClr val="0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E3BCAE-691B-4046-A10C-3845EA1D276F}"/>
              </a:ext>
            </a:extLst>
          </p:cNvPr>
          <p:cNvSpPr txBox="1"/>
          <p:nvPr/>
        </p:nvSpPr>
        <p:spPr>
          <a:xfrm>
            <a:off x="6893628" y="2489313"/>
            <a:ext cx="403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Entity-Source (N=26139, Cols=33)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5E807EE-48CA-4F79-AE3A-4057C45395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5117193"/>
              </p:ext>
            </p:extLst>
          </p:nvPr>
        </p:nvGraphicFramePr>
        <p:xfrm>
          <a:off x="5493408" y="2723098"/>
          <a:ext cx="6488001" cy="39025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F658478D-4839-4605-B4BE-BA138EB491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440681"/>
              </p:ext>
            </p:extLst>
          </p:nvPr>
        </p:nvGraphicFramePr>
        <p:xfrm>
          <a:off x="286109" y="1286885"/>
          <a:ext cx="5207299" cy="42842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6B4EB2F-4FFC-4A0A-A5BB-73178F346D45}"/>
              </a:ext>
            </a:extLst>
          </p:cNvPr>
          <p:cNvSpPr txBox="1"/>
          <p:nvPr/>
        </p:nvSpPr>
        <p:spPr>
          <a:xfrm>
            <a:off x="1042537" y="917553"/>
            <a:ext cx="403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Voter State (N=10000, Cols=45)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230841-07D1-4582-B69E-359A862C517C}"/>
              </a:ext>
            </a:extLst>
          </p:cNvPr>
          <p:cNvGrpSpPr/>
          <p:nvPr/>
        </p:nvGrpSpPr>
        <p:grpSpPr>
          <a:xfrm>
            <a:off x="572776" y="5681245"/>
            <a:ext cx="3105150" cy="338554"/>
            <a:chOff x="5572125" y="1722309"/>
            <a:chExt cx="3105150" cy="33855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BC8F0D0-C265-424A-8801-B68EA4DB9156}"/>
                </a:ext>
              </a:extLst>
            </p:cNvPr>
            <p:cNvSpPr txBox="1"/>
            <p:nvPr/>
          </p:nvSpPr>
          <p:spPr>
            <a:xfrm>
              <a:off x="6096000" y="1722309"/>
              <a:ext cx="25812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A5A5A5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</a:rPr>
                <a:t>0.0 [#MVDs]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AAA1BFF-1BFD-4714-995B-023A41FB7DAD}"/>
                </a:ext>
              </a:extLst>
            </p:cNvPr>
            <p:cNvSpPr/>
            <p:nvPr/>
          </p:nvSpPr>
          <p:spPr>
            <a:xfrm>
              <a:off x="5572125" y="1838324"/>
              <a:ext cx="523875" cy="137041"/>
            </a:xfrm>
            <a:prstGeom prst="rect">
              <a:avLst/>
            </a:prstGeom>
            <a:solidFill>
              <a:srgbClr val="A5A5A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2F89D2E-E10E-4613-943B-E55EF9288A41}"/>
              </a:ext>
            </a:extLst>
          </p:cNvPr>
          <p:cNvGrpSpPr/>
          <p:nvPr/>
        </p:nvGrpSpPr>
        <p:grpSpPr>
          <a:xfrm>
            <a:off x="2290841" y="5681245"/>
            <a:ext cx="3093576" cy="338554"/>
            <a:chOff x="5572125" y="1733885"/>
            <a:chExt cx="3093576" cy="33855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ACAB678-07E1-4058-BB95-1BEFAD257899}"/>
                </a:ext>
              </a:extLst>
            </p:cNvPr>
            <p:cNvSpPr txBox="1"/>
            <p:nvPr/>
          </p:nvSpPr>
          <p:spPr>
            <a:xfrm>
              <a:off x="6084426" y="1733885"/>
              <a:ext cx="25812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600" kern="0" dirty="0">
                  <a:solidFill>
                    <a:srgbClr val="A5A5A5">
                      <a:lumMod val="50000"/>
                    </a:srgbClr>
                  </a:solidFill>
                  <a:latin typeface="Calibri" panose="020F0502020204030204"/>
                </a:rPr>
                <a:t>0.01 [#MVDs]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A5A5A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7053BA7-3CF7-4C27-B984-E0FEFA9296F4}"/>
                </a:ext>
              </a:extLst>
            </p:cNvPr>
            <p:cNvSpPr/>
            <p:nvPr/>
          </p:nvSpPr>
          <p:spPr>
            <a:xfrm>
              <a:off x="5572125" y="1838324"/>
              <a:ext cx="523875" cy="137041"/>
            </a:xfrm>
            <a:prstGeom prst="rect">
              <a:avLst/>
            </a:prstGeom>
            <a:solidFill>
              <a:srgbClr val="70AD4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3BA4144-308A-4888-A1C3-C185AAD889D1}"/>
              </a:ext>
            </a:extLst>
          </p:cNvPr>
          <p:cNvGrpSpPr/>
          <p:nvPr/>
        </p:nvGrpSpPr>
        <p:grpSpPr>
          <a:xfrm>
            <a:off x="528715" y="6064142"/>
            <a:ext cx="1762126" cy="338554"/>
            <a:chOff x="1362074" y="2943521"/>
            <a:chExt cx="1762126" cy="33855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ACAE7A-96B5-4F47-9A48-D543B9F64683}"/>
                </a:ext>
              </a:extLst>
            </p:cNvPr>
            <p:cNvSpPr txBox="1"/>
            <p:nvPr/>
          </p:nvSpPr>
          <p:spPr>
            <a:xfrm>
              <a:off x="1895475" y="2943521"/>
              <a:ext cx="12287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A5A5A5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</a:rPr>
                <a:t>0.0 [sec]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E681493-283F-4756-A8C3-3711F06F1EB2}"/>
                </a:ext>
              </a:extLst>
            </p:cNvPr>
            <p:cNvCxnSpPr>
              <a:cxnSpLocks/>
            </p:cNvCxnSpPr>
            <p:nvPr/>
          </p:nvCxnSpPr>
          <p:spPr>
            <a:xfrm>
              <a:off x="1362074" y="3109476"/>
              <a:ext cx="542925" cy="0"/>
            </a:xfrm>
            <a:prstGeom prst="line">
              <a:avLst/>
            </a:prstGeom>
            <a:noFill/>
            <a:ln w="222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E94AD94-DE29-47F4-9BEF-EA7CEDE862FF}"/>
              </a:ext>
            </a:extLst>
          </p:cNvPr>
          <p:cNvGrpSpPr/>
          <p:nvPr/>
        </p:nvGrpSpPr>
        <p:grpSpPr>
          <a:xfrm>
            <a:off x="2244249" y="6042843"/>
            <a:ext cx="2028155" cy="338554"/>
            <a:chOff x="1362076" y="3506152"/>
            <a:chExt cx="2028155" cy="33855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6EE4A3B-5296-4359-B908-9F4C6C1EDE1F}"/>
                </a:ext>
              </a:extLst>
            </p:cNvPr>
            <p:cNvSpPr txBox="1"/>
            <p:nvPr/>
          </p:nvSpPr>
          <p:spPr>
            <a:xfrm>
              <a:off x="1905001" y="3506152"/>
              <a:ext cx="1485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A5A5A5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</a:rPr>
                <a:t>0.01 [sec]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040F04F-86DB-4AE5-BC06-1E967189554E}"/>
                </a:ext>
              </a:extLst>
            </p:cNvPr>
            <p:cNvCxnSpPr>
              <a:cxnSpLocks/>
            </p:cNvCxnSpPr>
            <p:nvPr/>
          </p:nvCxnSpPr>
          <p:spPr>
            <a:xfrm>
              <a:off x="1362076" y="3679178"/>
              <a:ext cx="542925" cy="0"/>
            </a:xfrm>
            <a:prstGeom prst="line">
              <a:avLst/>
            </a:prstGeom>
            <a:noFill/>
            <a:ln w="22225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575838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347200" y="6381750"/>
            <a:ext cx="2844800" cy="47625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2B14FDF-A601-40B4-86F5-0ACA7782C73F}" type="slidenum">
              <a:rPr lang="en-US" altLang="he-IL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he-IL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0438" y="2337859"/>
            <a:ext cx="8653670" cy="14465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88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54545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98A50-D760-44F3-B83C-9D91100FC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0B29A-02D1-46BC-B701-56FCE380A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15CFDD-B1E4-43BC-B87B-02510E5DBB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2B14FDF-A601-40B4-86F5-0ACA7782C73F}" type="slidenum">
              <a:rPr lang="en-US" altLang="he-IL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he-IL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A01E87CA-8593-4F07-9ED1-42DAF1A3BC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5893723"/>
                  </p:ext>
                </p:extLst>
              </p:nvPr>
            </p:nvGraphicFramePr>
            <p:xfrm>
              <a:off x="380678" y="4543057"/>
              <a:ext cx="965844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2922">
                      <a:extLst>
                        <a:ext uri="{9D8B030D-6E8A-4147-A177-3AD203B41FA5}">
                          <a16:colId xmlns:a16="http://schemas.microsoft.com/office/drawing/2014/main" val="53694360"/>
                        </a:ext>
                      </a:extLst>
                    </a:gridCol>
                    <a:gridCol w="482922">
                      <a:extLst>
                        <a:ext uri="{9D8B030D-6E8A-4147-A177-3AD203B41FA5}">
                          <a16:colId xmlns:a16="http://schemas.microsoft.com/office/drawing/2014/main" val="324845707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2319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A01E87CA-8593-4F07-9ED1-42DAF1A3BC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5893723"/>
                  </p:ext>
                </p:extLst>
              </p:nvPr>
            </p:nvGraphicFramePr>
            <p:xfrm>
              <a:off x="380678" y="4543057"/>
              <a:ext cx="965844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2922">
                      <a:extLst>
                        <a:ext uri="{9D8B030D-6E8A-4147-A177-3AD203B41FA5}">
                          <a16:colId xmlns:a16="http://schemas.microsoft.com/office/drawing/2014/main" val="53694360"/>
                        </a:ext>
                      </a:extLst>
                    </a:gridCol>
                    <a:gridCol w="482922">
                      <a:extLst>
                        <a:ext uri="{9D8B030D-6E8A-4147-A177-3AD203B41FA5}">
                          <a16:colId xmlns:a16="http://schemas.microsoft.com/office/drawing/2014/main" val="324845707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50" t="-1613" r="-105000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2532" t="-1613" r="-6329" b="-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2319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7DB874CF-28AB-46DF-AF50-68FE2973AE8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11523694"/>
                  </p:ext>
                </p:extLst>
              </p:nvPr>
            </p:nvGraphicFramePr>
            <p:xfrm>
              <a:off x="1828799" y="4563178"/>
              <a:ext cx="965844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2922">
                      <a:extLst>
                        <a:ext uri="{9D8B030D-6E8A-4147-A177-3AD203B41FA5}">
                          <a16:colId xmlns:a16="http://schemas.microsoft.com/office/drawing/2014/main" val="53694360"/>
                        </a:ext>
                      </a:extLst>
                    </a:gridCol>
                    <a:gridCol w="482922">
                      <a:extLst>
                        <a:ext uri="{9D8B030D-6E8A-4147-A177-3AD203B41FA5}">
                          <a16:colId xmlns:a16="http://schemas.microsoft.com/office/drawing/2014/main" val="324845707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2319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7DB874CF-28AB-46DF-AF50-68FE2973AE8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11523694"/>
                  </p:ext>
                </p:extLst>
              </p:nvPr>
            </p:nvGraphicFramePr>
            <p:xfrm>
              <a:off x="1828799" y="4563178"/>
              <a:ext cx="965844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2922">
                      <a:extLst>
                        <a:ext uri="{9D8B030D-6E8A-4147-A177-3AD203B41FA5}">
                          <a16:colId xmlns:a16="http://schemas.microsoft.com/office/drawing/2014/main" val="53694360"/>
                        </a:ext>
                      </a:extLst>
                    </a:gridCol>
                    <a:gridCol w="482922">
                      <a:extLst>
                        <a:ext uri="{9D8B030D-6E8A-4147-A177-3AD203B41FA5}">
                          <a16:colId xmlns:a16="http://schemas.microsoft.com/office/drawing/2014/main" val="324845707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50" t="-1613" r="-105000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250" t="-1613" r="-5000" b="-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2319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8C82F4A9-B334-4AB0-BA63-761FB48108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4572183"/>
                  </p:ext>
                </p:extLst>
              </p:nvPr>
            </p:nvGraphicFramePr>
            <p:xfrm>
              <a:off x="380678" y="5111169"/>
              <a:ext cx="965844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1948">
                      <a:extLst>
                        <a:ext uri="{9D8B030D-6E8A-4147-A177-3AD203B41FA5}">
                          <a16:colId xmlns:a16="http://schemas.microsoft.com/office/drawing/2014/main" val="53694360"/>
                        </a:ext>
                      </a:extLst>
                    </a:gridCol>
                    <a:gridCol w="321948">
                      <a:extLst>
                        <a:ext uri="{9D8B030D-6E8A-4147-A177-3AD203B41FA5}">
                          <a16:colId xmlns:a16="http://schemas.microsoft.com/office/drawing/2014/main" val="3248457075"/>
                        </a:ext>
                      </a:extLst>
                    </a:gridCol>
                    <a:gridCol w="321948">
                      <a:extLst>
                        <a:ext uri="{9D8B030D-6E8A-4147-A177-3AD203B41FA5}">
                          <a16:colId xmlns:a16="http://schemas.microsoft.com/office/drawing/2014/main" val="124623302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2319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8C82F4A9-B334-4AB0-BA63-761FB48108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4572183"/>
                  </p:ext>
                </p:extLst>
              </p:nvPr>
            </p:nvGraphicFramePr>
            <p:xfrm>
              <a:off x="380678" y="5111169"/>
              <a:ext cx="965844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1948">
                      <a:extLst>
                        <a:ext uri="{9D8B030D-6E8A-4147-A177-3AD203B41FA5}">
                          <a16:colId xmlns:a16="http://schemas.microsoft.com/office/drawing/2014/main" val="53694360"/>
                        </a:ext>
                      </a:extLst>
                    </a:gridCol>
                    <a:gridCol w="321948">
                      <a:extLst>
                        <a:ext uri="{9D8B030D-6E8A-4147-A177-3AD203B41FA5}">
                          <a16:colId xmlns:a16="http://schemas.microsoft.com/office/drawing/2014/main" val="3248457075"/>
                        </a:ext>
                      </a:extLst>
                    </a:gridCol>
                    <a:gridCol w="321948">
                      <a:extLst>
                        <a:ext uri="{9D8B030D-6E8A-4147-A177-3AD203B41FA5}">
                          <a16:colId xmlns:a16="http://schemas.microsoft.com/office/drawing/2014/main" val="124623302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87" t="-1613" r="-209434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887" t="-1613" r="-109434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887" t="-1613" r="-9434" b="-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2319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7CEF543A-3013-48BA-BDA8-E150C5F3E67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8733385"/>
                  </p:ext>
                </p:extLst>
              </p:nvPr>
            </p:nvGraphicFramePr>
            <p:xfrm>
              <a:off x="1828799" y="5111169"/>
              <a:ext cx="965844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2922">
                      <a:extLst>
                        <a:ext uri="{9D8B030D-6E8A-4147-A177-3AD203B41FA5}">
                          <a16:colId xmlns:a16="http://schemas.microsoft.com/office/drawing/2014/main" val="53694360"/>
                        </a:ext>
                      </a:extLst>
                    </a:gridCol>
                    <a:gridCol w="482922">
                      <a:extLst>
                        <a:ext uri="{9D8B030D-6E8A-4147-A177-3AD203B41FA5}">
                          <a16:colId xmlns:a16="http://schemas.microsoft.com/office/drawing/2014/main" val="324845707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2319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7CEF543A-3013-48BA-BDA8-E150C5F3E67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8733385"/>
                  </p:ext>
                </p:extLst>
              </p:nvPr>
            </p:nvGraphicFramePr>
            <p:xfrm>
              <a:off x="1828799" y="5111169"/>
              <a:ext cx="965844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2922">
                      <a:extLst>
                        <a:ext uri="{9D8B030D-6E8A-4147-A177-3AD203B41FA5}">
                          <a16:colId xmlns:a16="http://schemas.microsoft.com/office/drawing/2014/main" val="53694360"/>
                        </a:ext>
                      </a:extLst>
                    </a:gridCol>
                    <a:gridCol w="482922">
                      <a:extLst>
                        <a:ext uri="{9D8B030D-6E8A-4147-A177-3AD203B41FA5}">
                          <a16:colId xmlns:a16="http://schemas.microsoft.com/office/drawing/2014/main" val="324845707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250" t="-1613" r="-105000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1250" t="-1613" r="-5000" b="-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2319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30EC592A-5F8E-4455-B260-A15DA1205A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8148214"/>
                  </p:ext>
                </p:extLst>
              </p:nvPr>
            </p:nvGraphicFramePr>
            <p:xfrm>
              <a:off x="380678" y="5679281"/>
              <a:ext cx="965844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1948">
                      <a:extLst>
                        <a:ext uri="{9D8B030D-6E8A-4147-A177-3AD203B41FA5}">
                          <a16:colId xmlns:a16="http://schemas.microsoft.com/office/drawing/2014/main" val="53694360"/>
                        </a:ext>
                      </a:extLst>
                    </a:gridCol>
                    <a:gridCol w="321948">
                      <a:extLst>
                        <a:ext uri="{9D8B030D-6E8A-4147-A177-3AD203B41FA5}">
                          <a16:colId xmlns:a16="http://schemas.microsoft.com/office/drawing/2014/main" val="3248457075"/>
                        </a:ext>
                      </a:extLst>
                    </a:gridCol>
                    <a:gridCol w="321948">
                      <a:extLst>
                        <a:ext uri="{9D8B030D-6E8A-4147-A177-3AD203B41FA5}">
                          <a16:colId xmlns:a16="http://schemas.microsoft.com/office/drawing/2014/main" val="124623302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𝑬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2319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30EC592A-5F8E-4455-B260-A15DA1205A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8148214"/>
                  </p:ext>
                </p:extLst>
              </p:nvPr>
            </p:nvGraphicFramePr>
            <p:xfrm>
              <a:off x="380678" y="5679281"/>
              <a:ext cx="965844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1948">
                      <a:extLst>
                        <a:ext uri="{9D8B030D-6E8A-4147-A177-3AD203B41FA5}">
                          <a16:colId xmlns:a16="http://schemas.microsoft.com/office/drawing/2014/main" val="53694360"/>
                        </a:ext>
                      </a:extLst>
                    </a:gridCol>
                    <a:gridCol w="321948">
                      <a:extLst>
                        <a:ext uri="{9D8B030D-6E8A-4147-A177-3AD203B41FA5}">
                          <a16:colId xmlns:a16="http://schemas.microsoft.com/office/drawing/2014/main" val="3248457075"/>
                        </a:ext>
                      </a:extLst>
                    </a:gridCol>
                    <a:gridCol w="321948">
                      <a:extLst>
                        <a:ext uri="{9D8B030D-6E8A-4147-A177-3AD203B41FA5}">
                          <a16:colId xmlns:a16="http://schemas.microsoft.com/office/drawing/2014/main" val="124623302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887" t="-1613" r="-209434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1887" t="-1613" r="-109434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1887" t="-1613" r="-9434" b="-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2319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A8209B38-6A61-48F8-ACC2-E9D7297E51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9208388"/>
                  </p:ext>
                </p:extLst>
              </p:nvPr>
            </p:nvGraphicFramePr>
            <p:xfrm>
              <a:off x="1828799" y="5679281"/>
              <a:ext cx="965844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1948">
                      <a:extLst>
                        <a:ext uri="{9D8B030D-6E8A-4147-A177-3AD203B41FA5}">
                          <a16:colId xmlns:a16="http://schemas.microsoft.com/office/drawing/2014/main" val="53694360"/>
                        </a:ext>
                      </a:extLst>
                    </a:gridCol>
                    <a:gridCol w="321948">
                      <a:extLst>
                        <a:ext uri="{9D8B030D-6E8A-4147-A177-3AD203B41FA5}">
                          <a16:colId xmlns:a16="http://schemas.microsoft.com/office/drawing/2014/main" val="3248457075"/>
                        </a:ext>
                      </a:extLst>
                    </a:gridCol>
                    <a:gridCol w="321948">
                      <a:extLst>
                        <a:ext uri="{9D8B030D-6E8A-4147-A177-3AD203B41FA5}">
                          <a16:colId xmlns:a16="http://schemas.microsoft.com/office/drawing/2014/main" val="124623302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2319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A8209B38-6A61-48F8-ACC2-E9D7297E51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9208388"/>
                  </p:ext>
                </p:extLst>
              </p:nvPr>
            </p:nvGraphicFramePr>
            <p:xfrm>
              <a:off x="1828799" y="5679281"/>
              <a:ext cx="965844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1948">
                      <a:extLst>
                        <a:ext uri="{9D8B030D-6E8A-4147-A177-3AD203B41FA5}">
                          <a16:colId xmlns:a16="http://schemas.microsoft.com/office/drawing/2014/main" val="53694360"/>
                        </a:ext>
                      </a:extLst>
                    </a:gridCol>
                    <a:gridCol w="321948">
                      <a:extLst>
                        <a:ext uri="{9D8B030D-6E8A-4147-A177-3AD203B41FA5}">
                          <a16:colId xmlns:a16="http://schemas.microsoft.com/office/drawing/2014/main" val="3248457075"/>
                        </a:ext>
                      </a:extLst>
                    </a:gridCol>
                    <a:gridCol w="321948">
                      <a:extLst>
                        <a:ext uri="{9D8B030D-6E8A-4147-A177-3AD203B41FA5}">
                          <a16:colId xmlns:a16="http://schemas.microsoft.com/office/drawing/2014/main" val="124623302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887" t="-1613" r="-209434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0000" t="-1613" r="-105556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03774" t="-1613" r="-7547" b="-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2319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AB0AED5-81F6-4F9A-BD54-AE1987521C8C}"/>
                  </a:ext>
                </a:extLst>
              </p:cNvPr>
              <p:cNvSpPr txBox="1"/>
              <p:nvPr/>
            </p:nvSpPr>
            <p:spPr>
              <a:xfrm>
                <a:off x="-150471" y="4512156"/>
                <a:ext cx="7755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AB0AED5-81F6-4F9A-BD54-AE1987521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0471" y="4512156"/>
                <a:ext cx="77550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059BDA5-310F-45B5-8E1E-382267048EE6}"/>
                  </a:ext>
                </a:extLst>
              </p:cNvPr>
              <p:cNvSpPr txBox="1"/>
              <p:nvPr/>
            </p:nvSpPr>
            <p:spPr>
              <a:xfrm>
                <a:off x="1287362" y="4536311"/>
                <a:ext cx="7755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059BDA5-310F-45B5-8E1E-382267048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362" y="4536311"/>
                <a:ext cx="77550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A093CBC-D8AE-4963-8CF5-51080DD52C70}"/>
                  </a:ext>
                </a:extLst>
              </p:cNvPr>
              <p:cNvSpPr txBox="1"/>
              <p:nvPr/>
            </p:nvSpPr>
            <p:spPr>
              <a:xfrm>
                <a:off x="-150471" y="5111169"/>
                <a:ext cx="7755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A093CBC-D8AE-4963-8CF5-51080DD52C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0471" y="5111169"/>
                <a:ext cx="77550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5B9E399-B592-4239-973C-C71AC178E3CC}"/>
                  </a:ext>
                </a:extLst>
              </p:cNvPr>
              <p:cNvSpPr txBox="1"/>
              <p:nvPr/>
            </p:nvSpPr>
            <p:spPr>
              <a:xfrm>
                <a:off x="1287362" y="5106732"/>
                <a:ext cx="7755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5B9E399-B592-4239-973C-C71AC178E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362" y="5106732"/>
                <a:ext cx="775504" cy="369332"/>
              </a:xfrm>
              <a:prstGeom prst="rect">
                <a:avLst/>
              </a:prstGeom>
              <a:blipFill>
                <a:blip r:embed="rId1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837F238-43A1-4A11-8E18-493693119A55}"/>
                  </a:ext>
                </a:extLst>
              </p:cNvPr>
              <p:cNvSpPr txBox="1"/>
              <p:nvPr/>
            </p:nvSpPr>
            <p:spPr>
              <a:xfrm>
                <a:off x="-150471" y="5677773"/>
                <a:ext cx="7755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837F238-43A1-4A11-8E18-493693119A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0471" y="5677773"/>
                <a:ext cx="775504" cy="369332"/>
              </a:xfrm>
              <a:prstGeom prst="rect">
                <a:avLst/>
              </a:prstGeom>
              <a:blipFill>
                <a:blip r:embed="rId1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F2C7534-3106-4B69-AC91-684766A90EEB}"/>
                  </a:ext>
                </a:extLst>
              </p:cNvPr>
              <p:cNvSpPr txBox="1"/>
              <p:nvPr/>
            </p:nvSpPr>
            <p:spPr>
              <a:xfrm>
                <a:off x="1287362" y="5659160"/>
                <a:ext cx="7755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F2C7534-3106-4B69-AC91-684766A90E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362" y="5659160"/>
                <a:ext cx="77550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81700C50-1EF1-4394-AF2D-D61953D48F5D}"/>
              </a:ext>
            </a:extLst>
          </p:cNvPr>
          <p:cNvGrpSpPr/>
          <p:nvPr/>
        </p:nvGrpSpPr>
        <p:grpSpPr>
          <a:xfrm>
            <a:off x="4649198" y="4027355"/>
            <a:ext cx="1800138" cy="2354395"/>
            <a:chOff x="51990" y="4251471"/>
            <a:chExt cx="1800138" cy="23543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18F4303B-8CFB-4027-9D66-493B4BACDD13}"/>
                    </a:ext>
                  </a:extLst>
                </p:cNvPr>
                <p:cNvSpPr/>
                <p:nvPr/>
              </p:nvSpPr>
              <p:spPr bwMode="auto">
                <a:xfrm>
                  <a:off x="1100696" y="4251471"/>
                  <a:ext cx="554484" cy="562630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0" lang="en-US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kumimoji="0" lang="en-US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𝐴𝐵</m:t>
                        </m:r>
                      </m:oMath>
                    </m:oMathPara>
                  </a14:m>
                  <a:endParaRPr kumimoji="0" 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18F4303B-8CFB-4027-9D66-493B4BACDD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00696" y="4251471"/>
                  <a:ext cx="554484" cy="562630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D7A13298-BA14-4D6B-B970-91A6B89D8DCD}"/>
                    </a:ext>
                  </a:extLst>
                </p:cNvPr>
                <p:cNvSpPr/>
                <p:nvPr/>
              </p:nvSpPr>
              <p:spPr bwMode="auto">
                <a:xfrm>
                  <a:off x="1008277" y="5267777"/>
                  <a:ext cx="554484" cy="562630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0" lang="en-US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kumimoji="0" lang="en-US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𝐵𝐷</m:t>
                        </m:r>
                      </m:oMath>
                    </m:oMathPara>
                  </a14:m>
                  <a:endParaRPr kumimoji="0" 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D7A13298-BA14-4D6B-B970-91A6B89D8D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08277" y="5267777"/>
                  <a:ext cx="554484" cy="562630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B260E987-D52A-45F6-9511-66DD62276495}"/>
                    </a:ext>
                  </a:extLst>
                </p:cNvPr>
                <p:cNvSpPr/>
                <p:nvPr/>
              </p:nvSpPr>
              <p:spPr bwMode="auto">
                <a:xfrm>
                  <a:off x="51990" y="5047274"/>
                  <a:ext cx="710653" cy="562630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0" lang="en-US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kumimoji="0" lang="en-US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𝐶𝐷𝐹</m:t>
                        </m:r>
                      </m:oMath>
                    </m:oMathPara>
                  </a14:m>
                  <a:endParaRPr kumimoji="0" 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B260E987-D52A-45F6-9511-66DD622764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1990" y="5047274"/>
                  <a:ext cx="710653" cy="56263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481E6828-1831-4BF1-984F-D5343E1C6DF2}"/>
                    </a:ext>
                  </a:extLst>
                </p:cNvPr>
                <p:cNvSpPr/>
                <p:nvPr/>
              </p:nvSpPr>
              <p:spPr bwMode="auto">
                <a:xfrm>
                  <a:off x="176559" y="4274098"/>
                  <a:ext cx="554484" cy="562630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0" lang="en-US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kumimoji="0" lang="en-US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𝐴𝐶</m:t>
                        </m:r>
                      </m:oMath>
                    </m:oMathPara>
                  </a14:m>
                  <a:endParaRPr kumimoji="0" 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481E6828-1831-4BF1-984F-D5343E1C6D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6559" y="4274098"/>
                  <a:ext cx="554484" cy="56263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70BBDC0F-4A93-469A-9D85-3DFEA7896F6C}"/>
                    </a:ext>
                  </a:extLst>
                </p:cNvPr>
                <p:cNvSpPr/>
                <p:nvPr/>
              </p:nvSpPr>
              <p:spPr bwMode="auto">
                <a:xfrm>
                  <a:off x="1141475" y="6043236"/>
                  <a:ext cx="710653" cy="562630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0" lang="en-US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kumimoji="0" lang="en-US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𝐵𝐷𝐺</m:t>
                        </m:r>
                      </m:oMath>
                    </m:oMathPara>
                  </a14:m>
                  <a:endParaRPr kumimoji="0" 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70BBDC0F-4A93-469A-9D85-3DFEA7896F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41475" y="6043236"/>
                  <a:ext cx="710653" cy="562630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F61DFDFB-A6C7-4FA3-8B37-8AF0A9A1119B}"/>
                    </a:ext>
                  </a:extLst>
                </p:cNvPr>
                <p:cNvSpPr/>
                <p:nvPr/>
              </p:nvSpPr>
              <p:spPr bwMode="auto">
                <a:xfrm>
                  <a:off x="251147" y="5761921"/>
                  <a:ext cx="710653" cy="562630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0" lang="en-US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kumimoji="0" lang="en-US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𝐵𝐷𝐸</m:t>
                        </m:r>
                      </m:oMath>
                    </m:oMathPara>
                  </a14:m>
                  <a:endParaRPr kumimoji="0" 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F61DFDFB-A6C7-4FA3-8B37-8AF0A9A111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1147" y="5761921"/>
                  <a:ext cx="710653" cy="562630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592641D-F0C4-4832-889E-65482BE174EB}"/>
                </a:ext>
              </a:extLst>
            </p:cNvPr>
            <p:cNvCxnSpPr>
              <a:stCxn id="21" idx="7"/>
              <a:endCxn id="18" idx="2"/>
            </p:cNvCxnSpPr>
            <p:nvPr/>
          </p:nvCxnSpPr>
          <p:spPr bwMode="auto">
            <a:xfrm>
              <a:off x="649841" y="4356493"/>
              <a:ext cx="450855" cy="17629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B1187D5-12AC-4083-825E-57242B28B4FA}"/>
                </a:ext>
              </a:extLst>
            </p:cNvPr>
            <p:cNvCxnSpPr>
              <a:stCxn id="23" idx="0"/>
              <a:endCxn id="19" idx="2"/>
            </p:cNvCxnSpPr>
            <p:nvPr/>
          </p:nvCxnSpPr>
          <p:spPr bwMode="auto">
            <a:xfrm flipV="1">
              <a:off x="606474" y="5549092"/>
              <a:ext cx="401803" cy="21282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BF1E836-8C3C-48AB-BC44-8C4AA1CD0B02}"/>
                </a:ext>
              </a:extLst>
            </p:cNvPr>
            <p:cNvCxnSpPr>
              <a:stCxn id="19" idx="5"/>
              <a:endCxn id="22" idx="7"/>
            </p:cNvCxnSpPr>
            <p:nvPr/>
          </p:nvCxnSpPr>
          <p:spPr bwMode="auto">
            <a:xfrm>
              <a:off x="1481559" y="5748012"/>
              <a:ext cx="266496" cy="37761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A8DFA0-FAF5-416C-BDDF-01F9933B214B}"/>
                </a:ext>
              </a:extLst>
            </p:cNvPr>
            <p:cNvCxnSpPr>
              <a:stCxn id="18" idx="4"/>
              <a:endCxn id="19" idx="0"/>
            </p:cNvCxnSpPr>
            <p:nvPr/>
          </p:nvCxnSpPr>
          <p:spPr bwMode="auto">
            <a:xfrm flipH="1">
              <a:off x="1285519" y="4814101"/>
              <a:ext cx="92419" cy="45367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CF5979A-2D99-44E3-8EC2-D096A6D372EF}"/>
                </a:ext>
              </a:extLst>
            </p:cNvPr>
            <p:cNvCxnSpPr>
              <a:stCxn id="21" idx="4"/>
              <a:endCxn id="20" idx="0"/>
            </p:cNvCxnSpPr>
            <p:nvPr/>
          </p:nvCxnSpPr>
          <p:spPr bwMode="auto">
            <a:xfrm flipH="1">
              <a:off x="407317" y="4836728"/>
              <a:ext cx="46484" cy="21054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0692884-7EDE-4CA0-9C65-D92C8A637C24}"/>
                </a:ext>
              </a:extLst>
            </p:cNvPr>
            <p:cNvCxnSpPr>
              <a:stCxn id="20" idx="6"/>
              <a:endCxn id="19" idx="2"/>
            </p:cNvCxnSpPr>
            <p:nvPr/>
          </p:nvCxnSpPr>
          <p:spPr bwMode="auto">
            <a:xfrm>
              <a:off x="762643" y="5328589"/>
              <a:ext cx="245634" cy="22050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1D235CE-DAB9-4214-9A1C-8EE184310BD6}"/>
                  </a:ext>
                </a:extLst>
              </p:cNvPr>
              <p:cNvSpPr txBox="1"/>
              <p:nvPr/>
            </p:nvSpPr>
            <p:spPr>
              <a:xfrm>
                <a:off x="518222" y="1954525"/>
                <a:ext cx="845045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𝐶𝑁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𝐻𝑎𝑠h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US" sz="2800">
                                  <a:latin typeface="Rockwell Light" panose="02040303020102020203" pitchFamily="18" charset="0"/>
                                </a:rPr>
                                <m:t>cnt</m:t>
                              </m:r>
                            </m:e>
                          </m:d>
                        </m:e>
                      </m:d>
                      <m:r>
                        <m:rPr>
                          <m:nor/>
                        </m:rPr>
                        <a:rPr lang="en-US" sz="2800">
                          <a:latin typeface="Rockwell Light" panose="02040303020102020203" pitchFamily="18" charset="0"/>
                        </a:rPr>
                        <m:t>cnt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sz="2800">
                          <a:latin typeface="Rockwell Light" panose="02040303020102020203" pitchFamily="18" charset="0"/>
                        </a:rPr>
                        <m:t>cnt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&gt;1}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1D235CE-DAB9-4214-9A1C-8EE184310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222" y="1954525"/>
                <a:ext cx="8450454" cy="43088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5ADA565-B637-4052-B780-B9885D9875E4}"/>
                  </a:ext>
                </a:extLst>
              </p:cNvPr>
              <p:cNvSpPr txBox="1"/>
              <p:nvPr/>
            </p:nvSpPr>
            <p:spPr>
              <a:xfrm>
                <a:off x="518222" y="2514481"/>
                <a:ext cx="9644628" cy="1095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𝑇𝐼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𝐻𝑎𝑠h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m:rPr>
                                  <m:nor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m:rPr>
                                  <m:nor/>
                                </m:rPr>
                                <a:rPr lang="en-US" sz="2800" b="0" i="0" smtClean="0">
                                  <a:latin typeface="Rockwell Light" panose="02040303020102020203" pitchFamily="18" charset="0"/>
                                </a:rPr>
                                <m:t>tid</m:t>
                              </m:r>
                              <m:r>
                                <m:rPr>
                                  <m:nor/>
                                </m:rPr>
                                <a:rPr lang="en-US" sz="2800" b="0" i="0" smtClean="0">
                                  <a:latin typeface="Rockwell Light" panose="02040303020102020203" pitchFamily="18" charset="0"/>
                                </a:rPr>
                                <m:t>]</m:t>
                              </m:r>
                            </m:e>
                          </m:d>
                        </m:e>
                      </m:d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𝐻𝑎𝑠h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en-US" sz="2800" b="0" i="0" smtClean="0">
                              <a:latin typeface="Rockwell Light" panose="02040303020102020203" pitchFamily="18" charset="0"/>
                            </a:rPr>
                            <m:t>val</m:t>
                          </m:r>
                        </m:sub>
                        <m:sup/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𝐶𝑁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5ADA565-B637-4052-B780-B9885D987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222" y="2514481"/>
                <a:ext cx="9644628" cy="109549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0664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F9078-D029-A347-9FF9-BD3B42C3D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C4FE38B5-0A16-4935-990C-B04B21EBD83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5588678"/>
                  </p:ext>
                </p:extLst>
              </p:nvPr>
            </p:nvGraphicFramePr>
            <p:xfrm>
              <a:off x="2031997" y="912808"/>
              <a:ext cx="8128001" cy="2173186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161143">
                      <a:extLst>
                        <a:ext uri="{9D8B030D-6E8A-4147-A177-3AD203B41FA5}">
                          <a16:colId xmlns:a16="http://schemas.microsoft.com/office/drawing/2014/main" val="1398130726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339348061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912993438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3307827049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4224303621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3051049649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3130759052"/>
                        </a:ext>
                      </a:extLst>
                    </a:gridCol>
                  </a:tblGrid>
                  <a:tr h="4205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𝑬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34933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21875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88095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46565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91197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C4FE38B5-0A16-4935-990C-B04B21EBD83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5588678"/>
                  </p:ext>
                </p:extLst>
              </p:nvPr>
            </p:nvGraphicFramePr>
            <p:xfrm>
              <a:off x="2031997" y="912808"/>
              <a:ext cx="8128001" cy="2173186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161143">
                      <a:extLst>
                        <a:ext uri="{9D8B030D-6E8A-4147-A177-3AD203B41FA5}">
                          <a16:colId xmlns:a16="http://schemas.microsoft.com/office/drawing/2014/main" val="1398130726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339348061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912993438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3307827049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4224303621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3051049649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3130759052"/>
                        </a:ext>
                      </a:extLst>
                    </a:gridCol>
                  </a:tblGrid>
                  <a:tr h="4205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24" t="-1449" r="-600524" b="-42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053" t="-1449" r="-503684" b="-42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449" r="-401047" b="-42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579" t="-1449" r="-303158" b="-42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9476" t="-1449" r="-201571" b="-42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2105" t="-1449" r="-102632" b="-42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98953" t="-1449" r="-2094" b="-4217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34933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24" t="-114754" r="-600524" b="-3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053" t="-114754" r="-503684" b="-3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14754" r="-401047" b="-3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579" t="-114754" r="-303158" b="-3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9476" t="-114754" r="-201571" b="-3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2105" t="-114754" r="-102632" b="-3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98953" t="-114754" r="-2094" b="-3770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21875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24" t="-214754" r="-600524" b="-2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053" t="-214754" r="-503684" b="-2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214754" r="-401047" b="-2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579" t="-214754" r="-303158" b="-2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9476" t="-214754" r="-201571" b="-2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2105" t="-214754" r="-102632" b="-2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98953" t="-214754" r="-2094" b="-2770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288095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24" t="-309677" r="-600524" b="-17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053" t="-309677" r="-503684" b="-17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309677" r="-401047" b="-17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579" t="-309677" r="-303158" b="-17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9476" t="-309677" r="-201571" b="-17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2105" t="-309677" r="-102632" b="-17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98953" t="-309677" r="-2094" b="-17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465658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24" t="-241905" r="-600524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053" t="-241905" r="-503684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241905" r="-401047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579" t="-241905" r="-303158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9476" t="-241905" r="-201571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2105" t="-241905" r="-102632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98953" t="-241905" r="-2094" b="-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9911974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39A09287-A0A3-4D20-9662-C0E8D6C15F6E}"/>
              </a:ext>
            </a:extLst>
          </p:cNvPr>
          <p:cNvGrpSpPr/>
          <p:nvPr/>
        </p:nvGrpSpPr>
        <p:grpSpPr>
          <a:xfrm>
            <a:off x="2566144" y="3163025"/>
            <a:ext cx="7059709" cy="858107"/>
            <a:chOff x="2566144" y="3163025"/>
            <a:chExt cx="7059709" cy="858107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FEA48C0-0A23-4AF7-95B9-69552113C52F}"/>
                </a:ext>
              </a:extLst>
            </p:cNvPr>
            <p:cNvSpPr/>
            <p:nvPr/>
          </p:nvSpPr>
          <p:spPr bwMode="auto">
            <a:xfrm>
              <a:off x="2566144" y="3510354"/>
              <a:ext cx="7059709" cy="510778"/>
            </a:xfrm>
            <a:prstGeom prst="roundRect">
              <a:avLst/>
            </a:prstGeom>
            <a:solidFill>
              <a:srgbClr val="FFCC00"/>
            </a:solidFill>
            <a:ln w="317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Find a Database schema that holds in the data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777FFBF-E0CE-4B16-99CC-C4617CA9983E}"/>
                </a:ext>
              </a:extLst>
            </p:cNvPr>
            <p:cNvSpPr txBox="1"/>
            <p:nvPr/>
          </p:nvSpPr>
          <p:spPr>
            <a:xfrm>
              <a:off x="3011346" y="3163025"/>
              <a:ext cx="21181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Goal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661EA1A-CF7C-47EC-BC0A-11DCF4AA5300}"/>
              </a:ext>
            </a:extLst>
          </p:cNvPr>
          <p:cNvGrpSpPr/>
          <p:nvPr/>
        </p:nvGrpSpPr>
        <p:grpSpPr>
          <a:xfrm>
            <a:off x="2566144" y="5503352"/>
            <a:ext cx="7059709" cy="862931"/>
            <a:chOff x="2566144" y="5503352"/>
            <a:chExt cx="7059709" cy="862931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965FFC5-3346-49D7-96C2-AC644899D846}"/>
                </a:ext>
              </a:extLst>
            </p:cNvPr>
            <p:cNvSpPr txBox="1"/>
            <p:nvPr/>
          </p:nvSpPr>
          <p:spPr>
            <a:xfrm>
              <a:off x="3011347" y="5503352"/>
              <a:ext cx="21181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Question.</a:t>
              </a:r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FF313079-AD80-4436-BD3A-864E168392C8}"/>
                </a:ext>
              </a:extLst>
            </p:cNvPr>
            <p:cNvSpPr/>
            <p:nvPr/>
          </p:nvSpPr>
          <p:spPr bwMode="auto">
            <a:xfrm>
              <a:off x="2566144" y="5855505"/>
              <a:ext cx="7059709" cy="510778"/>
            </a:xfrm>
            <a:prstGeom prst="roundRect">
              <a:avLst/>
            </a:prstGeom>
            <a:noFill/>
            <a:ln w="317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Which schemas should we search for ?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FDEFCE0-82E1-4E40-9B33-051992F8107F}"/>
              </a:ext>
            </a:extLst>
          </p:cNvPr>
          <p:cNvGrpSpPr/>
          <p:nvPr/>
        </p:nvGrpSpPr>
        <p:grpSpPr>
          <a:xfrm>
            <a:off x="459289" y="4286713"/>
            <a:ext cx="11198934" cy="1122744"/>
            <a:chOff x="459289" y="4286713"/>
            <a:chExt cx="11198934" cy="1122744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3AD53C4E-EC61-4A71-A3C7-8AA1F4C9700C}"/>
                </a:ext>
              </a:extLst>
            </p:cNvPr>
            <p:cNvGrpSpPr/>
            <p:nvPr/>
          </p:nvGrpSpPr>
          <p:grpSpPr>
            <a:xfrm>
              <a:off x="680398" y="4547910"/>
              <a:ext cx="10977825" cy="715851"/>
              <a:chOff x="680398" y="4547910"/>
              <a:chExt cx="10977825" cy="715851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E5AE612A-6CAE-4624-8BB8-4DC8C8AADA70}"/>
                  </a:ext>
                </a:extLst>
              </p:cNvPr>
              <p:cNvGrpSpPr/>
              <p:nvPr/>
            </p:nvGrpSpPr>
            <p:grpSpPr>
              <a:xfrm>
                <a:off x="680398" y="4618624"/>
                <a:ext cx="3390031" cy="645137"/>
                <a:chOff x="336981" y="4930415"/>
                <a:chExt cx="3390031" cy="64513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F430CD11-2188-4199-94D4-4ED3617740D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36981" y="4930415"/>
                      <a:ext cx="339003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={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𝐴𝐶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𝐶𝐷𝐹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𝐶𝐷𝐸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𝐵𝐷𝐺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}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F430CD11-2188-4199-94D4-4ED3617740D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6981" y="4930415"/>
                      <a:ext cx="3390031" cy="276999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259" t="-2222" r="-1978" b="-4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TextBox 56">
                      <a:extLst>
                        <a:ext uri="{FF2B5EF4-FFF2-40B4-BE49-F238E27FC236}">
                          <a16:creationId xmlns:a16="http://schemas.microsoft.com/office/drawing/2014/main" id="{1C640DE5-12DC-4A44-8049-AF71F5C7307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2424" y="5206220"/>
                      <a:ext cx="239914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Holds (exactly) in </a:t>
                      </a:r>
                      <a14:m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oMath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7" name="TextBox 56">
                      <a:extLst>
                        <a:ext uri="{FF2B5EF4-FFF2-40B4-BE49-F238E27FC236}">
                          <a16:creationId xmlns:a16="http://schemas.microsoft.com/office/drawing/2014/main" id="{1C640DE5-12DC-4A44-8049-AF71F5C7307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2424" y="5206220"/>
                      <a:ext cx="2399143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t="-10000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403BF481-7C11-4CE8-93C9-66D4C38F3CA9}"/>
                      </a:ext>
                    </a:extLst>
                  </p:cNvPr>
                  <p:cNvSpPr txBox="1"/>
                  <p:nvPr/>
                </p:nvSpPr>
                <p:spPr>
                  <a:xfrm>
                    <a:off x="5129513" y="4686409"/>
                    <a:ext cx="652871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𝐴𝐶</m:t>
                              </m:r>
                            </m:e>
                          </m:d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⋈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𝑹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⋈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𝑹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𝐶𝐷𝐹</m:t>
                              </m:r>
                            </m:e>
                          </m:d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⋈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𝑹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𝐵𝐷</m:t>
                              </m:r>
                            </m:e>
                          </m:d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⋈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𝑹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𝐶𝐷𝐸</m:t>
                              </m:r>
                            </m:e>
                          </m:d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⋈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𝑹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𝐵𝐷𝐺</m:t>
                              </m:r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403BF481-7C11-4CE8-93C9-66D4C38F3CA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9513" y="4686409"/>
                    <a:ext cx="6528710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88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E21F2C9A-9082-4237-A57B-A5FB83A67B1C}"/>
                      </a:ext>
                    </a:extLst>
                  </p:cNvPr>
                  <p:cNvSpPr txBox="1"/>
                  <p:nvPr/>
                </p:nvSpPr>
                <p:spPr>
                  <a:xfrm>
                    <a:off x="4449090" y="4547910"/>
                    <a:ext cx="605935" cy="5539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⇔</m:t>
                          </m:r>
                        </m:oMath>
                      </m:oMathPara>
                    </a14:m>
                    <a:endParaRPr lang="en-US" sz="3600" dirty="0"/>
                  </a:p>
                </p:txBody>
              </p:sp>
            </mc:Choice>
            <mc:Fallback xmlns="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E21F2C9A-9082-4237-A57B-A5FB83A67B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9090" y="4547910"/>
                    <a:ext cx="605935" cy="553998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F866E4CF-1285-4029-B97A-4E7BB0DCD01E}"/>
                </a:ext>
              </a:extLst>
            </p:cNvPr>
            <p:cNvSpPr/>
            <p:nvPr/>
          </p:nvSpPr>
          <p:spPr bwMode="auto">
            <a:xfrm>
              <a:off x="459289" y="4286713"/>
              <a:ext cx="11052313" cy="1122744"/>
            </a:xfrm>
            <a:prstGeom prst="roundRect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3292B7A-7E9F-46E7-BE1A-11F991E7A024}"/>
                  </a:ext>
                </a:extLst>
              </p:cNvPr>
              <p:cNvSpPr txBox="1"/>
              <p:nvPr/>
            </p:nvSpPr>
            <p:spPr>
              <a:xfrm>
                <a:off x="1175841" y="1416637"/>
                <a:ext cx="698909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44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4400" b="1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3292B7A-7E9F-46E7-BE1A-11F991E7A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841" y="1416637"/>
                <a:ext cx="698909" cy="67710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2172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5A876-5F63-4D9D-BB7F-A1FB904DC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Acyclic Schemas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A227A-0F0D-4471-94AA-E8EC8B1A5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137" y="1066801"/>
            <a:ext cx="11081447" cy="4899025"/>
          </a:xfrm>
        </p:spPr>
        <p:txBody>
          <a:bodyPr/>
          <a:lstStyle/>
          <a:p>
            <a:r>
              <a:rPr lang="en-US" dirty="0"/>
              <a:t>Many desirable properties </a:t>
            </a:r>
          </a:p>
          <a:p>
            <a:pPr lvl="1"/>
            <a:r>
              <a:rPr lang="en-US" dirty="0"/>
              <a:t>Efficient query evaluation algorithms </a:t>
            </a:r>
            <a:r>
              <a:rPr lang="en-US" sz="1600" dirty="0"/>
              <a:t>[</a:t>
            </a:r>
            <a:r>
              <a:rPr lang="en-US" sz="1600" dirty="0" err="1"/>
              <a:t>Yannakakis</a:t>
            </a:r>
            <a:r>
              <a:rPr lang="en-US" sz="1600" dirty="0"/>
              <a:t> ‘81]</a:t>
            </a:r>
          </a:p>
          <a:p>
            <a:pPr lvl="1"/>
            <a:r>
              <a:rPr lang="en-US" dirty="0"/>
              <a:t>Speed up query evaluation with multiple aggregates</a:t>
            </a:r>
            <a:r>
              <a:rPr lang="en-US" sz="1600" dirty="0"/>
              <a:t> [Abo Khamis, Ngo, Rudra, 2016]</a:t>
            </a:r>
          </a:p>
          <a:p>
            <a:pPr lvl="1"/>
            <a:r>
              <a:rPr lang="en-US" dirty="0"/>
              <a:t>Speed up machine learning applications </a:t>
            </a:r>
            <a:r>
              <a:rPr lang="en-US" sz="1600" dirty="0"/>
              <a:t>[</a:t>
            </a:r>
            <a:r>
              <a:rPr lang="en-US" sz="1600" dirty="0" err="1"/>
              <a:t>Schleich</a:t>
            </a:r>
            <a:r>
              <a:rPr lang="en-US" sz="1600" dirty="0"/>
              <a:t> et al. 2016, 2019]</a:t>
            </a:r>
          </a:p>
          <a:p>
            <a:pPr lvl="1"/>
            <a:r>
              <a:rPr lang="en-US" i="1" dirty="0"/>
              <a:t>“At the very least, database designers should be aware of acyclicity and strive for it.” </a:t>
            </a:r>
            <a:r>
              <a:rPr lang="en-US" sz="1600" dirty="0"/>
              <a:t>[</a:t>
            </a:r>
            <a:r>
              <a:rPr lang="en-US" sz="1600" dirty="0" err="1"/>
              <a:t>Beeri</a:t>
            </a:r>
            <a:r>
              <a:rPr lang="en-US" sz="1600" dirty="0"/>
              <a:t> et al. 1983]</a:t>
            </a:r>
          </a:p>
          <a:p>
            <a:pPr lvl="1"/>
            <a:endParaRPr lang="en-US" i="1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1E4F2-92AE-4785-865D-52CB53E34D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2B14FDF-A601-40B4-86F5-0ACA7782C73F}" type="slidenum">
              <a:rPr lang="en-US" altLang="he-IL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he-I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718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71194-FBEE-43D5-B506-9E811F86A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Acyclic Schemas have Join Trees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4746C8-23C0-41C1-A05D-CBF4A6311D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2B14FDF-A601-40B4-86F5-0ACA7782C73F}" type="slidenum">
              <a:rPr lang="en-US" altLang="he-IL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he-IL">
              <a:solidFill>
                <a:srgbClr val="000000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CBE2987-7B3B-4444-B2F8-8361A4658E37}"/>
              </a:ext>
            </a:extLst>
          </p:cNvPr>
          <p:cNvGrpSpPr/>
          <p:nvPr/>
        </p:nvGrpSpPr>
        <p:grpSpPr>
          <a:xfrm>
            <a:off x="2770292" y="1082729"/>
            <a:ext cx="2935272" cy="2639065"/>
            <a:chOff x="224479" y="1203655"/>
            <a:chExt cx="2935272" cy="26390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835C0BA5-B176-497F-8C5E-9A1BDB69F14D}"/>
                    </a:ext>
                  </a:extLst>
                </p:cNvPr>
                <p:cNvSpPr/>
                <p:nvPr/>
              </p:nvSpPr>
              <p:spPr bwMode="auto">
                <a:xfrm>
                  <a:off x="224479" y="1203655"/>
                  <a:ext cx="1089285" cy="562630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𝐵𝐷𝐺</m:t>
                        </m:r>
                      </m:oMath>
                    </m:oMathPara>
                  </a14:m>
                  <a:endParaRPr kumimoji="0" 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835C0BA5-B176-497F-8C5E-9A1BDB69F1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4479" y="1203655"/>
                  <a:ext cx="1089285" cy="56263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87CB3693-C290-4FD2-A785-463041C19268}"/>
                    </a:ext>
                  </a:extLst>
                </p:cNvPr>
                <p:cNvSpPr/>
                <p:nvPr/>
              </p:nvSpPr>
              <p:spPr bwMode="auto">
                <a:xfrm>
                  <a:off x="2003922" y="1203655"/>
                  <a:ext cx="1089285" cy="562630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𝐵𝐷𝐸</m:t>
                        </m:r>
                      </m:oMath>
                    </m:oMathPara>
                  </a14:m>
                  <a:endParaRPr kumimoji="0" 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87CB3693-C290-4FD2-A785-463041C192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03922" y="1203655"/>
                  <a:ext cx="1089285" cy="56263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6C1A690B-2935-44A0-85B8-096297467A34}"/>
                    </a:ext>
                  </a:extLst>
                </p:cNvPr>
                <p:cNvSpPr/>
                <p:nvPr/>
              </p:nvSpPr>
              <p:spPr bwMode="auto">
                <a:xfrm>
                  <a:off x="1173107" y="2148547"/>
                  <a:ext cx="1083964" cy="562630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𝐴𝐵𝐷</m:t>
                        </m:r>
                      </m:oMath>
                    </m:oMathPara>
                  </a14:m>
                  <a:endParaRPr kumimoji="0" 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6C1A690B-2935-44A0-85B8-096297467A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73107" y="2148547"/>
                  <a:ext cx="1083964" cy="56263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2452072F-9041-45D3-AE39-49F3A5E3D77E}"/>
                    </a:ext>
                  </a:extLst>
                </p:cNvPr>
                <p:cNvSpPr/>
                <p:nvPr/>
              </p:nvSpPr>
              <p:spPr bwMode="auto">
                <a:xfrm>
                  <a:off x="2098328" y="3047345"/>
                  <a:ext cx="1061423" cy="562630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𝐴𝐶𝐷</m:t>
                        </m:r>
                      </m:oMath>
                    </m:oMathPara>
                  </a14:m>
                  <a:endParaRPr kumimoji="0" 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2452072F-9041-45D3-AE39-49F3A5E3D7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98328" y="3047345"/>
                  <a:ext cx="1061423" cy="56263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CC1C7268-6908-4EFD-941C-B4FC40E1DEFA}"/>
                    </a:ext>
                  </a:extLst>
                </p:cNvPr>
                <p:cNvSpPr/>
                <p:nvPr/>
              </p:nvSpPr>
              <p:spPr bwMode="auto">
                <a:xfrm>
                  <a:off x="337082" y="3280090"/>
                  <a:ext cx="807970" cy="562630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𝐶𝐹</m:t>
                        </m:r>
                      </m:oMath>
                    </m:oMathPara>
                  </a14:m>
                  <a:endParaRPr kumimoji="0" 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CC1C7268-6908-4EFD-941C-B4FC40E1DE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37082" y="3280090"/>
                  <a:ext cx="807970" cy="56263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B6AE6C8-7101-4C78-810E-4CF7470114BD}"/>
                </a:ext>
              </a:extLst>
            </p:cNvPr>
            <p:cNvCxnSpPr>
              <a:stCxn id="5" idx="4"/>
              <a:endCxn id="7" idx="1"/>
            </p:cNvCxnSpPr>
            <p:nvPr/>
          </p:nvCxnSpPr>
          <p:spPr bwMode="auto">
            <a:xfrm>
              <a:off x="769122" y="1766285"/>
              <a:ext cx="562728" cy="46465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3084E39-79CC-40B1-AEE2-F13B925EB0AF}"/>
                </a:ext>
              </a:extLst>
            </p:cNvPr>
            <p:cNvCxnSpPr>
              <a:stCxn id="7" idx="7"/>
              <a:endCxn id="6" idx="4"/>
            </p:cNvCxnSpPr>
            <p:nvPr/>
          </p:nvCxnSpPr>
          <p:spPr bwMode="auto">
            <a:xfrm flipV="1">
              <a:off x="2098328" y="1766285"/>
              <a:ext cx="450237" cy="46465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8AD33DD-94D2-421B-A54D-56ECA1B047E4}"/>
                </a:ext>
              </a:extLst>
            </p:cNvPr>
            <p:cNvSpPr/>
            <p:nvPr/>
          </p:nvSpPr>
          <p:spPr bwMode="auto">
            <a:xfrm>
              <a:off x="813205" y="1860208"/>
              <a:ext cx="474562" cy="29238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6020202030204" pitchFamily="34" charset="0"/>
                  <a:cs typeface="Arial" panose="020B0604020202020204" pitchFamily="34" charset="0"/>
                </a:rPr>
                <a:t>BD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C2A0113-18C8-4BD2-906E-B7A4BEBBB680}"/>
                </a:ext>
              </a:extLst>
            </p:cNvPr>
            <p:cNvSpPr/>
            <p:nvPr/>
          </p:nvSpPr>
          <p:spPr bwMode="auto">
            <a:xfrm>
              <a:off x="2086165" y="1851345"/>
              <a:ext cx="474562" cy="29238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6020202030204" pitchFamily="34" charset="0"/>
                  <a:cs typeface="Arial" panose="020B0604020202020204" pitchFamily="34" charset="0"/>
                </a:rPr>
                <a:t>BD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BC8593D-2FF5-4935-8857-DC5CBC5360DE}"/>
                </a:ext>
              </a:extLst>
            </p:cNvPr>
            <p:cNvCxnSpPr>
              <a:stCxn id="7" idx="5"/>
              <a:endCxn id="8" idx="1"/>
            </p:cNvCxnSpPr>
            <p:nvPr/>
          </p:nvCxnSpPr>
          <p:spPr bwMode="auto">
            <a:xfrm>
              <a:off x="2098328" y="2628782"/>
              <a:ext cx="155442" cy="50095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53EBC07-0DAD-4CB7-ACB4-E877BDF15B9B}"/>
                </a:ext>
              </a:extLst>
            </p:cNvPr>
            <p:cNvSpPr/>
            <p:nvPr/>
          </p:nvSpPr>
          <p:spPr bwMode="auto">
            <a:xfrm>
              <a:off x="1938768" y="2754957"/>
              <a:ext cx="474562" cy="29238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300" dirty="0">
                  <a:latin typeface="Arial Narrow" panose="020B0606020202030204" pitchFamily="34" charset="0"/>
                  <a:cs typeface="Arial" panose="020B0604020202020204" pitchFamily="34" charset="0"/>
                </a:rPr>
                <a:t>A</a:t>
              </a:r>
              <a:r>
                <a:rPr kumimoji="0" lang="en-US" sz="13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6020202030204" pitchFamily="34" charset="0"/>
                  <a:cs typeface="Arial" panose="020B0604020202020204" pitchFamily="34" charset="0"/>
                </a:rPr>
                <a:t>D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FDCA968-B5FA-4761-AC60-3B8F08B141FB}"/>
                </a:ext>
              </a:extLst>
            </p:cNvPr>
            <p:cNvCxnSpPr>
              <a:stCxn id="9" idx="6"/>
              <a:endCxn id="8" idx="2"/>
            </p:cNvCxnSpPr>
            <p:nvPr/>
          </p:nvCxnSpPr>
          <p:spPr bwMode="auto">
            <a:xfrm flipV="1">
              <a:off x="1145052" y="3328660"/>
              <a:ext cx="953276" cy="23274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37F014-BD0F-4A70-B431-6D6917C13200}"/>
                </a:ext>
              </a:extLst>
            </p:cNvPr>
            <p:cNvSpPr/>
            <p:nvPr/>
          </p:nvSpPr>
          <p:spPr bwMode="auto">
            <a:xfrm>
              <a:off x="1481751" y="3317587"/>
              <a:ext cx="270076" cy="29238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089E005A-74B9-44FF-B0C7-3812084A2129}"/>
              </a:ext>
            </a:extLst>
          </p:cNvPr>
          <p:cNvGrpSpPr/>
          <p:nvPr/>
        </p:nvGrpSpPr>
        <p:grpSpPr>
          <a:xfrm>
            <a:off x="2784635" y="1100594"/>
            <a:ext cx="2920929" cy="2638071"/>
            <a:chOff x="350961" y="995649"/>
            <a:chExt cx="2920929" cy="2638071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4F31CE29-FC74-48C7-9FF8-98C43D206E4C}"/>
                </a:ext>
              </a:extLst>
            </p:cNvPr>
            <p:cNvSpPr/>
            <p:nvPr/>
          </p:nvSpPr>
          <p:spPr bwMode="auto">
            <a:xfrm>
              <a:off x="2121965" y="1004834"/>
              <a:ext cx="1061422" cy="562630"/>
            </a:xfrm>
            <a:prstGeom prst="ellipse">
              <a:avLst/>
            </a:prstGeom>
            <a:noFill/>
            <a:ln w="317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      </a:t>
              </a: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CF174A6C-8186-4193-A9CF-2585336BE2CB}"/>
                </a:ext>
              </a:extLst>
            </p:cNvPr>
            <p:cNvSpPr/>
            <p:nvPr/>
          </p:nvSpPr>
          <p:spPr bwMode="auto">
            <a:xfrm>
              <a:off x="350961" y="995649"/>
              <a:ext cx="1061422" cy="562630"/>
            </a:xfrm>
            <a:prstGeom prst="ellipse">
              <a:avLst/>
            </a:prstGeom>
            <a:noFill/>
            <a:ln w="317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      </a:t>
              </a: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9BE37045-3F1C-4B86-8011-0417E20A22E7}"/>
                </a:ext>
              </a:extLst>
            </p:cNvPr>
            <p:cNvSpPr/>
            <p:nvPr/>
          </p:nvSpPr>
          <p:spPr bwMode="auto">
            <a:xfrm>
              <a:off x="1304469" y="1931866"/>
              <a:ext cx="1061422" cy="562630"/>
            </a:xfrm>
            <a:prstGeom prst="ellipse">
              <a:avLst/>
            </a:prstGeom>
            <a:noFill/>
            <a:ln w="317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      </a:t>
              </a: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7B54A30C-DEC6-4FB2-B76A-8432E7B67828}"/>
                </a:ext>
              </a:extLst>
            </p:cNvPr>
            <p:cNvSpPr/>
            <p:nvPr/>
          </p:nvSpPr>
          <p:spPr bwMode="auto">
            <a:xfrm>
              <a:off x="2210468" y="2849391"/>
              <a:ext cx="1061422" cy="562630"/>
            </a:xfrm>
            <a:prstGeom prst="ellipse">
              <a:avLst/>
            </a:prstGeom>
            <a:noFill/>
            <a:ln w="317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      </a:t>
              </a: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979401DA-65BF-4C91-B679-B3B0F1F2CCB2}"/>
                </a:ext>
              </a:extLst>
            </p:cNvPr>
            <p:cNvSpPr/>
            <p:nvPr/>
          </p:nvSpPr>
          <p:spPr bwMode="auto">
            <a:xfrm>
              <a:off x="449633" y="3071090"/>
              <a:ext cx="807970" cy="562630"/>
            </a:xfrm>
            <a:prstGeom prst="ellipse">
              <a:avLst/>
            </a:prstGeom>
            <a:noFill/>
            <a:ln w="317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      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C4581DE4-19E7-4313-B851-5D1A5FD2AA60}"/>
              </a:ext>
            </a:extLst>
          </p:cNvPr>
          <p:cNvGrpSpPr/>
          <p:nvPr/>
        </p:nvGrpSpPr>
        <p:grpSpPr>
          <a:xfrm>
            <a:off x="2784635" y="1084017"/>
            <a:ext cx="2917755" cy="2405032"/>
            <a:chOff x="359401" y="999084"/>
            <a:chExt cx="2917755" cy="2405032"/>
          </a:xfrm>
        </p:grpSpPr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84E439E5-8997-4804-8526-EB6FB0395C2C}"/>
                </a:ext>
              </a:extLst>
            </p:cNvPr>
            <p:cNvSpPr/>
            <p:nvPr/>
          </p:nvSpPr>
          <p:spPr bwMode="auto">
            <a:xfrm>
              <a:off x="2130405" y="1008269"/>
              <a:ext cx="1061422" cy="562630"/>
            </a:xfrm>
            <a:prstGeom prst="ellipse">
              <a:avLst/>
            </a:prstGeom>
            <a:noFill/>
            <a:ln w="3175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      </a:t>
              </a:r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CEEFF468-B131-44A9-9A26-CA07973C62FB}"/>
                </a:ext>
              </a:extLst>
            </p:cNvPr>
            <p:cNvSpPr/>
            <p:nvPr/>
          </p:nvSpPr>
          <p:spPr bwMode="auto">
            <a:xfrm>
              <a:off x="359401" y="999084"/>
              <a:ext cx="1061422" cy="562630"/>
            </a:xfrm>
            <a:prstGeom prst="ellipse">
              <a:avLst/>
            </a:prstGeom>
            <a:noFill/>
            <a:ln w="3175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      </a:t>
              </a:r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F0915DDB-B44C-44CC-9C00-11C3A8C7DBAB}"/>
                </a:ext>
              </a:extLst>
            </p:cNvPr>
            <p:cNvSpPr/>
            <p:nvPr/>
          </p:nvSpPr>
          <p:spPr bwMode="auto">
            <a:xfrm>
              <a:off x="1312909" y="1935301"/>
              <a:ext cx="1061422" cy="562630"/>
            </a:xfrm>
            <a:prstGeom prst="ellipse">
              <a:avLst/>
            </a:prstGeom>
            <a:noFill/>
            <a:ln w="3175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      </a:t>
              </a:r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79908AD0-4B4C-4143-A5DA-009F8090D16E}"/>
                </a:ext>
              </a:extLst>
            </p:cNvPr>
            <p:cNvSpPr/>
            <p:nvPr/>
          </p:nvSpPr>
          <p:spPr bwMode="auto">
            <a:xfrm>
              <a:off x="2215734" y="2841486"/>
              <a:ext cx="1061422" cy="562630"/>
            </a:xfrm>
            <a:prstGeom prst="ellipse">
              <a:avLst/>
            </a:prstGeom>
            <a:noFill/>
            <a:ln w="3175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      </a:t>
              </a: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83510162-F74C-4C1F-BFDA-410DE58410F0}"/>
              </a:ext>
            </a:extLst>
          </p:cNvPr>
          <p:cNvGrpSpPr/>
          <p:nvPr/>
        </p:nvGrpSpPr>
        <p:grpSpPr>
          <a:xfrm>
            <a:off x="2874433" y="2941261"/>
            <a:ext cx="2827957" cy="780140"/>
            <a:chOff x="454054" y="2854205"/>
            <a:chExt cx="2827957" cy="780140"/>
          </a:xfrm>
        </p:grpSpPr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405BC3A8-AA03-4128-94E1-1CD2E7876395}"/>
                </a:ext>
              </a:extLst>
            </p:cNvPr>
            <p:cNvSpPr/>
            <p:nvPr/>
          </p:nvSpPr>
          <p:spPr bwMode="auto">
            <a:xfrm>
              <a:off x="454054" y="3071715"/>
              <a:ext cx="807970" cy="562630"/>
            </a:xfrm>
            <a:prstGeom prst="ellipse">
              <a:avLst/>
            </a:prstGeom>
            <a:noFill/>
            <a:ln w="3175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      </a:t>
              </a:r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28D98314-F4DC-48BA-AD37-4C7F2A09206D}"/>
                </a:ext>
              </a:extLst>
            </p:cNvPr>
            <p:cNvSpPr/>
            <p:nvPr/>
          </p:nvSpPr>
          <p:spPr bwMode="auto">
            <a:xfrm>
              <a:off x="2220589" y="2854205"/>
              <a:ext cx="1061422" cy="562630"/>
            </a:xfrm>
            <a:prstGeom prst="ellipse">
              <a:avLst/>
            </a:prstGeom>
            <a:noFill/>
            <a:ln w="3175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      </a:t>
              </a:r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297E95CE-0AAE-4A3E-A8F2-DFA9A9608BE1}"/>
              </a:ext>
            </a:extLst>
          </p:cNvPr>
          <p:cNvSpPr txBox="1"/>
          <p:nvPr/>
        </p:nvSpPr>
        <p:spPr>
          <a:xfrm>
            <a:off x="977928" y="2434704"/>
            <a:ext cx="270447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Running Intersection property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1EA2577-54B8-46F9-9435-3F51454DEC63}"/>
              </a:ext>
            </a:extLst>
          </p:cNvPr>
          <p:cNvGrpSpPr/>
          <p:nvPr/>
        </p:nvGrpSpPr>
        <p:grpSpPr>
          <a:xfrm>
            <a:off x="5461620" y="1590014"/>
            <a:ext cx="1367808" cy="1446717"/>
            <a:chOff x="5095381" y="1590014"/>
            <a:chExt cx="1747068" cy="144671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863AC85-5186-42E6-B50C-C0166D26C60E}"/>
                </a:ext>
              </a:extLst>
            </p:cNvPr>
            <p:cNvSpPr/>
            <p:nvPr/>
          </p:nvSpPr>
          <p:spPr bwMode="auto">
            <a:xfrm>
              <a:off x="6072686" y="2036811"/>
              <a:ext cx="769763" cy="40011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Bags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5795B43-5787-420B-965A-0A16B74DE2C0}"/>
                </a:ext>
              </a:extLst>
            </p:cNvPr>
            <p:cNvCxnSpPr>
              <a:stCxn id="22" idx="1"/>
              <a:endCxn id="119" idx="5"/>
            </p:cNvCxnSpPr>
            <p:nvPr/>
          </p:nvCxnSpPr>
          <p:spPr bwMode="auto">
            <a:xfrm flipH="1" flipV="1">
              <a:off x="5095381" y="1590014"/>
              <a:ext cx="977305" cy="64685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3EC08D3A-542C-47FF-8E8C-E92338BC5467}"/>
                </a:ext>
              </a:extLst>
            </p:cNvPr>
            <p:cNvCxnSpPr>
              <a:stCxn id="22" idx="1"/>
              <a:endCxn id="122" idx="7"/>
            </p:cNvCxnSpPr>
            <p:nvPr/>
          </p:nvCxnSpPr>
          <p:spPr bwMode="auto">
            <a:xfrm flipH="1">
              <a:off x="5208424" y="2236866"/>
              <a:ext cx="864263" cy="79986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E9A90A7-9EC2-4591-88B7-8D6909641399}"/>
              </a:ext>
            </a:extLst>
          </p:cNvPr>
          <p:cNvGrpSpPr/>
          <p:nvPr/>
        </p:nvGrpSpPr>
        <p:grpSpPr>
          <a:xfrm>
            <a:off x="325086" y="3825791"/>
            <a:ext cx="11509847" cy="2844691"/>
            <a:chOff x="730250" y="3954465"/>
            <a:chExt cx="8515351" cy="28446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EB696296-1E5B-4536-843B-5190CFC840FF}"/>
                    </a:ext>
                  </a:extLst>
                </p:cNvPr>
                <p:cNvSpPr txBox="1"/>
                <p:nvPr/>
              </p:nvSpPr>
              <p:spPr>
                <a:xfrm>
                  <a:off x="730250" y="3954465"/>
                  <a:ext cx="270447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/>
                    <a:t>Edges </a:t>
                  </a:r>
                  <a14:m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</m:oMath>
                  </a14:m>
                  <a:r>
                    <a:rPr lang="en-US" sz="2400" b="1" dirty="0"/>
                    <a:t> MVDs</a:t>
                  </a: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EB696296-1E5B-4536-843B-5190CFC840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250" y="3954465"/>
                  <a:ext cx="2704475" cy="461665"/>
                </a:xfrm>
                <a:prstGeom prst="rect">
                  <a:avLst/>
                </a:prstGeom>
                <a:blipFill>
                  <a:blip r:embed="rId8"/>
                  <a:stretch>
                    <a:fillRect l="-3378" t="-9333" b="-3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EBEE514-67DB-4FE1-B495-6305293D5F7E}"/>
                </a:ext>
              </a:extLst>
            </p:cNvPr>
            <p:cNvSpPr txBox="1"/>
            <p:nvPr/>
          </p:nvSpPr>
          <p:spPr>
            <a:xfrm>
              <a:off x="730251" y="4466967"/>
              <a:ext cx="8515350" cy="2332189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9056C332-F20A-46F7-91BA-818808C384B0}"/>
                </a:ext>
              </a:extLst>
            </p:cNvPr>
            <p:cNvGrpSpPr/>
            <p:nvPr/>
          </p:nvGrpSpPr>
          <p:grpSpPr>
            <a:xfrm>
              <a:off x="953774" y="4589675"/>
              <a:ext cx="1128712" cy="292388"/>
              <a:chOff x="842963" y="4889869"/>
              <a:chExt cx="1128712" cy="292388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27CDD5DC-9902-40B9-AC61-8952AF755F09}"/>
                  </a:ext>
                </a:extLst>
              </p:cNvPr>
              <p:cNvCxnSpPr/>
              <p:nvPr/>
            </p:nvCxnSpPr>
            <p:spPr bwMode="auto">
              <a:xfrm>
                <a:off x="842963" y="5014913"/>
                <a:ext cx="1128712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140163DA-0C47-4E41-8608-3CCDBBBF45FE}"/>
                  </a:ext>
                </a:extLst>
              </p:cNvPr>
              <p:cNvSpPr/>
              <p:nvPr/>
            </p:nvSpPr>
            <p:spPr bwMode="auto">
              <a:xfrm>
                <a:off x="1272281" y="4889869"/>
                <a:ext cx="270076" cy="292388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3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C69D2B45-A5A8-43AB-AA24-388BEA4F7217}"/>
                </a:ext>
              </a:extLst>
            </p:cNvPr>
            <p:cNvGrpSpPr/>
            <p:nvPr/>
          </p:nvGrpSpPr>
          <p:grpSpPr>
            <a:xfrm>
              <a:off x="978982" y="5125293"/>
              <a:ext cx="1128712" cy="292388"/>
              <a:chOff x="842963" y="4909703"/>
              <a:chExt cx="1128712" cy="292388"/>
            </a:xfrm>
          </p:grpSpPr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8401829D-E098-440A-A1E3-7C5190F697B4}"/>
                  </a:ext>
                </a:extLst>
              </p:cNvPr>
              <p:cNvCxnSpPr/>
              <p:nvPr/>
            </p:nvCxnSpPr>
            <p:spPr bwMode="auto">
              <a:xfrm>
                <a:off x="842963" y="5014913"/>
                <a:ext cx="1128712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61F03C1A-3C94-40C4-9F88-1770FDDCE9C7}"/>
                  </a:ext>
                </a:extLst>
              </p:cNvPr>
              <p:cNvSpPr/>
              <p:nvPr/>
            </p:nvSpPr>
            <p:spPr bwMode="auto">
              <a:xfrm>
                <a:off x="1177321" y="4909703"/>
                <a:ext cx="459995" cy="292388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3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AD</a:t>
                </a: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4A284A75-1BE8-4687-A663-6AE4E3A56EC2}"/>
                </a:ext>
              </a:extLst>
            </p:cNvPr>
            <p:cNvGrpSpPr/>
            <p:nvPr/>
          </p:nvGrpSpPr>
          <p:grpSpPr>
            <a:xfrm>
              <a:off x="982350" y="5661533"/>
              <a:ext cx="1128712" cy="292388"/>
              <a:chOff x="953775" y="5918708"/>
              <a:chExt cx="1128712" cy="292388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6DCBABD7-0471-4FF9-B7CC-684AC8B268EB}"/>
                  </a:ext>
                </a:extLst>
              </p:cNvPr>
              <p:cNvCxnSpPr/>
              <p:nvPr/>
            </p:nvCxnSpPr>
            <p:spPr bwMode="auto">
              <a:xfrm>
                <a:off x="953775" y="6053934"/>
                <a:ext cx="1128712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E9BD1BEC-9C72-486A-A968-371F15E39A64}"/>
                  </a:ext>
                </a:extLst>
              </p:cNvPr>
              <p:cNvSpPr/>
              <p:nvPr/>
            </p:nvSpPr>
            <p:spPr bwMode="auto">
              <a:xfrm>
                <a:off x="1288133" y="5918708"/>
                <a:ext cx="459995" cy="292388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3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BD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31B5B94A-89BE-4282-9D8C-B39613ADAB9B}"/>
                    </a:ext>
                  </a:extLst>
                </p:cNvPr>
                <p:cNvSpPr txBox="1"/>
                <p:nvPr/>
              </p:nvSpPr>
              <p:spPr>
                <a:xfrm>
                  <a:off x="2069063" y="4463719"/>
                  <a:ext cx="484736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𝐴𝐵𝐷𝐸𝐺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⟹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𝐶𝐹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⋈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𝐴𝐵𝐶𝐷𝐸𝐺</m:t>
                            </m: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31B5B94A-89BE-4282-9D8C-B39613ADAB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9063" y="4463719"/>
                  <a:ext cx="4847360" cy="461665"/>
                </a:xfrm>
                <a:prstGeom prst="rect">
                  <a:avLst/>
                </a:prstGeom>
                <a:blipFill>
                  <a:blip r:embed="rId9"/>
                  <a:stretch>
                    <a:fillRect b="-197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0C90EBD2-A620-444A-8D9D-A44E4A8DA6E3}"/>
                    </a:ext>
                  </a:extLst>
                </p:cNvPr>
                <p:cNvSpPr txBox="1"/>
                <p:nvPr/>
              </p:nvSpPr>
              <p:spPr>
                <a:xfrm>
                  <a:off x="2107693" y="5003190"/>
                  <a:ext cx="484736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𝐴𝐷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𝐶𝐹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𝐵𝐸𝐺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⟹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𝐴𝐷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𝐶𝐹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⋈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𝐵𝐸𝐺</m:t>
                            </m: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0C90EBD2-A620-444A-8D9D-A44E4A8DA6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7693" y="5003190"/>
                  <a:ext cx="4847360" cy="461665"/>
                </a:xfrm>
                <a:prstGeom prst="rect">
                  <a:avLst/>
                </a:prstGeom>
                <a:blipFill>
                  <a:blip r:embed="rId10"/>
                  <a:stretch>
                    <a:fillRect l="-279" b="-21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D08471D2-ABB0-4528-8D2F-373B673763C8}"/>
                    </a:ext>
                  </a:extLst>
                </p:cNvPr>
                <p:cNvSpPr txBox="1"/>
                <p:nvPr/>
              </p:nvSpPr>
              <p:spPr>
                <a:xfrm>
                  <a:off x="1634217" y="5554204"/>
                  <a:ext cx="268552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𝐵𝐷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𝐴𝐶𝐸𝐹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D08471D2-ABB0-4528-8D2F-373B673763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217" y="5554204"/>
                  <a:ext cx="2685527" cy="461665"/>
                </a:xfrm>
                <a:prstGeom prst="rect">
                  <a:avLst/>
                </a:prstGeom>
                <a:blipFill>
                  <a:blip r:embed="rId11"/>
                  <a:stretch>
                    <a:fillRect b="-197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5FC3704B-A422-4357-B6DE-783D24B5B0A3}"/>
                </a:ext>
              </a:extLst>
            </p:cNvPr>
            <p:cNvGrpSpPr/>
            <p:nvPr/>
          </p:nvGrpSpPr>
          <p:grpSpPr>
            <a:xfrm>
              <a:off x="978981" y="6197307"/>
              <a:ext cx="1128712" cy="292388"/>
              <a:chOff x="953775" y="5918708"/>
              <a:chExt cx="1128712" cy="292388"/>
            </a:xfrm>
          </p:grpSpPr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81D1FC4-02AC-4906-9C72-09160A55D584}"/>
                  </a:ext>
                </a:extLst>
              </p:cNvPr>
              <p:cNvCxnSpPr/>
              <p:nvPr/>
            </p:nvCxnSpPr>
            <p:spPr bwMode="auto">
              <a:xfrm>
                <a:off x="953775" y="6053934"/>
                <a:ext cx="1128712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63CADA30-7762-4903-BE5D-EF1725672004}"/>
                  </a:ext>
                </a:extLst>
              </p:cNvPr>
              <p:cNvSpPr/>
              <p:nvPr/>
            </p:nvSpPr>
            <p:spPr bwMode="auto">
              <a:xfrm>
                <a:off x="1288133" y="5918708"/>
                <a:ext cx="459995" cy="292388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3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BD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E15B95CC-F10C-48C1-B2C2-8F76BE090435}"/>
                    </a:ext>
                  </a:extLst>
                </p:cNvPr>
                <p:cNvSpPr txBox="1"/>
                <p:nvPr/>
              </p:nvSpPr>
              <p:spPr>
                <a:xfrm>
                  <a:off x="1765425" y="6093521"/>
                  <a:ext cx="240189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𝐵𝐷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𝐴𝐶𝐹𝐺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E15B95CC-F10C-48C1-B2C2-8F76BE0904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5425" y="6093521"/>
                  <a:ext cx="2401897" cy="461665"/>
                </a:xfrm>
                <a:prstGeom prst="rect">
                  <a:avLst/>
                </a:prstGeom>
                <a:blipFill>
                  <a:blip r:embed="rId12"/>
                  <a:stretch>
                    <a:fillRect b="-197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Right Brace 78">
              <a:extLst>
                <a:ext uri="{FF2B5EF4-FFF2-40B4-BE49-F238E27FC236}">
                  <a16:creationId xmlns:a16="http://schemas.microsoft.com/office/drawing/2014/main" id="{8600225D-A612-4287-A977-F70CE4B046B7}"/>
                </a:ext>
              </a:extLst>
            </p:cNvPr>
            <p:cNvSpPr/>
            <p:nvPr/>
          </p:nvSpPr>
          <p:spPr bwMode="auto">
            <a:xfrm>
              <a:off x="3830228" y="5583352"/>
              <a:ext cx="345161" cy="1069655"/>
            </a:xfrm>
            <a:prstGeom prst="rightBrac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E315C979-6932-4C79-9054-83C6397D8899}"/>
                    </a:ext>
                  </a:extLst>
                </p:cNvPr>
                <p:cNvSpPr txBox="1"/>
                <p:nvPr/>
              </p:nvSpPr>
              <p:spPr>
                <a:xfrm>
                  <a:off x="3274718" y="5803194"/>
                  <a:ext cx="5417597" cy="73866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⟹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𝐵𝐷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𝐴𝐶𝐹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⟹</m:t>
                        </m:r>
                      </m:oMath>
                    </m:oMathPara>
                  </a14:m>
                  <a:endPara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𝐵𝐷𝐺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⋈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𝐵𝐷𝐸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⋈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𝐵𝐷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𝐴𝐶𝐹</m:t>
                            </m: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E315C979-6932-4C79-9054-83C6397D88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4718" y="5803194"/>
                  <a:ext cx="5417597" cy="738664"/>
                </a:xfrm>
                <a:prstGeom prst="rect">
                  <a:avLst/>
                </a:prstGeom>
                <a:blipFill>
                  <a:blip r:embed="rId13"/>
                  <a:stretch>
                    <a:fillRect b="-41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AD6A1B56-5701-46CF-A26C-2BFE89306725}"/>
                  </a:ext>
                </a:extLst>
              </p:cNvPr>
              <p:cNvSpPr txBox="1"/>
              <p:nvPr/>
            </p:nvSpPr>
            <p:spPr>
              <a:xfrm>
                <a:off x="6817749" y="2760536"/>
                <a:ext cx="4732448" cy="830997"/>
              </a:xfrm>
              <a:prstGeom prst="rect">
                <a:avLst/>
              </a:prstGeom>
              <a:solidFill>
                <a:srgbClr val="FFC000"/>
              </a:solidFill>
              <a:ln w="41275" cmpd="thickThin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An Acyclic Schema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is</a:t>
                </a:r>
                <a:r>
                  <a:rPr lang="en-US" sz="2400" b="1" dirty="0"/>
                  <a:t> </a:t>
                </a:r>
              </a:p>
              <a:p>
                <a:pPr algn="ctr"/>
                <a:r>
                  <a:rPr lang="en-US" sz="2400" b="1" dirty="0"/>
                  <a:t>equivalent </a:t>
                </a:r>
                <a:r>
                  <a:rPr lang="en-US" sz="2400" dirty="0"/>
                  <a:t>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/>
                  <a:t> MVDs</a:t>
                </a:r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AD6A1B56-5701-46CF-A26C-2BFE89306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749" y="2760536"/>
                <a:ext cx="4732448" cy="830997"/>
              </a:xfrm>
              <a:prstGeom prst="rect">
                <a:avLst/>
              </a:prstGeom>
              <a:blipFill>
                <a:blip r:embed="rId14"/>
                <a:stretch>
                  <a:fillRect t="-2797" b="-13287"/>
                </a:stretch>
              </a:blipFill>
              <a:ln w="41275" cmpd="thickThin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2588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/>
      <p:bldP spid="142" grpId="1"/>
      <p:bldP spid="8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71194-FBEE-43D5-B506-9E811F86A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Acyclic schemes are better than others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4746C8-23C0-41C1-A05D-CBF4A6311D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2B14FDF-A601-40B4-86F5-0ACA7782C73F}" type="slidenum">
              <a:rPr lang="en-US" altLang="he-IL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he-IL">
              <a:solidFill>
                <a:srgbClr val="000000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CBE2987-7B3B-4444-B2F8-8361A4658E37}"/>
              </a:ext>
            </a:extLst>
          </p:cNvPr>
          <p:cNvGrpSpPr/>
          <p:nvPr/>
        </p:nvGrpSpPr>
        <p:grpSpPr>
          <a:xfrm>
            <a:off x="337030" y="994655"/>
            <a:ext cx="2935272" cy="2639065"/>
            <a:chOff x="224479" y="1203655"/>
            <a:chExt cx="2935272" cy="26390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835C0BA5-B176-497F-8C5E-9A1BDB69F14D}"/>
                    </a:ext>
                  </a:extLst>
                </p:cNvPr>
                <p:cNvSpPr/>
                <p:nvPr/>
              </p:nvSpPr>
              <p:spPr bwMode="auto">
                <a:xfrm>
                  <a:off x="224479" y="1203655"/>
                  <a:ext cx="1089285" cy="562630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𝐵𝐷𝐺</m:t>
                        </m:r>
                      </m:oMath>
                    </m:oMathPara>
                  </a14:m>
                  <a:endParaRPr kumimoji="0" 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835C0BA5-B176-497F-8C5E-9A1BDB69F1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4479" y="1203655"/>
                  <a:ext cx="1089285" cy="56263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87CB3693-C290-4FD2-A785-463041C19268}"/>
                    </a:ext>
                  </a:extLst>
                </p:cNvPr>
                <p:cNvSpPr/>
                <p:nvPr/>
              </p:nvSpPr>
              <p:spPr bwMode="auto">
                <a:xfrm>
                  <a:off x="2003922" y="1203655"/>
                  <a:ext cx="1089285" cy="562630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𝐵𝐷𝐸</m:t>
                        </m:r>
                      </m:oMath>
                    </m:oMathPara>
                  </a14:m>
                  <a:endParaRPr kumimoji="0" 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87CB3693-C290-4FD2-A785-463041C192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03922" y="1203655"/>
                  <a:ext cx="1089285" cy="56263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6C1A690B-2935-44A0-85B8-096297467A34}"/>
                    </a:ext>
                  </a:extLst>
                </p:cNvPr>
                <p:cNvSpPr/>
                <p:nvPr/>
              </p:nvSpPr>
              <p:spPr bwMode="auto">
                <a:xfrm>
                  <a:off x="1173107" y="2148547"/>
                  <a:ext cx="1083964" cy="562630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𝐴𝐵𝐷</m:t>
                        </m:r>
                      </m:oMath>
                    </m:oMathPara>
                  </a14:m>
                  <a:endParaRPr kumimoji="0" 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6C1A690B-2935-44A0-85B8-096297467A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73107" y="2148547"/>
                  <a:ext cx="1083964" cy="56263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2452072F-9041-45D3-AE39-49F3A5E3D77E}"/>
                    </a:ext>
                  </a:extLst>
                </p:cNvPr>
                <p:cNvSpPr/>
                <p:nvPr/>
              </p:nvSpPr>
              <p:spPr bwMode="auto">
                <a:xfrm>
                  <a:off x="2098328" y="3047345"/>
                  <a:ext cx="1061423" cy="562630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𝐴𝐶𝐷</m:t>
                        </m:r>
                      </m:oMath>
                    </m:oMathPara>
                  </a14:m>
                  <a:endParaRPr kumimoji="0" 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2452072F-9041-45D3-AE39-49F3A5E3D7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98328" y="3047345"/>
                  <a:ext cx="1061423" cy="56263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CC1C7268-6908-4EFD-941C-B4FC40E1DEFA}"/>
                    </a:ext>
                  </a:extLst>
                </p:cNvPr>
                <p:cNvSpPr/>
                <p:nvPr/>
              </p:nvSpPr>
              <p:spPr bwMode="auto">
                <a:xfrm>
                  <a:off x="337082" y="3280090"/>
                  <a:ext cx="807970" cy="562630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𝐶𝐹</m:t>
                        </m:r>
                      </m:oMath>
                    </m:oMathPara>
                  </a14:m>
                  <a:endParaRPr kumimoji="0" 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CC1C7268-6908-4EFD-941C-B4FC40E1DE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37082" y="3280090"/>
                  <a:ext cx="807970" cy="56263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B6AE6C8-7101-4C78-810E-4CF7470114BD}"/>
                </a:ext>
              </a:extLst>
            </p:cNvPr>
            <p:cNvCxnSpPr>
              <a:stCxn id="5" idx="4"/>
              <a:endCxn id="7" idx="1"/>
            </p:cNvCxnSpPr>
            <p:nvPr/>
          </p:nvCxnSpPr>
          <p:spPr bwMode="auto">
            <a:xfrm>
              <a:off x="769122" y="1766285"/>
              <a:ext cx="562728" cy="46465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3084E39-79CC-40B1-AEE2-F13B925EB0AF}"/>
                </a:ext>
              </a:extLst>
            </p:cNvPr>
            <p:cNvCxnSpPr>
              <a:stCxn id="7" idx="7"/>
              <a:endCxn id="6" idx="4"/>
            </p:cNvCxnSpPr>
            <p:nvPr/>
          </p:nvCxnSpPr>
          <p:spPr bwMode="auto">
            <a:xfrm flipV="1">
              <a:off x="2098328" y="1766285"/>
              <a:ext cx="450237" cy="46465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8AD33DD-94D2-421B-A54D-56ECA1B047E4}"/>
                </a:ext>
              </a:extLst>
            </p:cNvPr>
            <p:cNvSpPr/>
            <p:nvPr/>
          </p:nvSpPr>
          <p:spPr bwMode="auto">
            <a:xfrm>
              <a:off x="813205" y="1860208"/>
              <a:ext cx="474562" cy="29238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6020202030204" pitchFamily="34" charset="0"/>
                  <a:cs typeface="Arial" panose="020B0604020202020204" pitchFamily="34" charset="0"/>
                </a:rPr>
                <a:t>BD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C2A0113-18C8-4BD2-906E-B7A4BEBBB680}"/>
                </a:ext>
              </a:extLst>
            </p:cNvPr>
            <p:cNvSpPr/>
            <p:nvPr/>
          </p:nvSpPr>
          <p:spPr bwMode="auto">
            <a:xfrm>
              <a:off x="2086165" y="1851345"/>
              <a:ext cx="474562" cy="29238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6020202030204" pitchFamily="34" charset="0"/>
                  <a:cs typeface="Arial" panose="020B0604020202020204" pitchFamily="34" charset="0"/>
                </a:rPr>
                <a:t>BD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BC8593D-2FF5-4935-8857-DC5CBC5360DE}"/>
                </a:ext>
              </a:extLst>
            </p:cNvPr>
            <p:cNvCxnSpPr>
              <a:stCxn id="7" idx="5"/>
              <a:endCxn id="8" idx="1"/>
            </p:cNvCxnSpPr>
            <p:nvPr/>
          </p:nvCxnSpPr>
          <p:spPr bwMode="auto">
            <a:xfrm>
              <a:off x="2098328" y="2628782"/>
              <a:ext cx="155442" cy="50095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53EBC07-0DAD-4CB7-ACB4-E877BDF15B9B}"/>
                </a:ext>
              </a:extLst>
            </p:cNvPr>
            <p:cNvSpPr/>
            <p:nvPr/>
          </p:nvSpPr>
          <p:spPr bwMode="auto">
            <a:xfrm>
              <a:off x="1938768" y="2754957"/>
              <a:ext cx="474562" cy="29238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300" dirty="0">
                  <a:latin typeface="Arial Narrow" panose="020B0606020202030204" pitchFamily="34" charset="0"/>
                  <a:cs typeface="Arial" panose="020B0604020202020204" pitchFamily="34" charset="0"/>
                </a:rPr>
                <a:t>A</a:t>
              </a:r>
              <a:r>
                <a:rPr kumimoji="0" lang="en-US" sz="13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6020202030204" pitchFamily="34" charset="0"/>
                  <a:cs typeface="Arial" panose="020B0604020202020204" pitchFamily="34" charset="0"/>
                </a:rPr>
                <a:t>D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FDCA968-B5FA-4761-AC60-3B8F08B141FB}"/>
                </a:ext>
              </a:extLst>
            </p:cNvPr>
            <p:cNvCxnSpPr>
              <a:stCxn id="9" idx="6"/>
              <a:endCxn id="8" idx="2"/>
            </p:cNvCxnSpPr>
            <p:nvPr/>
          </p:nvCxnSpPr>
          <p:spPr bwMode="auto">
            <a:xfrm flipV="1">
              <a:off x="1145052" y="3328660"/>
              <a:ext cx="953276" cy="23274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37F014-BD0F-4A70-B431-6D6917C13200}"/>
                </a:ext>
              </a:extLst>
            </p:cNvPr>
            <p:cNvSpPr/>
            <p:nvPr/>
          </p:nvSpPr>
          <p:spPr bwMode="auto">
            <a:xfrm>
              <a:off x="1481751" y="3317587"/>
              <a:ext cx="270076" cy="29238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D8D71AB-31F5-49C2-A20E-5184B0C85B9F}"/>
              </a:ext>
            </a:extLst>
          </p:cNvPr>
          <p:cNvGrpSpPr/>
          <p:nvPr/>
        </p:nvGrpSpPr>
        <p:grpSpPr>
          <a:xfrm>
            <a:off x="8711792" y="4211686"/>
            <a:ext cx="3174745" cy="2526246"/>
            <a:chOff x="4799076" y="1014244"/>
            <a:chExt cx="3174745" cy="25262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8F646F1-EFCB-46A6-80A3-DF0B6D023855}"/>
                    </a:ext>
                  </a:extLst>
                </p:cNvPr>
                <p:cNvSpPr/>
                <p:nvPr/>
              </p:nvSpPr>
              <p:spPr bwMode="auto">
                <a:xfrm>
                  <a:off x="5006715" y="1014244"/>
                  <a:ext cx="1089285" cy="562630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𝐵𝐷𝐺</m:t>
                        </m:r>
                      </m:oMath>
                    </m:oMathPara>
                  </a14:m>
                  <a:endParaRPr kumimoji="0" 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8F646F1-EFCB-46A6-80A3-DF0B6D0238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006715" y="1014244"/>
                  <a:ext cx="1089285" cy="56263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2E29BFE6-5726-42DC-A137-308A1F9F9735}"/>
                    </a:ext>
                  </a:extLst>
                </p:cNvPr>
                <p:cNvSpPr/>
                <p:nvPr/>
              </p:nvSpPr>
              <p:spPr bwMode="auto">
                <a:xfrm>
                  <a:off x="6884536" y="1014244"/>
                  <a:ext cx="1089285" cy="562630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𝐵𝐷𝐸</m:t>
                        </m:r>
                      </m:oMath>
                    </m:oMathPara>
                  </a14:m>
                  <a:endParaRPr kumimoji="0" 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2E29BFE6-5726-42DC-A137-308A1F9F97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884536" y="1014244"/>
                  <a:ext cx="1089285" cy="56263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7D29E119-B12D-4949-98FE-E979609EF83D}"/>
                    </a:ext>
                  </a:extLst>
                </p:cNvPr>
                <p:cNvSpPr/>
                <p:nvPr/>
              </p:nvSpPr>
              <p:spPr bwMode="auto">
                <a:xfrm>
                  <a:off x="5915845" y="1996052"/>
                  <a:ext cx="1070439" cy="562630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𝐵𝐶𝐷</m:t>
                        </m:r>
                      </m:oMath>
                    </m:oMathPara>
                  </a14:m>
                  <a:endParaRPr kumimoji="0" 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7D29E119-B12D-4949-98FE-E979609EF8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15845" y="1996052"/>
                  <a:ext cx="1070439" cy="56263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B3ABB6BA-966E-4536-96AC-E21E8396A6AD}"/>
                    </a:ext>
                  </a:extLst>
                </p:cNvPr>
                <p:cNvSpPr/>
                <p:nvPr/>
              </p:nvSpPr>
              <p:spPr bwMode="auto">
                <a:xfrm>
                  <a:off x="6602740" y="2977860"/>
                  <a:ext cx="1053219" cy="562630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𝐴𝐵𝐶</m:t>
                        </m:r>
                      </m:oMath>
                    </m:oMathPara>
                  </a14:m>
                  <a:endParaRPr kumimoji="0" 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B3ABB6BA-966E-4536-96AC-E21E8396A6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602740" y="2977860"/>
                  <a:ext cx="1053219" cy="56263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C7980B62-9FCA-4A36-ACC1-A365EA2CF590}"/>
                    </a:ext>
                  </a:extLst>
                </p:cNvPr>
                <p:cNvSpPr/>
                <p:nvPr/>
              </p:nvSpPr>
              <p:spPr bwMode="auto">
                <a:xfrm>
                  <a:off x="4799076" y="2878178"/>
                  <a:ext cx="807970" cy="562630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𝐶𝐹</m:t>
                        </m:r>
                      </m:oMath>
                    </m:oMathPara>
                  </a14:m>
                  <a:endParaRPr kumimoji="0" 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C7980B62-9FCA-4A36-ACC1-A365EA2CF5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99076" y="2878178"/>
                  <a:ext cx="807970" cy="56263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6A1D430-956E-45A1-B1F7-72FED7BE4A80}"/>
                </a:ext>
              </a:extLst>
            </p:cNvPr>
            <p:cNvCxnSpPr>
              <a:stCxn id="25" idx="4"/>
              <a:endCxn id="27" idx="1"/>
            </p:cNvCxnSpPr>
            <p:nvPr/>
          </p:nvCxnSpPr>
          <p:spPr bwMode="auto">
            <a:xfrm>
              <a:off x="5551358" y="1576874"/>
              <a:ext cx="521249" cy="50157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5828382-F474-4CFE-8C1B-1320AA6E1F18}"/>
                </a:ext>
              </a:extLst>
            </p:cNvPr>
            <p:cNvCxnSpPr>
              <a:stCxn id="27" idx="7"/>
              <a:endCxn id="26" idx="4"/>
            </p:cNvCxnSpPr>
            <p:nvPr/>
          </p:nvCxnSpPr>
          <p:spPr bwMode="auto">
            <a:xfrm flipV="1">
              <a:off x="6829522" y="1576874"/>
              <a:ext cx="599657" cy="50157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2EA203D-B3F3-444F-AB48-368D34EC2C31}"/>
                </a:ext>
              </a:extLst>
            </p:cNvPr>
            <p:cNvSpPr/>
            <p:nvPr/>
          </p:nvSpPr>
          <p:spPr bwMode="auto">
            <a:xfrm>
              <a:off x="6892069" y="1681466"/>
              <a:ext cx="474562" cy="29238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6020202030204" pitchFamily="34" charset="0"/>
                  <a:cs typeface="Arial" panose="020B0604020202020204" pitchFamily="34" charset="0"/>
                </a:rPr>
                <a:t>BD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F80DB30-5A91-4AB8-8649-EF3DBCB9B676}"/>
                </a:ext>
              </a:extLst>
            </p:cNvPr>
            <p:cNvSpPr/>
            <p:nvPr/>
          </p:nvSpPr>
          <p:spPr bwMode="auto">
            <a:xfrm>
              <a:off x="5609276" y="1692565"/>
              <a:ext cx="474562" cy="29238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6020202030204" pitchFamily="34" charset="0"/>
                  <a:cs typeface="Arial" panose="020B0604020202020204" pitchFamily="34" charset="0"/>
                </a:rPr>
                <a:t>BD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E61B872-12DB-437D-89ED-E8395562163F}"/>
                </a:ext>
              </a:extLst>
            </p:cNvPr>
            <p:cNvCxnSpPr>
              <a:stCxn id="27" idx="4"/>
              <a:endCxn id="28" idx="0"/>
            </p:cNvCxnSpPr>
            <p:nvPr/>
          </p:nvCxnSpPr>
          <p:spPr bwMode="auto">
            <a:xfrm>
              <a:off x="6451065" y="2558682"/>
              <a:ext cx="678285" cy="41917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0846F5E-0436-48DB-9708-4013F1E6482B}"/>
                </a:ext>
              </a:extLst>
            </p:cNvPr>
            <p:cNvSpPr/>
            <p:nvPr/>
          </p:nvSpPr>
          <p:spPr bwMode="auto">
            <a:xfrm>
              <a:off x="6602740" y="2641077"/>
              <a:ext cx="474562" cy="29238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6020202030204" pitchFamily="34" charset="0"/>
                  <a:cs typeface="Arial" panose="020B0604020202020204" pitchFamily="34" charset="0"/>
                </a:rPr>
                <a:t>BC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E077868-AD9F-40F6-B48C-D18A2C35E248}"/>
                </a:ext>
              </a:extLst>
            </p:cNvPr>
            <p:cNvCxnSpPr>
              <a:stCxn id="29" idx="7"/>
              <a:endCxn id="27" idx="3"/>
            </p:cNvCxnSpPr>
            <p:nvPr/>
          </p:nvCxnSpPr>
          <p:spPr bwMode="auto">
            <a:xfrm flipV="1">
              <a:off x="5488722" y="2476287"/>
              <a:ext cx="583885" cy="48428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FA328BB-39AF-4EB5-A1EB-89A75039A060}"/>
                </a:ext>
              </a:extLst>
            </p:cNvPr>
            <p:cNvSpPr/>
            <p:nvPr/>
          </p:nvSpPr>
          <p:spPr bwMode="auto">
            <a:xfrm>
              <a:off x="5654380" y="2558682"/>
              <a:ext cx="270076" cy="29238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34CD6C0-3CEF-4BA4-9A2F-EEF78A580D40}"/>
              </a:ext>
            </a:extLst>
          </p:cNvPr>
          <p:cNvGrpSpPr/>
          <p:nvPr/>
        </p:nvGrpSpPr>
        <p:grpSpPr>
          <a:xfrm>
            <a:off x="4887429" y="1037863"/>
            <a:ext cx="2935272" cy="2639065"/>
            <a:chOff x="4081403" y="1151034"/>
            <a:chExt cx="2935272" cy="26390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16D0FC4A-CBA9-414F-809F-70D03C27C2B3}"/>
                    </a:ext>
                  </a:extLst>
                </p:cNvPr>
                <p:cNvSpPr/>
                <p:nvPr/>
              </p:nvSpPr>
              <p:spPr bwMode="auto">
                <a:xfrm>
                  <a:off x="4081403" y="1151034"/>
                  <a:ext cx="1329207" cy="562630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𝐵𝐷𝐸𝐺</m:t>
                        </m:r>
                      </m:oMath>
                    </m:oMathPara>
                  </a14:m>
                  <a:endParaRPr kumimoji="0" 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16D0FC4A-CBA9-414F-809F-70D03C27C2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081403" y="1151034"/>
                  <a:ext cx="1329207" cy="562630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B1AF2336-487B-4813-9A04-C6D9D4AFD643}"/>
                    </a:ext>
                  </a:extLst>
                </p:cNvPr>
                <p:cNvSpPr/>
                <p:nvPr/>
              </p:nvSpPr>
              <p:spPr bwMode="auto">
                <a:xfrm>
                  <a:off x="5030031" y="2095926"/>
                  <a:ext cx="1083964" cy="562630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𝐴𝐵𝐷</m:t>
                        </m:r>
                      </m:oMath>
                    </m:oMathPara>
                  </a14:m>
                  <a:endParaRPr kumimoji="0" 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B1AF2336-487B-4813-9A04-C6D9D4AFD6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030031" y="2095926"/>
                  <a:ext cx="1083964" cy="562630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2459E38F-6645-4507-82DD-FC6ED888A9AC}"/>
                    </a:ext>
                  </a:extLst>
                </p:cNvPr>
                <p:cNvSpPr/>
                <p:nvPr/>
              </p:nvSpPr>
              <p:spPr bwMode="auto">
                <a:xfrm>
                  <a:off x="5955252" y="2994724"/>
                  <a:ext cx="1061423" cy="562630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𝐴𝐶𝐷</m:t>
                        </m:r>
                      </m:oMath>
                    </m:oMathPara>
                  </a14:m>
                  <a:endParaRPr kumimoji="0" 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2459E38F-6645-4507-82DD-FC6ED888A9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55252" y="2994724"/>
                  <a:ext cx="1061423" cy="562630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D250C6B7-F672-4E56-B398-EBD8EFB1409D}"/>
                    </a:ext>
                  </a:extLst>
                </p:cNvPr>
                <p:cNvSpPr/>
                <p:nvPr/>
              </p:nvSpPr>
              <p:spPr bwMode="auto">
                <a:xfrm>
                  <a:off x="4194006" y="3227469"/>
                  <a:ext cx="807970" cy="562630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𝐶𝐹</m:t>
                        </m:r>
                      </m:oMath>
                    </m:oMathPara>
                  </a14:m>
                  <a:endParaRPr kumimoji="0" 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D250C6B7-F672-4E56-B398-EBD8EFB140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94006" y="3227469"/>
                  <a:ext cx="807970" cy="56263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834CE87-D934-44CD-92D2-EF81C7F780F2}"/>
                </a:ext>
              </a:extLst>
            </p:cNvPr>
            <p:cNvCxnSpPr>
              <a:cxnSpLocks/>
              <a:stCxn id="47" idx="4"/>
              <a:endCxn id="49" idx="1"/>
            </p:cNvCxnSpPr>
            <p:nvPr/>
          </p:nvCxnSpPr>
          <p:spPr bwMode="auto">
            <a:xfrm>
              <a:off x="4746007" y="1713664"/>
              <a:ext cx="442767" cy="46465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6B40739-125B-44B8-8FE8-B0D0A7DD45D1}"/>
                </a:ext>
              </a:extLst>
            </p:cNvPr>
            <p:cNvSpPr/>
            <p:nvPr/>
          </p:nvSpPr>
          <p:spPr bwMode="auto">
            <a:xfrm>
              <a:off x="4670129" y="1807587"/>
              <a:ext cx="474562" cy="29238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6020202030204" pitchFamily="34" charset="0"/>
                  <a:cs typeface="Arial" panose="020B0604020202020204" pitchFamily="34" charset="0"/>
                </a:rPr>
                <a:t>BD</a:t>
              </a: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A5E13D4-6041-4766-BC9E-4F3E2C3E4922}"/>
                </a:ext>
              </a:extLst>
            </p:cNvPr>
            <p:cNvCxnSpPr>
              <a:stCxn id="49" idx="5"/>
              <a:endCxn id="50" idx="1"/>
            </p:cNvCxnSpPr>
            <p:nvPr/>
          </p:nvCxnSpPr>
          <p:spPr bwMode="auto">
            <a:xfrm>
              <a:off x="5955252" y="2576161"/>
              <a:ext cx="155442" cy="50095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C13769D-0D11-4804-8860-8B85176D80DA}"/>
                </a:ext>
              </a:extLst>
            </p:cNvPr>
            <p:cNvSpPr/>
            <p:nvPr/>
          </p:nvSpPr>
          <p:spPr bwMode="auto">
            <a:xfrm>
              <a:off x="5795692" y="2702336"/>
              <a:ext cx="474562" cy="29238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300" dirty="0">
                  <a:latin typeface="Arial Narrow" panose="020B0606020202030204" pitchFamily="34" charset="0"/>
                  <a:cs typeface="Arial" panose="020B0604020202020204" pitchFamily="34" charset="0"/>
                </a:rPr>
                <a:t>A</a:t>
              </a:r>
              <a:r>
                <a:rPr kumimoji="0" lang="en-US" sz="13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6020202030204" pitchFamily="34" charset="0"/>
                  <a:cs typeface="Arial" panose="020B0604020202020204" pitchFamily="34" charset="0"/>
                </a:rPr>
                <a:t>D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8A25F06-5192-4F2C-BDE5-DB826F830BDF}"/>
                </a:ext>
              </a:extLst>
            </p:cNvPr>
            <p:cNvCxnSpPr>
              <a:stCxn id="51" idx="6"/>
              <a:endCxn id="50" idx="2"/>
            </p:cNvCxnSpPr>
            <p:nvPr/>
          </p:nvCxnSpPr>
          <p:spPr bwMode="auto">
            <a:xfrm flipV="1">
              <a:off x="5001976" y="3276039"/>
              <a:ext cx="953276" cy="23274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3745C4C-5C38-4B94-8F7A-2A759B97BA0E}"/>
                </a:ext>
              </a:extLst>
            </p:cNvPr>
            <p:cNvSpPr/>
            <p:nvPr/>
          </p:nvSpPr>
          <p:spPr bwMode="auto">
            <a:xfrm>
              <a:off x="5338675" y="3264966"/>
              <a:ext cx="270076" cy="29238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CD1509B-4AD0-4597-A553-AF1C4CA0EA5E}"/>
              </a:ext>
            </a:extLst>
          </p:cNvPr>
          <p:cNvGrpSpPr/>
          <p:nvPr/>
        </p:nvGrpSpPr>
        <p:grpSpPr>
          <a:xfrm>
            <a:off x="8441457" y="869048"/>
            <a:ext cx="2967106" cy="2526246"/>
            <a:chOff x="5006715" y="1014244"/>
            <a:chExt cx="2967106" cy="25262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151C0D48-B00C-489D-BF0B-489778DF4B56}"/>
                    </a:ext>
                  </a:extLst>
                </p:cNvPr>
                <p:cNvSpPr/>
                <p:nvPr/>
              </p:nvSpPr>
              <p:spPr bwMode="auto">
                <a:xfrm>
                  <a:off x="5006715" y="1014244"/>
                  <a:ext cx="1089285" cy="562630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𝐵𝐷𝐺</m:t>
                        </m:r>
                      </m:oMath>
                    </m:oMathPara>
                  </a14:m>
                  <a:endParaRPr kumimoji="0" 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151C0D48-B00C-489D-BF0B-489778DF4B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006715" y="1014244"/>
                  <a:ext cx="1089285" cy="56263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BF2AF75D-E15E-45DC-8B50-6A28D78C616A}"/>
                    </a:ext>
                  </a:extLst>
                </p:cNvPr>
                <p:cNvSpPr/>
                <p:nvPr/>
              </p:nvSpPr>
              <p:spPr bwMode="auto">
                <a:xfrm>
                  <a:off x="6884536" y="1014244"/>
                  <a:ext cx="1089285" cy="562630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𝐵𝐷𝐸</m:t>
                        </m:r>
                      </m:oMath>
                    </m:oMathPara>
                  </a14:m>
                  <a:endParaRPr kumimoji="0" 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BF2AF75D-E15E-45DC-8B50-6A28D78C61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884536" y="1014244"/>
                  <a:ext cx="1089285" cy="562630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DF2829F4-D610-4DAA-8849-82577A112970}"/>
                    </a:ext>
                  </a:extLst>
                </p:cNvPr>
                <p:cNvSpPr/>
                <p:nvPr/>
              </p:nvSpPr>
              <p:spPr bwMode="auto">
                <a:xfrm>
                  <a:off x="5803634" y="1996052"/>
                  <a:ext cx="1294861" cy="562630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𝐵𝐶𝐷𝐹</m:t>
                        </m:r>
                      </m:oMath>
                    </m:oMathPara>
                  </a14:m>
                  <a:endParaRPr kumimoji="0" 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DF2829F4-D610-4DAA-8849-82577A1129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803634" y="1996052"/>
                  <a:ext cx="1294861" cy="562630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092E062A-27A3-4C89-92E2-DABC03E8A3BF}"/>
                    </a:ext>
                  </a:extLst>
                </p:cNvPr>
                <p:cNvSpPr/>
                <p:nvPr/>
              </p:nvSpPr>
              <p:spPr bwMode="auto">
                <a:xfrm>
                  <a:off x="6602740" y="2977860"/>
                  <a:ext cx="1053219" cy="562630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𝐴𝐵𝐶</m:t>
                        </m:r>
                      </m:oMath>
                    </m:oMathPara>
                  </a14:m>
                  <a:endParaRPr kumimoji="0" 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092E062A-27A3-4C89-92E2-DABC03E8A3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602740" y="2977860"/>
                  <a:ext cx="1053219" cy="562630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0380D08-C8B1-474F-AC27-3256341E8043}"/>
                </a:ext>
              </a:extLst>
            </p:cNvPr>
            <p:cNvCxnSpPr>
              <a:stCxn id="62" idx="4"/>
              <a:endCxn id="64" idx="1"/>
            </p:cNvCxnSpPr>
            <p:nvPr/>
          </p:nvCxnSpPr>
          <p:spPr bwMode="auto">
            <a:xfrm>
              <a:off x="5551358" y="1576874"/>
              <a:ext cx="441904" cy="50157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6D0E1E-962F-4EF5-9BC3-313A0314AB82}"/>
                </a:ext>
              </a:extLst>
            </p:cNvPr>
            <p:cNvCxnSpPr>
              <a:stCxn id="64" idx="7"/>
              <a:endCxn id="63" idx="4"/>
            </p:cNvCxnSpPr>
            <p:nvPr/>
          </p:nvCxnSpPr>
          <p:spPr bwMode="auto">
            <a:xfrm flipV="1">
              <a:off x="6908867" y="1576874"/>
              <a:ext cx="520312" cy="50157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6D2EAFC-C347-4605-A874-32FA8641366F}"/>
                </a:ext>
              </a:extLst>
            </p:cNvPr>
            <p:cNvSpPr/>
            <p:nvPr/>
          </p:nvSpPr>
          <p:spPr bwMode="auto">
            <a:xfrm>
              <a:off x="6892069" y="1681466"/>
              <a:ext cx="474562" cy="29238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6020202030204" pitchFamily="34" charset="0"/>
                  <a:cs typeface="Arial" panose="020B0604020202020204" pitchFamily="34" charset="0"/>
                </a:rPr>
                <a:t>BD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04D8945-23C0-4808-8DCA-93AB657562C5}"/>
                </a:ext>
              </a:extLst>
            </p:cNvPr>
            <p:cNvSpPr/>
            <p:nvPr/>
          </p:nvSpPr>
          <p:spPr bwMode="auto">
            <a:xfrm>
              <a:off x="5609276" y="1692565"/>
              <a:ext cx="474562" cy="29238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6020202030204" pitchFamily="34" charset="0"/>
                  <a:cs typeface="Arial" panose="020B0604020202020204" pitchFamily="34" charset="0"/>
                </a:rPr>
                <a:t>BD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FF9A324-CF08-4FE9-9017-0EEBE22FD478}"/>
                </a:ext>
              </a:extLst>
            </p:cNvPr>
            <p:cNvCxnSpPr>
              <a:stCxn id="64" idx="4"/>
              <a:endCxn id="65" idx="0"/>
            </p:cNvCxnSpPr>
            <p:nvPr/>
          </p:nvCxnSpPr>
          <p:spPr bwMode="auto">
            <a:xfrm>
              <a:off x="6451065" y="2558682"/>
              <a:ext cx="678285" cy="41917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56879B9-C0FC-425D-83F8-65DF69498419}"/>
                </a:ext>
              </a:extLst>
            </p:cNvPr>
            <p:cNvSpPr/>
            <p:nvPr/>
          </p:nvSpPr>
          <p:spPr bwMode="auto">
            <a:xfrm>
              <a:off x="6602740" y="2641077"/>
              <a:ext cx="474562" cy="29238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6020202030204" pitchFamily="34" charset="0"/>
                  <a:cs typeface="Arial" panose="020B0604020202020204" pitchFamily="34" charset="0"/>
                </a:rPr>
                <a:t>BC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A4229C2-E74C-4266-9080-F5A4778FEA1C}"/>
              </a:ext>
            </a:extLst>
          </p:cNvPr>
          <p:cNvGrpSpPr/>
          <p:nvPr/>
        </p:nvGrpSpPr>
        <p:grpSpPr>
          <a:xfrm>
            <a:off x="622155" y="4145142"/>
            <a:ext cx="2936502" cy="2639065"/>
            <a:chOff x="223249" y="1203655"/>
            <a:chExt cx="2936502" cy="26390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09045A75-D2D4-44BF-9224-F6CA96F1586E}"/>
                    </a:ext>
                  </a:extLst>
                </p:cNvPr>
                <p:cNvSpPr/>
                <p:nvPr/>
              </p:nvSpPr>
              <p:spPr bwMode="auto">
                <a:xfrm>
                  <a:off x="224479" y="1203655"/>
                  <a:ext cx="1089285" cy="562630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𝐵𝐷𝐺</m:t>
                        </m:r>
                      </m:oMath>
                    </m:oMathPara>
                  </a14:m>
                  <a:endParaRPr kumimoji="0" 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09045A75-D2D4-44BF-9224-F6CA96F158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4479" y="1203655"/>
                  <a:ext cx="1089285" cy="562630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127580E5-8D5F-44F2-BB26-FCAF7B7E7E52}"/>
                    </a:ext>
                  </a:extLst>
                </p:cNvPr>
                <p:cNvSpPr/>
                <p:nvPr/>
              </p:nvSpPr>
              <p:spPr bwMode="auto">
                <a:xfrm>
                  <a:off x="2003922" y="1203655"/>
                  <a:ext cx="1089285" cy="562630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𝐵𝐷𝐸</m:t>
                        </m:r>
                      </m:oMath>
                    </m:oMathPara>
                  </a14:m>
                  <a:endParaRPr kumimoji="0" 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127580E5-8D5F-44F2-BB26-FCAF7B7E7E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03922" y="1203655"/>
                  <a:ext cx="1089285" cy="562630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B0E22C83-6534-4316-8AC0-0FBDF5108F81}"/>
                    </a:ext>
                  </a:extLst>
                </p:cNvPr>
                <p:cNvSpPr/>
                <p:nvPr/>
              </p:nvSpPr>
              <p:spPr bwMode="auto">
                <a:xfrm>
                  <a:off x="1173107" y="2148547"/>
                  <a:ext cx="1083964" cy="562630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𝐴𝐵𝐷</m:t>
                        </m:r>
                      </m:oMath>
                    </m:oMathPara>
                  </a14:m>
                  <a:endParaRPr kumimoji="0" 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B0E22C83-6534-4316-8AC0-0FBDF5108F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73107" y="2148547"/>
                  <a:ext cx="1083964" cy="562630"/>
                </a:xfrm>
                <a:prstGeom prst="ellipse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BC2C19C0-029A-4B5C-9D66-0ABC30927855}"/>
                    </a:ext>
                  </a:extLst>
                </p:cNvPr>
                <p:cNvSpPr/>
                <p:nvPr/>
              </p:nvSpPr>
              <p:spPr bwMode="auto">
                <a:xfrm>
                  <a:off x="2098328" y="3047345"/>
                  <a:ext cx="1061423" cy="562630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𝐴𝐶𝐷</m:t>
                        </m:r>
                      </m:oMath>
                    </m:oMathPara>
                  </a14:m>
                  <a:endParaRPr kumimoji="0" 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BC2C19C0-029A-4B5C-9D66-0ABC309278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98328" y="3047345"/>
                  <a:ext cx="1061423" cy="562630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88CA30AD-5C0B-4A20-9AC2-2DB416A54945}"/>
                    </a:ext>
                  </a:extLst>
                </p:cNvPr>
                <p:cNvSpPr/>
                <p:nvPr/>
              </p:nvSpPr>
              <p:spPr bwMode="auto">
                <a:xfrm>
                  <a:off x="223249" y="3280090"/>
                  <a:ext cx="1035636" cy="562630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𝐴𝐶𝐹</m:t>
                        </m:r>
                      </m:oMath>
                    </m:oMathPara>
                  </a14:m>
                  <a:endParaRPr kumimoji="0" 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88CA30AD-5C0B-4A20-9AC2-2DB416A549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3249" y="3280090"/>
                  <a:ext cx="1035636" cy="562630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8A2FE22-7E40-4367-977A-1AEB70D35A47}"/>
                </a:ext>
              </a:extLst>
            </p:cNvPr>
            <p:cNvCxnSpPr>
              <a:stCxn id="91" idx="4"/>
              <a:endCxn id="93" idx="1"/>
            </p:cNvCxnSpPr>
            <p:nvPr/>
          </p:nvCxnSpPr>
          <p:spPr bwMode="auto">
            <a:xfrm>
              <a:off x="769122" y="1766285"/>
              <a:ext cx="562728" cy="46465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D377C956-DA78-4EE2-9FEC-EEAE78DEE9CE}"/>
                </a:ext>
              </a:extLst>
            </p:cNvPr>
            <p:cNvCxnSpPr>
              <a:stCxn id="93" idx="7"/>
              <a:endCxn id="92" idx="4"/>
            </p:cNvCxnSpPr>
            <p:nvPr/>
          </p:nvCxnSpPr>
          <p:spPr bwMode="auto">
            <a:xfrm flipV="1">
              <a:off x="2098328" y="1766285"/>
              <a:ext cx="450237" cy="46465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094F52E-FCA9-4F1C-8F49-1A799B3E84E2}"/>
                </a:ext>
              </a:extLst>
            </p:cNvPr>
            <p:cNvSpPr/>
            <p:nvPr/>
          </p:nvSpPr>
          <p:spPr bwMode="auto">
            <a:xfrm>
              <a:off x="813205" y="1860208"/>
              <a:ext cx="474562" cy="29238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6020202030204" pitchFamily="34" charset="0"/>
                  <a:cs typeface="Arial" panose="020B0604020202020204" pitchFamily="34" charset="0"/>
                </a:rPr>
                <a:t>BD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905051AE-85EE-4C4C-9ECB-DC2DB0645CC2}"/>
                </a:ext>
              </a:extLst>
            </p:cNvPr>
            <p:cNvSpPr/>
            <p:nvPr/>
          </p:nvSpPr>
          <p:spPr bwMode="auto">
            <a:xfrm>
              <a:off x="2086165" y="1851345"/>
              <a:ext cx="474562" cy="29238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6020202030204" pitchFamily="34" charset="0"/>
                  <a:cs typeface="Arial" panose="020B0604020202020204" pitchFamily="34" charset="0"/>
                </a:rPr>
                <a:t>BD</a:t>
              </a:r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DD984BA-6527-4177-8718-D59B80F837BB}"/>
                </a:ext>
              </a:extLst>
            </p:cNvPr>
            <p:cNvCxnSpPr>
              <a:stCxn id="93" idx="5"/>
              <a:endCxn id="94" idx="1"/>
            </p:cNvCxnSpPr>
            <p:nvPr/>
          </p:nvCxnSpPr>
          <p:spPr bwMode="auto">
            <a:xfrm>
              <a:off x="2098328" y="2628782"/>
              <a:ext cx="155442" cy="50095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81B69E3-0497-454D-9185-FF6D35D32AF4}"/>
                </a:ext>
              </a:extLst>
            </p:cNvPr>
            <p:cNvSpPr/>
            <p:nvPr/>
          </p:nvSpPr>
          <p:spPr bwMode="auto">
            <a:xfrm>
              <a:off x="1938768" y="2754957"/>
              <a:ext cx="474562" cy="29238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300" dirty="0">
                  <a:latin typeface="Arial Narrow" panose="020B0606020202030204" pitchFamily="34" charset="0"/>
                  <a:cs typeface="Arial" panose="020B0604020202020204" pitchFamily="34" charset="0"/>
                </a:rPr>
                <a:t>A</a:t>
              </a:r>
              <a:r>
                <a:rPr kumimoji="0" lang="en-US" sz="13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6020202030204" pitchFamily="34" charset="0"/>
                  <a:cs typeface="Arial" panose="020B0604020202020204" pitchFamily="34" charset="0"/>
                </a:rPr>
                <a:t>D</a:t>
              </a:r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965B2575-1E43-402F-A75F-AB0C44F6FA8C}"/>
                </a:ext>
              </a:extLst>
            </p:cNvPr>
            <p:cNvCxnSpPr>
              <a:stCxn id="95" idx="6"/>
              <a:endCxn id="94" idx="2"/>
            </p:cNvCxnSpPr>
            <p:nvPr/>
          </p:nvCxnSpPr>
          <p:spPr bwMode="auto">
            <a:xfrm flipV="1">
              <a:off x="1258885" y="3328660"/>
              <a:ext cx="839443" cy="23274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7FBC15F0-E2B1-44CD-922B-409C10A561A9}"/>
                </a:ext>
              </a:extLst>
            </p:cNvPr>
            <p:cNvSpPr/>
            <p:nvPr/>
          </p:nvSpPr>
          <p:spPr bwMode="auto">
            <a:xfrm>
              <a:off x="1402484" y="3269017"/>
              <a:ext cx="457017" cy="29238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AC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7183A51B-5CDA-4F62-8917-1FFDC7805DB3}"/>
              </a:ext>
            </a:extLst>
          </p:cNvPr>
          <p:cNvGrpSpPr/>
          <p:nvPr/>
        </p:nvGrpSpPr>
        <p:grpSpPr>
          <a:xfrm>
            <a:off x="4447589" y="4126635"/>
            <a:ext cx="3293086" cy="2526246"/>
            <a:chOff x="4680735" y="1014244"/>
            <a:chExt cx="3293086" cy="25262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B02F008-A9FA-4103-A10E-E8CA614C1639}"/>
                    </a:ext>
                  </a:extLst>
                </p:cNvPr>
                <p:cNvSpPr/>
                <p:nvPr/>
              </p:nvSpPr>
              <p:spPr bwMode="auto">
                <a:xfrm>
                  <a:off x="5006715" y="1014244"/>
                  <a:ext cx="1089285" cy="562630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𝐵𝐷𝐺</m:t>
                        </m:r>
                      </m:oMath>
                    </m:oMathPara>
                  </a14:m>
                  <a:endParaRPr kumimoji="0" 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B02F008-A9FA-4103-A10E-E8CA614C16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006715" y="1014244"/>
                  <a:ext cx="1089285" cy="562630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668D425B-8216-49EF-AC31-E2F4443EFA04}"/>
                    </a:ext>
                  </a:extLst>
                </p:cNvPr>
                <p:cNvSpPr/>
                <p:nvPr/>
              </p:nvSpPr>
              <p:spPr bwMode="auto">
                <a:xfrm>
                  <a:off x="6884536" y="1014244"/>
                  <a:ext cx="1089285" cy="562630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𝐵𝐷𝐸</m:t>
                        </m:r>
                      </m:oMath>
                    </m:oMathPara>
                  </a14:m>
                  <a:endParaRPr kumimoji="0" 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668D425B-8216-49EF-AC31-E2F4443EFA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884536" y="1014244"/>
                  <a:ext cx="1089285" cy="562630"/>
                </a:xfrm>
                <a:prstGeom prst="ellipse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F2594722-3FA9-427C-A326-4F611840F52F}"/>
                    </a:ext>
                  </a:extLst>
                </p:cNvPr>
                <p:cNvSpPr/>
                <p:nvPr/>
              </p:nvSpPr>
              <p:spPr bwMode="auto">
                <a:xfrm>
                  <a:off x="5915845" y="1996052"/>
                  <a:ext cx="1070439" cy="562630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𝐵𝐶𝐷</m:t>
                        </m:r>
                      </m:oMath>
                    </m:oMathPara>
                  </a14:m>
                  <a:endParaRPr kumimoji="0" 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F2594722-3FA9-427C-A326-4F611840F5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15845" y="1996052"/>
                  <a:ext cx="1070439" cy="562630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503A0E85-9008-4621-BA1C-1BEDE9CF21D4}"/>
                    </a:ext>
                  </a:extLst>
                </p:cNvPr>
                <p:cNvSpPr/>
                <p:nvPr/>
              </p:nvSpPr>
              <p:spPr bwMode="auto">
                <a:xfrm>
                  <a:off x="6602740" y="2977860"/>
                  <a:ext cx="1053219" cy="562630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𝐴𝐵𝐶</m:t>
                        </m:r>
                      </m:oMath>
                    </m:oMathPara>
                  </a14:m>
                  <a:endParaRPr kumimoji="0" 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503A0E85-9008-4621-BA1C-1BEDE9CF21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602740" y="2977860"/>
                  <a:ext cx="1053219" cy="562630"/>
                </a:xfrm>
                <a:prstGeom prst="ellipse">
                  <a:avLst/>
                </a:prstGeom>
                <a:blipFill>
                  <a:blip r:embed="rId29"/>
                  <a:stretch>
                    <a:fillRect/>
                  </a:stretch>
                </a:blip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Oval 108">
                  <a:extLst>
                    <a:ext uri="{FF2B5EF4-FFF2-40B4-BE49-F238E27FC236}">
                      <a16:creationId xmlns:a16="http://schemas.microsoft.com/office/drawing/2014/main" id="{0F845783-DA66-4ADB-9A7B-AAA91B21502D}"/>
                    </a:ext>
                  </a:extLst>
                </p:cNvPr>
                <p:cNvSpPr/>
                <p:nvPr/>
              </p:nvSpPr>
              <p:spPr bwMode="auto">
                <a:xfrm>
                  <a:off x="4680735" y="2878178"/>
                  <a:ext cx="1044652" cy="562630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𝐵𝐶𝐹</m:t>
                        </m:r>
                      </m:oMath>
                    </m:oMathPara>
                  </a14:m>
                  <a:endParaRPr kumimoji="0" 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9" name="Oval 108">
                  <a:extLst>
                    <a:ext uri="{FF2B5EF4-FFF2-40B4-BE49-F238E27FC236}">
                      <a16:creationId xmlns:a16="http://schemas.microsoft.com/office/drawing/2014/main" id="{0F845783-DA66-4ADB-9A7B-AAA91B2150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80735" y="2878178"/>
                  <a:ext cx="1044652" cy="562630"/>
                </a:xfrm>
                <a:prstGeom prst="ellipse">
                  <a:avLst/>
                </a:prstGeom>
                <a:blipFill>
                  <a:blip r:embed="rId30"/>
                  <a:stretch>
                    <a:fillRect/>
                  </a:stretch>
                </a:blip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F7AFC48-949A-4CDA-9C47-7168DBD63573}"/>
                </a:ext>
              </a:extLst>
            </p:cNvPr>
            <p:cNvCxnSpPr>
              <a:stCxn id="105" idx="4"/>
              <a:endCxn id="107" idx="1"/>
            </p:cNvCxnSpPr>
            <p:nvPr/>
          </p:nvCxnSpPr>
          <p:spPr bwMode="auto">
            <a:xfrm>
              <a:off x="5551358" y="1576874"/>
              <a:ext cx="521249" cy="50157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0849F8B3-E12F-4F31-A1E0-B77B26A674E0}"/>
                </a:ext>
              </a:extLst>
            </p:cNvPr>
            <p:cNvCxnSpPr>
              <a:stCxn id="107" idx="7"/>
              <a:endCxn id="106" idx="4"/>
            </p:cNvCxnSpPr>
            <p:nvPr/>
          </p:nvCxnSpPr>
          <p:spPr bwMode="auto">
            <a:xfrm flipV="1">
              <a:off x="6829522" y="1576874"/>
              <a:ext cx="599657" cy="50157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620E04E-E0C2-4008-B8EF-4247796F978B}"/>
                </a:ext>
              </a:extLst>
            </p:cNvPr>
            <p:cNvSpPr/>
            <p:nvPr/>
          </p:nvSpPr>
          <p:spPr bwMode="auto">
            <a:xfrm>
              <a:off x="6892069" y="1681466"/>
              <a:ext cx="474562" cy="29238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6020202030204" pitchFamily="34" charset="0"/>
                  <a:cs typeface="Arial" panose="020B0604020202020204" pitchFamily="34" charset="0"/>
                </a:rPr>
                <a:t>BD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69B48371-3061-4CA3-8E3A-1EEB70EB10D4}"/>
                </a:ext>
              </a:extLst>
            </p:cNvPr>
            <p:cNvSpPr/>
            <p:nvPr/>
          </p:nvSpPr>
          <p:spPr bwMode="auto">
            <a:xfrm>
              <a:off x="5609276" y="1692565"/>
              <a:ext cx="474562" cy="29238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6020202030204" pitchFamily="34" charset="0"/>
                  <a:cs typeface="Arial" panose="020B0604020202020204" pitchFamily="34" charset="0"/>
                </a:rPr>
                <a:t>BD</a:t>
              </a:r>
            </a:p>
          </p:txBody>
        </p: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CF98065-843A-419D-87B6-A1F911C86D3D}"/>
                </a:ext>
              </a:extLst>
            </p:cNvPr>
            <p:cNvCxnSpPr>
              <a:stCxn id="107" idx="4"/>
              <a:endCxn id="108" idx="0"/>
            </p:cNvCxnSpPr>
            <p:nvPr/>
          </p:nvCxnSpPr>
          <p:spPr bwMode="auto">
            <a:xfrm>
              <a:off x="6451065" y="2558682"/>
              <a:ext cx="678285" cy="41917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52272B25-ED36-4E29-A5F4-D6AA91C7ACC6}"/>
                </a:ext>
              </a:extLst>
            </p:cNvPr>
            <p:cNvSpPr/>
            <p:nvPr/>
          </p:nvSpPr>
          <p:spPr bwMode="auto">
            <a:xfrm>
              <a:off x="6602740" y="2641077"/>
              <a:ext cx="474562" cy="29238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6020202030204" pitchFamily="34" charset="0"/>
                  <a:cs typeface="Arial" panose="020B0604020202020204" pitchFamily="34" charset="0"/>
                </a:rPr>
                <a:t>BC</a:t>
              </a:r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259B99E-B733-47A8-99C0-C3A2D11AF25A}"/>
                </a:ext>
              </a:extLst>
            </p:cNvPr>
            <p:cNvCxnSpPr>
              <a:stCxn id="109" idx="7"/>
              <a:endCxn id="107" idx="3"/>
            </p:cNvCxnSpPr>
            <p:nvPr/>
          </p:nvCxnSpPr>
          <p:spPr bwMode="auto">
            <a:xfrm flipV="1">
              <a:off x="5572401" y="2476287"/>
              <a:ext cx="500206" cy="48428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012A1693-091D-4F63-8C75-55379BBEA6DF}"/>
                </a:ext>
              </a:extLst>
            </p:cNvPr>
            <p:cNvSpPr/>
            <p:nvPr/>
          </p:nvSpPr>
          <p:spPr bwMode="auto">
            <a:xfrm>
              <a:off x="5654380" y="2558682"/>
              <a:ext cx="427700" cy="29238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BC</a:t>
              </a: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B339B8B0-DEFB-4875-84CC-2A0E3842727F}"/>
              </a:ext>
            </a:extLst>
          </p:cNvPr>
          <p:cNvGrpSpPr/>
          <p:nvPr/>
        </p:nvGrpSpPr>
        <p:grpSpPr>
          <a:xfrm>
            <a:off x="3210771" y="1912972"/>
            <a:ext cx="8724464" cy="2140364"/>
            <a:chOff x="3210771" y="1912972"/>
            <a:chExt cx="8724464" cy="2140364"/>
          </a:xfrm>
        </p:grpSpPr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B378BDE9-CEEE-478C-AFA5-964A7B59104C}"/>
                </a:ext>
              </a:extLst>
            </p:cNvPr>
            <p:cNvGrpSpPr/>
            <p:nvPr/>
          </p:nvGrpSpPr>
          <p:grpSpPr>
            <a:xfrm>
              <a:off x="3210771" y="1912972"/>
              <a:ext cx="1802774" cy="700520"/>
              <a:chOff x="3584211" y="2331515"/>
              <a:chExt cx="1725237" cy="697909"/>
            </a:xfrm>
          </p:grpSpPr>
          <p:sp>
            <p:nvSpPr>
              <p:cNvPr id="143" name="Arrow: Right 142">
                <a:extLst>
                  <a:ext uri="{FF2B5EF4-FFF2-40B4-BE49-F238E27FC236}">
                    <a16:creationId xmlns:a16="http://schemas.microsoft.com/office/drawing/2014/main" id="{8BEA72F5-7735-41F7-A701-39279B56FFCF}"/>
                  </a:ext>
                </a:extLst>
              </p:cNvPr>
              <p:cNvSpPr/>
              <p:nvPr/>
            </p:nvSpPr>
            <p:spPr bwMode="auto">
              <a:xfrm>
                <a:off x="3584211" y="2331515"/>
                <a:ext cx="1725237" cy="697909"/>
              </a:xfrm>
              <a:prstGeom prst="rightArrow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1E4D11E8-2EBD-441E-8FEA-D787AC3CB9B3}"/>
                  </a:ext>
                </a:extLst>
              </p:cNvPr>
              <p:cNvSpPr txBox="1"/>
              <p:nvPr/>
            </p:nvSpPr>
            <p:spPr>
              <a:xfrm>
                <a:off x="3840956" y="2485595"/>
                <a:ext cx="9800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merge</a:t>
                </a:r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FDFCB100-59D6-47DB-B54E-25AC86389F59}"/>
                </a:ext>
              </a:extLst>
            </p:cNvPr>
            <p:cNvGrpSpPr/>
            <p:nvPr/>
          </p:nvGrpSpPr>
          <p:grpSpPr>
            <a:xfrm rot="16200000">
              <a:off x="10791192" y="2909294"/>
              <a:ext cx="1587565" cy="700520"/>
              <a:chOff x="3584211" y="2331515"/>
              <a:chExt cx="1725237" cy="697909"/>
            </a:xfrm>
          </p:grpSpPr>
          <p:sp>
            <p:nvSpPr>
              <p:cNvPr id="147" name="Arrow: Right 146">
                <a:extLst>
                  <a:ext uri="{FF2B5EF4-FFF2-40B4-BE49-F238E27FC236}">
                    <a16:creationId xmlns:a16="http://schemas.microsoft.com/office/drawing/2014/main" id="{4F89CC6C-DBD4-46FE-ACAC-723A2ECEB321}"/>
                  </a:ext>
                </a:extLst>
              </p:cNvPr>
              <p:cNvSpPr/>
              <p:nvPr/>
            </p:nvSpPr>
            <p:spPr bwMode="auto">
              <a:xfrm>
                <a:off x="3584211" y="2331515"/>
                <a:ext cx="1725237" cy="697909"/>
              </a:xfrm>
              <a:prstGeom prst="rightArrow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D3E3111B-C48F-4063-9545-093E8C0EA3A6}"/>
                  </a:ext>
                </a:extLst>
              </p:cNvPr>
              <p:cNvSpPr txBox="1"/>
              <p:nvPr/>
            </p:nvSpPr>
            <p:spPr>
              <a:xfrm>
                <a:off x="3840956" y="2485595"/>
                <a:ext cx="9800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merge</a:t>
                </a:r>
              </a:p>
            </p:txBody>
          </p:sp>
        </p:grp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771FC8BD-41A6-49DE-AA02-0F236CD76097}"/>
              </a:ext>
            </a:extLst>
          </p:cNvPr>
          <p:cNvGrpSpPr/>
          <p:nvPr/>
        </p:nvGrpSpPr>
        <p:grpSpPr>
          <a:xfrm>
            <a:off x="1657547" y="5568013"/>
            <a:ext cx="4326867" cy="1084868"/>
            <a:chOff x="1657547" y="5568013"/>
            <a:chExt cx="4326867" cy="1084868"/>
          </a:xfrm>
        </p:grpSpPr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BB68BF6F-5DFD-4358-B425-7732C37E1A46}"/>
                </a:ext>
              </a:extLst>
            </p:cNvPr>
            <p:cNvSpPr/>
            <p:nvPr/>
          </p:nvSpPr>
          <p:spPr bwMode="auto">
            <a:xfrm>
              <a:off x="5261931" y="5568013"/>
              <a:ext cx="722483" cy="562630"/>
            </a:xfrm>
            <a:prstGeom prst="ellips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46E92D07-F7E5-4270-A256-1E00BB9225C2}"/>
                </a:ext>
              </a:extLst>
            </p:cNvPr>
            <p:cNvSpPr/>
            <p:nvPr/>
          </p:nvSpPr>
          <p:spPr bwMode="auto">
            <a:xfrm>
              <a:off x="1657547" y="6090251"/>
              <a:ext cx="722483" cy="562630"/>
            </a:xfrm>
            <a:prstGeom prst="ellips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913F24D2-08D6-429C-AC9F-B9A384EAAA6E}"/>
              </a:ext>
            </a:extLst>
          </p:cNvPr>
          <p:cNvGrpSpPr/>
          <p:nvPr/>
        </p:nvGrpSpPr>
        <p:grpSpPr>
          <a:xfrm>
            <a:off x="18302" y="3676928"/>
            <a:ext cx="8959424" cy="2232702"/>
            <a:chOff x="18302" y="3676928"/>
            <a:chExt cx="8959424" cy="2232702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2BF9F2CB-DA56-488F-9396-D668F5ECD13E}"/>
                </a:ext>
              </a:extLst>
            </p:cNvPr>
            <p:cNvGrpSpPr/>
            <p:nvPr/>
          </p:nvGrpSpPr>
          <p:grpSpPr>
            <a:xfrm>
              <a:off x="7076280" y="5209110"/>
              <a:ext cx="1901446" cy="700520"/>
              <a:chOff x="7076280" y="5209110"/>
              <a:chExt cx="1901446" cy="700520"/>
            </a:xfrm>
          </p:grpSpPr>
          <p:sp>
            <p:nvSpPr>
              <p:cNvPr id="152" name="Arrow: Right 151">
                <a:extLst>
                  <a:ext uri="{FF2B5EF4-FFF2-40B4-BE49-F238E27FC236}">
                    <a16:creationId xmlns:a16="http://schemas.microsoft.com/office/drawing/2014/main" id="{39C768E9-23DB-46C9-B1FC-EE27B91EB7BF}"/>
                  </a:ext>
                </a:extLst>
              </p:cNvPr>
              <p:cNvSpPr/>
              <p:nvPr/>
            </p:nvSpPr>
            <p:spPr bwMode="auto">
              <a:xfrm rot="10800000">
                <a:off x="7076280" y="5209110"/>
                <a:ext cx="1802774" cy="700520"/>
              </a:xfrm>
              <a:prstGeom prst="rightArrow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1D67E5F5-65E6-4BF2-8B82-CD6A67C84AD3}"/>
                  </a:ext>
                </a:extLst>
              </p:cNvPr>
              <p:cNvSpPr txBox="1"/>
              <p:nvPr/>
            </p:nvSpPr>
            <p:spPr>
              <a:xfrm>
                <a:off x="7323327" y="5374704"/>
                <a:ext cx="16543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Extend Edge</a:t>
                </a:r>
              </a:p>
            </p:txBody>
          </p:sp>
        </p:grp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8C8DCD7A-89E3-437A-8215-991FEE8A7A50}"/>
                </a:ext>
              </a:extLst>
            </p:cNvPr>
            <p:cNvGrpSpPr/>
            <p:nvPr/>
          </p:nvGrpSpPr>
          <p:grpSpPr>
            <a:xfrm rot="16200000">
              <a:off x="-582161" y="4277391"/>
              <a:ext cx="1901446" cy="700520"/>
              <a:chOff x="7076280" y="5209110"/>
              <a:chExt cx="1901446" cy="700520"/>
            </a:xfrm>
          </p:grpSpPr>
          <p:sp>
            <p:nvSpPr>
              <p:cNvPr id="156" name="Arrow: Right 155">
                <a:extLst>
                  <a:ext uri="{FF2B5EF4-FFF2-40B4-BE49-F238E27FC236}">
                    <a16:creationId xmlns:a16="http://schemas.microsoft.com/office/drawing/2014/main" id="{F120CFD0-28D8-4CD3-96CB-72F49CA6FEA8}"/>
                  </a:ext>
                </a:extLst>
              </p:cNvPr>
              <p:cNvSpPr/>
              <p:nvPr/>
            </p:nvSpPr>
            <p:spPr bwMode="auto">
              <a:xfrm rot="10800000">
                <a:off x="7076280" y="5209110"/>
                <a:ext cx="1802774" cy="700520"/>
              </a:xfrm>
              <a:prstGeom prst="rightArrow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B8C2012F-2C74-48BE-BABB-448CA2E014FB}"/>
                  </a:ext>
                </a:extLst>
              </p:cNvPr>
              <p:cNvSpPr txBox="1"/>
              <p:nvPr/>
            </p:nvSpPr>
            <p:spPr>
              <a:xfrm>
                <a:off x="7323327" y="5374704"/>
                <a:ext cx="16543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Extend Edge</a:t>
                </a:r>
              </a:p>
            </p:txBody>
          </p:sp>
        </p:grp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62F3E65D-C408-4AF8-A51E-1256815DA1CB}"/>
              </a:ext>
            </a:extLst>
          </p:cNvPr>
          <p:cNvGrpSpPr/>
          <p:nvPr/>
        </p:nvGrpSpPr>
        <p:grpSpPr>
          <a:xfrm>
            <a:off x="86748" y="1873882"/>
            <a:ext cx="11989619" cy="4186375"/>
            <a:chOff x="86748" y="1873882"/>
            <a:chExt cx="11989619" cy="4186375"/>
          </a:xfrm>
        </p:grpSpPr>
        <p:sp>
          <p:nvSpPr>
            <p:cNvPr id="160" name="Star: 5 Points 159">
              <a:extLst>
                <a:ext uri="{FF2B5EF4-FFF2-40B4-BE49-F238E27FC236}">
                  <a16:creationId xmlns:a16="http://schemas.microsoft.com/office/drawing/2014/main" id="{48DD6339-4AC0-43E6-986C-981A92F5F5EF}"/>
                </a:ext>
              </a:extLst>
            </p:cNvPr>
            <p:cNvSpPr/>
            <p:nvPr/>
          </p:nvSpPr>
          <p:spPr bwMode="auto">
            <a:xfrm>
              <a:off x="86748" y="1873882"/>
              <a:ext cx="967639" cy="963767"/>
            </a:xfrm>
            <a:prstGeom prst="star5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1" name="Star: 5 Points 160">
              <a:extLst>
                <a:ext uri="{FF2B5EF4-FFF2-40B4-BE49-F238E27FC236}">
                  <a16:creationId xmlns:a16="http://schemas.microsoft.com/office/drawing/2014/main" id="{A2109976-F268-4F7B-A841-2601DBEE220A}"/>
                </a:ext>
              </a:extLst>
            </p:cNvPr>
            <p:cNvSpPr/>
            <p:nvPr/>
          </p:nvSpPr>
          <p:spPr bwMode="auto">
            <a:xfrm>
              <a:off x="11108728" y="5096490"/>
              <a:ext cx="967639" cy="963767"/>
            </a:xfrm>
            <a:prstGeom prst="star5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5057E1C0-87FB-4527-91FA-8509B941BED1}"/>
              </a:ext>
            </a:extLst>
          </p:cNvPr>
          <p:cNvGrpSpPr/>
          <p:nvPr/>
        </p:nvGrpSpPr>
        <p:grpSpPr>
          <a:xfrm>
            <a:off x="57599" y="829867"/>
            <a:ext cx="11935668" cy="5979144"/>
            <a:chOff x="57599" y="829867"/>
            <a:chExt cx="11935668" cy="5979144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1E969B46-811A-4DC7-8244-51A048076B96}"/>
                </a:ext>
              </a:extLst>
            </p:cNvPr>
            <p:cNvSpPr/>
            <p:nvPr/>
          </p:nvSpPr>
          <p:spPr bwMode="auto">
            <a:xfrm>
              <a:off x="57599" y="829867"/>
              <a:ext cx="3402899" cy="2838507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2C4E9E94-65A2-4699-882E-23C473E7832A}"/>
                </a:ext>
              </a:extLst>
            </p:cNvPr>
            <p:cNvSpPr/>
            <p:nvPr/>
          </p:nvSpPr>
          <p:spPr bwMode="auto">
            <a:xfrm>
              <a:off x="8590368" y="3970504"/>
              <a:ext cx="3402899" cy="2838507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8589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36FC5-C5AE-46C1-8BFF-B1D832C51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MVDs </a:t>
            </a:r>
            <a:r>
              <a:rPr lang="en-US" dirty="0">
                <a:sym typeface="Wingdings" panose="05000000000000000000" pitchFamily="2" charset="2"/>
              </a:rPr>
              <a:t> Acyclic Schemas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8F183-1FB1-4431-A246-BA687F32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Discover all MVDs that hold in the relation.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Synthesize acyclic schemes from this set.</a:t>
            </a:r>
          </a:p>
          <a:p>
            <a:pPr marL="914400" lvl="1" indent="-514350"/>
            <a:r>
              <a:rPr lang="en-US" dirty="0"/>
              <a:t>Bernstein [1976]</a:t>
            </a:r>
          </a:p>
          <a:p>
            <a:pPr marL="914400" lvl="1" indent="-514350"/>
            <a:r>
              <a:rPr lang="en-US" dirty="0"/>
              <a:t>Lien [1981]</a:t>
            </a:r>
          </a:p>
          <a:p>
            <a:pPr marL="914400" lvl="1" indent="-514350"/>
            <a:r>
              <a:rPr lang="en-US" dirty="0"/>
              <a:t>Fagin, </a:t>
            </a:r>
            <a:r>
              <a:rPr lang="en-US" dirty="0" err="1"/>
              <a:t>Mendelzon</a:t>
            </a:r>
            <a:r>
              <a:rPr lang="en-US" dirty="0"/>
              <a:t>, Ullman [1982]</a:t>
            </a:r>
          </a:p>
          <a:p>
            <a:pPr marL="914400" lvl="1" indent="-514350"/>
            <a:r>
              <a:rPr lang="en-US" dirty="0" err="1"/>
              <a:t>Beeri</a:t>
            </a:r>
            <a:r>
              <a:rPr lang="en-US" dirty="0"/>
              <a:t>, Fagin, Maier, </a:t>
            </a:r>
            <a:r>
              <a:rPr lang="en-US" dirty="0" err="1"/>
              <a:t>Yannakakis</a:t>
            </a:r>
            <a:r>
              <a:rPr lang="en-US" dirty="0"/>
              <a:t> [1983]</a:t>
            </a:r>
          </a:p>
          <a:p>
            <a:pPr marL="914400" lvl="1" indent="-514350"/>
            <a:r>
              <a:rPr lang="en-US" dirty="0"/>
              <a:t>Goodman and Tay [1984]</a:t>
            </a:r>
          </a:p>
          <a:p>
            <a:pPr marL="914400" lvl="1" indent="-514350"/>
            <a:r>
              <a:rPr lang="en-US" dirty="0"/>
              <a:t>Van Gucht [1988]</a:t>
            </a:r>
          </a:p>
          <a:p>
            <a:pPr marL="914400" lvl="1" indent="-514350"/>
            <a:r>
              <a:rPr lang="en-US" dirty="0"/>
              <a:t>Lakshmanan [1988]</a:t>
            </a:r>
          </a:p>
          <a:p>
            <a:pPr marL="914400" lvl="1" indent="-514350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10D37-EAEA-4CAF-8675-14FBD2FD22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2B14FDF-A601-40B4-86F5-0ACA7782C73F}" type="slidenum">
              <a:rPr lang="en-US" altLang="he-IL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he-I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25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1DA37-94EC-48D2-85CB-EE2112648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39"/>
            <a:ext cx="12192000" cy="836612"/>
          </a:xfrm>
        </p:spPr>
        <p:txBody>
          <a:bodyPr/>
          <a:lstStyle/>
          <a:p>
            <a:r>
              <a:rPr lang="en-US" dirty="0"/>
              <a:t>Approximations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BF3FC-50DB-495E-AE97-35B0308856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2B14FDF-A601-40B4-86F5-0ACA7782C73F}" type="slidenum">
              <a:rPr lang="en-US" altLang="he-IL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he-IL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82AE2B60-6A42-4850-B3BC-02AFD980934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6227034"/>
                  </p:ext>
                </p:extLst>
              </p:nvPr>
            </p:nvGraphicFramePr>
            <p:xfrm>
              <a:off x="392911" y="984245"/>
              <a:ext cx="8128001" cy="3183473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161143">
                      <a:extLst>
                        <a:ext uri="{9D8B030D-6E8A-4147-A177-3AD203B41FA5}">
                          <a16:colId xmlns:a16="http://schemas.microsoft.com/office/drawing/2014/main" val="1398130726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339348061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912993438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3307827049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4224303621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3051049649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3130759052"/>
                        </a:ext>
                      </a:extLst>
                    </a:gridCol>
                  </a:tblGrid>
                  <a:tr h="4205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𝑬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34933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21875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88095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46565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8896328"/>
                      </a:ext>
                    </a:extLst>
                  </a:tr>
                  <a:tr h="42650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3028324"/>
                      </a:ext>
                    </a:extLst>
                  </a:tr>
                  <a:tr h="42650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320215"/>
                      </a:ext>
                    </a:extLst>
                  </a:tr>
                  <a:tr h="42650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15476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82AE2B60-6A42-4850-B3BC-02AFD980934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6227034"/>
                  </p:ext>
                </p:extLst>
              </p:nvPr>
            </p:nvGraphicFramePr>
            <p:xfrm>
              <a:off x="392911" y="984245"/>
              <a:ext cx="8128001" cy="3183473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161143">
                      <a:extLst>
                        <a:ext uri="{9D8B030D-6E8A-4147-A177-3AD203B41FA5}">
                          <a16:colId xmlns:a16="http://schemas.microsoft.com/office/drawing/2014/main" val="1398130726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339348061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912993438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3307827049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4224303621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3051049649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3130759052"/>
                        </a:ext>
                      </a:extLst>
                    </a:gridCol>
                  </a:tblGrid>
                  <a:tr h="4205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24" t="-1449" r="-600524" b="-66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053" t="-1449" r="-503684" b="-66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449" r="-401047" b="-66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579" t="-1449" r="-303158" b="-66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9476" t="-1449" r="-201571" b="-66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2105" t="-1449" r="-102632" b="-66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8953" t="-1449" r="-2094" b="-6608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34933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24" t="-114754" r="-600524" b="-6475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053" t="-114754" r="-503684" b="-6475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14754" r="-401047" b="-6475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579" t="-114754" r="-303158" b="-6475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9476" t="-114754" r="-201571" b="-6475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2105" t="-114754" r="-102632" b="-6475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8953" t="-114754" r="-2094" b="-6475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21875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24" t="-214754" r="-600524" b="-5475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053" t="-214754" r="-503684" b="-5475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14754" r="-401047" b="-5475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579" t="-214754" r="-303158" b="-5475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9476" t="-214754" r="-201571" b="-5475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2105" t="-214754" r="-102632" b="-5475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8953" t="-214754" r="-2094" b="-5475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288095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24" t="-314754" r="-600524" b="-4475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053" t="-314754" r="-503684" b="-4475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314754" r="-401047" b="-4475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579" t="-314754" r="-303158" b="-4475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9476" t="-314754" r="-201571" b="-4475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2105" t="-314754" r="-102632" b="-4475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8953" t="-314754" r="-2094" b="-4475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46565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24" t="-414754" r="-600524" b="-3475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053" t="-414754" r="-503684" b="-3475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414754" r="-401047" b="-3475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579" t="-414754" r="-303158" b="-3475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9476" t="-414754" r="-201571" b="-3475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2105" t="-414754" r="-102632" b="-3475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8953" t="-414754" r="-2094" b="-3475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8896328"/>
                      </a:ext>
                    </a:extLst>
                  </a:tr>
                  <a:tr h="4265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24" t="-448571" r="-600524" b="-2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053" t="-448571" r="-503684" b="-2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448571" r="-401047" b="-2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579" t="-448571" r="-303158" b="-2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9476" t="-448571" r="-201571" b="-2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2105" t="-448571" r="-102632" b="-2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8953" t="-448571" r="-2094" b="-20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3028324"/>
                      </a:ext>
                    </a:extLst>
                  </a:tr>
                  <a:tr h="4265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24" t="-548571" r="-600524" b="-1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053" t="-548571" r="-503684" b="-1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548571" r="-401047" b="-1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579" t="-548571" r="-303158" b="-1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9476" t="-548571" r="-201571" b="-1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2105" t="-548571" r="-102632" b="-1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8953" t="-548571" r="-2094" b="-10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320215"/>
                      </a:ext>
                    </a:extLst>
                  </a:tr>
                  <a:tr h="4265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24" t="-648571" r="-600524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053" t="-648571" r="-503684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648571" r="-401047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579" t="-648571" r="-303158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9476" t="-648571" r="-201571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2105" t="-648571" r="-102632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8953" t="-648571" r="-2094" b="-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1547663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E0CBC924-F968-42DF-9730-B4A39BD2D94C}"/>
              </a:ext>
            </a:extLst>
          </p:cNvPr>
          <p:cNvGrpSpPr/>
          <p:nvPr/>
        </p:nvGrpSpPr>
        <p:grpSpPr>
          <a:xfrm>
            <a:off x="8863817" y="1913041"/>
            <a:ext cx="2935272" cy="2639065"/>
            <a:chOff x="224479" y="1203655"/>
            <a:chExt cx="2935272" cy="26390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88A72896-6F52-4508-A5A1-138F34E113C3}"/>
                    </a:ext>
                  </a:extLst>
                </p:cNvPr>
                <p:cNvSpPr/>
                <p:nvPr/>
              </p:nvSpPr>
              <p:spPr bwMode="auto">
                <a:xfrm>
                  <a:off x="224479" y="1203655"/>
                  <a:ext cx="1089285" cy="562630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𝐵𝐷𝐺</m:t>
                        </m:r>
                      </m:oMath>
                    </m:oMathPara>
                  </a14:m>
                  <a:endParaRPr kumimoji="0" 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88A72896-6F52-4508-A5A1-138F34E113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4479" y="1203655"/>
                  <a:ext cx="1089285" cy="56263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CB17481A-7CD7-423C-B045-ADA9491CAA5D}"/>
                    </a:ext>
                  </a:extLst>
                </p:cNvPr>
                <p:cNvSpPr/>
                <p:nvPr/>
              </p:nvSpPr>
              <p:spPr bwMode="auto">
                <a:xfrm>
                  <a:off x="2003922" y="1203655"/>
                  <a:ext cx="1089285" cy="562630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𝐵𝐷𝐸</m:t>
                        </m:r>
                      </m:oMath>
                    </m:oMathPara>
                  </a14:m>
                  <a:endParaRPr kumimoji="0" 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CB17481A-7CD7-423C-B045-ADA9491CAA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03922" y="1203655"/>
                  <a:ext cx="1089285" cy="56263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2F5B6088-0B69-4780-BF20-8E729E118A33}"/>
                    </a:ext>
                  </a:extLst>
                </p:cNvPr>
                <p:cNvSpPr/>
                <p:nvPr/>
              </p:nvSpPr>
              <p:spPr bwMode="auto">
                <a:xfrm>
                  <a:off x="1173107" y="2148547"/>
                  <a:ext cx="1083964" cy="562630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𝐴𝐵𝐷</m:t>
                        </m:r>
                      </m:oMath>
                    </m:oMathPara>
                  </a14:m>
                  <a:endParaRPr kumimoji="0" 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2F5B6088-0B69-4780-BF20-8E729E118A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73107" y="2148547"/>
                  <a:ext cx="1083964" cy="56263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C6241337-02EF-4F5B-B468-B96519E59BBD}"/>
                    </a:ext>
                  </a:extLst>
                </p:cNvPr>
                <p:cNvSpPr/>
                <p:nvPr/>
              </p:nvSpPr>
              <p:spPr bwMode="auto">
                <a:xfrm>
                  <a:off x="2098328" y="3047345"/>
                  <a:ext cx="1061423" cy="562630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𝐴𝐶𝐷</m:t>
                        </m:r>
                      </m:oMath>
                    </m:oMathPara>
                  </a14:m>
                  <a:endParaRPr kumimoji="0" 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C6241337-02EF-4F5B-B468-B96519E59B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98328" y="3047345"/>
                  <a:ext cx="1061423" cy="56263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DF7166BB-2CF2-46C0-9BDC-8BFBB3777B68}"/>
                    </a:ext>
                  </a:extLst>
                </p:cNvPr>
                <p:cNvSpPr/>
                <p:nvPr/>
              </p:nvSpPr>
              <p:spPr bwMode="auto">
                <a:xfrm>
                  <a:off x="337082" y="3280090"/>
                  <a:ext cx="807970" cy="562630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𝐶𝐹</m:t>
                        </m:r>
                      </m:oMath>
                    </m:oMathPara>
                  </a14:m>
                  <a:endParaRPr kumimoji="0" 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DF7166BB-2CF2-46C0-9BDC-8BFBB3777B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37082" y="3280090"/>
                  <a:ext cx="807970" cy="56263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953710C-C032-46B8-A399-E38626011374}"/>
                </a:ext>
              </a:extLst>
            </p:cNvPr>
            <p:cNvCxnSpPr>
              <a:stCxn id="7" idx="4"/>
              <a:endCxn id="9" idx="1"/>
            </p:cNvCxnSpPr>
            <p:nvPr/>
          </p:nvCxnSpPr>
          <p:spPr bwMode="auto">
            <a:xfrm>
              <a:off x="769122" y="1766285"/>
              <a:ext cx="562728" cy="46465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5E2C131-9D60-4CF9-B19E-396E20B24D6D}"/>
                </a:ext>
              </a:extLst>
            </p:cNvPr>
            <p:cNvCxnSpPr>
              <a:stCxn id="9" idx="7"/>
              <a:endCxn id="8" idx="4"/>
            </p:cNvCxnSpPr>
            <p:nvPr/>
          </p:nvCxnSpPr>
          <p:spPr bwMode="auto">
            <a:xfrm flipV="1">
              <a:off x="2098328" y="1766285"/>
              <a:ext cx="450237" cy="46465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6E72DD4-A84E-4DE3-B775-50FF981D34E8}"/>
                </a:ext>
              </a:extLst>
            </p:cNvPr>
            <p:cNvSpPr/>
            <p:nvPr/>
          </p:nvSpPr>
          <p:spPr bwMode="auto">
            <a:xfrm>
              <a:off x="841780" y="1874495"/>
              <a:ext cx="474562" cy="29238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6020202030204" pitchFamily="34" charset="0"/>
                  <a:cs typeface="Arial" panose="020B0604020202020204" pitchFamily="34" charset="0"/>
                </a:rPr>
                <a:t>BD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7F150F6-B56C-4BD6-9B62-D3CCF3707554}"/>
                </a:ext>
              </a:extLst>
            </p:cNvPr>
            <p:cNvSpPr/>
            <p:nvPr/>
          </p:nvSpPr>
          <p:spPr bwMode="auto">
            <a:xfrm>
              <a:off x="2086165" y="1851345"/>
              <a:ext cx="474562" cy="29238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6020202030204" pitchFamily="34" charset="0"/>
                  <a:cs typeface="Arial" panose="020B0604020202020204" pitchFamily="34" charset="0"/>
                </a:rPr>
                <a:t>BD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B746C67-99A2-427D-9A26-623CE6A3543A}"/>
                </a:ext>
              </a:extLst>
            </p:cNvPr>
            <p:cNvCxnSpPr>
              <a:stCxn id="9" idx="5"/>
              <a:endCxn id="10" idx="1"/>
            </p:cNvCxnSpPr>
            <p:nvPr/>
          </p:nvCxnSpPr>
          <p:spPr bwMode="auto">
            <a:xfrm>
              <a:off x="2098328" y="2628782"/>
              <a:ext cx="155442" cy="50095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BAEC98B-0CBF-4FF5-99DC-6F4879B6B6D5}"/>
                </a:ext>
              </a:extLst>
            </p:cNvPr>
            <p:cNvSpPr/>
            <p:nvPr/>
          </p:nvSpPr>
          <p:spPr bwMode="auto">
            <a:xfrm>
              <a:off x="1938768" y="2754957"/>
              <a:ext cx="474562" cy="29238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300" dirty="0">
                  <a:latin typeface="Arial Narrow" panose="020B0606020202030204" pitchFamily="34" charset="0"/>
                  <a:cs typeface="Arial" panose="020B0604020202020204" pitchFamily="34" charset="0"/>
                </a:rPr>
                <a:t>A</a:t>
              </a:r>
              <a:r>
                <a:rPr kumimoji="0" lang="en-US" sz="13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6020202030204" pitchFamily="34" charset="0"/>
                  <a:cs typeface="Arial" panose="020B0604020202020204" pitchFamily="34" charset="0"/>
                </a:rPr>
                <a:t>D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AB116E0-6A3B-43FB-B48F-2A3C36D7AE12}"/>
                </a:ext>
              </a:extLst>
            </p:cNvPr>
            <p:cNvCxnSpPr>
              <a:stCxn id="11" idx="6"/>
              <a:endCxn id="10" idx="2"/>
            </p:cNvCxnSpPr>
            <p:nvPr/>
          </p:nvCxnSpPr>
          <p:spPr bwMode="auto">
            <a:xfrm flipV="1">
              <a:off x="1145052" y="3328660"/>
              <a:ext cx="953276" cy="23274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6807939-0431-445C-B1F8-66D633039807}"/>
                </a:ext>
              </a:extLst>
            </p:cNvPr>
            <p:cNvSpPr/>
            <p:nvPr/>
          </p:nvSpPr>
          <p:spPr bwMode="auto">
            <a:xfrm>
              <a:off x="1481751" y="3317587"/>
              <a:ext cx="270076" cy="29238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D73A468-3B85-46B9-A7BF-C1352E088793}"/>
              </a:ext>
            </a:extLst>
          </p:cNvPr>
          <p:cNvGrpSpPr/>
          <p:nvPr/>
        </p:nvGrpSpPr>
        <p:grpSpPr>
          <a:xfrm>
            <a:off x="9478984" y="2558707"/>
            <a:ext cx="1706785" cy="326425"/>
            <a:chOff x="9478984" y="2558707"/>
            <a:chExt cx="1706785" cy="32642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11A04F9-0DB0-4F25-95DC-688BEC6E11F4}"/>
                </a:ext>
              </a:extLst>
            </p:cNvPr>
            <p:cNvSpPr/>
            <p:nvPr/>
          </p:nvSpPr>
          <p:spPr bwMode="auto">
            <a:xfrm>
              <a:off x="9478984" y="2583881"/>
              <a:ext cx="460266" cy="301251"/>
            </a:xfrm>
            <a:prstGeom prst="rect">
              <a:avLst/>
            </a:prstGeom>
            <a:noFill/>
            <a:ln w="4127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B5AC43A-4801-48BB-89A9-4E369248AB11}"/>
                </a:ext>
              </a:extLst>
            </p:cNvPr>
            <p:cNvSpPr/>
            <p:nvPr/>
          </p:nvSpPr>
          <p:spPr bwMode="auto">
            <a:xfrm>
              <a:off x="10725503" y="2558707"/>
              <a:ext cx="460266" cy="301251"/>
            </a:xfrm>
            <a:prstGeom prst="rect">
              <a:avLst/>
            </a:prstGeom>
            <a:noFill/>
            <a:ln w="4127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93BB94F-C0A2-4AE0-9B8F-69829F812967}"/>
              </a:ext>
            </a:extLst>
          </p:cNvPr>
          <p:cNvGrpSpPr/>
          <p:nvPr/>
        </p:nvGrpSpPr>
        <p:grpSpPr>
          <a:xfrm>
            <a:off x="1535705" y="1777465"/>
            <a:ext cx="3494710" cy="1104862"/>
            <a:chOff x="1549913" y="1792241"/>
            <a:chExt cx="3494710" cy="110486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0B6EAA4-F618-42B6-BE95-F414B88E1C87}"/>
                </a:ext>
              </a:extLst>
            </p:cNvPr>
            <p:cNvSpPr/>
            <p:nvPr/>
          </p:nvSpPr>
          <p:spPr bwMode="auto">
            <a:xfrm>
              <a:off x="1549913" y="1799642"/>
              <a:ext cx="1200151" cy="386643"/>
            </a:xfrm>
            <a:prstGeom prst="rect">
              <a:avLst/>
            </a:prstGeom>
            <a:noFill/>
            <a:ln w="4445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904F254-7DAF-437C-A217-92C3CABFDC45}"/>
                </a:ext>
              </a:extLst>
            </p:cNvPr>
            <p:cNvSpPr/>
            <p:nvPr/>
          </p:nvSpPr>
          <p:spPr bwMode="auto">
            <a:xfrm>
              <a:off x="3886776" y="1792241"/>
              <a:ext cx="1149290" cy="351184"/>
            </a:xfrm>
            <a:prstGeom prst="rect">
              <a:avLst/>
            </a:prstGeom>
            <a:noFill/>
            <a:ln w="4445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E231ACF-90DF-47A1-B0AB-89242DEAB130}"/>
                </a:ext>
              </a:extLst>
            </p:cNvPr>
            <p:cNvSpPr/>
            <p:nvPr/>
          </p:nvSpPr>
          <p:spPr bwMode="auto">
            <a:xfrm>
              <a:off x="1571234" y="2545919"/>
              <a:ext cx="1149290" cy="351184"/>
            </a:xfrm>
            <a:prstGeom prst="rect">
              <a:avLst/>
            </a:prstGeom>
            <a:noFill/>
            <a:ln w="4445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4513833-7A8E-4BCE-8196-768B7B7C8A70}"/>
                </a:ext>
              </a:extLst>
            </p:cNvPr>
            <p:cNvSpPr/>
            <p:nvPr/>
          </p:nvSpPr>
          <p:spPr bwMode="auto">
            <a:xfrm>
              <a:off x="3895333" y="2541157"/>
              <a:ext cx="1149290" cy="351184"/>
            </a:xfrm>
            <a:prstGeom prst="rect">
              <a:avLst/>
            </a:prstGeom>
            <a:noFill/>
            <a:ln w="4445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66FC684-4B48-496F-A6DD-7B385F1031F1}"/>
                  </a:ext>
                </a:extLst>
              </p:cNvPr>
              <p:cNvSpPr txBox="1"/>
              <p:nvPr/>
            </p:nvSpPr>
            <p:spPr>
              <a:xfrm>
                <a:off x="9064486" y="4915710"/>
                <a:ext cx="23832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𝐴𝐶𝐹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66FC684-4B48-496F-A6DD-7B385F103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4486" y="4915710"/>
                <a:ext cx="2383281" cy="369332"/>
              </a:xfrm>
              <a:prstGeom prst="rect">
                <a:avLst/>
              </a:prstGeom>
              <a:blipFill>
                <a:blip r:embed="rId8"/>
                <a:stretch>
                  <a:fillRect l="-2302" r="-1790" b="-37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4A84B8CD-E882-41BA-A4A6-8B5DE9882350}"/>
              </a:ext>
            </a:extLst>
          </p:cNvPr>
          <p:cNvSpPr/>
          <p:nvPr/>
        </p:nvSpPr>
        <p:spPr bwMode="auto">
          <a:xfrm>
            <a:off x="389610" y="2896201"/>
            <a:ext cx="8097165" cy="847124"/>
          </a:xfrm>
          <a:prstGeom prst="rect">
            <a:avLst/>
          </a:prstGeom>
          <a:noFill/>
          <a:ln w="444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4AB546D-17E0-4C09-9AD9-C93B65BF3F3F}"/>
              </a:ext>
            </a:extLst>
          </p:cNvPr>
          <p:cNvCxnSpPr/>
          <p:nvPr/>
        </p:nvCxnSpPr>
        <p:spPr bwMode="auto">
          <a:xfrm>
            <a:off x="142875" y="3537694"/>
            <a:ext cx="8558213" cy="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Multiplication Sign 37">
            <a:extLst>
              <a:ext uri="{FF2B5EF4-FFF2-40B4-BE49-F238E27FC236}">
                <a16:creationId xmlns:a16="http://schemas.microsoft.com/office/drawing/2014/main" id="{7ADDF0D0-E015-465A-89A0-4C977F111EE5}"/>
              </a:ext>
            </a:extLst>
          </p:cNvPr>
          <p:cNvSpPr/>
          <p:nvPr/>
        </p:nvSpPr>
        <p:spPr bwMode="auto">
          <a:xfrm>
            <a:off x="8259238" y="4606173"/>
            <a:ext cx="1033463" cy="988407"/>
          </a:xfrm>
          <a:prstGeom prst="mathMultiply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9860C46-4E1B-43F3-A79B-F8088263AD2B}"/>
              </a:ext>
            </a:extLst>
          </p:cNvPr>
          <p:cNvSpPr txBox="1"/>
          <p:nvPr/>
        </p:nvSpPr>
        <p:spPr>
          <a:xfrm>
            <a:off x="373398" y="4807662"/>
            <a:ext cx="7599027" cy="1815882"/>
          </a:xfrm>
          <a:prstGeom prst="rect">
            <a:avLst/>
          </a:prstGeom>
          <a:noFill/>
          <a:ln w="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Single  missing or wrong tuple invalidates the MVD – and the entire schema!</a:t>
            </a:r>
          </a:p>
          <a:p>
            <a:r>
              <a:rPr lang="en-US" sz="2800" dirty="0"/>
              <a:t>Real-world data may have errors and missing values </a:t>
            </a:r>
            <a:r>
              <a:rPr lang="en-US" sz="2800" dirty="0">
                <a:sym typeface="Wingdings" panose="05000000000000000000" pitchFamily="2" charset="2"/>
              </a:rPr>
              <a:t> overlook strong dependencies.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813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 animBg="1"/>
      <p:bldP spid="35" grpId="1" animBg="1"/>
      <p:bldP spid="38" grpId="0" animBg="1"/>
      <p:bldP spid="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21D2A-0C06-4388-B478-69A773C6A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F4B91-1B74-4E8B-8CCE-6A989DE96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083" y="1160462"/>
            <a:ext cx="11281834" cy="836613"/>
          </a:xfrm>
        </p:spPr>
        <p:txBody>
          <a:bodyPr/>
          <a:lstStyle/>
          <a:p>
            <a:r>
              <a:rPr lang="en-US" dirty="0"/>
              <a:t>Assign an </a:t>
            </a:r>
            <a:r>
              <a:rPr lang="en-US" i="1" dirty="0"/>
              <a:t>information theoretic </a:t>
            </a:r>
            <a:r>
              <a:rPr lang="en-US" dirty="0"/>
              <a:t>measure to each MVD.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22C5C7-1A4D-4A47-B9A8-4D07CA744C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2B14FDF-A601-40B4-86F5-0ACA7782C73F}" type="slidenum">
              <a:rPr lang="en-US" altLang="he-IL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he-IL">
              <a:solidFill>
                <a:srgbClr val="000000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6BD5790-C4EB-42DA-9C32-364DAE3E9C60}"/>
              </a:ext>
            </a:extLst>
          </p:cNvPr>
          <p:cNvGrpSpPr/>
          <p:nvPr/>
        </p:nvGrpSpPr>
        <p:grpSpPr>
          <a:xfrm>
            <a:off x="1514475" y="1882775"/>
            <a:ext cx="8215313" cy="1884561"/>
            <a:chOff x="1628775" y="1997075"/>
            <a:chExt cx="8215313" cy="18845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2981FA92-04AA-489B-BC4F-2F878574AC53}"/>
                    </a:ext>
                  </a:extLst>
                </p:cNvPr>
                <p:cNvSpPr txBox="1"/>
                <p:nvPr/>
              </p:nvSpPr>
              <p:spPr>
                <a:xfrm>
                  <a:off x="1628775" y="1997075"/>
                  <a:ext cx="8215313" cy="8002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0≤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𝒥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𝐵𝐷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→→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d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𝐴𝐶𝐹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oMath>
                    </m:oMathPara>
                  </a14:m>
                  <a:endParaRPr lang="en-US" sz="2800" dirty="0"/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2981FA92-04AA-489B-BC4F-2F878574AC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8775" y="1997075"/>
                  <a:ext cx="8215313" cy="80021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642A0A4-E56D-4CD9-818C-78A2322189D1}"/>
                </a:ext>
              </a:extLst>
            </p:cNvPr>
            <p:cNvSpPr txBox="1"/>
            <p:nvPr/>
          </p:nvSpPr>
          <p:spPr>
            <a:xfrm>
              <a:off x="3021806" y="3235305"/>
              <a:ext cx="18145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Always Positive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6EE87A8-80C6-4702-A8F8-74765DCF0C3D}"/>
                </a:ext>
              </a:extLst>
            </p:cNvPr>
            <p:cNvCxnSpPr/>
            <p:nvPr/>
          </p:nvCxnSpPr>
          <p:spPr bwMode="auto">
            <a:xfrm flipV="1">
              <a:off x="3929063" y="2525198"/>
              <a:ext cx="0" cy="60376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4334F5D-228A-4EC6-BA3F-03A37669EC16}"/>
                </a:ext>
              </a:extLst>
            </p:cNvPr>
            <p:cNvSpPr txBox="1"/>
            <p:nvPr/>
          </p:nvSpPr>
          <p:spPr>
            <a:xfrm>
              <a:off x="6746081" y="3235305"/>
              <a:ext cx="18145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Holds exactly when 0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56586C8-0FA5-4B9A-88E9-9EFEAB7A1411}"/>
                </a:ext>
              </a:extLst>
            </p:cNvPr>
            <p:cNvCxnSpPr/>
            <p:nvPr/>
          </p:nvCxnSpPr>
          <p:spPr bwMode="auto">
            <a:xfrm flipV="1">
              <a:off x="7524750" y="2477573"/>
              <a:ext cx="0" cy="60376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50F069C-82DA-4272-BCB5-A8846AA8BF68}"/>
              </a:ext>
            </a:extLst>
          </p:cNvPr>
          <p:cNvSpPr txBox="1"/>
          <p:nvPr/>
        </p:nvSpPr>
        <p:spPr>
          <a:xfrm>
            <a:off x="890587" y="3913206"/>
            <a:ext cx="4695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Theorem: approximation is additive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9B1747F-8A31-4C96-B1AB-C4D36F2F4D48}"/>
                  </a:ext>
                </a:extLst>
              </p:cNvPr>
              <p:cNvSpPr txBox="1"/>
              <p:nvPr/>
            </p:nvSpPr>
            <p:spPr>
              <a:xfrm>
                <a:off x="685800" y="4313316"/>
                <a:ext cx="10058400" cy="2054152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For an acyclic schema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sz="2800" b="1" dirty="0"/>
                  <a:t> </a:t>
                </a:r>
                <a:r>
                  <a:rPr lang="en-US" sz="2800" dirty="0"/>
                  <a:t>with with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dirty="0"/>
                  <a:t> bags.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𝒥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𝑀𝑉𝐷</m:t>
                          </m:r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𝒥</m:t>
                          </m:r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</m:e>
                      </m:nary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ℰ</m:t>
                      </m:r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9B1747F-8A31-4C96-B1AB-C4D36F2F4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313316"/>
                <a:ext cx="10058400" cy="2054152"/>
              </a:xfrm>
              <a:prstGeom prst="rect">
                <a:avLst/>
              </a:prstGeom>
              <a:blipFill>
                <a:blip r:embed="rId3"/>
                <a:stretch>
                  <a:fillRect l="-1211" t="-2950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5663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EF278-790B-4B29-B4C6-FC1BE3494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MVDs </a:t>
            </a:r>
            <a:r>
              <a:rPr lang="en-US" dirty="0">
                <a:sym typeface="Wingdings" panose="05000000000000000000" pitchFamily="2" charset="2"/>
              </a:rPr>
              <a:t> Acyclic Schemas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77FF12-9A11-4872-A20E-C11F1DA74B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3600" dirty="0"/>
                  <a:t>Discover all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𝓔</m:t>
                    </m:r>
                  </m:oMath>
                </a14:m>
                <a:r>
                  <a:rPr lang="en-US" sz="3600" dirty="0"/>
                  <a:t>-MVDs that hold in the relation</a:t>
                </a:r>
              </a:p>
              <a:p>
                <a:r>
                  <a:rPr lang="en-US" sz="3600" dirty="0"/>
                  <a:t>Synthesize </a:t>
                </a:r>
                <a:r>
                  <a:rPr lang="en-US" sz="3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approximate</a:t>
                </a:r>
                <a:r>
                  <a:rPr lang="en-US" sz="3600" dirty="0"/>
                  <a:t> acyclic schemes (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</m:oMath>
                </a14:m>
                <a:r>
                  <a:rPr lang="en-US" sz="3600" dirty="0"/>
                  <a:t>-Schemes) from this set.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77FF12-9A11-4872-A20E-C11F1DA74B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0BA5CB-0D0E-487C-B416-B4C051DB90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2B14FDF-A601-40B4-86F5-0ACA7782C73F}" type="slidenum">
              <a:rPr lang="en-US" altLang="he-IL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he-I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958815"/>
      </p:ext>
    </p:extLst>
  </p:cSld>
  <p:clrMapOvr>
    <a:masterClrMapping/>
  </p:clrMapOvr>
</p:sld>
</file>

<file path=ppt/theme/theme1.xml><?xml version="1.0" encoding="utf-8"?>
<a:theme xmlns:a="http://schemas.openxmlformats.org/drawingml/2006/main" name="2_Default Design">
  <a:themeElements>
    <a:clrScheme name="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he-IL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he-IL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Default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2_Default Design">
      <a:majorFont>
        <a:latin typeface="Georgia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he-IL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he-IL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Default Design">
  <a:themeElements>
    <a:clrScheme name="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he-IL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he-IL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118928</TotalTime>
  <Words>1100</Words>
  <Application>Microsoft Office PowerPoint</Application>
  <PresentationFormat>Widescreen</PresentationFormat>
  <Paragraphs>409</Paragraphs>
  <Slides>17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17</vt:i4>
      </vt:variant>
    </vt:vector>
  </HeadingPairs>
  <TitlesOfParts>
    <vt:vector size="31" baseType="lpstr">
      <vt:lpstr>Arial</vt:lpstr>
      <vt:lpstr>Arial Narrow</vt:lpstr>
      <vt:lpstr>Calibri</vt:lpstr>
      <vt:lpstr>Cambria Math</vt:lpstr>
      <vt:lpstr>Garamond</vt:lpstr>
      <vt:lpstr>Georgia</vt:lpstr>
      <vt:lpstr>Helvetica Neue</vt:lpstr>
      <vt:lpstr>Helvetica Neue Light</vt:lpstr>
      <vt:lpstr>Rockwell Light</vt:lpstr>
      <vt:lpstr>Wingdings</vt:lpstr>
      <vt:lpstr>2_Default Design</vt:lpstr>
      <vt:lpstr>5_Default Design</vt:lpstr>
      <vt:lpstr>3_Default Design</vt:lpstr>
      <vt:lpstr>4_Default Design</vt:lpstr>
      <vt:lpstr>PowerPoint Presentation</vt:lpstr>
      <vt:lpstr>A Problem</vt:lpstr>
      <vt:lpstr>Acyclic Schemas</vt:lpstr>
      <vt:lpstr>Acyclic Schemas have Join Trees</vt:lpstr>
      <vt:lpstr>Some Acyclic schemes are better than others</vt:lpstr>
      <vt:lpstr>MVDs  Acyclic Schemas</vt:lpstr>
      <vt:lpstr>Approximations</vt:lpstr>
      <vt:lpstr>Approximations</vt:lpstr>
      <vt:lpstr>MVDs  Acyclic Schemas</vt:lpstr>
      <vt:lpstr>Approximations</vt:lpstr>
      <vt:lpstr>Challenges</vt:lpstr>
      <vt:lpstr>Enumerating Acyclic Schemas</vt:lpstr>
      <vt:lpstr>Computing Entropy</vt:lpstr>
      <vt:lpstr>Enables Scaling (rows)</vt:lpstr>
      <vt:lpstr>Enables Scaling (Columns)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Querying Probabilistic Preferences in Databases</dc:title>
  <dc:creator>Batya Kenig</dc:creator>
  <cp:lastModifiedBy>Batya Kenig</cp:lastModifiedBy>
  <cp:revision>1231</cp:revision>
  <cp:lastPrinted>2019-01-22T17:16:54Z</cp:lastPrinted>
  <dcterms:created xsi:type="dcterms:W3CDTF">2017-03-29T10:08:41Z</dcterms:created>
  <dcterms:modified xsi:type="dcterms:W3CDTF">2019-07-19T18:03:08Z</dcterms:modified>
</cp:coreProperties>
</file>