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charts/chart1.xml" ContentType="application/vnd.openxmlformats-officedocument.drawingml.char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663" r:id="rId2"/>
    <p:sldId id="1262" r:id="rId3"/>
    <p:sldId id="1119" r:id="rId4"/>
    <p:sldId id="1187" r:id="rId5"/>
    <p:sldId id="1239" r:id="rId6"/>
    <p:sldId id="1247" r:id="rId7"/>
    <p:sldId id="1246" r:id="rId8"/>
    <p:sldId id="1244" r:id="rId9"/>
    <p:sldId id="1245" r:id="rId10"/>
    <p:sldId id="1243" r:id="rId11"/>
    <p:sldId id="1240" r:id="rId12"/>
    <p:sldId id="1241" r:id="rId13"/>
    <p:sldId id="1242" r:id="rId14"/>
    <p:sldId id="1238" r:id="rId15"/>
    <p:sldId id="1237" r:id="rId16"/>
    <p:sldId id="1213" r:id="rId17"/>
    <p:sldId id="1257" r:id="rId18"/>
    <p:sldId id="1248" r:id="rId19"/>
    <p:sldId id="1249" r:id="rId20"/>
    <p:sldId id="1226" r:id="rId21"/>
    <p:sldId id="1154" r:id="rId22"/>
    <p:sldId id="1258" r:id="rId23"/>
    <p:sldId id="1256" r:id="rId24"/>
    <p:sldId id="1118" r:id="rId25"/>
    <p:sldId id="1152" r:id="rId26"/>
    <p:sldId id="1259" r:id="rId27"/>
    <p:sldId id="1107" r:id="rId28"/>
    <p:sldId id="1146" r:id="rId29"/>
    <p:sldId id="1176" r:id="rId30"/>
    <p:sldId id="1144" r:id="rId31"/>
    <p:sldId id="1260" r:id="rId32"/>
    <p:sldId id="1261" r:id="rId33"/>
    <p:sldId id="1251" r:id="rId34"/>
    <p:sldId id="1253" r:id="rId35"/>
  </p:sldIdLst>
  <p:sldSz cx="9144000" cy="6858000" type="letter"/>
  <p:notesSz cx="10233025" cy="7102475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87363" indent="-301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76313" indent="-6191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65263" indent="-936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954213" indent="-12541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rgbClr val="FF0000"/>
    </p:penClr>
  </p:showPr>
  <p:clrMru>
    <a:srgbClr val="3333FF"/>
    <a:srgbClr val="88CF95"/>
    <a:srgbClr val="6FD391"/>
    <a:srgbClr val="FFFF99"/>
    <a:srgbClr val="FCFF84"/>
    <a:srgbClr val="010000"/>
    <a:srgbClr val="E6EDF7"/>
    <a:srgbClr val="FFCBC9"/>
    <a:srgbClr val="6600FF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horzBarState="maximized">
    <p:restoredLeft sz="7795" autoAdjust="0"/>
    <p:restoredTop sz="67751" autoAdjust="0"/>
  </p:normalViewPr>
  <p:slideViewPr>
    <p:cSldViewPr snapToGrid="0">
      <p:cViewPr varScale="1">
        <p:scale>
          <a:sx n="155" d="100"/>
          <a:sy n="155" d="100"/>
        </p:scale>
        <p:origin x="-1528" y="-96"/>
      </p:cViewPr>
      <p:guideLst>
        <p:guide orient="horz" pos="4291"/>
        <p:guide orient="horz" pos="146"/>
        <p:guide orient="horz" pos="119"/>
        <p:guide orient="horz" pos="2159"/>
        <p:guide pos="112"/>
        <p:guide pos="2881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07" d="100"/>
          <a:sy n="107" d="100"/>
        </p:scale>
        <p:origin x="-252" y="-90"/>
      </p:cViewPr>
      <p:guideLst>
        <p:guide orient="horz" pos="4439"/>
        <p:guide orient="horz" pos="125"/>
        <p:guide pos="3223"/>
        <p:guide pos="572"/>
        <p:guide pos="587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atter:Documents:Research%20-%20UW:%20080715%20-%20Annotation:%20VLDB%20Experiments:VLDB%20graph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0"/>
          <c:order val="0"/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cat>
            <c:numRef>
              <c:f>Sheet2!$C$31:$I$31</c:f>
              <c:numCache>
                <c:formatCode>General</c:formatCode>
                <c:ptCount val="7"/>
                <c:pt idx="0">
                  <c:v>10.0</c:v>
                </c:pt>
                <c:pt idx="2">
                  <c:v>100.0</c:v>
                </c:pt>
                <c:pt idx="4">
                  <c:v>1000.0</c:v>
                </c:pt>
                <c:pt idx="6">
                  <c:v>10000.0</c:v>
                </c:pt>
              </c:numCache>
            </c:numRef>
          </c:cat>
          <c:val>
            <c:numRef>
              <c:f>Sheet2!$C$38:$I$38</c:f>
              <c:numCache>
                <c:formatCode>General</c:formatCode>
                <c:ptCount val="7"/>
                <c:pt idx="0">
                  <c:v>119.3</c:v>
                </c:pt>
                <c:pt idx="1">
                  <c:v>116.625</c:v>
                </c:pt>
                <c:pt idx="2">
                  <c:v>114.59</c:v>
                </c:pt>
                <c:pt idx="3">
                  <c:v>129.25</c:v>
                </c:pt>
                <c:pt idx="4">
                  <c:v>187.919</c:v>
                </c:pt>
                <c:pt idx="5">
                  <c:v>409.0600885515497</c:v>
                </c:pt>
                <c:pt idx="6">
                  <c:v>1026.3675</c:v>
                </c:pt>
              </c:numCache>
            </c:numRef>
          </c:val>
        </c:ser>
        <c:ser>
          <c:idx val="1"/>
          <c:order val="1"/>
          <c:spPr>
            <a:ln>
              <a:solidFill>
                <a:srgbClr val="FF0000"/>
              </a:solidFill>
            </a:ln>
          </c:spPr>
          <c:marker>
            <c:symbol val="x"/>
            <c:size val="11"/>
            <c:spPr>
              <a:noFill/>
              <a:ln w="25400">
                <a:solidFill>
                  <a:srgbClr val="FF0000"/>
                </a:solidFill>
              </a:ln>
            </c:spPr>
          </c:marker>
          <c:cat>
            <c:numRef>
              <c:f>Sheet2!$C$31:$I$31</c:f>
              <c:numCache>
                <c:formatCode>General</c:formatCode>
                <c:ptCount val="7"/>
                <c:pt idx="0">
                  <c:v>10.0</c:v>
                </c:pt>
                <c:pt idx="2">
                  <c:v>100.0</c:v>
                </c:pt>
                <c:pt idx="4">
                  <c:v>1000.0</c:v>
                </c:pt>
                <c:pt idx="6">
                  <c:v>10000.0</c:v>
                </c:pt>
              </c:numCache>
            </c:numRef>
          </c:cat>
          <c:val>
            <c:numRef>
              <c:f>Sheet2!$C$39:$I$39</c:f>
              <c:numCache>
                <c:formatCode>General</c:formatCode>
                <c:ptCount val="7"/>
                <c:pt idx="0">
                  <c:v>103.0</c:v>
                </c:pt>
                <c:pt idx="1">
                  <c:v>85.0625</c:v>
                </c:pt>
                <c:pt idx="2">
                  <c:v>72.06</c:v>
                </c:pt>
                <c:pt idx="3">
                  <c:v>50.95886075949313</c:v>
                </c:pt>
                <c:pt idx="4">
                  <c:v>32.616</c:v>
                </c:pt>
                <c:pt idx="5">
                  <c:v>25.22770398481973</c:v>
                </c:pt>
                <c:pt idx="6">
                  <c:v>24.7341</c:v>
                </c:pt>
              </c:numCache>
            </c:numRef>
          </c:val>
        </c:ser>
        <c:marker val="1"/>
        <c:axId val="417279640"/>
        <c:axId val="417739176"/>
      </c:lineChart>
      <c:catAx>
        <c:axId val="417279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/>
                  <a:t>Number of annotations (</a:t>
                </a:r>
                <a:r>
                  <a:rPr lang="en-US" sz="1100" b="0" i="1"/>
                  <a:t>n</a:t>
                </a:r>
                <a:r>
                  <a:rPr lang="en-US" sz="1100" b="0"/>
                  <a:t>)</a:t>
                </a:r>
              </a:p>
            </c:rich>
          </c:tx>
          <c:layout/>
        </c:title>
        <c:numFmt formatCode="0E+0" sourceLinked="0"/>
        <c:tickLblPos val="nextTo"/>
        <c:crossAx val="417739176"/>
        <c:crosses val="autoZero"/>
        <c:auto val="1"/>
        <c:lblAlgn val="ctr"/>
        <c:lblOffset val="100"/>
      </c:catAx>
      <c:valAx>
        <c:axId val="417739176"/>
        <c:scaling>
          <c:logBase val="10.0"/>
          <c:orientation val="minMax"/>
          <c:max val="10000.0"/>
          <c:min val="1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b="0"/>
                  <a:t>Relative overhed (|</a:t>
                </a:r>
                <a:r>
                  <a:rPr lang="en-US" sz="1100" b="0" i="1"/>
                  <a:t>R|/n</a:t>
                </a:r>
                <a:r>
                  <a:rPr lang="en-US" sz="1100" b="0"/>
                  <a:t>)</a:t>
                </a:r>
              </a:p>
            </c:rich>
          </c:tx>
          <c:layout/>
        </c:title>
        <c:numFmt formatCode="0E+0" sourceLinked="0"/>
        <c:tickLblPos val="nextTo"/>
        <c:crossAx val="417279640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6875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8660D5CD-9F4F-4DC3-9701-0A16C86E8F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831850"/>
            <a:ext cx="8261350" cy="61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65225" y="198438"/>
            <a:ext cx="8604250" cy="646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smtClean="0"/>
              <a:t>test1</a:t>
            </a:r>
          </a:p>
          <a:p>
            <a:pPr lvl="0"/>
            <a:r>
              <a:rPr lang="de-DE" noProof="0" smtClean="0"/>
              <a:t>test2</a:t>
            </a:r>
          </a:p>
          <a:p>
            <a:pPr lvl="0"/>
            <a:r>
              <a:rPr lang="de-DE" noProof="0" smtClean="0"/>
              <a:t>test3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443505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2206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908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9609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438"/>
            <a:ext cx="8396288" cy="215900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bildplatzhalt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izenplatzhalter 2"/>
          <p:cNvSpPr>
            <a:spLocks noGrp="1"/>
          </p:cNvSpPr>
          <p:nvPr>
            <p:ph type="body" idx="1"/>
          </p:nvPr>
        </p:nvSpPr>
        <p:spPr>
          <a:xfrm>
            <a:off x="1066800" y="198438"/>
            <a:ext cx="8396288" cy="214312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1" y="13729"/>
            <a:ext cx="706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1822" y="1559447"/>
            <a:ext cx="5296322" cy="2092881"/>
          </a:xfrm>
        </p:spPr>
        <p:txBody>
          <a:bodyPr/>
          <a:lstStyle>
            <a:lvl1pPr marL="288925" indent="-288925">
              <a:spcAft>
                <a:spcPts val="0"/>
              </a:spcAft>
              <a:buSzPct val="80000"/>
              <a:defRPr sz="3200"/>
            </a:lvl1pPr>
            <a:lvl2pPr marL="288925" indent="-287338">
              <a:spcAft>
                <a:spcPts val="0"/>
              </a:spcAft>
              <a:buSzPct val="80000"/>
              <a:defRPr sz="3200"/>
            </a:lvl2pPr>
            <a:lvl3pPr marL="452438" indent="-304800">
              <a:spcAft>
                <a:spcPts val="0"/>
              </a:spcAft>
              <a:defRPr sz="2800"/>
            </a:lvl3pPr>
            <a:lvl4pPr marL="565150" indent="-233363">
              <a:spcAft>
                <a:spcPts val="0"/>
              </a:spcAft>
              <a:defRPr sz="24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1545" y="4800931"/>
            <a:ext cx="5564024" cy="32316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1545" y="612264"/>
            <a:ext cx="5486400" cy="1046440"/>
          </a:xfrm>
        </p:spPr>
        <p:txBody>
          <a:bodyPr/>
          <a:lstStyle>
            <a:lvl1pPr marL="0" indent="0">
              <a:buNone/>
              <a:defRPr sz="3400"/>
            </a:lvl1pPr>
            <a:lvl2pPr marL="488701" indent="0">
              <a:buNone/>
              <a:defRPr sz="3000"/>
            </a:lvl2pPr>
            <a:lvl3pPr marL="977402" indent="0">
              <a:buNone/>
              <a:defRPr sz="2600"/>
            </a:lvl3pPr>
            <a:lvl4pPr marL="1466103" indent="0">
              <a:buNone/>
              <a:defRPr sz="2100"/>
            </a:lvl4pPr>
            <a:lvl5pPr marL="1954804" indent="0">
              <a:buNone/>
              <a:defRPr sz="2100"/>
            </a:lvl5pPr>
            <a:lvl6pPr marL="2443505" indent="0">
              <a:buNone/>
              <a:defRPr sz="2100"/>
            </a:lvl6pPr>
            <a:lvl7pPr marL="2932206" indent="0">
              <a:buNone/>
              <a:defRPr sz="2100"/>
            </a:lvl7pPr>
            <a:lvl8pPr marL="3420908" indent="0">
              <a:buNone/>
              <a:defRPr sz="2100"/>
            </a:lvl8pPr>
            <a:lvl9pPr marL="3909609" indent="0">
              <a:buNone/>
              <a:defRPr sz="21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1545" y="5367835"/>
            <a:ext cx="5486400" cy="230832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1A843-0963-4F89-9AB2-A86DD56D92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01144" y="1303900"/>
            <a:ext cx="3323987" cy="138499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A76E6-3495-4F55-A0D2-C37DB8EF5F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08265" y="270501"/>
            <a:ext cx="307777" cy="52963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08836" y="270505"/>
            <a:ext cx="1938992" cy="235348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E58C-5224-46F4-BED4-1AEFB39287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605" y="270505"/>
            <a:ext cx="5296322" cy="3077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163609" y="1303901"/>
            <a:ext cx="7961515" cy="276999"/>
          </a:xfrm>
        </p:spPr>
        <p:txBody>
          <a:bodyPr/>
          <a:lstStyle/>
          <a:p>
            <a:pPr lvl="0"/>
            <a:r>
              <a:rPr lang="de-DE" noProof="0" smtClean="0"/>
              <a:t>Tabelle durch Klicken auf Symbol hinzufügen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842375" y="6575425"/>
            <a:ext cx="215900" cy="212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3BE0-6C1C-4072-90E9-919F9A3D577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1" y="13729"/>
            <a:ext cx="706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5FA06-8A98-453D-A74A-65D3DFB81D9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71548" y="2304899"/>
            <a:ext cx="6597960" cy="415498"/>
          </a:xfrm>
        </p:spPr>
        <p:txBody>
          <a:bodyPr/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771548" y="3869574"/>
            <a:ext cx="5091158" cy="492443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5589" y="1165015"/>
            <a:ext cx="4190301" cy="28931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72E4-70D2-43D8-B1FE-05BE019DB2C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1" y="13729"/>
            <a:ext cx="706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4704221" y="1303337"/>
            <a:ext cx="4190301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Textmasterformate durch Klicken bearbeiten</a:t>
            </a:r>
          </a:p>
          <a:p>
            <a:pPr marL="144463" marR="0" lvl="1" indent="-14287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de-DE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Zweite Ebene</a:t>
            </a:r>
          </a:p>
          <a:p>
            <a:pPr marL="330200" marR="0" lvl="2" indent="-18256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Dritte Ebene</a:t>
            </a:r>
          </a:p>
          <a:p>
            <a:pPr marL="482600" marR="0" lvl="3" indent="-15081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9000"/>
              <a:buFontTx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Vierte Ebene</a:t>
            </a:r>
          </a:p>
          <a:p>
            <a:pPr marL="658813" marR="0" lvl="4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Fünfte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50" y="4407329"/>
            <a:ext cx="14691522" cy="661720"/>
          </a:xfrm>
        </p:spPr>
        <p:txBody>
          <a:bodyPr/>
          <a:lstStyle>
            <a:lvl1pPr algn="l">
              <a:defRPr sz="4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53" y="2907449"/>
            <a:ext cx="7771995" cy="323165"/>
          </a:xfrm>
        </p:spPr>
        <p:txBody>
          <a:bodyPr anchor="b"/>
          <a:lstStyle>
            <a:lvl1pPr marL="0" indent="0">
              <a:buNone/>
              <a:defRPr sz="2100"/>
            </a:lvl1pPr>
            <a:lvl2pPr marL="488701" indent="0">
              <a:buNone/>
              <a:defRPr sz="1900"/>
            </a:lvl2pPr>
            <a:lvl3pPr marL="977402" indent="0">
              <a:buNone/>
              <a:defRPr sz="1700"/>
            </a:lvl3pPr>
            <a:lvl4pPr marL="1466103" indent="0">
              <a:buNone/>
              <a:defRPr sz="1500"/>
            </a:lvl4pPr>
            <a:lvl5pPr marL="1954804" indent="0">
              <a:buNone/>
              <a:defRPr sz="1500"/>
            </a:lvl5pPr>
            <a:lvl6pPr marL="2443505" indent="0">
              <a:buNone/>
              <a:defRPr sz="1500"/>
            </a:lvl6pPr>
            <a:lvl7pPr marL="2932206" indent="0">
              <a:buNone/>
              <a:defRPr sz="1500"/>
            </a:lvl7pPr>
            <a:lvl8pPr marL="3420908" indent="0">
              <a:buNone/>
              <a:defRPr sz="1500"/>
            </a:lvl8pPr>
            <a:lvl9pPr marL="3909609" indent="0">
              <a:buNone/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25731-D727-4514-BC64-0ACBE2D6C8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607" y="1303898"/>
            <a:ext cx="3902195" cy="269304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21305" y="1303898"/>
            <a:ext cx="3903816" cy="269304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E49CB-8E82-488A-8DD3-6B79D83CA3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796" y="1535524"/>
            <a:ext cx="4039882" cy="800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796" y="2175318"/>
            <a:ext cx="4039882" cy="19389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703" y="1535524"/>
            <a:ext cx="4041502" cy="800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9389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E9E37-A109-4255-AE8B-85630F1A13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1" y="13729"/>
            <a:ext cx="706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796" y="273743"/>
            <a:ext cx="5564024" cy="32316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4993" y="273743"/>
            <a:ext cx="5112217" cy="2554545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6799" y="1435100"/>
            <a:ext cx="3008045" cy="461665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405-91F1-48B8-BB8C-9C199CDEDBC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1" y="13729"/>
            <a:ext cx="800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303337"/>
            <a:ext cx="7822654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Textmasterformate durch Klicken bearbeiten</a:t>
            </a:r>
          </a:p>
          <a:p>
            <a:pPr marL="144463" marR="0" lvl="1" indent="-14287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de-DE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Zweite Ebene</a:t>
            </a:r>
          </a:p>
          <a:p>
            <a:pPr marL="330200" marR="0" lvl="2" indent="-18256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Dritte Ebene</a:t>
            </a:r>
          </a:p>
          <a:p>
            <a:pPr marL="482600" marR="0" lvl="3" indent="-15081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9000"/>
              <a:buFontTx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Vierte Ebene</a:t>
            </a:r>
          </a:p>
          <a:p>
            <a:pPr marL="658813" marR="0" lvl="4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Fünfte Ebene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1930" y="6594475"/>
            <a:ext cx="2110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40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75CDE531-7D76-44DB-8C06-C752F9B68F4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6" r:id="rId4"/>
    <p:sldLayoutId id="2147483986" r:id="rId5"/>
    <p:sldLayoutId id="2147483987" r:id="rId6"/>
    <p:sldLayoutId id="2147483988" r:id="rId7"/>
    <p:sldLayoutId id="2147483989" r:id="rId8"/>
    <p:sldLayoutId id="2147483992" r:id="rId9"/>
    <p:sldLayoutId id="2147483993" r:id="rId10"/>
    <p:sldLayoutId id="2147483994" r:id="rId11"/>
    <p:sldLayoutId id="2147483995" r:id="rId12"/>
    <p:sldLayoutId id="214748399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62013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/>
          <a:ea typeface="+mj-ea"/>
          <a:cs typeface="Calibri"/>
        </a:defRPr>
      </a:lvl1pPr>
      <a:lvl2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88701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6pPr>
      <a:lvl7pPr marL="977402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7pPr>
      <a:lvl8pPr marL="1466103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8pPr>
      <a:lvl9pPr marL="1954804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9pPr>
    </p:titleStyle>
    <p:bodyStyle>
      <a:lvl1pPr marL="342900" marR="0" indent="-342900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•"/>
        <a:tabLst/>
        <a:defRPr sz="3000">
          <a:solidFill>
            <a:schemeClr val="tx1"/>
          </a:solidFill>
          <a:latin typeface="Calibri"/>
          <a:ea typeface="+mn-ea"/>
          <a:cs typeface="Calibri"/>
        </a:defRPr>
      </a:lvl1pPr>
      <a:lvl2pPr marL="339725" marR="0" indent="-338138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120000"/>
        <a:buFontTx/>
        <a:buChar char="•"/>
        <a:tabLst/>
        <a:defRPr sz="3000">
          <a:solidFill>
            <a:schemeClr val="tx1"/>
          </a:solidFill>
          <a:latin typeface="Calibri"/>
          <a:cs typeface="Calibri"/>
        </a:defRPr>
      </a:lvl2pPr>
      <a:lvl3pPr marL="330200" marR="0" indent="-182563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2600">
          <a:solidFill>
            <a:schemeClr val="tx1"/>
          </a:solidFill>
          <a:latin typeface="Calibri"/>
          <a:cs typeface="Calibri"/>
        </a:defRPr>
      </a:lvl3pPr>
      <a:lvl4pPr marL="482600" marR="0" indent="-150813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89000"/>
        <a:buFontTx/>
        <a:buChar char="•"/>
        <a:tabLst/>
        <a:defRPr sz="2000">
          <a:solidFill>
            <a:schemeClr val="tx1"/>
          </a:solidFill>
          <a:latin typeface="Calibri"/>
          <a:cs typeface="Calibri"/>
        </a:defRPr>
      </a:lvl4pPr>
      <a:lvl5pPr marL="658813" marR="0" indent="-174625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75000"/>
        <a:buFontTx/>
        <a:buChar char="–"/>
        <a:tabLst/>
        <a:defRPr sz="2000">
          <a:solidFill>
            <a:schemeClr val="tx1"/>
          </a:solidFill>
          <a:latin typeface="Calibri"/>
          <a:cs typeface="Calibri"/>
        </a:defRPr>
      </a:lvl5pPr>
      <a:lvl6pPr marL="1148787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6pPr>
      <a:lvl7pPr marL="1637489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7pPr>
      <a:lvl8pPr marL="2126190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8pPr>
      <a:lvl9pPr marL="2614891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db.cs.washington.edu/beliefDB/" TargetMode="Externa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d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81.png"/><Relationship Id="rId12" Type="http://schemas.openxmlformats.org/officeDocument/2006/relationships/image" Target="../media/image10.pdf"/><Relationship Id="rId13" Type="http://schemas.openxmlformats.org/officeDocument/2006/relationships/image" Target="../media/image1401.png"/><Relationship Id="rId14" Type="http://schemas.openxmlformats.org/officeDocument/2006/relationships/image" Target="../media/image11.pdf"/><Relationship Id="rId15" Type="http://schemas.openxmlformats.org/officeDocument/2006/relationships/image" Target="../media/image1421.png"/><Relationship Id="rId16" Type="http://schemas.openxmlformats.org/officeDocument/2006/relationships/image" Target="../media/image12.pdf"/><Relationship Id="rId17" Type="http://schemas.openxmlformats.org/officeDocument/2006/relationships/image" Target="../media/image1441.png"/><Relationship Id="rId18" Type="http://schemas.openxmlformats.org/officeDocument/2006/relationships/image" Target="../media/image13.pdf"/><Relationship Id="rId19" Type="http://schemas.openxmlformats.org/officeDocument/2006/relationships/image" Target="../media/image14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1.xml"/><Relationship Id="rId4" Type="http://schemas.openxmlformats.org/officeDocument/2006/relationships/image" Target="../media/image6.pdf"/><Relationship Id="rId5" Type="http://schemas.openxmlformats.org/officeDocument/2006/relationships/image" Target="../media/image1321.png"/><Relationship Id="rId6" Type="http://schemas.openxmlformats.org/officeDocument/2006/relationships/image" Target="../media/image7.pdf"/><Relationship Id="rId7" Type="http://schemas.openxmlformats.org/officeDocument/2006/relationships/image" Target="../media/image1341.png"/><Relationship Id="rId8" Type="http://schemas.openxmlformats.org/officeDocument/2006/relationships/image" Target="../media/image8.pdf"/><Relationship Id="rId9" Type="http://schemas.openxmlformats.org/officeDocument/2006/relationships/image" Target="../media/image1361.png"/><Relationship Id="rId10" Type="http://schemas.openxmlformats.org/officeDocument/2006/relationships/image" Target="../media/image9.pd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5" Type="http://schemas.openxmlformats.org/officeDocument/2006/relationships/image" Target="../media/image16.pdf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df"/><Relationship Id="rId12" Type="http://schemas.openxmlformats.org/officeDocument/2006/relationships/image" Target="../media/image27.png"/><Relationship Id="rId13" Type="http://schemas.openxmlformats.org/officeDocument/2006/relationships/image" Target="../media/image28.pdf"/><Relationship Id="rId14" Type="http://schemas.openxmlformats.org/officeDocument/2006/relationships/image" Target="../media/image29.png"/><Relationship Id="rId15" Type="http://schemas.openxmlformats.org/officeDocument/2006/relationships/image" Target="../media/image30.pdf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5" Type="http://schemas.openxmlformats.org/officeDocument/2006/relationships/image" Target="../media/image20.pdf"/><Relationship Id="rId6" Type="http://schemas.openxmlformats.org/officeDocument/2006/relationships/image" Target="../media/image21.png"/><Relationship Id="rId7" Type="http://schemas.openxmlformats.org/officeDocument/2006/relationships/image" Target="../media/image22.pdf"/><Relationship Id="rId8" Type="http://schemas.openxmlformats.org/officeDocument/2006/relationships/image" Target="../media/image23.png"/><Relationship Id="rId9" Type="http://schemas.openxmlformats.org/officeDocument/2006/relationships/image" Target="../media/image24.pdf"/><Relationship Id="rId10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527821" y="2377195"/>
            <a:ext cx="6612687" cy="1938992"/>
          </a:xfrm>
        </p:spPr>
        <p:txBody>
          <a:bodyPr/>
          <a:lstStyle/>
          <a:p>
            <a:pPr eaLnBrk="1" hangingPunct="1"/>
            <a:r>
              <a:rPr lang="en-US" sz="4200" b="1" dirty="0" smtClean="0"/>
              <a:t>Believe It or Not – </a:t>
            </a:r>
            <a:br>
              <a:rPr lang="en-US" sz="4200" b="1" dirty="0" smtClean="0"/>
            </a:br>
            <a:r>
              <a:rPr lang="en-US" sz="4200" b="1" dirty="0" smtClean="0"/>
              <a:t>Adding belief annotations </a:t>
            </a:r>
            <a:br>
              <a:rPr lang="en-US" sz="4200" b="1" dirty="0" smtClean="0"/>
            </a:br>
            <a:r>
              <a:rPr lang="en-US" sz="4200" b="1" dirty="0" smtClean="0"/>
              <a:t>to databases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7821" y="4600053"/>
            <a:ext cx="612439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Wolfgang Gatterbauer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Magda Balazinska, </a:t>
            </a:r>
          </a:p>
          <a:p>
            <a:pPr marL="0" marR="0" lvl="0" indent="0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Nodira Khoussainova, and Dan Suciu</a:t>
            </a:r>
          </a:p>
          <a:p>
            <a:pPr marL="0" marR="0" lvl="0" indent="0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lvl="0" defTabSz="862013">
              <a:defRPr/>
            </a:pPr>
            <a:r>
              <a:rPr lang="en-US" sz="2800" kern="0" dirty="0" smtClean="0">
                <a:latin typeface="+mn-lt"/>
              </a:rPr>
              <a:t>University of Washington</a:t>
            </a:r>
            <a:br>
              <a:rPr lang="en-US" sz="2800" kern="0" dirty="0" smtClean="0">
                <a:latin typeface="+mn-lt"/>
              </a:rPr>
            </a:br>
            <a:r>
              <a:rPr lang="en-US" sz="2800" kern="0" dirty="0" smtClean="0">
                <a:solidFill>
                  <a:srgbClr val="3333FF"/>
                </a:solidFill>
                <a:latin typeface="+mn-lt"/>
              </a:rPr>
              <a:t>http://db.cs.washington.edu/beliefDB/</a:t>
            </a:r>
          </a:p>
        </p:txBody>
      </p:sp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7227453" y="269875"/>
            <a:ext cx="1608613" cy="24045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r" defTabSz="822325"/>
            <a:r>
              <a:rPr lang="en-US" sz="1400" dirty="0" smtClean="0">
                <a:latin typeface="Calibri"/>
                <a:cs typeface="Calibri"/>
              </a:rPr>
              <a:t>August 25, VLDB </a:t>
            </a:r>
            <a:r>
              <a:rPr lang="en-US" sz="1400" dirty="0">
                <a:latin typeface="Calibri"/>
                <a:cs typeface="Calibri"/>
              </a:rPr>
              <a:t>2009</a:t>
            </a:r>
          </a:p>
        </p:txBody>
      </p:sp>
      <p:cxnSp>
        <p:nvCxnSpPr>
          <p:cNvPr id="5" name="AutoShape 34"/>
          <p:cNvCxnSpPr>
            <a:cxnSpLocks noChangeShapeType="1"/>
            <a:stCxn id="4" idx="2"/>
            <a:endCxn id="4" idx="0"/>
          </p:cNvCxnSpPr>
          <p:nvPr/>
        </p:nvCxnSpPr>
        <p:spPr bwMode="auto">
          <a:xfrm rot="5400000" flipH="1" flipV="1">
            <a:off x="8031759" y="-534431"/>
            <a:ext cx="1588" cy="160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utoShape 35"/>
          <p:cNvCxnSpPr>
            <a:cxnSpLocks noChangeShapeType="1"/>
            <a:stCxn id="4" idx="4"/>
            <a:endCxn id="4" idx="6"/>
          </p:cNvCxnSpPr>
          <p:nvPr/>
        </p:nvCxnSpPr>
        <p:spPr bwMode="auto">
          <a:xfrm rot="16200000" flipH="1">
            <a:off x="8031759" y="-293980"/>
            <a:ext cx="1588" cy="160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7">
            <a:hlinkClick r:id="rId5"/>
          </p:cNvPr>
          <p:cNvSpPr/>
          <p:nvPr/>
        </p:nvSpPr>
        <p:spPr bwMode="auto">
          <a:xfrm>
            <a:off x="1449914" y="6341533"/>
            <a:ext cx="5763684" cy="51646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 bwMode="auto">
          <a:xfrm>
            <a:off x="162225" y="4140459"/>
            <a:ext cx="7667239" cy="1818963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303256" y="4573849"/>
            <a:ext cx="791111" cy="759110"/>
          </a:xfrm>
          <a:prstGeom prst="rect">
            <a:avLst/>
          </a:prstGeom>
        </p:spPr>
      </p:pic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531584" y="5337486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1024021" y="4570140"/>
            <a:ext cx="791111" cy="759110"/>
          </a:xfrm>
          <a:prstGeom prst="rect">
            <a:avLst/>
          </a:prstGeom>
        </p:spPr>
      </p:pic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212525" y="5337034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62225" y="2181998"/>
            <a:ext cx="7667239" cy="1805358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2629768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403901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062322" cy="523220"/>
          </a:xfrm>
        </p:spPr>
        <p:txBody>
          <a:bodyPr/>
          <a:lstStyle/>
          <a:p>
            <a:r>
              <a:rPr lang="en-US"/>
              <a:t>3. Higher-order beliefs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25812" y="5114804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purple-black feathers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925812" y="3154557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plain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black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feathers</a:t>
                      </a:r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303126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96537" y="6168971"/>
            <a:ext cx="8735173" cy="4154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solidFill>
                  <a:srgbClr val="FF0000"/>
                </a:solidFill>
                <a:latin typeface="+mn-lt"/>
              </a:rPr>
              <a:t>D3: Beliefs about other user’s beliefs: allow discussion between users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8" grpId="0"/>
      <p:bldP spid="90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 bwMode="auto">
          <a:xfrm>
            <a:off x="162225" y="4140459"/>
            <a:ext cx="7667239" cy="1818963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303256" y="4573849"/>
            <a:ext cx="791111" cy="759110"/>
          </a:xfrm>
          <a:prstGeom prst="rect">
            <a:avLst/>
          </a:prstGeom>
        </p:spPr>
      </p:pic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531584" y="5337486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1024021" y="4570140"/>
            <a:ext cx="791111" cy="759110"/>
          </a:xfrm>
          <a:prstGeom prst="rect">
            <a:avLst/>
          </a:prstGeom>
        </p:spPr>
      </p:pic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212525" y="5337034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62225" y="2181998"/>
            <a:ext cx="7667239" cy="1805358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2629768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403901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11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062322" cy="523220"/>
          </a:xfrm>
        </p:spPr>
        <p:txBody>
          <a:bodyPr/>
          <a:lstStyle/>
          <a:p>
            <a:r>
              <a:rPr lang="en-US"/>
              <a:t>3. Higher-order beliefs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25812" y="5114804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purple-black feathers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925812" y="3154557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plain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black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feathers</a:t>
                      </a:r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303126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 bwMode="auto">
          <a:xfrm>
            <a:off x="4087233" y="930946"/>
            <a:ext cx="4910014" cy="1631055"/>
          </a:xfrm>
          <a:prstGeom prst="roundRect">
            <a:avLst>
              <a:gd name="adj" fmla="val 12596"/>
            </a:avLst>
          </a:prstGeom>
          <a:solidFill>
            <a:srgbClr val="FEFF8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4" name="Rectangle 23"/>
          <p:cNvSpPr/>
          <p:nvPr/>
        </p:nvSpPr>
        <p:spPr>
          <a:xfrm>
            <a:off x="4207367" y="1089538"/>
            <a:ext cx="45491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Arial Narrow"/>
              </a:rPr>
              <a:t>I: According to Bob, Alice believes that the </a:t>
            </a:r>
            <a:br>
              <a:rPr lang="en-US" sz="1800" i="1">
                <a:latin typeface="+mn-lt"/>
                <a:cs typeface="Arial Narrow"/>
              </a:rPr>
            </a:br>
            <a:r>
              <a:rPr lang="en-US" sz="1800" i="1">
                <a:latin typeface="+mn-lt"/>
                <a:cs typeface="Arial Narrow"/>
              </a:rPr>
              <a:t>feathers of the sighted animal were plain black.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07367" y="1704120"/>
            <a:ext cx="4667945" cy="553998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insert	into 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‘Bob’ 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‘Alice’ </a:t>
            </a:r>
            <a:r>
              <a:rPr lang="en-US" sz="1800">
                <a:latin typeface="+mn-lt"/>
                <a:cs typeface="Arial Narrow"/>
              </a:rPr>
              <a:t>Comments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values	(‘c1’, ‘plain black feathers’, ‘s2’)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1957104" y="5507015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 bwMode="auto">
          <a:xfrm>
            <a:off x="162225" y="4140459"/>
            <a:ext cx="7667239" cy="1818963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303256" y="4573849"/>
            <a:ext cx="791111" cy="759110"/>
          </a:xfrm>
          <a:prstGeom prst="rect">
            <a:avLst/>
          </a:prstGeom>
        </p:spPr>
      </p:pic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531584" y="5337486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1024021" y="4570140"/>
            <a:ext cx="791111" cy="759110"/>
          </a:xfrm>
          <a:prstGeom prst="rect">
            <a:avLst/>
          </a:prstGeom>
        </p:spPr>
      </p:pic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212525" y="5337034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62225" y="2181998"/>
            <a:ext cx="7667239" cy="1805358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2629768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403901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12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062322" cy="523220"/>
          </a:xfrm>
        </p:spPr>
        <p:txBody>
          <a:bodyPr/>
          <a:lstStyle/>
          <a:p>
            <a:r>
              <a:rPr lang="en-US"/>
              <a:t>3. Higher-order beliefs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25812" y="5114804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purple-black feathers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925812" y="3154557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plain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black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feathers</a:t>
                      </a:r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303126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 bwMode="auto">
          <a:xfrm>
            <a:off x="4087232" y="930946"/>
            <a:ext cx="5056767" cy="2988696"/>
          </a:xfrm>
          <a:prstGeom prst="roundRect">
            <a:avLst>
              <a:gd name="adj" fmla="val 7226"/>
            </a:avLst>
          </a:prstGeom>
          <a:solidFill>
            <a:srgbClr val="FEFF8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7" name="Right Arrow 26"/>
          <p:cNvSpPr/>
          <p:nvPr/>
        </p:nvSpPr>
        <p:spPr bwMode="auto">
          <a:xfrm>
            <a:off x="1957104" y="5507015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6" name="Rectangle 25"/>
          <p:cNvSpPr/>
          <p:nvPr/>
        </p:nvSpPr>
        <p:spPr>
          <a:xfrm>
            <a:off x="4176137" y="1643754"/>
            <a:ext cx="4859153" cy="1661994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select	C1.cid, C1.comment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from	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‘Bob’ 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‘Alice’ </a:t>
            </a:r>
            <a:r>
              <a:rPr lang="en-US" sz="1800">
                <a:latin typeface="+mn-lt"/>
                <a:cs typeface="Arial Narrow"/>
              </a:rPr>
              <a:t>Comments as C1,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	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‘Bob’ not </a:t>
            </a:r>
            <a:r>
              <a:rPr lang="en-US" sz="1800">
                <a:latin typeface="+mn-lt"/>
                <a:cs typeface="Arial Narrow"/>
              </a:rPr>
              <a:t>Comments as C2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where	C1.cid = C2.cid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C1.comment = C2.comment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C1.sid = C2.sid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76137" y="1046818"/>
            <a:ext cx="4599754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Arial Narrow"/>
              </a:rPr>
              <a:t>Q: Which comments does Alice believe according</a:t>
            </a:r>
          </a:p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Arial Narrow"/>
              </a:rPr>
              <a:t>to Bob, which he does not believe himself?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76137" y="3430852"/>
            <a:ext cx="28856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Arial Narrow"/>
              </a:rPr>
              <a:t>A: {(‘c1’,‘plain-black feathers’)}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1957104" y="3558143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7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689160"/>
            <a:ext cx="8175812" cy="546165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62225" y="4140459"/>
            <a:ext cx="7667239" cy="1818963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303256" y="4573849"/>
            <a:ext cx="791111" cy="759110"/>
          </a:xfrm>
          <a:prstGeom prst="rect">
            <a:avLst/>
          </a:prstGeom>
        </p:spPr>
      </p:pic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531584" y="5337486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1024021" y="4570140"/>
            <a:ext cx="791111" cy="759110"/>
          </a:xfrm>
          <a:prstGeom prst="rect">
            <a:avLst/>
          </a:prstGeom>
        </p:spPr>
      </p:pic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212525" y="5337034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62225" y="2181998"/>
            <a:ext cx="7667239" cy="1805358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2629768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403901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13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062322" cy="523220"/>
          </a:xfrm>
        </p:spPr>
        <p:txBody>
          <a:bodyPr/>
          <a:lstStyle/>
          <a:p>
            <a:r>
              <a:rPr lang="en-US"/>
              <a:t>3. Higher-order beliefs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25812" y="5114804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purple-black feathers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925812" y="3154557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plain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black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feathers</a:t>
                      </a:r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303126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 bwMode="auto">
          <a:xfrm>
            <a:off x="4087232" y="930946"/>
            <a:ext cx="5056767" cy="3295260"/>
          </a:xfrm>
          <a:prstGeom prst="roundRect">
            <a:avLst>
              <a:gd name="adj" fmla="val 7226"/>
            </a:avLst>
          </a:prstGeom>
          <a:solidFill>
            <a:srgbClr val="FEFF8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7" name="Right Arrow 26"/>
          <p:cNvSpPr/>
          <p:nvPr/>
        </p:nvSpPr>
        <p:spPr bwMode="auto">
          <a:xfrm>
            <a:off x="1957104" y="5507015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6" name="Rectangle 25"/>
          <p:cNvSpPr/>
          <p:nvPr/>
        </p:nvSpPr>
        <p:spPr>
          <a:xfrm>
            <a:off x="4176137" y="1643754"/>
            <a:ext cx="4860418" cy="1938992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select	U.name, C1.sid, C1.comment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from	</a:t>
            </a:r>
            <a:r>
              <a:rPr lang="en-US" sz="1800">
                <a:solidFill>
                  <a:schemeClr val="accent6"/>
                </a:solidFill>
                <a:latin typeface="+mn-lt"/>
                <a:cs typeface="Calibri"/>
              </a:rPr>
              <a:t>Users as U,</a:t>
            </a:r>
          </a:p>
          <a:p>
            <a:pPr>
              <a:tabLst>
                <a:tab pos="741363" algn="l"/>
              </a:tabLst>
            </a:pPr>
            <a:r>
              <a:rPr lang="en-US" sz="1800" b="1">
                <a:solidFill>
                  <a:schemeClr val="accent6"/>
                </a:solidFill>
                <a:latin typeface="+mn-lt"/>
                <a:cs typeface="Calibri"/>
              </a:rPr>
              <a:t>	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U.uid 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‘Alice’ </a:t>
            </a:r>
            <a:r>
              <a:rPr lang="en-US" sz="1800">
                <a:latin typeface="+mn-lt"/>
                <a:cs typeface="Arial Narrow"/>
              </a:rPr>
              <a:t>Comments as C1,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	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U.uid not </a:t>
            </a:r>
            <a:r>
              <a:rPr lang="en-US" sz="1800">
                <a:latin typeface="+mn-lt"/>
                <a:cs typeface="Arial Narrow"/>
              </a:rPr>
              <a:t>Comments as C2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where	C1.cid = C2.cid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C1.comment = C2.comment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C1.sid = C2.sid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76137" y="1046818"/>
            <a:ext cx="4956936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Arial Narrow"/>
              </a:rPr>
              <a:t>Q: Which comments does Alice believe according</a:t>
            </a:r>
          </a:p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Arial Narrow"/>
              </a:rPr>
              <a:t>to somebody, which (s)he does not believe themself?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76137" y="3715519"/>
            <a:ext cx="352358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Arial Narrow"/>
              </a:rPr>
              <a:t>A: {(‘Bob’, ‘c1’, ‘plain-black feathers’)}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1957104" y="3558143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9" name="Right Arrow 28"/>
          <p:cNvSpPr/>
          <p:nvPr/>
        </p:nvSpPr>
        <p:spPr bwMode="auto">
          <a:xfrm rot="5400000">
            <a:off x="537369" y="2255247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9" name="Right Arrow 38"/>
          <p:cNvSpPr/>
          <p:nvPr/>
        </p:nvSpPr>
        <p:spPr bwMode="auto">
          <a:xfrm rot="5400000">
            <a:off x="537369" y="4215067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689160"/>
            <a:ext cx="8175812" cy="546165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62225" y="4140459"/>
            <a:ext cx="7667239" cy="1818963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925812" y="5114804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purple-black feathers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303256" y="4573849"/>
            <a:ext cx="791111" cy="759110"/>
          </a:xfrm>
          <a:prstGeom prst="rect">
            <a:avLst/>
          </a:prstGeom>
        </p:spPr>
      </p:pic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531584" y="5337486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1024021" y="4570140"/>
            <a:ext cx="791111" cy="759110"/>
          </a:xfrm>
          <a:prstGeom prst="rect">
            <a:avLst/>
          </a:prstGeom>
        </p:spPr>
      </p:pic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212525" y="5337034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62225" y="2181998"/>
            <a:ext cx="7667239" cy="1805358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2629768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403901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25812" y="3154557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plain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black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feathers</a:t>
                      </a:r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914375" y="2303126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14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Message board assumption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914375" y="4254201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1306431" y="3029484"/>
            <a:ext cx="2435834" cy="1588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7485" y="6168971"/>
            <a:ext cx="8857741" cy="38472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200" smtClean="0">
                <a:solidFill>
                  <a:srgbClr val="FF0000"/>
                </a:solidFill>
                <a:latin typeface="+mn-lt"/>
              </a:rPr>
              <a:t>D4: Default assumption: models a trusting attitude &amp; avoids repeated inserts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162225" y="2181998"/>
            <a:ext cx="7667239" cy="1805358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62225" y="4140459"/>
            <a:ext cx="7667239" cy="1818963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15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Message board assumption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2629768"/>
            <a:ext cx="791111" cy="7591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403901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303256" y="4573849"/>
            <a:ext cx="791111" cy="759110"/>
          </a:xfrm>
          <a:prstGeom prst="rect">
            <a:avLst/>
          </a:prstGeom>
        </p:spPr>
      </p:pic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531584" y="5337486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1024021" y="4570140"/>
            <a:ext cx="791111" cy="759110"/>
          </a:xfrm>
          <a:prstGeom prst="rect">
            <a:avLst/>
          </a:prstGeom>
        </p:spPr>
      </p:pic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212525" y="5337034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25812" y="5114804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purple-black feathers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925812" y="3154557"/>
          <a:ext cx="3466542" cy="731520"/>
        </p:xfrm>
        <a:graphic>
          <a:graphicData uri="http://schemas.openxmlformats.org/drawingml/2006/table">
            <a:tbl>
              <a:tblPr/>
              <a:tblGrid>
                <a:gridCol w="400465"/>
                <a:gridCol w="400465"/>
                <a:gridCol w="2212936"/>
                <a:gridCol w="452676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plain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black</a:t>
                      </a:r>
                      <a:r>
                        <a:rPr lang="en-US" sz="1800" b="0" i="0" u="none" strike="noStrike" baseline="0">
                          <a:latin typeface="+mn-lt"/>
                          <a:cs typeface="Arial"/>
                        </a:rPr>
                        <a:t> feathers</a:t>
                      </a:r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914375" y="2303126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914375" y="4254201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 bwMode="auto">
          <a:xfrm>
            <a:off x="4087233" y="930946"/>
            <a:ext cx="4910014" cy="3607088"/>
          </a:xfrm>
          <a:prstGeom prst="roundRect">
            <a:avLst>
              <a:gd name="adj" fmla="val 7226"/>
            </a:avLst>
          </a:prstGeom>
          <a:solidFill>
            <a:srgbClr val="FEFF8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9" name="Rectangle 38"/>
          <p:cNvSpPr/>
          <p:nvPr/>
        </p:nvSpPr>
        <p:spPr>
          <a:xfrm>
            <a:off x="4222697" y="974933"/>
            <a:ext cx="4195347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Calibri (theme bo"/>
              </a:rPr>
              <a:t>Q: Which animal sightings does Alice believe </a:t>
            </a:r>
            <a:br>
              <a:rPr lang="en-US" sz="1800" i="1">
                <a:latin typeface="+mn-lt"/>
                <a:cs typeface="Calibri (theme bo"/>
              </a:rPr>
            </a:br>
            <a:r>
              <a:rPr lang="en-US" sz="1800" i="1">
                <a:latin typeface="+mn-lt"/>
                <a:cs typeface="Calibri (theme bo"/>
              </a:rPr>
              <a:t>according to Bob, which he does not </a:t>
            </a:r>
            <a:br>
              <a:rPr lang="en-US" sz="1800" i="1">
                <a:latin typeface="+mn-lt"/>
                <a:cs typeface="Calibri (theme bo"/>
              </a:rPr>
            </a:br>
            <a:r>
              <a:rPr lang="en-US" sz="1800" i="1">
                <a:latin typeface="+mn-lt"/>
                <a:cs typeface="Calibri (theme bo"/>
              </a:rPr>
              <a:t>believe himself?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2697" y="1868965"/>
            <a:ext cx="4651902" cy="2215992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select	S1.sid, S1.species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from	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‘Bob’ 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‘Alice’ </a:t>
            </a:r>
            <a:r>
              <a:rPr lang="en-US" sz="1800">
                <a:latin typeface="+mn-lt"/>
                <a:cs typeface="Arial Narrow"/>
              </a:rPr>
              <a:t>Sightings as S1,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	</a:t>
            </a:r>
            <a:r>
              <a:rPr lang="en-US" sz="18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+mn-lt"/>
                <a:cs typeface="Arial Narrow"/>
              </a:rPr>
              <a:t>‘Bob’ not </a:t>
            </a:r>
            <a:r>
              <a:rPr lang="en-US" sz="1800">
                <a:latin typeface="+mn-lt"/>
                <a:cs typeface="Arial Narrow"/>
              </a:rPr>
              <a:t>Sightings as S2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where	S1.sid = S2.sid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S1.uid = S2.uid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S1.species = S2.species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S1.date = S2.date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S1.location = S2.location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91212" y="4131348"/>
            <a:ext cx="159194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+mn-lt"/>
                <a:cs typeface="Calibri (theme bo"/>
              </a:rPr>
              <a:t>A: {(‘s2’, ‘Crow’)}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1957104" y="2706765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4" name="Right Arrow 33"/>
          <p:cNvSpPr/>
          <p:nvPr/>
        </p:nvSpPr>
        <p:spPr bwMode="auto">
          <a:xfrm>
            <a:off x="1957104" y="4663963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671213" cy="523220"/>
          </a:xfrm>
        </p:spPr>
        <p:txBody>
          <a:bodyPr/>
          <a:lstStyle/>
          <a:p>
            <a:r>
              <a:rPr lang="en-US"/>
              <a:t>What we have seen so far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71394" y="1559447"/>
            <a:ext cx="7732886" cy="3631763"/>
          </a:xfrm>
        </p:spPr>
        <p:txBody>
          <a:bodyPr/>
          <a:lstStyle/>
          <a:p>
            <a:r>
              <a:rPr lang="en-US"/>
              <a:t>4 Design decisions for Belief Database model</a:t>
            </a:r>
          </a:p>
          <a:p>
            <a:pPr lvl="2"/>
            <a:r>
              <a:rPr lang="en-US"/>
              <a:t>Distinct belief worlds</a:t>
            </a:r>
          </a:p>
          <a:p>
            <a:pPr lvl="2"/>
            <a:r>
              <a:rPr lang="en-US"/>
              <a:t>Open world assumption (OWA)</a:t>
            </a:r>
          </a:p>
          <a:p>
            <a:pPr lvl="2"/>
            <a:r>
              <a:rPr lang="en-US"/>
              <a:t>Higher-order beliefs</a:t>
            </a:r>
          </a:p>
          <a:p>
            <a:pPr lvl="2"/>
            <a:r>
              <a:rPr lang="en-US"/>
              <a:t>Message board assumption</a:t>
            </a:r>
          </a:p>
          <a:p>
            <a:pPr lvl="1"/>
            <a:endParaRPr lang="en-US"/>
          </a:p>
          <a:p>
            <a:pPr lvl="1"/>
            <a:r>
              <a:rPr lang="en-US" b="1"/>
              <a:t>BeliefSQL</a:t>
            </a:r>
          </a:p>
          <a:p>
            <a:pPr lvl="2"/>
            <a:r>
              <a:rPr lang="en-US"/>
              <a:t>SQL + ‘BELIEF’ (+ ‘not’)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020098" y="1755683"/>
            <a:ext cx="4706417" cy="3354765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/>
              <a:t>Motivating example</a:t>
            </a:r>
          </a:p>
          <a:p>
            <a:pPr>
              <a:spcAft>
                <a:spcPts val="3600"/>
              </a:spcAft>
            </a:pPr>
            <a:r>
              <a:rPr lang="en-US"/>
              <a:t>Logic foundations </a:t>
            </a:r>
          </a:p>
          <a:p>
            <a:pPr>
              <a:spcAft>
                <a:spcPts val="3600"/>
              </a:spcAft>
            </a:pPr>
            <a:r>
              <a:rPr lang="en-US"/>
              <a:t>Relational implementation</a:t>
            </a:r>
          </a:p>
          <a:p>
            <a:pPr>
              <a:spcAft>
                <a:spcPts val="3600"/>
              </a:spcAft>
            </a:pPr>
            <a:r>
              <a:rPr lang="en-US"/>
              <a:t>Discussion</a:t>
            </a:r>
          </a:p>
        </p:txBody>
      </p:sp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065062" y="3246125"/>
            <a:ext cx="7050843" cy="237561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062" y="1080715"/>
            <a:ext cx="7050843" cy="14907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7"/>
          <p:cNvSpPr>
            <a:spLocks noChangeArrowheads="1"/>
          </p:cNvSpPr>
          <p:nvPr/>
        </p:nvSpPr>
        <p:spPr bwMode="auto">
          <a:xfrm>
            <a:off x="2943402" y="3410151"/>
            <a:ext cx="8232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600" dirty="0">
                <a:latin typeface="+mn-lt"/>
              </a:rPr>
              <a:t>Bob</a:t>
            </a:r>
            <a:r>
              <a:rPr lang="en-US" sz="1600" dirty="0">
                <a:latin typeface="+mn-lt"/>
                <a:ea typeface="Wingdings"/>
                <a:cs typeface="Wingdings"/>
              </a:rPr>
              <a:t></a:t>
            </a:r>
            <a:r>
              <a:rPr lang="en-US" sz="1600" dirty="0">
                <a:latin typeface="+mn-lt"/>
              </a:rPr>
              <a:t>Alice</a:t>
            </a:r>
          </a:p>
        </p:txBody>
      </p:sp>
      <p:cxnSp>
        <p:nvCxnSpPr>
          <p:cNvPr id="270" name="Straight Arrow Connector 100"/>
          <p:cNvCxnSpPr>
            <a:stCxn id="238" idx="6"/>
            <a:endCxn id="242" idx="2"/>
          </p:cNvCxnSpPr>
          <p:nvPr/>
        </p:nvCxnSpPr>
        <p:spPr bwMode="auto">
          <a:xfrm>
            <a:off x="589516" y="3690574"/>
            <a:ext cx="1037388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2" name="Ellipse 294"/>
          <p:cNvSpPr>
            <a:spLocks noChangeArrowheads="1"/>
          </p:cNvSpPr>
          <p:nvPr/>
        </p:nvSpPr>
        <p:spPr bwMode="auto">
          <a:xfrm>
            <a:off x="1626904" y="3490798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84" name="Rectangle 17"/>
          <p:cNvSpPr>
            <a:spLocks noChangeArrowheads="1"/>
          </p:cNvSpPr>
          <p:nvPr/>
        </p:nvSpPr>
        <p:spPr bwMode="auto">
          <a:xfrm>
            <a:off x="833406" y="3556892"/>
            <a:ext cx="368565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18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6597947" cy="523220"/>
          </a:xfrm>
        </p:spPr>
        <p:txBody>
          <a:bodyPr/>
          <a:lstStyle/>
          <a:p>
            <a:r>
              <a:rPr lang="en-US"/>
              <a:t>Logic foundations: Belief statements</a:t>
            </a:r>
          </a:p>
        </p:txBody>
      </p:sp>
      <p:cxnSp>
        <p:nvCxnSpPr>
          <p:cNvPr id="260" name="Straight Arrow Connector 100"/>
          <p:cNvCxnSpPr>
            <a:stCxn id="242" idx="7"/>
            <a:endCxn id="243" idx="2"/>
          </p:cNvCxnSpPr>
          <p:nvPr/>
        </p:nvCxnSpPr>
        <p:spPr bwMode="auto">
          <a:xfrm rot="5400000" flipH="1" flipV="1">
            <a:off x="2334762" y="2817446"/>
            <a:ext cx="367423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3" name="Ellipse 294"/>
          <p:cNvSpPr>
            <a:spLocks noChangeArrowheads="1"/>
          </p:cNvSpPr>
          <p:nvPr/>
        </p:nvSpPr>
        <p:spPr bwMode="auto">
          <a:xfrm>
            <a:off x="3066628" y="2982112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cxnSp>
        <p:nvCxnSpPr>
          <p:cNvPr id="111" name="Straight Arrow Connector 100"/>
          <p:cNvCxnSpPr>
            <a:stCxn id="239" idx="7"/>
            <a:endCxn id="112" idx="2"/>
          </p:cNvCxnSpPr>
          <p:nvPr/>
        </p:nvCxnSpPr>
        <p:spPr bwMode="auto">
          <a:xfrm rot="5400000" flipH="1" flipV="1">
            <a:off x="2334761" y="782705"/>
            <a:ext cx="367424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2" name="Ellipse 294"/>
          <p:cNvSpPr>
            <a:spLocks noChangeArrowheads="1"/>
          </p:cNvSpPr>
          <p:nvPr/>
        </p:nvSpPr>
        <p:spPr bwMode="auto">
          <a:xfrm>
            <a:off x="3066628" y="947371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cxnSp>
        <p:nvCxnSpPr>
          <p:cNvPr id="113" name="Straight Arrow Connector 100"/>
          <p:cNvCxnSpPr>
            <a:stCxn id="239" idx="5"/>
            <a:endCxn id="114" idx="2"/>
          </p:cNvCxnSpPr>
          <p:nvPr/>
        </p:nvCxnSpPr>
        <p:spPr bwMode="auto">
          <a:xfrm rot="16200000" flipH="1">
            <a:off x="2334762" y="1432652"/>
            <a:ext cx="367422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4" name="Ellipse 294"/>
          <p:cNvSpPr>
            <a:spLocks noChangeArrowheads="1"/>
          </p:cNvSpPr>
          <p:nvPr/>
        </p:nvSpPr>
        <p:spPr bwMode="auto">
          <a:xfrm>
            <a:off x="3066628" y="1964742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123" name="Ellipse 294"/>
          <p:cNvSpPr>
            <a:spLocks noChangeArrowheads="1"/>
          </p:cNvSpPr>
          <p:nvPr/>
        </p:nvSpPr>
        <p:spPr bwMode="auto">
          <a:xfrm>
            <a:off x="1626904" y="5525537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cxnSp>
        <p:nvCxnSpPr>
          <p:cNvPr id="124" name="Straight Arrow Connector 100"/>
          <p:cNvCxnSpPr>
            <a:stCxn id="238" idx="5"/>
            <a:endCxn id="123" idx="2"/>
          </p:cNvCxnSpPr>
          <p:nvPr/>
        </p:nvCxnSpPr>
        <p:spPr bwMode="auto">
          <a:xfrm rot="16200000" flipH="1">
            <a:off x="132011" y="4230419"/>
            <a:ext cx="1893477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" name="Ellipse 294"/>
          <p:cNvSpPr>
            <a:spLocks noChangeArrowheads="1"/>
          </p:cNvSpPr>
          <p:nvPr/>
        </p:nvSpPr>
        <p:spPr bwMode="auto">
          <a:xfrm>
            <a:off x="3066628" y="5016851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144" name="Ellipse 294"/>
          <p:cNvSpPr>
            <a:spLocks noChangeArrowheads="1"/>
          </p:cNvSpPr>
          <p:nvPr/>
        </p:nvSpPr>
        <p:spPr bwMode="auto">
          <a:xfrm>
            <a:off x="3066628" y="6034220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146" name="Ellipse 294"/>
          <p:cNvSpPr>
            <a:spLocks noChangeArrowheads="1"/>
          </p:cNvSpPr>
          <p:nvPr/>
        </p:nvSpPr>
        <p:spPr bwMode="auto">
          <a:xfrm>
            <a:off x="3066628" y="3999481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cxnSp>
        <p:nvCxnSpPr>
          <p:cNvPr id="147" name="Straight Arrow Connector 100"/>
          <p:cNvCxnSpPr>
            <a:stCxn id="123" idx="7"/>
            <a:endCxn id="143" idx="2"/>
          </p:cNvCxnSpPr>
          <p:nvPr/>
        </p:nvCxnSpPr>
        <p:spPr bwMode="auto">
          <a:xfrm rot="5400000" flipH="1" flipV="1">
            <a:off x="2334762" y="4852185"/>
            <a:ext cx="367423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8" name="Straight Arrow Connector 100"/>
          <p:cNvCxnSpPr>
            <a:stCxn id="123" idx="5"/>
            <a:endCxn id="144" idx="2"/>
          </p:cNvCxnSpPr>
          <p:nvPr/>
        </p:nvCxnSpPr>
        <p:spPr bwMode="auto">
          <a:xfrm rot="16200000" flipH="1">
            <a:off x="2334763" y="5502130"/>
            <a:ext cx="367421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9" name="Straight Arrow Connector 100"/>
          <p:cNvCxnSpPr>
            <a:stCxn id="242" idx="5"/>
            <a:endCxn id="146" idx="2"/>
          </p:cNvCxnSpPr>
          <p:nvPr/>
        </p:nvCxnSpPr>
        <p:spPr bwMode="auto">
          <a:xfrm rot="16200000" flipH="1">
            <a:off x="2334763" y="3467391"/>
            <a:ext cx="367421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81609" y="4602230"/>
            <a:ext cx="485109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254634" y="3250222"/>
            <a:ext cx="45197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239906" y="3862002"/>
            <a:ext cx="485109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584353" y="1777348"/>
            <a:ext cx="3171216" cy="677108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2200">
                <a:latin typeface="+mn-lt"/>
                <a:cs typeface="Calibri"/>
              </a:rPr>
              <a:t>insert	into </a:t>
            </a:r>
            <a:r>
              <a:rPr lang="en-US" sz="2200" b="1">
                <a:solidFill>
                  <a:schemeClr val="accent6"/>
                </a:solidFill>
                <a:latin typeface="+mn-lt"/>
                <a:cs typeface="Calibri"/>
              </a:rPr>
              <a:t>BELIEF </a:t>
            </a:r>
            <a:r>
              <a:rPr lang="en-US" sz="2200">
                <a:solidFill>
                  <a:schemeClr val="accent6"/>
                </a:solidFill>
                <a:latin typeface="+mn-lt"/>
                <a:cs typeface="Calibri"/>
              </a:rPr>
              <a:t>‘Alice’ </a:t>
            </a:r>
            <a:r>
              <a:rPr lang="en-US" sz="2200">
                <a:latin typeface="+mn-lt"/>
                <a:cs typeface="Calibri"/>
              </a:rPr>
              <a:t>S</a:t>
            </a:r>
          </a:p>
          <a:p>
            <a:pPr>
              <a:tabLst>
                <a:tab pos="741363" algn="l"/>
              </a:tabLst>
            </a:pPr>
            <a:r>
              <a:rPr lang="en-US" sz="2200">
                <a:latin typeface="+mn-lt"/>
                <a:cs typeface="Calibri"/>
              </a:rPr>
              <a:t>values	(‘s2’, ‘Alice’, ‘Crow’,…)</a:t>
            </a: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4584353" y="2674164"/>
            <a:ext cx="3879237" cy="461665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 dirty="0">
                <a:latin typeface="+mn-lt"/>
                <a:ea typeface="ＭＳ ゴシック"/>
                <a:cs typeface="Calibri"/>
              </a:rPr>
              <a:t>i: </a:t>
            </a:r>
            <a:r>
              <a:rPr lang="en-US" sz="2400" dirty="0">
                <a:solidFill>
                  <a:schemeClr val="accent6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400" baseline="-25000" dirty="0">
                <a:solidFill>
                  <a:schemeClr val="accent6"/>
                </a:solidFill>
                <a:latin typeface="+mn-lt"/>
                <a:cs typeface="Calibri"/>
              </a:rPr>
              <a:t>Alice</a:t>
            </a:r>
            <a:r>
              <a:rPr lang="en-US" sz="2400" dirty="0">
                <a:latin typeface="+mn-lt"/>
                <a:cs typeface="Calibri"/>
              </a:rPr>
              <a:t> S</a:t>
            </a:r>
            <a:r>
              <a:rPr lang="en-US" sz="2400" baseline="30000" dirty="0">
                <a:solidFill>
                  <a:srgbClr val="FF0000"/>
                </a:solidFill>
                <a:latin typeface="+mn-lt"/>
                <a:cs typeface="Calibri"/>
              </a:rPr>
              <a:t>+</a:t>
            </a:r>
            <a:r>
              <a:rPr lang="en-US" sz="2400" dirty="0">
                <a:latin typeface="+mn-lt"/>
                <a:cs typeface="Calibri"/>
              </a:rPr>
              <a:t>(‘s2’,‘Alice’,‘Crow’,…)</a:t>
            </a:r>
            <a:endParaRPr lang="en-US" sz="2400" baseline="-25000" dirty="0">
              <a:latin typeface="+mn-lt"/>
              <a:cs typeface="Calibri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498539" y="4157303"/>
            <a:ext cx="1966669" cy="38472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200" smtClean="0">
                <a:solidFill>
                  <a:srgbClr val="88CF95"/>
                </a:solidFill>
                <a:latin typeface="+mn-lt"/>
                <a:cs typeface="Calibri"/>
              </a:rPr>
              <a:t>belief statement</a:t>
            </a:r>
          </a:p>
        </p:txBody>
      </p:sp>
      <p:sp>
        <p:nvSpPr>
          <p:cNvPr id="126" name="Rectangle 17"/>
          <p:cNvSpPr>
            <a:spLocks noChangeArrowheads="1"/>
          </p:cNvSpPr>
          <p:nvPr/>
        </p:nvSpPr>
        <p:spPr bwMode="auto">
          <a:xfrm>
            <a:off x="5609670" y="4597895"/>
            <a:ext cx="1765226" cy="58477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3200">
                <a:latin typeface="+mn-lt"/>
                <a:cs typeface="Calibri"/>
                <a:sym typeface="Symbol"/>
              </a:rPr>
              <a:t> = </a:t>
            </a:r>
            <a:r>
              <a:rPr lang="en-US" sz="3200" dirty="0">
                <a:solidFill>
                  <a:schemeClr val="accent6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3200" baseline="-25000" dirty="0">
                <a:solidFill>
                  <a:schemeClr val="accent6"/>
                </a:solidFill>
                <a:latin typeface="+mn-lt"/>
                <a:cs typeface="Calibri"/>
              </a:rPr>
              <a:t>w</a:t>
            </a:r>
            <a:r>
              <a:rPr lang="en-US" sz="3200" dirty="0">
                <a:latin typeface="+mn-lt"/>
                <a:cs typeface="Calibri"/>
              </a:rPr>
              <a:t> t</a:t>
            </a:r>
            <a:r>
              <a:rPr lang="en-US" sz="3200" baseline="30000" dirty="0">
                <a:solidFill>
                  <a:srgbClr val="FF0000"/>
                </a:solidFill>
                <a:latin typeface="+mn-lt"/>
                <a:cs typeface="Calibri"/>
              </a:rPr>
              <a:t>s</a:t>
            </a:r>
            <a:endParaRPr lang="en-US" sz="3200" baseline="-25000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693955" y="3215864"/>
            <a:ext cx="1981622" cy="3539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smtClean="0">
                <a:latin typeface="+mn-lt"/>
                <a:cs typeface="Calibri"/>
              </a:rPr>
              <a:t>relational tuple (t)</a:t>
            </a:r>
          </a:p>
        </p:txBody>
      </p:sp>
      <p:sp>
        <p:nvSpPr>
          <p:cNvPr id="138" name="Rectangle 137"/>
          <p:cNvSpPr/>
          <p:nvPr/>
        </p:nvSpPr>
        <p:spPr bwMode="auto">
          <a:xfrm>
            <a:off x="6693955" y="3528182"/>
            <a:ext cx="820823" cy="3539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smtClean="0">
                <a:solidFill>
                  <a:srgbClr val="FF0000"/>
                </a:solidFill>
                <a:latin typeface="+mn-lt"/>
                <a:cs typeface="Calibri"/>
              </a:rPr>
              <a:t>sign (s)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4392986" y="3215864"/>
            <a:ext cx="1839731" cy="66172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smtClean="0">
                <a:solidFill>
                  <a:schemeClr val="accent6"/>
                </a:solidFill>
                <a:latin typeface="+mn-lt"/>
                <a:cs typeface="Calibri"/>
              </a:rPr>
              <a:t>modal operator</a:t>
            </a:r>
            <a:br>
              <a:rPr lang="en-US" sz="2000" smtClean="0">
                <a:solidFill>
                  <a:schemeClr val="accent6"/>
                </a:solidFill>
                <a:latin typeface="+mn-lt"/>
                <a:cs typeface="Calibri"/>
              </a:rPr>
            </a:br>
            <a:r>
              <a:rPr lang="en-US" sz="2000" smtClean="0">
                <a:solidFill>
                  <a:schemeClr val="accent6"/>
                </a:solidFill>
                <a:latin typeface="+mn-lt"/>
                <a:cs typeface="Calibri"/>
              </a:rPr>
              <a:t>&amp; belief path (w)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2291703" y="1191968"/>
            <a:ext cx="3685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239906" y="1843152"/>
            <a:ext cx="485109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2254634" y="5276792"/>
            <a:ext cx="45197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2291703" y="5878016"/>
            <a:ext cx="3685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3626930" y="307938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3626930" y="410769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626930" y="513600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626930" y="6164312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3626930" y="102276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3626930" y="205107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" y="662801"/>
            <a:ext cx="3984934" cy="5895478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238" name="Ellipse 294"/>
          <p:cNvSpPr>
            <a:spLocks noChangeArrowheads="1"/>
          </p:cNvSpPr>
          <p:nvPr/>
        </p:nvSpPr>
        <p:spPr bwMode="auto">
          <a:xfrm>
            <a:off x="187180" y="3490798"/>
            <a:ext cx="402336" cy="399551"/>
          </a:xfrm>
          <a:prstGeom prst="ellipse">
            <a:avLst/>
          </a:prstGeom>
          <a:solidFill>
            <a:srgbClr val="FFCBC9"/>
          </a:solidFill>
          <a:ln w="5397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anchor="ctr" anchorCtr="0"/>
          <a:lstStyle/>
          <a:p>
            <a:pPr algn="ctr" defTabSz="895350">
              <a:tabLst>
                <a:tab pos="533400" algn="r"/>
              </a:tabLst>
            </a:pPr>
            <a:endParaRPr lang="de-AT" sz="800">
              <a:latin typeface="+mn-lt"/>
              <a:cs typeface="Lucida Grande"/>
            </a:endParaRPr>
          </a:p>
        </p:txBody>
      </p:sp>
      <p:cxnSp>
        <p:nvCxnSpPr>
          <p:cNvPr id="264" name="Straight Arrow Connector 100"/>
          <p:cNvCxnSpPr>
            <a:stCxn id="238" idx="7"/>
            <a:endCxn id="239" idx="2"/>
          </p:cNvCxnSpPr>
          <p:nvPr/>
        </p:nvCxnSpPr>
        <p:spPr bwMode="auto">
          <a:xfrm rot="5400000" flipH="1" flipV="1">
            <a:off x="132011" y="2054419"/>
            <a:ext cx="1893477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9" name="Ellipse 294"/>
          <p:cNvSpPr>
            <a:spLocks noChangeArrowheads="1"/>
          </p:cNvSpPr>
          <p:nvPr/>
        </p:nvSpPr>
        <p:spPr bwMode="auto">
          <a:xfrm>
            <a:off x="1626904" y="1456058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796337" y="2703843"/>
            <a:ext cx="45197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341611" y="3913793"/>
            <a:ext cx="9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600" dirty="0">
                <a:latin typeface="+mn-lt"/>
              </a:rPr>
              <a:t>ε</a:t>
            </a:r>
          </a:p>
        </p:txBody>
      </p:sp>
      <p:sp>
        <p:nvSpPr>
          <p:cNvPr id="108" name="Right Brace 107"/>
          <p:cNvSpPr/>
          <p:nvPr/>
        </p:nvSpPr>
        <p:spPr bwMode="auto">
          <a:xfrm rot="5400000">
            <a:off x="6475526" y="1671712"/>
            <a:ext cx="273721" cy="4730105"/>
          </a:xfrm>
          <a:prstGeom prst="rightBrace">
            <a:avLst>
              <a:gd name="adj1" fmla="val 3595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88CF9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291088" y="5511782"/>
            <a:ext cx="4465325" cy="47705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smtClean="0">
                <a:latin typeface="+mn-lt"/>
                <a:cs typeface="Calibri"/>
              </a:rPr>
              <a:t>Belief database D = </a:t>
            </a:r>
            <a:r>
              <a:rPr lang="en-US" sz="2800" dirty="0">
                <a:latin typeface="+mn-lt"/>
                <a:ea typeface="ＭＳ ゴシック"/>
                <a:cs typeface="Calibri"/>
              </a:rPr>
              <a:t>{</a:t>
            </a:r>
            <a:r>
              <a:rPr lang="en-US" sz="2800">
                <a:latin typeface="+mn-lt"/>
                <a:cs typeface="Calibri"/>
                <a:sym typeface="Symbol"/>
              </a:rPr>
              <a:t></a:t>
            </a:r>
            <a:r>
              <a:rPr lang="en-US" sz="2800" baseline="-25000">
                <a:latin typeface="+mn-lt"/>
                <a:cs typeface="Calibri"/>
                <a:sym typeface="Symbol"/>
              </a:rPr>
              <a:t>1</a:t>
            </a:r>
            <a:r>
              <a:rPr lang="en-US" sz="2800" dirty="0">
                <a:latin typeface="+mn-lt"/>
                <a:ea typeface="ＭＳ ゴシック"/>
                <a:cs typeface="Calibri"/>
              </a:rPr>
              <a:t>, …, </a:t>
            </a:r>
            <a:r>
              <a:rPr lang="en-US" sz="2800">
                <a:latin typeface="+mn-lt"/>
                <a:cs typeface="Calibri"/>
                <a:sym typeface="Symbol"/>
              </a:rPr>
              <a:t></a:t>
            </a:r>
            <a:r>
              <a:rPr lang="en-US" sz="2800" baseline="-25000" dirty="0">
                <a:latin typeface="+mn-lt"/>
                <a:ea typeface="ＭＳ ゴシック"/>
                <a:cs typeface="Calibri"/>
              </a:rPr>
              <a:t>n</a:t>
            </a:r>
            <a:r>
              <a:rPr lang="en-US" sz="2800" dirty="0">
                <a:latin typeface="+mn-lt"/>
                <a:ea typeface="ＭＳ ゴシック"/>
                <a:cs typeface="Calibri"/>
              </a:rPr>
              <a:t>}</a:t>
            </a:r>
            <a:endParaRPr lang="en-US" sz="2800" baseline="-25000" dirty="0">
              <a:latin typeface="+mn-lt"/>
              <a:cs typeface="Calibri"/>
            </a:endParaRPr>
          </a:p>
        </p:txBody>
      </p:sp>
      <p:sp>
        <p:nvSpPr>
          <p:cNvPr id="128" name="Rectangle 17"/>
          <p:cNvSpPr>
            <a:spLocks noChangeArrowheads="1"/>
          </p:cNvSpPr>
          <p:nvPr/>
        </p:nvSpPr>
        <p:spPr bwMode="auto">
          <a:xfrm>
            <a:off x="1624253" y="1866383"/>
            <a:ext cx="4017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600" dirty="0">
                <a:latin typeface="+mn-lt"/>
              </a:rPr>
              <a:t>Alice</a:t>
            </a: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4402441" y="602831"/>
            <a:ext cx="4388498" cy="985710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4504441" y="690890"/>
            <a:ext cx="655492" cy="628977"/>
          </a:xfrm>
          <a:prstGeom prst="rect">
            <a:avLst/>
          </a:prstGeom>
        </p:spPr>
      </p:pic>
      <p:sp>
        <p:nvSpPr>
          <p:cNvPr id="131" name="Rectangle 17"/>
          <p:cNvSpPr>
            <a:spLocks noChangeArrowheads="1"/>
          </p:cNvSpPr>
          <p:nvPr/>
        </p:nvSpPr>
        <p:spPr bwMode="auto">
          <a:xfrm>
            <a:off x="4606201" y="1281415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  <a:cs typeface="Calibri"/>
              </a:rPr>
              <a:t>Alice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/>
        </p:nvGraphicFramePr>
        <p:xfrm>
          <a:off x="5843987" y="735026"/>
          <a:ext cx="2800998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935201"/>
                <a:gridCol w="39335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…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…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 bwMode="auto">
          <a:xfrm rot="5400000" flipH="1" flipV="1">
            <a:off x="2715684" y="-273384"/>
            <a:ext cx="841831" cy="26170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 flipH="1" flipV="1">
            <a:off x="3026027" y="384459"/>
            <a:ext cx="273194" cy="266910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7431918" y="4444319"/>
            <a:ext cx="1661022" cy="66172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smtClean="0">
                <a:latin typeface="+mn-lt"/>
                <a:cs typeface="Calibri"/>
              </a:rPr>
              <a:t>“annotation of</a:t>
            </a:r>
            <a:br>
              <a:rPr lang="en-US" sz="2000" smtClean="0">
                <a:latin typeface="+mn-lt"/>
                <a:cs typeface="Calibri"/>
              </a:rPr>
            </a:br>
            <a:r>
              <a:rPr lang="en-US" sz="2000" smtClean="0">
                <a:latin typeface="+mn-lt"/>
                <a:cs typeface="Calibri"/>
              </a:rPr>
              <a:t>  ground tuple”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243" grpId="0" animBg="1"/>
      <p:bldP spid="112" grpId="0" animBg="1"/>
      <p:bldP spid="114" grpId="0" animBg="1"/>
      <p:bldP spid="143" grpId="0" animBg="1"/>
      <p:bldP spid="144" grpId="0" animBg="1"/>
      <p:bldP spid="146" grpId="0" animBg="1"/>
      <p:bldP spid="97" grpId="0" animBg="1"/>
      <p:bldP spid="100" grpId="0" animBg="1"/>
      <p:bldP spid="118" grpId="0" animBg="1"/>
      <p:bldP spid="119" grpId="0" animBg="1"/>
      <p:bldP spid="125" grpId="0" animBg="1"/>
      <p:bldP spid="126" grpId="0" animBg="1"/>
      <p:bldP spid="137" grpId="0" animBg="1"/>
      <p:bldP spid="138" grpId="0" animBg="1"/>
      <p:bldP spid="139" grpId="0" animBg="1"/>
      <p:bldP spid="66" grpId="0" animBg="1"/>
      <p:bldP spid="68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108" grpId="0" animBg="1"/>
      <p:bldP spid="117" grpId="0" animBg="1"/>
      <p:bldP spid="129" grpId="0" animBg="1"/>
      <p:bldP spid="131" grpId="0"/>
      <p:bldP spid="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 bwMode="auto">
          <a:xfrm>
            <a:off x="4819891" y="4507801"/>
            <a:ext cx="3029349" cy="92654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19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5406140" cy="523220"/>
          </a:xfrm>
        </p:spPr>
        <p:txBody>
          <a:bodyPr/>
          <a:lstStyle/>
          <a:p>
            <a:r>
              <a:rPr lang="en-US"/>
              <a:t>Logic foundations: Entailment</a:t>
            </a:r>
          </a:p>
        </p:txBody>
      </p:sp>
      <p:cxnSp>
        <p:nvCxnSpPr>
          <p:cNvPr id="111" name="Straight Arrow Connector 100"/>
          <p:cNvCxnSpPr>
            <a:stCxn id="239" idx="7"/>
            <a:endCxn id="112" idx="2"/>
          </p:cNvCxnSpPr>
          <p:nvPr/>
        </p:nvCxnSpPr>
        <p:spPr bwMode="auto">
          <a:xfrm rot="5400000" flipH="1" flipV="1">
            <a:off x="2334761" y="782705"/>
            <a:ext cx="367424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2" name="Ellipse 294"/>
          <p:cNvSpPr>
            <a:spLocks noChangeArrowheads="1"/>
          </p:cNvSpPr>
          <p:nvPr/>
        </p:nvSpPr>
        <p:spPr bwMode="auto">
          <a:xfrm>
            <a:off x="3066628" y="947371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cxnSp>
        <p:nvCxnSpPr>
          <p:cNvPr id="113" name="Straight Arrow Connector 100"/>
          <p:cNvCxnSpPr>
            <a:stCxn id="239" idx="5"/>
            <a:endCxn id="114" idx="2"/>
          </p:cNvCxnSpPr>
          <p:nvPr/>
        </p:nvCxnSpPr>
        <p:spPr bwMode="auto">
          <a:xfrm rot="16200000" flipH="1">
            <a:off x="2334762" y="1432652"/>
            <a:ext cx="367422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4" name="Ellipse 294"/>
          <p:cNvSpPr>
            <a:spLocks noChangeArrowheads="1"/>
          </p:cNvSpPr>
          <p:nvPr/>
        </p:nvSpPr>
        <p:spPr bwMode="auto">
          <a:xfrm>
            <a:off x="3066628" y="1964742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123" name="Ellipse 294"/>
          <p:cNvSpPr>
            <a:spLocks noChangeArrowheads="1"/>
          </p:cNvSpPr>
          <p:nvPr/>
        </p:nvSpPr>
        <p:spPr bwMode="auto">
          <a:xfrm>
            <a:off x="1626904" y="5525537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cxnSp>
        <p:nvCxnSpPr>
          <p:cNvPr id="124" name="Straight Arrow Connector 100"/>
          <p:cNvCxnSpPr>
            <a:stCxn id="238" idx="5"/>
            <a:endCxn id="123" idx="2"/>
          </p:cNvCxnSpPr>
          <p:nvPr/>
        </p:nvCxnSpPr>
        <p:spPr bwMode="auto">
          <a:xfrm rot="16200000" flipH="1">
            <a:off x="132011" y="4230419"/>
            <a:ext cx="1893477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" name="Ellipse 294"/>
          <p:cNvSpPr>
            <a:spLocks noChangeArrowheads="1"/>
          </p:cNvSpPr>
          <p:nvPr/>
        </p:nvSpPr>
        <p:spPr bwMode="auto">
          <a:xfrm>
            <a:off x="3066628" y="5016851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144" name="Ellipse 294"/>
          <p:cNvSpPr>
            <a:spLocks noChangeArrowheads="1"/>
          </p:cNvSpPr>
          <p:nvPr/>
        </p:nvSpPr>
        <p:spPr bwMode="auto">
          <a:xfrm>
            <a:off x="3066628" y="6034220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146" name="Ellipse 294"/>
          <p:cNvSpPr>
            <a:spLocks noChangeArrowheads="1"/>
          </p:cNvSpPr>
          <p:nvPr/>
        </p:nvSpPr>
        <p:spPr bwMode="auto">
          <a:xfrm>
            <a:off x="3066628" y="3999481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cxnSp>
        <p:nvCxnSpPr>
          <p:cNvPr id="147" name="Straight Arrow Connector 100"/>
          <p:cNvCxnSpPr>
            <a:stCxn id="123" idx="7"/>
            <a:endCxn id="143" idx="2"/>
          </p:cNvCxnSpPr>
          <p:nvPr/>
        </p:nvCxnSpPr>
        <p:spPr bwMode="auto">
          <a:xfrm rot="5400000" flipH="1" flipV="1">
            <a:off x="2334762" y="4852185"/>
            <a:ext cx="367423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8" name="Straight Arrow Connector 100"/>
          <p:cNvCxnSpPr>
            <a:stCxn id="123" idx="5"/>
            <a:endCxn id="144" idx="2"/>
          </p:cNvCxnSpPr>
          <p:nvPr/>
        </p:nvCxnSpPr>
        <p:spPr bwMode="auto">
          <a:xfrm rot="16200000" flipH="1">
            <a:off x="2334763" y="5502130"/>
            <a:ext cx="367421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9" name="Straight Arrow Connector 100"/>
          <p:cNvCxnSpPr>
            <a:stCxn id="242" idx="5"/>
            <a:endCxn id="146" idx="2"/>
          </p:cNvCxnSpPr>
          <p:nvPr/>
        </p:nvCxnSpPr>
        <p:spPr bwMode="auto">
          <a:xfrm rot="16200000" flipH="1">
            <a:off x="2334763" y="3467391"/>
            <a:ext cx="367421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81609" y="4602230"/>
            <a:ext cx="485109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239906" y="3862002"/>
            <a:ext cx="485109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4402441" y="602831"/>
            <a:ext cx="4388498" cy="985710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4504441" y="690890"/>
            <a:ext cx="655492" cy="628977"/>
          </a:xfrm>
          <a:prstGeom prst="rect">
            <a:avLst/>
          </a:prstGeom>
        </p:spPr>
      </p:pic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4606201" y="1281415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  <a:cs typeface="Calibri"/>
              </a:rPr>
              <a:t>Alice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843987" y="735026"/>
          <a:ext cx="2800998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935201"/>
                <a:gridCol w="39335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…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…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2291703" y="1191968"/>
            <a:ext cx="3685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239906" y="1843152"/>
            <a:ext cx="485109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2254634" y="5276792"/>
            <a:ext cx="45197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2291703" y="5878016"/>
            <a:ext cx="3685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3626930" y="410769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626930" y="513600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626930" y="6164312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3626930" y="102276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3626930" y="205107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" y="662801"/>
            <a:ext cx="3984934" cy="5895478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cxnSp>
        <p:nvCxnSpPr>
          <p:cNvPr id="264" name="Straight Arrow Connector 100"/>
          <p:cNvCxnSpPr>
            <a:stCxn id="238" idx="7"/>
            <a:endCxn id="239" idx="2"/>
          </p:cNvCxnSpPr>
          <p:nvPr/>
        </p:nvCxnSpPr>
        <p:spPr bwMode="auto">
          <a:xfrm rot="5400000" flipH="1" flipV="1">
            <a:off x="132011" y="2054419"/>
            <a:ext cx="1893477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9" name="Ellipse 294"/>
          <p:cNvSpPr>
            <a:spLocks noChangeArrowheads="1"/>
          </p:cNvSpPr>
          <p:nvPr/>
        </p:nvSpPr>
        <p:spPr bwMode="auto">
          <a:xfrm>
            <a:off x="1626904" y="1456058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341611" y="3913793"/>
            <a:ext cx="9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600" dirty="0">
                <a:latin typeface="+mn-lt"/>
              </a:rPr>
              <a:t>ε</a:t>
            </a:r>
          </a:p>
        </p:txBody>
      </p:sp>
      <p:cxnSp>
        <p:nvCxnSpPr>
          <p:cNvPr id="89" name="Straight Connector 88"/>
          <p:cNvCxnSpPr>
            <a:stCxn id="239" idx="0"/>
          </p:cNvCxnSpPr>
          <p:nvPr/>
        </p:nvCxnSpPr>
        <p:spPr bwMode="auto">
          <a:xfrm rot="5400000" flipH="1" flipV="1">
            <a:off x="2715684" y="-273384"/>
            <a:ext cx="841831" cy="26170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39" idx="4"/>
          </p:cNvCxnSpPr>
          <p:nvPr/>
        </p:nvCxnSpPr>
        <p:spPr bwMode="auto">
          <a:xfrm rot="5400000" flipH="1" flipV="1">
            <a:off x="3026027" y="384459"/>
            <a:ext cx="273194" cy="266910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Rectangle 116"/>
          <p:cNvSpPr/>
          <p:nvPr/>
        </p:nvSpPr>
        <p:spPr bwMode="auto">
          <a:xfrm>
            <a:off x="4820392" y="4948599"/>
            <a:ext cx="3026780" cy="461665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4572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latin typeface="+mn-lt"/>
                <a:cs typeface="Calibri"/>
                <a:sym typeface="Symbol"/>
              </a:rPr>
              <a:t></a:t>
            </a:r>
            <a:r>
              <a:rPr lang="en-US" sz="2400" baseline="-25000" smtClean="0">
                <a:latin typeface="+mn-lt"/>
                <a:cs typeface="Calibri"/>
                <a:sym typeface="Symbol"/>
              </a:rPr>
              <a:t>1</a:t>
            </a:r>
            <a:r>
              <a:rPr lang="en-US" sz="2400" smtClean="0">
                <a:latin typeface="+mn-lt"/>
                <a:cs typeface="Calibri"/>
              </a:rPr>
              <a:t>=</a:t>
            </a:r>
            <a:r>
              <a:rPr lang="en-US" sz="2400" dirty="0" smtClean="0">
                <a:latin typeface="+mn-lt"/>
                <a:cs typeface="Calibri"/>
              </a:rPr>
              <a:t>☐</a:t>
            </a:r>
            <a:r>
              <a:rPr lang="en-US" sz="2400" baseline="-25000" dirty="0" smtClean="0">
                <a:latin typeface="+mn-lt"/>
                <a:cs typeface="Calibri"/>
              </a:rPr>
              <a:t>Alice</a:t>
            </a:r>
            <a:r>
              <a:rPr lang="en-US" sz="2400" dirty="0" smtClean="0">
                <a:latin typeface="+mn-lt"/>
                <a:cs typeface="Calibri"/>
              </a:rPr>
              <a:t> S</a:t>
            </a:r>
            <a:r>
              <a:rPr lang="en-US" sz="2400" baseline="30000" dirty="0" smtClean="0">
                <a:latin typeface="+mn-lt"/>
                <a:cs typeface="Calibri"/>
              </a:rPr>
              <a:t>+</a:t>
            </a:r>
            <a:r>
              <a:rPr lang="en-US" sz="2400" dirty="0" smtClean="0">
                <a:latin typeface="+mn-lt"/>
                <a:cs typeface="Calibri"/>
              </a:rPr>
              <a:t>(…‘Crow’,…)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4402441" y="1785294"/>
            <a:ext cx="4388498" cy="985710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5132714" y="1873353"/>
            <a:ext cx="655492" cy="628977"/>
          </a:xfrm>
          <a:prstGeom prst="rect">
            <a:avLst/>
          </a:prstGeom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4647905" y="2480934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  <a:cs typeface="Calibri"/>
              </a:rPr>
              <a:t>Bob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843987" y="1917489"/>
          <a:ext cx="2800998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935201"/>
                <a:gridCol w="39335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…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…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4505398" y="1873353"/>
            <a:ext cx="653578" cy="627141"/>
          </a:xfrm>
          <a:prstGeom prst="rect">
            <a:avLst/>
          </a:prstGeom>
        </p:spPr>
      </p:pic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5212580" y="2480934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  <a:cs typeface="Calibri"/>
              </a:rPr>
              <a:t>Alice</a:t>
            </a:r>
          </a:p>
        </p:txBody>
      </p:sp>
      <p:cxnSp>
        <p:nvCxnSpPr>
          <p:cNvPr id="270" name="Straight Arrow Connector 100"/>
          <p:cNvCxnSpPr>
            <a:stCxn id="238" idx="6"/>
            <a:endCxn id="242" idx="2"/>
          </p:cNvCxnSpPr>
          <p:nvPr/>
        </p:nvCxnSpPr>
        <p:spPr bwMode="auto">
          <a:xfrm>
            <a:off x="589516" y="3690574"/>
            <a:ext cx="1037388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2" name="Ellipse 294"/>
          <p:cNvSpPr>
            <a:spLocks noChangeArrowheads="1"/>
          </p:cNvSpPr>
          <p:nvPr/>
        </p:nvSpPr>
        <p:spPr bwMode="auto">
          <a:xfrm>
            <a:off x="1626904" y="3490798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84" name="Rectangle 17"/>
          <p:cNvSpPr>
            <a:spLocks noChangeArrowheads="1"/>
          </p:cNvSpPr>
          <p:nvPr/>
        </p:nvSpPr>
        <p:spPr bwMode="auto">
          <a:xfrm>
            <a:off x="833406" y="3556892"/>
            <a:ext cx="368565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cxnSp>
        <p:nvCxnSpPr>
          <p:cNvPr id="260" name="Straight Arrow Connector 100"/>
          <p:cNvCxnSpPr>
            <a:stCxn id="242" idx="7"/>
            <a:endCxn id="243" idx="2"/>
          </p:cNvCxnSpPr>
          <p:nvPr/>
        </p:nvCxnSpPr>
        <p:spPr bwMode="auto">
          <a:xfrm rot="5400000" flipH="1" flipV="1">
            <a:off x="2334762" y="2817446"/>
            <a:ext cx="367423" cy="109630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3" name="Ellipse 294"/>
          <p:cNvSpPr>
            <a:spLocks noChangeArrowheads="1"/>
          </p:cNvSpPr>
          <p:nvPr/>
        </p:nvSpPr>
        <p:spPr bwMode="auto">
          <a:xfrm>
            <a:off x="3066628" y="2982112"/>
            <a:ext cx="402336" cy="399551"/>
          </a:xfrm>
          <a:prstGeom prst="ellipse">
            <a:avLst/>
          </a:prstGeom>
          <a:solidFill>
            <a:srgbClr val="FFCDCA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de-AT" sz="1400"/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254634" y="3250222"/>
            <a:ext cx="45197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3626930" y="3079380"/>
            <a:ext cx="1593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 smtClean="0">
                <a:latin typeface="+mn-lt"/>
                <a:ea typeface="Lucida Grande"/>
                <a:cs typeface="Lucida Grande"/>
              </a:rPr>
              <a:t>…</a:t>
            </a:r>
            <a:endParaRPr lang="en-US" sz="1800" dirty="0">
              <a:latin typeface="+mn-lt"/>
              <a:cs typeface="Lucida Grande"/>
            </a:endParaRPr>
          </a:p>
        </p:txBody>
      </p:sp>
      <p:sp>
        <p:nvSpPr>
          <p:cNvPr id="238" name="Ellipse 294"/>
          <p:cNvSpPr>
            <a:spLocks noChangeArrowheads="1"/>
          </p:cNvSpPr>
          <p:nvPr/>
        </p:nvSpPr>
        <p:spPr bwMode="auto">
          <a:xfrm>
            <a:off x="187180" y="3490798"/>
            <a:ext cx="402336" cy="399551"/>
          </a:xfrm>
          <a:prstGeom prst="ellipse">
            <a:avLst/>
          </a:prstGeom>
          <a:solidFill>
            <a:srgbClr val="FFCBC9"/>
          </a:solidFill>
          <a:ln w="5397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anchor="ctr" anchorCtr="0"/>
          <a:lstStyle/>
          <a:p>
            <a:pPr algn="ctr" defTabSz="895350">
              <a:tabLst>
                <a:tab pos="533400" algn="r"/>
              </a:tabLst>
            </a:pPr>
            <a:endParaRPr lang="de-AT" sz="800">
              <a:latin typeface="+mn-lt"/>
              <a:cs typeface="Lucida Grande"/>
            </a:endParaRPr>
          </a:p>
        </p:txBody>
      </p: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796337" y="2703843"/>
            <a:ext cx="45197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 flipV="1">
            <a:off x="3141786" y="1801038"/>
            <a:ext cx="1303341" cy="122068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243" idx="5"/>
          </p:cNvCxnSpPr>
          <p:nvPr/>
        </p:nvCxnSpPr>
        <p:spPr bwMode="auto">
          <a:xfrm rot="5400000" flipH="1" flipV="1">
            <a:off x="3692263" y="2476595"/>
            <a:ext cx="564334" cy="11287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4496388" y="2938714"/>
            <a:ext cx="4257125" cy="738664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801688" algn="l"/>
              </a:tabLst>
            </a:pPr>
            <a:r>
              <a:rPr lang="en-US" sz="2400">
                <a:latin typeface="+mn-lt"/>
                <a:cs typeface="Arial Narrow"/>
              </a:rPr>
              <a:t>select	*</a:t>
            </a:r>
          </a:p>
          <a:p>
            <a:pPr>
              <a:tabLst>
                <a:tab pos="801688" algn="l"/>
              </a:tabLst>
            </a:pPr>
            <a:r>
              <a:rPr lang="en-US" sz="2400">
                <a:latin typeface="+mn-lt"/>
                <a:cs typeface="Arial Narrow"/>
              </a:rPr>
              <a:t>from	</a:t>
            </a:r>
            <a:r>
              <a:rPr lang="en-US" sz="24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2400">
                <a:solidFill>
                  <a:schemeClr val="accent6"/>
                </a:solidFill>
                <a:latin typeface="+mn-lt"/>
                <a:cs typeface="Arial Narrow"/>
              </a:rPr>
              <a:t>‘Bob’ </a:t>
            </a:r>
            <a:r>
              <a:rPr lang="en-US" sz="2400" b="1">
                <a:solidFill>
                  <a:schemeClr val="accent6"/>
                </a:solidFill>
                <a:latin typeface="+mn-lt"/>
                <a:cs typeface="Arial Narrow"/>
              </a:rPr>
              <a:t>BELIEF </a:t>
            </a:r>
            <a:r>
              <a:rPr lang="en-US" sz="2400">
                <a:solidFill>
                  <a:schemeClr val="accent6"/>
                </a:solidFill>
                <a:latin typeface="+mn-lt"/>
                <a:cs typeface="Arial Narrow"/>
              </a:rPr>
              <a:t>‘Alice’ </a:t>
            </a:r>
            <a:r>
              <a:rPr lang="en-US" sz="2400">
                <a:latin typeface="+mn-lt"/>
                <a:cs typeface="Arial Narrow"/>
              </a:rPr>
              <a:t>S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820392" y="5883720"/>
            <a:ext cx="3449873" cy="461665"/>
            <a:chOff x="4683805" y="5342368"/>
            <a:chExt cx="3449873" cy="461665"/>
          </a:xfrm>
          <a:solidFill>
            <a:srgbClr val="6FD391"/>
          </a:solidFill>
        </p:grpSpPr>
        <p:sp>
          <p:nvSpPr>
            <p:cNvPr id="81" name="Rectangle 80"/>
            <p:cNvSpPr/>
            <p:nvPr/>
          </p:nvSpPr>
          <p:spPr bwMode="auto">
            <a:xfrm>
              <a:off x="4683805" y="5342368"/>
              <a:ext cx="3449873" cy="461665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91440" tIns="45720" rIns="0" bIns="4572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2400" smtClean="0">
                  <a:solidFill>
                    <a:srgbClr val="000000"/>
                  </a:solidFill>
                  <a:latin typeface="+mn-lt"/>
                  <a:cs typeface="Calibri"/>
                </a:rPr>
                <a:t>D   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400" baseline="-25000" dirty="0">
                  <a:latin typeface="Calibri"/>
                  <a:cs typeface="Calibri"/>
                </a:rPr>
                <a:t>Bob</a:t>
              </a:r>
              <a:r>
                <a:rPr lang="en-US" sz="2400" baseline="-25000" dirty="0">
                  <a:latin typeface="Calibri"/>
                  <a:ea typeface="Wingdings"/>
                  <a:cs typeface="Calibri"/>
                </a:rPr>
                <a:t>A</a:t>
              </a:r>
              <a:r>
                <a:rPr lang="en-US" sz="2400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lice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S</a:t>
              </a:r>
              <a:r>
                <a:rPr lang="en-US" sz="2400" baseline="30000" dirty="0">
                  <a:solidFill>
                    <a:srgbClr val="000000"/>
                  </a:solidFill>
                  <a:latin typeface="+mn-lt"/>
                  <a:cs typeface="Calibri"/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(…‘Crow’,…)</a:t>
              </a:r>
              <a:endParaRPr lang="en-US" sz="2400" baseline="-25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pic>
          <p:nvPicPr>
            <p:cNvPr id="82" name="Picture 8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4985424" y="5442565"/>
              <a:ext cx="223038" cy="302694"/>
            </a:xfrm>
            <a:prstGeom prst="rect">
              <a:avLst/>
            </a:prstGeom>
            <a:noFill/>
          </p:spPr>
        </p:pic>
      </p:grp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2943402" y="3410151"/>
            <a:ext cx="8232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600" dirty="0">
                <a:latin typeface="+mn-lt"/>
              </a:rPr>
              <a:t>Bob</a:t>
            </a:r>
            <a:r>
              <a:rPr lang="en-US" sz="1600" dirty="0">
                <a:latin typeface="+mn-lt"/>
                <a:ea typeface="Wingdings"/>
                <a:cs typeface="Wingdings"/>
              </a:rPr>
              <a:t></a:t>
            </a:r>
            <a:r>
              <a:rPr lang="en-US" sz="1600" dirty="0">
                <a:latin typeface="+mn-lt"/>
              </a:rPr>
              <a:t>Alice</a:t>
            </a: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1624253" y="1866383"/>
            <a:ext cx="4017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600" dirty="0">
                <a:latin typeface="+mn-lt"/>
              </a:rPr>
              <a:t>Alice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528909" y="4075117"/>
            <a:ext cx="2908308" cy="4154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latin typeface="+mn-lt"/>
                <a:cs typeface="Calibri"/>
              </a:rPr>
              <a:t>One belief annotation:</a:t>
            </a:r>
            <a:endParaRPr lang="en-US" sz="2400" baseline="-25000" dirty="0">
              <a:latin typeface="+mn-lt"/>
              <a:cs typeface="Calibri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528909" y="5438911"/>
            <a:ext cx="4017536" cy="4154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latin typeface="+mn-lt"/>
                <a:cs typeface="Calibri"/>
              </a:rPr>
              <a:t>More than one entailed belief:</a:t>
            </a:r>
            <a:endParaRPr lang="en-US" sz="2400" baseline="-25000" dirty="0">
              <a:latin typeface="+mn-lt"/>
              <a:cs typeface="Calibri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820392" y="4511354"/>
            <a:ext cx="1066959" cy="461665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4572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latin typeface="+mn-lt"/>
                <a:cs typeface="Calibri"/>
              </a:rPr>
              <a:t>D = </a:t>
            </a:r>
            <a:r>
              <a:rPr lang="en-US" sz="2400" dirty="0" smtClean="0">
                <a:latin typeface="+mn-lt"/>
                <a:cs typeface="Calibri"/>
              </a:rPr>
              <a:t>{</a:t>
            </a:r>
            <a:r>
              <a:rPr lang="en-US" sz="2400" smtClean="0">
                <a:latin typeface="+mn-lt"/>
                <a:cs typeface="Calibri"/>
                <a:sym typeface="Symbol"/>
              </a:rPr>
              <a:t></a:t>
            </a:r>
            <a:r>
              <a:rPr lang="en-US" sz="2400" baseline="-25000" smtClean="0">
                <a:latin typeface="+mn-lt"/>
                <a:cs typeface="Calibri"/>
                <a:sym typeface="Symbol"/>
              </a:rPr>
              <a:t>1</a:t>
            </a:r>
            <a:r>
              <a:rPr lang="en-US" sz="2400" dirty="0" smtClean="0">
                <a:latin typeface="+mn-lt"/>
                <a:cs typeface="Calibri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7" grpId="0"/>
      <p:bldP spid="79" grpId="0" animBg="1"/>
      <p:bldP spid="93" grpId="0" animBg="1"/>
      <p:bldP spid="94" grpId="0" animBg="1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400431" y="3865477"/>
            <a:ext cx="7691420" cy="2144684"/>
          </a:xfrm>
          <a:prstGeom prst="roundRect">
            <a:avLst>
              <a:gd name="adj" fmla="val 7226"/>
            </a:avLst>
          </a:prstGeom>
          <a:solidFill>
            <a:srgbClr val="FEFF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overview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610722" y="1119578"/>
            <a:ext cx="8002191" cy="4616648"/>
          </a:xfrm>
        </p:spPr>
        <p:txBody>
          <a:bodyPr/>
          <a:lstStyle/>
          <a:p>
            <a:pPr lvl="1"/>
            <a:r>
              <a:rPr lang="en-US"/>
              <a:t>DBMS: manage consistent data</a:t>
            </a:r>
          </a:p>
          <a:p>
            <a:pPr lvl="1"/>
            <a:r>
              <a:rPr lang="en-US"/>
              <a:t>Applications need inconsistent DM</a:t>
            </a:r>
          </a:p>
          <a:p>
            <a:pPr lvl="2"/>
            <a:r>
              <a:rPr lang="en-US"/>
              <a:t>Scientific databases</a:t>
            </a:r>
          </a:p>
          <a:p>
            <a:pPr lvl="2"/>
            <a:r>
              <a:rPr lang="en-US"/>
              <a:t>Internet community databases</a:t>
            </a:r>
          </a:p>
          <a:p>
            <a:pPr lvl="1"/>
            <a:r>
              <a:rPr lang="en-US"/>
              <a:t>Community DBMS: manage inconsistent views</a:t>
            </a:r>
          </a:p>
          <a:p>
            <a:pPr lvl="1"/>
            <a:endParaRPr lang="en-US"/>
          </a:p>
          <a:p>
            <a:pPr lvl="1"/>
            <a:r>
              <a:rPr lang="en-US"/>
              <a:t>This work: </a:t>
            </a:r>
            <a:r>
              <a:rPr lang="en-US" b="1"/>
              <a:t>Belief databases</a:t>
            </a:r>
          </a:p>
          <a:p>
            <a:pPr lvl="2"/>
            <a:r>
              <a:rPr lang="en-US"/>
              <a:t>manage data and curation</a:t>
            </a:r>
          </a:p>
          <a:p>
            <a:pPr lvl="2"/>
            <a:r>
              <a:rPr lang="en-US"/>
              <a:t>grounded in modal and default logic</a:t>
            </a:r>
          </a:p>
          <a:p>
            <a:pPr lvl="2"/>
            <a:r>
              <a:rPr lang="en-US"/>
              <a:t>implemented on top of relational model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467067" y="2077058"/>
            <a:ext cx="3458639" cy="477054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smtClean="0">
                <a:solidFill>
                  <a:srgbClr val="FF0000"/>
                </a:solidFill>
                <a:latin typeface="Calibri"/>
                <a:cs typeface="Calibri"/>
              </a:rPr>
              <a:t>reason: disagreement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build="p"/>
      <p:bldP spid="42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 bwMode="auto">
          <a:xfrm>
            <a:off x="790426" y="1455707"/>
            <a:ext cx="4087085" cy="143636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>
              <a:latin typeface="+mn-lt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20</a:t>
            </a:fld>
            <a:endParaRPr lang="de-DE" smtClean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77801" y="13729"/>
            <a:ext cx="8388640" cy="523220"/>
          </a:xfrm>
        </p:spPr>
        <p:txBody>
          <a:bodyPr/>
          <a:lstStyle/>
          <a:p>
            <a:r>
              <a:rPr lang="en-US"/>
              <a:t>Logic foundations: Message board assumption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62145" y="3487559"/>
            <a:ext cx="5475993" cy="2248695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6" name="Oval 25"/>
          <p:cNvSpPr/>
          <p:nvPr/>
        </p:nvSpPr>
        <p:spPr bwMode="auto">
          <a:xfrm>
            <a:off x="676659" y="3820700"/>
            <a:ext cx="2802741" cy="1580838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28" name="Straight Connector 27"/>
          <p:cNvCxnSpPr>
            <a:stCxn id="25" idx="6"/>
          </p:cNvCxnSpPr>
          <p:nvPr/>
        </p:nvCxnSpPr>
        <p:spPr bwMode="auto">
          <a:xfrm flipV="1">
            <a:off x="6038138" y="4250233"/>
            <a:ext cx="948921" cy="361674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59430" y="1449047"/>
            <a:ext cx="1601318" cy="492443"/>
            <a:chOff x="4683805" y="5342368"/>
            <a:chExt cx="1601318" cy="492443"/>
          </a:xfrm>
          <a:noFill/>
        </p:grpSpPr>
        <p:sp>
          <p:nvSpPr>
            <p:cNvPr id="32" name="Rectangle 31"/>
            <p:cNvSpPr/>
            <p:nvPr/>
          </p:nvSpPr>
          <p:spPr bwMode="auto">
            <a:xfrm>
              <a:off x="4683805" y="5342368"/>
              <a:ext cx="1601318" cy="49244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91440" tIns="45720" rIns="0" bIns="4572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2600" smtClean="0">
                  <a:solidFill>
                    <a:srgbClr val="000000"/>
                  </a:solidFill>
                  <a:latin typeface="+mn-lt"/>
                  <a:cs typeface="Calibri"/>
                </a:rPr>
                <a:t>If D    </a:t>
              </a:r>
              <a:r>
                <a:rPr lang="en-US" sz="26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600" baseline="-25000" dirty="0">
                  <a:latin typeface="Calibri"/>
                  <a:cs typeface="Calibri"/>
                </a:rPr>
                <a:t>w</a:t>
              </a:r>
              <a:r>
                <a:rPr lang="en-US" sz="2600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2600" dirty="0">
                  <a:solidFill>
                    <a:srgbClr val="000000"/>
                  </a:solidFill>
                  <a:latin typeface="+mn-lt"/>
                  <a:cs typeface="Calibri"/>
                </a:rPr>
                <a:t>t</a:t>
              </a:r>
              <a:r>
                <a:rPr lang="en-US" sz="2600" baseline="30000" dirty="0">
                  <a:solidFill>
                    <a:srgbClr val="000000"/>
                  </a:solidFill>
                  <a:latin typeface="+mn-lt"/>
                  <a:cs typeface="Calibri"/>
                </a:rPr>
                <a:t>s </a:t>
              </a:r>
              <a:endParaRPr lang="en-US" sz="2600" dirty="0">
                <a:sym typeface="Symbol"/>
              </a:endParaRPr>
            </a:p>
          </p:txBody>
        </p:sp>
        <p:pic>
          <p:nvPicPr>
            <p:cNvPr id="33" name="Picture 3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5280689" y="5463909"/>
              <a:ext cx="223038" cy="302694"/>
            </a:xfrm>
            <a:prstGeom prst="rect">
              <a:avLst/>
            </a:prstGeom>
            <a:grpFill/>
          </p:spPr>
        </p:pic>
      </p:grpSp>
      <p:sp>
        <p:nvSpPr>
          <p:cNvPr id="35" name="Rectangle 34"/>
          <p:cNvSpPr/>
          <p:nvPr/>
        </p:nvSpPr>
        <p:spPr bwMode="auto">
          <a:xfrm>
            <a:off x="550957" y="967644"/>
            <a:ext cx="4091925" cy="47705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smtClean="0">
                <a:latin typeface="+mn-lt"/>
                <a:cs typeface="Calibri"/>
              </a:rPr>
              <a:t>Message board assumption</a:t>
            </a:r>
            <a:endParaRPr lang="en-US" sz="2800" baseline="-25000" dirty="0">
              <a:latin typeface="+mn-lt"/>
              <a:cs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80232" y="2350498"/>
            <a:ext cx="2312232" cy="492443"/>
            <a:chOff x="4683805" y="5342368"/>
            <a:chExt cx="2312232" cy="492443"/>
          </a:xfrm>
        </p:grpSpPr>
        <p:sp>
          <p:nvSpPr>
            <p:cNvPr id="53" name="Rectangle 52"/>
            <p:cNvSpPr/>
            <p:nvPr/>
          </p:nvSpPr>
          <p:spPr bwMode="auto">
            <a:xfrm>
              <a:off x="4683805" y="5342368"/>
              <a:ext cx="2312232" cy="4924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91440" tIns="45720" rIns="0" bIns="4572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2600" dirty="0">
                  <a:solidFill>
                    <a:srgbClr val="000000"/>
                  </a:solidFill>
                  <a:latin typeface="+mn-lt"/>
                  <a:cs typeface="Calibri"/>
                </a:rPr>
                <a:t>then </a:t>
              </a:r>
              <a:r>
                <a:rPr lang="en-US" sz="2600" smtClean="0">
                  <a:solidFill>
                    <a:srgbClr val="000000"/>
                  </a:solidFill>
                  <a:latin typeface="+mn-lt"/>
                  <a:cs typeface="Calibri"/>
                </a:rPr>
                <a:t>D    </a:t>
              </a:r>
              <a:r>
                <a:rPr lang="en-US" sz="26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600" baseline="-25000" dirty="0">
                  <a:latin typeface="+mn-lt"/>
                  <a:cs typeface="Calibri"/>
                </a:rPr>
                <a:t>u</a:t>
              </a:r>
              <a:r>
                <a:rPr lang="en-US" sz="2600" baseline="-25000" dirty="0">
                  <a:latin typeface="+mn-lt"/>
                  <a:ea typeface="Wingdings"/>
                  <a:cs typeface="Calibri"/>
                </a:rPr>
                <a:t></a:t>
              </a:r>
              <a:r>
                <a:rPr lang="en-US" sz="2600" baseline="-25000" dirty="0">
                  <a:latin typeface="+mn-lt"/>
                  <a:cs typeface="Calibri"/>
                </a:rPr>
                <a:t>w</a:t>
              </a:r>
              <a:r>
                <a:rPr lang="en-US" sz="26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  </a:t>
              </a:r>
              <a:r>
                <a:rPr lang="en-US" sz="2600" dirty="0">
                  <a:solidFill>
                    <a:srgbClr val="000000"/>
                  </a:solidFill>
                  <a:latin typeface="+mn-lt"/>
                  <a:cs typeface="Calibri"/>
                </a:rPr>
                <a:t>t</a:t>
              </a:r>
              <a:r>
                <a:rPr lang="en-US" sz="2600" baseline="30000" dirty="0">
                  <a:solidFill>
                    <a:srgbClr val="000000"/>
                  </a:solidFill>
                  <a:latin typeface="+mn-lt"/>
                  <a:cs typeface="Calibri"/>
                </a:rPr>
                <a:t>s </a:t>
              </a:r>
              <a:endParaRPr lang="en-US" sz="26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pic>
          <p:nvPicPr>
            <p:cNvPr id="54" name="Picture 5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5709604" y="5461964"/>
              <a:ext cx="223038" cy="302694"/>
            </a:xfrm>
            <a:prstGeom prst="rect">
              <a:avLst/>
            </a:prstGeom>
          </p:spPr>
        </p:pic>
      </p:grpSp>
      <p:sp>
        <p:nvSpPr>
          <p:cNvPr id="58" name="Rectangle 57"/>
          <p:cNvSpPr/>
          <p:nvPr/>
        </p:nvSpPr>
        <p:spPr bwMode="auto">
          <a:xfrm>
            <a:off x="780232" y="1893726"/>
            <a:ext cx="4025917" cy="492443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4572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600" dirty="0">
                <a:solidFill>
                  <a:srgbClr val="000000"/>
                </a:solidFill>
                <a:latin typeface="+mn-lt"/>
                <a:ea typeface="ＭＳ ゴシック"/>
                <a:cs typeface="Calibri"/>
                <a:sym typeface="Symbol"/>
              </a:rPr>
              <a:t>and </a:t>
            </a:r>
            <a:r>
              <a:rPr lang="en-US" sz="26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600" baseline="-25000" dirty="0">
                <a:latin typeface="+mn-lt"/>
                <a:cs typeface="Calibri"/>
              </a:rPr>
              <a:t>u</a:t>
            </a:r>
            <a:r>
              <a:rPr lang="en-US" sz="2600" baseline="-25000" dirty="0">
                <a:latin typeface="+mn-lt"/>
                <a:ea typeface="Wingdings"/>
                <a:cs typeface="Calibri"/>
              </a:rPr>
              <a:t></a:t>
            </a:r>
            <a:r>
              <a:rPr lang="en-US" sz="2600" baseline="-25000" dirty="0">
                <a:latin typeface="+mn-lt"/>
                <a:cs typeface="Calibri"/>
              </a:rPr>
              <a:t>w</a:t>
            </a:r>
            <a:r>
              <a:rPr lang="en-US" sz="2600" baseline="-250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Calibri"/>
              </a:rPr>
              <a:t>t</a:t>
            </a:r>
            <a:r>
              <a:rPr lang="en-US" sz="2600" baseline="30000" dirty="0">
                <a:solidFill>
                  <a:srgbClr val="000000"/>
                </a:solidFill>
                <a:latin typeface="+mn-lt"/>
                <a:cs typeface="Calibri"/>
              </a:rPr>
              <a:t>s </a:t>
            </a:r>
            <a:r>
              <a:rPr lang="en-US" sz="2600" dirty="0">
                <a:solidFill>
                  <a:srgbClr val="000000"/>
                </a:solidFill>
                <a:latin typeface="+mn-lt"/>
                <a:cs typeface="Calibri"/>
              </a:rPr>
              <a:t>consistent with D</a:t>
            </a:r>
          </a:p>
        </p:txBody>
      </p:sp>
      <p:sp>
        <p:nvSpPr>
          <p:cNvPr id="61" name="Pentagon 60"/>
          <p:cNvSpPr/>
          <p:nvPr/>
        </p:nvSpPr>
        <p:spPr bwMode="auto">
          <a:xfrm>
            <a:off x="5279670" y="1150135"/>
            <a:ext cx="309237" cy="1752609"/>
          </a:xfrm>
          <a:prstGeom prst="homePlat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Rectangle 62"/>
          <p:cNvSpPr/>
          <p:nvPr/>
        </p:nvSpPr>
        <p:spPr bwMode="auto">
          <a:xfrm>
            <a:off x="6117526" y="1629966"/>
            <a:ext cx="1415331" cy="1016084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800" smtClean="0"/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6079782" y="1597364"/>
            <a:ext cx="14830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800">
                <a:cs typeface="Calibri"/>
                <a:sym typeface="Symbol"/>
              </a:rPr>
              <a:t> : 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800" baseline="-25000" dirty="0">
                <a:solidFill>
                  <a:srgbClr val="000000"/>
                </a:solidFill>
                <a:latin typeface="+mn-lt"/>
                <a:cs typeface="Calibri"/>
              </a:rPr>
              <a:t>u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lang="en-US" sz="2800">
                <a:cs typeface="Calibri"/>
                <a:sym typeface="Symbol"/>
              </a:rPr>
              <a:t></a:t>
            </a:r>
            <a:endParaRPr lang="en-US" sz="28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6259319" y="2072275"/>
            <a:ext cx="9672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800" baseline="-25000" dirty="0">
                <a:solidFill>
                  <a:srgbClr val="000000"/>
                </a:solidFill>
                <a:latin typeface="+mn-lt"/>
                <a:cs typeface="Calibri"/>
              </a:rPr>
              <a:t>u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lang="en-US" sz="2800">
                <a:cs typeface="Calibri"/>
                <a:sym typeface="Symbol"/>
              </a:rPr>
              <a:t>       </a:t>
            </a:r>
            <a:endParaRPr lang="en-US" sz="28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6109104" y="2149886"/>
            <a:ext cx="1351183" cy="158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5835790" y="967644"/>
            <a:ext cx="1910840" cy="47705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smtClean="0">
                <a:latin typeface="+mn-lt"/>
                <a:cs typeface="Calibri"/>
              </a:rPr>
              <a:t>Default logic</a:t>
            </a:r>
            <a:endParaRPr lang="en-US" sz="2800" baseline="-25000" dirty="0">
              <a:latin typeface="+mn-lt"/>
              <a:cs typeface="Calibri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01834" y="3778512"/>
            <a:ext cx="1869111" cy="1426032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4000" smtClean="0">
                <a:latin typeface="+mn-lt"/>
                <a:cs typeface="Calibri"/>
              </a:rPr>
              <a:t>D</a:t>
            </a:r>
            <a:endParaRPr lang="en-US" sz="4000" dirty="0" smtClean="0">
              <a:latin typeface="Calibri"/>
              <a:cs typeface="Calibri"/>
            </a:endParaRPr>
          </a:p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2400" dirty="0" smtClean="0">
                <a:latin typeface="Calibri"/>
                <a:cs typeface="Calibri"/>
              </a:rPr>
              <a:t>Explicit beliefs</a:t>
            </a:r>
          </a:p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2400" dirty="0" smtClean="0">
                <a:latin typeface="Calibri"/>
                <a:cs typeface="Calibri"/>
              </a:rPr>
              <a:t>(annotations)</a:t>
            </a:r>
            <a:endParaRPr lang="en-US" sz="2400" smtClean="0">
              <a:latin typeface="Calibri"/>
              <a:cs typeface="Calibri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06386" y="3778512"/>
            <a:ext cx="1990689" cy="1426032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4000" smtClean="0">
                <a:latin typeface="+mn-lt"/>
                <a:cs typeface="Calibri"/>
              </a:rPr>
              <a:t>D</a:t>
            </a:r>
            <a:endParaRPr lang="en-US" sz="4000" dirty="0" smtClean="0">
              <a:latin typeface="Calibri"/>
              <a:cs typeface="Calibri"/>
            </a:endParaRPr>
          </a:p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2400" dirty="0" smtClean="0">
                <a:latin typeface="Calibri"/>
                <a:cs typeface="Calibri"/>
              </a:rPr>
              <a:t>Entailed beliefs</a:t>
            </a:r>
          </a:p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2400" dirty="0" smtClean="0">
                <a:latin typeface="Calibri"/>
                <a:cs typeface="Calibri"/>
              </a:rPr>
              <a:t>(extension)</a:t>
            </a:r>
            <a:endParaRPr lang="en-US" sz="2400" smtClean="0">
              <a:latin typeface="Calibri"/>
              <a:cs typeface="Calibri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449143" y="3778512"/>
            <a:ext cx="1908936" cy="1426032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4000" smtClean="0">
                <a:latin typeface="+mn-lt"/>
                <a:cs typeface="Calibri"/>
              </a:rPr>
              <a:t>D \ D</a:t>
            </a:r>
            <a:endParaRPr lang="en-US" sz="4000" dirty="0" smtClean="0">
              <a:latin typeface="Calibri"/>
              <a:cs typeface="Calibri"/>
            </a:endParaRPr>
          </a:p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2400" dirty="0" smtClean="0">
                <a:latin typeface="Calibri"/>
                <a:cs typeface="Calibri"/>
              </a:rPr>
              <a:t>Implicit beliefs</a:t>
            </a:r>
          </a:p>
          <a:p>
            <a:pPr algn="ctr"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2400" dirty="0" smtClean="0">
                <a:latin typeface="Calibri"/>
                <a:cs typeface="Calibri"/>
              </a:rPr>
              <a:t>(assumptions)</a:t>
            </a:r>
            <a:endParaRPr lang="en-US" sz="2400" smtClean="0">
              <a:latin typeface="Calibri"/>
              <a:cs typeface="Calibri"/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974011" y="3961750"/>
            <a:ext cx="167440" cy="1588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7339511" y="3961750"/>
            <a:ext cx="167440" cy="1588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5433794" y="2951304"/>
            <a:ext cx="3210625" cy="38472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200" smtClean="0">
                <a:solidFill>
                  <a:srgbClr val="FF0000"/>
                </a:solidFill>
                <a:latin typeface="+mn-lt"/>
              </a:rPr>
              <a:t>non-monotonic reasoning !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86453" y="5992783"/>
            <a:ext cx="7966446" cy="38472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200" smtClean="0">
                <a:solidFill>
                  <a:srgbClr val="FF0000"/>
                </a:solidFill>
                <a:latin typeface="+mn-lt"/>
              </a:rPr>
              <a:t>belief database “contains” more than the explicit belief annotations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8" grpId="0"/>
      <p:bldP spid="61" grpId="0" animBg="1"/>
      <p:bldP spid="63" grpId="0" animBg="1"/>
      <p:bldP spid="64" grpId="0"/>
      <p:bldP spid="65" grpId="0"/>
      <p:bldP spid="67" grpId="0" animBg="1"/>
      <p:bldP spid="78" grpId="0"/>
      <p:bldP spid="80" grpId="0"/>
      <p:bldP spid="81" grpId="0"/>
      <p:bldP spid="88" grpId="1" animBg="1"/>
      <p:bldP spid="8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 bwMode="auto">
          <a:xfrm>
            <a:off x="433277" y="691502"/>
            <a:ext cx="2252537" cy="5638160"/>
          </a:xfrm>
          <a:prstGeom prst="roundRect">
            <a:avLst>
              <a:gd name="adj" fmla="val 7226"/>
            </a:avLst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21</a:t>
            </a:fld>
            <a:endParaRPr lang="de-DE" smtClean="0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177801" y="13729"/>
            <a:ext cx="6212175" cy="523220"/>
          </a:xfrm>
        </p:spPr>
        <p:txBody>
          <a:bodyPr/>
          <a:lstStyle/>
          <a:p>
            <a:r>
              <a:rPr lang="en-US"/>
              <a:t>“Semi-formal” problem statement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45929" y="1716386"/>
            <a:ext cx="729019" cy="1508105"/>
          </a:xfrm>
          <a:prstGeom prst="rect">
            <a:avLst/>
          </a:prstGeom>
          <a:solidFill>
            <a:srgbClr val="88CF95"/>
          </a:soli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1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>
                <a:cs typeface="Calibri"/>
                <a:sym typeface="Symbol"/>
              </a:rPr>
              <a:t></a:t>
            </a:r>
            <a:r>
              <a:rPr lang="en-US" sz="2000" baseline="-25000" dirty="0">
                <a:solidFill>
                  <a:srgbClr val="000000"/>
                </a:solidFill>
                <a:cs typeface="Calibri"/>
              </a:rPr>
              <a:t>1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2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>
                <a:cs typeface="Calibri"/>
                <a:sym typeface="Symbol"/>
              </a:rPr>
              <a:t>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2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...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ea typeface="ＭＳ ゴシック"/>
                <a:cs typeface="Calibri"/>
              </a:rPr>
              <a:t>i</a:t>
            </a:r>
            <a:r>
              <a:rPr lang="en-US" sz="2000" baseline="-25000" dirty="0">
                <a:ea typeface="ＭＳ ゴシック"/>
                <a:cs typeface="Calibri"/>
              </a:rPr>
              <a:t>n</a:t>
            </a:r>
            <a:r>
              <a:rPr lang="en-US" sz="2000" dirty="0">
                <a:ea typeface="ＭＳ ゴシック"/>
                <a:cs typeface="Calibri"/>
              </a:rPr>
              <a:t>: </a:t>
            </a:r>
            <a:r>
              <a:rPr lang="en-US" sz="2000">
                <a:cs typeface="Calibri"/>
                <a:sym typeface="Symbol"/>
              </a:rPr>
              <a:t></a:t>
            </a:r>
            <a:r>
              <a:rPr lang="en-US" sz="2000" baseline="-25000" dirty="0">
                <a:solidFill>
                  <a:srgbClr val="000000"/>
                </a:solidFill>
                <a:cs typeface="Calibri"/>
              </a:rPr>
              <a:t>n</a:t>
            </a:r>
            <a:endParaRPr lang="en-US" sz="2000" baseline="300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52239" y="1274656"/>
            <a:ext cx="1951816" cy="353943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b="1" smtClean="0">
                <a:latin typeface="+mn-lt"/>
                <a:cs typeface="Calibri"/>
              </a:rPr>
              <a:t>Belief statements</a:t>
            </a:r>
            <a:endParaRPr lang="en-US" sz="2000" b="1" baseline="-25000" dirty="0">
              <a:latin typeface="+mn-lt"/>
              <a:cs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52239" y="4606061"/>
            <a:ext cx="1710615" cy="66172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b="1" smtClean="0">
                <a:latin typeface="+mn-lt"/>
                <a:cs typeface="Calibri"/>
              </a:rPr>
              <a:t>Message board </a:t>
            </a:r>
            <a:br>
              <a:rPr lang="en-US" sz="2000" b="1" smtClean="0">
                <a:latin typeface="+mn-lt"/>
                <a:cs typeface="Calibri"/>
              </a:rPr>
            </a:br>
            <a:r>
              <a:rPr lang="en-US" sz="2000" b="1" smtClean="0">
                <a:latin typeface="+mn-lt"/>
                <a:cs typeface="Calibri"/>
              </a:rPr>
              <a:t>assumption</a:t>
            </a:r>
            <a:endParaRPr lang="en-US" sz="2000" b="1" baseline="-25000" dirty="0">
              <a:latin typeface="+mn-lt"/>
              <a:cs typeface="Calibri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97273" y="5349696"/>
            <a:ext cx="1159292" cy="754071"/>
            <a:chOff x="597272" y="4902038"/>
            <a:chExt cx="1159292" cy="75407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635016" y="4934640"/>
              <a:ext cx="1030605" cy="707919"/>
            </a:xfrm>
            <a:prstGeom prst="rect">
              <a:avLst/>
            </a:prstGeom>
            <a:solidFill>
              <a:srgbClr val="88CF9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597272" y="4902038"/>
              <a:ext cx="1159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000">
                  <a:cs typeface="Calibri"/>
                  <a:sym typeface="Symbol"/>
                </a:rPr>
                <a:t> :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0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u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Calibri"/>
                </a:rPr>
                <a:t> </a:t>
              </a:r>
              <a:r>
                <a:rPr lang="en-US" sz="2000">
                  <a:cs typeface="Calibri"/>
                  <a:sym typeface="Symbol"/>
                </a:rPr>
                <a:t></a:t>
              </a:r>
              <a:endParaRPr lang="en-US" sz="2000" baseline="30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776809" y="5255999"/>
              <a:ext cx="7617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0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u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Calibri"/>
                </a:rPr>
                <a:t> </a:t>
              </a:r>
              <a:r>
                <a:rPr lang="en-US" sz="2000">
                  <a:cs typeface="Calibri"/>
                  <a:sym typeface="Symbol"/>
                </a:rPr>
                <a:t>       </a:t>
              </a:r>
              <a:endParaRPr lang="en-US" sz="2000" baseline="30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687069" y="5309420"/>
              <a:ext cx="905681" cy="158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Pentagon 85"/>
          <p:cNvSpPr/>
          <p:nvPr/>
        </p:nvSpPr>
        <p:spPr bwMode="auto">
          <a:xfrm>
            <a:off x="2685814" y="803820"/>
            <a:ext cx="499686" cy="5413525"/>
          </a:xfrm>
          <a:prstGeom prst="homePlat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7" name="Rounded Rectangle 86"/>
          <p:cNvSpPr/>
          <p:nvPr/>
        </p:nvSpPr>
        <p:spPr bwMode="auto">
          <a:xfrm>
            <a:off x="3903522" y="691502"/>
            <a:ext cx="4877621" cy="5638160"/>
          </a:xfrm>
          <a:prstGeom prst="roundRect">
            <a:avLst>
              <a:gd name="adj" fmla="val 5598"/>
            </a:avLst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0" name="Rectangle 89"/>
          <p:cNvSpPr/>
          <p:nvPr/>
        </p:nvSpPr>
        <p:spPr bwMode="auto">
          <a:xfrm>
            <a:off x="552239" y="764533"/>
            <a:ext cx="1028487" cy="477054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b="1" smtClean="0">
                <a:latin typeface="+mn-lt"/>
                <a:cs typeface="Calibri"/>
              </a:rPr>
              <a:t>INPUT</a:t>
            </a:r>
            <a:endParaRPr lang="en-US" sz="2800" b="1" baseline="-25000" dirty="0">
              <a:latin typeface="+mn-lt"/>
              <a:cs typeface="Calibri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084944" y="764533"/>
            <a:ext cx="1350665" cy="477054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b="1" smtClean="0">
                <a:latin typeface="+mn-lt"/>
                <a:cs typeface="Calibri"/>
              </a:rPr>
              <a:t>OUTPUT</a:t>
            </a:r>
            <a:endParaRPr lang="en-US" sz="2800" b="1" baseline="-25000" dirty="0">
              <a:latin typeface="+mn-lt"/>
              <a:cs typeface="Calibri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52239" y="3575409"/>
            <a:ext cx="1699018" cy="66172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b="1" smtClean="0">
                <a:latin typeface="+mn-lt"/>
                <a:cs typeface="Calibri"/>
              </a:rPr>
              <a:t>Adapted</a:t>
            </a:r>
            <a:br>
              <a:rPr lang="en-US" sz="2000" b="1" smtClean="0">
                <a:latin typeface="+mn-lt"/>
                <a:cs typeface="Calibri"/>
              </a:rPr>
            </a:br>
            <a:r>
              <a:rPr lang="en-US" sz="2000" b="1" smtClean="0">
                <a:latin typeface="+mn-lt"/>
                <a:cs typeface="Calibri"/>
              </a:rPr>
              <a:t>key constraints</a:t>
            </a:r>
            <a:endParaRPr lang="en-US" sz="2000" b="1" baseline="-25000" dirty="0">
              <a:latin typeface="+mn-lt"/>
              <a:cs typeface="Calibri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018563" y="1594543"/>
            <a:ext cx="1157378" cy="461665"/>
            <a:chOff x="4683805" y="5342368"/>
            <a:chExt cx="1157378" cy="461665"/>
          </a:xfrm>
        </p:grpSpPr>
        <p:sp>
          <p:nvSpPr>
            <p:cNvPr id="96" name="Rectangle 95"/>
            <p:cNvSpPr/>
            <p:nvPr/>
          </p:nvSpPr>
          <p:spPr bwMode="auto">
            <a:xfrm>
              <a:off x="4683805" y="5342368"/>
              <a:ext cx="1157378" cy="461665"/>
            </a:xfrm>
            <a:prstGeom prst="rect">
              <a:avLst/>
            </a:prstGeom>
            <a:solidFill>
              <a:srgbClr val="88CF95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91440" tIns="45720" rIns="0" bIns="4572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2400" smtClean="0">
                  <a:solidFill>
                    <a:srgbClr val="000000"/>
                  </a:solidFill>
                  <a:latin typeface="+mn-lt"/>
                  <a:cs typeface="Calibri"/>
                </a:rPr>
                <a:t>D     </a:t>
              </a:r>
              <a:r>
                <a:rPr lang="en-US" sz="2400" smtClean="0">
                  <a:cs typeface="Calibri"/>
                  <a:sym typeface="Symbol"/>
                </a:rPr>
                <a:t>  ?</a:t>
              </a:r>
              <a:endParaRPr lang="en-US" sz="2400" baseline="-25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pic>
          <p:nvPicPr>
            <p:cNvPr id="97" name="Picture 9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5027066" y="5442565"/>
              <a:ext cx="223038" cy="302694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5018563" y="2396162"/>
            <a:ext cx="3182847" cy="461665"/>
            <a:chOff x="4683805" y="5342368"/>
            <a:chExt cx="3182847" cy="461665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4683805" y="5342368"/>
              <a:ext cx="3182847" cy="461665"/>
            </a:xfrm>
            <a:prstGeom prst="rect">
              <a:avLst/>
            </a:prstGeom>
            <a:solidFill>
              <a:srgbClr val="88CF95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91440" tIns="45720" rIns="0" bIns="4572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2400" smtClean="0">
                  <a:solidFill>
                    <a:srgbClr val="000000"/>
                  </a:solidFill>
                  <a:latin typeface="+mn-lt"/>
                  <a:cs typeface="Calibri"/>
                </a:rPr>
                <a:t>D    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400" baseline="-25000" dirty="0">
                  <a:latin typeface="+mn-lt"/>
                  <a:cs typeface="Calibri"/>
                </a:rPr>
                <a:t>w</a:t>
              </a:r>
              <a:r>
                <a:rPr lang="en-US" sz="1800" baseline="-25000" dirty="0">
                  <a:latin typeface="+mn-lt"/>
                  <a:cs typeface="Calibri"/>
                </a:rPr>
                <a:t>1</a:t>
              </a:r>
              <a:r>
                <a:rPr lang="en-US" sz="2400" baseline="-25000" dirty="0">
                  <a:latin typeface="Calibri"/>
                  <a:ea typeface="Wingdings"/>
                  <a:cs typeface="Calibri"/>
                </a:rPr>
                <a:t>…</a:t>
              </a:r>
              <a:r>
                <a:rPr lang="en-US" sz="2400" baseline="-25000" dirty="0">
                  <a:cs typeface="Calibri"/>
                </a:rPr>
                <a:t>w</a:t>
              </a:r>
              <a:r>
                <a:rPr lang="en-US" sz="1800" baseline="-25000" dirty="0">
                  <a:cs typeface="Calibri"/>
                </a:rPr>
                <a:t>d</a:t>
              </a:r>
              <a:r>
                <a:rPr lang="en-US" sz="24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R</a:t>
              </a:r>
              <a:r>
                <a:rPr lang="en-US" sz="2400" baseline="30000" dirty="0">
                  <a:solidFill>
                    <a:srgbClr val="000000"/>
                  </a:solidFill>
                  <a:latin typeface="+mn-lt"/>
                  <a:cs typeface="Calibri"/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(x</a:t>
              </a:r>
              <a:r>
                <a:rPr lang="en-US" sz="24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1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,…x</a:t>
              </a:r>
              <a:r>
                <a:rPr lang="en-US" sz="24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l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)</a:t>
              </a:r>
              <a:r>
                <a:rPr lang="en-US" sz="2400" smtClean="0">
                  <a:cs typeface="Calibri"/>
                  <a:sym typeface="Symbol"/>
                </a:rPr>
                <a:t>  ?</a:t>
              </a:r>
              <a:endParaRPr lang="en-US" sz="2400" baseline="-25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pic>
          <p:nvPicPr>
            <p:cNvPr id="108" name="Picture 10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5027066" y="5442565"/>
              <a:ext cx="223038" cy="302694"/>
            </a:xfrm>
            <a:prstGeom prst="rect">
              <a:avLst/>
            </a:prstGeom>
          </p:spPr>
        </p:pic>
      </p:grpSp>
      <p:sp>
        <p:nvSpPr>
          <p:cNvPr id="142" name="Rectangle 141"/>
          <p:cNvSpPr/>
          <p:nvPr/>
        </p:nvSpPr>
        <p:spPr bwMode="auto">
          <a:xfrm>
            <a:off x="4084944" y="4678925"/>
            <a:ext cx="3576610" cy="353943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b="1" smtClean="0">
                <a:solidFill>
                  <a:srgbClr val="FF0000"/>
                </a:solidFill>
                <a:latin typeface="+mn-lt"/>
                <a:cs typeface="Calibri"/>
              </a:rPr>
              <a:t>Belief Conjunctive Queries (BCQ)</a:t>
            </a:r>
            <a:endParaRPr lang="en-US" sz="2000" b="1" baseline="-25000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5018563" y="3218599"/>
            <a:ext cx="2156600" cy="461665"/>
            <a:chOff x="5066943" y="3489275"/>
            <a:chExt cx="2156600" cy="461665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5066943" y="3489275"/>
              <a:ext cx="2156600" cy="461665"/>
            </a:xfrm>
            <a:prstGeom prst="rect">
              <a:avLst/>
            </a:prstGeom>
            <a:solidFill>
              <a:srgbClr val="88CF95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91440" tIns="45720" rIns="0" bIns="4572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2400" smtClean="0">
                  <a:solidFill>
                    <a:srgbClr val="000000"/>
                  </a:solidFill>
                  <a:latin typeface="+mn-lt"/>
                  <a:cs typeface="Calibri"/>
                </a:rPr>
                <a:t>q(x) :</a:t>
              </a: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ゴシック"/>
                  <a:cs typeface="Calibri"/>
                </a:rPr>
                <a:t>−</a:t>
              </a:r>
              <a:r>
                <a:rPr lang="en-US" sz="2400" smtClean="0">
                  <a:solidFill>
                    <a:srgbClr val="000000"/>
                  </a:solidFill>
                  <a:latin typeface="+mn-lt"/>
                  <a:cs typeface="Calibri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400" baseline="-25000" dirty="0">
                  <a:latin typeface="+mn-lt"/>
                  <a:cs typeface="Calibri"/>
                </a:rPr>
                <a:t>w</a:t>
              </a:r>
              <a:r>
                <a:rPr lang="en-US" sz="24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i</a:t>
              </a:r>
              <a:r>
                <a:rPr lang="en-US" sz="2400" baseline="30000" dirty="0">
                  <a:solidFill>
                    <a:srgbClr val="000000"/>
                  </a:solidFill>
                  <a:latin typeface="+mn-lt"/>
                  <a:cs typeface="Calibri"/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(x</a:t>
              </a:r>
              <a:r>
                <a:rPr lang="en-US" sz="24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+mn-lt"/>
                  <a:cs typeface="Calibri"/>
                </a:rPr>
                <a:t>)</a:t>
              </a:r>
              <a:endParaRPr lang="en-US" sz="2400" baseline="-25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 bwMode="auto">
            <a:xfrm>
              <a:off x="5420385" y="364600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>
              <a:off x="6919444" y="364600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 bwMode="auto">
            <a:xfrm>
              <a:off x="6328435" y="377935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" name="Group 163"/>
          <p:cNvGrpSpPr/>
          <p:nvPr/>
        </p:nvGrpSpPr>
        <p:grpSpPr>
          <a:xfrm>
            <a:off x="4209810" y="5131436"/>
            <a:ext cx="4247868" cy="461665"/>
            <a:chOff x="4258190" y="5131436"/>
            <a:chExt cx="4247868" cy="461665"/>
          </a:xfrm>
        </p:grpSpPr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4258190" y="5131436"/>
              <a:ext cx="4247868" cy="461665"/>
            </a:xfrm>
            <a:prstGeom prst="rect">
              <a:avLst/>
            </a:prstGeom>
            <a:solidFill>
              <a:srgbClr val="88CF95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40" tIns="45720" rIns="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400" dirty="0">
                  <a:latin typeface="+mn-lt"/>
                  <a:ea typeface="ＭＳ ゴシック"/>
                  <a:cs typeface="Calibri"/>
                </a:rPr>
                <a:t>q(x) :− </a:t>
              </a:r>
              <a:r>
                <a:rPr lang="en-US" sz="2400" dirty="0">
                  <a:latin typeface="+mn-lt"/>
                  <a:ea typeface="ＭＳ ゴシック"/>
                  <a:cs typeface=""/>
                </a:rPr>
                <a:t>☐</a:t>
              </a:r>
              <a:r>
                <a:rPr lang="en-US" sz="2400" baseline="-25000" dirty="0">
                  <a:latin typeface="+mn-lt"/>
                  <a:cs typeface=""/>
                </a:rPr>
                <a:t>w</a:t>
              </a:r>
              <a:r>
                <a:rPr lang="en-US" sz="1800" baseline="-25000" dirty="0">
                  <a:latin typeface="+mn-lt"/>
                  <a:cs typeface=""/>
                </a:rPr>
                <a:t>1</a:t>
              </a:r>
              <a:r>
                <a:rPr lang="en-US" sz="2400" dirty="0">
                  <a:latin typeface="+mn-lt"/>
                  <a:cs typeface=""/>
                </a:rPr>
                <a:t>R</a:t>
              </a:r>
              <a:r>
                <a:rPr lang="en-US" sz="2400" baseline="-25000" dirty="0">
                  <a:latin typeface="+mn-lt"/>
                  <a:cs typeface=""/>
                </a:rPr>
                <a:t>1</a:t>
              </a:r>
              <a:r>
                <a:rPr lang="en-US" sz="2400" baseline="30000" dirty="0">
                  <a:latin typeface="+mn-lt"/>
                  <a:cs typeface=""/>
                </a:rPr>
                <a:t>s</a:t>
              </a:r>
              <a:r>
                <a:rPr lang="en-US" sz="1800" baseline="30000" dirty="0">
                  <a:latin typeface="+mn-lt"/>
                  <a:cs typeface=""/>
                </a:rPr>
                <a:t>1</a:t>
              </a:r>
              <a:r>
                <a:rPr lang="en-US" sz="2400" dirty="0">
                  <a:latin typeface="+mn-lt"/>
                  <a:cs typeface=""/>
                </a:rPr>
                <a:t>(x</a:t>
              </a:r>
              <a:r>
                <a:rPr lang="en-US" sz="2400" baseline="-25000" dirty="0">
                  <a:latin typeface="+mn-lt"/>
                  <a:cs typeface=""/>
                </a:rPr>
                <a:t>1</a:t>
              </a:r>
              <a:r>
                <a:rPr lang="en-US" sz="2400" dirty="0">
                  <a:latin typeface="+mn-lt"/>
                  <a:cs typeface=""/>
                </a:rPr>
                <a:t>), …, </a:t>
              </a:r>
              <a:r>
                <a:rPr lang="en-US" sz="2400" dirty="0">
                  <a:latin typeface="+mn-lt"/>
                  <a:ea typeface="ＭＳ ゴシック"/>
                  <a:cs typeface=""/>
                </a:rPr>
                <a:t>☐</a:t>
              </a:r>
              <a:r>
                <a:rPr lang="en-US" sz="2400" baseline="-25000" dirty="0">
                  <a:latin typeface="+mn-lt"/>
                  <a:cs typeface=""/>
                </a:rPr>
                <a:t>w</a:t>
              </a:r>
              <a:r>
                <a:rPr lang="en-US" sz="1600" baseline="-25000" dirty="0">
                  <a:latin typeface="+mn-lt"/>
                  <a:cs typeface=""/>
                </a:rPr>
                <a:t>g</a:t>
              </a:r>
              <a:r>
                <a:rPr lang="en-US" sz="2400" dirty="0">
                  <a:latin typeface="+mn-lt"/>
                  <a:cs typeface=""/>
                </a:rPr>
                <a:t>R</a:t>
              </a:r>
              <a:r>
                <a:rPr lang="en-US" sz="2400" baseline="-25000" dirty="0">
                  <a:latin typeface="+mn-lt"/>
                  <a:cs typeface=""/>
                </a:rPr>
                <a:t>g</a:t>
              </a:r>
              <a:r>
                <a:rPr lang="en-US" sz="2400" baseline="30000" dirty="0">
                  <a:latin typeface="+mn-lt"/>
                  <a:cs typeface=""/>
                </a:rPr>
                <a:t>s</a:t>
              </a:r>
              <a:r>
                <a:rPr lang="en-US" sz="2000" baseline="30000" dirty="0">
                  <a:latin typeface="+mn-lt"/>
                  <a:cs typeface=""/>
                </a:rPr>
                <a:t>g</a:t>
              </a:r>
              <a:r>
                <a:rPr lang="en-US" sz="2400" dirty="0">
                  <a:latin typeface="+mn-lt"/>
                  <a:cs typeface=""/>
                </a:rPr>
                <a:t>(x</a:t>
              </a:r>
              <a:r>
                <a:rPr lang="en-US" sz="2400" baseline="-25000" dirty="0">
                  <a:latin typeface="+mn-lt"/>
                  <a:cs typeface=""/>
                </a:rPr>
                <a:t>g</a:t>
              </a:r>
              <a:r>
                <a:rPr lang="en-US" sz="2400" dirty="0">
                  <a:latin typeface="+mn-lt"/>
                  <a:cs typeface=""/>
                </a:rPr>
                <a:t>)</a:t>
              </a:r>
              <a:endParaRPr lang="en-US" sz="2400" baseline="-25000" dirty="0">
                <a:latin typeface="+mn-lt"/>
                <a:cs typeface="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 bwMode="auto">
            <a:xfrm>
              <a:off x="4611690" y="528859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auto">
            <a:xfrm>
              <a:off x="6256340" y="529494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 bwMode="auto">
            <a:xfrm>
              <a:off x="8104190" y="529494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 bwMode="auto">
            <a:xfrm>
              <a:off x="5523799" y="543035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/>
            <p:nvPr/>
          </p:nvCxnSpPr>
          <p:spPr bwMode="auto">
            <a:xfrm>
              <a:off x="7390699" y="5430359"/>
              <a:ext cx="109728" cy="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/>
      <p:bldP spid="58" grpId="0"/>
      <p:bldP spid="92" grpId="0"/>
      <p:bldP spid="1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020098" y="1755683"/>
            <a:ext cx="4706417" cy="3354765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/>
              <a:t>Motivating example</a:t>
            </a:r>
          </a:p>
          <a:p>
            <a:pPr>
              <a:spcAft>
                <a:spcPts val="3600"/>
              </a:spcAft>
            </a:pPr>
            <a:r>
              <a:rPr lang="en-US"/>
              <a:t>Logic foundations </a:t>
            </a:r>
          </a:p>
          <a:p>
            <a:pPr>
              <a:spcAft>
                <a:spcPts val="3600"/>
              </a:spcAft>
            </a:pPr>
            <a:r>
              <a:rPr lang="en-US"/>
              <a:t>Relational implementation</a:t>
            </a:r>
          </a:p>
          <a:p>
            <a:pPr>
              <a:spcAft>
                <a:spcPts val="3600"/>
              </a:spcAft>
            </a:pPr>
            <a:r>
              <a:rPr lang="en-US"/>
              <a:t>Discussion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062" y="4203902"/>
            <a:ext cx="7050843" cy="146988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062" y="1551183"/>
            <a:ext cx="7050843" cy="197801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4610623" y="4381507"/>
            <a:ext cx="2000548" cy="353943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−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,s1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cs typeface="Calibri"/>
              </a:rPr>
              <a:t>−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s2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c2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}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7141208" y="3579889"/>
            <a:ext cx="2002792" cy="353943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,s2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cs typeface="Calibri"/>
              </a:rPr>
              <a:t>+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c1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c2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}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3320934" y="3444551"/>
            <a:ext cx="564257" cy="353943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{s1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}</a:t>
            </a:r>
          </a:p>
        </p:txBody>
      </p:sp>
      <p:sp>
        <p:nvSpPr>
          <p:cNvPr id="71" name="Rectangle 17"/>
          <p:cNvSpPr>
            <a:spLocks noChangeArrowheads="1"/>
          </p:cNvSpPr>
          <p:nvPr/>
        </p:nvSpPr>
        <p:spPr bwMode="auto">
          <a:xfrm>
            <a:off x="5507061" y="2518006"/>
            <a:ext cx="1526059" cy="353943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{s1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,s2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cs typeface="Calibri"/>
              </a:rPr>
              <a:t>+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c1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}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73024" y="691502"/>
            <a:ext cx="2252537" cy="5638160"/>
          </a:xfrm>
          <a:prstGeom prst="roundRect">
            <a:avLst>
              <a:gd name="adj" fmla="val 7226"/>
            </a:avLst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23</a:t>
            </a:fld>
            <a:endParaRPr lang="de-DE" smtClean="0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177801" y="13729"/>
            <a:ext cx="4776811" cy="523220"/>
          </a:xfrm>
        </p:spPr>
        <p:txBody>
          <a:bodyPr/>
          <a:lstStyle/>
          <a:p>
            <a:r>
              <a:rPr lang="en-US"/>
              <a:t>Canonical Kripke structure</a:t>
            </a:r>
          </a:p>
        </p:txBody>
      </p:sp>
      <p:cxnSp>
        <p:nvCxnSpPr>
          <p:cNvPr id="118" name="Straight Arrow Connector 100"/>
          <p:cNvCxnSpPr/>
          <p:nvPr/>
        </p:nvCxnSpPr>
        <p:spPr bwMode="auto">
          <a:xfrm rot="21505648" flipH="1">
            <a:off x="5635471" y="2448352"/>
            <a:ext cx="4717" cy="1561758"/>
          </a:xfrm>
          <a:prstGeom prst="curvedConnector3">
            <a:avLst>
              <a:gd name="adj1" fmla="val 3227535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2" name="Straight Arrow Connector 100"/>
          <p:cNvCxnSpPr/>
          <p:nvPr/>
        </p:nvCxnSpPr>
        <p:spPr bwMode="auto">
          <a:xfrm rot="3973992" flipH="1" flipV="1">
            <a:off x="4654988" y="1689046"/>
            <a:ext cx="4616" cy="1889558"/>
          </a:xfrm>
          <a:prstGeom prst="curvedConnector3">
            <a:avLst>
              <a:gd name="adj1" fmla="val 451083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5" name="Straight Arrow Connector 100"/>
          <p:cNvCxnSpPr/>
          <p:nvPr/>
        </p:nvCxnSpPr>
        <p:spPr bwMode="auto">
          <a:xfrm rot="17759381" flipH="1">
            <a:off x="4672630" y="2846113"/>
            <a:ext cx="4717" cy="1885720"/>
          </a:xfrm>
          <a:prstGeom prst="curvedConnector3">
            <a:avLst>
              <a:gd name="adj1" fmla="val 3227535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8" name="Straight Arrow Connector 100"/>
          <p:cNvCxnSpPr/>
          <p:nvPr/>
        </p:nvCxnSpPr>
        <p:spPr bwMode="auto">
          <a:xfrm rot="6959381" flipH="1">
            <a:off x="4762353" y="2766763"/>
            <a:ext cx="4717" cy="1793384"/>
          </a:xfrm>
          <a:prstGeom prst="curvedConnector3">
            <a:avLst>
              <a:gd name="adj1" fmla="val 3227535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traight Arrow Connector 100"/>
          <p:cNvCxnSpPr/>
          <p:nvPr/>
        </p:nvCxnSpPr>
        <p:spPr bwMode="auto">
          <a:xfrm rot="14522927" flipH="1" flipV="1">
            <a:off x="4751772" y="1875792"/>
            <a:ext cx="4616" cy="1781899"/>
          </a:xfrm>
          <a:prstGeom prst="curvedConnector3">
            <a:avLst>
              <a:gd name="adj1" fmla="val 451083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9" name="Straight Arrow Connector 100"/>
          <p:cNvCxnSpPr/>
          <p:nvPr/>
        </p:nvCxnSpPr>
        <p:spPr bwMode="auto">
          <a:xfrm rot="14522927" flipH="1" flipV="1">
            <a:off x="6656258" y="2910384"/>
            <a:ext cx="4616" cy="1863026"/>
          </a:xfrm>
          <a:prstGeom prst="curvedConnector3">
            <a:avLst>
              <a:gd name="adj1" fmla="val 451083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3" name="Straight Arrow Connector 100"/>
          <p:cNvCxnSpPr/>
          <p:nvPr/>
        </p:nvCxnSpPr>
        <p:spPr bwMode="auto">
          <a:xfrm rot="3973992" flipH="1" flipV="1">
            <a:off x="6650009" y="2757086"/>
            <a:ext cx="4616" cy="1808951"/>
          </a:xfrm>
          <a:prstGeom prst="curvedConnector3">
            <a:avLst>
              <a:gd name="adj1" fmla="val 451083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85676" y="1227086"/>
            <a:ext cx="1867567" cy="2985433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1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2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Bob 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−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3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Bob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 s1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cs typeface="Calibri"/>
              </a:rPr>
              <a:t>−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4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Alice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 s2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5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Alice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 c1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6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Bob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 s2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7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Bob</a:t>
            </a:r>
            <a:r>
              <a:rPr lang="en-US" sz="2000" baseline="-2500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Alice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 c2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1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  <a:ea typeface="ＭＳ ゴシック"/>
                <a:cs typeface="Calibri"/>
              </a:rPr>
              <a:t>i</a:t>
            </a:r>
            <a:r>
              <a:rPr lang="en-US" sz="2000" baseline="-25000" dirty="0">
                <a:latin typeface="+mn-lt"/>
                <a:ea typeface="ＭＳ ゴシック"/>
                <a:cs typeface="Calibri"/>
              </a:rPr>
              <a:t>8</a:t>
            </a:r>
            <a:r>
              <a:rPr lang="en-US" sz="2000" dirty="0">
                <a:latin typeface="+mn-lt"/>
                <a:ea typeface="ＭＳ ゴシック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ゴシック"/>
                <a:cs typeface="Calibri"/>
              </a:rPr>
              <a:t>☐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Bob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alibri"/>
              </a:rPr>
              <a:t> c2</a:t>
            </a:r>
            <a:r>
              <a:rPr lang="en-US" sz="2000" baseline="-25000" dirty="0">
                <a:solidFill>
                  <a:srgbClr val="000000"/>
                </a:solidFill>
                <a:latin typeface="+mn-lt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  <a:cs typeface="Calibri"/>
              </a:rPr>
              <a:t>+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91986" y="785356"/>
            <a:ext cx="2080057" cy="353943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b="1" smtClean="0">
                <a:latin typeface="+mn-lt"/>
                <a:cs typeface="Calibri"/>
              </a:rPr>
              <a:t>Belief statements*</a:t>
            </a:r>
            <a:endParaRPr lang="en-US" sz="2000" b="1" baseline="-25000" dirty="0">
              <a:latin typeface="+mn-lt"/>
              <a:cs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91986" y="4606061"/>
            <a:ext cx="1710615" cy="66172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000" b="1" smtClean="0">
                <a:latin typeface="+mn-lt"/>
                <a:cs typeface="Calibri"/>
              </a:rPr>
              <a:t>Message board </a:t>
            </a:r>
            <a:br>
              <a:rPr lang="en-US" sz="2000" b="1" smtClean="0">
                <a:latin typeface="+mn-lt"/>
                <a:cs typeface="Calibri"/>
              </a:rPr>
            </a:br>
            <a:r>
              <a:rPr lang="en-US" sz="2000" b="1" smtClean="0">
                <a:latin typeface="+mn-lt"/>
                <a:cs typeface="Calibri"/>
              </a:rPr>
              <a:t>assumption</a:t>
            </a:r>
            <a:endParaRPr lang="en-US" sz="2000" b="1" baseline="-25000" dirty="0">
              <a:latin typeface="+mn-lt"/>
              <a:cs typeface="Calibri"/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337020" y="5349696"/>
            <a:ext cx="1069524" cy="754071"/>
            <a:chOff x="597272" y="4902038"/>
            <a:chExt cx="1069524" cy="75407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635016" y="4934640"/>
              <a:ext cx="1030605" cy="707919"/>
            </a:xfrm>
            <a:prstGeom prst="rect">
              <a:avLst/>
            </a:prstGeom>
            <a:solidFill>
              <a:srgbClr val="99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597272" y="4902038"/>
              <a:ext cx="1069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000">
                  <a:cs typeface="Calibri"/>
                  <a:sym typeface="Symbol"/>
                </a:rPr>
                <a:t> :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0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Calibri"/>
                </a:rPr>
                <a:t> </a:t>
              </a:r>
              <a:r>
                <a:rPr lang="en-US" sz="2000">
                  <a:cs typeface="Calibri"/>
                  <a:sym typeface="Symbol"/>
                </a:rPr>
                <a:t></a:t>
              </a:r>
              <a:endParaRPr lang="en-US" sz="2000" baseline="30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776809" y="5255999"/>
              <a:ext cx="7104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+mn-lt"/>
                  <a:ea typeface="ＭＳ ゴシック"/>
                  <a:cs typeface="Calibri"/>
                </a:rPr>
                <a:t>☐</a:t>
              </a:r>
              <a:r>
                <a:rPr lang="en-US" sz="2000" baseline="-25000" dirty="0">
                  <a:solidFill>
                    <a:srgbClr val="000000"/>
                  </a:solidFill>
                  <a:latin typeface="+mn-lt"/>
                  <a:cs typeface="Calibri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Calibri"/>
                </a:rPr>
                <a:t> </a:t>
              </a:r>
              <a:r>
                <a:rPr lang="en-US" sz="2000">
                  <a:cs typeface="Calibri"/>
                  <a:sym typeface="Symbol"/>
                </a:rPr>
                <a:t>       </a:t>
              </a:r>
              <a:endParaRPr lang="en-US" sz="2000" baseline="30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687069" y="5309420"/>
              <a:ext cx="905681" cy="158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6231304" y="3359090"/>
            <a:ext cx="50219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Alice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6574838" y="3910852"/>
            <a:ext cx="409517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Bob</a:t>
            </a:r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4347070" y="3681819"/>
            <a:ext cx="409517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Bob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4565683" y="3390321"/>
            <a:ext cx="53901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Carol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5242341" y="3130055"/>
            <a:ext cx="409517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Bob</a:t>
            </a: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4565683" y="2828147"/>
            <a:ext cx="53901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Carol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4274199" y="2328438"/>
            <a:ext cx="50219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Alice</a:t>
            </a:r>
          </a:p>
        </p:txBody>
      </p:sp>
      <p:sp>
        <p:nvSpPr>
          <p:cNvPr id="103" name="Ellipse 294"/>
          <p:cNvSpPr>
            <a:spLocks noChangeArrowheads="1"/>
          </p:cNvSpPr>
          <p:nvPr/>
        </p:nvSpPr>
        <p:spPr bwMode="auto">
          <a:xfrm>
            <a:off x="3553323" y="2951493"/>
            <a:ext cx="421547" cy="421547"/>
          </a:xfrm>
          <a:prstGeom prst="ellipse">
            <a:avLst/>
          </a:prstGeom>
          <a:solidFill>
            <a:srgbClr val="FFCBC9"/>
          </a:solidFill>
          <a:ln w="476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anchor="ctr" anchorCtr="0"/>
          <a:lstStyle/>
          <a:p>
            <a:pPr algn="ctr" defTabSz="895350">
              <a:tabLst>
                <a:tab pos="533400" algn="r"/>
              </a:tabLst>
            </a:pPr>
            <a:endParaRPr lang="de-AT" sz="800">
              <a:latin typeface="+mn-lt"/>
              <a:cs typeface="Lucida Grande"/>
            </a:endParaRPr>
          </a:p>
        </p:txBody>
      </p:sp>
      <p:sp>
        <p:nvSpPr>
          <p:cNvPr id="110" name="Ellipse 294"/>
          <p:cNvSpPr>
            <a:spLocks noChangeArrowheads="1"/>
          </p:cNvSpPr>
          <p:nvPr/>
        </p:nvSpPr>
        <p:spPr bwMode="auto">
          <a:xfrm>
            <a:off x="5480008" y="3939735"/>
            <a:ext cx="421547" cy="421547"/>
          </a:xfrm>
          <a:prstGeom prst="ellipse">
            <a:avLst/>
          </a:prstGeom>
          <a:solidFill>
            <a:srgbClr val="FFCBC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anchor="ctr" anchorCtr="0"/>
          <a:lstStyle/>
          <a:p>
            <a:pPr algn="ctr" defTabSz="895350">
              <a:tabLst>
                <a:tab pos="533400" algn="r"/>
              </a:tabLst>
            </a:pPr>
            <a:endParaRPr lang="de-AT" sz="800">
              <a:latin typeface="+mn-lt"/>
              <a:cs typeface="Lucida Grande"/>
            </a:endParaRPr>
          </a:p>
        </p:txBody>
      </p:sp>
      <p:sp>
        <p:nvSpPr>
          <p:cNvPr id="114" name="Ellipse 294"/>
          <p:cNvSpPr>
            <a:spLocks noChangeArrowheads="1"/>
          </p:cNvSpPr>
          <p:nvPr/>
        </p:nvSpPr>
        <p:spPr bwMode="auto">
          <a:xfrm>
            <a:off x="5480008" y="2052673"/>
            <a:ext cx="421547" cy="421547"/>
          </a:xfrm>
          <a:prstGeom prst="ellipse">
            <a:avLst/>
          </a:prstGeom>
          <a:solidFill>
            <a:srgbClr val="FFCBC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anchor="ctr" anchorCtr="0"/>
          <a:lstStyle/>
          <a:p>
            <a:pPr algn="ctr" defTabSz="895350">
              <a:tabLst>
                <a:tab pos="533400" algn="r"/>
              </a:tabLst>
            </a:pPr>
            <a:endParaRPr lang="de-AT" sz="800">
              <a:latin typeface="+mn-lt"/>
              <a:cs typeface="Lucida Grande"/>
            </a:endParaRPr>
          </a:p>
        </p:txBody>
      </p:sp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5565055" y="2099404"/>
            <a:ext cx="257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#1</a:t>
            </a:r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3618361" y="3005129"/>
            <a:ext cx="257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#0</a:t>
            </a:r>
          </a:p>
        </p:txBody>
      </p: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5554645" y="3994138"/>
            <a:ext cx="257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#2</a:t>
            </a:r>
          </a:p>
        </p:txBody>
      </p:sp>
      <p:sp>
        <p:nvSpPr>
          <p:cNvPr id="86" name="Pentagon 85"/>
          <p:cNvSpPr/>
          <p:nvPr/>
        </p:nvSpPr>
        <p:spPr bwMode="auto">
          <a:xfrm>
            <a:off x="2425561" y="803820"/>
            <a:ext cx="499686" cy="5413525"/>
          </a:xfrm>
          <a:prstGeom prst="homePlat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42" name="Rectangle 41"/>
          <p:cNvSpPr/>
          <p:nvPr/>
        </p:nvSpPr>
        <p:spPr bwMode="auto">
          <a:xfrm>
            <a:off x="177801" y="6519756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400" smtClean="0">
                <a:latin typeface="+mn-lt"/>
                <a:cs typeface="Calibri"/>
              </a:rPr>
              <a:t>* Running example from the paper</a:t>
            </a:r>
            <a:endParaRPr lang="en-US" sz="1400" baseline="-25000" dirty="0">
              <a:latin typeface="+mn-lt"/>
              <a:cs typeface="Calibri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3307925" y="2458065"/>
            <a:ext cx="848325" cy="615200"/>
          </a:xfrm>
          <a:custGeom>
            <a:avLst/>
            <a:gdLst>
              <a:gd name="connsiteX0" fmla="*/ 1915912 w 2293123"/>
              <a:gd name="connsiteY0" fmla="*/ 698306 h 725442"/>
              <a:gd name="connsiteX1" fmla="*/ 2165577 w 2293123"/>
              <a:gd name="connsiteY1" fmla="*/ 361817 h 725442"/>
              <a:gd name="connsiteX2" fmla="*/ 1150633 w 2293123"/>
              <a:gd name="connsiteY2" fmla="*/ 36182 h 725442"/>
              <a:gd name="connsiteX3" fmla="*/ 146543 w 2293123"/>
              <a:gd name="connsiteY3" fmla="*/ 578907 h 725442"/>
              <a:gd name="connsiteX4" fmla="*/ 271376 w 2293123"/>
              <a:gd name="connsiteY4" fmla="*/ 725442 h 725442"/>
              <a:gd name="connsiteX0" fmla="*/ 1915912 w 2104517"/>
              <a:gd name="connsiteY0" fmla="*/ 710065 h 737201"/>
              <a:gd name="connsiteX1" fmla="*/ 1953904 w 2104517"/>
              <a:gd name="connsiteY1" fmla="*/ 303022 h 737201"/>
              <a:gd name="connsiteX2" fmla="*/ 1150633 w 2104517"/>
              <a:gd name="connsiteY2" fmla="*/ 47941 h 737201"/>
              <a:gd name="connsiteX3" fmla="*/ 146543 w 2104517"/>
              <a:gd name="connsiteY3" fmla="*/ 590666 h 737201"/>
              <a:gd name="connsiteX4" fmla="*/ 271376 w 2104517"/>
              <a:gd name="connsiteY4" fmla="*/ 737201 h 737201"/>
              <a:gd name="connsiteX0" fmla="*/ 1878824 w 2081451"/>
              <a:gd name="connsiteY0" fmla="*/ 623229 h 650365"/>
              <a:gd name="connsiteX1" fmla="*/ 1916816 w 2081451"/>
              <a:gd name="connsiteY1" fmla="*/ 216186 h 650365"/>
              <a:gd name="connsiteX2" fmla="*/ 891017 w 2081451"/>
              <a:gd name="connsiteY2" fmla="*/ 47941 h 650365"/>
              <a:gd name="connsiteX3" fmla="*/ 109455 w 2081451"/>
              <a:gd name="connsiteY3" fmla="*/ 503830 h 650365"/>
              <a:gd name="connsiteX4" fmla="*/ 234288 w 2081451"/>
              <a:gd name="connsiteY4" fmla="*/ 650365 h 650365"/>
              <a:gd name="connsiteX0" fmla="*/ 1878824 w 2081451"/>
              <a:gd name="connsiteY0" fmla="*/ 609661 h 636797"/>
              <a:gd name="connsiteX1" fmla="*/ 1916816 w 2081451"/>
              <a:gd name="connsiteY1" fmla="*/ 202618 h 636797"/>
              <a:gd name="connsiteX2" fmla="*/ 891017 w 2081451"/>
              <a:gd name="connsiteY2" fmla="*/ 34373 h 636797"/>
              <a:gd name="connsiteX3" fmla="*/ 109455 w 2081451"/>
              <a:gd name="connsiteY3" fmla="*/ 408854 h 636797"/>
              <a:gd name="connsiteX4" fmla="*/ 234288 w 2081451"/>
              <a:gd name="connsiteY4" fmla="*/ 636797 h 636797"/>
              <a:gd name="connsiteX0" fmla="*/ 1862542 w 2065169"/>
              <a:gd name="connsiteY0" fmla="*/ 609661 h 636797"/>
              <a:gd name="connsiteX1" fmla="*/ 1900534 w 2065169"/>
              <a:gd name="connsiteY1" fmla="*/ 202618 h 636797"/>
              <a:gd name="connsiteX2" fmla="*/ 874735 w 2065169"/>
              <a:gd name="connsiteY2" fmla="*/ 34373 h 636797"/>
              <a:gd name="connsiteX3" fmla="*/ 93173 w 2065169"/>
              <a:gd name="connsiteY3" fmla="*/ 408854 h 636797"/>
              <a:gd name="connsiteX4" fmla="*/ 218006 w 2065169"/>
              <a:gd name="connsiteY4" fmla="*/ 636797 h 636797"/>
              <a:gd name="connsiteX0" fmla="*/ 1808266 w 2010893"/>
              <a:gd name="connsiteY0" fmla="*/ 609661 h 636797"/>
              <a:gd name="connsiteX1" fmla="*/ 1846258 w 2010893"/>
              <a:gd name="connsiteY1" fmla="*/ 202618 h 636797"/>
              <a:gd name="connsiteX2" fmla="*/ 820459 w 2010893"/>
              <a:gd name="connsiteY2" fmla="*/ 34373 h 636797"/>
              <a:gd name="connsiteX3" fmla="*/ 38897 w 2010893"/>
              <a:gd name="connsiteY3" fmla="*/ 408854 h 636797"/>
              <a:gd name="connsiteX4" fmla="*/ 163730 w 2010893"/>
              <a:gd name="connsiteY4" fmla="*/ 636797 h 636797"/>
              <a:gd name="connsiteX0" fmla="*/ 1808266 w 2010893"/>
              <a:gd name="connsiteY0" fmla="*/ 609661 h 636797"/>
              <a:gd name="connsiteX1" fmla="*/ 1846258 w 2010893"/>
              <a:gd name="connsiteY1" fmla="*/ 202618 h 636797"/>
              <a:gd name="connsiteX2" fmla="*/ 820459 w 2010893"/>
              <a:gd name="connsiteY2" fmla="*/ 34373 h 636797"/>
              <a:gd name="connsiteX3" fmla="*/ 38897 w 2010893"/>
              <a:gd name="connsiteY3" fmla="*/ 408854 h 636797"/>
              <a:gd name="connsiteX4" fmla="*/ 163730 w 2010893"/>
              <a:gd name="connsiteY4" fmla="*/ 636797 h 636797"/>
              <a:gd name="connsiteX0" fmla="*/ 1808266 w 2010893"/>
              <a:gd name="connsiteY0" fmla="*/ 609661 h 636797"/>
              <a:gd name="connsiteX1" fmla="*/ 1846258 w 2010893"/>
              <a:gd name="connsiteY1" fmla="*/ 202618 h 636797"/>
              <a:gd name="connsiteX2" fmla="*/ 820459 w 2010893"/>
              <a:gd name="connsiteY2" fmla="*/ 34373 h 636797"/>
              <a:gd name="connsiteX3" fmla="*/ 38897 w 2010893"/>
              <a:gd name="connsiteY3" fmla="*/ 408854 h 636797"/>
              <a:gd name="connsiteX4" fmla="*/ 163730 w 2010893"/>
              <a:gd name="connsiteY4" fmla="*/ 636797 h 636797"/>
              <a:gd name="connsiteX0" fmla="*/ 1808266 w 2010893"/>
              <a:gd name="connsiteY0" fmla="*/ 602252 h 629388"/>
              <a:gd name="connsiteX1" fmla="*/ 1846258 w 2010893"/>
              <a:gd name="connsiteY1" fmla="*/ 239659 h 629388"/>
              <a:gd name="connsiteX2" fmla="*/ 820459 w 2010893"/>
              <a:gd name="connsiteY2" fmla="*/ 26964 h 629388"/>
              <a:gd name="connsiteX3" fmla="*/ 38897 w 2010893"/>
              <a:gd name="connsiteY3" fmla="*/ 401445 h 629388"/>
              <a:gd name="connsiteX4" fmla="*/ 163730 w 2010893"/>
              <a:gd name="connsiteY4" fmla="*/ 629388 h 629388"/>
              <a:gd name="connsiteX0" fmla="*/ 1808266 w 2010893"/>
              <a:gd name="connsiteY0" fmla="*/ 602252 h 629388"/>
              <a:gd name="connsiteX1" fmla="*/ 1846258 w 2010893"/>
              <a:gd name="connsiteY1" fmla="*/ 239659 h 629388"/>
              <a:gd name="connsiteX2" fmla="*/ 820459 w 2010893"/>
              <a:gd name="connsiteY2" fmla="*/ 26964 h 629388"/>
              <a:gd name="connsiteX3" fmla="*/ 38897 w 2010893"/>
              <a:gd name="connsiteY3" fmla="*/ 401445 h 629388"/>
              <a:gd name="connsiteX4" fmla="*/ 636761 w 2010893"/>
              <a:gd name="connsiteY4" fmla="*/ 629388 h 629388"/>
              <a:gd name="connsiteX0" fmla="*/ 1448761 w 1950974"/>
              <a:gd name="connsiteY0" fmla="*/ 602252 h 629388"/>
              <a:gd name="connsiteX1" fmla="*/ 1846258 w 1950974"/>
              <a:gd name="connsiteY1" fmla="*/ 239659 h 629388"/>
              <a:gd name="connsiteX2" fmla="*/ 820459 w 1950974"/>
              <a:gd name="connsiteY2" fmla="*/ 26964 h 629388"/>
              <a:gd name="connsiteX3" fmla="*/ 38897 w 1950974"/>
              <a:gd name="connsiteY3" fmla="*/ 401445 h 629388"/>
              <a:gd name="connsiteX4" fmla="*/ 636761 w 1950974"/>
              <a:gd name="connsiteY4" fmla="*/ 629388 h 629388"/>
              <a:gd name="connsiteX0" fmla="*/ 1448761 w 1959029"/>
              <a:gd name="connsiteY0" fmla="*/ 602252 h 629388"/>
              <a:gd name="connsiteX1" fmla="*/ 1846258 w 1959029"/>
              <a:gd name="connsiteY1" fmla="*/ 239659 h 629388"/>
              <a:gd name="connsiteX2" fmla="*/ 820459 w 1959029"/>
              <a:gd name="connsiteY2" fmla="*/ 26964 h 629388"/>
              <a:gd name="connsiteX3" fmla="*/ 38897 w 1959029"/>
              <a:gd name="connsiteY3" fmla="*/ 401445 h 629388"/>
              <a:gd name="connsiteX4" fmla="*/ 636761 w 1959029"/>
              <a:gd name="connsiteY4" fmla="*/ 629388 h 629388"/>
              <a:gd name="connsiteX0" fmla="*/ 1448761 w 1959029"/>
              <a:gd name="connsiteY0" fmla="*/ 517594 h 544730"/>
              <a:gd name="connsiteX1" fmla="*/ 1846258 w 1959029"/>
              <a:gd name="connsiteY1" fmla="*/ 155001 h 544730"/>
              <a:gd name="connsiteX2" fmla="*/ 820459 w 1959029"/>
              <a:gd name="connsiteY2" fmla="*/ 26964 h 544730"/>
              <a:gd name="connsiteX3" fmla="*/ 38897 w 1959029"/>
              <a:gd name="connsiteY3" fmla="*/ 316787 h 544730"/>
              <a:gd name="connsiteX4" fmla="*/ 636761 w 1959029"/>
              <a:gd name="connsiteY4" fmla="*/ 544730 h 544730"/>
              <a:gd name="connsiteX0" fmla="*/ 1448761 w 1959029"/>
              <a:gd name="connsiteY0" fmla="*/ 517594 h 544730"/>
              <a:gd name="connsiteX1" fmla="*/ 1846258 w 1959029"/>
              <a:gd name="connsiteY1" fmla="*/ 155001 h 544730"/>
              <a:gd name="connsiteX2" fmla="*/ 820459 w 1959029"/>
              <a:gd name="connsiteY2" fmla="*/ 26964 h 544730"/>
              <a:gd name="connsiteX3" fmla="*/ 38897 w 1959029"/>
              <a:gd name="connsiteY3" fmla="*/ 316787 h 544730"/>
              <a:gd name="connsiteX4" fmla="*/ 636761 w 1959029"/>
              <a:gd name="connsiteY4" fmla="*/ 544730 h 544730"/>
              <a:gd name="connsiteX0" fmla="*/ 1448761 w 1959029"/>
              <a:gd name="connsiteY0" fmla="*/ 517594 h 544730"/>
              <a:gd name="connsiteX1" fmla="*/ 1846259 w 1959029"/>
              <a:gd name="connsiteY1" fmla="*/ 155002 h 544730"/>
              <a:gd name="connsiteX2" fmla="*/ 820459 w 1959029"/>
              <a:gd name="connsiteY2" fmla="*/ 26964 h 544730"/>
              <a:gd name="connsiteX3" fmla="*/ 38897 w 1959029"/>
              <a:gd name="connsiteY3" fmla="*/ 316787 h 544730"/>
              <a:gd name="connsiteX4" fmla="*/ 636761 w 1959029"/>
              <a:gd name="connsiteY4" fmla="*/ 544730 h 54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029" h="544730">
                <a:moveTo>
                  <a:pt x="1448761" y="517594"/>
                </a:moveTo>
                <a:cubicBezTo>
                  <a:pt x="1959029" y="458949"/>
                  <a:pt x="1950976" y="236774"/>
                  <a:pt x="1846259" y="155002"/>
                </a:cubicBezTo>
                <a:cubicBezTo>
                  <a:pt x="1741542" y="73230"/>
                  <a:pt x="1121686" y="0"/>
                  <a:pt x="820459" y="26964"/>
                </a:cubicBezTo>
                <a:cubicBezTo>
                  <a:pt x="348941" y="53928"/>
                  <a:pt x="88649" y="145829"/>
                  <a:pt x="38897" y="316787"/>
                </a:cubicBezTo>
                <a:cubicBezTo>
                  <a:pt x="0" y="482318"/>
                  <a:pt x="578868" y="534780"/>
                  <a:pt x="636761" y="54473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3505309" y="2353500"/>
            <a:ext cx="53901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Carol</a:t>
            </a:r>
          </a:p>
        </p:txBody>
      </p:sp>
      <p:sp>
        <p:nvSpPr>
          <p:cNvPr id="116" name="Freeform 115"/>
          <p:cNvSpPr/>
          <p:nvPr/>
        </p:nvSpPr>
        <p:spPr bwMode="auto">
          <a:xfrm>
            <a:off x="3163719" y="1727365"/>
            <a:ext cx="5027853" cy="1504854"/>
          </a:xfrm>
          <a:custGeom>
            <a:avLst/>
            <a:gdLst>
              <a:gd name="connsiteX0" fmla="*/ 1915912 w 2293123"/>
              <a:gd name="connsiteY0" fmla="*/ 698306 h 725442"/>
              <a:gd name="connsiteX1" fmla="*/ 2165577 w 2293123"/>
              <a:gd name="connsiteY1" fmla="*/ 361817 h 725442"/>
              <a:gd name="connsiteX2" fmla="*/ 1150633 w 2293123"/>
              <a:gd name="connsiteY2" fmla="*/ 36182 h 725442"/>
              <a:gd name="connsiteX3" fmla="*/ 146543 w 2293123"/>
              <a:gd name="connsiteY3" fmla="*/ 578907 h 725442"/>
              <a:gd name="connsiteX4" fmla="*/ 271376 w 2293123"/>
              <a:gd name="connsiteY4" fmla="*/ 725442 h 725442"/>
              <a:gd name="connsiteX0" fmla="*/ 1915912 w 2104517"/>
              <a:gd name="connsiteY0" fmla="*/ 710065 h 737201"/>
              <a:gd name="connsiteX1" fmla="*/ 1953904 w 2104517"/>
              <a:gd name="connsiteY1" fmla="*/ 303022 h 737201"/>
              <a:gd name="connsiteX2" fmla="*/ 1150633 w 2104517"/>
              <a:gd name="connsiteY2" fmla="*/ 47941 h 737201"/>
              <a:gd name="connsiteX3" fmla="*/ 146543 w 2104517"/>
              <a:gd name="connsiteY3" fmla="*/ 590666 h 737201"/>
              <a:gd name="connsiteX4" fmla="*/ 271376 w 2104517"/>
              <a:gd name="connsiteY4" fmla="*/ 737201 h 737201"/>
              <a:gd name="connsiteX0" fmla="*/ 1878824 w 2081451"/>
              <a:gd name="connsiteY0" fmla="*/ 623229 h 650365"/>
              <a:gd name="connsiteX1" fmla="*/ 1916816 w 2081451"/>
              <a:gd name="connsiteY1" fmla="*/ 216186 h 650365"/>
              <a:gd name="connsiteX2" fmla="*/ 891017 w 2081451"/>
              <a:gd name="connsiteY2" fmla="*/ 47941 h 650365"/>
              <a:gd name="connsiteX3" fmla="*/ 109455 w 2081451"/>
              <a:gd name="connsiteY3" fmla="*/ 503830 h 650365"/>
              <a:gd name="connsiteX4" fmla="*/ 234288 w 2081451"/>
              <a:gd name="connsiteY4" fmla="*/ 650365 h 650365"/>
              <a:gd name="connsiteX0" fmla="*/ 1878824 w 2081451"/>
              <a:gd name="connsiteY0" fmla="*/ 609661 h 636797"/>
              <a:gd name="connsiteX1" fmla="*/ 1916816 w 2081451"/>
              <a:gd name="connsiteY1" fmla="*/ 202618 h 636797"/>
              <a:gd name="connsiteX2" fmla="*/ 891017 w 2081451"/>
              <a:gd name="connsiteY2" fmla="*/ 34373 h 636797"/>
              <a:gd name="connsiteX3" fmla="*/ 109455 w 2081451"/>
              <a:gd name="connsiteY3" fmla="*/ 408854 h 636797"/>
              <a:gd name="connsiteX4" fmla="*/ 234288 w 2081451"/>
              <a:gd name="connsiteY4" fmla="*/ 636797 h 636797"/>
              <a:gd name="connsiteX0" fmla="*/ 1862542 w 2065169"/>
              <a:gd name="connsiteY0" fmla="*/ 609661 h 636797"/>
              <a:gd name="connsiteX1" fmla="*/ 1900534 w 2065169"/>
              <a:gd name="connsiteY1" fmla="*/ 202618 h 636797"/>
              <a:gd name="connsiteX2" fmla="*/ 874735 w 2065169"/>
              <a:gd name="connsiteY2" fmla="*/ 34373 h 636797"/>
              <a:gd name="connsiteX3" fmla="*/ 93173 w 2065169"/>
              <a:gd name="connsiteY3" fmla="*/ 408854 h 636797"/>
              <a:gd name="connsiteX4" fmla="*/ 218006 w 2065169"/>
              <a:gd name="connsiteY4" fmla="*/ 636797 h 636797"/>
              <a:gd name="connsiteX0" fmla="*/ 1808266 w 2010893"/>
              <a:gd name="connsiteY0" fmla="*/ 609661 h 636797"/>
              <a:gd name="connsiteX1" fmla="*/ 1846258 w 2010893"/>
              <a:gd name="connsiteY1" fmla="*/ 202618 h 636797"/>
              <a:gd name="connsiteX2" fmla="*/ 820459 w 2010893"/>
              <a:gd name="connsiteY2" fmla="*/ 34373 h 636797"/>
              <a:gd name="connsiteX3" fmla="*/ 38897 w 2010893"/>
              <a:gd name="connsiteY3" fmla="*/ 408854 h 636797"/>
              <a:gd name="connsiteX4" fmla="*/ 163730 w 2010893"/>
              <a:gd name="connsiteY4" fmla="*/ 636797 h 636797"/>
              <a:gd name="connsiteX0" fmla="*/ 1808266 w 2010893"/>
              <a:gd name="connsiteY0" fmla="*/ 609661 h 636797"/>
              <a:gd name="connsiteX1" fmla="*/ 1846258 w 2010893"/>
              <a:gd name="connsiteY1" fmla="*/ 202618 h 636797"/>
              <a:gd name="connsiteX2" fmla="*/ 820459 w 2010893"/>
              <a:gd name="connsiteY2" fmla="*/ 34373 h 636797"/>
              <a:gd name="connsiteX3" fmla="*/ 38897 w 2010893"/>
              <a:gd name="connsiteY3" fmla="*/ 408854 h 636797"/>
              <a:gd name="connsiteX4" fmla="*/ 163730 w 2010893"/>
              <a:gd name="connsiteY4" fmla="*/ 636797 h 636797"/>
              <a:gd name="connsiteX0" fmla="*/ 1808266 w 2010893"/>
              <a:gd name="connsiteY0" fmla="*/ 609661 h 636797"/>
              <a:gd name="connsiteX1" fmla="*/ 1846258 w 2010893"/>
              <a:gd name="connsiteY1" fmla="*/ 202618 h 636797"/>
              <a:gd name="connsiteX2" fmla="*/ 820459 w 2010893"/>
              <a:gd name="connsiteY2" fmla="*/ 34373 h 636797"/>
              <a:gd name="connsiteX3" fmla="*/ 38897 w 2010893"/>
              <a:gd name="connsiteY3" fmla="*/ 408854 h 636797"/>
              <a:gd name="connsiteX4" fmla="*/ 163730 w 2010893"/>
              <a:gd name="connsiteY4" fmla="*/ 636797 h 636797"/>
              <a:gd name="connsiteX0" fmla="*/ 1808266 w 2010893"/>
              <a:gd name="connsiteY0" fmla="*/ 602252 h 629388"/>
              <a:gd name="connsiteX1" fmla="*/ 1846258 w 2010893"/>
              <a:gd name="connsiteY1" fmla="*/ 239659 h 629388"/>
              <a:gd name="connsiteX2" fmla="*/ 820459 w 2010893"/>
              <a:gd name="connsiteY2" fmla="*/ 26964 h 629388"/>
              <a:gd name="connsiteX3" fmla="*/ 38897 w 2010893"/>
              <a:gd name="connsiteY3" fmla="*/ 401445 h 629388"/>
              <a:gd name="connsiteX4" fmla="*/ 163730 w 2010893"/>
              <a:gd name="connsiteY4" fmla="*/ 629388 h 6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0893" h="629388">
                <a:moveTo>
                  <a:pt x="1808266" y="602252"/>
                </a:moveTo>
                <a:cubicBezTo>
                  <a:pt x="1996871" y="489184"/>
                  <a:pt x="2010893" y="335540"/>
                  <a:pt x="1846258" y="239659"/>
                </a:cubicBezTo>
                <a:cubicBezTo>
                  <a:pt x="1681624" y="143778"/>
                  <a:pt x="1121686" y="0"/>
                  <a:pt x="820459" y="26964"/>
                </a:cubicBezTo>
                <a:cubicBezTo>
                  <a:pt x="519232" y="53928"/>
                  <a:pt x="88649" y="230487"/>
                  <a:pt x="38897" y="401445"/>
                </a:cubicBezTo>
                <a:cubicBezTo>
                  <a:pt x="0" y="566976"/>
                  <a:pt x="105837" y="619438"/>
                  <a:pt x="163730" y="629388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5242341" y="1599693"/>
            <a:ext cx="53901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Carol</a:t>
            </a:r>
          </a:p>
        </p:txBody>
      </p:sp>
      <p:sp>
        <p:nvSpPr>
          <p:cNvPr id="107" name="Ellipse 294"/>
          <p:cNvSpPr>
            <a:spLocks noChangeArrowheads="1"/>
          </p:cNvSpPr>
          <p:nvPr/>
        </p:nvSpPr>
        <p:spPr bwMode="auto">
          <a:xfrm>
            <a:off x="7424017" y="3123073"/>
            <a:ext cx="421547" cy="421547"/>
          </a:xfrm>
          <a:prstGeom prst="ellipse">
            <a:avLst/>
          </a:prstGeom>
          <a:solidFill>
            <a:srgbClr val="FFCBC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anchor="ctr" anchorCtr="0"/>
          <a:lstStyle/>
          <a:p>
            <a:pPr algn="ctr" defTabSz="895350">
              <a:tabLst>
                <a:tab pos="533400" algn="r"/>
              </a:tabLst>
            </a:pPr>
            <a:endParaRPr lang="de-AT" sz="800">
              <a:latin typeface="+mn-lt"/>
              <a:cs typeface="Lucida Grande"/>
            </a:endParaRP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7511750" y="3171699"/>
            <a:ext cx="257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#3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67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103" grpId="0" animBg="1"/>
      <p:bldP spid="110" grpId="0" animBg="1"/>
      <p:bldP spid="114" grpId="0" animBg="1"/>
      <p:bldP spid="81" grpId="0"/>
      <p:bldP spid="82" grpId="0"/>
      <p:bldP spid="83" grpId="0"/>
      <p:bldP spid="43" grpId="0" animBg="1"/>
      <p:bldP spid="44" grpId="0" animBg="1"/>
      <p:bldP spid="116" grpId="0" animBg="1"/>
      <p:bldP spid="79" grpId="0" animBg="1"/>
      <p:bldP spid="107" grpId="0" animBg="1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24</a:t>
            </a:fld>
            <a:endParaRPr lang="de-DE" smtClean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177801" y="13729"/>
            <a:ext cx="4632253" cy="523220"/>
          </a:xfrm>
        </p:spPr>
        <p:txBody>
          <a:bodyPr/>
          <a:lstStyle/>
          <a:p>
            <a:r>
              <a:rPr lang="en-US"/>
              <a:t>Relational representation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0056" y="2874546"/>
          <a:ext cx="3370134" cy="1645920"/>
        </p:xfrm>
        <a:graphic>
          <a:graphicData uri="http://schemas.openxmlformats.org/drawingml/2006/table">
            <a:tbl>
              <a:tblPr/>
              <a:tblGrid>
                <a:gridCol w="515658"/>
                <a:gridCol w="435429"/>
                <a:gridCol w="1947333"/>
                <a:gridCol w="471714"/>
              </a:tblGrid>
              <a:tr h="25056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Comments_INTERNAL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tid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c1.1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found feathers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c2.1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plain black feathers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c2.2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purple-black feathers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0056" y="684124"/>
          <a:ext cx="4485677" cy="1981200"/>
        </p:xfrm>
        <a:graphic>
          <a:graphicData uri="http://schemas.openxmlformats.org/drawingml/2006/table">
            <a:tbl>
              <a:tblPr/>
              <a:tblGrid>
                <a:gridCol w="503563"/>
                <a:gridCol w="374952"/>
                <a:gridCol w="592667"/>
                <a:gridCol w="991810"/>
                <a:gridCol w="907142"/>
                <a:gridCol w="1115543"/>
              </a:tblGrid>
              <a:tr h="250567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Sightings_INTERNAL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tid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s1.1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Carol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Bald eagle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Lake Forest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s1.2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Carol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Fish eagle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Lake Forest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s2.1</a:t>
                      </a:r>
                      <a:endParaRPr lang="en-US" sz="1600" b="0" i="0" u="none" strike="noStrike" baseline="-2500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s2.2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19860" y="684124"/>
          <a:ext cx="1809850" cy="3322320"/>
        </p:xfrm>
        <a:graphic>
          <a:graphicData uri="http://schemas.openxmlformats.org/drawingml/2006/table">
            <a:tbl>
              <a:tblPr/>
              <a:tblGrid>
                <a:gridCol w="394706"/>
                <a:gridCol w="508000"/>
                <a:gridCol w="350763"/>
                <a:gridCol w="278190"/>
                <a:gridCol w="278191"/>
              </a:tblGrid>
              <a:tr h="25056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Sightings_V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#1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n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solidFill>
                            <a:schemeClr val="accent6"/>
                          </a:solidFill>
                          <a:latin typeface="Calibri"/>
                          <a:cs typeface="Calibri"/>
                        </a:rPr>
                        <a:t>#1</a:t>
                      </a:r>
                      <a:endParaRPr lang="en-US" sz="1600" b="0" i="0" u="none" strike="noStrike" baseline="-25000">
                        <a:solidFill>
                          <a:schemeClr val="accent6"/>
                        </a:solidFill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s2.1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−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s1.2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−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s2.2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n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n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18439" y="4257306"/>
          <a:ext cx="1806271" cy="1981200"/>
        </p:xfrm>
        <a:graphic>
          <a:graphicData uri="http://schemas.openxmlformats.org/drawingml/2006/table">
            <a:tbl>
              <a:tblPr/>
              <a:tblGrid>
                <a:gridCol w="353737"/>
                <a:gridCol w="455272"/>
                <a:gridCol w="409384"/>
                <a:gridCol w="284364"/>
                <a:gridCol w="303514"/>
              </a:tblGrid>
              <a:tr h="25056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Comments_V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wd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#1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c1.1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c2.2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c1.1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n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marL="0" marR="0" indent="0" algn="l" defTabSz="97740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  <a:endParaRPr lang="en-US" sz="1600" b="0" i="0" u="none" strike="noStrike" baseline="-25000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c2.1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942099" y="684124"/>
          <a:ext cx="1640515" cy="3657600"/>
        </p:xfrm>
        <a:graphic>
          <a:graphicData uri="http://schemas.openxmlformats.org/drawingml/2006/table">
            <a:tbl>
              <a:tblPr/>
              <a:tblGrid>
                <a:gridCol w="522273"/>
                <a:gridCol w="591254"/>
                <a:gridCol w="526988"/>
              </a:tblGrid>
              <a:tr h="25056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wid1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6600FF"/>
                          </a:solidFill>
                          <a:latin typeface="Calibri"/>
                          <a:cs typeface="Calibri"/>
                        </a:rPr>
                        <a:t>#1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Bob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Carol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#1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Bob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#1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Carol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Carol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Bob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</a:p>
                  </a:txBody>
                  <a:tcPr marR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Carol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42099" y="4483304"/>
          <a:ext cx="834270" cy="1981200"/>
        </p:xfrm>
        <a:graphic>
          <a:graphicData uri="http://schemas.openxmlformats.org/drawingml/2006/table">
            <a:tbl>
              <a:tblPr/>
              <a:tblGrid>
                <a:gridCol w="480325"/>
                <a:gridCol w="353945"/>
              </a:tblGrid>
              <a:tr h="250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76805" y="4483304"/>
          <a:ext cx="938595" cy="1645920"/>
        </p:xfrm>
        <a:graphic>
          <a:graphicData uri="http://schemas.openxmlformats.org/drawingml/2006/table">
            <a:tbl>
              <a:tblPr/>
              <a:tblGrid>
                <a:gridCol w="471870"/>
                <a:gridCol w="466725"/>
              </a:tblGrid>
              <a:tr h="250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wid2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+mn-lt"/>
                          <a:cs typeface="Calibri"/>
                        </a:rPr>
                        <a:t>#0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DF7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Calibri"/>
                          <a:cs typeface="Calibri"/>
                        </a:rPr>
                        <a:t>#3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+mn-lt"/>
                          <a:cs typeface="Calibri"/>
                        </a:rPr>
                        <a:t>#1</a:t>
                      </a: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 bwMode="auto">
          <a:xfrm>
            <a:off x="0" y="2017826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2" name="Right Arrow 21"/>
          <p:cNvSpPr/>
          <p:nvPr/>
        </p:nvSpPr>
        <p:spPr bwMode="auto">
          <a:xfrm>
            <a:off x="0" y="3537777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5" name="Right Arrow 24"/>
          <p:cNvSpPr/>
          <p:nvPr/>
        </p:nvSpPr>
        <p:spPr bwMode="auto">
          <a:xfrm>
            <a:off x="4684559" y="2038648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6" name="Oval 25"/>
          <p:cNvSpPr/>
          <p:nvPr/>
        </p:nvSpPr>
        <p:spPr bwMode="auto">
          <a:xfrm>
            <a:off x="214377" y="1959611"/>
            <a:ext cx="576794" cy="437947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7" name="Oval 26"/>
          <p:cNvSpPr/>
          <p:nvPr/>
        </p:nvSpPr>
        <p:spPr bwMode="auto">
          <a:xfrm>
            <a:off x="5294521" y="1959611"/>
            <a:ext cx="576794" cy="437947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31" name="Straight Connector 30"/>
          <p:cNvCxnSpPr/>
          <p:nvPr/>
        </p:nvCxnSpPr>
        <p:spPr bwMode="auto">
          <a:xfrm rot="5400000">
            <a:off x="-67704" y="1837475"/>
            <a:ext cx="1634469" cy="1588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94851" y="3873151"/>
            <a:ext cx="1310948" cy="1588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8021976" y="1332559"/>
            <a:ext cx="472692" cy="367486"/>
          </a:xfrm>
          <a:prstGeom prst="ellipse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9" name="Oval 28"/>
          <p:cNvSpPr/>
          <p:nvPr/>
        </p:nvSpPr>
        <p:spPr bwMode="auto">
          <a:xfrm>
            <a:off x="4898936" y="1978018"/>
            <a:ext cx="472692" cy="367486"/>
          </a:xfrm>
          <a:prstGeom prst="ellipse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579515"/>
            <a:ext cx="4809481" cy="415732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19892" y="517051"/>
            <a:ext cx="1998745" cy="6124929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24" name="Right Arrow 23"/>
          <p:cNvSpPr/>
          <p:nvPr/>
        </p:nvSpPr>
        <p:spPr bwMode="auto">
          <a:xfrm>
            <a:off x="6714535" y="1361957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93715" y="517051"/>
            <a:ext cx="2450285" cy="3907465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839457" y="4476569"/>
            <a:ext cx="2304543" cy="2092536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7" grpId="0" animBg="1"/>
      <p:bldP spid="12" grpId="0" animBg="1"/>
      <p:bldP spid="24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25</a:t>
            </a:fld>
            <a:endParaRPr lang="de-DE" smtClean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Example Translation of a Belief CQ (BCQ)</a:t>
            </a:r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77800" y="1203531"/>
            <a:ext cx="9116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b="1" dirty="0">
                <a:latin typeface="+mn-lt"/>
              </a:rPr>
              <a:t>BeliefSQL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7800" y="1563164"/>
            <a:ext cx="3709074" cy="2769990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select	U.name, S1.species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from	Users as U,</a:t>
            </a:r>
          </a:p>
          <a:p>
            <a:pPr>
              <a:tabLst>
                <a:tab pos="741363" algn="l"/>
              </a:tabLst>
            </a:pPr>
            <a:r>
              <a:rPr lang="en-US" sz="1800" b="1">
                <a:solidFill>
                  <a:srgbClr val="FF0000"/>
                </a:solidFill>
                <a:latin typeface="+mn-lt"/>
                <a:cs typeface="Arial Narrow"/>
              </a:rPr>
              <a:t>	BELIEF </a:t>
            </a:r>
            <a:r>
              <a:rPr lang="en-US" sz="1800">
                <a:solidFill>
                  <a:srgbClr val="FF0000"/>
                </a:solidFill>
                <a:latin typeface="+mn-lt"/>
                <a:cs typeface="Arial Narrow"/>
              </a:rPr>
              <a:t>‘Alice’ </a:t>
            </a:r>
            <a:r>
              <a:rPr lang="en-US" sz="1800">
                <a:latin typeface="+mn-lt"/>
                <a:cs typeface="Arial Narrow"/>
              </a:rPr>
              <a:t>Sightings as S1,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	</a:t>
            </a:r>
            <a:r>
              <a:rPr lang="en-US" sz="1800" b="1">
                <a:solidFill>
                  <a:srgbClr val="FF0000"/>
                </a:solidFill>
                <a:latin typeface="+mn-lt"/>
                <a:cs typeface="Arial Narrow"/>
              </a:rPr>
              <a:t>BELIEF </a:t>
            </a:r>
            <a:r>
              <a:rPr lang="en-US" sz="1800">
                <a:solidFill>
                  <a:srgbClr val="FF0000"/>
                </a:solidFill>
                <a:latin typeface="+mn-lt"/>
                <a:cs typeface="Arial Narrow"/>
              </a:rPr>
              <a:t>U.uid not </a:t>
            </a:r>
            <a:r>
              <a:rPr lang="en-US" sz="1800">
                <a:latin typeface="+mn-lt"/>
                <a:cs typeface="Arial Narrow"/>
              </a:rPr>
              <a:t>Sightings as S2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where	S1.sid = S2.sid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S1.uid = S2.uid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S1.species = S2.species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S1.date = ‘06-14-08’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S2.date = ‘06-14-08’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+mn-lt"/>
                <a:cs typeface="Arial Narrow"/>
              </a:rPr>
              <a:t>and	S1.location = S2.location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7799" y="711999"/>
            <a:ext cx="875367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2400" i="1">
                <a:latin typeface="+mn-lt"/>
                <a:cs typeface="Arial Narrow"/>
              </a:rPr>
              <a:t>Q: Who disagrees with a sighting from ’06-14-08’ that Alice believes?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04422" y="1563164"/>
            <a:ext cx="4629472" cy="4985979"/>
          </a:xfrm>
          <a:prstGeom prst="rect">
            <a:avLst/>
          </a:prstGeom>
          <a:solidFill>
            <a:srgbClr val="99CCFF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select 	E1.uid as uid1, V.tid, V.sid, R.uid, R.species, R.date, R.location, V.s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into 	T2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from 	E as E1, Sightings_V as V, Sightings_STAR as R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where 	E1.wid1=0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V.wid=E1.wid2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V.tid=R.tid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E1.uid='1';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 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select 	E1.uid as uid1, V.tid, V.sid, R.uid, R.species, R.date, R.location, V.s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into 	T1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from 	E as E1, Sightings_V as V, Sightings_STAR as R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where 	E1.wid1=0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V.wid=E1.wid2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V.tid=R.tid;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 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select 	T1.uid1, T2.species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from 	T1 as T1, T2 as T2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where 	T1.sid=T2.sid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((T1.s=0 and T1.uid=T2.uid and T1.species=T2.species</a:t>
            </a:r>
            <a:br>
              <a:rPr lang="en-US" sz="1200">
                <a:latin typeface="+mn-lt"/>
              </a:rPr>
            </a:br>
            <a:r>
              <a:rPr lang="en-US" sz="1200">
                <a:latin typeface="+mn-lt"/>
              </a:rPr>
              <a:t>	and T1.date='6-14-08' and T1.location=T2.location) or 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	(T1.s=1 and (T1.uid&lt;&gt;T2.uid or T1.species&lt;&gt;T2.species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	 or T1.date&lt;&gt;'6-14-08' or T1.location&lt;&gt;T2.location)))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T2.s=1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and 	T2.date='6-14-08';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 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drop 	table T2;</a:t>
            </a:r>
          </a:p>
          <a:p>
            <a:pPr>
              <a:tabLst>
                <a:tab pos="576263" algn="l"/>
              </a:tabLst>
            </a:pPr>
            <a:r>
              <a:rPr lang="en-US" sz="1200">
                <a:latin typeface="+mn-lt"/>
              </a:rPr>
              <a:t>drop 	table T1;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04421" y="1203531"/>
            <a:ext cx="19128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b="1" dirty="0">
                <a:latin typeface="+mn-lt"/>
              </a:rPr>
              <a:t>Translation into SQL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923" y="4845432"/>
            <a:ext cx="3693466" cy="701731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  <a:tabLst>
                <a:tab pos="854075" algn="l"/>
              </a:tabLst>
            </a:pPr>
            <a:r>
              <a:rPr lang="en-US" sz="1800" dirty="0">
                <a:latin typeface="+mn-lt"/>
                <a:ea typeface="ＭＳ ゴシック"/>
                <a:cs typeface="Calibri"/>
              </a:rPr>
              <a:t>q(x,y) :−	☐</a:t>
            </a:r>
            <a:r>
              <a:rPr lang="en-US" sz="1800" baseline="-25000" dirty="0">
                <a:latin typeface="+mn-lt"/>
                <a:cs typeface="Calibri"/>
              </a:rPr>
              <a:t>Alice</a:t>
            </a:r>
            <a:r>
              <a:rPr lang="en-US" sz="1800" dirty="0">
                <a:latin typeface="+mn-lt"/>
                <a:cs typeface="Calibri"/>
              </a:rPr>
              <a:t> S</a:t>
            </a:r>
            <a:r>
              <a:rPr lang="en-US" sz="1800" baseline="30000" dirty="0">
                <a:latin typeface="+mn-lt"/>
                <a:cs typeface="Calibri"/>
              </a:rPr>
              <a:t>+</a:t>
            </a:r>
            <a:r>
              <a:rPr lang="en-US" sz="1800" dirty="0">
                <a:latin typeface="+mn-lt"/>
                <a:cs typeface="Calibri"/>
              </a:rPr>
              <a:t>(u,v,y,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‘</a:t>
            </a:r>
            <a:r>
              <a:rPr lang="en-US" sz="1800" dirty="0">
                <a:latin typeface="+mn-lt"/>
                <a:cs typeface="Calibri"/>
              </a:rPr>
              <a:t>06-14-08’,z),</a:t>
            </a:r>
          </a:p>
          <a:p>
            <a:pPr defTabSz="822325" eaLnBrk="0" hangingPunct="0">
              <a:spcAft>
                <a:spcPct val="20000"/>
              </a:spcAft>
              <a:tabLst>
                <a:tab pos="854075" algn="l"/>
              </a:tabLst>
            </a:pPr>
            <a:r>
              <a:rPr lang="en-US" sz="1800" dirty="0">
                <a:latin typeface="+mn-lt"/>
                <a:ea typeface="ＭＳ ゴシック"/>
                <a:cs typeface="Calibri"/>
              </a:rPr>
              <a:t>              	☐</a:t>
            </a:r>
            <a:r>
              <a:rPr lang="en-US" sz="1800" baseline="-25000" dirty="0">
                <a:latin typeface="+mn-lt"/>
                <a:cs typeface="Calibri"/>
              </a:rPr>
              <a:t>x</a:t>
            </a:r>
            <a:r>
              <a:rPr lang="en-US" sz="1800" dirty="0">
                <a:latin typeface="+mn-lt"/>
                <a:cs typeface="Calibri"/>
              </a:rPr>
              <a:t> S</a:t>
            </a:r>
            <a:r>
              <a:rPr lang="en-US" sz="1800" baseline="30000" dirty="0">
                <a:solidFill>
                  <a:srgbClr val="000000"/>
                </a:solidFill>
                <a:latin typeface="Calibri"/>
                <a:ea typeface="ＭＳ ゴシック"/>
                <a:cs typeface="Calibri"/>
              </a:rPr>
              <a:t>−</a:t>
            </a:r>
            <a:r>
              <a:rPr lang="en-US" sz="1800" dirty="0">
                <a:latin typeface="+mn-lt"/>
                <a:cs typeface="Calibri"/>
              </a:rPr>
              <a:t>(u,v,y,‘06-14-08’,z)</a:t>
            </a:r>
            <a:endParaRPr lang="en-US" sz="1800" baseline="-25000" dirty="0">
              <a:latin typeface="+mn-lt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 animBg="1"/>
      <p:bldP spid="1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26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020098" y="1755683"/>
            <a:ext cx="4706417" cy="3354765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/>
              <a:t>Motivating example</a:t>
            </a:r>
          </a:p>
          <a:p>
            <a:pPr>
              <a:spcAft>
                <a:spcPts val="3600"/>
              </a:spcAft>
            </a:pPr>
            <a:r>
              <a:rPr lang="en-US"/>
              <a:t>Logic foundations </a:t>
            </a:r>
          </a:p>
          <a:p>
            <a:pPr>
              <a:spcAft>
                <a:spcPts val="3600"/>
              </a:spcAft>
            </a:pPr>
            <a:r>
              <a:rPr lang="en-US"/>
              <a:t>Relational implementation</a:t>
            </a:r>
          </a:p>
          <a:p>
            <a:pPr>
              <a:spcAft>
                <a:spcPts val="3600"/>
              </a:spcAft>
            </a:pPr>
            <a:r>
              <a:rPr lang="en-US"/>
              <a:t>Discussion</a:t>
            </a:r>
          </a:p>
        </p:txBody>
      </p:sp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065062" y="1445086"/>
            <a:ext cx="7050843" cy="278355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27</a:t>
            </a:fld>
            <a:endParaRPr lang="de-DE" smtClean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177801" y="13729"/>
            <a:ext cx="2261837" cy="523220"/>
          </a:xfrm>
        </p:spPr>
        <p:txBody>
          <a:bodyPr/>
          <a:lstStyle/>
          <a:p>
            <a:r>
              <a:rPr lang="en-US"/>
              <a:t>Experiments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98071" y="958399"/>
            <a:ext cx="3903748" cy="895911"/>
            <a:chOff x="498071" y="958399"/>
            <a:chExt cx="3903748" cy="895911"/>
          </a:xfrm>
        </p:grpSpPr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98071" y="1186127"/>
              <a:ext cx="31070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400">
                  <a:latin typeface="+mn-lt"/>
                  <a:cs typeface="Calibri"/>
                  <a:sym typeface="Symbol"/>
                </a:rPr>
                <a:t>Relative overhead  </a:t>
              </a:r>
              <a:r>
                <a:rPr lang="en-US" sz="2800">
                  <a:latin typeface="+mn-lt"/>
                  <a:cs typeface="Calibri"/>
                  <a:sym typeface="Symbol"/>
                </a:rPr>
                <a:t>ρ :=</a:t>
              </a:r>
              <a:endParaRPr lang="en-US" sz="2400" baseline="30000" dirty="0">
                <a:solidFill>
                  <a:srgbClr val="000000"/>
                </a:solidFill>
                <a:latin typeface="+mn-lt"/>
                <a:cs typeface="Calibri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3571092" y="1467972"/>
              <a:ext cx="782403" cy="158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512683" y="958399"/>
              <a:ext cx="8891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800">
                  <a:latin typeface="Calibri"/>
                  <a:cs typeface="Calibri"/>
                  <a:sym typeface="Symbol"/>
                </a:rPr>
                <a:t>|R*|</a:t>
              </a:r>
              <a:endParaRPr lang="en-US" sz="2800" baseline="30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3728889" y="1331090"/>
              <a:ext cx="3843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2800">
                  <a:latin typeface="Calibri"/>
                  <a:cs typeface="Calibri"/>
                  <a:sym typeface="Symbol"/>
                </a:rPr>
                <a:t>n</a:t>
              </a:r>
              <a:endParaRPr lang="en-US" sz="2800" baseline="30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4769641" y="1239486"/>
            <a:ext cx="185206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800">
                <a:latin typeface="+mn-lt"/>
                <a:cs typeface="Calibri"/>
                <a:sym typeface="Symbol"/>
              </a:rPr>
              <a:t>ρ = O(m</a:t>
            </a:r>
            <a:r>
              <a:rPr lang="en-US" sz="2800" baseline="30000">
                <a:latin typeface="+mn-lt"/>
                <a:cs typeface="Calibri"/>
                <a:sym typeface="Symbol"/>
              </a:rPr>
              <a:t>d</a:t>
            </a:r>
            <a:r>
              <a:rPr lang="en-US" sz="2000" baseline="30000">
                <a:latin typeface="+mn-lt"/>
                <a:cs typeface="Calibri"/>
                <a:sym typeface="Symbol"/>
              </a:rPr>
              <a:t>max</a:t>
            </a:r>
            <a:r>
              <a:rPr lang="en-US" sz="2800">
                <a:latin typeface="+mn-lt"/>
                <a:cs typeface="Calibri"/>
                <a:sym typeface="Symbol"/>
              </a:rPr>
              <a:t>)</a:t>
            </a:r>
            <a:endParaRPr lang="en-US" sz="28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7150025" y="1183553"/>
            <a:ext cx="15902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>
                <a:latin typeface="+mn-lt"/>
                <a:cs typeface="Calibri"/>
                <a:sym typeface="Symbol"/>
              </a:rPr>
              <a:t>m     … #users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7158030" y="1529416"/>
            <a:ext cx="19859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>
                <a:latin typeface="+mn-lt"/>
                <a:cs typeface="Calibri"/>
                <a:sym typeface="Symbol"/>
              </a:rPr>
              <a:t>d</a:t>
            </a:r>
            <a:r>
              <a:rPr lang="en-US" sz="2000" baseline="-25000">
                <a:latin typeface="+mn-lt"/>
                <a:cs typeface="Calibri"/>
                <a:sym typeface="Symbol"/>
              </a:rPr>
              <a:t>max</a:t>
            </a:r>
            <a:r>
              <a:rPr lang="en-US" sz="2000">
                <a:latin typeface="+mn-lt"/>
                <a:cs typeface="Calibri"/>
                <a:sym typeface="Symbol"/>
              </a:rPr>
              <a:t> … maximum</a:t>
            </a:r>
            <a:br>
              <a:rPr lang="en-US" sz="2000">
                <a:latin typeface="+mn-lt"/>
                <a:cs typeface="Calibri"/>
                <a:sym typeface="Symbol"/>
              </a:rPr>
            </a:br>
            <a:r>
              <a:rPr lang="en-US" sz="2000">
                <a:latin typeface="+mn-lt"/>
                <a:cs typeface="Calibri"/>
                <a:sym typeface="Symbol"/>
              </a:rPr>
              <a:t>     depth of belief</a:t>
            </a:r>
            <a:br>
              <a:rPr lang="en-US" sz="2000">
                <a:latin typeface="+mn-lt"/>
                <a:cs typeface="Calibri"/>
                <a:sym typeface="Symbol"/>
              </a:rPr>
            </a:br>
            <a:r>
              <a:rPr lang="en-US" sz="2000">
                <a:latin typeface="+mn-lt"/>
                <a:cs typeface="Calibri"/>
                <a:sym typeface="Symbol"/>
              </a:rPr>
              <a:t>     annotation</a:t>
            </a:r>
            <a:endParaRPr lang="en-US" sz="20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98071" y="2029204"/>
            <a:ext cx="497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>
                <a:latin typeface="+mn-lt"/>
                <a:cs typeface="Calibri"/>
                <a:sym typeface="Symbol"/>
              </a:rPr>
              <a:t>In theory: e.g. 100 users, max. depth 2</a:t>
            </a:r>
            <a:endParaRPr lang="en-US" sz="2400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498071" y="2904294"/>
            <a:ext cx="1824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>
                <a:latin typeface="+mn-lt"/>
                <a:cs typeface="Calibri"/>
                <a:sym typeface="Symbol"/>
              </a:rPr>
              <a:t>Experiments:</a:t>
            </a:r>
            <a:endParaRPr lang="en-US" sz="2400"/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2419191" y="2338685"/>
            <a:ext cx="1655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800">
                <a:latin typeface="+mn-lt"/>
                <a:cs typeface="Calibri"/>
                <a:sym typeface="Symbol"/>
              </a:rPr>
              <a:t>ρ </a:t>
            </a:r>
            <a:r>
              <a:rPr lang="en-US" sz="2400">
                <a:sym typeface="Symbol"/>
              </a:rPr>
              <a:t></a:t>
            </a:r>
            <a:r>
              <a:rPr lang="en-US" sz="2400" baseline="30000" dirty="0">
                <a:solidFill>
                  <a:srgbClr val="000000"/>
                </a:solidFill>
                <a:latin typeface="+mn-lt"/>
                <a:cs typeface="Calibri"/>
                <a:sym typeface="Symbo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/>
                <a:sym typeface="Symbol"/>
              </a:rPr>
              <a:t>10,000</a:t>
            </a:r>
            <a:endParaRPr lang="en-US" sz="2400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2419191" y="2829591"/>
            <a:ext cx="21038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800">
                <a:latin typeface="+mn-lt"/>
                <a:cs typeface="Calibri"/>
                <a:sym typeface="Symbol"/>
              </a:rPr>
              <a:t>ρ </a:t>
            </a:r>
            <a:r>
              <a:rPr lang="en-US" sz="2400">
                <a:sym typeface="Symbol"/>
              </a:rPr>
              <a:t></a:t>
            </a:r>
            <a:r>
              <a:rPr lang="en-US" sz="2400" baseline="30000" dirty="0">
                <a:solidFill>
                  <a:srgbClr val="000000"/>
                </a:solidFill>
                <a:latin typeface="+mn-lt"/>
                <a:cs typeface="Calibri"/>
                <a:sym typeface="Symbo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/>
                <a:sym typeface="Symbol"/>
              </a:rPr>
              <a:t>21 – 1,009</a:t>
            </a:r>
            <a:endParaRPr lang="en-US" sz="2400"/>
          </a:p>
        </p:txBody>
      </p:sp>
      <p:sp>
        <p:nvSpPr>
          <p:cNvPr id="54" name="Rectangle 53"/>
          <p:cNvSpPr/>
          <p:nvPr/>
        </p:nvSpPr>
        <p:spPr bwMode="auto">
          <a:xfrm>
            <a:off x="831568" y="3443741"/>
            <a:ext cx="8312432" cy="4154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solidFill>
                  <a:srgbClr val="FF0000"/>
                </a:solidFill>
                <a:latin typeface="+mn-lt"/>
              </a:rPr>
              <a:t>Size not limitation of semantics, but of relational implementation!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06730" y="655281"/>
            <a:ext cx="667060" cy="47705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b="1" smtClean="0">
                <a:latin typeface="+mn-lt"/>
                <a:cs typeface="Calibri"/>
              </a:rPr>
              <a:t>Size</a:t>
            </a:r>
            <a:endParaRPr lang="en-US" sz="2800" b="1" baseline="-25000" dirty="0">
              <a:latin typeface="+mn-lt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06730" y="4102291"/>
            <a:ext cx="831167" cy="47705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800" b="1" smtClean="0">
                <a:latin typeface="+mn-lt"/>
                <a:cs typeface="Calibri"/>
              </a:rPr>
              <a:t>Time</a:t>
            </a:r>
            <a:endParaRPr lang="en-US" sz="2800" b="1" baseline="-25000" dirty="0">
              <a:latin typeface="+mn-lt"/>
              <a:cs typeface="Calibri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98071" y="4654479"/>
            <a:ext cx="56884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>
                <a:latin typeface="+mn-lt"/>
                <a:cs typeface="Calibri"/>
                <a:sym typeface="Symbol"/>
              </a:rPr>
              <a:t>Depends on type of query (3 types in paper)</a:t>
            </a:r>
            <a:endParaRPr lang="en-US" sz="2400" baseline="300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498071" y="5220087"/>
            <a:ext cx="6014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>
                <a:latin typeface="+mn-lt"/>
                <a:cs typeface="Calibri"/>
                <a:sym typeface="Symbol"/>
              </a:rPr>
              <a:t>Experiments on 10,000 annotati</a:t>
            </a:r>
            <a:r>
              <a:rPr lang="en-US" sz="2400">
                <a:latin typeface="Calibri"/>
                <a:cs typeface="Calibri"/>
                <a:sym typeface="Symbol"/>
              </a:rPr>
              <a:t>ons (ρ =22.4)</a:t>
            </a:r>
            <a:r>
              <a:rPr lang="en-US" sz="2400">
                <a:latin typeface="+mn-lt"/>
                <a:cs typeface="Calibri"/>
                <a:sym typeface="Symbol"/>
              </a:rPr>
              <a:t>:</a:t>
            </a:r>
            <a:endParaRPr lang="en-US" sz="2400"/>
          </a:p>
        </p:txBody>
      </p:sp>
      <p:sp>
        <p:nvSpPr>
          <p:cNvPr id="59" name="Rectangle 58"/>
          <p:cNvSpPr/>
          <p:nvPr/>
        </p:nvSpPr>
        <p:spPr bwMode="auto">
          <a:xfrm>
            <a:off x="831568" y="6101031"/>
            <a:ext cx="4148131" cy="4154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solidFill>
                  <a:srgbClr val="FF0000"/>
                </a:solidFill>
                <a:latin typeface="+mn-lt"/>
              </a:rPr>
              <a:t>Considerable speed-up to come!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84404" y="4665152"/>
            <a:ext cx="1432604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>
                <a:latin typeface="Calibri"/>
                <a:cs typeface="Calibri"/>
                <a:sym typeface="Symbol"/>
              </a:rPr>
              <a:t>Q1: ~0.1 s</a:t>
            </a:r>
          </a:p>
          <a:p>
            <a:pPr defTabSz="822325" eaLnBrk="0" hangingPunct="0">
              <a:spcAft>
                <a:spcPct val="20000"/>
              </a:spcAft>
            </a:pPr>
            <a:r>
              <a:rPr lang="en-US" sz="2400">
                <a:latin typeface="Calibri"/>
                <a:cs typeface="Calibri"/>
                <a:sym typeface="Symbol"/>
              </a:rPr>
              <a:t>Q2: ~0.4 s</a:t>
            </a:r>
            <a:endParaRPr lang="en-US" sz="2400" baseline="30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defTabSz="822325" eaLnBrk="0" hangingPunct="0">
              <a:spcAft>
                <a:spcPct val="20000"/>
              </a:spcAft>
            </a:pPr>
            <a:r>
              <a:rPr lang="en-US" sz="2400">
                <a:latin typeface="Calibri"/>
                <a:cs typeface="Calibri"/>
                <a:sym typeface="Symbol"/>
              </a:rPr>
              <a:t>Q3: ~4.5 s</a:t>
            </a:r>
            <a:endParaRPr lang="en-US" sz="2400" baseline="30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1"/>
      <p:bldP spid="50" grpId="1"/>
      <p:bldP spid="51" grpId="1"/>
      <p:bldP spid="53" grpId="1"/>
      <p:bldP spid="54" grpId="0" animBg="1"/>
      <p:bldP spid="57" grpId="0"/>
      <p:bldP spid="58" grpId="0"/>
      <p:bldP spid="59" grpId="0" animBg="1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28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1" y="13729"/>
            <a:ext cx="7069092" cy="523220"/>
          </a:xfrm>
        </p:spPr>
        <p:txBody>
          <a:bodyPr/>
          <a:lstStyle/>
          <a:p>
            <a:r>
              <a:rPr lang="en-US"/>
              <a:t>Inspirations and related work (excerpt)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0076" y="655920"/>
            <a:ext cx="6796732" cy="6063198"/>
          </a:xfrm>
        </p:spPr>
        <p:txBody>
          <a:bodyPr/>
          <a:lstStyle/>
          <a:p>
            <a:r>
              <a:rPr lang="en-US" sz="2400"/>
              <a:t>Annotations</a:t>
            </a:r>
          </a:p>
          <a:p>
            <a:pPr lvl="2"/>
            <a:r>
              <a:rPr lang="en-US" sz="1800"/>
              <a:t>Buneman et al. [ICDT 2001 / ICDT 2007]</a:t>
            </a:r>
          </a:p>
          <a:p>
            <a:pPr lvl="2"/>
            <a:r>
              <a:rPr lang="en-US" sz="1800"/>
              <a:t>Bhagwat et al. [VLDBJ 2005], Geerts et al. [ICDE 2006]</a:t>
            </a:r>
          </a:p>
          <a:p>
            <a:pPr lvl="2">
              <a:spcAft>
                <a:spcPts val="1200"/>
              </a:spcAft>
            </a:pPr>
            <a:r>
              <a:rPr lang="en-US" sz="1800"/>
              <a:t>Srivastava &amp; Velegrakis [SIGMOD 2007]</a:t>
            </a:r>
            <a:endParaRPr lang="en-US" sz="2000"/>
          </a:p>
          <a:p>
            <a:r>
              <a:rPr lang="en-US" sz="2400"/>
              <a:t>Modal logic</a:t>
            </a:r>
          </a:p>
          <a:p>
            <a:pPr lvl="2"/>
            <a:r>
              <a:rPr lang="en-US" sz="1800" dirty="0" smtClean="0"/>
              <a:t>Fagin et al. [1995] </a:t>
            </a:r>
          </a:p>
          <a:p>
            <a:pPr lvl="2"/>
            <a:r>
              <a:rPr lang="en-US" sz="1800" dirty="0" smtClean="0"/>
              <a:t>C</a:t>
            </a:r>
            <a:r>
              <a:rPr lang="en-US" sz="1800"/>
              <a:t>alvanese et al. [IS 2008]</a:t>
            </a:r>
          </a:p>
          <a:p>
            <a:pPr lvl="2">
              <a:spcAft>
                <a:spcPts val="1200"/>
              </a:spcAft>
            </a:pPr>
            <a:r>
              <a:rPr lang="en-US" sz="1800"/>
              <a:t>Nguyen [LJ-IGPL 2008]</a:t>
            </a:r>
            <a:endParaRPr lang="en-US" sz="2000"/>
          </a:p>
          <a:p>
            <a:r>
              <a:rPr lang="en-US" sz="2400"/>
              <a:t>Uncertain / incomplete information</a:t>
            </a:r>
          </a:p>
          <a:p>
            <a:pPr lvl="2"/>
            <a:r>
              <a:rPr lang="en-US" sz="1800"/>
              <a:t>Sarma et al. [ICDE 2006]</a:t>
            </a:r>
          </a:p>
          <a:p>
            <a:pPr lvl="2"/>
            <a:r>
              <a:rPr lang="en-US" sz="1800"/>
              <a:t>Green &amp; Tannen [IEEE Data Eng. 2006]</a:t>
            </a:r>
          </a:p>
          <a:p>
            <a:pPr lvl="2">
              <a:spcAft>
                <a:spcPts val="1200"/>
              </a:spcAft>
            </a:pPr>
            <a:r>
              <a:rPr lang="en-US" sz="1800"/>
              <a:t>Dalvi &amp; Suciu [PODS 2007] </a:t>
            </a:r>
            <a:endParaRPr lang="en-US" sz="2000"/>
          </a:p>
          <a:p>
            <a:r>
              <a:rPr lang="en-US" sz="2400"/>
              <a:t>Inconsistency / key violations</a:t>
            </a:r>
          </a:p>
          <a:p>
            <a:pPr lvl="2"/>
            <a:r>
              <a:rPr lang="en-US" sz="1800"/>
              <a:t>Arenas et al. [PODS 1999]</a:t>
            </a:r>
          </a:p>
          <a:p>
            <a:pPr lvl="2">
              <a:spcAft>
                <a:spcPts val="1200"/>
              </a:spcAft>
            </a:pPr>
            <a:r>
              <a:rPr lang="en-US" sz="1800"/>
              <a:t>Fuxman et al. [SIGMOD 2005]</a:t>
            </a:r>
            <a:endParaRPr lang="en-US" sz="2000"/>
          </a:p>
          <a:p>
            <a:r>
              <a:rPr lang="en-US" sz="2400"/>
              <a:t>Peer-to-peer computing / collaborative data sharing</a:t>
            </a:r>
          </a:p>
          <a:p>
            <a:pPr lvl="2"/>
            <a:r>
              <a:rPr lang="en-US" sz="1800"/>
              <a:t>Bernstein et al. [WebDB 2002]</a:t>
            </a:r>
          </a:p>
          <a:p>
            <a:pPr lvl="2"/>
            <a:r>
              <a:rPr lang="en-US" sz="1800"/>
              <a:t>Ives et al. [SIGMOD record 2008]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29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936965" y="1378019"/>
            <a:ext cx="6137899" cy="4124206"/>
          </a:xfrm>
        </p:spPr>
        <p:txBody>
          <a:bodyPr/>
          <a:lstStyle/>
          <a:p>
            <a:r>
              <a:rPr lang="en-US"/>
              <a:t>Proposed BELIEF databases</a:t>
            </a:r>
          </a:p>
          <a:p>
            <a:pPr lvl="2"/>
            <a:r>
              <a:rPr lang="en-US"/>
              <a:t>Goal: manage, curate inconsistent data</a:t>
            </a:r>
          </a:p>
          <a:p>
            <a:pPr lvl="2"/>
            <a:endParaRPr lang="en-US"/>
          </a:p>
          <a:p>
            <a:r>
              <a:rPr lang="en-US"/>
              <a:t>Implementation</a:t>
            </a:r>
          </a:p>
          <a:p>
            <a:pPr lvl="2"/>
            <a:r>
              <a:rPr lang="en-US"/>
              <a:t>Logical foundations</a:t>
            </a:r>
          </a:p>
          <a:p>
            <a:pPr lvl="2"/>
            <a:r>
              <a:rPr lang="en-US"/>
              <a:t>Relational translation</a:t>
            </a:r>
          </a:p>
          <a:p>
            <a:pPr lvl="2"/>
            <a:endParaRPr lang="en-US"/>
          </a:p>
          <a:p>
            <a:pPr lvl="1"/>
            <a:r>
              <a:rPr lang="en-US"/>
              <a:t>Current work</a:t>
            </a:r>
          </a:p>
          <a:p>
            <a:pPr lvl="2"/>
            <a:r>
              <a:rPr lang="en-US"/>
              <a:t>making it compact and fast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3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020098" y="1755683"/>
            <a:ext cx="4706417" cy="3354765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/>
              <a:t>Motivating example</a:t>
            </a:r>
          </a:p>
          <a:p>
            <a:pPr>
              <a:spcAft>
                <a:spcPts val="3600"/>
              </a:spcAft>
            </a:pPr>
            <a:r>
              <a:rPr lang="en-US"/>
              <a:t>Logic foundations </a:t>
            </a:r>
          </a:p>
          <a:p>
            <a:pPr>
              <a:spcAft>
                <a:spcPts val="3600"/>
              </a:spcAft>
            </a:pPr>
            <a:r>
              <a:rPr lang="en-US"/>
              <a:t>Relational implementation</a:t>
            </a:r>
          </a:p>
          <a:p>
            <a:pPr>
              <a:spcAft>
                <a:spcPts val="3600"/>
              </a:spcAft>
            </a:pPr>
            <a:r>
              <a:rPr lang="en-US"/>
              <a:t>Discussion</a:t>
            </a:r>
          </a:p>
        </p:txBody>
      </p:sp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065062" y="2652718"/>
            <a:ext cx="7050843" cy="278355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63000" y="6594475"/>
            <a:ext cx="200025" cy="215900"/>
          </a:xfrm>
          <a:noFill/>
        </p:spPr>
        <p:txBody>
          <a:bodyPr/>
          <a:lstStyle/>
          <a:p>
            <a:pPr defTabSz="822325"/>
            <a:fld id="{7756AD1F-03C1-4D38-B900-DB8A97A5FF3F}" type="slidenum">
              <a:rPr lang="de-DE" smtClean="0"/>
              <a:pPr defTabSz="822325"/>
              <a:t>30</a:t>
            </a:fld>
            <a:endParaRPr lang="de-DE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32100"/>
            <a:ext cx="8864600" cy="922338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de-AT" sz="6000" dirty="0" smtClean="0"/>
              <a:t>BACKUP</a:t>
            </a:r>
            <a:endParaRPr lang="en-US" sz="6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31</a:t>
            </a:fld>
            <a:endParaRPr lang="de-DE" smtClean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177801" y="13729"/>
            <a:ext cx="9014148" cy="553998"/>
          </a:xfrm>
        </p:spPr>
        <p:txBody>
          <a:bodyPr/>
          <a:lstStyle/>
          <a:p>
            <a:pPr lvl="0"/>
            <a:r>
              <a:rPr lang="en-US" sz="3600" dirty="0" err="1" smtClean="0"/>
              <a:t>Relative overhead of relational representation</a:t>
            </a:r>
            <a:endParaRPr lang="en-US"/>
          </a:p>
        </p:txBody>
      </p:sp>
      <p:grpSp>
        <p:nvGrpSpPr>
          <p:cNvPr id="2" name="Group 33"/>
          <p:cNvGrpSpPr/>
          <p:nvPr/>
        </p:nvGrpSpPr>
        <p:grpSpPr>
          <a:xfrm>
            <a:off x="1729172" y="4107114"/>
            <a:ext cx="4928181" cy="2402646"/>
            <a:chOff x="1729172" y="4107114"/>
            <a:chExt cx="4928181" cy="2402646"/>
          </a:xfrm>
        </p:grpSpPr>
        <p:graphicFrame>
          <p:nvGraphicFramePr>
            <p:cNvPr id="29" name="Chart 28"/>
            <p:cNvGraphicFramePr/>
            <p:nvPr/>
          </p:nvGraphicFramePr>
          <p:xfrm>
            <a:off x="1729172" y="4107114"/>
            <a:ext cx="3563581" cy="24026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30" name="Picture 29" descr="Fig_Line1bars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4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5695216" y="4224081"/>
              <a:ext cx="654510" cy="696931"/>
            </a:xfrm>
            <a:prstGeom prst="rect">
              <a:avLst/>
            </a:prstGeom>
          </p:spPr>
        </p:pic>
        <p:pic>
          <p:nvPicPr>
            <p:cNvPr id="32" name="Picture 31" descr="Fig_Line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354781" y="4435296"/>
              <a:ext cx="317500" cy="139700"/>
            </a:xfrm>
            <a:prstGeom prst="rect">
              <a:avLst/>
            </a:prstGeom>
          </p:spPr>
        </p:pic>
        <p:pic>
          <p:nvPicPr>
            <p:cNvPr id="35" name="Picture 34" descr="Fig_Line2bars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8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5695216" y="5265402"/>
              <a:ext cx="654510" cy="696931"/>
            </a:xfrm>
            <a:prstGeom prst="rect">
              <a:avLst/>
            </a:prstGeom>
          </p:spPr>
        </p:pic>
        <p:pic>
          <p:nvPicPr>
            <p:cNvPr id="38" name="Picture 37" descr="Fig_Line2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10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5354781" y="5476752"/>
              <a:ext cx="317500" cy="139700"/>
            </a:xfrm>
            <a:prstGeom prst="rect">
              <a:avLst/>
            </a:prstGeom>
          </p:spPr>
        </p:pic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284586" y="6052790"/>
              <a:ext cx="137276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100" dirty="0" smtClean="0"/>
                <a:t>Distribution of belief path depths (Pr[</a:t>
              </a:r>
              <a:r>
                <a:rPr lang="en-US" sz="1100" i="1" dirty="0" smtClean="0"/>
                <a:t>k=x</a:t>
              </a:r>
              <a:r>
                <a:rPr lang="en-US" sz="1100" dirty="0" smtClean="0"/>
                <a:t>])</a:t>
              </a:r>
            </a:p>
          </p:txBody>
        </p:sp>
      </p:grpSp>
      <p:pic>
        <p:nvPicPr>
          <p:cNvPr id="20" name="Picture 19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77800" y="620713"/>
            <a:ext cx="5029200" cy="3683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692400" y="1945747"/>
            <a:ext cx="3708400" cy="11557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177800" y="1209146"/>
            <a:ext cx="8737601" cy="6477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177800" y="3400955"/>
            <a:ext cx="8737600" cy="6477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 bwMode="auto">
          <a:xfrm>
            <a:off x="4775199" y="2218267"/>
            <a:ext cx="838200" cy="3302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8" name="Oval 27"/>
          <p:cNvSpPr/>
          <p:nvPr/>
        </p:nvSpPr>
        <p:spPr bwMode="auto">
          <a:xfrm>
            <a:off x="4775199" y="2760134"/>
            <a:ext cx="838200" cy="3302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1" name="Oval 30"/>
          <p:cNvSpPr/>
          <p:nvPr/>
        </p:nvSpPr>
        <p:spPr bwMode="auto">
          <a:xfrm>
            <a:off x="4851399" y="4648198"/>
            <a:ext cx="228602" cy="245533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3" name="Oval 32"/>
          <p:cNvSpPr/>
          <p:nvPr/>
        </p:nvSpPr>
        <p:spPr bwMode="auto">
          <a:xfrm>
            <a:off x="4851399" y="5503331"/>
            <a:ext cx="228602" cy="245533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32</a:t>
            </a:fld>
            <a:endParaRPr lang="de-DE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7801" y="13729"/>
            <a:ext cx="5959464" cy="523220"/>
          </a:xfrm>
        </p:spPr>
        <p:txBody>
          <a:bodyPr/>
          <a:lstStyle/>
          <a:p>
            <a:r>
              <a:rPr lang="en-US"/>
              <a:t>Query types and execution times</a:t>
            </a:r>
          </a:p>
        </p:txBody>
      </p:sp>
      <p:pic>
        <p:nvPicPr>
          <p:cNvPr id="36" name="Picture 3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5233" y="1167872"/>
            <a:ext cx="7594601" cy="26924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85233" y="4540250"/>
            <a:ext cx="7899400" cy="1689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33</a:t>
            </a:fld>
            <a:endParaRPr lang="de-DE" smtClean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77801" y="13729"/>
            <a:ext cx="5927316" cy="523220"/>
          </a:xfrm>
        </p:spPr>
        <p:txBody>
          <a:bodyPr/>
          <a:lstStyle/>
          <a:p>
            <a:r>
              <a:rPr lang="en-US"/>
              <a:t>Belief Conjunctive Queries (BCQ)</a:t>
            </a: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30200" y="5480050"/>
            <a:ext cx="4851400" cy="2667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30200" y="4235450"/>
            <a:ext cx="8343900" cy="2667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30200" y="4851400"/>
            <a:ext cx="7581900" cy="2794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77800" y="989693"/>
            <a:ext cx="4826000" cy="266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77800" y="2373993"/>
            <a:ext cx="6743700" cy="2667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384300" y="1554843"/>
            <a:ext cx="2984500" cy="2794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1384300" y="3040743"/>
            <a:ext cx="4102100" cy="317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774457" y="2487242"/>
            <a:ext cx="3431235" cy="90662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2400" smtClean="0">
              <a:latin typeface="+mn-lt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74457" y="5625839"/>
            <a:ext cx="3431235" cy="90662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2400" smtClean="0">
              <a:latin typeface="+mn-lt"/>
            </a:endParaRPr>
          </a:p>
        </p:txBody>
      </p:sp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34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the semantics / the user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696323" y="2126142"/>
            <a:ext cx="3505183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BELIEF ’Alice’ (…,’eagle’,…)</a:t>
            </a:r>
            <a:endParaRPr lang="en-US" sz="1600" dirty="0">
              <a:latin typeface="+mn-lt"/>
            </a:endParaRPr>
          </a:p>
          <a:p>
            <a:pPr defTabSz="822325" eaLnBrk="0" hangingPunct="0">
              <a:spcAft>
                <a:spcPct val="20000"/>
              </a:spcAft>
            </a:pPr>
            <a:endParaRPr lang="en-US" sz="1600" dirty="0">
              <a:latin typeface="+mn-lt"/>
            </a:endParaRPr>
          </a:p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-&gt; ’Alice’ASSERTS (…,’eagle’,…)</a:t>
            </a:r>
            <a:endParaRPr lang="en-US" sz="1600" dirty="0">
              <a:latin typeface="+mn-lt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696323" y="3700942"/>
            <a:ext cx="337818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BELIEF ’Bob’ BELIEF  ’Alice’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(…,’black feathers’,…)</a:t>
            </a:r>
            <a:endParaRPr lang="en-US" sz="1600" dirty="0">
              <a:latin typeface="+mn-lt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96323" y="4539142"/>
            <a:ext cx="42989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dirty="0">
                <a:latin typeface="+mn-lt"/>
              </a:rPr>
              <a:t>-&gt; ’Bob’SUGGESTS that the ASSUMPTION (…,’black feathers’,…) has led ‘Alice’ to her original observation</a:t>
            </a:r>
            <a:endParaRPr lang="en-US" sz="1600" dirty="0">
              <a:latin typeface="+mn-lt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57267" y="5692719"/>
            <a:ext cx="33276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 dirty="0">
                <a:latin typeface="+mn-lt"/>
              </a:rPr>
              <a:t>Standard relational model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74457" y="4049046"/>
            <a:ext cx="3431235" cy="90662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2400" smtClean="0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0767" y="4130157"/>
            <a:ext cx="312877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 dirty="0">
                <a:latin typeface="+mn-lt"/>
              </a:rPr>
              <a:t>Conflicts in belief worlds: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OWA, keys, ML, DA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009650" y="5272197"/>
            <a:ext cx="488950" cy="635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20767" y="2568353"/>
            <a:ext cx="3128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 dirty="0">
                <a:latin typeface="+mn-lt"/>
              </a:rPr>
              <a:t>-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&gt; Structured discourse</a:t>
            </a:r>
          </a:p>
        </p:txBody>
      </p:sp>
      <p:sp>
        <p:nvSpPr>
          <p:cNvPr id="23" name="Oval 72"/>
          <p:cNvSpPr>
            <a:spLocks noChangeArrowheads="1"/>
          </p:cNvSpPr>
          <p:nvPr/>
        </p:nvSpPr>
        <p:spPr bwMode="auto">
          <a:xfrm flipH="1">
            <a:off x="2255839" y="1046432"/>
            <a:ext cx="174625" cy="174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73"/>
          <p:cNvSpPr>
            <a:spLocks noChangeArrowheads="1"/>
          </p:cNvSpPr>
          <p:nvPr/>
        </p:nvSpPr>
        <p:spPr bwMode="auto">
          <a:xfrm flipH="1">
            <a:off x="2265364" y="1079770"/>
            <a:ext cx="125412" cy="130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1"/>
          <p:cNvSpPr>
            <a:spLocks/>
          </p:cNvSpPr>
          <p:nvPr/>
        </p:nvSpPr>
        <p:spPr bwMode="auto">
          <a:xfrm>
            <a:off x="2319339" y="1405207"/>
            <a:ext cx="219075" cy="263525"/>
          </a:xfrm>
          <a:custGeom>
            <a:avLst/>
            <a:gdLst/>
            <a:ahLst/>
            <a:cxnLst>
              <a:cxn ang="0">
                <a:pos x="87" y="121"/>
              </a:cxn>
              <a:cxn ang="0">
                <a:pos x="9" y="166"/>
              </a:cxn>
              <a:cxn ang="0">
                <a:pos x="0" y="42"/>
              </a:cxn>
              <a:cxn ang="0">
                <a:pos x="34" y="24"/>
              </a:cxn>
              <a:cxn ang="0">
                <a:pos x="99" y="37"/>
              </a:cxn>
              <a:cxn ang="0">
                <a:pos x="138" y="69"/>
              </a:cxn>
              <a:cxn ang="0">
                <a:pos x="138" y="37"/>
              </a:cxn>
              <a:cxn ang="0">
                <a:pos x="70" y="0"/>
              </a:cxn>
            </a:cxnLst>
            <a:rect l="0" t="0" r="r" b="b"/>
            <a:pathLst>
              <a:path w="138" h="166">
                <a:moveTo>
                  <a:pt x="87" y="121"/>
                </a:moveTo>
                <a:lnTo>
                  <a:pt x="9" y="166"/>
                </a:lnTo>
                <a:lnTo>
                  <a:pt x="0" y="42"/>
                </a:lnTo>
                <a:lnTo>
                  <a:pt x="34" y="24"/>
                </a:lnTo>
                <a:lnTo>
                  <a:pt x="99" y="37"/>
                </a:lnTo>
                <a:lnTo>
                  <a:pt x="138" y="69"/>
                </a:lnTo>
                <a:lnTo>
                  <a:pt x="138" y="37"/>
                </a:lnTo>
                <a:lnTo>
                  <a:pt x="7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6" name="Freeform 82"/>
          <p:cNvSpPr>
            <a:spLocks/>
          </p:cNvSpPr>
          <p:nvPr/>
        </p:nvSpPr>
        <p:spPr bwMode="auto">
          <a:xfrm>
            <a:off x="2266951" y="1235345"/>
            <a:ext cx="257175" cy="508000"/>
          </a:xfrm>
          <a:custGeom>
            <a:avLst/>
            <a:gdLst/>
            <a:ahLst/>
            <a:cxnLst>
              <a:cxn ang="0">
                <a:pos x="141" y="284"/>
              </a:cxn>
              <a:cxn ang="0">
                <a:pos x="10" y="320"/>
              </a:cxn>
              <a:cxn ang="0">
                <a:pos x="0" y="147"/>
              </a:cxn>
              <a:cxn ang="0">
                <a:pos x="6" y="96"/>
              </a:cxn>
              <a:cxn ang="0">
                <a:pos x="63" y="49"/>
              </a:cxn>
              <a:cxn ang="0">
                <a:pos x="162" y="0"/>
              </a:cxn>
            </a:cxnLst>
            <a:rect l="0" t="0" r="r" b="b"/>
            <a:pathLst>
              <a:path w="162" h="320">
                <a:moveTo>
                  <a:pt x="141" y="284"/>
                </a:moveTo>
                <a:lnTo>
                  <a:pt x="10" y="320"/>
                </a:lnTo>
                <a:lnTo>
                  <a:pt x="0" y="147"/>
                </a:lnTo>
                <a:lnTo>
                  <a:pt x="6" y="96"/>
                </a:lnTo>
                <a:lnTo>
                  <a:pt x="63" y="49"/>
                </a:lnTo>
                <a:lnTo>
                  <a:pt x="16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3"/>
          <p:cNvSpPr>
            <a:spLocks/>
          </p:cNvSpPr>
          <p:nvPr/>
        </p:nvSpPr>
        <p:spPr bwMode="auto">
          <a:xfrm>
            <a:off x="2409826" y="1249632"/>
            <a:ext cx="14287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32" y="34"/>
              </a:cxn>
              <a:cxn ang="0">
                <a:pos x="90" y="0"/>
              </a:cxn>
            </a:cxnLst>
            <a:rect l="0" t="0" r="r" b="b"/>
            <a:pathLst>
              <a:path w="90" h="52">
                <a:moveTo>
                  <a:pt x="0" y="52"/>
                </a:moveTo>
                <a:lnTo>
                  <a:pt x="32" y="34"/>
                </a:lnTo>
                <a:lnTo>
                  <a:pt x="9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84"/>
          <p:cNvSpPr>
            <a:spLocks/>
          </p:cNvSpPr>
          <p:nvPr/>
        </p:nvSpPr>
        <p:spPr bwMode="auto">
          <a:xfrm>
            <a:off x="2424114" y="1273445"/>
            <a:ext cx="146050" cy="88900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42" y="35"/>
              </a:cxn>
              <a:cxn ang="0">
                <a:pos x="92" y="0"/>
              </a:cxn>
            </a:cxnLst>
            <a:rect l="0" t="0" r="r" b="b"/>
            <a:pathLst>
              <a:path w="92" h="56">
                <a:moveTo>
                  <a:pt x="0" y="56"/>
                </a:moveTo>
                <a:lnTo>
                  <a:pt x="42" y="35"/>
                </a:lnTo>
                <a:lnTo>
                  <a:pt x="9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85"/>
          <p:cNvSpPr>
            <a:spLocks/>
          </p:cNvSpPr>
          <p:nvPr/>
        </p:nvSpPr>
        <p:spPr bwMode="auto">
          <a:xfrm>
            <a:off x="2438401" y="1311545"/>
            <a:ext cx="119063" cy="90487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36" y="33"/>
              </a:cxn>
              <a:cxn ang="0">
                <a:pos x="75" y="0"/>
              </a:cxn>
            </a:cxnLst>
            <a:rect l="0" t="0" r="r" b="b"/>
            <a:pathLst>
              <a:path w="75" h="57">
                <a:moveTo>
                  <a:pt x="0" y="57"/>
                </a:moveTo>
                <a:lnTo>
                  <a:pt x="36" y="33"/>
                </a:lnTo>
                <a:lnTo>
                  <a:pt x="75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86"/>
          <p:cNvSpPr>
            <a:spLocks/>
          </p:cNvSpPr>
          <p:nvPr/>
        </p:nvSpPr>
        <p:spPr bwMode="auto">
          <a:xfrm rot="16200000" flipH="1" flipV="1">
            <a:off x="2182814" y="833707"/>
            <a:ext cx="649288" cy="6302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611 w 43050"/>
              <a:gd name="T1" fmla="*/ 37132 h 43200"/>
              <a:gd name="T2" fmla="*/ 43050 w 43050"/>
              <a:gd name="T3" fmla="*/ 19061 h 43200"/>
              <a:gd name="T4" fmla="*/ 21600 w 4305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50" h="43200" fill="none" extrusionOk="0">
                <a:moveTo>
                  <a:pt x="36610" y="37131"/>
                </a:moveTo>
                <a:cubicBezTo>
                  <a:pt x="32583" y="41024"/>
                  <a:pt x="27201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547" y="0"/>
                  <a:pt x="41763" y="8189"/>
                  <a:pt x="43050" y="19060"/>
                </a:cubicBezTo>
              </a:path>
              <a:path w="43050" h="43200" stroke="0" extrusionOk="0">
                <a:moveTo>
                  <a:pt x="36610" y="37131"/>
                </a:moveTo>
                <a:cubicBezTo>
                  <a:pt x="32583" y="41024"/>
                  <a:pt x="27201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547" y="0"/>
                  <a:pt x="41763" y="8189"/>
                  <a:pt x="43050" y="1906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87"/>
          <p:cNvSpPr>
            <a:spLocks/>
          </p:cNvSpPr>
          <p:nvPr/>
        </p:nvSpPr>
        <p:spPr bwMode="auto">
          <a:xfrm rot="9756107" flipH="1" flipV="1">
            <a:off x="2073276" y="1275032"/>
            <a:ext cx="158750" cy="746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7923 w 27923"/>
              <a:gd name="T1" fmla="*/ 42254 h 43200"/>
              <a:gd name="T2" fmla="*/ 25215 w 27923"/>
              <a:gd name="T3" fmla="*/ 305 h 43200"/>
              <a:gd name="T4" fmla="*/ 21600 w 279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923" h="43200" fill="none" extrusionOk="0">
                <a:moveTo>
                  <a:pt x="27922" y="42253"/>
                </a:moveTo>
                <a:cubicBezTo>
                  <a:pt x="25873" y="42881"/>
                  <a:pt x="23742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811" y="0"/>
                  <a:pt x="24020" y="101"/>
                  <a:pt x="25215" y="304"/>
                </a:cubicBezTo>
              </a:path>
              <a:path w="27923" h="43200" stroke="0" extrusionOk="0">
                <a:moveTo>
                  <a:pt x="27922" y="42253"/>
                </a:moveTo>
                <a:cubicBezTo>
                  <a:pt x="25873" y="42881"/>
                  <a:pt x="23742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811" y="0"/>
                  <a:pt x="24020" y="101"/>
                  <a:pt x="25215" y="304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 rot="1042098">
            <a:off x="1093789" y="1248046"/>
            <a:ext cx="303212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 rot="1357932">
            <a:off x="704851" y="822596"/>
            <a:ext cx="557213" cy="703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1"/>
          <p:cNvSpPr>
            <a:spLocks noChangeArrowheads="1"/>
          </p:cNvSpPr>
          <p:nvPr/>
        </p:nvSpPr>
        <p:spPr bwMode="auto">
          <a:xfrm>
            <a:off x="1009651" y="1040083"/>
            <a:ext cx="174625" cy="174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1058864" y="1079771"/>
            <a:ext cx="115887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1379840" y="5108519"/>
            <a:ext cx="946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 dirty="0">
                <a:latin typeface="+mn-lt"/>
              </a:rPr>
              <a:t>(1) SQL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1009650" y="3720804"/>
            <a:ext cx="488950" cy="635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1379840" y="3557126"/>
            <a:ext cx="1805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 dirty="0">
                <a:latin typeface="+mn-lt"/>
              </a:rPr>
              <a:t>(2) BeliefSQL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1009650" y="2190750"/>
            <a:ext cx="488950" cy="635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379840" y="2027072"/>
            <a:ext cx="7556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(3) ?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109056" y="2370839"/>
            <a:ext cx="751849" cy="408798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096356" y="3958339"/>
            <a:ext cx="793750" cy="60325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6447866" y="3951472"/>
            <a:ext cx="1530350" cy="63500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2" grpId="0"/>
      <p:bldP spid="14" grpId="0"/>
      <p:bldP spid="15" grpId="0"/>
      <p:bldP spid="22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884924" y="2301087"/>
          <a:ext cx="6650138" cy="1188720"/>
        </p:xfrm>
        <a:graphic>
          <a:graphicData uri="http://schemas.openxmlformats.org/drawingml/2006/table">
            <a:tbl>
              <a:tblPr/>
              <a:tblGrid>
                <a:gridCol w="440835"/>
                <a:gridCol w="726564"/>
                <a:gridCol w="1106853"/>
                <a:gridCol w="1189852"/>
                <a:gridCol w="1401413"/>
                <a:gridCol w="1784621"/>
              </a:tblGrid>
              <a:tr h="25056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latin typeface="Calibri"/>
                          <a:cs typeface="Calibri"/>
                        </a:rPr>
                        <a:t>Observations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found feathers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98" name="Rounded Rectangle 97"/>
          <p:cNvSpPr/>
          <p:nvPr/>
        </p:nvSpPr>
        <p:spPr bwMode="auto">
          <a:xfrm>
            <a:off x="522971" y="3745821"/>
            <a:ext cx="5449932" cy="2828041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105541" cy="523220"/>
          </a:xfrm>
        </p:spPr>
        <p:txBody>
          <a:bodyPr/>
          <a:lstStyle/>
          <a:p>
            <a:r>
              <a:rPr lang="en-US"/>
              <a:t>Motivating application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02381" y="688589"/>
            <a:ext cx="8733160" cy="1354217"/>
          </a:xfrm>
        </p:spPr>
        <p:txBody>
          <a:bodyPr/>
          <a:lstStyle/>
          <a:p>
            <a:r>
              <a:rPr lang="en-US"/>
              <a:t>NatureMapping project </a:t>
            </a:r>
            <a:r>
              <a:rPr lang="en-US" sz="2000" dirty="0"/>
              <a:t>(http://depts.washington.edu/natmap/)</a:t>
            </a:r>
            <a:endParaRPr lang="en-US"/>
          </a:p>
          <a:p>
            <a:pPr lvl="2"/>
            <a:r>
              <a:rPr lang="en-US"/>
              <a:t>volunter contribute animal observations</a:t>
            </a:r>
          </a:p>
          <a:p>
            <a:pPr lvl="2"/>
            <a:r>
              <a:rPr lang="en-US"/>
              <a:t>one person curates the database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884924" y="3873506"/>
          <a:ext cx="4699451" cy="1188720"/>
        </p:xfrm>
        <a:graphic>
          <a:graphicData uri="http://schemas.openxmlformats.org/drawingml/2006/table">
            <a:tbl>
              <a:tblPr/>
              <a:tblGrid>
                <a:gridCol w="425788"/>
                <a:gridCol w="701764"/>
                <a:gridCol w="1165610"/>
                <a:gridCol w="1052708"/>
                <a:gridCol w="1353581"/>
              </a:tblGrid>
              <a:tr h="25056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Sightings (S)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884924" y="5122876"/>
          <a:ext cx="3738895" cy="1188720"/>
        </p:xfrm>
        <a:graphic>
          <a:graphicData uri="http://schemas.openxmlformats.org/drawingml/2006/table">
            <a:tbl>
              <a:tblPr/>
              <a:tblGrid>
                <a:gridCol w="488343"/>
                <a:gridCol w="2698541"/>
                <a:gridCol w="552011"/>
              </a:tblGrid>
              <a:tr h="25056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Comments (C)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comment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c1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found </a:t>
                      </a:r>
                      <a:r>
                        <a:rPr lang="en-US" sz="2000" b="0" i="0" u="none" strike="noStrike" baseline="0">
                          <a:latin typeface="Calibri"/>
                          <a:cs typeface="Calibri"/>
                        </a:rPr>
                        <a:t>feathers</a:t>
                      </a:r>
                      <a:endParaRPr lang="en-US" sz="2000" b="0" i="0" u="none" strike="noStrike">
                        <a:latin typeface="Calibri"/>
                        <a:cs typeface="Calibri"/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Calibri"/>
                          <a:cs typeface="Calibri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5063861" y="2046734"/>
            <a:ext cx="3700592" cy="477054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ts val="72"/>
              </a:spcAft>
              <a:tabLst>
                <a:tab pos="1790700" algn="l"/>
              </a:tabLst>
            </a:pPr>
            <a:r>
              <a:rPr lang="en-US" sz="2800" smtClean="0">
                <a:solidFill>
                  <a:srgbClr val="FF0000"/>
                </a:solidFill>
                <a:latin typeface="Calibri"/>
                <a:cs typeface="Calibri"/>
              </a:rPr>
              <a:t>problem: does not scale!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162225" y="2181998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2323205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097338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5361431" cy="523220"/>
          </a:xfrm>
        </p:spPr>
        <p:txBody>
          <a:bodyPr/>
          <a:lstStyle/>
          <a:p>
            <a:r>
              <a:rPr lang="en-US"/>
              <a:t>1. Distinct database instances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467358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41" name="Oval 40"/>
          <p:cNvSpPr/>
          <p:nvPr/>
        </p:nvSpPr>
        <p:spPr bwMode="auto">
          <a:xfrm>
            <a:off x="3306185" y="2802872"/>
            <a:ext cx="985283" cy="437947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3" name="Rectangle 52"/>
          <p:cNvSpPr/>
          <p:nvPr/>
        </p:nvSpPr>
        <p:spPr bwMode="auto">
          <a:xfrm>
            <a:off x="1267932" y="4220098"/>
            <a:ext cx="5203257" cy="7848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solidFill>
                  <a:srgbClr val="FF0000"/>
                </a:solidFill>
                <a:latin typeface="+mn-lt"/>
              </a:rPr>
              <a:t>D1: Belief worlds: 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individually consistent, </a:t>
            </a:r>
            <a:b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mutually possibly inconsistent</a:t>
            </a:r>
            <a:endParaRPr lang="en-US" sz="2400" smtClean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5033917" y="3700663"/>
            <a:ext cx="3921237" cy="2671489"/>
          </a:xfrm>
          <a:prstGeom prst="roundRect">
            <a:avLst>
              <a:gd name="adj" fmla="val 6716"/>
            </a:avLst>
          </a:prstGeom>
          <a:solidFill>
            <a:srgbClr val="FEFF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>
              <a:latin typeface="Calibri"/>
              <a:cs typeface="Calibri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62225" y="2181998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2323205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097338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6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5361431" cy="523220"/>
          </a:xfrm>
        </p:spPr>
        <p:txBody>
          <a:bodyPr/>
          <a:lstStyle/>
          <a:p>
            <a:r>
              <a:rPr lang="en-US"/>
              <a:t>1. Distinct database instances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467358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 bwMode="auto">
          <a:xfrm>
            <a:off x="162225" y="4193358"/>
            <a:ext cx="4786099" cy="2178793"/>
          </a:xfrm>
          <a:prstGeom prst="roundRect">
            <a:avLst>
              <a:gd name="adj" fmla="val 8963"/>
            </a:avLst>
          </a:prstGeom>
          <a:solidFill>
            <a:srgbClr val="FEFF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89730" y="3797478"/>
            <a:ext cx="10130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b="1" dirty="0">
                <a:latin typeface="Calibri"/>
                <a:cs typeface="Calibri"/>
              </a:rPr>
              <a:t>BeliefSQL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6886" y="4540205"/>
            <a:ext cx="4525779" cy="553998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insert	into 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‘Alice’</a:t>
            </a:r>
            <a:r>
              <a:rPr lang="en-US" sz="18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Sightings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values	(‘s2’,‘Alice’,‘Crow’,’06-14-08’,‘Lake Placid’)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28584" y="4348264"/>
            <a:ext cx="3749537" cy="1661994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select	U2.name, S1.species, S2.species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from	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Users as U</a:t>
            </a:r>
            <a:r>
              <a:rPr lang="en-US" sz="1800">
                <a:latin typeface="Calibri"/>
                <a:cs typeface="Calibri"/>
              </a:rPr>
              <a:t>, </a:t>
            </a:r>
          </a:p>
          <a:p>
            <a:pPr>
              <a:tabLst>
                <a:tab pos="741363" algn="l"/>
              </a:tabLst>
            </a:pPr>
            <a:r>
              <a:rPr lang="en-US" sz="1800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en-US" sz="1800" b="1">
                <a:solidFill>
                  <a:srgbClr val="6600FF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rgbClr val="6600FF"/>
                </a:solidFill>
                <a:latin typeface="Calibri"/>
                <a:cs typeface="Calibri"/>
              </a:rPr>
              <a:t>‘Alice’ </a:t>
            </a:r>
            <a:r>
              <a:rPr lang="en-US" sz="1800">
                <a:latin typeface="Calibri"/>
                <a:cs typeface="Calibri"/>
              </a:rPr>
              <a:t>Sightings as S1,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	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U.uid </a:t>
            </a:r>
            <a:r>
              <a:rPr lang="en-US" sz="1800">
                <a:latin typeface="Calibri"/>
                <a:cs typeface="Calibri"/>
              </a:rPr>
              <a:t>Sightings as S2,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where	S1.sid = S2.sid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S1.species &lt;&gt; S2.species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28584" y="3773186"/>
            <a:ext cx="3451791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Q: Who believes something different </a:t>
            </a:r>
          </a:p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than Alice and what?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28584" y="6024971"/>
            <a:ext cx="25366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A: {(‘Bob’, ‘Crow’, ‘Raven’)}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56886" y="4264666"/>
            <a:ext cx="344074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I: Alice believes that she saw a crow.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6886" y="5445238"/>
            <a:ext cx="4603549" cy="553998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insert	into 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‘Bob’ </a:t>
            </a:r>
            <a:r>
              <a:rPr lang="en-US" sz="1800">
                <a:latin typeface="Calibri"/>
                <a:cs typeface="Calibri"/>
              </a:rPr>
              <a:t>Sightings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values	(‘s2’,‘Alice’,‘Raven’,’06-14-08’,‘Lake Placid’)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6886" y="5158750"/>
            <a:ext cx="423265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I: Bob believes that she actually saw a raven.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926784" y="5660488"/>
            <a:ext cx="821069" cy="437947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5" name="Oval 24"/>
          <p:cNvSpPr/>
          <p:nvPr/>
        </p:nvSpPr>
        <p:spPr bwMode="auto">
          <a:xfrm>
            <a:off x="3306185" y="2802872"/>
            <a:ext cx="985283" cy="437947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6" name="Oval 25"/>
          <p:cNvSpPr/>
          <p:nvPr/>
        </p:nvSpPr>
        <p:spPr bwMode="auto">
          <a:xfrm>
            <a:off x="5778533" y="5389813"/>
            <a:ext cx="1508560" cy="419316"/>
          </a:xfrm>
          <a:prstGeom prst="ellipse">
            <a:avLst/>
          </a:prstGeom>
          <a:noFill/>
          <a:ln w="317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7" name="Oval 26"/>
          <p:cNvSpPr/>
          <p:nvPr/>
        </p:nvSpPr>
        <p:spPr bwMode="auto">
          <a:xfrm>
            <a:off x="2265173" y="1001830"/>
            <a:ext cx="535154" cy="2319155"/>
          </a:xfrm>
          <a:prstGeom prst="ellipse">
            <a:avLst/>
          </a:prstGeom>
          <a:noFill/>
          <a:ln w="317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7" grpId="0" animBg="1"/>
      <p:bldP spid="58" grpId="0" animBg="1"/>
      <p:bldP spid="59" grpId="0"/>
      <p:bldP spid="60" grpId="0"/>
      <p:bldP spid="62" grpId="0" animBg="1"/>
      <p:bldP spid="63" grpId="0"/>
      <p:bldP spid="24" grpId="0" animBg="1"/>
      <p:bldP spid="24" grpId="1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162225" y="2181998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2323205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097338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780217" cy="523220"/>
          </a:xfrm>
        </p:spPr>
        <p:txBody>
          <a:bodyPr/>
          <a:lstStyle/>
          <a:p>
            <a:r>
              <a:rPr lang="en-US"/>
              <a:t>2. Open world assumption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467358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 bwMode="auto">
          <a:xfrm>
            <a:off x="162225" y="3552203"/>
            <a:ext cx="7667239" cy="1594687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38" name="Picture 37" descr="Carol.jpg"/>
          <p:cNvPicPr>
            <a:picLocks noChangeAspect="1"/>
          </p:cNvPicPr>
          <p:nvPr/>
        </p:nvPicPr>
        <p:blipFill>
          <a:blip r:embed="rId5"/>
          <a:srcRect b="4045"/>
          <a:stretch>
            <a:fillRect/>
          </a:stretch>
        </p:blipFill>
        <p:spPr>
          <a:xfrm>
            <a:off x="292761" y="3710139"/>
            <a:ext cx="791210" cy="759206"/>
          </a:xfrm>
          <a:prstGeom prst="rect">
            <a:avLst/>
          </a:prstGeom>
        </p:spPr>
      </p:pic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445812" y="4487824"/>
            <a:ext cx="485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914375" y="3852498"/>
          <a:ext cx="4856666" cy="1097280"/>
        </p:xfrm>
        <a:graphic>
          <a:graphicData uri="http://schemas.openxmlformats.org/drawingml/2006/table">
            <a:tbl>
              <a:tblPr/>
              <a:tblGrid>
                <a:gridCol w="403475"/>
                <a:gridCol w="403475"/>
                <a:gridCol w="664990"/>
                <a:gridCol w="1104530"/>
                <a:gridCol w="997545"/>
                <a:gridCol w="128265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46" name="Oval 45"/>
          <p:cNvSpPr/>
          <p:nvPr/>
        </p:nvSpPr>
        <p:spPr bwMode="auto">
          <a:xfrm>
            <a:off x="6858917" y="4649137"/>
            <a:ext cx="249664" cy="249664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80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930755" y="4613731"/>
            <a:ext cx="1149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22325" eaLnBrk="0" hangingPunct="0">
              <a:spcAft>
                <a:spcPct val="2000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858917" y="4312587"/>
            <a:ext cx="249664" cy="249664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80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6930755" y="4274006"/>
            <a:ext cx="1149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22325" eaLnBrk="0" hangingPunct="0">
              <a:spcAft>
                <a:spcPct val="2000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537" y="6168971"/>
            <a:ext cx="7747674" cy="4154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solidFill>
                  <a:srgbClr val="FF0000"/>
                </a:solidFill>
                <a:latin typeface="+mn-lt"/>
              </a:rPr>
              <a:t>D2: Model incomplete knowledge with exlicit negative beliefs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541440" y="5304889"/>
            <a:ext cx="3256961" cy="4154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40" tIns="4572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2400" smtClean="0">
                <a:solidFill>
                  <a:srgbClr val="FF0000"/>
                </a:solidFill>
                <a:latin typeface="+mn-lt"/>
              </a:rPr>
              <a:t>Adapted key constraints !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2321431" y="4611920"/>
            <a:ext cx="1186812" cy="52050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 animBg="1"/>
      <p:bldP spid="50" grpId="0"/>
      <p:bldP spid="5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162225" y="2181998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2323205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097338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780217" cy="523220"/>
          </a:xfrm>
        </p:spPr>
        <p:txBody>
          <a:bodyPr/>
          <a:lstStyle/>
          <a:p>
            <a:r>
              <a:rPr lang="en-US"/>
              <a:t>2. Open world assumption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467358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 bwMode="auto">
          <a:xfrm>
            <a:off x="162225" y="3552203"/>
            <a:ext cx="7667239" cy="1594687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38" name="Picture 37" descr="Carol.jpg"/>
          <p:cNvPicPr>
            <a:picLocks noChangeAspect="1"/>
          </p:cNvPicPr>
          <p:nvPr/>
        </p:nvPicPr>
        <p:blipFill>
          <a:blip r:embed="rId5"/>
          <a:srcRect b="4045"/>
          <a:stretch>
            <a:fillRect/>
          </a:stretch>
        </p:blipFill>
        <p:spPr>
          <a:xfrm>
            <a:off x="292761" y="3710139"/>
            <a:ext cx="791210" cy="759206"/>
          </a:xfrm>
          <a:prstGeom prst="rect">
            <a:avLst/>
          </a:prstGeom>
        </p:spPr>
      </p:pic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445812" y="4487824"/>
            <a:ext cx="485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914375" y="3852498"/>
          <a:ext cx="4856666" cy="1097280"/>
        </p:xfrm>
        <a:graphic>
          <a:graphicData uri="http://schemas.openxmlformats.org/drawingml/2006/table">
            <a:tbl>
              <a:tblPr/>
              <a:tblGrid>
                <a:gridCol w="403475"/>
                <a:gridCol w="403475"/>
                <a:gridCol w="664990"/>
                <a:gridCol w="1104530"/>
                <a:gridCol w="997545"/>
                <a:gridCol w="128265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46" name="Oval 45"/>
          <p:cNvSpPr/>
          <p:nvPr/>
        </p:nvSpPr>
        <p:spPr bwMode="auto">
          <a:xfrm>
            <a:off x="6858917" y="4649137"/>
            <a:ext cx="249664" cy="249664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80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930755" y="4613731"/>
            <a:ext cx="1149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22325" eaLnBrk="0" hangingPunct="0">
              <a:spcAft>
                <a:spcPct val="2000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858917" y="4312587"/>
            <a:ext cx="249664" cy="249664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80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6930755" y="4274006"/>
            <a:ext cx="1149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22325" eaLnBrk="0" hangingPunct="0">
              <a:spcAft>
                <a:spcPct val="2000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087233" y="930946"/>
            <a:ext cx="4910014" cy="2003309"/>
          </a:xfrm>
          <a:prstGeom prst="roundRect">
            <a:avLst>
              <a:gd name="adj" fmla="val 12596"/>
            </a:avLst>
          </a:prstGeom>
          <a:solidFill>
            <a:srgbClr val="FEFF8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5" name="Rectangle 24"/>
          <p:cNvSpPr/>
          <p:nvPr/>
        </p:nvSpPr>
        <p:spPr>
          <a:xfrm>
            <a:off x="4198032" y="1061213"/>
            <a:ext cx="4330375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I: Carol does not believe that Alice saw a crow </a:t>
            </a:r>
            <a:br>
              <a:rPr lang="en-US" sz="1800" i="1">
                <a:latin typeface="Calibri"/>
                <a:cs typeface="Calibri"/>
              </a:rPr>
            </a:br>
            <a:r>
              <a:rPr lang="en-US" sz="1800" i="1">
                <a:latin typeface="Calibri"/>
                <a:cs typeface="Calibri"/>
              </a:rPr>
              <a:t>nor a raven.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8032" y="1643763"/>
            <a:ext cx="4603549" cy="1107996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insert	into 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‘Carol’ not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Sightings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values	(‘s2’,‘Alice’,‘Crow’,’06-14-08’,‘Lake Placid’)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insert	into 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‘Carol’ not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Sightings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values	(‘s2’,‘Alice’,‘Raven’,’06-14-08’,‘Lake Placid’)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612372" y="1631358"/>
            <a:ext cx="437896" cy="36130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0" name="Right Arrow 29"/>
          <p:cNvSpPr/>
          <p:nvPr/>
        </p:nvSpPr>
        <p:spPr bwMode="auto">
          <a:xfrm>
            <a:off x="1946156" y="4291708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1" name="Right Arrow 30"/>
          <p:cNvSpPr/>
          <p:nvPr/>
        </p:nvSpPr>
        <p:spPr bwMode="auto">
          <a:xfrm>
            <a:off x="1946156" y="4630241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162225" y="2181998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62225" y="815604"/>
            <a:ext cx="7667239" cy="1220676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rcRect b="4045"/>
          <a:stretch>
            <a:fillRect/>
          </a:stretch>
        </p:blipFill>
        <p:spPr>
          <a:xfrm>
            <a:off x="292761" y="948347"/>
            <a:ext cx="791111" cy="759110"/>
          </a:xfrm>
          <a:prstGeom prst="rect">
            <a:avLst/>
          </a:prstGeom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1265" y="1715241"/>
            <a:ext cx="451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Alice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rcRect b="4045"/>
          <a:stretch>
            <a:fillRect/>
          </a:stretch>
        </p:blipFill>
        <p:spPr>
          <a:xfrm>
            <a:off x="292761" y="2323205"/>
            <a:ext cx="791111" cy="759110"/>
          </a:xfrm>
          <a:prstGeom prst="rect">
            <a:avLst/>
          </a:prstGeom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4034" y="3097338"/>
            <a:ext cx="3685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Bob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9</a:t>
            </a:fld>
            <a:endParaRPr lang="de-DE" smtClean="0"/>
          </a:p>
        </p:txBody>
      </p: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7801" y="13729"/>
            <a:ext cx="4780217" cy="523220"/>
          </a:xfrm>
        </p:spPr>
        <p:txBody>
          <a:bodyPr/>
          <a:lstStyle/>
          <a:p>
            <a:r>
              <a:rPr lang="en-US"/>
              <a:t>2. Open world assumption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14375" y="2467358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914375" y="1060973"/>
          <a:ext cx="4858332" cy="731520"/>
        </p:xfrm>
        <a:graphic>
          <a:graphicData uri="http://schemas.openxmlformats.org/drawingml/2006/table">
            <a:tbl>
              <a:tblPr/>
              <a:tblGrid>
                <a:gridCol w="403614"/>
                <a:gridCol w="403614"/>
                <a:gridCol w="665218"/>
                <a:gridCol w="1104909"/>
                <a:gridCol w="997886"/>
                <a:gridCol w="128309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 bwMode="auto">
          <a:xfrm>
            <a:off x="162225" y="3552203"/>
            <a:ext cx="7667239" cy="1594687"/>
          </a:xfrm>
          <a:prstGeom prst="roundRect">
            <a:avLst>
              <a:gd name="adj" fmla="val 11913"/>
            </a:avLst>
          </a:prstGeom>
          <a:solidFill>
            <a:srgbClr val="FFCDC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38" name="Picture 37" descr="Carol.jpg"/>
          <p:cNvPicPr>
            <a:picLocks noChangeAspect="1"/>
          </p:cNvPicPr>
          <p:nvPr/>
        </p:nvPicPr>
        <p:blipFill>
          <a:blip r:embed="rId5"/>
          <a:srcRect b="4045"/>
          <a:stretch>
            <a:fillRect/>
          </a:stretch>
        </p:blipFill>
        <p:spPr>
          <a:xfrm>
            <a:off x="292761" y="3710139"/>
            <a:ext cx="791210" cy="759206"/>
          </a:xfrm>
          <a:prstGeom prst="rect">
            <a:avLst/>
          </a:prstGeom>
        </p:spPr>
      </p:pic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445812" y="4487824"/>
            <a:ext cx="485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800" dirty="0">
                <a:latin typeface="+mn-lt"/>
              </a:rPr>
              <a:t>Carol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914375" y="3852498"/>
          <a:ext cx="4856666" cy="1097280"/>
        </p:xfrm>
        <a:graphic>
          <a:graphicData uri="http://schemas.openxmlformats.org/drawingml/2006/table">
            <a:tbl>
              <a:tblPr/>
              <a:tblGrid>
                <a:gridCol w="403475"/>
                <a:gridCol w="403475"/>
                <a:gridCol w="664990"/>
                <a:gridCol w="1104530"/>
                <a:gridCol w="997545"/>
                <a:gridCol w="1282651"/>
              </a:tblGrid>
              <a:tr h="250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species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location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82C1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Crow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  <a:tr h="2505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+mn-lt"/>
                        <a:cs typeface="Arial"/>
                      </a:endParaRPr>
                    </a:p>
                  </a:txBody>
                  <a:tcPr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s2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Alice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Raven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06-14-08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  <a:cs typeface="Arial"/>
                        </a:rPr>
                        <a:t>Lake Placid</a:t>
                      </a:r>
                    </a:p>
                  </a:txBody>
                  <a:tcPr marR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8E9"/>
                    </a:solidFill>
                  </a:tcPr>
                </a:tc>
              </a:tr>
            </a:tbl>
          </a:graphicData>
        </a:graphic>
      </p:graphicFrame>
      <p:sp>
        <p:nvSpPr>
          <p:cNvPr id="46" name="Oval 45"/>
          <p:cNvSpPr/>
          <p:nvPr/>
        </p:nvSpPr>
        <p:spPr bwMode="auto">
          <a:xfrm>
            <a:off x="6858917" y="4649137"/>
            <a:ext cx="249664" cy="249664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80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930755" y="4613731"/>
            <a:ext cx="1149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22325" eaLnBrk="0" hangingPunct="0">
              <a:spcAft>
                <a:spcPct val="2000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858917" y="4312587"/>
            <a:ext cx="249664" cy="249664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80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6930755" y="4274006"/>
            <a:ext cx="1149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22325" eaLnBrk="0" hangingPunct="0">
              <a:spcAft>
                <a:spcPct val="2000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−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913364" y="470188"/>
            <a:ext cx="4052740" cy="3777783"/>
          </a:xfrm>
          <a:prstGeom prst="roundRect">
            <a:avLst>
              <a:gd name="adj" fmla="val 5672"/>
            </a:avLst>
          </a:prstGeom>
          <a:solidFill>
            <a:srgbClr val="FEFF8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6" name="Rectangle 25"/>
          <p:cNvSpPr/>
          <p:nvPr/>
        </p:nvSpPr>
        <p:spPr>
          <a:xfrm>
            <a:off x="5067082" y="530175"/>
            <a:ext cx="3644978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Q: Who disagrees with a sighting from </a:t>
            </a:r>
            <a:br>
              <a:rPr lang="en-US" sz="1800" i="1">
                <a:latin typeface="Calibri"/>
                <a:cs typeface="Calibri"/>
              </a:rPr>
            </a:br>
            <a:r>
              <a:rPr lang="en-US" sz="1800" i="1">
                <a:latin typeface="Calibri"/>
                <a:cs typeface="Calibri"/>
              </a:rPr>
              <a:t>‘06-14-08’ that Alice believes?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67082" y="3878776"/>
            <a:ext cx="329061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 i="1">
                <a:latin typeface="Calibri"/>
                <a:cs typeface="Calibri"/>
              </a:rPr>
              <a:t>A: {(‘Bob’, ‘Crow’), (‘Carol’, ‘Crow’)}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67082" y="1092569"/>
            <a:ext cx="3709074" cy="2769990"/>
          </a:xfrm>
          <a:prstGeom prst="rect">
            <a:avLst/>
          </a:prstGeom>
          <a:solidFill>
            <a:srgbClr val="FFE074"/>
          </a:solidFill>
        </p:spPr>
        <p:txBody>
          <a:bodyPr wrap="none" lIns="0" tIns="0" rIns="0" bIns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select	U.name, S1.species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from	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Users as U</a:t>
            </a:r>
            <a:r>
              <a:rPr lang="en-US" sz="1800">
                <a:latin typeface="Calibri"/>
                <a:cs typeface="Calibri"/>
              </a:rPr>
              <a:t>,</a:t>
            </a:r>
          </a:p>
          <a:p>
            <a:pPr>
              <a:tabLst>
                <a:tab pos="741363" algn="l"/>
              </a:tabLst>
            </a:pPr>
            <a:r>
              <a:rPr lang="en-US" sz="1800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‘Alice’ </a:t>
            </a:r>
            <a:r>
              <a:rPr lang="en-US" sz="1800">
                <a:latin typeface="Calibri"/>
                <a:cs typeface="Calibri"/>
              </a:rPr>
              <a:t>Sightings as S1,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	</a:t>
            </a:r>
            <a:r>
              <a:rPr lang="en-US" sz="1800" b="1">
                <a:solidFill>
                  <a:schemeClr val="accent6"/>
                </a:solidFill>
                <a:latin typeface="Calibri"/>
                <a:cs typeface="Calibri"/>
              </a:rPr>
              <a:t>BELIEF </a:t>
            </a:r>
            <a:r>
              <a:rPr lang="en-US" sz="1800">
                <a:solidFill>
                  <a:schemeClr val="accent6"/>
                </a:solidFill>
                <a:latin typeface="Calibri"/>
                <a:cs typeface="Calibri"/>
              </a:rPr>
              <a:t>U.uid not </a:t>
            </a:r>
            <a:r>
              <a:rPr lang="en-US" sz="1800">
                <a:latin typeface="Calibri"/>
                <a:cs typeface="Calibri"/>
              </a:rPr>
              <a:t>Sightings as S2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where	S1.sid = S2.sid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S1.uid = S2.uid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S1.species = S2.species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S1.date = ‘06-14-08’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S2.date = ‘06-14-08’</a:t>
            </a:r>
          </a:p>
          <a:p>
            <a:pPr>
              <a:tabLst>
                <a:tab pos="741363" algn="l"/>
              </a:tabLst>
            </a:pPr>
            <a:r>
              <a:rPr lang="en-US" sz="1800">
                <a:latin typeface="Calibri"/>
                <a:cs typeface="Calibri"/>
              </a:rPr>
              <a:t>and	S1.location = S2.location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1946156" y="4291708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6" name="Right Arrow 35"/>
          <p:cNvSpPr/>
          <p:nvPr/>
        </p:nvSpPr>
        <p:spPr bwMode="auto">
          <a:xfrm>
            <a:off x="1946156" y="2878447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9" name="Right Arrow 38"/>
          <p:cNvSpPr/>
          <p:nvPr/>
        </p:nvSpPr>
        <p:spPr bwMode="auto">
          <a:xfrm>
            <a:off x="1946156" y="1466063"/>
            <a:ext cx="301894" cy="301907"/>
          </a:xfrm>
          <a:prstGeom prst="rightArrow">
            <a:avLst>
              <a:gd name="adj1" fmla="val 50000"/>
              <a:gd name="adj2" fmla="val 6034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6" grpId="0" animBg="1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DOUBLED@AAJ7IHQ0FFSXY5L9" val="2674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RESIZE" val="Yes"/>
</p:tagLst>
</file>

<file path=ppt/theme/theme1.xml><?xml version="1.0" encoding="utf-8"?>
<a:theme xmlns:a="http://schemas.openxmlformats.org/drawingml/2006/main" name="WolfDesign3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676767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99CC99"/>
      </a:accent5>
      <a:accent6>
        <a:srgbClr val="6600FF"/>
      </a:accent6>
      <a:hlink>
        <a:srgbClr val="0000FF"/>
      </a:hlink>
      <a:folHlink>
        <a:srgbClr val="606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 wrap="square" lIns="0" tIns="0" rIns="0" bIns="0" rtlCol="0" anchor="ctr">
        <a:noAutofit/>
      </a:bodyPr>
      <a:lstStyle>
        <a:defPPr algn="ctr" defTabSz="2656912" eaLnBrk="0" hangingPunct="0">
          <a:spcAft>
            <a:spcPct val="20000"/>
          </a:spcAft>
          <a:tabLst>
            <a:tab pos="1790700" algn="l"/>
          </a:tabLst>
          <a:defRPr sz="140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574675" marR="0" indent="-574675" algn="ctr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33400" algn="r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FEFB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0000FE"/>
        </a:accent1>
        <a:accent2>
          <a:srgbClr val="6598FF"/>
        </a:accent2>
        <a:accent3>
          <a:srgbClr val="FFFFFF"/>
        </a:accent3>
        <a:accent4>
          <a:srgbClr val="000000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60606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65656"/>
        </a:accent6>
        <a:hlink>
          <a:srgbClr val="909090"/>
        </a:hlink>
        <a:folHlink>
          <a:srgbClr val="D0D0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CC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0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67569</TotalTime>
  <Words>3436</Words>
  <Application>Microsoft Macintosh PowerPoint</Application>
  <PresentationFormat>Letter Paper (8.5x11 in)</PresentationFormat>
  <Paragraphs>1080</Paragraphs>
  <Slides>34</Slides>
  <Notes>34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WolfDesign3</vt:lpstr>
      <vt:lpstr>Believe It or Not –  Adding belief annotations  to databases</vt:lpstr>
      <vt:lpstr>High-level overview</vt:lpstr>
      <vt:lpstr>Agenda</vt:lpstr>
      <vt:lpstr>Motivating application</vt:lpstr>
      <vt:lpstr>1. Distinct database instances</vt:lpstr>
      <vt:lpstr>1. Distinct database instances</vt:lpstr>
      <vt:lpstr>2. Open world assumption</vt:lpstr>
      <vt:lpstr>2. Open world assumption</vt:lpstr>
      <vt:lpstr>2. Open world assumption</vt:lpstr>
      <vt:lpstr>3. Higher-order beliefs</vt:lpstr>
      <vt:lpstr>3. Higher-order beliefs</vt:lpstr>
      <vt:lpstr>3. Higher-order beliefs</vt:lpstr>
      <vt:lpstr>3. Higher-order beliefs</vt:lpstr>
      <vt:lpstr>4. Message board assumption</vt:lpstr>
      <vt:lpstr>4. Message board assumption</vt:lpstr>
      <vt:lpstr>What we have seen so far</vt:lpstr>
      <vt:lpstr>Agenda</vt:lpstr>
      <vt:lpstr>Logic foundations: Belief statements</vt:lpstr>
      <vt:lpstr>Logic foundations: Entailment</vt:lpstr>
      <vt:lpstr>Logic foundations: Message board assumption</vt:lpstr>
      <vt:lpstr>“Semi-formal” problem statement</vt:lpstr>
      <vt:lpstr>Agenda</vt:lpstr>
      <vt:lpstr>Canonical Kripke structure</vt:lpstr>
      <vt:lpstr>Relational representation</vt:lpstr>
      <vt:lpstr>Example Translation of a Belief CQ (BCQ)</vt:lpstr>
      <vt:lpstr>Agenda</vt:lpstr>
      <vt:lpstr>Experiments</vt:lpstr>
      <vt:lpstr>Inspirations and related work (excerpt)</vt:lpstr>
      <vt:lpstr>Conclusions</vt:lpstr>
      <vt:lpstr>Slide 30</vt:lpstr>
      <vt:lpstr>Relative overhead of relational representation</vt:lpstr>
      <vt:lpstr>Query types and execution times</vt:lpstr>
      <vt:lpstr>Belief Conjunctive Queries (BCQ)</vt:lpstr>
      <vt:lpstr>Revisiting the semantics / the user</vt:lpstr>
    </vt:vector>
  </TitlesOfParts>
  <Manager/>
  <Company/>
  <LinksUpToDate>false</LinksUpToDate>
  <SharedDoc>false</SharedDoc>
  <HyperlinkBase>http://db.cs.washington.edu/beliefDB/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Believe It or Not –  Adding belief annotations to databases</dc:title>
  <dc:subject/>
  <dc:creator>Wolfgang Gatterbauer, Magda Balazinska, Nodira Khoussainova, Dan Suciu</dc:creator>
  <cp:keywords/>
  <dc:description/>
  <cp:lastModifiedBy>wolf</cp:lastModifiedBy>
  <cp:revision>949</cp:revision>
  <cp:lastPrinted>2009-10-29T21:20:03Z</cp:lastPrinted>
  <dcterms:created xsi:type="dcterms:W3CDTF">2009-10-29T21:29:17Z</dcterms:created>
  <dcterms:modified xsi:type="dcterms:W3CDTF">2009-10-29T21:32:22Z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/>
  </property>
  <property fmtid="{D5CDD505-2E9C-101B-9397-08002B2CF9AE}" pid="3" name="DocIDinTitle">
    <vt:bool>false</vt:bool>
  </property>
  <property fmtid="{D5CDD505-2E9C-101B-9397-08002B2CF9AE}" pid="4" name="DocIDinSlide">
    <vt:bool>true</vt:bool>
  </property>
  <property fmtid="{D5CDD505-2E9C-101B-9397-08002B2CF9AE}" pid="5" name="DocIDPosition">
    <vt:i4>0</vt:i4>
  </property>
</Properties>
</file>