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9" r:id="rId3"/>
    <p:sldId id="280" r:id="rId4"/>
    <p:sldId id="285" r:id="rId5"/>
    <p:sldId id="282" r:id="rId6"/>
    <p:sldId id="318" r:id="rId7"/>
    <p:sldId id="283" r:id="rId8"/>
    <p:sldId id="315" r:id="rId9"/>
    <p:sldId id="316" r:id="rId10"/>
    <p:sldId id="317" r:id="rId11"/>
    <p:sldId id="307" r:id="rId12"/>
    <p:sldId id="308" r:id="rId13"/>
    <p:sldId id="321" r:id="rId14"/>
    <p:sldId id="319" r:id="rId15"/>
    <p:sldId id="311" r:id="rId16"/>
    <p:sldId id="312" r:id="rId17"/>
    <p:sldId id="313" r:id="rId18"/>
    <p:sldId id="322" r:id="rId19"/>
    <p:sldId id="286" r:id="rId20"/>
    <p:sldId id="287" r:id="rId21"/>
    <p:sldId id="288" r:id="rId22"/>
    <p:sldId id="289" r:id="rId23"/>
    <p:sldId id="325" r:id="rId24"/>
    <p:sldId id="305" r:id="rId25"/>
    <p:sldId id="314" r:id="rId26"/>
    <p:sldId id="323" r:id="rId2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3642" autoAdjust="0"/>
  </p:normalViewPr>
  <p:slideViewPr>
    <p:cSldViewPr snapToGrid="0" snapToObjects="1">
      <p:cViewPr varScale="1">
        <p:scale>
          <a:sx n="85" d="100"/>
          <a:sy n="85" d="100"/>
        </p:scale>
        <p:origin x="-1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ACEC-5689-354C-BCBC-38898E165A2A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1044E-C7A7-9E49-A2C2-6C5BF702B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7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645B-C767-3048-AFE4-5C45D4BFA4C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3148F-9467-134C-86F8-C331340BE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148F-9467-134C-86F8-C331340BE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148F-9467-134C-86F8-C331340BE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148F-9467-134C-86F8-C331340BE3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148F-9467-134C-86F8-C331340BE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148F-9467-134C-86F8-C331340BE3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148F-9467-134C-86F8-C331340BE3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148F-9467-134C-86F8-C331340BE3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148F-9467-134C-86F8-C331340BE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148F-9467-134C-86F8-C331340BE3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27315" y="1797540"/>
            <a:ext cx="7489371" cy="18412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669" y="1797540"/>
            <a:ext cx="7168662" cy="1802912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669" y="3712309"/>
            <a:ext cx="7168662" cy="644769"/>
          </a:xfrm>
        </p:spPr>
        <p:txBody>
          <a:bodyPr anchor="t">
            <a:noAutofit/>
          </a:bodyPr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shingt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9" y="6114482"/>
            <a:ext cx="875471" cy="606993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838279" y="6343162"/>
            <a:ext cx="187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ADA7A">
                    <a:lumMod val="50000"/>
                  </a:srgbClr>
                </a:solidFill>
                <a:latin typeface="Gill Sans MT"/>
              </a:rPr>
              <a:t>University of Washington</a:t>
            </a:r>
          </a:p>
          <a:p>
            <a:pPr algn="l"/>
            <a:r>
              <a:rPr lang="en-US" dirty="0" smtClean="0">
                <a:solidFill>
                  <a:srgbClr val="FADA7A">
                    <a:lumMod val="50000"/>
                  </a:srgbClr>
                </a:solidFill>
                <a:latin typeface="Gill Sans MT"/>
              </a:rPr>
              <a:t>Database Group</a:t>
            </a:r>
            <a:endParaRPr lang="en-US" dirty="0">
              <a:solidFill>
                <a:srgbClr val="FADA7A">
                  <a:lumMod val="50000"/>
                </a:srgbClr>
              </a:solidFill>
              <a:latin typeface="Gill Sans M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987536" y="4445000"/>
            <a:ext cx="7168929" cy="566738"/>
          </a:xfrm>
        </p:spPr>
        <p:txBody>
          <a:bodyPr/>
          <a:lstStyle>
            <a:lvl1pPr marL="0" indent="0" algn="ctr">
              <a:buNone/>
              <a:defRPr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7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768" y="274638"/>
            <a:ext cx="0" cy="2554165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1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154" y="1134337"/>
            <a:ext cx="8608646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4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5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8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7366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71673" y="3472015"/>
            <a:ext cx="0" cy="2554165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1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59" y="4331714"/>
            <a:ext cx="8608646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4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2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0924"/>
            <a:ext cx="4038600" cy="489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0924"/>
            <a:ext cx="4038600" cy="489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9768" y="274638"/>
            <a:ext cx="0" cy="2554165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1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154" y="1134337"/>
            <a:ext cx="8608646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4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523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29768" y="274638"/>
            <a:ext cx="0" cy="2554165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1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154" y="1134337"/>
            <a:ext cx="8608646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4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6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37609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8285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21154"/>
            <a:ext cx="3008313" cy="4905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9768" y="274638"/>
            <a:ext cx="0" cy="2554165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1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154" y="1134337"/>
            <a:ext cx="3387359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4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22563" y="4507639"/>
            <a:ext cx="0" cy="1664561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1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0949" y="5367338"/>
            <a:ext cx="5907739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75000"/>
                    <a:alpha val="0"/>
                  </a:schemeClr>
                </a:gs>
                <a:gs pos="100000">
                  <a:schemeClr val="accent4">
                    <a:lumMod val="75000"/>
                    <a:alpha val="0"/>
                  </a:schemeClr>
                </a:gs>
                <a:gs pos="90000">
                  <a:schemeClr val="accent4">
                    <a:lumMod val="75000"/>
                  </a:schemeClr>
                </a:gs>
                <a:gs pos="4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3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5113"/>
            <a:ext cx="8229600" cy="751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0922"/>
            <a:ext cx="8229600" cy="4895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E5FE-D585-0D48-9FBC-043A58FD2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70000"/>
        <a:buFont typeface="Wingdings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70000"/>
        <a:buFont typeface="Wingdings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4">
            <a:lumMod val="60000"/>
            <a:lumOff val="40000"/>
          </a:schemeClr>
        </a:buClr>
        <a:buSzPct val="70000"/>
        <a:buFont typeface="Wingdings" charset="2"/>
        <a:buChar char="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70000"/>
        <a:buFont typeface="Wingdings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>
            <a:lumMod val="60000"/>
            <a:lumOff val="40000"/>
          </a:schemeClr>
        </a:buClr>
        <a:buSzPct val="70000"/>
        <a:buFont typeface="Wingdings" charset="2"/>
        <a:buChar char="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1.emf"/><Relationship Id="rId10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jpeg"/><Relationship Id="rId7" Type="http://schemas.openxmlformats.org/officeDocument/2006/relationships/image" Target="../media/image6.jpeg"/><Relationship Id="rId8" Type="http://schemas.microsoft.com/office/2007/relationships/hdphoto" Target="../media/hdphoto2.wdp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7669" y="1849929"/>
            <a:ext cx="7168662" cy="854392"/>
          </a:xfrm>
        </p:spPr>
        <p:txBody>
          <a:bodyPr>
            <a:normAutofit/>
          </a:bodyPr>
          <a:lstStyle/>
          <a:p>
            <a:r>
              <a:rPr lang="en-US" dirty="0" smtClean="0"/>
              <a:t>Tiresias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7669" y="2704322"/>
            <a:ext cx="7168662" cy="9168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Database Oracle for How-To Queries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89050" y="4444999"/>
            <a:ext cx="7168929" cy="15084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Alexandra Meliou</a:t>
            </a:r>
            <a:r>
              <a:rPr lang="en-US" sz="2100" baseline="30000" dirty="0" smtClean="0"/>
              <a:t>§</a:t>
            </a:r>
            <a:r>
              <a:rPr lang="en-US" sz="2100" baseline="30000" dirty="0">
                <a:latin typeface="Zapf Dingbats"/>
                <a:ea typeface="Zapf Dingbats"/>
                <a:cs typeface="Zapf Dingbats"/>
                <a:sym typeface="Zapf Dingbats"/>
              </a:rPr>
              <a:t>✜</a:t>
            </a:r>
            <a:endParaRPr lang="en-US" sz="2100" baseline="30000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Suciu</a:t>
            </a:r>
            <a:r>
              <a:rPr lang="en-US" sz="2100" baseline="30000" dirty="0" smtClean="0">
                <a:latin typeface="Zapf Dingbats"/>
                <a:ea typeface="Zapf Dingbats"/>
                <a:cs typeface="Zapf Dingbats"/>
                <a:sym typeface="Zapf Dingbats"/>
              </a:rPr>
              <a:t>✜</a:t>
            </a:r>
            <a:endParaRPr lang="en-US" sz="2100" baseline="30000" dirty="0" smtClean="0"/>
          </a:p>
          <a:p>
            <a:r>
              <a:rPr lang="en-US" sz="2100" baseline="30000" dirty="0" smtClean="0"/>
              <a:t>§</a:t>
            </a:r>
            <a:r>
              <a:rPr lang="en-US" sz="2100" dirty="0" smtClean="0"/>
              <a:t>University of Massachusetts Amherst</a:t>
            </a:r>
          </a:p>
          <a:p>
            <a:r>
              <a:rPr lang="en-US" sz="2100" baseline="30000" dirty="0">
                <a:latin typeface="Zapf Dingbats"/>
                <a:ea typeface="Zapf Dingbats"/>
                <a:cs typeface="Zapf Dingbats"/>
                <a:sym typeface="Zapf Dingbats"/>
              </a:rPr>
              <a:t>✜</a:t>
            </a:r>
            <a:r>
              <a:rPr lang="en-US" sz="2100" dirty="0" smtClean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154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p-Down Arrow 20"/>
          <p:cNvSpPr/>
          <p:nvPr/>
        </p:nvSpPr>
        <p:spPr>
          <a:xfrm>
            <a:off x="3306194" y="3464929"/>
            <a:ext cx="505094" cy="2260173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3200" y="1527942"/>
            <a:ext cx="143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pic>
        <p:nvPicPr>
          <p:cNvPr id="7" name="Picture 6" descr="Screen shot 2012-05-23 at 10.3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4" y="857425"/>
            <a:ext cx="2158046" cy="1191452"/>
          </a:xfrm>
          <a:prstGeom prst="rect">
            <a:avLst/>
          </a:prstGeom>
        </p:spPr>
      </p:pic>
      <p:pic>
        <p:nvPicPr>
          <p:cNvPr id="6" name="Picture 5" descr="Screen shot 2012-05-23 at 10.2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0" y="1614523"/>
            <a:ext cx="1371543" cy="8376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49852" y="5704688"/>
            <a:ext cx="164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MathProg</a:t>
            </a:r>
            <a:endParaRPr lang="en-US" sz="2800" dirty="0"/>
          </a:p>
          <a:p>
            <a:r>
              <a:rPr lang="en-US" sz="2800" dirty="0" smtClean="0"/>
              <a:t>or AMPL</a:t>
            </a:r>
            <a:endParaRPr lang="en-US" sz="2800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" y="2886481"/>
            <a:ext cx="3054268" cy="698006"/>
          </a:xfrm>
          <a:prstGeom prst="rect">
            <a:avLst/>
          </a:prstGeom>
        </p:spPr>
      </p:pic>
      <p:pic>
        <p:nvPicPr>
          <p:cNvPr id="17" name="Picture 16" descr="TiQL_ex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229"/>
          <a:stretch/>
        </p:blipFill>
        <p:spPr>
          <a:xfrm>
            <a:off x="0" y="4348943"/>
            <a:ext cx="2971934" cy="250905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034821" y="1614524"/>
            <a:ext cx="0" cy="4431772"/>
          </a:xfrm>
          <a:prstGeom prst="line">
            <a:avLst/>
          </a:prstGeom>
          <a:ln w="38100" cmpd="sng">
            <a:solidFill>
              <a:schemeClr val="tx2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19790" y="1527942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19790" y="3080254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19790" y="5931265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9852" y="2910931"/>
            <a:ext cx="83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TiQL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149852" y="1348450"/>
            <a:ext cx="216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Visualizations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265517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655174"/>
            <a:ext cx="9144000" cy="0"/>
          </a:xfrm>
          <a:prstGeom prst="line">
            <a:avLst/>
          </a:prstGeom>
          <a:ln w="38100" cmpd="sng">
            <a:solidFill>
              <a:schemeClr val="tx2">
                <a:alpha val="75000"/>
              </a:schemeClr>
            </a:solidFill>
            <a:prstDash val="dash"/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46097" y="2910931"/>
            <a:ext cx="3259832" cy="523220"/>
          </a:xfrm>
          <a:prstGeom prst="rect">
            <a:avLst/>
          </a:prstGeom>
          <a:noFill/>
          <a:ln w="190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Language semantics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46096" y="3687075"/>
            <a:ext cx="3294409" cy="1815882"/>
          </a:xfrm>
          <a:prstGeom prst="rect">
            <a:avLst/>
          </a:prstGeom>
          <a:noFill/>
          <a:ln w="190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Evaluation of a </a:t>
            </a:r>
            <a:r>
              <a:rPr lang="en-US" sz="2800" dirty="0" err="1" smtClean="0"/>
              <a:t>TiQL</a:t>
            </a:r>
            <a:r>
              <a:rPr lang="en-US" sz="2800" dirty="0" smtClean="0"/>
              <a:t> program: Translation from </a:t>
            </a:r>
            <a:r>
              <a:rPr lang="en-US" sz="2800" dirty="0" err="1" smtClean="0"/>
              <a:t>TiQL</a:t>
            </a:r>
            <a:r>
              <a:rPr lang="en-US" sz="2800" dirty="0" smtClean="0"/>
              <a:t> to linear constraints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6096" y="5704688"/>
            <a:ext cx="3294409" cy="954107"/>
          </a:xfrm>
          <a:prstGeom prst="rect">
            <a:avLst/>
          </a:prstGeom>
          <a:noFill/>
          <a:ln w="190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Performance optimizations</a:t>
            </a:r>
            <a:endParaRPr lang="en-US" sz="2800" dirty="0"/>
          </a:p>
        </p:txBody>
      </p:sp>
      <p:cxnSp>
        <p:nvCxnSpPr>
          <p:cNvPr id="23" name="Straight Connector 22"/>
          <p:cNvCxnSpPr>
            <a:stCxn id="19" idx="1"/>
            <a:endCxn id="21" idx="6"/>
          </p:cNvCxnSpPr>
          <p:nvPr/>
        </p:nvCxnSpPr>
        <p:spPr>
          <a:xfrm flipH="1">
            <a:off x="3685015" y="4595016"/>
            <a:ext cx="1761081" cy="0"/>
          </a:xfrm>
          <a:prstGeom prst="line">
            <a:avLst/>
          </a:prstGeom>
          <a:ln w="19050" cmpd="sng">
            <a:solidFill>
              <a:schemeClr val="tx2"/>
            </a:solidFill>
            <a:headEnd type="oval"/>
            <a:tailEnd type="oval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1"/>
            <a:endCxn id="14" idx="3"/>
          </p:cNvCxnSpPr>
          <p:nvPr/>
        </p:nvCxnSpPr>
        <p:spPr>
          <a:xfrm flipH="1">
            <a:off x="3984460" y="3172541"/>
            <a:ext cx="1461637" cy="0"/>
          </a:xfrm>
          <a:prstGeom prst="line">
            <a:avLst/>
          </a:prstGeom>
          <a:ln w="19050" cmpd="sng">
            <a:solidFill>
              <a:schemeClr val="tx2"/>
            </a:solidFill>
            <a:headEnd type="oval"/>
            <a:tailEnd type="oval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1"/>
            <a:endCxn id="15" idx="3"/>
          </p:cNvCxnSpPr>
          <p:nvPr/>
        </p:nvCxnSpPr>
        <p:spPr>
          <a:xfrm flipH="1">
            <a:off x="4791497" y="6181742"/>
            <a:ext cx="654599" cy="0"/>
          </a:xfrm>
          <a:prstGeom prst="line">
            <a:avLst/>
          </a:prstGeom>
          <a:ln w="19050" cmpd="sng">
            <a:solidFill>
              <a:schemeClr val="tx2"/>
            </a:solidFill>
            <a:headEnd type="oval"/>
            <a:tailEnd type="oval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0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Tiresias</a:t>
            </a:r>
            <a:r>
              <a:rPr lang="en-US" dirty="0" smtClean="0"/>
              <a:t>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Datalog</a:t>
            </a:r>
            <a:r>
              <a:rPr lang="en-US" dirty="0" smtClean="0"/>
              <a:t>-like notation: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TiQL</a:t>
            </a:r>
            <a:r>
              <a:rPr lang="en-US" dirty="0" smtClean="0"/>
              <a:t> semantics:</a:t>
            </a:r>
          </a:p>
          <a:p>
            <a:pPr marL="457200" lvl="1" indent="0">
              <a:buNone/>
            </a:pPr>
            <a:r>
              <a:rPr lang="en-US" dirty="0" smtClean="0"/>
              <a:t>Mapping from EDBs (Extensional Database) to possible worlds over </a:t>
            </a:r>
            <a:r>
              <a:rPr lang="en-US" dirty="0" smtClean="0">
                <a:solidFill>
                  <a:srgbClr val="008000"/>
                </a:solidFill>
              </a:rPr>
              <a:t>HDBs (Hypothetical Database)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241" y="3128418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head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5900" y="3128418"/>
            <a:ext cx="432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</a:t>
            </a:r>
            <a:r>
              <a:rPr lang="en-US" sz="2400" dirty="0" smtClean="0">
                <a:solidFill>
                  <a:srgbClr val="008000"/>
                </a:solidFill>
              </a:rPr>
              <a:t>ody: conjunction of predicates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5068161" y="-396562"/>
            <a:ext cx="793718" cy="6299249"/>
          </a:xfrm>
          <a:prstGeom prst="leftBrace">
            <a:avLst>
              <a:gd name="adj1" fmla="val 15606"/>
              <a:gd name="adj2" fmla="val 50000"/>
            </a:avLst>
          </a:prstGeom>
          <a:ln w="12700" cmpd="sng">
            <a:solidFill>
              <a:srgbClr val="008000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776699" y="2228962"/>
            <a:ext cx="793718" cy="1048201"/>
          </a:xfrm>
          <a:prstGeom prst="leftBrace">
            <a:avLst>
              <a:gd name="adj1" fmla="val 7561"/>
              <a:gd name="adj2" fmla="val 50000"/>
            </a:avLst>
          </a:prstGeom>
          <a:ln w="12700" cmpd="sng">
            <a:solidFill>
              <a:srgbClr val="008000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1279" y="5891213"/>
            <a:ext cx="73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HDB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1944472" y="6122046"/>
            <a:ext cx="1116228" cy="4117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2" y="1886303"/>
            <a:ext cx="7797800" cy="4699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882978"/>
            <a:ext cx="28956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TiQL</a:t>
            </a:r>
            <a:r>
              <a:rPr lang="en-US" dirty="0" smtClean="0"/>
              <a:t> Rules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92486" y="3100315"/>
            <a:ext cx="7633937" cy="584776"/>
            <a:chOff x="792486" y="3222411"/>
            <a:chExt cx="7633937" cy="584776"/>
          </a:xfrm>
        </p:grpSpPr>
        <p:sp>
          <p:nvSpPr>
            <p:cNvPr id="11" name="TextBox 10"/>
            <p:cNvSpPr txBox="1"/>
            <p:nvPr/>
          </p:nvSpPr>
          <p:spPr>
            <a:xfrm>
              <a:off x="792486" y="3222411"/>
              <a:ext cx="7633937" cy="5847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Reduction Rule</a:t>
              </a:r>
              <a:endParaRPr lang="en-US" sz="3200" dirty="0"/>
            </a:p>
          </p:txBody>
        </p: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20" y="3300794"/>
              <a:ext cx="2753155" cy="42801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92486" y="4851303"/>
            <a:ext cx="7633937" cy="584776"/>
            <a:chOff x="792486" y="4784829"/>
            <a:chExt cx="7633937" cy="584776"/>
          </a:xfrm>
        </p:grpSpPr>
        <p:sp>
          <p:nvSpPr>
            <p:cNvPr id="12" name="TextBox 11"/>
            <p:cNvSpPr txBox="1"/>
            <p:nvPr/>
          </p:nvSpPr>
          <p:spPr>
            <a:xfrm>
              <a:off x="792486" y="4784829"/>
              <a:ext cx="7633937" cy="5847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Constraint Rule</a:t>
              </a:r>
              <a:endParaRPr lang="en-US" sz="3200" dirty="0"/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2803" y="4880563"/>
              <a:ext cx="4511472" cy="39330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792486" y="1349327"/>
            <a:ext cx="7633937" cy="584776"/>
            <a:chOff x="792486" y="1349327"/>
            <a:chExt cx="7633937" cy="584776"/>
          </a:xfrm>
        </p:grpSpPr>
        <p:sp>
          <p:nvSpPr>
            <p:cNvPr id="10" name="TextBox 9"/>
            <p:cNvSpPr txBox="1"/>
            <p:nvPr/>
          </p:nvSpPr>
          <p:spPr>
            <a:xfrm>
              <a:off x="792486" y="1349327"/>
              <a:ext cx="7633937" cy="5847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Deduction Rule</a:t>
              </a:r>
              <a:endParaRPr lang="en-US" sz="3200" dirty="0"/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0738" y="1427710"/>
              <a:ext cx="2903537" cy="42801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792486" y="1958524"/>
            <a:ext cx="789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Semantics: </a:t>
            </a:r>
          </a:p>
          <a:p>
            <a:r>
              <a:rPr lang="en-US" dirty="0" smtClean="0"/>
              <a:t>Similar to repair-key semantics [</a:t>
            </a:r>
            <a:r>
              <a:rPr lang="en-US" dirty="0" err="1" smtClean="0"/>
              <a:t>Antonova</a:t>
            </a:r>
            <a:r>
              <a:rPr lang="en-US" dirty="0" smtClean="0"/>
              <a:t> et al. SIGMOD’07], [Koch ICDT’09]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6" y="3706779"/>
            <a:ext cx="76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Semantics: </a:t>
            </a:r>
          </a:p>
          <a:p>
            <a:r>
              <a:rPr lang="en-US" dirty="0" smtClean="0"/>
              <a:t>Takes a subset of tuples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2486" y="5455034"/>
            <a:ext cx="76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Semantics: </a:t>
            </a:r>
          </a:p>
          <a:p>
            <a:r>
              <a:rPr lang="en-US" dirty="0" smtClean="0"/>
              <a:t>The head predicate needs to hold for all tuples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p-Down Arrow 20"/>
          <p:cNvSpPr/>
          <p:nvPr/>
        </p:nvSpPr>
        <p:spPr>
          <a:xfrm>
            <a:off x="3306194" y="3464929"/>
            <a:ext cx="505094" cy="2260173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3200" y="1527942"/>
            <a:ext cx="143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pic>
        <p:nvPicPr>
          <p:cNvPr id="7" name="Picture 6" descr="Screen shot 2012-05-23 at 10.3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4" y="857425"/>
            <a:ext cx="2158046" cy="1191452"/>
          </a:xfrm>
          <a:prstGeom prst="rect">
            <a:avLst/>
          </a:prstGeom>
        </p:spPr>
      </p:pic>
      <p:pic>
        <p:nvPicPr>
          <p:cNvPr id="6" name="Picture 5" descr="Screen shot 2012-05-23 at 10.2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0" y="1614523"/>
            <a:ext cx="1371543" cy="8376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49852" y="5704688"/>
            <a:ext cx="164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MathProg</a:t>
            </a:r>
            <a:endParaRPr lang="en-US" sz="2800" dirty="0"/>
          </a:p>
          <a:p>
            <a:r>
              <a:rPr lang="en-US" sz="2800" dirty="0" smtClean="0"/>
              <a:t>or AMPL</a:t>
            </a:r>
            <a:endParaRPr lang="en-US" sz="2800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" y="2886481"/>
            <a:ext cx="3054268" cy="698006"/>
          </a:xfrm>
          <a:prstGeom prst="rect">
            <a:avLst/>
          </a:prstGeom>
        </p:spPr>
      </p:pic>
      <p:pic>
        <p:nvPicPr>
          <p:cNvPr id="17" name="Picture 16" descr="TiQL_ex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229"/>
          <a:stretch/>
        </p:blipFill>
        <p:spPr>
          <a:xfrm>
            <a:off x="0" y="4348943"/>
            <a:ext cx="2971934" cy="250905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034821" y="1614524"/>
            <a:ext cx="0" cy="4431772"/>
          </a:xfrm>
          <a:prstGeom prst="line">
            <a:avLst/>
          </a:prstGeom>
          <a:ln w="38100" cmpd="sng">
            <a:solidFill>
              <a:schemeClr val="tx2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19790" y="1527942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19790" y="3080254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19790" y="5931265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9852" y="2910931"/>
            <a:ext cx="83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TiQL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149852" y="1348450"/>
            <a:ext cx="216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Visualizations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265517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655174"/>
            <a:ext cx="9144000" cy="0"/>
          </a:xfrm>
          <a:prstGeom prst="line">
            <a:avLst/>
          </a:prstGeom>
          <a:ln w="38100" cmpd="sng">
            <a:solidFill>
              <a:schemeClr val="tx2">
                <a:alpha val="75000"/>
              </a:schemeClr>
            </a:solidFill>
            <a:prstDash val="dash"/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46097" y="2910931"/>
            <a:ext cx="3259832" cy="523220"/>
          </a:xfrm>
          <a:prstGeom prst="rect">
            <a:avLst/>
          </a:prstGeom>
          <a:noFill/>
          <a:ln w="190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Language semantics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46096" y="3687075"/>
            <a:ext cx="3294409" cy="1815882"/>
          </a:xfrm>
          <a:prstGeom prst="rect">
            <a:avLst/>
          </a:prstGeom>
          <a:noFill/>
          <a:ln w="190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Evaluation of a </a:t>
            </a:r>
            <a:r>
              <a:rPr lang="en-US" sz="2800" dirty="0" err="1" smtClean="0"/>
              <a:t>TiQL</a:t>
            </a:r>
            <a:r>
              <a:rPr lang="en-US" sz="2800" dirty="0" smtClean="0"/>
              <a:t> program: Translation from </a:t>
            </a:r>
            <a:r>
              <a:rPr lang="en-US" sz="2800" dirty="0" err="1" smtClean="0"/>
              <a:t>TiQL</a:t>
            </a:r>
            <a:r>
              <a:rPr lang="en-US" sz="2800" dirty="0" smtClean="0"/>
              <a:t> to linear constraints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6096" y="5704688"/>
            <a:ext cx="3294409" cy="954107"/>
          </a:xfrm>
          <a:prstGeom prst="rect">
            <a:avLst/>
          </a:prstGeom>
          <a:noFill/>
          <a:ln w="190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Performance optimizations</a:t>
            </a:r>
            <a:endParaRPr lang="en-US" sz="2800" dirty="0"/>
          </a:p>
        </p:txBody>
      </p:sp>
      <p:cxnSp>
        <p:nvCxnSpPr>
          <p:cNvPr id="23" name="Straight Connector 22"/>
          <p:cNvCxnSpPr>
            <a:stCxn id="19" idx="1"/>
            <a:endCxn id="21" idx="6"/>
          </p:cNvCxnSpPr>
          <p:nvPr/>
        </p:nvCxnSpPr>
        <p:spPr>
          <a:xfrm flipH="1">
            <a:off x="3685015" y="4595016"/>
            <a:ext cx="1761081" cy="0"/>
          </a:xfrm>
          <a:prstGeom prst="line">
            <a:avLst/>
          </a:prstGeom>
          <a:ln w="19050" cmpd="sng">
            <a:solidFill>
              <a:schemeClr val="tx2"/>
            </a:solidFill>
            <a:headEnd type="oval"/>
            <a:tailEnd type="oval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1"/>
            <a:endCxn id="14" idx="3"/>
          </p:cNvCxnSpPr>
          <p:nvPr/>
        </p:nvCxnSpPr>
        <p:spPr>
          <a:xfrm flipH="1">
            <a:off x="3984460" y="3172541"/>
            <a:ext cx="1461637" cy="0"/>
          </a:xfrm>
          <a:prstGeom prst="line">
            <a:avLst/>
          </a:prstGeom>
          <a:ln w="19050" cmpd="sng">
            <a:solidFill>
              <a:schemeClr val="tx2"/>
            </a:solidFill>
            <a:headEnd type="oval"/>
            <a:tailEnd type="oval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1"/>
            <a:endCxn id="15" idx="3"/>
          </p:cNvCxnSpPr>
          <p:nvPr/>
        </p:nvCxnSpPr>
        <p:spPr>
          <a:xfrm flipH="1">
            <a:off x="4791497" y="6181742"/>
            <a:ext cx="654599" cy="0"/>
          </a:xfrm>
          <a:prstGeom prst="line">
            <a:avLst/>
          </a:prstGeom>
          <a:ln w="19050" cmpd="sng">
            <a:solidFill>
              <a:schemeClr val="tx2"/>
            </a:solidFill>
            <a:headEnd type="oval"/>
            <a:tailEnd type="oval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9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a </a:t>
            </a:r>
            <a:r>
              <a:rPr lang="en-US" dirty="0" err="1" smtClean="0"/>
              <a:t>TiQL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4918" y="5539066"/>
            <a:ext cx="35632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Mixed Integer Program</a:t>
            </a:r>
          </a:p>
          <a:p>
            <a:pPr algn="ctr"/>
            <a:r>
              <a:rPr lang="en-US" sz="2800" dirty="0" smtClean="0"/>
              <a:t>(MIP)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172703"/>
            <a:ext cx="5007643" cy="1806668"/>
            <a:chOff x="2583194" y="1108253"/>
            <a:chExt cx="5007643" cy="1806668"/>
          </a:xfrm>
        </p:grpSpPr>
        <p:sp>
          <p:nvSpPr>
            <p:cNvPr id="9" name="Rectangle 8"/>
            <p:cNvSpPr/>
            <p:nvPr/>
          </p:nvSpPr>
          <p:spPr>
            <a:xfrm>
              <a:off x="2583194" y="1172703"/>
              <a:ext cx="5007643" cy="17422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83194" y="1108253"/>
              <a:ext cx="834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TiQL</a:t>
              </a:r>
              <a:endParaRPr lang="en-US" sz="2800" dirty="0"/>
            </a:p>
          </p:txBody>
        </p: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536" y="1695923"/>
              <a:ext cx="4650451" cy="10627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841699" y="1877814"/>
            <a:ext cx="1645110" cy="945348"/>
            <a:chOff x="7097218" y="2454306"/>
            <a:chExt cx="1645110" cy="945348"/>
          </a:xfrm>
        </p:grpSpPr>
        <p:sp>
          <p:nvSpPr>
            <p:cNvPr id="7" name="Can 6"/>
            <p:cNvSpPr/>
            <p:nvPr/>
          </p:nvSpPr>
          <p:spPr>
            <a:xfrm>
              <a:off x="7152747" y="2454306"/>
              <a:ext cx="1534053" cy="945348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7218" y="2799880"/>
              <a:ext cx="1645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DB</a:t>
              </a:r>
              <a:endParaRPr lang="en-US" sz="2400" dirty="0"/>
            </a:p>
          </p:txBody>
        </p:sp>
      </p:grpSp>
      <p:sp>
        <p:nvSpPr>
          <p:cNvPr id="12" name="Left Brace 11"/>
          <p:cNvSpPr/>
          <p:nvPr/>
        </p:nvSpPr>
        <p:spPr>
          <a:xfrm rot="16200000">
            <a:off x="3733678" y="-270186"/>
            <a:ext cx="793718" cy="7613307"/>
          </a:xfrm>
          <a:prstGeom prst="leftBrace">
            <a:avLst>
              <a:gd name="adj1" fmla="val 15606"/>
              <a:gd name="adj2" fmla="val 34078"/>
            </a:avLst>
          </a:prstGeom>
          <a:ln w="12700" cmpd="sng">
            <a:solidFill>
              <a:srgbClr val="008000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QL_ex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229"/>
          <a:stretch/>
        </p:blipFill>
        <p:spPr>
          <a:xfrm>
            <a:off x="4758163" y="4348943"/>
            <a:ext cx="2971934" cy="250905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2" idx="1"/>
          </p:cNvCxnSpPr>
          <p:nvPr/>
        </p:nvCxnSpPr>
        <p:spPr>
          <a:xfrm>
            <a:off x="2918347" y="3933327"/>
            <a:ext cx="0" cy="1405884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1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7" y="2129319"/>
            <a:ext cx="2322177" cy="1562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a </a:t>
            </a:r>
            <a:r>
              <a:rPr lang="en-US" dirty="0" err="1" smtClean="0"/>
              <a:t>TiQL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7" y="1449052"/>
            <a:ext cx="7943850" cy="215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384" y="2129319"/>
            <a:ext cx="2527253" cy="103744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75" y="2129319"/>
            <a:ext cx="1314895" cy="156219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5238170" y="2785048"/>
            <a:ext cx="797214" cy="0"/>
          </a:xfrm>
          <a:prstGeom prst="line">
            <a:avLst/>
          </a:prstGeom>
          <a:ln w="12700" cmpd="sng">
            <a:solidFill>
              <a:schemeClr val="tx2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40964" y="2764285"/>
            <a:ext cx="982311" cy="0"/>
          </a:xfrm>
          <a:prstGeom prst="line">
            <a:avLst/>
          </a:prstGeom>
          <a:ln w="12700" cmpd="sng">
            <a:solidFill>
              <a:schemeClr val="tx2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238170" y="2785048"/>
            <a:ext cx="797214" cy="247078"/>
          </a:xfrm>
          <a:prstGeom prst="line">
            <a:avLst/>
          </a:prstGeom>
          <a:ln w="12700" cmpd="sng">
            <a:solidFill>
              <a:schemeClr val="tx2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40964" y="3026141"/>
            <a:ext cx="982311" cy="0"/>
          </a:xfrm>
          <a:prstGeom prst="line">
            <a:avLst/>
          </a:prstGeom>
          <a:ln w="12700" cmpd="sng">
            <a:solidFill>
              <a:schemeClr val="tx2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238170" y="3011363"/>
            <a:ext cx="797214" cy="278745"/>
          </a:xfrm>
          <a:prstGeom prst="line">
            <a:avLst/>
          </a:prstGeom>
          <a:ln w="12700" cmpd="sng">
            <a:solidFill>
              <a:schemeClr val="tx2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238170" y="3011363"/>
            <a:ext cx="797214" cy="538491"/>
          </a:xfrm>
          <a:prstGeom prst="line">
            <a:avLst/>
          </a:prstGeom>
          <a:ln w="12700" cmpd="sng">
            <a:solidFill>
              <a:schemeClr val="tx2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940964" y="3287997"/>
            <a:ext cx="982311" cy="0"/>
          </a:xfrm>
          <a:prstGeom prst="line">
            <a:avLst/>
          </a:prstGeom>
          <a:ln w="12700" cmpd="sng">
            <a:solidFill>
              <a:schemeClr val="tx2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940964" y="3549854"/>
            <a:ext cx="982311" cy="0"/>
          </a:xfrm>
          <a:prstGeom prst="line">
            <a:avLst/>
          </a:prstGeom>
          <a:ln w="12700" cmpd="sng">
            <a:solidFill>
              <a:schemeClr val="tx2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519791" y="3881751"/>
            <a:ext cx="6104418" cy="2799478"/>
            <a:chOff x="1717319" y="3881751"/>
            <a:chExt cx="6104418" cy="2799478"/>
          </a:xfrm>
        </p:grpSpPr>
        <p:sp>
          <p:nvSpPr>
            <p:cNvPr id="35" name="Rectangle 34"/>
            <p:cNvSpPr/>
            <p:nvPr/>
          </p:nvSpPr>
          <p:spPr>
            <a:xfrm>
              <a:off x="1717319" y="3881751"/>
              <a:ext cx="6104418" cy="27994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156" y="5561982"/>
              <a:ext cx="2322576" cy="81441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156" y="4490989"/>
              <a:ext cx="2322576" cy="81441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580" y="4490989"/>
              <a:ext cx="2322576" cy="81441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580" y="5561982"/>
              <a:ext cx="2322576" cy="814410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36" name="TextBox 35"/>
            <p:cNvSpPr txBox="1"/>
            <p:nvPr/>
          </p:nvSpPr>
          <p:spPr>
            <a:xfrm>
              <a:off x="1805838" y="3910613"/>
              <a:ext cx="211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  <a:r>
                <a:rPr lang="en-US" sz="2400" dirty="0" smtClean="0"/>
                <a:t>ossible worlds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96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6" y="1562629"/>
            <a:ext cx="2322177" cy="156219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4" y="2142105"/>
            <a:ext cx="205995" cy="14805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45" y="2398326"/>
            <a:ext cx="212432" cy="14805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45" y="2654547"/>
            <a:ext cx="212432" cy="148059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45" y="2910767"/>
            <a:ext cx="212432" cy="14805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068165" y="3934802"/>
            <a:ext cx="3176925" cy="1198195"/>
            <a:chOff x="1513836" y="5323903"/>
            <a:chExt cx="3176925" cy="1198195"/>
          </a:xfrm>
        </p:grpSpPr>
        <p:sp>
          <p:nvSpPr>
            <p:cNvPr id="18" name="Rectangle 17"/>
            <p:cNvSpPr/>
            <p:nvPr/>
          </p:nvSpPr>
          <p:spPr>
            <a:xfrm>
              <a:off x="1513836" y="5323903"/>
              <a:ext cx="3176925" cy="11981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763" y="5491698"/>
              <a:ext cx="2253070" cy="862604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233264" y="3762868"/>
            <a:ext cx="1939562" cy="1378245"/>
            <a:chOff x="3317927" y="3514525"/>
            <a:chExt cx="1939562" cy="1378245"/>
          </a:xfrm>
        </p:grpSpPr>
        <p:sp>
          <p:nvSpPr>
            <p:cNvPr id="22" name="Rectangle 21"/>
            <p:cNvSpPr/>
            <p:nvPr/>
          </p:nvSpPr>
          <p:spPr>
            <a:xfrm>
              <a:off x="3317927" y="3514525"/>
              <a:ext cx="1939562" cy="13782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778" y="4117270"/>
              <a:ext cx="1165860" cy="550545"/>
            </a:xfrm>
            <a:prstGeom prst="rect">
              <a:avLst/>
            </a:prstGeom>
          </p:spPr>
        </p:pic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22" y="3686459"/>
              <a:ext cx="1528572" cy="239649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317927" y="4011345"/>
              <a:ext cx="1939562" cy="0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none"/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409007" y="1562629"/>
            <a:ext cx="2989980" cy="1496197"/>
            <a:chOff x="5409007" y="1562629"/>
            <a:chExt cx="2989980" cy="1496197"/>
          </a:xfrm>
        </p:grpSpPr>
        <p:sp>
          <p:nvSpPr>
            <p:cNvPr id="3" name="Rectangle 2"/>
            <p:cNvSpPr/>
            <p:nvPr/>
          </p:nvSpPr>
          <p:spPr>
            <a:xfrm>
              <a:off x="5409007" y="1562629"/>
              <a:ext cx="2989980" cy="14961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" name="Picture 1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943" y="2082450"/>
              <a:ext cx="2322576" cy="814410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7" name="TextBox 6"/>
            <p:cNvSpPr txBox="1"/>
            <p:nvPr/>
          </p:nvSpPr>
          <p:spPr>
            <a:xfrm>
              <a:off x="5409007" y="1562629"/>
              <a:ext cx="2836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a possible world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346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Provenance Constraints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TiQL</a:t>
            </a:r>
            <a:r>
              <a:rPr lang="en-US" dirty="0" smtClean="0"/>
              <a:t> rule specifies transformations</a:t>
            </a:r>
          </a:p>
          <a:p>
            <a:r>
              <a:rPr lang="en-US" dirty="0" smtClean="0"/>
              <a:t>Transformations define provenance</a:t>
            </a:r>
          </a:p>
          <a:p>
            <a:pPr lvl="1"/>
            <a:r>
              <a:rPr lang="en-US" dirty="0" smtClean="0"/>
              <a:t>Boolean semantics for queries without aggregates</a:t>
            </a:r>
          </a:p>
          <a:p>
            <a:pPr lvl="1"/>
            <a:r>
              <a:rPr lang="en-US" dirty="0" smtClean="0"/>
              <a:t>Semi-module provenance for queries with aggregates [</a:t>
            </a:r>
            <a:r>
              <a:rPr lang="en-US" dirty="0" err="1" smtClean="0"/>
              <a:t>Amsterdamer</a:t>
            </a:r>
            <a:r>
              <a:rPr lang="en-US" dirty="0" smtClean="0"/>
              <a:t> et al. PODS’11]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41862" y="3840043"/>
            <a:ext cx="4344938" cy="727855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10887" y="4384994"/>
            <a:ext cx="3530975" cy="2192955"/>
            <a:chOff x="446603" y="4528520"/>
            <a:chExt cx="3530975" cy="2192955"/>
          </a:xfrm>
        </p:grpSpPr>
        <p:sp>
          <p:nvSpPr>
            <p:cNvPr id="43" name="Rectangle 42"/>
            <p:cNvSpPr/>
            <p:nvPr/>
          </p:nvSpPr>
          <p:spPr>
            <a:xfrm>
              <a:off x="457200" y="4528520"/>
              <a:ext cx="3520378" cy="21929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94" y="5033360"/>
              <a:ext cx="3048203" cy="251985"/>
            </a:xfrm>
            <a:prstGeom prst="rect">
              <a:avLst/>
            </a:prstGeom>
          </p:spPr>
        </p:pic>
        <p:pic>
          <p:nvPicPr>
            <p:cNvPr id="40" name="Picture 3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94" y="5640202"/>
              <a:ext cx="1259924" cy="103232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551359" y="4528520"/>
              <a:ext cx="1329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Disjunction:</a:t>
              </a:r>
              <a:endParaRPr lang="en-US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46603" y="5438813"/>
              <a:ext cx="3530975" cy="0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none"/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930860" y="4384994"/>
            <a:ext cx="3530975" cy="2192955"/>
            <a:chOff x="4566576" y="4528520"/>
            <a:chExt cx="3530975" cy="2192955"/>
          </a:xfrm>
        </p:grpSpPr>
        <p:sp>
          <p:nvSpPr>
            <p:cNvPr id="44" name="Rectangle 43"/>
            <p:cNvSpPr/>
            <p:nvPr/>
          </p:nvSpPr>
          <p:spPr>
            <a:xfrm>
              <a:off x="4566576" y="4528520"/>
              <a:ext cx="3520378" cy="21929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845" y="5033360"/>
              <a:ext cx="3048203" cy="251985"/>
            </a:xfrm>
            <a:prstGeom prst="rect">
              <a:avLst/>
            </a:prstGeom>
          </p:spPr>
        </p:pic>
        <p:pic>
          <p:nvPicPr>
            <p:cNvPr id="39" name="Picture 3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845" y="5640202"/>
              <a:ext cx="2519848" cy="1032325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573410" y="4528520"/>
              <a:ext cx="1404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Conjunction:</a:t>
              </a:r>
              <a:endParaRPr lang="en-US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6576" y="5408755"/>
              <a:ext cx="3530975" cy="0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none"/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75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p-Down Arrow 20"/>
          <p:cNvSpPr/>
          <p:nvPr/>
        </p:nvSpPr>
        <p:spPr>
          <a:xfrm>
            <a:off x="3306194" y="3464929"/>
            <a:ext cx="505094" cy="2260173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3200" y="1527942"/>
            <a:ext cx="143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pic>
        <p:nvPicPr>
          <p:cNvPr id="7" name="Picture 6" descr="Screen shot 2012-05-23 at 10.3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4" y="857425"/>
            <a:ext cx="2158046" cy="1191452"/>
          </a:xfrm>
          <a:prstGeom prst="rect">
            <a:avLst/>
          </a:prstGeom>
        </p:spPr>
      </p:pic>
      <p:pic>
        <p:nvPicPr>
          <p:cNvPr id="6" name="Picture 5" descr="Screen shot 2012-05-23 at 10.2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0" y="1614523"/>
            <a:ext cx="1371543" cy="8376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49852" y="5704688"/>
            <a:ext cx="164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MathProg</a:t>
            </a:r>
            <a:endParaRPr lang="en-US" sz="2800" dirty="0"/>
          </a:p>
          <a:p>
            <a:r>
              <a:rPr lang="en-US" sz="2800" dirty="0" smtClean="0"/>
              <a:t>or AMPL</a:t>
            </a:r>
            <a:endParaRPr lang="en-US" sz="2800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" y="2886481"/>
            <a:ext cx="3054268" cy="698006"/>
          </a:xfrm>
          <a:prstGeom prst="rect">
            <a:avLst/>
          </a:prstGeom>
        </p:spPr>
      </p:pic>
      <p:pic>
        <p:nvPicPr>
          <p:cNvPr id="17" name="Picture 16" descr="TiQL_ex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229"/>
          <a:stretch/>
        </p:blipFill>
        <p:spPr>
          <a:xfrm>
            <a:off x="0" y="4348943"/>
            <a:ext cx="2971934" cy="250905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034821" y="1614524"/>
            <a:ext cx="0" cy="4431772"/>
          </a:xfrm>
          <a:prstGeom prst="line">
            <a:avLst/>
          </a:prstGeom>
          <a:ln w="38100" cmpd="sng">
            <a:solidFill>
              <a:schemeClr val="tx2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19790" y="1527942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19790" y="3080254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19790" y="5931265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9852" y="2910931"/>
            <a:ext cx="83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TiQL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149852" y="1348450"/>
            <a:ext cx="216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Visualizations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265517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655174"/>
            <a:ext cx="9144000" cy="0"/>
          </a:xfrm>
          <a:prstGeom prst="line">
            <a:avLst/>
          </a:prstGeom>
          <a:ln w="38100" cmpd="sng">
            <a:solidFill>
              <a:schemeClr val="tx2">
                <a:alpha val="75000"/>
              </a:schemeClr>
            </a:solidFill>
            <a:prstDash val="dash"/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46097" y="2910931"/>
            <a:ext cx="3259832" cy="523220"/>
          </a:xfrm>
          <a:prstGeom prst="rect">
            <a:avLst/>
          </a:prstGeom>
          <a:noFill/>
          <a:ln w="190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Language semantics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46096" y="3687075"/>
            <a:ext cx="3294409" cy="1815882"/>
          </a:xfrm>
          <a:prstGeom prst="rect">
            <a:avLst/>
          </a:prstGeom>
          <a:noFill/>
          <a:ln w="190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Evaluation of a </a:t>
            </a:r>
            <a:r>
              <a:rPr lang="en-US" sz="2800" dirty="0" err="1" smtClean="0"/>
              <a:t>TiQL</a:t>
            </a:r>
            <a:r>
              <a:rPr lang="en-US" sz="2800" dirty="0" smtClean="0"/>
              <a:t> program: Translation from </a:t>
            </a:r>
            <a:r>
              <a:rPr lang="en-US" sz="2800" dirty="0" err="1" smtClean="0"/>
              <a:t>TiQL</a:t>
            </a:r>
            <a:r>
              <a:rPr lang="en-US" sz="2800" dirty="0" smtClean="0"/>
              <a:t> to linear constraints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6096" y="5704688"/>
            <a:ext cx="3294409" cy="954107"/>
          </a:xfrm>
          <a:prstGeom prst="rect">
            <a:avLst/>
          </a:prstGeom>
          <a:noFill/>
          <a:ln w="1905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Performance optimizations</a:t>
            </a:r>
            <a:endParaRPr lang="en-US" sz="2800" dirty="0"/>
          </a:p>
        </p:txBody>
      </p:sp>
      <p:cxnSp>
        <p:nvCxnSpPr>
          <p:cNvPr id="23" name="Straight Connector 22"/>
          <p:cNvCxnSpPr>
            <a:stCxn id="19" idx="1"/>
            <a:endCxn id="21" idx="6"/>
          </p:cNvCxnSpPr>
          <p:nvPr/>
        </p:nvCxnSpPr>
        <p:spPr>
          <a:xfrm flipH="1">
            <a:off x="3685015" y="4595016"/>
            <a:ext cx="1761081" cy="0"/>
          </a:xfrm>
          <a:prstGeom prst="line">
            <a:avLst/>
          </a:prstGeom>
          <a:ln w="19050" cmpd="sng">
            <a:solidFill>
              <a:schemeClr val="tx2"/>
            </a:solidFill>
            <a:headEnd type="oval"/>
            <a:tailEnd type="oval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1"/>
            <a:endCxn id="14" idx="3"/>
          </p:cNvCxnSpPr>
          <p:nvPr/>
        </p:nvCxnSpPr>
        <p:spPr>
          <a:xfrm flipH="1">
            <a:off x="3984460" y="3172541"/>
            <a:ext cx="1461637" cy="0"/>
          </a:xfrm>
          <a:prstGeom prst="line">
            <a:avLst/>
          </a:prstGeom>
          <a:ln w="19050" cmpd="sng">
            <a:solidFill>
              <a:schemeClr val="tx2"/>
            </a:solidFill>
            <a:headEnd type="oval"/>
            <a:tailEnd type="oval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1"/>
            <a:endCxn id="15" idx="3"/>
          </p:cNvCxnSpPr>
          <p:nvPr/>
        </p:nvCxnSpPr>
        <p:spPr>
          <a:xfrm flipH="1">
            <a:off x="4791497" y="6181742"/>
            <a:ext cx="654599" cy="0"/>
          </a:xfrm>
          <a:prstGeom prst="line">
            <a:avLst/>
          </a:prstGeom>
          <a:ln w="19050" cmpd="sng">
            <a:solidFill>
              <a:schemeClr val="tx2"/>
            </a:solidFill>
            <a:headEnd type="oval"/>
            <a:tailEnd type="oval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9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optimizer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variables, constraints, and parameters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 smtClean="0">
                <a:solidFill>
                  <a:srgbClr val="0000FF"/>
                </a:solidFill>
              </a:rPr>
              <a:t>key constraints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functional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dependencies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00FF"/>
                </a:solidFill>
              </a:rPr>
              <a:t>provenance</a:t>
            </a:r>
          </a:p>
          <a:p>
            <a:endParaRPr lang="en-US" dirty="0"/>
          </a:p>
          <a:p>
            <a:r>
              <a:rPr lang="en-US" dirty="0" smtClean="0"/>
              <a:t>Partitioning optimizer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6399" y="3426818"/>
            <a:ext cx="545316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Significantly faster than letting the MIP solver do it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0616" y="4236043"/>
            <a:ext cx="7425699" cy="2536284"/>
            <a:chOff x="460616" y="4236043"/>
            <a:chExt cx="7425699" cy="2536284"/>
          </a:xfrm>
        </p:grpSpPr>
        <p:sp>
          <p:nvSpPr>
            <p:cNvPr id="10" name="Rectangle 9"/>
            <p:cNvSpPr/>
            <p:nvPr/>
          </p:nvSpPr>
          <p:spPr>
            <a:xfrm>
              <a:off x="5439959" y="5638738"/>
              <a:ext cx="2446356" cy="11335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9959" y="4236043"/>
              <a:ext cx="2446356" cy="11335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616" y="4755960"/>
              <a:ext cx="3707565" cy="16003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Striped Right Arrow 10"/>
            <p:cNvSpPr/>
            <p:nvPr/>
          </p:nvSpPr>
          <p:spPr>
            <a:xfrm>
              <a:off x="4313086" y="5139506"/>
              <a:ext cx="963199" cy="758567"/>
            </a:xfrm>
            <a:prstGeom prst="stripedRightArrow">
              <a:avLst/>
            </a:prstGeom>
            <a:solidFill>
              <a:schemeClr val="bg2">
                <a:lumMod val="75000"/>
              </a:schemeClr>
            </a:solidFill>
            <a:ln w="127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70" y="4880623"/>
              <a:ext cx="3485056" cy="1351065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892" y="4314375"/>
              <a:ext cx="2376490" cy="976924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892" y="5717070"/>
              <a:ext cx="2376490" cy="976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91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ocks-arrow-up-chart-m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83" y="1541331"/>
            <a:ext cx="966717" cy="805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Hypothetical (What-if</a:t>
            </a:r>
            <a:r>
              <a:rPr lang="en-US" dirty="0"/>
              <a:t>)</a:t>
            </a:r>
            <a:r>
              <a:rPr lang="en-US" dirty="0" smtClean="0"/>
              <a:t> Queries</a:t>
            </a:r>
            <a:endParaRPr lang="en-US" dirty="0"/>
          </a:p>
        </p:txBody>
      </p:sp>
      <p:pic>
        <p:nvPicPr>
          <p:cNvPr id="3" name="Picture 2" descr="person_computer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46" y="2111013"/>
            <a:ext cx="1477002" cy="1477002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5016185" y="2346390"/>
            <a:ext cx="1534053" cy="94534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0656" y="2623780"/>
            <a:ext cx="16451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Brokerage company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960656" y="1302025"/>
            <a:ext cx="1645110" cy="673992"/>
            <a:chOff x="4960656" y="1302025"/>
            <a:chExt cx="1645110" cy="673992"/>
          </a:xfrm>
        </p:grpSpPr>
        <p:sp>
          <p:nvSpPr>
            <p:cNvPr id="8" name="Rectangle 7"/>
            <p:cNvSpPr/>
            <p:nvPr/>
          </p:nvSpPr>
          <p:spPr>
            <a:xfrm>
              <a:off x="4988420" y="1302025"/>
              <a:ext cx="1589582" cy="6739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0656" y="1346633"/>
              <a:ext cx="164511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Key Performance Indicators (KPI)</a:t>
              </a:r>
              <a:endParaRPr lang="en-US" sz="1600" dirty="0"/>
            </a:p>
          </p:txBody>
        </p:sp>
      </p:grpSp>
      <p:sp>
        <p:nvSpPr>
          <p:cNvPr id="9" name="Striped Right Arrow 8"/>
          <p:cNvSpPr/>
          <p:nvPr/>
        </p:nvSpPr>
        <p:spPr>
          <a:xfrm rot="16200000">
            <a:off x="5523480" y="1816720"/>
            <a:ext cx="515572" cy="834166"/>
          </a:xfrm>
          <a:prstGeom prst="stripedRightArrow">
            <a:avLst/>
          </a:prstGeom>
          <a:solidFill>
            <a:srgbClr val="C4BD97"/>
          </a:solidFill>
          <a:ln w="12700" cmpd="sng">
            <a:solidFill>
              <a:srgbClr val="4A45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6962" y="3647322"/>
            <a:ext cx="7049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 from [</a:t>
            </a:r>
            <a:r>
              <a:rPr lang="en-US" sz="2000" dirty="0" err="1" smtClean="0"/>
              <a:t>Balmin</a:t>
            </a:r>
            <a:r>
              <a:rPr lang="en-US" sz="2000" dirty="0" smtClean="0"/>
              <a:t> et al. VLDB’00]:</a:t>
            </a:r>
          </a:p>
          <a:p>
            <a:pPr marL="0" lvl="1"/>
            <a:r>
              <a:rPr lang="en-US" sz="2000" dirty="0" smtClean="0"/>
              <a:t>“An </a:t>
            </a:r>
            <a:r>
              <a:rPr lang="en-US" sz="2000" dirty="0"/>
              <a:t>analyst of a brokerage company wants to know </a:t>
            </a:r>
            <a:r>
              <a:rPr lang="en-US" sz="2000" dirty="0">
                <a:solidFill>
                  <a:srgbClr val="FF0000"/>
                </a:solidFill>
              </a:rPr>
              <a:t>what </a:t>
            </a:r>
            <a:r>
              <a:rPr lang="en-US" sz="2000" dirty="0"/>
              <a:t>would be the effect on the return of customers’ portfolios </a:t>
            </a:r>
            <a:r>
              <a:rPr lang="en-US" sz="2000" dirty="0">
                <a:solidFill>
                  <a:srgbClr val="FF0000"/>
                </a:solidFill>
              </a:rPr>
              <a:t>if </a:t>
            </a:r>
            <a:r>
              <a:rPr lang="en-US" sz="2000" dirty="0"/>
              <a:t>during the last 3 years they had suggested Intel stocks instead of </a:t>
            </a:r>
            <a:r>
              <a:rPr lang="en-US" sz="2000" dirty="0" smtClean="0"/>
              <a:t>Motorola.”</a:t>
            </a:r>
            <a:endParaRPr lang="en-US" sz="2000" dirty="0"/>
          </a:p>
        </p:txBody>
      </p:sp>
      <p:sp>
        <p:nvSpPr>
          <p:cNvPr id="11" name="Striped Right Arrow 10"/>
          <p:cNvSpPr/>
          <p:nvPr/>
        </p:nvSpPr>
        <p:spPr>
          <a:xfrm>
            <a:off x="3801655" y="2374390"/>
            <a:ext cx="1159002" cy="834166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5285" y="5124650"/>
            <a:ext cx="2288136" cy="1132750"/>
          </a:xfrm>
          <a:prstGeom prst="rect">
            <a:avLst/>
          </a:prstGeom>
          <a:solidFill>
            <a:srgbClr val="E6B9B8"/>
          </a:solidFill>
          <a:ln w="19050" cmpd="sng">
            <a:solidFill>
              <a:srgbClr val="6325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hange something in the source (hypothesis)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1698" y="5124650"/>
            <a:ext cx="2288136" cy="1132750"/>
          </a:xfrm>
          <a:prstGeom prst="rect">
            <a:avLst/>
          </a:prstGeom>
          <a:solidFill>
            <a:srgbClr val="E6B9B8"/>
          </a:solidFill>
          <a:ln w="19050" cmpd="sng">
            <a:solidFill>
              <a:srgbClr val="6325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bserve the effect in the target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33421" y="5691025"/>
            <a:ext cx="1628277" cy="0"/>
          </a:xfrm>
          <a:prstGeom prst="straightConnector1">
            <a:avLst/>
          </a:prstGeom>
          <a:ln>
            <a:solidFill>
              <a:srgbClr val="632523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5240" y="5295233"/>
            <a:ext cx="118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forward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1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  <p:bldP spid="12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talMIPop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6" y="1477931"/>
            <a:ext cx="7387988" cy="5229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the Model Optimizer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9537" y="2703043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baseline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79056" y="3217957"/>
            <a:ext cx="833377" cy="50072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86250" y="1746066"/>
            <a:ext cx="4026318" cy="54835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3105" y="5162534"/>
            <a:ext cx="2753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with optimization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6046693" y="4555636"/>
            <a:ext cx="432938" cy="606898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9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0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" y="2559369"/>
            <a:ext cx="4538242" cy="3267534"/>
          </a:xfrm>
          <a:prstGeom prst="rect">
            <a:avLst/>
          </a:prstGeom>
        </p:spPr>
      </p:pic>
      <p:pic>
        <p:nvPicPr>
          <p:cNvPr id="5" name="Picture 4" descr="1000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22" y="2559369"/>
            <a:ext cx="4538242" cy="3267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Tiresias Partitioning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7686" y="220807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 tuples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2385" y="219003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 tuples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9844" y="6041358"/>
            <a:ext cx="2642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g</a:t>
            </a:r>
            <a:r>
              <a:rPr lang="en-US" sz="1600" dirty="0" smtClean="0">
                <a:solidFill>
                  <a:srgbClr val="008000"/>
                </a:solidFill>
              </a:rPr>
              <a:t>ranularity of partitioning</a:t>
            </a:r>
            <a:endParaRPr lang="en-US" sz="1600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196180" y="5816879"/>
            <a:ext cx="256530" cy="28979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03630" y="1290347"/>
            <a:ext cx="3219691" cy="776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omplex dependency on the granularity of partitioning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72249" y="2067139"/>
            <a:ext cx="817672" cy="599861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8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olverSca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5" y="1250720"/>
            <a:ext cx="7268251" cy="5372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743" y="3232826"/>
            <a:ext cx="2651888" cy="777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MIP solver runtime (per partition) does not increase with data size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431687" y="4010251"/>
            <a:ext cx="225913" cy="1552349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75497" y="2365939"/>
            <a:ext cx="2642515" cy="6947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Constructor time depends on DB query execution time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6196755" y="3060733"/>
            <a:ext cx="1042245" cy="1892267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1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Provenance</a:t>
            </a: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Amsterdamer</a:t>
            </a:r>
            <a:r>
              <a:rPr lang="en-US" dirty="0" smtClean="0"/>
              <a:t> et al. PODS’11], [Cui et al. TODS’00], [Green et al. PODS’07]</a:t>
            </a:r>
          </a:p>
          <a:p>
            <a:endParaRPr lang="en-US" dirty="0" smtClean="0"/>
          </a:p>
          <a:p>
            <a:r>
              <a:rPr lang="en-US" dirty="0" smtClean="0"/>
              <a:t>Incomplete databases</a:t>
            </a: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Antonova</a:t>
            </a:r>
            <a:r>
              <a:rPr lang="en-US" dirty="0" smtClean="0"/>
              <a:t> et al. SIGMOD’07], [</a:t>
            </a:r>
            <a:r>
              <a:rPr lang="en-US" dirty="0" err="1" smtClean="0"/>
              <a:t>Imielinski</a:t>
            </a:r>
            <a:r>
              <a:rPr lang="en-US" dirty="0" smtClean="0"/>
              <a:t> et al. JACM’84], [Koch ICDT’09]</a:t>
            </a:r>
          </a:p>
          <a:p>
            <a:pPr lvl="1"/>
            <a:endParaRPr lang="en-US" dirty="0"/>
          </a:p>
          <a:p>
            <a:r>
              <a:rPr lang="en-US" dirty="0" smtClean="0"/>
              <a:t>Other RDM problems</a:t>
            </a: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Arasu</a:t>
            </a:r>
            <a:r>
              <a:rPr lang="en-US" dirty="0" smtClean="0"/>
              <a:t> et al. SIGMOD’11], [Binnig et al. ICDE’07], [Bohannon et al. PODS’06], [Fagin et al. JACM’10]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 with Tiresias</a:t>
            </a:r>
            <a:endParaRPr lang="en-US" dirty="0"/>
          </a:p>
        </p:txBody>
      </p:sp>
      <p:pic>
        <p:nvPicPr>
          <p:cNvPr id="5" name="Picture 4" descr="tiresi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7" y="2636512"/>
            <a:ext cx="2029833" cy="2029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9668" y="2113292"/>
            <a:ext cx="1281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Tiresias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391766" y="1719875"/>
            <a:ext cx="4295034" cy="7673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Handling non-</a:t>
            </a:r>
            <a:r>
              <a:rPr lang="en-US" sz="2000" dirty="0" err="1" smtClean="0">
                <a:solidFill>
                  <a:schemeClr val="tx1"/>
                </a:solidFill>
              </a:rPr>
              <a:t>partitionable</a:t>
            </a:r>
            <a:r>
              <a:rPr lang="en-US" sz="2000" dirty="0" smtClean="0">
                <a:solidFill>
                  <a:schemeClr val="tx1"/>
                </a:solidFill>
              </a:rPr>
              <a:t> problems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05683" y="2890798"/>
            <a:ext cx="4295034" cy="7673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Approximations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91766" y="4061721"/>
            <a:ext cx="4295034" cy="7673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Parallelization and handling of skew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91766" y="5232645"/>
            <a:ext cx="4295034" cy="7673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Result analysis and feedback-based problem generation</a:t>
            </a:r>
          </a:p>
        </p:txBody>
      </p:sp>
    </p:spTree>
    <p:extLst>
      <p:ext uri="{BB962C8B-B14F-4D97-AF65-F5344CB8AC3E}">
        <p14:creationId xmlns:p14="http://schemas.microsoft.com/office/powerpoint/2010/main" val="331752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SIGMOD Demo Group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8797" y="1340892"/>
            <a:ext cx="2241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Location: Vaquero A  </a:t>
            </a:r>
          </a:p>
          <a:p>
            <a:r>
              <a:rPr lang="en-US" b="1" dirty="0" smtClean="0"/>
              <a:t>Time:	13:30-15:00</a:t>
            </a:r>
            <a:endParaRPr lang="en-US" b="1" dirty="0"/>
          </a:p>
        </p:txBody>
      </p:sp>
      <p:pic>
        <p:nvPicPr>
          <p:cNvPr id="5" name="Picture 4" descr="Screen shot 2012-05-15 at 11.0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1275535"/>
            <a:ext cx="5456923" cy="3540367"/>
          </a:xfrm>
          <a:prstGeom prst="rect">
            <a:avLst/>
          </a:prstGeom>
        </p:spPr>
      </p:pic>
      <p:pic>
        <p:nvPicPr>
          <p:cNvPr id="6" name="Picture 5" descr="Screen shot 2012-05-15 at 11.0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10" y="2721617"/>
            <a:ext cx="5271242" cy="3294526"/>
          </a:xfrm>
          <a:prstGeom prst="rect">
            <a:avLst/>
          </a:prstGeom>
        </p:spPr>
      </p:pic>
      <p:pic>
        <p:nvPicPr>
          <p:cNvPr id="7" name="Picture 6" descr="Screen shot 2012-05-15 at 11.05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38" y="3656836"/>
            <a:ext cx="5107922" cy="33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6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pic>
        <p:nvPicPr>
          <p:cNvPr id="5" name="Picture 4" descr="Screen shot 2012-05-23 at 10.3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34" y="1404086"/>
            <a:ext cx="3565866" cy="1968706"/>
          </a:xfrm>
          <a:prstGeom prst="rect">
            <a:avLst/>
          </a:prstGeom>
        </p:spPr>
      </p:pic>
      <p:pic>
        <p:nvPicPr>
          <p:cNvPr id="6" name="Picture 5" descr="Screen shot 2012-05-23 at 10.2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53" y="3575353"/>
            <a:ext cx="3332247" cy="203523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30922"/>
            <a:ext cx="4663734" cy="4895241"/>
          </a:xfrm>
        </p:spPr>
        <p:txBody>
          <a:bodyPr/>
          <a:lstStyle/>
          <a:p>
            <a:r>
              <a:rPr lang="en-US" dirty="0" smtClean="0"/>
              <a:t>How-To queries</a:t>
            </a:r>
          </a:p>
          <a:p>
            <a:endParaRPr lang="en-US" dirty="0" smtClean="0"/>
          </a:p>
          <a:p>
            <a:r>
              <a:rPr lang="en-US" dirty="0" smtClean="0"/>
              <a:t>Using MIP solvers to answer How-To queries</a:t>
            </a:r>
          </a:p>
          <a:p>
            <a:endParaRPr lang="en-US" dirty="0" smtClean="0"/>
          </a:p>
          <a:p>
            <a:r>
              <a:rPr lang="en-US" dirty="0" smtClean="0"/>
              <a:t>Tiresias prototype implementation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2540" y="5978502"/>
            <a:ext cx="629892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http://</a:t>
            </a:r>
            <a:r>
              <a:rPr lang="en-US" sz="3200" dirty="0" err="1">
                <a:solidFill>
                  <a:srgbClr val="0000FF"/>
                </a:solidFill>
              </a:rPr>
              <a:t>db.cs.washington.edu</a:t>
            </a:r>
            <a:r>
              <a:rPr lang="en-US" sz="3200" dirty="0">
                <a:solidFill>
                  <a:srgbClr val="0000FF"/>
                </a:solidFill>
              </a:rPr>
              <a:t>/</a:t>
            </a:r>
            <a:r>
              <a:rPr lang="en-US" sz="3200" dirty="0" err="1" smtClean="0">
                <a:solidFill>
                  <a:srgbClr val="0000FF"/>
                </a:solidFill>
              </a:rPr>
              <a:t>tiresias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164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88420" y="1302025"/>
            <a:ext cx="1589582" cy="67399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stocks-arrow-up-chart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83" y="1541331"/>
            <a:ext cx="966717" cy="805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How-To Queries</a:t>
            </a:r>
            <a:endParaRPr lang="en-US" sz="2200" dirty="0"/>
          </a:p>
        </p:txBody>
      </p:sp>
      <p:pic>
        <p:nvPicPr>
          <p:cNvPr id="3" name="Picture 2" descr="person_computer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46" y="2111013"/>
            <a:ext cx="1477002" cy="1477002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5016185" y="2346390"/>
            <a:ext cx="1534053" cy="94534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0656" y="2623780"/>
            <a:ext cx="16451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Brokerage company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0656" y="1346633"/>
            <a:ext cx="16451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Key Performance Indicators (KPI)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56962" y="3647322"/>
            <a:ext cx="7049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Modified example:</a:t>
            </a:r>
          </a:p>
          <a:p>
            <a:pPr marL="0" lvl="1"/>
            <a:r>
              <a:rPr lang="en-US" sz="2000" dirty="0"/>
              <a:t>“An analyst </a:t>
            </a:r>
            <a:r>
              <a:rPr lang="en-US" sz="2000" dirty="0" smtClean="0"/>
              <a:t>wants to ask </a:t>
            </a:r>
            <a:r>
              <a:rPr lang="en-US" sz="2000" dirty="0" smtClean="0">
                <a:solidFill>
                  <a:srgbClr val="008000"/>
                </a:solidFill>
              </a:rPr>
              <a:t>how </a:t>
            </a:r>
            <a:r>
              <a:rPr lang="en-US" sz="2000" dirty="0">
                <a:solidFill>
                  <a:srgbClr val="008000"/>
                </a:solidFill>
              </a:rPr>
              <a:t>to </a:t>
            </a:r>
            <a:r>
              <a:rPr lang="en-US" sz="2000" dirty="0"/>
              <a:t>achieve a 10% return in customer portfolios, with the least number of </a:t>
            </a:r>
            <a:r>
              <a:rPr lang="en-US" sz="2000" dirty="0" smtClean="0"/>
              <a:t>trades.”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1" name="Striped Right Arrow 10"/>
          <p:cNvSpPr/>
          <p:nvPr/>
        </p:nvSpPr>
        <p:spPr>
          <a:xfrm>
            <a:off x="3801654" y="1215232"/>
            <a:ext cx="1159002" cy="834166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5285" y="5124650"/>
            <a:ext cx="2288136" cy="1132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ind changes to the source that achieve the desired effect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1698" y="5124650"/>
            <a:ext cx="2288136" cy="1132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</a:t>
            </a:r>
            <a:r>
              <a:rPr lang="en-US" sz="2000" dirty="0" smtClean="0">
                <a:solidFill>
                  <a:schemeClr val="tx1"/>
                </a:solidFill>
              </a:rPr>
              <a:t>eclare a desired effect in the target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33421" y="5691025"/>
            <a:ext cx="1628277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8527" y="5295233"/>
            <a:ext cx="111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reverse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 rot="5400000" flipV="1">
            <a:off x="5523480" y="1853315"/>
            <a:ext cx="515572" cy="834166"/>
          </a:xfrm>
          <a:prstGeom prst="stripedRightArrow">
            <a:avLst/>
          </a:prstGeom>
          <a:solidFill>
            <a:srgbClr val="C4BD97"/>
          </a:solidFill>
          <a:ln w="12700" cmpd="sng">
            <a:solidFill>
              <a:srgbClr val="4A45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TPC-H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manufacturing company keeps records of inventory orders in a </a:t>
            </a:r>
            <a:r>
              <a:rPr lang="en-US" u="sng" dirty="0" err="1" smtClean="0"/>
              <a:t>LineItem</a:t>
            </a:r>
            <a:r>
              <a:rPr lang="en-US" dirty="0" smtClean="0"/>
              <a:t> table. </a:t>
            </a:r>
            <a:endParaRPr lang="en-US" dirty="0"/>
          </a:p>
          <a:p>
            <a:pPr lvl="1"/>
            <a:r>
              <a:rPr lang="en-US" dirty="0" smtClean="0"/>
              <a:t>KPI: Cannot order more than 7% of the inventory from any single country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reassign orders to new suppliers as long as the supplier can supply the part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Minimize the number of changes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064" y="2416685"/>
            <a:ext cx="7643538" cy="788048"/>
          </a:xfrm>
          <a:prstGeom prst="rect">
            <a:avLst/>
          </a:prstGeom>
          <a:noFill/>
          <a:ln w="19050" cmpd="sng">
            <a:solidFill>
              <a:srgbClr val="95373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7064" y="4232484"/>
            <a:ext cx="5171611" cy="439614"/>
          </a:xfrm>
          <a:prstGeom prst="rect">
            <a:avLst/>
          </a:prstGeom>
          <a:noFill/>
          <a:ln w="19050" cmpd="sng">
            <a:solidFill>
              <a:srgbClr val="95373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7956" y="4171473"/>
            <a:ext cx="24494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(constraints)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6838180" y="3118153"/>
            <a:ext cx="884484" cy="12475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5" idx="3"/>
          </p:cNvCxnSpPr>
          <p:nvPr/>
        </p:nvCxnSpPr>
        <p:spPr>
          <a:xfrm flipH="1" flipV="1">
            <a:off x="6128675" y="4452291"/>
            <a:ext cx="369281" cy="115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0082" y="3370516"/>
            <a:ext cx="24635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(variables)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7064" y="3922083"/>
            <a:ext cx="5674520" cy="310401"/>
          </a:xfrm>
          <a:prstGeom prst="rect">
            <a:avLst/>
          </a:prstGeom>
          <a:noFill/>
          <a:ln w="190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7064" y="5283759"/>
            <a:ext cx="5171611" cy="450817"/>
          </a:xfrm>
          <a:prstGeom prst="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9656" y="5734576"/>
            <a:ext cx="45704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(optimization objective)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0212" y="5897534"/>
            <a:ext cx="4069744" cy="584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onstraint optimization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64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5" grpId="0"/>
      <p:bldP spid="16" grpId="0" animBg="1"/>
      <p:bldP spid="21" grpId="0" animBg="1"/>
      <p:bldP spid="22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47798" y="4032478"/>
            <a:ext cx="1329726" cy="903461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xtract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 Optimization on Big Data</a:t>
            </a:r>
            <a:endParaRPr lang="en-US" dirty="0"/>
          </a:p>
        </p:txBody>
      </p:sp>
      <p:pic>
        <p:nvPicPr>
          <p:cNvPr id="4" name="Picture 3" descr="stocks-arrow-up-chart-m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51" y="1371859"/>
            <a:ext cx="966717" cy="805059"/>
          </a:xfrm>
          <a:prstGeom prst="rect">
            <a:avLst/>
          </a:prstGeom>
        </p:spPr>
      </p:pic>
      <p:pic>
        <p:nvPicPr>
          <p:cNvPr id="5" name="Picture 4" descr="person_computer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14" y="1941541"/>
            <a:ext cx="1477002" cy="1477002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5028464" y="2108732"/>
            <a:ext cx="1534053" cy="94534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2935" y="2454306"/>
            <a:ext cx="164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 rot="5400000">
            <a:off x="5421481" y="3206612"/>
            <a:ext cx="859073" cy="741521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>
          <a:xfrm rot="10800000">
            <a:off x="3080878" y="4095383"/>
            <a:ext cx="2066920" cy="741521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5943" y="3776076"/>
            <a:ext cx="166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onstruct optimization model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07843" y="1273886"/>
            <a:ext cx="161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is for a set of 10 </a:t>
            </a:r>
            <a:r>
              <a:rPr lang="en-US" sz="1400" dirty="0" err="1" smtClean="0">
                <a:solidFill>
                  <a:srgbClr val="FF0000"/>
                </a:solidFill>
              </a:rPr>
              <a:t>lineitems</a:t>
            </a:r>
            <a:r>
              <a:rPr lang="en-US" sz="1400" dirty="0" smtClean="0">
                <a:solidFill>
                  <a:srgbClr val="FF0000"/>
                </a:solidFill>
              </a:rPr>
              <a:t> and 40 suppliers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0887" y="5224711"/>
            <a:ext cx="2276637" cy="903461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Mixed Integer Programming (MIP) solver</a:t>
            </a:r>
          </a:p>
        </p:txBody>
      </p:sp>
      <p:sp>
        <p:nvSpPr>
          <p:cNvPr id="16" name="Striped Right Arrow 15"/>
          <p:cNvSpPr/>
          <p:nvPr/>
        </p:nvSpPr>
        <p:spPr>
          <a:xfrm rot="10800000" flipH="1">
            <a:off x="3064388" y="5386649"/>
            <a:ext cx="1136498" cy="741521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72462" y="5224712"/>
            <a:ext cx="1329726" cy="903461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ransform into data updates</a:t>
            </a:r>
          </a:p>
        </p:txBody>
      </p:sp>
      <p:sp>
        <p:nvSpPr>
          <p:cNvPr id="19" name="Striped Right Arrow 18"/>
          <p:cNvSpPr/>
          <p:nvPr/>
        </p:nvSpPr>
        <p:spPr>
          <a:xfrm rot="10800000" flipH="1">
            <a:off x="6562517" y="5386651"/>
            <a:ext cx="809945" cy="741521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737624" y="2179199"/>
            <a:ext cx="1803201" cy="2949644"/>
            <a:chOff x="6725345" y="2416857"/>
            <a:chExt cx="1803201" cy="2949644"/>
          </a:xfrm>
        </p:grpSpPr>
        <p:sp>
          <p:nvSpPr>
            <p:cNvPr id="20" name="Striped Right Arrow 19"/>
            <p:cNvSpPr/>
            <p:nvPr/>
          </p:nvSpPr>
          <p:spPr>
            <a:xfrm rot="5400000" flipH="1">
              <a:off x="6664828" y="3650583"/>
              <a:ext cx="2690315" cy="741521"/>
            </a:xfrm>
            <a:prstGeom prst="stripedRightArrow">
              <a:avLst>
                <a:gd name="adj1" fmla="val 50000"/>
                <a:gd name="adj2" fmla="val 0"/>
              </a:avLst>
            </a:prstGeom>
            <a:solidFill>
              <a:schemeClr val="bg2">
                <a:lumMod val="75000"/>
              </a:schemeClr>
            </a:solidFill>
            <a:ln w="127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6725345" y="2484536"/>
              <a:ext cx="1467873" cy="764587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  <a:ln w="127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02876" y="2416857"/>
              <a:ext cx="325670" cy="504644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32369" y="2921500"/>
              <a:ext cx="356535" cy="1523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 descr="TiQL_ex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6" y="1998914"/>
            <a:ext cx="2943363" cy="46214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234" y="2273898"/>
            <a:ext cx="11212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MathProg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5758" y="3736850"/>
            <a:ext cx="4281866" cy="1107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Impractical!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1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  <p:bldP spid="12" grpId="0"/>
      <p:bldP spid="14" grpId="0"/>
      <p:bldP spid="15" grpId="0" animBg="1"/>
      <p:bldP spid="16" grpId="0" animBg="1"/>
      <p:bldP spid="18" grpId="0" animBg="1"/>
      <p:bldP spid="19" grpId="0" animBg="1"/>
      <p:bldP spid="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</a:t>
            </a:r>
            <a:r>
              <a:rPr lang="en-US" b="1" dirty="0" smtClean="0"/>
              <a:t>Tiresias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90135" y="2644170"/>
            <a:ext cx="6363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</a:t>
            </a:r>
            <a:r>
              <a:rPr lang="en-US" sz="4800" dirty="0" smtClean="0"/>
              <a:t> tool that makes </a:t>
            </a:r>
          </a:p>
          <a:p>
            <a:pPr algn="ctr"/>
            <a:r>
              <a:rPr lang="en-US" sz="4800" dirty="0" smtClean="0"/>
              <a:t>how-to queries practical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231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singleGear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9394" y="3160998"/>
            <a:ext cx="1660898" cy="1709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Tiresias</a:t>
            </a:r>
            <a:r>
              <a:rPr lang="en-US" dirty="0" smtClean="0"/>
              <a:t>: How-To Query Engine</a:t>
            </a:r>
            <a:endParaRPr lang="en-US" dirty="0"/>
          </a:p>
        </p:txBody>
      </p:sp>
      <p:pic>
        <p:nvPicPr>
          <p:cNvPr id="3" name="Picture 2" descr="stocks-arrow-up-chart-m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2" y="2880200"/>
            <a:ext cx="966717" cy="805059"/>
          </a:xfrm>
          <a:prstGeom prst="rect">
            <a:avLst/>
          </a:prstGeom>
        </p:spPr>
      </p:pic>
      <p:pic>
        <p:nvPicPr>
          <p:cNvPr id="4" name="Picture 3" descr="person_computer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5" y="3449882"/>
            <a:ext cx="1477002" cy="1477002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395020" y="4721194"/>
            <a:ext cx="2109321" cy="1621804"/>
            <a:chOff x="5730918" y="4872423"/>
            <a:chExt cx="2109321" cy="1621804"/>
          </a:xfrm>
        </p:grpSpPr>
        <p:grpSp>
          <p:nvGrpSpPr>
            <p:cNvPr id="21" name="Group 20"/>
            <p:cNvGrpSpPr/>
            <p:nvPr/>
          </p:nvGrpSpPr>
          <p:grpSpPr>
            <a:xfrm>
              <a:off x="6748736" y="4872423"/>
              <a:ext cx="1088631" cy="1091343"/>
              <a:chOff x="2712667" y="2551132"/>
              <a:chExt cx="1713630" cy="171789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716935" y="2551132"/>
                <a:ext cx="1709362" cy="1717899"/>
                <a:chOff x="1396531" y="594657"/>
                <a:chExt cx="1709362" cy="1717899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564730" y="771288"/>
                  <a:ext cx="1365069" cy="1365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rgbClr val="000000"/>
                    </a:solidFill>
                    <a:latin typeface="cmr10"/>
                    <a:cs typeface="cmr10"/>
                  </a:endParaRPr>
                </a:p>
              </p:txBody>
            </p:sp>
            <p:pic>
              <p:nvPicPr>
                <p:cNvPr id="25" name="Picture 24" descr="gear.png"/>
                <p:cNvPicPr>
                  <a:picLocks noChangeAspect="1"/>
                </p:cNvPicPr>
                <p:nvPr/>
              </p:nvPicPr>
              <p:blipFill rotWithShape="1"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27" t="6748" r="6604" b="4957"/>
                <a:stretch/>
              </p:blipFill>
              <p:spPr>
                <a:xfrm rot="10800000">
                  <a:off x="1396531" y="594657"/>
                  <a:ext cx="1709362" cy="1717899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2712667" y="3410082"/>
                <a:ext cx="858949" cy="85894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cmr10"/>
                  <a:cs typeface="cmr10"/>
                </a:endParaRPr>
              </a:p>
            </p:txBody>
          </p:sp>
        </p:grpSp>
        <p:sp>
          <p:nvSpPr>
            <p:cNvPr id="26" name="Can 25"/>
            <p:cNvSpPr/>
            <p:nvPr/>
          </p:nvSpPr>
          <p:spPr>
            <a:xfrm>
              <a:off x="5730918" y="5295236"/>
              <a:ext cx="1562133" cy="1198991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cmr10"/>
                <a:cs typeface="cmr1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7982" y="5277810"/>
              <a:ext cx="46468" cy="418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cmr10"/>
                <a:cs typeface="cmr1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33556" y="5319630"/>
              <a:ext cx="78414" cy="6307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cmr10"/>
                <a:cs typeface="cmr1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6751448" y="5408739"/>
              <a:ext cx="460522" cy="0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840239" y="5391417"/>
              <a:ext cx="0" cy="61426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38186" y="5637504"/>
              <a:ext cx="1544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>
                  <a:latin typeface="CMR10"/>
                </a:rPr>
                <a:t>DBMS</a:t>
              </a:r>
            </a:p>
          </p:txBody>
        </p:sp>
      </p:grpSp>
      <p:pic>
        <p:nvPicPr>
          <p:cNvPr id="36" name="Picture 35" descr="singleGear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94" y="2789572"/>
            <a:ext cx="1660898" cy="170974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986093" y="4263041"/>
            <a:ext cx="347501" cy="13163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  <a:latin typeface="cmr10"/>
              <a:cs typeface="cmr1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432598" y="1294508"/>
            <a:ext cx="1725077" cy="1709747"/>
            <a:chOff x="5212207" y="1192229"/>
            <a:chExt cx="1725077" cy="1709747"/>
          </a:xfrm>
        </p:grpSpPr>
        <p:pic>
          <p:nvPicPr>
            <p:cNvPr id="31" name="Picture 30" descr="singleGear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207" y="1192229"/>
              <a:ext cx="1660898" cy="170974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494469" y="1547636"/>
              <a:ext cx="109531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CMR10"/>
                </a:rPr>
                <a:t>MIP</a:t>
              </a:r>
            </a:p>
            <a:p>
              <a:pPr algn="ctr"/>
              <a:r>
                <a:rPr lang="en-US" sz="2800" dirty="0" smtClean="0">
                  <a:latin typeface="CMR10"/>
                </a:rPr>
                <a:t>solver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89783" y="2758498"/>
              <a:ext cx="347501" cy="131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cmr10"/>
                <a:cs typeface="cmr1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228157" y="3195266"/>
            <a:ext cx="1863373" cy="12699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Tiresias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9212" y="1503315"/>
            <a:ext cx="5290433" cy="128625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Striped Right Arrow 45"/>
          <p:cNvSpPr/>
          <p:nvPr/>
        </p:nvSpPr>
        <p:spPr>
          <a:xfrm rot="10800000" flipH="1">
            <a:off x="2420784" y="3160998"/>
            <a:ext cx="3665271" cy="1269980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 w="127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137597" y="2789572"/>
            <a:ext cx="0" cy="689765"/>
          </a:xfrm>
          <a:prstGeom prst="straightConnector1">
            <a:avLst/>
          </a:prstGeom>
          <a:ln w="19050" cmpd="sng">
            <a:solidFill>
              <a:srgbClr val="4A452A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0451" y="1151807"/>
            <a:ext cx="307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TiQL</a:t>
            </a:r>
            <a:r>
              <a:rPr lang="en-US" dirty="0" smtClean="0"/>
              <a:t> (Tiresias Query Language)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7642" y="5397038"/>
            <a:ext cx="295137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Declarative interface, extension to </a:t>
            </a:r>
            <a:r>
              <a:rPr lang="en-US" sz="2400" dirty="0" err="1" smtClean="0"/>
              <a:t>Datalog</a:t>
            </a:r>
            <a:endParaRPr lang="en-US" sz="24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35" y="1551706"/>
            <a:ext cx="5204792" cy="11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2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5-23 at 10.3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4" y="857425"/>
            <a:ext cx="2158046" cy="11914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Screen shot 2012-05-23 at 10.2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0" y="1614523"/>
            <a:ext cx="1371543" cy="8376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49852" y="5725102"/>
            <a:ext cx="164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MathProg</a:t>
            </a:r>
            <a:endParaRPr lang="en-US" sz="2800" dirty="0"/>
          </a:p>
          <a:p>
            <a:r>
              <a:rPr lang="en-US" sz="2800" dirty="0"/>
              <a:t>o</a:t>
            </a:r>
            <a:r>
              <a:rPr lang="en-US" sz="2800" dirty="0" smtClean="0"/>
              <a:t>r AMPL</a:t>
            </a:r>
            <a:endParaRPr lang="en-US" sz="2800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" y="2886481"/>
            <a:ext cx="3054268" cy="698006"/>
          </a:xfrm>
          <a:prstGeom prst="rect">
            <a:avLst/>
          </a:prstGeom>
        </p:spPr>
      </p:pic>
      <p:pic>
        <p:nvPicPr>
          <p:cNvPr id="17" name="Picture 16" descr="TiQL_ex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229"/>
          <a:stretch/>
        </p:blipFill>
        <p:spPr>
          <a:xfrm>
            <a:off x="0" y="4348943"/>
            <a:ext cx="2971934" cy="250905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034821" y="1614524"/>
            <a:ext cx="0" cy="4431772"/>
          </a:xfrm>
          <a:prstGeom prst="line">
            <a:avLst/>
          </a:prstGeom>
          <a:ln w="38100" cmpd="sng">
            <a:solidFill>
              <a:schemeClr val="tx2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19790" y="1527942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19790" y="3080254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19790" y="5931265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9852" y="2941709"/>
            <a:ext cx="83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TiQL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149852" y="1348450"/>
            <a:ext cx="216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Visualizations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00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" y="2886481"/>
            <a:ext cx="3054268" cy="698006"/>
          </a:xfrm>
          <a:prstGeom prst="rect">
            <a:avLst/>
          </a:prstGeom>
        </p:spPr>
      </p:pic>
      <p:pic>
        <p:nvPicPr>
          <p:cNvPr id="17" name="Picture 16" descr="TiQL_ex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229"/>
          <a:stretch/>
        </p:blipFill>
        <p:spPr>
          <a:xfrm>
            <a:off x="0" y="4348943"/>
            <a:ext cx="2971934" cy="25090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49852" y="5725102"/>
            <a:ext cx="164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MathProg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or AMPL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34821" y="1614524"/>
            <a:ext cx="0" cy="4431772"/>
          </a:xfrm>
          <a:prstGeom prst="line">
            <a:avLst/>
          </a:prstGeom>
          <a:ln w="38100" cmpd="sng">
            <a:solidFill>
              <a:schemeClr val="tx2"/>
            </a:solidFill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19790" y="1527942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19790" y="3080254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19790" y="5931265"/>
            <a:ext cx="230062" cy="2300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9852" y="2941709"/>
            <a:ext cx="83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TiQL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149852" y="1348450"/>
            <a:ext cx="216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Visualizations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0" y="2655174"/>
            <a:ext cx="9144000" cy="420282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655174"/>
            <a:ext cx="9144000" cy="0"/>
          </a:xfrm>
          <a:prstGeom prst="line">
            <a:avLst/>
          </a:prstGeom>
          <a:ln w="38100" cmpd="sng">
            <a:solidFill>
              <a:schemeClr val="tx2">
                <a:alpha val="75000"/>
              </a:schemeClr>
            </a:solidFill>
            <a:prstDash val="dash"/>
            <a:headEnd type="none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2-05-23 at 10.30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4" y="857425"/>
            <a:ext cx="2158046" cy="11914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Screen shot 2012-05-23 at 10.29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0" y="1614523"/>
            <a:ext cx="1371543" cy="8376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53200" y="1527942"/>
            <a:ext cx="143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116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WD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 cmpd="sng">
          <a:solidFill>
            <a:schemeClr val="tx2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  <a:headEnd type="none"/>
          <a:tailEnd type="none" w="med" len="sm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UWDB.thmx</Template>
  <TotalTime>27733</TotalTime>
  <Words>776</Words>
  <Application>Microsoft Macintosh PowerPoint</Application>
  <PresentationFormat>On-screen Show (4:3)</PresentationFormat>
  <Paragraphs>181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UWDB</vt:lpstr>
      <vt:lpstr>Tiresias</vt:lpstr>
      <vt:lpstr>Hypothetical (What-if) Queries</vt:lpstr>
      <vt:lpstr>How-To Queries</vt:lpstr>
      <vt:lpstr>TPC-H example</vt:lpstr>
      <vt:lpstr>Constraint Optimization on Big Data</vt:lpstr>
      <vt:lpstr>Demo: Tiresias</vt:lpstr>
      <vt:lpstr>Tiresias: How-To Query Engine</vt:lpstr>
      <vt:lpstr>Overview</vt:lpstr>
      <vt:lpstr>Overview</vt:lpstr>
      <vt:lpstr>Overview</vt:lpstr>
      <vt:lpstr>Tiresias Query Language</vt:lpstr>
      <vt:lpstr>TiQL Rules</vt:lpstr>
      <vt:lpstr>Overview</vt:lpstr>
      <vt:lpstr>Evaluating a TiQL Program</vt:lpstr>
      <vt:lpstr>Evaluating a TiQL Program</vt:lpstr>
      <vt:lpstr>Key Constraints</vt:lpstr>
      <vt:lpstr>Provenance Constraints</vt:lpstr>
      <vt:lpstr>Overview</vt:lpstr>
      <vt:lpstr>Optimizing Performance</vt:lpstr>
      <vt:lpstr>Evaluation of the Model Optimizer</vt:lpstr>
      <vt:lpstr>Evaluation of Tiresias Partitioning</vt:lpstr>
      <vt:lpstr>Scalability</vt:lpstr>
      <vt:lpstr>Related Work</vt:lpstr>
      <vt:lpstr>Next Steps with Tiresias</vt:lpstr>
      <vt:lpstr>SIGMOD Demo Group C</vt:lpstr>
      <vt:lpstr>Contributions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Meliou</dc:creator>
  <cp:lastModifiedBy>Alexandra Meliou</cp:lastModifiedBy>
  <cp:revision>223</cp:revision>
  <cp:lastPrinted>2012-05-15T22:19:17Z</cp:lastPrinted>
  <dcterms:created xsi:type="dcterms:W3CDTF">2012-05-15T16:02:04Z</dcterms:created>
  <dcterms:modified xsi:type="dcterms:W3CDTF">2012-08-09T07:04:51Z</dcterms:modified>
</cp:coreProperties>
</file>