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31.gif" ContentType="image/gif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2612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1720"/>
            <a:ext cx="2612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1947960" y="36817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492920" y="16045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376360" y="16045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17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1492920" y="36817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2376360" y="36817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26121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26121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560" cy="110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26121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1947960" y="36817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2612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2612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09480" y="3681720"/>
            <a:ext cx="2612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1947960" y="36817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1492920" y="16045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2376360" y="16045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09480" y="36817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1492920" y="36817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2376360" y="36817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26121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26121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26121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560" cy="110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1947960" y="36817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2612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2612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681720"/>
            <a:ext cx="2612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1947960" y="36817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1492920" y="16045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2376360" y="16045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6817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1492920" y="36817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2376360" y="3681720"/>
            <a:ext cx="8409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560" cy="110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947960" y="36817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2612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1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1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gif"/><Relationship Id="rId6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cc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Рисунок 12" descr=""/>
          <p:cNvPicPr/>
          <p:nvPr/>
        </p:nvPicPr>
        <p:blipFill>
          <a:blip r:embed="rId1"/>
          <a:stretch/>
        </p:blipFill>
        <p:spPr>
          <a:xfrm>
            <a:off x="10667880" y="183600"/>
            <a:ext cx="1147320" cy="1231560"/>
          </a:xfrm>
          <a:prstGeom prst="rect">
            <a:avLst/>
          </a:prstGeom>
          <a:ln w="0"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523880" y="1600200"/>
            <a:ext cx="9142560" cy="26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4000"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ffffff"/>
                </a:solidFill>
                <a:latin typeface="Circe Bold"/>
                <a:ea typeface="DejaVu Sans"/>
              </a:rPr>
              <a:t>RayTensor</a:t>
            </a:r>
            <a:br/>
            <a:r>
              <a:rPr b="0" lang="ru-RU" sz="6000" spc="-1" strike="noStrike">
                <a:solidFill>
                  <a:srgbClr val="ffffff"/>
                </a:solidFill>
                <a:latin typeface="Circe Bold"/>
                <a:ea typeface="DejaVu Sans"/>
              </a:rPr>
              <a:t>Нейронная сеть для диагностики заболеваний лёгких и дыхательных путей.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959600" y="5202360"/>
            <a:ext cx="4231080" cy="16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Circe Bold"/>
                <a:ea typeface="DejaVu Sans"/>
              </a:rPr>
              <a:t>Наставник проекта: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Circe"/>
                <a:ea typeface="DejaVu Sans"/>
              </a:rPr>
              <a:t>Буистов Владислав Валерьевич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7760" y="4278240"/>
            <a:ext cx="8067600" cy="16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Circe"/>
                <a:ea typeface="DejaVu Sans"/>
              </a:rPr>
              <a:t>Проект выполнил: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Circe"/>
                <a:ea typeface="DejaVu Sans"/>
              </a:rPr>
              <a:t>Никитин Вячеслав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Рисунок 15_0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0680" cy="6512760"/>
          </a:xfrm>
          <a:prstGeom prst="rect">
            <a:avLst/>
          </a:prstGeom>
          <a:ln w="0">
            <a:noFill/>
          </a:ln>
        </p:spPr>
      </p:pic>
      <p:pic>
        <p:nvPicPr>
          <p:cNvPr id="169" name="Рисунок 4_1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3423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5_1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4440" cy="319320"/>
          </a:xfrm>
          <a:prstGeom prst="rect">
            <a:avLst/>
          </a:prstGeom>
          <a:ln w="0"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9840240" y="188280"/>
            <a:ext cx="1653840" cy="14572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2" name="Рисунок 8_1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5560" cy="1089720"/>
          </a:xfrm>
          <a:prstGeom prst="rect">
            <a:avLst/>
          </a:prstGeom>
          <a:ln w="0"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439920" y="-12600"/>
            <a:ext cx="400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208560" y="6521400"/>
            <a:ext cx="587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838080" y="716760"/>
            <a:ext cx="8681400" cy="9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  <a:ea typeface="DejaVu Sans"/>
              </a:rPr>
              <a:t>Репозиторий GitHub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838080" y="635256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AD0DE3E1-8255-4729-A039-AD1EC145C4AD}" type="slidenum">
              <a:rPr b="1" lang="ru-RU" sz="1600" spc="-1" strike="noStrike">
                <a:solidFill>
                  <a:srgbClr val="000000"/>
                </a:solidFill>
                <a:latin typeface="Circe Bold"/>
                <a:ea typeface="DejaVu Sans"/>
              </a:rPr>
              <a:t>&lt;номер&gt;</a:t>
            </a:fld>
            <a:endParaRPr b="0" lang="ru-RU" sz="16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5"/>
          <a:stretch/>
        </p:blipFill>
        <p:spPr>
          <a:xfrm>
            <a:off x="4003560" y="1584000"/>
            <a:ext cx="4131720" cy="413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0680" cy="6512760"/>
          </a:xfrm>
          <a:prstGeom prst="rect">
            <a:avLst/>
          </a:prstGeom>
          <a:ln w="0">
            <a:noFill/>
          </a:ln>
        </p:spPr>
      </p:pic>
      <p:pic>
        <p:nvPicPr>
          <p:cNvPr id="120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342360"/>
          </a:xfrm>
          <a:prstGeom prst="rect">
            <a:avLst/>
          </a:prstGeom>
          <a:ln w="0">
            <a:noFill/>
          </a:ln>
        </p:spPr>
      </p:pic>
      <p:pic>
        <p:nvPicPr>
          <p:cNvPr id="121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4440" cy="319320"/>
          </a:xfrm>
          <a:prstGeom prst="rect">
            <a:avLst/>
          </a:prstGeom>
          <a:ln w="0"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9840240" y="188280"/>
            <a:ext cx="1653840" cy="14572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3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5560" cy="1089720"/>
          </a:xfrm>
          <a:prstGeom prst="rect">
            <a:avLst/>
          </a:prstGeom>
          <a:ln w="0"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439920" y="-12600"/>
            <a:ext cx="400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208560" y="6521400"/>
            <a:ext cx="587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838080" y="716760"/>
            <a:ext cx="8681400" cy="9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  <a:ea typeface="DejaVu Sans"/>
              </a:rPr>
              <a:t>Актуальность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329760" y="1425240"/>
            <a:ext cx="1033668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  <a:ea typeface="DejaVu Sans"/>
              </a:rPr>
              <a:t>В настоящее время технологическое развитие больниц в нашей стране отстаёт от мировых стандартов. Шагом к цифровизации и автоматизации больниц станет разработанная мной нейронная сеть, способная автоматически диагностировать с точностью более 90% заболевания лёгких и дыхательной системы. 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838080" y="635256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8BE6AC49-1C65-4AD7-9A03-54B675F8F2A4}" type="slidenum">
              <a:rPr b="1" lang="ru-RU" sz="1600" spc="-1" strike="noStrike">
                <a:solidFill>
                  <a:srgbClr val="000000"/>
                </a:solidFill>
                <a:latin typeface="Circe Bold"/>
                <a:ea typeface="DejaVu Sans"/>
              </a:rPr>
              <a:t>1</a:t>
            </a:fld>
            <a:endParaRPr b="0" lang="ru-RU" sz="16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5"/>
          <a:stretch/>
        </p:blipFill>
        <p:spPr>
          <a:xfrm>
            <a:off x="1158480" y="5220000"/>
            <a:ext cx="10541160" cy="5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0680" cy="6512760"/>
          </a:xfrm>
          <a:prstGeom prst="rect">
            <a:avLst/>
          </a:prstGeom>
          <a:ln w="0">
            <a:noFill/>
          </a:ln>
        </p:spPr>
      </p:pic>
      <p:pic>
        <p:nvPicPr>
          <p:cNvPr id="131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3423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4440" cy="31932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9840240" y="188280"/>
            <a:ext cx="1653840" cy="14572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5560" cy="108972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439920" y="-12600"/>
            <a:ext cx="400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208560" y="6521400"/>
            <a:ext cx="587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38080" y="716760"/>
            <a:ext cx="8681400" cy="9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  <a:ea typeface="DejaVu Sans"/>
              </a:rPr>
              <a:t>Целевая аудитория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838080" y="1825560"/>
            <a:ext cx="1033668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  <a:ea typeface="DejaVu Sans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irce"/>
                <a:ea typeface="DejaVu Sans"/>
              </a:rPr>
              <a:t>Любые медицинские учреждения, желающие ускорить постановку диагноза пациентам, заметно повысив производительность лечения.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838080" y="635256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AA204433-9699-4AE6-83F1-CD67B40F3386}" type="slidenum">
              <a:rPr b="1" lang="ru-RU" sz="1600" spc="-1" strike="noStrike">
                <a:solidFill>
                  <a:srgbClr val="000000"/>
                </a:solidFill>
                <a:latin typeface="Circe Bold"/>
                <a:ea typeface="DejaVu Sans"/>
              </a:rPr>
              <a:t>1</a:t>
            </a:fld>
            <a:endParaRPr b="0" lang="ru-RU" sz="1600" spc="-1" strike="noStrike">
              <a:latin typeface="Arial"/>
            </a:endParaRPr>
          </a:p>
        </p:txBody>
      </p:sp>
      <p:pic>
        <p:nvPicPr>
          <p:cNvPr id="140" name="Рисунок 7" descr=""/>
          <p:cNvPicPr/>
          <p:nvPr/>
        </p:nvPicPr>
        <p:blipFill>
          <a:blip r:embed="rId5"/>
          <a:stretch/>
        </p:blipFill>
        <p:spPr>
          <a:xfrm>
            <a:off x="5328000" y="3493080"/>
            <a:ext cx="6862680" cy="301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0680" cy="6512760"/>
          </a:xfrm>
          <a:prstGeom prst="rect">
            <a:avLst/>
          </a:prstGeom>
          <a:ln w="0">
            <a:noFill/>
          </a:ln>
        </p:spPr>
      </p:pic>
      <p:pic>
        <p:nvPicPr>
          <p:cNvPr id="142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342360"/>
          </a:xfrm>
          <a:prstGeom prst="rect">
            <a:avLst/>
          </a:prstGeom>
          <a:ln w="0">
            <a:noFill/>
          </a:ln>
        </p:spPr>
      </p:pic>
      <p:pic>
        <p:nvPicPr>
          <p:cNvPr id="143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4440" cy="319320"/>
          </a:xfrm>
          <a:prstGeom prst="rect">
            <a:avLst/>
          </a:prstGeom>
          <a:ln w="0"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9840240" y="188280"/>
            <a:ext cx="1653840" cy="14572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5560" cy="1089720"/>
          </a:xfrm>
          <a:prstGeom prst="rect">
            <a:avLst/>
          </a:prstGeom>
          <a:ln w="0"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439920" y="-12600"/>
            <a:ext cx="400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208560" y="6521400"/>
            <a:ext cx="587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838080" y="805320"/>
            <a:ext cx="90007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  <a:ea typeface="DejaVu Sans"/>
              </a:rPr>
              <a:t>Цели и задачи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Circe"/>
                <a:ea typeface="DejaVu Sans"/>
              </a:rPr>
              <a:t>Цели: Разработать нейронную сеть, определяющую заболевания дыхательной системы с помощью рентгена или компьютерной томографии.</a:t>
            </a:r>
            <a:endParaRPr b="0" lang="ru-RU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Circe"/>
                <a:ea typeface="DejaVu Sans"/>
              </a:rPr>
              <a:t>Задачи:</a:t>
            </a:r>
            <a:endParaRPr b="0" lang="ru-RU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Circe"/>
                <a:ea typeface="DejaVu Sans"/>
              </a:rPr>
              <a:t>1. Изучить устройство необходимых библиотек: Tensorflow, keras, flask, werkzeug, jinja, os, pillow, requests, pytest, numpy.</a:t>
            </a:r>
            <a:endParaRPr b="0" lang="ru-RU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Circe"/>
                <a:ea typeface="DejaVu Sans"/>
              </a:rPr>
              <a:t>2. Обучить нейронную сеть на наборе снимков КТ и рентгена, добиться высокой точности определения диагноза.</a:t>
            </a:r>
            <a:endParaRPr b="0" lang="ru-RU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Circe"/>
                <a:ea typeface="DejaVu Sans"/>
              </a:rPr>
              <a:t>3. интегрировать нейронную сеть с микрофреймворком Flask.</a:t>
            </a:r>
            <a:endParaRPr b="0" lang="ru-RU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Circe"/>
                <a:ea typeface="DejaVu Sans"/>
              </a:rPr>
              <a:t>4. написать простой интуитивно понятный HTML каркас, подкреплённый стилями Bootstrap CSS.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838080" y="635256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1F478F41-32FE-4472-B6FD-D88EB9F9183E}" type="slidenum">
              <a:rPr b="1" lang="ru-RU" sz="1600" spc="-1" strike="noStrike">
                <a:solidFill>
                  <a:srgbClr val="000000"/>
                </a:solidFill>
                <a:latin typeface="Circe Bold"/>
                <a:ea typeface="DejaVu Sans"/>
              </a:rPr>
              <a:t>1</a:t>
            </a:fld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Рисунок 5" descr=""/>
          <p:cNvPicPr/>
          <p:nvPr/>
        </p:nvPicPr>
        <p:blipFill>
          <a:blip r:embed="rId1"/>
          <a:stretch/>
        </p:blipFill>
        <p:spPr>
          <a:xfrm>
            <a:off x="0" y="0"/>
            <a:ext cx="5235840" cy="305964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7" descr=""/>
          <p:cNvPicPr/>
          <p:nvPr/>
        </p:nvPicPr>
        <p:blipFill>
          <a:blip r:embed="rId2"/>
          <a:stretch/>
        </p:blipFill>
        <p:spPr>
          <a:xfrm>
            <a:off x="7020000" y="-8640"/>
            <a:ext cx="5171760" cy="3312000"/>
          </a:xfrm>
          <a:prstGeom prst="rect">
            <a:avLst/>
          </a:prstGeom>
          <a:ln w="0">
            <a:noFill/>
          </a:ln>
        </p:spPr>
      </p:pic>
      <p:pic>
        <p:nvPicPr>
          <p:cNvPr id="153" name="Рисунок 9" descr=""/>
          <p:cNvPicPr/>
          <p:nvPr/>
        </p:nvPicPr>
        <p:blipFill>
          <a:blip r:embed="rId3"/>
          <a:stretch/>
        </p:blipFill>
        <p:spPr>
          <a:xfrm>
            <a:off x="0" y="3718080"/>
            <a:ext cx="5399640" cy="3139560"/>
          </a:xfrm>
          <a:prstGeom prst="rect">
            <a:avLst/>
          </a:prstGeom>
          <a:ln w="0">
            <a:noFill/>
          </a:ln>
        </p:spPr>
      </p:pic>
      <p:pic>
        <p:nvPicPr>
          <p:cNvPr id="154" name="Рисунок 11" descr=""/>
          <p:cNvPicPr/>
          <p:nvPr/>
        </p:nvPicPr>
        <p:blipFill>
          <a:blip r:embed="rId4"/>
          <a:stretch/>
        </p:blipFill>
        <p:spPr>
          <a:xfrm>
            <a:off x="6840000" y="3960000"/>
            <a:ext cx="5350320" cy="289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Рисунок 5" descr=""/>
          <p:cNvPicPr/>
          <p:nvPr/>
        </p:nvPicPr>
        <p:blipFill>
          <a:blip r:embed="rId1"/>
          <a:stretch/>
        </p:blipFill>
        <p:spPr>
          <a:xfrm>
            <a:off x="0" y="0"/>
            <a:ext cx="12167280" cy="535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Рисунок 9" descr=""/>
          <p:cNvPicPr/>
          <p:nvPr/>
        </p:nvPicPr>
        <p:blipFill>
          <a:blip r:embed="rId1"/>
          <a:stretch/>
        </p:blipFill>
        <p:spPr>
          <a:xfrm>
            <a:off x="0" y="0"/>
            <a:ext cx="12190680" cy="538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Рисунок 5" descr=""/>
          <p:cNvPicPr/>
          <p:nvPr/>
        </p:nvPicPr>
        <p:blipFill>
          <a:blip r:embed="rId1"/>
          <a:stretch/>
        </p:blipFill>
        <p:spPr>
          <a:xfrm>
            <a:off x="0" y="0"/>
            <a:ext cx="12190680" cy="53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0680" cy="6512760"/>
          </a:xfrm>
          <a:prstGeom prst="rect">
            <a:avLst/>
          </a:prstGeom>
          <a:ln w="0">
            <a:noFill/>
          </a:ln>
        </p:spPr>
      </p:pic>
      <p:pic>
        <p:nvPicPr>
          <p:cNvPr id="159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342360"/>
          </a:xfrm>
          <a:prstGeom prst="rect">
            <a:avLst/>
          </a:prstGeom>
          <a:ln w="0">
            <a:noFill/>
          </a:ln>
        </p:spPr>
      </p:pic>
      <p:pic>
        <p:nvPicPr>
          <p:cNvPr id="160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4440" cy="319320"/>
          </a:xfrm>
          <a:prstGeom prst="rect">
            <a:avLst/>
          </a:prstGeom>
          <a:ln w="0"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9840240" y="188280"/>
            <a:ext cx="1653840" cy="14572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5560" cy="1089720"/>
          </a:xfrm>
          <a:prstGeom prst="rect">
            <a:avLst/>
          </a:prstGeom>
          <a:ln w="0"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439920" y="-12600"/>
            <a:ext cx="400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Направление обучения: Python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6208560" y="6521400"/>
            <a:ext cx="587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irce Bold"/>
                <a:ea typeface="DejaVu Sans"/>
              </a:rPr>
              <a:t>Центр цифрового образования детей «IT-КУБ»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838080" y="716760"/>
            <a:ext cx="8681400" cy="9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irce Bold"/>
                <a:ea typeface="DejaVu Sans"/>
              </a:rPr>
              <a:t>Перспективы развития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838080" y="1825560"/>
            <a:ext cx="1033668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  <a:ea typeface="DejaVu Sans"/>
              </a:rPr>
              <a:t>В дальнейшие планы развития проекта входит: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  <a:ea typeface="DejaVu Sans"/>
              </a:rPr>
              <a:t>1. Повышение точности определения диагноза у двух режимов.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  <a:ea typeface="DejaVu Sans"/>
              </a:rPr>
              <a:t>2. Повышение визуального качества сайта.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  <a:ea typeface="DejaVu Sans"/>
              </a:rPr>
              <a:t>3. Добавление определения других заболеваний (рак лёгких, ХОБЛ, аллергический альвеолит, бронхит, отёк лёгких (для реанимационных КТ), ОРДС ).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irce"/>
                <a:ea typeface="DejaVu Sans"/>
              </a:rPr>
              <a:t>4. Создание обширной библиотеки для INOBITEC DICOM, позволяющая диагностировать заболевания автоматически после создания снимка, а так же отправлять данные в медицинскую базу данных пациентов.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838080" y="635256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3E0743E1-4784-4155-9A8E-F2840FD534DD}" type="slidenum">
              <a:rPr b="1" lang="ru-RU" sz="1600" spc="-1" strike="noStrike">
                <a:solidFill>
                  <a:srgbClr val="000000"/>
                </a:solidFill>
                <a:latin typeface="Circe Bold"/>
                <a:ea typeface="DejaVu Sans"/>
              </a:rPr>
              <a:t>9</a:t>
            </a:fld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LibreOffice/7.3.1.3$Linux_X86_64 LibreOffice_project/30$Build-3</Application>
  <AppVersion>15.0000</AppVersion>
  <Words>332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2021-05-27T08:49:22Z</dcterms:created>
  <dc:creator>Kvantorium Kaliningrad</dc:creator>
  <dc:description/>
  <dc:language>ru-RU</dc:language>
  <cp:lastModifiedBy/>
  <dcterms:modified xsi:type="dcterms:W3CDTF">2022-05-26T11:34:17Z</dcterms:modified>
  <cp:revision>18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Широкоэкранный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10</vt:i4>
  </property>
</Properties>
</file>