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4.png" ContentType="image/png"/>
  <Override PartName="/ppt/media/image27.png" ContentType="image/png"/>
  <Override PartName="/ppt/media/image28.png" ContentType="image/png"/>
  <Override PartName="/ppt/media/image5.png" ContentType="image/png"/>
  <Override PartName="/ppt/media/image30.png" ContentType="image/png"/>
  <Override PartName="/ppt/media/image10.png" ContentType="image/png"/>
  <Override PartName="/ppt/media/image29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24.gif" ContentType="image/gif"/>
  <Override PartName="/ppt/media/image17.png" ContentType="image/png"/>
  <Override PartName="/ppt/media/image18.png" ContentType="image/png"/>
  <Override PartName="/ppt/media/image20.png" ContentType="image/png"/>
  <Override PartName="/ppt/media/image19.png" ContentType="image/png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latin typeface="Arial"/>
              </a:rPr>
              <a:t>Click to edit the title text format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latin typeface="Arial"/>
              </a:rPr>
              <a:t>Click to edit the title text format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Click to edit the outline text format</a:t>
            </a:r>
            <a:endParaRPr b="0" lang="ru-R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Second Outline Level</a:t>
            </a:r>
            <a:endParaRPr b="0" lang="ru-R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Third Outline Level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Fourth Outline Level</a:t>
            </a:r>
            <a:endParaRPr b="0" lang="ru-R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Fifth Outline Level</a:t>
            </a:r>
            <a:endParaRPr b="0" lang="ru-R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Sixth Outline Level</a:t>
            </a:r>
            <a:endParaRPr b="0" lang="ru-R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Seventh Outline Level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Click to edit the outline text format</a:t>
            </a:r>
            <a:endParaRPr b="0" lang="ru-R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Second Outline Level</a:t>
            </a:r>
            <a:endParaRPr b="0" lang="ru-R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Third Outline Level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Fourth Outline Level</a:t>
            </a:r>
            <a:endParaRPr b="0" lang="ru-R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Fifth Outline Level</a:t>
            </a:r>
            <a:endParaRPr b="0" lang="ru-R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Sixth Outline Level</a:t>
            </a:r>
            <a:endParaRPr b="0" lang="ru-R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Seventh Outline Level</a:t>
            </a:r>
            <a:endParaRPr b="0" lang="ru-R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gif"/><Relationship Id="rId6" Type="http://schemas.openxmlformats.org/officeDocument/2006/relationships/slideLayout" Target="../slideLayouts/slideLayout1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slideLayout" Target="../slideLayouts/slideLayout1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ecc1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Рисунок 12" descr=""/>
          <p:cNvPicPr/>
          <p:nvPr/>
        </p:nvPicPr>
        <p:blipFill>
          <a:blip r:embed="rId1"/>
          <a:stretch/>
        </p:blipFill>
        <p:spPr>
          <a:xfrm>
            <a:off x="10667880" y="183600"/>
            <a:ext cx="1148040" cy="1232280"/>
          </a:xfrm>
          <a:prstGeom prst="rect">
            <a:avLst/>
          </a:prstGeom>
          <a:ln>
            <a:noFill/>
          </a:ln>
        </p:spPr>
      </p:pic>
      <p:sp>
        <p:nvSpPr>
          <p:cNvPr id="116" name="CustomShape 1"/>
          <p:cNvSpPr/>
          <p:nvPr/>
        </p:nvSpPr>
        <p:spPr>
          <a:xfrm>
            <a:off x="1523880" y="1600200"/>
            <a:ext cx="9143280" cy="267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40000"/>
          </a:bodyPr>
          <a:p>
            <a:pPr algn="ctr">
              <a:lnSpc>
                <a:spcPct val="90000"/>
              </a:lnSpc>
            </a:pPr>
            <a:r>
              <a:rPr b="0" lang="ru-RU" sz="6000" spc="-1" strike="noStrike">
                <a:solidFill>
                  <a:srgbClr val="ffffff"/>
                </a:solidFill>
                <a:latin typeface="Circe Bold"/>
              </a:rPr>
              <a:t>RayTensor</a:t>
            </a:r>
            <a:br/>
            <a:r>
              <a:rPr b="0" lang="ru-RU" sz="6000" spc="-1" strike="noStrike">
                <a:solidFill>
                  <a:srgbClr val="ffffff"/>
                </a:solidFill>
                <a:latin typeface="Circe Bold"/>
              </a:rPr>
              <a:t>Нейронная сеть для диагностики заболеваний лёгких и дыхательных путей.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7959600" y="5202360"/>
            <a:ext cx="423180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400" spc="-1" strike="noStrike">
                <a:solidFill>
                  <a:srgbClr val="ffffff"/>
                </a:solidFill>
                <a:latin typeface="Circe Bold"/>
                <a:ea typeface="DejaVu Sans"/>
              </a:rPr>
              <a:t>Наставник проекта:</a:t>
            </a:r>
            <a:endParaRPr b="0" lang="ru-RU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400" spc="-1" strike="noStrike">
                <a:solidFill>
                  <a:srgbClr val="ffffff"/>
                </a:solidFill>
                <a:latin typeface="Circe"/>
                <a:ea typeface="DejaVu Sans"/>
              </a:rPr>
              <a:t>Буистов Владислав Валерьевич</a:t>
            </a:r>
            <a:endParaRPr b="0" lang="ru-RU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400" spc="-1" strike="noStrike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617760" y="4278240"/>
            <a:ext cx="8068320" cy="166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800" spc="-1" strike="noStrike">
                <a:solidFill>
                  <a:srgbClr val="ffffff"/>
                </a:solidFill>
                <a:latin typeface="Circe"/>
                <a:ea typeface="DejaVu Sans"/>
              </a:rPr>
              <a:t>Проект выполнил: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800" spc="-1" strike="noStrike">
                <a:solidFill>
                  <a:srgbClr val="ffffff"/>
                </a:solidFill>
                <a:latin typeface="Circe"/>
                <a:ea typeface="DejaVu Sans"/>
              </a:rPr>
              <a:t>Никитин Вячеслав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Рисунок 5" descr=""/>
          <p:cNvPicPr/>
          <p:nvPr/>
        </p:nvPicPr>
        <p:blipFill>
          <a:blip r:embed="rId1"/>
          <a:stretch/>
        </p:blipFill>
        <p:spPr>
          <a:xfrm>
            <a:off x="0" y="0"/>
            <a:ext cx="12191400" cy="5363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ecc1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1523880" y="1600200"/>
            <a:ext cx="9143280" cy="190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0" lang="ru-RU" sz="6000" spc="-1" strike="noStrike">
                <a:solidFill>
                  <a:srgbClr val="ffffff"/>
                </a:solidFill>
                <a:latin typeface="Circe Bold"/>
              </a:rPr>
              <a:t>Спасибо за внимание!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1523880" y="3875760"/>
            <a:ext cx="9143280" cy="138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400" spc="-1" strike="noStrike">
                <a:solidFill>
                  <a:srgbClr val="ffffff"/>
                </a:solidFill>
                <a:latin typeface="Circe Bold"/>
              </a:rPr>
              <a:t>Центр цифрового образования детей «IT-КУБ» </a:t>
            </a:r>
            <a:endParaRPr b="0" lang="ru-RU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400" spc="-1" strike="noStrike">
              <a:latin typeface="Arial"/>
            </a:endParaRPr>
          </a:p>
        </p:txBody>
      </p:sp>
      <p:pic>
        <p:nvPicPr>
          <p:cNvPr id="180" name="Рисунок 12" descr=""/>
          <p:cNvPicPr/>
          <p:nvPr/>
        </p:nvPicPr>
        <p:blipFill>
          <a:blip r:embed="rId1"/>
          <a:stretch/>
        </p:blipFill>
        <p:spPr>
          <a:xfrm>
            <a:off x="10667880" y="183600"/>
            <a:ext cx="1148040" cy="1232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Рисунок 15" descr=""/>
          <p:cNvPicPr/>
          <p:nvPr/>
        </p:nvPicPr>
        <p:blipFill>
          <a:blip r:embed="rId1"/>
          <a:stretch/>
        </p:blipFill>
        <p:spPr>
          <a:xfrm>
            <a:off x="0" y="343800"/>
            <a:ext cx="12191400" cy="6513480"/>
          </a:xfrm>
          <a:prstGeom prst="rect">
            <a:avLst/>
          </a:prstGeom>
          <a:ln>
            <a:noFill/>
          </a:ln>
        </p:spPr>
      </p:pic>
      <p:pic>
        <p:nvPicPr>
          <p:cNvPr id="120" name="Рисунок 4" descr=""/>
          <p:cNvPicPr/>
          <p:nvPr/>
        </p:nvPicPr>
        <p:blipFill>
          <a:blip r:embed="rId2"/>
          <a:stretch/>
        </p:blipFill>
        <p:spPr>
          <a:xfrm>
            <a:off x="0" y="0"/>
            <a:ext cx="12191400" cy="343080"/>
          </a:xfrm>
          <a:prstGeom prst="rect">
            <a:avLst/>
          </a:prstGeom>
          <a:ln>
            <a:noFill/>
          </a:ln>
        </p:spPr>
      </p:pic>
      <p:pic>
        <p:nvPicPr>
          <p:cNvPr id="121" name="Рисунок 5" descr=""/>
          <p:cNvPicPr/>
          <p:nvPr/>
        </p:nvPicPr>
        <p:blipFill>
          <a:blip r:embed="rId3"/>
          <a:stretch/>
        </p:blipFill>
        <p:spPr>
          <a:xfrm>
            <a:off x="6095880" y="6537240"/>
            <a:ext cx="6095160" cy="320040"/>
          </a:xfrm>
          <a:prstGeom prst="rect">
            <a:avLst/>
          </a:prstGeom>
          <a:ln>
            <a:noFill/>
          </a:ln>
        </p:spPr>
      </p:pic>
      <p:sp>
        <p:nvSpPr>
          <p:cNvPr id="122" name="CustomShape 1"/>
          <p:cNvSpPr/>
          <p:nvPr/>
        </p:nvSpPr>
        <p:spPr>
          <a:xfrm>
            <a:off x="9840240" y="188280"/>
            <a:ext cx="1654560" cy="14580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ecc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3" name="Рисунок 8" descr=""/>
          <p:cNvPicPr/>
          <p:nvPr/>
        </p:nvPicPr>
        <p:blipFill>
          <a:blip r:embed="rId4"/>
          <a:stretch/>
        </p:blipFill>
        <p:spPr>
          <a:xfrm>
            <a:off x="10159560" y="371880"/>
            <a:ext cx="1016280" cy="1090440"/>
          </a:xfrm>
          <a:prstGeom prst="rect">
            <a:avLst/>
          </a:prstGeom>
          <a:ln>
            <a:noFill/>
          </a:ln>
        </p:spPr>
      </p:pic>
      <p:sp>
        <p:nvSpPr>
          <p:cNvPr id="124" name="CustomShape 2"/>
          <p:cNvSpPr/>
          <p:nvPr/>
        </p:nvSpPr>
        <p:spPr>
          <a:xfrm>
            <a:off x="547560" y="-12600"/>
            <a:ext cx="3786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latin typeface="Circe Bold"/>
                <a:ea typeface="DejaVu Sans"/>
              </a:rPr>
              <a:t>Направление обучения: Python 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6415920" y="6521400"/>
            <a:ext cx="54558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latin typeface="Circe Bold"/>
                <a:ea typeface="DejaVu Sans"/>
              </a:rPr>
              <a:t>Центр цифрового образования детей «IT-КУБ» 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26" name="CustomShape 4"/>
          <p:cNvSpPr/>
          <p:nvPr/>
        </p:nvSpPr>
        <p:spPr>
          <a:xfrm>
            <a:off x="838080" y="716760"/>
            <a:ext cx="8682120" cy="97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irce Bold"/>
              </a:rPr>
              <a:t>Актуальность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7" name="CustomShape 5"/>
          <p:cNvSpPr/>
          <p:nvPr/>
        </p:nvSpPr>
        <p:spPr>
          <a:xfrm>
            <a:off x="329760" y="1425240"/>
            <a:ext cx="1033740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irce"/>
              </a:rPr>
              <a:t>В настоящее время технологическое развитие больниц в нашей стране отстаёт от мировых стандартов. Шагом к цифровизации и автоматизации больниц станет разработанная мной нейронная сеть, способная автоматически диагностировать с точностью более 90% заболевания лёгких и дыхательной системы. Минималистичный дизайн, совмещённый с высоким функционалом обеспечит быструю постановку диагноза любым человеком с любым устройством, имеющим выход в интернет, т.к. для использования программы не требуются медицинские знания или глубокие знания компьютера. 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28" name="CustomShape 6"/>
          <p:cNvSpPr/>
          <p:nvPr/>
        </p:nvSpPr>
        <p:spPr>
          <a:xfrm>
            <a:off x="838080" y="635256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fld id="{369C2F72-C582-43A5-BC90-74983EEDC9B6}" type="slidenum">
              <a:rPr b="1" lang="ru-RU" sz="1600" spc="-1" strike="noStrike">
                <a:solidFill>
                  <a:srgbClr val="000000"/>
                </a:solidFill>
                <a:latin typeface="Circe Bold"/>
              </a:rPr>
              <a:t>&lt;number&gt;</a:t>
            </a:fld>
            <a:endParaRPr b="0" lang="ru-RU" sz="1600" spc="-1" strike="noStrike"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5"/>
          <a:stretch/>
        </p:blipFill>
        <p:spPr>
          <a:xfrm>
            <a:off x="1656000" y="6061320"/>
            <a:ext cx="10541880" cy="418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Рисунок 15" descr=""/>
          <p:cNvPicPr/>
          <p:nvPr/>
        </p:nvPicPr>
        <p:blipFill>
          <a:blip r:embed="rId1"/>
          <a:stretch/>
        </p:blipFill>
        <p:spPr>
          <a:xfrm>
            <a:off x="0" y="343800"/>
            <a:ext cx="12191400" cy="6513480"/>
          </a:xfrm>
          <a:prstGeom prst="rect">
            <a:avLst/>
          </a:prstGeom>
          <a:ln>
            <a:noFill/>
          </a:ln>
        </p:spPr>
      </p:pic>
      <p:pic>
        <p:nvPicPr>
          <p:cNvPr id="131" name="Рисунок 4" descr=""/>
          <p:cNvPicPr/>
          <p:nvPr/>
        </p:nvPicPr>
        <p:blipFill>
          <a:blip r:embed="rId2"/>
          <a:stretch/>
        </p:blipFill>
        <p:spPr>
          <a:xfrm>
            <a:off x="0" y="0"/>
            <a:ext cx="12191400" cy="343080"/>
          </a:xfrm>
          <a:prstGeom prst="rect">
            <a:avLst/>
          </a:prstGeom>
          <a:ln>
            <a:noFill/>
          </a:ln>
        </p:spPr>
      </p:pic>
      <p:pic>
        <p:nvPicPr>
          <p:cNvPr id="132" name="Рисунок 5" descr=""/>
          <p:cNvPicPr/>
          <p:nvPr/>
        </p:nvPicPr>
        <p:blipFill>
          <a:blip r:embed="rId3"/>
          <a:stretch/>
        </p:blipFill>
        <p:spPr>
          <a:xfrm>
            <a:off x="6095880" y="6537240"/>
            <a:ext cx="6095160" cy="320040"/>
          </a:xfrm>
          <a:prstGeom prst="rect">
            <a:avLst/>
          </a:prstGeom>
          <a:ln>
            <a:noFill/>
          </a:ln>
        </p:spPr>
      </p:pic>
      <p:sp>
        <p:nvSpPr>
          <p:cNvPr id="133" name="CustomShape 1"/>
          <p:cNvSpPr/>
          <p:nvPr/>
        </p:nvSpPr>
        <p:spPr>
          <a:xfrm>
            <a:off x="9840240" y="188280"/>
            <a:ext cx="1654560" cy="14580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ecc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4" name="Рисунок 8" descr=""/>
          <p:cNvPicPr/>
          <p:nvPr/>
        </p:nvPicPr>
        <p:blipFill>
          <a:blip r:embed="rId4"/>
          <a:stretch/>
        </p:blipFill>
        <p:spPr>
          <a:xfrm>
            <a:off x="10159560" y="371880"/>
            <a:ext cx="1016280" cy="1090440"/>
          </a:xfrm>
          <a:prstGeom prst="rect">
            <a:avLst/>
          </a:prstGeom>
          <a:ln>
            <a:noFill/>
          </a:ln>
        </p:spPr>
      </p:pic>
      <p:sp>
        <p:nvSpPr>
          <p:cNvPr id="135" name="CustomShape 2"/>
          <p:cNvSpPr/>
          <p:nvPr/>
        </p:nvSpPr>
        <p:spPr>
          <a:xfrm>
            <a:off x="547560" y="-12600"/>
            <a:ext cx="3786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latin typeface="Circe Bold"/>
                <a:ea typeface="DejaVu Sans"/>
              </a:rPr>
              <a:t>Направление обучения: Python 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6415920" y="6521400"/>
            <a:ext cx="54558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latin typeface="Circe Bold"/>
                <a:ea typeface="DejaVu Sans"/>
              </a:rPr>
              <a:t>Центр цифрового образования детей «IT-КУБ» 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838080" y="716760"/>
            <a:ext cx="8682120" cy="97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irce Bold"/>
              </a:rPr>
              <a:t>Целевая аудитория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38" name="CustomShape 5"/>
          <p:cNvSpPr/>
          <p:nvPr/>
        </p:nvSpPr>
        <p:spPr>
          <a:xfrm>
            <a:off x="838080" y="1825560"/>
            <a:ext cx="1033740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irce"/>
              </a:rPr>
              <a:t>Целевой аудиторией моего проекта являются любые медицинские учреждения, желающие ускорить постановку диагноза пациентам, заметно повысив производительность лечения.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39" name="CustomShape 6"/>
          <p:cNvSpPr/>
          <p:nvPr/>
        </p:nvSpPr>
        <p:spPr>
          <a:xfrm>
            <a:off x="838080" y="635256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fld id="{F1018010-46AB-4769-8D41-EB51FCB440BB}" type="slidenum">
              <a:rPr b="1" lang="ru-RU" sz="1600" spc="-1" strike="noStrike">
                <a:solidFill>
                  <a:srgbClr val="000000"/>
                </a:solidFill>
                <a:latin typeface="Circe Bold"/>
              </a:rPr>
              <a:t>&lt;number&gt;</a:t>
            </a:fld>
            <a:endParaRPr b="0" lang="ru-RU" sz="1600" spc="-1" strike="noStrike">
              <a:latin typeface="Arial"/>
            </a:endParaRPr>
          </a:p>
        </p:txBody>
      </p:sp>
      <p:pic>
        <p:nvPicPr>
          <p:cNvPr id="140" name="Рисунок 7" descr=""/>
          <p:cNvPicPr/>
          <p:nvPr/>
        </p:nvPicPr>
        <p:blipFill>
          <a:blip r:embed="rId5"/>
          <a:stretch/>
        </p:blipFill>
        <p:spPr>
          <a:xfrm>
            <a:off x="5328000" y="3493080"/>
            <a:ext cx="6863400" cy="3019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Рисунок 15" descr=""/>
          <p:cNvPicPr/>
          <p:nvPr/>
        </p:nvPicPr>
        <p:blipFill>
          <a:blip r:embed="rId1"/>
          <a:stretch/>
        </p:blipFill>
        <p:spPr>
          <a:xfrm>
            <a:off x="0" y="343800"/>
            <a:ext cx="12191400" cy="6513480"/>
          </a:xfrm>
          <a:prstGeom prst="rect">
            <a:avLst/>
          </a:prstGeom>
          <a:ln>
            <a:noFill/>
          </a:ln>
        </p:spPr>
      </p:pic>
      <p:pic>
        <p:nvPicPr>
          <p:cNvPr id="142" name="Рисунок 4" descr=""/>
          <p:cNvPicPr/>
          <p:nvPr/>
        </p:nvPicPr>
        <p:blipFill>
          <a:blip r:embed="rId2"/>
          <a:stretch/>
        </p:blipFill>
        <p:spPr>
          <a:xfrm>
            <a:off x="0" y="0"/>
            <a:ext cx="12191400" cy="343080"/>
          </a:xfrm>
          <a:prstGeom prst="rect">
            <a:avLst/>
          </a:prstGeom>
          <a:ln>
            <a:noFill/>
          </a:ln>
        </p:spPr>
      </p:pic>
      <p:pic>
        <p:nvPicPr>
          <p:cNvPr id="143" name="Рисунок 5" descr=""/>
          <p:cNvPicPr/>
          <p:nvPr/>
        </p:nvPicPr>
        <p:blipFill>
          <a:blip r:embed="rId3"/>
          <a:stretch/>
        </p:blipFill>
        <p:spPr>
          <a:xfrm>
            <a:off x="6095880" y="6537240"/>
            <a:ext cx="6095160" cy="320040"/>
          </a:xfrm>
          <a:prstGeom prst="rect">
            <a:avLst/>
          </a:prstGeom>
          <a:ln>
            <a:noFill/>
          </a:ln>
        </p:spPr>
      </p:pic>
      <p:sp>
        <p:nvSpPr>
          <p:cNvPr id="144" name="CustomShape 1"/>
          <p:cNvSpPr/>
          <p:nvPr/>
        </p:nvSpPr>
        <p:spPr>
          <a:xfrm>
            <a:off x="9840240" y="188280"/>
            <a:ext cx="1654560" cy="14580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ecc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5" name="Рисунок 8" descr=""/>
          <p:cNvPicPr/>
          <p:nvPr/>
        </p:nvPicPr>
        <p:blipFill>
          <a:blip r:embed="rId4"/>
          <a:stretch/>
        </p:blipFill>
        <p:spPr>
          <a:xfrm>
            <a:off x="10159560" y="371880"/>
            <a:ext cx="1016280" cy="1090440"/>
          </a:xfrm>
          <a:prstGeom prst="rect">
            <a:avLst/>
          </a:prstGeom>
          <a:ln>
            <a:noFill/>
          </a:ln>
        </p:spPr>
      </p:pic>
      <p:sp>
        <p:nvSpPr>
          <p:cNvPr id="146" name="CustomShape 2"/>
          <p:cNvSpPr/>
          <p:nvPr/>
        </p:nvSpPr>
        <p:spPr>
          <a:xfrm>
            <a:off x="547560" y="-12600"/>
            <a:ext cx="3786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latin typeface="Circe Bold"/>
                <a:ea typeface="DejaVu Sans"/>
              </a:rPr>
              <a:t>Направление обучения: Python 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6415920" y="6521400"/>
            <a:ext cx="54558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latin typeface="Circe Bold"/>
                <a:ea typeface="DejaVu Sans"/>
              </a:rPr>
              <a:t>Центр цифрового образования детей «IT-КУБ» 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48" name="CustomShape 4"/>
          <p:cNvSpPr/>
          <p:nvPr/>
        </p:nvSpPr>
        <p:spPr>
          <a:xfrm>
            <a:off x="838080" y="805320"/>
            <a:ext cx="9001440" cy="88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irce Bold"/>
              </a:rPr>
              <a:t>Цели и задачи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49" name="CustomShape 5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irce"/>
              </a:rPr>
              <a:t>Цели: бучить нейронную сеть на наборе снимков КТ и рентгена, добиться высокой точности определения диагноза, интегрировать нейронную сеть с микрофреймворком Flask, написать простой интуитивно понятный HTML каркас, подкреплённый стилями Bootstrap CSS.</a:t>
            </a:r>
            <a:endParaRPr b="0" lang="ru-RU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irce"/>
              </a:rPr>
              <a:t>Задачи:</a:t>
            </a:r>
            <a:endParaRPr b="0" lang="ru-RU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irce"/>
              </a:rPr>
              <a:t>1. Изучить устройство необходимых библиотек: Tensorflow, keras, flask, werkzeug, jinja, os, pillow, requests, pytest, numpy.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50" name="CustomShape 6"/>
          <p:cNvSpPr/>
          <p:nvPr/>
        </p:nvSpPr>
        <p:spPr>
          <a:xfrm>
            <a:off x="838080" y="635256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fld id="{6A5C4D1D-580B-442C-AB2D-356DCD82B97F}" type="slidenum">
              <a:rPr b="1" lang="ru-RU" sz="1600" spc="-1" strike="noStrike">
                <a:solidFill>
                  <a:srgbClr val="000000"/>
                </a:solidFill>
                <a:latin typeface="Circe Bold"/>
              </a:rPr>
              <a:t>&lt;number&gt;</a:t>
            </a:fld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Рисунок 15" descr=""/>
          <p:cNvPicPr/>
          <p:nvPr/>
        </p:nvPicPr>
        <p:blipFill>
          <a:blip r:embed="rId1"/>
          <a:stretch/>
        </p:blipFill>
        <p:spPr>
          <a:xfrm>
            <a:off x="0" y="343800"/>
            <a:ext cx="12191400" cy="6513480"/>
          </a:xfrm>
          <a:prstGeom prst="rect">
            <a:avLst/>
          </a:prstGeom>
          <a:ln>
            <a:noFill/>
          </a:ln>
        </p:spPr>
      </p:pic>
      <p:pic>
        <p:nvPicPr>
          <p:cNvPr id="152" name="Рисунок 4" descr=""/>
          <p:cNvPicPr/>
          <p:nvPr/>
        </p:nvPicPr>
        <p:blipFill>
          <a:blip r:embed="rId2"/>
          <a:stretch/>
        </p:blipFill>
        <p:spPr>
          <a:xfrm>
            <a:off x="0" y="0"/>
            <a:ext cx="12191400" cy="343080"/>
          </a:xfrm>
          <a:prstGeom prst="rect">
            <a:avLst/>
          </a:prstGeom>
          <a:ln>
            <a:noFill/>
          </a:ln>
        </p:spPr>
      </p:pic>
      <p:pic>
        <p:nvPicPr>
          <p:cNvPr id="153" name="Рисунок 5" descr=""/>
          <p:cNvPicPr/>
          <p:nvPr/>
        </p:nvPicPr>
        <p:blipFill>
          <a:blip r:embed="rId3"/>
          <a:stretch/>
        </p:blipFill>
        <p:spPr>
          <a:xfrm>
            <a:off x="6095880" y="6537240"/>
            <a:ext cx="6095160" cy="320040"/>
          </a:xfrm>
          <a:prstGeom prst="rect">
            <a:avLst/>
          </a:prstGeom>
          <a:ln>
            <a:noFill/>
          </a:ln>
        </p:spPr>
      </p:pic>
      <p:sp>
        <p:nvSpPr>
          <p:cNvPr id="154" name="CustomShape 1"/>
          <p:cNvSpPr/>
          <p:nvPr/>
        </p:nvSpPr>
        <p:spPr>
          <a:xfrm>
            <a:off x="9840240" y="188280"/>
            <a:ext cx="1654560" cy="14580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ecc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5" name="Рисунок 8" descr=""/>
          <p:cNvPicPr/>
          <p:nvPr/>
        </p:nvPicPr>
        <p:blipFill>
          <a:blip r:embed="rId4"/>
          <a:stretch/>
        </p:blipFill>
        <p:spPr>
          <a:xfrm>
            <a:off x="10159560" y="371880"/>
            <a:ext cx="1016280" cy="1090440"/>
          </a:xfrm>
          <a:prstGeom prst="rect">
            <a:avLst/>
          </a:prstGeom>
          <a:ln>
            <a:noFill/>
          </a:ln>
        </p:spPr>
      </p:pic>
      <p:sp>
        <p:nvSpPr>
          <p:cNvPr id="156" name="CustomShape 2"/>
          <p:cNvSpPr/>
          <p:nvPr/>
        </p:nvSpPr>
        <p:spPr>
          <a:xfrm>
            <a:off x="547560" y="-12600"/>
            <a:ext cx="3786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latin typeface="Circe Bold"/>
                <a:ea typeface="DejaVu Sans"/>
              </a:rPr>
              <a:t>Направление обучения: Python 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6415920" y="6521400"/>
            <a:ext cx="54558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latin typeface="Circe Bold"/>
                <a:ea typeface="DejaVu Sans"/>
              </a:rPr>
              <a:t>Центр цифрового образования детей «IT-КУБ» 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58" name="CustomShape 4"/>
          <p:cNvSpPr/>
          <p:nvPr/>
        </p:nvSpPr>
        <p:spPr>
          <a:xfrm>
            <a:off x="838080" y="716760"/>
            <a:ext cx="8682120" cy="97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irce Bold"/>
              </a:rPr>
              <a:t>Перспективы развития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59" name="CustomShape 5"/>
          <p:cNvSpPr/>
          <p:nvPr/>
        </p:nvSpPr>
        <p:spPr>
          <a:xfrm>
            <a:off x="838080" y="1825560"/>
            <a:ext cx="1033740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63000"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irce"/>
              </a:rPr>
              <a:t>В дальнейшие планы развития проекта входит:</a:t>
            </a:r>
            <a:endParaRPr b="0" lang="ru-RU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irce"/>
              </a:rPr>
              <a:t>1. Повышение точности определения диагноза у двух режимов.</a:t>
            </a:r>
            <a:endParaRPr b="0" lang="ru-RU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irce"/>
              </a:rPr>
              <a:t>2. Повышение визуального качества сайта.</a:t>
            </a:r>
            <a:endParaRPr b="0" lang="ru-RU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irce"/>
              </a:rPr>
              <a:t>3. Добавление определения других заболеваний (рак лёгких, ХОБЛ, аллергический альвеолит, бронхит, отёк лёгких (для реанимационных КТ), ОРДС ).</a:t>
            </a:r>
            <a:endParaRPr b="0" lang="ru-RU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irce"/>
              </a:rPr>
              <a:t>4. Создание обширной библиотеки для INOBITEC DICOM, позволяющая диагностировать заболевания автоматически после создания снимка, а так же отправлять данные в медицинскую базу данных пациентов.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60" name="CustomShape 6"/>
          <p:cNvSpPr/>
          <p:nvPr/>
        </p:nvSpPr>
        <p:spPr>
          <a:xfrm>
            <a:off x="838080" y="635256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fld id="{E3008EE2-CB42-4D0B-B88B-4E21241323CC}" type="slidenum">
              <a:rPr b="1" lang="ru-RU" sz="1600" spc="-1" strike="noStrike">
                <a:solidFill>
                  <a:srgbClr val="000000"/>
                </a:solidFill>
                <a:latin typeface="Circe Bold"/>
              </a:rPr>
              <a:t>5</a:t>
            </a:fld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Рисунок 15_0" descr=""/>
          <p:cNvPicPr/>
          <p:nvPr/>
        </p:nvPicPr>
        <p:blipFill>
          <a:blip r:embed="rId1"/>
          <a:stretch/>
        </p:blipFill>
        <p:spPr>
          <a:xfrm>
            <a:off x="0" y="343800"/>
            <a:ext cx="12191400" cy="6513480"/>
          </a:xfrm>
          <a:prstGeom prst="rect">
            <a:avLst/>
          </a:prstGeom>
          <a:ln>
            <a:noFill/>
          </a:ln>
        </p:spPr>
      </p:pic>
      <p:pic>
        <p:nvPicPr>
          <p:cNvPr id="162" name="Рисунок 4_1" descr=""/>
          <p:cNvPicPr/>
          <p:nvPr/>
        </p:nvPicPr>
        <p:blipFill>
          <a:blip r:embed="rId2"/>
          <a:stretch/>
        </p:blipFill>
        <p:spPr>
          <a:xfrm>
            <a:off x="0" y="0"/>
            <a:ext cx="12191400" cy="343080"/>
          </a:xfrm>
          <a:prstGeom prst="rect">
            <a:avLst/>
          </a:prstGeom>
          <a:ln>
            <a:noFill/>
          </a:ln>
        </p:spPr>
      </p:pic>
      <p:pic>
        <p:nvPicPr>
          <p:cNvPr id="163" name="Рисунок 5_1" descr=""/>
          <p:cNvPicPr/>
          <p:nvPr/>
        </p:nvPicPr>
        <p:blipFill>
          <a:blip r:embed="rId3"/>
          <a:stretch/>
        </p:blipFill>
        <p:spPr>
          <a:xfrm>
            <a:off x="6095880" y="6537240"/>
            <a:ext cx="6095160" cy="320040"/>
          </a:xfrm>
          <a:prstGeom prst="rect">
            <a:avLst/>
          </a:prstGeom>
          <a:ln>
            <a:noFill/>
          </a:ln>
        </p:spPr>
      </p:pic>
      <p:sp>
        <p:nvSpPr>
          <p:cNvPr id="164" name="CustomShape 1"/>
          <p:cNvSpPr/>
          <p:nvPr/>
        </p:nvSpPr>
        <p:spPr>
          <a:xfrm>
            <a:off x="9840240" y="188280"/>
            <a:ext cx="1654560" cy="14580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ecc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5" name="Рисунок 8_1" descr=""/>
          <p:cNvPicPr/>
          <p:nvPr/>
        </p:nvPicPr>
        <p:blipFill>
          <a:blip r:embed="rId4"/>
          <a:stretch/>
        </p:blipFill>
        <p:spPr>
          <a:xfrm>
            <a:off x="10159560" y="371880"/>
            <a:ext cx="1016280" cy="1090440"/>
          </a:xfrm>
          <a:prstGeom prst="rect">
            <a:avLst/>
          </a:prstGeom>
          <a:ln>
            <a:noFill/>
          </a:ln>
        </p:spPr>
      </p:pic>
      <p:sp>
        <p:nvSpPr>
          <p:cNvPr id="166" name="CustomShape 2"/>
          <p:cNvSpPr/>
          <p:nvPr/>
        </p:nvSpPr>
        <p:spPr>
          <a:xfrm>
            <a:off x="547560" y="-12600"/>
            <a:ext cx="3786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latin typeface="Circe Bold"/>
                <a:ea typeface="DejaVu Sans"/>
              </a:rPr>
              <a:t>Направление обучения: Python 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6415920" y="6521400"/>
            <a:ext cx="54558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latin typeface="Circe Bold"/>
                <a:ea typeface="DejaVu Sans"/>
              </a:rPr>
              <a:t>Центр цифрового образования детей «IT-КУБ» 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68" name="CustomShape 4"/>
          <p:cNvSpPr/>
          <p:nvPr/>
        </p:nvSpPr>
        <p:spPr>
          <a:xfrm>
            <a:off x="838080" y="716760"/>
            <a:ext cx="8682120" cy="97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irce Bold"/>
              </a:rPr>
              <a:t>Репозиторий GitHub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69" name="CustomShape 5"/>
          <p:cNvSpPr/>
          <p:nvPr/>
        </p:nvSpPr>
        <p:spPr>
          <a:xfrm>
            <a:off x="838080" y="635256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fld id="{DBFAA9D5-4166-4868-B80F-D95019C061EF}" type="slidenum">
              <a:rPr b="1" lang="ru-RU" sz="1600" spc="-1" strike="noStrike">
                <a:solidFill>
                  <a:srgbClr val="000000"/>
                </a:solidFill>
                <a:latin typeface="Circe Bold"/>
              </a:rPr>
              <a:t>&lt;number&gt;</a:t>
            </a:fld>
            <a:endParaRPr b="0" lang="ru-RU" sz="1600" spc="-1" strike="noStrike"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5"/>
          <a:stretch/>
        </p:blipFill>
        <p:spPr>
          <a:xfrm>
            <a:off x="4003560" y="1584000"/>
            <a:ext cx="4132440" cy="4132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Рисунок 5" descr=""/>
          <p:cNvPicPr/>
          <p:nvPr/>
        </p:nvPicPr>
        <p:blipFill>
          <a:blip r:embed="rId1"/>
          <a:stretch/>
        </p:blipFill>
        <p:spPr>
          <a:xfrm>
            <a:off x="0" y="0"/>
            <a:ext cx="6370560" cy="3723120"/>
          </a:xfrm>
          <a:prstGeom prst="rect">
            <a:avLst/>
          </a:prstGeom>
          <a:ln>
            <a:noFill/>
          </a:ln>
        </p:spPr>
      </p:pic>
      <p:pic>
        <p:nvPicPr>
          <p:cNvPr id="172" name="Рисунок 7" descr=""/>
          <p:cNvPicPr/>
          <p:nvPr/>
        </p:nvPicPr>
        <p:blipFill>
          <a:blip r:embed="rId2"/>
          <a:stretch/>
        </p:blipFill>
        <p:spPr>
          <a:xfrm>
            <a:off x="6371280" y="-8640"/>
            <a:ext cx="5813280" cy="3723120"/>
          </a:xfrm>
          <a:prstGeom prst="rect">
            <a:avLst/>
          </a:prstGeom>
          <a:ln>
            <a:noFill/>
          </a:ln>
        </p:spPr>
      </p:pic>
      <p:pic>
        <p:nvPicPr>
          <p:cNvPr id="173" name="Рисунок 9" descr=""/>
          <p:cNvPicPr/>
          <p:nvPr/>
        </p:nvPicPr>
        <p:blipFill>
          <a:blip r:embed="rId3"/>
          <a:stretch/>
        </p:blipFill>
        <p:spPr>
          <a:xfrm>
            <a:off x="-87840" y="3486240"/>
            <a:ext cx="6183000" cy="3595320"/>
          </a:xfrm>
          <a:prstGeom prst="rect">
            <a:avLst/>
          </a:prstGeom>
          <a:ln>
            <a:noFill/>
          </a:ln>
        </p:spPr>
      </p:pic>
      <p:pic>
        <p:nvPicPr>
          <p:cNvPr id="174" name="Рисунок 11" descr=""/>
          <p:cNvPicPr/>
          <p:nvPr/>
        </p:nvPicPr>
        <p:blipFill>
          <a:blip r:embed="rId4"/>
          <a:stretch/>
        </p:blipFill>
        <p:spPr>
          <a:xfrm>
            <a:off x="6008040" y="3715200"/>
            <a:ext cx="6183000" cy="3341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Рисунок 5" descr=""/>
          <p:cNvPicPr/>
          <p:nvPr/>
        </p:nvPicPr>
        <p:blipFill>
          <a:blip r:embed="rId1"/>
          <a:stretch/>
        </p:blipFill>
        <p:spPr>
          <a:xfrm>
            <a:off x="0" y="0"/>
            <a:ext cx="12168000" cy="5353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Рисунок 9" descr=""/>
          <p:cNvPicPr/>
          <p:nvPr/>
        </p:nvPicPr>
        <p:blipFill>
          <a:blip r:embed="rId1"/>
          <a:stretch/>
        </p:blipFill>
        <p:spPr>
          <a:xfrm>
            <a:off x="0" y="0"/>
            <a:ext cx="12191400" cy="5381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</TotalTime>
  <Application>LibreOffice/6.4.7.2$Linux_X86_64 LibreOffice_project/40$Build-2</Application>
  <Words>332</Words>
  <Paragraphs>33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2021-05-27T08:49:22Z</dcterms:created>
  <dc:creator>Kvantorium Kaliningrad</dc:creator>
  <dc:description/>
  <dc:language>ru-RU</dc:language>
  <cp:lastModifiedBy/>
  <dcterms:modified xsi:type="dcterms:W3CDTF">2022-05-18T15:16:57Z</dcterms:modified>
  <cp:revision>14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