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8" r:id="rId13"/>
    <p:sldId id="267" r:id="rId14"/>
    <p:sldId id="268" r:id="rId15"/>
    <p:sldId id="286" r:id="rId16"/>
    <p:sldId id="270" r:id="rId17"/>
    <p:sldId id="287" r:id="rId18"/>
    <p:sldId id="289"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5321"/>
  </p:normalViewPr>
  <p:slideViewPr>
    <p:cSldViewPr snapToGrid="0" snapToObjects="1">
      <p:cViewPr varScale="1">
        <p:scale>
          <a:sx n="129" d="100"/>
          <a:sy n="129"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BC91-7BD8-8C42-A96A-2549BF5D9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85FBAD-B6CB-0B4F-8C72-A0CA8F74C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9320D5-F9D8-8145-AD60-BF78EA8FD755}"/>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5" name="Footer Placeholder 4">
            <a:extLst>
              <a:ext uri="{FF2B5EF4-FFF2-40B4-BE49-F238E27FC236}">
                <a16:creationId xmlns:a16="http://schemas.microsoft.com/office/drawing/2014/main" id="{FD8BD50A-1AC7-7540-A4E5-2FE90A2CA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0B5437-FB7F-4B4D-8A26-DBB74BDF428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02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51CA-5CC0-0C46-A34B-5E7728815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B03BB9-4A42-5845-9B40-0483AE343A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A2505-2A54-C540-B400-1E9737F2FB0B}"/>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5" name="Footer Placeholder 4">
            <a:extLst>
              <a:ext uri="{FF2B5EF4-FFF2-40B4-BE49-F238E27FC236}">
                <a16:creationId xmlns:a16="http://schemas.microsoft.com/office/drawing/2014/main" id="{27D02EE9-E416-5941-8C37-C6459ABB6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D05FE0-EBC8-0B4E-BFE2-17EA09B259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9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00BC72-851B-C14A-BB6F-F03A074D41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1E2439-D47A-DC4B-B041-2D1CA2052A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7E736-3650-B342-8ABD-669EB5AAE82F}"/>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5" name="Footer Placeholder 4">
            <a:extLst>
              <a:ext uri="{FF2B5EF4-FFF2-40B4-BE49-F238E27FC236}">
                <a16:creationId xmlns:a16="http://schemas.microsoft.com/office/drawing/2014/main" id="{2FEE45EF-3375-DB42-AADA-D0BE4B0E8F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31037A-BE98-0143-BC9C-98F97708384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140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77A2-C5CE-AD40-BD5D-FFDDB3EF32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843E77-DA33-A14E-83E2-ABEEEBB51C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FEF8-01F3-144E-8FF7-075C889C0D9B}"/>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5" name="Footer Placeholder 4">
            <a:extLst>
              <a:ext uri="{FF2B5EF4-FFF2-40B4-BE49-F238E27FC236}">
                <a16:creationId xmlns:a16="http://schemas.microsoft.com/office/drawing/2014/main" id="{E3F42E56-B89C-894F-87E4-E0D2EA8C9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C5FF7B-54D2-2744-B477-B340667BE2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106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60A4-4B21-A145-9E0D-F48E68074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25E1B-EDD1-7644-9994-263FF0F46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90A840-3B8F-C949-B5DD-C74B9E299B35}"/>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5" name="Footer Placeholder 4">
            <a:extLst>
              <a:ext uri="{FF2B5EF4-FFF2-40B4-BE49-F238E27FC236}">
                <a16:creationId xmlns:a16="http://schemas.microsoft.com/office/drawing/2014/main" id="{303EFA00-4946-7447-814A-6D73061F08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0D1F7-A73A-8C4A-BB16-20D0DA97D08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635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718B-A749-194D-A5B8-DD50951C7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124F6-6ACA-7D4F-AAD0-59650F9082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024C1C-3FE1-0949-9919-78EBDDAD0D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482C2-7C13-1B43-A49B-930240066A78}"/>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6" name="Footer Placeholder 5">
            <a:extLst>
              <a:ext uri="{FF2B5EF4-FFF2-40B4-BE49-F238E27FC236}">
                <a16:creationId xmlns:a16="http://schemas.microsoft.com/office/drawing/2014/main" id="{4B953427-E1C9-8240-B20A-E2B759143D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3863E7-E7DA-384A-A810-0FB93F05386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315-CCA9-2F48-920A-9553282D9F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B85CF-DEC3-DB4C-8C96-8EF948AA0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88049A-7419-354D-9A7E-05ED68AF63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58EF4-15E9-E747-AE82-4114D4672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966F29-85FF-A24B-B6BD-8A1D5301A9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CC6C6B-7A71-B045-AEB5-BCE7452E8CF6}"/>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8" name="Footer Placeholder 7">
            <a:extLst>
              <a:ext uri="{FF2B5EF4-FFF2-40B4-BE49-F238E27FC236}">
                <a16:creationId xmlns:a16="http://schemas.microsoft.com/office/drawing/2014/main" id="{02639B85-D4EF-5844-AAE8-42B34F97053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DE3215-9A47-2141-A2D3-11F744FC765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65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A851-84F2-E44E-9208-09FB2A2981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4B51DE-22E9-BA40-A10E-2A3FD76953EE}"/>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4" name="Footer Placeholder 3">
            <a:extLst>
              <a:ext uri="{FF2B5EF4-FFF2-40B4-BE49-F238E27FC236}">
                <a16:creationId xmlns:a16="http://schemas.microsoft.com/office/drawing/2014/main" id="{7EB6BD86-AE2B-F340-80E9-16525999BA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96B7F6F-20A7-5747-BF0A-B45CE31D6B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13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841C8-ED39-8D44-BDF8-966EE5ECACE1}"/>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3" name="Footer Placeholder 2">
            <a:extLst>
              <a:ext uri="{FF2B5EF4-FFF2-40B4-BE49-F238E27FC236}">
                <a16:creationId xmlns:a16="http://schemas.microsoft.com/office/drawing/2014/main" id="{7C0DE81B-640B-2F4F-B8F9-1368CA1588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AE949E9-7419-2948-9C2C-B3177E562E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55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A495-5D10-2648-BC3D-AD8BCEA6D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FAC5C8-4CDA-7244-8AEC-762E88171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5B6F30-E9E5-1541-8FA9-02C37A3E9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0903A0-8EE7-3243-8EA4-D7C018A3B0B7}"/>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6" name="Footer Placeholder 5">
            <a:extLst>
              <a:ext uri="{FF2B5EF4-FFF2-40B4-BE49-F238E27FC236}">
                <a16:creationId xmlns:a16="http://schemas.microsoft.com/office/drawing/2014/main" id="{C6577E6D-29BF-D244-A478-54CC89E800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B42A8B-8E54-1745-A498-52AD8DDC0B1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74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BF2B-7FCD-6448-B8E7-281028F86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79C1BC-EB83-9C43-A081-D80CC776B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C2F0E-FDD5-864B-8238-D22E07137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5BF733-A059-BB42-B0E9-658B47C392B2}"/>
              </a:ext>
            </a:extLst>
          </p:cNvPr>
          <p:cNvSpPr>
            <a:spLocks noGrp="1"/>
          </p:cNvSpPr>
          <p:nvPr>
            <p:ph type="dt" sz="half" idx="10"/>
          </p:nvPr>
        </p:nvSpPr>
        <p:spPr/>
        <p:txBody>
          <a:bodyPr/>
          <a:lstStyle/>
          <a:p>
            <a:fld id="{B61BEF0D-F0BB-DE4B-95CE-6DB70DBA9567}" type="datetimeFigureOut">
              <a:rPr lang="en-US" smtClean="0"/>
              <a:pPr/>
              <a:t>4/11/22</a:t>
            </a:fld>
            <a:endParaRPr lang="en-US" dirty="0"/>
          </a:p>
        </p:txBody>
      </p:sp>
      <p:sp>
        <p:nvSpPr>
          <p:cNvPr id="6" name="Footer Placeholder 5">
            <a:extLst>
              <a:ext uri="{FF2B5EF4-FFF2-40B4-BE49-F238E27FC236}">
                <a16:creationId xmlns:a16="http://schemas.microsoft.com/office/drawing/2014/main" id="{B3C4D4A3-CEF5-FF48-AF74-9AC46B26FB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897076-0726-FF4A-87C4-3704197A166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829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30634-16CC-FD4B-A380-5936776E2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7D7E9E-8D6A-3941-9FAD-B4607B280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27F40-AC8E-894D-AD03-FAA2895EB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4/11/22</a:t>
            </a:fld>
            <a:endParaRPr lang="en-US" dirty="0"/>
          </a:p>
        </p:txBody>
      </p:sp>
      <p:sp>
        <p:nvSpPr>
          <p:cNvPr id="5" name="Footer Placeholder 4">
            <a:extLst>
              <a:ext uri="{FF2B5EF4-FFF2-40B4-BE49-F238E27FC236}">
                <a16:creationId xmlns:a16="http://schemas.microsoft.com/office/drawing/2014/main" id="{9C3A3CB9-FF0F-B345-BAD2-6385A1992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97E078-90CA-8A4C-BDCC-714549415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74398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F72B-FA51-1F40-8EC3-8218E6DC220C}"/>
              </a:ext>
            </a:extLst>
          </p:cNvPr>
          <p:cNvSpPr>
            <a:spLocks noGrp="1"/>
          </p:cNvSpPr>
          <p:nvPr>
            <p:ph type="ctrTitle"/>
          </p:nvPr>
        </p:nvSpPr>
        <p:spPr/>
        <p:txBody>
          <a:bodyPr>
            <a:normAutofit fontScale="90000"/>
          </a:bodyPr>
          <a:lstStyle/>
          <a:p>
            <a:r>
              <a:rPr lang="en-US" dirty="0"/>
              <a:t>Mental Disorders and their treatment</a:t>
            </a:r>
            <a:br>
              <a:rPr lang="en-US" dirty="0"/>
            </a:br>
            <a:r>
              <a:rPr lang="en-US" dirty="0"/>
              <a:t>Module 5</a:t>
            </a:r>
            <a:br>
              <a:rPr lang="en-US" dirty="0"/>
            </a:br>
            <a:endParaRPr lang="en-US" dirty="0"/>
          </a:p>
        </p:txBody>
      </p:sp>
    </p:spTree>
    <p:extLst>
      <p:ext uri="{BB962C8B-B14F-4D97-AF65-F5344CB8AC3E}">
        <p14:creationId xmlns:p14="http://schemas.microsoft.com/office/powerpoint/2010/main" val="25537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7D3A-7099-2849-B789-72C48AA48DED}"/>
              </a:ext>
            </a:extLst>
          </p:cNvPr>
          <p:cNvSpPr>
            <a:spLocks noGrp="1"/>
          </p:cNvSpPr>
          <p:nvPr>
            <p:ph type="title"/>
          </p:nvPr>
        </p:nvSpPr>
        <p:spPr/>
        <p:txBody>
          <a:bodyPr/>
          <a:lstStyle/>
          <a:p>
            <a:r>
              <a:rPr lang="en-US" dirty="0"/>
              <a:t>Mental Disorders and their treatment</a:t>
            </a:r>
          </a:p>
        </p:txBody>
      </p:sp>
      <p:sp>
        <p:nvSpPr>
          <p:cNvPr id="3" name="Content Placeholder 2">
            <a:extLst>
              <a:ext uri="{FF2B5EF4-FFF2-40B4-BE49-F238E27FC236}">
                <a16:creationId xmlns:a16="http://schemas.microsoft.com/office/drawing/2014/main" id="{47E942CE-4948-4A42-8DB3-E20ADC44E880}"/>
              </a:ext>
            </a:extLst>
          </p:cNvPr>
          <p:cNvSpPr>
            <a:spLocks noGrp="1"/>
          </p:cNvSpPr>
          <p:nvPr>
            <p:ph idx="1"/>
          </p:nvPr>
        </p:nvSpPr>
        <p:spPr/>
        <p:txBody>
          <a:bodyPr/>
          <a:lstStyle/>
          <a:p>
            <a:r>
              <a:rPr lang="en-US" dirty="0"/>
              <a:t>Many terms may be used, such as “mental illness”, “mental health problems” or “behavioral disorders.” </a:t>
            </a:r>
          </a:p>
          <a:p>
            <a:r>
              <a:rPr lang="en-US" dirty="0"/>
              <a:t>Each disorder is different in each person. </a:t>
            </a:r>
          </a:p>
          <a:p>
            <a:r>
              <a:rPr lang="en-US" dirty="0"/>
              <a:t>There is no “have it” or “don’t have it”. Mental health is a continuum or spectrum. </a:t>
            </a:r>
          </a:p>
          <a:p>
            <a:r>
              <a:rPr lang="en-US" dirty="0"/>
              <a:t>Mental disorders vary from person to person and from time to time. </a:t>
            </a:r>
          </a:p>
          <a:p>
            <a:endParaRPr lang="en-US" dirty="0"/>
          </a:p>
        </p:txBody>
      </p:sp>
    </p:spTree>
    <p:extLst>
      <p:ext uri="{BB962C8B-B14F-4D97-AF65-F5344CB8AC3E}">
        <p14:creationId xmlns:p14="http://schemas.microsoft.com/office/powerpoint/2010/main" val="279360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69515-267C-9F40-9E27-265F3F22668C}"/>
              </a:ext>
            </a:extLst>
          </p:cNvPr>
          <p:cNvSpPr>
            <a:spLocks noGrp="1"/>
          </p:cNvSpPr>
          <p:nvPr>
            <p:ph idx="1"/>
          </p:nvPr>
        </p:nvSpPr>
        <p:spPr/>
        <p:txBody>
          <a:bodyPr/>
          <a:lstStyle/>
          <a:p>
            <a:r>
              <a:rPr lang="en-US" dirty="0"/>
              <a:t>Most persons with identified mental disorders respond positively to treatment. </a:t>
            </a:r>
          </a:p>
          <a:p>
            <a:r>
              <a:rPr lang="en-US" dirty="0"/>
              <a:t>A person cannot “catch” a mental disorder from another person, although genetics do influence the development of some disorders. </a:t>
            </a:r>
          </a:p>
          <a:p>
            <a:r>
              <a:rPr lang="en-US" dirty="0"/>
              <a:t>Parents with mental disorders do not necessarily “cause” disorders in their children. </a:t>
            </a:r>
          </a:p>
          <a:p>
            <a:endParaRPr lang="en-US" dirty="0"/>
          </a:p>
          <a:p>
            <a:pPr marL="0" indent="0">
              <a:buNone/>
            </a:pPr>
            <a:endParaRPr lang="en-US" dirty="0"/>
          </a:p>
        </p:txBody>
      </p:sp>
    </p:spTree>
    <p:extLst>
      <p:ext uri="{BB962C8B-B14F-4D97-AF65-F5344CB8AC3E}">
        <p14:creationId xmlns:p14="http://schemas.microsoft.com/office/powerpoint/2010/main" val="137246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B221-518B-1C43-95BB-94672EA77108}"/>
              </a:ext>
            </a:extLst>
          </p:cNvPr>
          <p:cNvSpPr>
            <a:spLocks noGrp="1"/>
          </p:cNvSpPr>
          <p:nvPr>
            <p:ph type="title"/>
          </p:nvPr>
        </p:nvSpPr>
        <p:spPr>
          <a:xfrm>
            <a:off x="838200" y="365125"/>
            <a:ext cx="10515600" cy="598971"/>
          </a:xfrm>
        </p:spPr>
        <p:txBody>
          <a:bodyPr>
            <a:normAutofit fontScale="90000"/>
          </a:bodyPr>
          <a:lstStyle/>
          <a:p>
            <a:r>
              <a:rPr lang="en-US" dirty="0"/>
              <a:t> Judging abnormality and psychological disorder</a:t>
            </a:r>
          </a:p>
        </p:txBody>
      </p:sp>
      <p:sp>
        <p:nvSpPr>
          <p:cNvPr id="3" name="Content Placeholder 2">
            <a:extLst>
              <a:ext uri="{FF2B5EF4-FFF2-40B4-BE49-F238E27FC236}">
                <a16:creationId xmlns:a16="http://schemas.microsoft.com/office/drawing/2014/main" id="{EBE3405A-3555-0647-97AA-20E976804DBC}"/>
              </a:ext>
            </a:extLst>
          </p:cNvPr>
          <p:cNvSpPr>
            <a:spLocks noGrp="1"/>
          </p:cNvSpPr>
          <p:nvPr>
            <p:ph idx="1"/>
          </p:nvPr>
        </p:nvSpPr>
        <p:spPr>
          <a:xfrm>
            <a:off x="838200" y="1063487"/>
            <a:ext cx="10515600" cy="5113476"/>
          </a:xfrm>
        </p:spPr>
        <p:txBody>
          <a:bodyPr/>
          <a:lstStyle/>
          <a:p>
            <a:r>
              <a:rPr lang="en-US" dirty="0"/>
              <a:t>Social context: </a:t>
            </a:r>
            <a:r>
              <a:rPr lang="en-US" dirty="0" err="1"/>
              <a:t>Szaz</a:t>
            </a:r>
            <a:r>
              <a:rPr lang="en-US" dirty="0"/>
              <a:t> (1960) and </a:t>
            </a:r>
            <a:r>
              <a:rPr lang="en-US" dirty="0" err="1"/>
              <a:t>Scheff</a:t>
            </a:r>
            <a:r>
              <a:rPr lang="en-US" dirty="0"/>
              <a:t> (1966) suggest deviation from accepted social norms</a:t>
            </a:r>
          </a:p>
          <a:p>
            <a:r>
              <a:rPr lang="en-US" dirty="0"/>
              <a:t>Distress in others: deviation that causes distress to those around, across situations</a:t>
            </a:r>
          </a:p>
          <a:p>
            <a:r>
              <a:rPr lang="en-US" dirty="0"/>
              <a:t>Subjective distress of the individual : (I) feelings of dissatisfaction, sadness, anxiety or lethargy; (2) physical complaints such as nausea or headaches; (3) unwanted thoughts or impulses</a:t>
            </a:r>
          </a:p>
          <a:p>
            <a:r>
              <a:rPr lang="en-US" dirty="0"/>
              <a:t>A matter of degree</a:t>
            </a:r>
          </a:p>
          <a:p>
            <a:r>
              <a:rPr lang="en-US" dirty="0"/>
              <a:t>Impairment in adaptive functioning</a:t>
            </a:r>
          </a:p>
          <a:p>
            <a:endParaRPr lang="en-US" dirty="0"/>
          </a:p>
          <a:p>
            <a:endParaRPr lang="en-US" dirty="0"/>
          </a:p>
        </p:txBody>
      </p:sp>
    </p:spTree>
    <p:extLst>
      <p:ext uri="{BB962C8B-B14F-4D97-AF65-F5344CB8AC3E}">
        <p14:creationId xmlns:p14="http://schemas.microsoft.com/office/powerpoint/2010/main" val="386890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4986-0EB7-244A-8248-DAE741E8BCB3}"/>
              </a:ext>
            </a:extLst>
          </p:cNvPr>
          <p:cNvSpPr>
            <a:spLocks noGrp="1"/>
          </p:cNvSpPr>
          <p:nvPr>
            <p:ph type="title"/>
          </p:nvPr>
        </p:nvSpPr>
        <p:spPr/>
        <p:txBody>
          <a:bodyPr/>
          <a:lstStyle/>
          <a:p>
            <a:r>
              <a:rPr lang="en-US" dirty="0"/>
              <a:t>Impact of mental disorders</a:t>
            </a:r>
          </a:p>
        </p:txBody>
      </p:sp>
      <p:sp>
        <p:nvSpPr>
          <p:cNvPr id="3" name="Content Placeholder 2">
            <a:extLst>
              <a:ext uri="{FF2B5EF4-FFF2-40B4-BE49-F238E27FC236}">
                <a16:creationId xmlns:a16="http://schemas.microsoft.com/office/drawing/2014/main" id="{F0C2E25E-6821-DD41-9D0A-19C447BD81DD}"/>
              </a:ext>
            </a:extLst>
          </p:cNvPr>
          <p:cNvSpPr>
            <a:spLocks noGrp="1"/>
          </p:cNvSpPr>
          <p:nvPr>
            <p:ph idx="1"/>
          </p:nvPr>
        </p:nvSpPr>
        <p:spPr/>
        <p:txBody>
          <a:bodyPr/>
          <a:lstStyle/>
          <a:p>
            <a:r>
              <a:rPr lang="en-US" i="1" dirty="0"/>
              <a:t>Thought processes, moods and emotions </a:t>
            </a:r>
            <a:r>
              <a:rPr lang="en-US" dirty="0"/>
              <a:t>are affected by mental disorders. </a:t>
            </a:r>
          </a:p>
          <a:p>
            <a:r>
              <a:rPr lang="en-US" dirty="0"/>
              <a:t>Mental disorders are biologically based. </a:t>
            </a:r>
          </a:p>
          <a:p>
            <a:r>
              <a:rPr lang="en-US" dirty="0"/>
              <a:t>What matters most is the life impact. </a:t>
            </a:r>
          </a:p>
          <a:p>
            <a:r>
              <a:rPr lang="en-US" dirty="0"/>
              <a:t>Disorders can be more, or less, serious, and may change over time. </a:t>
            </a:r>
          </a:p>
          <a:p>
            <a:r>
              <a:rPr lang="en-US" dirty="0"/>
              <a:t>Cause is less important than current impact. </a:t>
            </a:r>
          </a:p>
          <a:p>
            <a:r>
              <a:rPr lang="en-US" dirty="0"/>
              <a:t>Violence is not associated with all disorders. </a:t>
            </a:r>
          </a:p>
          <a:p>
            <a:endParaRPr lang="en-US" dirty="0"/>
          </a:p>
        </p:txBody>
      </p:sp>
    </p:spTree>
    <p:extLst>
      <p:ext uri="{BB962C8B-B14F-4D97-AF65-F5344CB8AC3E}">
        <p14:creationId xmlns:p14="http://schemas.microsoft.com/office/powerpoint/2010/main" val="326883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9A8A-CB9A-9D4D-8DA8-FEE54CDF127D}"/>
              </a:ext>
            </a:extLst>
          </p:cNvPr>
          <p:cNvSpPr>
            <a:spLocks noGrp="1"/>
          </p:cNvSpPr>
          <p:nvPr>
            <p:ph type="title"/>
          </p:nvPr>
        </p:nvSpPr>
        <p:spPr/>
        <p:txBody>
          <a:bodyPr/>
          <a:lstStyle/>
          <a:p>
            <a:r>
              <a:rPr lang="en-US" dirty="0"/>
              <a:t>The Recovery Model</a:t>
            </a:r>
          </a:p>
        </p:txBody>
      </p:sp>
      <p:sp>
        <p:nvSpPr>
          <p:cNvPr id="3" name="Content Placeholder 2">
            <a:extLst>
              <a:ext uri="{FF2B5EF4-FFF2-40B4-BE49-F238E27FC236}">
                <a16:creationId xmlns:a16="http://schemas.microsoft.com/office/drawing/2014/main" id="{0AA680CA-0E29-AC40-B3ED-A2DCB48B28E5}"/>
              </a:ext>
            </a:extLst>
          </p:cNvPr>
          <p:cNvSpPr>
            <a:spLocks noGrp="1"/>
          </p:cNvSpPr>
          <p:nvPr>
            <p:ph idx="1"/>
          </p:nvPr>
        </p:nvSpPr>
        <p:spPr/>
        <p:txBody>
          <a:bodyPr/>
          <a:lstStyle/>
          <a:p>
            <a:r>
              <a:rPr lang="en-US" dirty="0"/>
              <a:t>Persons with mental disorders can, on their own or with treatment, learn to function positively and effectively in the community. </a:t>
            </a:r>
          </a:p>
          <a:p>
            <a:r>
              <a:rPr lang="en-US" dirty="0"/>
              <a:t>Early identification, appropriate assessment, effective care planning and appropriate treatment make a difference. </a:t>
            </a:r>
          </a:p>
          <a:p>
            <a:r>
              <a:rPr lang="en-US" dirty="0"/>
              <a:t>Persons with mental disorders can successfully and safely raise their children into adulthood. </a:t>
            </a:r>
          </a:p>
          <a:p>
            <a:endParaRPr lang="en-US" dirty="0"/>
          </a:p>
        </p:txBody>
      </p:sp>
    </p:spTree>
    <p:extLst>
      <p:ext uri="{BB962C8B-B14F-4D97-AF65-F5344CB8AC3E}">
        <p14:creationId xmlns:p14="http://schemas.microsoft.com/office/powerpoint/2010/main" val="170153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7DFF-22C8-6A4B-A6B1-295DD85E2E59}"/>
              </a:ext>
            </a:extLst>
          </p:cNvPr>
          <p:cNvSpPr>
            <a:spLocks noGrp="1"/>
          </p:cNvSpPr>
          <p:nvPr>
            <p:ph type="title"/>
          </p:nvPr>
        </p:nvSpPr>
        <p:spPr/>
        <p:txBody>
          <a:bodyPr/>
          <a:lstStyle/>
          <a:p>
            <a:r>
              <a:rPr lang="en-US" dirty="0"/>
              <a:t>Classification systems</a:t>
            </a:r>
          </a:p>
        </p:txBody>
      </p:sp>
      <p:sp>
        <p:nvSpPr>
          <p:cNvPr id="3" name="Content Placeholder 2">
            <a:extLst>
              <a:ext uri="{FF2B5EF4-FFF2-40B4-BE49-F238E27FC236}">
                <a16:creationId xmlns:a16="http://schemas.microsoft.com/office/drawing/2014/main" id="{E42EBCEF-2CC7-004B-8B11-0449CEA74F88}"/>
              </a:ext>
            </a:extLst>
          </p:cNvPr>
          <p:cNvSpPr>
            <a:spLocks noGrp="1"/>
          </p:cNvSpPr>
          <p:nvPr>
            <p:ph idx="1"/>
          </p:nvPr>
        </p:nvSpPr>
        <p:spPr/>
        <p:txBody>
          <a:bodyPr/>
          <a:lstStyle/>
          <a:p>
            <a:r>
              <a:rPr lang="en-US" dirty="0"/>
              <a:t>ICD 11 (WHO)</a:t>
            </a:r>
          </a:p>
          <a:p>
            <a:r>
              <a:rPr lang="en-US" dirty="0"/>
              <a:t>DSM V</a:t>
            </a:r>
          </a:p>
        </p:txBody>
      </p:sp>
    </p:spTree>
    <p:extLst>
      <p:ext uri="{BB962C8B-B14F-4D97-AF65-F5344CB8AC3E}">
        <p14:creationId xmlns:p14="http://schemas.microsoft.com/office/powerpoint/2010/main" val="409030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FAE4-4C85-1E49-BFEC-DF7DC0B605B0}"/>
              </a:ext>
            </a:extLst>
          </p:cNvPr>
          <p:cNvSpPr>
            <a:spLocks noGrp="1"/>
          </p:cNvSpPr>
          <p:nvPr>
            <p:ph type="title"/>
          </p:nvPr>
        </p:nvSpPr>
        <p:spPr>
          <a:xfrm>
            <a:off x="864704" y="245856"/>
            <a:ext cx="10515600" cy="648666"/>
          </a:xfrm>
        </p:spPr>
        <p:txBody>
          <a:bodyPr>
            <a:normAutofit fontScale="90000"/>
          </a:bodyPr>
          <a:lstStyle/>
          <a:p>
            <a:r>
              <a:rPr lang="en-US" dirty="0"/>
              <a:t>Categories of psychological disorders</a:t>
            </a:r>
          </a:p>
        </p:txBody>
      </p:sp>
      <p:pic>
        <p:nvPicPr>
          <p:cNvPr id="5" name="Content Placeholder 4">
            <a:extLst>
              <a:ext uri="{FF2B5EF4-FFF2-40B4-BE49-F238E27FC236}">
                <a16:creationId xmlns:a16="http://schemas.microsoft.com/office/drawing/2014/main" id="{9AF1072C-B9E1-4E48-ADE5-3CAAFF8D73B5}"/>
              </a:ext>
            </a:extLst>
          </p:cNvPr>
          <p:cNvPicPr>
            <a:picLocks noGrp="1" noChangeAspect="1"/>
          </p:cNvPicPr>
          <p:nvPr>
            <p:ph idx="1"/>
          </p:nvPr>
        </p:nvPicPr>
        <p:blipFill>
          <a:blip r:embed="rId2"/>
          <a:stretch>
            <a:fillRect/>
          </a:stretch>
        </p:blipFill>
        <p:spPr>
          <a:xfrm>
            <a:off x="755374" y="1043610"/>
            <a:ext cx="10734261" cy="5416826"/>
          </a:xfrm>
        </p:spPr>
      </p:pic>
    </p:spTree>
    <p:extLst>
      <p:ext uri="{BB962C8B-B14F-4D97-AF65-F5344CB8AC3E}">
        <p14:creationId xmlns:p14="http://schemas.microsoft.com/office/powerpoint/2010/main" val="269022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FB2FB2-4359-1F49-A727-8CDABB58E66D}"/>
              </a:ext>
            </a:extLst>
          </p:cNvPr>
          <p:cNvPicPr>
            <a:picLocks noGrp="1" noChangeAspect="1"/>
          </p:cNvPicPr>
          <p:nvPr>
            <p:ph idx="1"/>
          </p:nvPr>
        </p:nvPicPr>
        <p:blipFill>
          <a:blip r:embed="rId2"/>
          <a:stretch>
            <a:fillRect/>
          </a:stretch>
        </p:blipFill>
        <p:spPr>
          <a:xfrm>
            <a:off x="477078" y="159026"/>
            <a:ext cx="11082131" cy="6698974"/>
          </a:xfrm>
        </p:spPr>
      </p:pic>
    </p:spTree>
    <p:extLst>
      <p:ext uri="{BB962C8B-B14F-4D97-AF65-F5344CB8AC3E}">
        <p14:creationId xmlns:p14="http://schemas.microsoft.com/office/powerpoint/2010/main" val="405918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988F-8AE9-214D-94C5-F08EF7B45080}"/>
              </a:ext>
            </a:extLst>
          </p:cNvPr>
          <p:cNvSpPr>
            <a:spLocks noGrp="1"/>
          </p:cNvSpPr>
          <p:nvPr>
            <p:ph type="title"/>
          </p:nvPr>
        </p:nvSpPr>
        <p:spPr>
          <a:xfrm>
            <a:off x="838200" y="365125"/>
            <a:ext cx="10515600" cy="638727"/>
          </a:xfrm>
        </p:spPr>
        <p:txBody>
          <a:bodyPr>
            <a:normAutofit fontScale="90000"/>
          </a:bodyPr>
          <a:lstStyle/>
          <a:p>
            <a:r>
              <a:rPr lang="en-US" dirty="0"/>
              <a:t>Psychological disorders</a:t>
            </a:r>
          </a:p>
        </p:txBody>
      </p:sp>
      <p:sp>
        <p:nvSpPr>
          <p:cNvPr id="3" name="Content Placeholder 2">
            <a:extLst>
              <a:ext uri="{FF2B5EF4-FFF2-40B4-BE49-F238E27FC236}">
                <a16:creationId xmlns:a16="http://schemas.microsoft.com/office/drawing/2014/main" id="{3BA48A67-7D76-4F43-A7F7-41A342BB7081}"/>
              </a:ext>
            </a:extLst>
          </p:cNvPr>
          <p:cNvSpPr>
            <a:spLocks noGrp="1"/>
          </p:cNvSpPr>
          <p:nvPr>
            <p:ph idx="1"/>
          </p:nvPr>
        </p:nvSpPr>
        <p:spPr>
          <a:xfrm>
            <a:off x="838200" y="1093304"/>
            <a:ext cx="10515600" cy="5083659"/>
          </a:xfrm>
        </p:spPr>
        <p:txBody>
          <a:bodyPr/>
          <a:lstStyle/>
          <a:p>
            <a:r>
              <a:rPr lang="en-US" dirty="0"/>
              <a:t>In childhood and adolescence: mental retardation, autism spectrum disorders, ADHD, eating disorders, mood disorders, psychosis, anxiety disorders</a:t>
            </a:r>
          </a:p>
          <a:p>
            <a:r>
              <a:rPr lang="en-US" dirty="0"/>
              <a:t>Substance use disorders</a:t>
            </a:r>
          </a:p>
          <a:p>
            <a:r>
              <a:rPr lang="en-US" dirty="0"/>
              <a:t>Schizophrenia and delusional disorders</a:t>
            </a:r>
          </a:p>
          <a:p>
            <a:r>
              <a:rPr lang="en-US" dirty="0"/>
              <a:t>Mood disorders</a:t>
            </a:r>
          </a:p>
          <a:p>
            <a:r>
              <a:rPr lang="en-US" dirty="0"/>
              <a:t>Anxiety disorders</a:t>
            </a:r>
          </a:p>
          <a:p>
            <a:r>
              <a:rPr lang="en-US" dirty="0"/>
              <a:t>Personality disorders</a:t>
            </a:r>
          </a:p>
        </p:txBody>
      </p:sp>
    </p:spTree>
    <p:extLst>
      <p:ext uri="{BB962C8B-B14F-4D97-AF65-F5344CB8AC3E}">
        <p14:creationId xmlns:p14="http://schemas.microsoft.com/office/powerpoint/2010/main" val="2505299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87E6-BCD0-9946-ADCF-18DE7B45798B}"/>
              </a:ext>
            </a:extLst>
          </p:cNvPr>
          <p:cNvSpPr>
            <a:spLocks noGrp="1"/>
          </p:cNvSpPr>
          <p:nvPr>
            <p:ph type="title"/>
          </p:nvPr>
        </p:nvSpPr>
        <p:spPr/>
        <p:txBody>
          <a:bodyPr/>
          <a:lstStyle/>
          <a:p>
            <a:r>
              <a:rPr lang="en-US" dirty="0"/>
              <a:t>Therapy models</a:t>
            </a:r>
          </a:p>
        </p:txBody>
      </p:sp>
      <p:sp>
        <p:nvSpPr>
          <p:cNvPr id="3" name="Content Placeholder 2">
            <a:extLst>
              <a:ext uri="{FF2B5EF4-FFF2-40B4-BE49-F238E27FC236}">
                <a16:creationId xmlns:a16="http://schemas.microsoft.com/office/drawing/2014/main" id="{10D31642-7519-D44E-A28F-B4DA314D8C02}"/>
              </a:ext>
            </a:extLst>
          </p:cNvPr>
          <p:cNvSpPr>
            <a:spLocks noGrp="1"/>
          </p:cNvSpPr>
          <p:nvPr>
            <p:ph idx="1"/>
          </p:nvPr>
        </p:nvSpPr>
        <p:spPr/>
        <p:txBody>
          <a:bodyPr/>
          <a:lstStyle/>
          <a:p>
            <a:r>
              <a:rPr lang="en-US" b="1" dirty="0"/>
              <a:t>Behavioral</a:t>
            </a:r>
            <a:r>
              <a:rPr lang="en-US" dirty="0"/>
              <a:t>–cause is secondary; primary goal to understand A-B-C and change behaviors</a:t>
            </a:r>
          </a:p>
          <a:p>
            <a:r>
              <a:rPr lang="en-US" b="1" dirty="0"/>
              <a:t>Biological</a:t>
            </a:r>
            <a:r>
              <a:rPr lang="en-US" dirty="0"/>
              <a:t>–treats the physical root cause </a:t>
            </a:r>
          </a:p>
          <a:p>
            <a:r>
              <a:rPr lang="en-US" b="1" dirty="0"/>
              <a:t>Ecological</a:t>
            </a:r>
            <a:r>
              <a:rPr lang="en-US" dirty="0"/>
              <a:t>–cause and treatment lie with the interaction between the person and their environment. </a:t>
            </a:r>
          </a:p>
          <a:p>
            <a:r>
              <a:rPr lang="en-US" b="1" dirty="0"/>
              <a:t>Interactive</a:t>
            </a:r>
            <a:r>
              <a:rPr lang="en-US" dirty="0"/>
              <a:t>–all other models may be used </a:t>
            </a:r>
          </a:p>
          <a:p>
            <a:r>
              <a:rPr lang="en-US" b="1" dirty="0"/>
              <a:t>Psychoanalytic</a:t>
            </a:r>
            <a:r>
              <a:rPr lang="en-US" dirty="0"/>
              <a:t>–internal mental life and past experience drive a person’s reality</a:t>
            </a:r>
          </a:p>
          <a:p>
            <a:endParaRPr lang="en-US" dirty="0"/>
          </a:p>
        </p:txBody>
      </p:sp>
    </p:spTree>
    <p:extLst>
      <p:ext uri="{BB962C8B-B14F-4D97-AF65-F5344CB8AC3E}">
        <p14:creationId xmlns:p14="http://schemas.microsoft.com/office/powerpoint/2010/main" val="151996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C177-7BA3-D14B-BA12-6B735A784381}"/>
              </a:ext>
            </a:extLst>
          </p:cNvPr>
          <p:cNvSpPr>
            <a:spLocks noGrp="1"/>
          </p:cNvSpPr>
          <p:nvPr>
            <p:ph type="title"/>
          </p:nvPr>
        </p:nvSpPr>
        <p:spPr/>
        <p:txBody>
          <a:bodyPr/>
          <a:lstStyle/>
          <a:p>
            <a:r>
              <a:rPr lang="en-US" dirty="0"/>
              <a:t>Well being and happiness</a:t>
            </a:r>
          </a:p>
        </p:txBody>
      </p:sp>
      <p:sp>
        <p:nvSpPr>
          <p:cNvPr id="3" name="Content Placeholder 2">
            <a:extLst>
              <a:ext uri="{FF2B5EF4-FFF2-40B4-BE49-F238E27FC236}">
                <a16:creationId xmlns:a16="http://schemas.microsoft.com/office/drawing/2014/main" id="{7F0F7C56-D147-1640-A2D5-CD9B9E7B1ACE}"/>
              </a:ext>
            </a:extLst>
          </p:cNvPr>
          <p:cNvSpPr>
            <a:spLocks noGrp="1"/>
          </p:cNvSpPr>
          <p:nvPr>
            <p:ph idx="1"/>
          </p:nvPr>
        </p:nvSpPr>
        <p:spPr/>
        <p:txBody>
          <a:bodyPr/>
          <a:lstStyle/>
          <a:p>
            <a:r>
              <a:rPr lang="en-US" dirty="0"/>
              <a:t>Positive Psychology’s (PP) primary focus is on what people do right to obtain and maintain optimum happiness (Compton, 2005), by striving to understand and help people develop qualities that lead to greater personal fulfilment. </a:t>
            </a:r>
          </a:p>
          <a:p>
            <a:r>
              <a:rPr lang="en-US" dirty="0"/>
              <a:t>The premise of PP is to promote factors that allow individuals to thrive and flourish by encouraging a change of focus in psychology from a preoccupation with repairing the worst things to a greater emphasis on discovering and building upon positive qualities.</a:t>
            </a:r>
          </a:p>
        </p:txBody>
      </p:sp>
    </p:spTree>
    <p:extLst>
      <p:ext uri="{BB962C8B-B14F-4D97-AF65-F5344CB8AC3E}">
        <p14:creationId xmlns:p14="http://schemas.microsoft.com/office/powerpoint/2010/main" val="3241213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0DE0-E7B5-C741-84E3-0F92155FF668}"/>
              </a:ext>
            </a:extLst>
          </p:cNvPr>
          <p:cNvSpPr>
            <a:spLocks noGrp="1"/>
          </p:cNvSpPr>
          <p:nvPr>
            <p:ph type="title"/>
          </p:nvPr>
        </p:nvSpPr>
        <p:spPr/>
        <p:txBody>
          <a:bodyPr/>
          <a:lstStyle/>
          <a:p>
            <a:r>
              <a:rPr lang="en-US" dirty="0"/>
              <a:t>Treatment</a:t>
            </a:r>
          </a:p>
        </p:txBody>
      </p:sp>
      <p:sp>
        <p:nvSpPr>
          <p:cNvPr id="3" name="Content Placeholder 2">
            <a:extLst>
              <a:ext uri="{FF2B5EF4-FFF2-40B4-BE49-F238E27FC236}">
                <a16:creationId xmlns:a16="http://schemas.microsoft.com/office/drawing/2014/main" id="{343B21F4-8AC8-A847-A742-418131D2756C}"/>
              </a:ext>
            </a:extLst>
          </p:cNvPr>
          <p:cNvSpPr>
            <a:spLocks noGrp="1"/>
          </p:cNvSpPr>
          <p:nvPr>
            <p:ph idx="1"/>
          </p:nvPr>
        </p:nvSpPr>
        <p:spPr/>
        <p:txBody>
          <a:bodyPr/>
          <a:lstStyle/>
          <a:p>
            <a:r>
              <a:rPr lang="en-US" dirty="0"/>
              <a:t>Evidence-Based Practices (EBPs) </a:t>
            </a:r>
          </a:p>
          <a:p>
            <a:r>
              <a:rPr lang="en-US" dirty="0"/>
              <a:t>EBP Resource Kits (SAMHSA/CMHS) </a:t>
            </a:r>
          </a:p>
          <a:p>
            <a:r>
              <a:rPr lang="en-US" dirty="0"/>
              <a:t>Illness management and recovery </a:t>
            </a:r>
          </a:p>
          <a:p>
            <a:r>
              <a:rPr lang="en-US" dirty="0"/>
              <a:t>Assertive Community Treatment </a:t>
            </a:r>
          </a:p>
          <a:p>
            <a:r>
              <a:rPr lang="en-US" dirty="0"/>
              <a:t>Family psychoeducation </a:t>
            </a:r>
          </a:p>
          <a:p>
            <a:r>
              <a:rPr lang="en-US" dirty="0"/>
              <a:t>Supported employment </a:t>
            </a:r>
          </a:p>
          <a:p>
            <a:r>
              <a:rPr lang="en-US" dirty="0"/>
              <a:t>Co-occurring Disorders: Integrated Dual Diagnosis treatment</a:t>
            </a:r>
          </a:p>
          <a:p>
            <a:endParaRPr lang="en-US" dirty="0"/>
          </a:p>
        </p:txBody>
      </p:sp>
    </p:spTree>
    <p:extLst>
      <p:ext uri="{BB962C8B-B14F-4D97-AF65-F5344CB8AC3E}">
        <p14:creationId xmlns:p14="http://schemas.microsoft.com/office/powerpoint/2010/main" val="170130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E18-E8C6-2A4B-BD3C-06A8C1F738E5}"/>
              </a:ext>
            </a:extLst>
          </p:cNvPr>
          <p:cNvSpPr>
            <a:spLocks noGrp="1"/>
          </p:cNvSpPr>
          <p:nvPr>
            <p:ph type="title"/>
          </p:nvPr>
        </p:nvSpPr>
        <p:spPr/>
        <p:txBody>
          <a:bodyPr/>
          <a:lstStyle/>
          <a:p>
            <a:r>
              <a:rPr lang="en-US" dirty="0"/>
              <a:t>MH Interventions</a:t>
            </a:r>
          </a:p>
        </p:txBody>
      </p:sp>
      <p:sp>
        <p:nvSpPr>
          <p:cNvPr id="3" name="Content Placeholder 2">
            <a:extLst>
              <a:ext uri="{FF2B5EF4-FFF2-40B4-BE49-F238E27FC236}">
                <a16:creationId xmlns:a16="http://schemas.microsoft.com/office/drawing/2014/main" id="{F55B3D5D-DBFB-D543-963B-FA6FEDA594F9}"/>
              </a:ext>
            </a:extLst>
          </p:cNvPr>
          <p:cNvSpPr>
            <a:spLocks noGrp="1"/>
          </p:cNvSpPr>
          <p:nvPr>
            <p:ph idx="1"/>
          </p:nvPr>
        </p:nvSpPr>
        <p:spPr/>
        <p:txBody>
          <a:bodyPr>
            <a:normAutofit fontScale="92500" lnSpcReduction="10000"/>
          </a:bodyPr>
          <a:lstStyle/>
          <a:p>
            <a:pPr>
              <a:lnSpc>
                <a:spcPct val="120000"/>
              </a:lnSpc>
            </a:pPr>
            <a:r>
              <a:rPr lang="en-US" dirty="0"/>
              <a:t>Medication</a:t>
            </a:r>
          </a:p>
          <a:p>
            <a:pPr>
              <a:lnSpc>
                <a:spcPct val="120000"/>
              </a:lnSpc>
            </a:pPr>
            <a:r>
              <a:rPr lang="en-US" dirty="0"/>
              <a:t>Education</a:t>
            </a:r>
          </a:p>
          <a:p>
            <a:pPr>
              <a:lnSpc>
                <a:spcPct val="120000"/>
              </a:lnSpc>
            </a:pPr>
            <a:r>
              <a:rPr lang="en-US" dirty="0"/>
              <a:t>Counseling or Therapy</a:t>
            </a:r>
          </a:p>
          <a:p>
            <a:pPr>
              <a:lnSpc>
                <a:spcPct val="120000"/>
              </a:lnSpc>
            </a:pPr>
            <a:r>
              <a:rPr lang="en-US" dirty="0"/>
              <a:t>Care Management</a:t>
            </a:r>
            <a:br>
              <a:rPr lang="en-US" dirty="0"/>
            </a:br>
            <a:r>
              <a:rPr lang="en-US" dirty="0"/>
              <a:t>Respite Care </a:t>
            </a:r>
          </a:p>
          <a:p>
            <a:pPr>
              <a:lnSpc>
                <a:spcPct val="120000"/>
              </a:lnSpc>
            </a:pPr>
            <a:r>
              <a:rPr lang="en-US" dirty="0"/>
              <a:t>Assertive Community Treatment (ACT) Teams </a:t>
            </a:r>
          </a:p>
          <a:p>
            <a:pPr>
              <a:lnSpc>
                <a:spcPct val="120000"/>
              </a:lnSpc>
            </a:pPr>
            <a:r>
              <a:rPr lang="en-US" dirty="0"/>
              <a:t>Self-Help Groups </a:t>
            </a:r>
          </a:p>
          <a:p>
            <a:pPr>
              <a:lnSpc>
                <a:spcPct val="120000"/>
              </a:lnSpc>
            </a:pPr>
            <a:r>
              <a:rPr lang="en-US" dirty="0"/>
              <a:t>Residential or Institutional Care </a:t>
            </a:r>
          </a:p>
          <a:p>
            <a:endParaRPr lang="en-US" dirty="0"/>
          </a:p>
        </p:txBody>
      </p:sp>
    </p:spTree>
    <p:extLst>
      <p:ext uri="{BB962C8B-B14F-4D97-AF65-F5344CB8AC3E}">
        <p14:creationId xmlns:p14="http://schemas.microsoft.com/office/powerpoint/2010/main" val="40221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9463-AA78-4A42-B4A9-E0DBC723588A}"/>
              </a:ext>
            </a:extLst>
          </p:cNvPr>
          <p:cNvSpPr>
            <a:spLocks noGrp="1"/>
          </p:cNvSpPr>
          <p:nvPr>
            <p:ph type="title"/>
          </p:nvPr>
        </p:nvSpPr>
        <p:spPr/>
        <p:txBody>
          <a:bodyPr/>
          <a:lstStyle/>
          <a:p>
            <a:r>
              <a:rPr lang="en-US" dirty="0"/>
              <a:t>Resistance to treatment</a:t>
            </a:r>
          </a:p>
        </p:txBody>
      </p:sp>
      <p:sp>
        <p:nvSpPr>
          <p:cNvPr id="3" name="Content Placeholder 2">
            <a:extLst>
              <a:ext uri="{FF2B5EF4-FFF2-40B4-BE49-F238E27FC236}">
                <a16:creationId xmlns:a16="http://schemas.microsoft.com/office/drawing/2014/main" id="{3F1C01BD-CF02-9E49-B901-6AA5192E1B5E}"/>
              </a:ext>
            </a:extLst>
          </p:cNvPr>
          <p:cNvSpPr>
            <a:spLocks noGrp="1"/>
          </p:cNvSpPr>
          <p:nvPr>
            <p:ph idx="1"/>
          </p:nvPr>
        </p:nvSpPr>
        <p:spPr/>
        <p:txBody>
          <a:bodyPr>
            <a:normAutofit/>
          </a:bodyPr>
          <a:lstStyle/>
          <a:p>
            <a:r>
              <a:rPr lang="en-US" dirty="0"/>
              <a:t>People don’t always follow recommendations: – Treatment is the person’s choice</a:t>
            </a:r>
          </a:p>
          <a:p>
            <a:pPr marL="0" indent="0">
              <a:lnSpc>
                <a:spcPct val="110000"/>
              </a:lnSpc>
              <a:buNone/>
            </a:pPr>
            <a:br>
              <a:rPr lang="en-US" dirty="0"/>
            </a:br>
            <a:r>
              <a:rPr lang="en-US" i="1" dirty="0"/>
              <a:t>Reinforcement and support helps</a:t>
            </a:r>
            <a:br>
              <a:rPr lang="en-US" i="1" dirty="0"/>
            </a:br>
            <a:r>
              <a:rPr lang="en-US" i="1" dirty="0"/>
              <a:t>Treatments effect different people differently </a:t>
            </a:r>
          </a:p>
          <a:p>
            <a:pPr marL="0" indent="0">
              <a:lnSpc>
                <a:spcPct val="110000"/>
              </a:lnSpc>
              <a:buNone/>
            </a:pPr>
            <a:r>
              <a:rPr lang="en-US" b="1" i="1" dirty="0"/>
              <a:t>Finding alternatives</a:t>
            </a:r>
          </a:p>
        </p:txBody>
      </p:sp>
    </p:spTree>
    <p:extLst>
      <p:ext uri="{BB962C8B-B14F-4D97-AF65-F5344CB8AC3E}">
        <p14:creationId xmlns:p14="http://schemas.microsoft.com/office/powerpoint/2010/main" val="3936069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DCB7-CEE9-8441-90D2-C8D3A22BF5B3}"/>
              </a:ext>
            </a:extLst>
          </p:cNvPr>
          <p:cNvSpPr>
            <a:spLocks noGrp="1"/>
          </p:cNvSpPr>
          <p:nvPr>
            <p:ph type="title"/>
          </p:nvPr>
        </p:nvSpPr>
        <p:spPr/>
        <p:txBody>
          <a:bodyPr/>
          <a:lstStyle/>
          <a:p>
            <a:r>
              <a:rPr lang="en-US" dirty="0"/>
              <a:t>Impact of trauma on parents in child welfare</a:t>
            </a:r>
          </a:p>
        </p:txBody>
      </p:sp>
      <p:sp>
        <p:nvSpPr>
          <p:cNvPr id="3" name="Content Placeholder 2">
            <a:extLst>
              <a:ext uri="{FF2B5EF4-FFF2-40B4-BE49-F238E27FC236}">
                <a16:creationId xmlns:a16="http://schemas.microsoft.com/office/drawing/2014/main" id="{846DA4DC-40C8-5541-A3E0-4FA6E94F6A7B}"/>
              </a:ext>
            </a:extLst>
          </p:cNvPr>
          <p:cNvSpPr>
            <a:spLocks noGrp="1"/>
          </p:cNvSpPr>
          <p:nvPr>
            <p:ph idx="1"/>
          </p:nvPr>
        </p:nvSpPr>
        <p:spPr/>
        <p:txBody>
          <a:bodyPr/>
          <a:lstStyle/>
          <a:p>
            <a:r>
              <a:rPr lang="en-US" dirty="0"/>
              <a:t>Trauma increases risk for mental disorders. </a:t>
            </a:r>
          </a:p>
          <a:p>
            <a:r>
              <a:rPr lang="en-US" dirty="0"/>
              <a:t>Parents learn to parent from their parents. </a:t>
            </a:r>
          </a:p>
          <a:p>
            <a:r>
              <a:rPr lang="en-US" dirty="0"/>
              <a:t>Childhood trauma affects parenting. </a:t>
            </a:r>
          </a:p>
          <a:p>
            <a:r>
              <a:rPr lang="en-US" dirty="0"/>
              <a:t>Child abuse </a:t>
            </a:r>
            <a:r>
              <a:rPr lang="en-US" i="1" dirty="0"/>
              <a:t>sometimes </a:t>
            </a:r>
            <a:r>
              <a:rPr lang="en-US" dirty="0"/>
              <a:t>crosses generations. </a:t>
            </a:r>
          </a:p>
          <a:p>
            <a:endParaRPr lang="en-US" dirty="0"/>
          </a:p>
        </p:txBody>
      </p:sp>
    </p:spTree>
    <p:extLst>
      <p:ext uri="{BB962C8B-B14F-4D97-AF65-F5344CB8AC3E}">
        <p14:creationId xmlns:p14="http://schemas.microsoft.com/office/powerpoint/2010/main" val="352107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954D-DEE7-5945-BDDA-B6538B2E74F3}"/>
              </a:ext>
            </a:extLst>
          </p:cNvPr>
          <p:cNvSpPr>
            <a:spLocks noGrp="1"/>
          </p:cNvSpPr>
          <p:nvPr>
            <p:ph type="title"/>
          </p:nvPr>
        </p:nvSpPr>
        <p:spPr/>
        <p:txBody>
          <a:bodyPr/>
          <a:lstStyle/>
          <a:p>
            <a:r>
              <a:rPr lang="en-US" dirty="0"/>
              <a:t>Stress and Disorders</a:t>
            </a:r>
          </a:p>
        </p:txBody>
      </p:sp>
      <p:sp>
        <p:nvSpPr>
          <p:cNvPr id="3" name="Content Placeholder 2">
            <a:extLst>
              <a:ext uri="{FF2B5EF4-FFF2-40B4-BE49-F238E27FC236}">
                <a16:creationId xmlns:a16="http://schemas.microsoft.com/office/drawing/2014/main" id="{60BD7E0E-AF3A-A647-9F9A-B72E9A4D5E89}"/>
              </a:ext>
            </a:extLst>
          </p:cNvPr>
          <p:cNvSpPr>
            <a:spLocks noGrp="1"/>
          </p:cNvSpPr>
          <p:nvPr>
            <p:ph idx="1"/>
          </p:nvPr>
        </p:nvSpPr>
        <p:spPr/>
        <p:txBody>
          <a:bodyPr>
            <a:normAutofit/>
          </a:bodyPr>
          <a:lstStyle/>
          <a:p>
            <a:pPr marL="0" indent="0">
              <a:buNone/>
            </a:pPr>
            <a:r>
              <a:rPr lang="en-US" i="1" dirty="0"/>
              <a:t>Always more than meets the eye:</a:t>
            </a:r>
          </a:p>
          <a:p>
            <a:pPr marL="0" indent="0">
              <a:lnSpc>
                <a:spcPct val="120000"/>
              </a:lnSpc>
              <a:buNone/>
            </a:pPr>
            <a:r>
              <a:rPr lang="en-US" dirty="0"/>
              <a:t>• Effect of current and past events </a:t>
            </a:r>
          </a:p>
          <a:p>
            <a:pPr marL="0" indent="0">
              <a:lnSpc>
                <a:spcPct val="120000"/>
              </a:lnSpc>
              <a:buNone/>
            </a:pPr>
            <a:r>
              <a:rPr lang="en-US" dirty="0"/>
              <a:t>• Poverty and mental disorders</a:t>
            </a:r>
            <a:br>
              <a:rPr lang="en-US" dirty="0"/>
            </a:br>
            <a:r>
              <a:rPr lang="en-US" dirty="0"/>
              <a:t>• Individual experience of stress </a:t>
            </a:r>
          </a:p>
          <a:p>
            <a:pPr marL="0" indent="0">
              <a:lnSpc>
                <a:spcPct val="120000"/>
              </a:lnSpc>
              <a:buNone/>
            </a:pPr>
            <a:r>
              <a:rPr lang="en-US" dirty="0"/>
              <a:t>• Co-occurring disorders</a:t>
            </a:r>
            <a:br>
              <a:rPr lang="en-US" dirty="0"/>
            </a:br>
            <a:r>
              <a:rPr lang="en-US" dirty="0"/>
              <a:t>• Addressing stress improves care of children </a:t>
            </a:r>
          </a:p>
          <a:p>
            <a:endParaRPr lang="en-US" dirty="0"/>
          </a:p>
        </p:txBody>
      </p:sp>
    </p:spTree>
    <p:extLst>
      <p:ext uri="{BB962C8B-B14F-4D97-AF65-F5344CB8AC3E}">
        <p14:creationId xmlns:p14="http://schemas.microsoft.com/office/powerpoint/2010/main" val="401930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6E1C-D398-8A42-9EEE-3CDCCA6E5933}"/>
              </a:ext>
            </a:extLst>
          </p:cNvPr>
          <p:cNvSpPr>
            <a:spLocks noGrp="1"/>
          </p:cNvSpPr>
          <p:nvPr>
            <p:ph type="title"/>
          </p:nvPr>
        </p:nvSpPr>
        <p:spPr/>
        <p:txBody>
          <a:bodyPr/>
          <a:lstStyle/>
          <a:p>
            <a:r>
              <a:rPr lang="en-US" dirty="0"/>
              <a:t>Mental Disorders and Violence</a:t>
            </a:r>
          </a:p>
        </p:txBody>
      </p:sp>
      <p:sp>
        <p:nvSpPr>
          <p:cNvPr id="3" name="Content Placeholder 2">
            <a:extLst>
              <a:ext uri="{FF2B5EF4-FFF2-40B4-BE49-F238E27FC236}">
                <a16:creationId xmlns:a16="http://schemas.microsoft.com/office/drawing/2014/main" id="{87610055-F3AA-AF42-AF96-1FC2BBC931CB}"/>
              </a:ext>
            </a:extLst>
          </p:cNvPr>
          <p:cNvSpPr>
            <a:spLocks noGrp="1"/>
          </p:cNvSpPr>
          <p:nvPr>
            <p:ph idx="1"/>
          </p:nvPr>
        </p:nvSpPr>
        <p:spPr/>
        <p:txBody>
          <a:bodyPr/>
          <a:lstStyle/>
          <a:p>
            <a:r>
              <a:rPr lang="en-US" dirty="0"/>
              <a:t>Less risk of violence in persons with mental disorders </a:t>
            </a:r>
          </a:p>
          <a:p>
            <a:r>
              <a:rPr lang="en-US" dirty="0"/>
              <a:t>Psychosis and unpredictable mood and/or behavior</a:t>
            </a:r>
          </a:p>
          <a:p>
            <a:r>
              <a:rPr lang="en-US" dirty="0"/>
              <a:t>Bipolar mood disorders</a:t>
            </a:r>
          </a:p>
          <a:p>
            <a:r>
              <a:rPr lang="en-US" dirty="0"/>
              <a:t>Personality disorders</a:t>
            </a:r>
          </a:p>
          <a:p>
            <a:r>
              <a:rPr lang="en-US" dirty="0"/>
              <a:t>Depression and suicide</a:t>
            </a:r>
          </a:p>
          <a:p>
            <a:r>
              <a:rPr lang="en-US" dirty="0"/>
              <a:t>Substance abuse</a:t>
            </a:r>
          </a:p>
          <a:p>
            <a:r>
              <a:rPr lang="en-US" dirty="0"/>
              <a:t>Suicide risk</a:t>
            </a:r>
          </a:p>
          <a:p>
            <a:endParaRPr lang="en-US" dirty="0"/>
          </a:p>
        </p:txBody>
      </p:sp>
    </p:spTree>
    <p:extLst>
      <p:ext uri="{BB962C8B-B14F-4D97-AF65-F5344CB8AC3E}">
        <p14:creationId xmlns:p14="http://schemas.microsoft.com/office/powerpoint/2010/main" val="642735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EBB-7BF5-0249-A9B3-76BC5095274E}"/>
              </a:ext>
            </a:extLst>
          </p:cNvPr>
          <p:cNvSpPr>
            <a:spLocks noGrp="1"/>
          </p:cNvSpPr>
          <p:nvPr>
            <p:ph type="title"/>
          </p:nvPr>
        </p:nvSpPr>
        <p:spPr/>
        <p:txBody>
          <a:bodyPr/>
          <a:lstStyle/>
          <a:p>
            <a:r>
              <a:rPr lang="en-US" dirty="0"/>
              <a:t>Context of Mental Disorders</a:t>
            </a:r>
          </a:p>
        </p:txBody>
      </p:sp>
      <p:sp>
        <p:nvSpPr>
          <p:cNvPr id="3" name="Content Placeholder 2">
            <a:extLst>
              <a:ext uri="{FF2B5EF4-FFF2-40B4-BE49-F238E27FC236}">
                <a16:creationId xmlns:a16="http://schemas.microsoft.com/office/drawing/2014/main" id="{11AC69DB-6073-D647-BE71-15ADD67C7460}"/>
              </a:ext>
            </a:extLst>
          </p:cNvPr>
          <p:cNvSpPr>
            <a:spLocks noGrp="1"/>
          </p:cNvSpPr>
          <p:nvPr>
            <p:ph idx="1"/>
          </p:nvPr>
        </p:nvSpPr>
        <p:spPr/>
        <p:txBody>
          <a:bodyPr>
            <a:normAutofit fontScale="92500"/>
          </a:bodyPr>
          <a:lstStyle/>
          <a:p>
            <a:r>
              <a:rPr lang="en-US" dirty="0"/>
              <a:t>Mental disorders: diseases of </a:t>
            </a:r>
            <a:r>
              <a:rPr lang="en-US" i="1" dirty="0"/>
              <a:t>mood</a:t>
            </a:r>
            <a:r>
              <a:rPr lang="en-US" dirty="0"/>
              <a:t>, </a:t>
            </a:r>
            <a:r>
              <a:rPr lang="en-US" i="1" dirty="0"/>
              <a:t>thought</a:t>
            </a:r>
            <a:r>
              <a:rPr lang="en-US" dirty="0"/>
              <a:t>, </a:t>
            </a:r>
            <a:r>
              <a:rPr lang="en-US" i="1" dirty="0"/>
              <a:t>emotion </a:t>
            </a:r>
            <a:r>
              <a:rPr lang="en-US" dirty="0"/>
              <a:t>or </a:t>
            </a:r>
            <a:r>
              <a:rPr lang="en-US" i="1" dirty="0"/>
              <a:t>perception</a:t>
            </a:r>
            <a:r>
              <a:rPr lang="en-US" dirty="0"/>
              <a:t> </a:t>
            </a:r>
          </a:p>
          <a:p>
            <a:r>
              <a:rPr lang="en-US" dirty="0"/>
              <a:t>Each disorder is different, and each person expresses a disorder uniquely </a:t>
            </a:r>
          </a:p>
          <a:p>
            <a:r>
              <a:rPr lang="en-US" dirty="0"/>
              <a:t>Context or environment affects the way a person expresses their disorder </a:t>
            </a:r>
          </a:p>
          <a:p>
            <a:r>
              <a:rPr lang="en-US" dirty="0"/>
              <a:t>Persons with mental disorders: </a:t>
            </a:r>
          </a:p>
          <a:p>
            <a:r>
              <a:rPr lang="en-US" i="1" dirty="0"/>
              <a:t>May become isolated from informal support. </a:t>
            </a:r>
          </a:p>
          <a:p>
            <a:r>
              <a:rPr lang="en-US" i="1" dirty="0"/>
              <a:t>May turn to negative sources of support. </a:t>
            </a:r>
          </a:p>
          <a:p>
            <a:r>
              <a:rPr lang="en-US" i="1" dirty="0"/>
              <a:t>May not recognize their bad judgment. </a:t>
            </a:r>
          </a:p>
          <a:p>
            <a:r>
              <a:rPr lang="en-US" i="1" dirty="0"/>
              <a:t>May not recognize any impact on their children. </a:t>
            </a:r>
          </a:p>
          <a:p>
            <a:endParaRPr lang="en-US" dirty="0"/>
          </a:p>
          <a:p>
            <a:endParaRPr lang="en-US" dirty="0"/>
          </a:p>
        </p:txBody>
      </p:sp>
    </p:spTree>
    <p:extLst>
      <p:ext uri="{BB962C8B-B14F-4D97-AF65-F5344CB8AC3E}">
        <p14:creationId xmlns:p14="http://schemas.microsoft.com/office/powerpoint/2010/main" val="979879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7B25-0065-2B4B-9484-A947B3A0213F}"/>
              </a:ext>
            </a:extLst>
          </p:cNvPr>
          <p:cNvSpPr>
            <a:spLocks noGrp="1"/>
          </p:cNvSpPr>
          <p:nvPr>
            <p:ph type="title"/>
          </p:nvPr>
        </p:nvSpPr>
        <p:spPr/>
        <p:txBody>
          <a:bodyPr/>
          <a:lstStyle/>
          <a:p>
            <a:r>
              <a:rPr lang="en-US" dirty="0"/>
              <a:t>Premise of Recovery </a:t>
            </a:r>
          </a:p>
        </p:txBody>
      </p:sp>
      <p:sp>
        <p:nvSpPr>
          <p:cNvPr id="3" name="Content Placeholder 2">
            <a:extLst>
              <a:ext uri="{FF2B5EF4-FFF2-40B4-BE49-F238E27FC236}">
                <a16:creationId xmlns:a16="http://schemas.microsoft.com/office/drawing/2014/main" id="{8F23C4F4-07D8-5F4A-A50E-C698539012A7}"/>
              </a:ext>
            </a:extLst>
          </p:cNvPr>
          <p:cNvSpPr>
            <a:spLocks noGrp="1"/>
          </p:cNvSpPr>
          <p:nvPr>
            <p:ph idx="1"/>
          </p:nvPr>
        </p:nvSpPr>
        <p:spPr/>
        <p:txBody>
          <a:bodyPr/>
          <a:lstStyle/>
          <a:p>
            <a:r>
              <a:rPr lang="en-US" dirty="0"/>
              <a:t>#1All individuals are unique with specific needs, goals, attitudes, and beliefs in recovery. </a:t>
            </a:r>
          </a:p>
          <a:p>
            <a:r>
              <a:rPr lang="en-US" dirty="0"/>
              <a:t>#2Persons in recovery share some similarities but follow their own pathways. </a:t>
            </a:r>
          </a:p>
          <a:p>
            <a:r>
              <a:rPr lang="en-US" dirty="0"/>
              <a:t>#3All persons get equal access to treatment and can participate in their own recovery. </a:t>
            </a:r>
          </a:p>
          <a:p>
            <a:r>
              <a:rPr lang="en-US" dirty="0"/>
              <a:t>#4Treatment funding should be used to support recovery-oriented approaches and services. </a:t>
            </a:r>
          </a:p>
          <a:p>
            <a:endParaRPr lang="en-US" dirty="0"/>
          </a:p>
        </p:txBody>
      </p:sp>
    </p:spTree>
    <p:extLst>
      <p:ext uri="{BB962C8B-B14F-4D97-AF65-F5344CB8AC3E}">
        <p14:creationId xmlns:p14="http://schemas.microsoft.com/office/powerpoint/2010/main" val="32817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61511-7FFA-BE4A-88ED-311BF9846BAD}"/>
              </a:ext>
            </a:extLst>
          </p:cNvPr>
          <p:cNvSpPr>
            <a:spLocks noGrp="1"/>
          </p:cNvSpPr>
          <p:nvPr>
            <p:ph idx="1"/>
          </p:nvPr>
        </p:nvSpPr>
        <p:spPr>
          <a:xfrm>
            <a:off x="838200" y="1043609"/>
            <a:ext cx="10515600" cy="5133354"/>
          </a:xfrm>
        </p:spPr>
        <p:txBody>
          <a:bodyPr/>
          <a:lstStyle/>
          <a:p>
            <a:r>
              <a:rPr lang="en-US" dirty="0"/>
              <a:t>Supportive Relationships</a:t>
            </a:r>
          </a:p>
          <a:p>
            <a:r>
              <a:rPr lang="en-US" dirty="0"/>
              <a:t>Renewing Hope and Commitment</a:t>
            </a:r>
          </a:p>
          <a:p>
            <a:r>
              <a:rPr lang="en-US" dirty="0"/>
              <a:t>Finding a Niche in the Community</a:t>
            </a:r>
          </a:p>
          <a:p>
            <a:r>
              <a:rPr lang="en-US" dirty="0"/>
              <a:t>Redefining Self</a:t>
            </a:r>
          </a:p>
          <a:p>
            <a:r>
              <a:rPr lang="en-US" dirty="0"/>
              <a:t>Incorporating symptoms in daily schedule and decision making</a:t>
            </a:r>
          </a:p>
          <a:p>
            <a:r>
              <a:rPr lang="en-US" dirty="0"/>
              <a:t>Overcoming Stigma</a:t>
            </a:r>
          </a:p>
          <a:p>
            <a:r>
              <a:rPr lang="en-US" dirty="0"/>
              <a:t>Assuming Control</a:t>
            </a:r>
          </a:p>
          <a:p>
            <a:r>
              <a:rPr lang="en-US" dirty="0"/>
              <a:t>Managing Symptoms</a:t>
            </a:r>
          </a:p>
          <a:p>
            <a:r>
              <a:rPr lang="en-US" dirty="0"/>
              <a:t>Becoming an Empowered Citizen </a:t>
            </a:r>
          </a:p>
          <a:p>
            <a:endParaRPr lang="en-US" dirty="0"/>
          </a:p>
        </p:txBody>
      </p:sp>
    </p:spTree>
    <p:extLst>
      <p:ext uri="{BB962C8B-B14F-4D97-AF65-F5344CB8AC3E}">
        <p14:creationId xmlns:p14="http://schemas.microsoft.com/office/powerpoint/2010/main" val="402465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D360D-8268-034A-B740-7D9DDDD71097}"/>
              </a:ext>
            </a:extLst>
          </p:cNvPr>
          <p:cNvSpPr>
            <a:spLocks noGrp="1"/>
          </p:cNvSpPr>
          <p:nvPr>
            <p:ph idx="1"/>
          </p:nvPr>
        </p:nvSpPr>
        <p:spPr>
          <a:xfrm>
            <a:off x="838200" y="815009"/>
            <a:ext cx="10515600" cy="5371893"/>
          </a:xfrm>
        </p:spPr>
        <p:txBody>
          <a:bodyPr/>
          <a:lstStyle/>
          <a:p>
            <a:pPr fontAlgn="base"/>
            <a:r>
              <a:rPr lang="en-US" dirty="0"/>
              <a:t>Positive psychology is firmly based on </a:t>
            </a:r>
            <a:r>
              <a:rPr lang="en-US" b="1" dirty="0"/>
              <a:t>humanistic theory</a:t>
            </a:r>
            <a:endParaRPr lang="en-US" dirty="0"/>
          </a:p>
          <a:p>
            <a:pPr fontAlgn="base"/>
            <a:r>
              <a:rPr lang="en-US" dirty="0"/>
              <a:t>It takes interest in subjective experiences such as subjective wellbeing/happiness, flow, joy, optimism and hope.</a:t>
            </a:r>
          </a:p>
          <a:p>
            <a:pPr fontAlgn="base"/>
            <a:r>
              <a:rPr lang="en-US" dirty="0"/>
              <a:t>It has an interest in the thriving individual, paying particular attention to character strengths and virtues such as courage, perseverance, open-mindedness and wisdom.</a:t>
            </a:r>
          </a:p>
          <a:p>
            <a:pPr fontAlgn="base"/>
            <a:r>
              <a:rPr lang="en-US" dirty="0"/>
              <a:t>It aims to identify, study and enhance those qualities that improve on the positive subjective experiences and adaptive personality traits of individuals (Robbins, 2008).</a:t>
            </a:r>
          </a:p>
          <a:p>
            <a:endParaRPr lang="en-US" dirty="0"/>
          </a:p>
        </p:txBody>
      </p:sp>
    </p:spTree>
    <p:extLst>
      <p:ext uri="{BB962C8B-B14F-4D97-AF65-F5344CB8AC3E}">
        <p14:creationId xmlns:p14="http://schemas.microsoft.com/office/powerpoint/2010/main" val="152062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0E4BC-4802-6C48-9877-4AAB69B39214}"/>
              </a:ext>
            </a:extLst>
          </p:cNvPr>
          <p:cNvSpPr>
            <a:spLocks noGrp="1"/>
          </p:cNvSpPr>
          <p:nvPr>
            <p:ph idx="1"/>
          </p:nvPr>
        </p:nvSpPr>
        <p:spPr>
          <a:xfrm>
            <a:off x="838200" y="467833"/>
            <a:ext cx="10515600" cy="5709130"/>
          </a:xfrm>
        </p:spPr>
        <p:txBody>
          <a:bodyPr>
            <a:normAutofit fontScale="92500"/>
          </a:bodyPr>
          <a:lstStyle/>
          <a:p>
            <a:r>
              <a:rPr lang="en-US" dirty="0"/>
              <a:t>The concept of happiness is the corner stone of the assumptions of positive psychology. </a:t>
            </a:r>
          </a:p>
          <a:p>
            <a:r>
              <a:rPr lang="en-US" dirty="0"/>
              <a:t>Happiness is characterized by the experience of more frequent positive affective states than negative ones as well as a perception that one is progressing toward important life goals (</a:t>
            </a:r>
            <a:r>
              <a:rPr lang="en-US" dirty="0" err="1"/>
              <a:t>Tkach</a:t>
            </a:r>
            <a:r>
              <a:rPr lang="en-US" dirty="0"/>
              <a:t> &amp; Lyubomirsky, 2006).</a:t>
            </a:r>
          </a:p>
          <a:p>
            <a:r>
              <a:rPr lang="en-US" dirty="0"/>
              <a:t>Certain kinds of environmental factors or conditions have been found to be associated with happiness and include such things as; individual income, </a:t>
            </a:r>
            <a:r>
              <a:rPr lang="en-US" dirty="0" err="1"/>
              <a:t>labour</a:t>
            </a:r>
            <a:r>
              <a:rPr lang="en-US" dirty="0"/>
              <a:t> market status, health, family, social relationships, moral values and many others (</a:t>
            </a:r>
            <a:r>
              <a:rPr lang="en-US" dirty="0" err="1"/>
              <a:t>Carr</a:t>
            </a:r>
            <a:r>
              <a:rPr lang="en-US" dirty="0"/>
              <a:t>, 2004; Selim, 2008; Diener, Oishi &amp; Lucas, 2003)</a:t>
            </a:r>
          </a:p>
          <a:p>
            <a:r>
              <a:rPr lang="en-US" dirty="0"/>
              <a:t>There are two main theoretical perspectives which focus on addressing the question of what makes people feel good and happy.</a:t>
            </a:r>
          </a:p>
          <a:p>
            <a:r>
              <a:rPr lang="en-US" dirty="0"/>
              <a:t>These are the hedonic and </a:t>
            </a:r>
            <a:r>
              <a:rPr lang="en-US" dirty="0" err="1"/>
              <a:t>eudaimonic</a:t>
            </a:r>
            <a:r>
              <a:rPr lang="en-US" dirty="0"/>
              <a:t> approaches to happiness (Keyes, </a:t>
            </a:r>
            <a:r>
              <a:rPr lang="en-US" dirty="0" err="1"/>
              <a:t>Shmotkin</a:t>
            </a:r>
            <a:r>
              <a:rPr lang="en-US" dirty="0"/>
              <a:t>, &amp; </a:t>
            </a:r>
            <a:r>
              <a:rPr lang="en-US" dirty="0" err="1"/>
              <a:t>Ryff</a:t>
            </a:r>
            <a:r>
              <a:rPr lang="en-US" dirty="0"/>
              <a:t>, 2002</a:t>
            </a:r>
          </a:p>
        </p:txBody>
      </p:sp>
    </p:spTree>
    <p:extLst>
      <p:ext uri="{BB962C8B-B14F-4D97-AF65-F5344CB8AC3E}">
        <p14:creationId xmlns:p14="http://schemas.microsoft.com/office/powerpoint/2010/main" val="157195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60E1E-37D8-454A-8E14-A210D5505563}"/>
              </a:ext>
            </a:extLst>
          </p:cNvPr>
          <p:cNvSpPr>
            <a:spLocks noGrp="1"/>
          </p:cNvSpPr>
          <p:nvPr>
            <p:ph idx="1"/>
          </p:nvPr>
        </p:nvSpPr>
        <p:spPr>
          <a:xfrm>
            <a:off x="838200" y="824948"/>
            <a:ext cx="10515600" cy="5352015"/>
          </a:xfrm>
        </p:spPr>
        <p:txBody>
          <a:bodyPr/>
          <a:lstStyle/>
          <a:p>
            <a:r>
              <a:rPr lang="en-US" i="1" dirty="0"/>
              <a:t>Hedonic well-being</a:t>
            </a:r>
            <a:r>
              <a:rPr lang="en-US" dirty="0"/>
              <a:t> is based on the notion that increased pleasure and decreased pain leads to happiness. </a:t>
            </a:r>
          </a:p>
          <a:p>
            <a:r>
              <a:rPr lang="en-US" dirty="0"/>
              <a:t>Hedonic concepts are based on the notion of subjective well-being.</a:t>
            </a:r>
          </a:p>
          <a:p>
            <a:r>
              <a:rPr lang="en-US" dirty="0"/>
              <a:t>Subjective well-being is a scientific term that is commonly used to denote the ‘happy or good life’. </a:t>
            </a:r>
          </a:p>
          <a:p>
            <a:r>
              <a:rPr lang="en-US" dirty="0"/>
              <a:t>It comprises of an affective component (high positive affect and low negative affect) and a cognitive component (satisfaction with life). </a:t>
            </a:r>
          </a:p>
          <a:p>
            <a:r>
              <a:rPr lang="en-US" dirty="0"/>
              <a:t>It is proposed that an individual experiences happiness when positive affect and satisfaction with life are both high (Carruthers &amp; Hood, 2004)</a:t>
            </a:r>
          </a:p>
          <a:p>
            <a:endParaRPr lang="en-US" dirty="0"/>
          </a:p>
        </p:txBody>
      </p:sp>
    </p:spTree>
    <p:extLst>
      <p:ext uri="{BB962C8B-B14F-4D97-AF65-F5344CB8AC3E}">
        <p14:creationId xmlns:p14="http://schemas.microsoft.com/office/powerpoint/2010/main" val="85669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1D123-63B2-2C43-B478-FC423A866144}"/>
              </a:ext>
            </a:extLst>
          </p:cNvPr>
          <p:cNvSpPr>
            <a:spLocks noGrp="1"/>
          </p:cNvSpPr>
          <p:nvPr>
            <p:ph idx="1"/>
          </p:nvPr>
        </p:nvSpPr>
        <p:spPr>
          <a:xfrm>
            <a:off x="838200" y="447261"/>
            <a:ext cx="10515600" cy="5729702"/>
          </a:xfrm>
        </p:spPr>
        <p:txBody>
          <a:bodyPr>
            <a:normAutofit/>
          </a:bodyPr>
          <a:lstStyle/>
          <a:p>
            <a:pPr fontAlgn="base"/>
            <a:r>
              <a:rPr lang="en-US" i="1" dirty="0" err="1"/>
              <a:t>Eudaimonic</a:t>
            </a:r>
            <a:r>
              <a:rPr lang="en-US" i="1" dirty="0"/>
              <a:t> well-being</a:t>
            </a:r>
            <a:r>
              <a:rPr lang="en-US" dirty="0"/>
              <a:t>, on the other hand, is strongly reliant on Maslow’s ideas of self-</a:t>
            </a:r>
            <a:r>
              <a:rPr lang="en-US" dirty="0" err="1"/>
              <a:t>actualisation</a:t>
            </a:r>
            <a:r>
              <a:rPr lang="en-US" dirty="0"/>
              <a:t> and Roger’s concept of the fully functioning person and their subjective wellbeing. </a:t>
            </a:r>
          </a:p>
          <a:p>
            <a:pPr fontAlgn="base"/>
            <a:r>
              <a:rPr lang="en-US" dirty="0" err="1"/>
              <a:t>Eudaimonic</a:t>
            </a:r>
            <a:r>
              <a:rPr lang="en-US" dirty="0"/>
              <a:t> happiness is therefore based on the premise that people feel happy if they experience life purpose, challenges and growth.</a:t>
            </a:r>
          </a:p>
          <a:p>
            <a:pPr fontAlgn="base"/>
            <a:r>
              <a:rPr lang="en-US" dirty="0"/>
              <a:t>This approach adopts Self-Determination Theory to </a:t>
            </a:r>
            <a:r>
              <a:rPr lang="en-US" dirty="0" err="1"/>
              <a:t>conceptualise</a:t>
            </a:r>
            <a:r>
              <a:rPr lang="en-US" dirty="0"/>
              <a:t> happiness (Keyes et al., 2002; Deci &amp; Ryan, 2000). </a:t>
            </a:r>
          </a:p>
          <a:p>
            <a:pPr fontAlgn="base"/>
            <a:r>
              <a:rPr lang="en-US" dirty="0"/>
              <a:t>Self-determination theory suggests that happiness is related to fulfilment in the areas of autonomy and competence. </a:t>
            </a:r>
          </a:p>
          <a:p>
            <a:pPr fontAlgn="base"/>
            <a:r>
              <a:rPr lang="en-US" dirty="0"/>
              <a:t>From this perspective, by engaging in </a:t>
            </a:r>
            <a:r>
              <a:rPr lang="en-US" dirty="0" err="1"/>
              <a:t>eudaimonic</a:t>
            </a:r>
            <a:r>
              <a:rPr lang="en-US" dirty="0"/>
              <a:t> pursuits, subjective wellbeing (happiness) will occur as a by-product.</a:t>
            </a:r>
            <a:br>
              <a:rPr lang="en-US" dirty="0"/>
            </a:br>
            <a:endParaRPr lang="en-US" dirty="0"/>
          </a:p>
        </p:txBody>
      </p:sp>
    </p:spTree>
    <p:extLst>
      <p:ext uri="{BB962C8B-B14F-4D97-AF65-F5344CB8AC3E}">
        <p14:creationId xmlns:p14="http://schemas.microsoft.com/office/powerpoint/2010/main" val="247120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0B3F2-76D5-4A44-B523-75B5DB2CE6DC}"/>
              </a:ext>
            </a:extLst>
          </p:cNvPr>
          <p:cNvSpPr>
            <a:spLocks noGrp="1"/>
          </p:cNvSpPr>
          <p:nvPr>
            <p:ph idx="1"/>
          </p:nvPr>
        </p:nvSpPr>
        <p:spPr>
          <a:xfrm>
            <a:off x="838200" y="805070"/>
            <a:ext cx="10515600" cy="5371893"/>
          </a:xfrm>
        </p:spPr>
        <p:txBody>
          <a:bodyPr/>
          <a:lstStyle/>
          <a:p>
            <a:pPr fontAlgn="base"/>
            <a:r>
              <a:rPr lang="en-US" i="1" dirty="0"/>
              <a:t>Hedonic (Subjective Wellbeing)</a:t>
            </a:r>
            <a:r>
              <a:rPr lang="en-US" dirty="0"/>
              <a:t>: Presence of positive mood, absence of negative mood; satisfaction with various domains of life (e.g. work, leisure); global life satisfaction</a:t>
            </a:r>
          </a:p>
          <a:p>
            <a:pPr fontAlgn="base"/>
            <a:endParaRPr lang="en-US" dirty="0"/>
          </a:p>
          <a:p>
            <a:pPr fontAlgn="base"/>
            <a:r>
              <a:rPr lang="en-US" i="1" dirty="0" err="1"/>
              <a:t>Eudaimonic</a:t>
            </a:r>
            <a:r>
              <a:rPr lang="en-US" i="1" dirty="0"/>
              <a:t> (Psychological Wellbeing)</a:t>
            </a:r>
            <a:r>
              <a:rPr lang="en-US" dirty="0"/>
              <a:t>: Sense of control or autonomy; feeling of meaning and purpose; personal expressiveness; feelings of belongingness; social contribution; competence; personal growth; self-acceptance.</a:t>
            </a:r>
          </a:p>
          <a:p>
            <a:pPr marL="0" indent="0">
              <a:buNone/>
            </a:pPr>
            <a:endParaRPr lang="en-US" dirty="0"/>
          </a:p>
        </p:txBody>
      </p:sp>
    </p:spTree>
    <p:extLst>
      <p:ext uri="{BB962C8B-B14F-4D97-AF65-F5344CB8AC3E}">
        <p14:creationId xmlns:p14="http://schemas.microsoft.com/office/powerpoint/2010/main" val="4163518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41283-D644-5741-A613-901C8E144D6B}"/>
              </a:ext>
            </a:extLst>
          </p:cNvPr>
          <p:cNvSpPr>
            <a:spLocks noGrp="1"/>
          </p:cNvSpPr>
          <p:nvPr>
            <p:ph idx="1"/>
          </p:nvPr>
        </p:nvSpPr>
        <p:spPr>
          <a:xfrm>
            <a:off x="838200" y="685800"/>
            <a:ext cx="10515600" cy="5491163"/>
          </a:xfrm>
        </p:spPr>
        <p:txBody>
          <a:bodyPr>
            <a:normAutofit fontScale="92500"/>
          </a:bodyPr>
          <a:lstStyle/>
          <a:p>
            <a:pPr marL="0" indent="0">
              <a:buNone/>
            </a:pPr>
            <a:r>
              <a:rPr lang="en-US" dirty="0"/>
              <a:t>   Factors contributing to happiness and well being:</a:t>
            </a:r>
          </a:p>
          <a:p>
            <a:r>
              <a:rPr lang="en-US" dirty="0"/>
              <a:t>Personality Traits and Happiness</a:t>
            </a:r>
          </a:p>
          <a:p>
            <a:r>
              <a:rPr lang="en-US" dirty="0"/>
              <a:t>Biology of happiness: Dopamine</a:t>
            </a:r>
          </a:p>
          <a:p>
            <a:r>
              <a:rPr lang="en-US" dirty="0"/>
              <a:t>Family environment, education level, and cultural factors all have an impact on an individual’s sense of happiness and wellbeing (Compton, 2005)</a:t>
            </a:r>
          </a:p>
          <a:p>
            <a:r>
              <a:rPr lang="en-US" dirty="0"/>
              <a:t>Culture</a:t>
            </a:r>
          </a:p>
          <a:p>
            <a:r>
              <a:rPr lang="en-US" dirty="0"/>
              <a:t>Authentic happiness: the combination of </a:t>
            </a:r>
            <a:r>
              <a:rPr lang="en-US" dirty="0" err="1"/>
              <a:t>behaviours</a:t>
            </a:r>
            <a:r>
              <a:rPr lang="en-US" dirty="0"/>
              <a:t> that constitutes happiness and a good life; in this context refers to both the ability to </a:t>
            </a:r>
            <a:r>
              <a:rPr lang="en-US" dirty="0" err="1"/>
              <a:t>recognise</a:t>
            </a:r>
            <a:r>
              <a:rPr lang="en-US" dirty="0"/>
              <a:t> and take responsibility for one’s own psychological experiences and the ability to act in ways that are consistent with those experiences. Authentic happiness is thought to derive from the identification and cultivation of signature strengths and virtues (Robbins, 2009).</a:t>
            </a:r>
          </a:p>
        </p:txBody>
      </p:sp>
    </p:spTree>
    <p:extLst>
      <p:ext uri="{BB962C8B-B14F-4D97-AF65-F5344CB8AC3E}">
        <p14:creationId xmlns:p14="http://schemas.microsoft.com/office/powerpoint/2010/main" val="170178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2F30-1369-DF44-9C82-A5D2D75B5353}"/>
              </a:ext>
            </a:extLst>
          </p:cNvPr>
          <p:cNvSpPr>
            <a:spLocks noGrp="1"/>
          </p:cNvSpPr>
          <p:nvPr>
            <p:ph type="title"/>
          </p:nvPr>
        </p:nvSpPr>
        <p:spPr>
          <a:xfrm>
            <a:off x="838200" y="365125"/>
            <a:ext cx="10515600" cy="777875"/>
          </a:xfrm>
        </p:spPr>
        <p:txBody>
          <a:bodyPr/>
          <a:lstStyle/>
          <a:p>
            <a:r>
              <a:rPr lang="en-US" dirty="0"/>
              <a:t>Mental health and Hygiene</a:t>
            </a:r>
          </a:p>
        </p:txBody>
      </p:sp>
      <p:sp>
        <p:nvSpPr>
          <p:cNvPr id="3" name="Content Placeholder 2">
            <a:extLst>
              <a:ext uri="{FF2B5EF4-FFF2-40B4-BE49-F238E27FC236}">
                <a16:creationId xmlns:a16="http://schemas.microsoft.com/office/drawing/2014/main" id="{107AF288-3FE9-844B-8ABB-28D4B4570F7C}"/>
              </a:ext>
            </a:extLst>
          </p:cNvPr>
          <p:cNvSpPr>
            <a:spLocks noGrp="1"/>
          </p:cNvSpPr>
          <p:nvPr>
            <p:ph idx="1"/>
          </p:nvPr>
        </p:nvSpPr>
        <p:spPr>
          <a:xfrm>
            <a:off x="838200" y="1520687"/>
            <a:ext cx="10515600" cy="4656276"/>
          </a:xfrm>
        </p:spPr>
        <p:txBody>
          <a:bodyPr>
            <a:normAutofit fontScale="92500" lnSpcReduction="10000"/>
          </a:bodyPr>
          <a:lstStyle/>
          <a:p>
            <a:r>
              <a:rPr lang="en-US" dirty="0"/>
              <a:t> Mental hygiene: the art of developing, maintaining, and promoting necessary </a:t>
            </a:r>
            <a:r>
              <a:rPr lang="en-US" dirty="0" err="1"/>
              <a:t>behavioural</a:t>
            </a:r>
            <a:r>
              <a:rPr lang="en-US" dirty="0"/>
              <a:t>, emotional, and social skills to sustain good, effective and efficient mental health</a:t>
            </a:r>
          </a:p>
          <a:p>
            <a:r>
              <a:rPr lang="en-US" dirty="0"/>
              <a:t>Mental ill-health is defined as the absence of the qualities of positive mental health in the individual</a:t>
            </a:r>
          </a:p>
          <a:p>
            <a:pPr marL="0" indent="0">
              <a:buNone/>
            </a:pPr>
            <a:r>
              <a:rPr lang="en-US" dirty="0"/>
              <a:t>Factors associated with MH:</a:t>
            </a:r>
          </a:p>
          <a:p>
            <a:r>
              <a:rPr lang="en-US" dirty="0"/>
              <a:t>Reality contact</a:t>
            </a:r>
          </a:p>
          <a:p>
            <a:r>
              <a:rPr lang="en-US" dirty="0"/>
              <a:t>Impulse control</a:t>
            </a:r>
          </a:p>
          <a:p>
            <a:r>
              <a:rPr lang="en-US" dirty="0"/>
              <a:t>Self esteem</a:t>
            </a:r>
          </a:p>
          <a:p>
            <a:r>
              <a:rPr lang="en-US" dirty="0"/>
              <a:t>Positive thoughts</a:t>
            </a:r>
          </a:p>
          <a:p>
            <a:r>
              <a:rPr lang="en-US" dirty="0"/>
              <a:t>Self care</a:t>
            </a:r>
          </a:p>
          <a:p>
            <a:endParaRPr lang="en-US" dirty="0"/>
          </a:p>
        </p:txBody>
      </p:sp>
    </p:spTree>
    <p:extLst>
      <p:ext uri="{BB962C8B-B14F-4D97-AF65-F5344CB8AC3E}">
        <p14:creationId xmlns:p14="http://schemas.microsoft.com/office/powerpoint/2010/main" val="1872678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1572</Words>
  <Application>Microsoft Macintosh PowerPoint</Application>
  <PresentationFormat>Widescreen</PresentationFormat>
  <Paragraphs>144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Mental Disorders and their treatment Module 5 </vt:lpstr>
      <vt:lpstr>Well being and happiness</vt:lpstr>
      <vt:lpstr>PowerPoint Presentation</vt:lpstr>
      <vt:lpstr>PowerPoint Presentation</vt:lpstr>
      <vt:lpstr>PowerPoint Presentation</vt:lpstr>
      <vt:lpstr>PowerPoint Presentation</vt:lpstr>
      <vt:lpstr>PowerPoint Presentation</vt:lpstr>
      <vt:lpstr>PowerPoint Presentation</vt:lpstr>
      <vt:lpstr>Mental health and Hygiene</vt:lpstr>
      <vt:lpstr>Mental Disorders and their treatment</vt:lpstr>
      <vt:lpstr>PowerPoint Presentation</vt:lpstr>
      <vt:lpstr> Judging abnormality and psychological disorder</vt:lpstr>
      <vt:lpstr>Impact of mental disorders</vt:lpstr>
      <vt:lpstr>The Recovery Model</vt:lpstr>
      <vt:lpstr>Classification systems</vt:lpstr>
      <vt:lpstr>Categories of psychological disorders</vt:lpstr>
      <vt:lpstr>PowerPoint Presentation</vt:lpstr>
      <vt:lpstr>Psychological disorders</vt:lpstr>
      <vt:lpstr>Therapy models</vt:lpstr>
      <vt:lpstr>Treatment</vt:lpstr>
      <vt:lpstr>MH Interventions</vt:lpstr>
      <vt:lpstr>Resistance to treatment</vt:lpstr>
      <vt:lpstr>Impact of trauma on parents in child welfare</vt:lpstr>
      <vt:lpstr>Stress and Disorders</vt:lpstr>
      <vt:lpstr>Mental Disorders and Violence</vt:lpstr>
      <vt:lpstr>Context of Mental Disorders</vt:lpstr>
      <vt:lpstr>Premise of Recovery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Disorders and their treatment</dc:title>
  <dc:creator>Microsoft Office User</dc:creator>
  <cp:lastModifiedBy>Microsoft Office User</cp:lastModifiedBy>
  <cp:revision>19</cp:revision>
  <dcterms:created xsi:type="dcterms:W3CDTF">2021-04-10T05:24:58Z</dcterms:created>
  <dcterms:modified xsi:type="dcterms:W3CDTF">2022-04-11T13:33:46Z</dcterms:modified>
</cp:coreProperties>
</file>