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sldIdLst>
    <p:sldId id="256" r:id="rId2"/>
    <p:sldId id="257" r:id="rId3"/>
    <p:sldId id="258" r:id="rId4"/>
    <p:sldId id="259" r:id="rId5"/>
    <p:sldId id="260" r:id="rId6"/>
    <p:sldId id="265" r:id="rId7"/>
    <p:sldId id="266" r:id="rId8"/>
    <p:sldId id="264" r:id="rId9"/>
    <p:sldId id="267" r:id="rId10"/>
    <p:sldId id="263" r:id="rId11"/>
    <p:sldId id="262" r:id="rId12"/>
    <p:sldId id="26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5321"/>
  </p:normalViewPr>
  <p:slideViewPr>
    <p:cSldViewPr snapToGrid="0" snapToObjects="1">
      <p:cViewPr varScale="1">
        <p:scale>
          <a:sx n="65" d="100"/>
          <a:sy n="65" d="100"/>
        </p:scale>
        <p:origin x="21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E6FB7-7546-ED43-91C8-DDD800620B0A}"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C75979A2-050B-6B4E-9E14-0BCDAA7226B6}">
      <dgm:prSet phldrT="[Text]"/>
      <dgm:spPr/>
      <dgm:t>
        <a:bodyPr/>
        <a:lstStyle/>
        <a:p>
          <a:r>
            <a:rPr lang="en-US" dirty="0"/>
            <a:t>Initial Phase: Decision based on rational considerations</a:t>
          </a:r>
        </a:p>
      </dgm:t>
    </dgm:pt>
    <dgm:pt modelId="{7FD239E6-C2BF-0C4C-8790-97A0ED22CAEC}" type="parTrans" cxnId="{DB4776EF-562D-314A-82C6-2CE36BBC9E16}">
      <dgm:prSet/>
      <dgm:spPr/>
      <dgm:t>
        <a:bodyPr/>
        <a:lstStyle/>
        <a:p>
          <a:endParaRPr lang="en-US"/>
        </a:p>
      </dgm:t>
    </dgm:pt>
    <dgm:pt modelId="{DB75E0AD-C399-254D-A12E-BE3DEE636972}" type="sibTrans" cxnId="{DB4776EF-562D-314A-82C6-2CE36BBC9E16}">
      <dgm:prSet/>
      <dgm:spPr/>
      <dgm:t>
        <a:bodyPr/>
        <a:lstStyle/>
        <a:p>
          <a:endParaRPr lang="en-US"/>
        </a:p>
      </dgm:t>
    </dgm:pt>
    <dgm:pt modelId="{B18F7D8B-5FC4-4143-812B-5CFB095A9511}">
      <dgm:prSet phldrT="[Text]"/>
      <dgm:spPr/>
      <dgm:t>
        <a:bodyPr/>
        <a:lstStyle/>
        <a:p>
          <a:r>
            <a:rPr lang="en-US" dirty="0"/>
            <a:t>Early losses: </a:t>
          </a:r>
          <a:r>
            <a:rPr lang="en-US" dirty="0" err="1"/>
            <a:t>psy.cal</a:t>
          </a:r>
          <a:r>
            <a:rPr lang="en-US" dirty="0"/>
            <a:t> factors come into play: reluctance to admit error/ desire for self-justification</a:t>
          </a:r>
        </a:p>
      </dgm:t>
    </dgm:pt>
    <dgm:pt modelId="{37630326-5CAE-1147-8613-CE086E406F34}" type="parTrans" cxnId="{12C42072-9BEF-2747-8A07-F3711570B5DE}">
      <dgm:prSet/>
      <dgm:spPr/>
      <dgm:t>
        <a:bodyPr/>
        <a:lstStyle/>
        <a:p>
          <a:endParaRPr lang="en-US"/>
        </a:p>
      </dgm:t>
    </dgm:pt>
    <dgm:pt modelId="{E42BD276-CC6E-FC48-BBAC-A0FE9734C0B3}" type="sibTrans" cxnId="{12C42072-9BEF-2747-8A07-F3711570B5DE}">
      <dgm:prSet/>
      <dgm:spPr/>
      <dgm:t>
        <a:bodyPr/>
        <a:lstStyle/>
        <a:p>
          <a:endParaRPr lang="en-US"/>
        </a:p>
      </dgm:t>
    </dgm:pt>
    <dgm:pt modelId="{1AC428A5-07F4-304B-A67F-4E9193169E69}">
      <dgm:prSet phldrT="[Text]"/>
      <dgm:spPr/>
      <dgm:t>
        <a:bodyPr/>
        <a:lstStyle/>
        <a:p>
          <a:r>
            <a:rPr lang="en-US" dirty="0"/>
            <a:t>Continuing losses: External factors: Social pressure/ political forces </a:t>
          </a:r>
        </a:p>
      </dgm:t>
    </dgm:pt>
    <dgm:pt modelId="{0298B334-2D3B-6148-9014-73C32C36F69A}" type="parTrans" cxnId="{3BC6BB2D-00AD-014E-9CCF-87AEF4ED5F61}">
      <dgm:prSet/>
      <dgm:spPr/>
      <dgm:t>
        <a:bodyPr/>
        <a:lstStyle/>
        <a:p>
          <a:endParaRPr lang="en-US"/>
        </a:p>
      </dgm:t>
    </dgm:pt>
    <dgm:pt modelId="{C15CDA37-A7A7-C047-B04A-AE684EDA30BF}" type="sibTrans" cxnId="{3BC6BB2D-00AD-014E-9CCF-87AEF4ED5F61}">
      <dgm:prSet/>
      <dgm:spPr/>
      <dgm:t>
        <a:bodyPr/>
        <a:lstStyle/>
        <a:p>
          <a:endParaRPr lang="en-US"/>
        </a:p>
      </dgm:t>
    </dgm:pt>
    <dgm:pt modelId="{9D2A4F23-78AC-E345-87EA-8B0A38C11E30}">
      <dgm:prSet phldrT="[Text]"/>
      <dgm:spPr/>
      <dgm:t>
        <a:bodyPr/>
        <a:lstStyle/>
        <a:p>
          <a:r>
            <a:rPr lang="en-US" dirty="0"/>
            <a:t>Escalation of commitment</a:t>
          </a:r>
        </a:p>
      </dgm:t>
    </dgm:pt>
    <dgm:pt modelId="{A206655E-F522-204E-8F4D-1A1DC78C11BD}" type="parTrans" cxnId="{A51E651B-28DC-3941-998A-DBAAA6DB1843}">
      <dgm:prSet/>
      <dgm:spPr/>
      <dgm:t>
        <a:bodyPr/>
        <a:lstStyle/>
        <a:p>
          <a:endParaRPr lang="en-US"/>
        </a:p>
      </dgm:t>
    </dgm:pt>
    <dgm:pt modelId="{3D5ECFC5-D900-9543-B2C8-E5F788266A47}" type="sibTrans" cxnId="{A51E651B-28DC-3941-998A-DBAAA6DB1843}">
      <dgm:prSet/>
      <dgm:spPr/>
      <dgm:t>
        <a:bodyPr/>
        <a:lstStyle/>
        <a:p>
          <a:endParaRPr lang="en-US"/>
        </a:p>
      </dgm:t>
    </dgm:pt>
    <dgm:pt modelId="{5309EBC9-ECE4-164B-8133-13C8264DED87}">
      <dgm:prSet phldrT="[Text]"/>
      <dgm:spPr/>
      <dgm:t>
        <a:bodyPr/>
        <a:lstStyle/>
        <a:p>
          <a:r>
            <a:rPr lang="en-US" dirty="0"/>
            <a:t>Factors reducing commitment: </a:t>
          </a:r>
        </a:p>
        <a:p>
          <a:r>
            <a:rPr lang="en-US" dirty="0"/>
            <a:t>Limited resources</a:t>
          </a:r>
        </a:p>
        <a:p>
          <a:r>
            <a:rPr lang="en-US" dirty="0"/>
            <a:t>Overwhelming evidence of failure</a:t>
          </a:r>
        </a:p>
        <a:p>
          <a:r>
            <a:rPr lang="en-US" dirty="0"/>
            <a:t>Diffusion of personal responsibility</a:t>
          </a:r>
        </a:p>
      </dgm:t>
    </dgm:pt>
    <dgm:pt modelId="{487F078C-AE44-E04E-9B0E-F0487AD2F7FE}" type="parTrans" cxnId="{F3A557E7-5DAA-0E43-B1F7-52E7DF8A112C}">
      <dgm:prSet/>
      <dgm:spPr/>
      <dgm:t>
        <a:bodyPr/>
        <a:lstStyle/>
        <a:p>
          <a:endParaRPr lang="en-US"/>
        </a:p>
      </dgm:t>
    </dgm:pt>
    <dgm:pt modelId="{7E416643-62E2-6A47-9E80-EC15CB3F3D5E}" type="sibTrans" cxnId="{F3A557E7-5DAA-0E43-B1F7-52E7DF8A112C}">
      <dgm:prSet/>
      <dgm:spPr/>
      <dgm:t>
        <a:bodyPr/>
        <a:lstStyle/>
        <a:p>
          <a:endParaRPr lang="en-US"/>
        </a:p>
      </dgm:t>
    </dgm:pt>
    <dgm:pt modelId="{72328B1F-F8CB-DA41-BA2A-19A08F71C42D}" type="pres">
      <dgm:prSet presAssocID="{158E6FB7-7546-ED43-91C8-DDD800620B0A}" presName="cycle" presStyleCnt="0">
        <dgm:presLayoutVars>
          <dgm:dir/>
          <dgm:resizeHandles val="exact"/>
        </dgm:presLayoutVars>
      </dgm:prSet>
      <dgm:spPr/>
    </dgm:pt>
    <dgm:pt modelId="{EE92EF22-2A1A-F64F-97DD-1E15807A7292}" type="pres">
      <dgm:prSet presAssocID="{C75979A2-050B-6B4E-9E14-0BCDAA7226B6}" presName="node" presStyleLbl="node1" presStyleIdx="0" presStyleCnt="5">
        <dgm:presLayoutVars>
          <dgm:bulletEnabled val="1"/>
        </dgm:presLayoutVars>
      </dgm:prSet>
      <dgm:spPr/>
    </dgm:pt>
    <dgm:pt modelId="{36956988-50E4-1A48-B577-F0978F74C23E}" type="pres">
      <dgm:prSet presAssocID="{DB75E0AD-C399-254D-A12E-BE3DEE636972}" presName="sibTrans" presStyleLbl="sibTrans2D1" presStyleIdx="0" presStyleCnt="5"/>
      <dgm:spPr/>
    </dgm:pt>
    <dgm:pt modelId="{DDA6AA56-4D2B-114B-A270-976E23857E42}" type="pres">
      <dgm:prSet presAssocID="{DB75E0AD-C399-254D-A12E-BE3DEE636972}" presName="connectorText" presStyleLbl="sibTrans2D1" presStyleIdx="0" presStyleCnt="5"/>
      <dgm:spPr/>
    </dgm:pt>
    <dgm:pt modelId="{B96DF9E6-F881-224B-8278-9BEBF21C7388}" type="pres">
      <dgm:prSet presAssocID="{B18F7D8B-5FC4-4143-812B-5CFB095A9511}" presName="node" presStyleLbl="node1" presStyleIdx="1" presStyleCnt="5">
        <dgm:presLayoutVars>
          <dgm:bulletEnabled val="1"/>
        </dgm:presLayoutVars>
      </dgm:prSet>
      <dgm:spPr/>
    </dgm:pt>
    <dgm:pt modelId="{DC21D0A0-73C4-D44B-905A-0D1F6DAB78FE}" type="pres">
      <dgm:prSet presAssocID="{E42BD276-CC6E-FC48-BBAC-A0FE9734C0B3}" presName="sibTrans" presStyleLbl="sibTrans2D1" presStyleIdx="1" presStyleCnt="5"/>
      <dgm:spPr/>
    </dgm:pt>
    <dgm:pt modelId="{D9C46F95-FF1C-C644-A850-C8158A64AB30}" type="pres">
      <dgm:prSet presAssocID="{E42BD276-CC6E-FC48-BBAC-A0FE9734C0B3}" presName="connectorText" presStyleLbl="sibTrans2D1" presStyleIdx="1" presStyleCnt="5"/>
      <dgm:spPr/>
    </dgm:pt>
    <dgm:pt modelId="{D5745658-BCBF-CA49-966D-37B46D3B5AF3}" type="pres">
      <dgm:prSet presAssocID="{1AC428A5-07F4-304B-A67F-4E9193169E69}" presName="node" presStyleLbl="node1" presStyleIdx="2" presStyleCnt="5">
        <dgm:presLayoutVars>
          <dgm:bulletEnabled val="1"/>
        </dgm:presLayoutVars>
      </dgm:prSet>
      <dgm:spPr/>
    </dgm:pt>
    <dgm:pt modelId="{6F8D8F54-783E-2341-892B-DD66B50E1338}" type="pres">
      <dgm:prSet presAssocID="{C15CDA37-A7A7-C047-B04A-AE684EDA30BF}" presName="sibTrans" presStyleLbl="sibTrans2D1" presStyleIdx="2" presStyleCnt="5"/>
      <dgm:spPr/>
    </dgm:pt>
    <dgm:pt modelId="{97FD4248-4BC1-8747-97ED-B78606CB80A6}" type="pres">
      <dgm:prSet presAssocID="{C15CDA37-A7A7-C047-B04A-AE684EDA30BF}" presName="connectorText" presStyleLbl="sibTrans2D1" presStyleIdx="2" presStyleCnt="5"/>
      <dgm:spPr/>
    </dgm:pt>
    <dgm:pt modelId="{3193B44B-5BE3-F945-BE33-54EA97BDC815}" type="pres">
      <dgm:prSet presAssocID="{9D2A4F23-78AC-E345-87EA-8B0A38C11E30}" presName="node" presStyleLbl="node1" presStyleIdx="3" presStyleCnt="5" custRadScaleRad="105315" custRadScaleInc="9454">
        <dgm:presLayoutVars>
          <dgm:bulletEnabled val="1"/>
        </dgm:presLayoutVars>
      </dgm:prSet>
      <dgm:spPr/>
    </dgm:pt>
    <dgm:pt modelId="{3305EE05-3D07-014A-A175-74E5C375CF6B}" type="pres">
      <dgm:prSet presAssocID="{3D5ECFC5-D900-9543-B2C8-E5F788266A47}" presName="sibTrans" presStyleLbl="sibTrans2D1" presStyleIdx="3" presStyleCnt="5" custAng="18638403" custScaleX="240649" custLinFactX="72572" custLinFactY="-54586" custLinFactNeighborX="100000" custLinFactNeighborY="-100000"/>
      <dgm:spPr/>
    </dgm:pt>
    <dgm:pt modelId="{49863F52-F329-864B-9897-FE97AB9B8097}" type="pres">
      <dgm:prSet presAssocID="{3D5ECFC5-D900-9543-B2C8-E5F788266A47}" presName="connectorText" presStyleLbl="sibTrans2D1" presStyleIdx="3" presStyleCnt="5"/>
      <dgm:spPr/>
    </dgm:pt>
    <dgm:pt modelId="{7992B0FA-0BE5-4540-A15C-11CADF152E2A}" type="pres">
      <dgm:prSet presAssocID="{5309EBC9-ECE4-164B-8133-13C8264DED87}" presName="node" presStyleLbl="node1" presStyleIdx="4" presStyleCnt="5" custScaleX="116570" custScaleY="114077" custRadScaleRad="127036" custRadScaleInc="9104">
        <dgm:presLayoutVars>
          <dgm:bulletEnabled val="1"/>
        </dgm:presLayoutVars>
      </dgm:prSet>
      <dgm:spPr/>
    </dgm:pt>
    <dgm:pt modelId="{FC31614A-6CBF-2D4F-832C-609D0680100C}" type="pres">
      <dgm:prSet presAssocID="{7E416643-62E2-6A47-9E80-EC15CB3F3D5E}" presName="sibTrans" presStyleLbl="sibTrans2D1" presStyleIdx="4" presStyleCnt="5" custAng="17382473" custScaleX="209733" custLinFactX="100000" custLinFactY="193655" custLinFactNeighborX="118486" custLinFactNeighborY="200000"/>
      <dgm:spPr/>
    </dgm:pt>
    <dgm:pt modelId="{FF976F47-9BB5-E546-B940-965636D1B4DE}" type="pres">
      <dgm:prSet presAssocID="{7E416643-62E2-6A47-9E80-EC15CB3F3D5E}" presName="connectorText" presStyleLbl="sibTrans2D1" presStyleIdx="4" presStyleCnt="5"/>
      <dgm:spPr/>
    </dgm:pt>
  </dgm:ptLst>
  <dgm:cxnLst>
    <dgm:cxn modelId="{D5E58E15-EC08-C746-873C-8AF6CBD207C6}" type="presOf" srcId="{B18F7D8B-5FC4-4143-812B-5CFB095A9511}" destId="{B96DF9E6-F881-224B-8278-9BEBF21C7388}" srcOrd="0" destOrd="0" presId="urn:microsoft.com/office/officeart/2005/8/layout/cycle2"/>
    <dgm:cxn modelId="{A51E651B-28DC-3941-998A-DBAAA6DB1843}" srcId="{158E6FB7-7546-ED43-91C8-DDD800620B0A}" destId="{9D2A4F23-78AC-E345-87EA-8B0A38C11E30}" srcOrd="3" destOrd="0" parTransId="{A206655E-F522-204E-8F4D-1A1DC78C11BD}" sibTransId="{3D5ECFC5-D900-9543-B2C8-E5F788266A47}"/>
    <dgm:cxn modelId="{3BC6BB2D-00AD-014E-9CCF-87AEF4ED5F61}" srcId="{158E6FB7-7546-ED43-91C8-DDD800620B0A}" destId="{1AC428A5-07F4-304B-A67F-4E9193169E69}" srcOrd="2" destOrd="0" parTransId="{0298B334-2D3B-6148-9014-73C32C36F69A}" sibTransId="{C15CDA37-A7A7-C047-B04A-AE684EDA30BF}"/>
    <dgm:cxn modelId="{F559774D-7804-BF48-881C-5A738730B7B9}" type="presOf" srcId="{9D2A4F23-78AC-E345-87EA-8B0A38C11E30}" destId="{3193B44B-5BE3-F945-BE33-54EA97BDC815}" srcOrd="0" destOrd="0" presId="urn:microsoft.com/office/officeart/2005/8/layout/cycle2"/>
    <dgm:cxn modelId="{CF679057-2956-9347-B08D-7F4E5A2A35AF}" type="presOf" srcId="{7E416643-62E2-6A47-9E80-EC15CB3F3D5E}" destId="{FC31614A-6CBF-2D4F-832C-609D0680100C}" srcOrd="0" destOrd="0" presId="urn:microsoft.com/office/officeart/2005/8/layout/cycle2"/>
    <dgm:cxn modelId="{8B64F55F-4D66-554E-96C8-098364B9B16A}" type="presOf" srcId="{5309EBC9-ECE4-164B-8133-13C8264DED87}" destId="{7992B0FA-0BE5-4540-A15C-11CADF152E2A}" srcOrd="0" destOrd="0" presId="urn:microsoft.com/office/officeart/2005/8/layout/cycle2"/>
    <dgm:cxn modelId="{0FB57260-EB22-4E4A-B85C-64916C5FFF0D}" type="presOf" srcId="{1AC428A5-07F4-304B-A67F-4E9193169E69}" destId="{D5745658-BCBF-CA49-966D-37B46D3B5AF3}" srcOrd="0" destOrd="0" presId="urn:microsoft.com/office/officeart/2005/8/layout/cycle2"/>
    <dgm:cxn modelId="{D483C765-4166-004E-AC74-9DA8B5AF8364}" type="presOf" srcId="{158E6FB7-7546-ED43-91C8-DDD800620B0A}" destId="{72328B1F-F8CB-DA41-BA2A-19A08F71C42D}" srcOrd="0" destOrd="0" presId="urn:microsoft.com/office/officeart/2005/8/layout/cycle2"/>
    <dgm:cxn modelId="{12C42072-9BEF-2747-8A07-F3711570B5DE}" srcId="{158E6FB7-7546-ED43-91C8-DDD800620B0A}" destId="{B18F7D8B-5FC4-4143-812B-5CFB095A9511}" srcOrd="1" destOrd="0" parTransId="{37630326-5CAE-1147-8613-CE086E406F34}" sibTransId="{E42BD276-CC6E-FC48-BBAC-A0FE9734C0B3}"/>
    <dgm:cxn modelId="{6C8D6497-6562-D646-A342-C1B03FEAB3C8}" type="presOf" srcId="{C75979A2-050B-6B4E-9E14-0BCDAA7226B6}" destId="{EE92EF22-2A1A-F64F-97DD-1E15807A7292}" srcOrd="0" destOrd="0" presId="urn:microsoft.com/office/officeart/2005/8/layout/cycle2"/>
    <dgm:cxn modelId="{93DE93B2-1482-D74B-A524-E721DD4EDBF3}" type="presOf" srcId="{7E416643-62E2-6A47-9E80-EC15CB3F3D5E}" destId="{FF976F47-9BB5-E546-B940-965636D1B4DE}" srcOrd="1" destOrd="0" presId="urn:microsoft.com/office/officeart/2005/8/layout/cycle2"/>
    <dgm:cxn modelId="{D45403C1-097E-2B4E-A1F7-9EA968BBA1DA}" type="presOf" srcId="{3D5ECFC5-D900-9543-B2C8-E5F788266A47}" destId="{49863F52-F329-864B-9897-FE97AB9B8097}" srcOrd="1" destOrd="0" presId="urn:microsoft.com/office/officeart/2005/8/layout/cycle2"/>
    <dgm:cxn modelId="{A364C7C7-A30D-EB4D-9E41-EE7F3AA351E9}" type="presOf" srcId="{C15CDA37-A7A7-C047-B04A-AE684EDA30BF}" destId="{6F8D8F54-783E-2341-892B-DD66B50E1338}" srcOrd="0" destOrd="0" presId="urn:microsoft.com/office/officeart/2005/8/layout/cycle2"/>
    <dgm:cxn modelId="{5D8887D0-047A-E540-AF1A-7A689613CBCF}" type="presOf" srcId="{E42BD276-CC6E-FC48-BBAC-A0FE9734C0B3}" destId="{DC21D0A0-73C4-D44B-905A-0D1F6DAB78FE}" srcOrd="0" destOrd="0" presId="urn:microsoft.com/office/officeart/2005/8/layout/cycle2"/>
    <dgm:cxn modelId="{513BD2D4-3E0B-8245-A7AA-19761856E5D9}" type="presOf" srcId="{DB75E0AD-C399-254D-A12E-BE3DEE636972}" destId="{DDA6AA56-4D2B-114B-A270-976E23857E42}" srcOrd="1" destOrd="0" presId="urn:microsoft.com/office/officeart/2005/8/layout/cycle2"/>
    <dgm:cxn modelId="{2A1CC8DD-A5EB-8945-9B06-F84491D11EF7}" type="presOf" srcId="{C15CDA37-A7A7-C047-B04A-AE684EDA30BF}" destId="{97FD4248-4BC1-8747-97ED-B78606CB80A6}" srcOrd="1" destOrd="0" presId="urn:microsoft.com/office/officeart/2005/8/layout/cycle2"/>
    <dgm:cxn modelId="{F3A557E7-5DAA-0E43-B1F7-52E7DF8A112C}" srcId="{158E6FB7-7546-ED43-91C8-DDD800620B0A}" destId="{5309EBC9-ECE4-164B-8133-13C8264DED87}" srcOrd="4" destOrd="0" parTransId="{487F078C-AE44-E04E-9B0E-F0487AD2F7FE}" sibTransId="{7E416643-62E2-6A47-9E80-EC15CB3F3D5E}"/>
    <dgm:cxn modelId="{AF8C41EB-1EBC-C441-989F-9D9DA50FA5A7}" type="presOf" srcId="{DB75E0AD-C399-254D-A12E-BE3DEE636972}" destId="{36956988-50E4-1A48-B577-F0978F74C23E}" srcOrd="0" destOrd="0" presId="urn:microsoft.com/office/officeart/2005/8/layout/cycle2"/>
    <dgm:cxn modelId="{DB4776EF-562D-314A-82C6-2CE36BBC9E16}" srcId="{158E6FB7-7546-ED43-91C8-DDD800620B0A}" destId="{C75979A2-050B-6B4E-9E14-0BCDAA7226B6}" srcOrd="0" destOrd="0" parTransId="{7FD239E6-C2BF-0C4C-8790-97A0ED22CAEC}" sibTransId="{DB75E0AD-C399-254D-A12E-BE3DEE636972}"/>
    <dgm:cxn modelId="{BD1AE1F1-2C4D-6143-98CE-6DDC6538BAB2}" type="presOf" srcId="{E42BD276-CC6E-FC48-BBAC-A0FE9734C0B3}" destId="{D9C46F95-FF1C-C644-A850-C8158A64AB30}" srcOrd="1" destOrd="0" presId="urn:microsoft.com/office/officeart/2005/8/layout/cycle2"/>
    <dgm:cxn modelId="{C0226BFE-B06A-914E-B4B2-F726BBAEE737}" type="presOf" srcId="{3D5ECFC5-D900-9543-B2C8-E5F788266A47}" destId="{3305EE05-3D07-014A-A175-74E5C375CF6B}" srcOrd="0" destOrd="0" presId="urn:microsoft.com/office/officeart/2005/8/layout/cycle2"/>
    <dgm:cxn modelId="{3EBB984A-ED1A-6C4A-86F7-2680DC3EA292}" type="presParOf" srcId="{72328B1F-F8CB-DA41-BA2A-19A08F71C42D}" destId="{EE92EF22-2A1A-F64F-97DD-1E15807A7292}" srcOrd="0" destOrd="0" presId="urn:microsoft.com/office/officeart/2005/8/layout/cycle2"/>
    <dgm:cxn modelId="{30B6CBBE-101C-CD42-861D-0B374AF00487}" type="presParOf" srcId="{72328B1F-F8CB-DA41-BA2A-19A08F71C42D}" destId="{36956988-50E4-1A48-B577-F0978F74C23E}" srcOrd="1" destOrd="0" presId="urn:microsoft.com/office/officeart/2005/8/layout/cycle2"/>
    <dgm:cxn modelId="{2D02645B-56CF-4A45-AC27-C1A3F721D2B5}" type="presParOf" srcId="{36956988-50E4-1A48-B577-F0978F74C23E}" destId="{DDA6AA56-4D2B-114B-A270-976E23857E42}" srcOrd="0" destOrd="0" presId="urn:microsoft.com/office/officeart/2005/8/layout/cycle2"/>
    <dgm:cxn modelId="{34BC4855-C117-6040-A64F-CF312ADD65F0}" type="presParOf" srcId="{72328B1F-F8CB-DA41-BA2A-19A08F71C42D}" destId="{B96DF9E6-F881-224B-8278-9BEBF21C7388}" srcOrd="2" destOrd="0" presId="urn:microsoft.com/office/officeart/2005/8/layout/cycle2"/>
    <dgm:cxn modelId="{3EF828D3-C493-A946-866C-B7806ACD5B2F}" type="presParOf" srcId="{72328B1F-F8CB-DA41-BA2A-19A08F71C42D}" destId="{DC21D0A0-73C4-D44B-905A-0D1F6DAB78FE}" srcOrd="3" destOrd="0" presId="urn:microsoft.com/office/officeart/2005/8/layout/cycle2"/>
    <dgm:cxn modelId="{33D9A6AE-73AF-624E-878F-726B88E553FD}" type="presParOf" srcId="{DC21D0A0-73C4-D44B-905A-0D1F6DAB78FE}" destId="{D9C46F95-FF1C-C644-A850-C8158A64AB30}" srcOrd="0" destOrd="0" presId="urn:microsoft.com/office/officeart/2005/8/layout/cycle2"/>
    <dgm:cxn modelId="{51AC4D63-1A3F-D740-B806-0D307C2794B4}" type="presParOf" srcId="{72328B1F-F8CB-DA41-BA2A-19A08F71C42D}" destId="{D5745658-BCBF-CA49-966D-37B46D3B5AF3}" srcOrd="4" destOrd="0" presId="urn:microsoft.com/office/officeart/2005/8/layout/cycle2"/>
    <dgm:cxn modelId="{0BC678B6-8D0B-2149-8AAF-CD85B0179071}" type="presParOf" srcId="{72328B1F-F8CB-DA41-BA2A-19A08F71C42D}" destId="{6F8D8F54-783E-2341-892B-DD66B50E1338}" srcOrd="5" destOrd="0" presId="urn:microsoft.com/office/officeart/2005/8/layout/cycle2"/>
    <dgm:cxn modelId="{CBE68F02-D42F-CD48-B292-49F74051DBC5}" type="presParOf" srcId="{6F8D8F54-783E-2341-892B-DD66B50E1338}" destId="{97FD4248-4BC1-8747-97ED-B78606CB80A6}" srcOrd="0" destOrd="0" presId="urn:microsoft.com/office/officeart/2005/8/layout/cycle2"/>
    <dgm:cxn modelId="{859E1FD3-BEDB-8541-A2A9-CC4DF5AEBBC8}" type="presParOf" srcId="{72328B1F-F8CB-DA41-BA2A-19A08F71C42D}" destId="{3193B44B-5BE3-F945-BE33-54EA97BDC815}" srcOrd="6" destOrd="0" presId="urn:microsoft.com/office/officeart/2005/8/layout/cycle2"/>
    <dgm:cxn modelId="{0BE0D9BD-687F-8449-9B21-5CE81A4FEDB7}" type="presParOf" srcId="{72328B1F-F8CB-DA41-BA2A-19A08F71C42D}" destId="{3305EE05-3D07-014A-A175-74E5C375CF6B}" srcOrd="7" destOrd="0" presId="urn:microsoft.com/office/officeart/2005/8/layout/cycle2"/>
    <dgm:cxn modelId="{E9351CBF-9531-8D43-BAD9-2E40AF45176E}" type="presParOf" srcId="{3305EE05-3D07-014A-A175-74E5C375CF6B}" destId="{49863F52-F329-864B-9897-FE97AB9B8097}" srcOrd="0" destOrd="0" presId="urn:microsoft.com/office/officeart/2005/8/layout/cycle2"/>
    <dgm:cxn modelId="{C418E7E6-2BAB-A94C-8F67-E7173C61B968}" type="presParOf" srcId="{72328B1F-F8CB-DA41-BA2A-19A08F71C42D}" destId="{7992B0FA-0BE5-4540-A15C-11CADF152E2A}" srcOrd="8" destOrd="0" presId="urn:microsoft.com/office/officeart/2005/8/layout/cycle2"/>
    <dgm:cxn modelId="{BEA64312-76B3-A449-9F3E-7BD2312797A6}" type="presParOf" srcId="{72328B1F-F8CB-DA41-BA2A-19A08F71C42D}" destId="{FC31614A-6CBF-2D4F-832C-609D0680100C}" srcOrd="9" destOrd="0" presId="urn:microsoft.com/office/officeart/2005/8/layout/cycle2"/>
    <dgm:cxn modelId="{1FECDA9F-D0B1-8B4A-AFA0-58C6715B22D0}" type="presParOf" srcId="{FC31614A-6CBF-2D4F-832C-609D0680100C}" destId="{FF976F47-9BB5-E546-B940-965636D1B4D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AA44A-5F12-D64A-B7FF-9DB60F55EF30}"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636874EA-6249-4540-9571-6C2F3E8A058D}">
      <dgm:prSet phldrT="[Text]"/>
      <dgm:spPr/>
      <dgm:t>
        <a:bodyPr/>
        <a:lstStyle/>
        <a:p>
          <a:r>
            <a:rPr lang="en-US" dirty="0"/>
            <a:t>Stage 1: Problem identified and understood</a:t>
          </a:r>
        </a:p>
      </dgm:t>
    </dgm:pt>
    <dgm:pt modelId="{0DD4DD64-0CA2-7448-8F11-F6592EAF85A5}" type="parTrans" cxnId="{61BEC84B-C787-F744-913D-E2DA43F14F0C}">
      <dgm:prSet/>
      <dgm:spPr/>
      <dgm:t>
        <a:bodyPr/>
        <a:lstStyle/>
        <a:p>
          <a:endParaRPr lang="en-US"/>
        </a:p>
      </dgm:t>
    </dgm:pt>
    <dgm:pt modelId="{2876EEDF-C0B6-404D-9DB4-4AC2635D570A}" type="sibTrans" cxnId="{61BEC84B-C787-F744-913D-E2DA43F14F0C}">
      <dgm:prSet/>
      <dgm:spPr/>
      <dgm:t>
        <a:bodyPr/>
        <a:lstStyle/>
        <a:p>
          <a:endParaRPr lang="en-US"/>
        </a:p>
      </dgm:t>
    </dgm:pt>
    <dgm:pt modelId="{65003E55-15C7-DD4A-9593-5264CFB11566}">
      <dgm:prSet phldrT="[Text]"/>
      <dgm:spPr/>
      <dgm:t>
        <a:bodyPr/>
        <a:lstStyle/>
        <a:p>
          <a:r>
            <a:rPr lang="en-US" dirty="0"/>
            <a:t>Stage 2: Potential solutions generated</a:t>
          </a:r>
        </a:p>
      </dgm:t>
    </dgm:pt>
    <dgm:pt modelId="{C060FF05-2296-E648-AACE-0C616C642F59}" type="parTrans" cxnId="{6AB0A6EC-A7DE-A844-A8C2-B73F60AA8695}">
      <dgm:prSet/>
      <dgm:spPr/>
      <dgm:t>
        <a:bodyPr/>
        <a:lstStyle/>
        <a:p>
          <a:endParaRPr lang="en-US"/>
        </a:p>
      </dgm:t>
    </dgm:pt>
    <dgm:pt modelId="{6EF87245-C916-5C44-BB0D-868230658B15}" type="sibTrans" cxnId="{6AB0A6EC-A7DE-A844-A8C2-B73F60AA8695}">
      <dgm:prSet/>
      <dgm:spPr/>
      <dgm:t>
        <a:bodyPr/>
        <a:lstStyle/>
        <a:p>
          <a:endParaRPr lang="en-US"/>
        </a:p>
      </dgm:t>
    </dgm:pt>
    <dgm:pt modelId="{82247EFE-2123-1348-8519-6440D55789E7}">
      <dgm:prSet phldrT="[Text]"/>
      <dgm:spPr/>
      <dgm:t>
        <a:bodyPr/>
        <a:lstStyle/>
        <a:p>
          <a:r>
            <a:rPr lang="en-US" dirty="0"/>
            <a:t>Stage 3: Solutions examined and evaluated</a:t>
          </a:r>
        </a:p>
      </dgm:t>
    </dgm:pt>
    <dgm:pt modelId="{8C142799-1499-F64B-BE8E-4EC47F4598FC}" type="parTrans" cxnId="{812BC2E8-96D5-7440-B054-5528632E763D}">
      <dgm:prSet/>
      <dgm:spPr/>
      <dgm:t>
        <a:bodyPr/>
        <a:lstStyle/>
        <a:p>
          <a:endParaRPr lang="en-US"/>
        </a:p>
      </dgm:t>
    </dgm:pt>
    <dgm:pt modelId="{6797DDF4-6D8C-4A44-AC5B-47A140FA0CAB}" type="sibTrans" cxnId="{812BC2E8-96D5-7440-B054-5528632E763D}">
      <dgm:prSet/>
      <dgm:spPr/>
      <dgm:t>
        <a:bodyPr/>
        <a:lstStyle/>
        <a:p>
          <a:endParaRPr lang="en-US"/>
        </a:p>
      </dgm:t>
    </dgm:pt>
    <dgm:pt modelId="{22BDF7B0-DE0F-594C-869F-882112E30732}">
      <dgm:prSet phldrT="[Text]"/>
      <dgm:spPr/>
      <dgm:t>
        <a:bodyPr/>
        <a:lstStyle/>
        <a:p>
          <a:r>
            <a:rPr lang="en-US" dirty="0"/>
            <a:t>Re-assessment and evaluation of solutions</a:t>
          </a:r>
        </a:p>
      </dgm:t>
    </dgm:pt>
    <dgm:pt modelId="{6EEF79B1-8776-AD4E-8D9A-65CA158F323E}" type="parTrans" cxnId="{5291ACB3-6D1D-5548-872D-50AC7DB58909}">
      <dgm:prSet/>
      <dgm:spPr/>
      <dgm:t>
        <a:bodyPr/>
        <a:lstStyle/>
        <a:p>
          <a:endParaRPr lang="en-US"/>
        </a:p>
      </dgm:t>
    </dgm:pt>
    <dgm:pt modelId="{E7258AAC-B195-B347-A954-B135AA1E76BC}" type="sibTrans" cxnId="{5291ACB3-6D1D-5548-872D-50AC7DB58909}">
      <dgm:prSet/>
      <dgm:spPr/>
      <dgm:t>
        <a:bodyPr/>
        <a:lstStyle/>
        <a:p>
          <a:endParaRPr lang="en-US"/>
        </a:p>
      </dgm:t>
    </dgm:pt>
    <dgm:pt modelId="{DF3C8044-6601-2F48-9BD0-D2298E3786E5}">
      <dgm:prSet phldrT="[Text]"/>
      <dgm:spPr/>
      <dgm:t>
        <a:bodyPr/>
        <a:lstStyle/>
        <a:p>
          <a:r>
            <a:rPr lang="en-US" dirty="0"/>
            <a:t>Stage 4: Solutions tried, results evaluated</a:t>
          </a:r>
        </a:p>
      </dgm:t>
    </dgm:pt>
    <dgm:pt modelId="{2F5319A4-95E7-C144-A9E7-17072569D2D8}" type="sibTrans" cxnId="{D2198AF3-0517-0842-BAFC-F711B179A40F}">
      <dgm:prSet/>
      <dgm:spPr/>
      <dgm:t>
        <a:bodyPr/>
        <a:lstStyle/>
        <a:p>
          <a:endParaRPr lang="en-US"/>
        </a:p>
      </dgm:t>
    </dgm:pt>
    <dgm:pt modelId="{74F21D43-62EE-BE42-999D-283B55740557}" type="parTrans" cxnId="{D2198AF3-0517-0842-BAFC-F711B179A40F}">
      <dgm:prSet/>
      <dgm:spPr/>
      <dgm:t>
        <a:bodyPr/>
        <a:lstStyle/>
        <a:p>
          <a:endParaRPr lang="en-US"/>
        </a:p>
      </dgm:t>
    </dgm:pt>
    <dgm:pt modelId="{DF62F682-DA6F-4E4B-B0EE-28388CB81FE4}" type="pres">
      <dgm:prSet presAssocID="{CEAAA44A-5F12-D64A-B7FF-9DB60F55EF30}" presName="Name0" presStyleCnt="0">
        <dgm:presLayoutVars>
          <dgm:dir/>
          <dgm:resizeHandles val="exact"/>
        </dgm:presLayoutVars>
      </dgm:prSet>
      <dgm:spPr/>
    </dgm:pt>
    <dgm:pt modelId="{A13202E9-3E9D-9A41-BBFB-FE73570777DA}" type="pres">
      <dgm:prSet presAssocID="{CEAAA44A-5F12-D64A-B7FF-9DB60F55EF30}" presName="cycle" presStyleCnt="0"/>
      <dgm:spPr/>
    </dgm:pt>
    <dgm:pt modelId="{A27CB419-0C26-8744-B16E-FC77350C786D}" type="pres">
      <dgm:prSet presAssocID="{636874EA-6249-4540-9571-6C2F3E8A058D}" presName="nodeFirstNode" presStyleLbl="node1" presStyleIdx="0" presStyleCnt="5">
        <dgm:presLayoutVars>
          <dgm:bulletEnabled val="1"/>
        </dgm:presLayoutVars>
      </dgm:prSet>
      <dgm:spPr/>
    </dgm:pt>
    <dgm:pt modelId="{81F28AC6-E7A7-A248-BCAD-60E71E040AC9}" type="pres">
      <dgm:prSet presAssocID="{2876EEDF-C0B6-404D-9DB4-4AC2635D570A}" presName="sibTransFirstNode" presStyleLbl="bgShp" presStyleIdx="0" presStyleCnt="1"/>
      <dgm:spPr/>
    </dgm:pt>
    <dgm:pt modelId="{60A0D2B7-60B7-F949-837E-F230625F45D5}" type="pres">
      <dgm:prSet presAssocID="{65003E55-15C7-DD4A-9593-5264CFB11566}" presName="nodeFollowingNodes" presStyleLbl="node1" presStyleIdx="1" presStyleCnt="5">
        <dgm:presLayoutVars>
          <dgm:bulletEnabled val="1"/>
        </dgm:presLayoutVars>
      </dgm:prSet>
      <dgm:spPr/>
    </dgm:pt>
    <dgm:pt modelId="{7A70647A-26A0-D947-989E-34EC540496EE}" type="pres">
      <dgm:prSet presAssocID="{82247EFE-2123-1348-8519-6440D55789E7}" presName="nodeFollowingNodes" presStyleLbl="node1" presStyleIdx="2" presStyleCnt="5">
        <dgm:presLayoutVars>
          <dgm:bulletEnabled val="1"/>
        </dgm:presLayoutVars>
      </dgm:prSet>
      <dgm:spPr/>
    </dgm:pt>
    <dgm:pt modelId="{9FDCDE0C-2C9B-CB49-A46C-8CE325D8096D}" type="pres">
      <dgm:prSet presAssocID="{DF3C8044-6601-2F48-9BD0-D2298E3786E5}" presName="nodeFollowingNodes" presStyleLbl="node1" presStyleIdx="3" presStyleCnt="5">
        <dgm:presLayoutVars>
          <dgm:bulletEnabled val="1"/>
        </dgm:presLayoutVars>
      </dgm:prSet>
      <dgm:spPr/>
    </dgm:pt>
    <dgm:pt modelId="{617CAB87-65E3-3740-B10C-64D2C60DEE52}" type="pres">
      <dgm:prSet presAssocID="{22BDF7B0-DE0F-594C-869F-882112E30732}" presName="nodeFollowingNodes" presStyleLbl="node1" presStyleIdx="4" presStyleCnt="5">
        <dgm:presLayoutVars>
          <dgm:bulletEnabled val="1"/>
        </dgm:presLayoutVars>
      </dgm:prSet>
      <dgm:spPr/>
    </dgm:pt>
  </dgm:ptLst>
  <dgm:cxnLst>
    <dgm:cxn modelId="{B8372329-BF4B-D943-B9E6-AEC80E68099D}" type="presOf" srcId="{2876EEDF-C0B6-404D-9DB4-4AC2635D570A}" destId="{81F28AC6-E7A7-A248-BCAD-60E71E040AC9}" srcOrd="0" destOrd="0" presId="urn:microsoft.com/office/officeart/2005/8/layout/cycle3"/>
    <dgm:cxn modelId="{61BEC84B-C787-F744-913D-E2DA43F14F0C}" srcId="{CEAAA44A-5F12-D64A-B7FF-9DB60F55EF30}" destId="{636874EA-6249-4540-9571-6C2F3E8A058D}" srcOrd="0" destOrd="0" parTransId="{0DD4DD64-0CA2-7448-8F11-F6592EAF85A5}" sibTransId="{2876EEDF-C0B6-404D-9DB4-4AC2635D570A}"/>
    <dgm:cxn modelId="{AC1DDA60-865B-F641-AF8F-B31B6DDC6759}" type="presOf" srcId="{65003E55-15C7-DD4A-9593-5264CFB11566}" destId="{60A0D2B7-60B7-F949-837E-F230625F45D5}" srcOrd="0" destOrd="0" presId="urn:microsoft.com/office/officeart/2005/8/layout/cycle3"/>
    <dgm:cxn modelId="{C9733F84-964D-EE42-A13F-BE34FD1BBE01}" type="presOf" srcId="{636874EA-6249-4540-9571-6C2F3E8A058D}" destId="{A27CB419-0C26-8744-B16E-FC77350C786D}" srcOrd="0" destOrd="0" presId="urn:microsoft.com/office/officeart/2005/8/layout/cycle3"/>
    <dgm:cxn modelId="{5291ACB3-6D1D-5548-872D-50AC7DB58909}" srcId="{CEAAA44A-5F12-D64A-B7FF-9DB60F55EF30}" destId="{22BDF7B0-DE0F-594C-869F-882112E30732}" srcOrd="4" destOrd="0" parTransId="{6EEF79B1-8776-AD4E-8D9A-65CA158F323E}" sibTransId="{E7258AAC-B195-B347-A954-B135AA1E76BC}"/>
    <dgm:cxn modelId="{B52A60B5-D79E-D948-AFDC-1985798768FB}" type="presOf" srcId="{82247EFE-2123-1348-8519-6440D55789E7}" destId="{7A70647A-26A0-D947-989E-34EC540496EE}" srcOrd="0" destOrd="0" presId="urn:microsoft.com/office/officeart/2005/8/layout/cycle3"/>
    <dgm:cxn modelId="{ACE722C2-CE54-EF44-9B91-C9A01223A336}" type="presOf" srcId="{CEAAA44A-5F12-D64A-B7FF-9DB60F55EF30}" destId="{DF62F682-DA6F-4E4B-B0EE-28388CB81FE4}" srcOrd="0" destOrd="0" presId="urn:microsoft.com/office/officeart/2005/8/layout/cycle3"/>
    <dgm:cxn modelId="{812BC2E8-96D5-7440-B054-5528632E763D}" srcId="{CEAAA44A-5F12-D64A-B7FF-9DB60F55EF30}" destId="{82247EFE-2123-1348-8519-6440D55789E7}" srcOrd="2" destOrd="0" parTransId="{8C142799-1499-F64B-BE8E-4EC47F4598FC}" sibTransId="{6797DDF4-6D8C-4A44-AC5B-47A140FA0CAB}"/>
    <dgm:cxn modelId="{6AB0A6EC-A7DE-A844-A8C2-B73F60AA8695}" srcId="{CEAAA44A-5F12-D64A-B7FF-9DB60F55EF30}" destId="{65003E55-15C7-DD4A-9593-5264CFB11566}" srcOrd="1" destOrd="0" parTransId="{C060FF05-2296-E648-AACE-0C616C642F59}" sibTransId="{6EF87245-C916-5C44-BB0D-868230658B15}"/>
    <dgm:cxn modelId="{6D75E6ED-7007-6C43-8D0F-A2F28DF8719E}" type="presOf" srcId="{DF3C8044-6601-2F48-9BD0-D2298E3786E5}" destId="{9FDCDE0C-2C9B-CB49-A46C-8CE325D8096D}" srcOrd="0" destOrd="0" presId="urn:microsoft.com/office/officeart/2005/8/layout/cycle3"/>
    <dgm:cxn modelId="{9AD539F1-BBD8-0744-A167-AC6610721D18}" type="presOf" srcId="{22BDF7B0-DE0F-594C-869F-882112E30732}" destId="{617CAB87-65E3-3740-B10C-64D2C60DEE52}" srcOrd="0" destOrd="0" presId="urn:microsoft.com/office/officeart/2005/8/layout/cycle3"/>
    <dgm:cxn modelId="{D2198AF3-0517-0842-BAFC-F711B179A40F}" srcId="{CEAAA44A-5F12-D64A-B7FF-9DB60F55EF30}" destId="{DF3C8044-6601-2F48-9BD0-D2298E3786E5}" srcOrd="3" destOrd="0" parTransId="{74F21D43-62EE-BE42-999D-283B55740557}" sibTransId="{2F5319A4-95E7-C144-A9E7-17072569D2D8}"/>
    <dgm:cxn modelId="{3280A0EE-C3D8-6143-8E05-6A562187EEBD}" type="presParOf" srcId="{DF62F682-DA6F-4E4B-B0EE-28388CB81FE4}" destId="{A13202E9-3E9D-9A41-BBFB-FE73570777DA}" srcOrd="0" destOrd="0" presId="urn:microsoft.com/office/officeart/2005/8/layout/cycle3"/>
    <dgm:cxn modelId="{BB7C1D2B-1469-C843-9ED4-8241B815C4EF}" type="presParOf" srcId="{A13202E9-3E9D-9A41-BBFB-FE73570777DA}" destId="{A27CB419-0C26-8744-B16E-FC77350C786D}" srcOrd="0" destOrd="0" presId="urn:microsoft.com/office/officeart/2005/8/layout/cycle3"/>
    <dgm:cxn modelId="{DAA140F1-A86E-C24A-B8CF-C514240F6F78}" type="presParOf" srcId="{A13202E9-3E9D-9A41-BBFB-FE73570777DA}" destId="{81F28AC6-E7A7-A248-BCAD-60E71E040AC9}" srcOrd="1" destOrd="0" presId="urn:microsoft.com/office/officeart/2005/8/layout/cycle3"/>
    <dgm:cxn modelId="{B6FAFE14-ACA7-1440-8257-E73503D027E9}" type="presParOf" srcId="{A13202E9-3E9D-9A41-BBFB-FE73570777DA}" destId="{60A0D2B7-60B7-F949-837E-F230625F45D5}" srcOrd="2" destOrd="0" presId="urn:microsoft.com/office/officeart/2005/8/layout/cycle3"/>
    <dgm:cxn modelId="{068259B9-B62A-1448-8C0A-DBEA67915A2C}" type="presParOf" srcId="{A13202E9-3E9D-9A41-BBFB-FE73570777DA}" destId="{7A70647A-26A0-D947-989E-34EC540496EE}" srcOrd="3" destOrd="0" presId="urn:microsoft.com/office/officeart/2005/8/layout/cycle3"/>
    <dgm:cxn modelId="{A1F43551-D0FA-9745-8585-81970F89EB23}" type="presParOf" srcId="{A13202E9-3E9D-9A41-BBFB-FE73570777DA}" destId="{9FDCDE0C-2C9B-CB49-A46C-8CE325D8096D}" srcOrd="4" destOrd="0" presId="urn:microsoft.com/office/officeart/2005/8/layout/cycle3"/>
    <dgm:cxn modelId="{3E86BA29-D272-0343-9D4F-DF3E4FB08310}" type="presParOf" srcId="{A13202E9-3E9D-9A41-BBFB-FE73570777DA}" destId="{617CAB87-65E3-3740-B10C-64D2C60DEE5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2EF22-2A1A-F64F-97DD-1E15807A7292}">
      <dsp:nvSpPr>
        <dsp:cNvPr id="0" name=""/>
        <dsp:cNvSpPr/>
      </dsp:nvSpPr>
      <dsp:spPr>
        <a:xfrm>
          <a:off x="3114263" y="656"/>
          <a:ext cx="1638334" cy="16383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Initial Phase: Decision based on rational considerations</a:t>
          </a:r>
        </a:p>
      </dsp:txBody>
      <dsp:txXfrm>
        <a:off x="3354191" y="240584"/>
        <a:ext cx="1158478" cy="1158478"/>
      </dsp:txXfrm>
    </dsp:sp>
    <dsp:sp modelId="{36956988-50E4-1A48-B577-F0978F74C23E}">
      <dsp:nvSpPr>
        <dsp:cNvPr id="0" name=""/>
        <dsp:cNvSpPr/>
      </dsp:nvSpPr>
      <dsp:spPr>
        <a:xfrm rot="2160000">
          <a:off x="4700841" y="1259158"/>
          <a:ext cx="435619" cy="552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713320" y="1331337"/>
        <a:ext cx="304933" cy="331763"/>
      </dsp:txXfrm>
    </dsp:sp>
    <dsp:sp modelId="{B96DF9E6-F881-224B-8278-9BEBF21C7388}">
      <dsp:nvSpPr>
        <dsp:cNvPr id="0" name=""/>
        <dsp:cNvSpPr/>
      </dsp:nvSpPr>
      <dsp:spPr>
        <a:xfrm>
          <a:off x="5104652" y="1446758"/>
          <a:ext cx="1638334" cy="16383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Early losses: </a:t>
          </a:r>
          <a:r>
            <a:rPr lang="en-US" sz="1100" kern="1200" dirty="0" err="1"/>
            <a:t>psy.cal</a:t>
          </a:r>
          <a:r>
            <a:rPr lang="en-US" sz="1100" kern="1200" dirty="0"/>
            <a:t> factors come into play: reluctance to admit error/ desire for self-justification</a:t>
          </a:r>
        </a:p>
      </dsp:txBody>
      <dsp:txXfrm>
        <a:off x="5344580" y="1686686"/>
        <a:ext cx="1158478" cy="1158478"/>
      </dsp:txXfrm>
    </dsp:sp>
    <dsp:sp modelId="{DC21D0A0-73C4-D44B-905A-0D1F6DAB78FE}">
      <dsp:nvSpPr>
        <dsp:cNvPr id="0" name=""/>
        <dsp:cNvSpPr/>
      </dsp:nvSpPr>
      <dsp:spPr>
        <a:xfrm rot="6480000">
          <a:off x="5329689" y="3147653"/>
          <a:ext cx="435619" cy="552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5415224" y="3196095"/>
        <a:ext cx="304933" cy="331763"/>
      </dsp:txXfrm>
    </dsp:sp>
    <dsp:sp modelId="{D5745658-BCBF-CA49-966D-37B46D3B5AF3}">
      <dsp:nvSpPr>
        <dsp:cNvPr id="0" name=""/>
        <dsp:cNvSpPr/>
      </dsp:nvSpPr>
      <dsp:spPr>
        <a:xfrm>
          <a:off x="4344391" y="3786601"/>
          <a:ext cx="1638334" cy="16383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Continuing losses: External factors: Social pressure/ political forces </a:t>
          </a:r>
        </a:p>
      </dsp:txBody>
      <dsp:txXfrm>
        <a:off x="4584319" y="4026529"/>
        <a:ext cx="1158478" cy="1158478"/>
      </dsp:txXfrm>
    </dsp:sp>
    <dsp:sp modelId="{6F8D8F54-783E-2341-892B-DD66B50E1338}">
      <dsp:nvSpPr>
        <dsp:cNvPr id="0" name=""/>
        <dsp:cNvSpPr/>
      </dsp:nvSpPr>
      <dsp:spPr>
        <a:xfrm rot="10799142">
          <a:off x="3601234" y="4329624"/>
          <a:ext cx="525164" cy="552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758783" y="4440191"/>
        <a:ext cx="367615" cy="331763"/>
      </dsp:txXfrm>
    </dsp:sp>
    <dsp:sp modelId="{3193B44B-5BE3-F945-BE33-54EA97BDC815}">
      <dsp:nvSpPr>
        <dsp:cNvPr id="0" name=""/>
        <dsp:cNvSpPr/>
      </dsp:nvSpPr>
      <dsp:spPr>
        <a:xfrm>
          <a:off x="1715181" y="3787257"/>
          <a:ext cx="1638334" cy="16383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Escalation of commitment</a:t>
          </a:r>
        </a:p>
      </dsp:txBody>
      <dsp:txXfrm>
        <a:off x="1955109" y="4027185"/>
        <a:ext cx="1158478" cy="1158478"/>
      </dsp:txXfrm>
    </dsp:sp>
    <dsp:sp modelId="{3305EE05-3D07-014A-A175-74E5C375CF6B}">
      <dsp:nvSpPr>
        <dsp:cNvPr id="0" name=""/>
        <dsp:cNvSpPr/>
      </dsp:nvSpPr>
      <dsp:spPr>
        <a:xfrm rot="11913740">
          <a:off x="2331712" y="2216104"/>
          <a:ext cx="1418887" cy="552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493278" y="2353094"/>
        <a:ext cx="1253006" cy="331763"/>
      </dsp:txXfrm>
    </dsp:sp>
    <dsp:sp modelId="{7992B0FA-0BE5-4540-A15C-11CADF152E2A}">
      <dsp:nvSpPr>
        <dsp:cNvPr id="0" name=""/>
        <dsp:cNvSpPr/>
      </dsp:nvSpPr>
      <dsp:spPr>
        <a:xfrm>
          <a:off x="501121" y="1013384"/>
          <a:ext cx="1909806" cy="1868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Factors reducing commitment: </a:t>
          </a:r>
        </a:p>
        <a:p>
          <a:pPr marL="0" lvl="0" indent="0" algn="ctr" defTabSz="488950">
            <a:lnSpc>
              <a:spcPct val="90000"/>
            </a:lnSpc>
            <a:spcBef>
              <a:spcPct val="0"/>
            </a:spcBef>
            <a:spcAft>
              <a:spcPct val="35000"/>
            </a:spcAft>
            <a:buNone/>
          </a:pPr>
          <a:r>
            <a:rPr lang="en-US" sz="1100" kern="1200" dirty="0"/>
            <a:t>Limited resources</a:t>
          </a:r>
        </a:p>
        <a:p>
          <a:pPr marL="0" lvl="0" indent="0" algn="ctr" defTabSz="488950">
            <a:lnSpc>
              <a:spcPct val="90000"/>
            </a:lnSpc>
            <a:spcBef>
              <a:spcPct val="0"/>
            </a:spcBef>
            <a:spcAft>
              <a:spcPct val="35000"/>
            </a:spcAft>
            <a:buNone/>
          </a:pPr>
          <a:r>
            <a:rPr lang="en-US" sz="1100" kern="1200" dirty="0"/>
            <a:t>Overwhelming evidence of failure</a:t>
          </a:r>
        </a:p>
        <a:p>
          <a:pPr marL="0" lvl="0" indent="0" algn="ctr" defTabSz="488950">
            <a:lnSpc>
              <a:spcPct val="90000"/>
            </a:lnSpc>
            <a:spcBef>
              <a:spcPct val="0"/>
            </a:spcBef>
            <a:spcAft>
              <a:spcPct val="35000"/>
            </a:spcAft>
            <a:buNone/>
          </a:pPr>
          <a:r>
            <a:rPr lang="en-US" sz="1100" kern="1200" dirty="0"/>
            <a:t>Diffusion of personal responsibility</a:t>
          </a:r>
        </a:p>
      </dsp:txBody>
      <dsp:txXfrm>
        <a:off x="780806" y="1287087"/>
        <a:ext cx="1350436" cy="1321556"/>
      </dsp:txXfrm>
    </dsp:sp>
    <dsp:sp modelId="{FC31614A-6CBF-2D4F-832C-609D0680100C}">
      <dsp:nvSpPr>
        <dsp:cNvPr id="0" name=""/>
        <dsp:cNvSpPr/>
      </dsp:nvSpPr>
      <dsp:spPr>
        <a:xfrm rot="15913595">
          <a:off x="3314941" y="3262580"/>
          <a:ext cx="1057859" cy="552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04783" y="3455820"/>
        <a:ext cx="891978" cy="331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28AC6-E7A7-A248-BCAD-60E71E040AC9}">
      <dsp:nvSpPr>
        <dsp:cNvPr id="0" name=""/>
        <dsp:cNvSpPr/>
      </dsp:nvSpPr>
      <dsp:spPr>
        <a:xfrm>
          <a:off x="1971029" y="-25168"/>
          <a:ext cx="4185940" cy="4185940"/>
        </a:xfrm>
        <a:prstGeom prst="circularArrow">
          <a:avLst>
            <a:gd name="adj1" fmla="val 5544"/>
            <a:gd name="adj2" fmla="val 330680"/>
            <a:gd name="adj3" fmla="val 13770708"/>
            <a:gd name="adj4" fmla="val 1738914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CB419-0C26-8744-B16E-FC77350C786D}">
      <dsp:nvSpPr>
        <dsp:cNvPr id="0" name=""/>
        <dsp:cNvSpPr/>
      </dsp:nvSpPr>
      <dsp:spPr>
        <a:xfrm>
          <a:off x="3081734" y="1370"/>
          <a:ext cx="1964531" cy="9822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Stage 1: Problem identified and understood</a:t>
          </a:r>
        </a:p>
      </dsp:txBody>
      <dsp:txXfrm>
        <a:off x="3129684" y="49320"/>
        <a:ext cx="1868631" cy="886365"/>
      </dsp:txXfrm>
    </dsp:sp>
    <dsp:sp modelId="{60A0D2B7-60B7-F949-837E-F230625F45D5}">
      <dsp:nvSpPr>
        <dsp:cNvPr id="0" name=""/>
        <dsp:cNvSpPr/>
      </dsp:nvSpPr>
      <dsp:spPr>
        <a:xfrm>
          <a:off x="4779417" y="1234809"/>
          <a:ext cx="1964531" cy="9822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Stage 2: Potential solutions generated</a:t>
          </a:r>
        </a:p>
      </dsp:txBody>
      <dsp:txXfrm>
        <a:off x="4827367" y="1282759"/>
        <a:ext cx="1868631" cy="886365"/>
      </dsp:txXfrm>
    </dsp:sp>
    <dsp:sp modelId="{7A70647A-26A0-D947-989E-34EC540496EE}">
      <dsp:nvSpPr>
        <dsp:cNvPr id="0" name=""/>
        <dsp:cNvSpPr/>
      </dsp:nvSpPr>
      <dsp:spPr>
        <a:xfrm>
          <a:off x="4130959" y="3230554"/>
          <a:ext cx="1964531" cy="9822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Stage 3: Solutions examined and evaluated</a:t>
          </a:r>
        </a:p>
      </dsp:txBody>
      <dsp:txXfrm>
        <a:off x="4178909" y="3278504"/>
        <a:ext cx="1868631" cy="886365"/>
      </dsp:txXfrm>
    </dsp:sp>
    <dsp:sp modelId="{9FDCDE0C-2C9B-CB49-A46C-8CE325D8096D}">
      <dsp:nvSpPr>
        <dsp:cNvPr id="0" name=""/>
        <dsp:cNvSpPr/>
      </dsp:nvSpPr>
      <dsp:spPr>
        <a:xfrm>
          <a:off x="2032508" y="3230554"/>
          <a:ext cx="1964531" cy="9822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Stage 4: Solutions tried, results evaluated</a:t>
          </a:r>
        </a:p>
      </dsp:txBody>
      <dsp:txXfrm>
        <a:off x="2080458" y="3278504"/>
        <a:ext cx="1868631" cy="886365"/>
      </dsp:txXfrm>
    </dsp:sp>
    <dsp:sp modelId="{617CAB87-65E3-3740-B10C-64D2C60DEE52}">
      <dsp:nvSpPr>
        <dsp:cNvPr id="0" name=""/>
        <dsp:cNvSpPr/>
      </dsp:nvSpPr>
      <dsp:spPr>
        <a:xfrm>
          <a:off x="1384051" y="1234809"/>
          <a:ext cx="1964531" cy="9822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Re-assessment and evaluation of solutions</a:t>
          </a:r>
        </a:p>
      </dsp:txBody>
      <dsp:txXfrm>
        <a:off x="1432001" y="1282759"/>
        <a:ext cx="1868631" cy="8863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2/21/22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9768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031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019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2/21/22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258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A61015F-7CC6-4D0A-9D87-873EA4C304CC}" type="datetimeFigureOut">
              <a:rPr lang="en-US" smtClean="0"/>
              <a:t>2/21/22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42114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2/21/22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114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0298CD5-6C1E-4009-B41F-6DF62E31D3BE}" type="datetimeFigureOut">
              <a:rPr lang="en-US" smtClean="0"/>
              <a:pPr/>
              <a:t>2/21/22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890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5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606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5C68B11-C5A8-448C-8CE9-B1A273C79CFC}" type="datetimeFigureOut">
              <a:rPr lang="en-US" smtClean="0"/>
              <a:t>2/21/22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731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16CA0-919D-4A49-9C8A-62FDFB3A5183}" type="datetimeFigureOut">
              <a:rPr lang="en-US" smtClean="0"/>
              <a:t>2/21/22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33566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298CD5-6C1E-4009-B41F-6DF62E31D3BE}" type="datetimeFigureOut">
              <a:rPr lang="en-US" smtClean="0"/>
              <a:pPr/>
              <a:t>2/21/22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746126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8C6F-7D1C-8E44-B5D3-E55892B96969}"/>
              </a:ext>
            </a:extLst>
          </p:cNvPr>
          <p:cNvSpPr>
            <a:spLocks noGrp="1"/>
          </p:cNvSpPr>
          <p:nvPr>
            <p:ph type="ctrTitle"/>
          </p:nvPr>
        </p:nvSpPr>
        <p:spPr/>
        <p:txBody>
          <a:bodyPr/>
          <a:lstStyle/>
          <a:p>
            <a:r>
              <a:rPr lang="en-US" dirty="0"/>
              <a:t>Thinking and language</a:t>
            </a:r>
          </a:p>
        </p:txBody>
      </p:sp>
      <p:sp>
        <p:nvSpPr>
          <p:cNvPr id="3" name="Subtitle 2">
            <a:extLst>
              <a:ext uri="{FF2B5EF4-FFF2-40B4-BE49-F238E27FC236}">
                <a16:creationId xmlns:a16="http://schemas.microsoft.com/office/drawing/2014/main" id="{5C5D7CD9-1CCC-8346-BFD4-13E2C1EB34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7165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625990" y="1454728"/>
            <a:ext cx="7729728" cy="4696690"/>
          </a:xfrm>
        </p:spPr>
        <p:txBody>
          <a:bodyPr/>
          <a:lstStyle/>
          <a:p>
            <a:pPr marL="0" indent="0">
              <a:buNone/>
            </a:pPr>
            <a:r>
              <a:rPr lang="en-US" dirty="0"/>
              <a:t>Framing: Presentation of information concerning potential outcomes in terms of gains or in terms of losses</a:t>
            </a:r>
          </a:p>
          <a:p>
            <a:pPr marL="0" indent="0">
              <a:buNone/>
            </a:pPr>
            <a:r>
              <a:rPr lang="en-US" dirty="0"/>
              <a:t>Escalation of Commitment: The tendency to become increasingly committed to bad decisions even as losses associated with them increase</a:t>
            </a:r>
          </a:p>
        </p:txBody>
      </p:sp>
      <p:pic>
        <p:nvPicPr>
          <p:cNvPr id="5" name="Picture 4">
            <a:extLst>
              <a:ext uri="{FF2B5EF4-FFF2-40B4-BE49-F238E27FC236}">
                <a16:creationId xmlns:a16="http://schemas.microsoft.com/office/drawing/2014/main" id="{73CFA297-AB27-FE4D-9ED3-3B420437DF53}"/>
              </a:ext>
            </a:extLst>
          </p:cNvPr>
          <p:cNvPicPr>
            <a:picLocks noChangeAspect="1"/>
          </p:cNvPicPr>
          <p:nvPr/>
        </p:nvPicPr>
        <p:blipFill>
          <a:blip r:embed="rId2"/>
          <a:stretch>
            <a:fillRect/>
          </a:stretch>
        </p:blipFill>
        <p:spPr>
          <a:xfrm>
            <a:off x="176645" y="372342"/>
            <a:ext cx="2296391" cy="2713758"/>
          </a:xfrm>
          <a:prstGeom prst="rect">
            <a:avLst/>
          </a:prstGeom>
        </p:spPr>
      </p:pic>
      <p:pic>
        <p:nvPicPr>
          <p:cNvPr id="9" name="Picture 8">
            <a:extLst>
              <a:ext uri="{FF2B5EF4-FFF2-40B4-BE49-F238E27FC236}">
                <a16:creationId xmlns:a16="http://schemas.microsoft.com/office/drawing/2014/main" id="{D6E7F71C-CBA6-3342-BC45-5AB510F9F23D}"/>
              </a:ext>
            </a:extLst>
          </p:cNvPr>
          <p:cNvPicPr>
            <a:picLocks noChangeAspect="1"/>
          </p:cNvPicPr>
          <p:nvPr/>
        </p:nvPicPr>
        <p:blipFill>
          <a:blip r:embed="rId3"/>
          <a:stretch>
            <a:fillRect/>
          </a:stretch>
        </p:blipFill>
        <p:spPr>
          <a:xfrm>
            <a:off x="3849255" y="2964872"/>
            <a:ext cx="4368800" cy="3352800"/>
          </a:xfrm>
          <a:prstGeom prst="rect">
            <a:avLst/>
          </a:prstGeom>
        </p:spPr>
      </p:pic>
    </p:spTree>
    <p:extLst>
      <p:ext uri="{BB962C8B-B14F-4D97-AF65-F5344CB8AC3E}">
        <p14:creationId xmlns:p14="http://schemas.microsoft.com/office/powerpoint/2010/main" val="290043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8B205E7-F45E-FB43-9CB7-FE29FB981231}"/>
              </a:ext>
            </a:extLst>
          </p:cNvPr>
          <p:cNvGraphicFramePr>
            <a:graphicFrameLocks noGrp="1"/>
          </p:cNvGraphicFramePr>
          <p:nvPr>
            <p:ph idx="1"/>
            <p:extLst>
              <p:ext uri="{D42A27DB-BD31-4B8C-83A1-F6EECF244321}">
                <p14:modId xmlns:p14="http://schemas.microsoft.com/office/powerpoint/2010/main" val="1563465881"/>
              </p:ext>
            </p:extLst>
          </p:nvPr>
        </p:nvGraphicFramePr>
        <p:xfrm>
          <a:off x="2220499" y="298176"/>
          <a:ext cx="7731125" cy="5425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E35BA9F-4BD0-DE42-A7A7-393C5252B478}"/>
              </a:ext>
            </a:extLst>
          </p:cNvPr>
          <p:cNvSpPr txBox="1"/>
          <p:nvPr/>
        </p:nvSpPr>
        <p:spPr>
          <a:xfrm>
            <a:off x="3906078" y="6162261"/>
            <a:ext cx="3841501" cy="369332"/>
          </a:xfrm>
          <a:prstGeom prst="rect">
            <a:avLst/>
          </a:prstGeom>
          <a:noFill/>
        </p:spPr>
        <p:txBody>
          <a:bodyPr wrap="none" rtlCol="0">
            <a:spAutoFit/>
          </a:bodyPr>
          <a:lstStyle/>
          <a:p>
            <a:r>
              <a:rPr lang="en-US" dirty="0"/>
              <a:t>Overview of escalation of commitment</a:t>
            </a:r>
          </a:p>
        </p:txBody>
      </p:sp>
    </p:spTree>
    <p:extLst>
      <p:ext uri="{BB962C8B-B14F-4D97-AF65-F5344CB8AC3E}">
        <p14:creationId xmlns:p14="http://schemas.microsoft.com/office/powerpoint/2010/main" val="419586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60AA5-0423-0141-A70D-FF4638E8051F}"/>
              </a:ext>
            </a:extLst>
          </p:cNvPr>
          <p:cNvSpPr>
            <a:spLocks noGrp="1"/>
          </p:cNvSpPr>
          <p:nvPr>
            <p:ph idx="1"/>
          </p:nvPr>
        </p:nvSpPr>
        <p:spPr>
          <a:xfrm>
            <a:off x="2231136" y="606288"/>
            <a:ext cx="7729728" cy="5133740"/>
          </a:xfrm>
        </p:spPr>
        <p:txBody>
          <a:bodyPr/>
          <a:lstStyle/>
          <a:p>
            <a:r>
              <a:rPr lang="en-US" dirty="0"/>
              <a:t>Naturalistic Decision Making: movement toward studying decision making as it occurs in applied or real-world settings, away from laboratories</a:t>
            </a:r>
          </a:p>
          <a:p>
            <a:r>
              <a:rPr lang="en-US" dirty="0"/>
              <a:t>Several key findings derived from laboratory research may not accurately depict decision making in the natural environment</a:t>
            </a:r>
          </a:p>
          <a:p>
            <a:r>
              <a:rPr lang="en-US" dirty="0"/>
              <a:t>Focuses attention on how people bring their experience to bear in making decisions: individual differences contribute to the type and the quality of decisions they make</a:t>
            </a:r>
          </a:p>
          <a:p>
            <a:r>
              <a:rPr lang="en-US" dirty="0"/>
              <a:t>Naturalistic decision making broadens the focus from a single decision “event” to include elements of the decision context</a:t>
            </a:r>
          </a:p>
          <a:p>
            <a:r>
              <a:rPr lang="en-US" dirty="0"/>
              <a:t>Emphasizes the dynamic nature of decision making and takes into account the complexity of modern decision environments—including the potentially enormous costs of making bad decisions, both in terms of money and loss of life.</a:t>
            </a:r>
          </a:p>
          <a:p>
            <a:r>
              <a:rPr lang="en-US" dirty="0"/>
              <a:t>Application: include military and health care settings, the courtroom, and the like</a:t>
            </a:r>
          </a:p>
        </p:txBody>
      </p:sp>
    </p:spTree>
    <p:extLst>
      <p:ext uri="{BB962C8B-B14F-4D97-AF65-F5344CB8AC3E}">
        <p14:creationId xmlns:p14="http://schemas.microsoft.com/office/powerpoint/2010/main" val="361280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233C4-8035-6647-9C80-C15F364AD257}"/>
              </a:ext>
            </a:extLst>
          </p:cNvPr>
          <p:cNvSpPr>
            <a:spLocks noGrp="1"/>
          </p:cNvSpPr>
          <p:nvPr>
            <p:ph idx="1"/>
          </p:nvPr>
        </p:nvSpPr>
        <p:spPr>
          <a:xfrm>
            <a:off x="884583" y="457200"/>
            <a:ext cx="10495721" cy="5655365"/>
          </a:xfrm>
        </p:spPr>
        <p:txBody>
          <a:bodyPr>
            <a:normAutofit/>
          </a:bodyPr>
          <a:lstStyle/>
          <a:p>
            <a:r>
              <a:rPr lang="en-US" dirty="0"/>
              <a:t>Base rate-problem:  people tend to ignore the relative frequency of various events when making decisions, instead of opting for simpler heuristics. </a:t>
            </a:r>
          </a:p>
          <a:p>
            <a:r>
              <a:rPr lang="en-US" dirty="0"/>
              <a:t>E.g.: If given a general description of a person and then asked to judge whether the person is a surgeon or engineer, many people tend to rely on the representativeness heuristic—making their judgment merely on the basis of how closely the description matches the central features of each occupation, and ignoring the fact that there are many more engineers than surgeons.</a:t>
            </a:r>
          </a:p>
          <a:p>
            <a:r>
              <a:rPr lang="en-US" dirty="0"/>
              <a:t>Some researchers (e.g., Koehler, 1996) have argued that laboratory tasks are often contrived and lack contextual information that people have available to them when making judgments in everyday life</a:t>
            </a:r>
          </a:p>
          <a:p>
            <a:r>
              <a:rPr lang="en-US" dirty="0"/>
              <a:t>Experience may also play a role: as people gain experience with specific types of judgments, they are more likely to consider base rates in their decisions</a:t>
            </a:r>
          </a:p>
        </p:txBody>
      </p:sp>
    </p:spTree>
    <p:extLst>
      <p:ext uri="{BB962C8B-B14F-4D97-AF65-F5344CB8AC3E}">
        <p14:creationId xmlns:p14="http://schemas.microsoft.com/office/powerpoint/2010/main" val="165725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4127-C25D-BD4E-8229-6EB90976949F}"/>
              </a:ext>
            </a:extLst>
          </p:cNvPr>
          <p:cNvSpPr>
            <a:spLocks noGrp="1"/>
          </p:cNvSpPr>
          <p:nvPr>
            <p:ph type="title"/>
          </p:nvPr>
        </p:nvSpPr>
        <p:spPr>
          <a:xfrm>
            <a:off x="2231136" y="388222"/>
            <a:ext cx="7729728" cy="595751"/>
          </a:xfrm>
        </p:spPr>
        <p:txBody>
          <a:bodyPr>
            <a:normAutofit fontScale="90000"/>
          </a:bodyPr>
          <a:lstStyle/>
          <a:p>
            <a:r>
              <a:rPr lang="en-US" dirty="0"/>
              <a:t>Problem solving</a:t>
            </a:r>
          </a:p>
        </p:txBody>
      </p:sp>
      <p:sp>
        <p:nvSpPr>
          <p:cNvPr id="3" name="Content Placeholder 2">
            <a:extLst>
              <a:ext uri="{FF2B5EF4-FFF2-40B4-BE49-F238E27FC236}">
                <a16:creationId xmlns:a16="http://schemas.microsoft.com/office/drawing/2014/main" id="{CE54C4A6-E93E-0D46-BC32-BBFA5D79F588}"/>
              </a:ext>
            </a:extLst>
          </p:cNvPr>
          <p:cNvSpPr>
            <a:spLocks noGrp="1"/>
          </p:cNvSpPr>
          <p:nvPr>
            <p:ph idx="1"/>
          </p:nvPr>
        </p:nvSpPr>
        <p:spPr>
          <a:xfrm>
            <a:off x="2231136" y="1421296"/>
            <a:ext cx="7729728" cy="4318731"/>
          </a:xfrm>
        </p:spPr>
        <p:txBody>
          <a:bodyPr/>
          <a:lstStyle/>
          <a:p>
            <a:r>
              <a:rPr lang="en-US" dirty="0"/>
              <a:t>Problem Solving: Efforts to develop or choose among various responses in order to attain desired goals</a:t>
            </a:r>
          </a:p>
          <a:p>
            <a:endParaRPr lang="en-US" dirty="0"/>
          </a:p>
        </p:txBody>
      </p:sp>
      <p:graphicFrame>
        <p:nvGraphicFramePr>
          <p:cNvPr id="4" name="Diagram 3">
            <a:extLst>
              <a:ext uri="{FF2B5EF4-FFF2-40B4-BE49-F238E27FC236}">
                <a16:creationId xmlns:a16="http://schemas.microsoft.com/office/drawing/2014/main" id="{8AD82B1A-A9D9-4141-98C3-F3C9CA79ED2D}"/>
              </a:ext>
            </a:extLst>
          </p:cNvPr>
          <p:cNvGraphicFramePr/>
          <p:nvPr>
            <p:extLst>
              <p:ext uri="{D42A27DB-BD31-4B8C-83A1-F6EECF244321}">
                <p14:modId xmlns:p14="http://schemas.microsoft.com/office/powerpoint/2010/main" val="1137576048"/>
              </p:ext>
            </p:extLst>
          </p:nvPr>
        </p:nvGraphicFramePr>
        <p:xfrm>
          <a:off x="2022061" y="2236304"/>
          <a:ext cx="8128000" cy="421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92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4127-C25D-BD4E-8229-6EB90976949F}"/>
              </a:ext>
            </a:extLst>
          </p:cNvPr>
          <p:cNvSpPr>
            <a:spLocks noGrp="1"/>
          </p:cNvSpPr>
          <p:nvPr>
            <p:ph type="title"/>
          </p:nvPr>
        </p:nvSpPr>
        <p:spPr>
          <a:xfrm>
            <a:off x="2231136" y="388222"/>
            <a:ext cx="7729728" cy="595751"/>
          </a:xfrm>
        </p:spPr>
        <p:txBody>
          <a:bodyPr>
            <a:normAutofit fontScale="90000"/>
          </a:bodyPr>
          <a:lstStyle/>
          <a:p>
            <a:r>
              <a:rPr lang="en-US" dirty="0"/>
              <a:t>Problem solving: Methods</a:t>
            </a:r>
          </a:p>
        </p:txBody>
      </p:sp>
      <p:sp>
        <p:nvSpPr>
          <p:cNvPr id="3" name="Content Placeholder 2">
            <a:extLst>
              <a:ext uri="{FF2B5EF4-FFF2-40B4-BE49-F238E27FC236}">
                <a16:creationId xmlns:a16="http://schemas.microsoft.com/office/drawing/2014/main" id="{CE54C4A6-E93E-0D46-BC32-BBFA5D79F588}"/>
              </a:ext>
            </a:extLst>
          </p:cNvPr>
          <p:cNvSpPr>
            <a:spLocks noGrp="1"/>
          </p:cNvSpPr>
          <p:nvPr>
            <p:ph idx="1"/>
          </p:nvPr>
        </p:nvSpPr>
        <p:spPr>
          <a:xfrm>
            <a:off x="2231136" y="1252330"/>
            <a:ext cx="7729728" cy="4487697"/>
          </a:xfrm>
        </p:spPr>
        <p:txBody>
          <a:bodyPr>
            <a:normAutofit/>
          </a:bodyPr>
          <a:lstStyle/>
          <a:p>
            <a:r>
              <a:rPr lang="en-US" dirty="0"/>
              <a:t>Trial and Error: A method of solving problems in which possible solutions are tried until one succeeds</a:t>
            </a:r>
          </a:p>
          <a:p>
            <a:r>
              <a:rPr lang="en-US" dirty="0"/>
              <a:t>Algorithm: A rule that guarantees a solution to a specific type of problem</a:t>
            </a:r>
          </a:p>
          <a:p>
            <a:r>
              <a:rPr lang="en-US" dirty="0"/>
              <a:t>Means–Ends Analysis: A technique for solving problems in which the overall problem is divided into parts and efforts are made to solve each part in turn</a:t>
            </a:r>
          </a:p>
          <a:p>
            <a:r>
              <a:rPr lang="en-US" dirty="0"/>
              <a:t>Analogy: A strategy for solving problems based on applying solutions that were previously successful with other problems similar in underlying structure</a:t>
            </a:r>
          </a:p>
          <a:p>
            <a:r>
              <a:rPr lang="en-US" dirty="0"/>
              <a:t>Metacognitive Processing: An expanded level of awareness that allows us, in a sense, to observe ourselves in the problem-solving process</a:t>
            </a:r>
          </a:p>
        </p:txBody>
      </p:sp>
    </p:spTree>
    <p:extLst>
      <p:ext uri="{BB962C8B-B14F-4D97-AF65-F5344CB8AC3E}">
        <p14:creationId xmlns:p14="http://schemas.microsoft.com/office/powerpoint/2010/main" val="76328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9F07-7568-B549-97E4-2432EEF5CD71}"/>
              </a:ext>
            </a:extLst>
          </p:cNvPr>
          <p:cNvSpPr>
            <a:spLocks noGrp="1"/>
          </p:cNvSpPr>
          <p:nvPr>
            <p:ph idx="1"/>
          </p:nvPr>
        </p:nvSpPr>
        <p:spPr>
          <a:xfrm>
            <a:off x="2231136" y="427384"/>
            <a:ext cx="7729728" cy="5312644"/>
          </a:xfrm>
        </p:spPr>
        <p:txBody>
          <a:bodyPr/>
          <a:lstStyle/>
          <a:p>
            <a:r>
              <a:rPr lang="en-US" dirty="0"/>
              <a:t>Metacognitive processing (Berardi-Coletta et al., 1995) experiment: Four studies were conducted to demonstrate that the positive effects of verbalization on solution transfer found in previous studies were not due to verbalization per se but to the metacognitive processing involved in the effort required to produce explanation for solution behaviors</a:t>
            </a:r>
          </a:p>
          <a:p>
            <a:r>
              <a:rPr lang="en-US" dirty="0"/>
              <a:t>In Experiments 1, 2, and 3, a distinction was made between process-oriented, problem-oriented, and simple "think aloud" verbalizations. </a:t>
            </a:r>
          </a:p>
          <a:p>
            <a:r>
              <a:rPr lang="en-US" dirty="0"/>
              <a:t>The process-oriented (metacognitive) solvers performed significantly better than </a:t>
            </a:r>
            <a:r>
              <a:rPr lang="en-US" dirty="0" err="1"/>
              <a:t>nonprocess</a:t>
            </a:r>
            <a:r>
              <a:rPr lang="en-US" dirty="0"/>
              <a:t> control groups on both training and transfer tasks.</a:t>
            </a:r>
          </a:p>
          <a:p>
            <a:r>
              <a:rPr lang="en-US" dirty="0"/>
              <a:t>Experiment 4 further demonstrated this effect by showing that process-oriented participants consistently form more sophisticated problem representations and develop more complex strategies</a:t>
            </a:r>
          </a:p>
        </p:txBody>
      </p:sp>
    </p:spTree>
    <p:extLst>
      <p:ext uri="{BB962C8B-B14F-4D97-AF65-F5344CB8AC3E}">
        <p14:creationId xmlns:p14="http://schemas.microsoft.com/office/powerpoint/2010/main" val="112946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8FFA7-D3CD-B440-ADCA-1CCFF4BE46FA}"/>
              </a:ext>
            </a:extLst>
          </p:cNvPr>
          <p:cNvSpPr>
            <a:spLocks noGrp="1"/>
          </p:cNvSpPr>
          <p:nvPr>
            <p:ph idx="1"/>
          </p:nvPr>
        </p:nvSpPr>
        <p:spPr>
          <a:xfrm>
            <a:off x="655983" y="248478"/>
            <a:ext cx="11201400" cy="6211957"/>
          </a:xfrm>
        </p:spPr>
        <p:txBody>
          <a:bodyPr>
            <a:normAutofit/>
          </a:bodyPr>
          <a:lstStyle/>
          <a:p>
            <a:r>
              <a:rPr lang="en-US" dirty="0"/>
              <a:t>In one experiment, participants were allowed to practice solving progressively more difficult versions of a playing-card problem, then were tested on the most difficult one</a:t>
            </a:r>
          </a:p>
          <a:p>
            <a:r>
              <a:rPr lang="en-US" dirty="0"/>
              <a:t>The problem involved ordering a set of playing cards so that when the cards were dealt they appeared in a prescribed order (ace, one, two, three, etc.): what made the problem difficult was a complicated dealing rule. </a:t>
            </a:r>
          </a:p>
          <a:p>
            <a:r>
              <a:rPr lang="en-US" dirty="0"/>
              <a:t>During the practice trials, participants were assigned to one of three groups: </a:t>
            </a:r>
            <a:r>
              <a:rPr lang="en-US" i="1" dirty="0">
                <a:solidFill>
                  <a:srgbClr val="FF0000"/>
                </a:solidFill>
              </a:rPr>
              <a:t>a group in which the experimenters induced metacognitive processing by asking participants process-oriented questions as they practiced (“How are you deciding on a way to work out the order for the cards?”)</a:t>
            </a:r>
            <a:r>
              <a:rPr lang="en-US" dirty="0"/>
              <a:t>; </a:t>
            </a:r>
            <a:r>
              <a:rPr lang="en-US" i="1" dirty="0">
                <a:solidFill>
                  <a:srgbClr val="00B050"/>
                </a:solidFill>
              </a:rPr>
              <a:t>a group in which participants were asked problem-focused questions (“What is the goal of the problem?”)</a:t>
            </a:r>
            <a:r>
              <a:rPr lang="en-US" dirty="0"/>
              <a:t>; or </a:t>
            </a:r>
            <a:r>
              <a:rPr lang="en-US" i="1" dirty="0">
                <a:solidFill>
                  <a:srgbClr val="0070C0"/>
                </a:solidFill>
              </a:rPr>
              <a:t>a control group in which participants merely worked on the problem with no additional instructions or discussion</a:t>
            </a:r>
          </a:p>
          <a:p>
            <a:r>
              <a:rPr lang="en-US" dirty="0"/>
              <a:t>The results indicated that the participants in the metacognitive condition performed best on the task, taking the least number of trials to obtain the correct solution</a:t>
            </a:r>
          </a:p>
          <a:p>
            <a:r>
              <a:rPr lang="en-US" dirty="0"/>
              <a:t>In contrast, participants in the problem-focused group performed worst, requiring the most trials to solve the problem </a:t>
            </a:r>
          </a:p>
          <a:p>
            <a:r>
              <a:rPr lang="en-US" dirty="0"/>
              <a:t>The results indicate that talking through a problem can be useful—especially when it leads to metacognitive processing and a focus on the problem-solving process.; highlights that focusing solely on the problem can have detrimental effects—in this case, making reaching a solution more difficult. </a:t>
            </a:r>
          </a:p>
          <a:p>
            <a:r>
              <a:rPr lang="en-US" dirty="0"/>
              <a:t>Please note: </a:t>
            </a:r>
            <a:r>
              <a:rPr lang="en-US" i="1" dirty="0">
                <a:solidFill>
                  <a:srgbClr val="C00000"/>
                </a:solidFill>
              </a:rPr>
              <a:t>merely talking aloud is not enough</a:t>
            </a:r>
            <a:r>
              <a:rPr lang="en-US" dirty="0"/>
              <a:t>.  Verbalization must be process-oriented to trigger metacognitive processing. </a:t>
            </a:r>
          </a:p>
        </p:txBody>
      </p:sp>
    </p:spTree>
    <p:extLst>
      <p:ext uri="{BB962C8B-B14F-4D97-AF65-F5344CB8AC3E}">
        <p14:creationId xmlns:p14="http://schemas.microsoft.com/office/powerpoint/2010/main" val="174707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B4C6-DF65-6A45-A816-6CBF738B8956}"/>
              </a:ext>
            </a:extLst>
          </p:cNvPr>
          <p:cNvSpPr>
            <a:spLocks noGrp="1"/>
          </p:cNvSpPr>
          <p:nvPr>
            <p:ph type="title"/>
          </p:nvPr>
        </p:nvSpPr>
        <p:spPr>
          <a:xfrm>
            <a:off x="2231136" y="288830"/>
            <a:ext cx="7729728" cy="754777"/>
          </a:xfrm>
        </p:spPr>
        <p:txBody>
          <a:bodyPr>
            <a:normAutofit fontScale="90000"/>
          </a:bodyPr>
          <a:lstStyle/>
          <a:p>
            <a:r>
              <a:rPr lang="en-US" dirty="0"/>
              <a:t>Factors affecting effective problem solving</a:t>
            </a:r>
          </a:p>
        </p:txBody>
      </p:sp>
      <p:sp>
        <p:nvSpPr>
          <p:cNvPr id="3" name="Content Placeholder 2">
            <a:extLst>
              <a:ext uri="{FF2B5EF4-FFF2-40B4-BE49-F238E27FC236}">
                <a16:creationId xmlns:a16="http://schemas.microsoft.com/office/drawing/2014/main" id="{BA605DB0-C734-BB4A-B13E-090F8E6E0D47}"/>
              </a:ext>
            </a:extLst>
          </p:cNvPr>
          <p:cNvSpPr>
            <a:spLocks noGrp="1"/>
          </p:cNvSpPr>
          <p:nvPr>
            <p:ph idx="1"/>
          </p:nvPr>
        </p:nvSpPr>
        <p:spPr>
          <a:xfrm>
            <a:off x="2231136" y="1371600"/>
            <a:ext cx="7729728" cy="4750904"/>
          </a:xfrm>
        </p:spPr>
        <p:txBody>
          <a:bodyPr/>
          <a:lstStyle/>
          <a:p>
            <a:r>
              <a:rPr lang="en-US" dirty="0"/>
              <a:t>Functional Fixedness: The tendency to think of using objects only as they have been used in the past</a:t>
            </a:r>
          </a:p>
        </p:txBody>
      </p:sp>
      <p:pic>
        <p:nvPicPr>
          <p:cNvPr id="5" name="Picture 4">
            <a:extLst>
              <a:ext uri="{FF2B5EF4-FFF2-40B4-BE49-F238E27FC236}">
                <a16:creationId xmlns:a16="http://schemas.microsoft.com/office/drawing/2014/main" id="{792150D6-EC99-084C-9DF0-B2670406217F}"/>
              </a:ext>
            </a:extLst>
          </p:cNvPr>
          <p:cNvPicPr>
            <a:picLocks noChangeAspect="1"/>
          </p:cNvPicPr>
          <p:nvPr/>
        </p:nvPicPr>
        <p:blipFill>
          <a:blip r:embed="rId2"/>
          <a:stretch>
            <a:fillRect/>
          </a:stretch>
        </p:blipFill>
        <p:spPr>
          <a:xfrm>
            <a:off x="6674325" y="2202462"/>
            <a:ext cx="3429000" cy="3089179"/>
          </a:xfrm>
          <a:prstGeom prst="rect">
            <a:avLst/>
          </a:prstGeom>
        </p:spPr>
      </p:pic>
      <p:pic>
        <p:nvPicPr>
          <p:cNvPr id="7" name="Picture 6">
            <a:extLst>
              <a:ext uri="{FF2B5EF4-FFF2-40B4-BE49-F238E27FC236}">
                <a16:creationId xmlns:a16="http://schemas.microsoft.com/office/drawing/2014/main" id="{A7A94C86-BCAB-0A4E-8265-11B116583B03}"/>
              </a:ext>
            </a:extLst>
          </p:cNvPr>
          <p:cNvPicPr>
            <a:picLocks noChangeAspect="1"/>
          </p:cNvPicPr>
          <p:nvPr/>
        </p:nvPicPr>
        <p:blipFill>
          <a:blip r:embed="rId3"/>
          <a:stretch>
            <a:fillRect/>
          </a:stretch>
        </p:blipFill>
        <p:spPr>
          <a:xfrm>
            <a:off x="2373597" y="2202462"/>
            <a:ext cx="2914020" cy="3089179"/>
          </a:xfrm>
          <a:prstGeom prst="rect">
            <a:avLst/>
          </a:prstGeom>
        </p:spPr>
      </p:pic>
    </p:spTree>
    <p:extLst>
      <p:ext uri="{BB962C8B-B14F-4D97-AF65-F5344CB8AC3E}">
        <p14:creationId xmlns:p14="http://schemas.microsoft.com/office/powerpoint/2010/main" val="184297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E984B-5B72-4A48-AA00-02DC68DF7E66}"/>
              </a:ext>
            </a:extLst>
          </p:cNvPr>
          <p:cNvSpPr>
            <a:spLocks noGrp="1"/>
          </p:cNvSpPr>
          <p:nvPr>
            <p:ph idx="1"/>
          </p:nvPr>
        </p:nvSpPr>
        <p:spPr>
          <a:xfrm>
            <a:off x="1461052" y="536714"/>
            <a:ext cx="8499812" cy="5203314"/>
          </a:xfrm>
        </p:spPr>
        <p:txBody>
          <a:bodyPr/>
          <a:lstStyle/>
          <a:p>
            <a:r>
              <a:rPr lang="en-US" dirty="0"/>
              <a:t>Mental Set: The impact of past experience on present problem solving; specifically, the tendency to retain methods that were successful in the past even if better alternatives now exist</a:t>
            </a:r>
          </a:p>
        </p:txBody>
      </p:sp>
      <p:pic>
        <p:nvPicPr>
          <p:cNvPr id="5" name="Picture 4">
            <a:extLst>
              <a:ext uri="{FF2B5EF4-FFF2-40B4-BE49-F238E27FC236}">
                <a16:creationId xmlns:a16="http://schemas.microsoft.com/office/drawing/2014/main" id="{78DA5C79-7DB9-464B-8181-BFB84664B289}"/>
              </a:ext>
            </a:extLst>
          </p:cNvPr>
          <p:cNvPicPr>
            <a:picLocks noChangeAspect="1"/>
          </p:cNvPicPr>
          <p:nvPr/>
        </p:nvPicPr>
        <p:blipFill>
          <a:blip r:embed="rId2"/>
          <a:stretch>
            <a:fillRect/>
          </a:stretch>
        </p:blipFill>
        <p:spPr>
          <a:xfrm>
            <a:off x="1599923" y="1763919"/>
            <a:ext cx="3310007" cy="3533637"/>
          </a:xfrm>
          <a:prstGeom prst="rect">
            <a:avLst/>
          </a:prstGeom>
        </p:spPr>
      </p:pic>
      <p:pic>
        <p:nvPicPr>
          <p:cNvPr id="7" name="Picture 6">
            <a:extLst>
              <a:ext uri="{FF2B5EF4-FFF2-40B4-BE49-F238E27FC236}">
                <a16:creationId xmlns:a16="http://schemas.microsoft.com/office/drawing/2014/main" id="{6257E85B-F210-934D-BCC4-408815D87782}"/>
              </a:ext>
            </a:extLst>
          </p:cNvPr>
          <p:cNvPicPr>
            <a:picLocks noChangeAspect="1"/>
          </p:cNvPicPr>
          <p:nvPr/>
        </p:nvPicPr>
        <p:blipFill>
          <a:blip r:embed="rId3"/>
          <a:stretch>
            <a:fillRect/>
          </a:stretch>
        </p:blipFill>
        <p:spPr>
          <a:xfrm>
            <a:off x="6521307" y="1763919"/>
            <a:ext cx="4580701" cy="3433968"/>
          </a:xfrm>
          <a:prstGeom prst="rect">
            <a:avLst/>
          </a:prstGeom>
        </p:spPr>
      </p:pic>
      <p:sp>
        <p:nvSpPr>
          <p:cNvPr id="8" name="TextBox 7">
            <a:extLst>
              <a:ext uri="{FF2B5EF4-FFF2-40B4-BE49-F238E27FC236}">
                <a16:creationId xmlns:a16="http://schemas.microsoft.com/office/drawing/2014/main" id="{055333BE-ADE3-6242-9BBA-85620F729A33}"/>
              </a:ext>
            </a:extLst>
          </p:cNvPr>
          <p:cNvSpPr txBox="1"/>
          <p:nvPr/>
        </p:nvSpPr>
        <p:spPr>
          <a:xfrm>
            <a:off x="7961243" y="5370696"/>
            <a:ext cx="1439177" cy="369332"/>
          </a:xfrm>
          <a:prstGeom prst="rect">
            <a:avLst/>
          </a:prstGeom>
          <a:noFill/>
        </p:spPr>
        <p:txBody>
          <a:bodyPr wrap="none" rtlCol="0">
            <a:spAutoFit/>
          </a:bodyPr>
          <a:lstStyle/>
          <a:p>
            <a:r>
              <a:rPr lang="en-US" dirty="0" err="1"/>
              <a:t>Luchins</a:t>
            </a:r>
            <a:r>
              <a:rPr lang="en-US" dirty="0"/>
              <a:t>, 1942</a:t>
            </a:r>
          </a:p>
        </p:txBody>
      </p:sp>
    </p:spTree>
    <p:extLst>
      <p:ext uri="{BB962C8B-B14F-4D97-AF65-F5344CB8AC3E}">
        <p14:creationId xmlns:p14="http://schemas.microsoft.com/office/powerpoint/2010/main" val="187129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068B-BDCD-6E4E-A792-49CD196A032F}"/>
              </a:ext>
            </a:extLst>
          </p:cNvPr>
          <p:cNvSpPr>
            <a:spLocks noGrp="1"/>
          </p:cNvSpPr>
          <p:nvPr>
            <p:ph type="title"/>
          </p:nvPr>
        </p:nvSpPr>
        <p:spPr>
          <a:xfrm>
            <a:off x="2231136" y="382801"/>
            <a:ext cx="7729728" cy="1188720"/>
          </a:xfrm>
        </p:spPr>
        <p:txBody>
          <a:bodyPr/>
          <a:lstStyle/>
          <a:p>
            <a:endParaRPr lang="en-US" dirty="0"/>
          </a:p>
        </p:txBody>
      </p:sp>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1776845"/>
            <a:ext cx="7729728" cy="4384963"/>
          </a:xfrm>
        </p:spPr>
        <p:txBody>
          <a:bodyPr/>
          <a:lstStyle/>
          <a:p>
            <a:r>
              <a:rPr lang="en-US" dirty="0"/>
              <a:t>Cognition: The mental activities associated with thought, knowledge, and memory</a:t>
            </a:r>
          </a:p>
          <a:p>
            <a:r>
              <a:rPr lang="en-US" dirty="0"/>
              <a:t>Thinking: involves the manipulation of mental representations of various features of the external world</a:t>
            </a:r>
          </a:p>
          <a:p>
            <a:r>
              <a:rPr lang="en-US" dirty="0"/>
              <a:t>Reasoning: mental activity through which we transform available information in order to reach conclusions</a:t>
            </a:r>
          </a:p>
          <a:p>
            <a:r>
              <a:rPr lang="en-US" dirty="0"/>
              <a:t>Decision making:  the process of choosing between two or more alternatives on the basis of information about them</a:t>
            </a:r>
          </a:p>
          <a:p>
            <a:r>
              <a:rPr lang="en-US" dirty="0"/>
              <a:t>Problem solving: processing information in various ways in order to move toward desired goals.</a:t>
            </a:r>
          </a:p>
        </p:txBody>
      </p:sp>
    </p:spTree>
    <p:extLst>
      <p:ext uri="{BB962C8B-B14F-4D97-AF65-F5344CB8AC3E}">
        <p14:creationId xmlns:p14="http://schemas.microsoft.com/office/powerpoint/2010/main" val="1224221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BD8C16-3863-7049-BC73-2DAD2857BA76}"/>
              </a:ext>
            </a:extLst>
          </p:cNvPr>
          <p:cNvPicPr>
            <a:picLocks noGrp="1" noChangeAspect="1"/>
          </p:cNvPicPr>
          <p:nvPr>
            <p:ph idx="1"/>
          </p:nvPr>
        </p:nvPicPr>
        <p:blipFill rotWithShape="1">
          <a:blip r:embed="rId2"/>
          <a:srcRect t="-9" b="-9"/>
          <a:stretch/>
        </p:blipFill>
        <p:spPr>
          <a:xfrm>
            <a:off x="2454965" y="230014"/>
            <a:ext cx="7851913" cy="3768020"/>
          </a:xfrm>
          <a:solidFill>
            <a:schemeClr val="accent2"/>
          </a:solidFill>
          <a:ln>
            <a:solidFill>
              <a:schemeClr val="accent1"/>
            </a:solidFill>
          </a:ln>
        </p:spPr>
      </p:pic>
      <p:pic>
        <p:nvPicPr>
          <p:cNvPr id="7" name="Picture 6">
            <a:extLst>
              <a:ext uri="{FF2B5EF4-FFF2-40B4-BE49-F238E27FC236}">
                <a16:creationId xmlns:a16="http://schemas.microsoft.com/office/drawing/2014/main" id="{5705703E-1113-0748-8331-A64DA5298F59}"/>
              </a:ext>
            </a:extLst>
          </p:cNvPr>
          <p:cNvPicPr>
            <a:picLocks noChangeAspect="1"/>
          </p:cNvPicPr>
          <p:nvPr/>
        </p:nvPicPr>
        <p:blipFill>
          <a:blip r:embed="rId3"/>
          <a:stretch>
            <a:fillRect/>
          </a:stretch>
        </p:blipFill>
        <p:spPr>
          <a:xfrm>
            <a:off x="6814378" y="4164186"/>
            <a:ext cx="3492500" cy="2324100"/>
          </a:xfrm>
          <a:prstGeom prst="rect">
            <a:avLst/>
          </a:prstGeom>
        </p:spPr>
      </p:pic>
      <p:pic>
        <p:nvPicPr>
          <p:cNvPr id="9" name="Picture 8">
            <a:extLst>
              <a:ext uri="{FF2B5EF4-FFF2-40B4-BE49-F238E27FC236}">
                <a16:creationId xmlns:a16="http://schemas.microsoft.com/office/drawing/2014/main" id="{379FE1EE-D532-C146-A496-9181BE557DB5}"/>
              </a:ext>
            </a:extLst>
          </p:cNvPr>
          <p:cNvPicPr>
            <a:picLocks noChangeAspect="1"/>
          </p:cNvPicPr>
          <p:nvPr/>
        </p:nvPicPr>
        <p:blipFill>
          <a:blip r:embed="rId4"/>
          <a:stretch>
            <a:fillRect/>
          </a:stretch>
        </p:blipFill>
        <p:spPr>
          <a:xfrm>
            <a:off x="2692124" y="4164186"/>
            <a:ext cx="3289300" cy="2463800"/>
          </a:xfrm>
          <a:prstGeom prst="rect">
            <a:avLst/>
          </a:prstGeom>
        </p:spPr>
      </p:pic>
    </p:spTree>
    <p:extLst>
      <p:ext uri="{BB962C8B-B14F-4D97-AF65-F5344CB8AC3E}">
        <p14:creationId xmlns:p14="http://schemas.microsoft.com/office/powerpoint/2010/main" val="38331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4A35C-88A7-0643-B9B7-9DB420B775D4}"/>
              </a:ext>
            </a:extLst>
          </p:cNvPr>
          <p:cNvSpPr>
            <a:spLocks noGrp="1"/>
          </p:cNvSpPr>
          <p:nvPr>
            <p:ph idx="1"/>
          </p:nvPr>
        </p:nvSpPr>
        <p:spPr>
          <a:xfrm>
            <a:off x="2231136" y="516835"/>
            <a:ext cx="7729728" cy="5685181"/>
          </a:xfrm>
        </p:spPr>
        <p:txBody>
          <a:bodyPr>
            <a:normAutofit fontScale="92500" lnSpcReduction="10000"/>
          </a:bodyPr>
          <a:lstStyle/>
          <a:p>
            <a:r>
              <a:rPr lang="en-US" dirty="0"/>
              <a:t>Artificial Intelligence: A branch of science that studies the capacity of computers to demonstrate performance that, if it were produced by human beings, would be described as showing intelligence</a:t>
            </a:r>
          </a:p>
          <a:p>
            <a:r>
              <a:rPr lang="en-US" dirty="0"/>
              <a:t>Are computers intelligent: computers carry out complex computations at blinding speeds, more proficient than people at doing repetitive tasks requiring speed and accuracy, useful in situations deemed too dangerous for humans</a:t>
            </a:r>
          </a:p>
          <a:p>
            <a:r>
              <a:rPr lang="en-US" dirty="0"/>
              <a:t>?Language limitations: computers process information in a sequential fashion, the brain processes the input from all of our senses simultaneously through a complex network of highly connected neurons</a:t>
            </a:r>
          </a:p>
          <a:p>
            <a:r>
              <a:rPr lang="en-US" dirty="0"/>
              <a:t>Computers possess large vocabularies, grasp syntax well enough to allow them to understand normal sentences, and know when to ask relevant questions if they do not understand or do not have enough information to act (</a:t>
            </a:r>
            <a:r>
              <a:rPr lang="en-US" dirty="0" err="1"/>
              <a:t>Rensberger</a:t>
            </a:r>
            <a:r>
              <a:rPr lang="en-US" dirty="0"/>
              <a:t>, 1993)</a:t>
            </a:r>
          </a:p>
          <a:p>
            <a:r>
              <a:rPr lang="en-US" dirty="0"/>
              <a:t>Difficult to teach computers to comprehend many of the subtleties of human speech</a:t>
            </a:r>
          </a:p>
          <a:p>
            <a:r>
              <a:rPr lang="en-US" dirty="0"/>
              <a:t>Neural Networks: Computer systems modeled after the brain and made up of highly interconnected elementary computational units that work together in parallel (Denning, 1992; Levine, 1991): the overall pattern results from millions of the individual units working together, neural networks have the capacity to learn from experience by adjusting the strength of the output from individual units based on new information</a:t>
            </a:r>
          </a:p>
          <a:p>
            <a:endParaRPr lang="en-US" dirty="0"/>
          </a:p>
        </p:txBody>
      </p:sp>
    </p:spTree>
    <p:extLst>
      <p:ext uri="{BB962C8B-B14F-4D97-AF65-F5344CB8AC3E}">
        <p14:creationId xmlns:p14="http://schemas.microsoft.com/office/powerpoint/2010/main" val="359557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4E55-4A8D-C84B-9C6C-4DE5E231E93F}"/>
              </a:ext>
            </a:extLst>
          </p:cNvPr>
          <p:cNvSpPr>
            <a:spLocks noGrp="1"/>
          </p:cNvSpPr>
          <p:nvPr>
            <p:ph type="title"/>
          </p:nvPr>
        </p:nvSpPr>
        <p:spPr>
          <a:xfrm>
            <a:off x="2231136" y="487613"/>
            <a:ext cx="7729728" cy="695144"/>
          </a:xfrm>
        </p:spPr>
        <p:txBody>
          <a:bodyPr>
            <a:normAutofit fontScale="90000"/>
          </a:bodyPr>
          <a:lstStyle/>
          <a:p>
            <a:r>
              <a:rPr lang="en-US" dirty="0"/>
              <a:t>language</a:t>
            </a:r>
          </a:p>
        </p:txBody>
      </p:sp>
      <p:sp>
        <p:nvSpPr>
          <p:cNvPr id="3" name="Content Placeholder 2">
            <a:extLst>
              <a:ext uri="{FF2B5EF4-FFF2-40B4-BE49-F238E27FC236}">
                <a16:creationId xmlns:a16="http://schemas.microsoft.com/office/drawing/2014/main" id="{ADF8920C-2CEB-B04B-ABA5-5ACA8C13959F}"/>
              </a:ext>
            </a:extLst>
          </p:cNvPr>
          <p:cNvSpPr>
            <a:spLocks noGrp="1"/>
          </p:cNvSpPr>
          <p:nvPr>
            <p:ph idx="1"/>
          </p:nvPr>
        </p:nvSpPr>
        <p:spPr>
          <a:xfrm>
            <a:off x="2231136" y="1639958"/>
            <a:ext cx="7729728" cy="4100070"/>
          </a:xfrm>
        </p:spPr>
        <p:txBody>
          <a:bodyPr/>
          <a:lstStyle/>
          <a:p>
            <a:r>
              <a:rPr lang="en-US" dirty="0"/>
              <a:t>An extremely rich set of symbols, plus rules for combining them, to communicate information</a:t>
            </a:r>
          </a:p>
          <a:p>
            <a:r>
              <a:rPr lang="en-US" b="1" dirty="0"/>
              <a:t>Criteria for </a:t>
            </a:r>
            <a:r>
              <a:rPr lang="en-US" b="1" i="1" dirty="0">
                <a:solidFill>
                  <a:srgbClr val="C00000"/>
                </a:solidFill>
              </a:rPr>
              <a:t>language as a system of communication</a:t>
            </a:r>
            <a:r>
              <a:rPr lang="en-US" b="1" dirty="0"/>
              <a:t>: </a:t>
            </a:r>
          </a:p>
          <a:p>
            <a:r>
              <a:rPr lang="en-US" i="1" dirty="0"/>
              <a:t>Information must be transmitted by the symbols: words and sentences must carry meaning</a:t>
            </a:r>
          </a:p>
          <a:p>
            <a:r>
              <a:rPr lang="en-US" i="1" dirty="0"/>
              <a:t>The number of separate sounds or words in a language may be limited, it must be possible to combine these elements into an essentially infinite number of sentences</a:t>
            </a:r>
          </a:p>
          <a:p>
            <a:r>
              <a:rPr lang="en-US" dirty="0"/>
              <a:t>The meanings of these combinations must be independent of the settings in which they are used: </a:t>
            </a:r>
            <a:r>
              <a:rPr lang="en-US" i="1" dirty="0"/>
              <a:t>sentences must be able to convey information about other places and other times</a:t>
            </a:r>
          </a:p>
          <a:p>
            <a:endParaRPr lang="en-US" i="1" dirty="0"/>
          </a:p>
          <a:p>
            <a:endParaRPr lang="en-US" dirty="0"/>
          </a:p>
        </p:txBody>
      </p:sp>
    </p:spTree>
    <p:extLst>
      <p:ext uri="{BB962C8B-B14F-4D97-AF65-F5344CB8AC3E}">
        <p14:creationId xmlns:p14="http://schemas.microsoft.com/office/powerpoint/2010/main" val="378402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7AF5A-8AA3-C540-B3EE-6FF9BCE38284}"/>
              </a:ext>
            </a:extLst>
          </p:cNvPr>
          <p:cNvSpPr>
            <a:spLocks noGrp="1"/>
          </p:cNvSpPr>
          <p:nvPr>
            <p:ph idx="1"/>
          </p:nvPr>
        </p:nvSpPr>
        <p:spPr>
          <a:xfrm>
            <a:off x="755373" y="427383"/>
            <a:ext cx="10704443" cy="5685181"/>
          </a:xfrm>
        </p:spPr>
        <p:txBody>
          <a:bodyPr>
            <a:normAutofit fontScale="92500" lnSpcReduction="20000"/>
          </a:bodyPr>
          <a:lstStyle/>
          <a:p>
            <a:r>
              <a:rPr lang="en-US" dirty="0"/>
              <a:t>Language involves two major components: the production of speech, and its comprehension</a:t>
            </a:r>
          </a:p>
          <a:p>
            <a:r>
              <a:rPr lang="en-US" dirty="0"/>
              <a:t>The Production of Speech:  All spoken language consists of </a:t>
            </a:r>
            <a:r>
              <a:rPr lang="en-US" dirty="0">
                <a:solidFill>
                  <a:srgbClr val="C00000"/>
                </a:solidFill>
              </a:rPr>
              <a:t>phonemes</a:t>
            </a:r>
            <a:r>
              <a:rPr lang="en-US" dirty="0"/>
              <a:t>, </a:t>
            </a:r>
            <a:r>
              <a:rPr lang="en-US" i="1" dirty="0"/>
              <a:t>a set of basic sounds</a:t>
            </a:r>
            <a:r>
              <a:rPr lang="en-US" dirty="0"/>
              <a:t>; </a:t>
            </a:r>
            <a:r>
              <a:rPr lang="en-US" dirty="0">
                <a:solidFill>
                  <a:srgbClr val="C00000"/>
                </a:solidFill>
              </a:rPr>
              <a:t>morphemes</a:t>
            </a:r>
            <a:r>
              <a:rPr lang="en-US" dirty="0"/>
              <a:t>, </a:t>
            </a:r>
            <a:r>
              <a:rPr lang="en-US" i="1" dirty="0"/>
              <a:t>the smallest units of speech that convey meaning</a:t>
            </a:r>
            <a:r>
              <a:rPr lang="en-US" dirty="0"/>
              <a:t>; and </a:t>
            </a:r>
            <a:r>
              <a:rPr lang="en-US" dirty="0">
                <a:solidFill>
                  <a:srgbClr val="C00000"/>
                </a:solidFill>
              </a:rPr>
              <a:t>syntax</a:t>
            </a:r>
            <a:r>
              <a:rPr lang="en-US" dirty="0"/>
              <a:t>, </a:t>
            </a:r>
            <a:r>
              <a:rPr lang="en-US" i="1" dirty="0"/>
              <a:t>rules about how these units can be combined into sentences</a:t>
            </a:r>
          </a:p>
          <a:p>
            <a:r>
              <a:rPr lang="en-US" dirty="0"/>
              <a:t>Speech comprehension: Noam Chomsky (1968): </a:t>
            </a:r>
            <a:r>
              <a:rPr lang="en-US" dirty="0">
                <a:solidFill>
                  <a:srgbClr val="C00000"/>
                </a:solidFill>
              </a:rPr>
              <a:t>Surface Structure</a:t>
            </a:r>
            <a:r>
              <a:rPr lang="en-US" dirty="0"/>
              <a:t>: </a:t>
            </a:r>
            <a:r>
              <a:rPr lang="en-US" i="1" dirty="0"/>
              <a:t>The actual  words of which sentences consist</a:t>
            </a:r>
            <a:r>
              <a:rPr lang="en-US" dirty="0"/>
              <a:t>; </a:t>
            </a:r>
            <a:r>
              <a:rPr lang="en-US" dirty="0">
                <a:solidFill>
                  <a:srgbClr val="C00000"/>
                </a:solidFill>
              </a:rPr>
              <a:t>Deep Structure</a:t>
            </a:r>
            <a:r>
              <a:rPr lang="en-US" dirty="0"/>
              <a:t>: </a:t>
            </a:r>
            <a:r>
              <a:rPr lang="en-US" i="1" dirty="0"/>
              <a:t>Information that underlies the form of a sentence and is crucial to its meaning</a:t>
            </a:r>
          </a:p>
          <a:p>
            <a:r>
              <a:rPr lang="en-US" i="1" dirty="0">
                <a:solidFill>
                  <a:srgbClr val="0070C0"/>
                </a:solidFill>
              </a:rPr>
              <a:t>Theories of language:</a:t>
            </a:r>
          </a:p>
          <a:p>
            <a:r>
              <a:rPr lang="en-US" i="1" dirty="0"/>
              <a:t>Social learning view: </a:t>
            </a:r>
            <a:r>
              <a:rPr lang="en-US" dirty="0"/>
              <a:t>speech is acquired through a combination of operant conditioning and imitation. Presumably, children are praised or otherwise rewarded by their parents for making sounds approximating those of their native language, parents often model sounds, words, or sentences for them. This view contends these basic forms of learning contribute to the rapid acquisition of language</a:t>
            </a:r>
          </a:p>
          <a:p>
            <a:r>
              <a:rPr lang="en-US" i="1" dirty="0"/>
              <a:t>Innate mechanism view </a:t>
            </a:r>
            <a:r>
              <a:rPr lang="en-US" i="1" dirty="0">
                <a:sym typeface="Wingdings" pitchFamily="2" charset="2"/>
              </a:rPr>
              <a:t>(</a:t>
            </a:r>
            <a:r>
              <a:rPr lang="en-US" i="1" dirty="0"/>
              <a:t>Noam Chomsky,1968):  </a:t>
            </a:r>
            <a:r>
              <a:rPr lang="en-US" dirty="0"/>
              <a:t>language acquisition is at least partly innate. Human beings, have a built-in neural system that provides them with an intuitive grasp of grammar—a language acquisition device (LAD): humans are prepared to acquire language and do so rapidly for this reason</a:t>
            </a:r>
          </a:p>
          <a:p>
            <a:r>
              <a:rPr lang="en-US" i="1" dirty="0"/>
              <a:t>Cognitive theory (</a:t>
            </a:r>
            <a:r>
              <a:rPr lang="en-US" i="1" dirty="0" err="1"/>
              <a:t>Slobin</a:t>
            </a:r>
            <a:r>
              <a:rPr lang="en-US" i="1" dirty="0"/>
              <a:t>, 1979): </a:t>
            </a:r>
            <a:r>
              <a:rPr lang="en-US" dirty="0"/>
              <a:t>recognizes the importance of both innate mechanisms and learning. Children possess certain information-processing abilities or strategies that they use in acquiring language. These are termed operating principles and seem to be present, or to develop, very early in life</a:t>
            </a:r>
          </a:p>
          <a:p>
            <a:r>
              <a:rPr lang="en-US" dirty="0"/>
              <a:t>Some findings suggest that there may be a </a:t>
            </a:r>
            <a:r>
              <a:rPr lang="en-US" i="1" dirty="0"/>
              <a:t>critical period </a:t>
            </a:r>
            <a:r>
              <a:rPr lang="en-US" dirty="0"/>
              <a:t>for language development during which children find it easiest to acquire various language components (Elliot, 1981). If for some reason children are not exposed to normal speech at this time, they may find it increasingly difficult to master language (De Villiers &amp; De Villiers, 1978)</a:t>
            </a:r>
          </a:p>
          <a:p>
            <a:r>
              <a:rPr lang="en-US" dirty="0"/>
              <a:t>Language development is the result of a complex process involving several aspects of learning, many cognitive processes, and perhaps various </a:t>
            </a:r>
            <a:r>
              <a:rPr lang="en-US" dirty="0" err="1"/>
              <a:t>geneically</a:t>
            </a:r>
            <a:r>
              <a:rPr lang="en-US" dirty="0"/>
              <a:t> determined mechanisms as well.</a:t>
            </a:r>
          </a:p>
        </p:txBody>
      </p:sp>
    </p:spTree>
    <p:extLst>
      <p:ext uri="{BB962C8B-B14F-4D97-AF65-F5344CB8AC3E}">
        <p14:creationId xmlns:p14="http://schemas.microsoft.com/office/powerpoint/2010/main" val="4085146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0ADCBF-098A-6147-B81D-06E9369111A9}"/>
              </a:ext>
            </a:extLst>
          </p:cNvPr>
          <p:cNvPicPr>
            <a:picLocks noGrp="1" noChangeAspect="1"/>
          </p:cNvPicPr>
          <p:nvPr>
            <p:ph idx="1"/>
          </p:nvPr>
        </p:nvPicPr>
        <p:blipFill>
          <a:blip r:embed="rId2"/>
          <a:stretch>
            <a:fillRect/>
          </a:stretch>
        </p:blipFill>
        <p:spPr>
          <a:xfrm>
            <a:off x="1023730" y="596349"/>
            <a:ext cx="10018643" cy="5144052"/>
          </a:xfrm>
        </p:spPr>
      </p:pic>
    </p:spTree>
    <p:extLst>
      <p:ext uri="{BB962C8B-B14F-4D97-AF65-F5344CB8AC3E}">
        <p14:creationId xmlns:p14="http://schemas.microsoft.com/office/powerpoint/2010/main" val="254830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48B35-9F1F-454C-A6AA-DA4F99F62DA5}"/>
              </a:ext>
            </a:extLst>
          </p:cNvPr>
          <p:cNvSpPr>
            <a:spLocks noGrp="1"/>
          </p:cNvSpPr>
          <p:nvPr>
            <p:ph idx="1"/>
          </p:nvPr>
        </p:nvSpPr>
        <p:spPr>
          <a:xfrm>
            <a:off x="934278" y="367748"/>
            <a:ext cx="10446026" cy="5372279"/>
          </a:xfrm>
        </p:spPr>
        <p:txBody>
          <a:bodyPr>
            <a:normAutofit/>
          </a:bodyPr>
          <a:lstStyle/>
          <a:p>
            <a:r>
              <a:rPr lang="en-US" dirty="0"/>
              <a:t>Basics of Language development:- three distinct but interrelated areas:</a:t>
            </a:r>
          </a:p>
          <a:p>
            <a:r>
              <a:rPr lang="en-US" dirty="0">
                <a:solidFill>
                  <a:schemeClr val="accent1">
                    <a:lumMod val="50000"/>
                  </a:schemeClr>
                </a:solidFill>
              </a:rPr>
              <a:t>Phonological development</a:t>
            </a:r>
            <a:r>
              <a:rPr lang="en-US" dirty="0"/>
              <a:t>—development of the ability to pronounce the sounds and words of one or more languages; development of the ability to produce recognizable speech</a:t>
            </a:r>
          </a:p>
          <a:p>
            <a:r>
              <a:rPr lang="en-US" dirty="0">
                <a:solidFill>
                  <a:schemeClr val="accent1">
                    <a:lumMod val="50000"/>
                  </a:schemeClr>
                </a:solidFill>
              </a:rPr>
              <a:t>Semantic development</a:t>
            </a:r>
            <a:r>
              <a:rPr lang="en-US" dirty="0"/>
              <a:t>—learning to understand the meaning of words; development of understanding of the meaning of spoken or written language</a:t>
            </a:r>
          </a:p>
          <a:p>
            <a:r>
              <a:rPr lang="en-US" dirty="0">
                <a:solidFill>
                  <a:schemeClr val="accent1">
                    <a:lumMod val="50000"/>
                  </a:schemeClr>
                </a:solidFill>
              </a:rPr>
              <a:t>Acquisition of grammar</a:t>
            </a:r>
            <a:r>
              <a:rPr lang="en-US" dirty="0"/>
              <a:t>—the rules by which words are arranged into sentences in a given language; rules within a given language indicating how words can be combined into meaningful sentences</a:t>
            </a:r>
          </a:p>
          <a:p>
            <a:r>
              <a:rPr lang="en-US" dirty="0">
                <a:solidFill>
                  <a:srgbClr val="C00000"/>
                </a:solidFill>
              </a:rPr>
              <a:t>Role of non-verbal communication: </a:t>
            </a:r>
            <a:r>
              <a:rPr lang="en-US" dirty="0"/>
              <a:t>Kinesics (or body movements); Proxemics (or closeness/personal space); Posture; Eye contact; Touch; Para-language (sound of a voice outside a direct verbal translation of words being spoken; e.g.: tone, loudness); facial expressions; physiology (e.g.: blinking, staring, etc.)</a:t>
            </a:r>
          </a:p>
          <a:p>
            <a:r>
              <a:rPr lang="en-US" dirty="0">
                <a:solidFill>
                  <a:srgbClr val="0070C0"/>
                </a:solidFill>
              </a:rPr>
              <a:t>Linguistic Relativity Hypothesis: </a:t>
            </a:r>
            <a:r>
              <a:rPr lang="en-US" dirty="0"/>
              <a:t>The view that language shapes thought (Whorf, 1956): people who speak different languages may perceive the world in different ways because their thinking is determined, at least in part, by the words available to them </a:t>
            </a:r>
            <a:r>
              <a:rPr lang="en-US" dirty="0">
                <a:solidFill>
                  <a:srgbClr val="C00000"/>
                </a:solidFill>
              </a:rPr>
              <a:t>VS </a:t>
            </a:r>
            <a:r>
              <a:rPr lang="en-US" dirty="0">
                <a:solidFill>
                  <a:schemeClr val="tx1"/>
                </a:solidFill>
              </a:rPr>
              <a:t>thought shapes language, suggesting that language merely reflects the way we think—how our minds work.</a:t>
            </a:r>
          </a:p>
        </p:txBody>
      </p:sp>
    </p:spTree>
    <p:extLst>
      <p:ext uri="{BB962C8B-B14F-4D97-AF65-F5344CB8AC3E}">
        <p14:creationId xmlns:p14="http://schemas.microsoft.com/office/powerpoint/2010/main" val="184023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068B-BDCD-6E4E-A792-49CD196A032F}"/>
              </a:ext>
            </a:extLst>
          </p:cNvPr>
          <p:cNvSpPr>
            <a:spLocks noGrp="1"/>
          </p:cNvSpPr>
          <p:nvPr>
            <p:ph type="title"/>
          </p:nvPr>
        </p:nvSpPr>
        <p:spPr>
          <a:xfrm>
            <a:off x="2231136" y="382801"/>
            <a:ext cx="7729728" cy="1188720"/>
          </a:xfrm>
        </p:spPr>
        <p:txBody>
          <a:bodyPr/>
          <a:lstStyle/>
          <a:p>
            <a:r>
              <a:rPr lang="en-US" dirty="0"/>
              <a:t>Basic elements of thoughts</a:t>
            </a:r>
          </a:p>
        </p:txBody>
      </p:sp>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1776845"/>
            <a:ext cx="7729728" cy="4384963"/>
          </a:xfrm>
        </p:spPr>
        <p:txBody>
          <a:bodyPr>
            <a:normAutofit fontScale="92500" lnSpcReduction="10000"/>
          </a:bodyPr>
          <a:lstStyle/>
          <a:p>
            <a:pPr algn="just">
              <a:spcBef>
                <a:spcPct val="0"/>
              </a:spcBef>
              <a:spcAft>
                <a:spcPct val="30000"/>
              </a:spcAft>
              <a:buFontTx/>
              <a:buChar char="•"/>
            </a:pPr>
            <a:r>
              <a:rPr lang="en-US" altLang="en-US" dirty="0"/>
              <a:t>Thinking is the mental activity that allows us to understand, process, and communicate information.</a:t>
            </a:r>
          </a:p>
          <a:p>
            <a:pPr algn="just">
              <a:spcBef>
                <a:spcPct val="0"/>
              </a:spcBef>
              <a:spcAft>
                <a:spcPct val="30000"/>
              </a:spcAft>
              <a:buFontTx/>
              <a:buChar char="•"/>
            </a:pPr>
            <a:r>
              <a:rPr lang="en-US" altLang="en-US" dirty="0"/>
              <a:t>Basic elements of thought—how, aspects of the external world are represented in our thinking.; how available information is processed cognitively in order to reach specific conclusions.</a:t>
            </a:r>
          </a:p>
          <a:p>
            <a:pPr algn="just">
              <a:spcBef>
                <a:spcPct val="0"/>
              </a:spcBef>
              <a:spcAft>
                <a:spcPct val="30000"/>
              </a:spcAft>
              <a:buFontTx/>
              <a:buChar char="•"/>
            </a:pPr>
            <a:r>
              <a:rPr lang="en-US" altLang="en-US" dirty="0"/>
              <a:t>Concepts: Mental categories for objects or events that are similar to one another in certain respects</a:t>
            </a:r>
          </a:p>
          <a:p>
            <a:pPr marL="0" indent="0" algn="just">
              <a:spcBef>
                <a:spcPct val="0"/>
              </a:spcBef>
              <a:spcAft>
                <a:spcPct val="30000"/>
              </a:spcAft>
              <a:buNone/>
            </a:pPr>
            <a:r>
              <a:rPr lang="en-US" altLang="en-US" dirty="0"/>
              <a:t>    Artificial and Natural Concepts: </a:t>
            </a:r>
          </a:p>
          <a:p>
            <a:pPr algn="just">
              <a:spcBef>
                <a:spcPct val="0"/>
              </a:spcBef>
              <a:spcAft>
                <a:spcPct val="30000"/>
              </a:spcAft>
              <a:buFontTx/>
              <a:buChar char="•"/>
            </a:pPr>
            <a:r>
              <a:rPr lang="en-US" altLang="en-US" dirty="0"/>
              <a:t>Artificial concepts can be clearly defined by a set of rules or properties </a:t>
            </a:r>
          </a:p>
          <a:p>
            <a:pPr algn="just">
              <a:spcBef>
                <a:spcPct val="0"/>
              </a:spcBef>
              <a:spcAft>
                <a:spcPct val="30000"/>
              </a:spcAft>
              <a:buFontTx/>
              <a:buChar char="•"/>
            </a:pPr>
            <a:r>
              <a:rPr lang="en-US" dirty="0"/>
              <a:t>Natural concepts have no fixed or readily specified set of defining features</a:t>
            </a:r>
          </a:p>
          <a:p>
            <a:pPr algn="just">
              <a:spcBef>
                <a:spcPct val="0"/>
              </a:spcBef>
              <a:spcAft>
                <a:spcPct val="30000"/>
              </a:spcAft>
              <a:buFontTx/>
              <a:buChar char="•"/>
            </a:pPr>
            <a:r>
              <a:rPr lang="en-US" dirty="0"/>
              <a:t>Prototypes: The best or clearest examples of various objects or stimuli in the physical world</a:t>
            </a:r>
          </a:p>
          <a:p>
            <a:pPr algn="just">
              <a:spcBef>
                <a:spcPct val="0"/>
              </a:spcBef>
              <a:spcAft>
                <a:spcPct val="30000"/>
              </a:spcAft>
              <a:buFontTx/>
              <a:buChar char="•"/>
            </a:pPr>
            <a:r>
              <a:rPr lang="en-US" dirty="0"/>
              <a:t>Probabilistic strategy:  The more similar an object or event is to others already in the category, especially to the prototype for the category, the more likely we are to include the new item within the concept</a:t>
            </a:r>
          </a:p>
        </p:txBody>
      </p:sp>
    </p:spTree>
    <p:extLst>
      <p:ext uri="{BB962C8B-B14F-4D97-AF65-F5344CB8AC3E}">
        <p14:creationId xmlns:p14="http://schemas.microsoft.com/office/powerpoint/2010/main" val="50112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068B-BDCD-6E4E-A792-49CD196A032F}"/>
              </a:ext>
            </a:extLst>
          </p:cNvPr>
          <p:cNvSpPr>
            <a:spLocks noGrp="1"/>
          </p:cNvSpPr>
          <p:nvPr>
            <p:ph type="title"/>
          </p:nvPr>
        </p:nvSpPr>
        <p:spPr>
          <a:xfrm>
            <a:off x="2231136" y="382801"/>
            <a:ext cx="7729728" cy="1188720"/>
          </a:xfrm>
        </p:spPr>
        <p:txBody>
          <a:bodyPr/>
          <a:lstStyle/>
          <a:p>
            <a:r>
              <a:rPr lang="en-US" dirty="0"/>
              <a:t>How are concepts represented</a:t>
            </a:r>
          </a:p>
        </p:txBody>
      </p:sp>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1776845"/>
            <a:ext cx="7729728" cy="4384963"/>
          </a:xfrm>
        </p:spPr>
        <p:txBody>
          <a:bodyPr/>
          <a:lstStyle/>
          <a:p>
            <a:pPr marL="0" indent="0">
              <a:buNone/>
            </a:pPr>
            <a:r>
              <a:rPr lang="en-US" dirty="0"/>
              <a:t>Concepts may be represented in terms of their features or attributes</a:t>
            </a:r>
          </a:p>
          <a:p>
            <a:pPr marL="0" indent="0">
              <a:buNone/>
            </a:pPr>
            <a:r>
              <a:rPr lang="en-US" dirty="0"/>
              <a:t>Visual Images: Mental pictures or representations of objects or events</a:t>
            </a:r>
          </a:p>
          <a:p>
            <a:pPr marL="0" indent="0">
              <a:buNone/>
            </a:pPr>
            <a:r>
              <a:rPr lang="en-US" dirty="0"/>
              <a:t>Schemas: cognitive frameworks that represent our knowledge of and assumptions</a:t>
            </a:r>
          </a:p>
          <a:p>
            <a:pPr marL="0" indent="0">
              <a:buNone/>
            </a:pPr>
            <a:r>
              <a:rPr lang="en-US" dirty="0"/>
              <a:t>about the world (self-schema)</a:t>
            </a:r>
          </a:p>
          <a:p>
            <a:pPr marL="0" indent="0">
              <a:buNone/>
            </a:pPr>
            <a:r>
              <a:rPr lang="en-US" dirty="0"/>
              <a:t>Propositions: Sentences that relate one concept to another and can stand as separate assertions</a:t>
            </a:r>
          </a:p>
          <a:p>
            <a:pPr marL="0" indent="0">
              <a:buNone/>
            </a:pPr>
            <a:r>
              <a:rPr lang="en-US" dirty="0"/>
              <a:t>Images: Mental pictures of the world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09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068B-BDCD-6E4E-A792-49CD196A032F}"/>
              </a:ext>
            </a:extLst>
          </p:cNvPr>
          <p:cNvSpPr>
            <a:spLocks noGrp="1"/>
          </p:cNvSpPr>
          <p:nvPr>
            <p:ph type="title"/>
          </p:nvPr>
        </p:nvSpPr>
        <p:spPr>
          <a:xfrm>
            <a:off x="2231136" y="382801"/>
            <a:ext cx="7729728" cy="1188720"/>
          </a:xfrm>
        </p:spPr>
        <p:txBody>
          <a:bodyPr/>
          <a:lstStyle/>
          <a:p>
            <a:r>
              <a:rPr lang="en-US" dirty="0"/>
              <a:t>reasoning</a:t>
            </a:r>
          </a:p>
        </p:txBody>
      </p:sp>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1776845"/>
            <a:ext cx="7729728" cy="4384963"/>
          </a:xfrm>
        </p:spPr>
        <p:txBody>
          <a:bodyPr>
            <a:normAutofit/>
          </a:bodyPr>
          <a:lstStyle/>
          <a:p>
            <a:pPr algn="just"/>
            <a:r>
              <a:rPr lang="en-US" dirty="0"/>
              <a:t>Formal versus Everyday Reasoning</a:t>
            </a:r>
          </a:p>
          <a:p>
            <a:pPr algn="just"/>
            <a:r>
              <a:rPr lang="en-US" dirty="0"/>
              <a:t>Formal reasoning: reasoning, all the required information is supplied; the problem to be solved is straightforward; there is typically only one correct answer; the reasoning applies follows a specific method.</a:t>
            </a:r>
          </a:p>
          <a:p>
            <a:pPr marL="0" indent="0" algn="just">
              <a:buNone/>
            </a:pPr>
            <a:r>
              <a:rPr lang="en-US" dirty="0"/>
              <a:t>    </a:t>
            </a:r>
            <a:r>
              <a:rPr lang="en-US" dirty="0" err="1"/>
              <a:t>Eg</a:t>
            </a:r>
            <a:r>
              <a:rPr lang="en-US" dirty="0"/>
              <a:t>: Syllogistic reasoning:  A type of formal reasoning in which two premises are used as the basis for deriving logical conclusions</a:t>
            </a:r>
          </a:p>
          <a:p>
            <a:pPr marL="0" indent="0" algn="just">
              <a:buNone/>
            </a:pPr>
            <a:r>
              <a:rPr lang="en-US" dirty="0"/>
              <a:t>Premise: All people who are churchgoers are honest.</a:t>
            </a:r>
          </a:p>
          <a:p>
            <a:pPr marL="0" indent="0" algn="just">
              <a:buNone/>
            </a:pPr>
            <a:r>
              <a:rPr lang="en-US" dirty="0"/>
              <a:t>Premise: All politicians are churchgoers.</a:t>
            </a:r>
          </a:p>
          <a:p>
            <a:pPr marL="0" indent="0" algn="just">
              <a:buNone/>
            </a:pPr>
            <a:r>
              <a:rPr lang="en-US" dirty="0"/>
              <a:t>Conclusion: Therefore, all politicians are honest.</a:t>
            </a:r>
          </a:p>
          <a:p>
            <a:pPr marL="0" indent="0" algn="just">
              <a:buNone/>
            </a:pPr>
            <a:r>
              <a:rPr lang="en-US" b="1" dirty="0"/>
              <a:t>Formal reasoning is aided by correct premise</a:t>
            </a:r>
          </a:p>
        </p:txBody>
      </p:sp>
    </p:spTree>
    <p:extLst>
      <p:ext uri="{BB962C8B-B14F-4D97-AF65-F5344CB8AC3E}">
        <p14:creationId xmlns:p14="http://schemas.microsoft.com/office/powerpoint/2010/main" val="110337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529937"/>
            <a:ext cx="7729728" cy="5631872"/>
          </a:xfrm>
        </p:spPr>
        <p:txBody>
          <a:bodyPr/>
          <a:lstStyle/>
          <a:p>
            <a:r>
              <a:rPr lang="en-US" dirty="0"/>
              <a:t>Everyday reasoning: premises might be implicit or not provided at all; </a:t>
            </a:r>
          </a:p>
          <a:p>
            <a:r>
              <a:rPr lang="en-US" dirty="0"/>
              <a:t>Established procedures are often not available and it depends on the situation when an answer is a good fit</a:t>
            </a:r>
          </a:p>
          <a:p>
            <a:r>
              <a:rPr lang="en-US" dirty="0"/>
              <a:t>Are [often] not self-contained and the content of the problem typically has potential personal relevance</a:t>
            </a:r>
          </a:p>
          <a:p>
            <a:endParaRPr lang="en-US" dirty="0"/>
          </a:p>
        </p:txBody>
      </p:sp>
      <p:pic>
        <p:nvPicPr>
          <p:cNvPr id="7" name="Picture 6">
            <a:extLst>
              <a:ext uri="{FF2B5EF4-FFF2-40B4-BE49-F238E27FC236}">
                <a16:creationId xmlns:a16="http://schemas.microsoft.com/office/drawing/2014/main" id="{F11B1A9F-3CBD-7146-9CB3-DB3307E29440}"/>
              </a:ext>
            </a:extLst>
          </p:cNvPr>
          <p:cNvPicPr>
            <a:picLocks noChangeAspect="1"/>
          </p:cNvPicPr>
          <p:nvPr/>
        </p:nvPicPr>
        <p:blipFill>
          <a:blip r:embed="rId2"/>
          <a:stretch>
            <a:fillRect/>
          </a:stretch>
        </p:blipFill>
        <p:spPr>
          <a:xfrm>
            <a:off x="2511136" y="2712028"/>
            <a:ext cx="7169727" cy="3449781"/>
          </a:xfrm>
          <a:prstGeom prst="rect">
            <a:avLst/>
          </a:prstGeom>
        </p:spPr>
      </p:pic>
    </p:spTree>
    <p:extLst>
      <p:ext uri="{BB962C8B-B14F-4D97-AF65-F5344CB8AC3E}">
        <p14:creationId xmlns:p14="http://schemas.microsoft.com/office/powerpoint/2010/main" val="38702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5868-4C47-144A-9895-8AAAFF918D0B}"/>
              </a:ext>
            </a:extLst>
          </p:cNvPr>
          <p:cNvSpPr>
            <a:spLocks noGrp="1"/>
          </p:cNvSpPr>
          <p:nvPr>
            <p:ph type="title"/>
          </p:nvPr>
        </p:nvSpPr>
        <p:spPr>
          <a:xfrm>
            <a:off x="2583113" y="393191"/>
            <a:ext cx="7729728" cy="1188720"/>
          </a:xfrm>
        </p:spPr>
        <p:txBody>
          <a:bodyPr/>
          <a:lstStyle/>
          <a:p>
            <a:r>
              <a:rPr lang="en-US" dirty="0"/>
              <a:t>Sources of error in reasoning</a:t>
            </a:r>
          </a:p>
        </p:txBody>
      </p:sp>
      <p:sp>
        <p:nvSpPr>
          <p:cNvPr id="3" name="Content Placeholder 2">
            <a:extLst>
              <a:ext uri="{FF2B5EF4-FFF2-40B4-BE49-F238E27FC236}">
                <a16:creationId xmlns:a16="http://schemas.microsoft.com/office/drawing/2014/main" id="{C9A169DB-81FE-FE44-9CF6-50F7478E4468}"/>
              </a:ext>
            </a:extLst>
          </p:cNvPr>
          <p:cNvSpPr>
            <a:spLocks noGrp="1"/>
          </p:cNvSpPr>
          <p:nvPr>
            <p:ph idx="1"/>
          </p:nvPr>
        </p:nvSpPr>
        <p:spPr>
          <a:xfrm>
            <a:off x="2583113" y="1807724"/>
            <a:ext cx="7729728" cy="3890445"/>
          </a:xfrm>
        </p:spPr>
        <p:txBody>
          <a:bodyPr>
            <a:normAutofit/>
          </a:bodyPr>
          <a:lstStyle/>
          <a:p>
            <a:r>
              <a:rPr lang="en-US" dirty="0"/>
              <a:t>Role of mood states: current moods or emotions (positive and negative) can dramatically reduce our ability to reason effectively (</a:t>
            </a:r>
            <a:r>
              <a:rPr lang="en-US" dirty="0" err="1"/>
              <a:t>Forgas</a:t>
            </a:r>
            <a:r>
              <a:rPr lang="en-US" dirty="0"/>
              <a:t>, 1995)</a:t>
            </a:r>
          </a:p>
          <a:p>
            <a:r>
              <a:rPr lang="en-US" dirty="0"/>
              <a:t>Role of beliefs: often influenced by emotion-laden beliefs: focusing on facts</a:t>
            </a:r>
          </a:p>
          <a:p>
            <a:r>
              <a:rPr lang="en-US" dirty="0"/>
              <a:t>Social context: aspects of the social context contribute significantly to the accuracy of the conclusions we reach</a:t>
            </a:r>
          </a:p>
          <a:p>
            <a:r>
              <a:rPr lang="en-US" dirty="0"/>
              <a:t>Confirmation bias: The tendency to pay attention primarily to information that confirms existing views or beliefs: failure to consider alternatives</a:t>
            </a:r>
          </a:p>
          <a:p>
            <a:r>
              <a:rPr lang="en-US" dirty="0"/>
              <a:t>Hindsight Effect: The tendency to assume that we would have been better at predicting actual events than is really true.</a:t>
            </a:r>
          </a:p>
          <a:p>
            <a:endParaRPr lang="en-US" dirty="0"/>
          </a:p>
        </p:txBody>
      </p:sp>
      <p:pic>
        <p:nvPicPr>
          <p:cNvPr id="5" name="Picture 4">
            <a:extLst>
              <a:ext uri="{FF2B5EF4-FFF2-40B4-BE49-F238E27FC236}">
                <a16:creationId xmlns:a16="http://schemas.microsoft.com/office/drawing/2014/main" id="{836FF83F-4EA7-084F-BDED-383E0C39ACCD}"/>
              </a:ext>
            </a:extLst>
          </p:cNvPr>
          <p:cNvPicPr>
            <a:picLocks noChangeAspect="1"/>
          </p:cNvPicPr>
          <p:nvPr/>
        </p:nvPicPr>
        <p:blipFill>
          <a:blip r:embed="rId2"/>
          <a:stretch>
            <a:fillRect/>
          </a:stretch>
        </p:blipFill>
        <p:spPr>
          <a:xfrm>
            <a:off x="38654" y="73151"/>
            <a:ext cx="2544459" cy="1776431"/>
          </a:xfrm>
          <a:prstGeom prst="rect">
            <a:avLst/>
          </a:prstGeom>
        </p:spPr>
      </p:pic>
      <p:pic>
        <p:nvPicPr>
          <p:cNvPr id="7" name="Picture 6">
            <a:extLst>
              <a:ext uri="{FF2B5EF4-FFF2-40B4-BE49-F238E27FC236}">
                <a16:creationId xmlns:a16="http://schemas.microsoft.com/office/drawing/2014/main" id="{4B85F361-6D23-E14C-B79F-EFEDF04103C0}"/>
              </a:ext>
            </a:extLst>
          </p:cNvPr>
          <p:cNvPicPr>
            <a:picLocks noChangeAspect="1"/>
          </p:cNvPicPr>
          <p:nvPr/>
        </p:nvPicPr>
        <p:blipFill>
          <a:blip r:embed="rId3"/>
          <a:stretch>
            <a:fillRect/>
          </a:stretch>
        </p:blipFill>
        <p:spPr>
          <a:xfrm>
            <a:off x="9035729" y="4634345"/>
            <a:ext cx="2986552" cy="2086084"/>
          </a:xfrm>
          <a:prstGeom prst="rect">
            <a:avLst/>
          </a:prstGeom>
        </p:spPr>
      </p:pic>
    </p:spTree>
    <p:extLst>
      <p:ext uri="{BB962C8B-B14F-4D97-AF65-F5344CB8AC3E}">
        <p14:creationId xmlns:p14="http://schemas.microsoft.com/office/powerpoint/2010/main" val="44882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068B-BDCD-6E4E-A792-49CD196A032F}"/>
              </a:ext>
            </a:extLst>
          </p:cNvPr>
          <p:cNvSpPr>
            <a:spLocks noGrp="1"/>
          </p:cNvSpPr>
          <p:nvPr>
            <p:ph type="title"/>
          </p:nvPr>
        </p:nvSpPr>
        <p:spPr>
          <a:xfrm>
            <a:off x="2231136" y="278891"/>
            <a:ext cx="7729728" cy="905672"/>
          </a:xfrm>
        </p:spPr>
        <p:txBody>
          <a:bodyPr/>
          <a:lstStyle/>
          <a:p>
            <a:r>
              <a:rPr lang="en-US" dirty="0"/>
              <a:t>Decision making</a:t>
            </a:r>
          </a:p>
        </p:txBody>
      </p:sp>
      <p:sp>
        <p:nvSpPr>
          <p:cNvPr id="3" name="Content Placeholder 2">
            <a:extLst>
              <a:ext uri="{FF2B5EF4-FFF2-40B4-BE49-F238E27FC236}">
                <a16:creationId xmlns:a16="http://schemas.microsoft.com/office/drawing/2014/main" id="{47439C5F-3AD6-2645-90C0-20932EF16AA7}"/>
              </a:ext>
            </a:extLst>
          </p:cNvPr>
          <p:cNvSpPr>
            <a:spLocks noGrp="1"/>
          </p:cNvSpPr>
          <p:nvPr>
            <p:ph idx="1"/>
          </p:nvPr>
        </p:nvSpPr>
        <p:spPr>
          <a:xfrm>
            <a:off x="2231136" y="1340427"/>
            <a:ext cx="7729728" cy="4821381"/>
          </a:xfrm>
        </p:spPr>
        <p:txBody>
          <a:bodyPr>
            <a:normAutofit/>
          </a:bodyPr>
          <a:lstStyle/>
          <a:p>
            <a:r>
              <a:rPr lang="en-US" dirty="0"/>
              <a:t>Decision Making: The process of choosing among various courses of action or alternatives</a:t>
            </a:r>
          </a:p>
          <a:p>
            <a:r>
              <a:rPr lang="en-US" dirty="0"/>
              <a:t>Expected Utility: The product of the subjective value of an event and its predicted probability of occurrence</a:t>
            </a:r>
          </a:p>
        </p:txBody>
      </p:sp>
    </p:spTree>
    <p:extLst>
      <p:ext uri="{BB962C8B-B14F-4D97-AF65-F5344CB8AC3E}">
        <p14:creationId xmlns:p14="http://schemas.microsoft.com/office/powerpoint/2010/main" val="204841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30686-4D78-BA46-B9E3-F662BD0F5F06}"/>
              </a:ext>
            </a:extLst>
          </p:cNvPr>
          <p:cNvSpPr>
            <a:spLocks noGrp="1"/>
          </p:cNvSpPr>
          <p:nvPr>
            <p:ph idx="1"/>
          </p:nvPr>
        </p:nvSpPr>
        <p:spPr>
          <a:xfrm>
            <a:off x="3159391" y="270164"/>
            <a:ext cx="9032609" cy="5428300"/>
          </a:xfrm>
        </p:spPr>
        <p:txBody>
          <a:bodyPr/>
          <a:lstStyle/>
          <a:p>
            <a:r>
              <a:rPr lang="en-US" dirty="0"/>
              <a:t>Heuristics: Mental rules of thumb that permit us to make decisions and judgments in a rapid and efficient manner</a:t>
            </a:r>
          </a:p>
          <a:p>
            <a:r>
              <a:rPr lang="en-US" dirty="0"/>
              <a:t>Availability Heuristic: A cognitive rule of thumb in which the importance or probability of various events is judged on the basis of how readily they come to mind: </a:t>
            </a:r>
            <a:r>
              <a:rPr lang="en-US" altLang="en-US" dirty="0"/>
              <a:t>help people make decisions on the basis of available information in their immediate consciousness</a:t>
            </a:r>
          </a:p>
          <a:p>
            <a:r>
              <a:rPr lang="en-US" dirty="0"/>
              <a:t>Representativeness heuristic:  A mental rule of thumb suggesting that the more closely an event or object resembles typical examples of some concept or category, the more likely it is to belong to that concept or category</a:t>
            </a:r>
          </a:p>
          <a:p>
            <a:r>
              <a:rPr lang="en-US" dirty="0"/>
              <a:t>Anchoring-and-Adjustment Heuristic: A cognitive rule of thumb for decision making in which existing information is accepted as a reference point but then adjusted in light of various factors</a:t>
            </a:r>
          </a:p>
          <a:p>
            <a:endParaRPr lang="en-US" altLang="en-US" dirty="0"/>
          </a:p>
          <a:p>
            <a:endParaRPr lang="en-US" dirty="0"/>
          </a:p>
        </p:txBody>
      </p:sp>
      <p:pic>
        <p:nvPicPr>
          <p:cNvPr id="5" name="Picture 4" descr="psych_232">
            <a:extLst>
              <a:ext uri="{FF2B5EF4-FFF2-40B4-BE49-F238E27FC236}">
                <a16:creationId xmlns:a16="http://schemas.microsoft.com/office/drawing/2014/main" id="{A4A47CD4-BED6-9F47-A3C2-8ACD27BD9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9" y="280103"/>
            <a:ext cx="3108538" cy="26817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ADFD037-90DC-C04F-B538-2D71FE8E97C9}"/>
              </a:ext>
            </a:extLst>
          </p:cNvPr>
          <p:cNvPicPr>
            <a:picLocks noChangeAspect="1"/>
          </p:cNvPicPr>
          <p:nvPr/>
        </p:nvPicPr>
        <p:blipFill>
          <a:blip r:embed="rId3"/>
          <a:stretch>
            <a:fillRect/>
          </a:stretch>
        </p:blipFill>
        <p:spPr>
          <a:xfrm>
            <a:off x="8416568" y="3823854"/>
            <a:ext cx="3460241" cy="2712027"/>
          </a:xfrm>
          <a:prstGeom prst="rect">
            <a:avLst/>
          </a:prstGeom>
        </p:spPr>
      </p:pic>
      <p:pic>
        <p:nvPicPr>
          <p:cNvPr id="9" name="Picture 8">
            <a:extLst>
              <a:ext uri="{FF2B5EF4-FFF2-40B4-BE49-F238E27FC236}">
                <a16:creationId xmlns:a16="http://schemas.microsoft.com/office/drawing/2014/main" id="{DD7398BB-4463-F54D-A1E2-C0A097C6F2CC}"/>
              </a:ext>
            </a:extLst>
          </p:cNvPr>
          <p:cNvPicPr>
            <a:picLocks noChangeAspect="1"/>
          </p:cNvPicPr>
          <p:nvPr/>
        </p:nvPicPr>
        <p:blipFill>
          <a:blip r:embed="rId4"/>
          <a:stretch>
            <a:fillRect/>
          </a:stretch>
        </p:blipFill>
        <p:spPr>
          <a:xfrm>
            <a:off x="210705" y="4114800"/>
            <a:ext cx="3914486" cy="2421081"/>
          </a:xfrm>
          <a:prstGeom prst="rect">
            <a:avLst/>
          </a:prstGeom>
        </p:spPr>
      </p:pic>
    </p:spTree>
    <p:extLst>
      <p:ext uri="{BB962C8B-B14F-4D97-AF65-F5344CB8AC3E}">
        <p14:creationId xmlns:p14="http://schemas.microsoft.com/office/powerpoint/2010/main" val="34461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{32C742E8-29FB-6746-A977-86028EA040C6}tf10001120</Template>
  <TotalTime>12832</TotalTime>
  <Words>2618</Words>
  <Application>Microsoft Macintosh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Wingdings</vt:lpstr>
      <vt:lpstr>Parcel</vt:lpstr>
      <vt:lpstr>Thinking and language</vt:lpstr>
      <vt:lpstr>PowerPoint Presentation</vt:lpstr>
      <vt:lpstr>Basic elements of thoughts</vt:lpstr>
      <vt:lpstr>How are concepts represented</vt:lpstr>
      <vt:lpstr>reasoning</vt:lpstr>
      <vt:lpstr>PowerPoint Presentation</vt:lpstr>
      <vt:lpstr>Sources of error in reasoning</vt:lpstr>
      <vt:lpstr>Decision making</vt:lpstr>
      <vt:lpstr>PowerPoint Presentation</vt:lpstr>
      <vt:lpstr>PowerPoint Presentation</vt:lpstr>
      <vt:lpstr>PowerPoint Presentation</vt:lpstr>
      <vt:lpstr>PowerPoint Presentation</vt:lpstr>
      <vt:lpstr>PowerPoint Presentation</vt:lpstr>
      <vt:lpstr>Problem solving</vt:lpstr>
      <vt:lpstr>Problem solving: Methods</vt:lpstr>
      <vt:lpstr>PowerPoint Presentation</vt:lpstr>
      <vt:lpstr>PowerPoint Presentation</vt:lpstr>
      <vt:lpstr>Factors affecting effective problem solving</vt:lpstr>
      <vt:lpstr>PowerPoint Presentation</vt:lpstr>
      <vt:lpstr>PowerPoint Presentation</vt:lpstr>
      <vt:lpstr>PowerPoint Presentation</vt:lpstr>
      <vt:lpstr>language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and language</dc:title>
  <dc:creator>Microsoft Office User</dc:creator>
  <cp:lastModifiedBy>Microsoft Office User</cp:lastModifiedBy>
  <cp:revision>26</cp:revision>
  <dcterms:created xsi:type="dcterms:W3CDTF">2021-02-22T15:58:27Z</dcterms:created>
  <dcterms:modified xsi:type="dcterms:W3CDTF">2022-03-02T05:37:31Z</dcterms:modified>
</cp:coreProperties>
</file>