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1" r:id="rId7"/>
    <p:sldId id="262" r:id="rId8"/>
    <p:sldId id="263" r:id="rId9"/>
    <p:sldId id="269" r:id="rId10"/>
    <p:sldId id="268" r:id="rId11"/>
    <p:sldId id="265" r:id="rId12"/>
    <p:sldId id="270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37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3301" y="0"/>
            <a:ext cx="11954697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72580" y="2314906"/>
            <a:ext cx="12103100" cy="3443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619600" y="6119534"/>
            <a:ext cx="7409180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7069" y="645913"/>
            <a:ext cx="16533860" cy="1318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15793" y="2445338"/>
            <a:ext cx="12516485" cy="509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272580" y="2314906"/>
            <a:ext cx="12103100" cy="1245213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 marR="5080" algn="ctr">
              <a:lnSpc>
                <a:spcPts val="8700"/>
              </a:lnSpc>
              <a:spcBef>
                <a:spcPts val="1010"/>
              </a:spcBef>
            </a:pPr>
            <a:r>
              <a:rPr lang="en-IN" sz="7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LAN Network</a:t>
            </a:r>
            <a:endParaRPr sz="7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5619600" y="6119534"/>
            <a:ext cx="7409180" cy="10475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7305" marR="5080" indent="-1285240">
              <a:lnSpc>
                <a:spcPct val="116700"/>
              </a:lnSpc>
              <a:spcBef>
                <a:spcPts val="95"/>
              </a:spcBef>
            </a:pPr>
            <a:r>
              <a:rPr sz="3000" spc="4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Course:</a:t>
            </a:r>
            <a:r>
              <a:rPr sz="3000" spc="-2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19ECE311</a:t>
            </a:r>
            <a:r>
              <a:rPr sz="3000" spc="-2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34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000" spc="-2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7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3000" spc="-2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 </a:t>
            </a:r>
            <a:r>
              <a:rPr sz="3000" spc="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Semester:</a:t>
            </a:r>
            <a:r>
              <a:rPr sz="300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S6</a:t>
            </a:r>
            <a:r>
              <a:rPr sz="3000" spc="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34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000" spc="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sz="3000" spc="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ECE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7425690" cy="5290820"/>
            <a:chOff x="0" y="0"/>
            <a:chExt cx="7425690" cy="5290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425348" cy="13380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3E23E-C9A1-00AD-F982-81F4AFD52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6760C90-09CE-1E51-7C02-DC2E0E0BE9A0}"/>
              </a:ext>
            </a:extLst>
          </p:cNvPr>
          <p:cNvGrpSpPr/>
          <p:nvPr/>
        </p:nvGrpSpPr>
        <p:grpSpPr>
          <a:xfrm>
            <a:off x="-26158" y="-279828"/>
            <a:ext cx="18314158" cy="10603790"/>
            <a:chOff x="0" y="0"/>
            <a:chExt cx="18314158" cy="1060379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17F2753D-9B04-E47E-5DE9-82E6E1D3F30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6163" y="316791"/>
              <a:ext cx="14047995" cy="10286999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CA148473-7439-C056-F26B-98B47C98A68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04" y="237904"/>
              <a:ext cx="7425348" cy="1338047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13CB4FC2-310A-5CAE-2E5A-D23BF69D52D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AB8403BD-A821-B3CC-6AB2-25656BB9231D}"/>
              </a:ext>
            </a:extLst>
          </p:cNvPr>
          <p:cNvSpPr txBox="1"/>
          <p:nvPr/>
        </p:nvSpPr>
        <p:spPr>
          <a:xfrm>
            <a:off x="3885606" y="3732274"/>
            <a:ext cx="1355725" cy="259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95"/>
              </a:lnSpc>
            </a:pPr>
            <a:endParaRPr sz="2300" dirty="0">
              <a:latin typeface="Arial MT"/>
              <a:cs typeface="Arial M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B3669F1-20E6-0CE8-EC22-C5236B76C9D3}"/>
              </a:ext>
            </a:extLst>
          </p:cNvPr>
          <p:cNvSpPr txBox="1"/>
          <p:nvPr/>
        </p:nvSpPr>
        <p:spPr>
          <a:xfrm>
            <a:off x="6755148" y="3741751"/>
            <a:ext cx="1891030" cy="240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5"/>
              </a:lnSpc>
            </a:pPr>
            <a:endParaRPr sz="2300" dirty="0">
              <a:latin typeface="Arial MT"/>
              <a:cs typeface="Arial MT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539121C-710F-15B4-79CB-9662024F3F1A}"/>
              </a:ext>
            </a:extLst>
          </p:cNvPr>
          <p:cNvSpPr txBox="1"/>
          <p:nvPr/>
        </p:nvSpPr>
        <p:spPr>
          <a:xfrm>
            <a:off x="10119397" y="3741751"/>
            <a:ext cx="1436370" cy="240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5"/>
              </a:lnSpc>
            </a:pPr>
            <a:endParaRPr sz="2300" dirty="0">
              <a:latin typeface="Arial MT"/>
              <a:cs typeface="Arial MT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F04FFAF-F092-FE6C-701B-F8D88EFFB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839414"/>
            <a:ext cx="16899412" cy="12137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hosting Demonstration </a:t>
            </a:r>
            <a:b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-----------------------------------------------------------------------------------------------------</a:t>
            </a:r>
            <a:endParaRPr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08CA7314-2EBD-4B10-2A9A-9151551CE6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475" y="2896446"/>
            <a:ext cx="8277225" cy="58959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CD3C6F-A1F1-DAEE-495F-98E76B729503}"/>
              </a:ext>
            </a:extLst>
          </p:cNvPr>
          <p:cNvSpPr txBox="1"/>
          <p:nvPr/>
        </p:nvSpPr>
        <p:spPr>
          <a:xfrm>
            <a:off x="196178" y="3243597"/>
            <a:ext cx="88112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HTTP on Server: Turn on the HTTP service in the server under the Services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tab.Upload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Pages: Add or edit files like index.html and images using the Web Page or File Manager section.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IP Address: Give the server a static IP (e.g., 1.0.0.4) for clients to access the hosted site.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Access: Open the browser in a PC and enter the server’s IP to view the website.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Web Navigation: Simulates basic website hosting and browsing within a local network.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6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14300"/>
            <a:ext cx="17802225" cy="10287000"/>
            <a:chOff x="0" y="0"/>
            <a:chExt cx="1780222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6749" y="0"/>
              <a:ext cx="157352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25348" cy="13380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9082" y="768869"/>
            <a:ext cx="16343118" cy="12137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br>
              <a:rPr lang="en-IN" sz="3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--------------------------------------------------------------------------------------------------</a:t>
            </a:r>
            <a:endParaRPr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2B0FC93-37DC-937A-00DF-03B5958FD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03" y="3127563"/>
            <a:ext cx="1670364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QoS (Quality of Service):Prioritize network traffic like VoIP, video streaming, or online classes to ensure better performance during high 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Enhancements:Add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firewalls, VLAN-based access control, and intrusion detection systems (IDS) to simulate a more secure campus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Device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Integration:Simulate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smart classrooms or labs using IoT devices for automation, and connect them securely within the network..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Cloud-Based Resource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Simulation:Extend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to include cloud storage access or cloud-hosted applications used by departments or students.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ADE0F-3C94-8524-A221-A6AE7C516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A962EA0-F86A-A50E-0AEE-1320F9E614F2}"/>
              </a:ext>
            </a:extLst>
          </p:cNvPr>
          <p:cNvGrpSpPr/>
          <p:nvPr/>
        </p:nvGrpSpPr>
        <p:grpSpPr>
          <a:xfrm>
            <a:off x="0" y="-114300"/>
            <a:ext cx="17802225" cy="10287000"/>
            <a:chOff x="0" y="0"/>
            <a:chExt cx="17802225" cy="1028700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183F8B89-0ECB-1345-3A78-FEEC6B8F37C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6749" y="0"/>
              <a:ext cx="15735299" cy="10286999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E1640EDB-B81B-ECB0-EF09-27616CC5C9B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25348" cy="1338047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179DF904-3DEF-5483-2EB0-FB544C532B7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E9B33627-1CDD-B61A-12FB-3158C18BA6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9082" y="768869"/>
            <a:ext cx="16343118" cy="12137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IN" sz="3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--------------------------------------------------------------------------------------------------</a:t>
            </a:r>
            <a:endParaRPr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F014413-512C-A712-A07F-DA79DA565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54" y="1866900"/>
            <a:ext cx="1345753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network connectivity achieved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devices across different VLANs successfully communicated via RIP routing.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 functioning correctly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FTP, Web Hosting, and DNS services tested and confirmed operational.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network performance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via VLANs reduced unnecessary broadcast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and manageability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 3 switches and IP-based design improved traffic control and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 simulation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network was simulated and tested in Cisco Packet Tracer.</a:t>
            </a:r>
          </a:p>
        </p:txBody>
      </p:sp>
    </p:spTree>
    <p:extLst>
      <p:ext uri="{BB962C8B-B14F-4D97-AF65-F5344CB8AC3E}">
        <p14:creationId xmlns:p14="http://schemas.microsoft.com/office/powerpoint/2010/main" val="293352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0793" y="0"/>
            <a:ext cx="11977206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137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10"/>
              </a:spcBef>
            </a:pPr>
            <a:r>
              <a:rPr sz="4550" spc="7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sz="4550" spc="-2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50" spc="1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sz="4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3150901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3712876"/>
            <a:ext cx="104775" cy="1047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4274851"/>
            <a:ext cx="104775" cy="104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4836826"/>
            <a:ext cx="104775" cy="1047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5398801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06116" y="2809817"/>
            <a:ext cx="8194040" cy="2809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n-IN" sz="3200" spc="5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Abhishek Aher</a:t>
            </a:r>
            <a:r>
              <a:rPr sz="3200" spc="-1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35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200" spc="-1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AM.EN.U4ECE22</a:t>
            </a:r>
            <a:r>
              <a:rPr lang="en-IN" sz="3200" spc="-1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r>
              <a:rPr sz="3200" spc="-1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spc="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Adwaith Narayan</a:t>
            </a:r>
            <a:r>
              <a:rPr sz="3200" spc="7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35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200" spc="7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AM.EN.U4ECE220</a:t>
            </a:r>
            <a:r>
              <a:rPr lang="en-IN" sz="3200" spc="-2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sz="3200" spc="-2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spc="110" dirty="0">
              <a:solidFill>
                <a:srgbClr val="2A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n-IN" sz="3200" spc="11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Karthik Nair – AM.EN.U4ECE22021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53085">
              <a:lnSpc>
                <a:spcPct val="115199"/>
              </a:lnSpc>
            </a:pPr>
            <a:r>
              <a:rPr lang="en-IN" sz="3200" spc="-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Naveen </a:t>
            </a:r>
            <a:r>
              <a:rPr sz="3200" spc="-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35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200" spc="-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AM.EN.U4ECE220</a:t>
            </a:r>
            <a:r>
              <a:rPr lang="en-IN" sz="3200" spc="-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sz="3200" spc="-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spc="-60" dirty="0">
              <a:solidFill>
                <a:srgbClr val="2A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53085">
              <a:lnSpc>
                <a:spcPct val="115199"/>
              </a:lnSpc>
            </a:pPr>
            <a:r>
              <a:rPr lang="en-IN" sz="3200" spc="-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Indiresh Sunkara</a:t>
            </a:r>
            <a:r>
              <a:rPr lang="en-IN" sz="3200" spc="13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sz="3200" spc="-1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AM.EN.U4ECE2204</a:t>
            </a:r>
            <a:r>
              <a:rPr lang="en-IN" sz="3200" spc="-1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7425690" cy="5290820"/>
            <a:chOff x="0" y="0"/>
            <a:chExt cx="7425690" cy="529082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7425348" cy="133804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4259" y="-266700"/>
            <a:ext cx="10593741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7425690" cy="5290820"/>
            <a:chOff x="0" y="0"/>
            <a:chExt cx="7425690" cy="52908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25348" cy="13380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40624" y="669023"/>
            <a:ext cx="16533860" cy="975206"/>
          </a:xfrm>
          <a:prstGeom prst="rect">
            <a:avLst/>
          </a:prstGeom>
        </p:spPr>
        <p:txBody>
          <a:bodyPr vert="horz" wrap="square" lIns="0" tIns="371415" rIns="0" bIns="0" rtlCol="0">
            <a:spAutoFit/>
          </a:bodyPr>
          <a:lstStyle/>
          <a:p>
            <a:pPr marL="5812790" algn="l">
              <a:lnSpc>
                <a:spcPct val="100000"/>
              </a:lnSpc>
              <a:spcBef>
                <a:spcPts val="105"/>
              </a:spcBef>
            </a:pPr>
            <a: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A14A80-ADC5-788C-3AFA-985376A65156}"/>
              </a:ext>
            </a:extLst>
          </p:cNvPr>
          <p:cNvSpPr txBox="1"/>
          <p:nvPr/>
        </p:nvSpPr>
        <p:spPr>
          <a:xfrm>
            <a:off x="1618397" y="2617258"/>
            <a:ext cx="1554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simulates a college campus network designed for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Amrita Vishwa Vidyapeetham, Amritapuri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using Cisco Packet Tracer.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features a secure, segmented LAN/WLAN infrastructure for various departments, supporting key academic operations such as: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9F2DA-0B6E-D3A3-8973-FD20AAFDAEDC}"/>
              </a:ext>
            </a:extLst>
          </p:cNvPr>
          <p:cNvSpPr txBox="1"/>
          <p:nvPr/>
        </p:nvSpPr>
        <p:spPr>
          <a:xfrm>
            <a:off x="1600200" y="4928383"/>
            <a:ext cx="1478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 department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maintainable design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4257" y="0"/>
            <a:ext cx="10593741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7425690" cy="5290820"/>
            <a:chOff x="0" y="0"/>
            <a:chExt cx="7425690" cy="52908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25348" cy="13380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66379" y="1338047"/>
            <a:ext cx="16283421" cy="12753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Network Design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</a:t>
            </a:r>
            <a:endParaRPr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A95F8-2195-B034-4BA0-B469ECF84682}"/>
              </a:ext>
            </a:extLst>
          </p:cNvPr>
          <p:cNvSpPr txBox="1"/>
          <p:nvPr/>
        </p:nvSpPr>
        <p:spPr>
          <a:xfrm>
            <a:off x="1166379" y="2832500"/>
            <a:ext cx="15902421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IP-Based Switching Infrastructure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 switches with SNMP support for better traffic monitoring and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Segmentation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Departments are isolated into VLANs for security, traffic control, and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with RIP Protocol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routing across routers using RIP ensures adaptive path selection and reduced manual configuration.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Network Backbone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LAN and WLAN infrastructure across departments and server rooms.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Key Services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hosting, FTP services, DNS, DHCP, and remote access integrated into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High-Speed &amp; Scalable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 supports up to 10 Gbps data rate with Cisco Catalyst 6509/4500 switches and Aironet access points.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6ED6A-9D92-2D70-0A6B-5F306E1DC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C272C0CD-D453-6F9C-F633-90E083681CB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4257" y="0"/>
            <a:ext cx="10593741" cy="10286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931D6816-7230-AD91-397D-C9C5A8905AFF}"/>
              </a:ext>
            </a:extLst>
          </p:cNvPr>
          <p:cNvGrpSpPr/>
          <p:nvPr/>
        </p:nvGrpSpPr>
        <p:grpSpPr>
          <a:xfrm>
            <a:off x="0" y="0"/>
            <a:ext cx="7425690" cy="5290820"/>
            <a:chOff x="0" y="0"/>
            <a:chExt cx="7425690" cy="529082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44B33AC6-24F2-B7A1-6C2F-14D12F268CF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25348" cy="1338047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0F2460E6-FC49-05C3-C08F-4946EA07DB7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8DB2377F-1F9D-4E9C-2D60-9C718400A6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6379" y="1338047"/>
            <a:ext cx="16283421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Devices Used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</a:t>
            </a:r>
            <a:endParaRPr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3CD90BC-E47E-9364-C94B-6C4FE610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379" y="2682349"/>
            <a:ext cx="15087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Cisco Catalyst 6509 &amp; 4500 Switches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Backbone switches with 10 Gbps ports and Virtual Switching System (VSS) for high-speed data transfer.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Cisco Aironet 1140 Series Access Points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wireless connectivity across campus; supports full Layer 3 mobility.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Cisco UCS (Unified Computing System)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 compute, storage, and network — optimized for virtualization and energy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Cisco Firewall &amp; Security Tools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intrusion prevention, access control, and VPN setup for secure data 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Mobility Services Engine (MSE)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centralized control of wireless services and supports mobility-aware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65512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9776" y="0"/>
            <a:ext cx="9998222" cy="102869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7070" y="6255"/>
            <a:ext cx="16533860" cy="1839674"/>
          </a:xfrm>
          <a:prstGeom prst="rect">
            <a:avLst/>
          </a:prstGeom>
        </p:spPr>
        <p:txBody>
          <a:bodyPr vert="horz" wrap="square" lIns="0" tIns="5722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Addressing Plan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-------------------------------------------------------------------------------------------------</a:t>
            </a:r>
            <a:endParaRPr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1297" y="2069720"/>
            <a:ext cx="13856335" cy="5048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83025" indent="648335">
              <a:lnSpc>
                <a:spcPct val="116700"/>
              </a:lnSpc>
              <a:spcBef>
                <a:spcPts val="95"/>
              </a:spcBef>
            </a:pPr>
            <a:endParaRPr sz="3000" dirty="0">
              <a:latin typeface="Arial MT"/>
              <a:cs typeface="Arial MT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F1FFEFFA-CEAF-EF8D-9DE6-B1F6B3EF8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25" y="2188902"/>
            <a:ext cx="9802303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department is assigned a separate subnet for better control, segmentation, and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devices have static IPs based on their department.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Room, Internet Lab, and Admin areas have their own IP ranges.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Subnets: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Dept → 192.168.1.0/24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 Dept → 192.168.2.0/24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Office/Admin → 192.168.3.0/24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Principal/HOD → 192.168.4.0/24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Room → 1.0.0.0/24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Lab → 128.168.0.0/24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Inter-router comms → 10.x.x.x and 20.x.x.x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3B8138-E325-EA72-8251-0003FEB35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322129"/>
            <a:ext cx="7505829" cy="66381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4257" y="0"/>
            <a:ext cx="10593741" cy="102869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6306800" cy="125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Server Configuration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</a:t>
            </a:r>
            <a:endParaRPr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9B754-76FD-75D2-0A64-A73F1484D8FC}"/>
              </a:ext>
            </a:extLst>
          </p:cNvPr>
          <p:cNvSpPr txBox="1"/>
          <p:nvPr/>
        </p:nvSpPr>
        <p:spPr>
          <a:xfrm>
            <a:off x="685800" y="2227089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IP: 100.50.20.3 (Static IP)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Configured User Accounts &amp; Permissions: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21EE44-8F54-D205-727C-32C245235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7326"/>
            <a:ext cx="12344400" cy="54586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6158" y="-279828"/>
            <a:ext cx="18314158" cy="10603790"/>
            <a:chOff x="0" y="0"/>
            <a:chExt cx="18314158" cy="106037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6163" y="316791"/>
              <a:ext cx="14047995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04" y="237904"/>
              <a:ext cx="7425348" cy="13380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85606" y="3732274"/>
            <a:ext cx="1355725" cy="259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95"/>
              </a:lnSpc>
            </a:pPr>
            <a:endParaRPr sz="23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5148" y="3741751"/>
            <a:ext cx="1891030" cy="240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5"/>
              </a:lnSpc>
            </a:pPr>
            <a:endParaRPr sz="23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19397" y="3741751"/>
            <a:ext cx="1436370" cy="240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5"/>
              </a:lnSpc>
            </a:pPr>
            <a:endParaRPr sz="23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90600" y="839414"/>
            <a:ext cx="16899412" cy="12137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Command Demonstration</a:t>
            </a:r>
            <a:b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-----------------------------------------------------------------------------------------------------</a:t>
            </a:r>
            <a:endParaRPr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417151-D091-F0D9-5F99-71819EDF3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390" y="2481416"/>
            <a:ext cx="8796420" cy="5057999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2DD6E77F-71EE-15EB-1586-EFB65A713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96338"/>
            <a:ext cx="710024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FTP client on a PC connected to FTP Server at 1.0.0.4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Username: Naveen, login successful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Passive mode enabled for data transfer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response verified via welcome message and login status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0B531-C7FE-20E6-A572-8BEB5DA9E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79C3927-E290-EDB1-F3BD-D3F5A262C0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4257" y="0"/>
            <a:ext cx="10593741" cy="10286999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B9AFB282-636A-5E15-F602-D2A390BC6C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6306800" cy="125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Server Configuration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</a:t>
            </a:r>
            <a:endParaRPr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4D0A0-9CF5-F1F0-7C5D-7CAEC86CEAAB}"/>
              </a:ext>
            </a:extLst>
          </p:cNvPr>
          <p:cNvSpPr txBox="1"/>
          <p:nvPr/>
        </p:nvSpPr>
        <p:spPr>
          <a:xfrm>
            <a:off x="838200" y="2247900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IP: 1.0.0.3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Name:19ece311.com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984560-D257-CD6D-B9E7-3053713F2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290309"/>
            <a:ext cx="10248898" cy="6120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8D532C-E047-B6AB-F96A-81DC6DDD932F}"/>
              </a:ext>
            </a:extLst>
          </p:cNvPr>
          <p:cNvSpPr txBox="1"/>
          <p:nvPr/>
        </p:nvSpPr>
        <p:spPr>
          <a:xfrm>
            <a:off x="609600" y="3619500"/>
            <a:ext cx="73533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DNS (Domain Name System) translates domain names into IP addresses for easy access.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this setup, the domain 19ece311.com is mapped to IP address 1.0.0.3 using an A Record.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a client enters 19ece311.com, the DNS resolves it to 1.0.0.3, directing the browser to the correct web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setup allows users to access web pages using names instead of numeric IPs, simulating real-world networking.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9957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877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MT</vt:lpstr>
      <vt:lpstr>Times New Roman</vt:lpstr>
      <vt:lpstr>Office Theme</vt:lpstr>
      <vt:lpstr>College LAN Network</vt:lpstr>
      <vt:lpstr>Team Members</vt:lpstr>
      <vt:lpstr>OBJECTIVE</vt:lpstr>
      <vt:lpstr>Proposed Network Design -----------------------------------------------------------------------------------------------</vt:lpstr>
      <vt:lpstr>Network Devices Used -----------------------------------------------------------------------------------------------</vt:lpstr>
      <vt:lpstr>IP Addressing Plan -------------------------------------------------------------------------------------------------</vt:lpstr>
      <vt:lpstr>FTP Server Configuration -----------------------------------------------------------------------------------------------</vt:lpstr>
      <vt:lpstr>FTP Command Demonstration -----------------------------------------------------------------------------------------------------</vt:lpstr>
      <vt:lpstr>DNS Server Configuration -----------------------------------------------------------------------------------------------</vt:lpstr>
      <vt:lpstr>Web hosting Demonstration  -----------------------------------------------------------------------------------------------------</vt:lpstr>
      <vt:lpstr>Future works --------------------------------------------------------------------------------------------------</vt:lpstr>
      <vt:lpstr>Results --------------------------------------------------------------------------------------------------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Presentation in Pink Lilac Pastel Blobs Basic Style</dc:title>
  <dc:creator>Aiswarya Santhosh</dc:creator>
  <cp:keywords>DAGqKtpjF5I,BAF-unDGLRY,0</cp:keywords>
  <cp:lastModifiedBy>Naveen Ram</cp:lastModifiedBy>
  <cp:revision>2</cp:revision>
  <dcterms:created xsi:type="dcterms:W3CDTF">2025-06-15T15:34:51Z</dcterms:created>
  <dcterms:modified xsi:type="dcterms:W3CDTF">2025-06-15T19:31:11Z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2025-06-15T00:00:00Z</vt:filetime>
  </property>
  <property fmtid="{D5CDD505-2E9C-101B-9397-08002B2CF9AE}" pid="3" name="Creator">
    <vt:lpwstr>Canva</vt:lpwstr>
  </property>
  <property fmtid="{D5CDD505-2E9C-101B-9397-08002B2CF9AE}" pid="4" name="LastSaved">
    <vt:filetime>2025-06-15T00:00:00Z</vt:filetime>
  </property>
  <property fmtid="{D5CDD505-2E9C-101B-9397-08002B2CF9AE}" pid="5" name="Producer">
    <vt:lpwstr>Canva</vt:lpwstr>
  </property>
</Properties>
</file>