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66" r:id="rId7"/>
    <p:sldId id="269" r:id="rId8"/>
    <p:sldId id="262" r:id="rId9"/>
    <p:sldId id="275" r:id="rId10"/>
    <p:sldId id="264" r:id="rId11"/>
    <p:sldId id="265" r:id="rId12"/>
    <p:sldId id="267" r:id="rId13"/>
    <p:sldId id="268" r:id="rId14"/>
    <p:sldId id="27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C60"/>
    <a:srgbClr val="D9D9D9"/>
    <a:srgbClr val="6568AC"/>
    <a:srgbClr val="F2F0EB"/>
    <a:srgbClr val="F1E7F9"/>
    <a:srgbClr val="7D6661"/>
    <a:srgbClr val="29282C"/>
    <a:srgbClr val="BDB6B4"/>
    <a:srgbClr val="D7D4D1"/>
    <a:srgbClr val="8F7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41"/>
  </p:normalViewPr>
  <p:slideViewPr>
    <p:cSldViewPr snapToGrid="0" snapToObjects="1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8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6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1A09-C7CE-514B-BF40-B4A49D8C4AA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BAFB-5789-58B1-A284-D4595B2CC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Freight Forwarding Company (FFC)</a:t>
            </a:r>
          </a:p>
        </p:txBody>
      </p:sp>
    </p:spTree>
    <p:extLst>
      <p:ext uri="{BB962C8B-B14F-4D97-AF65-F5344CB8AC3E}">
        <p14:creationId xmlns:p14="http://schemas.microsoft.com/office/powerpoint/2010/main" val="268384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07"/>
            <a:ext cx="10515600" cy="1325563"/>
          </a:xfrm>
        </p:spPr>
        <p:txBody>
          <a:bodyPr/>
          <a:lstStyle/>
          <a:p>
            <a:r>
              <a:rPr lang="en-US" dirty="0"/>
              <a:t>Queries – 2/5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719E2-A206-34B4-9E9D-05BD413FA7C8}"/>
              </a:ext>
            </a:extLst>
          </p:cNvPr>
          <p:cNvSpPr/>
          <p:nvPr/>
        </p:nvSpPr>
        <p:spPr>
          <a:xfrm>
            <a:off x="1077689" y="1400161"/>
            <a:ext cx="4261757" cy="3570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ADF69-E49F-D9AD-9514-1A586D54A63E}"/>
              </a:ext>
            </a:extLst>
          </p:cNvPr>
          <p:cNvSpPr/>
          <p:nvPr/>
        </p:nvSpPr>
        <p:spPr>
          <a:xfrm>
            <a:off x="1001487" y="1095359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99F2E-5D28-7071-4D0B-BEBA5C12C5ED}"/>
              </a:ext>
            </a:extLst>
          </p:cNvPr>
          <p:cNvSpPr/>
          <p:nvPr/>
        </p:nvSpPr>
        <p:spPr>
          <a:xfrm>
            <a:off x="1208317" y="1579772"/>
            <a:ext cx="4034511" cy="332014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1677A-D69C-0E20-5C52-456EB5A5FF27}"/>
              </a:ext>
            </a:extLst>
          </p:cNvPr>
          <p:cNvCxnSpPr/>
          <p:nvPr/>
        </p:nvCxnSpPr>
        <p:spPr>
          <a:xfrm>
            <a:off x="5551717" y="1302445"/>
            <a:ext cx="0" cy="3780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89703-C61C-E0A5-6D7A-871E4F7E93FD}"/>
              </a:ext>
            </a:extLst>
          </p:cNvPr>
          <p:cNvSpPr/>
          <p:nvPr/>
        </p:nvSpPr>
        <p:spPr>
          <a:xfrm>
            <a:off x="5758547" y="1400159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4A52FA-F11B-7AB9-92C8-B6D5DE9FCDB7}"/>
              </a:ext>
            </a:extLst>
          </p:cNvPr>
          <p:cNvSpPr/>
          <p:nvPr/>
        </p:nvSpPr>
        <p:spPr>
          <a:xfrm>
            <a:off x="5882649" y="1509016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BE2C0-DAA0-8C30-9079-C25F967C2BE4}"/>
              </a:ext>
            </a:extLst>
          </p:cNvPr>
          <p:cNvSpPr/>
          <p:nvPr/>
        </p:nvSpPr>
        <p:spPr>
          <a:xfrm>
            <a:off x="5882649" y="1688631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Problem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B7A4E-E102-F943-8ACD-A8F8C96F1DAF}"/>
              </a:ext>
            </a:extLst>
          </p:cNvPr>
          <p:cNvSpPr/>
          <p:nvPr/>
        </p:nvSpPr>
        <p:spPr>
          <a:xfrm>
            <a:off x="5758547" y="2657459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314C80-3C5F-3314-A35F-CE9AB4868B40}"/>
              </a:ext>
            </a:extLst>
          </p:cNvPr>
          <p:cNvSpPr/>
          <p:nvPr/>
        </p:nvSpPr>
        <p:spPr>
          <a:xfrm>
            <a:off x="5882649" y="2766316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1BA939-2AF4-F6EB-5326-34A4192CD725}"/>
              </a:ext>
            </a:extLst>
          </p:cNvPr>
          <p:cNvSpPr/>
          <p:nvPr/>
        </p:nvSpPr>
        <p:spPr>
          <a:xfrm>
            <a:off x="5882649" y="2945931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Impacted Stakeholders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90137-84A4-580B-4FDE-AB6C72B45241}"/>
              </a:ext>
            </a:extLst>
          </p:cNvPr>
          <p:cNvSpPr/>
          <p:nvPr/>
        </p:nvSpPr>
        <p:spPr>
          <a:xfrm>
            <a:off x="5758547" y="3892989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5BED26-6AAA-B38A-63FA-F67C29035F0B}"/>
              </a:ext>
            </a:extLst>
          </p:cNvPr>
          <p:cNvSpPr/>
          <p:nvPr/>
        </p:nvSpPr>
        <p:spPr>
          <a:xfrm>
            <a:off x="5882649" y="4001846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DABE5F-9CFB-B911-B059-8E32E29D4726}"/>
              </a:ext>
            </a:extLst>
          </p:cNvPr>
          <p:cNvSpPr/>
          <p:nvPr/>
        </p:nvSpPr>
        <p:spPr>
          <a:xfrm>
            <a:off x="5882649" y="4181461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Monitoring</a:t>
            </a:r>
          </a:p>
        </p:txBody>
      </p:sp>
      <p:sp>
        <p:nvSpPr>
          <p:cNvPr id="21" name="Google Shape;193;g125bb236e0a_0_41">
            <a:extLst>
              <a:ext uri="{FF2B5EF4-FFF2-40B4-BE49-F238E27FC236}">
                <a16:creationId xmlns:a16="http://schemas.microsoft.com/office/drawing/2014/main" id="{336AA1D7-724E-483B-A18E-91756C4F6762}"/>
              </a:ext>
            </a:extLst>
          </p:cNvPr>
          <p:cNvSpPr txBox="1"/>
          <p:nvPr/>
        </p:nvSpPr>
        <p:spPr>
          <a:xfrm>
            <a:off x="1208316" y="1033473"/>
            <a:ext cx="4034512" cy="385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 </a:t>
            </a:r>
            <a:endParaRPr sz="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100" b="1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SELECT</a:t>
            </a:r>
            <a:r>
              <a:rPr lang="en-US" sz="1100" dirty="0">
                <a:solidFill>
                  <a:schemeClr val="dk1"/>
                </a:solidFill>
              </a:rPr>
              <a:t> PACKING_LIST.CARGO_DESCRIPTION, (</a:t>
            </a:r>
            <a:r>
              <a:rPr lang="en-US" sz="1100" b="1" dirty="0">
                <a:solidFill>
                  <a:schemeClr val="dk1"/>
                </a:solidFill>
              </a:rPr>
              <a:t>TO_CHAR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ROUND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SUM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DISTINCT</a:t>
            </a:r>
            <a:r>
              <a:rPr lang="en-US" sz="1100" dirty="0">
                <a:solidFill>
                  <a:schemeClr val="dk1"/>
                </a:solidFill>
              </a:rPr>
              <a:t> SHIPPING_LINE.COMMISSION_PCT*BILL_OF_LADING.OCEAN_FREIGHT)/31950*100,2))||'%') </a:t>
            </a:r>
            <a:r>
              <a:rPr lang="en-US" sz="1100" b="1" dirty="0">
                <a:solidFill>
                  <a:schemeClr val="dk1"/>
                </a:solidFill>
              </a:rPr>
              <a:t>AS</a:t>
            </a:r>
            <a:r>
              <a:rPr lang="en-US" sz="1100" dirty="0">
                <a:solidFill>
                  <a:schemeClr val="dk1"/>
                </a:solidFill>
              </a:rPr>
              <a:t> REVENUE_PCT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FROM</a:t>
            </a:r>
            <a:r>
              <a:rPr lang="en-US" sz="1100" dirty="0">
                <a:solidFill>
                  <a:schemeClr val="dk1"/>
                </a:solidFill>
              </a:rPr>
              <a:t> SHIPPING_LINE</a:t>
            </a:r>
            <a:br>
              <a:rPr lang="en-US" sz="1100" dirty="0">
                <a:solidFill>
                  <a:schemeClr val="dk1"/>
                </a:solidFill>
              </a:rPr>
            </a:b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CONSIGNMENT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SHIPPING_LINE.LINER_ID=CONSIGNMENT.LINER_ID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CONTAINER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CONSIGNMENT.CONSIGNMENT_ID=CONTAINER.CONSIGNMENT_ID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 </a:t>
            </a:r>
            <a:r>
              <a:rPr lang="en-US" sz="1100" dirty="0">
                <a:solidFill>
                  <a:schemeClr val="dk1"/>
                </a:solidFill>
              </a:rPr>
              <a:t>BILL_OF_LADING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BILL_OF_LADING.BL_ID=CONTAINER.BL_ID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PACKING_LIST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PACKING_LIST.BL_ID= BILL_OF_LADING.BL_ID</a:t>
            </a:r>
            <a:br>
              <a:rPr lang="en-US" sz="1100" dirty="0">
                <a:solidFill>
                  <a:schemeClr val="dk1"/>
                </a:solidFill>
              </a:rPr>
            </a:b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GROUP BY </a:t>
            </a:r>
            <a:r>
              <a:rPr lang="en-US" sz="1100" dirty="0">
                <a:solidFill>
                  <a:schemeClr val="dk1"/>
                </a:solidFill>
              </a:rPr>
              <a:t>PACKING_LIST.CARGO_DESCRIPTION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ORDER BY</a:t>
            </a:r>
            <a:r>
              <a:rPr lang="en-US" sz="1100" dirty="0">
                <a:solidFill>
                  <a:schemeClr val="dk1"/>
                </a:solidFill>
              </a:rPr>
              <a:t> REVENUE_PCT </a:t>
            </a:r>
            <a:r>
              <a:rPr lang="en-US" sz="1100" b="1" dirty="0">
                <a:solidFill>
                  <a:schemeClr val="dk1"/>
                </a:solidFill>
              </a:rPr>
              <a:t>DESC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22" name="Google Shape;195;g125bb236e0a_0_41">
            <a:extLst>
              <a:ext uri="{FF2B5EF4-FFF2-40B4-BE49-F238E27FC236}">
                <a16:creationId xmlns:a16="http://schemas.microsoft.com/office/drawing/2014/main" id="{132AECF9-2E03-4501-8902-95F737B16538}"/>
              </a:ext>
            </a:extLst>
          </p:cNvPr>
          <p:cNvSpPr txBox="1"/>
          <p:nvPr/>
        </p:nvSpPr>
        <p:spPr>
          <a:xfrm>
            <a:off x="7404428" y="3000732"/>
            <a:ext cx="358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FFC Owner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56E5A-F5C9-40B9-9AD7-AB75BB1E131A}"/>
              </a:ext>
            </a:extLst>
          </p:cNvPr>
          <p:cNvSpPr txBox="1"/>
          <p:nvPr/>
        </p:nvSpPr>
        <p:spPr>
          <a:xfrm>
            <a:off x="7330450" y="4170221"/>
            <a:ext cx="3772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Monthly - After revenue is booked on the last day of month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D7A91-ADA0-4D01-9B3B-EC6219D4A946}"/>
              </a:ext>
            </a:extLst>
          </p:cNvPr>
          <p:cNvSpPr txBox="1"/>
          <p:nvPr/>
        </p:nvSpPr>
        <p:spPr>
          <a:xfrm>
            <a:off x="7232479" y="1628757"/>
            <a:ext cx="4066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Various shipping categories impact profitability differently. </a:t>
            </a:r>
            <a:br>
              <a:rPr lang="en-US" sz="1200" dirty="0"/>
            </a:br>
            <a:r>
              <a:rPr lang="en-US" sz="1200" dirty="0"/>
              <a:t>FFC can use this information to better predict monthly sales.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1999F0-A03D-8902-321F-CC7BB22C08F4}"/>
              </a:ext>
            </a:extLst>
          </p:cNvPr>
          <p:cNvSpPr/>
          <p:nvPr/>
        </p:nvSpPr>
        <p:spPr>
          <a:xfrm>
            <a:off x="1077688" y="5390365"/>
            <a:ext cx="10221685" cy="1388568"/>
          </a:xfrm>
          <a:prstGeom prst="rect">
            <a:avLst/>
          </a:prstGeom>
          <a:solidFill>
            <a:srgbClr val="F2F0E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9963FF-73CA-8B4C-9C40-D0F946AF39A6}"/>
              </a:ext>
            </a:extLst>
          </p:cNvPr>
          <p:cNvSpPr/>
          <p:nvPr/>
        </p:nvSpPr>
        <p:spPr>
          <a:xfrm>
            <a:off x="1230093" y="5591737"/>
            <a:ext cx="6651678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E8DB3A-4E3A-20DB-DDF9-CDAA405A23A9}"/>
              </a:ext>
            </a:extLst>
          </p:cNvPr>
          <p:cNvSpPr/>
          <p:nvPr/>
        </p:nvSpPr>
        <p:spPr>
          <a:xfrm>
            <a:off x="1354195" y="5678822"/>
            <a:ext cx="6385084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F693A-B186-A997-7719-3DBF98DC3E85}"/>
              </a:ext>
            </a:extLst>
          </p:cNvPr>
          <p:cNvSpPr txBox="1"/>
          <p:nvPr/>
        </p:nvSpPr>
        <p:spPr>
          <a:xfrm>
            <a:off x="1386943" y="5866381"/>
            <a:ext cx="6327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As observed in the output, dry food shipping contributes to ~41% of overall revenue. Knowing that FFC gets major requests for this category, they can create custom shipping plans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39ED5A-F036-CFBC-FF4A-33FF85CDC1B2}"/>
              </a:ext>
            </a:extLst>
          </p:cNvPr>
          <p:cNvSpPr/>
          <p:nvPr/>
        </p:nvSpPr>
        <p:spPr>
          <a:xfrm>
            <a:off x="1153891" y="5384908"/>
            <a:ext cx="1349830" cy="413657"/>
          </a:xfrm>
          <a:prstGeom prst="rect">
            <a:avLst/>
          </a:prstGeom>
          <a:solidFill>
            <a:srgbClr val="65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1383F07A-EB68-EE1B-F6C0-C480E820751C}"/>
              </a:ext>
            </a:extLst>
          </p:cNvPr>
          <p:cNvSpPr/>
          <p:nvPr/>
        </p:nvSpPr>
        <p:spPr>
          <a:xfrm rot="5400000">
            <a:off x="7621569" y="5908950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5EB6A-04FF-559F-ADE1-E643BA59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929" y="5446266"/>
            <a:ext cx="2906015" cy="1255215"/>
          </a:xfrm>
          <a:prstGeom prst="rect">
            <a:avLst/>
          </a:prstGeom>
          <a:ln>
            <a:solidFill>
              <a:srgbClr val="635C60"/>
            </a:solidFill>
          </a:ln>
        </p:spPr>
      </p:pic>
      <p:sp>
        <p:nvSpPr>
          <p:cNvPr id="46" name="Triangle 31">
            <a:extLst>
              <a:ext uri="{FF2B5EF4-FFF2-40B4-BE49-F238E27FC236}">
                <a16:creationId xmlns:a16="http://schemas.microsoft.com/office/drawing/2014/main" id="{4A88ACC4-926B-120A-501D-0B4526B4D693}"/>
              </a:ext>
            </a:extLst>
          </p:cNvPr>
          <p:cNvSpPr/>
          <p:nvPr/>
        </p:nvSpPr>
        <p:spPr>
          <a:xfrm rot="10800000">
            <a:off x="3572529" y="5039338"/>
            <a:ext cx="3958376" cy="252952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6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34" y="-108039"/>
            <a:ext cx="10515600" cy="1325563"/>
          </a:xfrm>
        </p:spPr>
        <p:txBody>
          <a:bodyPr/>
          <a:lstStyle/>
          <a:p>
            <a:r>
              <a:rPr lang="en-US" dirty="0"/>
              <a:t>Queries – 3/5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719E2-A206-34B4-9E9D-05BD413FA7C8}"/>
              </a:ext>
            </a:extLst>
          </p:cNvPr>
          <p:cNvSpPr/>
          <p:nvPr/>
        </p:nvSpPr>
        <p:spPr>
          <a:xfrm>
            <a:off x="936174" y="1232549"/>
            <a:ext cx="4261757" cy="3570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ADF69-E49F-D9AD-9514-1A586D54A63E}"/>
              </a:ext>
            </a:extLst>
          </p:cNvPr>
          <p:cNvSpPr/>
          <p:nvPr/>
        </p:nvSpPr>
        <p:spPr>
          <a:xfrm>
            <a:off x="859972" y="927747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99F2E-5D28-7071-4D0B-BEBA5C12C5ED}"/>
              </a:ext>
            </a:extLst>
          </p:cNvPr>
          <p:cNvSpPr/>
          <p:nvPr/>
        </p:nvSpPr>
        <p:spPr>
          <a:xfrm>
            <a:off x="1066802" y="1384947"/>
            <a:ext cx="4034511" cy="332014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1677A-D69C-0E20-5C52-456EB5A5FF27}"/>
              </a:ext>
            </a:extLst>
          </p:cNvPr>
          <p:cNvCxnSpPr/>
          <p:nvPr/>
        </p:nvCxnSpPr>
        <p:spPr>
          <a:xfrm>
            <a:off x="5410202" y="1134833"/>
            <a:ext cx="0" cy="3780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89703-C61C-E0A5-6D7A-871E4F7E93FD}"/>
              </a:ext>
            </a:extLst>
          </p:cNvPr>
          <p:cNvSpPr/>
          <p:nvPr/>
        </p:nvSpPr>
        <p:spPr>
          <a:xfrm>
            <a:off x="5617032" y="123254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4A52FA-F11B-7AB9-92C8-B6D5DE9FCDB7}"/>
              </a:ext>
            </a:extLst>
          </p:cNvPr>
          <p:cNvSpPr/>
          <p:nvPr/>
        </p:nvSpPr>
        <p:spPr>
          <a:xfrm>
            <a:off x="5741134" y="134140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BE2C0-DAA0-8C30-9079-C25F967C2BE4}"/>
              </a:ext>
            </a:extLst>
          </p:cNvPr>
          <p:cNvSpPr/>
          <p:nvPr/>
        </p:nvSpPr>
        <p:spPr>
          <a:xfrm>
            <a:off x="5741134" y="152101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Problem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B7A4E-E102-F943-8ACD-A8F8C96F1DAF}"/>
              </a:ext>
            </a:extLst>
          </p:cNvPr>
          <p:cNvSpPr/>
          <p:nvPr/>
        </p:nvSpPr>
        <p:spPr>
          <a:xfrm>
            <a:off x="5617032" y="248984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314C80-3C5F-3314-A35F-CE9AB4868B40}"/>
              </a:ext>
            </a:extLst>
          </p:cNvPr>
          <p:cNvSpPr/>
          <p:nvPr/>
        </p:nvSpPr>
        <p:spPr>
          <a:xfrm>
            <a:off x="5741134" y="259870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1BA939-2AF4-F6EB-5326-34A4192CD725}"/>
              </a:ext>
            </a:extLst>
          </p:cNvPr>
          <p:cNvSpPr/>
          <p:nvPr/>
        </p:nvSpPr>
        <p:spPr>
          <a:xfrm>
            <a:off x="5741134" y="277831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Impacted Stakeholders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90137-84A4-580B-4FDE-AB6C72B45241}"/>
              </a:ext>
            </a:extLst>
          </p:cNvPr>
          <p:cNvSpPr/>
          <p:nvPr/>
        </p:nvSpPr>
        <p:spPr>
          <a:xfrm>
            <a:off x="5617032" y="372537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5BED26-6AAA-B38A-63FA-F67C29035F0B}"/>
              </a:ext>
            </a:extLst>
          </p:cNvPr>
          <p:cNvSpPr/>
          <p:nvPr/>
        </p:nvSpPr>
        <p:spPr>
          <a:xfrm>
            <a:off x="5741134" y="383423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Monthly</a:t>
            </a:r>
            <a:endParaRPr lang="en-US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DABE5F-9CFB-B911-B059-8E32E29D4726}"/>
              </a:ext>
            </a:extLst>
          </p:cNvPr>
          <p:cNvSpPr/>
          <p:nvPr/>
        </p:nvSpPr>
        <p:spPr>
          <a:xfrm>
            <a:off x="5741134" y="401384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Monitoring</a:t>
            </a:r>
          </a:p>
        </p:txBody>
      </p:sp>
      <p:sp>
        <p:nvSpPr>
          <p:cNvPr id="22" name="Google Shape;216;p10">
            <a:extLst>
              <a:ext uri="{FF2B5EF4-FFF2-40B4-BE49-F238E27FC236}">
                <a16:creationId xmlns:a16="http://schemas.microsoft.com/office/drawing/2014/main" id="{120EE7BD-F0FC-4919-B0AB-B731785274F5}"/>
              </a:ext>
            </a:extLst>
          </p:cNvPr>
          <p:cNvSpPr txBox="1"/>
          <p:nvPr/>
        </p:nvSpPr>
        <p:spPr>
          <a:xfrm>
            <a:off x="1290210" y="1403867"/>
            <a:ext cx="3705900" cy="298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SELECT</a:t>
            </a:r>
            <a:r>
              <a:rPr lang="en-US" sz="1100" dirty="0">
                <a:solidFill>
                  <a:schemeClr val="dk1"/>
                </a:solidFill>
              </a:rPr>
              <a:t> CUSTOMER.CUSTOMER_NAME,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TO_CHAR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ROUND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SUM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CASE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b="1" dirty="0">
                <a:solidFill>
                  <a:schemeClr val="dk1"/>
                </a:solidFill>
              </a:rPr>
              <a:t>WHEN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b="1" dirty="0">
                <a:solidFill>
                  <a:schemeClr val="dk1"/>
                </a:solidFill>
              </a:rPr>
              <a:t>CASES</a:t>
            </a:r>
            <a:r>
              <a:rPr lang="en-US" sz="1100" dirty="0">
                <a:solidFill>
                  <a:schemeClr val="dk1"/>
                </a:solidFill>
              </a:rPr>
              <a:t>.CASE_STATUS='SUCCESS' </a:t>
            </a:r>
            <a:r>
              <a:rPr lang="en-US" sz="1100" b="1" dirty="0">
                <a:solidFill>
                  <a:schemeClr val="dk1"/>
                </a:solidFill>
              </a:rPr>
              <a:t>THEN</a:t>
            </a:r>
            <a:r>
              <a:rPr lang="en-US" sz="1100" dirty="0">
                <a:solidFill>
                  <a:schemeClr val="dk1"/>
                </a:solidFill>
              </a:rPr>
              <a:t> 1 </a:t>
            </a:r>
            <a:r>
              <a:rPr lang="en-US" sz="1100" b="1" dirty="0">
                <a:solidFill>
                  <a:schemeClr val="dk1"/>
                </a:solidFill>
              </a:rPr>
              <a:t>ELSE</a:t>
            </a:r>
            <a:r>
              <a:rPr lang="en-US" sz="1100" dirty="0">
                <a:solidFill>
                  <a:schemeClr val="dk1"/>
                </a:solidFill>
              </a:rPr>
              <a:t> 0 </a:t>
            </a:r>
            <a:r>
              <a:rPr lang="en-US" sz="1100" b="1" dirty="0">
                <a:solidFill>
                  <a:schemeClr val="dk1"/>
                </a:solidFill>
              </a:rPr>
              <a:t>END</a:t>
            </a:r>
            <a:r>
              <a:rPr lang="en-US" sz="1100" dirty="0">
                <a:solidFill>
                  <a:schemeClr val="dk1"/>
                </a:solidFill>
              </a:rPr>
              <a:t>)/</a:t>
            </a:r>
            <a:r>
              <a:rPr lang="en-US" sz="1100" b="1" dirty="0">
                <a:solidFill>
                  <a:schemeClr val="dk1"/>
                </a:solidFill>
              </a:rPr>
              <a:t>COUNT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CASES</a:t>
            </a:r>
            <a:r>
              <a:rPr lang="en-US" sz="1100" dirty="0">
                <a:solidFill>
                  <a:schemeClr val="dk1"/>
                </a:solidFill>
              </a:rPr>
              <a:t>.CASE_ID)*100,2))||'%'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AS</a:t>
            </a:r>
            <a:r>
              <a:rPr lang="en-US" sz="1100" dirty="0">
                <a:solidFill>
                  <a:schemeClr val="dk1"/>
                </a:solidFill>
              </a:rPr>
              <a:t> CONVERSION_RATE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FROM</a:t>
            </a:r>
            <a:r>
              <a:rPr lang="en-US" sz="1100" dirty="0">
                <a:solidFill>
                  <a:schemeClr val="dk1"/>
                </a:solidFill>
              </a:rPr>
              <a:t> CASES</a:t>
            </a:r>
            <a:br>
              <a:rPr lang="en-US" sz="1100" dirty="0">
                <a:solidFill>
                  <a:schemeClr val="dk1"/>
                </a:solidFill>
              </a:rPr>
            </a:b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CUSTOMER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CASES.CUSTOMER_ID=CUSTOMER.CUSTOMER_ID</a:t>
            </a:r>
            <a:br>
              <a:rPr lang="en-US" sz="1100" dirty="0">
                <a:solidFill>
                  <a:schemeClr val="dk1"/>
                </a:solidFill>
              </a:rPr>
            </a:b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GROUP BY</a:t>
            </a:r>
            <a:r>
              <a:rPr lang="en-US" sz="1100" dirty="0">
                <a:solidFill>
                  <a:schemeClr val="dk1"/>
                </a:solidFill>
              </a:rPr>
              <a:t> CUSTOMER.CUSTOMER_NAME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ORDER BY</a:t>
            </a:r>
            <a:r>
              <a:rPr lang="en-US" sz="1100" dirty="0">
                <a:solidFill>
                  <a:schemeClr val="dk1"/>
                </a:solidFill>
              </a:rPr>
              <a:t> CONVERSION_RATE </a:t>
            </a:r>
            <a:r>
              <a:rPr lang="en-US" sz="1100" b="1" dirty="0">
                <a:solidFill>
                  <a:schemeClr val="dk1"/>
                </a:solidFill>
              </a:rPr>
              <a:t>DESC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23" name="Google Shape;218;p10">
            <a:extLst>
              <a:ext uri="{FF2B5EF4-FFF2-40B4-BE49-F238E27FC236}">
                <a16:creationId xmlns:a16="http://schemas.microsoft.com/office/drawing/2014/main" id="{18E65E24-4A68-45B0-A47A-17FFD7A4B50A}"/>
              </a:ext>
            </a:extLst>
          </p:cNvPr>
          <p:cNvSpPr txBox="1"/>
          <p:nvPr/>
        </p:nvSpPr>
        <p:spPr>
          <a:xfrm>
            <a:off x="7230985" y="2817708"/>
            <a:ext cx="3403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Customer Sales Executive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FADE3-1A11-4E42-B8DD-1D498DE322E3}"/>
              </a:ext>
            </a:extLst>
          </p:cNvPr>
          <p:cNvSpPr txBox="1"/>
          <p:nvPr/>
        </p:nvSpPr>
        <p:spPr>
          <a:xfrm>
            <a:off x="7238872" y="3960919"/>
            <a:ext cx="3388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Monthly - After the new cases have been logged for the next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22E4A-EC18-4DA4-AF11-9A162B5218DF}"/>
              </a:ext>
            </a:extLst>
          </p:cNvPr>
          <p:cNvSpPr txBox="1"/>
          <p:nvPr/>
        </p:nvSpPr>
        <p:spPr>
          <a:xfrm>
            <a:off x="7215066" y="1416984"/>
            <a:ext cx="3648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To analyze the likelihood of a customer conversion would help FFC allocate business resources better. Historical conversion rates provides insight to this data.</a:t>
            </a:r>
          </a:p>
        </p:txBody>
      </p:sp>
      <p:sp>
        <p:nvSpPr>
          <p:cNvPr id="38" name="Triangle 31">
            <a:extLst>
              <a:ext uri="{FF2B5EF4-FFF2-40B4-BE49-F238E27FC236}">
                <a16:creationId xmlns:a16="http://schemas.microsoft.com/office/drawing/2014/main" id="{10C32A7F-81FB-8A59-20B3-2C6F0A02BE73}"/>
              </a:ext>
            </a:extLst>
          </p:cNvPr>
          <p:cNvSpPr/>
          <p:nvPr/>
        </p:nvSpPr>
        <p:spPr>
          <a:xfrm rot="10800000">
            <a:off x="3431014" y="4967972"/>
            <a:ext cx="3958376" cy="252952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893012-E687-A7AD-C8A6-39A8B7906D1C}"/>
              </a:ext>
            </a:extLst>
          </p:cNvPr>
          <p:cNvSpPr/>
          <p:nvPr/>
        </p:nvSpPr>
        <p:spPr>
          <a:xfrm>
            <a:off x="866192" y="5304420"/>
            <a:ext cx="10221685" cy="1388568"/>
          </a:xfrm>
          <a:prstGeom prst="rect">
            <a:avLst/>
          </a:prstGeom>
          <a:solidFill>
            <a:srgbClr val="F2F0E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438703-D4FC-2F3F-92A4-17C44B50F1D3}"/>
              </a:ext>
            </a:extLst>
          </p:cNvPr>
          <p:cNvSpPr/>
          <p:nvPr/>
        </p:nvSpPr>
        <p:spPr>
          <a:xfrm>
            <a:off x="1026069" y="5555330"/>
            <a:ext cx="6651678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CFFEFF-B4EB-8731-A214-055AC8797005}"/>
              </a:ext>
            </a:extLst>
          </p:cNvPr>
          <p:cNvSpPr/>
          <p:nvPr/>
        </p:nvSpPr>
        <p:spPr>
          <a:xfrm>
            <a:off x="1087041" y="5662335"/>
            <a:ext cx="6385084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6772EC-F4B7-B0BB-E9D3-0EB498FA4622}"/>
              </a:ext>
            </a:extLst>
          </p:cNvPr>
          <p:cNvSpPr txBox="1"/>
          <p:nvPr/>
        </p:nvSpPr>
        <p:spPr>
          <a:xfrm>
            <a:off x="1062041" y="5689682"/>
            <a:ext cx="6327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report lists down conversion rate per customer. For instance, output indicates 50% of the times GUCCI cases being converted. FFC can further segment these customers to industry to target related customers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3A8002-782F-31DA-F875-ACF3AF1721E1}"/>
              </a:ext>
            </a:extLst>
          </p:cNvPr>
          <p:cNvSpPr/>
          <p:nvPr/>
        </p:nvSpPr>
        <p:spPr>
          <a:xfrm>
            <a:off x="859972" y="5276793"/>
            <a:ext cx="1349830" cy="413657"/>
          </a:xfrm>
          <a:prstGeom prst="rect">
            <a:avLst/>
          </a:prstGeom>
          <a:solidFill>
            <a:srgbClr val="65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44" name="Triangle 30">
            <a:extLst>
              <a:ext uri="{FF2B5EF4-FFF2-40B4-BE49-F238E27FC236}">
                <a16:creationId xmlns:a16="http://schemas.microsoft.com/office/drawing/2014/main" id="{FB7A09C7-7A57-50CF-3903-957828B92FEA}"/>
              </a:ext>
            </a:extLst>
          </p:cNvPr>
          <p:cNvSpPr/>
          <p:nvPr/>
        </p:nvSpPr>
        <p:spPr>
          <a:xfrm rot="5400000">
            <a:off x="7390036" y="5883021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76AEA-A344-AEFE-5C67-D776A749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890" y="5376978"/>
            <a:ext cx="2977849" cy="1202237"/>
          </a:xfrm>
          <a:prstGeom prst="rect">
            <a:avLst/>
          </a:prstGeom>
          <a:ln>
            <a:solidFill>
              <a:srgbClr val="635C60"/>
            </a:solidFill>
          </a:ln>
        </p:spPr>
      </p:pic>
    </p:spTree>
    <p:extLst>
      <p:ext uri="{BB962C8B-B14F-4D97-AF65-F5344CB8AC3E}">
        <p14:creationId xmlns:p14="http://schemas.microsoft.com/office/powerpoint/2010/main" val="394100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48" y="-185074"/>
            <a:ext cx="10515600" cy="1325563"/>
          </a:xfrm>
        </p:spPr>
        <p:txBody>
          <a:bodyPr/>
          <a:lstStyle/>
          <a:p>
            <a:r>
              <a:rPr lang="en-US" dirty="0"/>
              <a:t>Queries – 4/5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719E2-A206-34B4-9E9D-05BD413FA7C8}"/>
              </a:ext>
            </a:extLst>
          </p:cNvPr>
          <p:cNvSpPr/>
          <p:nvPr/>
        </p:nvSpPr>
        <p:spPr>
          <a:xfrm>
            <a:off x="1138207" y="1263779"/>
            <a:ext cx="4261757" cy="3570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ADF69-E49F-D9AD-9514-1A586D54A63E}"/>
              </a:ext>
            </a:extLst>
          </p:cNvPr>
          <p:cNvSpPr/>
          <p:nvPr/>
        </p:nvSpPr>
        <p:spPr>
          <a:xfrm>
            <a:off x="1062005" y="958977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99F2E-5D28-7071-4D0B-BEBA5C12C5ED}"/>
              </a:ext>
            </a:extLst>
          </p:cNvPr>
          <p:cNvSpPr/>
          <p:nvPr/>
        </p:nvSpPr>
        <p:spPr>
          <a:xfrm>
            <a:off x="1268835" y="1424803"/>
            <a:ext cx="4012292" cy="332014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SELECT</a:t>
            </a:r>
            <a:r>
              <a:rPr lang="en-US" sz="1100" dirty="0">
                <a:solidFill>
                  <a:schemeClr val="tx1"/>
                </a:solidFill>
              </a:rPr>
              <a:t> VESSEL.PORT_OF_LOADING,SUM(PACKING_LIST.CARGO_VOLUME) AS TOTAL_VOLUME_IN_CBM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FROM </a:t>
            </a:r>
            <a:r>
              <a:rPr lang="en-US" sz="1100" dirty="0">
                <a:solidFill>
                  <a:schemeClr val="tx1"/>
                </a:solidFill>
              </a:rPr>
              <a:t>PACKING_LIST 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b="1" dirty="0">
                <a:solidFill>
                  <a:schemeClr val="tx1"/>
                </a:solidFill>
              </a:rPr>
              <a:t>INNER JOIN </a:t>
            </a:r>
            <a:r>
              <a:rPr lang="en-US" sz="1100" dirty="0">
                <a:solidFill>
                  <a:schemeClr val="tx1"/>
                </a:solidFill>
              </a:rPr>
              <a:t>CONSIGNMENT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CONSIGNMENT.CONSIGNMENT_ID=PACKING_LIST.CONSIGNMENT_ID </a:t>
            </a: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b="1" dirty="0">
                <a:solidFill>
                  <a:schemeClr val="tx1"/>
                </a:solidFill>
              </a:rPr>
              <a:t>INNER JOIN </a:t>
            </a:r>
            <a:r>
              <a:rPr lang="en-US" sz="1100" dirty="0">
                <a:solidFill>
                  <a:schemeClr val="tx1"/>
                </a:solidFill>
              </a:rPr>
              <a:t>VESSEL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ON</a:t>
            </a:r>
            <a:r>
              <a:rPr lang="en-US" sz="1100" dirty="0">
                <a:solidFill>
                  <a:schemeClr val="tx1"/>
                </a:solidFill>
              </a:rPr>
              <a:t> VESSEL.VESSEL_ID=CONSIGNMENT.VESSEL_ID 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GROUP BY</a:t>
            </a:r>
            <a:r>
              <a:rPr lang="en-US" sz="1100" dirty="0">
                <a:solidFill>
                  <a:schemeClr val="tx1"/>
                </a:solidFill>
              </a:rPr>
              <a:t> VESSEL.PORT_OF_LOADING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ORDER BY</a:t>
            </a:r>
            <a:r>
              <a:rPr lang="en-US" sz="1100" dirty="0">
                <a:solidFill>
                  <a:schemeClr val="tx1"/>
                </a:solidFill>
              </a:rPr>
              <a:t> TOTAL_VOLUME_IN_CBM DESC;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1677A-D69C-0E20-5C52-456EB5A5FF27}"/>
              </a:ext>
            </a:extLst>
          </p:cNvPr>
          <p:cNvCxnSpPr/>
          <p:nvPr/>
        </p:nvCxnSpPr>
        <p:spPr>
          <a:xfrm>
            <a:off x="5612235" y="1166063"/>
            <a:ext cx="0" cy="3780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89703-C61C-E0A5-6D7A-871E4F7E93FD}"/>
              </a:ext>
            </a:extLst>
          </p:cNvPr>
          <p:cNvSpPr/>
          <p:nvPr/>
        </p:nvSpPr>
        <p:spPr>
          <a:xfrm>
            <a:off x="5819065" y="126377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4A52FA-F11B-7AB9-92C8-B6D5DE9FCDB7}"/>
              </a:ext>
            </a:extLst>
          </p:cNvPr>
          <p:cNvSpPr/>
          <p:nvPr/>
        </p:nvSpPr>
        <p:spPr>
          <a:xfrm>
            <a:off x="5943167" y="137263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BE2C0-DAA0-8C30-9079-C25F967C2BE4}"/>
              </a:ext>
            </a:extLst>
          </p:cNvPr>
          <p:cNvSpPr/>
          <p:nvPr/>
        </p:nvSpPr>
        <p:spPr>
          <a:xfrm>
            <a:off x="5943167" y="155224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Problem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B7A4E-E102-F943-8ACD-A8F8C96F1DAF}"/>
              </a:ext>
            </a:extLst>
          </p:cNvPr>
          <p:cNvSpPr/>
          <p:nvPr/>
        </p:nvSpPr>
        <p:spPr>
          <a:xfrm>
            <a:off x="5819065" y="252107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314C80-3C5F-3314-A35F-CE9AB4868B40}"/>
              </a:ext>
            </a:extLst>
          </p:cNvPr>
          <p:cNvSpPr/>
          <p:nvPr/>
        </p:nvSpPr>
        <p:spPr>
          <a:xfrm>
            <a:off x="5943167" y="262993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1BA939-2AF4-F6EB-5326-34A4192CD725}"/>
              </a:ext>
            </a:extLst>
          </p:cNvPr>
          <p:cNvSpPr/>
          <p:nvPr/>
        </p:nvSpPr>
        <p:spPr>
          <a:xfrm>
            <a:off x="5943167" y="280954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Impacted Stakeholders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90137-84A4-580B-4FDE-AB6C72B45241}"/>
              </a:ext>
            </a:extLst>
          </p:cNvPr>
          <p:cNvSpPr/>
          <p:nvPr/>
        </p:nvSpPr>
        <p:spPr>
          <a:xfrm>
            <a:off x="5819065" y="375660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5BED26-6AAA-B38A-63FA-F67C29035F0B}"/>
              </a:ext>
            </a:extLst>
          </p:cNvPr>
          <p:cNvSpPr/>
          <p:nvPr/>
        </p:nvSpPr>
        <p:spPr>
          <a:xfrm>
            <a:off x="5943167" y="386546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DABE5F-9CFB-B911-B059-8E32E29D4726}"/>
              </a:ext>
            </a:extLst>
          </p:cNvPr>
          <p:cNvSpPr/>
          <p:nvPr/>
        </p:nvSpPr>
        <p:spPr>
          <a:xfrm>
            <a:off x="5943167" y="404507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Monitoring</a:t>
            </a:r>
          </a:p>
        </p:txBody>
      </p:sp>
      <p:sp>
        <p:nvSpPr>
          <p:cNvPr id="23" name="Google Shape;240;g125bb236e0a_0_5">
            <a:extLst>
              <a:ext uri="{FF2B5EF4-FFF2-40B4-BE49-F238E27FC236}">
                <a16:creationId xmlns:a16="http://schemas.microsoft.com/office/drawing/2014/main" id="{B5C43764-6950-40C1-B934-99FDE86A2C7A}"/>
              </a:ext>
            </a:extLst>
          </p:cNvPr>
          <p:cNvSpPr txBox="1"/>
          <p:nvPr/>
        </p:nvSpPr>
        <p:spPr>
          <a:xfrm>
            <a:off x="7479168" y="2816088"/>
            <a:ext cx="3552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Customer Operations Executive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1;g125bb236e0a_0_5">
            <a:extLst>
              <a:ext uri="{FF2B5EF4-FFF2-40B4-BE49-F238E27FC236}">
                <a16:creationId xmlns:a16="http://schemas.microsoft.com/office/drawing/2014/main" id="{F654671B-1A7A-4634-881E-7825E1A4E919}"/>
              </a:ext>
            </a:extLst>
          </p:cNvPr>
          <p:cNvSpPr txBox="1"/>
          <p:nvPr/>
        </p:nvSpPr>
        <p:spPr>
          <a:xfrm>
            <a:off x="7479168" y="4045088"/>
            <a:ext cx="3552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Monthly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0E92B-1DEC-4BAE-BC6A-510A743FDBE7}"/>
              </a:ext>
            </a:extLst>
          </p:cNvPr>
          <p:cNvSpPr txBox="1"/>
          <p:nvPr/>
        </p:nvSpPr>
        <p:spPr>
          <a:xfrm>
            <a:off x="7395763" y="1585102"/>
            <a:ext cx="376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Capacity and Connectivity of ports play an important   role in referring customers to the shipping 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967A5-3DAB-AA5F-9234-D8EFFD5B1B05}"/>
              </a:ext>
            </a:extLst>
          </p:cNvPr>
          <p:cNvSpPr/>
          <p:nvPr/>
        </p:nvSpPr>
        <p:spPr>
          <a:xfrm>
            <a:off x="1138206" y="5326965"/>
            <a:ext cx="10221685" cy="1388568"/>
          </a:xfrm>
          <a:prstGeom prst="rect">
            <a:avLst/>
          </a:prstGeom>
          <a:solidFill>
            <a:srgbClr val="F2F0E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ABEAB5-78AA-5BA1-815C-A385DAFAE33E}"/>
              </a:ext>
            </a:extLst>
          </p:cNvPr>
          <p:cNvSpPr/>
          <p:nvPr/>
        </p:nvSpPr>
        <p:spPr>
          <a:xfrm>
            <a:off x="1290611" y="5590547"/>
            <a:ext cx="6651678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AF0054-F65D-A579-0CD6-6097D6946C40}"/>
              </a:ext>
            </a:extLst>
          </p:cNvPr>
          <p:cNvSpPr/>
          <p:nvPr/>
        </p:nvSpPr>
        <p:spPr>
          <a:xfrm>
            <a:off x="1414713" y="5677632"/>
            <a:ext cx="6385084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26432-60D0-34A7-D324-44BD22E1F98E}"/>
              </a:ext>
            </a:extLst>
          </p:cNvPr>
          <p:cNvSpPr txBox="1"/>
          <p:nvPr/>
        </p:nvSpPr>
        <p:spPr>
          <a:xfrm>
            <a:off x="1447461" y="5784166"/>
            <a:ext cx="6327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query returns the volume of cargo shipped from each port of loading; The volume offered by each port can be matched to customer requirement by the customer operations executive.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B33B4E-81F6-C145-37F6-96DDEA6159EE}"/>
              </a:ext>
            </a:extLst>
          </p:cNvPr>
          <p:cNvSpPr/>
          <p:nvPr/>
        </p:nvSpPr>
        <p:spPr>
          <a:xfrm>
            <a:off x="1214409" y="5383718"/>
            <a:ext cx="1349830" cy="413657"/>
          </a:xfrm>
          <a:prstGeom prst="rect">
            <a:avLst/>
          </a:prstGeom>
          <a:solidFill>
            <a:srgbClr val="65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30" name="Triangle 30">
            <a:extLst>
              <a:ext uri="{FF2B5EF4-FFF2-40B4-BE49-F238E27FC236}">
                <a16:creationId xmlns:a16="http://schemas.microsoft.com/office/drawing/2014/main" id="{615529E3-C1F7-37FF-D087-A446CDE61D4B}"/>
              </a:ext>
            </a:extLst>
          </p:cNvPr>
          <p:cNvSpPr/>
          <p:nvPr/>
        </p:nvSpPr>
        <p:spPr>
          <a:xfrm rot="5400000">
            <a:off x="7682087" y="5907760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riangle 31">
            <a:extLst>
              <a:ext uri="{FF2B5EF4-FFF2-40B4-BE49-F238E27FC236}">
                <a16:creationId xmlns:a16="http://schemas.microsoft.com/office/drawing/2014/main" id="{1BD36B3F-B947-5831-EB02-927C0F684AD0}"/>
              </a:ext>
            </a:extLst>
          </p:cNvPr>
          <p:cNvSpPr/>
          <p:nvPr/>
        </p:nvSpPr>
        <p:spPr>
          <a:xfrm rot="10800000">
            <a:off x="3633047" y="4975474"/>
            <a:ext cx="3958376" cy="252952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345A609-FB01-2671-B556-ADD72EDA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298" y="5418444"/>
            <a:ext cx="2906624" cy="1222840"/>
          </a:xfrm>
          <a:prstGeom prst="rect">
            <a:avLst/>
          </a:prstGeom>
          <a:ln>
            <a:solidFill>
              <a:srgbClr val="635C60"/>
            </a:solidFill>
          </a:ln>
        </p:spPr>
      </p:pic>
    </p:spTree>
    <p:extLst>
      <p:ext uri="{BB962C8B-B14F-4D97-AF65-F5344CB8AC3E}">
        <p14:creationId xmlns:p14="http://schemas.microsoft.com/office/powerpoint/2010/main" val="429417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12" y="-42267"/>
            <a:ext cx="10515600" cy="1325563"/>
          </a:xfrm>
        </p:spPr>
        <p:txBody>
          <a:bodyPr/>
          <a:lstStyle/>
          <a:p>
            <a:r>
              <a:rPr lang="en-US" dirty="0"/>
              <a:t>Queries – 5/5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719E2-A206-34B4-9E9D-05BD413FA7C8}"/>
              </a:ext>
            </a:extLst>
          </p:cNvPr>
          <p:cNvSpPr/>
          <p:nvPr/>
        </p:nvSpPr>
        <p:spPr>
          <a:xfrm>
            <a:off x="1208316" y="1375490"/>
            <a:ext cx="4261757" cy="3570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ADF69-E49F-D9AD-9514-1A586D54A63E}"/>
              </a:ext>
            </a:extLst>
          </p:cNvPr>
          <p:cNvSpPr/>
          <p:nvPr/>
        </p:nvSpPr>
        <p:spPr>
          <a:xfrm>
            <a:off x="1132114" y="1070688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99F2E-5D28-7071-4D0B-BEBA5C12C5ED}"/>
              </a:ext>
            </a:extLst>
          </p:cNvPr>
          <p:cNvSpPr/>
          <p:nvPr/>
        </p:nvSpPr>
        <p:spPr>
          <a:xfrm>
            <a:off x="1338944" y="1527888"/>
            <a:ext cx="4034511" cy="332014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SELECT</a:t>
            </a:r>
            <a:r>
              <a:rPr lang="en-US" sz="1100" dirty="0">
                <a:solidFill>
                  <a:schemeClr val="dk1"/>
                </a:solidFill>
              </a:rPr>
              <a:t> VESSEL.PORT_OF_DISCHARGE,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SUM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CASE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b="1" dirty="0">
                <a:solidFill>
                  <a:schemeClr val="dk1"/>
                </a:solidFill>
              </a:rPr>
              <a:t>WHEN</a:t>
            </a:r>
            <a:r>
              <a:rPr lang="en-US" sz="1100" dirty="0">
                <a:solidFill>
                  <a:schemeClr val="dk1"/>
                </a:solidFill>
              </a:rPr>
              <a:t> CONTAINER.CONTAINER_TYPE='20FT' </a:t>
            </a:r>
            <a:r>
              <a:rPr lang="en-US" sz="1100" b="1" dirty="0">
                <a:solidFill>
                  <a:schemeClr val="dk1"/>
                </a:solidFill>
              </a:rPr>
              <a:t>THEN</a:t>
            </a:r>
            <a:r>
              <a:rPr lang="en-US" sz="1100" dirty="0">
                <a:solidFill>
                  <a:schemeClr val="dk1"/>
                </a:solidFill>
              </a:rPr>
              <a:t> 1 </a:t>
            </a:r>
            <a:r>
              <a:rPr lang="en-US" sz="1100" b="1" dirty="0">
                <a:solidFill>
                  <a:schemeClr val="dk1"/>
                </a:solidFill>
              </a:rPr>
              <a:t>ELSE</a:t>
            </a:r>
            <a:r>
              <a:rPr lang="en-US" sz="1100" dirty="0">
                <a:solidFill>
                  <a:schemeClr val="dk1"/>
                </a:solidFill>
              </a:rPr>
              <a:t> 0 </a:t>
            </a:r>
            <a:r>
              <a:rPr lang="en-US" sz="1100" b="1" dirty="0">
                <a:solidFill>
                  <a:schemeClr val="dk1"/>
                </a:solidFill>
              </a:rPr>
              <a:t>END</a:t>
            </a:r>
            <a:r>
              <a:rPr lang="en-US" sz="1100" dirty="0">
                <a:solidFill>
                  <a:schemeClr val="dk1"/>
                </a:solidFill>
              </a:rPr>
              <a:t>) NO_OF_20FT_CONTAINERS ,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SUM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CASE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b="1" dirty="0">
                <a:solidFill>
                  <a:schemeClr val="dk1"/>
                </a:solidFill>
              </a:rPr>
              <a:t>WHEN</a:t>
            </a:r>
            <a:r>
              <a:rPr lang="en-US" sz="1100" dirty="0">
                <a:solidFill>
                  <a:schemeClr val="dk1"/>
                </a:solidFill>
              </a:rPr>
              <a:t> CONTAINER.CONTAINER_TYPE='40FT' </a:t>
            </a:r>
            <a:r>
              <a:rPr lang="en-US" sz="1100" b="1" dirty="0">
                <a:solidFill>
                  <a:schemeClr val="dk1"/>
                </a:solidFill>
              </a:rPr>
              <a:t>THEN</a:t>
            </a:r>
            <a:r>
              <a:rPr lang="en-US" sz="1100" dirty="0">
                <a:solidFill>
                  <a:schemeClr val="dk1"/>
                </a:solidFill>
              </a:rPr>
              <a:t> 1 </a:t>
            </a:r>
            <a:r>
              <a:rPr lang="en-US" sz="1100" b="1" dirty="0">
                <a:solidFill>
                  <a:schemeClr val="dk1"/>
                </a:solidFill>
              </a:rPr>
              <a:t>ELSE</a:t>
            </a:r>
            <a:r>
              <a:rPr lang="en-US" sz="1100" dirty="0">
                <a:solidFill>
                  <a:schemeClr val="dk1"/>
                </a:solidFill>
              </a:rPr>
              <a:t> 0 </a:t>
            </a:r>
            <a:r>
              <a:rPr lang="en-US" sz="1100" b="1" dirty="0">
                <a:solidFill>
                  <a:schemeClr val="dk1"/>
                </a:solidFill>
              </a:rPr>
              <a:t>END</a:t>
            </a:r>
            <a:r>
              <a:rPr lang="en-US" sz="1100" dirty="0">
                <a:solidFill>
                  <a:schemeClr val="dk1"/>
                </a:solidFill>
              </a:rPr>
              <a:t>)  NO_OF_40FT_CONTAINERS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FROM</a:t>
            </a:r>
            <a:r>
              <a:rPr lang="en-US" sz="1100" dirty="0">
                <a:solidFill>
                  <a:schemeClr val="dk1"/>
                </a:solidFill>
              </a:rPr>
              <a:t> VESSEL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CONTAINER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CONTAINER.VESSEL_ID = VESSEL.VESSEL_ID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GROUP BY</a:t>
            </a:r>
            <a:r>
              <a:rPr lang="en-US" sz="1100" dirty="0">
                <a:solidFill>
                  <a:schemeClr val="dk1"/>
                </a:solidFill>
              </a:rPr>
              <a:t> VESSEL.PORT_OF_DISCHARGE;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1677A-D69C-0E20-5C52-456EB5A5FF27}"/>
              </a:ext>
            </a:extLst>
          </p:cNvPr>
          <p:cNvCxnSpPr/>
          <p:nvPr/>
        </p:nvCxnSpPr>
        <p:spPr>
          <a:xfrm>
            <a:off x="5682344" y="1277774"/>
            <a:ext cx="0" cy="3780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89703-C61C-E0A5-6D7A-871E4F7E93FD}"/>
              </a:ext>
            </a:extLst>
          </p:cNvPr>
          <p:cNvSpPr/>
          <p:nvPr/>
        </p:nvSpPr>
        <p:spPr>
          <a:xfrm>
            <a:off x="5889174" y="1375488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4A52FA-F11B-7AB9-92C8-B6D5DE9FCDB7}"/>
              </a:ext>
            </a:extLst>
          </p:cNvPr>
          <p:cNvSpPr/>
          <p:nvPr/>
        </p:nvSpPr>
        <p:spPr>
          <a:xfrm>
            <a:off x="6013276" y="1484345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BE2C0-DAA0-8C30-9079-C25F967C2BE4}"/>
              </a:ext>
            </a:extLst>
          </p:cNvPr>
          <p:cNvSpPr/>
          <p:nvPr/>
        </p:nvSpPr>
        <p:spPr>
          <a:xfrm>
            <a:off x="6013276" y="1663960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Problem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B7A4E-E102-F943-8ACD-A8F8C96F1DAF}"/>
              </a:ext>
            </a:extLst>
          </p:cNvPr>
          <p:cNvSpPr/>
          <p:nvPr/>
        </p:nvSpPr>
        <p:spPr>
          <a:xfrm>
            <a:off x="5889174" y="2632788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314C80-3C5F-3314-A35F-CE9AB4868B40}"/>
              </a:ext>
            </a:extLst>
          </p:cNvPr>
          <p:cNvSpPr/>
          <p:nvPr/>
        </p:nvSpPr>
        <p:spPr>
          <a:xfrm>
            <a:off x="6013276" y="2741645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1BA939-2AF4-F6EB-5326-34A4192CD725}"/>
              </a:ext>
            </a:extLst>
          </p:cNvPr>
          <p:cNvSpPr/>
          <p:nvPr/>
        </p:nvSpPr>
        <p:spPr>
          <a:xfrm>
            <a:off x="6013276" y="2921260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Impacted Stakeholders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90137-84A4-580B-4FDE-AB6C72B45241}"/>
              </a:ext>
            </a:extLst>
          </p:cNvPr>
          <p:cNvSpPr/>
          <p:nvPr/>
        </p:nvSpPr>
        <p:spPr>
          <a:xfrm>
            <a:off x="5889174" y="3868318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5BED26-6AAA-B38A-63FA-F67C29035F0B}"/>
              </a:ext>
            </a:extLst>
          </p:cNvPr>
          <p:cNvSpPr/>
          <p:nvPr/>
        </p:nvSpPr>
        <p:spPr>
          <a:xfrm>
            <a:off x="6013276" y="3977175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DABE5F-9CFB-B911-B059-8E32E29D4726}"/>
              </a:ext>
            </a:extLst>
          </p:cNvPr>
          <p:cNvSpPr/>
          <p:nvPr/>
        </p:nvSpPr>
        <p:spPr>
          <a:xfrm>
            <a:off x="6013276" y="4156790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Monitoring</a:t>
            </a:r>
          </a:p>
        </p:txBody>
      </p:sp>
      <p:sp>
        <p:nvSpPr>
          <p:cNvPr id="22" name="Google Shape;263;g125bb236e0a_0_23">
            <a:extLst>
              <a:ext uri="{FF2B5EF4-FFF2-40B4-BE49-F238E27FC236}">
                <a16:creationId xmlns:a16="http://schemas.microsoft.com/office/drawing/2014/main" id="{9180CC4F-0C49-4FE6-86CF-89E729D555FB}"/>
              </a:ext>
            </a:extLst>
          </p:cNvPr>
          <p:cNvSpPr txBox="1"/>
          <p:nvPr/>
        </p:nvSpPr>
        <p:spPr>
          <a:xfrm>
            <a:off x="7510877" y="3890099"/>
            <a:ext cx="35829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Weekly - After every weekly feeder vessel has reached the destination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62;g125bb236e0a_0_23">
            <a:extLst>
              <a:ext uri="{FF2B5EF4-FFF2-40B4-BE49-F238E27FC236}">
                <a16:creationId xmlns:a16="http://schemas.microsoft.com/office/drawing/2014/main" id="{B2C4B0E5-C14E-4F4F-BF56-DCE74C8C1A72}"/>
              </a:ext>
            </a:extLst>
          </p:cNvPr>
          <p:cNvSpPr txBox="1"/>
          <p:nvPr/>
        </p:nvSpPr>
        <p:spPr>
          <a:xfrm>
            <a:off x="7526177" y="2943174"/>
            <a:ext cx="3567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Customer Operations Executive (COE)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195E1A-5B30-427D-9C65-8CD013B888BF}"/>
              </a:ext>
            </a:extLst>
          </p:cNvPr>
          <p:cNvSpPr txBox="1"/>
          <p:nvPr/>
        </p:nvSpPr>
        <p:spPr>
          <a:xfrm>
            <a:off x="7524087" y="1572066"/>
            <a:ext cx="3688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Competitive shipping rates impact customer retention. FFC can provide competitive rates, when they can match shipping capacity with customer needs better.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88505F-79C0-5984-9C9B-A68EC70F9299}"/>
              </a:ext>
            </a:extLst>
          </p:cNvPr>
          <p:cNvSpPr/>
          <p:nvPr/>
        </p:nvSpPr>
        <p:spPr>
          <a:xfrm>
            <a:off x="1208315" y="5391595"/>
            <a:ext cx="10221685" cy="1388568"/>
          </a:xfrm>
          <a:prstGeom prst="rect">
            <a:avLst/>
          </a:prstGeom>
          <a:solidFill>
            <a:srgbClr val="F2F0E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66C633-B469-DAE4-CF16-13EEBE3868C7}"/>
              </a:ext>
            </a:extLst>
          </p:cNvPr>
          <p:cNvSpPr/>
          <p:nvPr/>
        </p:nvSpPr>
        <p:spPr>
          <a:xfrm>
            <a:off x="1360720" y="5655177"/>
            <a:ext cx="6651678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F5E522-9E08-FCB1-CDB4-2CAF1AAD754F}"/>
              </a:ext>
            </a:extLst>
          </p:cNvPr>
          <p:cNvSpPr/>
          <p:nvPr/>
        </p:nvSpPr>
        <p:spPr>
          <a:xfrm>
            <a:off x="1484822" y="5742262"/>
            <a:ext cx="6385084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D7552-7F71-4097-4FDE-CC176906EF6D}"/>
              </a:ext>
            </a:extLst>
          </p:cNvPr>
          <p:cNvSpPr txBox="1"/>
          <p:nvPr/>
        </p:nvSpPr>
        <p:spPr>
          <a:xfrm>
            <a:off x="1477681" y="5817153"/>
            <a:ext cx="6327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report lists the number of containers that have reached / are available at each port of discharge (for each type). The analysis of supply and demand can help COEs to offer best freight rates to customers.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D92476-2A52-FAA8-3C52-16C7B969B703}"/>
              </a:ext>
            </a:extLst>
          </p:cNvPr>
          <p:cNvSpPr/>
          <p:nvPr/>
        </p:nvSpPr>
        <p:spPr>
          <a:xfrm>
            <a:off x="1284518" y="5448348"/>
            <a:ext cx="1349830" cy="413657"/>
          </a:xfrm>
          <a:prstGeom prst="rect">
            <a:avLst/>
          </a:prstGeom>
          <a:solidFill>
            <a:srgbClr val="65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36" name="Triangle 30">
            <a:extLst>
              <a:ext uri="{FF2B5EF4-FFF2-40B4-BE49-F238E27FC236}">
                <a16:creationId xmlns:a16="http://schemas.microsoft.com/office/drawing/2014/main" id="{3217C525-EC5E-C6BC-54E8-E08E75E6E52E}"/>
              </a:ext>
            </a:extLst>
          </p:cNvPr>
          <p:cNvSpPr/>
          <p:nvPr/>
        </p:nvSpPr>
        <p:spPr>
          <a:xfrm rot="5400000">
            <a:off x="7752196" y="5972390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1">
            <a:extLst>
              <a:ext uri="{FF2B5EF4-FFF2-40B4-BE49-F238E27FC236}">
                <a16:creationId xmlns:a16="http://schemas.microsoft.com/office/drawing/2014/main" id="{67503F6B-E074-13A0-7720-5C4F4EF0DC95}"/>
              </a:ext>
            </a:extLst>
          </p:cNvPr>
          <p:cNvSpPr/>
          <p:nvPr/>
        </p:nvSpPr>
        <p:spPr>
          <a:xfrm rot="10800000">
            <a:off x="3703156" y="5040104"/>
            <a:ext cx="3958376" cy="252952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80F83B2-D95A-225C-354E-8B415DA1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708" y="5482511"/>
            <a:ext cx="2860323" cy="1207655"/>
          </a:xfrm>
          <a:prstGeom prst="rect">
            <a:avLst/>
          </a:prstGeom>
          <a:ln>
            <a:solidFill>
              <a:srgbClr val="635C60"/>
            </a:solidFill>
          </a:ln>
        </p:spPr>
      </p:pic>
    </p:spTree>
    <p:extLst>
      <p:ext uri="{BB962C8B-B14F-4D97-AF65-F5344CB8AC3E}">
        <p14:creationId xmlns:p14="http://schemas.microsoft.com/office/powerpoint/2010/main" val="131938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C720A-D8D8-8CFE-6480-0AE061AB700B}"/>
              </a:ext>
            </a:extLst>
          </p:cNvPr>
          <p:cNvSpPr/>
          <p:nvPr/>
        </p:nvSpPr>
        <p:spPr>
          <a:xfrm>
            <a:off x="1132114" y="2865437"/>
            <a:ext cx="10341429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FA571F-FC13-7D4D-4A1D-7251693DE839}"/>
              </a:ext>
            </a:extLst>
          </p:cNvPr>
          <p:cNvSpPr/>
          <p:nvPr/>
        </p:nvSpPr>
        <p:spPr>
          <a:xfrm>
            <a:off x="1256216" y="2974294"/>
            <a:ext cx="10097584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82C"/>
                </a:solidFill>
              </a:rPr>
              <a:t>Container availability can have a major impact on ocean freight rates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5EEED5-DBA3-354A-A79C-3B98E6E21E6C}"/>
              </a:ext>
            </a:extLst>
          </p:cNvPr>
          <p:cNvSpPr/>
          <p:nvPr/>
        </p:nvSpPr>
        <p:spPr>
          <a:xfrm>
            <a:off x="1132114" y="1799545"/>
            <a:ext cx="10341429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89AF7C-C0F1-56FC-06EA-DC5F3ED8B1BD}"/>
              </a:ext>
            </a:extLst>
          </p:cNvPr>
          <p:cNvSpPr/>
          <p:nvPr/>
        </p:nvSpPr>
        <p:spPr>
          <a:xfrm>
            <a:off x="1256216" y="1908402"/>
            <a:ext cx="10097584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82C"/>
                </a:solidFill>
              </a:rPr>
              <a:t>FFC earns a more than 60% of their revenue from top 2 shipping lines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8C6978-BB2B-D80B-D9E7-BA09A26A95A4}"/>
              </a:ext>
            </a:extLst>
          </p:cNvPr>
          <p:cNvSpPr/>
          <p:nvPr/>
        </p:nvSpPr>
        <p:spPr>
          <a:xfrm>
            <a:off x="1132114" y="3931329"/>
            <a:ext cx="10341429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B0A97B-F1BF-BA66-140F-7492BD18003E}"/>
              </a:ext>
            </a:extLst>
          </p:cNvPr>
          <p:cNvSpPr/>
          <p:nvPr/>
        </p:nvSpPr>
        <p:spPr>
          <a:xfrm>
            <a:off x="1256216" y="4040186"/>
            <a:ext cx="10097584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82C"/>
                </a:solidFill>
              </a:rPr>
              <a:t>Ports where the volume of cargo shipped out is high should be the FFC’s priority while filing freight rate contracts with the shipping 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DF993C-F49B-2A4A-A04E-8B557EC9A167}"/>
              </a:ext>
            </a:extLst>
          </p:cNvPr>
          <p:cNvSpPr/>
          <p:nvPr/>
        </p:nvSpPr>
        <p:spPr>
          <a:xfrm>
            <a:off x="1132114" y="4997221"/>
            <a:ext cx="10341429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99F6CE-CFD9-4F0A-2045-D909DD988062}"/>
              </a:ext>
            </a:extLst>
          </p:cNvPr>
          <p:cNvSpPr/>
          <p:nvPr/>
        </p:nvSpPr>
        <p:spPr>
          <a:xfrm>
            <a:off x="1256216" y="5106078"/>
            <a:ext cx="10097584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82C"/>
                </a:solidFill>
              </a:rPr>
              <a:t>Customer conversion rate is an important metric that can help FFC to find ‘low-cost high revenue’ customers</a:t>
            </a:r>
          </a:p>
        </p:txBody>
      </p:sp>
    </p:spTree>
    <p:extLst>
      <p:ext uri="{BB962C8B-B14F-4D97-AF65-F5344CB8AC3E}">
        <p14:creationId xmlns:p14="http://schemas.microsoft.com/office/powerpoint/2010/main" val="107110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4015-19E3-3FB4-9AF9-7D5F90D9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05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4644-9512-10AB-9A1B-6F7C6DF4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Background &amp; Scope</a:t>
            </a:r>
          </a:p>
          <a:p>
            <a:r>
              <a:rPr lang="en-US" dirty="0"/>
              <a:t>Business Needs</a:t>
            </a:r>
          </a:p>
          <a:p>
            <a:r>
              <a:rPr lang="en-US" dirty="0"/>
              <a:t>Process &amp; Information Flow (As-Is &amp; To-Be)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Queries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8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20"/>
            <a:ext cx="10515600" cy="1325563"/>
          </a:xfrm>
        </p:spPr>
        <p:txBody>
          <a:bodyPr/>
          <a:lstStyle/>
          <a:p>
            <a:r>
              <a:rPr lang="en-US" dirty="0"/>
              <a:t>Business Background &amp; 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4ADCA-7BE7-2E15-D215-6D2BC3A0CB39}"/>
              </a:ext>
            </a:extLst>
          </p:cNvPr>
          <p:cNvSpPr/>
          <p:nvPr/>
        </p:nvSpPr>
        <p:spPr>
          <a:xfrm>
            <a:off x="1132114" y="2122714"/>
            <a:ext cx="3178629" cy="3831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44735-F646-02EE-0018-C1720CAB888A}"/>
              </a:ext>
            </a:extLst>
          </p:cNvPr>
          <p:cNvSpPr/>
          <p:nvPr/>
        </p:nvSpPr>
        <p:spPr>
          <a:xfrm>
            <a:off x="1055912" y="1817914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A5D36-D617-930D-FA81-E086ECF940D6}"/>
              </a:ext>
            </a:extLst>
          </p:cNvPr>
          <p:cNvSpPr/>
          <p:nvPr/>
        </p:nvSpPr>
        <p:spPr>
          <a:xfrm>
            <a:off x="4702630" y="2122714"/>
            <a:ext cx="3178629" cy="3831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AC639B-D6E8-D746-9B43-960579FF9A18}"/>
              </a:ext>
            </a:extLst>
          </p:cNvPr>
          <p:cNvSpPr/>
          <p:nvPr/>
        </p:nvSpPr>
        <p:spPr>
          <a:xfrm>
            <a:off x="4626428" y="1817914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 Stakeholders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4432A-FD28-016B-3516-C657B255ABE8}"/>
              </a:ext>
            </a:extLst>
          </p:cNvPr>
          <p:cNvSpPr/>
          <p:nvPr/>
        </p:nvSpPr>
        <p:spPr>
          <a:xfrm>
            <a:off x="8675916" y="2122714"/>
            <a:ext cx="3178629" cy="3831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BED955-CD2F-C6CC-4F3B-A9D11D85F162}"/>
              </a:ext>
            </a:extLst>
          </p:cNvPr>
          <p:cNvSpPr/>
          <p:nvPr/>
        </p:nvSpPr>
        <p:spPr>
          <a:xfrm>
            <a:off x="8599714" y="1817914"/>
            <a:ext cx="1349830" cy="4136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Scope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18C16837-27C3-9B30-0926-C65549B2C13F}"/>
              </a:ext>
            </a:extLst>
          </p:cNvPr>
          <p:cNvSpPr/>
          <p:nvPr/>
        </p:nvSpPr>
        <p:spPr>
          <a:xfrm rot="5400000">
            <a:off x="6853239" y="3986212"/>
            <a:ext cx="2850696" cy="410936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273629" y="2362200"/>
            <a:ext cx="2934782" cy="349431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Freight Forwarding Company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Facilitates shipments of various types of goods between different ports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Acts as a bridge between customers/exporters and shippers (shipping 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Makes money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via referral commissions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shippers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273370-7E8E-A664-D685-A600DE61A2B7}"/>
              </a:ext>
            </a:extLst>
          </p:cNvPr>
          <p:cNvSpPr/>
          <p:nvPr/>
        </p:nvSpPr>
        <p:spPr>
          <a:xfrm>
            <a:off x="4826732" y="2362199"/>
            <a:ext cx="2934782" cy="349431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Freight Forwarding Company (FFC)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(Exporter)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Sales Executive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Operations Executive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Support Executive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Documentation Executive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D2E279-4B2F-D36B-DF90-CB7EBD2BB5C1}"/>
              </a:ext>
            </a:extLst>
          </p:cNvPr>
          <p:cNvSpPr/>
          <p:nvPr/>
        </p:nvSpPr>
        <p:spPr>
          <a:xfrm>
            <a:off x="8800018" y="2362198"/>
            <a:ext cx="2934782" cy="349431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Only sea route based shipping consignments are considered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starts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when enquiry is made by exporter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ends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when ETA at the port of delivery is updated and case status is updated to “success”</a:t>
            </a:r>
          </a:p>
        </p:txBody>
      </p:sp>
    </p:spTree>
    <p:extLst>
      <p:ext uri="{BB962C8B-B14F-4D97-AF65-F5344CB8AC3E}">
        <p14:creationId xmlns:p14="http://schemas.microsoft.com/office/powerpoint/2010/main" val="242097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Needs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4ADCA-7BE7-2E15-D215-6D2BC3A0CB39}"/>
              </a:ext>
            </a:extLst>
          </p:cNvPr>
          <p:cNvSpPr/>
          <p:nvPr/>
        </p:nvSpPr>
        <p:spPr>
          <a:xfrm>
            <a:off x="1132114" y="2122714"/>
            <a:ext cx="4772026" cy="2819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44735-F646-02EE-0018-C1720CAB888A}"/>
              </a:ext>
            </a:extLst>
          </p:cNvPr>
          <p:cNvSpPr/>
          <p:nvPr/>
        </p:nvSpPr>
        <p:spPr>
          <a:xfrm>
            <a:off x="1055912" y="1817914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Needs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4432A-FD28-016B-3516-C657B255ABE8}"/>
              </a:ext>
            </a:extLst>
          </p:cNvPr>
          <p:cNvSpPr/>
          <p:nvPr/>
        </p:nvSpPr>
        <p:spPr>
          <a:xfrm>
            <a:off x="6890659" y="2122714"/>
            <a:ext cx="4582884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BED955-CD2F-C6CC-4F3B-A9D11D85F162}"/>
              </a:ext>
            </a:extLst>
          </p:cNvPr>
          <p:cNvSpPr/>
          <p:nvPr/>
        </p:nvSpPr>
        <p:spPr>
          <a:xfrm>
            <a:off x="8507186" y="1817914"/>
            <a:ext cx="1349830" cy="4136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Important KPIs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18C16837-27C3-9B30-0926-C65549B2C13F}"/>
              </a:ext>
            </a:extLst>
          </p:cNvPr>
          <p:cNvSpPr/>
          <p:nvPr/>
        </p:nvSpPr>
        <p:spPr>
          <a:xfrm rot="10800000">
            <a:off x="5041448" y="5061857"/>
            <a:ext cx="2710541" cy="319769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262742" y="2275113"/>
            <a:ext cx="4517571" cy="2531553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Have visibility into status of client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Monitor profitability across shipping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Track shipping line’s available carrying capacity at any given point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 likelihood of query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D2E279-4B2F-D36B-DF90-CB7EBD2BB5C1}"/>
              </a:ext>
            </a:extLst>
          </p:cNvPr>
          <p:cNvSpPr/>
          <p:nvPr/>
        </p:nvSpPr>
        <p:spPr>
          <a:xfrm>
            <a:off x="7014760" y="2231571"/>
            <a:ext cx="4339039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Gross Revenue Growth (Q-o-Q)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9FB551-344A-0DFD-9C14-7375AAD7787C}"/>
              </a:ext>
            </a:extLst>
          </p:cNvPr>
          <p:cNvSpPr/>
          <p:nvPr/>
        </p:nvSpPr>
        <p:spPr>
          <a:xfrm>
            <a:off x="6890659" y="3091542"/>
            <a:ext cx="4582884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E985BC-BECF-E978-9D35-896345CF7A16}"/>
              </a:ext>
            </a:extLst>
          </p:cNvPr>
          <p:cNvSpPr/>
          <p:nvPr/>
        </p:nvSpPr>
        <p:spPr>
          <a:xfrm>
            <a:off x="7014760" y="3178630"/>
            <a:ext cx="4339039" cy="64225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% Customer Query Conversion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E15C36-E863-8E05-3778-748264AB3805}"/>
              </a:ext>
            </a:extLst>
          </p:cNvPr>
          <p:cNvSpPr/>
          <p:nvPr/>
        </p:nvSpPr>
        <p:spPr>
          <a:xfrm>
            <a:off x="6890659" y="4103915"/>
            <a:ext cx="4582884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7C7A4-D621-C989-356C-D0EF49733A24}"/>
              </a:ext>
            </a:extLst>
          </p:cNvPr>
          <p:cNvSpPr/>
          <p:nvPr/>
        </p:nvSpPr>
        <p:spPr>
          <a:xfrm>
            <a:off x="7014760" y="4212772"/>
            <a:ext cx="4339039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Commission/shipping 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C720A-D8D8-8CFE-6480-0AE061AB700B}"/>
              </a:ext>
            </a:extLst>
          </p:cNvPr>
          <p:cNvSpPr/>
          <p:nvPr/>
        </p:nvSpPr>
        <p:spPr>
          <a:xfrm>
            <a:off x="1132114" y="5793695"/>
            <a:ext cx="10341429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FA571F-FC13-7D4D-4A1D-7251693DE839}"/>
              </a:ext>
            </a:extLst>
          </p:cNvPr>
          <p:cNvSpPr/>
          <p:nvPr/>
        </p:nvSpPr>
        <p:spPr>
          <a:xfrm>
            <a:off x="1256216" y="5902552"/>
            <a:ext cx="10097584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29282C"/>
                </a:solidFill>
              </a:rPr>
              <a:t>For FFC to stay in business, it must ensure superior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customer experience (CX) </a:t>
            </a:r>
            <a:r>
              <a:rPr lang="en-US" sz="2000" dirty="0">
                <a:solidFill>
                  <a:srgbClr val="29282C"/>
                </a:solidFill>
              </a:rPr>
              <a:t>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competitive quotes</a:t>
            </a:r>
            <a:r>
              <a:rPr lang="en-US" sz="2000" dirty="0">
                <a:solidFill>
                  <a:srgbClr val="29282C"/>
                </a:solidFill>
              </a:rPr>
              <a:t> from the shipping lines to the customer (exporters)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6BE03D-7A16-4898-CA65-0BC71EC7D538}"/>
              </a:ext>
            </a:extLst>
          </p:cNvPr>
          <p:cNvSpPr/>
          <p:nvPr/>
        </p:nvSpPr>
        <p:spPr>
          <a:xfrm>
            <a:off x="5012872" y="5450342"/>
            <a:ext cx="2732316" cy="413657"/>
          </a:xfrm>
          <a:prstGeom prst="rect">
            <a:avLst/>
          </a:prstGeom>
          <a:solidFill>
            <a:srgbClr val="656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 Success Criteria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B36982-2260-CE9D-8ACA-E3EFEC5F1465}"/>
              </a:ext>
            </a:extLst>
          </p:cNvPr>
          <p:cNvCxnSpPr/>
          <p:nvPr/>
        </p:nvCxnSpPr>
        <p:spPr>
          <a:xfrm>
            <a:off x="6389914" y="2111828"/>
            <a:ext cx="0" cy="2808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4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20"/>
            <a:ext cx="10515600" cy="1325563"/>
          </a:xfrm>
        </p:spPr>
        <p:txBody>
          <a:bodyPr/>
          <a:lstStyle/>
          <a:p>
            <a:r>
              <a:rPr lang="en-US" dirty="0"/>
              <a:t>Process &amp; Information Flow: As-is Swim Lane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4ADCA-7BE7-2E15-D215-6D2BC3A0CB39}"/>
              </a:ext>
            </a:extLst>
          </p:cNvPr>
          <p:cNvSpPr/>
          <p:nvPr/>
        </p:nvSpPr>
        <p:spPr>
          <a:xfrm>
            <a:off x="1008287" y="1690688"/>
            <a:ext cx="10515600" cy="4916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099456" y="1784979"/>
            <a:ext cx="10341430" cy="4742401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92B3E-E874-4EC7-B53C-2DB5E95E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15" y="2860662"/>
            <a:ext cx="10254344" cy="259103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F5294A-9148-EFBD-A964-845E1A7569B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577794" y="4558531"/>
            <a:ext cx="855652" cy="519772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A22434-B134-2976-368D-B9E7B729F81D}"/>
              </a:ext>
            </a:extLst>
          </p:cNvPr>
          <p:cNvSpPr/>
          <p:nvPr/>
        </p:nvSpPr>
        <p:spPr>
          <a:xfrm>
            <a:off x="4673559" y="5078303"/>
            <a:ext cx="1808470" cy="899803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Incomplete information from exporter leading to multiple follow-ups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799D1-5CAC-5C64-31E3-F584E4B2962C}"/>
              </a:ext>
            </a:extLst>
          </p:cNvPr>
          <p:cNvCxnSpPr>
            <a:cxnSpLocks/>
          </p:cNvCxnSpPr>
          <p:nvPr/>
        </p:nvCxnSpPr>
        <p:spPr>
          <a:xfrm flipH="1">
            <a:off x="4996543" y="2329180"/>
            <a:ext cx="898200" cy="1524363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3CA4B79-0780-AAF9-2F25-8047D6D3F818}"/>
              </a:ext>
            </a:extLst>
          </p:cNvPr>
          <p:cNvSpPr/>
          <p:nvPr/>
        </p:nvSpPr>
        <p:spPr>
          <a:xfrm>
            <a:off x="5942370" y="1877947"/>
            <a:ext cx="1795524" cy="787615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Too many dependencies on customer service executive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996B83-0ECA-9A7F-E21C-2990AE6CF66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142504" y="5220081"/>
            <a:ext cx="818953" cy="325905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7BD3484-E20A-FCF9-6195-DE119AD30D1A}"/>
              </a:ext>
            </a:extLst>
          </p:cNvPr>
          <p:cNvSpPr/>
          <p:nvPr/>
        </p:nvSpPr>
        <p:spPr>
          <a:xfrm>
            <a:off x="7958815" y="5545986"/>
            <a:ext cx="2005284" cy="809008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Multiple responsibilities leading to bottlenecks in processing of customer cases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4B7695-9798-1645-48B3-7F33B5DED9A3}"/>
              </a:ext>
            </a:extLst>
          </p:cNvPr>
          <p:cNvSpPr/>
          <p:nvPr/>
        </p:nvSpPr>
        <p:spPr>
          <a:xfrm>
            <a:off x="4386942" y="4032120"/>
            <a:ext cx="3233058" cy="594310"/>
          </a:xfrm>
          <a:prstGeom prst="rect">
            <a:avLst/>
          </a:prstGeom>
          <a:noFill/>
          <a:ln w="28575">
            <a:solidFill>
              <a:srgbClr val="635C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12" y="419486"/>
            <a:ext cx="10430774" cy="119898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&amp; Information Flow: To-Be Swim Lane 1/2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4ADCA-7BE7-2E15-D215-6D2BC3A0CB39}"/>
              </a:ext>
            </a:extLst>
          </p:cNvPr>
          <p:cNvSpPr/>
          <p:nvPr/>
        </p:nvSpPr>
        <p:spPr>
          <a:xfrm>
            <a:off x="1008287" y="1690688"/>
            <a:ext cx="10515600" cy="4916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099456" y="1750474"/>
            <a:ext cx="10341430" cy="4742401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B1284-A073-47C4-A65A-C0689081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6" y="1750474"/>
            <a:ext cx="10313292" cy="47424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C8D989-E417-0189-9EE6-95BC773C889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266087" y="3786632"/>
            <a:ext cx="591913" cy="600311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ED6CC4-BC53-E488-2160-21C3FB4FA40F}"/>
              </a:ext>
            </a:extLst>
          </p:cNvPr>
          <p:cNvSpPr/>
          <p:nvPr/>
        </p:nvSpPr>
        <p:spPr>
          <a:xfrm>
            <a:off x="6858000" y="3361513"/>
            <a:ext cx="1349829" cy="850237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Higher Customer Satisfaction &amp; Net Promoter Score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AE94AF-C5BB-D6C2-82B1-79BC4D1073F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931229" y="5167312"/>
            <a:ext cx="627972" cy="457301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B71A03D-C2BC-1C35-3265-10A8371027C9}"/>
              </a:ext>
            </a:extLst>
          </p:cNvPr>
          <p:cNvSpPr/>
          <p:nvPr/>
        </p:nvSpPr>
        <p:spPr>
          <a:xfrm>
            <a:off x="5559201" y="5244753"/>
            <a:ext cx="1900917" cy="759719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Added distinct roles within FFC Customer Service Team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7DC754-CCDB-A759-EB41-AF2A507E7665}"/>
              </a:ext>
            </a:extLst>
          </p:cNvPr>
          <p:cNvSpPr/>
          <p:nvPr/>
        </p:nvSpPr>
        <p:spPr>
          <a:xfrm>
            <a:off x="11173504" y="1499732"/>
            <a:ext cx="627972" cy="5194980"/>
          </a:xfrm>
          <a:custGeom>
            <a:avLst/>
            <a:gdLst>
              <a:gd name="connsiteX0" fmla="*/ 0 w 627972"/>
              <a:gd name="connsiteY0" fmla="*/ 104664 h 5194980"/>
              <a:gd name="connsiteX1" fmla="*/ 104664 w 627972"/>
              <a:gd name="connsiteY1" fmla="*/ 0 h 5194980"/>
              <a:gd name="connsiteX2" fmla="*/ 523308 w 627972"/>
              <a:gd name="connsiteY2" fmla="*/ 0 h 5194980"/>
              <a:gd name="connsiteX3" fmla="*/ 627972 w 627972"/>
              <a:gd name="connsiteY3" fmla="*/ 104664 h 5194980"/>
              <a:gd name="connsiteX4" fmla="*/ 627972 w 627972"/>
              <a:gd name="connsiteY4" fmla="*/ 509056 h 5194980"/>
              <a:gd name="connsiteX5" fmla="*/ 627972 w 627972"/>
              <a:gd name="connsiteY5" fmla="*/ 1162730 h 5194980"/>
              <a:gd name="connsiteX6" fmla="*/ 627972 w 627972"/>
              <a:gd name="connsiteY6" fmla="*/ 1766548 h 5194980"/>
              <a:gd name="connsiteX7" fmla="*/ 627972 w 627972"/>
              <a:gd name="connsiteY7" fmla="*/ 2420222 h 5194980"/>
              <a:gd name="connsiteX8" fmla="*/ 627972 w 627972"/>
              <a:gd name="connsiteY8" fmla="*/ 3073897 h 5194980"/>
              <a:gd name="connsiteX9" fmla="*/ 627972 w 627972"/>
              <a:gd name="connsiteY9" fmla="*/ 3528145 h 5194980"/>
              <a:gd name="connsiteX10" fmla="*/ 627972 w 627972"/>
              <a:gd name="connsiteY10" fmla="*/ 3982393 h 5194980"/>
              <a:gd name="connsiteX11" fmla="*/ 627972 w 627972"/>
              <a:gd name="connsiteY11" fmla="*/ 4586211 h 5194980"/>
              <a:gd name="connsiteX12" fmla="*/ 627972 w 627972"/>
              <a:gd name="connsiteY12" fmla="*/ 5090316 h 5194980"/>
              <a:gd name="connsiteX13" fmla="*/ 523308 w 627972"/>
              <a:gd name="connsiteY13" fmla="*/ 5194980 h 5194980"/>
              <a:gd name="connsiteX14" fmla="*/ 104664 w 627972"/>
              <a:gd name="connsiteY14" fmla="*/ 5194980 h 5194980"/>
              <a:gd name="connsiteX15" fmla="*/ 0 w 627972"/>
              <a:gd name="connsiteY15" fmla="*/ 5090316 h 5194980"/>
              <a:gd name="connsiteX16" fmla="*/ 0 w 627972"/>
              <a:gd name="connsiteY16" fmla="*/ 4536355 h 5194980"/>
              <a:gd name="connsiteX17" fmla="*/ 0 w 627972"/>
              <a:gd name="connsiteY17" fmla="*/ 4131963 h 5194980"/>
              <a:gd name="connsiteX18" fmla="*/ 0 w 627972"/>
              <a:gd name="connsiteY18" fmla="*/ 3727571 h 5194980"/>
              <a:gd name="connsiteX19" fmla="*/ 0 w 627972"/>
              <a:gd name="connsiteY19" fmla="*/ 3173610 h 5194980"/>
              <a:gd name="connsiteX20" fmla="*/ 0 w 627972"/>
              <a:gd name="connsiteY20" fmla="*/ 2669505 h 5194980"/>
              <a:gd name="connsiteX21" fmla="*/ 0 w 627972"/>
              <a:gd name="connsiteY21" fmla="*/ 2065687 h 5194980"/>
              <a:gd name="connsiteX22" fmla="*/ 0 w 627972"/>
              <a:gd name="connsiteY22" fmla="*/ 1511726 h 5194980"/>
              <a:gd name="connsiteX23" fmla="*/ 0 w 627972"/>
              <a:gd name="connsiteY23" fmla="*/ 858051 h 5194980"/>
              <a:gd name="connsiteX24" fmla="*/ 0 w 627972"/>
              <a:gd name="connsiteY24" fmla="*/ 104664 h 519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7972" h="5194980" fill="none" extrusionOk="0">
                <a:moveTo>
                  <a:pt x="0" y="104664"/>
                </a:moveTo>
                <a:cubicBezTo>
                  <a:pt x="5989" y="52486"/>
                  <a:pt x="47360" y="-1308"/>
                  <a:pt x="104664" y="0"/>
                </a:cubicBezTo>
                <a:cubicBezTo>
                  <a:pt x="218796" y="-44412"/>
                  <a:pt x="328564" y="42451"/>
                  <a:pt x="523308" y="0"/>
                </a:cubicBezTo>
                <a:cubicBezTo>
                  <a:pt x="591101" y="1674"/>
                  <a:pt x="628398" y="35596"/>
                  <a:pt x="627972" y="104664"/>
                </a:cubicBezTo>
                <a:cubicBezTo>
                  <a:pt x="652956" y="219127"/>
                  <a:pt x="595847" y="310784"/>
                  <a:pt x="627972" y="509056"/>
                </a:cubicBezTo>
                <a:cubicBezTo>
                  <a:pt x="660097" y="707328"/>
                  <a:pt x="621535" y="868070"/>
                  <a:pt x="627972" y="1162730"/>
                </a:cubicBezTo>
                <a:cubicBezTo>
                  <a:pt x="634409" y="1457390"/>
                  <a:pt x="594408" y="1645758"/>
                  <a:pt x="627972" y="1766548"/>
                </a:cubicBezTo>
                <a:cubicBezTo>
                  <a:pt x="661536" y="1887338"/>
                  <a:pt x="612592" y="2140472"/>
                  <a:pt x="627972" y="2420222"/>
                </a:cubicBezTo>
                <a:cubicBezTo>
                  <a:pt x="643352" y="2699972"/>
                  <a:pt x="557984" y="2779671"/>
                  <a:pt x="627972" y="3073897"/>
                </a:cubicBezTo>
                <a:cubicBezTo>
                  <a:pt x="697960" y="3368123"/>
                  <a:pt x="627325" y="3363637"/>
                  <a:pt x="627972" y="3528145"/>
                </a:cubicBezTo>
                <a:cubicBezTo>
                  <a:pt x="628619" y="3692653"/>
                  <a:pt x="606806" y="3822173"/>
                  <a:pt x="627972" y="3982393"/>
                </a:cubicBezTo>
                <a:cubicBezTo>
                  <a:pt x="649138" y="4142613"/>
                  <a:pt x="591173" y="4449117"/>
                  <a:pt x="627972" y="4586211"/>
                </a:cubicBezTo>
                <a:cubicBezTo>
                  <a:pt x="664771" y="4723305"/>
                  <a:pt x="610597" y="4947955"/>
                  <a:pt x="627972" y="5090316"/>
                </a:cubicBezTo>
                <a:cubicBezTo>
                  <a:pt x="632699" y="5151400"/>
                  <a:pt x="575604" y="5208175"/>
                  <a:pt x="523308" y="5194980"/>
                </a:cubicBezTo>
                <a:cubicBezTo>
                  <a:pt x="320454" y="5215056"/>
                  <a:pt x="235443" y="5186746"/>
                  <a:pt x="104664" y="5194980"/>
                </a:cubicBezTo>
                <a:cubicBezTo>
                  <a:pt x="41584" y="5198403"/>
                  <a:pt x="428" y="5156992"/>
                  <a:pt x="0" y="5090316"/>
                </a:cubicBezTo>
                <a:cubicBezTo>
                  <a:pt x="-3185" y="4887372"/>
                  <a:pt x="35831" y="4813056"/>
                  <a:pt x="0" y="4536355"/>
                </a:cubicBezTo>
                <a:cubicBezTo>
                  <a:pt x="-35831" y="4259654"/>
                  <a:pt x="12866" y="4296933"/>
                  <a:pt x="0" y="4131963"/>
                </a:cubicBezTo>
                <a:cubicBezTo>
                  <a:pt x="-12866" y="3966993"/>
                  <a:pt x="32586" y="3855170"/>
                  <a:pt x="0" y="3727571"/>
                </a:cubicBezTo>
                <a:cubicBezTo>
                  <a:pt x="-32586" y="3599972"/>
                  <a:pt x="21454" y="3441151"/>
                  <a:pt x="0" y="3173610"/>
                </a:cubicBezTo>
                <a:cubicBezTo>
                  <a:pt x="-21454" y="2906069"/>
                  <a:pt x="10886" y="2830853"/>
                  <a:pt x="0" y="2669505"/>
                </a:cubicBezTo>
                <a:cubicBezTo>
                  <a:pt x="-10886" y="2508158"/>
                  <a:pt x="34954" y="2338159"/>
                  <a:pt x="0" y="2065687"/>
                </a:cubicBezTo>
                <a:cubicBezTo>
                  <a:pt x="-34954" y="1793215"/>
                  <a:pt x="63428" y="1722825"/>
                  <a:pt x="0" y="1511726"/>
                </a:cubicBezTo>
                <a:cubicBezTo>
                  <a:pt x="-63428" y="1300627"/>
                  <a:pt x="51328" y="1032399"/>
                  <a:pt x="0" y="858051"/>
                </a:cubicBezTo>
                <a:cubicBezTo>
                  <a:pt x="-51328" y="683703"/>
                  <a:pt x="67935" y="290430"/>
                  <a:pt x="0" y="104664"/>
                </a:cubicBezTo>
                <a:close/>
              </a:path>
              <a:path w="627972" h="5194980" stroke="0" extrusionOk="0">
                <a:moveTo>
                  <a:pt x="0" y="104664"/>
                </a:moveTo>
                <a:cubicBezTo>
                  <a:pt x="-3711" y="55532"/>
                  <a:pt x="48609" y="-1469"/>
                  <a:pt x="104664" y="0"/>
                </a:cubicBezTo>
                <a:cubicBezTo>
                  <a:pt x="216423" y="-40238"/>
                  <a:pt x="315113" y="4702"/>
                  <a:pt x="523308" y="0"/>
                </a:cubicBezTo>
                <a:cubicBezTo>
                  <a:pt x="584645" y="4526"/>
                  <a:pt x="620080" y="48137"/>
                  <a:pt x="627972" y="104664"/>
                </a:cubicBezTo>
                <a:cubicBezTo>
                  <a:pt x="657179" y="278018"/>
                  <a:pt x="578037" y="437832"/>
                  <a:pt x="627972" y="558912"/>
                </a:cubicBezTo>
                <a:cubicBezTo>
                  <a:pt x="677907" y="679992"/>
                  <a:pt x="611356" y="900059"/>
                  <a:pt x="627972" y="1162730"/>
                </a:cubicBezTo>
                <a:cubicBezTo>
                  <a:pt x="644588" y="1425401"/>
                  <a:pt x="567951" y="1661362"/>
                  <a:pt x="627972" y="1816405"/>
                </a:cubicBezTo>
                <a:cubicBezTo>
                  <a:pt x="687993" y="1971449"/>
                  <a:pt x="592036" y="2142960"/>
                  <a:pt x="627972" y="2270653"/>
                </a:cubicBezTo>
                <a:cubicBezTo>
                  <a:pt x="663908" y="2398346"/>
                  <a:pt x="610966" y="2674728"/>
                  <a:pt x="627972" y="2924327"/>
                </a:cubicBezTo>
                <a:cubicBezTo>
                  <a:pt x="644978" y="3173926"/>
                  <a:pt x="592138" y="3236240"/>
                  <a:pt x="627972" y="3428432"/>
                </a:cubicBezTo>
                <a:cubicBezTo>
                  <a:pt x="663806" y="3620624"/>
                  <a:pt x="607756" y="3692063"/>
                  <a:pt x="627972" y="3882680"/>
                </a:cubicBezTo>
                <a:cubicBezTo>
                  <a:pt x="648188" y="4073297"/>
                  <a:pt x="614276" y="4219708"/>
                  <a:pt x="627972" y="4336929"/>
                </a:cubicBezTo>
                <a:cubicBezTo>
                  <a:pt x="641668" y="4454150"/>
                  <a:pt x="596652" y="4915980"/>
                  <a:pt x="627972" y="5090316"/>
                </a:cubicBezTo>
                <a:cubicBezTo>
                  <a:pt x="629439" y="5149472"/>
                  <a:pt x="593311" y="5191221"/>
                  <a:pt x="523308" y="5194980"/>
                </a:cubicBezTo>
                <a:cubicBezTo>
                  <a:pt x="438465" y="5223414"/>
                  <a:pt x="304715" y="5152701"/>
                  <a:pt x="104664" y="5194980"/>
                </a:cubicBezTo>
                <a:cubicBezTo>
                  <a:pt x="52869" y="5200735"/>
                  <a:pt x="-6077" y="5147286"/>
                  <a:pt x="0" y="5090316"/>
                </a:cubicBezTo>
                <a:cubicBezTo>
                  <a:pt x="-37738" y="4852262"/>
                  <a:pt x="63908" y="4683674"/>
                  <a:pt x="0" y="4436642"/>
                </a:cubicBezTo>
                <a:cubicBezTo>
                  <a:pt x="-63908" y="4189610"/>
                  <a:pt x="8905" y="4015540"/>
                  <a:pt x="0" y="3832824"/>
                </a:cubicBezTo>
                <a:cubicBezTo>
                  <a:pt x="-8905" y="3650108"/>
                  <a:pt x="2923" y="3542566"/>
                  <a:pt x="0" y="3378575"/>
                </a:cubicBezTo>
                <a:cubicBezTo>
                  <a:pt x="-2923" y="3214584"/>
                  <a:pt x="4497" y="3083893"/>
                  <a:pt x="0" y="2974184"/>
                </a:cubicBezTo>
                <a:cubicBezTo>
                  <a:pt x="-4497" y="2864475"/>
                  <a:pt x="54095" y="2594799"/>
                  <a:pt x="0" y="2370366"/>
                </a:cubicBezTo>
                <a:cubicBezTo>
                  <a:pt x="-54095" y="2145933"/>
                  <a:pt x="19864" y="1990948"/>
                  <a:pt x="0" y="1866261"/>
                </a:cubicBezTo>
                <a:cubicBezTo>
                  <a:pt x="-19864" y="1741574"/>
                  <a:pt x="42169" y="1571887"/>
                  <a:pt x="0" y="1461869"/>
                </a:cubicBezTo>
                <a:cubicBezTo>
                  <a:pt x="-42169" y="1351851"/>
                  <a:pt x="70591" y="972947"/>
                  <a:pt x="0" y="808195"/>
                </a:cubicBezTo>
                <a:cubicBezTo>
                  <a:pt x="-70591" y="643443"/>
                  <a:pt x="83768" y="364893"/>
                  <a:pt x="0" y="104664"/>
                </a:cubicBezTo>
                <a:close/>
              </a:path>
            </a:pathLst>
          </a:custGeom>
          <a:solidFill>
            <a:srgbClr val="F1E7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E7F9"/>
              </a:solidFill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E17E0AA-2204-4601-8383-EE77F67B5605}"/>
              </a:ext>
            </a:extLst>
          </p:cNvPr>
          <p:cNvSpPr/>
          <p:nvPr/>
        </p:nvSpPr>
        <p:spPr>
          <a:xfrm rot="5400000">
            <a:off x="11014060" y="2496227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D3ACCDE-8AD6-D711-8822-C7D72A1625E1}"/>
              </a:ext>
            </a:extLst>
          </p:cNvPr>
          <p:cNvSpPr/>
          <p:nvPr/>
        </p:nvSpPr>
        <p:spPr>
          <a:xfrm rot="5400000">
            <a:off x="11034030" y="5579379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668851CC-F7FE-44B9-953C-1779649D2523}"/>
              </a:ext>
            </a:extLst>
          </p:cNvPr>
          <p:cNvSpPr/>
          <p:nvPr/>
        </p:nvSpPr>
        <p:spPr>
          <a:xfrm>
            <a:off x="4072044" y="1891751"/>
            <a:ext cx="1900917" cy="759719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Improved Online Customer Portal ( reduced need for manual follow-ups)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CA4522-F5BA-4023-8A83-5A160457E68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524590" y="2271611"/>
            <a:ext cx="547454" cy="0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2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Process &amp; Information Flow: To-Be Swim Lane 2/2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4ADCA-7BE7-2E15-D215-6D2BC3A0CB39}"/>
              </a:ext>
            </a:extLst>
          </p:cNvPr>
          <p:cNvSpPr/>
          <p:nvPr/>
        </p:nvSpPr>
        <p:spPr>
          <a:xfrm>
            <a:off x="1008287" y="1690688"/>
            <a:ext cx="10515600" cy="4916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099456" y="1750474"/>
            <a:ext cx="10341430" cy="4742401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761FE-CBD1-4F9C-9411-0F2D7ADC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78" y="1750474"/>
            <a:ext cx="9868808" cy="4742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EF129E-DCC5-4653-A385-E71790B7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6" y="1750473"/>
            <a:ext cx="472622" cy="47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2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– Entity Relationships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099456" y="1750474"/>
            <a:ext cx="10341430" cy="4742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05FB3AB-3F71-45B0-8988-3475C371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6" y="1750474"/>
            <a:ext cx="10341430" cy="4742401"/>
          </a:xfrm>
          <a:prstGeom prst="rect">
            <a:avLst/>
          </a:prstGeom>
          <a:solidFill>
            <a:srgbClr val="BDB6B4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709532-7948-816D-DA97-1CB45A031F8E}"/>
              </a:ext>
            </a:extLst>
          </p:cNvPr>
          <p:cNvSpPr/>
          <p:nvPr/>
        </p:nvSpPr>
        <p:spPr>
          <a:xfrm>
            <a:off x="1008287" y="1690688"/>
            <a:ext cx="10515600" cy="4916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551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625EEE-9CAD-0338-54F1-336D7452E307}"/>
              </a:ext>
            </a:extLst>
          </p:cNvPr>
          <p:cNvSpPr/>
          <p:nvPr/>
        </p:nvSpPr>
        <p:spPr>
          <a:xfrm>
            <a:off x="1132113" y="5304908"/>
            <a:ext cx="10221685" cy="1388568"/>
          </a:xfrm>
          <a:prstGeom prst="rect">
            <a:avLst/>
          </a:prstGeom>
          <a:solidFill>
            <a:srgbClr val="F2F0E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– 1/5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719E2-A206-34B4-9E9D-05BD413FA7C8}"/>
              </a:ext>
            </a:extLst>
          </p:cNvPr>
          <p:cNvSpPr/>
          <p:nvPr/>
        </p:nvSpPr>
        <p:spPr>
          <a:xfrm>
            <a:off x="1132114" y="1970315"/>
            <a:ext cx="4261757" cy="2906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ADF69-E49F-D9AD-9514-1A586D54A63E}"/>
              </a:ext>
            </a:extLst>
          </p:cNvPr>
          <p:cNvSpPr/>
          <p:nvPr/>
        </p:nvSpPr>
        <p:spPr>
          <a:xfrm>
            <a:off x="1055912" y="1611081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99F2E-5D28-7071-4D0B-BEBA5C12C5ED}"/>
              </a:ext>
            </a:extLst>
          </p:cNvPr>
          <p:cNvSpPr/>
          <p:nvPr/>
        </p:nvSpPr>
        <p:spPr>
          <a:xfrm>
            <a:off x="1262742" y="2068282"/>
            <a:ext cx="4034511" cy="2764981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1677A-D69C-0E20-5C52-456EB5A5FF27}"/>
              </a:ext>
            </a:extLst>
          </p:cNvPr>
          <p:cNvCxnSpPr/>
          <p:nvPr/>
        </p:nvCxnSpPr>
        <p:spPr>
          <a:xfrm>
            <a:off x="5606142" y="2231827"/>
            <a:ext cx="0" cy="2412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89703-C61C-E0A5-6D7A-871E4F7E93FD}"/>
              </a:ext>
            </a:extLst>
          </p:cNvPr>
          <p:cNvSpPr/>
          <p:nvPr/>
        </p:nvSpPr>
        <p:spPr>
          <a:xfrm>
            <a:off x="5812973" y="2036432"/>
            <a:ext cx="5540827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4A52FA-F11B-7AB9-92C8-B6D5DE9FCDB7}"/>
              </a:ext>
            </a:extLst>
          </p:cNvPr>
          <p:cNvSpPr/>
          <p:nvPr/>
        </p:nvSpPr>
        <p:spPr>
          <a:xfrm>
            <a:off x="5937075" y="2123517"/>
            <a:ext cx="5318755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BE2C0-DAA0-8C30-9079-C25F967C2BE4}"/>
              </a:ext>
            </a:extLst>
          </p:cNvPr>
          <p:cNvSpPr/>
          <p:nvPr/>
        </p:nvSpPr>
        <p:spPr>
          <a:xfrm>
            <a:off x="5937075" y="2270475"/>
            <a:ext cx="1349830" cy="413068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Problem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B7A4E-E102-F943-8ACD-A8F8C96F1DAF}"/>
              </a:ext>
            </a:extLst>
          </p:cNvPr>
          <p:cNvSpPr/>
          <p:nvPr/>
        </p:nvSpPr>
        <p:spPr>
          <a:xfrm>
            <a:off x="5812973" y="3017463"/>
            <a:ext cx="5540827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314C80-3C5F-3314-A35F-CE9AB4868B40}"/>
              </a:ext>
            </a:extLst>
          </p:cNvPr>
          <p:cNvSpPr/>
          <p:nvPr/>
        </p:nvSpPr>
        <p:spPr>
          <a:xfrm>
            <a:off x="5937075" y="3126319"/>
            <a:ext cx="5318755" cy="676800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1BA939-2AF4-F6EB-5326-34A4192CD725}"/>
              </a:ext>
            </a:extLst>
          </p:cNvPr>
          <p:cNvSpPr/>
          <p:nvPr/>
        </p:nvSpPr>
        <p:spPr>
          <a:xfrm>
            <a:off x="5937075" y="3255773"/>
            <a:ext cx="1349830" cy="414000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Impacted Stakeholders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90137-84A4-580B-4FDE-AB6C72B45241}"/>
              </a:ext>
            </a:extLst>
          </p:cNvPr>
          <p:cNvSpPr/>
          <p:nvPr/>
        </p:nvSpPr>
        <p:spPr>
          <a:xfrm>
            <a:off x="5812972" y="3998494"/>
            <a:ext cx="5540827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5BED26-6AAA-B38A-63FA-F67C29035F0B}"/>
              </a:ext>
            </a:extLst>
          </p:cNvPr>
          <p:cNvSpPr/>
          <p:nvPr/>
        </p:nvSpPr>
        <p:spPr>
          <a:xfrm>
            <a:off x="5937074" y="4074693"/>
            <a:ext cx="5318755" cy="676800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DABE5F-9CFB-B911-B059-8E32E29D4726}"/>
              </a:ext>
            </a:extLst>
          </p:cNvPr>
          <p:cNvSpPr/>
          <p:nvPr/>
        </p:nvSpPr>
        <p:spPr>
          <a:xfrm>
            <a:off x="5937074" y="4199878"/>
            <a:ext cx="1349830" cy="414000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Monitoring</a:t>
            </a:r>
          </a:p>
        </p:txBody>
      </p:sp>
      <p:sp>
        <p:nvSpPr>
          <p:cNvPr id="21" name="Google Shape;171;p8">
            <a:extLst>
              <a:ext uri="{FF2B5EF4-FFF2-40B4-BE49-F238E27FC236}">
                <a16:creationId xmlns:a16="http://schemas.microsoft.com/office/drawing/2014/main" id="{B44F091F-B897-4F19-A64C-C629D5E80F50}"/>
              </a:ext>
            </a:extLst>
          </p:cNvPr>
          <p:cNvSpPr txBox="1"/>
          <p:nvPr/>
        </p:nvSpPr>
        <p:spPr>
          <a:xfrm>
            <a:off x="1304309" y="2048782"/>
            <a:ext cx="4034511" cy="28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SELECT</a:t>
            </a:r>
            <a:r>
              <a:rPr lang="en-US" sz="1100" dirty="0">
                <a:solidFill>
                  <a:schemeClr val="dk1"/>
                </a:solidFill>
              </a:rPr>
              <a:t> SHIPPING_LINE.LINER_NAME, </a:t>
            </a:r>
            <a:r>
              <a:rPr lang="en-US" sz="1100" b="1" dirty="0">
                <a:solidFill>
                  <a:schemeClr val="dk1"/>
                </a:solidFill>
              </a:rPr>
              <a:t>SUM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DISTINCT</a:t>
            </a:r>
            <a:r>
              <a:rPr lang="en-US" sz="1100" dirty="0">
                <a:solidFill>
                  <a:schemeClr val="dk1"/>
                </a:solidFill>
              </a:rPr>
              <a:t> SHIPPING_LINE.COMMISSION_PCT*BILL_OF_LADING.OCEAN_FREIGHT) </a:t>
            </a:r>
            <a:r>
              <a:rPr lang="en-US" sz="1100" b="1" dirty="0">
                <a:solidFill>
                  <a:schemeClr val="dk1"/>
                </a:solidFill>
              </a:rPr>
              <a:t>AS</a:t>
            </a:r>
            <a:r>
              <a:rPr lang="en-US" sz="1100" dirty="0">
                <a:solidFill>
                  <a:schemeClr val="dk1"/>
                </a:solidFill>
              </a:rPr>
              <a:t> COMMISSION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FROM</a:t>
            </a:r>
            <a:r>
              <a:rPr lang="en-US" sz="1100" dirty="0">
                <a:solidFill>
                  <a:schemeClr val="dk1"/>
                </a:solidFill>
              </a:rPr>
              <a:t> SHIPPING_LINE </a:t>
            </a: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CONSIGNMENT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SHIPPING_LINE.LINER_ID=CONSIGNMENT.LINER_ID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CONTAINER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 </a:t>
            </a:r>
            <a:r>
              <a:rPr lang="en-US" sz="1100" dirty="0">
                <a:solidFill>
                  <a:schemeClr val="dk1"/>
                </a:solidFill>
              </a:rPr>
              <a:t>CONSIGNMENT.CONSIGNMENT_ID=CONTAINER.CONSIGNMENT_ID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 </a:t>
            </a:r>
            <a:r>
              <a:rPr lang="en-US" sz="1100" dirty="0">
                <a:solidFill>
                  <a:schemeClr val="dk1"/>
                </a:solidFill>
              </a:rPr>
              <a:t>BILL_OF_LADING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BILL_OF_LADING.BL_ID=CONTAINER.BL_ID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GROUP BY </a:t>
            </a:r>
            <a:r>
              <a:rPr lang="en-US" sz="1100" dirty="0">
                <a:solidFill>
                  <a:schemeClr val="dk1"/>
                </a:solidFill>
              </a:rPr>
              <a:t>SHIPPING_LINE.LINER_NAME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ORDER BY</a:t>
            </a:r>
            <a:r>
              <a:rPr lang="en-US" sz="1100" dirty="0">
                <a:solidFill>
                  <a:schemeClr val="dk1"/>
                </a:solidFill>
              </a:rPr>
              <a:t> COMMISSION </a:t>
            </a:r>
            <a:r>
              <a:rPr lang="en-US" sz="1100" b="1" dirty="0">
                <a:solidFill>
                  <a:schemeClr val="dk1"/>
                </a:solidFill>
              </a:rPr>
              <a:t>DESC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83A59-ABFC-4614-AA7B-D1C7C189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86" y="5361661"/>
            <a:ext cx="2442950" cy="1264403"/>
          </a:xfrm>
          <a:prstGeom prst="rect">
            <a:avLst/>
          </a:prstGeom>
          <a:ln>
            <a:solidFill>
              <a:srgbClr val="635C60"/>
            </a:solidFill>
          </a:ln>
        </p:spPr>
      </p:pic>
      <p:sp>
        <p:nvSpPr>
          <p:cNvPr id="22" name="Google Shape;173;p8">
            <a:extLst>
              <a:ext uri="{FF2B5EF4-FFF2-40B4-BE49-F238E27FC236}">
                <a16:creationId xmlns:a16="http://schemas.microsoft.com/office/drawing/2014/main" id="{A58B5BA5-EE2C-4199-8B9A-DE7EB0C310FF}"/>
              </a:ext>
            </a:extLst>
          </p:cNvPr>
          <p:cNvSpPr txBox="1"/>
          <p:nvPr/>
        </p:nvSpPr>
        <p:spPr>
          <a:xfrm>
            <a:off x="7477800" y="3158067"/>
            <a:ext cx="377801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FFC owner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Customer Service Executives – referring shippers to the clients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74;p8">
            <a:extLst>
              <a:ext uri="{FF2B5EF4-FFF2-40B4-BE49-F238E27FC236}">
                <a16:creationId xmlns:a16="http://schemas.microsoft.com/office/drawing/2014/main" id="{BE891E5B-870D-48AF-BA3E-9272E3B04C7E}"/>
              </a:ext>
            </a:extLst>
          </p:cNvPr>
          <p:cNvSpPr txBox="1"/>
          <p:nvPr/>
        </p:nvSpPr>
        <p:spPr>
          <a:xfrm>
            <a:off x="7477799" y="4212430"/>
            <a:ext cx="377801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Monthly - After revenue is booked on the last day of month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C5D9DB-2CEC-4C87-B435-8C7E5A92ECD5}"/>
              </a:ext>
            </a:extLst>
          </p:cNvPr>
          <p:cNvSpPr txBox="1"/>
          <p:nvPr/>
        </p:nvSpPr>
        <p:spPr>
          <a:xfrm>
            <a:off x="7286905" y="2130627"/>
            <a:ext cx="3968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Shipping lines have different referral commission %ages. FFC CEO would monitor how profitable each shipper is for their business. This serves them into developing relationships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F7BF50-7FE3-AE91-A8C3-44F13666C5D0}"/>
              </a:ext>
            </a:extLst>
          </p:cNvPr>
          <p:cNvSpPr/>
          <p:nvPr/>
        </p:nvSpPr>
        <p:spPr>
          <a:xfrm>
            <a:off x="1284518" y="5568490"/>
            <a:ext cx="6651678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CC5706-AECA-DBFA-1B86-62DCE4A36997}"/>
              </a:ext>
            </a:extLst>
          </p:cNvPr>
          <p:cNvSpPr/>
          <p:nvPr/>
        </p:nvSpPr>
        <p:spPr>
          <a:xfrm>
            <a:off x="1408620" y="5655575"/>
            <a:ext cx="6385084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6CAF7A-C9CB-DAFE-75D1-7CA632FCE7D6}"/>
              </a:ext>
            </a:extLst>
          </p:cNvPr>
          <p:cNvSpPr txBox="1"/>
          <p:nvPr/>
        </p:nvSpPr>
        <p:spPr>
          <a:xfrm>
            <a:off x="1441368" y="5843134"/>
            <a:ext cx="6327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output shows commissions revenue generated from across each shippers. Monitoring the output on a monthly basis would help FFC gain clarity on its partner development strategy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91C9A4-5DDF-41B0-367B-7D30B15AE9EB}"/>
              </a:ext>
            </a:extLst>
          </p:cNvPr>
          <p:cNvSpPr/>
          <p:nvPr/>
        </p:nvSpPr>
        <p:spPr>
          <a:xfrm>
            <a:off x="1208316" y="5361661"/>
            <a:ext cx="1349830" cy="413657"/>
          </a:xfrm>
          <a:prstGeom prst="rect">
            <a:avLst/>
          </a:prstGeom>
          <a:solidFill>
            <a:srgbClr val="65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7695143B-884B-ED77-201B-E961FC2C1391}"/>
              </a:ext>
            </a:extLst>
          </p:cNvPr>
          <p:cNvSpPr/>
          <p:nvPr/>
        </p:nvSpPr>
        <p:spPr>
          <a:xfrm rot="5400000">
            <a:off x="7675994" y="5885703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511A5ABC-0C5B-43BF-4923-97A5449B021C}"/>
              </a:ext>
            </a:extLst>
          </p:cNvPr>
          <p:cNvSpPr/>
          <p:nvPr/>
        </p:nvSpPr>
        <p:spPr>
          <a:xfrm rot="10800000">
            <a:off x="3626954" y="4953417"/>
            <a:ext cx="3958376" cy="252952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6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1297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Freight Forwarding Company (FFC)</vt:lpstr>
      <vt:lpstr>Agenda</vt:lpstr>
      <vt:lpstr>Business Background &amp; Scope</vt:lpstr>
      <vt:lpstr>Business Needs</vt:lpstr>
      <vt:lpstr>Process &amp; Information Flow: As-is Swim Lane</vt:lpstr>
      <vt:lpstr>Process &amp; Information Flow: To-Be Swim Lane 1/2 </vt:lpstr>
      <vt:lpstr>Process &amp; Information Flow: To-Be Swim Lane 2/2 </vt:lpstr>
      <vt:lpstr>Database Design – Entity Relationships</vt:lpstr>
      <vt:lpstr>Queries – 1/5</vt:lpstr>
      <vt:lpstr>Queries – 2/5</vt:lpstr>
      <vt:lpstr>Queries – 3/5</vt:lpstr>
      <vt:lpstr>Queries – 4/5</vt:lpstr>
      <vt:lpstr>Queries – 5/5</vt:lpstr>
      <vt:lpstr>Learning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Freight Forwarding Company</dc:title>
  <dc:creator>Vishwa Srivastava</dc:creator>
  <cp:lastModifiedBy>Ajith Menon, Adwaith</cp:lastModifiedBy>
  <cp:revision>105</cp:revision>
  <cp:lastPrinted>2022-04-25T20:48:19Z</cp:lastPrinted>
  <dcterms:created xsi:type="dcterms:W3CDTF">2022-04-25T00:18:39Z</dcterms:created>
  <dcterms:modified xsi:type="dcterms:W3CDTF">2023-03-19T06:05:26Z</dcterms:modified>
</cp:coreProperties>
</file>