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510373" y="1623878"/>
            <a:ext cx="15268575" cy="7038975"/>
          </a:xfrm>
          <a:custGeom>
            <a:avLst/>
            <a:gdLst/>
            <a:ahLst/>
            <a:cxnLst/>
            <a:rect l="l" t="t" r="r" b="b"/>
            <a:pathLst>
              <a:path w="15268575" h="7038975">
                <a:moveTo>
                  <a:pt x="15268573" y="7038974"/>
                </a:moveTo>
                <a:lnTo>
                  <a:pt x="0" y="7038974"/>
                </a:lnTo>
                <a:lnTo>
                  <a:pt x="0" y="0"/>
                </a:lnTo>
                <a:lnTo>
                  <a:pt x="15268573" y="0"/>
                </a:lnTo>
                <a:lnTo>
                  <a:pt x="15268573" y="7038974"/>
                </a:lnTo>
                <a:close/>
              </a:path>
            </a:pathLst>
          </a:custGeom>
          <a:solidFill>
            <a:srgbClr val="FFFFFF">
              <a:alpha val="47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84280" y="2959722"/>
            <a:ext cx="9119438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69934" y="5448987"/>
            <a:ext cx="14948130" cy="151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028700" y="8116179"/>
            <a:ext cx="38100" cy="1143000"/>
          </a:xfrm>
          <a:custGeom>
            <a:avLst/>
            <a:gdLst/>
            <a:ahLst/>
            <a:cxnLst/>
            <a:rect l="l" t="t" r="r" b="b"/>
            <a:pathLst>
              <a:path w="38100" h="1143000">
                <a:moveTo>
                  <a:pt x="38099" y="1142999"/>
                </a:moveTo>
                <a:lnTo>
                  <a:pt x="0" y="1142999"/>
                </a:lnTo>
                <a:lnTo>
                  <a:pt x="0" y="0"/>
                </a:lnTo>
                <a:lnTo>
                  <a:pt x="38099" y="0"/>
                </a:lnTo>
                <a:lnTo>
                  <a:pt x="38099" y="1142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40375" y="0"/>
            <a:ext cx="47624" cy="336232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40375" y="3457575"/>
            <a:ext cx="47624" cy="33718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40375" y="6924675"/>
            <a:ext cx="47624" cy="3362324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0" y="0"/>
            <a:ext cx="7867650" cy="10287000"/>
          </a:xfrm>
          <a:custGeom>
            <a:avLst/>
            <a:gdLst/>
            <a:ahLst/>
            <a:cxnLst/>
            <a:rect l="l" t="t" r="r" b="b"/>
            <a:pathLst>
              <a:path w="7867650" h="10287000">
                <a:moveTo>
                  <a:pt x="786764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7867649" y="0"/>
                </a:lnTo>
                <a:lnTo>
                  <a:pt x="7867649" y="10286999"/>
                </a:lnTo>
                <a:close/>
              </a:path>
            </a:pathLst>
          </a:custGeom>
          <a:solidFill>
            <a:srgbClr val="FFFFFF">
              <a:alpha val="47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641982" y="3035722"/>
            <a:ext cx="6807200" cy="1751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1014" y="508957"/>
            <a:ext cx="16487775" cy="7581900"/>
            <a:chOff x="901014" y="508957"/>
            <a:chExt cx="16487775" cy="7581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1014" y="508957"/>
              <a:ext cx="16487772" cy="75818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7223649" y="1028700"/>
              <a:ext cx="38100" cy="1143000"/>
            </a:xfrm>
            <a:custGeom>
              <a:avLst/>
              <a:gdLst/>
              <a:ahLst/>
              <a:cxnLst/>
              <a:rect l="l" t="t" r="r" b="b"/>
              <a:pathLst>
                <a:path w="38100" h="1143000">
                  <a:moveTo>
                    <a:pt x="38099" y="1142999"/>
                  </a:moveTo>
                  <a:lnTo>
                    <a:pt x="0" y="11429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142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5600" y="2278113"/>
            <a:ext cx="5215890" cy="1701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0" spc="-240" b="1">
                <a:latin typeface="Arial"/>
                <a:cs typeface="Arial"/>
              </a:rPr>
              <a:t>AI</a:t>
            </a:r>
            <a:r>
              <a:rPr dirty="0" sz="11000" spc="-505" b="1">
                <a:latin typeface="Arial"/>
                <a:cs typeface="Arial"/>
              </a:rPr>
              <a:t> </a:t>
            </a:r>
            <a:r>
              <a:rPr dirty="0" sz="11000" spc="-720" b="1">
                <a:latin typeface="Arial"/>
                <a:cs typeface="Arial"/>
              </a:rPr>
              <a:t>ACES</a:t>
            </a:r>
            <a:endParaRPr sz="1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5600" y="4583600"/>
            <a:ext cx="2322830" cy="2475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799"/>
              </a:lnSpc>
              <a:spcBef>
                <a:spcPts val="100"/>
              </a:spcBef>
            </a:pPr>
            <a:r>
              <a:rPr dirty="0" sz="2800" spc="-60">
                <a:solidFill>
                  <a:srgbClr val="FFFFFF"/>
                </a:solidFill>
                <a:latin typeface="Arial MT"/>
                <a:cs typeface="Arial MT"/>
              </a:rPr>
              <a:t>Adway </a:t>
            </a:r>
            <a:r>
              <a:rPr dirty="0" sz="2800" spc="-30">
                <a:solidFill>
                  <a:srgbClr val="FFFFFF"/>
                </a:solidFill>
                <a:latin typeface="Arial MT"/>
                <a:cs typeface="Arial MT"/>
              </a:rPr>
              <a:t>Byju </a:t>
            </a:r>
            <a:r>
              <a:rPr dirty="0" sz="2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Arial MT"/>
                <a:cs typeface="Arial MT"/>
              </a:rPr>
              <a:t>Jay </a:t>
            </a:r>
            <a:r>
              <a:rPr dirty="0" sz="2800" spc="-25">
                <a:solidFill>
                  <a:srgbClr val="FFFFFF"/>
                </a:solidFill>
                <a:latin typeface="Arial MT"/>
                <a:cs typeface="Arial MT"/>
              </a:rPr>
              <a:t>Piplodiya </a:t>
            </a:r>
            <a:r>
              <a:rPr dirty="0" sz="2800" spc="-20">
                <a:solidFill>
                  <a:srgbClr val="FFFFFF"/>
                </a:solidFill>
                <a:latin typeface="Arial MT"/>
                <a:cs typeface="Arial MT"/>
              </a:rPr>
              <a:t> Anwer </a:t>
            </a:r>
            <a:r>
              <a:rPr dirty="0" sz="2800" spc="-155">
                <a:solidFill>
                  <a:srgbClr val="FFFFFF"/>
                </a:solidFill>
                <a:latin typeface="Arial MT"/>
                <a:cs typeface="Arial MT"/>
              </a:rPr>
              <a:t>Shees </a:t>
            </a:r>
            <a:r>
              <a:rPr dirty="0" sz="2800" spc="-1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-75">
                <a:solidFill>
                  <a:srgbClr val="FFFFFF"/>
                </a:solidFill>
                <a:latin typeface="Arial MT"/>
                <a:cs typeface="Arial MT"/>
              </a:rPr>
              <a:t>Utsav </a:t>
            </a:r>
            <a:r>
              <a:rPr dirty="0" sz="2800" spc="-55">
                <a:solidFill>
                  <a:srgbClr val="FFFFFF"/>
                </a:solidFill>
                <a:latin typeface="Arial MT"/>
                <a:cs typeface="Arial MT"/>
              </a:rPr>
              <a:t>Poudel </a:t>
            </a:r>
            <a:r>
              <a:rPr dirty="0" sz="28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-335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dirty="0" sz="2800" spc="7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2800" spc="-75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dirty="0" sz="2800" spc="-135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800" spc="-1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sz="2800" spc="-145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dirty="0" sz="28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-105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dirty="0" sz="2800" spc="-5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dirty="0" sz="2800" spc="5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dirty="0" sz="2800" spc="-125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2800" spc="-35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6000" y="8858229"/>
            <a:ext cx="3790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0" b="1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2400" spc="55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85"/>
              <a:t>P</a:t>
            </a:r>
            <a:r>
              <a:rPr dirty="0" spc="65"/>
              <a:t>r</a:t>
            </a:r>
            <a:r>
              <a:rPr dirty="0" spc="-490"/>
              <a:t>o</a:t>
            </a:r>
            <a:r>
              <a:rPr dirty="0" spc="-300"/>
              <a:t>b</a:t>
            </a:r>
            <a:r>
              <a:rPr dirty="0" spc="10"/>
              <a:t>l</a:t>
            </a:r>
            <a:r>
              <a:rPr dirty="0" spc="-290"/>
              <a:t>e</a:t>
            </a:r>
            <a:r>
              <a:rPr dirty="0" spc="-305"/>
              <a:t>m</a:t>
            </a:r>
            <a:r>
              <a:rPr dirty="0" spc="-305"/>
              <a:t> </a:t>
            </a:r>
            <a:r>
              <a:rPr dirty="0" spc="-900"/>
              <a:t>S</a:t>
            </a:r>
            <a:r>
              <a:rPr dirty="0" spc="275"/>
              <a:t>t</a:t>
            </a:r>
            <a:r>
              <a:rPr dirty="0" spc="-310"/>
              <a:t>a</a:t>
            </a:r>
            <a:r>
              <a:rPr dirty="0" spc="275"/>
              <a:t>t</a:t>
            </a:r>
            <a:r>
              <a:rPr dirty="0" spc="-290"/>
              <a:t>e</a:t>
            </a:r>
            <a:r>
              <a:rPr dirty="0" spc="-310"/>
              <a:t>m</a:t>
            </a:r>
            <a:r>
              <a:rPr dirty="0" spc="-290"/>
              <a:t>e</a:t>
            </a:r>
            <a:r>
              <a:rPr dirty="0" spc="-360"/>
              <a:t>n</a:t>
            </a:r>
            <a:r>
              <a:rPr dirty="0" spc="275"/>
              <a:t>t</a:t>
            </a:r>
            <a:r>
              <a:rPr dirty="0" spc="-25"/>
              <a:t>: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5105336"/>
            <a:ext cx="18288000" cy="74295"/>
          </a:xfrm>
          <a:custGeom>
            <a:avLst/>
            <a:gdLst/>
            <a:ahLst/>
            <a:cxnLst/>
            <a:rect l="l" t="t" r="r" b="b"/>
            <a:pathLst>
              <a:path w="18288000" h="74295">
                <a:moveTo>
                  <a:pt x="1513420" y="35648"/>
                </a:moveTo>
                <a:lnTo>
                  <a:pt x="0" y="35648"/>
                </a:lnTo>
                <a:lnTo>
                  <a:pt x="0" y="73748"/>
                </a:lnTo>
                <a:lnTo>
                  <a:pt x="1513420" y="73748"/>
                </a:lnTo>
                <a:lnTo>
                  <a:pt x="1513420" y="35648"/>
                </a:lnTo>
                <a:close/>
              </a:path>
              <a:path w="18288000" h="74295">
                <a:moveTo>
                  <a:pt x="18287988" y="0"/>
                </a:moveTo>
                <a:lnTo>
                  <a:pt x="16777602" y="0"/>
                </a:lnTo>
                <a:lnTo>
                  <a:pt x="16777602" y="38100"/>
                </a:lnTo>
                <a:lnTo>
                  <a:pt x="18287988" y="38100"/>
                </a:lnTo>
                <a:lnTo>
                  <a:pt x="182879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6100"/>
              </a:lnSpc>
              <a:spcBef>
                <a:spcPts val="100"/>
              </a:spcBef>
            </a:pPr>
            <a:r>
              <a:rPr dirty="0" spc="-85"/>
              <a:t>Design </a:t>
            </a:r>
            <a:r>
              <a:rPr dirty="0" spc="-135"/>
              <a:t>a </a:t>
            </a:r>
            <a:r>
              <a:rPr dirty="0" spc="-5"/>
              <a:t>recommendation </a:t>
            </a:r>
            <a:r>
              <a:rPr dirty="0" spc="-60"/>
              <a:t>system </a:t>
            </a:r>
            <a:r>
              <a:rPr dirty="0" spc="60"/>
              <a:t>that </a:t>
            </a:r>
            <a:r>
              <a:rPr dirty="0" spc="-65"/>
              <a:t>can </a:t>
            </a:r>
            <a:r>
              <a:rPr dirty="0" spc="-90"/>
              <a:t>suggest </a:t>
            </a:r>
            <a:r>
              <a:rPr dirty="0" spc="-30"/>
              <a:t>personalized </a:t>
            </a:r>
            <a:r>
              <a:rPr dirty="0" spc="-95"/>
              <a:t>news </a:t>
            </a:r>
            <a:r>
              <a:rPr dirty="0" spc="5"/>
              <a:t>articles </a:t>
            </a:r>
            <a:r>
              <a:rPr dirty="0" spc="70"/>
              <a:t>or </a:t>
            </a:r>
            <a:r>
              <a:rPr dirty="0" spc="-10"/>
              <a:t>blog </a:t>
            </a:r>
            <a:r>
              <a:rPr dirty="0" spc="-45"/>
              <a:t>posts </a:t>
            </a:r>
            <a:r>
              <a:rPr dirty="0" spc="80"/>
              <a:t>to </a:t>
            </a:r>
            <a:r>
              <a:rPr dirty="0" spc="85"/>
              <a:t> </a:t>
            </a:r>
            <a:r>
              <a:rPr dirty="0" spc="-70"/>
              <a:t>users</a:t>
            </a:r>
            <a:r>
              <a:rPr dirty="0" spc="-65"/>
              <a:t> </a:t>
            </a:r>
            <a:r>
              <a:rPr dirty="0" spc="-90"/>
              <a:t>based</a:t>
            </a:r>
            <a:r>
              <a:rPr dirty="0" spc="-60"/>
              <a:t> </a:t>
            </a:r>
            <a:r>
              <a:rPr dirty="0" spc="-15"/>
              <a:t>on</a:t>
            </a:r>
            <a:r>
              <a:rPr dirty="0" spc="-65"/>
              <a:t> </a:t>
            </a:r>
            <a:r>
              <a:rPr dirty="0" spc="60"/>
              <a:t>their</a:t>
            </a:r>
            <a:r>
              <a:rPr dirty="0" spc="-60"/>
              <a:t> </a:t>
            </a:r>
            <a:r>
              <a:rPr dirty="0" spc="-25"/>
              <a:t>reading</a:t>
            </a:r>
            <a:r>
              <a:rPr dirty="0" spc="-65"/>
              <a:t> </a:t>
            </a:r>
            <a:r>
              <a:rPr dirty="0" spc="25"/>
              <a:t>history</a:t>
            </a:r>
            <a:r>
              <a:rPr dirty="0" spc="-60"/>
              <a:t> </a:t>
            </a:r>
            <a:r>
              <a:rPr dirty="0" spc="-45"/>
              <a:t>and</a:t>
            </a:r>
            <a:r>
              <a:rPr dirty="0" spc="-60"/>
              <a:t> </a:t>
            </a:r>
            <a:r>
              <a:rPr dirty="0" spc="5"/>
              <a:t>interests.</a:t>
            </a:r>
            <a:r>
              <a:rPr dirty="0" spc="-65"/>
              <a:t> The</a:t>
            </a:r>
            <a:r>
              <a:rPr dirty="0" spc="-60"/>
              <a:t> system</a:t>
            </a:r>
            <a:r>
              <a:rPr dirty="0" spc="-65"/>
              <a:t> </a:t>
            </a:r>
            <a:r>
              <a:rPr dirty="0" spc="-15"/>
              <a:t>should</a:t>
            </a:r>
            <a:r>
              <a:rPr dirty="0" spc="-60"/>
              <a:t> be </a:t>
            </a:r>
            <a:r>
              <a:rPr dirty="0" spc="-35"/>
              <a:t>able</a:t>
            </a:r>
            <a:r>
              <a:rPr dirty="0" spc="-65"/>
              <a:t> </a:t>
            </a:r>
            <a:r>
              <a:rPr dirty="0" spc="80"/>
              <a:t>to</a:t>
            </a:r>
            <a:r>
              <a:rPr dirty="0" spc="-60"/>
              <a:t> </a:t>
            </a:r>
            <a:r>
              <a:rPr dirty="0"/>
              <a:t>learn</a:t>
            </a:r>
            <a:r>
              <a:rPr dirty="0" spc="-65"/>
              <a:t> </a:t>
            </a:r>
            <a:r>
              <a:rPr dirty="0" spc="-45"/>
              <a:t>and</a:t>
            </a:r>
            <a:r>
              <a:rPr dirty="0" spc="-60"/>
              <a:t> </a:t>
            </a:r>
            <a:r>
              <a:rPr dirty="0" spc="-15"/>
              <a:t>adapt </a:t>
            </a:r>
            <a:r>
              <a:rPr dirty="0" spc="-765"/>
              <a:t> </a:t>
            </a:r>
            <a:r>
              <a:rPr dirty="0" spc="85"/>
              <a:t>to</a:t>
            </a:r>
            <a:r>
              <a:rPr dirty="0" spc="-70"/>
              <a:t> </a:t>
            </a:r>
            <a:r>
              <a:rPr dirty="0" spc="25"/>
              <a:t>the</a:t>
            </a:r>
            <a:r>
              <a:rPr dirty="0" spc="-70"/>
              <a:t> </a:t>
            </a:r>
            <a:r>
              <a:rPr dirty="0" spc="-10"/>
              <a:t>user's</a:t>
            </a:r>
            <a:r>
              <a:rPr dirty="0" spc="-70"/>
              <a:t> </a:t>
            </a:r>
            <a:r>
              <a:rPr dirty="0" spc="-25"/>
              <a:t>preferences</a:t>
            </a:r>
            <a:r>
              <a:rPr dirty="0" spc="-70"/>
              <a:t> </a:t>
            </a:r>
            <a:r>
              <a:rPr dirty="0" spc="-15"/>
              <a:t>over</a:t>
            </a:r>
            <a:r>
              <a:rPr dirty="0" spc="-70"/>
              <a:t> </a:t>
            </a:r>
            <a:r>
              <a:rPr dirty="0" spc="40"/>
              <a:t>time</a:t>
            </a:r>
            <a:r>
              <a:rPr dirty="0" spc="-65"/>
              <a:t> </a:t>
            </a:r>
            <a:r>
              <a:rPr dirty="0" spc="-45"/>
              <a:t>and</a:t>
            </a:r>
            <a:r>
              <a:rPr dirty="0" spc="-70"/>
              <a:t> </a:t>
            </a:r>
            <a:r>
              <a:rPr dirty="0"/>
              <a:t>provide</a:t>
            </a:r>
            <a:r>
              <a:rPr dirty="0" spc="-70"/>
              <a:t> </a:t>
            </a:r>
            <a:r>
              <a:rPr dirty="0"/>
              <a:t>relevant</a:t>
            </a:r>
            <a:r>
              <a:rPr dirty="0" spc="-70"/>
              <a:t> </a:t>
            </a:r>
            <a:r>
              <a:rPr dirty="0" spc="-45"/>
              <a:t>and</a:t>
            </a:r>
            <a:r>
              <a:rPr dirty="0" spc="-70"/>
              <a:t> </a:t>
            </a:r>
            <a:r>
              <a:rPr dirty="0" spc="-80"/>
              <a:t>engaging</a:t>
            </a:r>
            <a:r>
              <a:rPr dirty="0" spc="-65"/>
              <a:t> </a:t>
            </a:r>
            <a:r>
              <a:rPr dirty="0" spc="30"/>
              <a:t>content.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9912" y="884629"/>
            <a:ext cx="890841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-785" b="1">
                <a:latin typeface="Arial"/>
                <a:cs typeface="Arial"/>
              </a:rPr>
              <a:t>P</a:t>
            </a:r>
            <a:r>
              <a:rPr dirty="0" sz="8000" spc="65" b="1">
                <a:latin typeface="Arial"/>
                <a:cs typeface="Arial"/>
              </a:rPr>
              <a:t>r</a:t>
            </a:r>
            <a:r>
              <a:rPr dirty="0" sz="8000" spc="-490" b="1">
                <a:latin typeface="Arial"/>
                <a:cs typeface="Arial"/>
              </a:rPr>
              <a:t>o</a:t>
            </a:r>
            <a:r>
              <a:rPr dirty="0" sz="8000" spc="-320" b="1">
                <a:latin typeface="Arial"/>
                <a:cs typeface="Arial"/>
              </a:rPr>
              <a:t>p</a:t>
            </a:r>
            <a:r>
              <a:rPr dirty="0" sz="8000" spc="-490" b="1">
                <a:latin typeface="Arial"/>
                <a:cs typeface="Arial"/>
              </a:rPr>
              <a:t>o</a:t>
            </a:r>
            <a:r>
              <a:rPr dirty="0" sz="8000" spc="-905" b="1">
                <a:latin typeface="Arial"/>
                <a:cs typeface="Arial"/>
              </a:rPr>
              <a:t>s</a:t>
            </a:r>
            <a:r>
              <a:rPr dirty="0" sz="8000" spc="-290" b="1">
                <a:latin typeface="Arial"/>
                <a:cs typeface="Arial"/>
              </a:rPr>
              <a:t>e</a:t>
            </a:r>
            <a:r>
              <a:rPr dirty="0" sz="8000" spc="-315" b="1">
                <a:latin typeface="Arial"/>
                <a:cs typeface="Arial"/>
              </a:rPr>
              <a:t>d</a:t>
            </a:r>
            <a:r>
              <a:rPr dirty="0" sz="8000" spc="-305" b="1">
                <a:latin typeface="Arial"/>
                <a:cs typeface="Arial"/>
              </a:rPr>
              <a:t> </a:t>
            </a:r>
            <a:r>
              <a:rPr dirty="0" sz="8000" spc="-540" b="1">
                <a:latin typeface="Arial"/>
                <a:cs typeface="Arial"/>
              </a:rPr>
              <a:t>A</a:t>
            </a:r>
            <a:r>
              <a:rPr dirty="0" sz="8000" spc="-320" b="1">
                <a:latin typeface="Arial"/>
                <a:cs typeface="Arial"/>
              </a:rPr>
              <a:t>pp</a:t>
            </a:r>
            <a:r>
              <a:rPr dirty="0" sz="8000" spc="65" b="1">
                <a:latin typeface="Arial"/>
                <a:cs typeface="Arial"/>
              </a:rPr>
              <a:t>r</a:t>
            </a:r>
            <a:r>
              <a:rPr dirty="0" sz="8000" spc="-490" b="1">
                <a:latin typeface="Arial"/>
                <a:cs typeface="Arial"/>
              </a:rPr>
              <a:t>o</a:t>
            </a:r>
            <a:r>
              <a:rPr dirty="0" sz="8000" spc="-310" b="1">
                <a:latin typeface="Arial"/>
                <a:cs typeface="Arial"/>
              </a:rPr>
              <a:t>a</a:t>
            </a:r>
            <a:r>
              <a:rPr dirty="0" sz="8000" spc="-535" b="1">
                <a:latin typeface="Arial"/>
                <a:cs typeface="Arial"/>
              </a:rPr>
              <a:t>c</a:t>
            </a:r>
            <a:r>
              <a:rPr dirty="0" sz="8000" spc="-325" b="1">
                <a:latin typeface="Arial"/>
                <a:cs typeface="Arial"/>
              </a:rPr>
              <a:t>h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1190" y="3817882"/>
            <a:ext cx="175577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135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3200" spc="-11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3200" spc="-114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3200" spc="-19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3200" spc="-295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3200" spc="-1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75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6025" y="6216559"/>
            <a:ext cx="2945765" cy="1081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01295">
              <a:lnSpc>
                <a:spcPct val="115399"/>
              </a:lnSpc>
              <a:spcBef>
                <a:spcPts val="100"/>
              </a:spcBef>
            </a:pPr>
            <a:r>
              <a:rPr dirty="0" sz="3000" spc="-20">
                <a:solidFill>
                  <a:srgbClr val="FFFFFF"/>
                </a:solidFill>
                <a:latin typeface="Arial MT"/>
                <a:cs typeface="Arial MT"/>
              </a:rPr>
              <a:t>Content-Based </a:t>
            </a:r>
            <a:r>
              <a:rPr dirty="0" sz="30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-45">
                <a:solidFill>
                  <a:srgbClr val="FFFFFF"/>
                </a:solidFill>
                <a:latin typeface="Arial MT"/>
                <a:cs typeface="Arial MT"/>
              </a:rPr>
              <a:t>Recommendation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78329" y="4871797"/>
            <a:ext cx="38100" cy="1019175"/>
          </a:xfrm>
          <a:custGeom>
            <a:avLst/>
            <a:gdLst/>
            <a:ahLst/>
            <a:cxnLst/>
            <a:rect l="l" t="t" r="r" b="b"/>
            <a:pathLst>
              <a:path w="38100" h="1019175">
                <a:moveTo>
                  <a:pt x="0" y="0"/>
                </a:moveTo>
                <a:lnTo>
                  <a:pt x="38099" y="0"/>
                </a:lnTo>
                <a:lnTo>
                  <a:pt x="38099" y="1019174"/>
                </a:lnTo>
                <a:lnTo>
                  <a:pt x="0" y="10191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266505" y="3817882"/>
            <a:ext cx="175577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135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3200" spc="-11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3200" spc="-114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3200" spc="-19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3200" spc="-295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3200" spc="-1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75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71340" y="6216559"/>
            <a:ext cx="2945765" cy="2136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635">
              <a:lnSpc>
                <a:spcPct val="115399"/>
              </a:lnSpc>
              <a:spcBef>
                <a:spcPts val="100"/>
              </a:spcBef>
            </a:pPr>
            <a:r>
              <a:rPr dirty="0" sz="3000" spc="5">
                <a:solidFill>
                  <a:srgbClr val="FFFFFF"/>
                </a:solidFill>
                <a:latin typeface="Arial MT"/>
                <a:cs typeface="Arial MT"/>
              </a:rPr>
              <a:t>Collaborative </a:t>
            </a:r>
            <a:r>
              <a:rPr dirty="0" sz="30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Arial MT"/>
                <a:cs typeface="Arial MT"/>
              </a:rPr>
              <a:t>User/Item-Based </a:t>
            </a:r>
            <a:r>
              <a:rPr dirty="0" sz="3000" spc="-819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30">
                <a:solidFill>
                  <a:srgbClr val="FFFFFF"/>
                </a:solidFill>
                <a:latin typeface="Arial MT"/>
                <a:cs typeface="Arial MT"/>
              </a:rPr>
              <a:t>Filtering </a:t>
            </a:r>
            <a:r>
              <a:rPr dirty="0" sz="30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-45">
                <a:solidFill>
                  <a:srgbClr val="FFFFFF"/>
                </a:solidFill>
                <a:latin typeface="Arial MT"/>
                <a:cs typeface="Arial MT"/>
              </a:rPr>
              <a:t>Recommendation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23643" y="4871797"/>
            <a:ext cx="38100" cy="1019175"/>
          </a:xfrm>
          <a:custGeom>
            <a:avLst/>
            <a:gdLst/>
            <a:ahLst/>
            <a:cxnLst/>
            <a:rect l="l" t="t" r="r" b="b"/>
            <a:pathLst>
              <a:path w="38100" h="1019175">
                <a:moveTo>
                  <a:pt x="0" y="0"/>
                </a:moveTo>
                <a:lnTo>
                  <a:pt x="38099" y="0"/>
                </a:lnTo>
                <a:lnTo>
                  <a:pt x="38099" y="1019174"/>
                </a:lnTo>
                <a:lnTo>
                  <a:pt x="0" y="10191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011820" y="3817882"/>
            <a:ext cx="175577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135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3200" spc="-11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3200" spc="-114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3200" spc="-19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3200" spc="-295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3200" spc="-1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75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82573" y="6216559"/>
            <a:ext cx="3813810" cy="160909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55"/>
              </a:spcBef>
            </a:pPr>
            <a:r>
              <a:rPr dirty="0" sz="3000" spc="35">
                <a:solidFill>
                  <a:srgbClr val="FFFFFF"/>
                </a:solidFill>
                <a:latin typeface="Arial MT"/>
                <a:cs typeface="Arial MT"/>
              </a:rPr>
              <a:t>Hybrid</a:t>
            </a:r>
            <a:r>
              <a:rPr dirty="0" sz="3000" spc="-1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Arial MT"/>
                <a:cs typeface="Arial MT"/>
              </a:rPr>
              <a:t>(Content</a:t>
            </a:r>
            <a:r>
              <a:rPr dirty="0" sz="3000" spc="-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-130">
                <a:solidFill>
                  <a:srgbClr val="FFFFFF"/>
                </a:solidFill>
                <a:latin typeface="Arial MT"/>
                <a:cs typeface="Arial MT"/>
              </a:rPr>
              <a:t>Based</a:t>
            </a:r>
            <a:endParaRPr sz="3000">
              <a:latin typeface="Arial MT"/>
              <a:cs typeface="Arial MT"/>
            </a:endParaRPr>
          </a:p>
          <a:p>
            <a:pPr algn="ctr" marL="502920" marR="496570">
              <a:lnSpc>
                <a:spcPct val="115399"/>
              </a:lnSpc>
            </a:pPr>
            <a:r>
              <a:rPr dirty="0" sz="3000" spc="90">
                <a:solidFill>
                  <a:srgbClr val="FFFFFF"/>
                </a:solidFill>
                <a:latin typeface="Arial MT"/>
                <a:cs typeface="Arial MT"/>
              </a:rPr>
              <a:t>+ </a:t>
            </a:r>
            <a:r>
              <a:rPr dirty="0" sz="3000" spc="5">
                <a:solidFill>
                  <a:srgbClr val="FFFFFF"/>
                </a:solidFill>
                <a:latin typeface="Arial MT"/>
                <a:cs typeface="Arial MT"/>
              </a:rPr>
              <a:t>Collaborative </a:t>
            </a:r>
            <a:r>
              <a:rPr dirty="0" sz="3000" spc="10">
                <a:solidFill>
                  <a:srgbClr val="FFFFFF"/>
                </a:solidFill>
                <a:latin typeface="Arial MT"/>
                <a:cs typeface="Arial MT"/>
              </a:rPr>
              <a:t> Filtering)</a:t>
            </a:r>
            <a:r>
              <a:rPr dirty="0" sz="3000" spc="-1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-90">
                <a:solidFill>
                  <a:srgbClr val="FFFFFF"/>
                </a:solidFill>
                <a:latin typeface="Arial MT"/>
                <a:cs typeface="Arial MT"/>
              </a:rPr>
              <a:t>System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868959" y="4871797"/>
            <a:ext cx="38100" cy="1019175"/>
          </a:xfrm>
          <a:custGeom>
            <a:avLst/>
            <a:gdLst/>
            <a:ahLst/>
            <a:cxnLst/>
            <a:rect l="l" t="t" r="r" b="b"/>
            <a:pathLst>
              <a:path w="38100" h="1019175">
                <a:moveTo>
                  <a:pt x="0" y="0"/>
                </a:moveTo>
                <a:lnTo>
                  <a:pt x="38099" y="0"/>
                </a:lnTo>
                <a:lnTo>
                  <a:pt x="38099" y="1019174"/>
                </a:lnTo>
                <a:lnTo>
                  <a:pt x="0" y="10191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57575"/>
            <a:ext cx="47624" cy="33718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924675"/>
            <a:ext cx="47624" cy="33623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7624" cy="336232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420271" y="0"/>
            <a:ext cx="7867650" cy="10287000"/>
          </a:xfrm>
          <a:custGeom>
            <a:avLst/>
            <a:gdLst/>
            <a:ahLst/>
            <a:cxnLst/>
            <a:rect l="l" t="t" r="r" b="b"/>
            <a:pathLst>
              <a:path w="7867650" h="10287000">
                <a:moveTo>
                  <a:pt x="786764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7867649" y="0"/>
                </a:lnTo>
                <a:lnTo>
                  <a:pt x="7867649" y="10286999"/>
                </a:lnTo>
                <a:close/>
              </a:path>
            </a:pathLst>
          </a:custGeom>
          <a:solidFill>
            <a:srgbClr val="FFFFFF">
              <a:alpha val="47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015782" y="4397632"/>
            <a:ext cx="2524125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-430" b="1">
                <a:solidFill>
                  <a:srgbClr val="FFFFFF"/>
                </a:solidFill>
                <a:latin typeface="Arial"/>
                <a:cs typeface="Arial"/>
              </a:rPr>
              <a:t>Steps</a:t>
            </a:r>
            <a:endParaRPr sz="8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53328" y="1219776"/>
            <a:ext cx="129667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65" b="1">
                <a:latin typeface="Arial"/>
                <a:cs typeface="Arial"/>
              </a:rPr>
              <a:t>S</a:t>
            </a:r>
            <a:r>
              <a:rPr dirty="0" spc="-120" b="1">
                <a:latin typeface="Arial"/>
                <a:cs typeface="Arial"/>
              </a:rPr>
              <a:t>T</a:t>
            </a:r>
            <a:r>
              <a:rPr dirty="0" spc="-195" b="1">
                <a:latin typeface="Arial"/>
                <a:cs typeface="Arial"/>
              </a:rPr>
              <a:t>E</a:t>
            </a:r>
            <a:r>
              <a:rPr dirty="0" spc="-315" b="1">
                <a:latin typeface="Arial"/>
                <a:cs typeface="Arial"/>
              </a:rPr>
              <a:t>P</a:t>
            </a:r>
            <a:r>
              <a:rPr dirty="0" spc="-125" b="1">
                <a:latin typeface="Arial"/>
                <a:cs typeface="Arial"/>
              </a:rPr>
              <a:t> </a:t>
            </a:r>
            <a:r>
              <a:rPr dirty="0" spc="75" b="1">
                <a:latin typeface="Arial"/>
                <a:cs typeface="Arial"/>
              </a:rPr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53328" y="1951814"/>
            <a:ext cx="4999990" cy="1081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3000" spc="-50">
                <a:solidFill>
                  <a:srgbClr val="FFFFFF"/>
                </a:solidFill>
                <a:latin typeface="Arial MT"/>
                <a:cs typeface="Arial MT"/>
              </a:rPr>
              <a:t>Dataset</a:t>
            </a:r>
            <a:r>
              <a:rPr dirty="0" sz="30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Arial MT"/>
                <a:cs typeface="Arial MT"/>
              </a:rPr>
              <a:t>selection</a:t>
            </a:r>
            <a:r>
              <a:rPr dirty="0" sz="30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-5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30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-15">
                <a:solidFill>
                  <a:srgbClr val="FFFFFF"/>
                </a:solidFill>
                <a:latin typeface="Arial MT"/>
                <a:cs typeface="Arial MT"/>
              </a:rPr>
              <a:t>Feature </a:t>
            </a:r>
            <a:r>
              <a:rPr dirty="0" sz="3000" spc="-819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Arial MT"/>
                <a:cs typeface="Arial MT"/>
              </a:rPr>
              <a:t>selection.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53328" y="4168819"/>
            <a:ext cx="4406265" cy="1812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36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3200" spc="-12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3200" spc="-19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3200" spc="-315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3200" spc="-1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75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115399"/>
              </a:lnSpc>
              <a:spcBef>
                <a:spcPts val="1925"/>
              </a:spcBef>
            </a:pPr>
            <a:r>
              <a:rPr dirty="0" sz="3000" spc="15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r>
              <a:rPr dirty="0" sz="3000" spc="-1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-25">
                <a:solidFill>
                  <a:srgbClr val="FFFFFF"/>
                </a:solidFill>
                <a:latin typeface="Arial MT"/>
                <a:cs typeface="Arial MT"/>
              </a:rPr>
              <a:t>Selection,</a:t>
            </a:r>
            <a:r>
              <a:rPr dirty="0" sz="3000" spc="-1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FFFFFF"/>
                </a:solidFill>
                <a:latin typeface="Arial MT"/>
                <a:cs typeface="Arial MT"/>
              </a:rPr>
              <a:t>Training, </a:t>
            </a:r>
            <a:r>
              <a:rPr dirty="0" sz="3000" spc="-819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Arial MT"/>
                <a:cs typeface="Arial MT"/>
              </a:rPr>
              <a:t>Evaluation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53328" y="7131880"/>
            <a:ext cx="4030979" cy="1812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36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3200" spc="-12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3200" spc="-19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3200" spc="-315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3200" spc="-1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75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115399"/>
              </a:lnSpc>
              <a:spcBef>
                <a:spcPts val="1925"/>
              </a:spcBef>
            </a:pPr>
            <a:r>
              <a:rPr dirty="0" sz="3000" spc="15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r>
              <a:rPr dirty="0" sz="3000" spc="-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10">
                <a:solidFill>
                  <a:srgbClr val="FFFFFF"/>
                </a:solidFill>
                <a:latin typeface="Arial MT"/>
                <a:cs typeface="Arial MT"/>
              </a:rPr>
              <a:t>Optimisation</a:t>
            </a:r>
            <a:r>
              <a:rPr dirty="0" sz="3000" spc="-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-5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dirty="0" sz="3000" spc="-819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Arial MT"/>
                <a:cs typeface="Arial MT"/>
              </a:rPr>
              <a:t>Deployment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296536" y="1026205"/>
            <a:ext cx="1143000" cy="38100"/>
          </a:xfrm>
          <a:custGeom>
            <a:avLst/>
            <a:gdLst/>
            <a:ahLst/>
            <a:cxnLst/>
            <a:rect l="l" t="t" r="r" b="b"/>
            <a:pathLst>
              <a:path w="1143000" h="38100">
                <a:moveTo>
                  <a:pt x="1142999" y="0"/>
                </a:moveTo>
                <a:lnTo>
                  <a:pt x="1142999" y="38099"/>
                </a:lnTo>
                <a:lnTo>
                  <a:pt x="0" y="38099"/>
                </a:lnTo>
                <a:lnTo>
                  <a:pt x="0" y="0"/>
                </a:lnTo>
                <a:lnTo>
                  <a:pt x="1142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375" y="3678682"/>
            <a:ext cx="3643629" cy="2743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8000" spc="-90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8000" spc="27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8000" spc="-29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8000" spc="-315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8000" spc="-3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0" spc="19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0">
              <a:latin typeface="Arial"/>
              <a:cs typeface="Arial"/>
            </a:endParaRPr>
          </a:p>
          <a:p>
            <a:pPr algn="ctr" marL="12700" marR="5080">
              <a:lnSpc>
                <a:spcPct val="115399"/>
              </a:lnSpc>
              <a:spcBef>
                <a:spcPts val="3485"/>
              </a:spcBef>
            </a:pPr>
            <a:r>
              <a:rPr dirty="0" sz="3000" spc="-50">
                <a:solidFill>
                  <a:srgbClr val="FFFFFF"/>
                </a:solidFill>
                <a:latin typeface="Arial MT"/>
                <a:cs typeface="Arial MT"/>
              </a:rPr>
              <a:t>Dataset</a:t>
            </a:r>
            <a:r>
              <a:rPr dirty="0" sz="3000" spc="-11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-35">
                <a:solidFill>
                  <a:srgbClr val="FFFFFF"/>
                </a:solidFill>
                <a:latin typeface="Arial MT"/>
                <a:cs typeface="Arial MT"/>
              </a:rPr>
              <a:t>Selection</a:t>
            </a:r>
            <a:r>
              <a:rPr dirty="0" sz="3000" spc="-1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-5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dirty="0" sz="3000" spc="-819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-15">
                <a:solidFill>
                  <a:srgbClr val="FFFFFF"/>
                </a:solidFill>
                <a:latin typeface="Arial MT"/>
                <a:cs typeface="Arial MT"/>
              </a:rPr>
              <a:t>Feature</a:t>
            </a:r>
            <a:r>
              <a:rPr dirty="0" sz="30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-35">
                <a:solidFill>
                  <a:srgbClr val="FFFFFF"/>
                </a:solidFill>
                <a:latin typeface="Arial MT"/>
                <a:cs typeface="Arial MT"/>
              </a:rPr>
              <a:t>Selection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93449" y="3068964"/>
            <a:ext cx="123239" cy="12323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401497" y="2830325"/>
            <a:ext cx="5768340" cy="51879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/>
              <a:t>Deskdrop</a:t>
            </a:r>
            <a:r>
              <a:rPr dirty="0" spc="-90"/>
              <a:t> </a:t>
            </a:r>
            <a:r>
              <a:rPr dirty="0" spc="-30"/>
              <a:t>Dataset</a:t>
            </a:r>
            <a:r>
              <a:rPr dirty="0" spc="-85"/>
              <a:t> </a:t>
            </a:r>
            <a:r>
              <a:rPr dirty="0" spc="-55"/>
              <a:t>chosen</a:t>
            </a:r>
            <a:r>
              <a:rPr dirty="0" spc="-85"/>
              <a:t> </a:t>
            </a:r>
            <a:r>
              <a:rPr dirty="0" spc="125"/>
              <a:t>for</a:t>
            </a:r>
            <a:r>
              <a:rPr dirty="0" spc="-85"/>
              <a:t> </a:t>
            </a:r>
            <a:r>
              <a:rPr dirty="0" spc="40"/>
              <a:t>its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3449" y="4794322"/>
            <a:ext cx="123239" cy="1232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93449" y="6519681"/>
            <a:ext cx="123239" cy="12323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365714" y="3323284"/>
            <a:ext cx="5840095" cy="4051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223520" marR="215900">
              <a:lnSpc>
                <a:spcPct val="117900"/>
              </a:lnSpc>
              <a:spcBef>
                <a:spcPts val="95"/>
              </a:spcBef>
            </a:pPr>
            <a:r>
              <a:rPr dirty="0" sz="3200" spc="75">
                <a:solidFill>
                  <a:srgbClr val="FFFFFF"/>
                </a:solidFill>
                <a:latin typeface="Arial MT"/>
                <a:cs typeface="Arial MT"/>
              </a:rPr>
              <a:t>limited</a:t>
            </a:r>
            <a:r>
              <a:rPr dirty="0" sz="32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5">
                <a:solidFill>
                  <a:srgbClr val="FFFFFF"/>
                </a:solidFill>
                <a:latin typeface="Arial MT"/>
                <a:cs typeface="Arial MT"/>
              </a:rPr>
              <a:t>features</a:t>
            </a:r>
            <a:r>
              <a:rPr dirty="0" sz="32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3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32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35">
                <a:solidFill>
                  <a:srgbClr val="FFFFFF"/>
                </a:solidFill>
                <a:latin typeface="Arial MT"/>
                <a:cs typeface="Arial MT"/>
              </a:rPr>
              <a:t>authentic </a:t>
            </a:r>
            <a:r>
              <a:rPr dirty="0" sz="3200" spc="-869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25">
                <a:solidFill>
                  <a:srgbClr val="FFFFFF"/>
                </a:solidFill>
                <a:latin typeface="Arial MT"/>
                <a:cs typeface="Arial MT"/>
              </a:rPr>
              <a:t>data.</a:t>
            </a:r>
            <a:endParaRPr sz="32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685"/>
              </a:spcBef>
            </a:pPr>
            <a:r>
              <a:rPr dirty="0" sz="3200" spc="15">
                <a:solidFill>
                  <a:srgbClr val="FFFFFF"/>
                </a:solidFill>
                <a:latin typeface="Arial MT"/>
                <a:cs typeface="Arial MT"/>
              </a:rPr>
              <a:t>Duplicate</a:t>
            </a:r>
            <a:r>
              <a:rPr dirty="0" sz="32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30">
                <a:solidFill>
                  <a:srgbClr val="FFFFFF"/>
                </a:solidFill>
                <a:latin typeface="Arial MT"/>
                <a:cs typeface="Arial MT"/>
              </a:rPr>
              <a:t>ContentID</a:t>
            </a:r>
            <a:r>
              <a:rPr dirty="0" sz="32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40">
                <a:solidFill>
                  <a:srgbClr val="FFFFFF"/>
                </a:solidFill>
                <a:latin typeface="Arial MT"/>
                <a:cs typeface="Arial MT"/>
              </a:rPr>
              <a:t>dropped,</a:t>
            </a:r>
            <a:endParaRPr sz="3200">
              <a:latin typeface="Arial MT"/>
              <a:cs typeface="Arial MT"/>
            </a:endParaRPr>
          </a:p>
          <a:p>
            <a:pPr algn="ctr" marL="942975" marR="935355">
              <a:lnSpc>
                <a:spcPct val="117900"/>
              </a:lnSpc>
            </a:pPr>
            <a:r>
              <a:rPr dirty="0" sz="3200" spc="65">
                <a:solidFill>
                  <a:srgbClr val="FFFFFF"/>
                </a:solidFill>
                <a:latin typeface="Arial MT"/>
                <a:cs typeface="Arial MT"/>
              </a:rPr>
              <a:t>Null</a:t>
            </a:r>
            <a:r>
              <a:rPr dirty="0" sz="32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70">
                <a:solidFill>
                  <a:srgbClr val="FFFFFF"/>
                </a:solidFill>
                <a:latin typeface="Arial MT"/>
                <a:cs typeface="Arial MT"/>
              </a:rPr>
              <a:t>text</a:t>
            </a:r>
            <a:r>
              <a:rPr dirty="0" sz="32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Arial MT"/>
                <a:cs typeface="Arial MT"/>
              </a:rPr>
              <a:t>omitted,</a:t>
            </a:r>
            <a:r>
              <a:rPr dirty="0" sz="32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70">
                <a:solidFill>
                  <a:srgbClr val="FFFFFF"/>
                </a:solidFill>
                <a:latin typeface="Arial MT"/>
                <a:cs typeface="Arial MT"/>
              </a:rPr>
              <a:t>text </a:t>
            </a:r>
            <a:r>
              <a:rPr dirty="0" sz="3200" spc="-8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25">
                <a:solidFill>
                  <a:srgbClr val="FFFFFF"/>
                </a:solidFill>
                <a:latin typeface="Arial MT"/>
                <a:cs typeface="Arial MT"/>
              </a:rPr>
              <a:t>vectorized.</a:t>
            </a:r>
            <a:endParaRPr sz="3200">
              <a:latin typeface="Arial MT"/>
              <a:cs typeface="Arial MT"/>
            </a:endParaRPr>
          </a:p>
          <a:p>
            <a:pPr marL="12700" marR="5080" indent="131445">
              <a:lnSpc>
                <a:spcPct val="117900"/>
              </a:lnSpc>
              <a:spcBef>
                <a:spcPts val="5"/>
              </a:spcBef>
            </a:pPr>
            <a:r>
              <a:rPr dirty="0" sz="3200" spc="-55">
                <a:solidFill>
                  <a:srgbClr val="FFFFFF"/>
                </a:solidFill>
                <a:latin typeface="Arial MT"/>
                <a:cs typeface="Arial MT"/>
              </a:rPr>
              <a:t>Datasets </a:t>
            </a:r>
            <a:r>
              <a:rPr dirty="0" sz="3200" spc="-20">
                <a:solidFill>
                  <a:srgbClr val="FFFFFF"/>
                </a:solidFill>
                <a:latin typeface="Arial MT"/>
                <a:cs typeface="Arial MT"/>
              </a:rPr>
              <a:t>merged </a:t>
            </a:r>
            <a:r>
              <a:rPr dirty="0" sz="3200" spc="5">
                <a:solidFill>
                  <a:srgbClr val="FFFFFF"/>
                </a:solidFill>
                <a:latin typeface="Arial MT"/>
                <a:cs typeface="Arial MT"/>
              </a:rPr>
              <a:t>on </a:t>
            </a:r>
            <a:r>
              <a:rPr dirty="0" sz="3200" spc="30">
                <a:solidFill>
                  <a:srgbClr val="FFFFFF"/>
                </a:solidFill>
                <a:latin typeface="Arial MT"/>
                <a:cs typeface="Arial MT"/>
              </a:rPr>
              <a:t>ContentID </a:t>
            </a:r>
            <a:r>
              <a:rPr dirty="0" sz="3200" spc="-8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11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32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40">
                <a:solidFill>
                  <a:srgbClr val="FFFFFF"/>
                </a:solidFill>
                <a:latin typeface="Arial MT"/>
                <a:cs typeface="Arial MT"/>
              </a:rPr>
              <a:t>incorporate</a:t>
            </a:r>
            <a:r>
              <a:rPr dirty="0" sz="32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Arial MT"/>
                <a:cs typeface="Arial MT"/>
              </a:rPr>
              <a:t>user</a:t>
            </a:r>
            <a:r>
              <a:rPr dirty="0" sz="32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40">
                <a:solidFill>
                  <a:srgbClr val="FFFFFF"/>
                </a:solidFill>
                <a:latin typeface="Arial MT"/>
                <a:cs typeface="Arial MT"/>
              </a:rPr>
              <a:t>interactions.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9508" y="3678678"/>
            <a:ext cx="5005705" cy="2743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8000" spc="-90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8000" spc="27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8000" spc="-29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8000" spc="-315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8000" spc="-3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0" spc="19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8000">
              <a:latin typeface="Arial"/>
              <a:cs typeface="Arial"/>
            </a:endParaRPr>
          </a:p>
          <a:p>
            <a:pPr algn="ctr" marL="12700" marR="5080">
              <a:lnSpc>
                <a:spcPct val="115399"/>
              </a:lnSpc>
              <a:spcBef>
                <a:spcPts val="3485"/>
              </a:spcBef>
            </a:pPr>
            <a:r>
              <a:rPr dirty="0" sz="3000" spc="15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r>
              <a:rPr dirty="0" sz="30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-25">
                <a:solidFill>
                  <a:srgbClr val="FFFFFF"/>
                </a:solidFill>
                <a:latin typeface="Arial MT"/>
                <a:cs typeface="Arial MT"/>
              </a:rPr>
              <a:t>Selection,</a:t>
            </a:r>
            <a:r>
              <a:rPr dirty="0" sz="30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Arial MT"/>
                <a:cs typeface="Arial MT"/>
              </a:rPr>
              <a:t>Training</a:t>
            </a:r>
            <a:r>
              <a:rPr dirty="0" sz="30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-5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dirty="0" sz="3000" spc="-8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Arial MT"/>
                <a:cs typeface="Arial MT"/>
              </a:rPr>
              <a:t>Evaluation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84224" y="3356521"/>
            <a:ext cx="123239" cy="12323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17900"/>
              </a:lnSpc>
              <a:spcBef>
                <a:spcPts val="95"/>
              </a:spcBef>
            </a:pPr>
            <a:r>
              <a:rPr dirty="0" spc="-30"/>
              <a:t>Two</a:t>
            </a:r>
            <a:r>
              <a:rPr dirty="0" spc="-80"/>
              <a:t> </a:t>
            </a:r>
            <a:r>
              <a:rPr dirty="0" spc="-20"/>
              <a:t>models</a:t>
            </a:r>
            <a:r>
              <a:rPr dirty="0" spc="-75"/>
              <a:t> </a:t>
            </a:r>
            <a:r>
              <a:rPr dirty="0" spc="20"/>
              <a:t>explored,</a:t>
            </a:r>
            <a:r>
              <a:rPr dirty="0" spc="-75"/>
              <a:t> </a:t>
            </a:r>
            <a:r>
              <a:rPr dirty="0"/>
              <a:t>Content-Based </a:t>
            </a:r>
            <a:r>
              <a:rPr dirty="0" spc="-875"/>
              <a:t> </a:t>
            </a:r>
            <a:r>
              <a:rPr dirty="0" spc="-20"/>
              <a:t>Recommendation </a:t>
            </a:r>
            <a:r>
              <a:rPr dirty="0" spc="-30"/>
              <a:t>and </a:t>
            </a:r>
            <a:r>
              <a:rPr dirty="0" spc="25"/>
              <a:t>Collaborative </a:t>
            </a:r>
            <a:r>
              <a:rPr dirty="0" spc="30"/>
              <a:t> </a:t>
            </a:r>
            <a:r>
              <a:rPr dirty="0" spc="15"/>
              <a:t>User/Item-Based</a:t>
            </a:r>
            <a:r>
              <a:rPr dirty="0" spc="-80"/>
              <a:t> </a:t>
            </a:r>
            <a:r>
              <a:rPr dirty="0" spc="50"/>
              <a:t>Filtering</a:t>
            </a:r>
            <a:r>
              <a:rPr dirty="0" spc="-80"/>
              <a:t> </a:t>
            </a:r>
            <a:r>
              <a:rPr dirty="0" spc="-40"/>
              <a:t>System.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84224" y="5081879"/>
            <a:ext cx="123239" cy="1232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84224" y="6232118"/>
            <a:ext cx="123239" cy="12323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999787" y="4761079"/>
            <a:ext cx="8091170" cy="2901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13055" marR="305435">
              <a:lnSpc>
                <a:spcPct val="117900"/>
              </a:lnSpc>
              <a:spcBef>
                <a:spcPts val="95"/>
              </a:spcBef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Text</a:t>
            </a:r>
            <a:r>
              <a:rPr dirty="0" sz="32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30">
                <a:solidFill>
                  <a:srgbClr val="FFFFFF"/>
                </a:solidFill>
                <a:latin typeface="Arial MT"/>
                <a:cs typeface="Arial MT"/>
              </a:rPr>
              <a:t>Vectorisation,</a:t>
            </a:r>
            <a:r>
              <a:rPr dirty="0" sz="32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100">
                <a:solidFill>
                  <a:srgbClr val="FFFFFF"/>
                </a:solidFill>
                <a:latin typeface="Arial MT"/>
                <a:cs typeface="Arial MT"/>
              </a:rPr>
              <a:t>Sparse</a:t>
            </a:r>
            <a:r>
              <a:rPr dirty="0" sz="32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80">
                <a:solidFill>
                  <a:srgbClr val="FFFFFF"/>
                </a:solidFill>
                <a:latin typeface="Arial MT"/>
                <a:cs typeface="Arial MT"/>
              </a:rPr>
              <a:t>Matrix,</a:t>
            </a:r>
            <a:r>
              <a:rPr dirty="0" sz="32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0">
                <a:solidFill>
                  <a:srgbClr val="FFFFFF"/>
                </a:solidFill>
                <a:latin typeface="Arial MT"/>
                <a:cs typeface="Arial MT"/>
              </a:rPr>
              <a:t>Cosine </a:t>
            </a:r>
            <a:r>
              <a:rPr dirty="0" sz="3200" spc="-8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40">
                <a:solidFill>
                  <a:srgbClr val="FFFFFF"/>
                </a:solidFill>
                <a:latin typeface="Arial MT"/>
                <a:cs typeface="Arial MT"/>
              </a:rPr>
              <a:t>Similarity</a:t>
            </a:r>
            <a:r>
              <a:rPr dirty="0" sz="32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7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dirty="0" sz="32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11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32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create</a:t>
            </a:r>
            <a:r>
              <a:rPr dirty="0" sz="32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4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32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5">
                <a:solidFill>
                  <a:srgbClr val="FFFFFF"/>
                </a:solidFill>
                <a:latin typeface="Arial MT"/>
                <a:cs typeface="Arial MT"/>
              </a:rPr>
              <a:t>models.</a:t>
            </a:r>
            <a:endParaRPr sz="3200">
              <a:latin typeface="Arial MT"/>
              <a:cs typeface="Arial MT"/>
            </a:endParaRPr>
          </a:p>
          <a:p>
            <a:pPr algn="ctr" marL="12700" marR="5080">
              <a:lnSpc>
                <a:spcPct val="117900"/>
              </a:lnSpc>
            </a:pPr>
            <a:r>
              <a:rPr dirty="0" sz="3200" spc="80">
                <a:solidFill>
                  <a:srgbClr val="FFFFFF"/>
                </a:solidFill>
                <a:latin typeface="Arial MT"/>
                <a:cs typeface="Arial MT"/>
              </a:rPr>
              <a:t>Intuition </a:t>
            </a:r>
            <a:r>
              <a:rPr dirty="0" sz="3200" spc="9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dirty="0" sz="3200" spc="70">
                <a:solidFill>
                  <a:srgbClr val="FFFFFF"/>
                </a:solidFill>
                <a:latin typeface="Arial MT"/>
                <a:cs typeface="Arial MT"/>
              </a:rPr>
              <a:t>both </a:t>
            </a:r>
            <a:r>
              <a:rPr dirty="0" sz="3200" spc="-20">
                <a:solidFill>
                  <a:srgbClr val="FFFFFF"/>
                </a:solidFill>
                <a:latin typeface="Arial MT"/>
                <a:cs typeface="Arial MT"/>
              </a:rPr>
              <a:t>models </a:t>
            </a:r>
            <a:r>
              <a:rPr dirty="0" sz="3200" spc="-25">
                <a:solidFill>
                  <a:srgbClr val="FFFFFF"/>
                </a:solidFill>
                <a:latin typeface="Arial MT"/>
                <a:cs typeface="Arial MT"/>
              </a:rPr>
              <a:t>achieved, </a:t>
            </a:r>
            <a:r>
              <a:rPr dirty="0" sz="3200" spc="80">
                <a:solidFill>
                  <a:srgbClr val="FFFFFF"/>
                </a:solidFill>
                <a:latin typeface="Arial MT"/>
                <a:cs typeface="Arial MT"/>
              </a:rPr>
              <a:t>with </a:t>
            </a:r>
            <a:r>
              <a:rPr dirty="0" sz="3200" spc="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40">
                <a:solidFill>
                  <a:srgbClr val="FFFFFF"/>
                </a:solidFill>
                <a:latin typeface="Arial MT"/>
                <a:cs typeface="Arial MT"/>
              </a:rPr>
              <a:t>optimisation</a:t>
            </a:r>
            <a:r>
              <a:rPr dirty="0" sz="32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3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32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40">
                <a:solidFill>
                  <a:srgbClr val="FFFFFF"/>
                </a:solidFill>
                <a:latin typeface="Arial MT"/>
                <a:cs typeface="Arial MT"/>
              </a:rPr>
              <a:t>implementation</a:t>
            </a:r>
            <a:r>
              <a:rPr dirty="0" sz="32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15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32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5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dirty="0" sz="32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45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dirty="0" sz="3200" spc="-8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0">
                <a:solidFill>
                  <a:srgbClr val="FFFFFF"/>
                </a:solidFill>
                <a:latin typeface="Arial MT"/>
                <a:cs typeface="Arial MT"/>
              </a:rPr>
              <a:t>agenda.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8818" y="4397631"/>
            <a:ext cx="4257675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-28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8000" spc="-330" b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8000" spc="-28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8000" spc="-3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0" spc="27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8000" spc="-29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8000" spc="-31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000" spc="-305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8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5559" y="1994410"/>
            <a:ext cx="113085" cy="11308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696873" y="990554"/>
            <a:ext cx="1143000" cy="38100"/>
          </a:xfrm>
          <a:custGeom>
            <a:avLst/>
            <a:gdLst/>
            <a:ahLst/>
            <a:cxnLst/>
            <a:rect l="l" t="t" r="r" b="b"/>
            <a:pathLst>
              <a:path w="1143000" h="38100">
                <a:moveTo>
                  <a:pt x="1142999" y="0"/>
                </a:moveTo>
                <a:lnTo>
                  <a:pt x="1142999" y="38099"/>
                </a:lnTo>
                <a:lnTo>
                  <a:pt x="0" y="38099"/>
                </a:lnTo>
                <a:lnTo>
                  <a:pt x="0" y="0"/>
                </a:lnTo>
                <a:lnTo>
                  <a:pt x="1142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96424" y="5240721"/>
            <a:ext cx="114300" cy="1142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131300" y="948903"/>
            <a:ext cx="6161405" cy="7681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2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200" spc="-114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3200" spc="100" b="1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3200" spc="-22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200" spc="-75" b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3200" spc="-1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330" b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3200" spc="-80" b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3200" spc="-5" b="1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dirty="0" sz="3200" spc="-155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endParaRPr sz="3200">
              <a:latin typeface="Arial"/>
              <a:cs typeface="Arial"/>
            </a:endParaRPr>
          </a:p>
          <a:p>
            <a:pPr marL="659765" marR="5080">
              <a:lnSpc>
                <a:spcPct val="115399"/>
              </a:lnSpc>
              <a:spcBef>
                <a:spcPts val="1925"/>
              </a:spcBef>
            </a:pPr>
            <a:r>
              <a:rPr dirty="0" sz="3000" spc="-50">
                <a:solidFill>
                  <a:srgbClr val="FFFFFF"/>
                </a:solidFill>
                <a:latin typeface="Arial MT"/>
                <a:cs typeface="Arial MT"/>
              </a:rPr>
              <a:t>Dataset </a:t>
            </a:r>
            <a:r>
              <a:rPr dirty="0" sz="3000" spc="-10">
                <a:solidFill>
                  <a:srgbClr val="FFFFFF"/>
                </a:solidFill>
                <a:latin typeface="Arial MT"/>
                <a:cs typeface="Arial MT"/>
              </a:rPr>
              <a:t>selection, </a:t>
            </a:r>
            <a:r>
              <a:rPr dirty="0" sz="3000" spc="-2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dirty="0" sz="30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-30">
                <a:solidFill>
                  <a:srgbClr val="FFFFFF"/>
                </a:solidFill>
                <a:latin typeface="Arial MT"/>
                <a:cs typeface="Arial MT"/>
              </a:rPr>
              <a:t>preprocessing, </a:t>
            </a:r>
            <a:r>
              <a:rPr dirty="0" sz="3000" spc="-5">
                <a:solidFill>
                  <a:srgbClr val="FFFFFF"/>
                </a:solidFill>
                <a:latin typeface="Arial MT"/>
                <a:cs typeface="Arial MT"/>
              </a:rPr>
              <a:t>model </a:t>
            </a:r>
            <a:r>
              <a:rPr dirty="0" sz="3000" spc="-10">
                <a:solidFill>
                  <a:srgbClr val="FFFFFF"/>
                </a:solidFill>
                <a:latin typeface="Arial MT"/>
                <a:cs typeface="Arial MT"/>
              </a:rPr>
              <a:t>selection, </a:t>
            </a:r>
            <a:r>
              <a:rPr dirty="0" sz="3000" spc="-5">
                <a:solidFill>
                  <a:srgbClr val="FFFFFF"/>
                </a:solidFill>
                <a:latin typeface="Arial MT"/>
                <a:cs typeface="Arial MT"/>
              </a:rPr>
              <a:t> model</a:t>
            </a:r>
            <a:r>
              <a:rPr dirty="0" sz="30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30">
                <a:solidFill>
                  <a:srgbClr val="FFFFFF"/>
                </a:solidFill>
                <a:latin typeface="Arial MT"/>
                <a:cs typeface="Arial MT"/>
              </a:rPr>
              <a:t>training,</a:t>
            </a:r>
            <a:r>
              <a:rPr dirty="0" sz="30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r>
              <a:rPr dirty="0" sz="30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-15">
                <a:solidFill>
                  <a:srgbClr val="FFFFFF"/>
                </a:solidFill>
                <a:latin typeface="Arial MT"/>
                <a:cs typeface="Arial MT"/>
              </a:rPr>
              <a:t>evaluation </a:t>
            </a:r>
            <a:r>
              <a:rPr dirty="0" sz="3000" spc="-8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-5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30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25">
                <a:solidFill>
                  <a:srgbClr val="FFFFFF"/>
                </a:solidFill>
                <a:latin typeface="Arial MT"/>
                <a:cs typeface="Arial MT"/>
              </a:rPr>
              <a:t>optimisation.</a:t>
            </a: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55"/>
              </a:spcBef>
            </a:pPr>
            <a:r>
              <a:rPr dirty="0" sz="3200" spc="-160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3200" spc="-12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3200" spc="-36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3200" spc="-22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200" spc="-40" b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3200" spc="-1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32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3200" spc="-11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3200" spc="-160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3200" spc="-114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3200" spc="-19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3200" spc="-295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3200">
              <a:latin typeface="Arial"/>
              <a:cs typeface="Arial"/>
            </a:endParaRPr>
          </a:p>
          <a:p>
            <a:pPr marL="659765" marR="987425">
              <a:lnSpc>
                <a:spcPct val="116700"/>
              </a:lnSpc>
              <a:spcBef>
                <a:spcPts val="2260"/>
              </a:spcBef>
            </a:pPr>
            <a:r>
              <a:rPr dirty="0" sz="3000" spc="15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r>
              <a:rPr dirty="0" sz="3000" spc="-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20">
                <a:solidFill>
                  <a:srgbClr val="FFFFFF"/>
                </a:solidFill>
                <a:latin typeface="Arial MT"/>
                <a:cs typeface="Arial MT"/>
              </a:rPr>
              <a:t>Implementation</a:t>
            </a:r>
            <a:r>
              <a:rPr dirty="0" sz="3000" spc="-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-45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dirty="0" sz="3000" spc="-819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Arial MT"/>
                <a:cs typeface="Arial MT"/>
              </a:rPr>
              <a:t>Deployment</a:t>
            </a:r>
            <a:endParaRPr sz="3000">
              <a:latin typeface="Arial MT"/>
              <a:cs typeface="Arial MT"/>
            </a:endParaRPr>
          </a:p>
          <a:p>
            <a:pPr marL="73660" indent="-61594">
              <a:lnSpc>
                <a:spcPct val="100000"/>
              </a:lnSpc>
              <a:spcBef>
                <a:spcPts val="2845"/>
              </a:spcBef>
            </a:pPr>
            <a:r>
              <a:rPr dirty="0" sz="3450" spc="5" b="1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dirty="0" sz="3450" spc="-12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450" spc="-170" b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3450" spc="-1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50" spc="-33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3450" spc="-6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3450" spc="-13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3450" spc="5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3450" spc="-20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3450" spc="-13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3450" spc="-6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3450" spc="-12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450">
              <a:latin typeface="Arial"/>
              <a:cs typeface="Arial"/>
            </a:endParaRPr>
          </a:p>
          <a:p>
            <a:pPr marL="73660" marR="3409950">
              <a:lnSpc>
                <a:spcPct val="174700"/>
              </a:lnSpc>
              <a:spcBef>
                <a:spcPts val="35"/>
              </a:spcBef>
            </a:pPr>
            <a:r>
              <a:rPr dirty="0" sz="3200" spc="-22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200" spc="-15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3200" spc="-204" b="1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3200" spc="-12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3200" spc="2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3200" spc="-1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36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3200" spc="-135" b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3200" spc="-120" b="1">
                <a:solidFill>
                  <a:srgbClr val="FFFFFF"/>
                </a:solidFill>
                <a:latin typeface="Arial"/>
                <a:cs typeface="Arial"/>
              </a:rPr>
              <a:t>ee</a:t>
            </a:r>
            <a:r>
              <a:rPr dirty="0" sz="3200" spc="-240" b="1">
                <a:solidFill>
                  <a:srgbClr val="FFFFFF"/>
                </a:solidFill>
                <a:latin typeface="Arial"/>
                <a:cs typeface="Arial"/>
              </a:rPr>
              <a:t>s  </a:t>
            </a:r>
            <a:r>
              <a:rPr dirty="0" sz="3200" spc="-36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3200" spc="-135" b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3200" spc="-6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3200" spc="-225" b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3200" spc="-13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200" spc="-15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3200" spc="-320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3200" spc="-1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14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3200" spc="-140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3200" spc="-125" b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3200" spc="-12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3200" spc="-170" b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Adway Byju</dc:creator>
  <cp:keywords>DAFkYIZcPwY,BAC5E_8YyQs</cp:keywords>
  <dc:title>Black and White Corporate Business Proposal Presentation</dc:title>
  <dcterms:created xsi:type="dcterms:W3CDTF">2023-05-30T08:47:36Z</dcterms:created>
  <dcterms:modified xsi:type="dcterms:W3CDTF">2023-05-30T08:47:36Z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2023-05-30T00:00:00Z</vt:filetime>
  </property>
  <property fmtid="{D5CDD505-2E9C-101B-9397-08002B2CF9AE}" pid="3" name="Creator">
    <vt:lpwstr>Canva</vt:lpwstr>
  </property>
  <property fmtid="{D5CDD505-2E9C-101B-9397-08002B2CF9AE}" pid="4" name="LastSaved">
    <vt:filetime>2023-05-30T00:00:00Z</vt:filetime>
  </property>
</Properties>
</file>