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4"/>
  </p:notesMasterIdLst>
  <p:sldIdLst>
    <p:sldId id="256" r:id="rId2"/>
    <p:sldId id="291" r:id="rId3"/>
    <p:sldId id="296" r:id="rId4"/>
    <p:sldId id="294" r:id="rId5"/>
    <p:sldId id="297"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6" r:id="rId20"/>
    <p:sldId id="364" r:id="rId21"/>
    <p:sldId id="365" r:id="rId22"/>
    <p:sldId id="3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7" autoAdjust="0"/>
  </p:normalViewPr>
  <p:slideViewPr>
    <p:cSldViewPr>
      <p:cViewPr varScale="1">
        <p:scale>
          <a:sx n="63" d="100"/>
          <a:sy n="63" d="100"/>
        </p:scale>
        <p:origin x="77" y="4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CB851-9420-4121-A092-CDF46FFF0C35}" type="datetimeFigureOut">
              <a:rPr lang="en-IN" smtClean="0"/>
              <a:pPr/>
              <a:t>02-05-2019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F2F0AF-2405-4C0B-A4B0-77C960C6D64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F587E44-436A-4901-BC35-E4CFF59C7C76}" type="datetimeFigureOut">
              <a:rPr lang="en-IN" smtClean="0"/>
              <a:pPr/>
              <a:t>02-05-2019</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95D657E-B615-4940-B09A-B6B2E465847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587E44-436A-4901-BC35-E4CFF59C7C76}" type="datetimeFigureOut">
              <a:rPr lang="en-IN" smtClean="0"/>
              <a:pPr/>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D657E-B615-4940-B09A-B6B2E465847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587E44-436A-4901-BC35-E4CFF59C7C76}" type="datetimeFigureOut">
              <a:rPr lang="en-IN" smtClean="0"/>
              <a:pPr/>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D657E-B615-4940-B09A-B6B2E465847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F587E44-436A-4901-BC35-E4CFF59C7C76}" type="datetimeFigureOut">
              <a:rPr lang="en-IN" smtClean="0"/>
              <a:pPr/>
              <a:t>02-05-2019</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195D657E-B615-4940-B09A-B6B2E465847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F587E44-436A-4901-BC35-E4CFF59C7C76}" type="datetimeFigureOut">
              <a:rPr lang="en-IN" smtClean="0"/>
              <a:pPr/>
              <a:t>02-05-2019</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195D657E-B615-4940-B09A-B6B2E465847A}"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F587E44-436A-4901-BC35-E4CFF59C7C76}" type="datetimeFigureOut">
              <a:rPr lang="en-IN" smtClean="0"/>
              <a:pPr/>
              <a:t>02-05-2019</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195D657E-B615-4940-B09A-B6B2E465847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F587E44-436A-4901-BC35-E4CFF59C7C76}" type="datetimeFigureOut">
              <a:rPr lang="en-IN" smtClean="0"/>
              <a:pPr/>
              <a:t>02-05-2019</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95D657E-B615-4940-B09A-B6B2E465847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F587E44-436A-4901-BC35-E4CFF59C7C76}" type="datetimeFigureOut">
              <a:rPr lang="en-IN" smtClean="0"/>
              <a:pPr/>
              <a:t>02-05-2019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5D657E-B615-4940-B09A-B6B2E465847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F587E44-436A-4901-BC35-E4CFF59C7C76}" type="datetimeFigureOut">
              <a:rPr lang="en-IN" smtClean="0"/>
              <a:pPr/>
              <a:t>02-05-2019</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195D657E-B615-4940-B09A-B6B2E465847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F587E44-436A-4901-BC35-E4CFF59C7C76}" type="datetimeFigureOut">
              <a:rPr lang="en-IN" smtClean="0"/>
              <a:pPr/>
              <a:t>02-05-2019</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95D657E-B615-4940-B09A-B6B2E465847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F587E44-436A-4901-BC35-E4CFF59C7C76}" type="datetimeFigureOut">
              <a:rPr lang="en-IN" smtClean="0"/>
              <a:pPr/>
              <a:t>02-05-2019</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95D657E-B615-4940-B09A-B6B2E465847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F587E44-436A-4901-BC35-E4CFF59C7C76}" type="datetimeFigureOut">
              <a:rPr lang="en-IN" smtClean="0"/>
              <a:pPr/>
              <a:t>02-05-2019</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95D657E-B615-4940-B09A-B6B2E465847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928802"/>
            <a:ext cx="8686800" cy="1752600"/>
          </a:xfrm>
          <a:solidFill>
            <a:schemeClr val="tx2"/>
          </a:solidFill>
        </p:spPr>
        <p:txBody>
          <a:bodyPr>
            <a:normAutofit/>
          </a:bodyPr>
          <a:lstStyle/>
          <a:p>
            <a:pPr algn="ctr"/>
            <a:endParaRPr lang="en-IN" sz="2800" b="1" dirty="0"/>
          </a:p>
          <a:p>
            <a:pPr algn="ctr"/>
            <a:r>
              <a:rPr lang="en-IN" sz="3600" b="1" dirty="0"/>
              <a:t>The Battle of the Neighbourhoods</a:t>
            </a:r>
            <a:endParaRPr lang="en-IN" sz="3600" dirty="0"/>
          </a:p>
          <a:p>
            <a:r>
              <a:rPr lang="en-IN" dirty="0"/>
              <a:t>			</a:t>
            </a:r>
          </a:p>
        </p:txBody>
      </p:sp>
      <p:sp>
        <p:nvSpPr>
          <p:cNvPr id="6" name="TextBox 5"/>
          <p:cNvSpPr txBox="1"/>
          <p:nvPr/>
        </p:nvSpPr>
        <p:spPr>
          <a:xfrm>
            <a:off x="357158" y="4729001"/>
            <a:ext cx="3643338" cy="923330"/>
          </a:xfrm>
          <a:prstGeom prst="rect">
            <a:avLst/>
          </a:prstGeom>
          <a:noFill/>
        </p:spPr>
        <p:txBody>
          <a:bodyPr wrap="square" rtlCol="0">
            <a:spAutoFit/>
          </a:bodyPr>
          <a:lstStyle/>
          <a:p>
            <a:r>
              <a:rPr lang="en-IN" b="1" dirty="0"/>
              <a:t>Submitted by:</a:t>
            </a:r>
          </a:p>
          <a:p>
            <a:endParaRPr lang="en-IN" b="1" dirty="0"/>
          </a:p>
          <a:p>
            <a:r>
              <a:rPr lang="en-IN" b="1" dirty="0"/>
              <a:t>ADWAYT PRADEEP NADKARNI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D594-F283-427A-876A-E7C72925CE7D}"/>
              </a:ext>
            </a:extLst>
          </p:cNvPr>
          <p:cNvSpPr>
            <a:spLocks noGrp="1"/>
          </p:cNvSpPr>
          <p:nvPr>
            <p:ph type="title"/>
          </p:nvPr>
        </p:nvSpPr>
        <p:spPr>
          <a:xfrm>
            <a:off x="14808" y="13744"/>
            <a:ext cx="8229600" cy="1399032"/>
          </a:xfrm>
        </p:spPr>
        <p:txBody>
          <a:bodyPr/>
          <a:lstStyle/>
          <a:p>
            <a:r>
              <a:rPr lang="en-IN" dirty="0"/>
              <a:t>Methodology</a:t>
            </a:r>
          </a:p>
        </p:txBody>
      </p:sp>
      <p:sp>
        <p:nvSpPr>
          <p:cNvPr id="3" name="Content Placeholder 2">
            <a:extLst>
              <a:ext uri="{FF2B5EF4-FFF2-40B4-BE49-F238E27FC236}">
                <a16:creationId xmlns:a16="http://schemas.microsoft.com/office/drawing/2014/main" id="{ADA34DF9-6B65-45E1-BE35-A112721CF5E8}"/>
              </a:ext>
            </a:extLst>
          </p:cNvPr>
          <p:cNvSpPr>
            <a:spLocks noGrp="1"/>
          </p:cNvSpPr>
          <p:nvPr>
            <p:ph idx="1"/>
          </p:nvPr>
        </p:nvSpPr>
        <p:spPr>
          <a:xfrm>
            <a:off x="395536" y="1556792"/>
            <a:ext cx="8352928" cy="4572000"/>
          </a:xfrm>
        </p:spPr>
        <p:txBody>
          <a:bodyPr>
            <a:normAutofit fontScale="77500" lnSpcReduction="20000"/>
          </a:bodyPr>
          <a:lstStyle/>
          <a:p>
            <a:r>
              <a:rPr lang="en-US" dirty="0"/>
              <a:t>The data of places in New York and their latitudes and longitudes are acquired from a .json file: </a:t>
            </a:r>
            <a:r>
              <a:rPr lang="en-US" u="sng" dirty="0"/>
              <a:t>https://ibm.box.com/shared/static/fbpwbovar7lf8p5sgddm06cgipa2rxpe.json</a:t>
            </a:r>
          </a:p>
          <a:p>
            <a:endParaRPr lang="en-US" dirty="0"/>
          </a:p>
          <a:p>
            <a:r>
              <a:rPr lang="en-US" dirty="0"/>
              <a:t>This data is then used to make markers on the NY map for better visualization. These are the places we are likely to setup a restaurant.</a:t>
            </a:r>
          </a:p>
          <a:p>
            <a:endParaRPr lang="en-US" dirty="0"/>
          </a:p>
          <a:p>
            <a:r>
              <a:rPr lang="en-US" dirty="0"/>
              <a:t>Now, it is necessary to see the population density of a region, the overall revenue of that region to setup a business model and what cuisine is preferred by the majority.</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415760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DA8FC-FD3D-4D82-9AFE-3D337748F1CE}"/>
              </a:ext>
            </a:extLst>
          </p:cNvPr>
          <p:cNvPicPr/>
          <p:nvPr/>
        </p:nvPicPr>
        <p:blipFill>
          <a:blip r:embed="rId2"/>
          <a:stretch>
            <a:fillRect/>
          </a:stretch>
        </p:blipFill>
        <p:spPr>
          <a:xfrm>
            <a:off x="2375756" y="836712"/>
            <a:ext cx="4392488" cy="3744416"/>
          </a:xfrm>
          <a:prstGeom prst="rect">
            <a:avLst/>
          </a:prstGeom>
        </p:spPr>
      </p:pic>
      <p:sp>
        <p:nvSpPr>
          <p:cNvPr id="5" name="TextBox 4">
            <a:extLst>
              <a:ext uri="{FF2B5EF4-FFF2-40B4-BE49-F238E27FC236}">
                <a16:creationId xmlns:a16="http://schemas.microsoft.com/office/drawing/2014/main" id="{1A4055FE-AA61-4375-BFBD-B467925750D5}"/>
              </a:ext>
            </a:extLst>
          </p:cNvPr>
          <p:cNvSpPr txBox="1"/>
          <p:nvPr/>
        </p:nvSpPr>
        <p:spPr>
          <a:xfrm>
            <a:off x="2483768" y="4869160"/>
            <a:ext cx="3888432" cy="1477328"/>
          </a:xfrm>
          <a:prstGeom prst="rect">
            <a:avLst/>
          </a:prstGeom>
          <a:noFill/>
        </p:spPr>
        <p:txBody>
          <a:bodyPr wrap="square" rtlCol="0">
            <a:spAutoFit/>
          </a:bodyPr>
          <a:lstStyle/>
          <a:p>
            <a:r>
              <a:rPr lang="en-US" dirty="0"/>
              <a:t>This data is then used to make markers on the NY map for better visualization. These are the places we are likely to setup a restaurant.</a:t>
            </a:r>
            <a:endParaRPr lang="en-IN" dirty="0"/>
          </a:p>
        </p:txBody>
      </p:sp>
    </p:spTree>
    <p:extLst>
      <p:ext uri="{BB962C8B-B14F-4D97-AF65-F5344CB8AC3E}">
        <p14:creationId xmlns:p14="http://schemas.microsoft.com/office/powerpoint/2010/main" val="75287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483768" y="4869160"/>
            <a:ext cx="3888432" cy="923330"/>
          </a:xfrm>
          <a:prstGeom prst="rect">
            <a:avLst/>
          </a:prstGeom>
          <a:noFill/>
        </p:spPr>
        <p:txBody>
          <a:bodyPr wrap="square" rtlCol="0">
            <a:spAutoFit/>
          </a:bodyPr>
          <a:lstStyle/>
          <a:p>
            <a:r>
              <a:rPr lang="en-US" dirty="0"/>
              <a:t>A map of New York city and the places acquired from the json file in blue.</a:t>
            </a:r>
            <a:endParaRPr lang="en-IN" dirty="0"/>
          </a:p>
        </p:txBody>
      </p:sp>
      <p:pic>
        <p:nvPicPr>
          <p:cNvPr id="6" name="Picture 5">
            <a:extLst>
              <a:ext uri="{FF2B5EF4-FFF2-40B4-BE49-F238E27FC236}">
                <a16:creationId xmlns:a16="http://schemas.microsoft.com/office/drawing/2014/main" id="{0A7B8A06-C743-41AA-8121-45D0D856DFF9}"/>
              </a:ext>
            </a:extLst>
          </p:cNvPr>
          <p:cNvPicPr/>
          <p:nvPr/>
        </p:nvPicPr>
        <p:blipFill>
          <a:blip r:embed="rId2"/>
          <a:stretch>
            <a:fillRect/>
          </a:stretch>
        </p:blipFill>
        <p:spPr>
          <a:xfrm>
            <a:off x="1892704" y="1196752"/>
            <a:ext cx="5358591" cy="2942689"/>
          </a:xfrm>
          <a:prstGeom prst="rect">
            <a:avLst/>
          </a:prstGeom>
        </p:spPr>
      </p:pic>
    </p:spTree>
    <p:extLst>
      <p:ext uri="{BB962C8B-B14F-4D97-AF65-F5344CB8AC3E}">
        <p14:creationId xmlns:p14="http://schemas.microsoft.com/office/powerpoint/2010/main" val="289457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627783" y="4869160"/>
            <a:ext cx="3888432" cy="646331"/>
          </a:xfrm>
          <a:prstGeom prst="rect">
            <a:avLst/>
          </a:prstGeom>
          <a:noFill/>
        </p:spPr>
        <p:txBody>
          <a:bodyPr wrap="square" rtlCol="0">
            <a:spAutoFit/>
          </a:bodyPr>
          <a:lstStyle/>
          <a:p>
            <a:r>
              <a:rPr lang="en-US" dirty="0"/>
              <a:t>Manhattan has the highest GDP amongst other cities</a:t>
            </a:r>
            <a:endParaRPr lang="en-IN" dirty="0"/>
          </a:p>
        </p:txBody>
      </p:sp>
      <p:pic>
        <p:nvPicPr>
          <p:cNvPr id="4" name="Picture 3">
            <a:extLst>
              <a:ext uri="{FF2B5EF4-FFF2-40B4-BE49-F238E27FC236}">
                <a16:creationId xmlns:a16="http://schemas.microsoft.com/office/drawing/2014/main" id="{44A9553A-1CD8-44D8-8C73-2BCCE866ABB2}"/>
              </a:ext>
            </a:extLst>
          </p:cNvPr>
          <p:cNvPicPr/>
          <p:nvPr/>
        </p:nvPicPr>
        <p:blipFill>
          <a:blip r:embed="rId2"/>
          <a:stretch>
            <a:fillRect/>
          </a:stretch>
        </p:blipFill>
        <p:spPr>
          <a:xfrm>
            <a:off x="1410930" y="1556792"/>
            <a:ext cx="6322139" cy="2232248"/>
          </a:xfrm>
          <a:prstGeom prst="rect">
            <a:avLst/>
          </a:prstGeom>
        </p:spPr>
      </p:pic>
    </p:spTree>
    <p:extLst>
      <p:ext uri="{BB962C8B-B14F-4D97-AF65-F5344CB8AC3E}">
        <p14:creationId xmlns:p14="http://schemas.microsoft.com/office/powerpoint/2010/main" val="46878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951820" y="4725144"/>
            <a:ext cx="3888432" cy="646331"/>
          </a:xfrm>
          <a:prstGeom prst="rect">
            <a:avLst/>
          </a:prstGeom>
          <a:noFill/>
        </p:spPr>
        <p:txBody>
          <a:bodyPr wrap="square" rtlCol="0">
            <a:spAutoFit/>
          </a:bodyPr>
          <a:lstStyle/>
          <a:p>
            <a:r>
              <a:rPr lang="en-US" dirty="0"/>
              <a:t>White(non-Hispanic) has the population density in NY.</a:t>
            </a:r>
            <a:endParaRPr lang="en-IN" dirty="0"/>
          </a:p>
        </p:txBody>
      </p:sp>
      <p:pic>
        <p:nvPicPr>
          <p:cNvPr id="6" name="Picture 5">
            <a:extLst>
              <a:ext uri="{FF2B5EF4-FFF2-40B4-BE49-F238E27FC236}">
                <a16:creationId xmlns:a16="http://schemas.microsoft.com/office/drawing/2014/main" id="{6E8B8B89-7786-49FD-B45E-2947233D7EFD}"/>
              </a:ext>
            </a:extLst>
          </p:cNvPr>
          <p:cNvPicPr/>
          <p:nvPr/>
        </p:nvPicPr>
        <p:blipFill>
          <a:blip r:embed="rId2"/>
          <a:stretch>
            <a:fillRect/>
          </a:stretch>
        </p:blipFill>
        <p:spPr>
          <a:xfrm>
            <a:off x="1475656" y="1844824"/>
            <a:ext cx="6840760" cy="1987051"/>
          </a:xfrm>
          <a:prstGeom prst="rect">
            <a:avLst/>
          </a:prstGeom>
        </p:spPr>
      </p:pic>
    </p:spTree>
    <p:extLst>
      <p:ext uri="{BB962C8B-B14F-4D97-AF65-F5344CB8AC3E}">
        <p14:creationId xmlns:p14="http://schemas.microsoft.com/office/powerpoint/2010/main" val="313198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627784" y="4797152"/>
            <a:ext cx="3888432" cy="923330"/>
          </a:xfrm>
          <a:prstGeom prst="rect">
            <a:avLst/>
          </a:prstGeom>
          <a:noFill/>
        </p:spPr>
        <p:txBody>
          <a:bodyPr wrap="square" rtlCol="0">
            <a:spAutoFit/>
          </a:bodyPr>
          <a:lstStyle/>
          <a:p>
            <a:r>
              <a:rPr lang="en-US" dirty="0"/>
              <a:t>Overall likeliness to eat a particular cuisine by New York city citizens.</a:t>
            </a:r>
            <a:endParaRPr lang="en-IN" dirty="0"/>
          </a:p>
        </p:txBody>
      </p:sp>
      <p:pic>
        <p:nvPicPr>
          <p:cNvPr id="4" name="Picture 3">
            <a:extLst>
              <a:ext uri="{FF2B5EF4-FFF2-40B4-BE49-F238E27FC236}">
                <a16:creationId xmlns:a16="http://schemas.microsoft.com/office/drawing/2014/main" id="{CC1C1047-397E-44B4-B5F4-813E3AAAB21C}"/>
              </a:ext>
            </a:extLst>
          </p:cNvPr>
          <p:cNvPicPr/>
          <p:nvPr/>
        </p:nvPicPr>
        <p:blipFill rotWithShape="1">
          <a:blip r:embed="rId2"/>
          <a:srcRect l="4504" t="42234" r="11599" b="7754"/>
          <a:stretch/>
        </p:blipFill>
        <p:spPr bwMode="auto">
          <a:xfrm>
            <a:off x="2303748" y="1412776"/>
            <a:ext cx="4536504" cy="26163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716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51520" y="2636912"/>
            <a:ext cx="3888432" cy="923330"/>
          </a:xfrm>
          <a:prstGeom prst="rect">
            <a:avLst/>
          </a:prstGeom>
          <a:noFill/>
        </p:spPr>
        <p:txBody>
          <a:bodyPr wrap="square" rtlCol="0">
            <a:spAutoFit/>
          </a:bodyPr>
          <a:lstStyle/>
          <a:p>
            <a:r>
              <a:rPr lang="en-US" dirty="0"/>
              <a:t>Overall likeliness to eat a particular cuisine by people of Bronx.</a:t>
            </a:r>
            <a:endParaRPr lang="en-IN" dirty="0"/>
          </a:p>
        </p:txBody>
      </p:sp>
      <p:pic>
        <p:nvPicPr>
          <p:cNvPr id="6" name="Picture 5">
            <a:extLst>
              <a:ext uri="{FF2B5EF4-FFF2-40B4-BE49-F238E27FC236}">
                <a16:creationId xmlns:a16="http://schemas.microsoft.com/office/drawing/2014/main" id="{0EE385B4-F937-4C4A-9EF9-9086946EDC86}"/>
              </a:ext>
            </a:extLst>
          </p:cNvPr>
          <p:cNvPicPr/>
          <p:nvPr/>
        </p:nvPicPr>
        <p:blipFill rotWithShape="1">
          <a:blip r:embed="rId2"/>
          <a:srcRect l="7077" t="42253"/>
          <a:stretch/>
        </p:blipFill>
        <p:spPr bwMode="auto">
          <a:xfrm>
            <a:off x="467544" y="620688"/>
            <a:ext cx="2936875" cy="163004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7E40844E-FC9E-4B56-97EB-B424D1E3E9D2}"/>
              </a:ext>
            </a:extLst>
          </p:cNvPr>
          <p:cNvPicPr/>
          <p:nvPr/>
        </p:nvPicPr>
        <p:blipFill rotWithShape="1">
          <a:blip r:embed="rId3"/>
          <a:srcRect l="6832" t="43530" r="8612" b="2124"/>
          <a:stretch/>
        </p:blipFill>
        <p:spPr bwMode="auto">
          <a:xfrm>
            <a:off x="5739583" y="704190"/>
            <a:ext cx="2830195" cy="146304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7FA7B05-63F6-460D-8891-65A60BA4595B}"/>
              </a:ext>
            </a:extLst>
          </p:cNvPr>
          <p:cNvSpPr txBox="1"/>
          <p:nvPr/>
        </p:nvSpPr>
        <p:spPr>
          <a:xfrm>
            <a:off x="5220072" y="2636912"/>
            <a:ext cx="3888432" cy="923330"/>
          </a:xfrm>
          <a:prstGeom prst="rect">
            <a:avLst/>
          </a:prstGeom>
          <a:noFill/>
        </p:spPr>
        <p:txBody>
          <a:bodyPr wrap="square" rtlCol="0">
            <a:spAutoFit/>
          </a:bodyPr>
          <a:lstStyle/>
          <a:p>
            <a:r>
              <a:rPr lang="en-US" dirty="0"/>
              <a:t>Overall likeliness to eat a particular cuisine by people of Queens.</a:t>
            </a:r>
            <a:endParaRPr lang="en-IN" dirty="0"/>
          </a:p>
        </p:txBody>
      </p:sp>
      <p:pic>
        <p:nvPicPr>
          <p:cNvPr id="9" name="Picture 8">
            <a:extLst>
              <a:ext uri="{FF2B5EF4-FFF2-40B4-BE49-F238E27FC236}">
                <a16:creationId xmlns:a16="http://schemas.microsoft.com/office/drawing/2014/main" id="{C24EDB53-50AC-4591-8FDF-CFA3548C67F4}"/>
              </a:ext>
            </a:extLst>
          </p:cNvPr>
          <p:cNvPicPr/>
          <p:nvPr/>
        </p:nvPicPr>
        <p:blipFill rotWithShape="1">
          <a:blip r:embed="rId4"/>
          <a:srcRect l="12514" t="42149" r="12394" b="6431"/>
          <a:stretch/>
        </p:blipFill>
        <p:spPr bwMode="auto">
          <a:xfrm>
            <a:off x="2919558" y="3958791"/>
            <a:ext cx="2818130" cy="1446530"/>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DA44746E-279A-4C9E-8672-82924F6CEA16}"/>
              </a:ext>
            </a:extLst>
          </p:cNvPr>
          <p:cNvSpPr txBox="1"/>
          <p:nvPr/>
        </p:nvSpPr>
        <p:spPr>
          <a:xfrm>
            <a:off x="2339752" y="5661248"/>
            <a:ext cx="3888432" cy="923330"/>
          </a:xfrm>
          <a:prstGeom prst="rect">
            <a:avLst/>
          </a:prstGeom>
          <a:noFill/>
        </p:spPr>
        <p:txBody>
          <a:bodyPr wrap="square" rtlCol="0">
            <a:spAutoFit/>
          </a:bodyPr>
          <a:lstStyle/>
          <a:p>
            <a:r>
              <a:rPr lang="en-US" dirty="0"/>
              <a:t>Overall likeliness to eat a particular cuisine by people of Brooklyn.</a:t>
            </a:r>
            <a:endParaRPr lang="en-IN" dirty="0"/>
          </a:p>
        </p:txBody>
      </p:sp>
    </p:spTree>
    <p:extLst>
      <p:ext uri="{BB962C8B-B14F-4D97-AF65-F5344CB8AC3E}">
        <p14:creationId xmlns:p14="http://schemas.microsoft.com/office/powerpoint/2010/main" val="63963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796184" y="4725144"/>
            <a:ext cx="3888432" cy="923330"/>
          </a:xfrm>
          <a:prstGeom prst="rect">
            <a:avLst/>
          </a:prstGeom>
          <a:noFill/>
        </p:spPr>
        <p:txBody>
          <a:bodyPr wrap="square" rtlCol="0">
            <a:spAutoFit/>
          </a:bodyPr>
          <a:lstStyle/>
          <a:p>
            <a:r>
              <a:rPr lang="en-US" dirty="0"/>
              <a:t>Overall likeliness to eat a particular cuisine by people of Manhattan.</a:t>
            </a:r>
            <a:endParaRPr lang="en-IN" dirty="0"/>
          </a:p>
        </p:txBody>
      </p:sp>
      <p:pic>
        <p:nvPicPr>
          <p:cNvPr id="6" name="Picture 5">
            <a:extLst>
              <a:ext uri="{FF2B5EF4-FFF2-40B4-BE49-F238E27FC236}">
                <a16:creationId xmlns:a16="http://schemas.microsoft.com/office/drawing/2014/main" id="{A68294EB-FF7D-4741-BBD7-689A42C5ACA3}"/>
              </a:ext>
            </a:extLst>
          </p:cNvPr>
          <p:cNvPicPr/>
          <p:nvPr/>
        </p:nvPicPr>
        <p:blipFill rotWithShape="1">
          <a:blip r:embed="rId2"/>
          <a:srcRect l="8940" t="39753" r="8963" b="13708"/>
          <a:stretch/>
        </p:blipFill>
        <p:spPr bwMode="auto">
          <a:xfrm>
            <a:off x="2652168" y="1785590"/>
            <a:ext cx="4176464" cy="2160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021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2552" y="2420888"/>
            <a:ext cx="3888432" cy="646331"/>
          </a:xfrm>
          <a:prstGeom prst="rect">
            <a:avLst/>
          </a:prstGeom>
          <a:noFill/>
        </p:spPr>
        <p:txBody>
          <a:bodyPr wrap="square" rtlCol="0">
            <a:spAutoFit/>
          </a:bodyPr>
          <a:lstStyle/>
          <a:p>
            <a:r>
              <a:rPr lang="en-US" dirty="0"/>
              <a:t>The silhouette score for different values of k.</a:t>
            </a:r>
            <a:endParaRPr lang="en-IN" dirty="0"/>
          </a:p>
        </p:txBody>
      </p:sp>
      <p:pic>
        <p:nvPicPr>
          <p:cNvPr id="4" name="Picture 3">
            <a:extLst>
              <a:ext uri="{FF2B5EF4-FFF2-40B4-BE49-F238E27FC236}">
                <a16:creationId xmlns:a16="http://schemas.microsoft.com/office/drawing/2014/main" id="{A87F2186-F2D1-416C-BEC1-60223CEFA676}"/>
              </a:ext>
            </a:extLst>
          </p:cNvPr>
          <p:cNvPicPr/>
          <p:nvPr/>
        </p:nvPicPr>
        <p:blipFill>
          <a:blip r:embed="rId2"/>
          <a:stretch>
            <a:fillRect/>
          </a:stretch>
        </p:blipFill>
        <p:spPr>
          <a:xfrm>
            <a:off x="-12128" y="-27384"/>
            <a:ext cx="5616624" cy="2160240"/>
          </a:xfrm>
          <a:prstGeom prst="rect">
            <a:avLst/>
          </a:prstGeom>
        </p:spPr>
      </p:pic>
      <p:pic>
        <p:nvPicPr>
          <p:cNvPr id="7" name="Picture 6">
            <a:extLst>
              <a:ext uri="{FF2B5EF4-FFF2-40B4-BE49-F238E27FC236}">
                <a16:creationId xmlns:a16="http://schemas.microsoft.com/office/drawing/2014/main" id="{8113FBE9-0764-4841-8251-3FE9116B67F1}"/>
              </a:ext>
            </a:extLst>
          </p:cNvPr>
          <p:cNvPicPr/>
          <p:nvPr/>
        </p:nvPicPr>
        <p:blipFill>
          <a:blip r:embed="rId3"/>
          <a:stretch>
            <a:fillRect/>
          </a:stretch>
        </p:blipFill>
        <p:spPr>
          <a:xfrm>
            <a:off x="1475656" y="3355251"/>
            <a:ext cx="7680472" cy="1728192"/>
          </a:xfrm>
          <a:prstGeom prst="rect">
            <a:avLst/>
          </a:prstGeom>
        </p:spPr>
      </p:pic>
      <p:sp>
        <p:nvSpPr>
          <p:cNvPr id="8" name="TextBox 7">
            <a:extLst>
              <a:ext uri="{FF2B5EF4-FFF2-40B4-BE49-F238E27FC236}">
                <a16:creationId xmlns:a16="http://schemas.microsoft.com/office/drawing/2014/main" id="{4C98571F-C0E7-46BF-B1DF-B46196F2D65A}"/>
              </a:ext>
            </a:extLst>
          </p:cNvPr>
          <p:cNvSpPr txBox="1"/>
          <p:nvPr/>
        </p:nvSpPr>
        <p:spPr>
          <a:xfrm>
            <a:off x="4283968" y="5301208"/>
            <a:ext cx="4824536" cy="1200329"/>
          </a:xfrm>
          <a:prstGeom prst="rect">
            <a:avLst/>
          </a:prstGeom>
          <a:noFill/>
        </p:spPr>
        <p:txBody>
          <a:bodyPr wrap="square" rtlCol="0">
            <a:spAutoFit/>
          </a:bodyPr>
          <a:lstStyle/>
          <a:p>
            <a:r>
              <a:rPr lang="en-IN" dirty="0"/>
              <a:t>Silhouette score for different clusters in which cluster 0 is ideal locations which haven’t been ventured and cluster 1 is location which is least ideal</a:t>
            </a:r>
          </a:p>
        </p:txBody>
      </p:sp>
    </p:spTree>
    <p:extLst>
      <p:ext uri="{BB962C8B-B14F-4D97-AF65-F5344CB8AC3E}">
        <p14:creationId xmlns:p14="http://schemas.microsoft.com/office/powerpoint/2010/main" val="202936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E43F10-DEE7-4DCB-A553-5558FA7AAB9A}"/>
              </a:ext>
            </a:extLst>
          </p:cNvPr>
          <p:cNvPicPr/>
          <p:nvPr/>
        </p:nvPicPr>
        <p:blipFill>
          <a:blip r:embed="rId2"/>
          <a:stretch>
            <a:fillRect/>
          </a:stretch>
        </p:blipFill>
        <p:spPr>
          <a:xfrm>
            <a:off x="1619672" y="908720"/>
            <a:ext cx="5904656" cy="3301355"/>
          </a:xfrm>
          <a:prstGeom prst="rect">
            <a:avLst/>
          </a:prstGeom>
        </p:spPr>
      </p:pic>
      <p:sp>
        <p:nvSpPr>
          <p:cNvPr id="5" name="TextBox 4">
            <a:extLst>
              <a:ext uri="{FF2B5EF4-FFF2-40B4-BE49-F238E27FC236}">
                <a16:creationId xmlns:a16="http://schemas.microsoft.com/office/drawing/2014/main" id="{AA5AC272-093C-4802-9B55-3568DCC8ACFD}"/>
              </a:ext>
            </a:extLst>
          </p:cNvPr>
          <p:cNvSpPr txBox="1"/>
          <p:nvPr/>
        </p:nvSpPr>
        <p:spPr>
          <a:xfrm>
            <a:off x="2627784" y="4797152"/>
            <a:ext cx="3888432" cy="646331"/>
          </a:xfrm>
          <a:prstGeom prst="rect">
            <a:avLst/>
          </a:prstGeom>
          <a:noFill/>
        </p:spPr>
        <p:txBody>
          <a:bodyPr wrap="square" rtlCol="0">
            <a:spAutoFit/>
          </a:bodyPr>
          <a:lstStyle/>
          <a:p>
            <a:r>
              <a:rPr lang="en-US" dirty="0"/>
              <a:t>Cluster 0 (Non-saturated, purple) and Cluster 1 (Saturated, red)</a:t>
            </a:r>
            <a:endParaRPr lang="en-IN" dirty="0"/>
          </a:p>
        </p:txBody>
      </p:sp>
    </p:spTree>
    <p:extLst>
      <p:ext uri="{BB962C8B-B14F-4D97-AF65-F5344CB8AC3E}">
        <p14:creationId xmlns:p14="http://schemas.microsoft.com/office/powerpoint/2010/main" val="380389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13744"/>
            <a:ext cx="8229600" cy="1399032"/>
          </a:xfrm>
        </p:spPr>
        <p:txBody>
          <a:bodyPr/>
          <a:lstStyle/>
          <a:p>
            <a:r>
              <a:rPr lang="en-US" b="1" dirty="0"/>
              <a:t>Background</a:t>
            </a:r>
          </a:p>
        </p:txBody>
      </p:sp>
      <p:sp>
        <p:nvSpPr>
          <p:cNvPr id="3" name="Content Placeholder 2">
            <a:extLst>
              <a:ext uri="{FF2B5EF4-FFF2-40B4-BE49-F238E27FC236}">
                <a16:creationId xmlns:a16="http://schemas.microsoft.com/office/drawing/2014/main" id="{A8AFAAA0-5920-4395-90AD-9471E4289DE9}"/>
              </a:ext>
            </a:extLst>
          </p:cNvPr>
          <p:cNvSpPr>
            <a:spLocks noGrp="1"/>
          </p:cNvSpPr>
          <p:nvPr>
            <p:ph idx="1"/>
          </p:nvPr>
        </p:nvSpPr>
        <p:spPr>
          <a:xfrm>
            <a:off x="457200" y="1380408"/>
            <a:ext cx="8229600" cy="4997648"/>
          </a:xfrm>
        </p:spPr>
        <p:txBody>
          <a:bodyPr>
            <a:normAutofit fontScale="55000" lnSpcReduction="20000"/>
          </a:bodyPr>
          <a:lstStyle/>
          <a:p>
            <a:pPr algn="just"/>
            <a:r>
              <a:rPr lang="en-IN" dirty="0"/>
              <a:t>The city of New York, is the most populous city in the United States. </a:t>
            </a:r>
          </a:p>
          <a:p>
            <a:pPr marL="64008" indent="0" algn="just">
              <a:buNone/>
            </a:pPr>
            <a:endParaRPr lang="en-IN" dirty="0"/>
          </a:p>
          <a:p>
            <a:pPr algn="just"/>
            <a:r>
              <a:rPr lang="en-IN" dirty="0"/>
              <a:t>It provides lot of business opportunities and business friendly environment. It has attracted many different players into the market. </a:t>
            </a:r>
          </a:p>
          <a:p>
            <a:pPr algn="just"/>
            <a:endParaRPr lang="en-IN" dirty="0"/>
          </a:p>
          <a:p>
            <a:pPr algn="just"/>
            <a:r>
              <a:rPr lang="en-IN" dirty="0"/>
              <a:t>It is a global hub of business and commerce. The city is a major centre for banking and finance, retailing, world trade, transportation, tourism, real estate, new media, traditional media, advertising, legal services, accountancy, insurance, theatre, fashion, and the arts in the United States.</a:t>
            </a:r>
          </a:p>
          <a:p>
            <a:pPr algn="just"/>
            <a:endParaRPr lang="en-US" dirty="0"/>
          </a:p>
          <a:p>
            <a:pPr algn="just"/>
            <a:r>
              <a:rPr lang="en-US" dirty="0"/>
              <a:t>This also means that the market is highly competitive. As it is a highly developed city so cost of doing business is also one of the highest. </a:t>
            </a:r>
          </a:p>
          <a:p>
            <a:pPr algn="just"/>
            <a:endParaRPr lang="en-US" dirty="0"/>
          </a:p>
          <a:p>
            <a:pPr algn="just"/>
            <a:r>
              <a:rPr lang="en-US" dirty="0"/>
              <a:t>Thus, any new business venture or expansion needs to be analyzed carefully. The insights derived from analysis will give good understanding of the business environment which help in strategically targeting the market. This will help in reduction of risk. And the Return on Investment will be reasonable.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796184" y="4725144"/>
            <a:ext cx="3888432" cy="923330"/>
          </a:xfrm>
          <a:prstGeom prst="rect">
            <a:avLst/>
          </a:prstGeom>
          <a:noFill/>
        </p:spPr>
        <p:txBody>
          <a:bodyPr wrap="square" rtlCol="0">
            <a:spAutoFit/>
          </a:bodyPr>
          <a:lstStyle/>
          <a:p>
            <a:r>
              <a:rPr lang="en-US" dirty="0"/>
              <a:t>Final Result: Places which haven’t been ventured and have scope in the future</a:t>
            </a:r>
            <a:endParaRPr lang="en-IN" dirty="0"/>
          </a:p>
        </p:txBody>
      </p:sp>
      <p:pic>
        <p:nvPicPr>
          <p:cNvPr id="4" name="Picture 3">
            <a:extLst>
              <a:ext uri="{FF2B5EF4-FFF2-40B4-BE49-F238E27FC236}">
                <a16:creationId xmlns:a16="http://schemas.microsoft.com/office/drawing/2014/main" id="{8FBDC40D-7BFA-4A5F-BDC6-77ABAFF0621A}"/>
              </a:ext>
            </a:extLst>
          </p:cNvPr>
          <p:cNvPicPr/>
          <p:nvPr/>
        </p:nvPicPr>
        <p:blipFill>
          <a:blip r:embed="rId2"/>
          <a:stretch>
            <a:fillRect/>
          </a:stretch>
        </p:blipFill>
        <p:spPr>
          <a:xfrm>
            <a:off x="1706245" y="1556792"/>
            <a:ext cx="5731510" cy="1737995"/>
          </a:xfrm>
          <a:prstGeom prst="rect">
            <a:avLst/>
          </a:prstGeom>
        </p:spPr>
      </p:pic>
    </p:spTree>
    <p:extLst>
      <p:ext uri="{BB962C8B-B14F-4D97-AF65-F5344CB8AC3E}">
        <p14:creationId xmlns:p14="http://schemas.microsoft.com/office/powerpoint/2010/main" val="153759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4055FE-AA61-4375-BFBD-B467925750D5}"/>
              </a:ext>
            </a:extLst>
          </p:cNvPr>
          <p:cNvSpPr txBox="1"/>
          <p:nvPr/>
        </p:nvSpPr>
        <p:spPr>
          <a:xfrm>
            <a:off x="2504540" y="5589240"/>
            <a:ext cx="4494960" cy="646331"/>
          </a:xfrm>
          <a:prstGeom prst="rect">
            <a:avLst/>
          </a:prstGeom>
          <a:noFill/>
        </p:spPr>
        <p:txBody>
          <a:bodyPr wrap="square" rtlCol="0">
            <a:spAutoFit/>
          </a:bodyPr>
          <a:lstStyle/>
          <a:p>
            <a:r>
              <a:rPr lang="en-US" dirty="0"/>
              <a:t>Final Result: Least favorable places with the highest competition</a:t>
            </a:r>
            <a:endParaRPr lang="en-IN" dirty="0"/>
          </a:p>
        </p:txBody>
      </p:sp>
      <p:pic>
        <p:nvPicPr>
          <p:cNvPr id="6" name="Picture 5">
            <a:extLst>
              <a:ext uri="{FF2B5EF4-FFF2-40B4-BE49-F238E27FC236}">
                <a16:creationId xmlns:a16="http://schemas.microsoft.com/office/drawing/2014/main" id="{21CCB5E8-4283-49A5-8279-79442F641989}"/>
              </a:ext>
            </a:extLst>
          </p:cNvPr>
          <p:cNvPicPr/>
          <p:nvPr/>
        </p:nvPicPr>
        <p:blipFill>
          <a:blip r:embed="rId2"/>
          <a:stretch>
            <a:fillRect/>
          </a:stretch>
        </p:blipFill>
        <p:spPr>
          <a:xfrm>
            <a:off x="2627784" y="260648"/>
            <a:ext cx="4248472" cy="4968552"/>
          </a:xfrm>
          <a:prstGeom prst="rect">
            <a:avLst/>
          </a:prstGeom>
        </p:spPr>
      </p:pic>
    </p:spTree>
    <p:extLst>
      <p:ext uri="{BB962C8B-B14F-4D97-AF65-F5344CB8AC3E}">
        <p14:creationId xmlns:p14="http://schemas.microsoft.com/office/powerpoint/2010/main" val="395914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4D6A-DDC1-4097-BF4E-C1BEF159D1DE}"/>
              </a:ext>
            </a:extLst>
          </p:cNvPr>
          <p:cNvSpPr>
            <a:spLocks noGrp="1"/>
          </p:cNvSpPr>
          <p:nvPr>
            <p:ph type="title"/>
          </p:nvPr>
        </p:nvSpPr>
        <p:spPr>
          <a:xfrm>
            <a:off x="14808" y="13744"/>
            <a:ext cx="8229600" cy="1399032"/>
          </a:xfrm>
        </p:spPr>
        <p:txBody>
          <a:bodyPr/>
          <a:lstStyle/>
          <a:p>
            <a:r>
              <a:rPr lang="en-IN" dirty="0"/>
              <a:t>Result</a:t>
            </a:r>
          </a:p>
        </p:txBody>
      </p:sp>
      <p:sp>
        <p:nvSpPr>
          <p:cNvPr id="3" name="Content Placeholder 2">
            <a:extLst>
              <a:ext uri="{FF2B5EF4-FFF2-40B4-BE49-F238E27FC236}">
                <a16:creationId xmlns:a16="http://schemas.microsoft.com/office/drawing/2014/main" id="{A3B676BA-7212-4559-91AB-2108A87F6991}"/>
              </a:ext>
            </a:extLst>
          </p:cNvPr>
          <p:cNvSpPr>
            <a:spLocks noGrp="1"/>
          </p:cNvSpPr>
          <p:nvPr>
            <p:ph idx="1"/>
          </p:nvPr>
        </p:nvSpPr>
        <p:spPr/>
        <p:txBody>
          <a:bodyPr>
            <a:normAutofit fontScale="85000" lnSpcReduction="10000"/>
          </a:bodyPr>
          <a:lstStyle/>
          <a:p>
            <a:r>
              <a:rPr lang="en-US" sz="3200" dirty="0"/>
              <a:t>The best places to setup a restaurant given the conditions taken into account are:</a:t>
            </a:r>
            <a:endParaRPr lang="en-IN" sz="1600" dirty="0"/>
          </a:p>
          <a:p>
            <a:pPr marL="64008" indent="0">
              <a:buNone/>
            </a:pPr>
            <a:endParaRPr lang="en-IN" dirty="0"/>
          </a:p>
          <a:p>
            <a:pPr marL="64008" indent="0">
              <a:buNone/>
            </a:pPr>
            <a:r>
              <a:rPr lang="en-IN" dirty="0"/>
              <a:t>Seagate, Brooklyn @ [40.576, -74.007]</a:t>
            </a:r>
          </a:p>
          <a:p>
            <a:pPr marL="64008" indent="0">
              <a:buNone/>
            </a:pPr>
            <a:endParaRPr lang="en-IN" dirty="0"/>
          </a:p>
          <a:p>
            <a:pPr marL="64008" indent="0">
              <a:buNone/>
            </a:pPr>
            <a:r>
              <a:rPr lang="en-IN" dirty="0" err="1"/>
              <a:t>Todt</a:t>
            </a:r>
            <a:r>
              <a:rPr lang="en-IN" dirty="0"/>
              <a:t> Hill, Staten Island @ [40.5970, -74.111]</a:t>
            </a:r>
          </a:p>
          <a:p>
            <a:pPr marL="64008" indent="0">
              <a:buNone/>
            </a:pPr>
            <a:endParaRPr lang="en-IN" dirty="0"/>
          </a:p>
          <a:p>
            <a:pPr marL="64008" indent="0">
              <a:buNone/>
            </a:pPr>
            <a:r>
              <a:rPr lang="en-IN" dirty="0"/>
              <a:t>Rossville, Staten Island @ [40.5494, -74.2157]</a:t>
            </a:r>
            <a:endParaRPr lang="en-IN" sz="1200" dirty="0"/>
          </a:p>
          <a:p>
            <a:pPr marL="64008" indent="0">
              <a:buNone/>
            </a:pPr>
            <a:endParaRPr lang="en-US" sz="3200" dirty="0"/>
          </a:p>
          <a:p>
            <a:pPr marL="64008" indent="0">
              <a:buNone/>
            </a:pPr>
            <a:r>
              <a:rPr lang="en-US" sz="3200"/>
              <a:t>Bloomfield</a:t>
            </a:r>
            <a:r>
              <a:rPr lang="en-US" sz="3200" dirty="0"/>
              <a:t>, Staten Island @ [40.6057, -74.1872]</a:t>
            </a:r>
            <a:endParaRPr lang="en-IN" dirty="0"/>
          </a:p>
        </p:txBody>
      </p:sp>
    </p:spTree>
    <p:extLst>
      <p:ext uri="{BB962C8B-B14F-4D97-AF65-F5344CB8AC3E}">
        <p14:creationId xmlns:p14="http://schemas.microsoft.com/office/powerpoint/2010/main" val="48237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44624"/>
            <a:ext cx="8229600" cy="1399032"/>
          </a:xfrm>
        </p:spPr>
        <p:txBody>
          <a:bodyPr/>
          <a:lstStyle/>
          <a:p>
            <a:r>
              <a:rPr lang="en-US" b="1" dirty="0">
                <a:effectLst/>
              </a:rPr>
              <a:t>Problem Description</a:t>
            </a:r>
            <a:endParaRPr lang="en-US" dirty="0"/>
          </a:p>
        </p:txBody>
      </p:sp>
      <p:sp>
        <p:nvSpPr>
          <p:cNvPr id="3" name="Content Placeholder 2">
            <a:extLst>
              <a:ext uri="{FF2B5EF4-FFF2-40B4-BE49-F238E27FC236}">
                <a16:creationId xmlns:a16="http://schemas.microsoft.com/office/drawing/2014/main" id="{2675D178-7C3F-494D-ACB3-27B9BDB3C479}"/>
              </a:ext>
            </a:extLst>
          </p:cNvPr>
          <p:cNvSpPr>
            <a:spLocks noGrp="1"/>
          </p:cNvSpPr>
          <p:nvPr>
            <p:ph idx="1"/>
          </p:nvPr>
        </p:nvSpPr>
        <p:spPr>
          <a:xfrm>
            <a:off x="457200" y="1484784"/>
            <a:ext cx="8229600" cy="4970024"/>
          </a:xfrm>
        </p:spPr>
        <p:txBody>
          <a:bodyPr>
            <a:normAutofit fontScale="62500" lnSpcReduction="20000"/>
          </a:bodyPr>
          <a:lstStyle/>
          <a:p>
            <a:r>
              <a:rPr lang="en-US" dirty="0"/>
              <a:t>To set up a restaurant one needs to take into account the population density of a place, cost of setting up the establishment, availability of the ingredients, competitors and many other factors.</a:t>
            </a:r>
          </a:p>
          <a:p>
            <a:endParaRPr lang="en-US" dirty="0"/>
          </a:p>
          <a:p>
            <a:r>
              <a:rPr lang="en-US" dirty="0"/>
              <a:t>Not only that people may have varied preferences and tastes in food. This means it is important to note the variety of food also plays a big hand.</a:t>
            </a:r>
          </a:p>
          <a:p>
            <a:pPr marL="64008" indent="0">
              <a:buNone/>
            </a:pPr>
            <a:r>
              <a:rPr lang="en-US" dirty="0"/>
              <a:t> </a:t>
            </a:r>
          </a:p>
          <a:p>
            <a:r>
              <a:rPr lang="en-US" dirty="0"/>
              <a:t>Places people may visit regularly like public parks, corporate establishments, gyms, shopping malls, banks, </a:t>
            </a:r>
            <a:r>
              <a:rPr lang="en-US" dirty="0" err="1"/>
              <a:t>etc</a:t>
            </a:r>
            <a:r>
              <a:rPr lang="en-US" dirty="0"/>
              <a:t> are good places to setup a restaurant for a steady flow of customers, but are met with severe competition from other restaurants.</a:t>
            </a:r>
          </a:p>
          <a:p>
            <a:pPr marL="64008" indent="0">
              <a:buNone/>
            </a:pPr>
            <a:r>
              <a:rPr lang="en-US" dirty="0"/>
              <a:t> </a:t>
            </a:r>
          </a:p>
          <a:p>
            <a:r>
              <a:rPr lang="en-US" dirty="0"/>
              <a:t>Hence it is important choose the correct location to start its first venture. If this is successful they can replicate the same in other locations. First move is very important, thereby choice of location is very important.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3744"/>
            <a:ext cx="8229600" cy="1399032"/>
          </a:xfrm>
        </p:spPr>
        <p:txBody>
          <a:bodyPr/>
          <a:lstStyle/>
          <a:p>
            <a:r>
              <a:rPr lang="en-US" b="1" dirty="0"/>
              <a:t>Target audience</a:t>
            </a:r>
          </a:p>
        </p:txBody>
      </p:sp>
      <p:sp>
        <p:nvSpPr>
          <p:cNvPr id="4" name="Content Placeholder 3">
            <a:extLst>
              <a:ext uri="{FF2B5EF4-FFF2-40B4-BE49-F238E27FC236}">
                <a16:creationId xmlns:a16="http://schemas.microsoft.com/office/drawing/2014/main" id="{DCFB4583-85AA-4405-AD9F-60DEE9BA5025}"/>
              </a:ext>
            </a:extLst>
          </p:cNvPr>
          <p:cNvSpPr>
            <a:spLocks noGrp="1"/>
          </p:cNvSpPr>
          <p:nvPr>
            <p:ph idx="1"/>
          </p:nvPr>
        </p:nvSpPr>
        <p:spPr>
          <a:xfrm>
            <a:off x="457200" y="1628800"/>
            <a:ext cx="8229600" cy="4572000"/>
          </a:xfrm>
        </p:spPr>
        <p:txBody>
          <a:bodyPr>
            <a:normAutofit fontScale="77500" lnSpcReduction="20000"/>
          </a:bodyPr>
          <a:lstStyle/>
          <a:p>
            <a:r>
              <a:rPr lang="en-IN" dirty="0"/>
              <a:t>To predict the correct location, the restaurant is to be located such that it is regularly visited and favoured by its customers.</a:t>
            </a:r>
          </a:p>
          <a:p>
            <a:pPr marL="64008" indent="0">
              <a:buNone/>
            </a:pPr>
            <a:endParaRPr lang="en-IN" dirty="0"/>
          </a:p>
          <a:p>
            <a:r>
              <a:rPr lang="en-IN" dirty="0"/>
              <a:t> The target is the general public and the neighbourhood should be in and around neighbourhood of New York city. </a:t>
            </a:r>
          </a:p>
          <a:p>
            <a:endParaRPr lang="en-IN" dirty="0"/>
          </a:p>
          <a:p>
            <a:r>
              <a:rPr lang="en-IN" dirty="0"/>
              <a:t>The Management also expects to understand the rationale of the recommendations made.</a:t>
            </a:r>
          </a:p>
          <a:p>
            <a:endParaRPr lang="en-IN" dirty="0"/>
          </a:p>
          <a:p>
            <a:r>
              <a:rPr lang="en-IN" dirty="0"/>
              <a:t>This would interest anyone who wants to start a new restaurant in New York city.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555BDA-77E2-41E3-A365-8B79E03D6CF9}"/>
              </a:ext>
            </a:extLst>
          </p:cNvPr>
          <p:cNvSpPr>
            <a:spLocks noGrp="1"/>
          </p:cNvSpPr>
          <p:nvPr>
            <p:ph type="title"/>
          </p:nvPr>
        </p:nvSpPr>
        <p:spPr>
          <a:xfrm>
            <a:off x="14808" y="44624"/>
            <a:ext cx="8229600" cy="1399032"/>
          </a:xfrm>
        </p:spPr>
        <p:txBody>
          <a:bodyPr/>
          <a:lstStyle/>
          <a:p>
            <a:r>
              <a:rPr lang="en-US" b="1" dirty="0"/>
              <a:t>Data</a:t>
            </a:r>
          </a:p>
        </p:txBody>
      </p:sp>
      <p:sp>
        <p:nvSpPr>
          <p:cNvPr id="2" name="Content Placeholder 1">
            <a:extLst>
              <a:ext uri="{FF2B5EF4-FFF2-40B4-BE49-F238E27FC236}">
                <a16:creationId xmlns:a16="http://schemas.microsoft.com/office/drawing/2014/main" id="{38E1E1A1-1971-4AEB-8D1A-6C8B658FC627}"/>
              </a:ext>
            </a:extLst>
          </p:cNvPr>
          <p:cNvSpPr>
            <a:spLocks noGrp="1"/>
          </p:cNvSpPr>
          <p:nvPr>
            <p:ph idx="1"/>
          </p:nvPr>
        </p:nvSpPr>
        <p:spPr>
          <a:xfrm>
            <a:off x="323528" y="1556792"/>
            <a:ext cx="8229600" cy="4572000"/>
          </a:xfrm>
        </p:spPr>
        <p:txBody>
          <a:bodyPr>
            <a:normAutofit fontScale="70000" lnSpcReduction="20000"/>
          </a:bodyPr>
          <a:lstStyle/>
          <a:p>
            <a:r>
              <a:rPr lang="en-US" dirty="0"/>
              <a:t>The aim is to find the ideal place to set up a restaurant such that setup cost is low, competition is least, customers are high and place is ideal to start a new restaurant such that it is profitable for the restaurant owner and will help in reduction of risk.</a:t>
            </a:r>
            <a:endParaRPr lang="en-IN" dirty="0"/>
          </a:p>
          <a:p>
            <a:endParaRPr lang="en-IN" dirty="0"/>
          </a:p>
          <a:p>
            <a:r>
              <a:rPr lang="en-IN" dirty="0"/>
              <a:t>1) Location Data</a:t>
            </a:r>
          </a:p>
          <a:p>
            <a:pPr marL="64008" indent="0">
              <a:buNone/>
            </a:pPr>
            <a:r>
              <a:rPr lang="en-IN" dirty="0"/>
              <a:t>	New York City map will be used for this project. link: 	https://geo.nyu.edu/catalog/nyu_2451_34572</a:t>
            </a:r>
          </a:p>
          <a:p>
            <a:pPr marL="64008" indent="0">
              <a:buNone/>
            </a:pPr>
            <a:endParaRPr lang="en-IN" dirty="0"/>
          </a:p>
          <a:p>
            <a:r>
              <a:rPr lang="en-IN" dirty="0"/>
              <a:t>This New York City neighbourhood Names point file was created as a guide to New York City’s neighbourhoods that appear on the web resource, “New York: A City of Neighbourhoods.” Best estimates of label centroids were established at a 1:1,000 scale, but are ideally viewed at a 1:50,000 scale.</a:t>
            </a:r>
          </a:p>
        </p:txBody>
      </p:sp>
    </p:spTree>
    <p:extLst>
      <p:ext uri="{BB962C8B-B14F-4D97-AF65-F5344CB8AC3E}">
        <p14:creationId xmlns:p14="http://schemas.microsoft.com/office/powerpoint/2010/main" val="89385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2D4FF-A3EC-4AD0-A0BE-F1C6CC37BA96}"/>
              </a:ext>
            </a:extLst>
          </p:cNvPr>
          <p:cNvSpPr>
            <a:spLocks noGrp="1"/>
          </p:cNvSpPr>
          <p:nvPr>
            <p:ph idx="1"/>
          </p:nvPr>
        </p:nvSpPr>
        <p:spPr>
          <a:xfrm>
            <a:off x="457200" y="692696"/>
            <a:ext cx="8229600" cy="5762112"/>
          </a:xfrm>
        </p:spPr>
        <p:txBody>
          <a:bodyPr>
            <a:normAutofit fontScale="62500" lnSpcReduction="20000"/>
          </a:bodyPr>
          <a:lstStyle/>
          <a:p>
            <a:r>
              <a:rPr lang="en-IN" dirty="0"/>
              <a:t>2) Consumer Product</a:t>
            </a:r>
          </a:p>
          <a:p>
            <a:pPr marL="64008" indent="0">
              <a:buNone/>
            </a:pPr>
            <a:r>
              <a:rPr lang="en-IN" dirty="0"/>
              <a:t>	Farmer's market and Food boxes </a:t>
            </a:r>
            <a:r>
              <a:rPr lang="en-IN" dirty="0" err="1"/>
              <a:t>datsaet</a:t>
            </a:r>
            <a:r>
              <a:rPr lang="en-IN" dirty="0"/>
              <a:t>. link: 	</a:t>
            </a:r>
            <a:r>
              <a:rPr lang="en-IN" u="sng" dirty="0"/>
              <a:t>https://data.cityofnewyork.us/dataset/DOHMH-Farmers-Markets-and-Food-Boxes/8vwk-6iz2</a:t>
            </a:r>
          </a:p>
          <a:p>
            <a:pPr marL="64008" indent="0">
              <a:buNone/>
            </a:pPr>
            <a:endParaRPr lang="en-IN" dirty="0"/>
          </a:p>
          <a:p>
            <a:r>
              <a:rPr lang="en-IN" dirty="0"/>
              <a:t>This data is collected to help inform New Yorkers of the various farmers market locations around the city. </a:t>
            </a:r>
          </a:p>
          <a:p>
            <a:endParaRPr lang="en-IN" dirty="0"/>
          </a:p>
          <a:p>
            <a:r>
              <a:rPr lang="en-IN" dirty="0"/>
              <a:t>These markets are physical sites where shoppers can purchase fresh-locally grown produce within the five boroughs. </a:t>
            </a:r>
          </a:p>
          <a:p>
            <a:endParaRPr lang="en-IN" dirty="0"/>
          </a:p>
          <a:p>
            <a:r>
              <a:rPr lang="en-IN" dirty="0"/>
              <a:t>The Health Bucks program at the New York City Department collects this data from market to compile a list and a map of all New York City farmers markets and food box locations. </a:t>
            </a:r>
          </a:p>
          <a:p>
            <a:endParaRPr lang="en-IN" dirty="0"/>
          </a:p>
          <a:p>
            <a:r>
              <a:rPr lang="en-IN" dirty="0"/>
              <a:t>The data is collected from market operators each spring and is updated upon hearing from market operators and community members about market closings, openings, updated hours of operation, and location changes. This data changes often and is only as accurate as the feedback we receive from farmers markets. This data changes frequently. </a:t>
            </a:r>
          </a:p>
        </p:txBody>
      </p:sp>
    </p:spTree>
    <p:extLst>
      <p:ext uri="{BB962C8B-B14F-4D97-AF65-F5344CB8AC3E}">
        <p14:creationId xmlns:p14="http://schemas.microsoft.com/office/powerpoint/2010/main" val="330564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5936B-B653-4D52-9226-6F5563321CD1}"/>
              </a:ext>
            </a:extLst>
          </p:cNvPr>
          <p:cNvSpPr>
            <a:spLocks noGrp="1"/>
          </p:cNvSpPr>
          <p:nvPr>
            <p:ph idx="1"/>
          </p:nvPr>
        </p:nvSpPr>
        <p:spPr>
          <a:xfrm>
            <a:off x="457200" y="836712"/>
            <a:ext cx="8229600" cy="5544616"/>
          </a:xfrm>
        </p:spPr>
        <p:txBody>
          <a:bodyPr>
            <a:normAutofit fontScale="77500" lnSpcReduction="20000"/>
          </a:bodyPr>
          <a:lstStyle/>
          <a:p>
            <a:r>
              <a:rPr lang="en-IN" dirty="0"/>
              <a:t>3) Population Density in New York </a:t>
            </a:r>
          </a:p>
          <a:p>
            <a:pPr marL="64008" indent="0">
              <a:buNone/>
            </a:pPr>
            <a:r>
              <a:rPr lang="en-IN" dirty="0"/>
              <a:t>	Cuisine of New York city link: 	</a:t>
            </a:r>
            <a:r>
              <a:rPr lang="en-IN" u="sng" dirty="0"/>
              <a:t>https://en.wikipedia.org/wiki/Cuisine_of_New_York_City</a:t>
            </a:r>
          </a:p>
          <a:p>
            <a:pPr marL="64008" indent="0">
              <a:buNone/>
            </a:pPr>
            <a:r>
              <a:rPr lang="en-IN" dirty="0"/>
              <a:t> </a:t>
            </a:r>
          </a:p>
          <a:p>
            <a:r>
              <a:rPr lang="en-US" dirty="0"/>
              <a:t>The cuisine of New York City comprises many cuisines belonging to various ethnic groups that have entered the United States through the city. </a:t>
            </a:r>
          </a:p>
          <a:p>
            <a:endParaRPr lang="en-US" dirty="0"/>
          </a:p>
          <a:p>
            <a:r>
              <a:rPr lang="en-US" dirty="0"/>
              <a:t>Almost all ethnic cuisines are well represented in New York City, both within and outside the various ethnic neighborhoods. </a:t>
            </a:r>
          </a:p>
          <a:p>
            <a:endParaRPr lang="en-US" dirty="0"/>
          </a:p>
          <a:p>
            <a:r>
              <a:rPr lang="en-US" dirty="0"/>
              <a:t>New York City was also the founding city of New York Restaurant Week which has spread around the world due to the discounted prices that such a deal offers.</a:t>
            </a:r>
            <a:endParaRPr lang="en-IN" dirty="0"/>
          </a:p>
        </p:txBody>
      </p:sp>
    </p:spTree>
    <p:extLst>
      <p:ext uri="{BB962C8B-B14F-4D97-AF65-F5344CB8AC3E}">
        <p14:creationId xmlns:p14="http://schemas.microsoft.com/office/powerpoint/2010/main" val="253249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8509E-9306-41A7-B3C8-2880EDAA2C3A}"/>
              </a:ext>
            </a:extLst>
          </p:cNvPr>
          <p:cNvSpPr>
            <a:spLocks noGrp="1"/>
          </p:cNvSpPr>
          <p:nvPr>
            <p:ph idx="1"/>
          </p:nvPr>
        </p:nvSpPr>
        <p:spPr>
          <a:xfrm>
            <a:off x="457200" y="260648"/>
            <a:ext cx="8229600" cy="6336704"/>
          </a:xfrm>
        </p:spPr>
        <p:txBody>
          <a:bodyPr>
            <a:noAutofit/>
          </a:bodyPr>
          <a:lstStyle/>
          <a:p>
            <a:r>
              <a:rPr lang="en-IN" sz="1800" dirty="0"/>
              <a:t>4) Corporate buildings in New York :</a:t>
            </a:r>
          </a:p>
          <a:p>
            <a:pPr marL="64008" indent="0">
              <a:buNone/>
            </a:pPr>
            <a:r>
              <a:rPr lang="en-IN" sz="1800" dirty="0"/>
              <a:t>	link : </a:t>
            </a:r>
            <a:r>
              <a:rPr lang="en-IN" sz="1800" u="sng" dirty="0"/>
              <a:t>https://en.wikipedia.org/wiki/Economy_of_New_York_City</a:t>
            </a:r>
          </a:p>
          <a:p>
            <a:pPr marL="64008" indent="0">
              <a:buNone/>
            </a:pPr>
            <a:endParaRPr lang="en-IN" sz="1800" dirty="0"/>
          </a:p>
          <a:p>
            <a:r>
              <a:rPr lang="en-IN" sz="1800" dirty="0"/>
              <a:t>The economy of New York City encompasses the largest municipal and regional economy in the United States. </a:t>
            </a:r>
          </a:p>
          <a:p>
            <a:endParaRPr lang="en-IN" sz="1800" dirty="0"/>
          </a:p>
          <a:p>
            <a:r>
              <a:rPr lang="en-IN" sz="1800" dirty="0"/>
              <a:t>Anchored by Wall Street in Lower Manhattan, New York City has been characterized as the world's premier financial centre.</a:t>
            </a:r>
          </a:p>
          <a:p>
            <a:endParaRPr lang="en-IN" sz="1800" dirty="0"/>
          </a:p>
          <a:p>
            <a:r>
              <a:rPr lang="en-IN" sz="1800" dirty="0"/>
              <a:t>It is home to the New York Stock Exchange and NASDAQ, the world's two largest stock exchanges by both market capitalization and trading activity. </a:t>
            </a:r>
          </a:p>
          <a:p>
            <a:endParaRPr lang="en-IN" sz="1800" dirty="0"/>
          </a:p>
          <a:p>
            <a:r>
              <a:rPr lang="en-IN" sz="1800" dirty="0"/>
              <a:t>In 2012, the New York metropolitan area generated a gross metropolitan product (GMP) of over US 1.33 trillion with a population of 20.3 million people. The Combined Statistical Area produced a GMP of over US 1.55 trillion. </a:t>
            </a:r>
          </a:p>
          <a:p>
            <a:endParaRPr lang="en-IN" sz="1800" dirty="0"/>
          </a:p>
          <a:p>
            <a:r>
              <a:rPr lang="en-IN" sz="1800" dirty="0"/>
              <a:t>Both are ranked first nationally by a wide margin and being roughly equivalent to the GDP of South Korea. </a:t>
            </a:r>
          </a:p>
          <a:p>
            <a:endParaRPr lang="en-IN" sz="1800" dirty="0"/>
          </a:p>
        </p:txBody>
      </p:sp>
    </p:spTree>
    <p:extLst>
      <p:ext uri="{BB962C8B-B14F-4D97-AF65-F5344CB8AC3E}">
        <p14:creationId xmlns:p14="http://schemas.microsoft.com/office/powerpoint/2010/main" val="88350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63DA5-7EE0-48C1-B933-9E3746C0E8F4}"/>
              </a:ext>
            </a:extLst>
          </p:cNvPr>
          <p:cNvSpPr>
            <a:spLocks noGrp="1"/>
          </p:cNvSpPr>
          <p:nvPr>
            <p:ph idx="1"/>
          </p:nvPr>
        </p:nvSpPr>
        <p:spPr>
          <a:xfrm>
            <a:off x="179512" y="2204864"/>
            <a:ext cx="8784976" cy="2194264"/>
          </a:xfrm>
        </p:spPr>
        <p:txBody>
          <a:bodyPr>
            <a:normAutofit/>
          </a:bodyPr>
          <a:lstStyle/>
          <a:p>
            <a:r>
              <a:rPr lang="en-IN" sz="2400" dirty="0"/>
              <a:t>4) New York Venue Co-ordinates:</a:t>
            </a:r>
          </a:p>
          <a:p>
            <a:pPr marL="64008" indent="0">
              <a:buNone/>
            </a:pPr>
            <a:r>
              <a:rPr lang="en-IN" sz="2400" dirty="0"/>
              <a:t>	Foursquare API to explore neighbourhoods in New York City.</a:t>
            </a:r>
          </a:p>
          <a:p>
            <a:endParaRPr lang="en-IN" sz="2400" dirty="0"/>
          </a:p>
        </p:txBody>
      </p:sp>
    </p:spTree>
    <p:extLst>
      <p:ext uri="{BB962C8B-B14F-4D97-AF65-F5344CB8AC3E}">
        <p14:creationId xmlns:p14="http://schemas.microsoft.com/office/powerpoint/2010/main" val="132743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1145</TotalTime>
  <Words>861</Words>
  <Application>Microsoft Office PowerPoint</Application>
  <PresentationFormat>On-screen Show (4:3)</PresentationFormat>
  <Paragraphs>103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Century Gothic</vt:lpstr>
      <vt:lpstr>Verdana</vt:lpstr>
      <vt:lpstr>Wingdings 2</vt:lpstr>
      <vt:lpstr>Verve</vt:lpstr>
      <vt:lpstr>PowerPoint Presentation</vt:lpstr>
      <vt:lpstr>Background</vt:lpstr>
      <vt:lpstr>Problem Description</vt:lpstr>
      <vt:lpstr>Target audience</vt:lpstr>
      <vt:lpstr>Data</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ECE4099-Capstone Project</dc:title>
  <dc:creator>RAHUL</dc:creator>
  <cp:lastModifiedBy>Adwayt Nadkarni</cp:lastModifiedBy>
  <cp:revision>188</cp:revision>
  <dcterms:created xsi:type="dcterms:W3CDTF">2018-12-16T19:26:00Z</dcterms:created>
  <dcterms:modified xsi:type="dcterms:W3CDTF">2019-05-02T15:58:11Z</dcterms:modified>
</cp:coreProperties>
</file>