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17" r:id="rId2"/>
    <p:sldMasterId id="2147483743" r:id="rId3"/>
    <p:sldMasterId id="2147483756" r:id="rId4"/>
    <p:sldMasterId id="2147483768" r:id="rId5"/>
    <p:sldMasterId id="2147483780" r:id="rId6"/>
    <p:sldMasterId id="2147483793" r:id="rId7"/>
  </p:sldMasterIdLst>
  <p:notesMasterIdLst>
    <p:notesMasterId r:id="rId78"/>
  </p:notesMasterIdLst>
  <p:sldIdLst>
    <p:sldId id="256" r:id="rId8"/>
    <p:sldId id="1094" r:id="rId9"/>
    <p:sldId id="1108" r:id="rId10"/>
    <p:sldId id="344" r:id="rId11"/>
    <p:sldId id="365" r:id="rId12"/>
    <p:sldId id="1107" r:id="rId13"/>
    <p:sldId id="1105" r:id="rId14"/>
    <p:sldId id="338" r:id="rId15"/>
    <p:sldId id="453" r:id="rId16"/>
    <p:sldId id="439" r:id="rId17"/>
    <p:sldId id="257" r:id="rId18"/>
    <p:sldId id="260" r:id="rId19"/>
    <p:sldId id="261" r:id="rId20"/>
    <p:sldId id="262" r:id="rId21"/>
    <p:sldId id="263" r:id="rId22"/>
    <p:sldId id="279" r:id="rId23"/>
    <p:sldId id="446" r:id="rId24"/>
    <p:sldId id="265" r:id="rId25"/>
    <p:sldId id="266" r:id="rId26"/>
    <p:sldId id="447" r:id="rId27"/>
    <p:sldId id="267" r:id="rId28"/>
    <p:sldId id="448" r:id="rId29"/>
    <p:sldId id="268" r:id="rId30"/>
    <p:sldId id="269" r:id="rId31"/>
    <p:sldId id="449" r:id="rId32"/>
    <p:sldId id="270" r:id="rId33"/>
    <p:sldId id="271" r:id="rId34"/>
    <p:sldId id="272" r:id="rId35"/>
    <p:sldId id="450" r:id="rId36"/>
    <p:sldId id="273" r:id="rId37"/>
    <p:sldId id="275" r:id="rId38"/>
    <p:sldId id="274" r:id="rId39"/>
    <p:sldId id="277" r:id="rId40"/>
    <p:sldId id="276" r:id="rId41"/>
    <p:sldId id="451" r:id="rId42"/>
    <p:sldId id="278" r:id="rId43"/>
    <p:sldId id="440" r:id="rId44"/>
    <p:sldId id="442" r:id="rId45"/>
    <p:sldId id="300" r:id="rId46"/>
    <p:sldId id="302" r:id="rId47"/>
    <p:sldId id="303" r:id="rId48"/>
    <p:sldId id="304" r:id="rId49"/>
    <p:sldId id="443" r:id="rId50"/>
    <p:sldId id="307" r:id="rId51"/>
    <p:sldId id="308" r:id="rId52"/>
    <p:sldId id="309" r:id="rId53"/>
    <p:sldId id="364" r:id="rId54"/>
    <p:sldId id="368" r:id="rId55"/>
    <p:sldId id="369" r:id="rId56"/>
    <p:sldId id="371" r:id="rId57"/>
    <p:sldId id="370" r:id="rId58"/>
    <p:sldId id="372" r:id="rId59"/>
    <p:sldId id="373" r:id="rId60"/>
    <p:sldId id="366" r:id="rId61"/>
    <p:sldId id="367" r:id="rId62"/>
    <p:sldId id="306" r:id="rId63"/>
    <p:sldId id="441" r:id="rId64"/>
    <p:sldId id="287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297" r:id="rId73"/>
    <p:sldId id="298" r:id="rId74"/>
    <p:sldId id="258" r:id="rId75"/>
    <p:sldId id="259" r:id="rId76"/>
    <p:sldId id="444" r:id="rId77"/>
  </p:sldIdLst>
  <p:sldSz cx="10080625" cy="7559675"/>
  <p:notesSz cx="7132638" cy="9418638"/>
  <p:defaultTextStyle>
    <a:defPPr>
      <a:defRPr lang="en-GB"/>
    </a:defPPr>
    <a:lvl1pPr algn="l" defTabSz="457200" rtl="0" fontAlgn="base" hangingPunct="0">
      <a:lnSpc>
        <a:spcPct val="58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20688" indent="-211138" algn="l" defTabSz="457200" rtl="0" fontAlgn="base" hangingPunct="0">
      <a:lnSpc>
        <a:spcPct val="58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636588" indent="-206375" algn="l" defTabSz="457200" rtl="0" fontAlgn="base" hangingPunct="0">
      <a:lnSpc>
        <a:spcPct val="58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852488" indent="-212725" algn="l" defTabSz="457200" rtl="0" fontAlgn="base" hangingPunct="0">
      <a:lnSpc>
        <a:spcPct val="58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068388" indent="-207963" algn="l" defTabSz="457200" rtl="0" fontAlgn="base" hangingPunct="0">
      <a:lnSpc>
        <a:spcPct val="58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7">
          <p15:clr>
            <a:srgbClr val="A4A3A4"/>
          </p15:clr>
        </p15:guide>
        <p15:guide id="2" pos="19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90B03-F0B0-4E38-9F47-9C3CF6138185}" v="1" dt="2023-01-26T17:55:40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294" autoAdjust="0"/>
  </p:normalViewPr>
  <p:slideViewPr>
    <p:cSldViewPr>
      <p:cViewPr varScale="1">
        <p:scale>
          <a:sx n="79" d="100"/>
          <a:sy n="79" d="100"/>
        </p:scale>
        <p:origin x="1330" y="5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98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97"/>
        <p:guide pos="198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tableStyles" Target="tableStyle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1"/>
          <p:cNvSpPr>
            <a:spLocks noChangeArrowheads="1"/>
          </p:cNvSpPr>
          <p:nvPr/>
        </p:nvSpPr>
        <p:spPr bwMode="auto">
          <a:xfrm>
            <a:off x="0" y="0"/>
            <a:ext cx="7132638" cy="9418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872" tIns="42436" rIns="84872" bIns="4243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defRPr/>
            </a:pPr>
            <a:endParaRPr lang="en-US" altLang="en-US"/>
          </a:p>
        </p:txBody>
      </p:sp>
      <p:sp>
        <p:nvSpPr>
          <p:cNvPr id="35843" name="AutoShape 2"/>
          <p:cNvSpPr>
            <a:spLocks noChangeArrowheads="1"/>
          </p:cNvSpPr>
          <p:nvPr/>
        </p:nvSpPr>
        <p:spPr bwMode="auto">
          <a:xfrm>
            <a:off x="0" y="0"/>
            <a:ext cx="7132638" cy="9418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4872" tIns="42436" rIns="84872" bIns="4243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defRPr/>
            </a:pPr>
            <a:endParaRPr lang="en-US" altLang="en-US"/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0" y="0"/>
            <a:ext cx="7132638" cy="9418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4872" tIns="42436" rIns="84872" bIns="4243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defRPr/>
            </a:pPr>
            <a:endParaRPr lang="en-US" altLang="en-US"/>
          </a:p>
        </p:txBody>
      </p:sp>
      <p:sp>
        <p:nvSpPr>
          <p:cNvPr id="35845" name="AutoShape 4"/>
          <p:cNvSpPr>
            <a:spLocks noChangeArrowheads="1"/>
          </p:cNvSpPr>
          <p:nvPr/>
        </p:nvSpPr>
        <p:spPr bwMode="auto">
          <a:xfrm>
            <a:off x="0" y="0"/>
            <a:ext cx="7132638" cy="9418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4872" tIns="42436" rIns="84872" bIns="4243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defRPr/>
            </a:pPr>
            <a:endParaRPr lang="en-US" altLang="en-US"/>
          </a:p>
        </p:txBody>
      </p:sp>
      <p:sp>
        <p:nvSpPr>
          <p:cNvPr id="35846" name="AutoShape 5"/>
          <p:cNvSpPr>
            <a:spLocks noChangeArrowheads="1"/>
          </p:cNvSpPr>
          <p:nvPr/>
        </p:nvSpPr>
        <p:spPr bwMode="auto">
          <a:xfrm>
            <a:off x="0" y="0"/>
            <a:ext cx="7132638" cy="9418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4872" tIns="42436" rIns="84872" bIns="4243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defRPr/>
            </a:pPr>
            <a:endParaRPr lang="en-US" altLang="en-US"/>
          </a:p>
        </p:txBody>
      </p:sp>
      <p:sp>
        <p:nvSpPr>
          <p:cNvPr id="35847" name="AutoShape 6"/>
          <p:cNvSpPr>
            <a:spLocks noChangeArrowheads="1"/>
          </p:cNvSpPr>
          <p:nvPr/>
        </p:nvSpPr>
        <p:spPr bwMode="auto">
          <a:xfrm>
            <a:off x="0" y="0"/>
            <a:ext cx="7132638" cy="9418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4872" tIns="42436" rIns="84872" bIns="4243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defRPr/>
            </a:pPr>
            <a:endParaRPr lang="en-US" altLang="en-US"/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>
            <a:off x="0" y="0"/>
            <a:ext cx="7132638" cy="9418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4872" tIns="42436" rIns="84872" bIns="4243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defRPr/>
            </a:pPr>
            <a:endParaRPr lang="en-US" altLang="en-US"/>
          </a:p>
        </p:txBody>
      </p:sp>
      <p:sp>
        <p:nvSpPr>
          <p:cNvPr id="35849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8088" y="715963"/>
            <a:ext cx="470535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14375" y="4473575"/>
            <a:ext cx="5694363" cy="423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84513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buFont typeface="Wingdings" charset="2"/>
              <a:buNone/>
              <a:tabLst>
                <a:tab pos="0" algn="l"/>
                <a:tab pos="424357" algn="l"/>
                <a:tab pos="848713" algn="l"/>
                <a:tab pos="1273070" algn="l"/>
                <a:tab pos="1697425" algn="l"/>
                <a:tab pos="2121782" algn="l"/>
                <a:tab pos="2546138" algn="l"/>
                <a:tab pos="2970495" algn="l"/>
                <a:tab pos="3394851" algn="l"/>
                <a:tab pos="3819208" algn="l"/>
                <a:tab pos="4243563" algn="l"/>
                <a:tab pos="4667920" algn="l"/>
                <a:tab pos="5092276" algn="l"/>
                <a:tab pos="5516633" algn="l"/>
                <a:tab pos="5940989" algn="l"/>
                <a:tab pos="6365346" algn="l"/>
                <a:tab pos="6789701" algn="l"/>
                <a:tab pos="7214058" algn="l"/>
                <a:tab pos="7638414" algn="l"/>
                <a:tab pos="8062771" algn="l"/>
                <a:tab pos="8487127" algn="l"/>
              </a:tabLst>
              <a:defRPr sz="13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4037013" y="0"/>
            <a:ext cx="3084512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buFont typeface="Wingdings" charset="2"/>
              <a:buNone/>
              <a:tabLst>
                <a:tab pos="0" algn="l"/>
                <a:tab pos="424357" algn="l"/>
                <a:tab pos="848713" algn="l"/>
                <a:tab pos="1273070" algn="l"/>
                <a:tab pos="1697425" algn="l"/>
                <a:tab pos="2121782" algn="l"/>
                <a:tab pos="2546138" algn="l"/>
                <a:tab pos="2970495" algn="l"/>
                <a:tab pos="3394851" algn="l"/>
                <a:tab pos="3819208" algn="l"/>
                <a:tab pos="4243563" algn="l"/>
                <a:tab pos="4667920" algn="l"/>
                <a:tab pos="5092276" algn="l"/>
                <a:tab pos="5516633" algn="l"/>
                <a:tab pos="5940989" algn="l"/>
                <a:tab pos="6365346" algn="l"/>
                <a:tab pos="6789701" algn="l"/>
                <a:tab pos="7214058" algn="l"/>
                <a:tab pos="7638414" algn="l"/>
                <a:tab pos="8062771" algn="l"/>
                <a:tab pos="8487127" algn="l"/>
              </a:tabLst>
              <a:defRPr sz="13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0" y="8947150"/>
            <a:ext cx="3084513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buFont typeface="Wingdings" charset="2"/>
              <a:buNone/>
              <a:tabLst>
                <a:tab pos="0" algn="l"/>
                <a:tab pos="424357" algn="l"/>
                <a:tab pos="848713" algn="l"/>
                <a:tab pos="1273070" algn="l"/>
                <a:tab pos="1697425" algn="l"/>
                <a:tab pos="2121782" algn="l"/>
                <a:tab pos="2546138" algn="l"/>
                <a:tab pos="2970495" algn="l"/>
                <a:tab pos="3394851" algn="l"/>
                <a:tab pos="3819208" algn="l"/>
                <a:tab pos="4243563" algn="l"/>
                <a:tab pos="4667920" algn="l"/>
                <a:tab pos="5092276" algn="l"/>
                <a:tab pos="5516633" algn="l"/>
                <a:tab pos="5940989" algn="l"/>
                <a:tab pos="6365346" algn="l"/>
                <a:tab pos="6789701" algn="l"/>
                <a:tab pos="7214058" algn="l"/>
                <a:tab pos="7638414" algn="l"/>
                <a:tab pos="8062771" algn="l"/>
                <a:tab pos="8487127" algn="l"/>
              </a:tabLst>
              <a:defRPr sz="13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4037013" y="8947150"/>
            <a:ext cx="3084512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buFont typeface="Wingdings" charset="2"/>
              <a:buNone/>
              <a:tabLst>
                <a:tab pos="0" algn="l"/>
                <a:tab pos="424357" algn="l"/>
                <a:tab pos="848713" algn="l"/>
                <a:tab pos="1273070" algn="l"/>
                <a:tab pos="1697425" algn="l"/>
                <a:tab pos="2121782" algn="l"/>
                <a:tab pos="2546138" algn="l"/>
                <a:tab pos="2970495" algn="l"/>
                <a:tab pos="3394851" algn="l"/>
                <a:tab pos="3819208" algn="l"/>
                <a:tab pos="4243563" algn="l"/>
                <a:tab pos="4667920" algn="l"/>
                <a:tab pos="5092276" algn="l"/>
                <a:tab pos="5516633" algn="l"/>
                <a:tab pos="5940989" algn="l"/>
                <a:tab pos="6365346" algn="l"/>
                <a:tab pos="6789701" algn="l"/>
                <a:tab pos="7214058" algn="l"/>
                <a:tab pos="7638414" algn="l"/>
                <a:tab pos="8062771" algn="l"/>
                <a:tab pos="8487127" algn="l"/>
              </a:tabLst>
              <a:defRPr sz="1300">
                <a:solidFill>
                  <a:srgbClr val="000000"/>
                </a:solidFill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253C244D-99FE-44DE-80EF-71048DFD04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073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>
            <a:extLst>
              <a:ext uri="{FF2B5EF4-FFF2-40B4-BE49-F238E27FC236}">
                <a16:creationId xmlns:a16="http://schemas.microsoft.com/office/drawing/2014/main" id="{493E781E-BDFD-43B2-92F6-AE738410D3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2343CA1A-7E7F-4A4F-9E8F-F5DEE7FB4150}" type="slidenum">
              <a:rPr kumimoji="0" lang="en-GB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1</a:t>
            </a:fld>
            <a:endParaRPr kumimoji="0" lang="en-GB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171" name="Text Box 1">
            <a:extLst>
              <a:ext uri="{FF2B5EF4-FFF2-40B4-BE49-F238E27FC236}">
                <a16:creationId xmlns:a16="http://schemas.microsoft.com/office/drawing/2014/main" id="{8DF74301-8A89-4481-9083-06B17D424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714375"/>
            <a:ext cx="4614862" cy="35321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872" tIns="42436" rIns="84872" bIns="42436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08950109-09FE-429E-B895-B593A3214AC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14375" y="4473575"/>
            <a:ext cx="5695950" cy="4237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817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5FF3458C-D49D-4589-9FF3-685D1AFDD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A22FBC71-C11D-41C7-94B8-8034416C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290DE30-CA70-4062-95FC-730D0367CA6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445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A61BB46A-E97C-413A-825E-6C25D7AD94C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4456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17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366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932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2400" y="754063"/>
            <a:ext cx="4067175" cy="3051175"/>
          </a:xfrm>
          <a:ln w="12700" cap="flat">
            <a:solidFill>
              <a:schemeClr val="tx1"/>
            </a:solidFill>
          </a:ln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26" y="4347731"/>
            <a:ext cx="5028350" cy="3848152"/>
          </a:xfrm>
          <a:ln/>
        </p:spPr>
        <p:txBody>
          <a:bodyPr lIns="90488" tIns="44450" rIns="90488" bIns="44450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012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5FF3458C-D49D-4589-9FF3-685D1AFDD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A22FBC71-C11D-41C7-94B8-8034416C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290DE30-CA70-4062-95FC-730D0367CA6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445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A61BB46A-E97C-413A-825E-6C25D7AD94C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4456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20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421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89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5FF3458C-D49D-4589-9FF3-685D1AFDD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A22FBC71-C11D-41C7-94B8-8034416C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290DE30-CA70-4062-95FC-730D0367CA6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445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A61BB46A-E97C-413A-825E-6C25D7AD94C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4456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22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591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324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546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5FF3458C-D49D-4589-9FF3-685D1AFDD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A22FBC71-C11D-41C7-94B8-8034416C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290DE30-CA70-4062-95FC-730D0367CA6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445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A61BB46A-E97C-413A-825E-6C25D7AD94C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4456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25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1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253C244D-99FE-44DE-80EF-71048DFD04D4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364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062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630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826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5FF3458C-D49D-4589-9FF3-685D1AFDD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A22FBC71-C11D-41C7-94B8-8034416C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290DE30-CA70-4062-95FC-730D0367CA6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445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A61BB46A-E97C-413A-825E-6C25D7AD94C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4456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29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10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141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2400" y="754063"/>
            <a:ext cx="4067175" cy="3051175"/>
          </a:xfrm>
          <a:ln w="12700" cap="flat">
            <a:solidFill>
              <a:schemeClr val="tx1"/>
            </a:solidFill>
          </a:ln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26" y="4347731"/>
            <a:ext cx="5028350" cy="3848152"/>
          </a:xfrm>
          <a:ln/>
        </p:spPr>
        <p:txBody>
          <a:bodyPr lIns="90488" tIns="44450" rIns="90488" bIns="44450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525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257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2400" y="754063"/>
            <a:ext cx="4067175" cy="3051175"/>
          </a:xfrm>
          <a:ln w="12700" cap="flat">
            <a:solidFill>
              <a:schemeClr val="tx1"/>
            </a:solidFill>
          </a:ln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26" y="4347731"/>
            <a:ext cx="5028350" cy="3848152"/>
          </a:xfrm>
          <a:ln/>
        </p:spPr>
        <p:txBody>
          <a:bodyPr lIns="90488" tIns="44450" rIns="90488" bIns="44450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56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93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5FF3458C-D49D-4589-9FF3-685D1AFDD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A22FBC71-C11D-41C7-94B8-8034416C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290DE30-CA70-4062-95FC-730D0367CA6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445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A61BB46A-E97C-413A-825E-6C25D7AD94C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4456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35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67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87E764E-FE0B-4370-B920-0F5899F5B7C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445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8A264DF7-5924-4740-BA9E-F0DC9261B711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4456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C65949C-AA9E-472C-B576-7072FBEAF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9363" y="719138"/>
            <a:ext cx="4637087" cy="3476625"/>
          </a:xfrm>
          <a:ln/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C5FBEC8-8052-4EBF-B5CC-126C22E87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505325"/>
            <a:ext cx="5262562" cy="280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19" tIns="46709" rIns="93419" bIns="46709">
            <a:spAutoFit/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35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marR="0" lvl="0" indent="0" algn="r" defTabSz="9445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AE38B6DC-E394-45C9-BD9A-64872630601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4456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37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9363" y="719138"/>
            <a:ext cx="4637087" cy="3476625"/>
          </a:xfrm>
          <a:ln/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505325"/>
            <a:ext cx="5262562" cy="280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19" tIns="46709" rIns="93419" bIns="46709">
            <a:spAutoFit/>
          </a:bodyPr>
          <a:lstStyle/>
          <a:p>
            <a:pPr eaLnBrk="1" hangingPunct="1"/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486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061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1148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6651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90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668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0913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69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455613" eaLnBrk="0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455613" eaLnBrk="0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455613" eaLnBrk="0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455613" eaLnBrk="0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522413" indent="-204788" defTabSz="455613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979613" indent="-204788" defTabSz="455613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2436813" indent="-204788" defTabSz="455613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2894013" indent="-204788" defTabSz="455613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45561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91462D94-19E8-4AE1-9F21-C7E3E2555CE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455613" rtl="0" eaLnBrk="1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55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53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5FF3458C-D49D-4589-9FF3-685D1AFDD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A22FBC71-C11D-41C7-94B8-8034416C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290DE30-CA70-4062-95FC-730D0367CA6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45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445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A61BB46A-E97C-413A-825E-6C25D7AD94C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4456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8688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Wingdings" pitchFamily="2" charset="2"/>
              <a:buNone/>
            </a:pPr>
            <a:fld id="{AE38B6DC-E394-45C9-BD9A-648726306013}" type="slidenum">
              <a:rPr lang="en-US" altLang="en-US" sz="130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 eaLnBrk="1" hangingPunct="1"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56</a:t>
            </a:fld>
            <a:endParaRPr lang="en-US" altLang="en-US" sz="13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9363" y="719138"/>
            <a:ext cx="4637087" cy="3476625"/>
          </a:xfrm>
          <a:ln/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505325"/>
            <a:ext cx="5262562" cy="280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19" tIns="46709" rIns="93419" bIns="46709">
            <a:spAutoFit/>
          </a:bodyPr>
          <a:lstStyle/>
          <a:p>
            <a:pPr eaLnBrk="1" hangingPunct="1"/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536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0635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9AD7AD-F067-4768-8BA9-15A8C1B6B236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23988" y="754063"/>
            <a:ext cx="4068762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0011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8A0FB-6E6D-4ADF-9509-9FC59A366980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23988" y="754063"/>
            <a:ext cx="4068762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0326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434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AB9BD-9F24-456C-BB8D-8747D574D20A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23988" y="754063"/>
            <a:ext cx="4068762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7445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584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DB289-BF06-45CE-88E2-57FDD18FF633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23988" y="754063"/>
            <a:ext cx="4068762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75" tIns="44443" rIns="90475" bIns="4444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17482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350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1641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1247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103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7897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marR="0" lvl="0" indent="0" algn="r" defTabSz="9445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AE38B6DC-E394-45C9-BD9A-64872630601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4456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70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9363" y="719138"/>
            <a:ext cx="4637087" cy="3476625"/>
          </a:xfrm>
          <a:ln/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505325"/>
            <a:ext cx="5262562" cy="280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19" tIns="46709" rIns="93419" bIns="46709">
            <a:spAutoFit/>
          </a:bodyPr>
          <a:lstStyle/>
          <a:p>
            <a:pPr eaLnBrk="1" hangingPunct="1"/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97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27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113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66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51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315BE-52D0-4439-9186-EE65976359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8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283FE-CA81-46FA-A926-7378DCD2B7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2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25" y="149225"/>
            <a:ext cx="2276475" cy="660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9225"/>
            <a:ext cx="6677025" cy="660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AD1E5-9C6F-4EF6-94AF-22AE5C46E9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1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25"/>
            <a:ext cx="9059863" cy="1254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59B21-BF4E-4DD2-8307-5B279811D6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28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3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8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0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3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0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0A52891-97C9-4F82-8D88-8DE3E25DA301}" type="datetime1">
              <a:rPr lang="en-US"/>
              <a:pPr>
                <a:defRPr/>
              </a:pPr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2013 Bob Iannucci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3BA3ABB-F0BA-4344-9BF3-2167A98A4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F6C2580-7F11-4CAA-A194-161BF1B8C2AD}" type="datetime1">
              <a:rPr lang="en-US"/>
              <a:pPr>
                <a:defRPr/>
              </a:pPr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2013 Bob Iannucci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802E22F1-1F63-4FA5-87ED-5DCC1769A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804"/>
            <a:ext cx="8568531" cy="150143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9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3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67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01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35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69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03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71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3C3B915-D064-4B0C-8718-EAE78EF43700}" type="datetime1">
              <a:rPr lang="en-US"/>
              <a:pPr>
                <a:defRPr/>
              </a:pPr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2013 Bob Iannucci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AE94B03-2EB5-427C-9ECA-41396155A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56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8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8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4F339A9-3768-4AAD-B1B0-F6126B271E90}" type="datetime1">
              <a:rPr lang="en-US"/>
              <a:pPr>
                <a:defRPr/>
              </a:pPr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2013 Bob Iannucci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C7959F2-639B-4CAE-A30B-E13880A1B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396" indent="0">
              <a:buNone/>
              <a:defRPr sz="2200" b="1"/>
            </a:lvl2pPr>
            <a:lvl3pPr marL="1006795" indent="0">
              <a:buNone/>
              <a:defRPr sz="2000" b="1"/>
            </a:lvl3pPr>
            <a:lvl4pPr marL="1510193" indent="0">
              <a:buNone/>
              <a:defRPr sz="1800" b="1"/>
            </a:lvl4pPr>
            <a:lvl5pPr marL="2013588" indent="0">
              <a:buNone/>
              <a:defRPr sz="1800" b="1"/>
            </a:lvl5pPr>
            <a:lvl6pPr marL="2516987" indent="0">
              <a:buNone/>
              <a:defRPr sz="1800" b="1"/>
            </a:lvl6pPr>
            <a:lvl7pPr marL="3020384" indent="0">
              <a:buNone/>
              <a:defRPr sz="1800" b="1"/>
            </a:lvl7pPr>
            <a:lvl8pPr marL="3523775" indent="0">
              <a:buNone/>
              <a:defRPr sz="1800" b="1"/>
            </a:lvl8pPr>
            <a:lvl9pPr marL="4027177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396" indent="0">
              <a:buNone/>
              <a:defRPr sz="2200" b="1"/>
            </a:lvl2pPr>
            <a:lvl3pPr marL="1006795" indent="0">
              <a:buNone/>
              <a:defRPr sz="2000" b="1"/>
            </a:lvl3pPr>
            <a:lvl4pPr marL="1510193" indent="0">
              <a:buNone/>
              <a:defRPr sz="1800" b="1"/>
            </a:lvl4pPr>
            <a:lvl5pPr marL="2013588" indent="0">
              <a:buNone/>
              <a:defRPr sz="1800" b="1"/>
            </a:lvl5pPr>
            <a:lvl6pPr marL="2516987" indent="0">
              <a:buNone/>
              <a:defRPr sz="1800" b="1"/>
            </a:lvl6pPr>
            <a:lvl7pPr marL="3020384" indent="0">
              <a:buNone/>
              <a:defRPr sz="1800" b="1"/>
            </a:lvl7pPr>
            <a:lvl8pPr marL="3523775" indent="0">
              <a:buNone/>
              <a:defRPr sz="1800" b="1"/>
            </a:lvl8pPr>
            <a:lvl9pPr marL="4027177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2895B0DA-097F-40EE-8320-C0B2D045F5CF}" type="datetime1">
              <a:rPr lang="en-US"/>
              <a:pPr>
                <a:defRPr/>
              </a:pPr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2013 Bob Iannucci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846D9359-6827-401E-B95B-E7BFC8980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1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8FF20017-DF13-4040-9A03-0B26D10E82C3}" type="datetime1">
              <a:rPr lang="en-US"/>
              <a:pPr>
                <a:defRPr/>
              </a:pPr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2013 Bob Iannucci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44CA1914-FF5C-420C-A719-410C12879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1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71A7406-4608-42A1-89F3-6B6C309810DE}" type="datetime1">
              <a:rPr lang="en-US"/>
              <a:pPr>
                <a:defRPr/>
              </a:pPr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2013 Bob Iannucci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EE21324-C2FD-469F-9393-C2DE7DF0A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76221-8517-45D7-A07B-362CC9E4D8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312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9" y="301000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4" y="1581937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396" indent="0">
              <a:buNone/>
              <a:defRPr sz="1300"/>
            </a:lvl2pPr>
            <a:lvl3pPr marL="1006795" indent="0">
              <a:buNone/>
              <a:defRPr sz="1100"/>
            </a:lvl3pPr>
            <a:lvl4pPr marL="1510193" indent="0">
              <a:buNone/>
              <a:defRPr sz="1000"/>
            </a:lvl4pPr>
            <a:lvl5pPr marL="2013588" indent="0">
              <a:buNone/>
              <a:defRPr sz="1000"/>
            </a:lvl5pPr>
            <a:lvl6pPr marL="2516987" indent="0">
              <a:buNone/>
              <a:defRPr sz="1000"/>
            </a:lvl6pPr>
            <a:lvl7pPr marL="3020384" indent="0">
              <a:buNone/>
              <a:defRPr sz="1000"/>
            </a:lvl7pPr>
            <a:lvl8pPr marL="3523775" indent="0">
              <a:buNone/>
              <a:defRPr sz="1000"/>
            </a:lvl8pPr>
            <a:lvl9pPr marL="402717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64470BB-B60A-4FAA-9181-9EE34E6FB297}" type="datetime1">
              <a:rPr lang="en-US"/>
              <a:pPr>
                <a:defRPr/>
              </a:pPr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2013 Bob Iannucci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854FC52B-5995-44A1-852B-5A042FCE9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17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396" indent="0">
              <a:buNone/>
              <a:defRPr sz="3100"/>
            </a:lvl2pPr>
            <a:lvl3pPr marL="1006795" indent="0">
              <a:buNone/>
              <a:defRPr sz="2600"/>
            </a:lvl3pPr>
            <a:lvl4pPr marL="1510193" indent="0">
              <a:buNone/>
              <a:defRPr sz="2200"/>
            </a:lvl4pPr>
            <a:lvl5pPr marL="2013588" indent="0">
              <a:buNone/>
              <a:defRPr sz="2200"/>
            </a:lvl5pPr>
            <a:lvl6pPr marL="2516987" indent="0">
              <a:buNone/>
              <a:defRPr sz="2200"/>
            </a:lvl6pPr>
            <a:lvl7pPr marL="3020384" indent="0">
              <a:buNone/>
              <a:defRPr sz="2200"/>
            </a:lvl7pPr>
            <a:lvl8pPr marL="3523775" indent="0">
              <a:buNone/>
              <a:defRPr sz="2200"/>
            </a:lvl8pPr>
            <a:lvl9pPr marL="4027177" indent="0">
              <a:buNone/>
              <a:defRPr sz="22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396" indent="0">
              <a:buNone/>
              <a:defRPr sz="1300"/>
            </a:lvl2pPr>
            <a:lvl3pPr marL="1006795" indent="0">
              <a:buNone/>
              <a:defRPr sz="1100"/>
            </a:lvl3pPr>
            <a:lvl4pPr marL="1510193" indent="0">
              <a:buNone/>
              <a:defRPr sz="1000"/>
            </a:lvl4pPr>
            <a:lvl5pPr marL="2013588" indent="0">
              <a:buNone/>
              <a:defRPr sz="1000"/>
            </a:lvl5pPr>
            <a:lvl6pPr marL="2516987" indent="0">
              <a:buNone/>
              <a:defRPr sz="1000"/>
            </a:lvl6pPr>
            <a:lvl7pPr marL="3020384" indent="0">
              <a:buNone/>
              <a:defRPr sz="1000"/>
            </a:lvl7pPr>
            <a:lvl8pPr marL="3523775" indent="0">
              <a:buNone/>
              <a:defRPr sz="1000"/>
            </a:lvl8pPr>
            <a:lvl9pPr marL="402717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26A2B774-1DB4-4A3E-8033-9BA52D42D1A2}" type="datetime1">
              <a:rPr lang="en-US"/>
              <a:pPr>
                <a:defRPr/>
              </a:pPr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2013 Bob Iannucci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04BD532-8E3A-498F-A30F-5C86387E9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4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EB97448-8B55-4B8E-BB90-DA9B109A2149}" type="datetime1">
              <a:rPr lang="en-US"/>
              <a:pPr>
                <a:defRPr/>
              </a:pPr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2013 Bob Iannucci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DD05868-9BE9-46CA-AFAA-F11F9A471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2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302750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50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DC9AD2E-DEF9-4692-AB92-858162EFE5F7}" type="datetime1">
              <a:rPr lang="en-US"/>
              <a:pPr>
                <a:defRPr/>
              </a:pPr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2013 Bob Iannucci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5092" eaLnBrk="1">
              <a:lnSpc>
                <a:spcPct val="58000"/>
              </a:lnSpc>
              <a:buClr>
                <a:srgbClr val="000000"/>
              </a:buClr>
              <a:buSzPct val="45000"/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77C7C1B-0941-4AF9-B33B-80DEF7648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54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ACC650-C9B0-4177-BF39-BDBE21E0EA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18773-9628-4616-A3ED-08F1596401E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186F12-4672-47A0-A587-2B81FE23772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824DC-BC28-4374-9EB9-6EB939DC91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9288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F2A3D0-B982-406D-ABC0-A896B2406F5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4915D-8214-4A73-88AB-2AA2770165E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E613-656E-4CC2-8CDC-4CD317FDB47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4E04A-CD75-4A2C-8D71-E888C4D164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73049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C5EE8-4737-4103-AC8C-4FD45C9C6C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27B15-629E-4D9F-B139-9476EAC6F04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F86F2-0DE3-4A27-ACC1-47F3F9B14AD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88DFC-850A-407E-BAA0-198F4409F4C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7344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3713"/>
            <a:ext cx="445293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3713"/>
            <a:ext cx="4454525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9E675CC-CB7F-42EE-AD26-A1757DEB2B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9D828ED-4DC6-4A86-A42E-8748BF2AC4C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F8158F-6E74-442F-8FC8-E6F6CDAA492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8C841-5197-4454-9C98-351FD148722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7510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9C378FD-8FDF-4DC6-ACB4-376FA58AA3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84CA15C-626B-4E22-8893-D8B805EA824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C169ED6-938C-4496-A7CB-8C27E896E94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EF810-21D0-4F0A-BA89-D5B28F4D42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13744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8594FBC-8DF3-4F29-AA8A-7C3695AAEF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0D96AF-04F7-48DB-AAEF-CA1054F727F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84A30-D8AD-4FFB-BA09-612730FBA6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86ABB-E0D2-4FD1-A9F9-CCD00F641D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433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0B891-AF33-4D09-9F49-9A11361A58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580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C14BC12-EDCC-426C-B113-4A063545F97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F81D80-583C-4EC6-9EDA-CDAA338E2A2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937497-3A3E-4792-A95C-6B5FA900C98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4D6EF-2246-4D8C-A9D8-62BC2C4D97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4160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102D8D-4690-4E97-9D87-6969B91D7CE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871D96-BB27-43E4-8290-22EBF477345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CCD9669-3718-4619-8AE4-97B71152ACE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65DA8-A8A4-46EB-B92E-EBB5EF3460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99515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527AE7-7B23-45AA-B344-8DFA3CBE2DE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D26E641-7A5B-4898-986C-022B342EC7D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CA93C2-4D94-4B59-96DA-B8D679D2BF0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BE81-296B-4C1D-82AB-6265DB24DA7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02610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1BFF1-C13F-41CE-A981-DBC82187311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D76BD-1566-4BF6-BA99-A1C64166299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C3C65-68DA-4E98-B336-5D75174CF1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5DECD-9019-4140-8D5A-5655A68105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0404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25" y="149225"/>
            <a:ext cx="2276475" cy="660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9225"/>
            <a:ext cx="6677025" cy="660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D76CD-5D22-4C5A-85A5-2C57B98DE00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00FE6-E65E-4D77-9962-9C5CFE1A2F5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07348-9A61-42A9-AFBB-DD6F297FE8B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E6C5C-6662-4EF5-9419-4C74D549A25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3830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25"/>
            <a:ext cx="9059863" cy="1254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A0679C7-8B9A-48B3-BDEF-52B97706EEC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1F2526-0160-443F-A5E9-6FF0104161A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4A8EA5-82CA-4E92-A27D-2BC25754151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757DE-D740-476F-B1EB-4450385DEB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36884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5230"/>
            <a:ext cx="8400146" cy="5404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6047" y="446157"/>
            <a:ext cx="8568531" cy="1620430"/>
          </a:xfrm>
        </p:spPr>
        <p:txBody>
          <a:bodyPr/>
          <a:lstStyle>
            <a:lvl1pPr>
              <a:defRPr baseline="0">
                <a:latin typeface="Arial"/>
                <a:cs typeface="Arial"/>
              </a:defRPr>
            </a:lvl1pPr>
          </a:lstStyle>
          <a:p>
            <a:r>
              <a:rPr lang="en-US" dirty="0"/>
              <a:t>Evolutionary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4186" y="4535055"/>
            <a:ext cx="4460392" cy="1931917"/>
          </a:xfrm>
        </p:spPr>
        <p:txBody>
          <a:bodyPr/>
          <a:lstStyle>
            <a:lvl1pPr marL="0" marR="0" indent="0" algn="ctr" defTabSz="5039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527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1, date</a:t>
            </a:r>
          </a:p>
          <a:p>
            <a:endParaRPr lang="en-US" dirty="0"/>
          </a:p>
          <a:p>
            <a:r>
              <a:rPr lang="en-US" sz="2646" dirty="0">
                <a:solidFill>
                  <a:srgbClr val="000000"/>
                </a:solidFill>
                <a:latin typeface="Arial"/>
                <a:cs typeface="Arial"/>
              </a:rPr>
              <a:t>Prof. dr. A. E. (</a:t>
            </a:r>
            <a:r>
              <a:rPr lang="en-US" sz="2646" dirty="0" err="1">
                <a:solidFill>
                  <a:srgbClr val="000000"/>
                </a:solidFill>
                <a:latin typeface="Arial"/>
                <a:cs typeface="Arial"/>
              </a:rPr>
              <a:t>Guszti</a:t>
            </a:r>
            <a:r>
              <a:rPr lang="en-US" sz="2646" dirty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lang="en-US" sz="2646" dirty="0" err="1">
                <a:solidFill>
                  <a:srgbClr val="000000"/>
                </a:solidFill>
                <a:latin typeface="Arial"/>
                <a:cs typeface="Arial"/>
              </a:rPr>
              <a:t>Eiben</a:t>
            </a:r>
            <a:endParaRPr lang="en-US" sz="2646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658626" y="1311260"/>
            <a:ext cx="184731" cy="26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235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89"/>
            <a:ext cx="9072563" cy="1259946"/>
          </a:xfrm>
        </p:spPr>
        <p:txBody>
          <a:bodyPr>
            <a:normAutofit/>
          </a:bodyPr>
          <a:lstStyle>
            <a:lvl1pPr algn="l">
              <a:defRPr sz="3527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4394" y="6899025"/>
            <a:ext cx="592486" cy="552976"/>
          </a:xfr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79491" y="1"/>
            <a:ext cx="1" cy="7409181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05131" y="1"/>
            <a:ext cx="17950" cy="675296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370354"/>
            <a:ext cx="9576594" cy="0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" y="1476793"/>
            <a:ext cx="9100155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9001180" y="6908247"/>
            <a:ext cx="592486" cy="552976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23" dirty="0"/>
          </a:p>
        </p:txBody>
      </p:sp>
    </p:spTree>
    <p:extLst>
      <p:ext uri="{BB962C8B-B14F-4D97-AF65-F5344CB8AC3E}">
        <p14:creationId xmlns:p14="http://schemas.microsoft.com/office/powerpoint/2010/main" val="23869220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67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3713"/>
            <a:ext cx="445293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3713"/>
            <a:ext cx="4454525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AED97-DEE4-4036-A29E-D751C2E54D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7215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16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65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206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06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726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36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631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5230"/>
            <a:ext cx="8400146" cy="5404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6047" y="446157"/>
            <a:ext cx="8568531" cy="1620430"/>
          </a:xfrm>
        </p:spPr>
        <p:txBody>
          <a:bodyPr/>
          <a:lstStyle>
            <a:lvl1pPr>
              <a:defRPr baseline="0">
                <a:latin typeface="Arial"/>
                <a:cs typeface="Arial"/>
              </a:defRPr>
            </a:lvl1pPr>
          </a:lstStyle>
          <a:p>
            <a:r>
              <a:rPr lang="en-US" dirty="0"/>
              <a:t>Evolutionary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4186" y="4535055"/>
            <a:ext cx="4460392" cy="1931917"/>
          </a:xfrm>
        </p:spPr>
        <p:txBody>
          <a:bodyPr/>
          <a:lstStyle>
            <a:lvl1pPr marL="0" marR="0" indent="0" algn="ctr" defTabSz="5039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527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1, date</a:t>
            </a:r>
          </a:p>
          <a:p>
            <a:endParaRPr lang="en-US" dirty="0"/>
          </a:p>
          <a:p>
            <a:r>
              <a:rPr lang="en-US" sz="2646" dirty="0">
                <a:solidFill>
                  <a:srgbClr val="000000"/>
                </a:solidFill>
                <a:latin typeface="Arial"/>
                <a:cs typeface="Arial"/>
              </a:rPr>
              <a:t>Prof. dr. A. E. (</a:t>
            </a:r>
            <a:r>
              <a:rPr lang="en-US" sz="2646" dirty="0" err="1">
                <a:solidFill>
                  <a:srgbClr val="000000"/>
                </a:solidFill>
                <a:latin typeface="Arial"/>
                <a:cs typeface="Arial"/>
              </a:rPr>
              <a:t>Guszti</a:t>
            </a:r>
            <a:r>
              <a:rPr lang="en-US" sz="2646" dirty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lang="en-US" sz="2646" dirty="0" err="1">
                <a:solidFill>
                  <a:srgbClr val="000000"/>
                </a:solidFill>
                <a:latin typeface="Arial"/>
                <a:cs typeface="Arial"/>
              </a:rPr>
              <a:t>Eiben</a:t>
            </a:r>
            <a:endParaRPr lang="en-US" sz="2646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658626" y="1311260"/>
            <a:ext cx="184731" cy="26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646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89"/>
            <a:ext cx="9072563" cy="1259946"/>
          </a:xfrm>
        </p:spPr>
        <p:txBody>
          <a:bodyPr>
            <a:normAutofit/>
          </a:bodyPr>
          <a:lstStyle>
            <a:lvl1pPr algn="l">
              <a:defRPr sz="3527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174" y="6899025"/>
            <a:ext cx="1039278" cy="552976"/>
          </a:xfr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79491" y="1"/>
            <a:ext cx="1" cy="7409181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05131" y="1"/>
            <a:ext cx="17950" cy="675296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370354"/>
            <a:ext cx="9576594" cy="0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" y="1476793"/>
            <a:ext cx="9100155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455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9BE45-3271-44FB-A12B-9A54FE94AF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1560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43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627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6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434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45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126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53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25FDBA-CE29-4FB7-A538-F4EEA9F96B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867AA-E0AD-4D1F-84AB-CAF08A1A9FD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0DA8E-973C-4BE1-984A-965A54C35E2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5733-201B-4329-BA50-1996F1717D7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05840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694EE-ABBF-4FA9-9261-F9BE69C1B54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6C3B5-C9DF-4B92-AFA1-FA44EB5EF9A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90D9BA-6F8B-4114-B06C-37BC97DAE68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0771F-5715-40E9-9D58-7BE35C98F3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86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E1BA5-3F21-4591-897A-754D29DC15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7370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8A2B7-7A41-415A-8FA2-C431D362C78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84A9BF-EE63-4522-9DDE-6C44C40C89A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FB35E-4B97-4992-918E-50170B5DE9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C2204-BC91-4EAC-B424-02E5575DC2D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85056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3713"/>
            <a:ext cx="445293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3713"/>
            <a:ext cx="4454525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E8AEC7-5C02-4D4D-AFAF-869E353EBA0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974DF3C-CE97-46E1-9181-BE507D2147B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C81D1C8-6FA7-40A8-8CEA-E0A46552872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44CEA-E6F4-4156-BDF3-59E904E85B9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22755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F4D5C32-0551-4166-B3A7-E9E05EF0F79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2698DAC-A12F-431C-90AA-6391E340F9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80DE5B0-710D-408B-BF91-781584E1C74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49F4-4CA5-4064-9277-A6C204DB3AC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12086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10D36F3-C6E5-4A19-9F48-8AA6A5B6147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6C98C3-A960-44C1-A0B4-D598DBA41F6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791E32-4767-4228-8A8B-EF1EE73466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67B85-8CBE-438C-8DD5-83752BFD3A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75532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30F4747-9E45-45DF-9844-969711B0711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5E82336-0150-4587-B33F-907D55309A4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8AFD6B-C4B4-43B4-817D-9C36D353D6E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B537D-4D6F-43CD-9BAE-3D91960717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30871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68B9F5-FDFE-494D-A625-6ED5DAC33BE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46D2548-0411-4928-B52B-89F969D9880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6A4F9E6-920F-418A-931D-767585CDD8E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F7D50-2B41-428C-8C11-4A033797E4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53663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7B7B3F2-ED54-4850-8C6B-FAD725D6107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4FA5D1F-BE9A-4412-B032-FEA8E8A7178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F21068E-0306-4BB4-9AD6-A804C732548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20D67-C84C-4C58-B2DA-30E49A97D5D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53958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5B629-A553-4099-993E-2FA7E1351A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A8D43-094A-43E3-9822-B655280A56E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1FA32-BC79-46AD-8CD2-76F2F047860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7B2E0-9CAA-472F-8370-538C838D473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49027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25" y="149225"/>
            <a:ext cx="2276475" cy="660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9225"/>
            <a:ext cx="6677025" cy="660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70F7A1-7404-4292-92E3-2170B75A39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BBC82-9DF7-4596-B563-5253EC12C61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9858B-952B-4895-B3E6-B3BFDEE7E26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35715-62CE-4B7C-9574-9E55E1F5A6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74797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25"/>
            <a:ext cx="9059863" cy="1254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C8644F3-BC45-4AA0-B6AF-C7464053BD5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E4453F-52B0-450D-AD9A-D2DE1CACED4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6C34B8-7861-4D6A-94E6-4C978A7C64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97EE2-317C-4B1F-9CF7-AA7815B93A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101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5820C-BEAA-4670-8095-B8BA4E31F3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804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98161D-3FF7-4450-88E1-6278BBB06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A9AB362-2047-4AE0-B879-A2E8EB17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57FB994-B854-4D2C-A778-41833FB7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1931-9954-4C4E-B9C9-D6C9F1CBB7D3}" type="datetimeFigureOut">
              <a:rPr lang="nb-NO" smtClean="0"/>
              <a:t>26.01.2023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370350-E878-463D-9C2D-5B806A0C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4E17228-8497-4749-868F-A518A759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BF2-361C-4573-B7AD-7CCF8BA0A1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24710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45B693-7468-4186-9C43-A54A4FCA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3B6346-73C6-450B-B7EF-4FDCB3C5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F5EE719-473D-4E01-BCCA-AC847A3D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1931-9954-4C4E-B9C9-D6C9F1CBB7D3}" type="datetimeFigureOut">
              <a:rPr lang="nb-NO" smtClean="0"/>
              <a:t>26.01.2023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EC0B91C-E857-4667-87E3-CAAF0CA6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6028C93-CFB7-4033-859D-67C9ED89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BF2-361C-4573-B7AD-7CCF8BA0A1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22488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8D2538-FF1C-4245-B68B-131D2951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D5628A3-EC03-4BE7-BD1A-CFC04517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60BA808-CFCC-4781-9301-478EF32A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1931-9954-4C4E-B9C9-D6C9F1CBB7D3}" type="datetimeFigureOut">
              <a:rPr lang="nb-NO" smtClean="0"/>
              <a:t>26.01.2023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6F3A962-A646-4250-A772-1E38B516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06B06C-A5BC-4004-AB5C-E8DA2936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BF2-361C-4573-B7AD-7CCF8BA0A1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90596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7778E4-E354-409E-8632-3862F3CB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473B47-4323-4FB5-AFF3-EFB53891F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DA7749F-C96F-4FE3-A8F1-8C72CA226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E66E402-8E2A-4CF7-98C5-383BF225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1931-9954-4C4E-B9C9-D6C9F1CBB7D3}" type="datetimeFigureOut">
              <a:rPr lang="nb-NO" smtClean="0"/>
              <a:t>26.01.2023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4D08B5F-6104-4503-9ADA-7E681A9B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6F402E5-FBCF-479C-8A6C-4AF64857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BF2-361C-4573-B7AD-7CCF8BA0A1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60256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9D61C5-493D-4B8C-896F-BDD30D54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4C3E26A-DFAF-4E42-BCD4-F687E9641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EDEA789-31F8-420B-9334-4BC6D1AE8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4E47059-9E07-4173-A01D-5E9FFAD61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95D8DB3-104E-47D7-91A0-0598EE72B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F6B930C-DB29-4C74-9FF3-5EF65AB8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1931-9954-4C4E-B9C9-D6C9F1CBB7D3}" type="datetimeFigureOut">
              <a:rPr lang="nb-NO" smtClean="0"/>
              <a:t>26.01.2023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A2BEDB5-7464-47FC-991E-D5AF638E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E750A68-27E0-4F8F-9212-4C48EC3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BF2-361C-4573-B7AD-7CCF8BA0A1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58772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8072C6-3F03-4E0F-878F-B9940A2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FAD02EB-C420-441A-B8E2-6B3FF015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1931-9954-4C4E-B9C9-D6C9F1CBB7D3}" type="datetimeFigureOut">
              <a:rPr lang="nb-NO" smtClean="0"/>
              <a:t>26.01.2023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35B6772-EB14-4444-BA34-E72DA066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C4134E6-F767-4300-9AD8-C029A582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BF2-361C-4573-B7AD-7CCF8BA0A1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5266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A2300E-ECDD-4285-96FC-5F37408B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1931-9954-4C4E-B9C9-D6C9F1CBB7D3}" type="datetimeFigureOut">
              <a:rPr lang="nb-NO" smtClean="0"/>
              <a:t>26.01.2023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CD2D7F2-5082-4349-85F9-BBDA3F80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1A5BF9E-21FD-486B-9A22-79C57BA6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BF2-361C-4573-B7AD-7CCF8BA0A1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84957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5DFDA9-84BE-4AEC-8B3E-221A85D1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69FD00-6B72-4E38-A1C9-96987A31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9E278AB-364E-4D6A-90E5-34F392AD8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71C4F8C-FA00-4DD6-9024-D985FF7F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1931-9954-4C4E-B9C9-D6C9F1CBB7D3}" type="datetimeFigureOut">
              <a:rPr lang="nb-NO" smtClean="0"/>
              <a:t>26.01.2023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4F93A19-A9AA-4972-9C62-CEC0FC35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32DC226-F1DE-47B3-BDC3-5DAC4C49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BF2-361C-4573-B7AD-7CCF8BA0A1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81837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39DF99-0EA0-4BAB-8DBE-8927C270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C6BCF10-4720-4056-B4F6-8DEA02CA2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93491C6-E2FB-43B0-837F-D2A3B2B8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3B386E3-F2AF-40EA-AB36-2664EB74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1931-9954-4C4E-B9C9-D6C9F1CBB7D3}" type="datetimeFigureOut">
              <a:rPr lang="nb-NO" smtClean="0"/>
              <a:t>26.01.2023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BF21B8B-DC6B-42E0-A06B-F8E2C68E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AD202A7-F40E-4431-AEBF-1082763C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BF2-361C-4573-B7AD-7CCF8BA0A1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97538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1FFDAA-E081-4D0E-9D50-1B893DB1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BE276ED-6D6C-47D9-B10C-CAEA8BE7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9263A68-4591-4861-B879-1D184B7F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1931-9954-4C4E-B9C9-D6C9F1CBB7D3}" type="datetimeFigureOut">
              <a:rPr lang="nb-NO" smtClean="0"/>
              <a:t>26.01.2023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B276CF1-8EF5-493A-B51B-99E3E5F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BAA8700-9C11-4BF5-9928-32F41467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BF2-361C-4573-B7AD-7CCF8BA0A1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834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EF75B-EB7B-4BB3-BF79-A752E396D6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2656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EE39CB4-791B-4BF6-A6C0-56E50F2A3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13885BB-1015-4D3F-A638-F1A3D06B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B940CA0-5B8F-4AB5-BE03-A15B160F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1931-9954-4C4E-B9C9-D6C9F1CBB7D3}" type="datetimeFigureOut">
              <a:rPr lang="nb-NO" smtClean="0"/>
              <a:t>26.01.2023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261C131-AC66-4CF4-BD7C-2982558E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893C925-5075-4ABD-9520-608F30C2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BF2-361C-4573-B7AD-7CCF8BA0A1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857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D5BBB-E863-4E17-A028-2C8D558676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3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9225"/>
            <a:ext cx="905986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3713"/>
            <a:ext cx="9059862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52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buFont typeface="Wingdings" charset="2"/>
              <a:buNone/>
              <a:defRPr sz="14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29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buFont typeface="Wingdings" charset="2"/>
              <a:buNone/>
              <a:defRPr sz="14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52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buFont typeface="Wingdings" charset="2"/>
              <a:buNone/>
              <a:defRPr sz="1400">
                <a:solidFill>
                  <a:srgbClr val="000000"/>
                </a:solidFill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5B3FE360-7BDE-4193-8619-1C6F958A36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+mj-lt"/>
          <a:ea typeface="+mj-ea"/>
          <a:cs typeface="宋体" charset="-122"/>
        </a:defRPr>
      </a:lvl1pPr>
      <a:lvl2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  <a:cs typeface="宋体" charset="-122"/>
        </a:defRPr>
      </a:lvl2pPr>
      <a:lvl3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  <a:cs typeface="宋体" charset="-122"/>
        </a:defRPr>
      </a:lvl3pPr>
      <a:lvl4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  <a:cs typeface="宋体" charset="-122"/>
        </a:defRPr>
      </a:lvl4pPr>
      <a:lvl5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  <a:cs typeface="宋体" charset="-122"/>
        </a:defRPr>
      </a:lvl5pPr>
      <a:lvl6pPr marL="4572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6pPr>
      <a:lvl7pPr marL="9144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7pPr>
      <a:lvl8pPr marL="13716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8pPr>
      <a:lvl9pPr marL="18288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9pPr>
    </p:titleStyle>
    <p:bodyStyle>
      <a:lvl1pPr marL="420688" indent="-315913" algn="l" defTabSz="457200" rtl="0" eaLnBrk="0" fontAlgn="base" hangingPunct="0">
        <a:lnSpc>
          <a:spcPct val="8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宋体" charset="-122"/>
        </a:defRPr>
      </a:lvl1pPr>
      <a:lvl2pPr marL="852488" indent="-282575" algn="l" defTabSz="457200" rtl="0" eaLnBrk="0" fontAlgn="base" hangingPunct="0">
        <a:lnSpc>
          <a:spcPct val="8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>
          <a:solidFill>
            <a:srgbClr val="000000"/>
          </a:solidFill>
          <a:latin typeface="+mn-lt"/>
          <a:ea typeface="+mn-ea"/>
          <a:cs typeface="宋体" charset="-122"/>
        </a:defRPr>
      </a:lvl2pPr>
      <a:lvl3pPr marL="1284288" indent="-212725" algn="l" defTabSz="457200" rtl="0" eaLnBrk="0" fontAlgn="base" hangingPunct="0">
        <a:lnSpc>
          <a:spcPct val="8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1600">
          <a:solidFill>
            <a:srgbClr val="000000"/>
          </a:solidFill>
          <a:latin typeface="+mn-lt"/>
          <a:ea typeface="+mn-ea"/>
          <a:cs typeface="宋体" charset="-122"/>
        </a:defRPr>
      </a:lvl3pPr>
      <a:lvl4pPr marL="1716088" indent="-204788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宋体" charset="-122"/>
        </a:defRPr>
      </a:lvl4pPr>
      <a:lvl5pPr marL="2147888" indent="-206375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宋体" charset="-122"/>
        </a:defRPr>
      </a:lvl5pPr>
      <a:lvl6pPr marL="26050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622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194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766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campus_Umark_footer_990000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804029"/>
            <a:ext cx="1009332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21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673" tIns="50339" rIns="100673" bIns="503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673" tIns="50339" rIns="100673" bIns="503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43" y="7007225"/>
            <a:ext cx="2352675" cy="401638"/>
          </a:xfrm>
          <a:prstGeom prst="rect">
            <a:avLst/>
          </a:prstGeom>
        </p:spPr>
        <p:txBody>
          <a:bodyPr vert="horz" lIns="100673" tIns="50339" rIns="100673" bIns="50339" rtlCol="0" anchor="ctr"/>
          <a:lstStyle>
            <a:lvl1pPr algn="l" defTabSz="913357" eaLnBrk="0">
              <a:lnSpc>
                <a:spcPct val="100000"/>
              </a:lnSpc>
              <a:buClrTx/>
              <a:buSzTx/>
              <a:defRPr sz="1300">
                <a:solidFill>
                  <a:prstClr val="black">
                    <a:tint val="75000"/>
                  </a:prstClr>
                </a:solidFill>
                <a:latin typeface="45 Helvetica Light" charset="0"/>
                <a:ea typeface="宋体" pitchFamily="2" charset="-122"/>
              </a:defRPr>
            </a:lvl1pPr>
          </a:lstStyle>
          <a:p>
            <a:pPr>
              <a:defRPr/>
            </a:pPr>
            <a:fld id="{4ECF84DE-697E-456A-9E3B-D823C6DBB275}" type="datetime1">
              <a:rPr lang="en-US"/>
              <a:pPr>
                <a:defRPr/>
              </a:pPr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673" tIns="50339" rIns="100673" bIns="50339" rtlCol="0" anchor="ctr"/>
          <a:lstStyle>
            <a:lvl1pPr algn="ctr" defTabSz="913357" eaLnBrk="0">
              <a:lnSpc>
                <a:spcPct val="100000"/>
              </a:lnSpc>
              <a:buClrTx/>
              <a:buSzTx/>
              <a:defRPr sz="1300">
                <a:solidFill>
                  <a:prstClr val="black">
                    <a:tint val="75000"/>
                  </a:prstClr>
                </a:solidFill>
                <a:latin typeface="45 Helvetica Light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/>
              <a:t>© 2013 Bob Iannucci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77125" y="7104063"/>
            <a:ext cx="2352675" cy="401637"/>
          </a:xfrm>
          <a:prstGeom prst="rect">
            <a:avLst/>
          </a:prstGeom>
        </p:spPr>
        <p:txBody>
          <a:bodyPr vert="horz" lIns="100673" tIns="50339" rIns="100673" bIns="50339" rtlCol="0" anchor="ctr"/>
          <a:lstStyle>
            <a:lvl1pPr algn="r" defTabSz="913357" eaLnBrk="0">
              <a:lnSpc>
                <a:spcPct val="100000"/>
              </a:lnSpc>
              <a:buClrTx/>
              <a:buSzTx/>
              <a:defRPr sz="1300">
                <a:solidFill>
                  <a:prstClr val="white"/>
                </a:solidFill>
                <a:latin typeface="45 Helvetica Light" charset="0"/>
                <a:ea typeface="宋体" pitchFamily="2" charset="-122"/>
              </a:defRPr>
            </a:lvl1pPr>
          </a:lstStyle>
          <a:p>
            <a:pPr>
              <a:defRPr/>
            </a:pPr>
            <a:fld id="{43E189E9-39E2-4591-980E-90607DE9B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502873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800000"/>
          </a:solidFill>
          <a:latin typeface="Arial"/>
          <a:ea typeface="+mj-ea"/>
          <a:cs typeface="Arial"/>
        </a:defRPr>
      </a:lvl1pPr>
      <a:lvl2pPr algn="l" defTabSz="502873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800000"/>
          </a:solidFill>
          <a:latin typeface="Arial" pitchFamily="34" charset="0"/>
          <a:cs typeface="Arial" pitchFamily="34" charset="0"/>
        </a:defRPr>
      </a:lvl2pPr>
      <a:lvl3pPr algn="l" defTabSz="502873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800000"/>
          </a:solidFill>
          <a:latin typeface="Arial" pitchFamily="34" charset="0"/>
          <a:cs typeface="Arial" pitchFamily="34" charset="0"/>
        </a:defRPr>
      </a:lvl3pPr>
      <a:lvl4pPr algn="l" defTabSz="502873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800000"/>
          </a:solidFill>
          <a:latin typeface="Arial" pitchFamily="34" charset="0"/>
          <a:cs typeface="Arial" pitchFamily="34" charset="0"/>
        </a:defRPr>
      </a:lvl4pPr>
      <a:lvl5pPr algn="l" defTabSz="502873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800000"/>
          </a:solidFill>
          <a:latin typeface="Arial" pitchFamily="34" charset="0"/>
          <a:cs typeface="Arial" pitchFamily="34" charset="0"/>
        </a:defRPr>
      </a:lvl5pPr>
      <a:lvl6pPr marL="456868" algn="l" defTabSz="502873" rtl="0" fontAlgn="base">
        <a:spcBef>
          <a:spcPct val="0"/>
        </a:spcBef>
        <a:spcAft>
          <a:spcPct val="0"/>
        </a:spcAft>
        <a:defRPr sz="4000" b="1">
          <a:solidFill>
            <a:srgbClr val="800000"/>
          </a:solidFill>
          <a:latin typeface="Arial" pitchFamily="34" charset="0"/>
          <a:cs typeface="Arial" pitchFamily="34" charset="0"/>
        </a:defRPr>
      </a:lvl6pPr>
      <a:lvl7pPr marL="913736" algn="l" defTabSz="502873" rtl="0" fontAlgn="base">
        <a:spcBef>
          <a:spcPct val="0"/>
        </a:spcBef>
        <a:spcAft>
          <a:spcPct val="0"/>
        </a:spcAft>
        <a:defRPr sz="4000" b="1">
          <a:solidFill>
            <a:srgbClr val="800000"/>
          </a:solidFill>
          <a:latin typeface="Arial" pitchFamily="34" charset="0"/>
          <a:cs typeface="Arial" pitchFamily="34" charset="0"/>
        </a:defRPr>
      </a:lvl7pPr>
      <a:lvl8pPr marL="1370604" algn="l" defTabSz="502873" rtl="0" fontAlgn="base">
        <a:spcBef>
          <a:spcPct val="0"/>
        </a:spcBef>
        <a:spcAft>
          <a:spcPct val="0"/>
        </a:spcAft>
        <a:defRPr sz="4000" b="1">
          <a:solidFill>
            <a:srgbClr val="800000"/>
          </a:solidFill>
          <a:latin typeface="Arial" pitchFamily="34" charset="0"/>
          <a:cs typeface="Arial" pitchFamily="34" charset="0"/>
        </a:defRPr>
      </a:lvl8pPr>
      <a:lvl9pPr marL="1827472" algn="l" defTabSz="502873" rtl="0" fontAlgn="base">
        <a:spcBef>
          <a:spcPct val="0"/>
        </a:spcBef>
        <a:spcAft>
          <a:spcPct val="0"/>
        </a:spcAft>
        <a:defRPr sz="4000" b="1">
          <a:solidFill>
            <a:srgbClr val="800000"/>
          </a:solidFill>
          <a:latin typeface="Arial" pitchFamily="34" charset="0"/>
          <a:cs typeface="Arial" pitchFamily="34" charset="0"/>
        </a:defRPr>
      </a:lvl9pPr>
    </p:titleStyle>
    <p:bodyStyle>
      <a:lvl1pPr marL="375964" indent="-375964" algn="l" defTabSz="502873" rtl="0" eaLnBrk="0" fontAlgn="base" hangingPunct="0">
        <a:spcBef>
          <a:spcPts val="438"/>
        </a:spcBef>
        <a:spcAft>
          <a:spcPct val="0"/>
        </a:spcAft>
        <a:buClr>
          <a:schemeClr val="accent2"/>
        </a:buClr>
        <a:buSzPct val="90000"/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816969" indent="-314096" algn="l" defTabSz="502873" rtl="0" eaLnBrk="0" fontAlgn="base" hangingPunct="0">
        <a:spcBef>
          <a:spcPts val="438"/>
        </a:spcBef>
        <a:spcAft>
          <a:spcPct val="0"/>
        </a:spcAft>
        <a:buClr>
          <a:schemeClr val="accent2"/>
        </a:buClr>
        <a:buSzPct val="90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976" indent="-250643" algn="l" defTabSz="502873" rtl="0" eaLnBrk="0" fontAlgn="base" hangingPunct="0">
        <a:spcBef>
          <a:spcPts val="325"/>
        </a:spcBef>
        <a:spcAft>
          <a:spcPct val="0"/>
        </a:spcAft>
        <a:buClr>
          <a:schemeClr val="accent2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845" indent="-250643" algn="l" defTabSz="502873" rtl="0" eaLnBrk="0" fontAlgn="base" hangingPunct="0">
        <a:spcBef>
          <a:spcPts val="325"/>
        </a:spcBef>
        <a:spcAft>
          <a:spcPct val="0"/>
        </a:spcAft>
        <a:buClr>
          <a:schemeClr val="accent2"/>
        </a:buClr>
        <a:buSzPct val="90000"/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263720" indent="-250643" algn="l" defTabSz="502873" rtl="0" eaLnBrk="0" fontAlgn="base" hangingPunct="0">
        <a:spcBef>
          <a:spcPts val="325"/>
        </a:spcBef>
        <a:spcAft>
          <a:spcPct val="0"/>
        </a:spcAft>
        <a:buClr>
          <a:schemeClr val="accent2"/>
        </a:buClr>
        <a:buSzPct val="9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768685" indent="-251699" algn="l" defTabSz="50339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083" indent="-251699" algn="l" defTabSz="50339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5480" indent="-251699" algn="l" defTabSz="50339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8876" indent="-251699" algn="l" defTabSz="50339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396" algn="l" defTabSz="503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795" algn="l" defTabSz="503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0193" algn="l" defTabSz="503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3588" algn="l" defTabSz="503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6987" algn="l" defTabSz="503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0384" algn="l" defTabSz="503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3775" algn="l" defTabSz="503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7177" algn="l" defTabSz="503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56D12B6-3923-459F-9A4E-2459A27C9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9225"/>
            <a:ext cx="905986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A58B05D-1ED4-47E1-853A-A57FC9B22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3713"/>
            <a:ext cx="9059862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39EBEA6-B852-4564-85D0-1311359C562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52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None/>
              <a:defRPr sz="14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BAD094-8A8A-4D49-B6C1-EB6CC9E3F0E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29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None/>
              <a:defRPr sz="14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0AAAC7F-6870-4C0D-AD9A-3BAA2A7BFDB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52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8924E74-E89F-446B-A8ED-2E9237803D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800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+mj-lt"/>
          <a:ea typeface="SimSun" pitchFamily="2" charset="-122"/>
          <a:cs typeface="宋体" charset="-122"/>
        </a:defRPr>
      </a:lvl1pPr>
      <a:lvl2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2pPr>
      <a:lvl3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3pPr>
      <a:lvl4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4pPr>
      <a:lvl5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5pPr>
      <a:lvl6pPr marL="4572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6pPr>
      <a:lvl7pPr marL="9144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7pPr>
      <a:lvl8pPr marL="13716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8pPr>
      <a:lvl9pPr marL="18288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9pPr>
    </p:titleStyle>
    <p:bodyStyle>
      <a:lvl1pPr marL="420688" indent="-315913" algn="l" defTabSz="457200" rtl="0" eaLnBrk="0" fontAlgn="base" hangingPunct="0">
        <a:lnSpc>
          <a:spcPct val="8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1pPr>
      <a:lvl2pPr marL="852488" indent="-282575" algn="l" defTabSz="457200" rtl="0" eaLnBrk="0" fontAlgn="base" hangingPunct="0">
        <a:lnSpc>
          <a:spcPct val="8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anose="05050102010706020507" pitchFamily="18" charset="2"/>
        <a:buChar char=""/>
        <a:defRPr>
          <a:solidFill>
            <a:srgbClr val="000000"/>
          </a:solidFill>
          <a:latin typeface="+mn-lt"/>
          <a:ea typeface="SimSun" pitchFamily="2" charset="-122"/>
          <a:cs typeface="宋体" charset="-122"/>
        </a:defRPr>
      </a:lvl2pPr>
      <a:lvl3pPr marL="1284288" indent="-212725" algn="l" defTabSz="457200" rtl="0" eaLnBrk="0" fontAlgn="base" hangingPunct="0">
        <a:lnSpc>
          <a:spcPct val="8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16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3pPr>
      <a:lvl4pPr marL="1716088" indent="-204788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4pPr>
      <a:lvl5pPr marL="2147888" indent="-206375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5pPr>
      <a:lvl6pPr marL="26050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622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194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766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669" y="7006699"/>
            <a:ext cx="64975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A.E. Eiben and J.E. Smith, Introduction to Evolutionary Computing 2014, Chapter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0146" y="6899025"/>
            <a:ext cx="1176447" cy="55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0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503972" rtl="0" eaLnBrk="1" latinLnBrk="0" hangingPunct="1">
        <a:spcBef>
          <a:spcPct val="0"/>
        </a:spcBef>
        <a:buNone/>
        <a:defRPr sz="3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503972" rtl="0" eaLnBrk="1" latinLnBrk="0" hangingPunct="1">
        <a:spcBef>
          <a:spcPct val="20000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buFont typeface="Arial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ct val="20000"/>
        </a:spcBef>
        <a:buFont typeface="Arial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ct val="20000"/>
        </a:spcBef>
        <a:buFont typeface="Arial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669" y="7006699"/>
            <a:ext cx="64975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A.E. Eiben and J.E. Smith, Introduction to Evolutionary Computing 2014, Chapter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0146" y="6899025"/>
            <a:ext cx="1176447" cy="55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1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defTabSz="503972" rtl="0" eaLnBrk="1" latinLnBrk="0" hangingPunct="1">
        <a:spcBef>
          <a:spcPct val="0"/>
        </a:spcBef>
        <a:buNone/>
        <a:defRPr sz="3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503972" rtl="0" eaLnBrk="1" latinLnBrk="0" hangingPunct="1">
        <a:spcBef>
          <a:spcPct val="20000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buFont typeface="Arial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ct val="20000"/>
        </a:spcBef>
        <a:buFont typeface="Arial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ct val="20000"/>
        </a:spcBef>
        <a:buFont typeface="Arial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B2E33ECB-A45F-4B65-9000-E26074734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9225"/>
            <a:ext cx="905986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24AA3519-323E-4675-AA62-AA6868762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3713"/>
            <a:ext cx="9059862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B5132E8-68BC-41F4-90BC-F5F12C08E9C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52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None/>
              <a:defRPr sz="14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C9689F0-1098-4760-8825-D5496EB2066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29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None/>
              <a:defRPr sz="14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BA48B60-7766-4708-AB02-B942199A29B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52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EC5FAD-84B0-4EDF-A3FA-29C11C7FED6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300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+mj-lt"/>
          <a:ea typeface="SimSun" pitchFamily="2" charset="-122"/>
          <a:cs typeface="宋体" charset="-122"/>
        </a:defRPr>
      </a:lvl1pPr>
      <a:lvl2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2pPr>
      <a:lvl3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3pPr>
      <a:lvl4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4pPr>
      <a:lvl5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5pPr>
      <a:lvl6pPr marL="4572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6pPr>
      <a:lvl7pPr marL="9144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7pPr>
      <a:lvl8pPr marL="13716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8pPr>
      <a:lvl9pPr marL="18288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9pPr>
    </p:titleStyle>
    <p:bodyStyle>
      <a:lvl1pPr marL="420688" indent="-315913" algn="l" defTabSz="457200" rtl="0" eaLnBrk="0" fontAlgn="base" hangingPunct="0">
        <a:lnSpc>
          <a:spcPct val="8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1pPr>
      <a:lvl2pPr marL="852488" indent="-282575" algn="l" defTabSz="457200" rtl="0" eaLnBrk="0" fontAlgn="base" hangingPunct="0">
        <a:lnSpc>
          <a:spcPct val="8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anose="05050102010706020507" pitchFamily="18" charset="2"/>
        <a:buChar char=""/>
        <a:defRPr>
          <a:solidFill>
            <a:srgbClr val="000000"/>
          </a:solidFill>
          <a:latin typeface="+mn-lt"/>
          <a:ea typeface="SimSun" pitchFamily="2" charset="-122"/>
          <a:cs typeface="宋体" charset="-122"/>
        </a:defRPr>
      </a:lvl2pPr>
      <a:lvl3pPr marL="1284288" indent="-212725" algn="l" defTabSz="457200" rtl="0" eaLnBrk="0" fontAlgn="base" hangingPunct="0">
        <a:lnSpc>
          <a:spcPct val="8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16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3pPr>
      <a:lvl4pPr marL="1716088" indent="-204788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4pPr>
      <a:lvl5pPr marL="2147888" indent="-206375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5pPr>
      <a:lvl6pPr marL="26050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622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194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766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A3C5473-D6B1-48F2-AC7F-DE7A3CF2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0C5DCDD-72C7-47C7-8461-BBF699CC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956B1CF-74B4-43C7-A7AA-73D87277E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1931-9954-4C4E-B9C9-D6C9F1CBB7D3}" type="datetimeFigureOut">
              <a:rPr lang="nb-NO" smtClean="0"/>
              <a:t>26.01.2023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48DD4DE-E056-4038-9B17-901E4C100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B6FF45-A6D0-4B54-A78F-48A485F5B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0BF2-361C-4573-B7AD-7CCF8BA0A1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16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58CA7E7-D816-4D51-BF38-1C4285BB2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638" y="1600200"/>
            <a:ext cx="9072562" cy="1828800"/>
          </a:xfrm>
        </p:spPr>
        <p:txBody>
          <a:bodyPr/>
          <a:lstStyle/>
          <a:p>
            <a:pPr eaLnBrk="1"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/>
              <a:t>IT3708 - Bio-Inspired Artificial Intelligence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9F76EF5-C44C-4283-92C1-B99F57BFBA7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530225" y="3200400"/>
            <a:ext cx="9072563" cy="3514725"/>
          </a:xfrm>
        </p:spPr>
        <p:txBody>
          <a:bodyPr anchor="ctr"/>
          <a:lstStyle/>
          <a:p>
            <a:pPr marL="209550" lvl="1" indent="0" algn="ctr" eaLnBrk="1">
              <a:lnSpc>
                <a:spcPct val="87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</a:pPr>
            <a:r>
              <a:rPr lang="en-GB" altLang="en-US" sz="2400" b="1" i="1" dirty="0"/>
              <a:t>Ole J. Mengshoel</a:t>
            </a:r>
          </a:p>
          <a:p>
            <a:pPr marL="209550" lvl="1" indent="0" algn="ctr" eaLnBrk="1">
              <a:lnSpc>
                <a:spcPct val="87000"/>
              </a:lnSpc>
              <a:spcAft>
                <a:spcPct val="0"/>
              </a:spcAft>
              <a:buSzPct val="45000"/>
              <a:buFont typeface="Symbol" panose="05050102010706020507" pitchFamily="18" charset="2"/>
              <a:buNone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</a:pPr>
            <a:r>
              <a:rPr lang="en-US" altLang="en-US" sz="2400" dirty="0"/>
              <a:t>ole.j.mengshoel@ntnu.no </a:t>
            </a:r>
            <a:endParaRPr lang="en-GB" altLang="en-US" sz="2400" b="1" i="1" dirty="0"/>
          </a:p>
          <a:p>
            <a:pPr marL="209550" lvl="1" indent="0" algn="ctr" eaLnBrk="1">
              <a:lnSpc>
                <a:spcPct val="87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</a:pPr>
            <a:endParaRPr lang="en-GB" altLang="en-US" sz="2400" b="1" i="1" dirty="0"/>
          </a:p>
          <a:p>
            <a:pPr marL="209550" lvl="1" indent="0" algn="ctr" eaLnBrk="1">
              <a:lnSpc>
                <a:spcPct val="87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</a:pPr>
            <a:r>
              <a:rPr lang="en-GB" altLang="en-US" sz="2200" b="1" i="1" dirty="0"/>
              <a:t>Professor, Department of CS, NTNU, Trondheim</a:t>
            </a:r>
          </a:p>
          <a:p>
            <a:pPr marL="209550" lvl="1" indent="0" algn="ctr" eaLnBrk="1">
              <a:lnSpc>
                <a:spcPct val="87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</a:pPr>
            <a:endParaRPr lang="en-GB" altLang="en-US" sz="2200" b="1" i="1" dirty="0"/>
          </a:p>
          <a:p>
            <a:pPr marL="209550" lvl="1" indent="0" algn="ctr" eaLnBrk="1">
              <a:lnSpc>
                <a:spcPct val="87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</a:pPr>
            <a:r>
              <a:rPr lang="en-GB" altLang="en-US" sz="2200" b="1" i="1" dirty="0"/>
              <a:t>Week 2, Spring 2023 Semester</a:t>
            </a:r>
          </a:p>
          <a:p>
            <a:pPr marL="209550" lvl="1" indent="0" algn="ctr" eaLnBrk="1">
              <a:lnSpc>
                <a:spcPct val="87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</a:pPr>
            <a:endParaRPr lang="en-GB" altLang="en-US" sz="2200" b="1" i="1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BD234A-5751-47E0-834A-1EAF3D5F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394" y="6899025"/>
            <a:ext cx="592486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1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3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15BEF98-6EB7-4312-812D-EA81CC8587FE}"/>
              </a:ext>
            </a:extLst>
          </p:cNvPr>
          <p:cNvSpPr txBox="1">
            <a:spLocks/>
          </p:cNvSpPr>
          <p:nvPr/>
        </p:nvSpPr>
        <p:spPr>
          <a:xfrm>
            <a:off x="8674394" y="6899025"/>
            <a:ext cx="592486" cy="552976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10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31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</a:t>
            </a:r>
            <a:br>
              <a:rPr lang="en-US" dirty="0"/>
            </a:br>
            <a:r>
              <a:rPr lang="en-US" dirty="0"/>
              <a:t>What is an Evolutionary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Scheme of an EA</a:t>
            </a:r>
          </a:p>
          <a:p>
            <a:r>
              <a:rPr lang="en-US" dirty="0"/>
              <a:t>Main EA components:</a:t>
            </a:r>
          </a:p>
          <a:p>
            <a:pPr lvl="1"/>
            <a:r>
              <a:rPr lang="en-US" dirty="0"/>
              <a:t>Representation / evaluation / population</a:t>
            </a:r>
          </a:p>
          <a:p>
            <a:pPr lvl="1"/>
            <a:r>
              <a:rPr lang="en-US" dirty="0"/>
              <a:t>Parent selection / survivor selection</a:t>
            </a:r>
          </a:p>
          <a:p>
            <a:pPr lvl="1"/>
            <a:r>
              <a:rPr lang="en-US" dirty="0"/>
              <a:t>Recombination / mutation</a:t>
            </a:r>
          </a:p>
          <a:p>
            <a:r>
              <a:rPr lang="en-US" dirty="0"/>
              <a:t>Examples of behavior</a:t>
            </a:r>
          </a:p>
          <a:p>
            <a:r>
              <a:rPr lang="en-US" dirty="0"/>
              <a:t>Typical EA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EAs and global </a:t>
            </a:r>
            <a:r>
              <a:rPr lang="en-US" dirty="0" err="1"/>
              <a:t>optimisation</a:t>
            </a:r>
            <a:endParaRPr lang="en-US" dirty="0"/>
          </a:p>
          <a:p>
            <a:r>
              <a:rPr lang="en-GB" dirty="0"/>
              <a:t>EC and neighbourhood search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11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48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Scheme of an EA:</a:t>
            </a:r>
            <a:br>
              <a:rPr lang="en-US" dirty="0"/>
            </a:br>
            <a:r>
              <a:rPr lang="en-US" dirty="0"/>
              <a:t>General scheme of EAs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12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50268" y="1537434"/>
            <a:ext cx="9446307" cy="5013867"/>
            <a:chOff x="-100013" y="1285875"/>
            <a:chExt cx="9015413" cy="48085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2971800"/>
              <a:ext cx="2362200" cy="1447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64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Population</a:t>
              </a: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670175" y="1285875"/>
              <a:ext cx="5330825" cy="1685925"/>
              <a:chOff x="1682" y="810"/>
              <a:chExt cx="3358" cy="1062"/>
            </a:xfrm>
          </p:grpSpPr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552" y="912"/>
                <a:ext cx="1488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ctr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US" sz="2646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Parents</a:t>
                </a:r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682" y="810"/>
                <a:ext cx="1870" cy="1062"/>
                <a:chOff x="1682" y="810"/>
                <a:chExt cx="1870" cy="1062"/>
              </a:xfrm>
            </p:grpSpPr>
            <p:sp>
              <p:nvSpPr>
                <p:cNvPr id="10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2" y="810"/>
                  <a:ext cx="1586" cy="3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9746" tIns="48998" rIns="99746" bIns="48998">
                  <a:spAutoFit/>
                </a:bodyPr>
                <a:lstStyle/>
                <a:p>
                  <a:pPr marL="0" marR="0" lvl="0" indent="0" algn="l" defTabSz="50397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sz="2646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Arial" pitchFamily="34" charset="0"/>
                    </a:rPr>
                    <a:t>Parent selection</a:t>
                  </a:r>
                </a:p>
              </p:txBody>
            </p:sp>
            <p:cxnSp>
              <p:nvCxnSpPr>
                <p:cNvPr id="11" name="AutoShape 12"/>
                <p:cNvCxnSpPr>
                  <a:cxnSpLocks noChangeShapeType="1"/>
                  <a:stCxn id="5" idx="0"/>
                  <a:endCxn id="12" idx="1"/>
                </p:cNvCxnSpPr>
                <p:nvPr/>
              </p:nvCxnSpPr>
              <p:spPr bwMode="auto">
                <a:xfrm rot="16200000">
                  <a:off x="2304" y="624"/>
                  <a:ext cx="696" cy="1800"/>
                </a:xfrm>
                <a:prstGeom prst="bentConnector2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574925" y="4495801"/>
              <a:ext cx="3063875" cy="1598613"/>
              <a:chOff x="1622" y="2832"/>
              <a:chExt cx="1930" cy="1007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622" y="3533"/>
                <a:ext cx="1732" cy="3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9746" tIns="48998" rIns="99746" bIns="48998">
                <a:spAutoFit/>
              </a:bodyPr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US" sz="2646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Survivor selection</a:t>
                </a:r>
              </a:p>
            </p:txBody>
          </p:sp>
          <p:cxnSp>
            <p:nvCxnSpPr>
              <p:cNvPr id="16" name="AutoShape 15"/>
              <p:cNvCxnSpPr>
                <a:cxnSpLocks noChangeShapeType="1"/>
              </p:cNvCxnSpPr>
              <p:nvPr/>
            </p:nvCxnSpPr>
            <p:spPr bwMode="auto">
              <a:xfrm rot="10800000">
                <a:off x="1728" y="2832"/>
                <a:ext cx="1824" cy="600"/>
              </a:xfrm>
              <a:prstGeom prst="bentConnector3">
                <a:avLst>
                  <a:gd name="adj1" fmla="val 100435"/>
                </a:avLst>
              </a:prstGeom>
              <a:noFill/>
              <a:ln w="508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638800" y="2400300"/>
              <a:ext cx="3276600" cy="3467100"/>
              <a:chOff x="3552" y="1512"/>
              <a:chExt cx="2064" cy="2184"/>
            </a:xfrm>
          </p:grpSpPr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1505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ctr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US" sz="2646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Offspring</a:t>
                </a:r>
              </a:p>
            </p:txBody>
          </p:sp>
          <p:grpSp>
            <p:nvGrpSpPr>
              <p:cNvPr id="19" name="Group 20"/>
              <p:cNvGrpSpPr>
                <a:grpSpLocks/>
              </p:cNvGrpSpPr>
              <p:nvPr/>
            </p:nvGrpSpPr>
            <p:grpSpPr bwMode="auto">
              <a:xfrm>
                <a:off x="4132" y="1512"/>
                <a:ext cx="1484" cy="1656"/>
                <a:chOff x="4132" y="1512"/>
                <a:chExt cx="1484" cy="1656"/>
              </a:xfrm>
            </p:grpSpPr>
            <p:sp>
              <p:nvSpPr>
                <p:cNvPr id="20" name="Rectangle 21"/>
                <p:cNvSpPr>
                  <a:spLocks noChangeArrowheads="1"/>
                </p:cNvSpPr>
                <p:nvPr/>
              </p:nvSpPr>
              <p:spPr bwMode="auto">
                <a:xfrm>
                  <a:off x="4132" y="1680"/>
                  <a:ext cx="1484" cy="5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9746" tIns="48998" rIns="99746" bIns="48998">
                  <a:spAutoFit/>
                </a:bodyPr>
                <a:lstStyle/>
                <a:p>
                  <a:pPr marL="0" marR="0" lvl="0" indent="0" algn="l" defTabSz="50397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sz="2646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F7F7F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Arial" pitchFamily="34" charset="0"/>
                    </a:rPr>
                    <a:t>Recombination</a:t>
                  </a:r>
                </a:p>
                <a:p>
                  <a:pPr marL="0" marR="0" lvl="0" indent="0" algn="l" defTabSz="50397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sz="2646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F7F7F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Arial" pitchFamily="34" charset="0"/>
                    </a:rPr>
                    <a:t>(crossover)</a:t>
                  </a:r>
                </a:p>
              </p:txBody>
            </p:sp>
            <p:sp>
              <p:nvSpPr>
                <p:cNvPr id="21" name="Rectangle 22"/>
                <p:cNvSpPr>
                  <a:spLocks noChangeArrowheads="1"/>
                </p:cNvSpPr>
                <p:nvPr/>
              </p:nvSpPr>
              <p:spPr bwMode="auto">
                <a:xfrm>
                  <a:off x="4166" y="2448"/>
                  <a:ext cx="905" cy="3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9746" tIns="48998" rIns="99746" bIns="48998">
                  <a:spAutoFit/>
                </a:bodyPr>
                <a:lstStyle/>
                <a:p>
                  <a:pPr marL="0" marR="0" lvl="0" indent="0" algn="l" defTabSz="50397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sz="2646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F7F7F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Arial" pitchFamily="34" charset="0"/>
                    </a:rPr>
                    <a:t>Mutation</a:t>
                  </a:r>
                </a:p>
              </p:txBody>
            </p:sp>
            <p:cxnSp>
              <p:nvCxnSpPr>
                <p:cNvPr id="22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4148" y="1512"/>
                  <a:ext cx="0" cy="1656"/>
                </a:xfrm>
                <a:prstGeom prst="straightConnector1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-42863" y="2286000"/>
              <a:ext cx="1800225" cy="1409700"/>
              <a:chOff x="-27" y="1440"/>
              <a:chExt cx="1134" cy="888"/>
            </a:xfrm>
          </p:grpSpPr>
          <p:cxnSp>
            <p:nvCxnSpPr>
              <p:cNvPr id="26" name="AutoShape 25"/>
              <p:cNvCxnSpPr>
                <a:cxnSpLocks noChangeShapeType="1"/>
                <a:endCxn id="5" idx="1"/>
              </p:cNvCxnSpPr>
              <p:nvPr/>
            </p:nvCxnSpPr>
            <p:spPr bwMode="auto">
              <a:xfrm rot="16200000" flipH="1">
                <a:off x="445" y="1764"/>
                <a:ext cx="600" cy="527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-27" y="1440"/>
                <a:ext cx="1134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nl-NL" sz="2646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Intialization</a:t>
                </a:r>
                <a:endParaRPr kumimoji="0" lang="nl-NL" sz="2646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-100013" y="3886200"/>
              <a:ext cx="1851025" cy="1546225"/>
              <a:chOff x="-63" y="2448"/>
              <a:chExt cx="1166" cy="974"/>
            </a:xfrm>
          </p:grpSpPr>
          <p:cxnSp>
            <p:nvCxnSpPr>
              <p:cNvPr id="29" name="AutoShape 28"/>
              <p:cNvCxnSpPr>
                <a:cxnSpLocks noChangeShapeType="1"/>
              </p:cNvCxnSpPr>
              <p:nvPr/>
            </p:nvCxnSpPr>
            <p:spPr bwMode="auto">
              <a:xfrm rot="16200000">
                <a:off x="420" y="2508"/>
                <a:ext cx="648" cy="528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</p:spPr>
          </p:cxn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-63" y="3120"/>
                <a:ext cx="1166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nl-NL" sz="2646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Termination</a:t>
                </a:r>
                <a:endParaRPr kumimoji="0" lang="nl-NL" sz="2646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442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Scheme of an EA:</a:t>
            </a:r>
            <a:br>
              <a:rPr lang="en-US" dirty="0"/>
            </a:br>
            <a:r>
              <a:rPr lang="en-US" dirty="0"/>
              <a:t>EA scheme in pseudo-code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13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156" y="1725576"/>
            <a:ext cx="9230649" cy="46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8325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Scheme of an EA:</a:t>
            </a:r>
            <a:br>
              <a:rPr lang="nl-NL" dirty="0"/>
            </a:br>
            <a:r>
              <a:rPr lang="nl-NL" dirty="0"/>
              <a:t>Common model of </a:t>
            </a:r>
            <a:r>
              <a:rPr lang="nl-NL" dirty="0" err="1"/>
              <a:t>evolutionary</a:t>
            </a:r>
            <a:r>
              <a:rPr lang="nl-NL" dirty="0"/>
              <a:t> </a:t>
            </a:r>
            <a:r>
              <a:rPr lang="nl-NL" dirty="0" err="1"/>
              <a:t>processes</a:t>
            </a:r>
            <a:endParaRPr lang="en-US" dirty="0"/>
          </a:p>
        </p:txBody>
      </p:sp>
      <p:sp>
        <p:nvSpPr>
          <p:cNvPr id="14643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of individuals</a:t>
            </a:r>
          </a:p>
          <a:p>
            <a:pPr>
              <a:buClr>
                <a:schemeClr val="tx1"/>
              </a:buClr>
            </a:pPr>
            <a:r>
              <a:rPr lang="en-GB" dirty="0"/>
              <a:t>Individuals have a </a:t>
            </a:r>
            <a:r>
              <a:rPr lang="en-GB" dirty="0">
                <a:solidFill>
                  <a:srgbClr val="E46C0A"/>
                </a:solidFill>
              </a:rPr>
              <a:t>fitness</a:t>
            </a:r>
          </a:p>
          <a:p>
            <a:pPr>
              <a:buClr>
                <a:schemeClr val="tx1"/>
              </a:buClr>
            </a:pPr>
            <a:r>
              <a:rPr lang="en-GB" dirty="0">
                <a:solidFill>
                  <a:srgbClr val="E46C0A"/>
                </a:solidFill>
              </a:rPr>
              <a:t>Variation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operators: </a:t>
            </a:r>
            <a:r>
              <a:rPr lang="en-US" dirty="0"/>
              <a:t>crossover</a:t>
            </a:r>
            <a:r>
              <a:rPr lang="en-GB" dirty="0"/>
              <a:t>, mutation</a:t>
            </a:r>
          </a:p>
          <a:p>
            <a:pPr>
              <a:buClr>
                <a:schemeClr val="tx1"/>
              </a:buClr>
            </a:pPr>
            <a:r>
              <a:rPr lang="en-GB" dirty="0">
                <a:solidFill>
                  <a:srgbClr val="E46C0A"/>
                </a:solidFill>
              </a:rPr>
              <a:t>Selection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towards higher fitness 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GB" sz="2646" dirty="0"/>
              <a:t>“survival of the fittest”</a:t>
            </a:r>
            <a:r>
              <a:rPr lang="en-US" sz="2646" dirty="0"/>
              <a:t> and </a:t>
            </a:r>
          </a:p>
          <a:p>
            <a:pPr lvl="1">
              <a:buClr>
                <a:schemeClr val="tx1"/>
              </a:buClr>
            </a:pPr>
            <a:r>
              <a:rPr lang="en-US" sz="2646" dirty="0"/>
              <a:t>“mating of the fittest”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14</a:t>
            </a:fld>
            <a:r>
              <a:rPr kumimoji="0" lang="nl-NL" sz="132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924489" y="4787794"/>
            <a:ext cx="7391682" cy="200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64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Neo Darwinism:</a:t>
            </a:r>
          </a:p>
          <a:p>
            <a:pPr marL="0" marR="0" lvl="0" indent="0" algn="l" defTabSz="5039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64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E</a:t>
            </a:r>
            <a:r>
              <a:rPr kumimoji="0" lang="en-GB" sz="2646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volutionary</a:t>
            </a:r>
            <a:r>
              <a:rPr kumimoji="0" lang="en-GB" sz="264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progress towards higher life forms</a:t>
            </a:r>
            <a:r>
              <a:rPr kumimoji="0" lang="en-GB" sz="264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  <a:p>
            <a:pPr marL="0" marR="0" lvl="0" indent="0" algn="l" defTabSz="50397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4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           </a:t>
            </a:r>
            <a:r>
              <a:rPr kumimoji="0" lang="en-GB" sz="264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=</a:t>
            </a:r>
          </a:p>
          <a:p>
            <a:pPr marL="0" marR="0" lvl="0" indent="0" algn="l" defTabSz="50397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264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Optimization according to some fitness-criterion</a:t>
            </a:r>
          </a:p>
          <a:p>
            <a:pPr marL="0" marR="0" lvl="0" indent="0" algn="l" defTabSz="50397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264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(optimization on a fitness landscape)</a:t>
            </a:r>
          </a:p>
        </p:txBody>
      </p:sp>
    </p:spTree>
    <p:extLst>
      <p:ext uri="{BB962C8B-B14F-4D97-AF65-F5344CB8AC3E}">
        <p14:creationId xmlns:p14="http://schemas.microsoft.com/office/powerpoint/2010/main" val="183352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Scheme of an EA:</a:t>
            </a:r>
            <a:br>
              <a:rPr lang="en-US" dirty="0"/>
            </a:br>
            <a:r>
              <a:rPr lang="en-US" dirty="0"/>
              <a:t>Two pillars of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63925"/>
            <a:ext cx="9504833" cy="4989036"/>
          </a:xfrm>
        </p:spPr>
        <p:txBody>
          <a:bodyPr/>
          <a:lstStyle/>
          <a:p>
            <a:pPr>
              <a:buNone/>
            </a:pPr>
            <a:r>
              <a:rPr lang="en-US" dirty="0"/>
              <a:t>There are two competing forces: exploration and exploitation.</a:t>
            </a:r>
          </a:p>
          <a:p>
            <a:pPr>
              <a:buNone/>
            </a:pPr>
            <a:r>
              <a:rPr lang="en-US" dirty="0"/>
              <a:t>Any EA needs to carefully balance these two forces.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15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0502" y="3051748"/>
            <a:ext cx="9029432" cy="3275824"/>
            <a:chOff x="208480" y="1850398"/>
            <a:chExt cx="8763000" cy="2971768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 bwMode="auto">
            <a:xfrm>
              <a:off x="208480" y="1850398"/>
              <a:ext cx="3944938" cy="2954515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9746" tIns="48998" rIns="99746" bIns="4899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0794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prstClr val="black"/>
                </a:buClr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en-US" sz="1984" b="1" i="0" u="none" strike="noStrike" kern="1200" cap="none" spc="0" normalizeH="0" baseline="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Increasing</a:t>
              </a: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 </a:t>
              </a: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population </a:t>
              </a: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 </a:t>
              </a:r>
              <a:r>
                <a:rPr kumimoji="0" lang="en-US" sz="1984" b="1" i="0" u="none" strike="noStrike" kern="1200" cap="none" spc="0" normalizeH="0" baseline="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diversity</a:t>
              </a: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 </a:t>
              </a: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by genetic operators</a:t>
              </a:r>
            </a:p>
            <a:p>
              <a:pPr marL="705211" marR="0" lvl="1" indent="-271235" algn="l" defTabSz="100794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prstClr val="black"/>
                </a:buClr>
                <a:buSzPct val="85000"/>
                <a:buFont typeface="Wingdings 2" pitchFamily="18" charset="2"/>
                <a:buChar char=""/>
                <a:tabLst/>
                <a:defRPr/>
              </a:pP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mutation</a:t>
              </a:r>
            </a:p>
            <a:p>
              <a:pPr marL="705211" marR="0" lvl="1" indent="-271235" algn="l" defTabSz="100794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prstClr val="black"/>
                </a:buClr>
                <a:buSzPct val="85000"/>
                <a:buFont typeface="Wingdings 2" pitchFamily="18" charset="2"/>
                <a:buChar char=""/>
                <a:tabLst/>
                <a:defRPr/>
              </a:pPr>
              <a:r>
                <a:rPr kumimoji="0" lang="sl-SI" sz="198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r</a:t>
              </a:r>
              <a:r>
                <a:rPr kumimoji="0" lang="en-US" sz="1984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ecombination</a:t>
              </a:r>
              <a:b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</a:br>
              <a:endParaRPr kumimoji="0" lang="en-US" sz="198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  <a:p>
              <a:pPr marL="300983" marR="0" lvl="0" indent="-300983" algn="l" defTabSz="100794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prstClr val="black"/>
                </a:buClr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Push towards </a:t>
              </a:r>
              <a:r>
                <a:rPr kumimoji="0" lang="en-US" sz="1984" b="1" i="0" u="none" strike="noStrike" kern="1200" cap="none" spc="0" normalizeH="0" baseline="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novelty</a:t>
              </a: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 </a:t>
              </a:r>
            </a:p>
          </p:txBody>
        </p:sp>
        <p:sp>
          <p:nvSpPr>
            <p:cNvPr id="5" name="Rectangle 4"/>
            <p:cNvSpPr txBox="1">
              <a:spLocks noChangeArrowheads="1"/>
            </p:cNvSpPr>
            <p:nvPr/>
          </p:nvSpPr>
          <p:spPr>
            <a:xfrm>
              <a:off x="4704280" y="1850398"/>
              <a:ext cx="4267200" cy="297176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lIns="99746" tIns="48998" rIns="99746" bIns="48998"/>
            <a:lstStyle/>
            <a:p>
              <a:pPr marL="0" marR="0" lvl="0" indent="0" algn="l" defTabSz="1007943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en-US" sz="1984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Decreasing</a:t>
              </a: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 </a:t>
              </a: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population</a:t>
              </a: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 </a:t>
              </a:r>
              <a:r>
                <a:rPr kumimoji="0" lang="en-US" sz="1984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diversity</a:t>
              </a: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 </a:t>
              </a: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by selection</a:t>
              </a:r>
            </a:p>
            <a:p>
              <a:pPr marL="705211" marR="0" lvl="1" indent="-271235" algn="l" defTabSz="1007943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5000"/>
                <a:buFont typeface="Wingdings 2" pitchFamily="18" charset="2"/>
                <a:buChar char=""/>
                <a:tabLst/>
                <a:defRPr/>
              </a:pP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of parents</a:t>
              </a:r>
            </a:p>
            <a:p>
              <a:pPr marL="705211" marR="0" lvl="1" indent="-271235" algn="l" defTabSz="1007943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5000"/>
                <a:buFont typeface="Wingdings 2" pitchFamily="18" charset="2"/>
                <a:buChar char=""/>
                <a:tabLst/>
                <a:defRPr/>
              </a:pP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of survivors</a:t>
              </a:r>
            </a:p>
            <a:p>
              <a:pPr marL="705211" marR="0" lvl="1" indent="-271235" algn="l" defTabSz="1007943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5000"/>
                <a:buFont typeface="Wingdings 2" pitchFamily="18" charset="2"/>
                <a:buChar char=""/>
                <a:tabLst/>
                <a:defRPr/>
              </a:pPr>
              <a:endParaRPr kumimoji="0" lang="en-US" sz="198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  <a:p>
              <a:pPr marL="300983" marR="0" lvl="0" indent="-300983" algn="l" defTabSz="1007943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Push towards </a:t>
              </a:r>
              <a:r>
                <a:rPr kumimoji="0" lang="en-US" sz="1984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quality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810723C-6332-428E-80B8-2069E4A8725C}"/>
              </a:ext>
            </a:extLst>
          </p:cNvPr>
          <p:cNvSpPr txBox="1"/>
          <p:nvPr/>
        </p:nvSpPr>
        <p:spPr>
          <a:xfrm>
            <a:off x="1420842" y="6506658"/>
            <a:ext cx="2467342" cy="441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</a:rPr>
              <a:t>Exploration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EAE77-51B7-41C4-BA68-30BDEE3B0B4C}"/>
              </a:ext>
            </a:extLst>
          </p:cNvPr>
          <p:cNvSpPr txBox="1"/>
          <p:nvPr/>
        </p:nvSpPr>
        <p:spPr>
          <a:xfrm>
            <a:off x="6192440" y="6506658"/>
            <a:ext cx="2544286" cy="441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Exploitation</a:t>
            </a:r>
          </a:p>
        </p:txBody>
      </p:sp>
    </p:spTree>
    <p:extLst>
      <p:ext uri="{BB962C8B-B14F-4D97-AF65-F5344CB8AC3E}">
        <p14:creationId xmlns:p14="http://schemas.microsoft.com/office/powerpoint/2010/main" val="86732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EA components:</a:t>
            </a:r>
            <a:br>
              <a:rPr lang="en-GB" dirty="0"/>
            </a:br>
            <a:r>
              <a:rPr lang="en-GB" dirty="0"/>
              <a:t>What are the different types of EAs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Historically different flavours of </a:t>
            </a:r>
            <a:r>
              <a:rPr lang="en-GB" dirty="0" err="1"/>
              <a:t>EAs</a:t>
            </a:r>
            <a:r>
              <a:rPr lang="en-GB" dirty="0"/>
              <a:t> have been associated with different data types to represent solutions</a:t>
            </a:r>
          </a:p>
          <a:p>
            <a:pPr lvl="1"/>
            <a:r>
              <a:rPr lang="en-GB" sz="1984" dirty="0"/>
              <a:t>Binary strings: Genetic Algorithms</a:t>
            </a:r>
          </a:p>
          <a:p>
            <a:pPr lvl="1"/>
            <a:r>
              <a:rPr lang="en-GB" sz="1984" dirty="0"/>
              <a:t>Real-valued vectors: Evolution Strategies</a:t>
            </a:r>
          </a:p>
          <a:p>
            <a:pPr lvl="1"/>
            <a:r>
              <a:rPr lang="en-GB" sz="1984" dirty="0"/>
              <a:t>Finite state Machines: Evolutionary Programming</a:t>
            </a:r>
          </a:p>
          <a:p>
            <a:pPr lvl="1"/>
            <a:r>
              <a:rPr lang="en-GB" sz="1984" dirty="0"/>
              <a:t>LISP trees: Genetic Programming</a:t>
            </a:r>
          </a:p>
          <a:p>
            <a:r>
              <a:rPr lang="en-GB" dirty="0"/>
              <a:t>These differences are largely irrelevant, a good strategy in general is to:</a:t>
            </a:r>
          </a:p>
          <a:p>
            <a:pPr lvl="1"/>
            <a:r>
              <a:rPr lang="en-GB" dirty="0"/>
              <a:t>choose representation to suit problem</a:t>
            </a:r>
          </a:p>
          <a:p>
            <a:pPr lvl="1"/>
            <a:r>
              <a:rPr lang="en-GB" dirty="0"/>
              <a:t>choose variation operators to suit representation</a:t>
            </a:r>
          </a:p>
          <a:p>
            <a:r>
              <a:rPr lang="en-GB" dirty="0"/>
              <a:t>Note: Selection operators only use fitness and so are independent of representation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16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69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1A85EB8-223C-4E38-86EE-53ED139A9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150394"/>
            <a:ext cx="9074150" cy="125888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EA Representation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74B4BE4-0E82-4406-91B8-BEBFA0A3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394" y="6899025"/>
            <a:ext cx="592486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17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99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EA components:</a:t>
            </a:r>
            <a:br>
              <a:rPr lang="en-US" dirty="0"/>
            </a:br>
            <a:r>
              <a:rPr lang="en-US" dirty="0"/>
              <a:t>Representation (1/2)</a:t>
            </a:r>
            <a:endParaRPr lang="en-GB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Role: provides code for candidate solutions that can be manipulated by variation operators</a:t>
            </a:r>
          </a:p>
          <a:p>
            <a:r>
              <a:rPr lang="en-GB" dirty="0"/>
              <a:t>Leads to two levels of existence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Phenotype: object </a:t>
            </a:r>
            <a:r>
              <a:rPr lang="en-GB" dirty="0"/>
              <a:t>in original problem context, the “outside”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Genotype: code </a:t>
            </a:r>
            <a:r>
              <a:rPr lang="en-GB" dirty="0"/>
              <a:t>to denote that object, the “inside”  (chromosome, “digital DNA”)</a:t>
            </a:r>
          </a:p>
          <a:p>
            <a:pPr lvl="1"/>
            <a:r>
              <a:rPr lang="en-GB" dirty="0"/>
              <a:t>Sometimes, in simple problems, the two levels degenerate into one</a:t>
            </a:r>
          </a:p>
          <a:p>
            <a:pPr>
              <a:lnSpc>
                <a:spcPct val="110000"/>
              </a:lnSpc>
            </a:pPr>
            <a:r>
              <a:rPr lang="en-GB" dirty="0"/>
              <a:t>Implies two mappings: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Encoding : phenotype → genotype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Decoding : genotype → phenotype</a:t>
            </a:r>
          </a:p>
          <a:p>
            <a:pPr>
              <a:lnSpc>
                <a:spcPct val="110000"/>
              </a:lnSpc>
            </a:pPr>
            <a:r>
              <a:rPr lang="en-GB" dirty="0"/>
              <a:t>Chromosomes contain </a:t>
            </a:r>
            <a:r>
              <a:rPr lang="en-GB" dirty="0">
                <a:solidFill>
                  <a:srgbClr val="008000"/>
                </a:solidFill>
              </a:rPr>
              <a:t>genes</a:t>
            </a:r>
            <a:r>
              <a:rPr lang="en-GB" dirty="0"/>
              <a:t>, which are in (usually fixed) positions called </a:t>
            </a:r>
            <a:r>
              <a:rPr lang="en-GB" dirty="0">
                <a:solidFill>
                  <a:srgbClr val="008000"/>
                </a:solidFill>
              </a:rPr>
              <a:t>loci </a:t>
            </a:r>
            <a:r>
              <a:rPr lang="en-GB" dirty="0"/>
              <a:t>(sing. locus) and have a value (</a:t>
            </a:r>
            <a:r>
              <a:rPr lang="en-GB" dirty="0">
                <a:solidFill>
                  <a:srgbClr val="008000"/>
                </a:solidFill>
              </a:rPr>
              <a:t>allele</a:t>
            </a:r>
            <a:r>
              <a:rPr lang="en-GB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Similar to attribute(s) – or feature(s) – and value(s) in machine learning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6F2CDE9-DC93-4882-9581-4D577EC6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394" y="6899025"/>
            <a:ext cx="592486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18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54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2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br>
              <a:rPr lang="en-US" dirty="0"/>
            </a:br>
            <a:r>
              <a:rPr lang="en-US" dirty="0"/>
              <a:t>Representation (2/2)</a:t>
            </a:r>
          </a:p>
        </p:txBody>
      </p:sp>
      <p:sp>
        <p:nvSpPr>
          <p:cNvPr id="215" name="Content Placeholder 2"/>
          <p:cNvSpPr>
            <a:spLocks noGrp="1"/>
          </p:cNvSpPr>
          <p:nvPr>
            <p:ph idx="1"/>
          </p:nvPr>
        </p:nvSpPr>
        <p:spPr>
          <a:xfrm>
            <a:off x="523526" y="6282520"/>
            <a:ext cx="9270982" cy="6007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In order to find an arbitrary  global optimum, every feasible solution must be represented in genotype space</a:t>
            </a:r>
            <a:endParaRPr lang="en-US" dirty="0"/>
          </a:p>
        </p:txBody>
      </p:sp>
      <p:sp>
        <p:nvSpPr>
          <p:cNvPr id="311378" name="Slide Number Placeholder 3113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19</a:t>
            </a:fld>
            <a:r>
              <a:rPr kumimoji="0" lang="nl-NL" sz="132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</a:t>
            </a:r>
          </a:p>
        </p:txBody>
      </p:sp>
      <p:grpSp>
        <p:nvGrpSpPr>
          <p:cNvPr id="311395" name="Group 311394"/>
          <p:cNvGrpSpPr/>
          <p:nvPr/>
        </p:nvGrpSpPr>
        <p:grpSpPr>
          <a:xfrm>
            <a:off x="523524" y="2339677"/>
            <a:ext cx="9351831" cy="3690931"/>
            <a:chOff x="474452" y="1312870"/>
            <a:chExt cx="8483811" cy="3921906"/>
          </a:xfrm>
        </p:grpSpPr>
        <p:sp>
          <p:nvSpPr>
            <p:cNvPr id="311298" name="Line 2"/>
            <p:cNvSpPr>
              <a:spLocks noChangeShapeType="1"/>
            </p:cNvSpPr>
            <p:nvPr/>
          </p:nvSpPr>
          <p:spPr bwMode="auto">
            <a:xfrm rot="16200000">
              <a:off x="4565650" y="1030998"/>
              <a:ext cx="12700" cy="2895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1299" name="Text Box 3"/>
            <p:cNvSpPr txBox="1">
              <a:spLocks noChangeArrowheads="1"/>
            </p:cNvSpPr>
            <p:nvPr/>
          </p:nvSpPr>
          <p:spPr bwMode="auto">
            <a:xfrm>
              <a:off x="6831502" y="1312870"/>
              <a:ext cx="2033284" cy="458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205" b="0" i="0" u="none" strike="noStrike" kern="1200" cap="none" spc="0" normalizeH="0" baseline="0" noProof="0" dirty="0">
                  <a:ln>
                    <a:noFill/>
                  </a:ln>
                  <a:solidFill>
                    <a:srgbClr val="E46C0A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Genotype space</a:t>
              </a:r>
            </a:p>
          </p:txBody>
        </p:sp>
        <p:sp>
          <p:nvSpPr>
            <p:cNvPr id="311300" name="AutoShape 4"/>
            <p:cNvSpPr>
              <a:spLocks noChangeArrowheads="1"/>
            </p:cNvSpPr>
            <p:nvPr/>
          </p:nvSpPr>
          <p:spPr bwMode="auto">
            <a:xfrm>
              <a:off x="6143625" y="1807286"/>
              <a:ext cx="2814638" cy="2801937"/>
            </a:xfrm>
            <a:prstGeom prst="cube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1301" name="Text Box 5"/>
            <p:cNvSpPr txBox="1">
              <a:spLocks noChangeArrowheads="1"/>
            </p:cNvSpPr>
            <p:nvPr/>
          </p:nvSpPr>
          <p:spPr bwMode="auto">
            <a:xfrm>
              <a:off x="764548" y="1340337"/>
              <a:ext cx="2148167" cy="458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205" b="0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Phenotype space</a:t>
              </a:r>
            </a:p>
          </p:txBody>
        </p:sp>
        <p:sp>
          <p:nvSpPr>
            <p:cNvPr id="311302" name="Freeform 6"/>
            <p:cNvSpPr>
              <a:spLocks/>
            </p:cNvSpPr>
            <p:nvPr/>
          </p:nvSpPr>
          <p:spPr bwMode="auto">
            <a:xfrm>
              <a:off x="474452" y="2349500"/>
              <a:ext cx="2960897" cy="2857500"/>
            </a:xfrm>
            <a:custGeom>
              <a:avLst/>
              <a:gdLst/>
              <a:ahLst/>
              <a:cxnLst>
                <a:cxn ang="0">
                  <a:pos x="360" y="696"/>
                </a:cxn>
                <a:cxn ang="0">
                  <a:pos x="232" y="424"/>
                </a:cxn>
                <a:cxn ang="0">
                  <a:pos x="496" y="96"/>
                </a:cxn>
                <a:cxn ang="0">
                  <a:pos x="1040" y="208"/>
                </a:cxn>
                <a:cxn ang="0">
                  <a:pos x="1568" y="0"/>
                </a:cxn>
                <a:cxn ang="0">
                  <a:pos x="1808" y="536"/>
                </a:cxn>
                <a:cxn ang="0">
                  <a:pos x="1768" y="960"/>
                </a:cxn>
                <a:cxn ang="0">
                  <a:pos x="2048" y="1176"/>
                </a:cxn>
                <a:cxn ang="0">
                  <a:pos x="2080" y="1688"/>
                </a:cxn>
                <a:cxn ang="0">
                  <a:pos x="1528" y="1752"/>
                </a:cxn>
                <a:cxn ang="0">
                  <a:pos x="1176" y="1440"/>
                </a:cxn>
                <a:cxn ang="0">
                  <a:pos x="896" y="1800"/>
                </a:cxn>
                <a:cxn ang="0">
                  <a:pos x="320" y="1520"/>
                </a:cxn>
                <a:cxn ang="0">
                  <a:pos x="0" y="1344"/>
                </a:cxn>
                <a:cxn ang="0">
                  <a:pos x="312" y="992"/>
                </a:cxn>
                <a:cxn ang="0">
                  <a:pos x="208" y="672"/>
                </a:cxn>
                <a:cxn ang="0">
                  <a:pos x="360" y="696"/>
                </a:cxn>
              </a:cxnLst>
              <a:rect l="0" t="0" r="r" b="b"/>
              <a:pathLst>
                <a:path w="2080" h="1800">
                  <a:moveTo>
                    <a:pt x="360" y="696"/>
                  </a:moveTo>
                  <a:lnTo>
                    <a:pt x="232" y="424"/>
                  </a:lnTo>
                  <a:lnTo>
                    <a:pt x="496" y="96"/>
                  </a:lnTo>
                  <a:lnTo>
                    <a:pt x="1040" y="208"/>
                  </a:lnTo>
                  <a:lnTo>
                    <a:pt x="1568" y="0"/>
                  </a:lnTo>
                  <a:lnTo>
                    <a:pt x="1808" y="536"/>
                  </a:lnTo>
                  <a:lnTo>
                    <a:pt x="1768" y="960"/>
                  </a:lnTo>
                  <a:lnTo>
                    <a:pt x="2048" y="1176"/>
                  </a:lnTo>
                  <a:lnTo>
                    <a:pt x="2080" y="1688"/>
                  </a:lnTo>
                  <a:lnTo>
                    <a:pt x="1528" y="1752"/>
                  </a:lnTo>
                  <a:lnTo>
                    <a:pt x="1176" y="1440"/>
                  </a:lnTo>
                  <a:lnTo>
                    <a:pt x="896" y="1800"/>
                  </a:lnTo>
                  <a:lnTo>
                    <a:pt x="320" y="1520"/>
                  </a:lnTo>
                  <a:lnTo>
                    <a:pt x="0" y="1344"/>
                  </a:lnTo>
                  <a:lnTo>
                    <a:pt x="312" y="992"/>
                  </a:lnTo>
                  <a:lnTo>
                    <a:pt x="208" y="672"/>
                  </a:lnTo>
                  <a:lnTo>
                    <a:pt x="360" y="6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1303" name="Text Box 7"/>
            <p:cNvSpPr txBox="1">
              <a:spLocks noChangeArrowheads="1"/>
            </p:cNvSpPr>
            <p:nvPr/>
          </p:nvSpPr>
          <p:spPr bwMode="auto">
            <a:xfrm>
              <a:off x="3366565" y="1634248"/>
              <a:ext cx="1978024" cy="819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2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Encoding </a:t>
              </a:r>
            </a:p>
            <a:p>
              <a:pPr marL="0" marR="0" lvl="0" indent="0" algn="ct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2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(representation)</a:t>
              </a:r>
            </a:p>
          </p:txBody>
        </p:sp>
        <p:sp>
          <p:nvSpPr>
            <p:cNvPr id="311304" name="Line 8"/>
            <p:cNvSpPr>
              <a:spLocks noChangeShapeType="1"/>
            </p:cNvSpPr>
            <p:nvPr/>
          </p:nvSpPr>
          <p:spPr bwMode="auto">
            <a:xfrm rot="16200000">
              <a:off x="4711700" y="3062998"/>
              <a:ext cx="0" cy="2425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1305" name="Text Box 9"/>
            <p:cNvSpPr txBox="1">
              <a:spLocks noChangeArrowheads="1"/>
            </p:cNvSpPr>
            <p:nvPr/>
          </p:nvSpPr>
          <p:spPr bwMode="auto">
            <a:xfrm>
              <a:off x="3449095" y="4415549"/>
              <a:ext cx="2875274" cy="819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2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Decoding</a:t>
              </a:r>
            </a:p>
            <a:p>
              <a:pPr marL="0" marR="0" lvl="0" indent="0" algn="ct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2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(inverse representation)</a:t>
              </a:r>
            </a:p>
          </p:txBody>
        </p:sp>
        <p:sp>
          <p:nvSpPr>
            <p:cNvPr id="311355" name="Rectangle 59"/>
            <p:cNvSpPr>
              <a:spLocks noChangeArrowheads="1"/>
            </p:cNvSpPr>
            <p:nvPr/>
          </p:nvSpPr>
          <p:spPr bwMode="auto">
            <a:xfrm>
              <a:off x="1320800" y="2661361"/>
              <a:ext cx="177800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1503" name="Text Box 207"/>
            <p:cNvSpPr txBox="1">
              <a:spLocks noChangeArrowheads="1"/>
            </p:cNvSpPr>
            <p:nvPr/>
          </p:nvSpPr>
          <p:spPr bwMode="auto">
            <a:xfrm>
              <a:off x="7181871" y="2980448"/>
              <a:ext cx="452552" cy="45867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2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10</a:t>
              </a:r>
            </a:p>
          </p:txBody>
        </p:sp>
        <p:sp>
          <p:nvSpPr>
            <p:cNvPr id="311504" name="Text Box 208"/>
            <p:cNvSpPr txBox="1">
              <a:spLocks noChangeArrowheads="1"/>
            </p:cNvSpPr>
            <p:nvPr/>
          </p:nvSpPr>
          <p:spPr bwMode="auto">
            <a:xfrm>
              <a:off x="6476758" y="4061536"/>
              <a:ext cx="737578" cy="45867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2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1001</a:t>
              </a:r>
            </a:p>
          </p:txBody>
        </p:sp>
        <p:sp>
          <p:nvSpPr>
            <p:cNvPr id="311505" name="Text Box 209"/>
            <p:cNvSpPr txBox="1">
              <a:spLocks noChangeArrowheads="1"/>
            </p:cNvSpPr>
            <p:nvPr/>
          </p:nvSpPr>
          <p:spPr bwMode="auto">
            <a:xfrm>
              <a:off x="7057907" y="2016836"/>
              <a:ext cx="880091" cy="45867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2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10010</a:t>
              </a:r>
            </a:p>
          </p:txBody>
        </p:sp>
        <p:sp>
          <p:nvSpPr>
            <p:cNvPr id="311391" name="TextBox 311390"/>
            <p:cNvSpPr txBox="1"/>
            <p:nvPr/>
          </p:nvSpPr>
          <p:spPr>
            <a:xfrm>
              <a:off x="1995715" y="2661361"/>
              <a:ext cx="816429" cy="53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64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 pitchFamily="2" charset="-122"/>
                  <a:cs typeface="Arial"/>
                </a:rPr>
                <a:t>18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912585" y="3380559"/>
              <a:ext cx="816429" cy="53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64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 pitchFamily="2" charset="-122"/>
                  <a:cs typeface="Arial"/>
                </a:rPr>
                <a:t>2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923142" y="4147558"/>
              <a:ext cx="816429" cy="530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64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 pitchFamily="2" charset="-122"/>
                  <a:cs typeface="Arial"/>
                </a:rPr>
                <a:t>9</a:t>
              </a:r>
            </a:p>
          </p:txBody>
        </p:sp>
      </p:grpSp>
      <p:sp>
        <p:nvSpPr>
          <p:cNvPr id="218" name="Content Placeholder 2"/>
          <p:cNvSpPr txBox="1">
            <a:spLocks/>
          </p:cNvSpPr>
          <p:nvPr/>
        </p:nvSpPr>
        <p:spPr>
          <a:xfrm>
            <a:off x="571523" y="1687095"/>
            <a:ext cx="9270982" cy="600710"/>
          </a:xfrm>
          <a:prstGeom prst="rect">
            <a:avLst/>
          </a:prstGeom>
        </p:spPr>
        <p:txBody>
          <a:bodyPr vert="horz" lIns="100796" tIns="50398" rIns="100796" bIns="50398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264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Example: Suppose that the </a:t>
            </a:r>
            <a:r>
              <a:rPr kumimoji="0" lang="en-GB" sz="2646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phenoty</a:t>
            </a:r>
            <a:r>
              <a:rPr lang="en-GB" sz="2646" dirty="0">
                <a:solidFill>
                  <a:prstClr val="black"/>
                </a:solidFill>
              </a:rPr>
              <a:t>pe space is a closed interval </a:t>
            </a:r>
            <a:r>
              <a:rPr lang="en-GB" sz="2646" i="1" dirty="0">
                <a:solidFill>
                  <a:prstClr val="black"/>
                </a:solidFill>
              </a:rPr>
              <a:t>[l, u] </a:t>
            </a:r>
            <a:r>
              <a:rPr lang="en-GB" sz="2646" dirty="0">
                <a:solidFill>
                  <a:prstClr val="black"/>
                </a:solidFill>
              </a:rPr>
              <a:t>of integers, and that we </a:t>
            </a:r>
            <a:r>
              <a:rPr kumimoji="0" lang="en-GB" sz="2646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represent </a:t>
            </a:r>
            <a:r>
              <a:rPr kumimoji="0" lang="en-GB" sz="264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integer values by their binary code. </a:t>
            </a:r>
            <a:endParaRPr kumimoji="0" lang="en-US" sz="264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083028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3E0B6D0-B963-415F-B7BB-1CFA54DD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808" y="3029768"/>
            <a:ext cx="9191624" cy="1254125"/>
          </a:xfrm>
        </p:spPr>
        <p:txBody>
          <a:bodyPr/>
          <a:lstStyle/>
          <a:p>
            <a:pPr algn="l"/>
            <a:r>
              <a:rPr lang="en-US" altLang="en-US" sz="3600" dirty="0"/>
              <a:t>Review: Course Contents and Mechanics </a:t>
            </a: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3200" dirty="0"/>
              <a:t>(Brief – see Blackboard for Jan 13. for details. </a:t>
            </a:r>
            <a:br>
              <a:rPr lang="en-US" altLang="en-US" sz="3200" dirty="0"/>
            </a:br>
            <a:br>
              <a:rPr lang="en-US" altLang="en-US" sz="3200" dirty="0"/>
            </a:br>
            <a:r>
              <a:rPr lang="en-US" altLang="en-US" sz="3200" dirty="0"/>
              <a:t>In case of an inconsistency, today’s information </a:t>
            </a:r>
            <a:br>
              <a:rPr lang="en-US" altLang="en-US" sz="3200" dirty="0"/>
            </a:br>
            <a:br>
              <a:rPr lang="en-US" altLang="en-US" sz="3200" dirty="0"/>
            </a:br>
            <a:r>
              <a:rPr lang="en-US" altLang="en-US" sz="3200" dirty="0"/>
              <a:t>takes precedence.)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5262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1A85EB8-223C-4E38-86EE-53ED139A9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150394"/>
            <a:ext cx="9074150" cy="125888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EA Fitness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092DB8A-5016-46C3-A8C2-3D7AFF47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394" y="6899025"/>
            <a:ext cx="592486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20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283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br>
              <a:rPr lang="en-US" dirty="0"/>
            </a:br>
            <a:r>
              <a:rPr lang="en-GB" dirty="0"/>
              <a:t>Evaluation (fitness) function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Fitness function is a.k.a.: </a:t>
            </a:r>
            <a:r>
              <a:rPr lang="en-GB" i="1" dirty="0"/>
              <a:t>quality</a:t>
            </a:r>
            <a:r>
              <a:rPr lang="en-GB" dirty="0"/>
              <a:t> function or </a:t>
            </a:r>
            <a:r>
              <a:rPr lang="en-GB" i="1" dirty="0"/>
              <a:t>objective</a:t>
            </a:r>
            <a:r>
              <a:rPr lang="en-GB" dirty="0"/>
              <a:t> function</a:t>
            </a:r>
          </a:p>
          <a:p>
            <a:r>
              <a:rPr lang="en-GB" dirty="0"/>
              <a:t>Role of a fitness function </a:t>
            </a:r>
            <a:r>
              <a:rPr lang="en-GB" i="1" dirty="0"/>
              <a:t>f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Represents the task to solve, the requirements to adapt to (can be seen as “the environment”)</a:t>
            </a:r>
          </a:p>
          <a:p>
            <a:pPr lvl="1"/>
            <a:r>
              <a:rPr lang="sl-SI" dirty="0"/>
              <a:t>E</a:t>
            </a:r>
            <a:r>
              <a:rPr lang="en-US" dirty="0" err="1"/>
              <a:t>nables</a:t>
            </a:r>
            <a:r>
              <a:rPr lang="en-US" dirty="0"/>
              <a:t> selection (provides basis for comparison)</a:t>
            </a:r>
          </a:p>
          <a:p>
            <a:pPr lvl="1"/>
            <a:r>
              <a:rPr lang="en-US" dirty="0"/>
              <a:t>e.g., </a:t>
            </a:r>
            <a:r>
              <a:rPr lang="en-GB" dirty="0"/>
              <a:t>some phenotypic traits are advantageous, desirable, e.g. big ears cool better, t</a:t>
            </a:r>
            <a:r>
              <a:rPr lang="en-US" dirty="0" err="1"/>
              <a:t>hese</a:t>
            </a:r>
            <a:r>
              <a:rPr lang="en-US" dirty="0"/>
              <a:t> traits are rewarded by more offspring that will expectedly carry the same trait</a:t>
            </a:r>
          </a:p>
          <a:p>
            <a:r>
              <a:rPr lang="en-GB" dirty="0"/>
              <a:t>Assigns a single real-valued fitness to each phenotype which forms the basis for selection</a:t>
            </a:r>
          </a:p>
          <a:p>
            <a:pPr lvl="1"/>
            <a:r>
              <a:rPr lang="en-GB" dirty="0"/>
              <a:t>So the more discrimination (different values) the better</a:t>
            </a:r>
          </a:p>
          <a:p>
            <a:r>
              <a:rPr lang="en-GB" dirty="0"/>
              <a:t>Few assumptions are made about </a:t>
            </a:r>
            <a:r>
              <a:rPr lang="en-GB" i="1" dirty="0"/>
              <a:t>f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Computability is (typically) assumed – for example by means of simulation </a:t>
            </a:r>
          </a:p>
          <a:p>
            <a:pPr lvl="1"/>
            <a:r>
              <a:rPr lang="en-GB" dirty="0"/>
              <a:t>Differentiability is (typically) not assumed – unlike in calculus</a:t>
            </a:r>
          </a:p>
          <a:p>
            <a:r>
              <a:rPr lang="en-GB" dirty="0"/>
              <a:t>Typically we talk about fitness being maximised</a:t>
            </a:r>
          </a:p>
          <a:p>
            <a:pPr lvl="1"/>
            <a:r>
              <a:rPr lang="en-GB" dirty="0"/>
              <a:t>Some problems may be best posed as minimisation problems, but conversion is trivial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BEFC17D-AB19-4675-BBA7-748474A5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394" y="6899025"/>
            <a:ext cx="592486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21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328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1A85EB8-223C-4E38-86EE-53ED139A9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150394"/>
            <a:ext cx="9074150" cy="125888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EA Population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F81900D-96DB-4944-8F7A-BFD9389C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394" y="6899025"/>
            <a:ext cx="592486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22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33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br>
              <a:rPr lang="en-US" dirty="0"/>
            </a:br>
            <a:r>
              <a:rPr lang="en-US" dirty="0"/>
              <a:t>Population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Role: </a:t>
            </a:r>
            <a:r>
              <a:rPr lang="en-GB" dirty="0"/>
              <a:t>holds the candidate solutions of the problem as individuals (genotypes)</a:t>
            </a:r>
          </a:p>
          <a:p>
            <a:r>
              <a:rPr lang="en-GB" dirty="0"/>
              <a:t>Formally, a population is a sequence or multiset of individuals, i.e., repetitions are, in general, possible</a:t>
            </a:r>
          </a:p>
          <a:p>
            <a:pPr lvl="1"/>
            <a:r>
              <a:rPr lang="en-GB" dirty="0"/>
              <a:t>Recall: in a set, we do not allow repetition</a:t>
            </a:r>
          </a:p>
          <a:p>
            <a:r>
              <a:rPr lang="en-GB" dirty="0"/>
              <a:t>Population is the basic unit of evolution, i.e., the population is evolving, not the individuals</a:t>
            </a:r>
          </a:p>
          <a:p>
            <a:r>
              <a:rPr lang="en-GB" dirty="0"/>
              <a:t>Selection operators act on population level</a:t>
            </a:r>
          </a:p>
          <a:p>
            <a:r>
              <a:rPr lang="en-GB" dirty="0"/>
              <a:t>Variation operators act on individual level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23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92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EA components:</a:t>
            </a:r>
            <a:br>
              <a:rPr lang="en-US" dirty="0"/>
            </a:br>
            <a:r>
              <a:rPr lang="en-US" dirty="0"/>
              <a:t>Population (2/2)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sophisticated EAs also assert a spatial structure on the population, e.g.</a:t>
            </a:r>
            <a:r>
              <a:rPr lang="en-US" dirty="0"/>
              <a:t>,</a:t>
            </a:r>
            <a:r>
              <a:rPr lang="en-GB" dirty="0"/>
              <a:t> a grid</a:t>
            </a:r>
          </a:p>
          <a:p>
            <a:r>
              <a:rPr lang="en-GB" dirty="0"/>
              <a:t>Selection operators usually take whole population into account, i.e.</a:t>
            </a:r>
            <a:r>
              <a:rPr lang="en-US" dirty="0"/>
              <a:t>,</a:t>
            </a:r>
            <a:r>
              <a:rPr lang="en-GB" dirty="0"/>
              <a:t> reproductive probabilities are </a:t>
            </a:r>
            <a:r>
              <a:rPr lang="en-GB" i="1" dirty="0"/>
              <a:t>relative</a:t>
            </a:r>
            <a:r>
              <a:rPr lang="en-GB" dirty="0"/>
              <a:t> to </a:t>
            </a:r>
            <a:r>
              <a:rPr lang="en-GB" i="1" dirty="0"/>
              <a:t>current</a:t>
            </a:r>
            <a:r>
              <a:rPr lang="en-GB" dirty="0"/>
              <a:t> generation</a:t>
            </a:r>
          </a:p>
          <a:p>
            <a:r>
              <a:rPr lang="en-GB" dirty="0">
                <a:solidFill>
                  <a:srgbClr val="E46C0A"/>
                </a:solidFill>
              </a:rPr>
              <a:t>Diversity</a:t>
            </a:r>
            <a:r>
              <a:rPr lang="en-GB" dirty="0"/>
              <a:t>  of a population refers to the number of different fitness values, phenotypes, or genotypes present (note: these are not necessarily the same thing)</a:t>
            </a:r>
          </a:p>
          <a:p>
            <a:pPr lvl="1"/>
            <a:r>
              <a:rPr lang="en-GB" dirty="0"/>
              <a:t>Fitness diversity</a:t>
            </a:r>
          </a:p>
          <a:p>
            <a:pPr lvl="1"/>
            <a:r>
              <a:rPr lang="en-GB" dirty="0"/>
              <a:t>Phenotypic diversity</a:t>
            </a:r>
          </a:p>
          <a:p>
            <a:pPr lvl="1"/>
            <a:r>
              <a:rPr lang="en-GB" dirty="0"/>
              <a:t>Genotypic diversity</a:t>
            </a:r>
          </a:p>
          <a:p>
            <a:pPr lvl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24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109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1A85EB8-223C-4E38-86EE-53ED139A9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150394"/>
            <a:ext cx="9074150" cy="125888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EA Selection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671509B-28E1-4AC4-957C-C093AFC0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394" y="6899025"/>
            <a:ext cx="592486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25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67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br>
              <a:rPr lang="en-US" dirty="0"/>
            </a:br>
            <a:r>
              <a:rPr lang="en-GB" dirty="0"/>
              <a:t>Selection mechanism (1/3)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Role of selection: </a:t>
            </a:r>
          </a:p>
          <a:p>
            <a:r>
              <a:rPr lang="en-US" dirty="0"/>
              <a:t>Identifies individuals in two places in an EA: </a:t>
            </a:r>
          </a:p>
          <a:p>
            <a:pPr lvl="1"/>
            <a:r>
              <a:rPr lang="en-US" dirty="0"/>
              <a:t>to become parents (a.k.a. </a:t>
            </a:r>
            <a:r>
              <a:rPr lang="en-US" i="1" dirty="0"/>
              <a:t>parent selection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survive (a.k.a. </a:t>
            </a:r>
            <a:r>
              <a:rPr lang="en-US" i="1" dirty="0"/>
              <a:t>survivor selection</a:t>
            </a:r>
            <a:r>
              <a:rPr lang="en-US" dirty="0"/>
              <a:t>)</a:t>
            </a:r>
          </a:p>
          <a:p>
            <a:r>
              <a:rPr lang="en-US" dirty="0"/>
              <a:t>Pushes population towards higher fitness</a:t>
            </a:r>
          </a:p>
          <a:p>
            <a:r>
              <a:rPr lang="en-GB" dirty="0"/>
              <a:t>Usually probabilistic</a:t>
            </a:r>
          </a:p>
          <a:p>
            <a:pPr lvl="1"/>
            <a:r>
              <a:rPr lang="en-GB" dirty="0"/>
              <a:t>high quality solutions more likely – but not guaranteed – to be selected than low quality</a:t>
            </a:r>
          </a:p>
          <a:p>
            <a:pPr lvl="1"/>
            <a:r>
              <a:rPr lang="en-US" dirty="0"/>
              <a:t>e</a:t>
            </a:r>
            <a:r>
              <a:rPr lang="en-GB" dirty="0" err="1"/>
              <a:t>ven</a:t>
            </a:r>
            <a:r>
              <a:rPr lang="en-GB" dirty="0"/>
              <a:t> worst individual in current population usually has non-zero probability of being selected</a:t>
            </a:r>
          </a:p>
          <a:p>
            <a:r>
              <a:rPr lang="en-GB" dirty="0"/>
              <a:t>This </a:t>
            </a:r>
            <a:r>
              <a:rPr lang="en-GB" i="1" dirty="0"/>
              <a:t>stochastic</a:t>
            </a:r>
            <a:r>
              <a:rPr lang="en-GB" dirty="0"/>
              <a:t> nature of selection can aid escape from local optima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26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185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255856" y="1534165"/>
            <a:ext cx="8399197" cy="5061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746" tIns="48998" rIns="99746" bIns="48998">
            <a:spAutoFit/>
          </a:bodyPr>
          <a:lstStyle/>
          <a:p>
            <a:pPr marL="0" marR="0" lvl="0" indent="0" algn="ct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4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Example: roulette wheel selection</a:t>
            </a:r>
            <a:r>
              <a:rPr kumimoji="0" lang="en-US" sz="2646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– individuals </a:t>
            </a:r>
            <a:r>
              <a:rPr kumimoji="0" lang="en-US" sz="2646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A, B, C</a:t>
            </a:r>
            <a:endParaRPr kumimoji="0" lang="en-US" sz="2646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66359" y="2128507"/>
            <a:ext cx="2531843" cy="1801761"/>
            <a:chOff x="571" y="2833"/>
            <a:chExt cx="1387" cy="909"/>
          </a:xfrm>
        </p:grpSpPr>
        <p:sp>
          <p:nvSpPr>
            <p:cNvPr id="317446" name="Rectangle 6"/>
            <p:cNvSpPr>
              <a:spLocks noChangeArrowheads="1"/>
            </p:cNvSpPr>
            <p:nvPr/>
          </p:nvSpPr>
          <p:spPr bwMode="auto">
            <a:xfrm>
              <a:off x="576" y="2833"/>
              <a:ext cx="1377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9746" tIns="48998" rIns="99746" bIns="48998">
              <a:spAutoFit/>
            </a:bodyPr>
            <a:lstStyle/>
            <a:p>
              <a:pPr marL="0" marR="0" lvl="0" indent="0" algn="ct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64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Fitness </a:t>
              </a:r>
              <a:r>
                <a:rPr kumimoji="0" lang="en-US" sz="2646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f</a:t>
              </a:r>
              <a:r>
                <a:rPr kumimoji="0" lang="en-US" sz="264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(</a:t>
              </a:r>
              <a:r>
                <a:rPr kumimoji="0" lang="en-US" sz="2646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A</a:t>
              </a:r>
              <a:r>
                <a:rPr kumimoji="0" lang="en-US" sz="264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) = 3</a:t>
              </a:r>
            </a:p>
          </p:txBody>
        </p:sp>
        <p:sp>
          <p:nvSpPr>
            <p:cNvPr id="317447" name="Rectangle 7"/>
            <p:cNvSpPr>
              <a:spLocks noChangeArrowheads="1"/>
            </p:cNvSpPr>
            <p:nvPr/>
          </p:nvSpPr>
          <p:spPr bwMode="auto">
            <a:xfrm>
              <a:off x="576" y="3160"/>
              <a:ext cx="1377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9746" tIns="48998" rIns="99746" bIns="48998">
              <a:spAutoFit/>
            </a:bodyPr>
            <a:lstStyle/>
            <a:p>
              <a:pPr lvl="0" algn="ctr"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US" sz="264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Fitness </a:t>
              </a:r>
              <a:r>
                <a:rPr lang="en-US" sz="2646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264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(</a:t>
              </a:r>
              <a:r>
                <a:rPr kumimoji="0" lang="en-US" sz="2646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B</a:t>
              </a:r>
              <a:r>
                <a:rPr kumimoji="0" lang="en-US" sz="264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) = 1</a:t>
              </a:r>
            </a:p>
          </p:txBody>
        </p:sp>
        <p:sp>
          <p:nvSpPr>
            <p:cNvPr id="317448" name="Rectangle 8"/>
            <p:cNvSpPr>
              <a:spLocks noChangeArrowheads="1"/>
            </p:cNvSpPr>
            <p:nvPr/>
          </p:nvSpPr>
          <p:spPr bwMode="auto">
            <a:xfrm>
              <a:off x="571" y="3487"/>
              <a:ext cx="1387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9746" tIns="48998" rIns="99746" bIns="48998">
              <a:spAutoFit/>
            </a:bodyPr>
            <a:lstStyle/>
            <a:p>
              <a:pPr lvl="0" algn="ctr"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US" sz="264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Fitness </a:t>
              </a:r>
              <a:r>
                <a:rPr lang="en-US" sz="2646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264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(</a:t>
              </a:r>
              <a:r>
                <a:rPr kumimoji="0" lang="en-US" sz="2646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C</a:t>
              </a:r>
              <a:r>
                <a:rPr kumimoji="0" lang="en-US" sz="264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) = 2</a:t>
              </a:r>
            </a:p>
          </p:txBody>
        </p:sp>
      </p:grpSp>
      <p:sp>
        <p:nvSpPr>
          <p:cNvPr id="317449" name="Line 9"/>
          <p:cNvSpPr>
            <a:spLocks noChangeShapeType="1"/>
          </p:cNvSpPr>
          <p:nvPr/>
        </p:nvSpPr>
        <p:spPr bwMode="auto">
          <a:xfrm>
            <a:off x="4268596" y="3292087"/>
            <a:ext cx="8504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977284" y="2093848"/>
            <a:ext cx="3470101" cy="3317857"/>
            <a:chOff x="3092" y="2152"/>
            <a:chExt cx="1983" cy="1896"/>
          </a:xfrm>
          <a:noFill/>
        </p:grpSpPr>
        <p:sp>
          <p:nvSpPr>
            <p:cNvPr id="317451" name="Oval 11"/>
            <p:cNvSpPr>
              <a:spLocks noChangeArrowheads="1"/>
            </p:cNvSpPr>
            <p:nvPr/>
          </p:nvSpPr>
          <p:spPr bwMode="auto">
            <a:xfrm>
              <a:off x="3092" y="2163"/>
              <a:ext cx="1983" cy="18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nl-NL" sz="3527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7452" name="Rectangle 12"/>
            <p:cNvSpPr>
              <a:spLocks noChangeArrowheads="1"/>
            </p:cNvSpPr>
            <p:nvPr/>
          </p:nvSpPr>
          <p:spPr bwMode="auto">
            <a:xfrm>
              <a:off x="3487" y="2738"/>
              <a:ext cx="287" cy="367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9746" tIns="48998" rIns="99746" bIns="48998">
              <a:spAutoFit/>
            </a:bodyPr>
            <a:lstStyle/>
            <a:p>
              <a:pPr marL="0" marR="0" lvl="0" indent="0" algn="ct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352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</a:t>
              </a:r>
            </a:p>
          </p:txBody>
        </p:sp>
        <p:sp>
          <p:nvSpPr>
            <p:cNvPr id="317453" name="Rectangle 13"/>
            <p:cNvSpPr>
              <a:spLocks noChangeArrowheads="1"/>
            </p:cNvSpPr>
            <p:nvPr/>
          </p:nvSpPr>
          <p:spPr bwMode="auto">
            <a:xfrm>
              <a:off x="4518" y="2781"/>
              <a:ext cx="302" cy="367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9746" tIns="48998" rIns="99746" bIns="48998">
              <a:spAutoFit/>
            </a:bodyPr>
            <a:lstStyle/>
            <a:p>
              <a:pPr marL="0" marR="0" lvl="0" indent="0" algn="ct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352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</a:t>
              </a:r>
            </a:p>
          </p:txBody>
        </p:sp>
        <p:sp>
          <p:nvSpPr>
            <p:cNvPr id="317454" name="Rectangle 14"/>
            <p:cNvSpPr>
              <a:spLocks noChangeArrowheads="1"/>
            </p:cNvSpPr>
            <p:nvPr/>
          </p:nvSpPr>
          <p:spPr bwMode="auto">
            <a:xfrm>
              <a:off x="4080" y="2333"/>
              <a:ext cx="628" cy="19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9746" tIns="48998" rIns="99746" bIns="48998">
              <a:spAutoFit/>
            </a:bodyPr>
            <a:lstStyle/>
            <a:p>
              <a:pPr marL="0" marR="0" lvl="0" indent="0" algn="ct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54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1/6 = 17%</a:t>
              </a:r>
            </a:p>
          </p:txBody>
        </p:sp>
        <p:sp>
          <p:nvSpPr>
            <p:cNvPr id="317455" name="Rectangle 15"/>
            <p:cNvSpPr>
              <a:spLocks noChangeArrowheads="1"/>
            </p:cNvSpPr>
            <p:nvPr/>
          </p:nvSpPr>
          <p:spPr bwMode="auto">
            <a:xfrm>
              <a:off x="3194" y="3215"/>
              <a:ext cx="773" cy="231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9746" tIns="48998" rIns="99746" bIns="48998">
              <a:spAutoFit/>
            </a:bodyPr>
            <a:lstStyle/>
            <a:p>
              <a:pPr marL="0" marR="0" lvl="0" indent="0" algn="ct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98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3/6 = 50%</a:t>
              </a:r>
            </a:p>
          </p:txBody>
        </p:sp>
        <p:sp>
          <p:nvSpPr>
            <p:cNvPr id="317456" name="Rectangle 16"/>
            <p:cNvSpPr>
              <a:spLocks noChangeArrowheads="1"/>
            </p:cNvSpPr>
            <p:nvPr/>
          </p:nvSpPr>
          <p:spPr bwMode="auto">
            <a:xfrm>
              <a:off x="4063" y="2595"/>
              <a:ext cx="287" cy="367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9746" tIns="48998" rIns="99746" bIns="48998">
              <a:spAutoFit/>
            </a:bodyPr>
            <a:lstStyle/>
            <a:p>
              <a:pPr marL="0" marR="0" lvl="0" indent="0" algn="ct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352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B</a:t>
              </a:r>
            </a:p>
          </p:txBody>
        </p:sp>
        <p:sp>
          <p:nvSpPr>
            <p:cNvPr id="317457" name="Rectangle 17"/>
            <p:cNvSpPr>
              <a:spLocks noChangeArrowheads="1"/>
            </p:cNvSpPr>
            <p:nvPr/>
          </p:nvSpPr>
          <p:spPr bwMode="auto">
            <a:xfrm>
              <a:off x="4172" y="3210"/>
              <a:ext cx="773" cy="231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9746" tIns="48998" rIns="99746" bIns="48998">
              <a:spAutoFit/>
            </a:bodyPr>
            <a:lstStyle/>
            <a:p>
              <a:pPr marL="0" marR="0" lvl="0" indent="0" algn="ct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2/6 = 33%</a:t>
              </a:r>
            </a:p>
          </p:txBody>
        </p:sp>
        <p:sp>
          <p:nvSpPr>
            <p:cNvPr id="317458" name="Line 18"/>
            <p:cNvSpPr>
              <a:spLocks noChangeShapeType="1"/>
            </p:cNvSpPr>
            <p:nvPr/>
          </p:nvSpPr>
          <p:spPr bwMode="auto">
            <a:xfrm flipV="1">
              <a:off x="4068" y="2427"/>
              <a:ext cx="718" cy="71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7459" name="Line 19"/>
            <p:cNvSpPr>
              <a:spLocks noChangeShapeType="1"/>
            </p:cNvSpPr>
            <p:nvPr/>
          </p:nvSpPr>
          <p:spPr bwMode="auto">
            <a:xfrm>
              <a:off x="4072" y="2152"/>
              <a:ext cx="0" cy="189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br>
              <a:rPr lang="en-US" dirty="0"/>
            </a:br>
            <a:r>
              <a:rPr lang="en-US" dirty="0"/>
              <a:t>Selection mechanism (2/3)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27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55350" y="5932185"/>
            <a:ext cx="8381565" cy="1320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746" tIns="48998" rIns="99746" bIns="48998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4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In principle, any selection mechanism can be used for </a:t>
            </a:r>
          </a:p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4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parent selection as well as for survivor selection </a:t>
            </a:r>
          </a:p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64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1C0A7AB-6223-437C-A2F2-EEEEEE88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56" y="4037778"/>
            <a:ext cx="5370356" cy="5061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746" tIns="48998" rIns="99746" bIns="48998">
            <a:spAutoFit/>
          </a:bodyPr>
          <a:lstStyle/>
          <a:p>
            <a:pPr marL="0" marR="0" lvl="0" indent="0" algn="ct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4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Total fitness of</a:t>
            </a:r>
            <a:r>
              <a:rPr kumimoji="0" lang="en-US" sz="2646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0" lang="en-US" sz="2646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A, B, C</a:t>
            </a:r>
            <a:r>
              <a:rPr kumimoji="0" lang="en-US" sz="2646" b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: 3+1+2 = 6 </a:t>
            </a:r>
            <a:endParaRPr kumimoji="0" lang="en-US" sz="2646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57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utoUpdateAnimBg="0"/>
      <p:bldP spid="317449" grpId="0" animBg="1"/>
      <p:bldP spid="25" grpId="0" autoUpdateAnimBg="0"/>
      <p:bldP spid="2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br>
              <a:rPr lang="en-GB" dirty="0"/>
            </a:br>
            <a:r>
              <a:rPr lang="en-US" dirty="0"/>
              <a:t>Selection mechanism (3/3)</a:t>
            </a:r>
            <a:endParaRPr lang="en-GB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Survivor selection is a.k.a. </a:t>
            </a:r>
            <a:r>
              <a:rPr lang="en-GB" b="1" i="1" dirty="0"/>
              <a:t>replacement</a:t>
            </a:r>
          </a:p>
          <a:p>
            <a:pPr lvl="1"/>
            <a:r>
              <a:rPr lang="en-GB" dirty="0"/>
              <a:t>In the literature where “replacement” is used, “selection” typically means “parent selection”</a:t>
            </a:r>
          </a:p>
          <a:p>
            <a:r>
              <a:rPr lang="en-GB" dirty="0"/>
              <a:t>Most EAs use a fixed population size: need a way of going from (parents + offspring) to next generation</a:t>
            </a:r>
          </a:p>
          <a:p>
            <a:pPr lvl="1"/>
            <a:r>
              <a:rPr lang="en-GB" dirty="0"/>
              <a:t>This is the role of survivor selection</a:t>
            </a:r>
          </a:p>
          <a:p>
            <a:r>
              <a:rPr lang="en-GB" dirty="0"/>
              <a:t>Often deterministic (while parent selection is usually stochastic)</a:t>
            </a:r>
          </a:p>
          <a:p>
            <a:pPr lvl="1"/>
            <a:r>
              <a:rPr lang="en-GB" dirty="0"/>
              <a:t>Fitness based : e.g.</a:t>
            </a:r>
            <a:r>
              <a:rPr lang="en-US" dirty="0"/>
              <a:t>,</a:t>
            </a:r>
            <a:r>
              <a:rPr lang="en-GB" dirty="0"/>
              <a:t> rank parents</a:t>
            </a:r>
            <a:r>
              <a:rPr lang="sl-SI" dirty="0"/>
              <a:t> </a:t>
            </a:r>
            <a:r>
              <a:rPr lang="en-GB" dirty="0"/>
              <a:t>+</a:t>
            </a:r>
            <a:r>
              <a:rPr lang="sl-SI" dirty="0"/>
              <a:t> </a:t>
            </a:r>
            <a:r>
              <a:rPr lang="en-GB" dirty="0"/>
              <a:t>offspring and take best </a:t>
            </a:r>
          </a:p>
          <a:p>
            <a:pPr lvl="1"/>
            <a:r>
              <a:rPr lang="en-GB" dirty="0"/>
              <a:t>Age based, in a small way</a:t>
            </a:r>
            <a:r>
              <a:rPr lang="en-US" dirty="0"/>
              <a:t>:</a:t>
            </a:r>
            <a:r>
              <a:rPr lang="en-GB" dirty="0"/>
              <a:t> make as many offspring as parents and delete all parents </a:t>
            </a:r>
          </a:p>
          <a:p>
            <a:r>
              <a:rPr lang="en-GB" dirty="0"/>
              <a:t>Sometimes survivor selection a combination of stochastic and deterministic (elitism)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28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697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1A85EB8-223C-4E38-86EE-53ED139A9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150394"/>
            <a:ext cx="9074150" cy="125888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EA Variation Operators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6CA986AD-1D9F-4927-9D75-F475EA6A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394" y="6899025"/>
            <a:ext cx="592486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29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37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e 12">
            <a:extLst>
              <a:ext uri="{FF2B5EF4-FFF2-40B4-BE49-F238E27FC236}">
                <a16:creationId xmlns:a16="http://schemas.microsoft.com/office/drawing/2014/main" id="{11F25AC0-08C3-4292-A55A-6C0C06D3C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23" y="2087636"/>
            <a:ext cx="8681333" cy="481014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E0E3BAE-6F2C-4E06-8D83-B3C7FB099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5421"/>
            <a:ext cx="9069387" cy="1260475"/>
          </a:xfrm>
        </p:spPr>
        <p:txBody>
          <a:bodyPr/>
          <a:lstStyle/>
          <a:p>
            <a:pPr eaLnBrk="1"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3600" b="1" dirty="0"/>
              <a:t>Course Objective and Description</a:t>
            </a:r>
            <a:endParaRPr lang="en-GB" altLang="en-US" sz="3600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DA3221-A181-471F-8A35-9BE05BE5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1071388"/>
            <a:ext cx="7780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https://www.ntnu.no/studier/emner/IT3708</a:t>
            </a:r>
          </a:p>
        </p:txBody>
      </p:sp>
      <p:sp>
        <p:nvSpPr>
          <p:cNvPr id="7" name="Snakkeboble: rektangel 6">
            <a:extLst>
              <a:ext uri="{FF2B5EF4-FFF2-40B4-BE49-F238E27FC236}">
                <a16:creationId xmlns:a16="http://schemas.microsoft.com/office/drawing/2014/main" id="{AA2BC451-6C89-49D1-965E-FF305D335F1D}"/>
              </a:ext>
            </a:extLst>
          </p:cNvPr>
          <p:cNvSpPr/>
          <p:nvPr/>
        </p:nvSpPr>
        <p:spPr>
          <a:xfrm>
            <a:off x="4896296" y="3095748"/>
            <a:ext cx="2808312" cy="1651231"/>
          </a:xfrm>
          <a:prstGeom prst="wedgeRectCallout">
            <a:avLst>
              <a:gd name="adj1" fmla="val -144719"/>
              <a:gd name="adj2" fmla="val 70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7560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488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2023: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total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projects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</a:t>
            </a:r>
            <a:r>
              <a:rPr kumimoji="0" lang="nb-NO" sz="1488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70% </a:t>
            </a:r>
            <a:r>
              <a:rPr kumimoji="0" lang="nb-NO" sz="1488" b="0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nb-NO" sz="1488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b-NO" sz="1488" b="0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nb-NO" sz="1488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grade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 Projects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size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points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given,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lasting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around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– 5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weeks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 It is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recommended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start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early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projects</a:t>
            </a:r>
            <a:r>
              <a:rPr lang="nb-NO" sz="1488" dirty="0">
                <a:solidFill>
                  <a:prstClr val="white"/>
                </a:solidFill>
                <a:latin typeface="Calibri" panose="020F0502020204030204"/>
              </a:rPr>
              <a:t>! </a:t>
            </a:r>
            <a:endParaRPr kumimoji="0" lang="nb-NO" sz="148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nakkeboble: rektangel 9">
            <a:extLst>
              <a:ext uri="{FF2B5EF4-FFF2-40B4-BE49-F238E27FC236}">
                <a16:creationId xmlns:a16="http://schemas.microsoft.com/office/drawing/2014/main" id="{CD62061D-E57C-4887-A1EF-4ADCF8E51B63}"/>
              </a:ext>
            </a:extLst>
          </p:cNvPr>
          <p:cNvSpPr/>
          <p:nvPr/>
        </p:nvSpPr>
        <p:spPr>
          <a:xfrm>
            <a:off x="215776" y="5904060"/>
            <a:ext cx="1953618" cy="1368153"/>
          </a:xfrm>
          <a:prstGeom prst="wedgeRectCallout">
            <a:avLst>
              <a:gd name="adj1" fmla="val 32956"/>
              <a:gd name="adj2" fmla="val -81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7560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488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2023: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end-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lang="nb-NO" sz="1488" dirty="0">
                <a:solidFill>
                  <a:prstClr val="white"/>
                </a:solidFill>
                <a:latin typeface="Calibri" panose="020F0502020204030204"/>
              </a:rPr>
              <a:t>-semester </a:t>
            </a:r>
            <a:r>
              <a:rPr lang="nb-NO" sz="1488" dirty="0" err="1">
                <a:solidFill>
                  <a:prstClr val="white"/>
                </a:solidFill>
                <a:latin typeface="Calibri" panose="020F0502020204030204"/>
              </a:rPr>
              <a:t>exam</a:t>
            </a:r>
            <a:r>
              <a:rPr lang="nb-NO" sz="1488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b-NO" sz="1488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</a:t>
            </a:r>
            <a:r>
              <a:rPr kumimoji="0" lang="nb-NO" sz="1488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30% </a:t>
            </a:r>
            <a:r>
              <a:rPr kumimoji="0" lang="nb-NO" sz="1488" b="0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nb-NO" sz="1488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b-NO" sz="1488" b="0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nb-NO" sz="1488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grade</a:t>
            </a:r>
            <a:r>
              <a:rPr kumimoji="0" lang="nb-NO" sz="14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 </a:t>
            </a:r>
            <a:r>
              <a:rPr lang="nb-NO" sz="1488" dirty="0">
                <a:solidFill>
                  <a:prstClr val="white"/>
                </a:solidFill>
                <a:latin typeface="Calibri" panose="020F0502020204030204"/>
              </a:rPr>
              <a:t>This </a:t>
            </a:r>
            <a:r>
              <a:rPr lang="nb-NO" sz="1488" dirty="0" err="1">
                <a:solidFill>
                  <a:prstClr val="white"/>
                </a:solidFill>
                <a:latin typeface="Calibri" panose="020F0502020204030204"/>
              </a:rPr>
              <a:t>will</a:t>
            </a:r>
            <a:r>
              <a:rPr lang="nb-NO" sz="1488" dirty="0">
                <a:solidFill>
                  <a:prstClr val="white"/>
                </a:solidFill>
                <a:latin typeface="Calibri" panose="020F0502020204030204"/>
              </a:rPr>
              <a:t> be a 90 </a:t>
            </a:r>
            <a:r>
              <a:rPr lang="nb-NO" sz="1488" dirty="0" err="1">
                <a:solidFill>
                  <a:prstClr val="white"/>
                </a:solidFill>
                <a:latin typeface="Calibri" panose="020F0502020204030204"/>
              </a:rPr>
              <a:t>minute</a:t>
            </a:r>
            <a:r>
              <a:rPr lang="nb-NO" sz="1488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nb-NO" sz="1488" dirty="0" err="1">
                <a:solidFill>
                  <a:prstClr val="white"/>
                </a:solidFill>
                <a:latin typeface="Calibri" panose="020F0502020204030204"/>
              </a:rPr>
              <a:t>exam</a:t>
            </a:r>
            <a:r>
              <a:rPr lang="nb-NO" sz="1488" dirty="0">
                <a:solidFill>
                  <a:prstClr val="white"/>
                </a:solidFill>
                <a:latin typeface="Calibri" panose="020F0502020204030204"/>
              </a:rPr>
              <a:t>. </a:t>
            </a:r>
            <a:endParaRPr kumimoji="0" lang="nb-NO" sz="148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711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br>
              <a:rPr lang="en-GB" dirty="0"/>
            </a:br>
            <a:r>
              <a:rPr lang="en-GB" dirty="0"/>
              <a:t>Variation operators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Role of variation: to generate new candidate solutions </a:t>
            </a:r>
          </a:p>
          <a:p>
            <a:r>
              <a:rPr lang="en-GB" dirty="0"/>
              <a:t>Usually divided into two types according to their </a:t>
            </a:r>
            <a:r>
              <a:rPr lang="en-GB" dirty="0" err="1">
                <a:solidFill>
                  <a:srgbClr val="008000"/>
                </a:solidFill>
              </a:rPr>
              <a:t>arity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(number of inputs):</a:t>
            </a:r>
          </a:p>
          <a:p>
            <a:pPr lvl="1"/>
            <a:r>
              <a:rPr lang="en-GB" dirty="0"/>
              <a:t>Arity = 1 : mutation operators</a:t>
            </a:r>
          </a:p>
          <a:p>
            <a:pPr lvl="1"/>
            <a:r>
              <a:rPr lang="en-GB" dirty="0"/>
              <a:t>Arity &gt; 1 : recombination operators</a:t>
            </a:r>
          </a:p>
          <a:p>
            <a:pPr lvl="1"/>
            <a:r>
              <a:rPr lang="en-GB" dirty="0"/>
              <a:t>Arity = 2 : typically called </a:t>
            </a:r>
            <a:r>
              <a:rPr lang="en-GB" dirty="0">
                <a:solidFill>
                  <a:srgbClr val="E46C0A"/>
                </a:solidFill>
              </a:rPr>
              <a:t>crossover</a:t>
            </a:r>
          </a:p>
          <a:p>
            <a:pPr lvl="1"/>
            <a:r>
              <a:rPr lang="en-GB" dirty="0"/>
              <a:t>Arity &gt; 2 : formally possible, seldom used in EC</a:t>
            </a:r>
          </a:p>
          <a:p>
            <a:r>
              <a:rPr lang="en-GB" dirty="0"/>
              <a:t>There has been much debate about relative importance of recombination and mutation</a:t>
            </a:r>
          </a:p>
          <a:p>
            <a:pPr lvl="1"/>
            <a:r>
              <a:rPr lang="en-GB" dirty="0"/>
              <a:t>Historically, there has been a bias toward one or the other variation operator type depending on the EA class</a:t>
            </a:r>
          </a:p>
          <a:p>
            <a:pPr lvl="1"/>
            <a:r>
              <a:rPr lang="en-GB" dirty="0"/>
              <a:t>Nowadays many EAs use both</a:t>
            </a:r>
          </a:p>
          <a:p>
            <a:pPr lvl="1"/>
            <a:r>
              <a:rPr lang="en-GB" dirty="0"/>
              <a:t>Variation operators must match the given representation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30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493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637640" y="2597696"/>
            <a:ext cx="1240514" cy="5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496" tIns="50748" rIns="101496" bIns="50748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4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before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413254" y="2009473"/>
            <a:ext cx="2428207" cy="1679928"/>
            <a:chOff x="3553" y="1626"/>
            <a:chExt cx="1639" cy="1070"/>
          </a:xfrm>
        </p:grpSpPr>
        <p:graphicFrame>
          <p:nvGraphicFramePr>
            <p:cNvPr id="319495" name="Object 7"/>
            <p:cNvGraphicFramePr>
              <a:graphicFrameLocks/>
            </p:cNvGraphicFramePr>
            <p:nvPr/>
          </p:nvGraphicFramePr>
          <p:xfrm>
            <a:off x="4283" y="1626"/>
            <a:ext cx="909" cy="1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ClipArt" r:id="rId4" imgW="1442880" imgH="1698480" progId="">
                    <p:embed/>
                  </p:oleObj>
                </mc:Choice>
                <mc:Fallback>
                  <p:oleObj name="ClipArt" r:id="rId4" imgW="1442880" imgH="1698480" progId="">
                    <p:embed/>
                    <p:pic>
                      <p:nvPicPr>
                        <p:cNvPr id="319495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" y="1626"/>
                          <a:ext cx="909" cy="10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9496" name="Rectangle 8"/>
            <p:cNvSpPr>
              <a:spLocks noChangeArrowheads="1"/>
            </p:cNvSpPr>
            <p:nvPr/>
          </p:nvSpPr>
          <p:spPr bwMode="auto">
            <a:xfrm>
              <a:off x="3553" y="2150"/>
              <a:ext cx="138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1496" tIns="50748" rIns="101496" bIns="50748">
              <a:spAutoFit/>
            </a:bodyPr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nl-NL" sz="2646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319499" name="Rectangle 11"/>
          <p:cNvSpPr>
            <a:spLocks noChangeArrowheads="1"/>
          </p:cNvSpPr>
          <p:nvPr/>
        </p:nvSpPr>
        <p:spPr bwMode="auto">
          <a:xfrm>
            <a:off x="2082987" y="4851168"/>
            <a:ext cx="2872561" cy="713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1496" tIns="50748" rIns="101496" bIns="50748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98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1  1  1  0  1  1  1</a:t>
            </a:r>
            <a:r>
              <a:rPr kumimoji="0" lang="en-US" sz="396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319500" name="Rectangle 12"/>
          <p:cNvSpPr>
            <a:spLocks noChangeArrowheads="1"/>
          </p:cNvSpPr>
          <p:nvPr/>
        </p:nvSpPr>
        <p:spPr bwMode="auto">
          <a:xfrm>
            <a:off x="669637" y="4862364"/>
            <a:ext cx="939150" cy="5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496" tIns="50748" rIns="101496" bIns="50748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4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after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545361" y="4458131"/>
            <a:ext cx="2268524" cy="1595931"/>
            <a:chOff x="3809" y="2783"/>
            <a:chExt cx="1499" cy="1055"/>
          </a:xfrm>
        </p:grpSpPr>
        <p:sp>
          <p:nvSpPr>
            <p:cNvPr id="319502" name="Freeform 14"/>
            <p:cNvSpPr>
              <a:spLocks/>
            </p:cNvSpPr>
            <p:nvPr/>
          </p:nvSpPr>
          <p:spPr bwMode="auto">
            <a:xfrm>
              <a:off x="4672" y="3402"/>
              <a:ext cx="350" cy="406"/>
            </a:xfrm>
            <a:custGeom>
              <a:avLst/>
              <a:gdLst/>
              <a:ahLst/>
              <a:cxnLst>
                <a:cxn ang="0">
                  <a:pos x="21" y="31"/>
                </a:cxn>
                <a:cxn ang="0">
                  <a:pos x="12" y="77"/>
                </a:cxn>
                <a:cxn ang="0">
                  <a:pos x="7" y="106"/>
                </a:cxn>
                <a:cxn ang="0">
                  <a:pos x="2" y="148"/>
                </a:cxn>
                <a:cxn ang="0">
                  <a:pos x="0" y="181"/>
                </a:cxn>
                <a:cxn ang="0">
                  <a:pos x="2" y="216"/>
                </a:cxn>
                <a:cxn ang="0">
                  <a:pos x="9" y="252"/>
                </a:cxn>
                <a:cxn ang="0">
                  <a:pos x="17" y="295"/>
                </a:cxn>
                <a:cxn ang="0">
                  <a:pos x="23" y="324"/>
                </a:cxn>
                <a:cxn ang="0">
                  <a:pos x="33" y="354"/>
                </a:cxn>
                <a:cxn ang="0">
                  <a:pos x="33" y="375"/>
                </a:cxn>
                <a:cxn ang="0">
                  <a:pos x="33" y="392"/>
                </a:cxn>
                <a:cxn ang="0">
                  <a:pos x="41" y="400"/>
                </a:cxn>
                <a:cxn ang="0">
                  <a:pos x="52" y="404"/>
                </a:cxn>
                <a:cxn ang="0">
                  <a:pos x="68" y="405"/>
                </a:cxn>
                <a:cxn ang="0">
                  <a:pos x="80" y="401"/>
                </a:cxn>
                <a:cxn ang="0">
                  <a:pos x="95" y="394"/>
                </a:cxn>
                <a:cxn ang="0">
                  <a:pos x="111" y="384"/>
                </a:cxn>
                <a:cxn ang="0">
                  <a:pos x="122" y="367"/>
                </a:cxn>
                <a:cxn ang="0">
                  <a:pos x="128" y="352"/>
                </a:cxn>
                <a:cxn ang="0">
                  <a:pos x="126" y="339"/>
                </a:cxn>
                <a:cxn ang="0">
                  <a:pos x="118" y="326"/>
                </a:cxn>
                <a:cxn ang="0">
                  <a:pos x="111" y="300"/>
                </a:cxn>
                <a:cxn ang="0">
                  <a:pos x="113" y="273"/>
                </a:cxn>
                <a:cxn ang="0">
                  <a:pos x="114" y="245"/>
                </a:cxn>
                <a:cxn ang="0">
                  <a:pos x="121" y="216"/>
                </a:cxn>
                <a:cxn ang="0">
                  <a:pos x="131" y="194"/>
                </a:cxn>
                <a:cxn ang="0">
                  <a:pos x="142" y="184"/>
                </a:cxn>
                <a:cxn ang="0">
                  <a:pos x="152" y="176"/>
                </a:cxn>
                <a:cxn ang="0">
                  <a:pos x="166" y="171"/>
                </a:cxn>
                <a:cxn ang="0">
                  <a:pos x="190" y="171"/>
                </a:cxn>
                <a:cxn ang="0">
                  <a:pos x="206" y="177"/>
                </a:cxn>
                <a:cxn ang="0">
                  <a:pos x="217" y="189"/>
                </a:cxn>
                <a:cxn ang="0">
                  <a:pos x="225" y="205"/>
                </a:cxn>
                <a:cxn ang="0">
                  <a:pos x="228" y="228"/>
                </a:cxn>
                <a:cxn ang="0">
                  <a:pos x="230" y="269"/>
                </a:cxn>
                <a:cxn ang="0">
                  <a:pos x="225" y="305"/>
                </a:cxn>
                <a:cxn ang="0">
                  <a:pos x="219" y="328"/>
                </a:cxn>
                <a:cxn ang="0">
                  <a:pos x="217" y="344"/>
                </a:cxn>
                <a:cxn ang="0">
                  <a:pos x="218" y="355"/>
                </a:cxn>
                <a:cxn ang="0">
                  <a:pos x="222" y="362"/>
                </a:cxn>
                <a:cxn ang="0">
                  <a:pos x="228" y="371"/>
                </a:cxn>
                <a:cxn ang="0">
                  <a:pos x="237" y="376"/>
                </a:cxn>
                <a:cxn ang="0">
                  <a:pos x="248" y="380"/>
                </a:cxn>
                <a:cxn ang="0">
                  <a:pos x="261" y="380"/>
                </a:cxn>
                <a:cxn ang="0">
                  <a:pos x="291" y="378"/>
                </a:cxn>
                <a:cxn ang="0">
                  <a:pos x="301" y="375"/>
                </a:cxn>
                <a:cxn ang="0">
                  <a:pos x="309" y="371"/>
                </a:cxn>
                <a:cxn ang="0">
                  <a:pos x="314" y="352"/>
                </a:cxn>
                <a:cxn ang="0">
                  <a:pos x="312" y="335"/>
                </a:cxn>
                <a:cxn ang="0">
                  <a:pos x="317" y="292"/>
                </a:cxn>
                <a:cxn ang="0">
                  <a:pos x="327" y="249"/>
                </a:cxn>
                <a:cxn ang="0">
                  <a:pos x="341" y="186"/>
                </a:cxn>
                <a:cxn ang="0">
                  <a:pos x="349" y="134"/>
                </a:cxn>
                <a:cxn ang="0">
                  <a:pos x="349" y="79"/>
                </a:cxn>
                <a:cxn ang="0">
                  <a:pos x="338" y="31"/>
                </a:cxn>
                <a:cxn ang="0">
                  <a:pos x="331" y="0"/>
                </a:cxn>
                <a:cxn ang="0">
                  <a:pos x="21" y="31"/>
                </a:cxn>
              </a:cxnLst>
              <a:rect l="0" t="0" r="r" b="b"/>
              <a:pathLst>
                <a:path w="350" h="406">
                  <a:moveTo>
                    <a:pt x="21" y="31"/>
                  </a:moveTo>
                  <a:lnTo>
                    <a:pt x="12" y="77"/>
                  </a:lnTo>
                  <a:lnTo>
                    <a:pt x="7" y="106"/>
                  </a:lnTo>
                  <a:lnTo>
                    <a:pt x="2" y="148"/>
                  </a:lnTo>
                  <a:lnTo>
                    <a:pt x="0" y="181"/>
                  </a:lnTo>
                  <a:lnTo>
                    <a:pt x="2" y="216"/>
                  </a:lnTo>
                  <a:lnTo>
                    <a:pt x="9" y="252"/>
                  </a:lnTo>
                  <a:lnTo>
                    <a:pt x="17" y="295"/>
                  </a:lnTo>
                  <a:lnTo>
                    <a:pt x="23" y="324"/>
                  </a:lnTo>
                  <a:lnTo>
                    <a:pt x="33" y="354"/>
                  </a:lnTo>
                  <a:lnTo>
                    <a:pt x="33" y="375"/>
                  </a:lnTo>
                  <a:lnTo>
                    <a:pt x="33" y="392"/>
                  </a:lnTo>
                  <a:lnTo>
                    <a:pt x="41" y="400"/>
                  </a:lnTo>
                  <a:lnTo>
                    <a:pt x="52" y="404"/>
                  </a:lnTo>
                  <a:lnTo>
                    <a:pt x="68" y="405"/>
                  </a:lnTo>
                  <a:lnTo>
                    <a:pt x="80" y="401"/>
                  </a:lnTo>
                  <a:lnTo>
                    <a:pt x="95" y="394"/>
                  </a:lnTo>
                  <a:lnTo>
                    <a:pt x="111" y="384"/>
                  </a:lnTo>
                  <a:lnTo>
                    <a:pt x="122" y="367"/>
                  </a:lnTo>
                  <a:lnTo>
                    <a:pt x="128" y="352"/>
                  </a:lnTo>
                  <a:lnTo>
                    <a:pt x="126" y="339"/>
                  </a:lnTo>
                  <a:lnTo>
                    <a:pt x="118" y="326"/>
                  </a:lnTo>
                  <a:lnTo>
                    <a:pt x="111" y="300"/>
                  </a:lnTo>
                  <a:lnTo>
                    <a:pt x="113" y="273"/>
                  </a:lnTo>
                  <a:lnTo>
                    <a:pt x="114" y="245"/>
                  </a:lnTo>
                  <a:lnTo>
                    <a:pt x="121" y="216"/>
                  </a:lnTo>
                  <a:lnTo>
                    <a:pt x="131" y="194"/>
                  </a:lnTo>
                  <a:lnTo>
                    <a:pt x="142" y="184"/>
                  </a:lnTo>
                  <a:lnTo>
                    <a:pt x="152" y="176"/>
                  </a:lnTo>
                  <a:lnTo>
                    <a:pt x="166" y="171"/>
                  </a:lnTo>
                  <a:lnTo>
                    <a:pt x="190" y="171"/>
                  </a:lnTo>
                  <a:lnTo>
                    <a:pt x="206" y="177"/>
                  </a:lnTo>
                  <a:lnTo>
                    <a:pt x="217" y="189"/>
                  </a:lnTo>
                  <a:lnTo>
                    <a:pt x="225" y="205"/>
                  </a:lnTo>
                  <a:lnTo>
                    <a:pt x="228" y="228"/>
                  </a:lnTo>
                  <a:lnTo>
                    <a:pt x="230" y="269"/>
                  </a:lnTo>
                  <a:lnTo>
                    <a:pt x="225" y="305"/>
                  </a:lnTo>
                  <a:lnTo>
                    <a:pt x="219" y="328"/>
                  </a:lnTo>
                  <a:lnTo>
                    <a:pt x="217" y="344"/>
                  </a:lnTo>
                  <a:lnTo>
                    <a:pt x="218" y="355"/>
                  </a:lnTo>
                  <a:lnTo>
                    <a:pt x="222" y="362"/>
                  </a:lnTo>
                  <a:lnTo>
                    <a:pt x="228" y="371"/>
                  </a:lnTo>
                  <a:lnTo>
                    <a:pt x="237" y="376"/>
                  </a:lnTo>
                  <a:lnTo>
                    <a:pt x="248" y="380"/>
                  </a:lnTo>
                  <a:lnTo>
                    <a:pt x="261" y="380"/>
                  </a:lnTo>
                  <a:lnTo>
                    <a:pt x="291" y="378"/>
                  </a:lnTo>
                  <a:lnTo>
                    <a:pt x="301" y="375"/>
                  </a:lnTo>
                  <a:lnTo>
                    <a:pt x="309" y="371"/>
                  </a:lnTo>
                  <a:lnTo>
                    <a:pt x="314" y="352"/>
                  </a:lnTo>
                  <a:lnTo>
                    <a:pt x="312" y="335"/>
                  </a:lnTo>
                  <a:lnTo>
                    <a:pt x="317" y="292"/>
                  </a:lnTo>
                  <a:lnTo>
                    <a:pt x="327" y="249"/>
                  </a:lnTo>
                  <a:lnTo>
                    <a:pt x="341" y="186"/>
                  </a:lnTo>
                  <a:lnTo>
                    <a:pt x="349" y="134"/>
                  </a:lnTo>
                  <a:lnTo>
                    <a:pt x="349" y="79"/>
                  </a:lnTo>
                  <a:lnTo>
                    <a:pt x="338" y="31"/>
                  </a:lnTo>
                  <a:lnTo>
                    <a:pt x="331" y="0"/>
                  </a:lnTo>
                  <a:lnTo>
                    <a:pt x="21" y="31"/>
                  </a:lnTo>
                </a:path>
              </a:pathLst>
            </a:custGeom>
            <a:solidFill>
              <a:srgbClr val="5F5F5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03" name="Freeform 15"/>
            <p:cNvSpPr>
              <a:spLocks/>
            </p:cNvSpPr>
            <p:nvPr/>
          </p:nvSpPr>
          <p:spPr bwMode="auto">
            <a:xfrm>
              <a:off x="4631" y="3060"/>
              <a:ext cx="460" cy="778"/>
            </a:xfrm>
            <a:custGeom>
              <a:avLst/>
              <a:gdLst/>
              <a:ahLst/>
              <a:cxnLst>
                <a:cxn ang="0">
                  <a:pos x="8" y="158"/>
                </a:cxn>
                <a:cxn ang="0">
                  <a:pos x="0" y="224"/>
                </a:cxn>
                <a:cxn ang="0">
                  <a:pos x="6" y="297"/>
                </a:cxn>
                <a:cxn ang="0">
                  <a:pos x="24" y="364"/>
                </a:cxn>
                <a:cxn ang="0">
                  <a:pos x="62" y="431"/>
                </a:cxn>
                <a:cxn ang="0">
                  <a:pos x="91" y="495"/>
                </a:cxn>
                <a:cxn ang="0">
                  <a:pos x="110" y="594"/>
                </a:cxn>
                <a:cxn ang="0">
                  <a:pos x="115" y="696"/>
                </a:cxn>
                <a:cxn ang="0">
                  <a:pos x="112" y="763"/>
                </a:cxn>
                <a:cxn ang="0">
                  <a:pos x="142" y="776"/>
                </a:cxn>
                <a:cxn ang="0">
                  <a:pos x="172" y="774"/>
                </a:cxn>
                <a:cxn ang="0">
                  <a:pos x="199" y="763"/>
                </a:cxn>
                <a:cxn ang="0">
                  <a:pos x="222" y="744"/>
                </a:cxn>
                <a:cxn ang="0">
                  <a:pos x="215" y="704"/>
                </a:cxn>
                <a:cxn ang="0">
                  <a:pos x="193" y="618"/>
                </a:cxn>
                <a:cxn ang="0">
                  <a:pos x="201" y="514"/>
                </a:cxn>
                <a:cxn ang="0">
                  <a:pos x="215" y="481"/>
                </a:cxn>
                <a:cxn ang="0">
                  <a:pos x="253" y="457"/>
                </a:cxn>
                <a:cxn ang="0">
                  <a:pos x="290" y="454"/>
                </a:cxn>
                <a:cxn ang="0">
                  <a:pos x="320" y="472"/>
                </a:cxn>
                <a:cxn ang="0">
                  <a:pos x="340" y="522"/>
                </a:cxn>
                <a:cxn ang="0">
                  <a:pos x="340" y="605"/>
                </a:cxn>
                <a:cxn ang="0">
                  <a:pos x="311" y="685"/>
                </a:cxn>
                <a:cxn ang="0">
                  <a:pos x="289" y="723"/>
                </a:cxn>
                <a:cxn ang="0">
                  <a:pos x="295" y="744"/>
                </a:cxn>
                <a:cxn ang="0">
                  <a:pos x="310" y="757"/>
                </a:cxn>
                <a:cxn ang="0">
                  <a:pos x="337" y="766"/>
                </a:cxn>
                <a:cxn ang="0">
                  <a:pos x="359" y="766"/>
                </a:cxn>
                <a:cxn ang="0">
                  <a:pos x="386" y="760"/>
                </a:cxn>
                <a:cxn ang="0">
                  <a:pos x="412" y="734"/>
                </a:cxn>
                <a:cxn ang="0">
                  <a:pos x="430" y="693"/>
                </a:cxn>
                <a:cxn ang="0">
                  <a:pos x="437" y="627"/>
                </a:cxn>
                <a:cxn ang="0">
                  <a:pos x="432" y="487"/>
                </a:cxn>
                <a:cxn ang="0">
                  <a:pos x="429" y="356"/>
                </a:cxn>
                <a:cxn ang="0">
                  <a:pos x="450" y="265"/>
                </a:cxn>
                <a:cxn ang="0">
                  <a:pos x="445" y="144"/>
                </a:cxn>
                <a:cxn ang="0">
                  <a:pos x="402" y="66"/>
                </a:cxn>
                <a:cxn ang="0">
                  <a:pos x="324" y="16"/>
                </a:cxn>
                <a:cxn ang="0">
                  <a:pos x="212" y="13"/>
                </a:cxn>
                <a:cxn ang="0">
                  <a:pos x="107" y="48"/>
                </a:cxn>
                <a:cxn ang="0">
                  <a:pos x="19" y="117"/>
                </a:cxn>
              </a:cxnLst>
              <a:rect l="0" t="0" r="r" b="b"/>
              <a:pathLst>
                <a:path w="460" h="778">
                  <a:moveTo>
                    <a:pt x="19" y="117"/>
                  </a:moveTo>
                  <a:lnTo>
                    <a:pt x="8" y="158"/>
                  </a:lnTo>
                  <a:lnTo>
                    <a:pt x="2" y="190"/>
                  </a:lnTo>
                  <a:lnTo>
                    <a:pt x="0" y="224"/>
                  </a:lnTo>
                  <a:lnTo>
                    <a:pt x="0" y="254"/>
                  </a:lnTo>
                  <a:lnTo>
                    <a:pt x="6" y="297"/>
                  </a:lnTo>
                  <a:lnTo>
                    <a:pt x="16" y="332"/>
                  </a:lnTo>
                  <a:lnTo>
                    <a:pt x="24" y="364"/>
                  </a:lnTo>
                  <a:lnTo>
                    <a:pt x="40" y="401"/>
                  </a:lnTo>
                  <a:lnTo>
                    <a:pt x="62" y="431"/>
                  </a:lnTo>
                  <a:lnTo>
                    <a:pt x="72" y="460"/>
                  </a:lnTo>
                  <a:lnTo>
                    <a:pt x="91" y="495"/>
                  </a:lnTo>
                  <a:lnTo>
                    <a:pt x="99" y="533"/>
                  </a:lnTo>
                  <a:lnTo>
                    <a:pt x="110" y="594"/>
                  </a:lnTo>
                  <a:lnTo>
                    <a:pt x="112" y="656"/>
                  </a:lnTo>
                  <a:lnTo>
                    <a:pt x="115" y="696"/>
                  </a:lnTo>
                  <a:lnTo>
                    <a:pt x="110" y="731"/>
                  </a:lnTo>
                  <a:lnTo>
                    <a:pt x="112" y="763"/>
                  </a:lnTo>
                  <a:lnTo>
                    <a:pt x="126" y="774"/>
                  </a:lnTo>
                  <a:lnTo>
                    <a:pt x="142" y="776"/>
                  </a:lnTo>
                  <a:lnTo>
                    <a:pt x="156" y="777"/>
                  </a:lnTo>
                  <a:lnTo>
                    <a:pt x="172" y="774"/>
                  </a:lnTo>
                  <a:lnTo>
                    <a:pt x="186" y="770"/>
                  </a:lnTo>
                  <a:lnTo>
                    <a:pt x="199" y="763"/>
                  </a:lnTo>
                  <a:lnTo>
                    <a:pt x="215" y="752"/>
                  </a:lnTo>
                  <a:lnTo>
                    <a:pt x="222" y="744"/>
                  </a:lnTo>
                  <a:lnTo>
                    <a:pt x="225" y="734"/>
                  </a:lnTo>
                  <a:lnTo>
                    <a:pt x="215" y="704"/>
                  </a:lnTo>
                  <a:lnTo>
                    <a:pt x="199" y="675"/>
                  </a:lnTo>
                  <a:lnTo>
                    <a:pt x="193" y="618"/>
                  </a:lnTo>
                  <a:lnTo>
                    <a:pt x="196" y="560"/>
                  </a:lnTo>
                  <a:lnTo>
                    <a:pt x="201" y="514"/>
                  </a:lnTo>
                  <a:lnTo>
                    <a:pt x="207" y="497"/>
                  </a:lnTo>
                  <a:lnTo>
                    <a:pt x="215" y="481"/>
                  </a:lnTo>
                  <a:lnTo>
                    <a:pt x="236" y="463"/>
                  </a:lnTo>
                  <a:lnTo>
                    <a:pt x="253" y="457"/>
                  </a:lnTo>
                  <a:lnTo>
                    <a:pt x="272" y="453"/>
                  </a:lnTo>
                  <a:lnTo>
                    <a:pt x="290" y="454"/>
                  </a:lnTo>
                  <a:lnTo>
                    <a:pt x="309" y="461"/>
                  </a:lnTo>
                  <a:lnTo>
                    <a:pt x="320" y="472"/>
                  </a:lnTo>
                  <a:lnTo>
                    <a:pt x="327" y="484"/>
                  </a:lnTo>
                  <a:lnTo>
                    <a:pt x="340" y="522"/>
                  </a:lnTo>
                  <a:lnTo>
                    <a:pt x="348" y="562"/>
                  </a:lnTo>
                  <a:lnTo>
                    <a:pt x="340" y="605"/>
                  </a:lnTo>
                  <a:lnTo>
                    <a:pt x="322" y="648"/>
                  </a:lnTo>
                  <a:lnTo>
                    <a:pt x="311" y="685"/>
                  </a:lnTo>
                  <a:lnTo>
                    <a:pt x="292" y="707"/>
                  </a:lnTo>
                  <a:lnTo>
                    <a:pt x="289" y="723"/>
                  </a:lnTo>
                  <a:lnTo>
                    <a:pt x="290" y="734"/>
                  </a:lnTo>
                  <a:lnTo>
                    <a:pt x="295" y="744"/>
                  </a:lnTo>
                  <a:lnTo>
                    <a:pt x="302" y="751"/>
                  </a:lnTo>
                  <a:lnTo>
                    <a:pt x="310" y="757"/>
                  </a:lnTo>
                  <a:lnTo>
                    <a:pt x="324" y="763"/>
                  </a:lnTo>
                  <a:lnTo>
                    <a:pt x="337" y="766"/>
                  </a:lnTo>
                  <a:lnTo>
                    <a:pt x="349" y="767"/>
                  </a:lnTo>
                  <a:lnTo>
                    <a:pt x="359" y="766"/>
                  </a:lnTo>
                  <a:lnTo>
                    <a:pt x="375" y="763"/>
                  </a:lnTo>
                  <a:lnTo>
                    <a:pt x="386" y="760"/>
                  </a:lnTo>
                  <a:lnTo>
                    <a:pt x="396" y="755"/>
                  </a:lnTo>
                  <a:lnTo>
                    <a:pt x="412" y="734"/>
                  </a:lnTo>
                  <a:lnTo>
                    <a:pt x="425" y="708"/>
                  </a:lnTo>
                  <a:lnTo>
                    <a:pt x="430" y="693"/>
                  </a:lnTo>
                  <a:lnTo>
                    <a:pt x="434" y="677"/>
                  </a:lnTo>
                  <a:lnTo>
                    <a:pt x="437" y="627"/>
                  </a:lnTo>
                  <a:lnTo>
                    <a:pt x="434" y="570"/>
                  </a:lnTo>
                  <a:lnTo>
                    <a:pt x="432" y="487"/>
                  </a:lnTo>
                  <a:lnTo>
                    <a:pt x="429" y="425"/>
                  </a:lnTo>
                  <a:lnTo>
                    <a:pt x="429" y="356"/>
                  </a:lnTo>
                  <a:lnTo>
                    <a:pt x="434" y="315"/>
                  </a:lnTo>
                  <a:lnTo>
                    <a:pt x="450" y="265"/>
                  </a:lnTo>
                  <a:lnTo>
                    <a:pt x="459" y="222"/>
                  </a:lnTo>
                  <a:lnTo>
                    <a:pt x="445" y="144"/>
                  </a:lnTo>
                  <a:lnTo>
                    <a:pt x="429" y="99"/>
                  </a:lnTo>
                  <a:lnTo>
                    <a:pt x="402" y="66"/>
                  </a:lnTo>
                  <a:lnTo>
                    <a:pt x="367" y="37"/>
                  </a:lnTo>
                  <a:lnTo>
                    <a:pt x="324" y="16"/>
                  </a:lnTo>
                  <a:lnTo>
                    <a:pt x="255" y="0"/>
                  </a:lnTo>
                  <a:lnTo>
                    <a:pt x="212" y="13"/>
                  </a:lnTo>
                  <a:lnTo>
                    <a:pt x="155" y="24"/>
                  </a:lnTo>
                  <a:lnTo>
                    <a:pt x="107" y="48"/>
                  </a:lnTo>
                  <a:lnTo>
                    <a:pt x="56" y="80"/>
                  </a:lnTo>
                  <a:lnTo>
                    <a:pt x="19" y="117"/>
                  </a:lnTo>
                </a:path>
              </a:pathLst>
            </a:custGeom>
            <a:solidFill>
              <a:srgbClr val="3B3B3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04" name="Freeform 16"/>
            <p:cNvSpPr>
              <a:spLocks/>
            </p:cNvSpPr>
            <p:nvPr/>
          </p:nvSpPr>
          <p:spPr bwMode="auto">
            <a:xfrm>
              <a:off x="4648" y="3151"/>
              <a:ext cx="353" cy="39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37" y="65"/>
                </a:cxn>
                <a:cxn ang="0">
                  <a:pos x="79" y="75"/>
                </a:cxn>
                <a:cxn ang="0">
                  <a:pos x="129" y="75"/>
                </a:cxn>
                <a:cxn ang="0">
                  <a:pos x="167" y="91"/>
                </a:cxn>
                <a:cxn ang="0">
                  <a:pos x="185" y="136"/>
                </a:cxn>
                <a:cxn ang="0">
                  <a:pos x="207" y="171"/>
                </a:cxn>
                <a:cxn ang="0">
                  <a:pos x="236" y="210"/>
                </a:cxn>
                <a:cxn ang="0">
                  <a:pos x="251" y="257"/>
                </a:cxn>
                <a:cxn ang="0">
                  <a:pos x="264" y="306"/>
                </a:cxn>
                <a:cxn ang="0">
                  <a:pos x="265" y="337"/>
                </a:cxn>
                <a:cxn ang="0">
                  <a:pos x="256" y="361"/>
                </a:cxn>
                <a:cxn ang="0">
                  <a:pos x="238" y="369"/>
                </a:cxn>
                <a:cxn ang="0">
                  <a:pos x="219" y="360"/>
                </a:cxn>
                <a:cxn ang="0">
                  <a:pos x="209" y="348"/>
                </a:cxn>
                <a:cxn ang="0">
                  <a:pos x="209" y="328"/>
                </a:cxn>
                <a:cxn ang="0">
                  <a:pos x="192" y="302"/>
                </a:cxn>
                <a:cxn ang="0">
                  <a:pos x="181" y="318"/>
                </a:cxn>
                <a:cxn ang="0">
                  <a:pos x="174" y="337"/>
                </a:cxn>
                <a:cxn ang="0">
                  <a:pos x="174" y="365"/>
                </a:cxn>
                <a:cxn ang="0">
                  <a:pos x="181" y="381"/>
                </a:cxn>
                <a:cxn ang="0">
                  <a:pos x="195" y="392"/>
                </a:cxn>
                <a:cxn ang="0">
                  <a:pos x="214" y="375"/>
                </a:cxn>
                <a:cxn ang="0">
                  <a:pos x="257" y="372"/>
                </a:cxn>
                <a:cxn ang="0">
                  <a:pos x="296" y="374"/>
                </a:cxn>
                <a:cxn ang="0">
                  <a:pos x="312" y="392"/>
                </a:cxn>
                <a:cxn ang="0">
                  <a:pos x="336" y="366"/>
                </a:cxn>
                <a:cxn ang="0">
                  <a:pos x="347" y="332"/>
                </a:cxn>
                <a:cxn ang="0">
                  <a:pos x="349" y="259"/>
                </a:cxn>
                <a:cxn ang="0">
                  <a:pos x="336" y="195"/>
                </a:cxn>
                <a:cxn ang="0">
                  <a:pos x="330" y="164"/>
                </a:cxn>
                <a:cxn ang="0">
                  <a:pos x="322" y="120"/>
                </a:cxn>
                <a:cxn ang="0">
                  <a:pos x="318" y="69"/>
                </a:cxn>
                <a:cxn ang="0">
                  <a:pos x="328" y="30"/>
                </a:cxn>
                <a:cxn ang="0">
                  <a:pos x="336" y="4"/>
                </a:cxn>
              </a:cxnLst>
              <a:rect l="0" t="0" r="r" b="b"/>
              <a:pathLst>
                <a:path w="353" h="393">
                  <a:moveTo>
                    <a:pt x="13" y="0"/>
                  </a:moveTo>
                  <a:lnTo>
                    <a:pt x="0" y="42"/>
                  </a:lnTo>
                  <a:lnTo>
                    <a:pt x="13" y="57"/>
                  </a:lnTo>
                  <a:lnTo>
                    <a:pt x="37" y="65"/>
                  </a:lnTo>
                  <a:lnTo>
                    <a:pt x="57" y="71"/>
                  </a:lnTo>
                  <a:lnTo>
                    <a:pt x="79" y="75"/>
                  </a:lnTo>
                  <a:lnTo>
                    <a:pt x="104" y="76"/>
                  </a:lnTo>
                  <a:lnTo>
                    <a:pt x="129" y="75"/>
                  </a:lnTo>
                  <a:lnTo>
                    <a:pt x="159" y="71"/>
                  </a:lnTo>
                  <a:lnTo>
                    <a:pt x="167" y="91"/>
                  </a:lnTo>
                  <a:lnTo>
                    <a:pt x="176" y="115"/>
                  </a:lnTo>
                  <a:lnTo>
                    <a:pt x="185" y="136"/>
                  </a:lnTo>
                  <a:lnTo>
                    <a:pt x="195" y="155"/>
                  </a:lnTo>
                  <a:lnTo>
                    <a:pt x="207" y="171"/>
                  </a:lnTo>
                  <a:lnTo>
                    <a:pt x="227" y="195"/>
                  </a:lnTo>
                  <a:lnTo>
                    <a:pt x="236" y="210"/>
                  </a:lnTo>
                  <a:lnTo>
                    <a:pt x="243" y="231"/>
                  </a:lnTo>
                  <a:lnTo>
                    <a:pt x="251" y="257"/>
                  </a:lnTo>
                  <a:lnTo>
                    <a:pt x="259" y="281"/>
                  </a:lnTo>
                  <a:lnTo>
                    <a:pt x="264" y="306"/>
                  </a:lnTo>
                  <a:lnTo>
                    <a:pt x="265" y="321"/>
                  </a:lnTo>
                  <a:lnTo>
                    <a:pt x="265" y="337"/>
                  </a:lnTo>
                  <a:lnTo>
                    <a:pt x="263" y="350"/>
                  </a:lnTo>
                  <a:lnTo>
                    <a:pt x="256" y="361"/>
                  </a:lnTo>
                  <a:lnTo>
                    <a:pt x="248" y="368"/>
                  </a:lnTo>
                  <a:lnTo>
                    <a:pt x="238" y="369"/>
                  </a:lnTo>
                  <a:lnTo>
                    <a:pt x="227" y="365"/>
                  </a:lnTo>
                  <a:lnTo>
                    <a:pt x="219" y="360"/>
                  </a:lnTo>
                  <a:lnTo>
                    <a:pt x="214" y="355"/>
                  </a:lnTo>
                  <a:lnTo>
                    <a:pt x="209" y="348"/>
                  </a:lnTo>
                  <a:lnTo>
                    <a:pt x="208" y="338"/>
                  </a:lnTo>
                  <a:lnTo>
                    <a:pt x="209" y="328"/>
                  </a:lnTo>
                  <a:lnTo>
                    <a:pt x="212" y="320"/>
                  </a:lnTo>
                  <a:lnTo>
                    <a:pt x="192" y="302"/>
                  </a:lnTo>
                  <a:lnTo>
                    <a:pt x="185" y="310"/>
                  </a:lnTo>
                  <a:lnTo>
                    <a:pt x="181" y="318"/>
                  </a:lnTo>
                  <a:lnTo>
                    <a:pt x="177" y="326"/>
                  </a:lnTo>
                  <a:lnTo>
                    <a:pt x="174" y="337"/>
                  </a:lnTo>
                  <a:lnTo>
                    <a:pt x="172" y="350"/>
                  </a:lnTo>
                  <a:lnTo>
                    <a:pt x="174" y="365"/>
                  </a:lnTo>
                  <a:lnTo>
                    <a:pt x="176" y="372"/>
                  </a:lnTo>
                  <a:lnTo>
                    <a:pt x="181" y="381"/>
                  </a:lnTo>
                  <a:lnTo>
                    <a:pt x="189" y="388"/>
                  </a:lnTo>
                  <a:lnTo>
                    <a:pt x="195" y="392"/>
                  </a:lnTo>
                  <a:lnTo>
                    <a:pt x="201" y="384"/>
                  </a:lnTo>
                  <a:lnTo>
                    <a:pt x="214" y="375"/>
                  </a:lnTo>
                  <a:lnTo>
                    <a:pt x="232" y="372"/>
                  </a:lnTo>
                  <a:lnTo>
                    <a:pt x="257" y="372"/>
                  </a:lnTo>
                  <a:lnTo>
                    <a:pt x="276" y="371"/>
                  </a:lnTo>
                  <a:lnTo>
                    <a:pt x="296" y="374"/>
                  </a:lnTo>
                  <a:lnTo>
                    <a:pt x="305" y="381"/>
                  </a:lnTo>
                  <a:lnTo>
                    <a:pt x="312" y="392"/>
                  </a:lnTo>
                  <a:lnTo>
                    <a:pt x="329" y="378"/>
                  </a:lnTo>
                  <a:lnTo>
                    <a:pt x="336" y="366"/>
                  </a:lnTo>
                  <a:lnTo>
                    <a:pt x="344" y="349"/>
                  </a:lnTo>
                  <a:lnTo>
                    <a:pt x="347" y="332"/>
                  </a:lnTo>
                  <a:lnTo>
                    <a:pt x="352" y="297"/>
                  </a:lnTo>
                  <a:lnTo>
                    <a:pt x="349" y="259"/>
                  </a:lnTo>
                  <a:lnTo>
                    <a:pt x="344" y="226"/>
                  </a:lnTo>
                  <a:lnTo>
                    <a:pt x="336" y="195"/>
                  </a:lnTo>
                  <a:lnTo>
                    <a:pt x="333" y="179"/>
                  </a:lnTo>
                  <a:lnTo>
                    <a:pt x="330" y="164"/>
                  </a:lnTo>
                  <a:lnTo>
                    <a:pt x="326" y="146"/>
                  </a:lnTo>
                  <a:lnTo>
                    <a:pt x="322" y="120"/>
                  </a:lnTo>
                  <a:lnTo>
                    <a:pt x="320" y="95"/>
                  </a:lnTo>
                  <a:lnTo>
                    <a:pt x="318" y="69"/>
                  </a:lnTo>
                  <a:lnTo>
                    <a:pt x="320" y="48"/>
                  </a:lnTo>
                  <a:lnTo>
                    <a:pt x="328" y="30"/>
                  </a:lnTo>
                  <a:lnTo>
                    <a:pt x="338" y="20"/>
                  </a:lnTo>
                  <a:lnTo>
                    <a:pt x="336" y="4"/>
                  </a:lnTo>
                  <a:lnTo>
                    <a:pt x="13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05" name="Freeform 17"/>
            <p:cNvSpPr>
              <a:spLocks/>
            </p:cNvSpPr>
            <p:nvPr/>
          </p:nvSpPr>
          <p:spPr bwMode="auto">
            <a:xfrm>
              <a:off x="4413" y="2783"/>
              <a:ext cx="895" cy="768"/>
            </a:xfrm>
            <a:custGeom>
              <a:avLst/>
              <a:gdLst/>
              <a:ahLst/>
              <a:cxnLst>
                <a:cxn ang="0">
                  <a:pos x="307" y="15"/>
                </a:cxn>
                <a:cxn ang="0">
                  <a:pos x="243" y="23"/>
                </a:cxn>
                <a:cxn ang="0">
                  <a:pos x="175" y="42"/>
                </a:cxn>
                <a:cxn ang="0">
                  <a:pos x="88" y="77"/>
                </a:cxn>
                <a:cxn ang="0">
                  <a:pos x="34" y="129"/>
                </a:cxn>
                <a:cxn ang="0">
                  <a:pos x="5" y="188"/>
                </a:cxn>
                <a:cxn ang="0">
                  <a:pos x="2" y="259"/>
                </a:cxn>
                <a:cxn ang="0">
                  <a:pos x="26" y="314"/>
                </a:cxn>
                <a:cxn ang="0">
                  <a:pos x="93" y="333"/>
                </a:cxn>
                <a:cxn ang="0">
                  <a:pos x="229" y="400"/>
                </a:cxn>
                <a:cxn ang="0">
                  <a:pos x="300" y="425"/>
                </a:cxn>
                <a:cxn ang="0">
                  <a:pos x="372" y="429"/>
                </a:cxn>
                <a:cxn ang="0">
                  <a:pos x="419" y="469"/>
                </a:cxn>
                <a:cxn ang="0">
                  <a:pos x="450" y="526"/>
                </a:cxn>
                <a:cxn ang="0">
                  <a:pos x="486" y="586"/>
                </a:cxn>
                <a:cxn ang="0">
                  <a:pos x="507" y="661"/>
                </a:cxn>
                <a:cxn ang="0">
                  <a:pos x="506" y="705"/>
                </a:cxn>
                <a:cxn ang="0">
                  <a:pos x="481" y="724"/>
                </a:cxn>
                <a:cxn ang="0">
                  <a:pos x="457" y="710"/>
                </a:cxn>
                <a:cxn ang="0">
                  <a:pos x="452" y="683"/>
                </a:cxn>
                <a:cxn ang="0">
                  <a:pos x="428" y="665"/>
                </a:cxn>
                <a:cxn ang="0">
                  <a:pos x="417" y="692"/>
                </a:cxn>
                <a:cxn ang="0">
                  <a:pos x="419" y="727"/>
                </a:cxn>
                <a:cxn ang="0">
                  <a:pos x="441" y="750"/>
                </a:cxn>
                <a:cxn ang="0">
                  <a:pos x="491" y="767"/>
                </a:cxn>
                <a:cxn ang="0">
                  <a:pos x="539" y="758"/>
                </a:cxn>
                <a:cxn ang="0">
                  <a:pos x="572" y="733"/>
                </a:cxn>
                <a:cxn ang="0">
                  <a:pos x="590" y="686"/>
                </a:cxn>
                <a:cxn ang="0">
                  <a:pos x="587" y="580"/>
                </a:cxn>
                <a:cxn ang="0">
                  <a:pos x="573" y="519"/>
                </a:cxn>
                <a:cxn ang="0">
                  <a:pos x="563" y="449"/>
                </a:cxn>
                <a:cxn ang="0">
                  <a:pos x="568" y="393"/>
                </a:cxn>
                <a:cxn ang="0">
                  <a:pos x="620" y="394"/>
                </a:cxn>
                <a:cxn ang="0">
                  <a:pos x="694" y="402"/>
                </a:cxn>
                <a:cxn ang="0">
                  <a:pos x="740" y="360"/>
                </a:cxn>
                <a:cxn ang="0">
                  <a:pos x="781" y="323"/>
                </a:cxn>
                <a:cxn ang="0">
                  <a:pos x="826" y="286"/>
                </a:cxn>
                <a:cxn ang="0">
                  <a:pos x="863" y="257"/>
                </a:cxn>
                <a:cxn ang="0">
                  <a:pos x="886" y="230"/>
                </a:cxn>
                <a:cxn ang="0">
                  <a:pos x="894" y="191"/>
                </a:cxn>
                <a:cxn ang="0">
                  <a:pos x="884" y="145"/>
                </a:cxn>
                <a:cxn ang="0">
                  <a:pos x="860" y="107"/>
                </a:cxn>
                <a:cxn ang="0">
                  <a:pos x="822" y="63"/>
                </a:cxn>
                <a:cxn ang="0">
                  <a:pos x="767" y="27"/>
                </a:cxn>
                <a:cxn ang="0">
                  <a:pos x="709" y="7"/>
                </a:cxn>
                <a:cxn ang="0">
                  <a:pos x="628" y="1"/>
                </a:cxn>
                <a:cxn ang="0">
                  <a:pos x="573" y="5"/>
                </a:cxn>
                <a:cxn ang="0">
                  <a:pos x="543" y="17"/>
                </a:cxn>
                <a:cxn ang="0">
                  <a:pos x="493" y="9"/>
                </a:cxn>
                <a:cxn ang="0">
                  <a:pos x="437" y="8"/>
                </a:cxn>
                <a:cxn ang="0">
                  <a:pos x="377" y="24"/>
                </a:cxn>
              </a:cxnLst>
              <a:rect l="0" t="0" r="r" b="b"/>
              <a:pathLst>
                <a:path w="895" h="768">
                  <a:moveTo>
                    <a:pt x="354" y="32"/>
                  </a:moveTo>
                  <a:lnTo>
                    <a:pt x="323" y="18"/>
                  </a:lnTo>
                  <a:lnTo>
                    <a:pt x="307" y="15"/>
                  </a:lnTo>
                  <a:lnTo>
                    <a:pt x="290" y="16"/>
                  </a:lnTo>
                  <a:lnTo>
                    <a:pt x="263" y="19"/>
                  </a:lnTo>
                  <a:lnTo>
                    <a:pt x="243" y="23"/>
                  </a:lnTo>
                  <a:lnTo>
                    <a:pt x="211" y="30"/>
                  </a:lnTo>
                  <a:lnTo>
                    <a:pt x="191" y="36"/>
                  </a:lnTo>
                  <a:lnTo>
                    <a:pt x="175" y="42"/>
                  </a:lnTo>
                  <a:lnTo>
                    <a:pt x="148" y="51"/>
                  </a:lnTo>
                  <a:lnTo>
                    <a:pt x="111" y="65"/>
                  </a:lnTo>
                  <a:lnTo>
                    <a:pt x="88" y="77"/>
                  </a:lnTo>
                  <a:lnTo>
                    <a:pt x="72" y="89"/>
                  </a:lnTo>
                  <a:lnTo>
                    <a:pt x="52" y="109"/>
                  </a:lnTo>
                  <a:lnTo>
                    <a:pt x="34" y="129"/>
                  </a:lnTo>
                  <a:lnTo>
                    <a:pt x="18" y="153"/>
                  </a:lnTo>
                  <a:lnTo>
                    <a:pt x="12" y="169"/>
                  </a:lnTo>
                  <a:lnTo>
                    <a:pt x="5" y="188"/>
                  </a:lnTo>
                  <a:lnTo>
                    <a:pt x="0" y="213"/>
                  </a:lnTo>
                  <a:lnTo>
                    <a:pt x="0" y="236"/>
                  </a:lnTo>
                  <a:lnTo>
                    <a:pt x="2" y="259"/>
                  </a:lnTo>
                  <a:lnTo>
                    <a:pt x="8" y="278"/>
                  </a:lnTo>
                  <a:lnTo>
                    <a:pt x="16" y="297"/>
                  </a:lnTo>
                  <a:lnTo>
                    <a:pt x="26" y="314"/>
                  </a:lnTo>
                  <a:lnTo>
                    <a:pt x="48" y="318"/>
                  </a:lnTo>
                  <a:lnTo>
                    <a:pt x="73" y="325"/>
                  </a:lnTo>
                  <a:lnTo>
                    <a:pt x="93" y="333"/>
                  </a:lnTo>
                  <a:lnTo>
                    <a:pt x="127" y="346"/>
                  </a:lnTo>
                  <a:lnTo>
                    <a:pt x="177" y="373"/>
                  </a:lnTo>
                  <a:lnTo>
                    <a:pt x="229" y="400"/>
                  </a:lnTo>
                  <a:lnTo>
                    <a:pt x="256" y="412"/>
                  </a:lnTo>
                  <a:lnTo>
                    <a:pt x="280" y="420"/>
                  </a:lnTo>
                  <a:lnTo>
                    <a:pt x="300" y="425"/>
                  </a:lnTo>
                  <a:lnTo>
                    <a:pt x="322" y="429"/>
                  </a:lnTo>
                  <a:lnTo>
                    <a:pt x="346" y="431"/>
                  </a:lnTo>
                  <a:lnTo>
                    <a:pt x="372" y="429"/>
                  </a:lnTo>
                  <a:lnTo>
                    <a:pt x="402" y="425"/>
                  </a:lnTo>
                  <a:lnTo>
                    <a:pt x="410" y="445"/>
                  </a:lnTo>
                  <a:lnTo>
                    <a:pt x="419" y="469"/>
                  </a:lnTo>
                  <a:lnTo>
                    <a:pt x="428" y="491"/>
                  </a:lnTo>
                  <a:lnTo>
                    <a:pt x="438" y="509"/>
                  </a:lnTo>
                  <a:lnTo>
                    <a:pt x="450" y="526"/>
                  </a:lnTo>
                  <a:lnTo>
                    <a:pt x="470" y="550"/>
                  </a:lnTo>
                  <a:lnTo>
                    <a:pt x="479" y="564"/>
                  </a:lnTo>
                  <a:lnTo>
                    <a:pt x="486" y="586"/>
                  </a:lnTo>
                  <a:lnTo>
                    <a:pt x="494" y="611"/>
                  </a:lnTo>
                  <a:lnTo>
                    <a:pt x="502" y="635"/>
                  </a:lnTo>
                  <a:lnTo>
                    <a:pt x="507" y="661"/>
                  </a:lnTo>
                  <a:lnTo>
                    <a:pt x="508" y="675"/>
                  </a:lnTo>
                  <a:lnTo>
                    <a:pt x="508" y="692"/>
                  </a:lnTo>
                  <a:lnTo>
                    <a:pt x="506" y="705"/>
                  </a:lnTo>
                  <a:lnTo>
                    <a:pt x="499" y="716"/>
                  </a:lnTo>
                  <a:lnTo>
                    <a:pt x="491" y="722"/>
                  </a:lnTo>
                  <a:lnTo>
                    <a:pt x="481" y="724"/>
                  </a:lnTo>
                  <a:lnTo>
                    <a:pt x="470" y="720"/>
                  </a:lnTo>
                  <a:lnTo>
                    <a:pt x="462" y="715"/>
                  </a:lnTo>
                  <a:lnTo>
                    <a:pt x="457" y="710"/>
                  </a:lnTo>
                  <a:lnTo>
                    <a:pt x="452" y="702"/>
                  </a:lnTo>
                  <a:lnTo>
                    <a:pt x="451" y="693"/>
                  </a:lnTo>
                  <a:lnTo>
                    <a:pt x="452" y="683"/>
                  </a:lnTo>
                  <a:lnTo>
                    <a:pt x="455" y="674"/>
                  </a:lnTo>
                  <a:lnTo>
                    <a:pt x="434" y="657"/>
                  </a:lnTo>
                  <a:lnTo>
                    <a:pt x="428" y="665"/>
                  </a:lnTo>
                  <a:lnTo>
                    <a:pt x="424" y="673"/>
                  </a:lnTo>
                  <a:lnTo>
                    <a:pt x="420" y="680"/>
                  </a:lnTo>
                  <a:lnTo>
                    <a:pt x="417" y="692"/>
                  </a:lnTo>
                  <a:lnTo>
                    <a:pt x="415" y="705"/>
                  </a:lnTo>
                  <a:lnTo>
                    <a:pt x="417" y="720"/>
                  </a:lnTo>
                  <a:lnTo>
                    <a:pt x="419" y="727"/>
                  </a:lnTo>
                  <a:lnTo>
                    <a:pt x="424" y="735"/>
                  </a:lnTo>
                  <a:lnTo>
                    <a:pt x="432" y="743"/>
                  </a:lnTo>
                  <a:lnTo>
                    <a:pt x="441" y="750"/>
                  </a:lnTo>
                  <a:lnTo>
                    <a:pt x="456" y="759"/>
                  </a:lnTo>
                  <a:lnTo>
                    <a:pt x="471" y="765"/>
                  </a:lnTo>
                  <a:lnTo>
                    <a:pt x="491" y="767"/>
                  </a:lnTo>
                  <a:lnTo>
                    <a:pt x="505" y="766"/>
                  </a:lnTo>
                  <a:lnTo>
                    <a:pt x="523" y="763"/>
                  </a:lnTo>
                  <a:lnTo>
                    <a:pt x="539" y="758"/>
                  </a:lnTo>
                  <a:lnTo>
                    <a:pt x="552" y="753"/>
                  </a:lnTo>
                  <a:lnTo>
                    <a:pt x="563" y="744"/>
                  </a:lnTo>
                  <a:lnTo>
                    <a:pt x="572" y="733"/>
                  </a:lnTo>
                  <a:lnTo>
                    <a:pt x="579" y="721"/>
                  </a:lnTo>
                  <a:lnTo>
                    <a:pt x="587" y="703"/>
                  </a:lnTo>
                  <a:lnTo>
                    <a:pt x="590" y="686"/>
                  </a:lnTo>
                  <a:lnTo>
                    <a:pt x="595" y="651"/>
                  </a:lnTo>
                  <a:lnTo>
                    <a:pt x="592" y="614"/>
                  </a:lnTo>
                  <a:lnTo>
                    <a:pt x="587" y="580"/>
                  </a:lnTo>
                  <a:lnTo>
                    <a:pt x="579" y="550"/>
                  </a:lnTo>
                  <a:lnTo>
                    <a:pt x="576" y="534"/>
                  </a:lnTo>
                  <a:lnTo>
                    <a:pt x="573" y="519"/>
                  </a:lnTo>
                  <a:lnTo>
                    <a:pt x="569" y="500"/>
                  </a:lnTo>
                  <a:lnTo>
                    <a:pt x="565" y="475"/>
                  </a:lnTo>
                  <a:lnTo>
                    <a:pt x="563" y="449"/>
                  </a:lnTo>
                  <a:lnTo>
                    <a:pt x="561" y="424"/>
                  </a:lnTo>
                  <a:lnTo>
                    <a:pt x="563" y="402"/>
                  </a:lnTo>
                  <a:lnTo>
                    <a:pt x="568" y="393"/>
                  </a:lnTo>
                  <a:lnTo>
                    <a:pt x="581" y="374"/>
                  </a:lnTo>
                  <a:lnTo>
                    <a:pt x="579" y="358"/>
                  </a:lnTo>
                  <a:lnTo>
                    <a:pt x="620" y="394"/>
                  </a:lnTo>
                  <a:lnTo>
                    <a:pt x="665" y="425"/>
                  </a:lnTo>
                  <a:lnTo>
                    <a:pt x="684" y="411"/>
                  </a:lnTo>
                  <a:lnTo>
                    <a:pt x="694" y="402"/>
                  </a:lnTo>
                  <a:lnTo>
                    <a:pt x="709" y="389"/>
                  </a:lnTo>
                  <a:lnTo>
                    <a:pt x="724" y="374"/>
                  </a:lnTo>
                  <a:lnTo>
                    <a:pt x="740" y="360"/>
                  </a:lnTo>
                  <a:lnTo>
                    <a:pt x="752" y="350"/>
                  </a:lnTo>
                  <a:lnTo>
                    <a:pt x="766" y="336"/>
                  </a:lnTo>
                  <a:lnTo>
                    <a:pt x="781" y="323"/>
                  </a:lnTo>
                  <a:lnTo>
                    <a:pt x="798" y="310"/>
                  </a:lnTo>
                  <a:lnTo>
                    <a:pt x="812" y="298"/>
                  </a:lnTo>
                  <a:lnTo>
                    <a:pt x="826" y="286"/>
                  </a:lnTo>
                  <a:lnTo>
                    <a:pt x="838" y="276"/>
                  </a:lnTo>
                  <a:lnTo>
                    <a:pt x="853" y="265"/>
                  </a:lnTo>
                  <a:lnTo>
                    <a:pt x="863" y="257"/>
                  </a:lnTo>
                  <a:lnTo>
                    <a:pt x="870" y="250"/>
                  </a:lnTo>
                  <a:lnTo>
                    <a:pt x="878" y="242"/>
                  </a:lnTo>
                  <a:lnTo>
                    <a:pt x="886" y="230"/>
                  </a:lnTo>
                  <a:lnTo>
                    <a:pt x="890" y="217"/>
                  </a:lnTo>
                  <a:lnTo>
                    <a:pt x="892" y="206"/>
                  </a:lnTo>
                  <a:lnTo>
                    <a:pt x="894" y="191"/>
                  </a:lnTo>
                  <a:lnTo>
                    <a:pt x="892" y="172"/>
                  </a:lnTo>
                  <a:lnTo>
                    <a:pt x="887" y="156"/>
                  </a:lnTo>
                  <a:lnTo>
                    <a:pt x="884" y="145"/>
                  </a:lnTo>
                  <a:lnTo>
                    <a:pt x="878" y="136"/>
                  </a:lnTo>
                  <a:lnTo>
                    <a:pt x="869" y="118"/>
                  </a:lnTo>
                  <a:lnTo>
                    <a:pt x="860" y="107"/>
                  </a:lnTo>
                  <a:lnTo>
                    <a:pt x="845" y="89"/>
                  </a:lnTo>
                  <a:lnTo>
                    <a:pt x="835" y="77"/>
                  </a:lnTo>
                  <a:lnTo>
                    <a:pt x="822" y="63"/>
                  </a:lnTo>
                  <a:lnTo>
                    <a:pt x="808" y="52"/>
                  </a:lnTo>
                  <a:lnTo>
                    <a:pt x="789" y="38"/>
                  </a:lnTo>
                  <a:lnTo>
                    <a:pt x="767" y="27"/>
                  </a:lnTo>
                  <a:lnTo>
                    <a:pt x="749" y="20"/>
                  </a:lnTo>
                  <a:lnTo>
                    <a:pt x="727" y="12"/>
                  </a:lnTo>
                  <a:lnTo>
                    <a:pt x="709" y="7"/>
                  </a:lnTo>
                  <a:lnTo>
                    <a:pt x="684" y="2"/>
                  </a:lnTo>
                  <a:lnTo>
                    <a:pt x="653" y="0"/>
                  </a:lnTo>
                  <a:lnTo>
                    <a:pt x="628" y="1"/>
                  </a:lnTo>
                  <a:lnTo>
                    <a:pt x="605" y="1"/>
                  </a:lnTo>
                  <a:lnTo>
                    <a:pt x="590" y="3"/>
                  </a:lnTo>
                  <a:lnTo>
                    <a:pt x="573" y="5"/>
                  </a:lnTo>
                  <a:lnTo>
                    <a:pt x="557" y="9"/>
                  </a:lnTo>
                  <a:lnTo>
                    <a:pt x="548" y="13"/>
                  </a:lnTo>
                  <a:lnTo>
                    <a:pt x="543" y="17"/>
                  </a:lnTo>
                  <a:lnTo>
                    <a:pt x="531" y="14"/>
                  </a:lnTo>
                  <a:lnTo>
                    <a:pt x="511" y="11"/>
                  </a:lnTo>
                  <a:lnTo>
                    <a:pt x="493" y="9"/>
                  </a:lnTo>
                  <a:lnTo>
                    <a:pt x="473" y="7"/>
                  </a:lnTo>
                  <a:lnTo>
                    <a:pt x="454" y="7"/>
                  </a:lnTo>
                  <a:lnTo>
                    <a:pt x="437" y="8"/>
                  </a:lnTo>
                  <a:lnTo>
                    <a:pt x="418" y="11"/>
                  </a:lnTo>
                  <a:lnTo>
                    <a:pt x="400" y="16"/>
                  </a:lnTo>
                  <a:lnTo>
                    <a:pt x="377" y="24"/>
                  </a:lnTo>
                  <a:lnTo>
                    <a:pt x="354" y="32"/>
                  </a:lnTo>
                </a:path>
              </a:pathLst>
            </a:custGeom>
            <a:solidFill>
              <a:srgbClr val="3B3B3B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06" name="Freeform 18"/>
            <p:cNvSpPr>
              <a:spLocks/>
            </p:cNvSpPr>
            <p:nvPr/>
          </p:nvSpPr>
          <p:spPr bwMode="auto">
            <a:xfrm>
              <a:off x="4834" y="3229"/>
              <a:ext cx="129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24" y="10"/>
                </a:cxn>
                <a:cxn ang="0">
                  <a:pos x="33" y="13"/>
                </a:cxn>
                <a:cxn ang="0">
                  <a:pos x="47" y="16"/>
                </a:cxn>
                <a:cxn ang="0">
                  <a:pos x="62" y="18"/>
                </a:cxn>
                <a:cxn ang="0">
                  <a:pos x="75" y="19"/>
                </a:cxn>
                <a:cxn ang="0">
                  <a:pos x="90" y="19"/>
                </a:cxn>
                <a:cxn ang="0">
                  <a:pos x="105" y="16"/>
                </a:cxn>
                <a:cxn ang="0">
                  <a:pos x="115" y="11"/>
                </a:cxn>
                <a:cxn ang="0">
                  <a:pos x="125" y="5"/>
                </a:cxn>
                <a:cxn ang="0">
                  <a:pos x="128" y="2"/>
                </a:cxn>
              </a:cxnLst>
              <a:rect l="0" t="0" r="r" b="b"/>
              <a:pathLst>
                <a:path w="129" h="20">
                  <a:moveTo>
                    <a:pt x="0" y="0"/>
                  </a:moveTo>
                  <a:lnTo>
                    <a:pt x="12" y="5"/>
                  </a:lnTo>
                  <a:lnTo>
                    <a:pt x="24" y="10"/>
                  </a:lnTo>
                  <a:lnTo>
                    <a:pt x="33" y="13"/>
                  </a:lnTo>
                  <a:lnTo>
                    <a:pt x="47" y="16"/>
                  </a:lnTo>
                  <a:lnTo>
                    <a:pt x="62" y="18"/>
                  </a:lnTo>
                  <a:lnTo>
                    <a:pt x="75" y="19"/>
                  </a:lnTo>
                  <a:lnTo>
                    <a:pt x="90" y="19"/>
                  </a:lnTo>
                  <a:lnTo>
                    <a:pt x="105" y="16"/>
                  </a:lnTo>
                  <a:lnTo>
                    <a:pt x="115" y="11"/>
                  </a:lnTo>
                  <a:lnTo>
                    <a:pt x="125" y="5"/>
                  </a:lnTo>
                  <a:lnTo>
                    <a:pt x="128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07" name="Freeform 19"/>
            <p:cNvSpPr>
              <a:spLocks/>
            </p:cNvSpPr>
            <p:nvPr/>
          </p:nvSpPr>
          <p:spPr bwMode="auto">
            <a:xfrm>
              <a:off x="4835" y="3216"/>
              <a:ext cx="130" cy="1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3" y="9"/>
                </a:cxn>
                <a:cxn ang="0">
                  <a:pos x="29" y="11"/>
                </a:cxn>
                <a:cxn ang="0">
                  <a:pos x="41" y="13"/>
                </a:cxn>
                <a:cxn ang="0">
                  <a:pos x="54" y="14"/>
                </a:cxn>
                <a:cxn ang="0">
                  <a:pos x="72" y="16"/>
                </a:cxn>
                <a:cxn ang="0">
                  <a:pos x="86" y="14"/>
                </a:cxn>
                <a:cxn ang="0">
                  <a:pos x="100" y="12"/>
                </a:cxn>
                <a:cxn ang="0">
                  <a:pos x="113" y="9"/>
                </a:cxn>
                <a:cxn ang="0">
                  <a:pos x="124" y="4"/>
                </a:cxn>
                <a:cxn ang="0">
                  <a:pos x="129" y="0"/>
                </a:cxn>
              </a:cxnLst>
              <a:rect l="0" t="0" r="r" b="b"/>
              <a:pathLst>
                <a:path w="130" h="17">
                  <a:moveTo>
                    <a:pt x="0" y="4"/>
                  </a:moveTo>
                  <a:lnTo>
                    <a:pt x="13" y="9"/>
                  </a:lnTo>
                  <a:lnTo>
                    <a:pt x="29" y="11"/>
                  </a:lnTo>
                  <a:lnTo>
                    <a:pt x="41" y="13"/>
                  </a:lnTo>
                  <a:lnTo>
                    <a:pt x="54" y="14"/>
                  </a:lnTo>
                  <a:lnTo>
                    <a:pt x="72" y="16"/>
                  </a:lnTo>
                  <a:lnTo>
                    <a:pt x="86" y="14"/>
                  </a:lnTo>
                  <a:lnTo>
                    <a:pt x="100" y="12"/>
                  </a:lnTo>
                  <a:lnTo>
                    <a:pt x="113" y="9"/>
                  </a:lnTo>
                  <a:lnTo>
                    <a:pt x="124" y="4"/>
                  </a:lnTo>
                  <a:lnTo>
                    <a:pt x="12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08" name="Freeform 20"/>
            <p:cNvSpPr>
              <a:spLocks/>
            </p:cNvSpPr>
            <p:nvPr/>
          </p:nvSpPr>
          <p:spPr bwMode="auto">
            <a:xfrm>
              <a:off x="4848" y="3163"/>
              <a:ext cx="119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4" y="8"/>
                </a:cxn>
                <a:cxn ang="0">
                  <a:pos x="27" y="4"/>
                </a:cxn>
                <a:cxn ang="0">
                  <a:pos x="42" y="0"/>
                </a:cxn>
                <a:cxn ang="0">
                  <a:pos x="60" y="0"/>
                </a:cxn>
                <a:cxn ang="0">
                  <a:pos x="73" y="0"/>
                </a:cxn>
                <a:cxn ang="0">
                  <a:pos x="91" y="0"/>
                </a:cxn>
                <a:cxn ang="0">
                  <a:pos x="106" y="2"/>
                </a:cxn>
                <a:cxn ang="0">
                  <a:pos x="118" y="8"/>
                </a:cxn>
              </a:cxnLst>
              <a:rect l="0" t="0" r="r" b="b"/>
              <a:pathLst>
                <a:path w="119" h="17">
                  <a:moveTo>
                    <a:pt x="0" y="16"/>
                  </a:moveTo>
                  <a:lnTo>
                    <a:pt x="14" y="8"/>
                  </a:lnTo>
                  <a:lnTo>
                    <a:pt x="27" y="4"/>
                  </a:lnTo>
                  <a:lnTo>
                    <a:pt x="42" y="0"/>
                  </a:lnTo>
                  <a:lnTo>
                    <a:pt x="60" y="0"/>
                  </a:lnTo>
                  <a:lnTo>
                    <a:pt x="73" y="0"/>
                  </a:lnTo>
                  <a:lnTo>
                    <a:pt x="91" y="0"/>
                  </a:lnTo>
                  <a:lnTo>
                    <a:pt x="106" y="2"/>
                  </a:lnTo>
                  <a:lnTo>
                    <a:pt x="118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09" name="Freeform 21"/>
            <p:cNvSpPr>
              <a:spLocks/>
            </p:cNvSpPr>
            <p:nvPr/>
          </p:nvSpPr>
          <p:spPr bwMode="auto">
            <a:xfrm>
              <a:off x="4822" y="3111"/>
              <a:ext cx="14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9" y="11"/>
                </a:cxn>
                <a:cxn ang="0">
                  <a:pos x="23" y="7"/>
                </a:cxn>
                <a:cxn ang="0">
                  <a:pos x="36" y="4"/>
                </a:cxn>
                <a:cxn ang="0">
                  <a:pos x="47" y="2"/>
                </a:cxn>
                <a:cxn ang="0">
                  <a:pos x="60" y="1"/>
                </a:cxn>
                <a:cxn ang="0">
                  <a:pos x="75" y="0"/>
                </a:cxn>
                <a:cxn ang="0">
                  <a:pos x="89" y="1"/>
                </a:cxn>
                <a:cxn ang="0">
                  <a:pos x="105" y="3"/>
                </a:cxn>
                <a:cxn ang="0">
                  <a:pos x="123" y="5"/>
                </a:cxn>
                <a:cxn ang="0">
                  <a:pos x="137" y="8"/>
                </a:cxn>
                <a:cxn ang="0">
                  <a:pos x="146" y="11"/>
                </a:cxn>
              </a:cxnLst>
              <a:rect l="0" t="0" r="r" b="b"/>
              <a:pathLst>
                <a:path w="147" h="17">
                  <a:moveTo>
                    <a:pt x="0" y="16"/>
                  </a:moveTo>
                  <a:lnTo>
                    <a:pt x="9" y="11"/>
                  </a:lnTo>
                  <a:lnTo>
                    <a:pt x="23" y="7"/>
                  </a:lnTo>
                  <a:lnTo>
                    <a:pt x="36" y="4"/>
                  </a:lnTo>
                  <a:lnTo>
                    <a:pt x="47" y="2"/>
                  </a:lnTo>
                  <a:lnTo>
                    <a:pt x="60" y="1"/>
                  </a:lnTo>
                  <a:lnTo>
                    <a:pt x="75" y="0"/>
                  </a:lnTo>
                  <a:lnTo>
                    <a:pt x="89" y="1"/>
                  </a:lnTo>
                  <a:lnTo>
                    <a:pt x="105" y="3"/>
                  </a:lnTo>
                  <a:lnTo>
                    <a:pt x="123" y="5"/>
                  </a:lnTo>
                  <a:lnTo>
                    <a:pt x="137" y="8"/>
                  </a:lnTo>
                  <a:lnTo>
                    <a:pt x="146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10" name="Freeform 22"/>
            <p:cNvSpPr>
              <a:spLocks/>
            </p:cNvSpPr>
            <p:nvPr/>
          </p:nvSpPr>
          <p:spPr bwMode="auto">
            <a:xfrm>
              <a:off x="4780" y="3039"/>
              <a:ext cx="194" cy="63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6" y="54"/>
                </a:cxn>
                <a:cxn ang="0">
                  <a:pos x="15" y="43"/>
                </a:cxn>
                <a:cxn ang="0">
                  <a:pos x="26" y="31"/>
                </a:cxn>
                <a:cxn ang="0">
                  <a:pos x="34" y="25"/>
                </a:cxn>
                <a:cxn ang="0">
                  <a:pos x="46" y="16"/>
                </a:cxn>
                <a:cxn ang="0">
                  <a:pos x="54" y="11"/>
                </a:cxn>
                <a:cxn ang="0">
                  <a:pos x="61" y="8"/>
                </a:cxn>
                <a:cxn ang="0">
                  <a:pos x="71" y="4"/>
                </a:cxn>
                <a:cxn ang="0">
                  <a:pos x="84" y="1"/>
                </a:cxn>
                <a:cxn ang="0">
                  <a:pos x="94" y="0"/>
                </a:cxn>
                <a:cxn ang="0">
                  <a:pos x="108" y="0"/>
                </a:cxn>
                <a:cxn ang="0">
                  <a:pos x="123" y="1"/>
                </a:cxn>
                <a:cxn ang="0">
                  <a:pos x="138" y="4"/>
                </a:cxn>
                <a:cxn ang="0">
                  <a:pos x="149" y="8"/>
                </a:cxn>
                <a:cxn ang="0">
                  <a:pos x="163" y="15"/>
                </a:cxn>
                <a:cxn ang="0">
                  <a:pos x="173" y="21"/>
                </a:cxn>
                <a:cxn ang="0">
                  <a:pos x="181" y="29"/>
                </a:cxn>
                <a:cxn ang="0">
                  <a:pos x="188" y="38"/>
                </a:cxn>
                <a:cxn ang="0">
                  <a:pos x="193" y="50"/>
                </a:cxn>
              </a:cxnLst>
              <a:rect l="0" t="0" r="r" b="b"/>
              <a:pathLst>
                <a:path w="194" h="63">
                  <a:moveTo>
                    <a:pt x="0" y="62"/>
                  </a:moveTo>
                  <a:lnTo>
                    <a:pt x="6" y="54"/>
                  </a:lnTo>
                  <a:lnTo>
                    <a:pt x="15" y="43"/>
                  </a:lnTo>
                  <a:lnTo>
                    <a:pt x="26" y="31"/>
                  </a:lnTo>
                  <a:lnTo>
                    <a:pt x="34" y="25"/>
                  </a:lnTo>
                  <a:lnTo>
                    <a:pt x="46" y="16"/>
                  </a:lnTo>
                  <a:lnTo>
                    <a:pt x="54" y="11"/>
                  </a:lnTo>
                  <a:lnTo>
                    <a:pt x="61" y="8"/>
                  </a:lnTo>
                  <a:lnTo>
                    <a:pt x="71" y="4"/>
                  </a:lnTo>
                  <a:lnTo>
                    <a:pt x="84" y="1"/>
                  </a:lnTo>
                  <a:lnTo>
                    <a:pt x="94" y="0"/>
                  </a:lnTo>
                  <a:lnTo>
                    <a:pt x="108" y="0"/>
                  </a:lnTo>
                  <a:lnTo>
                    <a:pt x="123" y="1"/>
                  </a:lnTo>
                  <a:lnTo>
                    <a:pt x="138" y="4"/>
                  </a:lnTo>
                  <a:lnTo>
                    <a:pt x="149" y="8"/>
                  </a:lnTo>
                  <a:lnTo>
                    <a:pt x="163" y="15"/>
                  </a:lnTo>
                  <a:lnTo>
                    <a:pt x="173" y="21"/>
                  </a:lnTo>
                  <a:lnTo>
                    <a:pt x="181" y="29"/>
                  </a:lnTo>
                  <a:lnTo>
                    <a:pt x="188" y="38"/>
                  </a:lnTo>
                  <a:lnTo>
                    <a:pt x="193" y="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11" name="Freeform 23"/>
            <p:cNvSpPr>
              <a:spLocks/>
            </p:cNvSpPr>
            <p:nvPr/>
          </p:nvSpPr>
          <p:spPr bwMode="auto">
            <a:xfrm>
              <a:off x="4811" y="2981"/>
              <a:ext cx="139" cy="32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9" y="22"/>
                </a:cxn>
                <a:cxn ang="0">
                  <a:pos x="21" y="15"/>
                </a:cxn>
                <a:cxn ang="0">
                  <a:pos x="31" y="9"/>
                </a:cxn>
                <a:cxn ang="0">
                  <a:pos x="40" y="5"/>
                </a:cxn>
                <a:cxn ang="0">
                  <a:pos x="50" y="3"/>
                </a:cxn>
                <a:cxn ang="0">
                  <a:pos x="58" y="1"/>
                </a:cxn>
                <a:cxn ang="0">
                  <a:pos x="69" y="0"/>
                </a:cxn>
                <a:cxn ang="0">
                  <a:pos x="84" y="0"/>
                </a:cxn>
                <a:cxn ang="0">
                  <a:pos x="97" y="3"/>
                </a:cxn>
                <a:cxn ang="0">
                  <a:pos x="105" y="7"/>
                </a:cxn>
                <a:cxn ang="0">
                  <a:pos x="115" y="13"/>
                </a:cxn>
                <a:cxn ang="0">
                  <a:pos x="126" y="19"/>
                </a:cxn>
                <a:cxn ang="0">
                  <a:pos x="138" y="29"/>
                </a:cxn>
              </a:cxnLst>
              <a:rect l="0" t="0" r="r" b="b"/>
              <a:pathLst>
                <a:path w="139" h="32">
                  <a:moveTo>
                    <a:pt x="0" y="31"/>
                  </a:moveTo>
                  <a:lnTo>
                    <a:pt x="9" y="22"/>
                  </a:lnTo>
                  <a:lnTo>
                    <a:pt x="21" y="15"/>
                  </a:lnTo>
                  <a:lnTo>
                    <a:pt x="31" y="9"/>
                  </a:lnTo>
                  <a:lnTo>
                    <a:pt x="40" y="5"/>
                  </a:lnTo>
                  <a:lnTo>
                    <a:pt x="50" y="3"/>
                  </a:lnTo>
                  <a:lnTo>
                    <a:pt x="58" y="1"/>
                  </a:lnTo>
                  <a:lnTo>
                    <a:pt x="69" y="0"/>
                  </a:lnTo>
                  <a:lnTo>
                    <a:pt x="84" y="0"/>
                  </a:lnTo>
                  <a:lnTo>
                    <a:pt x="97" y="3"/>
                  </a:lnTo>
                  <a:lnTo>
                    <a:pt x="105" y="7"/>
                  </a:lnTo>
                  <a:lnTo>
                    <a:pt x="115" y="13"/>
                  </a:lnTo>
                  <a:lnTo>
                    <a:pt x="126" y="19"/>
                  </a:lnTo>
                  <a:lnTo>
                    <a:pt x="138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12" name="Freeform 24"/>
            <p:cNvSpPr>
              <a:spLocks/>
            </p:cNvSpPr>
            <p:nvPr/>
          </p:nvSpPr>
          <p:spPr bwMode="auto">
            <a:xfrm>
              <a:off x="4819" y="2940"/>
              <a:ext cx="133" cy="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0" y="13"/>
                </a:cxn>
                <a:cxn ang="0">
                  <a:pos x="21" y="9"/>
                </a:cxn>
                <a:cxn ang="0">
                  <a:pos x="37" y="5"/>
                </a:cxn>
                <a:cxn ang="0">
                  <a:pos x="50" y="2"/>
                </a:cxn>
                <a:cxn ang="0">
                  <a:pos x="61" y="1"/>
                </a:cxn>
                <a:cxn ang="0">
                  <a:pos x="77" y="0"/>
                </a:cxn>
                <a:cxn ang="0">
                  <a:pos x="91" y="1"/>
                </a:cxn>
                <a:cxn ang="0">
                  <a:pos x="101" y="2"/>
                </a:cxn>
                <a:cxn ang="0">
                  <a:pos x="114" y="7"/>
                </a:cxn>
                <a:cxn ang="0">
                  <a:pos x="126" y="13"/>
                </a:cxn>
                <a:cxn ang="0">
                  <a:pos x="132" y="16"/>
                </a:cxn>
              </a:cxnLst>
              <a:rect l="0" t="0" r="r" b="b"/>
              <a:pathLst>
                <a:path w="133" h="21">
                  <a:moveTo>
                    <a:pt x="0" y="20"/>
                  </a:moveTo>
                  <a:lnTo>
                    <a:pt x="10" y="13"/>
                  </a:lnTo>
                  <a:lnTo>
                    <a:pt x="21" y="9"/>
                  </a:lnTo>
                  <a:lnTo>
                    <a:pt x="37" y="5"/>
                  </a:lnTo>
                  <a:lnTo>
                    <a:pt x="50" y="2"/>
                  </a:lnTo>
                  <a:lnTo>
                    <a:pt x="61" y="1"/>
                  </a:lnTo>
                  <a:lnTo>
                    <a:pt x="77" y="0"/>
                  </a:lnTo>
                  <a:lnTo>
                    <a:pt x="91" y="1"/>
                  </a:lnTo>
                  <a:lnTo>
                    <a:pt x="101" y="2"/>
                  </a:lnTo>
                  <a:lnTo>
                    <a:pt x="114" y="7"/>
                  </a:lnTo>
                  <a:lnTo>
                    <a:pt x="126" y="13"/>
                  </a:lnTo>
                  <a:lnTo>
                    <a:pt x="132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4758" y="3127"/>
              <a:ext cx="79" cy="102"/>
              <a:chOff x="4758" y="3127"/>
              <a:chExt cx="79" cy="102"/>
            </a:xfrm>
          </p:grpSpPr>
          <p:sp>
            <p:nvSpPr>
              <p:cNvPr id="319514" name="Freeform 26"/>
              <p:cNvSpPr>
                <a:spLocks/>
              </p:cNvSpPr>
              <p:nvPr/>
            </p:nvSpPr>
            <p:spPr bwMode="auto">
              <a:xfrm>
                <a:off x="4758" y="3127"/>
                <a:ext cx="79" cy="10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34" y="2"/>
                  </a:cxn>
                  <a:cxn ang="0">
                    <a:pos x="42" y="4"/>
                  </a:cxn>
                  <a:cxn ang="0">
                    <a:pos x="50" y="8"/>
                  </a:cxn>
                  <a:cxn ang="0">
                    <a:pos x="54" y="13"/>
                  </a:cxn>
                  <a:cxn ang="0">
                    <a:pos x="58" y="19"/>
                  </a:cxn>
                  <a:cxn ang="0">
                    <a:pos x="60" y="27"/>
                  </a:cxn>
                  <a:cxn ang="0">
                    <a:pos x="62" y="34"/>
                  </a:cxn>
                  <a:cxn ang="0">
                    <a:pos x="63" y="39"/>
                  </a:cxn>
                  <a:cxn ang="0">
                    <a:pos x="69" y="38"/>
                  </a:cxn>
                  <a:cxn ang="0">
                    <a:pos x="75" y="38"/>
                  </a:cxn>
                  <a:cxn ang="0">
                    <a:pos x="78" y="43"/>
                  </a:cxn>
                  <a:cxn ang="0">
                    <a:pos x="78" y="49"/>
                  </a:cxn>
                  <a:cxn ang="0">
                    <a:pos x="74" y="59"/>
                  </a:cxn>
                  <a:cxn ang="0">
                    <a:pos x="66" y="72"/>
                  </a:cxn>
                  <a:cxn ang="0">
                    <a:pos x="59" y="82"/>
                  </a:cxn>
                  <a:cxn ang="0">
                    <a:pos x="53" y="89"/>
                  </a:cxn>
                  <a:cxn ang="0">
                    <a:pos x="48" y="95"/>
                  </a:cxn>
                  <a:cxn ang="0">
                    <a:pos x="42" y="99"/>
                  </a:cxn>
                  <a:cxn ang="0">
                    <a:pos x="33" y="101"/>
                  </a:cxn>
                  <a:cxn ang="0">
                    <a:pos x="25" y="100"/>
                  </a:cxn>
                  <a:cxn ang="0">
                    <a:pos x="18" y="98"/>
                  </a:cxn>
                  <a:cxn ang="0">
                    <a:pos x="14" y="93"/>
                  </a:cxn>
                  <a:cxn ang="0">
                    <a:pos x="9" y="88"/>
                  </a:cxn>
                  <a:cxn ang="0">
                    <a:pos x="5" y="82"/>
                  </a:cxn>
                  <a:cxn ang="0">
                    <a:pos x="2" y="74"/>
                  </a:cxn>
                  <a:cxn ang="0">
                    <a:pos x="0" y="65"/>
                  </a:cxn>
                  <a:cxn ang="0">
                    <a:pos x="0" y="53"/>
                  </a:cxn>
                  <a:cxn ang="0">
                    <a:pos x="3" y="43"/>
                  </a:cxn>
                  <a:cxn ang="0">
                    <a:pos x="8" y="29"/>
                  </a:cxn>
                  <a:cxn ang="0">
                    <a:pos x="10" y="18"/>
                  </a:cxn>
                  <a:cxn ang="0">
                    <a:pos x="15" y="8"/>
                  </a:cxn>
                  <a:cxn ang="0">
                    <a:pos x="18" y="0"/>
                  </a:cxn>
                </a:cxnLst>
                <a:rect l="0" t="0" r="r" b="b"/>
                <a:pathLst>
                  <a:path w="79" h="102">
                    <a:moveTo>
                      <a:pt x="18" y="0"/>
                    </a:moveTo>
                    <a:lnTo>
                      <a:pt x="34" y="2"/>
                    </a:lnTo>
                    <a:lnTo>
                      <a:pt x="42" y="4"/>
                    </a:lnTo>
                    <a:lnTo>
                      <a:pt x="50" y="8"/>
                    </a:lnTo>
                    <a:lnTo>
                      <a:pt x="54" y="13"/>
                    </a:lnTo>
                    <a:lnTo>
                      <a:pt x="58" y="19"/>
                    </a:lnTo>
                    <a:lnTo>
                      <a:pt x="60" y="27"/>
                    </a:lnTo>
                    <a:lnTo>
                      <a:pt x="62" y="34"/>
                    </a:lnTo>
                    <a:lnTo>
                      <a:pt x="63" y="39"/>
                    </a:lnTo>
                    <a:lnTo>
                      <a:pt x="69" y="38"/>
                    </a:lnTo>
                    <a:lnTo>
                      <a:pt x="75" y="38"/>
                    </a:lnTo>
                    <a:lnTo>
                      <a:pt x="78" y="43"/>
                    </a:lnTo>
                    <a:lnTo>
                      <a:pt x="78" y="49"/>
                    </a:lnTo>
                    <a:lnTo>
                      <a:pt x="74" y="59"/>
                    </a:lnTo>
                    <a:lnTo>
                      <a:pt x="66" y="72"/>
                    </a:lnTo>
                    <a:lnTo>
                      <a:pt x="59" y="82"/>
                    </a:lnTo>
                    <a:lnTo>
                      <a:pt x="53" y="89"/>
                    </a:lnTo>
                    <a:lnTo>
                      <a:pt x="48" y="95"/>
                    </a:lnTo>
                    <a:lnTo>
                      <a:pt x="42" y="99"/>
                    </a:lnTo>
                    <a:lnTo>
                      <a:pt x="33" y="101"/>
                    </a:lnTo>
                    <a:lnTo>
                      <a:pt x="25" y="100"/>
                    </a:lnTo>
                    <a:lnTo>
                      <a:pt x="18" y="98"/>
                    </a:lnTo>
                    <a:lnTo>
                      <a:pt x="14" y="93"/>
                    </a:lnTo>
                    <a:lnTo>
                      <a:pt x="9" y="88"/>
                    </a:lnTo>
                    <a:lnTo>
                      <a:pt x="5" y="82"/>
                    </a:lnTo>
                    <a:lnTo>
                      <a:pt x="2" y="74"/>
                    </a:lnTo>
                    <a:lnTo>
                      <a:pt x="0" y="65"/>
                    </a:lnTo>
                    <a:lnTo>
                      <a:pt x="0" y="53"/>
                    </a:lnTo>
                    <a:lnTo>
                      <a:pt x="3" y="43"/>
                    </a:lnTo>
                    <a:lnTo>
                      <a:pt x="8" y="29"/>
                    </a:lnTo>
                    <a:lnTo>
                      <a:pt x="10" y="18"/>
                    </a:lnTo>
                    <a:lnTo>
                      <a:pt x="15" y="8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en-US" sz="198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19515" name="Freeform 27"/>
              <p:cNvSpPr>
                <a:spLocks/>
              </p:cNvSpPr>
              <p:nvPr/>
            </p:nvSpPr>
            <p:spPr bwMode="auto">
              <a:xfrm>
                <a:off x="4787" y="3169"/>
                <a:ext cx="33" cy="2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26" y="5"/>
                  </a:cxn>
                  <a:cxn ang="0">
                    <a:pos x="21" y="10"/>
                  </a:cxn>
                  <a:cxn ang="0">
                    <a:pos x="16" y="15"/>
                  </a:cxn>
                  <a:cxn ang="0">
                    <a:pos x="8" y="20"/>
                  </a:cxn>
                  <a:cxn ang="0">
                    <a:pos x="3" y="22"/>
                  </a:cxn>
                  <a:cxn ang="0">
                    <a:pos x="0" y="20"/>
                  </a:cxn>
                  <a:cxn ang="0">
                    <a:pos x="0" y="15"/>
                  </a:cxn>
                </a:cxnLst>
                <a:rect l="0" t="0" r="r" b="b"/>
                <a:pathLst>
                  <a:path w="33" h="23">
                    <a:moveTo>
                      <a:pt x="32" y="0"/>
                    </a:moveTo>
                    <a:lnTo>
                      <a:pt x="26" y="5"/>
                    </a:lnTo>
                    <a:lnTo>
                      <a:pt x="21" y="10"/>
                    </a:lnTo>
                    <a:lnTo>
                      <a:pt x="16" y="15"/>
                    </a:lnTo>
                    <a:lnTo>
                      <a:pt x="8" y="20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en-US" sz="198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319516" name="Freeform 28"/>
            <p:cNvSpPr>
              <a:spLocks/>
            </p:cNvSpPr>
            <p:nvPr/>
          </p:nvSpPr>
          <p:spPr bwMode="auto">
            <a:xfrm>
              <a:off x="4740" y="2956"/>
              <a:ext cx="56" cy="19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2" y="1"/>
                </a:cxn>
                <a:cxn ang="0">
                  <a:pos x="33" y="4"/>
                </a:cxn>
                <a:cxn ang="0">
                  <a:pos x="43" y="10"/>
                </a:cxn>
                <a:cxn ang="0">
                  <a:pos x="48" y="17"/>
                </a:cxn>
                <a:cxn ang="0">
                  <a:pos x="52" y="27"/>
                </a:cxn>
                <a:cxn ang="0">
                  <a:pos x="54" y="35"/>
                </a:cxn>
                <a:cxn ang="0">
                  <a:pos x="55" y="48"/>
                </a:cxn>
                <a:cxn ang="0">
                  <a:pos x="54" y="59"/>
                </a:cxn>
                <a:cxn ang="0">
                  <a:pos x="51" y="72"/>
                </a:cxn>
                <a:cxn ang="0">
                  <a:pos x="48" y="84"/>
                </a:cxn>
                <a:cxn ang="0">
                  <a:pos x="45" y="95"/>
                </a:cxn>
                <a:cxn ang="0">
                  <a:pos x="40" y="107"/>
                </a:cxn>
                <a:cxn ang="0">
                  <a:pos x="33" y="120"/>
                </a:cxn>
                <a:cxn ang="0">
                  <a:pos x="27" y="129"/>
                </a:cxn>
                <a:cxn ang="0">
                  <a:pos x="24" y="139"/>
                </a:cxn>
                <a:cxn ang="0">
                  <a:pos x="19" y="157"/>
                </a:cxn>
                <a:cxn ang="0">
                  <a:pos x="18" y="170"/>
                </a:cxn>
                <a:cxn ang="0">
                  <a:pos x="19" y="183"/>
                </a:cxn>
                <a:cxn ang="0">
                  <a:pos x="24" y="193"/>
                </a:cxn>
                <a:cxn ang="0">
                  <a:pos x="27" y="198"/>
                </a:cxn>
              </a:cxnLst>
              <a:rect l="0" t="0" r="r" b="b"/>
              <a:pathLst>
                <a:path w="56" h="199">
                  <a:moveTo>
                    <a:pt x="0" y="2"/>
                  </a:moveTo>
                  <a:lnTo>
                    <a:pt x="10" y="0"/>
                  </a:lnTo>
                  <a:lnTo>
                    <a:pt x="22" y="1"/>
                  </a:lnTo>
                  <a:lnTo>
                    <a:pt x="33" y="4"/>
                  </a:lnTo>
                  <a:lnTo>
                    <a:pt x="43" y="10"/>
                  </a:lnTo>
                  <a:lnTo>
                    <a:pt x="48" y="17"/>
                  </a:lnTo>
                  <a:lnTo>
                    <a:pt x="52" y="27"/>
                  </a:lnTo>
                  <a:lnTo>
                    <a:pt x="54" y="35"/>
                  </a:lnTo>
                  <a:lnTo>
                    <a:pt x="55" y="48"/>
                  </a:lnTo>
                  <a:lnTo>
                    <a:pt x="54" y="59"/>
                  </a:lnTo>
                  <a:lnTo>
                    <a:pt x="51" y="72"/>
                  </a:lnTo>
                  <a:lnTo>
                    <a:pt x="48" y="84"/>
                  </a:lnTo>
                  <a:lnTo>
                    <a:pt x="45" y="95"/>
                  </a:lnTo>
                  <a:lnTo>
                    <a:pt x="40" y="107"/>
                  </a:lnTo>
                  <a:lnTo>
                    <a:pt x="33" y="120"/>
                  </a:lnTo>
                  <a:lnTo>
                    <a:pt x="27" y="129"/>
                  </a:lnTo>
                  <a:lnTo>
                    <a:pt x="24" y="139"/>
                  </a:lnTo>
                  <a:lnTo>
                    <a:pt x="19" y="157"/>
                  </a:lnTo>
                  <a:lnTo>
                    <a:pt x="18" y="170"/>
                  </a:lnTo>
                  <a:lnTo>
                    <a:pt x="19" y="183"/>
                  </a:lnTo>
                  <a:lnTo>
                    <a:pt x="24" y="193"/>
                  </a:lnTo>
                  <a:lnTo>
                    <a:pt x="27" y="1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17" name="Freeform 29"/>
            <p:cNvSpPr>
              <a:spLocks/>
            </p:cNvSpPr>
            <p:nvPr/>
          </p:nvSpPr>
          <p:spPr bwMode="auto">
            <a:xfrm>
              <a:off x="4707" y="2815"/>
              <a:ext cx="67" cy="26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48" y="10"/>
                </a:cxn>
                <a:cxn ang="0">
                  <a:pos x="36" y="19"/>
                </a:cxn>
                <a:cxn ang="0">
                  <a:pos x="26" y="28"/>
                </a:cxn>
                <a:cxn ang="0">
                  <a:pos x="16" y="40"/>
                </a:cxn>
                <a:cxn ang="0">
                  <a:pos x="7" y="53"/>
                </a:cxn>
                <a:cxn ang="0">
                  <a:pos x="2" y="66"/>
                </a:cxn>
                <a:cxn ang="0">
                  <a:pos x="0" y="76"/>
                </a:cxn>
                <a:cxn ang="0">
                  <a:pos x="0" y="87"/>
                </a:cxn>
                <a:cxn ang="0">
                  <a:pos x="4" y="97"/>
                </a:cxn>
                <a:cxn ang="0">
                  <a:pos x="9" y="104"/>
                </a:cxn>
                <a:cxn ang="0">
                  <a:pos x="14" y="112"/>
                </a:cxn>
                <a:cxn ang="0">
                  <a:pos x="20" y="119"/>
                </a:cxn>
                <a:cxn ang="0">
                  <a:pos x="14" y="123"/>
                </a:cxn>
                <a:cxn ang="0">
                  <a:pos x="9" y="130"/>
                </a:cxn>
                <a:cxn ang="0">
                  <a:pos x="7" y="135"/>
                </a:cxn>
                <a:cxn ang="0">
                  <a:pos x="4" y="144"/>
                </a:cxn>
                <a:cxn ang="0">
                  <a:pos x="4" y="152"/>
                </a:cxn>
                <a:cxn ang="0">
                  <a:pos x="6" y="160"/>
                </a:cxn>
                <a:cxn ang="0">
                  <a:pos x="12" y="167"/>
                </a:cxn>
                <a:cxn ang="0">
                  <a:pos x="19" y="173"/>
                </a:cxn>
                <a:cxn ang="0">
                  <a:pos x="28" y="180"/>
                </a:cxn>
                <a:cxn ang="0">
                  <a:pos x="36" y="191"/>
                </a:cxn>
                <a:cxn ang="0">
                  <a:pos x="46" y="203"/>
                </a:cxn>
                <a:cxn ang="0">
                  <a:pos x="53" y="215"/>
                </a:cxn>
                <a:cxn ang="0">
                  <a:pos x="59" y="231"/>
                </a:cxn>
                <a:cxn ang="0">
                  <a:pos x="63" y="249"/>
                </a:cxn>
                <a:cxn ang="0">
                  <a:pos x="66" y="263"/>
                </a:cxn>
              </a:cxnLst>
              <a:rect l="0" t="0" r="r" b="b"/>
              <a:pathLst>
                <a:path w="67" h="264">
                  <a:moveTo>
                    <a:pt x="62" y="0"/>
                  </a:moveTo>
                  <a:lnTo>
                    <a:pt x="48" y="10"/>
                  </a:lnTo>
                  <a:lnTo>
                    <a:pt x="36" y="19"/>
                  </a:lnTo>
                  <a:lnTo>
                    <a:pt x="26" y="28"/>
                  </a:lnTo>
                  <a:lnTo>
                    <a:pt x="16" y="40"/>
                  </a:lnTo>
                  <a:lnTo>
                    <a:pt x="7" y="53"/>
                  </a:lnTo>
                  <a:lnTo>
                    <a:pt x="2" y="66"/>
                  </a:lnTo>
                  <a:lnTo>
                    <a:pt x="0" y="76"/>
                  </a:lnTo>
                  <a:lnTo>
                    <a:pt x="0" y="87"/>
                  </a:lnTo>
                  <a:lnTo>
                    <a:pt x="4" y="97"/>
                  </a:lnTo>
                  <a:lnTo>
                    <a:pt x="9" y="104"/>
                  </a:lnTo>
                  <a:lnTo>
                    <a:pt x="14" y="112"/>
                  </a:lnTo>
                  <a:lnTo>
                    <a:pt x="20" y="119"/>
                  </a:lnTo>
                  <a:lnTo>
                    <a:pt x="14" y="123"/>
                  </a:lnTo>
                  <a:lnTo>
                    <a:pt x="9" y="130"/>
                  </a:lnTo>
                  <a:lnTo>
                    <a:pt x="7" y="135"/>
                  </a:lnTo>
                  <a:lnTo>
                    <a:pt x="4" y="144"/>
                  </a:lnTo>
                  <a:lnTo>
                    <a:pt x="4" y="152"/>
                  </a:lnTo>
                  <a:lnTo>
                    <a:pt x="6" y="160"/>
                  </a:lnTo>
                  <a:lnTo>
                    <a:pt x="12" y="167"/>
                  </a:lnTo>
                  <a:lnTo>
                    <a:pt x="19" y="173"/>
                  </a:lnTo>
                  <a:lnTo>
                    <a:pt x="28" y="180"/>
                  </a:lnTo>
                  <a:lnTo>
                    <a:pt x="36" y="191"/>
                  </a:lnTo>
                  <a:lnTo>
                    <a:pt x="46" y="203"/>
                  </a:lnTo>
                  <a:lnTo>
                    <a:pt x="53" y="215"/>
                  </a:lnTo>
                  <a:lnTo>
                    <a:pt x="59" y="231"/>
                  </a:lnTo>
                  <a:lnTo>
                    <a:pt x="63" y="249"/>
                  </a:lnTo>
                  <a:lnTo>
                    <a:pt x="66" y="2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18" name="Freeform 30"/>
            <p:cNvSpPr>
              <a:spLocks/>
            </p:cNvSpPr>
            <p:nvPr/>
          </p:nvSpPr>
          <p:spPr bwMode="auto">
            <a:xfrm>
              <a:off x="4984" y="2835"/>
              <a:ext cx="213" cy="59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19" y="55"/>
                </a:cxn>
                <a:cxn ang="0">
                  <a:pos x="40" y="50"/>
                </a:cxn>
                <a:cxn ang="0">
                  <a:pos x="56" y="39"/>
                </a:cxn>
                <a:cxn ang="0">
                  <a:pos x="69" y="27"/>
                </a:cxn>
                <a:cxn ang="0">
                  <a:pos x="82" y="15"/>
                </a:cxn>
                <a:cxn ang="0">
                  <a:pos x="90" y="5"/>
                </a:cxn>
                <a:cxn ang="0">
                  <a:pos x="100" y="3"/>
                </a:cxn>
                <a:cxn ang="0">
                  <a:pos x="119" y="0"/>
                </a:cxn>
                <a:cxn ang="0">
                  <a:pos x="139" y="0"/>
                </a:cxn>
                <a:cxn ang="0">
                  <a:pos x="153" y="0"/>
                </a:cxn>
                <a:cxn ang="0">
                  <a:pos x="171" y="7"/>
                </a:cxn>
                <a:cxn ang="0">
                  <a:pos x="190" y="12"/>
                </a:cxn>
                <a:cxn ang="0">
                  <a:pos x="212" y="22"/>
                </a:cxn>
                <a:cxn ang="0">
                  <a:pos x="198" y="24"/>
                </a:cxn>
                <a:cxn ang="0">
                  <a:pos x="188" y="28"/>
                </a:cxn>
                <a:cxn ang="0">
                  <a:pos x="182" y="35"/>
                </a:cxn>
                <a:cxn ang="0">
                  <a:pos x="180" y="42"/>
                </a:cxn>
              </a:cxnLst>
              <a:rect l="0" t="0" r="r" b="b"/>
              <a:pathLst>
                <a:path w="213" h="59">
                  <a:moveTo>
                    <a:pt x="0" y="58"/>
                  </a:moveTo>
                  <a:lnTo>
                    <a:pt x="19" y="55"/>
                  </a:lnTo>
                  <a:lnTo>
                    <a:pt x="40" y="50"/>
                  </a:lnTo>
                  <a:lnTo>
                    <a:pt x="56" y="39"/>
                  </a:lnTo>
                  <a:lnTo>
                    <a:pt x="69" y="27"/>
                  </a:lnTo>
                  <a:lnTo>
                    <a:pt x="82" y="15"/>
                  </a:lnTo>
                  <a:lnTo>
                    <a:pt x="90" y="5"/>
                  </a:lnTo>
                  <a:lnTo>
                    <a:pt x="100" y="3"/>
                  </a:lnTo>
                  <a:lnTo>
                    <a:pt x="119" y="0"/>
                  </a:lnTo>
                  <a:lnTo>
                    <a:pt x="139" y="0"/>
                  </a:lnTo>
                  <a:lnTo>
                    <a:pt x="153" y="0"/>
                  </a:lnTo>
                  <a:lnTo>
                    <a:pt x="171" y="7"/>
                  </a:lnTo>
                  <a:lnTo>
                    <a:pt x="190" y="12"/>
                  </a:lnTo>
                  <a:lnTo>
                    <a:pt x="212" y="22"/>
                  </a:lnTo>
                  <a:lnTo>
                    <a:pt x="198" y="24"/>
                  </a:lnTo>
                  <a:lnTo>
                    <a:pt x="188" y="28"/>
                  </a:lnTo>
                  <a:lnTo>
                    <a:pt x="182" y="35"/>
                  </a:lnTo>
                  <a:lnTo>
                    <a:pt x="180" y="4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19" name="Freeform 31"/>
            <p:cNvSpPr>
              <a:spLocks/>
            </p:cNvSpPr>
            <p:nvPr/>
          </p:nvSpPr>
          <p:spPr bwMode="auto">
            <a:xfrm>
              <a:off x="5184" y="2874"/>
              <a:ext cx="81" cy="117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2" y="3"/>
                </a:cxn>
                <a:cxn ang="0">
                  <a:pos x="10" y="12"/>
                </a:cxn>
                <a:cxn ang="0">
                  <a:pos x="3" y="23"/>
                </a:cxn>
                <a:cxn ang="0">
                  <a:pos x="0" y="35"/>
                </a:cxn>
                <a:cxn ang="0">
                  <a:pos x="26" y="35"/>
                </a:cxn>
                <a:cxn ang="0">
                  <a:pos x="46" y="37"/>
                </a:cxn>
                <a:cxn ang="0">
                  <a:pos x="61" y="44"/>
                </a:cxn>
                <a:cxn ang="0">
                  <a:pos x="72" y="53"/>
                </a:cxn>
                <a:cxn ang="0">
                  <a:pos x="78" y="64"/>
                </a:cxn>
                <a:cxn ang="0">
                  <a:pos x="80" y="74"/>
                </a:cxn>
                <a:cxn ang="0">
                  <a:pos x="80" y="88"/>
                </a:cxn>
                <a:cxn ang="0">
                  <a:pos x="75" y="104"/>
                </a:cxn>
                <a:cxn ang="0">
                  <a:pos x="70" y="116"/>
                </a:cxn>
              </a:cxnLst>
              <a:rect l="0" t="0" r="r" b="b"/>
              <a:pathLst>
                <a:path w="81" h="117">
                  <a:moveTo>
                    <a:pt x="35" y="0"/>
                  </a:moveTo>
                  <a:lnTo>
                    <a:pt x="22" y="3"/>
                  </a:lnTo>
                  <a:lnTo>
                    <a:pt x="10" y="12"/>
                  </a:lnTo>
                  <a:lnTo>
                    <a:pt x="3" y="23"/>
                  </a:lnTo>
                  <a:lnTo>
                    <a:pt x="0" y="35"/>
                  </a:lnTo>
                  <a:lnTo>
                    <a:pt x="26" y="35"/>
                  </a:lnTo>
                  <a:lnTo>
                    <a:pt x="46" y="37"/>
                  </a:lnTo>
                  <a:lnTo>
                    <a:pt x="61" y="44"/>
                  </a:lnTo>
                  <a:lnTo>
                    <a:pt x="72" y="53"/>
                  </a:lnTo>
                  <a:lnTo>
                    <a:pt x="78" y="64"/>
                  </a:lnTo>
                  <a:lnTo>
                    <a:pt x="80" y="74"/>
                  </a:lnTo>
                  <a:lnTo>
                    <a:pt x="80" y="88"/>
                  </a:lnTo>
                  <a:lnTo>
                    <a:pt x="75" y="104"/>
                  </a:lnTo>
                  <a:lnTo>
                    <a:pt x="70" y="1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20" name="Freeform 32"/>
            <p:cNvSpPr>
              <a:spLocks/>
            </p:cNvSpPr>
            <p:nvPr/>
          </p:nvSpPr>
          <p:spPr bwMode="auto">
            <a:xfrm>
              <a:off x="4456" y="2875"/>
              <a:ext cx="238" cy="62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5" y="58"/>
                </a:cxn>
                <a:cxn ang="0">
                  <a:pos x="31" y="50"/>
                </a:cxn>
                <a:cxn ang="0">
                  <a:pos x="47" y="40"/>
                </a:cxn>
                <a:cxn ang="0">
                  <a:pos x="52" y="31"/>
                </a:cxn>
                <a:cxn ang="0">
                  <a:pos x="50" y="18"/>
                </a:cxn>
                <a:cxn ang="0">
                  <a:pos x="68" y="12"/>
                </a:cxn>
                <a:cxn ang="0">
                  <a:pos x="69" y="12"/>
                </a:cxn>
                <a:cxn ang="0">
                  <a:pos x="84" y="10"/>
                </a:cxn>
                <a:cxn ang="0">
                  <a:pos x="86" y="10"/>
                </a:cxn>
                <a:cxn ang="0">
                  <a:pos x="104" y="7"/>
                </a:cxn>
                <a:cxn ang="0">
                  <a:pos x="128" y="3"/>
                </a:cxn>
                <a:cxn ang="0">
                  <a:pos x="129" y="4"/>
                </a:cxn>
                <a:cxn ang="0">
                  <a:pos x="150" y="3"/>
                </a:cxn>
                <a:cxn ang="0">
                  <a:pos x="173" y="3"/>
                </a:cxn>
                <a:cxn ang="0">
                  <a:pos x="199" y="3"/>
                </a:cxn>
                <a:cxn ang="0">
                  <a:pos x="233" y="3"/>
                </a:cxn>
                <a:cxn ang="0">
                  <a:pos x="233" y="2"/>
                </a:cxn>
                <a:cxn ang="0">
                  <a:pos x="231" y="0"/>
                </a:cxn>
                <a:cxn ang="0">
                  <a:pos x="237" y="2"/>
                </a:cxn>
              </a:cxnLst>
              <a:rect l="0" t="0" r="r" b="b"/>
              <a:pathLst>
                <a:path w="238" h="62">
                  <a:moveTo>
                    <a:pt x="0" y="61"/>
                  </a:moveTo>
                  <a:lnTo>
                    <a:pt x="15" y="58"/>
                  </a:lnTo>
                  <a:lnTo>
                    <a:pt x="31" y="50"/>
                  </a:lnTo>
                  <a:lnTo>
                    <a:pt x="47" y="40"/>
                  </a:lnTo>
                  <a:lnTo>
                    <a:pt x="52" y="31"/>
                  </a:lnTo>
                  <a:lnTo>
                    <a:pt x="50" y="18"/>
                  </a:lnTo>
                  <a:lnTo>
                    <a:pt x="68" y="12"/>
                  </a:lnTo>
                  <a:lnTo>
                    <a:pt x="69" y="12"/>
                  </a:lnTo>
                  <a:lnTo>
                    <a:pt x="84" y="10"/>
                  </a:lnTo>
                  <a:lnTo>
                    <a:pt x="86" y="10"/>
                  </a:lnTo>
                  <a:lnTo>
                    <a:pt x="104" y="7"/>
                  </a:lnTo>
                  <a:lnTo>
                    <a:pt x="128" y="3"/>
                  </a:lnTo>
                  <a:lnTo>
                    <a:pt x="129" y="4"/>
                  </a:lnTo>
                  <a:lnTo>
                    <a:pt x="150" y="3"/>
                  </a:lnTo>
                  <a:lnTo>
                    <a:pt x="173" y="3"/>
                  </a:lnTo>
                  <a:lnTo>
                    <a:pt x="199" y="3"/>
                  </a:lnTo>
                  <a:lnTo>
                    <a:pt x="233" y="3"/>
                  </a:lnTo>
                  <a:lnTo>
                    <a:pt x="233" y="2"/>
                  </a:lnTo>
                  <a:lnTo>
                    <a:pt x="231" y="0"/>
                  </a:lnTo>
                  <a:lnTo>
                    <a:pt x="237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9521" name="Freeform 33"/>
            <p:cNvSpPr>
              <a:spLocks/>
            </p:cNvSpPr>
            <p:nvPr/>
          </p:nvSpPr>
          <p:spPr bwMode="auto">
            <a:xfrm>
              <a:off x="4990" y="2915"/>
              <a:ext cx="30" cy="1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9" y="0"/>
                </a:cxn>
                <a:cxn ang="0">
                  <a:pos x="13" y="1"/>
                </a:cxn>
                <a:cxn ang="0">
                  <a:pos x="19" y="5"/>
                </a:cxn>
                <a:cxn ang="0">
                  <a:pos x="23" y="10"/>
                </a:cxn>
                <a:cxn ang="0">
                  <a:pos x="26" y="16"/>
                </a:cxn>
                <a:cxn ang="0">
                  <a:pos x="28" y="23"/>
                </a:cxn>
                <a:cxn ang="0">
                  <a:pos x="29" y="31"/>
                </a:cxn>
                <a:cxn ang="0">
                  <a:pos x="29" y="38"/>
                </a:cxn>
                <a:cxn ang="0">
                  <a:pos x="28" y="46"/>
                </a:cxn>
                <a:cxn ang="0">
                  <a:pos x="27" y="53"/>
                </a:cxn>
                <a:cxn ang="0">
                  <a:pos x="26" y="62"/>
                </a:cxn>
                <a:cxn ang="0">
                  <a:pos x="24" y="69"/>
                </a:cxn>
                <a:cxn ang="0">
                  <a:pos x="21" y="82"/>
                </a:cxn>
                <a:cxn ang="0">
                  <a:pos x="19" y="91"/>
                </a:cxn>
                <a:cxn ang="0">
                  <a:pos x="16" y="99"/>
                </a:cxn>
                <a:cxn ang="0">
                  <a:pos x="12" y="108"/>
                </a:cxn>
                <a:cxn ang="0">
                  <a:pos x="9" y="116"/>
                </a:cxn>
                <a:cxn ang="0">
                  <a:pos x="6" y="123"/>
                </a:cxn>
                <a:cxn ang="0">
                  <a:pos x="2" y="131"/>
                </a:cxn>
                <a:cxn ang="0">
                  <a:pos x="0" y="145"/>
                </a:cxn>
                <a:cxn ang="0">
                  <a:pos x="0" y="155"/>
                </a:cxn>
              </a:cxnLst>
              <a:rect l="0" t="0" r="r" b="b"/>
              <a:pathLst>
                <a:path w="30" h="156">
                  <a:moveTo>
                    <a:pt x="2" y="0"/>
                  </a:moveTo>
                  <a:lnTo>
                    <a:pt x="9" y="0"/>
                  </a:lnTo>
                  <a:lnTo>
                    <a:pt x="13" y="1"/>
                  </a:lnTo>
                  <a:lnTo>
                    <a:pt x="19" y="5"/>
                  </a:lnTo>
                  <a:lnTo>
                    <a:pt x="23" y="10"/>
                  </a:lnTo>
                  <a:lnTo>
                    <a:pt x="26" y="16"/>
                  </a:lnTo>
                  <a:lnTo>
                    <a:pt x="28" y="23"/>
                  </a:lnTo>
                  <a:lnTo>
                    <a:pt x="29" y="31"/>
                  </a:lnTo>
                  <a:lnTo>
                    <a:pt x="29" y="38"/>
                  </a:lnTo>
                  <a:lnTo>
                    <a:pt x="28" y="46"/>
                  </a:lnTo>
                  <a:lnTo>
                    <a:pt x="27" y="53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1" y="82"/>
                  </a:lnTo>
                  <a:lnTo>
                    <a:pt x="19" y="91"/>
                  </a:lnTo>
                  <a:lnTo>
                    <a:pt x="16" y="99"/>
                  </a:lnTo>
                  <a:lnTo>
                    <a:pt x="12" y="108"/>
                  </a:lnTo>
                  <a:lnTo>
                    <a:pt x="9" y="116"/>
                  </a:lnTo>
                  <a:lnTo>
                    <a:pt x="6" y="123"/>
                  </a:lnTo>
                  <a:lnTo>
                    <a:pt x="2" y="131"/>
                  </a:lnTo>
                  <a:lnTo>
                    <a:pt x="0" y="145"/>
                  </a:lnTo>
                  <a:lnTo>
                    <a:pt x="0" y="15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746" y="2961"/>
              <a:ext cx="261" cy="42"/>
              <a:chOff x="4746" y="2961"/>
              <a:chExt cx="261" cy="42"/>
            </a:xfrm>
          </p:grpSpPr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4973" y="2961"/>
                <a:ext cx="34" cy="34"/>
                <a:chOff x="4973" y="2961"/>
                <a:chExt cx="34" cy="34"/>
              </a:xfrm>
            </p:grpSpPr>
            <p:sp>
              <p:nvSpPr>
                <p:cNvPr id="319524" name="Oval 36"/>
                <p:cNvSpPr>
                  <a:spLocks noChangeArrowheads="1"/>
                </p:cNvSpPr>
                <p:nvPr/>
              </p:nvSpPr>
              <p:spPr bwMode="auto">
                <a:xfrm>
                  <a:off x="4973" y="2962"/>
                  <a:ext cx="34" cy="33"/>
                </a:xfrm>
                <a:prstGeom prst="ellipse">
                  <a:avLst/>
                </a:prstGeom>
                <a:solidFill>
                  <a:srgbClr val="9F9F9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50397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itchFamily="2" charset="2"/>
                    <a:buNone/>
                    <a:tabLst/>
                    <a:defRPr/>
                  </a:pPr>
                  <a:endParaRPr kumimoji="0" lang="en-US" sz="198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319525" name="Oval 37"/>
                <p:cNvSpPr>
                  <a:spLocks noChangeArrowheads="1"/>
                </p:cNvSpPr>
                <p:nvPr/>
              </p:nvSpPr>
              <p:spPr bwMode="auto">
                <a:xfrm>
                  <a:off x="4975" y="2961"/>
                  <a:ext cx="30" cy="30"/>
                </a:xfrm>
                <a:prstGeom prst="ellipse">
                  <a:avLst/>
                </a:pr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50397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itchFamily="2" charset="2"/>
                    <a:buNone/>
                    <a:tabLst/>
                    <a:defRPr/>
                  </a:pPr>
                  <a:endParaRPr kumimoji="0" lang="en-US" sz="198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319526" name="Oval 38"/>
                <p:cNvSpPr>
                  <a:spLocks noChangeArrowheads="1"/>
                </p:cNvSpPr>
                <p:nvPr/>
              </p:nvSpPr>
              <p:spPr bwMode="auto">
                <a:xfrm>
                  <a:off x="4982" y="2968"/>
                  <a:ext cx="17" cy="16"/>
                </a:xfrm>
                <a:prstGeom prst="ellipse">
                  <a:avLst/>
                </a:prstGeom>
                <a:solidFill>
                  <a:srgbClr val="3F3F3F"/>
                </a:solidFill>
                <a:ln w="12700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50397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itchFamily="2" charset="2"/>
                    <a:buNone/>
                    <a:tabLst/>
                    <a:defRPr/>
                  </a:pPr>
                  <a:endParaRPr kumimoji="0" lang="en-US" sz="198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319527" name="Oval 39"/>
                <p:cNvSpPr>
                  <a:spLocks noChangeArrowheads="1"/>
                </p:cNvSpPr>
                <p:nvPr/>
              </p:nvSpPr>
              <p:spPr bwMode="auto">
                <a:xfrm>
                  <a:off x="4985" y="2969"/>
                  <a:ext cx="16" cy="16"/>
                </a:xfrm>
                <a:prstGeom prst="ellipse">
                  <a:avLst/>
                </a:pr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50397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itchFamily="2" charset="2"/>
                    <a:buNone/>
                    <a:tabLst/>
                    <a:defRPr/>
                  </a:pPr>
                  <a:endParaRPr kumimoji="0" lang="en-US" sz="198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319528" name="Oval 40"/>
                <p:cNvSpPr>
                  <a:spLocks noChangeArrowheads="1"/>
                </p:cNvSpPr>
                <p:nvPr/>
              </p:nvSpPr>
              <p:spPr bwMode="auto">
                <a:xfrm>
                  <a:off x="4988" y="2971"/>
                  <a:ext cx="16" cy="16"/>
                </a:xfrm>
                <a:prstGeom prst="ellipse">
                  <a:avLst/>
                </a:pr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50397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itchFamily="2" charset="2"/>
                    <a:buNone/>
                    <a:tabLst/>
                    <a:defRPr/>
                  </a:pPr>
                  <a:endParaRPr kumimoji="0" lang="en-US" sz="198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Group 41"/>
              <p:cNvGrpSpPr>
                <a:grpSpLocks/>
              </p:cNvGrpSpPr>
              <p:nvPr/>
            </p:nvGrpSpPr>
            <p:grpSpPr bwMode="auto">
              <a:xfrm>
                <a:off x="4746" y="2969"/>
                <a:ext cx="34" cy="34"/>
                <a:chOff x="4746" y="2969"/>
                <a:chExt cx="34" cy="34"/>
              </a:xfrm>
            </p:grpSpPr>
            <p:sp>
              <p:nvSpPr>
                <p:cNvPr id="319530" name="Oval 42"/>
                <p:cNvSpPr>
                  <a:spLocks noChangeArrowheads="1"/>
                </p:cNvSpPr>
                <p:nvPr/>
              </p:nvSpPr>
              <p:spPr bwMode="auto">
                <a:xfrm>
                  <a:off x="4746" y="2970"/>
                  <a:ext cx="34" cy="33"/>
                </a:xfrm>
                <a:prstGeom prst="ellipse">
                  <a:avLst/>
                </a:prstGeom>
                <a:solidFill>
                  <a:srgbClr val="9F9F9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50397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itchFamily="2" charset="2"/>
                    <a:buNone/>
                    <a:tabLst/>
                    <a:defRPr/>
                  </a:pPr>
                  <a:endParaRPr kumimoji="0" lang="en-US" sz="198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319531" name="Oval 43"/>
                <p:cNvSpPr>
                  <a:spLocks noChangeArrowheads="1"/>
                </p:cNvSpPr>
                <p:nvPr/>
              </p:nvSpPr>
              <p:spPr bwMode="auto">
                <a:xfrm>
                  <a:off x="4748" y="2969"/>
                  <a:ext cx="30" cy="30"/>
                </a:xfrm>
                <a:prstGeom prst="ellipse">
                  <a:avLst/>
                </a:pr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50397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itchFamily="2" charset="2"/>
                    <a:buNone/>
                    <a:tabLst/>
                    <a:defRPr/>
                  </a:pPr>
                  <a:endParaRPr kumimoji="0" lang="en-US" sz="198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319532" name="Oval 44"/>
                <p:cNvSpPr>
                  <a:spLocks noChangeArrowheads="1"/>
                </p:cNvSpPr>
                <p:nvPr/>
              </p:nvSpPr>
              <p:spPr bwMode="auto">
                <a:xfrm>
                  <a:off x="4754" y="2976"/>
                  <a:ext cx="17" cy="16"/>
                </a:xfrm>
                <a:prstGeom prst="ellipse">
                  <a:avLst/>
                </a:prstGeom>
                <a:solidFill>
                  <a:srgbClr val="3F3F3F"/>
                </a:solidFill>
                <a:ln w="12700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50397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itchFamily="2" charset="2"/>
                    <a:buNone/>
                    <a:tabLst/>
                    <a:defRPr/>
                  </a:pPr>
                  <a:endParaRPr kumimoji="0" lang="en-US" sz="198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319533" name="Oval 45"/>
                <p:cNvSpPr>
                  <a:spLocks noChangeArrowheads="1"/>
                </p:cNvSpPr>
                <p:nvPr/>
              </p:nvSpPr>
              <p:spPr bwMode="auto">
                <a:xfrm>
                  <a:off x="4757" y="2977"/>
                  <a:ext cx="16" cy="16"/>
                </a:xfrm>
                <a:prstGeom prst="ellipse">
                  <a:avLst/>
                </a:pr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50397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itchFamily="2" charset="2"/>
                    <a:buNone/>
                    <a:tabLst/>
                    <a:defRPr/>
                  </a:pPr>
                  <a:endParaRPr kumimoji="0" lang="en-US" sz="198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319534" name="Oval 46"/>
                <p:cNvSpPr>
                  <a:spLocks noChangeArrowheads="1"/>
                </p:cNvSpPr>
                <p:nvPr/>
              </p:nvSpPr>
              <p:spPr bwMode="auto">
                <a:xfrm>
                  <a:off x="4761" y="2979"/>
                  <a:ext cx="16" cy="16"/>
                </a:xfrm>
                <a:prstGeom prst="ellipse">
                  <a:avLst/>
                </a:prstGeom>
                <a:solidFill>
                  <a:srgbClr val="DFDFD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50397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itchFamily="2" charset="2"/>
                    <a:buNone/>
                    <a:tabLst/>
                    <a:defRPr/>
                  </a:pPr>
                  <a:endParaRPr kumimoji="0" lang="en-US" sz="1984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319535" name="Freeform 47"/>
            <p:cNvSpPr>
              <a:spLocks/>
            </p:cNvSpPr>
            <p:nvPr/>
          </p:nvSpPr>
          <p:spPr bwMode="auto">
            <a:xfrm>
              <a:off x="4983" y="3129"/>
              <a:ext cx="104" cy="1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4" y="5"/>
                </a:cxn>
                <a:cxn ang="0">
                  <a:pos x="12" y="12"/>
                </a:cxn>
                <a:cxn ang="0">
                  <a:pos x="10" y="19"/>
                </a:cxn>
                <a:cxn ang="0">
                  <a:pos x="10" y="25"/>
                </a:cxn>
                <a:cxn ang="0">
                  <a:pos x="9" y="30"/>
                </a:cxn>
                <a:cxn ang="0">
                  <a:pos x="7" y="38"/>
                </a:cxn>
                <a:cxn ang="0">
                  <a:pos x="4" y="41"/>
                </a:cxn>
                <a:cxn ang="0">
                  <a:pos x="0" y="47"/>
                </a:cxn>
                <a:cxn ang="0">
                  <a:pos x="23" y="72"/>
                </a:cxn>
                <a:cxn ang="0">
                  <a:pos x="41" y="89"/>
                </a:cxn>
                <a:cxn ang="0">
                  <a:pos x="55" y="100"/>
                </a:cxn>
                <a:cxn ang="0">
                  <a:pos x="69" y="110"/>
                </a:cxn>
                <a:cxn ang="0">
                  <a:pos x="87" y="119"/>
                </a:cxn>
                <a:cxn ang="0">
                  <a:pos x="95" y="122"/>
                </a:cxn>
                <a:cxn ang="0">
                  <a:pos x="102" y="123"/>
                </a:cxn>
                <a:cxn ang="0">
                  <a:pos x="101" y="114"/>
                </a:cxn>
                <a:cxn ang="0">
                  <a:pos x="103" y="81"/>
                </a:cxn>
                <a:cxn ang="0">
                  <a:pos x="89" y="64"/>
                </a:cxn>
                <a:cxn ang="0">
                  <a:pos x="73" y="47"/>
                </a:cxn>
                <a:cxn ang="0">
                  <a:pos x="51" y="26"/>
                </a:cxn>
                <a:cxn ang="0">
                  <a:pos x="34" y="9"/>
                </a:cxn>
                <a:cxn ang="0">
                  <a:pos x="21" y="0"/>
                </a:cxn>
              </a:cxnLst>
              <a:rect l="0" t="0" r="r" b="b"/>
              <a:pathLst>
                <a:path w="104" h="124">
                  <a:moveTo>
                    <a:pt x="21" y="0"/>
                  </a:moveTo>
                  <a:lnTo>
                    <a:pt x="14" y="5"/>
                  </a:lnTo>
                  <a:lnTo>
                    <a:pt x="12" y="12"/>
                  </a:lnTo>
                  <a:lnTo>
                    <a:pt x="10" y="19"/>
                  </a:lnTo>
                  <a:lnTo>
                    <a:pt x="10" y="25"/>
                  </a:lnTo>
                  <a:lnTo>
                    <a:pt x="9" y="30"/>
                  </a:lnTo>
                  <a:lnTo>
                    <a:pt x="7" y="38"/>
                  </a:lnTo>
                  <a:lnTo>
                    <a:pt x="4" y="41"/>
                  </a:lnTo>
                  <a:lnTo>
                    <a:pt x="0" y="47"/>
                  </a:lnTo>
                  <a:lnTo>
                    <a:pt x="23" y="72"/>
                  </a:lnTo>
                  <a:lnTo>
                    <a:pt x="41" y="89"/>
                  </a:lnTo>
                  <a:lnTo>
                    <a:pt x="55" y="100"/>
                  </a:lnTo>
                  <a:lnTo>
                    <a:pt x="69" y="110"/>
                  </a:lnTo>
                  <a:lnTo>
                    <a:pt x="87" y="119"/>
                  </a:lnTo>
                  <a:lnTo>
                    <a:pt x="95" y="122"/>
                  </a:lnTo>
                  <a:lnTo>
                    <a:pt x="102" y="123"/>
                  </a:lnTo>
                  <a:lnTo>
                    <a:pt x="101" y="114"/>
                  </a:lnTo>
                  <a:lnTo>
                    <a:pt x="103" y="81"/>
                  </a:lnTo>
                  <a:lnTo>
                    <a:pt x="89" y="64"/>
                  </a:lnTo>
                  <a:lnTo>
                    <a:pt x="73" y="47"/>
                  </a:lnTo>
                  <a:lnTo>
                    <a:pt x="51" y="26"/>
                  </a:lnTo>
                  <a:lnTo>
                    <a:pt x="34" y="9"/>
                  </a:lnTo>
                  <a:lnTo>
                    <a:pt x="21" y="0"/>
                  </a:lnTo>
                </a:path>
              </a:pathLst>
            </a:custGeom>
            <a:solidFill>
              <a:srgbClr val="7F7F7F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4988" y="3121"/>
              <a:ext cx="125" cy="126"/>
              <a:chOff x="4988" y="3121"/>
              <a:chExt cx="125" cy="126"/>
            </a:xfrm>
          </p:grpSpPr>
          <p:sp>
            <p:nvSpPr>
              <p:cNvPr id="319537" name="Freeform 49"/>
              <p:cNvSpPr>
                <a:spLocks/>
              </p:cNvSpPr>
              <p:nvPr/>
            </p:nvSpPr>
            <p:spPr bwMode="auto">
              <a:xfrm>
                <a:off x="4988" y="3121"/>
                <a:ext cx="125" cy="1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6" y="5"/>
                  </a:cxn>
                  <a:cxn ang="0">
                    <a:pos x="10" y="10"/>
                  </a:cxn>
                  <a:cxn ang="0">
                    <a:pos x="8" y="15"/>
                  </a:cxn>
                  <a:cxn ang="0">
                    <a:pos x="6" y="20"/>
                  </a:cxn>
                  <a:cxn ang="0">
                    <a:pos x="5" y="27"/>
                  </a:cxn>
                  <a:cxn ang="0">
                    <a:pos x="4" y="35"/>
                  </a:cxn>
                  <a:cxn ang="0">
                    <a:pos x="3" y="43"/>
                  </a:cxn>
                  <a:cxn ang="0">
                    <a:pos x="0" y="46"/>
                  </a:cxn>
                  <a:cxn ang="0">
                    <a:pos x="26" y="72"/>
                  </a:cxn>
                  <a:cxn ang="0">
                    <a:pos x="44" y="88"/>
                  </a:cxn>
                  <a:cxn ang="0">
                    <a:pos x="58" y="100"/>
                  </a:cxn>
                  <a:cxn ang="0">
                    <a:pos x="73" y="110"/>
                  </a:cxn>
                  <a:cxn ang="0">
                    <a:pos x="90" y="119"/>
                  </a:cxn>
                  <a:cxn ang="0">
                    <a:pos x="99" y="122"/>
                  </a:cxn>
                  <a:cxn ang="0">
                    <a:pos x="109" y="125"/>
                  </a:cxn>
                  <a:cxn ang="0">
                    <a:pos x="116" y="123"/>
                  </a:cxn>
                  <a:cxn ang="0">
                    <a:pos x="121" y="120"/>
                  </a:cxn>
                  <a:cxn ang="0">
                    <a:pos x="124" y="114"/>
                  </a:cxn>
                  <a:cxn ang="0">
                    <a:pos x="124" y="108"/>
                  </a:cxn>
                  <a:cxn ang="0">
                    <a:pos x="120" y="102"/>
                  </a:cxn>
                  <a:cxn ang="0">
                    <a:pos x="115" y="94"/>
                  </a:cxn>
                  <a:cxn ang="0">
                    <a:pos x="106" y="81"/>
                  </a:cxn>
                  <a:cxn ang="0">
                    <a:pos x="92" y="64"/>
                  </a:cxn>
                  <a:cxn ang="0">
                    <a:pos x="76" y="47"/>
                  </a:cxn>
                  <a:cxn ang="0">
                    <a:pos x="54" y="26"/>
                  </a:cxn>
                  <a:cxn ang="0">
                    <a:pos x="37" y="9"/>
                  </a:cxn>
                  <a:cxn ang="0">
                    <a:pos x="24" y="0"/>
                  </a:cxn>
                </a:cxnLst>
                <a:rect l="0" t="0" r="r" b="b"/>
                <a:pathLst>
                  <a:path w="125" h="126">
                    <a:moveTo>
                      <a:pt x="24" y="0"/>
                    </a:moveTo>
                    <a:lnTo>
                      <a:pt x="16" y="5"/>
                    </a:lnTo>
                    <a:lnTo>
                      <a:pt x="10" y="10"/>
                    </a:lnTo>
                    <a:lnTo>
                      <a:pt x="8" y="15"/>
                    </a:lnTo>
                    <a:lnTo>
                      <a:pt x="6" y="20"/>
                    </a:lnTo>
                    <a:lnTo>
                      <a:pt x="5" y="27"/>
                    </a:lnTo>
                    <a:lnTo>
                      <a:pt x="4" y="35"/>
                    </a:lnTo>
                    <a:lnTo>
                      <a:pt x="3" y="43"/>
                    </a:lnTo>
                    <a:lnTo>
                      <a:pt x="0" y="46"/>
                    </a:lnTo>
                    <a:lnTo>
                      <a:pt x="26" y="72"/>
                    </a:lnTo>
                    <a:lnTo>
                      <a:pt x="44" y="88"/>
                    </a:lnTo>
                    <a:lnTo>
                      <a:pt x="58" y="100"/>
                    </a:lnTo>
                    <a:lnTo>
                      <a:pt x="73" y="110"/>
                    </a:lnTo>
                    <a:lnTo>
                      <a:pt x="90" y="119"/>
                    </a:lnTo>
                    <a:lnTo>
                      <a:pt x="99" y="122"/>
                    </a:lnTo>
                    <a:lnTo>
                      <a:pt x="109" y="125"/>
                    </a:lnTo>
                    <a:lnTo>
                      <a:pt x="116" y="123"/>
                    </a:lnTo>
                    <a:lnTo>
                      <a:pt x="121" y="120"/>
                    </a:lnTo>
                    <a:lnTo>
                      <a:pt x="124" y="114"/>
                    </a:lnTo>
                    <a:lnTo>
                      <a:pt x="124" y="108"/>
                    </a:lnTo>
                    <a:lnTo>
                      <a:pt x="120" y="102"/>
                    </a:lnTo>
                    <a:lnTo>
                      <a:pt x="115" y="94"/>
                    </a:lnTo>
                    <a:lnTo>
                      <a:pt x="106" y="81"/>
                    </a:lnTo>
                    <a:lnTo>
                      <a:pt x="92" y="64"/>
                    </a:lnTo>
                    <a:lnTo>
                      <a:pt x="76" y="47"/>
                    </a:lnTo>
                    <a:lnTo>
                      <a:pt x="54" y="26"/>
                    </a:lnTo>
                    <a:lnTo>
                      <a:pt x="37" y="9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en-US" sz="198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19538" name="Freeform 50"/>
              <p:cNvSpPr>
                <a:spLocks/>
              </p:cNvSpPr>
              <p:nvPr/>
            </p:nvSpPr>
            <p:spPr bwMode="auto">
              <a:xfrm>
                <a:off x="5052" y="3200"/>
                <a:ext cx="57" cy="27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27" y="26"/>
                  </a:cxn>
                  <a:cxn ang="0">
                    <a:pos x="24" y="20"/>
                  </a:cxn>
                  <a:cxn ang="0">
                    <a:pos x="20" y="13"/>
                  </a:cxn>
                  <a:cxn ang="0">
                    <a:pos x="14" y="6"/>
                  </a:cxn>
                  <a:cxn ang="0">
                    <a:pos x="10" y="0"/>
                  </a:cxn>
                  <a:cxn ang="0">
                    <a:pos x="18" y="0"/>
                  </a:cxn>
                  <a:cxn ang="0">
                    <a:pos x="28" y="4"/>
                  </a:cxn>
                  <a:cxn ang="0">
                    <a:pos x="38" y="10"/>
                  </a:cxn>
                  <a:cxn ang="0">
                    <a:pos x="46" y="16"/>
                  </a:cxn>
                  <a:cxn ang="0">
                    <a:pos x="52" y="20"/>
                  </a:cxn>
                  <a:cxn ang="0">
                    <a:pos x="56" y="22"/>
                  </a:cxn>
                </a:cxnLst>
                <a:rect l="0" t="0" r="r" b="b"/>
                <a:pathLst>
                  <a:path w="57" h="27">
                    <a:moveTo>
                      <a:pt x="0" y="26"/>
                    </a:moveTo>
                    <a:lnTo>
                      <a:pt x="27" y="26"/>
                    </a:lnTo>
                    <a:lnTo>
                      <a:pt x="24" y="20"/>
                    </a:lnTo>
                    <a:lnTo>
                      <a:pt x="20" y="13"/>
                    </a:lnTo>
                    <a:lnTo>
                      <a:pt x="14" y="6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10"/>
                    </a:lnTo>
                    <a:lnTo>
                      <a:pt x="46" y="16"/>
                    </a:lnTo>
                    <a:lnTo>
                      <a:pt x="52" y="20"/>
                    </a:lnTo>
                    <a:lnTo>
                      <a:pt x="56" y="2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en-US" sz="198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319539" name="Freeform 51"/>
            <p:cNvSpPr>
              <a:spLocks/>
            </p:cNvSpPr>
            <p:nvPr/>
          </p:nvSpPr>
          <p:spPr bwMode="auto">
            <a:xfrm>
              <a:off x="4961" y="2945"/>
              <a:ext cx="60" cy="22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1" y="1"/>
                </a:cxn>
                <a:cxn ang="0">
                  <a:pos x="14" y="4"/>
                </a:cxn>
                <a:cxn ang="0">
                  <a:pos x="9" y="8"/>
                </a:cxn>
                <a:cxn ang="0">
                  <a:pos x="5" y="13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7"/>
                </a:cxn>
                <a:cxn ang="0">
                  <a:pos x="1" y="67"/>
                </a:cxn>
                <a:cxn ang="0">
                  <a:pos x="4" y="86"/>
                </a:cxn>
                <a:cxn ang="0">
                  <a:pos x="7" y="98"/>
                </a:cxn>
                <a:cxn ang="0">
                  <a:pos x="17" y="109"/>
                </a:cxn>
                <a:cxn ang="0">
                  <a:pos x="26" y="122"/>
                </a:cxn>
                <a:cxn ang="0">
                  <a:pos x="36" y="133"/>
                </a:cxn>
                <a:cxn ang="0">
                  <a:pos x="47" y="144"/>
                </a:cxn>
                <a:cxn ang="0">
                  <a:pos x="53" y="150"/>
                </a:cxn>
                <a:cxn ang="0">
                  <a:pos x="57" y="158"/>
                </a:cxn>
                <a:cxn ang="0">
                  <a:pos x="59" y="163"/>
                </a:cxn>
                <a:cxn ang="0">
                  <a:pos x="59" y="170"/>
                </a:cxn>
                <a:cxn ang="0">
                  <a:pos x="53" y="177"/>
                </a:cxn>
                <a:cxn ang="0">
                  <a:pos x="44" y="180"/>
                </a:cxn>
                <a:cxn ang="0">
                  <a:pos x="39" y="185"/>
                </a:cxn>
                <a:cxn ang="0">
                  <a:pos x="34" y="192"/>
                </a:cxn>
                <a:cxn ang="0">
                  <a:pos x="32" y="201"/>
                </a:cxn>
                <a:cxn ang="0">
                  <a:pos x="31" y="212"/>
                </a:cxn>
                <a:cxn ang="0">
                  <a:pos x="29" y="220"/>
                </a:cxn>
              </a:cxnLst>
              <a:rect l="0" t="0" r="r" b="b"/>
              <a:pathLst>
                <a:path w="60" h="221">
                  <a:moveTo>
                    <a:pt x="29" y="0"/>
                  </a:moveTo>
                  <a:lnTo>
                    <a:pt x="21" y="1"/>
                  </a:lnTo>
                  <a:lnTo>
                    <a:pt x="14" y="4"/>
                  </a:lnTo>
                  <a:lnTo>
                    <a:pt x="9" y="8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1" y="67"/>
                  </a:lnTo>
                  <a:lnTo>
                    <a:pt x="4" y="86"/>
                  </a:lnTo>
                  <a:lnTo>
                    <a:pt x="7" y="98"/>
                  </a:lnTo>
                  <a:lnTo>
                    <a:pt x="17" y="109"/>
                  </a:lnTo>
                  <a:lnTo>
                    <a:pt x="26" y="122"/>
                  </a:lnTo>
                  <a:lnTo>
                    <a:pt x="36" y="133"/>
                  </a:lnTo>
                  <a:lnTo>
                    <a:pt x="47" y="144"/>
                  </a:lnTo>
                  <a:lnTo>
                    <a:pt x="53" y="150"/>
                  </a:lnTo>
                  <a:lnTo>
                    <a:pt x="57" y="158"/>
                  </a:lnTo>
                  <a:lnTo>
                    <a:pt x="59" y="163"/>
                  </a:lnTo>
                  <a:lnTo>
                    <a:pt x="59" y="170"/>
                  </a:lnTo>
                  <a:lnTo>
                    <a:pt x="53" y="177"/>
                  </a:lnTo>
                  <a:lnTo>
                    <a:pt x="44" y="180"/>
                  </a:lnTo>
                  <a:lnTo>
                    <a:pt x="39" y="185"/>
                  </a:lnTo>
                  <a:lnTo>
                    <a:pt x="34" y="192"/>
                  </a:lnTo>
                  <a:lnTo>
                    <a:pt x="32" y="201"/>
                  </a:lnTo>
                  <a:lnTo>
                    <a:pt x="31" y="212"/>
                  </a:lnTo>
                  <a:lnTo>
                    <a:pt x="29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4750" y="3775"/>
              <a:ext cx="107" cy="58"/>
              <a:chOff x="4750" y="3775"/>
              <a:chExt cx="107" cy="58"/>
            </a:xfrm>
          </p:grpSpPr>
          <p:sp>
            <p:nvSpPr>
              <p:cNvPr id="319541" name="Freeform 53"/>
              <p:cNvSpPr>
                <a:spLocks/>
              </p:cNvSpPr>
              <p:nvPr/>
            </p:nvSpPr>
            <p:spPr bwMode="auto">
              <a:xfrm>
                <a:off x="4750" y="3798"/>
                <a:ext cx="25" cy="34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10"/>
                  </a:cxn>
                  <a:cxn ang="0">
                    <a:pos x="2" y="2"/>
                  </a:cxn>
                  <a:cxn ang="0">
                    <a:pos x="8" y="0"/>
                  </a:cxn>
                  <a:cxn ang="0">
                    <a:pos x="14" y="1"/>
                  </a:cxn>
                  <a:cxn ang="0">
                    <a:pos x="18" y="7"/>
                  </a:cxn>
                  <a:cxn ang="0">
                    <a:pos x="22" y="20"/>
                  </a:cxn>
                  <a:cxn ang="0">
                    <a:pos x="24" y="28"/>
                  </a:cxn>
                  <a:cxn ang="0">
                    <a:pos x="24" y="33"/>
                  </a:cxn>
                  <a:cxn ang="0">
                    <a:pos x="16" y="33"/>
                  </a:cxn>
                  <a:cxn ang="0">
                    <a:pos x="6" y="29"/>
                  </a:cxn>
                  <a:cxn ang="0">
                    <a:pos x="0" y="23"/>
                  </a:cxn>
                </a:cxnLst>
                <a:rect l="0" t="0" r="r" b="b"/>
                <a:pathLst>
                  <a:path w="25" h="34">
                    <a:moveTo>
                      <a:pt x="0" y="23"/>
                    </a:moveTo>
                    <a:lnTo>
                      <a:pt x="0" y="10"/>
                    </a:lnTo>
                    <a:lnTo>
                      <a:pt x="2" y="2"/>
                    </a:lnTo>
                    <a:lnTo>
                      <a:pt x="8" y="0"/>
                    </a:lnTo>
                    <a:lnTo>
                      <a:pt x="14" y="1"/>
                    </a:lnTo>
                    <a:lnTo>
                      <a:pt x="18" y="7"/>
                    </a:lnTo>
                    <a:lnTo>
                      <a:pt x="22" y="20"/>
                    </a:lnTo>
                    <a:lnTo>
                      <a:pt x="24" y="28"/>
                    </a:lnTo>
                    <a:lnTo>
                      <a:pt x="24" y="33"/>
                    </a:lnTo>
                    <a:lnTo>
                      <a:pt x="16" y="33"/>
                    </a:lnTo>
                    <a:lnTo>
                      <a:pt x="6" y="29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3B3B3B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en-US" sz="198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19542" name="Freeform 54"/>
              <p:cNvSpPr>
                <a:spLocks/>
              </p:cNvSpPr>
              <p:nvPr/>
            </p:nvSpPr>
            <p:spPr bwMode="auto">
              <a:xfrm>
                <a:off x="4779" y="3798"/>
                <a:ext cx="29" cy="35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21"/>
                  </a:cxn>
                  <a:cxn ang="0">
                    <a:pos x="2" y="8"/>
                  </a:cxn>
                  <a:cxn ang="0">
                    <a:pos x="5" y="1"/>
                  </a:cxn>
                  <a:cxn ang="0">
                    <a:pos x="9" y="0"/>
                  </a:cxn>
                  <a:cxn ang="0">
                    <a:pos x="15" y="0"/>
                  </a:cxn>
                  <a:cxn ang="0">
                    <a:pos x="21" y="5"/>
                  </a:cxn>
                  <a:cxn ang="0">
                    <a:pos x="25" y="14"/>
                  </a:cxn>
                  <a:cxn ang="0">
                    <a:pos x="28" y="23"/>
                  </a:cxn>
                  <a:cxn ang="0">
                    <a:pos x="28" y="29"/>
                  </a:cxn>
                  <a:cxn ang="0">
                    <a:pos x="19" y="31"/>
                  </a:cxn>
                  <a:cxn ang="0">
                    <a:pos x="8" y="34"/>
                  </a:cxn>
                  <a:cxn ang="0">
                    <a:pos x="0" y="33"/>
                  </a:cxn>
                </a:cxnLst>
                <a:rect l="0" t="0" r="r" b="b"/>
                <a:pathLst>
                  <a:path w="29" h="35">
                    <a:moveTo>
                      <a:pt x="0" y="33"/>
                    </a:moveTo>
                    <a:lnTo>
                      <a:pt x="0" y="21"/>
                    </a:lnTo>
                    <a:lnTo>
                      <a:pt x="2" y="8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5"/>
                    </a:lnTo>
                    <a:lnTo>
                      <a:pt x="25" y="14"/>
                    </a:lnTo>
                    <a:lnTo>
                      <a:pt x="28" y="23"/>
                    </a:lnTo>
                    <a:lnTo>
                      <a:pt x="28" y="29"/>
                    </a:lnTo>
                    <a:lnTo>
                      <a:pt x="19" y="31"/>
                    </a:lnTo>
                    <a:lnTo>
                      <a:pt x="8" y="34"/>
                    </a:lnTo>
                    <a:lnTo>
                      <a:pt x="0" y="33"/>
                    </a:lnTo>
                  </a:path>
                </a:pathLst>
              </a:custGeom>
              <a:solidFill>
                <a:srgbClr val="3B3B3B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en-US" sz="198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19543" name="Freeform 55"/>
              <p:cNvSpPr>
                <a:spLocks/>
              </p:cNvSpPr>
              <p:nvPr/>
            </p:nvSpPr>
            <p:spPr bwMode="auto">
              <a:xfrm>
                <a:off x="4811" y="3790"/>
                <a:ext cx="26" cy="35"/>
              </a:xfrm>
              <a:custGeom>
                <a:avLst/>
                <a:gdLst/>
                <a:ahLst/>
                <a:cxnLst>
                  <a:cxn ang="0">
                    <a:pos x="1" y="34"/>
                  </a:cxn>
                  <a:cxn ang="0">
                    <a:pos x="0" y="28"/>
                  </a:cxn>
                  <a:cxn ang="0">
                    <a:pos x="0" y="18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6" y="2"/>
                  </a:cxn>
                  <a:cxn ang="0">
                    <a:pos x="12" y="0"/>
                  </a:cxn>
                  <a:cxn ang="0">
                    <a:pos x="18" y="4"/>
                  </a:cxn>
                  <a:cxn ang="0">
                    <a:pos x="21" y="9"/>
                  </a:cxn>
                  <a:cxn ang="0">
                    <a:pos x="23" y="15"/>
                  </a:cxn>
                  <a:cxn ang="0">
                    <a:pos x="25" y="23"/>
                  </a:cxn>
                  <a:cxn ang="0">
                    <a:pos x="19" y="28"/>
                  </a:cxn>
                  <a:cxn ang="0">
                    <a:pos x="11" y="32"/>
                  </a:cxn>
                  <a:cxn ang="0">
                    <a:pos x="1" y="34"/>
                  </a:cxn>
                </a:cxnLst>
                <a:rect l="0" t="0" r="r" b="b"/>
                <a:pathLst>
                  <a:path w="26" h="35">
                    <a:moveTo>
                      <a:pt x="1" y="34"/>
                    </a:moveTo>
                    <a:lnTo>
                      <a:pt x="0" y="28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8" y="4"/>
                    </a:lnTo>
                    <a:lnTo>
                      <a:pt x="21" y="9"/>
                    </a:lnTo>
                    <a:lnTo>
                      <a:pt x="23" y="15"/>
                    </a:lnTo>
                    <a:lnTo>
                      <a:pt x="25" y="23"/>
                    </a:lnTo>
                    <a:lnTo>
                      <a:pt x="19" y="28"/>
                    </a:lnTo>
                    <a:lnTo>
                      <a:pt x="11" y="32"/>
                    </a:lnTo>
                    <a:lnTo>
                      <a:pt x="1" y="34"/>
                    </a:lnTo>
                  </a:path>
                </a:pathLst>
              </a:custGeom>
              <a:solidFill>
                <a:srgbClr val="3B3B3B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en-US" sz="198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19544" name="Freeform 56"/>
              <p:cNvSpPr>
                <a:spLocks/>
              </p:cNvSpPr>
              <p:nvPr/>
            </p:nvSpPr>
            <p:spPr bwMode="auto">
              <a:xfrm>
                <a:off x="4840" y="3775"/>
                <a:ext cx="17" cy="3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5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9" y="29"/>
                  </a:cxn>
                  <a:cxn ang="0">
                    <a:pos x="14" y="22"/>
                  </a:cxn>
                  <a:cxn ang="0">
                    <a:pos x="16" y="19"/>
                  </a:cxn>
                  <a:cxn ang="0">
                    <a:pos x="10" y="9"/>
                  </a:cxn>
                  <a:cxn ang="0">
                    <a:pos x="3" y="0"/>
                  </a:cxn>
                </a:cxnLst>
                <a:rect l="0" t="0" r="r" b="b"/>
                <a:pathLst>
                  <a:path w="17" h="37">
                    <a:moveTo>
                      <a:pt x="3" y="0"/>
                    </a:moveTo>
                    <a:lnTo>
                      <a:pt x="1" y="5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9" y="29"/>
                    </a:lnTo>
                    <a:lnTo>
                      <a:pt x="14" y="22"/>
                    </a:lnTo>
                    <a:lnTo>
                      <a:pt x="16" y="19"/>
                    </a:lnTo>
                    <a:lnTo>
                      <a:pt x="10" y="9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3B3B3B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en-US" sz="198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4926" y="3762"/>
              <a:ext cx="104" cy="61"/>
              <a:chOff x="4926" y="3762"/>
              <a:chExt cx="104" cy="61"/>
            </a:xfrm>
          </p:grpSpPr>
          <p:sp>
            <p:nvSpPr>
              <p:cNvPr id="319546" name="Freeform 58"/>
              <p:cNvSpPr>
                <a:spLocks/>
              </p:cNvSpPr>
              <p:nvPr/>
            </p:nvSpPr>
            <p:spPr bwMode="auto">
              <a:xfrm>
                <a:off x="4926" y="3762"/>
                <a:ext cx="26" cy="3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6" y="3"/>
                  </a:cxn>
                  <a:cxn ang="0">
                    <a:pos x="12" y="0"/>
                  </a:cxn>
                  <a:cxn ang="0">
                    <a:pos x="17" y="0"/>
                  </a:cxn>
                  <a:cxn ang="0">
                    <a:pos x="22" y="2"/>
                  </a:cxn>
                  <a:cxn ang="0">
                    <a:pos x="25" y="7"/>
                  </a:cxn>
                  <a:cxn ang="0">
                    <a:pos x="24" y="13"/>
                  </a:cxn>
                  <a:cxn ang="0">
                    <a:pos x="20" y="20"/>
                  </a:cxn>
                  <a:cxn ang="0">
                    <a:pos x="16" y="27"/>
                  </a:cxn>
                  <a:cxn ang="0">
                    <a:pos x="11" y="32"/>
                  </a:cxn>
                  <a:cxn ang="0">
                    <a:pos x="6" y="37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0" y="16"/>
                  </a:cxn>
                  <a:cxn ang="0">
                    <a:pos x="0" y="7"/>
                  </a:cxn>
                </a:cxnLst>
                <a:rect l="0" t="0" r="r" b="b"/>
                <a:pathLst>
                  <a:path w="26" h="38">
                    <a:moveTo>
                      <a:pt x="0" y="7"/>
                    </a:moveTo>
                    <a:lnTo>
                      <a:pt x="6" y="3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5" y="7"/>
                    </a:lnTo>
                    <a:lnTo>
                      <a:pt x="24" y="13"/>
                    </a:lnTo>
                    <a:lnTo>
                      <a:pt x="20" y="20"/>
                    </a:lnTo>
                    <a:lnTo>
                      <a:pt x="16" y="27"/>
                    </a:lnTo>
                    <a:lnTo>
                      <a:pt x="11" y="32"/>
                    </a:lnTo>
                    <a:lnTo>
                      <a:pt x="6" y="37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DFDFD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en-US" sz="198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19547" name="Freeform 59"/>
              <p:cNvSpPr>
                <a:spLocks/>
              </p:cNvSpPr>
              <p:nvPr/>
            </p:nvSpPr>
            <p:spPr bwMode="auto">
              <a:xfrm>
                <a:off x="4939" y="3779"/>
                <a:ext cx="34" cy="41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2" y="19"/>
                  </a:cxn>
                  <a:cxn ang="0">
                    <a:pos x="5" y="12"/>
                  </a:cxn>
                  <a:cxn ang="0">
                    <a:pos x="11" y="4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5"/>
                  </a:cxn>
                  <a:cxn ang="0">
                    <a:pos x="33" y="12"/>
                  </a:cxn>
                  <a:cxn ang="0">
                    <a:pos x="32" y="21"/>
                  </a:cxn>
                  <a:cxn ang="0">
                    <a:pos x="31" y="31"/>
                  </a:cxn>
                  <a:cxn ang="0">
                    <a:pos x="26" y="40"/>
                  </a:cxn>
                  <a:cxn ang="0">
                    <a:pos x="16" y="38"/>
                  </a:cxn>
                  <a:cxn ang="0">
                    <a:pos x="7" y="34"/>
                  </a:cxn>
                  <a:cxn ang="0">
                    <a:pos x="0" y="26"/>
                  </a:cxn>
                </a:cxnLst>
                <a:rect l="0" t="0" r="r" b="b"/>
                <a:pathLst>
                  <a:path w="34" h="41">
                    <a:moveTo>
                      <a:pt x="0" y="26"/>
                    </a:moveTo>
                    <a:lnTo>
                      <a:pt x="2" y="19"/>
                    </a:lnTo>
                    <a:lnTo>
                      <a:pt x="5" y="12"/>
                    </a:lnTo>
                    <a:lnTo>
                      <a:pt x="11" y="4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5"/>
                    </a:lnTo>
                    <a:lnTo>
                      <a:pt x="33" y="12"/>
                    </a:lnTo>
                    <a:lnTo>
                      <a:pt x="32" y="21"/>
                    </a:lnTo>
                    <a:lnTo>
                      <a:pt x="31" y="31"/>
                    </a:lnTo>
                    <a:lnTo>
                      <a:pt x="26" y="40"/>
                    </a:lnTo>
                    <a:lnTo>
                      <a:pt x="16" y="38"/>
                    </a:lnTo>
                    <a:lnTo>
                      <a:pt x="7" y="34"/>
                    </a:lnTo>
                    <a:lnTo>
                      <a:pt x="0" y="26"/>
                    </a:lnTo>
                  </a:path>
                </a:pathLst>
              </a:custGeom>
              <a:solidFill>
                <a:srgbClr val="DFDFD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en-US" sz="198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19548" name="Freeform 60"/>
              <p:cNvSpPr>
                <a:spLocks/>
              </p:cNvSpPr>
              <p:nvPr/>
            </p:nvSpPr>
            <p:spPr bwMode="auto">
              <a:xfrm>
                <a:off x="4972" y="3789"/>
                <a:ext cx="31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20"/>
                  </a:cxn>
                  <a:cxn ang="0">
                    <a:pos x="5" y="12"/>
                  </a:cxn>
                  <a:cxn ang="0">
                    <a:pos x="8" y="6"/>
                  </a:cxn>
                  <a:cxn ang="0">
                    <a:pos x="10" y="3"/>
                  </a:cxn>
                  <a:cxn ang="0">
                    <a:pos x="14" y="0"/>
                  </a:cxn>
                  <a:cxn ang="0">
                    <a:pos x="20" y="0"/>
                  </a:cxn>
                  <a:cxn ang="0">
                    <a:pos x="27" y="5"/>
                  </a:cxn>
                  <a:cxn ang="0">
                    <a:pos x="29" y="12"/>
                  </a:cxn>
                  <a:cxn ang="0">
                    <a:pos x="30" y="20"/>
                  </a:cxn>
                  <a:cxn ang="0">
                    <a:pos x="29" y="30"/>
                  </a:cxn>
                  <a:cxn ang="0">
                    <a:pos x="21" y="32"/>
                  </a:cxn>
                  <a:cxn ang="0">
                    <a:pos x="15" y="33"/>
                  </a:cxn>
                  <a:cxn ang="0">
                    <a:pos x="8" y="32"/>
                  </a:cxn>
                  <a:cxn ang="0">
                    <a:pos x="0" y="30"/>
                  </a:cxn>
                </a:cxnLst>
                <a:rect l="0" t="0" r="r" b="b"/>
                <a:pathLst>
                  <a:path w="31" h="34">
                    <a:moveTo>
                      <a:pt x="0" y="30"/>
                    </a:moveTo>
                    <a:lnTo>
                      <a:pt x="2" y="20"/>
                    </a:lnTo>
                    <a:lnTo>
                      <a:pt x="5" y="12"/>
                    </a:lnTo>
                    <a:lnTo>
                      <a:pt x="8" y="6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7" y="5"/>
                    </a:lnTo>
                    <a:lnTo>
                      <a:pt x="29" y="12"/>
                    </a:lnTo>
                    <a:lnTo>
                      <a:pt x="30" y="20"/>
                    </a:lnTo>
                    <a:lnTo>
                      <a:pt x="29" y="30"/>
                    </a:lnTo>
                    <a:lnTo>
                      <a:pt x="21" y="32"/>
                    </a:lnTo>
                    <a:lnTo>
                      <a:pt x="15" y="33"/>
                    </a:lnTo>
                    <a:lnTo>
                      <a:pt x="8" y="32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DFDFD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en-US" sz="198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19549" name="Freeform 61"/>
              <p:cNvSpPr>
                <a:spLocks/>
              </p:cNvSpPr>
              <p:nvPr/>
            </p:nvSpPr>
            <p:spPr bwMode="auto">
              <a:xfrm>
                <a:off x="5005" y="3790"/>
                <a:ext cx="25" cy="29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" y="16"/>
                  </a:cxn>
                  <a:cxn ang="0">
                    <a:pos x="4" y="8"/>
                  </a:cxn>
                  <a:cxn ang="0">
                    <a:pos x="7" y="3"/>
                  </a:cxn>
                  <a:cxn ang="0">
                    <a:pos x="12" y="0"/>
                  </a:cxn>
                  <a:cxn ang="0">
                    <a:pos x="17" y="0"/>
                  </a:cxn>
                  <a:cxn ang="0">
                    <a:pos x="23" y="4"/>
                  </a:cxn>
                  <a:cxn ang="0">
                    <a:pos x="24" y="13"/>
                  </a:cxn>
                  <a:cxn ang="0">
                    <a:pos x="23" y="19"/>
                  </a:cxn>
                  <a:cxn ang="0">
                    <a:pos x="17" y="23"/>
                  </a:cxn>
                  <a:cxn ang="0">
                    <a:pos x="8" y="26"/>
                  </a:cxn>
                  <a:cxn ang="0">
                    <a:pos x="0" y="28"/>
                  </a:cxn>
                </a:cxnLst>
                <a:rect l="0" t="0" r="r" b="b"/>
                <a:pathLst>
                  <a:path w="25" h="29">
                    <a:moveTo>
                      <a:pt x="0" y="28"/>
                    </a:moveTo>
                    <a:lnTo>
                      <a:pt x="1" y="16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3" y="4"/>
                    </a:lnTo>
                    <a:lnTo>
                      <a:pt x="24" y="13"/>
                    </a:lnTo>
                    <a:lnTo>
                      <a:pt x="23" y="19"/>
                    </a:lnTo>
                    <a:lnTo>
                      <a:pt x="17" y="23"/>
                    </a:lnTo>
                    <a:lnTo>
                      <a:pt x="8" y="26"/>
                    </a:lnTo>
                    <a:lnTo>
                      <a:pt x="0" y="28"/>
                    </a:lnTo>
                  </a:path>
                </a:pathLst>
              </a:custGeom>
              <a:solidFill>
                <a:srgbClr val="DFDFDF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algn="l" defTabSz="5039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en-US" sz="198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319550" name="Rectangle 62"/>
            <p:cNvSpPr>
              <a:spLocks noChangeArrowheads="1"/>
            </p:cNvSpPr>
            <p:nvPr/>
          </p:nvSpPr>
          <p:spPr bwMode="auto">
            <a:xfrm>
              <a:off x="3809" y="3110"/>
              <a:ext cx="135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1496" tIns="50748" rIns="101496" bIns="50748">
              <a:spAutoFit/>
            </a:bodyPr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nl-NL" sz="2646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319553" name="Rectangle 65"/>
          <p:cNvSpPr>
            <a:spLocks noChangeArrowheads="1"/>
          </p:cNvSpPr>
          <p:nvPr/>
        </p:nvSpPr>
        <p:spPr bwMode="auto">
          <a:xfrm>
            <a:off x="2106283" y="2445452"/>
            <a:ext cx="2179874" cy="713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496" tIns="50748" rIns="101496" bIns="50748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984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1  1  1  1  1  1  1</a:t>
            </a:r>
            <a:r>
              <a:rPr kumimoji="0" lang="en-US" sz="396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EA components:</a:t>
            </a:r>
            <a:br>
              <a:rPr lang="en-GB" dirty="0"/>
            </a:br>
            <a:r>
              <a:rPr lang="en-GB" dirty="0"/>
              <a:t>Mutation of </a:t>
            </a:r>
            <a:r>
              <a:rPr lang="en-GB" dirty="0" err="1"/>
              <a:t>bitstrings</a:t>
            </a:r>
            <a:r>
              <a:rPr lang="en-GB" dirty="0"/>
              <a:t> (1/2)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31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cxnSp>
        <p:nvCxnSpPr>
          <p:cNvPr id="14" name="Straight Arrow Connector 13"/>
          <p:cNvCxnSpPr>
            <a:stCxn id="319553" idx="3"/>
          </p:cNvCxnSpPr>
          <p:nvPr/>
        </p:nvCxnSpPr>
        <p:spPr>
          <a:xfrm>
            <a:off x="4286157" y="2802004"/>
            <a:ext cx="1714114" cy="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955547" y="5169115"/>
            <a:ext cx="1006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28964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EA components:</a:t>
            </a:r>
            <a:br>
              <a:rPr lang="en-GB" dirty="0"/>
            </a:br>
            <a:r>
              <a:rPr lang="en-GB" dirty="0"/>
              <a:t>Mutation (2/2)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Role of mutation: cause small, random variance</a:t>
            </a:r>
          </a:p>
          <a:p>
            <a:r>
              <a:rPr lang="en-GB" dirty="0"/>
              <a:t>Acts on one genotype and delivers another</a:t>
            </a:r>
          </a:p>
          <a:p>
            <a:r>
              <a:rPr lang="en-GB" dirty="0"/>
              <a:t>Element of randomness is essential and differentiates it from other unary heuristic operators</a:t>
            </a:r>
          </a:p>
          <a:p>
            <a:r>
              <a:rPr lang="en-GB" dirty="0"/>
              <a:t>Importance ascribed  depends on representation and historical dialect:</a:t>
            </a:r>
          </a:p>
          <a:p>
            <a:pPr lvl="1"/>
            <a:r>
              <a:rPr lang="en-GB" dirty="0"/>
              <a:t>Binary </a:t>
            </a:r>
            <a:r>
              <a:rPr lang="en-GB" dirty="0" err="1"/>
              <a:t>GAs</a:t>
            </a:r>
            <a:r>
              <a:rPr lang="en-GB" dirty="0"/>
              <a:t> – background operator responsible for preserving and introducing diversity</a:t>
            </a:r>
          </a:p>
          <a:p>
            <a:pPr lvl="1"/>
            <a:r>
              <a:rPr lang="en-GB" dirty="0"/>
              <a:t>Evolutionary programming (EP) for Finite State Machines (FSMs) or continuous variables – only search operator</a:t>
            </a:r>
            <a:endParaRPr lang="en-US" dirty="0"/>
          </a:p>
          <a:p>
            <a:pPr lvl="1"/>
            <a:r>
              <a:rPr lang="en-US" dirty="0"/>
              <a:t>Genetic programming (GP) </a:t>
            </a:r>
            <a:r>
              <a:rPr lang="en-GB" dirty="0"/>
              <a:t>–</a:t>
            </a:r>
            <a:r>
              <a:rPr lang="en-US" dirty="0"/>
              <a:t> hardly used</a:t>
            </a:r>
            <a:endParaRPr lang="en-GB" dirty="0"/>
          </a:p>
          <a:p>
            <a:r>
              <a:rPr lang="en-GB" dirty="0"/>
              <a:t>May guarantee connectedness of search space and hence convergence proofs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32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286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684819" y="2776848"/>
            <a:ext cx="2109342" cy="40782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496" tIns="50748" rIns="101496" bIns="50748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984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1  1  1  1  1  1  1 </a:t>
            </a:r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3933562" y="2856845"/>
            <a:ext cx="2109342" cy="40782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496" tIns="50748" rIns="101496" bIns="50748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984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0  0  0  0  0  0  0 </a:t>
            </a:r>
          </a:p>
        </p:txBody>
      </p:sp>
      <p:sp>
        <p:nvSpPr>
          <p:cNvPr id="321546" name="Rectangle 10"/>
          <p:cNvSpPr>
            <a:spLocks noChangeArrowheads="1"/>
          </p:cNvSpPr>
          <p:nvPr/>
        </p:nvSpPr>
        <p:spPr bwMode="auto">
          <a:xfrm>
            <a:off x="2115622" y="1510499"/>
            <a:ext cx="2692689" cy="57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1496" tIns="50748" rIns="101496" bIns="50748">
            <a:spAutoFit/>
          </a:bodyPr>
          <a:lstStyle/>
          <a:p>
            <a:pPr marL="0" marR="0" lvl="0" indent="0" algn="ct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08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Parents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429750" y="2328820"/>
            <a:ext cx="586226" cy="1162986"/>
            <a:chOff x="2203" y="2400"/>
            <a:chExt cx="335" cy="721"/>
          </a:xfrm>
        </p:grpSpPr>
        <p:sp>
          <p:nvSpPr>
            <p:cNvPr id="321548" name="Freeform 12"/>
            <p:cNvSpPr>
              <a:spLocks/>
            </p:cNvSpPr>
            <p:nvPr/>
          </p:nvSpPr>
          <p:spPr bwMode="auto">
            <a:xfrm>
              <a:off x="2203" y="2544"/>
              <a:ext cx="145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44"/>
                </a:cxn>
                <a:cxn ang="0">
                  <a:pos x="48" y="240"/>
                </a:cxn>
                <a:cxn ang="0">
                  <a:pos x="144" y="384"/>
                </a:cxn>
                <a:cxn ang="0">
                  <a:pos x="48" y="528"/>
                </a:cxn>
                <a:cxn ang="0">
                  <a:pos x="144" y="576"/>
                </a:cxn>
              </a:cxnLst>
              <a:rect l="0" t="0" r="r" b="b"/>
              <a:pathLst>
                <a:path w="145" h="577">
                  <a:moveTo>
                    <a:pt x="0" y="0"/>
                  </a:moveTo>
                  <a:lnTo>
                    <a:pt x="96" y="144"/>
                  </a:lnTo>
                  <a:lnTo>
                    <a:pt x="48" y="240"/>
                  </a:lnTo>
                  <a:lnTo>
                    <a:pt x="144" y="384"/>
                  </a:lnTo>
                  <a:lnTo>
                    <a:pt x="48" y="528"/>
                  </a:lnTo>
                  <a:lnTo>
                    <a:pt x="144" y="576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21549" name="Rectangle 13"/>
            <p:cNvSpPr>
              <a:spLocks noChangeArrowheads="1"/>
            </p:cNvSpPr>
            <p:nvPr/>
          </p:nvSpPr>
          <p:spPr bwMode="auto">
            <a:xfrm>
              <a:off x="2203" y="2400"/>
              <a:ext cx="335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101496" tIns="50748" rIns="101496" bIns="50748">
              <a:spAutoFit/>
            </a:bodyPr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984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cut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704459" y="2329562"/>
            <a:ext cx="634579" cy="1161375"/>
            <a:chOff x="3358" y="2419"/>
            <a:chExt cx="504" cy="720"/>
          </a:xfrm>
        </p:grpSpPr>
        <p:sp>
          <p:nvSpPr>
            <p:cNvPr id="321551" name="Freeform 15"/>
            <p:cNvSpPr>
              <a:spLocks/>
            </p:cNvSpPr>
            <p:nvPr/>
          </p:nvSpPr>
          <p:spPr bwMode="auto">
            <a:xfrm>
              <a:off x="3358" y="2562"/>
              <a:ext cx="145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44"/>
                </a:cxn>
                <a:cxn ang="0">
                  <a:pos x="48" y="240"/>
                </a:cxn>
                <a:cxn ang="0">
                  <a:pos x="144" y="384"/>
                </a:cxn>
                <a:cxn ang="0">
                  <a:pos x="48" y="528"/>
                </a:cxn>
                <a:cxn ang="0">
                  <a:pos x="144" y="576"/>
                </a:cxn>
              </a:cxnLst>
              <a:rect l="0" t="0" r="r" b="b"/>
              <a:pathLst>
                <a:path w="145" h="577">
                  <a:moveTo>
                    <a:pt x="0" y="0"/>
                  </a:moveTo>
                  <a:lnTo>
                    <a:pt x="96" y="144"/>
                  </a:lnTo>
                  <a:lnTo>
                    <a:pt x="48" y="240"/>
                  </a:lnTo>
                  <a:lnTo>
                    <a:pt x="144" y="384"/>
                  </a:lnTo>
                  <a:lnTo>
                    <a:pt x="48" y="528"/>
                  </a:lnTo>
                  <a:lnTo>
                    <a:pt x="144" y="576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21552" name="Rectangle 16"/>
            <p:cNvSpPr>
              <a:spLocks noChangeArrowheads="1"/>
            </p:cNvSpPr>
            <p:nvPr/>
          </p:nvSpPr>
          <p:spPr bwMode="auto">
            <a:xfrm>
              <a:off x="3396" y="2419"/>
              <a:ext cx="46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101496" tIns="50748" rIns="101496" bIns="50748">
              <a:spAutoFit/>
            </a:bodyPr>
            <a:lstStyle/>
            <a:p>
              <a:pPr marL="0" marR="0" lvl="0" indent="0" algn="l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984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cut</a:t>
              </a:r>
            </a:p>
          </p:txBody>
        </p:sp>
      </p:grpSp>
      <p:sp>
        <p:nvSpPr>
          <p:cNvPr id="321555" name="Line 19"/>
          <p:cNvSpPr>
            <a:spLocks noChangeShapeType="1"/>
          </p:cNvSpPr>
          <p:nvPr/>
        </p:nvSpPr>
        <p:spPr bwMode="auto">
          <a:xfrm flipH="1">
            <a:off x="4320232" y="3461718"/>
            <a:ext cx="0" cy="1557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321561" name="Rectangle 25"/>
          <p:cNvSpPr>
            <a:spLocks noChangeArrowheads="1"/>
          </p:cNvSpPr>
          <p:nvPr/>
        </p:nvSpPr>
        <p:spPr bwMode="auto">
          <a:xfrm>
            <a:off x="2403510" y="6091286"/>
            <a:ext cx="1985910" cy="57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496" tIns="50748" rIns="101496" bIns="50748">
            <a:spAutoFit/>
          </a:bodyPr>
          <a:lstStyle/>
          <a:p>
            <a:pPr marL="0" marR="0" lvl="0" indent="0" algn="ct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08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Offspring</a:t>
            </a:r>
          </a:p>
        </p:txBody>
      </p:sp>
      <p:sp>
        <p:nvSpPr>
          <p:cNvPr id="321562" name="Line 26"/>
          <p:cNvSpPr>
            <a:spLocks noChangeShapeType="1"/>
          </p:cNvSpPr>
          <p:nvPr/>
        </p:nvSpPr>
        <p:spPr bwMode="auto">
          <a:xfrm>
            <a:off x="2159992" y="3442024"/>
            <a:ext cx="3179046" cy="157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321564" name="Picture 28" descr="eleph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1357" y="2366916"/>
            <a:ext cx="2748342" cy="1635517"/>
          </a:xfrm>
          <a:prstGeom prst="rect">
            <a:avLst/>
          </a:prstGeom>
          <a:noFill/>
        </p:spPr>
      </p:pic>
      <p:pic>
        <p:nvPicPr>
          <p:cNvPr id="321565" name="Picture 29" descr="eleph2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868" y="4528148"/>
            <a:ext cx="2707187" cy="1469144"/>
          </a:xfrm>
          <a:prstGeom prst="rect">
            <a:avLst/>
          </a:prstGeom>
          <a:noFill/>
        </p:spPr>
      </p:pic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EA components:</a:t>
            </a:r>
            <a:br>
              <a:rPr lang="en-GB" dirty="0"/>
            </a:br>
            <a:r>
              <a:rPr lang="en-GB" dirty="0"/>
              <a:t>Recombination of </a:t>
            </a:r>
            <a:r>
              <a:rPr lang="en-GB" dirty="0" err="1"/>
              <a:t>bitstrings</a:t>
            </a:r>
            <a:r>
              <a:rPr lang="en-GB" dirty="0"/>
              <a:t> (1/2)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33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41471" y="5172210"/>
            <a:ext cx="2109342" cy="40782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09342"/>
                      <a:gd name="connsiteY0" fmla="*/ 0 h 407827"/>
                      <a:gd name="connsiteX1" fmla="*/ 506242 w 2109342"/>
                      <a:gd name="connsiteY1" fmla="*/ 0 h 407827"/>
                      <a:gd name="connsiteX2" fmla="*/ 970297 w 2109342"/>
                      <a:gd name="connsiteY2" fmla="*/ 0 h 407827"/>
                      <a:gd name="connsiteX3" fmla="*/ 1539820 w 2109342"/>
                      <a:gd name="connsiteY3" fmla="*/ 0 h 407827"/>
                      <a:gd name="connsiteX4" fmla="*/ 2109342 w 2109342"/>
                      <a:gd name="connsiteY4" fmla="*/ 0 h 407827"/>
                      <a:gd name="connsiteX5" fmla="*/ 2109342 w 2109342"/>
                      <a:gd name="connsiteY5" fmla="*/ 407827 h 407827"/>
                      <a:gd name="connsiteX6" fmla="*/ 1624193 w 2109342"/>
                      <a:gd name="connsiteY6" fmla="*/ 407827 h 407827"/>
                      <a:gd name="connsiteX7" fmla="*/ 1139045 w 2109342"/>
                      <a:gd name="connsiteY7" fmla="*/ 407827 h 407827"/>
                      <a:gd name="connsiteX8" fmla="*/ 569522 w 2109342"/>
                      <a:gd name="connsiteY8" fmla="*/ 407827 h 407827"/>
                      <a:gd name="connsiteX9" fmla="*/ 0 w 2109342"/>
                      <a:gd name="connsiteY9" fmla="*/ 407827 h 407827"/>
                      <a:gd name="connsiteX10" fmla="*/ 0 w 2109342"/>
                      <a:gd name="connsiteY10" fmla="*/ 0 h 407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09342" h="407827" extrusionOk="0">
                        <a:moveTo>
                          <a:pt x="0" y="0"/>
                        </a:moveTo>
                        <a:cubicBezTo>
                          <a:pt x="208269" y="-5443"/>
                          <a:pt x="385925" y="51400"/>
                          <a:pt x="506242" y="0"/>
                        </a:cubicBezTo>
                        <a:cubicBezTo>
                          <a:pt x="626559" y="-51400"/>
                          <a:pt x="852270" y="4141"/>
                          <a:pt x="970297" y="0"/>
                        </a:cubicBezTo>
                        <a:cubicBezTo>
                          <a:pt x="1088324" y="-4141"/>
                          <a:pt x="1425390" y="33818"/>
                          <a:pt x="1539820" y="0"/>
                        </a:cubicBezTo>
                        <a:cubicBezTo>
                          <a:pt x="1654250" y="-33818"/>
                          <a:pt x="1962027" y="28361"/>
                          <a:pt x="2109342" y="0"/>
                        </a:cubicBezTo>
                        <a:cubicBezTo>
                          <a:pt x="2147952" y="88799"/>
                          <a:pt x="2106718" y="209397"/>
                          <a:pt x="2109342" y="407827"/>
                        </a:cubicBezTo>
                        <a:cubicBezTo>
                          <a:pt x="1915620" y="455372"/>
                          <a:pt x="1743401" y="385726"/>
                          <a:pt x="1624193" y="407827"/>
                        </a:cubicBezTo>
                        <a:cubicBezTo>
                          <a:pt x="1504985" y="429928"/>
                          <a:pt x="1363010" y="393476"/>
                          <a:pt x="1139045" y="407827"/>
                        </a:cubicBezTo>
                        <a:cubicBezTo>
                          <a:pt x="915080" y="422178"/>
                          <a:pt x="729433" y="403249"/>
                          <a:pt x="569522" y="407827"/>
                        </a:cubicBezTo>
                        <a:cubicBezTo>
                          <a:pt x="409611" y="412405"/>
                          <a:pt x="266220" y="384144"/>
                          <a:pt x="0" y="407827"/>
                        </a:cubicBezTo>
                        <a:cubicBezTo>
                          <a:pt x="-42248" y="262112"/>
                          <a:pt x="47727" y="1701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none" lIns="101496" tIns="50748" rIns="101496" bIns="50748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984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1  1  1  0  0  0  0 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890213" y="5172210"/>
            <a:ext cx="2109342" cy="40782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496" tIns="50748" rIns="101496" bIns="50748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984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0  0  0  1  1  1  1 </a:t>
            </a:r>
          </a:p>
        </p:txBody>
      </p:sp>
      <p:sp>
        <p:nvSpPr>
          <p:cNvPr id="20" name="Line 26">
            <a:extLst>
              <a:ext uri="{FF2B5EF4-FFF2-40B4-BE49-F238E27FC236}">
                <a16:creationId xmlns:a16="http://schemas.microsoft.com/office/drawing/2014/main" id="{A22F75A2-6145-4075-9BC5-3D27DA8E06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1283" y="3461718"/>
            <a:ext cx="3179047" cy="1589744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2C641765-D53D-4ECB-A223-99FC10CE9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7265" y="3461718"/>
            <a:ext cx="29000" cy="155730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959797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EA components:</a:t>
            </a:r>
            <a:br>
              <a:rPr lang="en-GB" dirty="0"/>
            </a:br>
            <a:r>
              <a:rPr lang="en-GB" dirty="0"/>
              <a:t>Recombination (2/2)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Role of recombination: merge information from parents into offspring</a:t>
            </a:r>
          </a:p>
          <a:p>
            <a:r>
              <a:rPr lang="en-GB" dirty="0"/>
              <a:t>Choice of what information to merge is stochastic</a:t>
            </a:r>
          </a:p>
          <a:p>
            <a:r>
              <a:rPr lang="en-GB" dirty="0"/>
              <a:t>Most offspring may be worse, or the same as the parents</a:t>
            </a:r>
          </a:p>
          <a:p>
            <a:r>
              <a:rPr lang="en-GB" dirty="0"/>
              <a:t>Hope is that some offspring are better by combining elements of genotypes that lead to good traits – high fitness </a:t>
            </a:r>
          </a:p>
          <a:p>
            <a:r>
              <a:rPr lang="en-GB" dirty="0"/>
              <a:t>Principle has been used for millennia by breeders of plants and livestock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34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749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1A85EB8-223C-4E38-86EE-53ED139A9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150394"/>
            <a:ext cx="9074150" cy="125888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EA: Starting and Stopping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73B6E84-C12D-46B0-B820-03A4421E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394" y="6899025"/>
            <a:ext cx="592486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35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43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EA components:</a:t>
            </a:r>
            <a:br>
              <a:rPr lang="en-GB" dirty="0"/>
            </a:br>
            <a:r>
              <a:rPr lang="en-GB" dirty="0"/>
              <a:t>Initialisation / Termination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Initialisation often done at random: </a:t>
            </a:r>
          </a:p>
          <a:p>
            <a:pPr lvl="1"/>
            <a:r>
              <a:rPr lang="en-GB" dirty="0"/>
              <a:t>Need to ensure even spread and mixture of possible allele values</a:t>
            </a:r>
          </a:p>
          <a:p>
            <a:pPr lvl="1"/>
            <a:r>
              <a:rPr lang="en-GB" dirty="0"/>
              <a:t>Can include existing solutions, or use problem-specific heuristics, to “seed” the population</a:t>
            </a:r>
          </a:p>
          <a:p>
            <a:endParaRPr lang="en-GB" dirty="0"/>
          </a:p>
          <a:p>
            <a:r>
              <a:rPr lang="en-GB" dirty="0"/>
              <a:t>Termination condition checked every generation:  </a:t>
            </a:r>
          </a:p>
          <a:p>
            <a:pPr lvl="1"/>
            <a:r>
              <a:rPr lang="en-GB" dirty="0"/>
              <a:t>Reaching some (known/hoped for) fitness</a:t>
            </a:r>
          </a:p>
          <a:p>
            <a:pPr lvl="1"/>
            <a:r>
              <a:rPr lang="en-GB" dirty="0"/>
              <a:t>Reaching some maximum allowed number of generations</a:t>
            </a:r>
          </a:p>
          <a:p>
            <a:pPr lvl="1"/>
            <a:r>
              <a:rPr lang="en-GB" dirty="0"/>
              <a:t>Reaching some minimum level of diversity</a:t>
            </a:r>
          </a:p>
          <a:p>
            <a:pPr lvl="1"/>
            <a:r>
              <a:rPr lang="en-GB" dirty="0"/>
              <a:t>Reaching some specified number of generations without fitness improvement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36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18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465638" y="608013"/>
            <a:ext cx="117633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34819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481013"/>
            <a:ext cx="4041775" cy="728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 descr="White marble"/>
          <p:cNvSpPr>
            <a:spLocks noChangeArrowheads="1"/>
          </p:cNvSpPr>
          <p:nvPr/>
        </p:nvSpPr>
        <p:spPr bwMode="auto">
          <a:xfrm>
            <a:off x="4894263" y="5029200"/>
            <a:ext cx="944562" cy="13176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rgbClr val="EEEEEE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562600" y="1033463"/>
            <a:ext cx="4232275" cy="1527175"/>
            <a:chOff x="2867" y="966"/>
            <a:chExt cx="2419" cy="872"/>
          </a:xfrm>
        </p:grpSpPr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2867" y="966"/>
              <a:ext cx="2419" cy="727"/>
            </a:xfrm>
            <a:prstGeom prst="wedgeRoundRectCallout">
              <a:avLst>
                <a:gd name="adj1" fmla="val -41681"/>
                <a:gd name="adj2" fmla="val 66667"/>
                <a:gd name="adj3" fmla="val 16667"/>
              </a:avLst>
            </a:prstGeom>
            <a:gradFill rotWithShape="0">
              <a:gsLst>
                <a:gs pos="0">
                  <a:srgbClr val="FEEBB4"/>
                </a:gs>
                <a:gs pos="100000">
                  <a:srgbClr val="FEF5D9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l" defTabSz="457200" rtl="0" eaLnBrk="1" fontAlgn="base" latinLnBrk="0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2885" y="1084"/>
              <a:ext cx="2342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algn="ctr" defTabSz="100619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  <a:defRPr/>
              </a:pPr>
              <a:r>
                <a:rPr kumimoji="0" lang="en-US" sz="4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Baskerville" charset="0"/>
                  <a:ea typeface="宋体" charset="-122"/>
                  <a:cs typeface="+mn-cs"/>
                </a:rPr>
                <a:t>Questions?</a:t>
              </a:r>
            </a:p>
          </p:txBody>
        </p:sp>
      </p:grp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4583113" y="4648200"/>
            <a:ext cx="1279525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45" tIns="48997" rIns="99745" bIns="48997">
            <a:spAutoFit/>
          </a:bodyPr>
          <a:lstStyle>
            <a:lvl1pPr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10048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/>
              <a:defRPr/>
            </a:pP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宋体" pitchFamily="2" charset="-122"/>
                <a:cs typeface="+mn-cs"/>
              </a:rPr>
              <a:t>Faculty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164DE8EA-2B6F-4CE0-B43A-F144F5D1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394" y="6899025"/>
            <a:ext cx="592486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37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05145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6: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Genetic Algorithms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D5D0B81-18D8-4774-ACF3-83E11788E1C7}"/>
              </a:ext>
            </a:extLst>
          </p:cNvPr>
          <p:cNvSpPr txBox="1">
            <a:spLocks/>
          </p:cNvSpPr>
          <p:nvPr/>
        </p:nvSpPr>
        <p:spPr>
          <a:xfrm>
            <a:off x="8674394" y="6899025"/>
            <a:ext cx="592486" cy="552976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38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653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6:</a:t>
            </a:r>
            <a:br>
              <a:rPr lang="en-US" dirty="0"/>
            </a:br>
            <a:r>
              <a:rPr lang="en-US" dirty="0"/>
              <a:t>Popular Evolutionary Algorithm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0" lvl="1" indent="0">
              <a:buNone/>
            </a:pPr>
            <a:r>
              <a:rPr lang="en-US" sz="2646" dirty="0"/>
              <a:t>Historical EA variants:</a:t>
            </a:r>
          </a:p>
          <a:p>
            <a:pPr marL="381478" lvl="1" indent="-377979">
              <a:buFont typeface="Arial"/>
              <a:buChar char="•"/>
            </a:pPr>
            <a:r>
              <a:rPr lang="en-US" sz="2646" b="1" dirty="0"/>
              <a:t>Genetic Algorithms</a:t>
            </a:r>
          </a:p>
          <a:p>
            <a:pPr marL="381478" lvl="1" indent="-377979">
              <a:buFont typeface="Arial"/>
              <a:buChar char="•"/>
            </a:pPr>
            <a:r>
              <a:rPr lang="en-US" sz="2646" dirty="0"/>
              <a:t>Evolution Strategies</a:t>
            </a:r>
          </a:p>
          <a:p>
            <a:pPr marL="381478" lvl="1" indent="-377979">
              <a:buFont typeface="Arial"/>
              <a:buChar char="•"/>
            </a:pPr>
            <a:r>
              <a:rPr lang="en-US" sz="2646" dirty="0"/>
              <a:t>Evolutionary Programming</a:t>
            </a:r>
          </a:p>
          <a:p>
            <a:pPr marL="381478" lvl="1" indent="-377979">
              <a:buFont typeface="Arial"/>
              <a:buChar char="•"/>
            </a:pPr>
            <a:r>
              <a:rPr lang="en-US" sz="2646" dirty="0"/>
              <a:t>Genetic Programming</a:t>
            </a:r>
          </a:p>
          <a:p>
            <a:pPr marL="3500" lvl="1" indent="0">
              <a:buNone/>
            </a:pPr>
            <a:r>
              <a:rPr lang="en-US" sz="2646" dirty="0"/>
              <a:t>More recent versions:</a:t>
            </a:r>
          </a:p>
          <a:p>
            <a:pPr marL="381478" lvl="1" indent="-377979">
              <a:buFont typeface="Arial"/>
              <a:buChar char="•"/>
            </a:pPr>
            <a:r>
              <a:rPr lang="en-US" sz="2646" dirty="0"/>
              <a:t>Differential Evolution</a:t>
            </a:r>
          </a:p>
          <a:p>
            <a:pPr marL="381478" lvl="1" indent="-377979">
              <a:buFont typeface="Arial"/>
              <a:buChar char="•"/>
            </a:pPr>
            <a:r>
              <a:rPr lang="en-US" sz="2646" dirty="0"/>
              <a:t>Particle Swarm </a:t>
            </a:r>
            <a:r>
              <a:rPr lang="en-US" sz="2646" dirty="0" err="1"/>
              <a:t>Optimisation</a:t>
            </a:r>
            <a:endParaRPr lang="en-US" sz="2646" dirty="0"/>
          </a:p>
          <a:p>
            <a:pPr marL="381478" lvl="1" indent="-377979">
              <a:buFont typeface="Arial"/>
              <a:buChar char="•"/>
            </a:pPr>
            <a:r>
              <a:rPr lang="en-US" sz="2646" dirty="0"/>
              <a:t>Estimation of Distribution Algorithms</a:t>
            </a:r>
          </a:p>
          <a:p>
            <a:pPr marL="381478" lvl="1" indent="-377979">
              <a:buFont typeface="Arial"/>
              <a:buChar char="•"/>
            </a:pPr>
            <a:r>
              <a:rPr lang="en-US" sz="2646" dirty="0"/>
              <a:t>Learning Classifier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2841" y="6899024"/>
            <a:ext cx="1039169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23A85CF2-87A1-424D-AAB4-8DA3F7B30A26}" type="slidenum"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39</a:t>
            </a:fld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47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D6D503B-AC1A-4C70-A403-34A232B25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9388"/>
            <a:ext cx="10080625" cy="895350"/>
          </a:xfrm>
        </p:spPr>
        <p:txBody>
          <a:bodyPr/>
          <a:lstStyle/>
          <a:p>
            <a:r>
              <a:rPr lang="en-US" altLang="en-US" sz="3600"/>
              <a:t>Course Materials Include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8527901-1C5B-48AF-B66D-CA6C9149DC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138" y="1379538"/>
            <a:ext cx="8556625" cy="4992687"/>
          </a:xfrm>
        </p:spPr>
        <p:txBody>
          <a:bodyPr/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altLang="nb-NO" sz="2400" dirty="0"/>
              <a:t>Two main textbooks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nb-NO" dirty="0"/>
              <a:t>“Evolutionary Optimization Algorithms,” by D. Simon, Wiley 2013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nb-NO" dirty="0"/>
              <a:t>“Introduction to Evolutionary Computing,” 2</a:t>
            </a:r>
            <a:r>
              <a:rPr lang="en-US" altLang="nb-NO" baseline="30000" dirty="0"/>
              <a:t>nd</a:t>
            </a:r>
            <a:r>
              <a:rPr lang="en-US" altLang="nb-NO" dirty="0"/>
              <a:t> Edition, by A. E. </a:t>
            </a:r>
            <a:r>
              <a:rPr lang="en-US" altLang="nb-NO" dirty="0" err="1"/>
              <a:t>Eiben</a:t>
            </a:r>
            <a:r>
              <a:rPr lang="en-US" altLang="nb-NO" dirty="0"/>
              <a:t> and J. E. Smith, Springer 2015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altLang="nb-NO" sz="2400" dirty="0"/>
              <a:t>Lecture slides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altLang="nb-NO" sz="2400" dirty="0"/>
              <a:t>Other materials, such as articles and papers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nb-NO" dirty="0"/>
              <a:t>To be announced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altLang="nb-NO" sz="2400" dirty="0"/>
              <a:t>(Other textbooks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nb-NO" dirty="0"/>
              <a:t>“Genetic Algorithms in Search, Optimization, and Machine Learning,” by D. E. Goldberg, Addison-Wesley, 1989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nb-NO" dirty="0"/>
              <a:t>“Multi-Objective Optimization using Evolutionary Algorithms,” by K. Deb, John Wiles &amp; Sons, 2001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nb-NO" dirty="0"/>
              <a:t>“Bio-Inspired Artificial Intelligence: Theories, Methods, and Technologies,” by D. </a:t>
            </a:r>
            <a:r>
              <a:rPr lang="en-US" altLang="nb-NO" dirty="0" err="1"/>
              <a:t>Floreano</a:t>
            </a:r>
            <a:r>
              <a:rPr lang="en-US" altLang="nb-NO" dirty="0"/>
              <a:t> and C. </a:t>
            </a:r>
            <a:r>
              <a:rPr lang="en-US" altLang="nb-NO" dirty="0" err="1"/>
              <a:t>Mattiussi</a:t>
            </a:r>
            <a:r>
              <a:rPr lang="en-US" altLang="nb-NO" dirty="0"/>
              <a:t>, MIT Press, 2008 </a:t>
            </a:r>
            <a:endParaRPr lang="en-US" altLang="nb-NO" sz="2400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nb-NO" sz="2400" dirty="0"/>
              <a:t>…)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altLang="nb-NO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Algorithms:</a:t>
            </a:r>
            <a:br>
              <a:rPr lang="en-US" dirty="0"/>
            </a:br>
            <a:r>
              <a:rPr lang="en-US" dirty="0"/>
              <a:t>Quick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63925"/>
            <a:ext cx="9072563" cy="5472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Developed: USA in the 1960s</a:t>
            </a:r>
          </a:p>
          <a:p>
            <a:r>
              <a:rPr lang="en-US" dirty="0"/>
              <a:t>Early names: J. Holland, K. DeJong, D. Goldberg</a:t>
            </a:r>
          </a:p>
          <a:p>
            <a:r>
              <a:rPr lang="en-US" dirty="0"/>
              <a:t>Typically applied to:</a:t>
            </a:r>
          </a:p>
          <a:p>
            <a:pPr lvl="1"/>
            <a:r>
              <a:rPr lang="en-US" dirty="0"/>
              <a:t> discrete function optimization</a:t>
            </a:r>
          </a:p>
          <a:p>
            <a:pPr lvl="1"/>
            <a:r>
              <a:rPr lang="en-US" dirty="0"/>
              <a:t> benchmark</a:t>
            </a:r>
          </a:p>
          <a:p>
            <a:pPr lvl="1"/>
            <a:r>
              <a:rPr lang="en-US" dirty="0"/>
              <a:t> straightforward problems binary representation</a:t>
            </a:r>
            <a:endParaRPr lang="en-GB" dirty="0"/>
          </a:p>
          <a:p>
            <a:r>
              <a:rPr lang="en-GB" dirty="0"/>
              <a:t>Holland’s original GA is now known as the simple genetic algorithm (SGA)</a:t>
            </a:r>
          </a:p>
          <a:p>
            <a:pPr lvl="1"/>
            <a:r>
              <a:rPr lang="en-GB" dirty="0"/>
              <a:t>The SGA is also in focus in D. Goldberg’s book “Genetic Algorithms in Search, Optimization, and Machine Learning”</a:t>
            </a:r>
          </a:p>
          <a:p>
            <a:r>
              <a:rPr lang="en-GB" dirty="0"/>
              <a:t>Other GAs use different:</a:t>
            </a:r>
          </a:p>
          <a:p>
            <a:pPr lvl="1"/>
            <a:r>
              <a:rPr lang="en-GB" dirty="0"/>
              <a:t>Representations</a:t>
            </a:r>
          </a:p>
          <a:p>
            <a:pPr lvl="1"/>
            <a:r>
              <a:rPr lang="en-GB" dirty="0"/>
              <a:t>Mutations</a:t>
            </a:r>
          </a:p>
          <a:p>
            <a:pPr lvl="1"/>
            <a:r>
              <a:rPr lang="en-GB" dirty="0"/>
              <a:t>Crossovers</a:t>
            </a:r>
          </a:p>
          <a:p>
            <a:pPr lvl="1"/>
            <a:r>
              <a:rPr lang="en-GB" dirty="0"/>
              <a:t>Selection mechanisms</a:t>
            </a:r>
          </a:p>
          <a:p>
            <a:pPr lvl="1"/>
            <a:r>
              <a:rPr lang="en-GB" dirty="0"/>
              <a:t>…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8B37D5FE-740C-46F5-801A-FA5477D9711F}" type="slidenum"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40</a:t>
            </a:fld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481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Algorithms:</a:t>
            </a:r>
            <a:br>
              <a:rPr lang="en-GB" dirty="0"/>
            </a:br>
            <a:r>
              <a:rPr lang="en-GB" dirty="0"/>
              <a:t>SGA technical summary tableau</a:t>
            </a:r>
            <a:endParaRPr lang="nl-N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14279" y="2676526"/>
          <a:ext cx="8652066" cy="25156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32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121">
                <a:tc>
                  <a:txBody>
                    <a:bodyPr/>
                    <a:lstStyle/>
                    <a:p>
                      <a:r>
                        <a:rPr lang="nl-NL" sz="2200" dirty="0" err="1"/>
                        <a:t>Representation</a:t>
                      </a:r>
                      <a:endParaRPr lang="nl-NL" sz="2200" b="1" dirty="0"/>
                    </a:p>
                  </a:txBody>
                  <a:tcPr marL="130664" marR="130664" marT="50398" marB="50398"/>
                </a:tc>
                <a:tc>
                  <a:txBody>
                    <a:bodyPr/>
                    <a:lstStyle/>
                    <a:p>
                      <a:r>
                        <a:rPr lang="nl-NL" sz="2200" dirty="0"/>
                        <a:t>Bit-strings</a:t>
                      </a:r>
                      <a:endParaRPr lang="nl-NL" sz="2200" b="0" dirty="0"/>
                    </a:p>
                  </a:txBody>
                  <a:tcPr marL="130664" marR="130664" marT="50398" marB="50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r>
                        <a:rPr lang="nl-NL" sz="2200" dirty="0"/>
                        <a:t>Recombination</a:t>
                      </a:r>
                      <a:endParaRPr lang="nl-NL" sz="2200" b="1" dirty="0"/>
                    </a:p>
                  </a:txBody>
                  <a:tcPr marL="130664" marR="130664" marT="50398" marB="50398"/>
                </a:tc>
                <a:tc>
                  <a:txBody>
                    <a:bodyPr/>
                    <a:lstStyle/>
                    <a:p>
                      <a:r>
                        <a:rPr lang="nl-NL" sz="2200" dirty="0"/>
                        <a:t>1-Point</a:t>
                      </a:r>
                      <a:r>
                        <a:rPr lang="nl-NL" sz="2200" baseline="0" dirty="0"/>
                        <a:t> </a:t>
                      </a:r>
                      <a:r>
                        <a:rPr lang="nl-NL" sz="2200" baseline="0" dirty="0" err="1"/>
                        <a:t>crossover</a:t>
                      </a:r>
                      <a:endParaRPr lang="nl-NL" sz="2200" b="0" dirty="0"/>
                    </a:p>
                  </a:txBody>
                  <a:tcPr marL="130664" marR="130664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r>
                        <a:rPr lang="nl-NL" sz="2200" dirty="0"/>
                        <a:t>Mutation</a:t>
                      </a:r>
                      <a:endParaRPr lang="nl-NL" sz="2200" b="1" dirty="0"/>
                    </a:p>
                  </a:txBody>
                  <a:tcPr marL="130664" marR="130664" marT="50398" marB="50398"/>
                </a:tc>
                <a:tc>
                  <a:txBody>
                    <a:bodyPr/>
                    <a:lstStyle/>
                    <a:p>
                      <a:r>
                        <a:rPr lang="nl-NL" sz="2200" dirty="0"/>
                        <a:t>Bit flip</a:t>
                      </a:r>
                      <a:endParaRPr lang="nl-NL" sz="2200" b="0" dirty="0"/>
                    </a:p>
                  </a:txBody>
                  <a:tcPr marL="130664" marR="130664" marT="50398" marB="50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447">
                <a:tc>
                  <a:txBody>
                    <a:bodyPr/>
                    <a:lstStyle/>
                    <a:p>
                      <a:r>
                        <a:rPr lang="nl-NL" sz="2200" dirty="0"/>
                        <a:t>Parent selection</a:t>
                      </a:r>
                      <a:endParaRPr lang="nl-NL" sz="2200" b="1" dirty="0"/>
                    </a:p>
                  </a:txBody>
                  <a:tcPr marL="130664" marR="130664" marT="50398" marB="50398"/>
                </a:tc>
                <a:tc>
                  <a:txBody>
                    <a:bodyPr/>
                    <a:lstStyle/>
                    <a:p>
                      <a:r>
                        <a:rPr lang="nl-NL" sz="2200" dirty="0"/>
                        <a:t>Fitnes</a:t>
                      </a:r>
                      <a:r>
                        <a:rPr lang="nl-NL" sz="2200" baseline="0" dirty="0"/>
                        <a:t>s </a:t>
                      </a:r>
                      <a:r>
                        <a:rPr lang="nl-NL" sz="2200" baseline="0" dirty="0" err="1"/>
                        <a:t>proportional</a:t>
                      </a:r>
                      <a:r>
                        <a:rPr lang="nl-NL" sz="2200" baseline="0" dirty="0"/>
                        <a:t> – </a:t>
                      </a:r>
                      <a:r>
                        <a:rPr lang="nl-NL" sz="2200" baseline="0" dirty="0" err="1"/>
                        <a:t>implemented</a:t>
                      </a:r>
                      <a:r>
                        <a:rPr lang="nl-NL" sz="2200" baseline="0" dirty="0"/>
                        <a:t> </a:t>
                      </a:r>
                      <a:r>
                        <a:rPr lang="nl-NL" sz="2200" baseline="0" dirty="0" err="1"/>
                        <a:t>by</a:t>
                      </a:r>
                      <a:r>
                        <a:rPr lang="nl-NL" sz="2200" baseline="0" dirty="0"/>
                        <a:t> Roulette Wheel</a:t>
                      </a:r>
                      <a:endParaRPr lang="nl-NL" sz="2200" b="0" dirty="0"/>
                    </a:p>
                  </a:txBody>
                  <a:tcPr marL="130664" marR="130664" marT="50398" marB="50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r>
                        <a:rPr lang="nl-NL" sz="2200" dirty="0"/>
                        <a:t>Survivor selection</a:t>
                      </a:r>
                      <a:endParaRPr lang="nl-NL" sz="2200" b="1" dirty="0"/>
                    </a:p>
                  </a:txBody>
                  <a:tcPr marL="130664" marR="130664" marT="50398" marB="50398"/>
                </a:tc>
                <a:tc>
                  <a:txBody>
                    <a:bodyPr/>
                    <a:lstStyle/>
                    <a:p>
                      <a:r>
                        <a:rPr lang="nl-NL" sz="2200" dirty="0" err="1"/>
                        <a:t>Generational</a:t>
                      </a:r>
                      <a:endParaRPr lang="nl-NL" sz="2200" b="0" dirty="0"/>
                    </a:p>
                  </a:txBody>
                  <a:tcPr marL="130664" marR="130664" marT="50398" marB="50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8B37D5FE-740C-46F5-801A-FA5477D9711F}" type="slidenum"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41</a:t>
            </a:fld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E220C6A-5B80-456E-89D1-047A62C55C72}"/>
              </a:ext>
            </a:extLst>
          </p:cNvPr>
          <p:cNvSpPr/>
          <p:nvPr/>
        </p:nvSpPr>
        <p:spPr>
          <a:xfrm>
            <a:off x="689868" y="5796061"/>
            <a:ext cx="9433048" cy="36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These methods are part of the </a:t>
            </a:r>
            <a:r>
              <a:rPr lang="en-US" sz="2800" b="1" i="1" dirty="0"/>
              <a:t>simple genetic algorithm</a:t>
            </a:r>
            <a:r>
              <a:rPr lang="en-US" sz="2800" dirty="0"/>
              <a:t> (</a:t>
            </a:r>
            <a:r>
              <a:rPr lang="en-US" sz="2800" b="1" i="1" dirty="0"/>
              <a:t>SGA</a:t>
            </a:r>
            <a:r>
              <a:rPr lang="en-US" sz="2800" dirty="0"/>
              <a:t>).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792541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Algorithms:</a:t>
            </a:r>
            <a:br>
              <a:rPr lang="nl-NL" dirty="0"/>
            </a:br>
            <a:r>
              <a:rPr lang="nl-NL" dirty="0"/>
              <a:t>SGA reproduction cycle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E46C0A"/>
                </a:solidFill>
              </a:rPr>
              <a:t>Select parents </a:t>
            </a:r>
            <a:r>
              <a:rPr lang="en-GB" dirty="0"/>
              <a:t>for the mating pool </a:t>
            </a:r>
          </a:p>
          <a:p>
            <a:pPr>
              <a:buNone/>
            </a:pPr>
            <a:r>
              <a:rPr lang="en-GB" dirty="0"/>
              <a:t>	(size of mating pool = population size)</a:t>
            </a:r>
          </a:p>
          <a:p>
            <a:r>
              <a:rPr lang="en-GB" dirty="0"/>
              <a:t>Shuffle the mating pool</a:t>
            </a:r>
          </a:p>
          <a:p>
            <a:r>
              <a:rPr lang="en-GB" dirty="0">
                <a:solidFill>
                  <a:srgbClr val="E46C0A"/>
                </a:solidFill>
              </a:rPr>
              <a:t>Apply crossover </a:t>
            </a:r>
            <a:r>
              <a:rPr lang="en-GB" dirty="0"/>
              <a:t>for each consecutive pair with probability p</a:t>
            </a:r>
            <a:r>
              <a:rPr lang="en-GB" baseline="-25000" dirty="0"/>
              <a:t>c</a:t>
            </a:r>
            <a:r>
              <a:rPr lang="en-GB" dirty="0"/>
              <a:t>, otherwise copy parents</a:t>
            </a:r>
          </a:p>
          <a:p>
            <a:r>
              <a:rPr lang="en-GB" dirty="0">
                <a:solidFill>
                  <a:srgbClr val="E46C0A"/>
                </a:solidFill>
              </a:rPr>
              <a:t>Apply mutation </a:t>
            </a:r>
            <a:r>
              <a:rPr lang="en-GB" dirty="0"/>
              <a:t>for each offspring (bit-flip with probability p</a:t>
            </a:r>
            <a:r>
              <a:rPr lang="en-GB" baseline="-25000" dirty="0"/>
              <a:t>m</a:t>
            </a:r>
            <a:r>
              <a:rPr lang="en-US" dirty="0"/>
              <a:t> independently for each bit)</a:t>
            </a:r>
            <a:endParaRPr lang="en-GB" dirty="0"/>
          </a:p>
          <a:p>
            <a:r>
              <a:rPr lang="en-GB" dirty="0">
                <a:solidFill>
                  <a:srgbClr val="E46C0A"/>
                </a:solidFill>
              </a:rPr>
              <a:t>Replace the whole population </a:t>
            </a:r>
            <a:r>
              <a:rPr lang="en-GB" dirty="0"/>
              <a:t>with the resulting offspring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8B37D5FE-740C-46F5-801A-FA5477D9711F}" type="slidenum"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42</a:t>
            </a:fld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102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Algorithms:</a:t>
            </a:r>
            <a:br>
              <a:rPr lang="en-US" dirty="0"/>
            </a:br>
            <a:r>
              <a:rPr lang="en-US" dirty="0"/>
              <a:t>An example after Goldberg </a:t>
            </a:r>
            <a:r>
              <a:rPr lang="fr-FR" dirty="0"/>
              <a:t>’</a:t>
            </a:r>
            <a:r>
              <a:rPr lang="en-US" dirty="0"/>
              <a:t>89 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problem: max x</a:t>
            </a:r>
            <a:r>
              <a:rPr lang="en-US" baseline="30000" dirty="0"/>
              <a:t>2</a:t>
            </a:r>
            <a:r>
              <a:rPr lang="en-US" dirty="0"/>
              <a:t> over interval {0,1,…,31}</a:t>
            </a:r>
          </a:p>
          <a:p>
            <a:r>
              <a:rPr lang="en-US" dirty="0"/>
              <a:t>GA approach:</a:t>
            </a:r>
          </a:p>
          <a:p>
            <a:pPr lvl="1"/>
            <a:r>
              <a:rPr lang="en-US" dirty="0"/>
              <a:t>Representation: binary code, e.g., 01101 </a:t>
            </a:r>
            <a:r>
              <a:rPr lang="en-US" dirty="0">
                <a:sym typeface="Symbol" pitchFamily="18" charset="2"/>
              </a:rPr>
              <a:t> </a:t>
            </a:r>
            <a:r>
              <a:rPr lang="en-US" dirty="0"/>
              <a:t>13</a:t>
            </a:r>
          </a:p>
          <a:p>
            <a:pPr lvl="1"/>
            <a:r>
              <a:rPr lang="en-US" dirty="0"/>
              <a:t>Population size: 4</a:t>
            </a:r>
          </a:p>
          <a:p>
            <a:pPr lvl="1"/>
            <a:r>
              <a:rPr lang="en-US" dirty="0"/>
              <a:t>1-point </a:t>
            </a:r>
            <a:r>
              <a:rPr lang="en-US" dirty="0" err="1"/>
              <a:t>xover</a:t>
            </a:r>
            <a:r>
              <a:rPr lang="en-US" dirty="0"/>
              <a:t>, bitwise mutation </a:t>
            </a:r>
          </a:p>
          <a:p>
            <a:pPr lvl="1"/>
            <a:r>
              <a:rPr lang="en-US" dirty="0"/>
              <a:t>Roulette wheel selection</a:t>
            </a:r>
          </a:p>
          <a:p>
            <a:pPr lvl="1"/>
            <a:r>
              <a:rPr lang="en-US" dirty="0"/>
              <a:t>Random </a:t>
            </a:r>
            <a:r>
              <a:rPr lang="en-US" dirty="0" err="1"/>
              <a:t>initialisation</a:t>
            </a:r>
            <a:endParaRPr lang="en-US" dirty="0"/>
          </a:p>
          <a:p>
            <a:r>
              <a:rPr lang="en-US" dirty="0"/>
              <a:t>We show one generational cycle done by hand </a:t>
            </a:r>
            <a:endParaRPr lang="en-GB" dirty="0"/>
          </a:p>
          <a:p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8B37D5FE-740C-46F5-801A-FA5477D9711F}" type="slidenum"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43</a:t>
            </a:fld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421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example: Selection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8B37D5FE-740C-46F5-801A-FA5477D9711F}" type="slidenum"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44</a:t>
            </a:fld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106" y="2630837"/>
            <a:ext cx="9240404" cy="3669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FB5417F7-4F0E-4F39-929A-1F1451846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968" y="1763613"/>
            <a:ext cx="1487908" cy="77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Genotype </a:t>
            </a:r>
          </a:p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space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ABF5C41-855B-4CE3-B802-5005ED76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144" y="1763613"/>
            <a:ext cx="1614545" cy="77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Phenotype </a:t>
            </a:r>
          </a:p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space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01B73B32-5811-4707-8011-9005BF8F6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296" y="6396361"/>
            <a:ext cx="1266693" cy="77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Fitness </a:t>
            </a:r>
          </a:p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statistics</a:t>
            </a:r>
          </a:p>
        </p:txBody>
      </p:sp>
      <p:sp>
        <p:nvSpPr>
          <p:cNvPr id="11" name="Snakkeboble: rektangel 10">
            <a:extLst>
              <a:ext uri="{FF2B5EF4-FFF2-40B4-BE49-F238E27FC236}">
                <a16:creationId xmlns:a16="http://schemas.microsoft.com/office/drawing/2014/main" id="{F8D742C2-B8CC-4FBD-872E-C97EE3AE4DB0}"/>
              </a:ext>
            </a:extLst>
          </p:cNvPr>
          <p:cNvSpPr/>
          <p:nvPr/>
        </p:nvSpPr>
        <p:spPr>
          <a:xfrm>
            <a:off x="1223888" y="6544712"/>
            <a:ext cx="3024336" cy="612648"/>
          </a:xfrm>
          <a:prstGeom prst="wedgeRectCallout">
            <a:avLst>
              <a:gd name="adj1" fmla="val 67994"/>
              <a:gd name="adj2" fmla="val -1710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These values are what we are seeking to improve. </a:t>
            </a:r>
          </a:p>
        </p:txBody>
      </p:sp>
    </p:spTree>
    <p:extLst>
      <p:ext uri="{BB962C8B-B14F-4D97-AF65-F5344CB8AC3E}">
        <p14:creationId xmlns:p14="http://schemas.microsoft.com/office/powerpoint/2010/main" val="729216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X</a:t>
            </a:r>
            <a:r>
              <a:rPr lang="nl-NL" baseline="30000"/>
              <a:t>2</a:t>
            </a:r>
            <a:r>
              <a:rPr lang="nl-NL"/>
              <a:t> example: Crossover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8B37D5FE-740C-46F5-801A-FA5477D9711F}" type="slidenum"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45</a:t>
            </a:fld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389" y="2388466"/>
            <a:ext cx="9085836" cy="3823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CB13899A-D9F7-4463-8D53-9186DDFCB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672" y="6300117"/>
            <a:ext cx="1266693" cy="77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Fitness </a:t>
            </a:r>
          </a:p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statistics</a:t>
            </a:r>
          </a:p>
        </p:txBody>
      </p:sp>
      <p:sp>
        <p:nvSpPr>
          <p:cNvPr id="4" name="Snakkeboble: rektangel 3">
            <a:extLst>
              <a:ext uri="{FF2B5EF4-FFF2-40B4-BE49-F238E27FC236}">
                <a16:creationId xmlns:a16="http://schemas.microsoft.com/office/drawing/2014/main" id="{8BB1F3B2-0FD9-42A6-BDBC-24A9D2486F52}"/>
              </a:ext>
            </a:extLst>
          </p:cNvPr>
          <p:cNvSpPr/>
          <p:nvPr/>
        </p:nvSpPr>
        <p:spPr>
          <a:xfrm>
            <a:off x="3744168" y="6430280"/>
            <a:ext cx="3866728" cy="612648"/>
          </a:xfrm>
          <a:prstGeom prst="wedgeRectCallout">
            <a:avLst>
              <a:gd name="adj1" fmla="val 67994"/>
              <a:gd name="adj2" fmla="val -1710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Substantial improvements from original values on previous slide.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49B92604-AAE7-4FD0-BF4B-C867B327A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951" y="1547589"/>
            <a:ext cx="1487908" cy="77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Genotype </a:t>
            </a:r>
          </a:p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space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88E9C52-C651-4079-A76A-E20CA755B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127" y="1547589"/>
            <a:ext cx="1614545" cy="77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Phenotype </a:t>
            </a:r>
          </a:p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825699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X</a:t>
            </a:r>
            <a:r>
              <a:rPr lang="nl-NL" baseline="30000"/>
              <a:t>2</a:t>
            </a:r>
            <a:r>
              <a:rPr lang="nl-NL"/>
              <a:t> example: Mutation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8B37D5FE-740C-46F5-801A-FA5477D9711F}" type="slidenum"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46</a:t>
            </a:fld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816" y="2520401"/>
            <a:ext cx="8158436" cy="3749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156C1F88-2DDF-4B1F-938F-6500B313A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366" y="6399577"/>
            <a:ext cx="1266693" cy="77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Fitness </a:t>
            </a:r>
          </a:p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statistics</a:t>
            </a:r>
          </a:p>
        </p:txBody>
      </p:sp>
      <p:sp>
        <p:nvSpPr>
          <p:cNvPr id="7" name="Snakkeboble: rektangel 6">
            <a:extLst>
              <a:ext uri="{FF2B5EF4-FFF2-40B4-BE49-F238E27FC236}">
                <a16:creationId xmlns:a16="http://schemas.microsoft.com/office/drawing/2014/main" id="{2A67486D-F1BA-4EBF-9AEC-57BB9A5C2E02}"/>
              </a:ext>
            </a:extLst>
          </p:cNvPr>
          <p:cNvSpPr/>
          <p:nvPr/>
        </p:nvSpPr>
        <p:spPr>
          <a:xfrm>
            <a:off x="2303790" y="6623573"/>
            <a:ext cx="4370784" cy="612648"/>
          </a:xfrm>
          <a:prstGeom prst="wedgeRectCallout">
            <a:avLst>
              <a:gd name="adj1" fmla="val 65077"/>
              <a:gd name="adj2" fmla="val -3700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Further improvements from the values on previous slide, but not in Max.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6F8E2F9-D5EE-4D88-AF0B-BACA05517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00" y="1691605"/>
            <a:ext cx="1487908" cy="77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Genotype </a:t>
            </a:r>
          </a:p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space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9014D4C-DC19-4F52-83A6-EF12BBED3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392" y="1691605"/>
            <a:ext cx="1614545" cy="77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Phenotype </a:t>
            </a:r>
          </a:p>
          <a:p>
            <a:pPr marL="0" marR="0" lvl="0" indent="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space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753F02DB-246F-45C8-8496-EC4D4D2B3B83}"/>
              </a:ext>
            </a:extLst>
          </p:cNvPr>
          <p:cNvSpPr txBox="1"/>
          <p:nvPr/>
        </p:nvSpPr>
        <p:spPr>
          <a:xfrm>
            <a:off x="6624735" y="3449487"/>
            <a:ext cx="575817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>
                <a:solidFill>
                  <a:srgbClr val="FF0000"/>
                </a:solidFill>
              </a:rPr>
              <a:t>28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0" name="Snakkeboble: rektangel 9">
            <a:extLst>
              <a:ext uri="{FF2B5EF4-FFF2-40B4-BE49-F238E27FC236}">
                <a16:creationId xmlns:a16="http://schemas.microsoft.com/office/drawing/2014/main" id="{13A52476-2569-4425-9B68-11C3F4C158CA}"/>
              </a:ext>
            </a:extLst>
          </p:cNvPr>
          <p:cNvSpPr/>
          <p:nvPr/>
        </p:nvSpPr>
        <p:spPr>
          <a:xfrm>
            <a:off x="7128544" y="482027"/>
            <a:ext cx="2016224" cy="1364756"/>
          </a:xfrm>
          <a:prstGeom prst="wedgeRectCallout">
            <a:avLst>
              <a:gd name="adj1" fmla="val -60780"/>
              <a:gd name="adj2" fmla="val 1580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rgbClr val="FF0000"/>
                </a:solidFill>
              </a:rPr>
              <a:t>OJM </a:t>
            </a:r>
            <a:r>
              <a:rPr lang="nb-NO" dirty="0" err="1">
                <a:solidFill>
                  <a:srgbClr val="FF0000"/>
                </a:solidFill>
              </a:rPr>
              <a:t>remark</a:t>
            </a:r>
            <a:r>
              <a:rPr lang="nb-NO" dirty="0">
                <a:solidFill>
                  <a:srgbClr val="FF0000"/>
                </a:solidFill>
              </a:rPr>
              <a:t> 26.1.22: </a:t>
            </a:r>
            <a:r>
              <a:rPr lang="nb-NO" dirty="0" err="1">
                <a:solidFill>
                  <a:srgbClr val="FF0000"/>
                </a:solidFill>
              </a:rPr>
              <a:t>Because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there</a:t>
            </a:r>
            <a:r>
              <a:rPr lang="nb-NO" dirty="0">
                <a:solidFill>
                  <a:srgbClr val="FF0000"/>
                </a:solidFill>
              </a:rPr>
              <a:t> is a </a:t>
            </a:r>
            <a:r>
              <a:rPr lang="nb-NO" dirty="0" err="1">
                <a:solidFill>
                  <a:srgbClr val="FF0000"/>
                </a:solidFill>
              </a:rPr>
              <a:t>typo</a:t>
            </a:r>
            <a:r>
              <a:rPr lang="nb-NO" dirty="0">
                <a:solidFill>
                  <a:srgbClr val="FF0000"/>
                </a:solidFill>
              </a:rPr>
              <a:t> in </a:t>
            </a:r>
            <a:r>
              <a:rPr lang="nb-NO" dirty="0" err="1">
                <a:solidFill>
                  <a:srgbClr val="FF0000"/>
                </a:solidFill>
              </a:rPr>
              <a:t>the</a:t>
            </a:r>
            <a:r>
              <a:rPr lang="nb-NO" dirty="0">
                <a:solidFill>
                  <a:srgbClr val="FF0000"/>
                </a:solidFill>
              </a:rPr>
              <a:t> book </a:t>
            </a:r>
            <a:r>
              <a:rPr lang="nb-NO" dirty="0" err="1">
                <a:solidFill>
                  <a:srgbClr val="FF0000"/>
                </a:solidFill>
              </a:rPr>
              <a:t>here</a:t>
            </a:r>
            <a:r>
              <a:rPr lang="nb-NO" dirty="0">
                <a:solidFill>
                  <a:srgbClr val="FF0000"/>
                </a:solidFill>
              </a:rPr>
              <a:t>, </a:t>
            </a:r>
            <a:r>
              <a:rPr lang="nb-NO" dirty="0" err="1">
                <a:solidFill>
                  <a:srgbClr val="FF0000"/>
                </a:solidFill>
              </a:rPr>
              <a:t>there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are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follow-on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mistakes</a:t>
            </a:r>
            <a:r>
              <a:rPr lang="nb-NO" dirty="0">
                <a:solidFill>
                  <a:srgbClr val="FF0000"/>
                </a:solidFill>
              </a:rPr>
              <a:t> in </a:t>
            </a:r>
            <a:r>
              <a:rPr lang="nb-NO" dirty="0" err="1">
                <a:solidFill>
                  <a:srgbClr val="FF0000"/>
                </a:solidFill>
              </a:rPr>
              <a:t>fitness</a:t>
            </a:r>
            <a:r>
              <a:rPr lang="nb-NO" dirty="0">
                <a:solidFill>
                  <a:srgbClr val="FF0000"/>
                </a:solidFill>
              </a:rPr>
              <a:t> and </a:t>
            </a:r>
            <a:r>
              <a:rPr lang="nb-NO" dirty="0" err="1">
                <a:solidFill>
                  <a:srgbClr val="FF0000"/>
                </a:solidFill>
              </a:rPr>
              <a:t>statistics</a:t>
            </a:r>
            <a:r>
              <a:rPr lang="nb-NO" dirty="0">
                <a:solidFill>
                  <a:srgbClr val="FF0000"/>
                </a:solidFill>
              </a:rPr>
              <a:t> in </a:t>
            </a:r>
            <a:r>
              <a:rPr lang="nb-NO" dirty="0" err="1">
                <a:solidFill>
                  <a:srgbClr val="FF0000"/>
                </a:solidFill>
              </a:rPr>
              <a:t>the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table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also</a:t>
            </a:r>
            <a:r>
              <a:rPr lang="nb-NO" dirty="0">
                <a:solidFill>
                  <a:srgbClr val="FF0000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15899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60402" y="2813058"/>
            <a:ext cx="9059863" cy="1254125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Simple Genetic Algorithm: Details</a:t>
            </a:r>
          </a:p>
        </p:txBody>
      </p:sp>
      <p:sp>
        <p:nvSpPr>
          <p:cNvPr id="27651" name="Slide Number Placeholder 3"/>
          <p:cNvSpPr txBox="1">
            <a:spLocks/>
          </p:cNvSpPr>
          <p:nvPr/>
        </p:nvSpPr>
        <p:spPr bwMode="auto">
          <a:xfrm>
            <a:off x="457200" y="701517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 anchor="ctr"/>
          <a:lstStyle>
            <a:lvl1pPr defTabSz="454025">
              <a:defRPr sz="3100">
                <a:solidFill>
                  <a:schemeClr val="tx1"/>
                </a:solidFill>
                <a:latin typeface="Calibri" pitchFamily="34" charset="0"/>
              </a:defRPr>
            </a:lvl1pPr>
            <a:lvl2pPr defTabSz="454025"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defTabSz="454025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40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4025"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2722563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6pPr>
            <a:lvl7pPr marL="3179763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7pPr>
            <a:lvl8pPr marL="3636963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8pPr>
            <a:lvl9pPr marL="4094163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FA93899-AC2A-4605-815D-C1AFC0A4CE03}" type="slidenum">
              <a:rPr lang="en-US" altLang="en-US" sz="1300">
                <a:solidFill>
                  <a:prstClr val="white"/>
                </a:solidFill>
                <a:latin typeface="Times New Roman" pitchFamily="18" charset="0"/>
              </a:rPr>
              <a:pPr/>
              <a:t>47</a:t>
            </a:fld>
            <a:endParaRPr lang="en-US" altLang="en-US" sz="1300">
              <a:solidFill>
                <a:prstClr val="white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198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755650" y="179437"/>
            <a:ext cx="8569325" cy="1258888"/>
          </a:xfrm>
        </p:spPr>
        <p:txBody>
          <a:bodyPr/>
          <a:lstStyle/>
          <a:p>
            <a:r>
              <a:rPr lang="en-US" altLang="en-US" sz="3600" dirty="0">
                <a:latin typeface="Arial" pitchFamily="34" charset="0"/>
                <a:cs typeface="Arial" pitchFamily="34" charset="0"/>
              </a:rPr>
              <a:t>Simple Genetic Algorithm (SGA): The Data Structures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755652" y="1692275"/>
            <a:ext cx="8748713" cy="4535488"/>
          </a:xfrm>
        </p:spPr>
        <p:txBody>
          <a:bodyPr/>
          <a:lstStyle/>
          <a:p>
            <a:r>
              <a:rPr lang="en-US" altLang="en-US" sz="3200" i="1"/>
              <a:t>Individual</a:t>
            </a:r>
            <a:r>
              <a:rPr lang="en-US" altLang="en-US" sz="3200"/>
              <a:t>: </a:t>
            </a:r>
          </a:p>
          <a:p>
            <a:pPr lvl="1"/>
            <a:r>
              <a:rPr lang="en-US" altLang="en-US" sz="2800"/>
              <a:t>Genotype or string (bitstring): </a:t>
            </a:r>
            <a:r>
              <a:rPr lang="en-US" altLang="en-US" sz="2800" i="1"/>
              <a:t>b = 0111</a:t>
            </a:r>
          </a:p>
          <a:p>
            <a:pPr lvl="1"/>
            <a:r>
              <a:rPr lang="en-US" altLang="en-US" sz="2800"/>
              <a:t>Phenotype (value): </a:t>
            </a:r>
            <a:r>
              <a:rPr lang="en-US" altLang="en-US" sz="2800" i="1"/>
              <a:t>x = 7</a:t>
            </a:r>
          </a:p>
          <a:p>
            <a:pPr lvl="1"/>
            <a:r>
              <a:rPr lang="en-US" altLang="en-US" sz="2800"/>
              <a:t>Fitness (objective function): </a:t>
            </a:r>
            <a:r>
              <a:rPr lang="en-US" altLang="en-US" sz="2800" i="1"/>
              <a:t>f(x)</a:t>
            </a:r>
            <a:r>
              <a:rPr lang="en-US" altLang="en-US" sz="2800"/>
              <a:t> </a:t>
            </a:r>
          </a:p>
          <a:p>
            <a:pPr lvl="1"/>
            <a:r>
              <a:rPr lang="en-US" altLang="en-US" sz="2800"/>
              <a:t>Other: parents, crossover and mutation sites, … </a:t>
            </a:r>
          </a:p>
          <a:p>
            <a:r>
              <a:rPr lang="en-US" altLang="en-US" sz="3200" i="1"/>
              <a:t>Population</a:t>
            </a:r>
          </a:p>
          <a:p>
            <a:pPr lvl="1"/>
            <a:r>
              <a:rPr lang="en-US" altLang="en-US" sz="2800"/>
              <a:t>Array [1 … pop-size] of </a:t>
            </a:r>
            <a:r>
              <a:rPr lang="en-US" altLang="en-US" sz="2800" i="1"/>
              <a:t>Individual</a:t>
            </a:r>
            <a:r>
              <a:rPr lang="en-US" altLang="en-US" sz="2800"/>
              <a:t> </a:t>
            </a:r>
          </a:p>
          <a:p>
            <a:pPr lvl="1"/>
            <a:r>
              <a:rPr lang="en-US" altLang="en-US" sz="2800"/>
              <a:t>Two populations </a:t>
            </a:r>
          </a:p>
          <a:p>
            <a:pPr lvl="2"/>
            <a:r>
              <a:rPr lang="en-US" altLang="en-US" sz="2300"/>
              <a:t>Current population of individuals: pop</a:t>
            </a:r>
            <a:r>
              <a:rPr lang="en-US" altLang="en-US" sz="2300" baseline="-25000"/>
              <a:t>new</a:t>
            </a:r>
            <a:r>
              <a:rPr lang="en-US" altLang="en-US" sz="2300"/>
              <a:t>, </a:t>
            </a:r>
          </a:p>
          <a:p>
            <a:pPr lvl="2"/>
            <a:r>
              <a:rPr lang="en-US" altLang="en-US" sz="2300"/>
              <a:t>Old (or previous) population of individuals: pop</a:t>
            </a:r>
            <a:r>
              <a:rPr lang="en-US" altLang="en-US" sz="2300" baseline="-25000"/>
              <a:t>old</a:t>
            </a:r>
            <a:endParaRPr lang="en-US" altLang="en-US" sz="2300"/>
          </a:p>
        </p:txBody>
      </p:sp>
      <p:sp>
        <p:nvSpPr>
          <p:cNvPr id="31748" name="Slide Number Placeholder 3"/>
          <p:cNvSpPr txBox="1">
            <a:spLocks/>
          </p:cNvSpPr>
          <p:nvPr/>
        </p:nvSpPr>
        <p:spPr bwMode="auto">
          <a:xfrm>
            <a:off x="457200" y="701517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 anchor="ctr"/>
          <a:lstStyle>
            <a:lvl1pPr defTabSz="454025">
              <a:defRPr sz="3100">
                <a:solidFill>
                  <a:schemeClr val="tx1"/>
                </a:solidFill>
                <a:latin typeface="Calibri" pitchFamily="34" charset="0"/>
              </a:defRPr>
            </a:lvl1pPr>
            <a:lvl2pPr defTabSz="454025"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defTabSz="454025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763713" defTabSz="4540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266950" defTabSz="454025"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866EC4E-63BF-4D95-A7D3-2F64E5120C26}" type="slidenum">
              <a:rPr lang="en-US" altLang="en-US" sz="1300">
                <a:solidFill>
                  <a:prstClr val="white"/>
                </a:solidFill>
                <a:latin typeface="Times New Roman" pitchFamily="18" charset="0"/>
              </a:rPr>
              <a:pPr/>
              <a:t>48</a:t>
            </a:fld>
            <a:endParaRPr lang="en-US" altLang="en-US" sz="1300">
              <a:solidFill>
                <a:prstClr val="white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14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55650" y="179437"/>
            <a:ext cx="8569325" cy="1260475"/>
          </a:xfrm>
        </p:spPr>
        <p:txBody>
          <a:bodyPr/>
          <a:lstStyle/>
          <a:p>
            <a:r>
              <a:rPr lang="en-US" altLang="en-US" sz="3600" dirty="0">
                <a:latin typeface="Arial" pitchFamily="34" charset="0"/>
                <a:cs typeface="Arial" pitchFamily="34" charset="0"/>
              </a:rPr>
              <a:t>Simple Genetic Algorithm (</a:t>
            </a:r>
            <a:r>
              <a:rPr lang="en-US" altLang="en-US" sz="3600" i="1" dirty="0">
                <a:latin typeface="Arial" pitchFamily="34" charset="0"/>
                <a:cs typeface="Arial" pitchFamily="34" charset="0"/>
              </a:rPr>
              <a:t>SGA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): The Main Operators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47824" y="1547589"/>
            <a:ext cx="8748713" cy="4535488"/>
          </a:xfrm>
        </p:spPr>
        <p:txBody>
          <a:bodyPr/>
          <a:lstStyle/>
          <a:p>
            <a:r>
              <a:rPr lang="en-US" altLang="en-US" sz="2400" dirty="0"/>
              <a:t>Reproduction (</a:t>
            </a:r>
            <a:r>
              <a:rPr lang="en-US" altLang="en-US" sz="2400" i="1" dirty="0"/>
              <a:t>selection</a:t>
            </a:r>
            <a:r>
              <a:rPr lang="en-US" altLang="en-US" sz="2400" dirty="0"/>
              <a:t>): Picks an individual (or bitstring) in the population using roulette wheel selection</a:t>
            </a:r>
          </a:p>
          <a:p>
            <a:pPr lvl="1"/>
            <a:r>
              <a:rPr lang="en-US" altLang="en-US" sz="2000" dirty="0"/>
              <a:t>Roulette wheel slots weighted in proportion to bitstring fitness values</a:t>
            </a:r>
          </a:p>
          <a:p>
            <a:pPr lvl="1"/>
            <a:r>
              <a:rPr lang="en-US" altLang="en-US" sz="2000" dirty="0"/>
              <a:t>An individual </a:t>
            </a:r>
            <a:r>
              <a:rPr lang="en-US" altLang="en-US" sz="2000" i="1" dirty="0"/>
              <a:t>x</a:t>
            </a:r>
            <a:r>
              <a:rPr lang="en-US" altLang="en-US" sz="2000" dirty="0"/>
              <a:t> has portion of roulette wheel = </a:t>
            </a:r>
            <a:r>
              <a:rPr lang="en-US" altLang="en-US" sz="2000" i="1" dirty="0"/>
              <a:t>f(x)</a:t>
            </a:r>
            <a:r>
              <a:rPr lang="en-US" altLang="en-US" sz="2000" dirty="0"/>
              <a:t>/sum-fitness </a:t>
            </a:r>
          </a:p>
          <a:p>
            <a:r>
              <a:rPr lang="en-US" altLang="en-US" sz="2400" i="1" dirty="0"/>
              <a:t>Crossover</a:t>
            </a:r>
            <a:r>
              <a:rPr lang="en-US" altLang="en-US" sz="2400" dirty="0"/>
              <a:t>: Takes two parents (bitstrings), crosses over to create two children (bitstrings) with crossover probability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C</a:t>
            </a:r>
            <a:endParaRPr lang="en-US" altLang="en-US" sz="2400" dirty="0"/>
          </a:p>
          <a:p>
            <a:pPr lvl="1"/>
            <a:r>
              <a:rPr lang="en-US" altLang="en-US" sz="2000" dirty="0"/>
              <a:t>One-point crossover is traditionally used</a:t>
            </a:r>
          </a:p>
          <a:p>
            <a:pPr lvl="1"/>
            <a:r>
              <a:rPr lang="en-US" altLang="en-US" sz="2000" dirty="0"/>
              <a:t>Crossover location varies </a:t>
            </a:r>
            <a:endParaRPr lang="en-US" altLang="en-US" sz="2000" i="1" baseline="-25000" dirty="0"/>
          </a:p>
          <a:p>
            <a:r>
              <a:rPr lang="en-US" altLang="en-US" sz="2400" i="1" dirty="0"/>
              <a:t>Mutation</a:t>
            </a:r>
            <a:r>
              <a:rPr lang="en-US" altLang="en-US" sz="2400" dirty="0"/>
              <a:t>: Flips a bit in a bitstring with mutation probability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M</a:t>
            </a:r>
            <a:endParaRPr lang="en-US" altLang="en-US" sz="2400" i="1" baseline="-25000" dirty="0"/>
          </a:p>
          <a:p>
            <a:r>
              <a:rPr lang="en-US" altLang="en-US" sz="2400" i="1" dirty="0"/>
              <a:t>Fitness</a:t>
            </a:r>
            <a:r>
              <a:rPr lang="en-US" altLang="en-US" sz="2400" dirty="0"/>
              <a:t>: Decodes, if needed, an individual’s genotype (bitstring) </a:t>
            </a:r>
            <a:r>
              <a:rPr lang="en-US" altLang="en-US" sz="2400" i="1" dirty="0"/>
              <a:t>b </a:t>
            </a:r>
            <a:r>
              <a:rPr lang="en-US" altLang="en-US" sz="2400" dirty="0"/>
              <a:t>to phenotype (value) </a:t>
            </a:r>
            <a:r>
              <a:rPr lang="en-US" altLang="en-US" sz="2400" i="1" dirty="0"/>
              <a:t>x</a:t>
            </a:r>
            <a:r>
              <a:rPr lang="en-US" altLang="en-US" sz="2400" dirty="0"/>
              <a:t>, computes fitness </a:t>
            </a:r>
            <a:r>
              <a:rPr lang="en-US" altLang="en-US" sz="2400" i="1" dirty="0"/>
              <a:t>f(x) – </a:t>
            </a:r>
            <a:r>
              <a:rPr lang="en-US" altLang="en-US" sz="2400" dirty="0"/>
              <a:t>else </a:t>
            </a:r>
            <a:r>
              <a:rPr lang="en-US" altLang="en-US" sz="2400" i="1" dirty="0"/>
              <a:t>f(b)</a:t>
            </a:r>
          </a:p>
          <a:p>
            <a:r>
              <a:rPr lang="en-US" altLang="en-US" sz="2400" i="1" dirty="0"/>
              <a:t>Initialize</a:t>
            </a:r>
            <a:r>
              <a:rPr lang="en-US" altLang="en-US" sz="2400" dirty="0"/>
              <a:t>:  Initialize, uniformly at random</a:t>
            </a:r>
          </a:p>
          <a:p>
            <a:r>
              <a:rPr lang="en-US" altLang="en-US" sz="2400" i="1" dirty="0"/>
              <a:t>Generation</a:t>
            </a:r>
            <a:r>
              <a:rPr lang="en-US" altLang="en-US" sz="2400" dirty="0"/>
              <a:t>:  Create the next generation from the current one</a:t>
            </a:r>
          </a:p>
          <a:p>
            <a:endParaRPr lang="en-US" altLang="en-US" sz="2400" dirty="0"/>
          </a:p>
        </p:txBody>
      </p:sp>
      <p:sp>
        <p:nvSpPr>
          <p:cNvPr id="32772" name="Slide Number Placeholder 3"/>
          <p:cNvSpPr txBox="1">
            <a:spLocks/>
          </p:cNvSpPr>
          <p:nvPr/>
        </p:nvSpPr>
        <p:spPr bwMode="auto">
          <a:xfrm>
            <a:off x="457200" y="701517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 anchor="ctr"/>
          <a:lstStyle>
            <a:lvl1pPr defTabSz="454025">
              <a:defRPr sz="3100">
                <a:solidFill>
                  <a:schemeClr val="tx1"/>
                </a:solidFill>
                <a:latin typeface="Calibri" pitchFamily="34" charset="0"/>
              </a:defRPr>
            </a:lvl1pPr>
            <a:lvl2pPr defTabSz="454025"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defTabSz="454025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763713" defTabSz="4540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266950" defTabSz="454025"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DF9884D-91D0-4D5F-8641-834D05FF34E5}" type="slidenum">
              <a:rPr lang="en-US" altLang="en-US" sz="1300">
                <a:solidFill>
                  <a:prstClr val="white"/>
                </a:solidFill>
                <a:latin typeface="Times New Roman" pitchFamily="18" charset="0"/>
              </a:rPr>
              <a:pPr/>
              <a:t>49</a:t>
            </a:fld>
            <a:endParaRPr lang="en-US" altLang="en-US" sz="1300">
              <a:solidFill>
                <a:prstClr val="white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1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tel 1">
            <a:extLst>
              <a:ext uri="{FF2B5EF4-FFF2-40B4-BE49-F238E27FC236}">
                <a16:creationId xmlns:a16="http://schemas.microsoft.com/office/drawing/2014/main" id="{8CA58A30-5698-4379-A70C-CE8E9C0A8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/>
              <a:t>Course Topics: Bio-Inspired Artificial Intelligence (BioAI)</a:t>
            </a:r>
          </a:p>
        </p:txBody>
      </p:sp>
      <p:sp>
        <p:nvSpPr>
          <p:cNvPr id="37891" name="Plassholder for innhold 2">
            <a:extLst>
              <a:ext uri="{FF2B5EF4-FFF2-40B4-BE49-F238E27FC236}">
                <a16:creationId xmlns:a16="http://schemas.microsoft.com/office/drawing/2014/main" id="{D346D2CE-F3D9-4C86-9A98-E6DEDDFF8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331913"/>
            <a:ext cx="5041900" cy="4992687"/>
          </a:xfrm>
        </p:spPr>
        <p:txBody>
          <a:bodyPr/>
          <a:lstStyle/>
          <a:p>
            <a:pPr marL="561975" indent="-457200">
              <a:buFont typeface="Arial" panose="020B0604020202020204" pitchFamily="34" charset="0"/>
              <a:buAutoNum type="arabicPeriod"/>
            </a:pPr>
            <a:r>
              <a:rPr lang="nb-NO" altLang="nb-NO" dirty="0" err="1"/>
              <a:t>Introduction</a:t>
            </a:r>
            <a:r>
              <a:rPr lang="nb-NO" altLang="nb-NO" dirty="0"/>
              <a:t> and </a:t>
            </a:r>
            <a:r>
              <a:rPr lang="nb-NO" altLang="nb-NO" dirty="0" err="1"/>
              <a:t>background</a:t>
            </a:r>
            <a:r>
              <a:rPr lang="nb-NO" altLang="nb-NO" dirty="0"/>
              <a:t> to </a:t>
            </a:r>
            <a:r>
              <a:rPr lang="nb-NO" altLang="nb-NO" dirty="0" err="1"/>
              <a:t>BioAI</a:t>
            </a:r>
            <a:r>
              <a:rPr lang="nb-NO" altLang="nb-NO" dirty="0"/>
              <a:t> </a:t>
            </a:r>
          </a:p>
          <a:p>
            <a:pPr marL="561975" indent="-457200">
              <a:buFont typeface="Arial" panose="020B0604020202020204" pitchFamily="34" charset="0"/>
              <a:buAutoNum type="arabicPeriod"/>
            </a:pPr>
            <a:r>
              <a:rPr lang="nb-NO" altLang="nb-NO" dirty="0" err="1"/>
              <a:t>Optimization</a:t>
            </a:r>
            <a:r>
              <a:rPr lang="nb-NO" altLang="nb-NO" dirty="0"/>
              <a:t> via </a:t>
            </a:r>
            <a:r>
              <a:rPr lang="nb-NO" altLang="nb-NO" dirty="0" err="1"/>
              <a:t>BioAI</a:t>
            </a:r>
            <a:endParaRPr lang="nb-NO" altLang="nb-NO" dirty="0"/>
          </a:p>
          <a:p>
            <a:pPr marL="561975" indent="-457200">
              <a:buFont typeface="Arial" panose="020B0604020202020204" pitchFamily="34" charset="0"/>
              <a:buAutoNum type="arabicPeriod"/>
            </a:pPr>
            <a:r>
              <a:rPr lang="nb-NO" altLang="nb-NO" dirty="0" err="1"/>
              <a:t>Hillclimbing</a:t>
            </a:r>
            <a:r>
              <a:rPr lang="nb-NO" altLang="nb-NO" dirty="0"/>
              <a:t> or </a:t>
            </a:r>
            <a:r>
              <a:rPr lang="nb-NO" altLang="nb-NO" dirty="0" err="1"/>
              <a:t>Stochastic</a:t>
            </a:r>
            <a:r>
              <a:rPr lang="nb-NO" altLang="nb-NO" dirty="0"/>
              <a:t> </a:t>
            </a:r>
            <a:r>
              <a:rPr lang="nb-NO" altLang="nb-NO" dirty="0" err="1"/>
              <a:t>Local</a:t>
            </a:r>
            <a:r>
              <a:rPr lang="nb-NO" altLang="nb-NO" dirty="0"/>
              <a:t> </a:t>
            </a:r>
            <a:r>
              <a:rPr lang="nb-NO" altLang="nb-NO" dirty="0" err="1"/>
              <a:t>Search</a:t>
            </a:r>
            <a:endParaRPr lang="nb-NO" altLang="nb-NO" dirty="0"/>
          </a:p>
          <a:p>
            <a:pPr marL="561975" indent="-457200">
              <a:buFont typeface="Arial" panose="020B0604020202020204" pitchFamily="34" charset="0"/>
              <a:buAutoNum type="arabicPeriod"/>
            </a:pPr>
            <a:r>
              <a:rPr lang="nb-NO" altLang="nb-NO" dirty="0"/>
              <a:t>Genetic </a:t>
            </a:r>
            <a:r>
              <a:rPr lang="nb-NO" altLang="nb-NO" dirty="0" err="1"/>
              <a:t>Algorithms</a:t>
            </a:r>
            <a:endParaRPr lang="nb-NO" altLang="nb-NO" dirty="0"/>
          </a:p>
          <a:p>
            <a:pPr marL="561975" indent="-457200">
              <a:buFont typeface="Arial" panose="020B0604020202020204" pitchFamily="34" charset="0"/>
              <a:buAutoNum type="arabicPeriod"/>
            </a:pPr>
            <a:r>
              <a:rPr lang="nb-NO" altLang="nb-NO" dirty="0" err="1"/>
              <a:t>Evolutionary</a:t>
            </a:r>
            <a:r>
              <a:rPr lang="nb-NO" altLang="nb-NO" dirty="0"/>
              <a:t> Programming</a:t>
            </a:r>
          </a:p>
          <a:p>
            <a:pPr marL="561975" indent="-457200">
              <a:buFont typeface="Arial" panose="020B0604020202020204" pitchFamily="34" charset="0"/>
              <a:buAutoNum type="arabicPeriod"/>
            </a:pPr>
            <a:r>
              <a:rPr lang="nb-NO" altLang="nb-NO" dirty="0"/>
              <a:t>Evolution </a:t>
            </a:r>
            <a:r>
              <a:rPr lang="nb-NO" altLang="nb-NO" dirty="0" err="1"/>
              <a:t>Strategies</a:t>
            </a:r>
            <a:r>
              <a:rPr lang="nb-NO" altLang="nb-NO" dirty="0"/>
              <a:t> </a:t>
            </a:r>
          </a:p>
          <a:p>
            <a:pPr marL="561975" indent="-457200">
              <a:buFont typeface="Arial" panose="020B0604020202020204" pitchFamily="34" charset="0"/>
              <a:buAutoNum type="arabicPeriod"/>
            </a:pPr>
            <a:r>
              <a:rPr lang="nb-NO" altLang="nb-NO" dirty="0"/>
              <a:t>Genetic Programming</a:t>
            </a:r>
          </a:p>
          <a:p>
            <a:pPr marL="561975" indent="-457200">
              <a:buFont typeface="Arial" panose="020B0604020202020204" pitchFamily="34" charset="0"/>
              <a:buAutoNum type="arabicPeriod"/>
            </a:pPr>
            <a:r>
              <a:rPr lang="nb-NO" altLang="nb-NO" dirty="0" err="1"/>
              <a:t>Evolutionary</a:t>
            </a:r>
            <a:r>
              <a:rPr lang="nb-NO" altLang="nb-NO" dirty="0"/>
              <a:t> </a:t>
            </a:r>
            <a:r>
              <a:rPr lang="nb-NO" altLang="nb-NO" dirty="0" err="1"/>
              <a:t>Algorithm</a:t>
            </a:r>
            <a:r>
              <a:rPr lang="nb-NO" altLang="nb-NO" dirty="0"/>
              <a:t> Variants </a:t>
            </a:r>
          </a:p>
          <a:p>
            <a:pPr marL="561975" indent="-457200">
              <a:buFont typeface="Arial" panose="020B0604020202020204" pitchFamily="34" charset="0"/>
              <a:buAutoNum type="arabicPeriod"/>
            </a:pPr>
            <a:r>
              <a:rPr lang="nb-NO" altLang="nb-NO" dirty="0" err="1"/>
              <a:t>Differential</a:t>
            </a:r>
            <a:r>
              <a:rPr lang="nb-NO" altLang="nb-NO" dirty="0"/>
              <a:t> Evolution</a:t>
            </a:r>
          </a:p>
          <a:p>
            <a:pPr marL="561975" indent="-457200">
              <a:buFont typeface="Arial" panose="020B0604020202020204" pitchFamily="34" charset="0"/>
              <a:buAutoNum type="arabicPeriod"/>
            </a:pPr>
            <a:r>
              <a:rPr lang="nb-NO" altLang="nb-NO" dirty="0"/>
              <a:t>Ant </a:t>
            </a:r>
            <a:r>
              <a:rPr lang="nb-NO" altLang="nb-NO" dirty="0" err="1"/>
              <a:t>Colony</a:t>
            </a:r>
            <a:r>
              <a:rPr lang="nb-NO" altLang="nb-NO" dirty="0"/>
              <a:t> </a:t>
            </a:r>
            <a:r>
              <a:rPr lang="nb-NO" altLang="nb-NO" dirty="0" err="1"/>
              <a:t>Optimization</a:t>
            </a:r>
            <a:endParaRPr lang="nb-NO" altLang="nb-NO" dirty="0"/>
          </a:p>
          <a:p>
            <a:pPr marL="561975" indent="-457200">
              <a:buFont typeface="Arial" panose="020B0604020202020204" pitchFamily="34" charset="0"/>
              <a:buAutoNum type="arabicPeriod"/>
            </a:pPr>
            <a:r>
              <a:rPr lang="nb-NO" altLang="nb-NO" dirty="0" err="1"/>
              <a:t>Particle</a:t>
            </a:r>
            <a:r>
              <a:rPr lang="nb-NO" altLang="nb-NO" dirty="0"/>
              <a:t> </a:t>
            </a:r>
            <a:r>
              <a:rPr lang="nb-NO" altLang="nb-NO" dirty="0" err="1"/>
              <a:t>Swarm</a:t>
            </a:r>
            <a:r>
              <a:rPr lang="nb-NO" altLang="nb-NO" dirty="0"/>
              <a:t> </a:t>
            </a:r>
            <a:r>
              <a:rPr lang="nb-NO" altLang="nb-NO" dirty="0" err="1"/>
              <a:t>Optimization</a:t>
            </a:r>
            <a:endParaRPr lang="nb-NO" altLang="nb-NO" dirty="0"/>
          </a:p>
          <a:p>
            <a:pPr marL="561975" indent="-457200">
              <a:buFont typeface="Arial" panose="020B0604020202020204" pitchFamily="34" charset="0"/>
              <a:buAutoNum type="arabicPeriod"/>
            </a:pPr>
            <a:r>
              <a:rPr lang="nb-NO" altLang="nb-NO" dirty="0"/>
              <a:t>Hybrid </a:t>
            </a:r>
            <a:r>
              <a:rPr lang="nb-NO" altLang="nb-NO" dirty="0" err="1"/>
              <a:t>BioAI</a:t>
            </a:r>
            <a:endParaRPr lang="nb-NO" altLang="nb-NO" dirty="0"/>
          </a:p>
          <a:p>
            <a:pPr marL="561975" indent="-457200">
              <a:buFont typeface="Arial" panose="020B0604020202020204" pitchFamily="34" charset="0"/>
              <a:buAutoNum type="arabicPeriod"/>
            </a:pPr>
            <a:r>
              <a:rPr lang="nb-NO" altLang="nb-NO" dirty="0"/>
              <a:t>Applications </a:t>
            </a:r>
            <a:r>
              <a:rPr lang="nb-NO" altLang="nb-NO" dirty="0" err="1"/>
              <a:t>of</a:t>
            </a:r>
            <a:r>
              <a:rPr lang="nb-NO" altLang="nb-NO" dirty="0"/>
              <a:t> </a:t>
            </a:r>
            <a:r>
              <a:rPr lang="nb-NO" altLang="nb-NO" dirty="0" err="1"/>
              <a:t>BioAI</a:t>
            </a:r>
            <a:r>
              <a:rPr lang="nb-NO" altLang="nb-NO" dirty="0"/>
              <a:t> </a:t>
            </a:r>
          </a:p>
          <a:p>
            <a:pPr marL="561975" indent="-457200">
              <a:buFont typeface="Arial" panose="020B0604020202020204" pitchFamily="34" charset="0"/>
              <a:buAutoNum type="arabicPeriod"/>
            </a:pPr>
            <a:r>
              <a:rPr lang="nb-NO" altLang="nb-NO" dirty="0" err="1"/>
              <a:t>Theory</a:t>
            </a:r>
            <a:r>
              <a:rPr lang="nb-NO" altLang="nb-NO" dirty="0"/>
              <a:t> </a:t>
            </a:r>
            <a:r>
              <a:rPr lang="nb-NO" altLang="nb-NO" dirty="0" err="1"/>
              <a:t>of</a:t>
            </a:r>
            <a:r>
              <a:rPr lang="nb-NO" altLang="nb-NO" dirty="0"/>
              <a:t> </a:t>
            </a:r>
            <a:r>
              <a:rPr lang="nb-NO" altLang="nb-NO" dirty="0" err="1"/>
              <a:t>BioAI</a:t>
            </a:r>
            <a:r>
              <a:rPr lang="nb-NO" altLang="nb-NO" dirty="0"/>
              <a:t> 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C4E9537-809B-40AD-953E-2D4ED5A52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788" y="2019597"/>
            <a:ext cx="3529012" cy="193833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392" tIns="45696" rIns="91392" bIns="45696">
            <a:spAutoFit/>
          </a:bodyPr>
          <a:lstStyle>
            <a:lvl1pPr>
              <a:lnSpc>
                <a:spcPct val="80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16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Roughly, substantial parts of </a:t>
            </a:r>
            <a:r>
              <a:rPr lang="en-US" altLang="en-US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I and Part II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Simon’s book and Eiben and Smith’s book. Plus </a:t>
            </a:r>
            <a:r>
              <a:rPr lang="en-US" altLang="en-US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topics from Part III / Part IV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both books and other sources. 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BBB63DA5-8104-40AA-82AB-D256E66E6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788" y="4203997"/>
            <a:ext cx="3529012" cy="1016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392" tIns="45696" rIns="91392" bIns="45696">
            <a:spAutoFit/>
          </a:bodyPr>
          <a:lstStyle>
            <a:lvl1pPr>
              <a:lnSpc>
                <a:spcPct val="80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16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list of topics is </a:t>
            </a:r>
            <a:r>
              <a:rPr lang="en-US" alt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subject to change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specifics will be provided later.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55650" y="179437"/>
            <a:ext cx="8569325" cy="1260475"/>
          </a:xfrm>
        </p:spPr>
        <p:txBody>
          <a:bodyPr/>
          <a:lstStyle/>
          <a:p>
            <a:r>
              <a:rPr lang="en-US" altLang="en-US" sz="3600" dirty="0">
                <a:latin typeface="Arial" pitchFamily="34" charset="0"/>
                <a:cs typeface="Arial" pitchFamily="34" charset="0"/>
              </a:rPr>
              <a:t>Simple Genetic Algorithm (</a:t>
            </a:r>
            <a:r>
              <a:rPr lang="en-US" altLang="en-US" sz="3600" i="1" dirty="0">
                <a:latin typeface="Arial" pitchFamily="34" charset="0"/>
                <a:cs typeface="Arial" pitchFamily="34" charset="0"/>
              </a:rPr>
              <a:t>SGA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): Pseudo-Code for the </a:t>
            </a:r>
            <a:r>
              <a:rPr lang="en-US" altLang="en-US" sz="3600" u="sng" dirty="0">
                <a:latin typeface="Arial" pitchFamily="34" charset="0"/>
                <a:cs typeface="Arial" pitchFamily="34" charset="0"/>
              </a:rPr>
              <a:t>Top Level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763718"/>
            <a:ext cx="9109075" cy="4537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3200" i="1" dirty="0"/>
              <a:t>SGA</a:t>
            </a:r>
            <a:r>
              <a:rPr lang="en-US" sz="3200" dirty="0"/>
              <a:t>(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C</a:t>
            </a:r>
            <a:r>
              <a:rPr lang="en-US" sz="3200" dirty="0"/>
              <a:t>, </a:t>
            </a:r>
            <a:r>
              <a:rPr lang="en-US" sz="3200" i="1" dirty="0" err="1"/>
              <a:t>p</a:t>
            </a:r>
            <a:r>
              <a:rPr lang="en-US" sz="3200" i="1" baseline="-25000" dirty="0" err="1"/>
              <a:t>M</a:t>
            </a:r>
            <a:r>
              <a:rPr lang="en-US" sz="3200" dirty="0"/>
              <a:t>, pop-size, </a:t>
            </a:r>
            <a:r>
              <a:rPr lang="en-US" sz="3200" i="1" dirty="0"/>
              <a:t>f, </a:t>
            </a:r>
            <a:r>
              <a:rPr lang="en-US" sz="3200" dirty="0" err="1"/>
              <a:t>g</a:t>
            </a:r>
            <a:r>
              <a:rPr lang="en-US" sz="3200" baseline="-25000" dirty="0" err="1"/>
              <a:t>max</a:t>
            </a:r>
            <a:r>
              <a:rPr lang="en-US" sz="3200" dirty="0"/>
              <a:t>)</a:t>
            </a:r>
          </a:p>
          <a:p>
            <a:pPr>
              <a:defRPr/>
            </a:pPr>
            <a:r>
              <a:rPr lang="en-US" sz="3200" dirty="0"/>
              <a:t>g ← 0</a:t>
            </a:r>
          </a:p>
          <a:p>
            <a:pPr>
              <a:defRPr/>
            </a:pPr>
            <a:r>
              <a:rPr lang="en-US" sz="3200" i="1" dirty="0"/>
              <a:t>Initialize</a:t>
            </a:r>
            <a:r>
              <a:rPr lang="en-US" sz="3200" dirty="0"/>
              <a:t>(</a:t>
            </a:r>
            <a:r>
              <a:rPr lang="en-US" sz="3200" dirty="0" err="1"/>
              <a:t>pop</a:t>
            </a:r>
            <a:r>
              <a:rPr lang="en-US" sz="3200" baseline="-25000" dirty="0" err="1"/>
              <a:t>old</a:t>
            </a:r>
            <a:r>
              <a:rPr lang="en-US" sz="3200" baseline="-25000" dirty="0"/>
              <a:t>, </a:t>
            </a:r>
            <a:r>
              <a:rPr lang="en-US" sz="3200" dirty="0"/>
              <a:t>pop-size)</a:t>
            </a:r>
          </a:p>
          <a:p>
            <a:pPr>
              <a:defRPr/>
            </a:pPr>
            <a:r>
              <a:rPr lang="en-US" sz="3200" dirty="0"/>
              <a:t>Repeat </a:t>
            </a:r>
          </a:p>
          <a:p>
            <a:pPr lvl="1">
              <a:defRPr/>
            </a:pPr>
            <a:r>
              <a:rPr lang="en-US" sz="2800" dirty="0"/>
              <a:t>g ← g + 1</a:t>
            </a:r>
          </a:p>
          <a:p>
            <a:pPr lvl="1">
              <a:defRPr/>
            </a:pPr>
            <a:r>
              <a:rPr lang="en-US" sz="2800" dirty="0" err="1"/>
              <a:t>pop</a:t>
            </a:r>
            <a:r>
              <a:rPr lang="en-US" sz="2800" baseline="-25000" dirty="0" err="1"/>
              <a:t>new</a:t>
            </a:r>
            <a:r>
              <a:rPr lang="en-US" sz="2800" dirty="0"/>
              <a:t> ← </a:t>
            </a:r>
            <a:r>
              <a:rPr lang="en-US" sz="2800" i="1" dirty="0"/>
              <a:t>Generation</a:t>
            </a:r>
            <a:r>
              <a:rPr lang="en-US" sz="2800" dirty="0"/>
              <a:t>(</a:t>
            </a:r>
            <a:r>
              <a:rPr lang="en-US" sz="2400" dirty="0" err="1"/>
              <a:t>pop</a:t>
            </a:r>
            <a:r>
              <a:rPr lang="en-US" sz="2400" baseline="-25000" dirty="0" err="1"/>
              <a:t>old</a:t>
            </a:r>
            <a:r>
              <a:rPr lang="en-US" sz="2400" baseline="-25000" dirty="0"/>
              <a:t>,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C</a:t>
            </a:r>
            <a:r>
              <a:rPr lang="en-US" sz="2800" dirty="0"/>
              <a:t>, 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M</a:t>
            </a:r>
            <a:r>
              <a:rPr lang="en-US" sz="2800" dirty="0"/>
              <a:t>, pop-size, </a:t>
            </a:r>
            <a:r>
              <a:rPr lang="en-US" sz="2800" i="1" dirty="0"/>
              <a:t>f</a:t>
            </a:r>
            <a:r>
              <a:rPr lang="en-US" sz="2800" dirty="0"/>
              <a:t>)</a:t>
            </a:r>
          </a:p>
          <a:p>
            <a:pPr lvl="1">
              <a:defRPr/>
            </a:pPr>
            <a:r>
              <a:rPr lang="en-US" sz="2800" dirty="0" err="1"/>
              <a:t>pop</a:t>
            </a:r>
            <a:r>
              <a:rPr lang="en-US" sz="2800" baseline="-25000" dirty="0" err="1"/>
              <a:t>old</a:t>
            </a:r>
            <a:r>
              <a:rPr lang="en-US" sz="2800" baseline="-25000" dirty="0"/>
              <a:t> </a:t>
            </a:r>
            <a:r>
              <a:rPr lang="en-US" sz="2800" dirty="0"/>
              <a:t>← </a:t>
            </a:r>
            <a:r>
              <a:rPr lang="en-US" sz="2800" dirty="0" err="1"/>
              <a:t>pop</a:t>
            </a:r>
            <a:r>
              <a:rPr lang="en-US" sz="2800" baseline="-25000" dirty="0" err="1"/>
              <a:t>new</a:t>
            </a:r>
            <a:r>
              <a:rPr lang="en-US" sz="2800" dirty="0"/>
              <a:t> </a:t>
            </a:r>
          </a:p>
          <a:p>
            <a:pPr>
              <a:defRPr/>
            </a:pPr>
            <a:r>
              <a:rPr lang="en-US" sz="3200" dirty="0"/>
              <a:t>Until g &gt;= </a:t>
            </a:r>
            <a:r>
              <a:rPr lang="en-US" sz="3200" dirty="0" err="1"/>
              <a:t>g</a:t>
            </a:r>
            <a:r>
              <a:rPr lang="en-US" sz="3200" baseline="-25000" dirty="0" err="1"/>
              <a:t>max</a:t>
            </a:r>
            <a:endParaRPr lang="en-US" sz="3200" baseline="-25000" dirty="0"/>
          </a:p>
        </p:txBody>
      </p:sp>
      <p:sp>
        <p:nvSpPr>
          <p:cNvPr id="34820" name="Slide Number Placeholder 3"/>
          <p:cNvSpPr txBox="1">
            <a:spLocks/>
          </p:cNvSpPr>
          <p:nvPr/>
        </p:nvSpPr>
        <p:spPr bwMode="auto">
          <a:xfrm>
            <a:off x="457200" y="701517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 anchor="ctr"/>
          <a:lstStyle>
            <a:lvl1pPr defTabSz="454025">
              <a:defRPr sz="3100">
                <a:solidFill>
                  <a:schemeClr val="tx1"/>
                </a:solidFill>
                <a:latin typeface="Calibri" pitchFamily="34" charset="0"/>
              </a:defRPr>
            </a:lvl1pPr>
            <a:lvl2pPr defTabSz="454025"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defTabSz="454025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763713" defTabSz="4540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266950" defTabSz="454025"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C7D6F08-9044-4BC7-A427-018542DB22ED}" type="slidenum">
              <a:rPr lang="en-US" altLang="en-US" sz="1300">
                <a:solidFill>
                  <a:prstClr val="white"/>
                </a:solidFill>
                <a:latin typeface="Times New Roman" pitchFamily="18" charset="0"/>
              </a:rPr>
              <a:pPr/>
              <a:t>50</a:t>
            </a:fld>
            <a:endParaRPr lang="en-US" altLang="en-US" sz="13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5" name="Snakkeboble: rektangel 4">
            <a:extLst>
              <a:ext uri="{FF2B5EF4-FFF2-40B4-BE49-F238E27FC236}">
                <a16:creationId xmlns:a16="http://schemas.microsoft.com/office/drawing/2014/main" id="{60671111-9694-460E-9288-2826D1DE6A20}"/>
              </a:ext>
            </a:extLst>
          </p:cNvPr>
          <p:cNvSpPr/>
          <p:nvPr/>
        </p:nvSpPr>
        <p:spPr>
          <a:xfrm>
            <a:off x="6552480" y="3203773"/>
            <a:ext cx="2181706" cy="680864"/>
          </a:xfrm>
          <a:prstGeom prst="wedgeRectCallout">
            <a:avLst>
              <a:gd name="adj1" fmla="val -148940"/>
              <a:gd name="adj2" fmla="val 128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7560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>
                <a:solidFill>
                  <a:prstClr val="white"/>
                </a:solidFill>
                <a:latin typeface="Calibri" panose="020F0502020204030204"/>
              </a:rPr>
              <a:t>More </a:t>
            </a:r>
            <a:r>
              <a:rPr lang="nb-NO" dirty="0" err="1">
                <a:solidFill>
                  <a:prstClr val="white"/>
                </a:solidFill>
                <a:latin typeface="Calibri" panose="020F0502020204030204"/>
              </a:rPr>
              <a:t>about</a:t>
            </a:r>
            <a:r>
              <a:rPr lang="nb-NO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nb-NO" dirty="0" err="1">
                <a:solidFill>
                  <a:prstClr val="white"/>
                </a:solidFill>
                <a:latin typeface="Calibri" panose="020F0502020204030204"/>
              </a:rPr>
              <a:t>this</a:t>
            </a:r>
            <a:r>
              <a:rPr lang="nb-NO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nb-NO" dirty="0" err="1">
                <a:solidFill>
                  <a:prstClr val="white"/>
                </a:solidFill>
                <a:latin typeface="Calibri" panose="020F0502020204030204"/>
              </a:rPr>
              <a:t>on</a:t>
            </a:r>
            <a:r>
              <a:rPr lang="nb-NO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nb-NO" dirty="0" err="1">
                <a:solidFill>
                  <a:prstClr val="white"/>
                </a:solidFill>
                <a:latin typeface="Calibri" panose="020F0502020204030204"/>
              </a:rPr>
              <a:t>the</a:t>
            </a:r>
            <a:r>
              <a:rPr lang="nb-NO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nb-NO" dirty="0" err="1">
                <a:solidFill>
                  <a:prstClr val="white"/>
                </a:solidFill>
                <a:latin typeface="Calibri" panose="020F0502020204030204"/>
              </a:rPr>
              <a:t>next</a:t>
            </a:r>
            <a:r>
              <a:rPr lang="nb-NO" dirty="0">
                <a:solidFill>
                  <a:prstClr val="white"/>
                </a:solidFill>
                <a:latin typeface="Calibri" panose="020F0502020204030204"/>
              </a:rPr>
              <a:t> slide</a:t>
            </a:r>
            <a:endParaRPr kumimoji="0" lang="nb-NO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483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755650" y="179437"/>
            <a:ext cx="8569325" cy="1260475"/>
          </a:xfrm>
        </p:spPr>
        <p:txBody>
          <a:bodyPr/>
          <a:lstStyle/>
          <a:p>
            <a:r>
              <a:rPr lang="en-US" altLang="en-US" sz="3600" dirty="0">
                <a:latin typeface="Arial" pitchFamily="34" charset="0"/>
                <a:cs typeface="Arial" pitchFamily="34" charset="0"/>
              </a:rPr>
              <a:t>Simple Genetic Algorithm (</a:t>
            </a:r>
            <a:r>
              <a:rPr lang="en-US" altLang="en-US" sz="3600" i="1" dirty="0">
                <a:latin typeface="Arial" pitchFamily="34" charset="0"/>
                <a:cs typeface="Arial" pitchFamily="34" charset="0"/>
              </a:rPr>
              <a:t>SGA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): </a:t>
            </a:r>
            <a:br>
              <a:rPr lang="en-US" altLang="en-US" sz="3600" dirty="0">
                <a:latin typeface="Arial" pitchFamily="34" charset="0"/>
                <a:cs typeface="Arial" pitchFamily="34" charset="0"/>
              </a:rPr>
            </a:br>
            <a:r>
              <a:rPr lang="en-US" altLang="en-US" sz="3600" dirty="0">
                <a:latin typeface="Arial" pitchFamily="34" charset="0"/>
                <a:cs typeface="Arial" pitchFamily="34" charset="0"/>
              </a:rPr>
              <a:t>Pseudo-Code for </a:t>
            </a:r>
            <a:r>
              <a:rPr lang="en-US" altLang="en-US" sz="3600" u="sng" dirty="0">
                <a:latin typeface="Arial" pitchFamily="34" charset="0"/>
                <a:cs typeface="Arial" pitchFamily="34" charset="0"/>
              </a:rPr>
              <a:t>Generation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 Loop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36625" y="1475581"/>
            <a:ext cx="84963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/>
          <a:lstStyle>
            <a:lvl1pPr>
              <a:defRPr sz="31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7637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266950"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3736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800" i="1" dirty="0">
                <a:solidFill>
                  <a:prstClr val="black"/>
                </a:solidFill>
              </a:rPr>
              <a:t>Generation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 err="1">
                <a:solidFill>
                  <a:prstClr val="black"/>
                </a:solidFill>
              </a:rPr>
              <a:t>pop</a:t>
            </a:r>
            <a:r>
              <a:rPr lang="en-US" sz="2800" baseline="-25000" dirty="0" err="1">
                <a:solidFill>
                  <a:prstClr val="black"/>
                </a:solidFill>
              </a:rPr>
              <a:t>old</a:t>
            </a:r>
            <a:r>
              <a:rPr lang="en-US" sz="2800" baseline="-25000" dirty="0">
                <a:solidFill>
                  <a:prstClr val="black"/>
                </a:solidFill>
              </a:rPr>
              <a:t>,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i="1" dirty="0" err="1">
                <a:solidFill>
                  <a:prstClr val="black"/>
                </a:solidFill>
              </a:rPr>
              <a:t>p</a:t>
            </a:r>
            <a:r>
              <a:rPr lang="en-US" sz="2800" i="1" baseline="-25000" dirty="0" err="1">
                <a:solidFill>
                  <a:prstClr val="black"/>
                </a:solidFill>
              </a:rPr>
              <a:t>C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3200" i="1" dirty="0" err="1">
                <a:solidFill>
                  <a:prstClr val="black"/>
                </a:solidFill>
              </a:rPr>
              <a:t>p</a:t>
            </a:r>
            <a:r>
              <a:rPr lang="en-US" sz="3200" i="1" baseline="-25000" dirty="0" err="1">
                <a:solidFill>
                  <a:prstClr val="black"/>
                </a:solidFill>
              </a:rPr>
              <a:t>M</a:t>
            </a:r>
            <a:r>
              <a:rPr lang="en-US" sz="2800" dirty="0">
                <a:solidFill>
                  <a:prstClr val="black"/>
                </a:solidFill>
              </a:rPr>
              <a:t>, pop-size, </a:t>
            </a:r>
            <a:r>
              <a:rPr lang="en-US" sz="2800" i="1" dirty="0">
                <a:solidFill>
                  <a:prstClr val="black"/>
                </a:solidFill>
              </a:rPr>
              <a:t>f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</a:p>
          <a:p>
            <a:pPr defTabSz="913736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j ← 1</a:t>
            </a:r>
          </a:p>
          <a:p>
            <a:pPr defTabSz="913736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Repeat </a:t>
            </a:r>
          </a:p>
          <a:p>
            <a:pPr marL="816969" lvl="1" indent="-314096" defTabSz="913736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m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 ← </a:t>
            </a:r>
            <a:r>
              <a:rPr lang="en-US" sz="2400" i="1" dirty="0">
                <a:solidFill>
                  <a:prstClr val="black"/>
                </a:solidFill>
              </a:rPr>
              <a:t>selection</a:t>
            </a:r>
            <a:r>
              <a:rPr lang="en-US" sz="2400" dirty="0">
                <a:solidFill>
                  <a:prstClr val="black"/>
                </a:solidFill>
              </a:rPr>
              <a:t>(pop-size, sum-fitness, </a:t>
            </a:r>
            <a:r>
              <a:rPr lang="en-US" sz="2400" dirty="0" err="1">
                <a:solidFill>
                  <a:prstClr val="black"/>
                </a:solidFill>
              </a:rPr>
              <a:t>pop</a:t>
            </a:r>
            <a:r>
              <a:rPr lang="en-US" sz="2400" baseline="-25000" dirty="0" err="1">
                <a:solidFill>
                  <a:prstClr val="black"/>
                </a:solidFill>
              </a:rPr>
              <a:t>old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816969" lvl="1" indent="-314096" defTabSz="913736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m</a:t>
            </a:r>
            <a:r>
              <a:rPr lang="en-US" sz="2400" baseline="-25000" dirty="0">
                <a:solidFill>
                  <a:prstClr val="black"/>
                </a:solidFill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← </a:t>
            </a:r>
            <a:r>
              <a:rPr lang="en-US" sz="2400" i="1" dirty="0">
                <a:solidFill>
                  <a:prstClr val="black"/>
                </a:solidFill>
              </a:rPr>
              <a:t>selection</a:t>
            </a:r>
            <a:r>
              <a:rPr lang="en-US" sz="2400" dirty="0">
                <a:solidFill>
                  <a:prstClr val="black"/>
                </a:solidFill>
              </a:rPr>
              <a:t>(pop-size, sum-fitness, </a:t>
            </a:r>
            <a:r>
              <a:rPr lang="en-US" sz="2400" dirty="0" err="1">
                <a:solidFill>
                  <a:prstClr val="black"/>
                </a:solidFill>
              </a:rPr>
              <a:t>pop</a:t>
            </a:r>
            <a:r>
              <a:rPr lang="en-US" sz="2400" baseline="-25000" dirty="0" err="1">
                <a:solidFill>
                  <a:prstClr val="black"/>
                </a:solidFill>
              </a:rPr>
              <a:t>old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816969" lvl="1" indent="-314096" defTabSz="913736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sz="2400" i="1" dirty="0">
                <a:solidFill>
                  <a:prstClr val="black"/>
                </a:solidFill>
              </a:rPr>
              <a:t>crossover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pop</a:t>
            </a:r>
            <a:r>
              <a:rPr lang="en-US" sz="2400" baseline="-25000" dirty="0" err="1">
                <a:solidFill>
                  <a:prstClr val="black"/>
                </a:solidFill>
              </a:rPr>
              <a:t>old</a:t>
            </a:r>
            <a:r>
              <a:rPr lang="en-US" sz="2400" dirty="0">
                <a:solidFill>
                  <a:prstClr val="black"/>
                </a:solidFill>
              </a:rPr>
              <a:t>[m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], </a:t>
            </a:r>
            <a:r>
              <a:rPr lang="en-US" sz="2400" dirty="0" err="1">
                <a:solidFill>
                  <a:prstClr val="black"/>
                </a:solidFill>
              </a:rPr>
              <a:t>pop</a:t>
            </a:r>
            <a:r>
              <a:rPr lang="en-US" sz="2400" baseline="-25000" dirty="0" err="1">
                <a:solidFill>
                  <a:prstClr val="black"/>
                </a:solidFill>
              </a:rPr>
              <a:t>old</a:t>
            </a:r>
            <a:r>
              <a:rPr lang="en-US" sz="2400" dirty="0">
                <a:solidFill>
                  <a:prstClr val="black"/>
                </a:solidFill>
              </a:rPr>
              <a:t>[m</a:t>
            </a:r>
            <a:r>
              <a:rPr lang="en-US" sz="2400" baseline="-25000" dirty="0">
                <a:solidFill>
                  <a:prstClr val="black"/>
                </a:solidFill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], </a:t>
            </a:r>
            <a:r>
              <a:rPr lang="en-US" sz="2400" dirty="0" err="1">
                <a:solidFill>
                  <a:prstClr val="black"/>
                </a:solidFill>
              </a:rPr>
              <a:t>pop</a:t>
            </a:r>
            <a:r>
              <a:rPr lang="en-US" sz="2400" baseline="-25000" dirty="0" err="1">
                <a:solidFill>
                  <a:prstClr val="black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[j], </a:t>
            </a:r>
            <a:r>
              <a:rPr lang="en-US" sz="2400" dirty="0" err="1">
                <a:solidFill>
                  <a:prstClr val="black"/>
                </a:solidFill>
              </a:rPr>
              <a:t>pop</a:t>
            </a:r>
            <a:r>
              <a:rPr lang="en-US" sz="2400" baseline="-25000" dirty="0" err="1">
                <a:solidFill>
                  <a:prstClr val="black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[j+1]) </a:t>
            </a:r>
          </a:p>
          <a:p>
            <a:pPr marL="816969" lvl="1" indent="-314096" defTabSz="913736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sz="2400" i="1" dirty="0">
                <a:solidFill>
                  <a:prstClr val="black"/>
                </a:solidFill>
              </a:rPr>
              <a:t>mutation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pop</a:t>
            </a:r>
            <a:r>
              <a:rPr lang="en-US" sz="2400" baseline="-25000" dirty="0" err="1">
                <a:solidFill>
                  <a:prstClr val="black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[j]); mutation(</a:t>
            </a:r>
            <a:r>
              <a:rPr lang="en-US" sz="2400" dirty="0" err="1">
                <a:solidFill>
                  <a:prstClr val="black"/>
                </a:solidFill>
              </a:rPr>
              <a:t>pop</a:t>
            </a:r>
            <a:r>
              <a:rPr lang="en-US" sz="2400" baseline="-25000" dirty="0" err="1">
                <a:solidFill>
                  <a:prstClr val="black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[j+1])</a:t>
            </a:r>
          </a:p>
          <a:p>
            <a:pPr marL="816969" lvl="1" indent="-314096" defTabSz="913736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sz="2400" i="1" dirty="0">
                <a:solidFill>
                  <a:prstClr val="black"/>
                </a:solidFill>
              </a:rPr>
              <a:t>fitness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pop</a:t>
            </a:r>
            <a:r>
              <a:rPr lang="en-US" sz="2400" baseline="-25000" dirty="0" err="1">
                <a:solidFill>
                  <a:prstClr val="black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[j], </a:t>
            </a:r>
            <a:r>
              <a:rPr lang="en-US" sz="2400" i="1" dirty="0">
                <a:solidFill>
                  <a:prstClr val="black"/>
                </a:solidFill>
              </a:rPr>
              <a:t>f</a:t>
            </a:r>
            <a:r>
              <a:rPr lang="en-US" sz="2400" dirty="0">
                <a:solidFill>
                  <a:prstClr val="black"/>
                </a:solidFill>
              </a:rPr>
              <a:t>); fitness(</a:t>
            </a:r>
            <a:r>
              <a:rPr lang="en-US" sz="2400" dirty="0" err="1">
                <a:solidFill>
                  <a:prstClr val="black"/>
                </a:solidFill>
              </a:rPr>
              <a:t>pop</a:t>
            </a:r>
            <a:r>
              <a:rPr lang="en-US" sz="2400" baseline="-25000" dirty="0" err="1">
                <a:solidFill>
                  <a:prstClr val="black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[j+1], </a:t>
            </a:r>
            <a:r>
              <a:rPr lang="en-US" sz="2400" i="1" dirty="0">
                <a:solidFill>
                  <a:prstClr val="black"/>
                </a:solidFill>
              </a:rPr>
              <a:t>f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marL="816969" lvl="1" indent="-314096" defTabSz="913736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j ← j + 2</a:t>
            </a:r>
          </a:p>
          <a:p>
            <a:pPr defTabSz="913736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Until j &gt; pop-size</a:t>
            </a:r>
          </a:p>
          <a:p>
            <a:pPr defTabSz="913736" eaLnBrk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Return </a:t>
            </a:r>
            <a:r>
              <a:rPr lang="en-US" sz="2800" dirty="0" err="1">
                <a:solidFill>
                  <a:prstClr val="black"/>
                </a:solidFill>
              </a:rPr>
              <a:t>pop</a:t>
            </a:r>
            <a:r>
              <a:rPr lang="en-US" sz="2800" baseline="-25000" dirty="0" err="1">
                <a:solidFill>
                  <a:prstClr val="black"/>
                </a:solidFill>
              </a:rPr>
              <a:t>new</a:t>
            </a:r>
            <a:endParaRPr 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33796" name="Slide Number Placeholder 3"/>
          <p:cNvSpPr txBox="1">
            <a:spLocks/>
          </p:cNvSpPr>
          <p:nvPr/>
        </p:nvSpPr>
        <p:spPr bwMode="auto">
          <a:xfrm>
            <a:off x="457200" y="701517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 anchor="ctr"/>
          <a:lstStyle>
            <a:lvl1pPr defTabSz="454025">
              <a:defRPr sz="3100">
                <a:solidFill>
                  <a:schemeClr val="tx1"/>
                </a:solidFill>
                <a:latin typeface="Calibri" pitchFamily="34" charset="0"/>
              </a:defRPr>
            </a:lvl1pPr>
            <a:lvl2pPr defTabSz="454025"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defTabSz="454025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763713" defTabSz="4540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266950" defTabSz="454025"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0C1E859-FE60-4EB8-A960-5D7BB8A0E9C0}" type="slidenum">
              <a:rPr lang="en-US" altLang="en-US" sz="1300">
                <a:solidFill>
                  <a:prstClr val="white"/>
                </a:solidFill>
                <a:latin typeface="Times New Roman" pitchFamily="18" charset="0"/>
              </a:rPr>
              <a:pPr/>
              <a:t>51</a:t>
            </a:fld>
            <a:endParaRPr lang="en-US" altLang="en-US" sz="1300">
              <a:solidFill>
                <a:prstClr val="white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124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55650" y="179437"/>
            <a:ext cx="8569325" cy="1260475"/>
          </a:xfrm>
        </p:spPr>
        <p:txBody>
          <a:bodyPr/>
          <a:lstStyle/>
          <a:p>
            <a:r>
              <a:rPr lang="en-US" altLang="en-US" sz="3600" dirty="0">
                <a:latin typeface="Arial" pitchFamily="34" charset="0"/>
                <a:cs typeface="Arial" pitchFamily="34" charset="0"/>
              </a:rPr>
              <a:t>Simple Genetic Algorithm (SGA): Simple Experiment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31800" y="1691605"/>
            <a:ext cx="6588918" cy="4535488"/>
          </a:xfrm>
        </p:spPr>
        <p:txBody>
          <a:bodyPr/>
          <a:lstStyle/>
          <a:p>
            <a:r>
              <a:rPr lang="en-US" altLang="en-US" sz="2400" dirty="0"/>
              <a:t>Fitness function to maximize: </a:t>
            </a:r>
            <a:r>
              <a:rPr lang="en-US" altLang="en-US" sz="2400" i="1" dirty="0"/>
              <a:t>f(x) =  x</a:t>
            </a:r>
            <a:r>
              <a:rPr lang="en-US" altLang="en-US" sz="2400" i="1" baseline="30000" dirty="0"/>
              <a:t>10</a:t>
            </a:r>
            <a:r>
              <a:rPr lang="en-US" altLang="en-US" sz="2400" i="1" dirty="0"/>
              <a:t>,</a:t>
            </a:r>
            <a:r>
              <a:rPr lang="en-US" altLang="en-US" sz="2400" i="1" baseline="30000" dirty="0"/>
              <a:t> </a:t>
            </a:r>
            <a:r>
              <a:rPr lang="en-US" altLang="en-US" sz="2400" i="1" dirty="0"/>
              <a:t>0 ≤ x ≤ 1</a:t>
            </a:r>
            <a:endParaRPr lang="en-US" altLang="en-US" sz="2000" i="1" baseline="30000" dirty="0"/>
          </a:p>
          <a:p>
            <a:r>
              <a:rPr lang="en-US" altLang="en-US" sz="2400" dirty="0" err="1"/>
              <a:t>bitstring</a:t>
            </a:r>
            <a:r>
              <a:rPr lang="en-US" altLang="en-US" sz="2400" dirty="0"/>
              <a:t>-length = 30 </a:t>
            </a:r>
            <a:endParaRPr lang="en-US" altLang="en-US" sz="2400" i="1" dirty="0"/>
          </a:p>
          <a:p>
            <a:r>
              <a:rPr lang="en-US" altLang="en-US" sz="2400" dirty="0"/>
              <a:t>Probability of crossover: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C</a:t>
            </a:r>
            <a:r>
              <a:rPr lang="en-US" altLang="en-US" sz="2400" dirty="0"/>
              <a:t> = 0.6</a:t>
            </a:r>
          </a:p>
          <a:p>
            <a:r>
              <a:rPr lang="en-US" altLang="en-US" sz="2400" dirty="0"/>
              <a:t>Probability of mutation: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M</a:t>
            </a:r>
            <a:r>
              <a:rPr lang="en-US" altLang="en-US" sz="2400" dirty="0"/>
              <a:t> = 0.0333</a:t>
            </a:r>
          </a:p>
          <a:p>
            <a:r>
              <a:rPr lang="en-US" altLang="en-US" sz="2400" dirty="0"/>
              <a:t>Size of populations: pop-size = 30</a:t>
            </a:r>
          </a:p>
          <a:p>
            <a:r>
              <a:rPr lang="en-US" altLang="en-US" sz="2400" dirty="0"/>
              <a:t>Number of generations: </a:t>
            </a:r>
            <a:r>
              <a:rPr lang="en-US" altLang="en-US" sz="2400" dirty="0" err="1"/>
              <a:t>g</a:t>
            </a:r>
            <a:r>
              <a:rPr lang="en-US" altLang="en-US" sz="2400" baseline="-25000" dirty="0" err="1"/>
              <a:t>max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7</a:t>
            </a:r>
            <a:endParaRPr lang="en-US" altLang="en-US" sz="2400" baseline="-25000" dirty="0"/>
          </a:p>
          <a:p>
            <a:r>
              <a:rPr lang="en-US" altLang="en-US" sz="2400" dirty="0"/>
              <a:t>Results: </a:t>
            </a:r>
          </a:p>
          <a:p>
            <a:pPr lvl="1"/>
            <a:r>
              <a:rPr lang="en-US" altLang="en-US" sz="1800" dirty="0"/>
              <a:t>Generation 0: Average total fitness = 0.0347</a:t>
            </a:r>
          </a:p>
          <a:p>
            <a:pPr lvl="1"/>
            <a:r>
              <a:rPr lang="en-US" altLang="en-US" sz="1800" dirty="0"/>
              <a:t>Generation 1: Average total fitness = 0.1732</a:t>
            </a:r>
          </a:p>
          <a:p>
            <a:pPr lvl="1"/>
            <a:r>
              <a:rPr lang="en-US" altLang="en-US" sz="1800" dirty="0"/>
              <a:t>…</a:t>
            </a:r>
          </a:p>
          <a:p>
            <a:pPr lvl="1"/>
            <a:r>
              <a:rPr lang="en-US" altLang="en-US" sz="1800" dirty="0"/>
              <a:t>Generation 7: Average total fitness = 0.8100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235" y="1763613"/>
            <a:ext cx="2614613" cy="202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5" name="Slide Number Placeholder 3"/>
          <p:cNvSpPr txBox="1">
            <a:spLocks/>
          </p:cNvSpPr>
          <p:nvPr/>
        </p:nvSpPr>
        <p:spPr bwMode="auto">
          <a:xfrm>
            <a:off x="457200" y="701517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 anchor="ctr"/>
          <a:lstStyle>
            <a:lvl1pPr defTabSz="454025">
              <a:defRPr sz="3100">
                <a:solidFill>
                  <a:schemeClr val="tx1"/>
                </a:solidFill>
                <a:latin typeface="Calibri" pitchFamily="34" charset="0"/>
              </a:defRPr>
            </a:lvl1pPr>
            <a:lvl2pPr defTabSz="454025"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defTabSz="454025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763713" defTabSz="4540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266950" defTabSz="454025"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600CC7D-0EA7-49CC-9FC5-DA928D4AC656}" type="slidenum">
              <a:rPr lang="en-US" altLang="en-US" sz="1300">
                <a:solidFill>
                  <a:prstClr val="white"/>
                </a:solidFill>
                <a:latin typeface="Times New Roman" pitchFamily="18" charset="0"/>
              </a:rPr>
              <a:pPr/>
              <a:t>52</a:t>
            </a:fld>
            <a:endParaRPr lang="en-US" altLang="en-US" sz="13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BC3D47-1748-4AC0-B8C5-EEAEBFA9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480" y="4427909"/>
            <a:ext cx="2880321" cy="163116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91392" tIns="45696" rIns="91392" bIns="45696">
            <a:spAutoFit/>
          </a:bodyPr>
          <a:lstStyle>
            <a:lvl1pPr>
              <a:lnSpc>
                <a:spcPct val="80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16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Aft>
                <a:spcPct val="0"/>
              </a:spcAft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optimized of the SGA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parameters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cros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sover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mutation, population size, …)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depends on the application at hand. </a:t>
            </a:r>
          </a:p>
        </p:txBody>
      </p:sp>
    </p:spTree>
    <p:extLst>
      <p:ext uri="{BB962C8B-B14F-4D97-AF65-F5344CB8AC3E}">
        <p14:creationId xmlns:p14="http://schemas.microsoft.com/office/powerpoint/2010/main" val="2023875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71477" y="179437"/>
            <a:ext cx="9421813" cy="971551"/>
          </a:xfrm>
        </p:spPr>
        <p:txBody>
          <a:bodyPr/>
          <a:lstStyle/>
          <a:p>
            <a:r>
              <a:rPr lang="en-US" altLang="en-US" sz="3600" dirty="0">
                <a:latin typeface="Arial" pitchFamily="34" charset="0"/>
                <a:cs typeface="Arial" pitchFamily="34" charset="0"/>
              </a:rPr>
              <a:t>Convergence of SGA – A Closer Look </a:t>
            </a:r>
          </a:p>
        </p:txBody>
      </p:sp>
      <p:sp>
        <p:nvSpPr>
          <p:cNvPr id="13327" name="TextBox 26"/>
          <p:cNvSpPr txBox="1">
            <a:spLocks noChangeArrowheads="1"/>
          </p:cNvSpPr>
          <p:nvPr/>
        </p:nvSpPr>
        <p:spPr bwMode="auto">
          <a:xfrm>
            <a:off x="6273802" y="1953297"/>
            <a:ext cx="2614613" cy="120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06" tIns="50355" rIns="100706" bIns="503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1007212" eaLnBrk="1" hangingPunct="1">
              <a:lnSpc>
                <a:spcPct val="100000"/>
              </a:lnSpc>
              <a:buClrTx/>
              <a:buSzTx/>
              <a:defRPr/>
            </a:pPr>
            <a:r>
              <a:rPr lang="en-US" altLang="en-US" dirty="0">
                <a:solidFill>
                  <a:srgbClr val="000000"/>
                </a:solidFill>
              </a:rPr>
              <a:t>Represents “most”  individuals in the population at a certain generation 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88018" y="2096172"/>
            <a:ext cx="536575" cy="488950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06" tIns="50355" rIns="100706" bIns="50355" anchor="ctr"/>
          <a:lstStyle/>
          <a:p>
            <a:pPr algn="ctr" defTabSz="1007212" hangingPunct="1">
              <a:lnSpc>
                <a:spcPct val="100000"/>
              </a:lnSpc>
              <a:buClrTx/>
              <a:buSzTx/>
              <a:defRPr/>
            </a:pPr>
            <a:endParaRPr lang="en-US" alt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6869" name="Slide Number Placeholder 3"/>
          <p:cNvSpPr txBox="1">
            <a:spLocks/>
          </p:cNvSpPr>
          <p:nvPr/>
        </p:nvSpPr>
        <p:spPr bwMode="auto">
          <a:xfrm>
            <a:off x="457200" y="701517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 anchor="ctr"/>
          <a:lstStyle>
            <a:lvl1pPr defTabSz="454025">
              <a:defRPr sz="3100">
                <a:solidFill>
                  <a:schemeClr val="tx1"/>
                </a:solidFill>
                <a:latin typeface="Calibri" pitchFamily="34" charset="0"/>
              </a:defRPr>
            </a:lvl1pPr>
            <a:lvl2pPr defTabSz="454025"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defTabSz="454025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763713" defTabSz="4540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266950" defTabSz="454025"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0D92DD1-2BE5-42EA-93AA-49573CAF692E}" type="slidenum">
              <a:rPr lang="en-US" altLang="en-US" sz="1300">
                <a:solidFill>
                  <a:prstClr val="white"/>
                </a:solidFill>
                <a:latin typeface="Times New Roman" pitchFamily="18" charset="0"/>
              </a:rPr>
              <a:pPr/>
              <a:t>53</a:t>
            </a:fld>
            <a:endParaRPr lang="en-US" altLang="en-US" sz="13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4538" y="4689176"/>
            <a:ext cx="9048750" cy="1726622"/>
          </a:xfrm>
          <a:prstGeom prst="rect">
            <a:avLst/>
          </a:prstGeom>
        </p:spPr>
        <p:txBody>
          <a:bodyPr lIns="91374" tIns="45686" rIns="91374" bIns="45686">
            <a:spAutoFit/>
          </a:bodyPr>
          <a:lstStyle/>
          <a:p>
            <a:pPr marL="365495" lvl="1" indent="-365495" defTabSz="453695">
              <a:spcBef>
                <a:spcPts val="600"/>
              </a:spcBef>
              <a:defRPr/>
            </a:pPr>
            <a:r>
              <a:rPr lang="en-US" sz="2800" dirty="0">
                <a:solidFill>
                  <a:prstClr val="black"/>
                </a:solidFill>
                <a:ea typeface="SimSun" pitchFamily="2" charset="-122"/>
              </a:rPr>
              <a:t>SGA performance over generations: </a:t>
            </a:r>
          </a:p>
          <a:p>
            <a:pPr marL="365495" lvl="1" indent="-365495" defTabSz="453695">
              <a:spcBef>
                <a:spcPts val="600"/>
              </a:spcBef>
              <a:defRPr/>
            </a:pPr>
            <a:r>
              <a:rPr lang="en-US" sz="1600" dirty="0">
                <a:solidFill>
                  <a:prstClr val="black"/>
                </a:solidFill>
                <a:ea typeface="SimSun" pitchFamily="2" charset="-122"/>
              </a:rPr>
              <a:t> </a:t>
            </a:r>
            <a:endParaRPr lang="en-US" sz="2400" dirty="0">
              <a:solidFill>
                <a:prstClr val="black"/>
              </a:solidFill>
              <a:ea typeface="SimSun" pitchFamily="2" charset="-122"/>
            </a:endParaRPr>
          </a:p>
          <a:p>
            <a:pPr marL="457200" lvl="1" indent="-457200" defTabSz="45369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FC000"/>
                </a:solidFill>
                <a:ea typeface="SimSun" pitchFamily="2" charset="-122"/>
              </a:rPr>
              <a:t>Generation 0: Average total fitness = 0.0347</a:t>
            </a:r>
          </a:p>
          <a:p>
            <a:pPr marL="457200" lvl="1" indent="-457200" defTabSz="45369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ea typeface="SimSun" pitchFamily="2" charset="-122"/>
              </a:rPr>
              <a:t>Generation 1: Average total fitness = 0.1732</a:t>
            </a:r>
          </a:p>
          <a:p>
            <a:pPr marL="457200" lvl="1" indent="-457200" defTabSz="45369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ea typeface="SimSun" pitchFamily="2" charset="-122"/>
              </a:rPr>
              <a:t>…</a:t>
            </a:r>
          </a:p>
          <a:p>
            <a:pPr marL="457200" lvl="1" indent="-457200" defTabSz="453695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79646">
                    <a:lumMod val="50000"/>
                  </a:srgbClr>
                </a:solidFill>
                <a:ea typeface="SimSun" pitchFamily="2" charset="-122"/>
              </a:rPr>
              <a:t>Generation 7: Average total fitness = 0.8100</a:t>
            </a:r>
          </a:p>
        </p:txBody>
      </p:sp>
      <p:grpSp>
        <p:nvGrpSpPr>
          <p:cNvPr id="36871" name="Group 2"/>
          <p:cNvGrpSpPr>
            <a:grpSpLocks/>
          </p:cNvGrpSpPr>
          <p:nvPr/>
        </p:nvGrpSpPr>
        <p:grpSpPr bwMode="auto">
          <a:xfrm>
            <a:off x="960438" y="1259557"/>
            <a:ext cx="3836988" cy="2970212"/>
            <a:chOff x="5812642" y="1331565"/>
            <a:chExt cx="3836182" cy="2969065"/>
          </a:xfrm>
        </p:grpSpPr>
        <p:pic>
          <p:nvPicPr>
            <p:cNvPr id="3687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642" y="1331565"/>
              <a:ext cx="3836182" cy="296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280856" y="1542620"/>
              <a:ext cx="2899755" cy="5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1007212" eaLnBrk="1" hangingPunct="1">
                <a:lnSpc>
                  <a:spcPct val="100000"/>
                </a:lnSpc>
                <a:buClrTx/>
                <a:buSzTx/>
                <a:defRPr/>
              </a:pPr>
              <a:r>
                <a:rPr lang="en-US" sz="2400" i="1" dirty="0">
                  <a:solidFill>
                    <a:prstClr val="black"/>
                  </a:solidFill>
                  <a:ea typeface="SimSun" pitchFamily="2" charset="-122"/>
                </a:rPr>
                <a:t>f(x) =  x</a:t>
              </a:r>
              <a:r>
                <a:rPr lang="en-US" sz="2400" i="1" baseline="30000" dirty="0">
                  <a:solidFill>
                    <a:prstClr val="black"/>
                  </a:solidFill>
                  <a:ea typeface="SimSun" pitchFamily="2" charset="-122"/>
                </a:rPr>
                <a:t>10</a:t>
              </a:r>
              <a:r>
                <a:rPr lang="en-US" altLang="en-US" sz="26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6426875" y="3659528"/>
              <a:ext cx="2753735" cy="487175"/>
            </a:xfrm>
            <a:prstGeom prst="flowChartConnector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83" tIns="50392" rIns="100783" bIns="50392" anchor="ctr"/>
            <a:lstStyle/>
            <a:p>
              <a:pPr algn="ctr" defTabSz="1007212" hangingPunct="1">
                <a:lnSpc>
                  <a:spcPct val="100000"/>
                </a:lnSpc>
                <a:buClrTx/>
                <a:buSzTx/>
                <a:defRPr/>
              </a:pPr>
              <a:endParaRPr lang="en-US" alt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 rot="19061344">
              <a:off x="8206090" y="3415147"/>
              <a:ext cx="1134824" cy="487175"/>
            </a:xfrm>
            <a:prstGeom prst="flowChartConnector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83" tIns="50392" rIns="100783" bIns="50392" anchor="ctr"/>
            <a:lstStyle/>
            <a:p>
              <a:pPr algn="ctr" defTabSz="1007212" hangingPunct="1">
                <a:lnSpc>
                  <a:spcPct val="100000"/>
                </a:lnSpc>
                <a:buClrTx/>
                <a:buSzTx/>
                <a:defRPr/>
              </a:pPr>
              <a:endParaRPr lang="en-US" alt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 rot="16589438">
              <a:off x="8812486" y="1775850"/>
              <a:ext cx="1133037" cy="488847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83" tIns="50392" rIns="100783" bIns="50392" anchor="ctr"/>
            <a:lstStyle/>
            <a:p>
              <a:pPr algn="ctr" defTabSz="1007212" hangingPunct="1">
                <a:lnSpc>
                  <a:spcPct val="100000"/>
                </a:lnSpc>
                <a:buClrTx/>
                <a:buSzTx/>
                <a:defRPr/>
              </a:pPr>
              <a:endParaRPr lang="en-US" alt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787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55650" y="250827"/>
            <a:ext cx="8569325" cy="1044574"/>
          </a:xfrm>
        </p:spPr>
        <p:txBody>
          <a:bodyPr/>
          <a:lstStyle/>
          <a:p>
            <a:r>
              <a:rPr lang="en-US" altLang="en-US" sz="3600" dirty="0">
                <a:latin typeface="Arial" pitchFamily="34" charset="0"/>
                <a:cs typeface="Arial" pitchFamily="34" charset="0"/>
              </a:rPr>
              <a:t>A Few Genetic Algorithms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75816" y="971525"/>
            <a:ext cx="9036050" cy="4537075"/>
          </a:xfrm>
        </p:spPr>
        <p:txBody>
          <a:bodyPr/>
          <a:lstStyle/>
          <a:p>
            <a:r>
              <a:rPr lang="en-US" altLang="en-US" sz="2400" dirty="0"/>
              <a:t>Genetic Algorithms as part of a general theory of adaptation – see “Adaptation in Natural and Artificial Systems” by Holland, 1975</a:t>
            </a:r>
          </a:p>
          <a:p>
            <a:r>
              <a:rPr lang="en-US" altLang="en-US" sz="2400" dirty="0"/>
              <a:t>Simple Genetic Algorithms (SGA) – see “Genetic Algorithms in Search, Optimization and Machine Learning” by Goldberg, 1989</a:t>
            </a:r>
          </a:p>
          <a:p>
            <a:pPr lvl="1"/>
            <a:r>
              <a:rPr lang="en-US" altLang="en-US" sz="2000" dirty="0"/>
              <a:t>A general genetic algorithm  - see later slides </a:t>
            </a:r>
          </a:p>
          <a:p>
            <a:r>
              <a:rPr lang="en-US" altLang="en-US" sz="2400" dirty="0"/>
              <a:t>Genetic Algorithm Batch-Incremental Learning (GABIL) – see “Using Genetic Algorithms for Concept Learning” by De Jong, Spears, and Gordon, 1993</a:t>
            </a:r>
          </a:p>
          <a:p>
            <a:pPr lvl="1"/>
            <a:r>
              <a:rPr lang="en-US" altLang="en-US" sz="2000" dirty="0"/>
              <a:t>Focused on machine learning </a:t>
            </a:r>
          </a:p>
          <a:p>
            <a:r>
              <a:rPr lang="en-US" altLang="en-US" sz="2400" dirty="0"/>
              <a:t>Crowding GA – Focus on maintaining better than SGA</a:t>
            </a:r>
          </a:p>
          <a:p>
            <a:pPr lvl="1"/>
            <a:r>
              <a:rPr lang="en-US" altLang="en-US" sz="2000" dirty="0"/>
              <a:t>Topic of later lecture</a:t>
            </a:r>
          </a:p>
          <a:p>
            <a:r>
              <a:rPr lang="en-US" altLang="en-US" sz="2400" dirty="0"/>
              <a:t>Continuous GA – Operating on real values instead of </a:t>
            </a:r>
            <a:r>
              <a:rPr lang="en-US" altLang="en-US" sz="2400" dirty="0" err="1"/>
              <a:t>bitstrings</a:t>
            </a:r>
            <a:endParaRPr lang="en-US" altLang="en-US" sz="2400" dirty="0"/>
          </a:p>
          <a:p>
            <a:r>
              <a:rPr lang="en-US" altLang="en-US" sz="2400" dirty="0"/>
              <a:t>Differential Evolution – Not introduced as a GA or an EA,  but closely related to GAs </a:t>
            </a:r>
          </a:p>
          <a:p>
            <a:r>
              <a:rPr lang="en-US" altLang="en-US" sz="2400" dirty="0"/>
              <a:t>…</a:t>
            </a:r>
          </a:p>
        </p:txBody>
      </p:sp>
      <p:sp>
        <p:nvSpPr>
          <p:cNvPr id="29700" name="Slide Number Placeholder 3"/>
          <p:cNvSpPr txBox="1">
            <a:spLocks/>
          </p:cNvSpPr>
          <p:nvPr/>
        </p:nvSpPr>
        <p:spPr bwMode="auto">
          <a:xfrm>
            <a:off x="457200" y="701517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 anchor="ctr"/>
          <a:lstStyle>
            <a:lvl1pPr defTabSz="454025">
              <a:defRPr sz="3100">
                <a:solidFill>
                  <a:schemeClr val="tx1"/>
                </a:solidFill>
                <a:latin typeface="Calibri" pitchFamily="34" charset="0"/>
              </a:defRPr>
            </a:lvl1pPr>
            <a:lvl2pPr defTabSz="454025"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defTabSz="454025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763713" defTabSz="4540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266950" defTabSz="454025"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4025" rtl="0" eaLnBrk="1" fontAlgn="base" latinLnBrk="0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/>
              <a:defRPr/>
            </a:pPr>
            <a:fld id="{1C05BD21-863A-4864-89BC-69F02F559C1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l" defTabSz="454025" rtl="0" eaLnBrk="1" fontAlgn="base" latinLnBrk="0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buNone/>
                <a:tabLst/>
                <a:defRPr/>
              </a:pPr>
              <a:t>54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9391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50829"/>
            <a:ext cx="8569325" cy="928688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Arial" pitchFamily="34" charset="0"/>
                <a:cs typeface="Arial" pitchFamily="34" charset="0"/>
              </a:rPr>
              <a:t>Simple Genetic Algorithm: 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189038"/>
            <a:ext cx="5969000" cy="4535488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Genetic algorithms, focused on here, are one type of evolutionary algorithm</a:t>
            </a:r>
          </a:p>
          <a:p>
            <a:pPr eaLnBrk="1" hangingPunct="1"/>
            <a:r>
              <a:rPr lang="en-US" altLang="en-US" sz="2200" dirty="0"/>
              <a:t>Fitness function </a:t>
            </a:r>
            <a:r>
              <a:rPr lang="en-US" altLang="en-US" sz="2200" i="1" dirty="0"/>
              <a:t>f</a:t>
            </a:r>
          </a:p>
          <a:p>
            <a:pPr eaLnBrk="1" hangingPunct="1"/>
            <a:r>
              <a:rPr lang="en-US" altLang="en-US" sz="2200" dirty="0"/>
              <a:t>Population of candidate solutions (genomes) </a:t>
            </a:r>
          </a:p>
          <a:p>
            <a:pPr eaLnBrk="1" hangingPunct="1"/>
            <a:r>
              <a:rPr lang="en-US" altLang="en-US" sz="2200" dirty="0"/>
              <a:t>Selection, using </a:t>
            </a:r>
            <a:r>
              <a:rPr lang="en-US" altLang="en-US" sz="2200" i="1" dirty="0"/>
              <a:t>f</a:t>
            </a:r>
            <a:r>
              <a:rPr lang="en-US" altLang="en-US" sz="2200" dirty="0"/>
              <a:t>, decides which candidate solutions survive from current to next generation </a:t>
            </a:r>
          </a:p>
          <a:p>
            <a:pPr lvl="1" eaLnBrk="1" hangingPunct="1"/>
            <a:r>
              <a:rPr lang="en-US" altLang="en-US" sz="2000" dirty="0"/>
              <a:t>Starts out with an initial generation, randomly initialized </a:t>
            </a:r>
          </a:p>
          <a:p>
            <a:pPr eaLnBrk="1" hangingPunct="1"/>
            <a:r>
              <a:rPr lang="en-US" altLang="en-US" sz="2200" dirty="0"/>
              <a:t>Operations: </a:t>
            </a:r>
          </a:p>
          <a:p>
            <a:pPr lvl="1" eaLnBrk="1" hangingPunct="1"/>
            <a:r>
              <a:rPr lang="en-US" altLang="en-US" sz="2000" dirty="0"/>
              <a:t>Mutation: change one candidate solution </a:t>
            </a:r>
          </a:p>
          <a:p>
            <a:pPr lvl="1" eaLnBrk="1" hangingPunct="1"/>
            <a:r>
              <a:rPr lang="en-US" altLang="en-US" sz="2000" dirty="0"/>
              <a:t>Crossover: change two candidate solutions </a:t>
            </a:r>
          </a:p>
          <a:p>
            <a:pPr eaLnBrk="1" hangingPunct="1"/>
            <a:r>
              <a:rPr lang="en-US" altLang="en-US" sz="2400" dirty="0"/>
              <a:t>The operations are applied over multiple generations – “survival of the fittest” </a:t>
            </a:r>
          </a:p>
        </p:txBody>
      </p:sp>
      <p:sp>
        <p:nvSpPr>
          <p:cNvPr id="2" name="Rectangle 1"/>
          <p:cNvSpPr/>
          <p:nvPr/>
        </p:nvSpPr>
        <p:spPr>
          <a:xfrm>
            <a:off x="6757322" y="5100640"/>
            <a:ext cx="2968625" cy="392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06" tIns="50355" rIns="100706" bIns="50355" anchor="ctr"/>
          <a:lstStyle/>
          <a:p>
            <a:pPr marL="0" marR="0" lvl="0" indent="0" algn="ctr" defTabSz="10072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00011011101111001010</a:t>
            </a:r>
          </a:p>
        </p:txBody>
      </p:sp>
      <p:sp>
        <p:nvSpPr>
          <p:cNvPr id="5" name="Rectangle 4"/>
          <p:cNvSpPr/>
          <p:nvPr/>
        </p:nvSpPr>
        <p:spPr>
          <a:xfrm>
            <a:off x="6757322" y="5697539"/>
            <a:ext cx="2968625" cy="392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06" tIns="50355" rIns="100706" bIns="50355" anchor="ctr"/>
          <a:lstStyle/>
          <a:p>
            <a:pPr marL="0" marR="0" lvl="0" indent="0" algn="ctr" defTabSz="10072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001101110111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001010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637332" y="1417639"/>
            <a:ext cx="2968625" cy="392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06" tIns="50355" rIns="100706" bIns="50355" anchor="ctr"/>
          <a:lstStyle/>
          <a:p>
            <a:pPr marL="0" marR="0" lvl="0" indent="0" algn="ctr" defTabSz="10072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10000011011101111001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7332" y="1995489"/>
            <a:ext cx="2968625" cy="392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06" tIns="50355" rIns="100706" bIns="50355" anchor="ctr"/>
          <a:lstStyle/>
          <a:p>
            <a:pPr marL="0" marR="0" lvl="0" indent="0" algn="ctr" defTabSz="10072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11101011001000111100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95384" y="4662488"/>
            <a:ext cx="3497263" cy="441325"/>
          </a:xfrm>
          <a:prstGeom prst="rect">
            <a:avLst/>
          </a:prstGeom>
        </p:spPr>
        <p:txBody>
          <a:bodyPr wrap="none" lIns="100706" tIns="50355" rIns="100706" bIns="50355">
            <a:spAutoFit/>
          </a:bodyPr>
          <a:lstStyle/>
          <a:p>
            <a:pPr marL="0" marR="0" lvl="0" indent="0" algn="l" defTabSz="10072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Mutation, binary strings: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5400" y="942979"/>
            <a:ext cx="3705225" cy="441325"/>
          </a:xfrm>
          <a:prstGeom prst="rect">
            <a:avLst/>
          </a:prstGeom>
        </p:spPr>
        <p:txBody>
          <a:bodyPr wrap="none" lIns="100706" tIns="50355" rIns="100706" bIns="50355">
            <a:spAutoFit/>
          </a:bodyPr>
          <a:lstStyle/>
          <a:p>
            <a:pPr marL="0" marR="0" lvl="0" indent="0" algn="l" defTabSz="10072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Crossover, binary strings: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37332" y="2928939"/>
            <a:ext cx="2968625" cy="392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06" tIns="50355" rIns="100706" bIns="50355" anchor="ctr"/>
          <a:lstStyle/>
          <a:p>
            <a:pPr marL="0" marR="0" lvl="0" indent="0" algn="ctr" defTabSz="10072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1011001000111100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7332" y="3506789"/>
            <a:ext cx="2968625" cy="392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06" tIns="50355" rIns="100706" bIns="50355" anchor="ctr"/>
          <a:lstStyle/>
          <a:p>
            <a:pPr marL="0" marR="0" lvl="0" indent="0" algn="ctr" defTabSz="10072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1110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0011011101111001</a:t>
            </a:r>
          </a:p>
        </p:txBody>
      </p:sp>
      <p:sp>
        <p:nvSpPr>
          <p:cNvPr id="4" name="Curved Right Arrow 3"/>
          <p:cNvSpPr/>
          <p:nvPr/>
        </p:nvSpPr>
        <p:spPr>
          <a:xfrm>
            <a:off x="6007094" y="1849439"/>
            <a:ext cx="544513" cy="1657350"/>
          </a:xfrm>
          <a:prstGeom prst="curvedRightArrow">
            <a:avLst>
              <a:gd name="adj1" fmla="val 25000"/>
              <a:gd name="adj2" fmla="val 50000"/>
              <a:gd name="adj3" fmla="val 11301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06" tIns="50355" rIns="100706" bIns="50355" anchor="ctr"/>
          <a:lstStyle/>
          <a:p>
            <a:pPr marL="0" marR="0" lvl="0" indent="0" algn="ctr" defTabSz="10072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6036597" y="5203829"/>
            <a:ext cx="546100" cy="866775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06" tIns="50355" rIns="100706" bIns="50355" anchor="ctr"/>
          <a:lstStyle/>
          <a:p>
            <a:pPr marL="0" marR="0" lvl="0" indent="0" algn="ctr" defTabSz="10072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34" name="Slide Number Placeholder 3"/>
          <p:cNvSpPr txBox="1">
            <a:spLocks/>
          </p:cNvSpPr>
          <p:nvPr/>
        </p:nvSpPr>
        <p:spPr bwMode="auto">
          <a:xfrm>
            <a:off x="457200" y="701517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17" tIns="50361" rIns="100717" bIns="50361" anchor="ctr"/>
          <a:lstStyle>
            <a:lvl1pPr defTabSz="454025">
              <a:defRPr sz="3100">
                <a:solidFill>
                  <a:schemeClr val="tx1"/>
                </a:solidFill>
                <a:latin typeface="Calibri" pitchFamily="34" charset="0"/>
              </a:defRPr>
            </a:lvl1pPr>
            <a:lvl2pPr defTabSz="454025"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defTabSz="454025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763713" defTabSz="4540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266950" defTabSz="454025"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27241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6pPr>
            <a:lvl7pPr marL="31813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7pPr>
            <a:lvl8pPr marL="36385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8pPr>
            <a:lvl9pPr marL="4095750" indent="-250825" defTabSz="454025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pitchFamily="34" charset="0"/>
              <a:defRPr sz="1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4025" rtl="0" eaLnBrk="1" fontAlgn="base" latinLnBrk="0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/>
              <a:defRPr/>
            </a:pPr>
            <a:fld id="{B91C6C7F-F3E9-49D1-82F1-757ACBAB2FE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l" defTabSz="454025" rtl="0" eaLnBrk="1" fontAlgn="base" latinLnBrk="0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buNone/>
                <a:tabLst/>
                <a:defRPr/>
              </a:pPr>
              <a:t>55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425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465638" y="608013"/>
            <a:ext cx="117633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/>
            <a:endParaRPr lang="en-US" altLang="en-US"/>
          </a:p>
        </p:txBody>
      </p:sp>
      <p:pic>
        <p:nvPicPr>
          <p:cNvPr id="34819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481013"/>
            <a:ext cx="4041775" cy="728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 descr="White marble"/>
          <p:cNvSpPr>
            <a:spLocks noChangeArrowheads="1"/>
          </p:cNvSpPr>
          <p:nvPr/>
        </p:nvSpPr>
        <p:spPr bwMode="auto">
          <a:xfrm>
            <a:off x="4894263" y="5029200"/>
            <a:ext cx="944562" cy="13176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rgbClr val="EEEEEE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/>
            <a:endParaRPr lang="en-US" altLang="en-US"/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562600" y="1033463"/>
            <a:ext cx="4232275" cy="1527175"/>
            <a:chOff x="2867" y="966"/>
            <a:chExt cx="2419" cy="872"/>
          </a:xfrm>
        </p:grpSpPr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2867" y="966"/>
              <a:ext cx="2419" cy="727"/>
            </a:xfrm>
            <a:prstGeom prst="wedgeRoundRectCallout">
              <a:avLst>
                <a:gd name="adj1" fmla="val -41681"/>
                <a:gd name="adj2" fmla="val 66667"/>
                <a:gd name="adj3" fmla="val 16667"/>
              </a:avLst>
            </a:prstGeom>
            <a:gradFill rotWithShape="0">
              <a:gsLst>
                <a:gs pos="0">
                  <a:srgbClr val="FEEBB4"/>
                </a:gs>
                <a:gs pos="100000">
                  <a:srgbClr val="FEF5D9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/>
              <a:endParaRPr lang="en-US" altLang="en-US"/>
            </a:p>
          </p:txBody>
        </p:sp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2885" y="1084"/>
              <a:ext cx="2342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defTabSz="1006194" eaLnBrk="0">
                <a:lnSpc>
                  <a:spcPct val="90000"/>
                </a:lnSpc>
                <a:buFont typeface="Wingdings" charset="2"/>
                <a:buNone/>
                <a:defRPr/>
              </a:pPr>
              <a:r>
                <a:rPr lang="en-US" sz="4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Baskerville" charset="0"/>
                  <a:ea typeface="宋体" charset="-122"/>
                </a:rPr>
                <a:t>Questions?</a:t>
              </a:r>
            </a:p>
          </p:txBody>
        </p:sp>
      </p:grp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4583113" y="4648200"/>
            <a:ext cx="1279525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45" tIns="48997" rIns="99745" bIns="48997">
            <a:spAutoFit/>
          </a:bodyPr>
          <a:lstStyle>
            <a:lvl1pPr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200" b="1" i="1">
                <a:latin typeface="Book Antiqua" pitchFamily="18" charset="0"/>
              </a:rPr>
              <a:t>Faculty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84E6D7C-2C4D-44F0-8FC6-09B719EB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174" y="6899025"/>
            <a:ext cx="1039278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8B37D5FE-740C-46F5-801A-FA5477D9711F}" type="slidenum"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56</a:t>
            </a:fld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3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D438572-2152-4B16-972B-336DB7C02E83}"/>
              </a:ext>
            </a:extLst>
          </p:cNvPr>
          <p:cNvSpPr txBox="1">
            <a:spLocks/>
          </p:cNvSpPr>
          <p:nvPr/>
        </p:nvSpPr>
        <p:spPr>
          <a:xfrm>
            <a:off x="8213174" y="6899025"/>
            <a:ext cx="1039278" cy="552976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B37D5FE-740C-46F5-801A-FA5477D9711F}" type="slidenum">
              <a:rPr lang="en-US" sz="132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57</a:t>
            </a:fld>
            <a:endParaRPr lang="en-US" sz="1323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677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Stages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504507" y="1463935"/>
            <a:ext cx="9071610" cy="498903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dirty="0"/>
              <a:t>Stages in </a:t>
            </a:r>
            <a:r>
              <a:rPr lang="en-US" dirty="0" err="1"/>
              <a:t>optimising</a:t>
            </a:r>
            <a:r>
              <a:rPr lang="en-US" dirty="0"/>
              <a:t> on a 1-dimensional fitness landscape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58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3731602" y="2511769"/>
            <a:ext cx="5879747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77979" indent="-377979" defTabSz="503972" eaLnBrk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en-US" sz="1984" dirty="0">
                <a:solidFill>
                  <a:prstClr val="black"/>
                </a:solidFill>
                <a:latin typeface="Arial" charset="0"/>
                <a:ea typeface="+mn-ea"/>
              </a:rPr>
              <a:t>Early stage:</a:t>
            </a:r>
          </a:p>
          <a:p>
            <a:pPr marL="377979" indent="-377979" defTabSz="503972" eaLnBrk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en-US" sz="1984" dirty="0">
                <a:solidFill>
                  <a:prstClr val="black"/>
                </a:solidFill>
                <a:latin typeface="Arial" charset="0"/>
                <a:ea typeface="+mn-ea"/>
              </a:rPr>
              <a:t>quasi-random population distribution</a:t>
            </a:r>
          </a:p>
        </p:txBody>
      </p:sp>
      <p:pic>
        <p:nvPicPr>
          <p:cNvPr id="134161" name="Picture 17" descr="E:\Bookslides\Illustrations\search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736" y="1967543"/>
            <a:ext cx="3022121" cy="2098160"/>
          </a:xfrm>
          <a:prstGeom prst="rect">
            <a:avLst/>
          </a:prstGeom>
          <a:noFill/>
        </p:spPr>
      </p:pic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3731602" y="4067452"/>
            <a:ext cx="5879747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77979" indent="-377979" defTabSz="503972" eaLnBrk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en-US" sz="1984" dirty="0">
                <a:solidFill>
                  <a:prstClr val="black"/>
                </a:solidFill>
                <a:latin typeface="Arial" charset="0"/>
                <a:ea typeface="+mn-ea"/>
              </a:rPr>
              <a:t>Mid-stage:</a:t>
            </a:r>
          </a:p>
          <a:p>
            <a:pPr marL="377979" indent="-377979" defTabSz="503972" eaLnBrk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en-US" sz="1984" dirty="0">
                <a:solidFill>
                  <a:prstClr val="black"/>
                </a:solidFill>
                <a:latin typeface="Arial" charset="0"/>
                <a:ea typeface="+mn-ea"/>
              </a:rPr>
              <a:t>population arranged around/on hills</a:t>
            </a:r>
          </a:p>
        </p:txBody>
      </p:sp>
      <p:pic>
        <p:nvPicPr>
          <p:cNvPr id="134164" name="Picture 20" descr="E:\Bookslides\Illustrations\search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36" y="3563474"/>
            <a:ext cx="3022121" cy="1972166"/>
          </a:xfrm>
          <a:prstGeom prst="rect">
            <a:avLst/>
          </a:prstGeom>
          <a:noFill/>
        </p:spPr>
      </p:pic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3731602" y="5537389"/>
            <a:ext cx="5879747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77979" indent="-377979" defTabSz="503972" eaLnBrk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en-US" sz="1984" dirty="0">
                <a:solidFill>
                  <a:prstClr val="black"/>
                </a:solidFill>
                <a:latin typeface="Arial" charset="0"/>
                <a:ea typeface="+mn-ea"/>
              </a:rPr>
              <a:t>Late stage:</a:t>
            </a:r>
          </a:p>
          <a:p>
            <a:pPr marL="377979" indent="-377979" defTabSz="503972" eaLnBrk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en-US" sz="1984" dirty="0">
                <a:solidFill>
                  <a:prstClr val="black"/>
                </a:solidFill>
                <a:latin typeface="Arial" charset="0"/>
                <a:ea typeface="+mn-ea"/>
              </a:rPr>
              <a:t>population concentrated on high hills</a:t>
            </a:r>
          </a:p>
        </p:txBody>
      </p:sp>
      <p:pic>
        <p:nvPicPr>
          <p:cNvPr id="134167" name="Picture 23" descr="E:\Bookslides\Illustrations\search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736" y="5161156"/>
            <a:ext cx="3022121" cy="1930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138942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Typical run: progression of fitness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59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708756" y="5642212"/>
            <a:ext cx="8735624" cy="39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503972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984" dirty="0">
                <a:solidFill>
                  <a:prstClr val="black"/>
                </a:solidFill>
                <a:latin typeface="Arial" charset="0"/>
                <a:ea typeface="+mn-ea"/>
              </a:rPr>
              <a:t>Typical run of an EA shows so-called “anytime behavior”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03" y="1973776"/>
            <a:ext cx="5493374" cy="36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310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9206EBF-5F70-456F-9FF7-A073BC519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Course</a:t>
            </a:r>
            <a:r>
              <a:rPr lang="en-001" altLang="en-US" sz="3600" dirty="0"/>
              <a:t> Staff</a:t>
            </a:r>
            <a:endParaRPr lang="en-US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29A0-525C-4446-9D0C-2F3A9914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971525"/>
            <a:ext cx="8556625" cy="4992687"/>
          </a:xfrm>
        </p:spPr>
        <p:txBody>
          <a:bodyPr/>
          <a:lstStyle/>
          <a:p>
            <a:pPr marL="104775" indent="0">
              <a:buFont typeface="Wingdings" panose="05000000000000000000" pitchFamily="2" charset="2"/>
              <a:buNone/>
              <a:defRPr/>
            </a:pPr>
            <a:r>
              <a:rPr lang="en-001" sz="2400" dirty="0">
                <a:ea typeface="宋体" pitchFamily="2" charset="-122"/>
              </a:rPr>
              <a:t>Lecturers:</a:t>
            </a:r>
          </a:p>
          <a:p>
            <a:pPr fontAlgn="ctr"/>
            <a:r>
              <a:rPr lang="en-001" dirty="0"/>
              <a:t>Ole Jakob, Xavier</a:t>
            </a:r>
            <a:endParaRPr lang="nb-NO" dirty="0"/>
          </a:p>
          <a:p>
            <a:pPr lvl="1" fontAlgn="ctr"/>
            <a:r>
              <a:rPr lang="en-001" dirty="0" err="1"/>
              <a:t>ole.j.mengshoel</a:t>
            </a:r>
            <a:r>
              <a:rPr lang="nb-NO" dirty="0"/>
              <a:t>@ntnu.no</a:t>
            </a:r>
            <a:endParaRPr lang="en-001" dirty="0"/>
          </a:p>
          <a:p>
            <a:pPr lvl="1" fontAlgn="ctr"/>
            <a:r>
              <a:rPr lang="en-001" dirty="0"/>
              <a:t>xavier.sanchezdz@ntnu.no</a:t>
            </a:r>
            <a:endParaRPr lang="nb-NO" dirty="0"/>
          </a:p>
          <a:p>
            <a:pPr marL="104775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宋体" pitchFamily="2" charset="-122"/>
              </a:rPr>
              <a:t>The Student (or Teaching) Assistants: </a:t>
            </a:r>
          </a:p>
          <a:p>
            <a:pPr fontAlgn="ctr"/>
            <a:r>
              <a:rPr lang="en-001" dirty="0"/>
              <a:t>Anum, </a:t>
            </a:r>
            <a:r>
              <a:rPr lang="en-001" dirty="0" err="1"/>
              <a:t>Helle</a:t>
            </a:r>
            <a:r>
              <a:rPr lang="en-001" dirty="0"/>
              <a:t>, Martin</a:t>
            </a:r>
            <a:endParaRPr lang="nb-NO" dirty="0"/>
          </a:p>
          <a:p>
            <a:pPr lvl="1" fontAlgn="ctr"/>
            <a:r>
              <a:rPr lang="nb-NO" dirty="0"/>
              <a:t>anum.masood@ntnu.no</a:t>
            </a:r>
          </a:p>
          <a:p>
            <a:pPr lvl="1" fontAlgn="ctr"/>
            <a:r>
              <a:rPr lang="nb-NO" dirty="0"/>
              <a:t>hellevha@stud.ntnu.no</a:t>
            </a:r>
          </a:p>
          <a:p>
            <a:pPr lvl="1" fontAlgn="ctr"/>
            <a:r>
              <a:rPr lang="nb-NO" dirty="0"/>
              <a:t>martieh@stud.ntnu.no</a:t>
            </a:r>
            <a:endParaRPr lang="en-001" dirty="0"/>
          </a:p>
          <a:p>
            <a:pPr fontAlgn="ctr"/>
            <a:r>
              <a:rPr lang="nb-NO" dirty="0"/>
              <a:t>Coordinating Student Assistants: </a:t>
            </a:r>
            <a:r>
              <a:rPr lang="en-001" dirty="0"/>
              <a:t>Anum, </a:t>
            </a:r>
            <a:r>
              <a:rPr lang="en-001" dirty="0" err="1"/>
              <a:t>Helle</a:t>
            </a:r>
            <a:endParaRPr lang="nb-NO" dirty="0"/>
          </a:p>
          <a:p>
            <a:pPr marL="104775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ea typeface="宋体" pitchFamily="2" charset="-122"/>
              </a:rPr>
              <a:t>Main areas of responsibility for the Student Assistants: </a:t>
            </a:r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宋体" pitchFamily="2" charset="-122"/>
              </a:rPr>
              <a:t>Assist with the projects (exercises), as is typically the case in NTNU courses, including help with the “demo days”</a:t>
            </a:r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宋体" pitchFamily="2" charset="-122"/>
              </a:rPr>
              <a:t>Answer questions from students, during lab sessions and via Blackboard – especially as they related to programming projects </a:t>
            </a:r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宋体" pitchFamily="2" charset="-122"/>
              </a:rPr>
              <a:t>Potentially other things: to be decided (TBD) </a:t>
            </a:r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endParaRPr 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0632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Are long runs beneficial?</a:t>
            </a:r>
          </a:p>
        </p:txBody>
      </p:sp>
      <p:sp>
        <p:nvSpPr>
          <p:cNvPr id="18" name="Tijdelijke aanduiding voor inhoud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  <a:p>
            <a:pPr lvl="1"/>
            <a:r>
              <a:rPr lang="en-US" dirty="0"/>
              <a:t>It depends on how much you want the last bit of progress</a:t>
            </a:r>
          </a:p>
          <a:p>
            <a:pPr lvl="1"/>
            <a:r>
              <a:rPr lang="en-US" dirty="0"/>
              <a:t>May be better to do more short runs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60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037" y="3331247"/>
            <a:ext cx="6877277" cy="34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46622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62" name="Group 22"/>
          <p:cNvGrpSpPr>
            <a:grpSpLocks/>
          </p:cNvGrpSpPr>
          <p:nvPr/>
        </p:nvGrpSpPr>
        <p:grpSpPr bwMode="auto">
          <a:xfrm>
            <a:off x="439039" y="1538136"/>
            <a:ext cx="9169605" cy="4005578"/>
            <a:chOff x="520" y="2028"/>
            <a:chExt cx="5240" cy="2289"/>
          </a:xfrm>
        </p:grpSpPr>
        <p:sp>
          <p:nvSpPr>
            <p:cNvPr id="138242" name="Line 2"/>
            <p:cNvSpPr>
              <a:spLocks noChangeShapeType="1"/>
            </p:cNvSpPr>
            <p:nvPr/>
          </p:nvSpPr>
          <p:spPr bwMode="auto">
            <a:xfrm>
              <a:off x="958" y="3912"/>
              <a:ext cx="46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8243" name="Line 3"/>
            <p:cNvSpPr>
              <a:spLocks noChangeShapeType="1"/>
            </p:cNvSpPr>
            <p:nvPr/>
          </p:nvSpPr>
          <p:spPr bwMode="auto">
            <a:xfrm rot="16200000">
              <a:off x="35" y="2987"/>
              <a:ext cx="184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8246" name="Freeform 6"/>
            <p:cNvSpPr>
              <a:spLocks/>
            </p:cNvSpPr>
            <p:nvPr/>
          </p:nvSpPr>
          <p:spPr bwMode="auto">
            <a:xfrm>
              <a:off x="958" y="2376"/>
              <a:ext cx="4681" cy="1536"/>
            </a:xfrm>
            <a:custGeom>
              <a:avLst/>
              <a:gdLst/>
              <a:ahLst/>
              <a:cxnLst>
                <a:cxn ang="0">
                  <a:pos x="0" y="1968"/>
                </a:cxn>
                <a:cxn ang="0">
                  <a:pos x="528" y="768"/>
                </a:cxn>
                <a:cxn ang="0">
                  <a:pos x="2400" y="192"/>
                </a:cxn>
                <a:cxn ang="0">
                  <a:pos x="4944" y="0"/>
                </a:cxn>
              </a:cxnLst>
              <a:rect l="0" t="0" r="r" b="b"/>
              <a:pathLst>
                <a:path w="4944" h="1968">
                  <a:moveTo>
                    <a:pt x="0" y="1968"/>
                  </a:moveTo>
                  <a:cubicBezTo>
                    <a:pt x="64" y="1516"/>
                    <a:pt x="128" y="1064"/>
                    <a:pt x="528" y="768"/>
                  </a:cubicBezTo>
                  <a:cubicBezTo>
                    <a:pt x="928" y="472"/>
                    <a:pt x="1664" y="320"/>
                    <a:pt x="2400" y="192"/>
                  </a:cubicBezTo>
                  <a:cubicBezTo>
                    <a:pt x="3136" y="64"/>
                    <a:pt x="4520" y="32"/>
                    <a:pt x="494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138247" name="Group 7"/>
            <p:cNvGrpSpPr>
              <a:grpSpLocks/>
            </p:cNvGrpSpPr>
            <p:nvPr/>
          </p:nvGrpSpPr>
          <p:grpSpPr bwMode="auto">
            <a:xfrm>
              <a:off x="1120" y="3176"/>
              <a:ext cx="4640" cy="963"/>
              <a:chOff x="928" y="2537"/>
              <a:chExt cx="4640" cy="963"/>
            </a:xfrm>
          </p:grpSpPr>
          <p:sp>
            <p:nvSpPr>
              <p:cNvPr id="138248" name="Line 8"/>
              <p:cNvSpPr>
                <a:spLocks noChangeShapeType="1"/>
              </p:cNvSpPr>
              <p:nvPr/>
            </p:nvSpPr>
            <p:spPr bwMode="auto">
              <a:xfrm flipV="1">
                <a:off x="1039" y="2537"/>
                <a:ext cx="0" cy="7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503972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endParaRPr lang="en-US" sz="1984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grpSp>
            <p:nvGrpSpPr>
              <p:cNvPr id="138249" name="Group 9"/>
              <p:cNvGrpSpPr>
                <a:grpSpLocks/>
              </p:cNvGrpSpPr>
              <p:nvPr/>
            </p:nvGrpSpPr>
            <p:grpSpPr bwMode="auto">
              <a:xfrm>
                <a:off x="928" y="2863"/>
                <a:ext cx="4640" cy="637"/>
                <a:chOff x="928" y="2863"/>
                <a:chExt cx="4640" cy="637"/>
              </a:xfrm>
            </p:grpSpPr>
            <p:sp>
              <p:nvSpPr>
                <p:cNvPr id="13825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39" y="3177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503972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endParaRPr lang="en-US" sz="1984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82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15" y="2863"/>
                  <a:ext cx="4153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defTabSz="503972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r>
                    <a:rPr lang="en-US" sz="2205">
                      <a:solidFill>
                        <a:prstClr val="black"/>
                      </a:solidFill>
                      <a:latin typeface="Arial" charset="0"/>
                      <a:ea typeface="+mn-ea"/>
                    </a:rPr>
                    <a:t>T: time needed to reach level F after random initialisation  </a:t>
                  </a:r>
                </a:p>
              </p:txBody>
            </p:sp>
            <p:sp>
              <p:nvSpPr>
                <p:cNvPr id="13825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928" y="3273"/>
                  <a:ext cx="194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defTabSz="503972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r>
                    <a:rPr lang="en-US" sz="1984">
                      <a:solidFill>
                        <a:prstClr val="black"/>
                      </a:solidFill>
                      <a:latin typeface="Arial" charset="0"/>
                      <a:ea typeface="+mn-ea"/>
                    </a:rPr>
                    <a:t>T</a:t>
                  </a:r>
                </a:p>
              </p:txBody>
            </p:sp>
          </p:grpSp>
        </p:grpSp>
        <p:grpSp>
          <p:nvGrpSpPr>
            <p:cNvPr id="138260" name="Group 20"/>
            <p:cNvGrpSpPr>
              <a:grpSpLocks/>
            </p:cNvGrpSpPr>
            <p:nvPr/>
          </p:nvGrpSpPr>
          <p:grpSpPr bwMode="auto">
            <a:xfrm>
              <a:off x="520" y="2028"/>
              <a:ext cx="4151" cy="2289"/>
              <a:chOff x="328" y="1389"/>
              <a:chExt cx="4151" cy="2289"/>
            </a:xfrm>
          </p:grpSpPr>
          <p:sp>
            <p:nvSpPr>
              <p:cNvPr id="138244" name="Text Box 4"/>
              <p:cNvSpPr txBox="1">
                <a:spLocks noChangeArrowheads="1"/>
              </p:cNvSpPr>
              <p:nvPr/>
            </p:nvSpPr>
            <p:spPr bwMode="auto">
              <a:xfrm>
                <a:off x="1604" y="3431"/>
                <a:ext cx="2227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503972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sz="2205">
                    <a:solidFill>
                      <a:prstClr val="black"/>
                    </a:solidFill>
                    <a:latin typeface="Arial" charset="0"/>
                    <a:ea typeface="+mn-ea"/>
                  </a:rPr>
                  <a:t>Time (number of generations)</a:t>
                </a:r>
              </a:p>
            </p:txBody>
          </p:sp>
          <p:sp>
            <p:nvSpPr>
              <p:cNvPr id="138245" name="Text Box 5"/>
              <p:cNvSpPr txBox="1">
                <a:spLocks noChangeArrowheads="1"/>
              </p:cNvSpPr>
              <p:nvPr/>
            </p:nvSpPr>
            <p:spPr bwMode="auto">
              <a:xfrm rot="16200000">
                <a:off x="-498" y="2215"/>
                <a:ext cx="1900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503972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sz="2205">
                    <a:solidFill>
                      <a:prstClr val="black"/>
                    </a:solidFill>
                    <a:latin typeface="Arial" charset="0"/>
                    <a:ea typeface="+mn-ea"/>
                  </a:rPr>
                  <a:t>Best fitness in population</a:t>
                </a:r>
              </a:p>
            </p:txBody>
          </p:sp>
          <p:grpSp>
            <p:nvGrpSpPr>
              <p:cNvPr id="138253" name="Group 13"/>
              <p:cNvGrpSpPr>
                <a:grpSpLocks/>
              </p:cNvGrpSpPr>
              <p:nvPr/>
            </p:nvGrpSpPr>
            <p:grpSpPr bwMode="auto">
              <a:xfrm>
                <a:off x="547" y="2441"/>
                <a:ext cx="3932" cy="329"/>
                <a:chOff x="547" y="2441"/>
                <a:chExt cx="3932" cy="329"/>
              </a:xfrm>
            </p:grpSpPr>
            <p:sp>
              <p:nvSpPr>
                <p:cNvPr id="13825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66" y="2537"/>
                  <a:ext cx="27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503972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endParaRPr lang="en-US" sz="1984">
                    <a:solidFill>
                      <a:prstClr val="black"/>
                    </a:solidFill>
                    <a:latin typeface="Calibri"/>
                    <a:ea typeface="+mn-ea"/>
                  </a:endParaRPr>
                </a:p>
              </p:txBody>
            </p:sp>
            <p:grpSp>
              <p:nvGrpSpPr>
                <p:cNvPr id="138255" name="Group 15"/>
                <p:cNvGrpSpPr>
                  <a:grpSpLocks/>
                </p:cNvGrpSpPr>
                <p:nvPr/>
              </p:nvGrpSpPr>
              <p:grpSpPr bwMode="auto">
                <a:xfrm>
                  <a:off x="547" y="2441"/>
                  <a:ext cx="3932" cy="329"/>
                  <a:chOff x="547" y="2441"/>
                  <a:chExt cx="3932" cy="329"/>
                </a:xfrm>
              </p:grpSpPr>
              <p:sp>
                <p:nvSpPr>
                  <p:cNvPr id="138256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5" y="2523"/>
                    <a:ext cx="3064" cy="24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defTabSz="503972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</a:pPr>
                    <a:r>
                      <a:rPr lang="en-US" sz="2205">
                        <a:solidFill>
                          <a:prstClr val="black"/>
                        </a:solidFill>
                        <a:latin typeface="Arial" charset="0"/>
                        <a:ea typeface="+mn-ea"/>
                      </a:rPr>
                      <a:t>F: fitness after smart initialisation</a:t>
                    </a:r>
                  </a:p>
                </p:txBody>
              </p:sp>
              <p:sp>
                <p:nvSpPr>
                  <p:cNvPr id="138257" name="Line 17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812" y="2491"/>
                    <a:ext cx="0" cy="9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503972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</a:pPr>
                    <a:endParaRPr lang="en-US" sz="1984">
                      <a:solidFill>
                        <a:prstClr val="black"/>
                      </a:solidFill>
                      <a:latin typeface="Calibri"/>
                      <a:ea typeface="+mn-ea"/>
                    </a:endParaRPr>
                  </a:p>
                </p:txBody>
              </p:sp>
              <p:sp>
                <p:nvSpPr>
                  <p:cNvPr id="13825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7" y="2441"/>
                    <a:ext cx="194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defTabSz="503972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</a:pPr>
                    <a:r>
                      <a:rPr lang="en-US" sz="1984">
                        <a:solidFill>
                          <a:prstClr val="black"/>
                        </a:solidFill>
                        <a:latin typeface="Arial" charset="0"/>
                        <a:ea typeface="+mn-ea"/>
                      </a:rPr>
                      <a:t>F</a:t>
                    </a:r>
                  </a:p>
                </p:txBody>
              </p:sp>
            </p:grpSp>
          </p:grpSp>
        </p:grpSp>
      </p:grp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637288" y="5754894"/>
            <a:ext cx="7949909" cy="11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en-GB" sz="2000" b="1" dirty="0">
                <a:solidFill>
                  <a:prstClr val="black"/>
                </a:solidFill>
                <a:latin typeface="Calibri"/>
                <a:ea typeface="+mn-ea"/>
              </a:rPr>
              <a:t>  </a:t>
            </a:r>
            <a:r>
              <a:rPr lang="en-GB" sz="2400" dirty="0">
                <a:solidFill>
                  <a:prstClr val="black"/>
                </a:solidFill>
                <a:latin typeface="Arial" charset="0"/>
                <a:ea typeface="+mn-ea"/>
              </a:rPr>
              <a:t>Answer: it depends</a:t>
            </a:r>
          </a:p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GB" sz="2205" dirty="0">
                <a:solidFill>
                  <a:prstClr val="black"/>
                </a:solidFill>
                <a:latin typeface="Arial" charset="0"/>
                <a:ea typeface="+mn-ea"/>
              </a:rPr>
              <a:t>	- Possibly good, if good solutions/methods exist.</a:t>
            </a:r>
          </a:p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GB" sz="2205" dirty="0">
                <a:solidFill>
                  <a:prstClr val="black"/>
                </a:solidFill>
                <a:latin typeface="Arial" charset="0"/>
                <a:ea typeface="+mn-ea"/>
              </a:rPr>
              <a:t>	- Care is needed</a:t>
            </a:r>
            <a:r>
              <a:rPr lang="en-US" sz="2205" dirty="0">
                <a:solidFill>
                  <a:prstClr val="black"/>
                </a:solidFill>
                <a:latin typeface="Arial" charset="0"/>
                <a:ea typeface="+mn-ea"/>
              </a:rPr>
              <a:t>, </a:t>
            </a:r>
            <a:r>
              <a:rPr lang="en-GB" sz="2205" dirty="0">
                <a:solidFill>
                  <a:prstClr val="black"/>
                </a:solidFill>
                <a:latin typeface="Arial" charset="0"/>
                <a:ea typeface="+mn-ea"/>
              </a:rPr>
              <a:t>see chapter/lecture on hybridisation.</a:t>
            </a:r>
          </a:p>
        </p:txBody>
      </p:sp>
      <p:sp>
        <p:nvSpPr>
          <p:cNvPr id="24" name="Titel 23"/>
          <p:cNvSpPr>
            <a:spLocks noGrp="1"/>
          </p:cNvSpPr>
          <p:nvPr>
            <p:ph type="title"/>
          </p:nvPr>
        </p:nvSpPr>
        <p:spPr>
          <a:xfrm>
            <a:off x="504508" y="87389"/>
            <a:ext cx="9355598" cy="1259946"/>
          </a:xfrm>
        </p:spPr>
        <p:txBody>
          <a:bodyPr>
            <a:normAutofit fontScale="90000"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Is it worth expending effort on smart </a:t>
            </a:r>
            <a:r>
              <a:rPr lang="en-US" dirty="0" err="1"/>
              <a:t>initialisation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61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3835800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/>
              <a:t>:</a:t>
            </a:r>
            <a:br>
              <a:rPr lang="en-GB" dirty="0"/>
            </a:br>
            <a:r>
              <a:rPr lang="en-GB" dirty="0"/>
              <a:t>Evolutionary Algorithms in context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many views on the use of EAs as robust problem solving tools</a:t>
            </a:r>
          </a:p>
          <a:p>
            <a:r>
              <a:rPr lang="en-GB" dirty="0"/>
              <a:t>For most problems a problem-specific tool may:</a:t>
            </a:r>
          </a:p>
          <a:p>
            <a:pPr lvl="1"/>
            <a:r>
              <a:rPr lang="en-GB" dirty="0"/>
              <a:t>perform better than a generic search algorithm on most instances, </a:t>
            </a:r>
          </a:p>
          <a:p>
            <a:pPr lvl="1"/>
            <a:r>
              <a:rPr lang="en-GB" dirty="0"/>
              <a:t>have limited utility, </a:t>
            </a:r>
          </a:p>
          <a:p>
            <a:pPr lvl="1"/>
            <a:r>
              <a:rPr lang="en-GB" dirty="0"/>
              <a:t>not do well on all instances</a:t>
            </a:r>
          </a:p>
          <a:p>
            <a:r>
              <a:rPr lang="en-GB" dirty="0"/>
              <a:t>Goal is to provide robust tools that provide:</a:t>
            </a:r>
          </a:p>
          <a:p>
            <a:pPr lvl="1"/>
            <a:r>
              <a:rPr lang="en-GB" dirty="0"/>
              <a:t>evenly good performance </a:t>
            </a:r>
          </a:p>
          <a:p>
            <a:pPr lvl="1"/>
            <a:r>
              <a:rPr lang="en-GB" dirty="0"/>
              <a:t>over a range of problems and instances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62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29385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Line 2"/>
          <p:cNvSpPr>
            <a:spLocks noChangeShapeType="1"/>
          </p:cNvSpPr>
          <p:nvPr/>
        </p:nvSpPr>
        <p:spPr bwMode="auto">
          <a:xfrm>
            <a:off x="1104684" y="5910311"/>
            <a:ext cx="856763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984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0291" name="Line 3"/>
          <p:cNvSpPr>
            <a:spLocks noChangeShapeType="1"/>
          </p:cNvSpPr>
          <p:nvPr/>
        </p:nvSpPr>
        <p:spPr bwMode="auto">
          <a:xfrm rot="16200000">
            <a:off x="-1053848" y="3751779"/>
            <a:ext cx="431706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984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3308903" y="6093655"/>
            <a:ext cx="2996333" cy="43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5" dirty="0">
                <a:solidFill>
                  <a:prstClr val="black"/>
                </a:solidFill>
                <a:latin typeface="Arial" charset="0"/>
                <a:ea typeface="+mn-ea"/>
              </a:rPr>
              <a:t>Scale of “all” problems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 rot="16200000">
            <a:off x="-1538681" y="3648312"/>
            <a:ext cx="4431021" cy="39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984">
                <a:solidFill>
                  <a:prstClr val="black"/>
                </a:solidFill>
                <a:latin typeface="Arial" charset="0"/>
                <a:ea typeface="+mn-ea"/>
              </a:rPr>
              <a:t>Performance of methods on problems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1104684" y="4774609"/>
            <a:ext cx="8315643" cy="922211"/>
            <a:chOff x="648" y="2677"/>
            <a:chExt cx="4752" cy="527"/>
          </a:xfrm>
        </p:grpSpPr>
        <p:sp>
          <p:nvSpPr>
            <p:cNvPr id="140295" name="Freeform 7"/>
            <p:cNvSpPr>
              <a:spLocks/>
            </p:cNvSpPr>
            <p:nvPr/>
          </p:nvSpPr>
          <p:spPr bwMode="auto">
            <a:xfrm>
              <a:off x="648" y="2926"/>
              <a:ext cx="4752" cy="278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240" y="144"/>
                </a:cxn>
                <a:cxn ang="0">
                  <a:pos x="480" y="240"/>
                </a:cxn>
                <a:cxn ang="0">
                  <a:pos x="960" y="144"/>
                </a:cxn>
                <a:cxn ang="0">
                  <a:pos x="1296" y="240"/>
                </a:cxn>
                <a:cxn ang="0">
                  <a:pos x="1920" y="0"/>
                </a:cxn>
                <a:cxn ang="0">
                  <a:pos x="2304" y="240"/>
                </a:cxn>
                <a:cxn ang="0">
                  <a:pos x="2352" y="240"/>
                </a:cxn>
                <a:cxn ang="0">
                  <a:pos x="2784" y="48"/>
                </a:cxn>
                <a:cxn ang="0">
                  <a:pos x="3024" y="96"/>
                </a:cxn>
                <a:cxn ang="0">
                  <a:pos x="3408" y="192"/>
                </a:cxn>
                <a:cxn ang="0">
                  <a:pos x="3744" y="144"/>
                </a:cxn>
                <a:cxn ang="0">
                  <a:pos x="4080" y="384"/>
                </a:cxn>
                <a:cxn ang="0">
                  <a:pos x="4512" y="240"/>
                </a:cxn>
                <a:cxn ang="0">
                  <a:pos x="4752" y="48"/>
                </a:cxn>
              </a:cxnLst>
              <a:rect l="0" t="0" r="r" b="b"/>
              <a:pathLst>
                <a:path w="4752" h="400">
                  <a:moveTo>
                    <a:pt x="0" y="336"/>
                  </a:moveTo>
                  <a:cubicBezTo>
                    <a:pt x="80" y="248"/>
                    <a:pt x="160" y="160"/>
                    <a:pt x="240" y="144"/>
                  </a:cubicBezTo>
                  <a:cubicBezTo>
                    <a:pt x="320" y="128"/>
                    <a:pt x="360" y="240"/>
                    <a:pt x="480" y="240"/>
                  </a:cubicBezTo>
                  <a:cubicBezTo>
                    <a:pt x="600" y="240"/>
                    <a:pt x="824" y="144"/>
                    <a:pt x="960" y="144"/>
                  </a:cubicBezTo>
                  <a:cubicBezTo>
                    <a:pt x="1096" y="144"/>
                    <a:pt x="1136" y="264"/>
                    <a:pt x="1296" y="240"/>
                  </a:cubicBezTo>
                  <a:cubicBezTo>
                    <a:pt x="1456" y="216"/>
                    <a:pt x="1752" y="0"/>
                    <a:pt x="1920" y="0"/>
                  </a:cubicBezTo>
                  <a:cubicBezTo>
                    <a:pt x="2088" y="0"/>
                    <a:pt x="2232" y="200"/>
                    <a:pt x="2304" y="240"/>
                  </a:cubicBezTo>
                  <a:cubicBezTo>
                    <a:pt x="2376" y="280"/>
                    <a:pt x="2272" y="272"/>
                    <a:pt x="2352" y="240"/>
                  </a:cubicBezTo>
                  <a:cubicBezTo>
                    <a:pt x="2432" y="208"/>
                    <a:pt x="2672" y="72"/>
                    <a:pt x="2784" y="48"/>
                  </a:cubicBezTo>
                  <a:cubicBezTo>
                    <a:pt x="2896" y="24"/>
                    <a:pt x="2920" y="72"/>
                    <a:pt x="3024" y="96"/>
                  </a:cubicBezTo>
                  <a:cubicBezTo>
                    <a:pt x="3128" y="120"/>
                    <a:pt x="3288" y="184"/>
                    <a:pt x="3408" y="192"/>
                  </a:cubicBezTo>
                  <a:cubicBezTo>
                    <a:pt x="3528" y="200"/>
                    <a:pt x="3632" y="112"/>
                    <a:pt x="3744" y="144"/>
                  </a:cubicBezTo>
                  <a:cubicBezTo>
                    <a:pt x="3856" y="176"/>
                    <a:pt x="3952" y="368"/>
                    <a:pt x="4080" y="384"/>
                  </a:cubicBezTo>
                  <a:cubicBezTo>
                    <a:pt x="4208" y="400"/>
                    <a:pt x="4400" y="296"/>
                    <a:pt x="4512" y="240"/>
                  </a:cubicBezTo>
                  <a:cubicBezTo>
                    <a:pt x="4624" y="184"/>
                    <a:pt x="4712" y="80"/>
                    <a:pt x="4752" y="48"/>
                  </a:cubicBez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0296" name="Text Box 8"/>
            <p:cNvSpPr txBox="1">
              <a:spLocks noChangeArrowheads="1"/>
            </p:cNvSpPr>
            <p:nvPr/>
          </p:nvSpPr>
          <p:spPr bwMode="auto">
            <a:xfrm>
              <a:off x="3998" y="2677"/>
              <a:ext cx="113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1984">
                  <a:solidFill>
                    <a:srgbClr val="C0504D"/>
                  </a:solidFill>
                  <a:latin typeface="Arial" charset="0"/>
                  <a:ea typeface="+mn-ea"/>
                </a:rPr>
                <a:t>Random search</a:t>
              </a:r>
            </a:p>
          </p:txBody>
        </p:sp>
      </p:grpSp>
      <p:grpSp>
        <p:nvGrpSpPr>
          <p:cNvPr id="140297" name="Group 9"/>
          <p:cNvGrpSpPr>
            <a:grpSpLocks/>
          </p:cNvGrpSpPr>
          <p:nvPr/>
        </p:nvGrpSpPr>
        <p:grpSpPr bwMode="auto">
          <a:xfrm>
            <a:off x="4212551" y="2259968"/>
            <a:ext cx="5018784" cy="3650343"/>
            <a:chOff x="2424" y="1240"/>
            <a:chExt cx="2868" cy="2086"/>
          </a:xfrm>
        </p:grpSpPr>
        <p:sp>
          <p:nvSpPr>
            <p:cNvPr id="140298" name="Text Box 10"/>
            <p:cNvSpPr txBox="1">
              <a:spLocks noChangeArrowheads="1"/>
            </p:cNvSpPr>
            <p:nvPr/>
          </p:nvSpPr>
          <p:spPr bwMode="auto">
            <a:xfrm>
              <a:off x="2781" y="1240"/>
              <a:ext cx="2511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2205">
                  <a:solidFill>
                    <a:prstClr val="black"/>
                  </a:solidFill>
                  <a:latin typeface="Arial" charset="0"/>
                  <a:ea typeface="+mn-ea"/>
                </a:rPr>
                <a:t> Special, problem tailored method</a:t>
              </a:r>
            </a:p>
          </p:txBody>
        </p:sp>
        <p:sp>
          <p:nvSpPr>
            <p:cNvPr id="140299" name="Freeform 11"/>
            <p:cNvSpPr>
              <a:spLocks/>
            </p:cNvSpPr>
            <p:nvPr/>
          </p:nvSpPr>
          <p:spPr bwMode="auto">
            <a:xfrm>
              <a:off x="2424" y="1592"/>
              <a:ext cx="1584" cy="1734"/>
            </a:xfrm>
            <a:custGeom>
              <a:avLst/>
              <a:gdLst/>
              <a:ahLst/>
              <a:cxnLst>
                <a:cxn ang="0">
                  <a:pos x="0" y="2496"/>
                </a:cxn>
                <a:cxn ang="0">
                  <a:pos x="576" y="1632"/>
                </a:cxn>
                <a:cxn ang="0">
                  <a:pos x="864" y="336"/>
                </a:cxn>
                <a:cxn ang="0">
                  <a:pos x="1056" y="240"/>
                </a:cxn>
                <a:cxn ang="0">
                  <a:pos x="1200" y="1776"/>
                </a:cxn>
                <a:cxn ang="0">
                  <a:pos x="1584" y="2496"/>
                </a:cxn>
              </a:cxnLst>
              <a:rect l="0" t="0" r="r" b="b"/>
              <a:pathLst>
                <a:path w="1584" h="2496">
                  <a:moveTo>
                    <a:pt x="0" y="2496"/>
                  </a:moveTo>
                  <a:cubicBezTo>
                    <a:pt x="216" y="2244"/>
                    <a:pt x="432" y="1992"/>
                    <a:pt x="576" y="1632"/>
                  </a:cubicBezTo>
                  <a:cubicBezTo>
                    <a:pt x="720" y="1272"/>
                    <a:pt x="784" y="568"/>
                    <a:pt x="864" y="336"/>
                  </a:cubicBezTo>
                  <a:cubicBezTo>
                    <a:pt x="944" y="104"/>
                    <a:pt x="1000" y="0"/>
                    <a:pt x="1056" y="240"/>
                  </a:cubicBezTo>
                  <a:cubicBezTo>
                    <a:pt x="1112" y="480"/>
                    <a:pt x="1112" y="1400"/>
                    <a:pt x="1200" y="1776"/>
                  </a:cubicBezTo>
                  <a:cubicBezTo>
                    <a:pt x="1288" y="2152"/>
                    <a:pt x="1520" y="2376"/>
                    <a:pt x="1584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40300" name="Group 12"/>
          <p:cNvGrpSpPr>
            <a:grpSpLocks/>
          </p:cNvGrpSpPr>
          <p:nvPr/>
        </p:nvGrpSpPr>
        <p:grpSpPr bwMode="auto">
          <a:xfrm>
            <a:off x="1104684" y="3057933"/>
            <a:ext cx="8483635" cy="1063954"/>
            <a:chOff x="648" y="1696"/>
            <a:chExt cx="4848" cy="608"/>
          </a:xfrm>
        </p:grpSpPr>
        <p:sp>
          <p:nvSpPr>
            <p:cNvPr id="140301" name="Freeform 13"/>
            <p:cNvSpPr>
              <a:spLocks/>
            </p:cNvSpPr>
            <p:nvPr/>
          </p:nvSpPr>
          <p:spPr bwMode="auto">
            <a:xfrm>
              <a:off x="648" y="2087"/>
              <a:ext cx="4848" cy="217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192" y="152"/>
                </a:cxn>
                <a:cxn ang="0">
                  <a:pos x="624" y="296"/>
                </a:cxn>
                <a:cxn ang="0">
                  <a:pos x="864" y="56"/>
                </a:cxn>
                <a:cxn ang="0">
                  <a:pos x="1104" y="152"/>
                </a:cxn>
                <a:cxn ang="0">
                  <a:pos x="1680" y="56"/>
                </a:cxn>
                <a:cxn ang="0">
                  <a:pos x="2016" y="248"/>
                </a:cxn>
                <a:cxn ang="0">
                  <a:pos x="2592" y="152"/>
                </a:cxn>
                <a:cxn ang="0">
                  <a:pos x="3024" y="296"/>
                </a:cxn>
                <a:cxn ang="0">
                  <a:pos x="3504" y="56"/>
                </a:cxn>
                <a:cxn ang="0">
                  <a:pos x="3792" y="56"/>
                </a:cxn>
                <a:cxn ang="0">
                  <a:pos x="4032" y="152"/>
                </a:cxn>
                <a:cxn ang="0">
                  <a:pos x="4560" y="8"/>
                </a:cxn>
                <a:cxn ang="0">
                  <a:pos x="4848" y="104"/>
                </a:cxn>
              </a:cxnLst>
              <a:rect l="0" t="0" r="r" b="b"/>
              <a:pathLst>
                <a:path w="4848" h="312">
                  <a:moveTo>
                    <a:pt x="0" y="248"/>
                  </a:moveTo>
                  <a:cubicBezTo>
                    <a:pt x="44" y="196"/>
                    <a:pt x="88" y="144"/>
                    <a:pt x="192" y="152"/>
                  </a:cubicBezTo>
                  <a:cubicBezTo>
                    <a:pt x="296" y="160"/>
                    <a:pt x="512" y="312"/>
                    <a:pt x="624" y="296"/>
                  </a:cubicBezTo>
                  <a:cubicBezTo>
                    <a:pt x="736" y="280"/>
                    <a:pt x="784" y="80"/>
                    <a:pt x="864" y="56"/>
                  </a:cubicBezTo>
                  <a:cubicBezTo>
                    <a:pt x="944" y="32"/>
                    <a:pt x="968" y="152"/>
                    <a:pt x="1104" y="152"/>
                  </a:cubicBezTo>
                  <a:cubicBezTo>
                    <a:pt x="1240" y="152"/>
                    <a:pt x="1528" y="40"/>
                    <a:pt x="1680" y="56"/>
                  </a:cubicBezTo>
                  <a:cubicBezTo>
                    <a:pt x="1832" y="72"/>
                    <a:pt x="1864" y="232"/>
                    <a:pt x="2016" y="248"/>
                  </a:cubicBezTo>
                  <a:cubicBezTo>
                    <a:pt x="2168" y="264"/>
                    <a:pt x="2424" y="144"/>
                    <a:pt x="2592" y="152"/>
                  </a:cubicBezTo>
                  <a:cubicBezTo>
                    <a:pt x="2760" y="160"/>
                    <a:pt x="2872" y="312"/>
                    <a:pt x="3024" y="296"/>
                  </a:cubicBezTo>
                  <a:cubicBezTo>
                    <a:pt x="3176" y="280"/>
                    <a:pt x="3376" y="96"/>
                    <a:pt x="3504" y="56"/>
                  </a:cubicBezTo>
                  <a:cubicBezTo>
                    <a:pt x="3632" y="16"/>
                    <a:pt x="3704" y="40"/>
                    <a:pt x="3792" y="56"/>
                  </a:cubicBezTo>
                  <a:cubicBezTo>
                    <a:pt x="3880" y="72"/>
                    <a:pt x="3904" y="160"/>
                    <a:pt x="4032" y="152"/>
                  </a:cubicBezTo>
                  <a:cubicBezTo>
                    <a:pt x="4160" y="144"/>
                    <a:pt x="4424" y="16"/>
                    <a:pt x="4560" y="8"/>
                  </a:cubicBezTo>
                  <a:cubicBezTo>
                    <a:pt x="4696" y="0"/>
                    <a:pt x="4772" y="52"/>
                    <a:pt x="4848" y="104"/>
                  </a:cubicBezTo>
                </a:path>
              </a:pathLst>
            </a:custGeom>
            <a:noFill/>
            <a:ln w="38100" cap="flat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0302" name="Text Box 14"/>
            <p:cNvSpPr txBox="1">
              <a:spLocks noChangeArrowheads="1"/>
            </p:cNvSpPr>
            <p:nvPr/>
          </p:nvSpPr>
          <p:spPr bwMode="auto">
            <a:xfrm>
              <a:off x="736" y="1696"/>
              <a:ext cx="1703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2205">
                  <a:solidFill>
                    <a:srgbClr val="1F497D"/>
                  </a:solidFill>
                  <a:latin typeface="Arial" charset="0"/>
                  <a:ea typeface="+mn-ea"/>
                </a:rPr>
                <a:t>Evolutionary algorithm</a:t>
              </a:r>
            </a:p>
          </p:txBody>
        </p:sp>
      </p:grp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EAs as problem solvers: Goldberg view (1989)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63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048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EAs and domain knowledge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Trend in the 90’s:</a:t>
            </a:r>
          </a:p>
          <a:p>
            <a:pPr>
              <a:buFont typeface="Wingdings" pitchFamily="2" charset="2"/>
              <a:buNone/>
            </a:pPr>
            <a:r>
              <a:rPr lang="en-US"/>
              <a:t>    adding problem specific knowledge to EAs</a:t>
            </a:r>
          </a:p>
          <a:p>
            <a:pPr>
              <a:buFont typeface="Wingdings" pitchFamily="2" charset="2"/>
              <a:buNone/>
            </a:pPr>
            <a:r>
              <a:rPr lang="en-US"/>
              <a:t>    (special variation operators, repair, etc)</a:t>
            </a:r>
          </a:p>
          <a:p>
            <a:r>
              <a:rPr lang="en-US"/>
              <a:t>Result: EA performance curve “deformation”: </a:t>
            </a:r>
          </a:p>
          <a:p>
            <a:pPr lvl="1"/>
            <a:r>
              <a:rPr lang="en-US"/>
              <a:t>better on problems of the given type</a:t>
            </a:r>
          </a:p>
          <a:p>
            <a:pPr lvl="1"/>
            <a:r>
              <a:rPr lang="en-US"/>
              <a:t>worse on problems different from given type</a:t>
            </a:r>
          </a:p>
          <a:p>
            <a:pPr lvl="1"/>
            <a:r>
              <a:rPr lang="en-US"/>
              <a:t>amount of added knowledge is variable</a:t>
            </a:r>
          </a:p>
          <a:p>
            <a:endParaRPr lang="en-US"/>
          </a:p>
          <a:p>
            <a:r>
              <a:rPr lang="en-US"/>
              <a:t>Recent theory suggests the search for an “all-purpose” algorithm may be fruitless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64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220973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3369982" y="6463770"/>
            <a:ext cx="2996333" cy="43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5" dirty="0">
                <a:solidFill>
                  <a:prstClr val="black"/>
                </a:solidFill>
                <a:latin typeface="Arial" charset="0"/>
                <a:ea typeface="+mn-ea"/>
              </a:rPr>
              <a:t>Scale of “all” problems</a:t>
            </a:r>
          </a:p>
        </p:txBody>
      </p:sp>
      <p:grpSp>
        <p:nvGrpSpPr>
          <p:cNvPr id="143382" name="Group 22"/>
          <p:cNvGrpSpPr>
            <a:grpSpLocks/>
          </p:cNvGrpSpPr>
          <p:nvPr/>
        </p:nvGrpSpPr>
        <p:grpSpPr bwMode="auto">
          <a:xfrm>
            <a:off x="906662" y="5639418"/>
            <a:ext cx="8567632" cy="698221"/>
            <a:chOff x="656" y="3076"/>
            <a:chExt cx="4896" cy="399"/>
          </a:xfrm>
        </p:grpSpPr>
        <p:sp>
          <p:nvSpPr>
            <p:cNvPr id="143383" name="Line 23"/>
            <p:cNvSpPr>
              <a:spLocks noChangeShapeType="1"/>
            </p:cNvSpPr>
            <p:nvPr/>
          </p:nvSpPr>
          <p:spPr bwMode="auto">
            <a:xfrm>
              <a:off x="656" y="3408"/>
              <a:ext cx="4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3384" name="Line 24"/>
            <p:cNvSpPr>
              <a:spLocks noChangeShapeType="1"/>
            </p:cNvSpPr>
            <p:nvPr/>
          </p:nvSpPr>
          <p:spPr bwMode="auto">
            <a:xfrm flipH="1">
              <a:off x="3344" y="3339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3385" name="Text Box 25"/>
            <p:cNvSpPr txBox="1">
              <a:spLocks noChangeArrowheads="1"/>
            </p:cNvSpPr>
            <p:nvPr/>
          </p:nvSpPr>
          <p:spPr bwMode="auto">
            <a:xfrm>
              <a:off x="3244" y="3076"/>
              <a:ext cx="20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1984">
                  <a:solidFill>
                    <a:prstClr val="black"/>
                  </a:solidFill>
                  <a:latin typeface="Arial" charset="0"/>
                  <a:ea typeface="+mn-ea"/>
                </a:rPr>
                <a:t>P</a:t>
              </a:r>
            </a:p>
          </p:txBody>
        </p:sp>
      </p:grpSp>
      <p:sp>
        <p:nvSpPr>
          <p:cNvPr id="143362" name="Line 2"/>
          <p:cNvSpPr>
            <a:spLocks noChangeShapeType="1"/>
          </p:cNvSpPr>
          <p:nvPr/>
        </p:nvSpPr>
        <p:spPr bwMode="auto">
          <a:xfrm rot="16200000">
            <a:off x="-1388364" y="3884432"/>
            <a:ext cx="460405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984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 rot="16200000">
            <a:off x="-1687705" y="3675970"/>
            <a:ext cx="4431021" cy="39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984">
                <a:solidFill>
                  <a:prstClr val="black"/>
                </a:solidFill>
                <a:latin typeface="Arial" charset="0"/>
                <a:ea typeface="+mn-ea"/>
              </a:rPr>
              <a:t>Performance of methods on problems</a:t>
            </a:r>
          </a:p>
        </p:txBody>
      </p:sp>
      <p:grpSp>
        <p:nvGrpSpPr>
          <p:cNvPr id="143364" name="Group 4"/>
          <p:cNvGrpSpPr>
            <a:grpSpLocks/>
          </p:cNvGrpSpPr>
          <p:nvPr/>
        </p:nvGrpSpPr>
        <p:grpSpPr bwMode="auto">
          <a:xfrm>
            <a:off x="913662" y="3640317"/>
            <a:ext cx="8315643" cy="2071911"/>
            <a:chOff x="656" y="2048"/>
            <a:chExt cx="4752" cy="1184"/>
          </a:xfrm>
        </p:grpSpPr>
        <p:sp>
          <p:nvSpPr>
            <p:cNvPr id="143365" name="Freeform 5"/>
            <p:cNvSpPr>
              <a:spLocks/>
            </p:cNvSpPr>
            <p:nvPr/>
          </p:nvSpPr>
          <p:spPr bwMode="auto">
            <a:xfrm>
              <a:off x="656" y="2832"/>
              <a:ext cx="4752" cy="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240" y="144"/>
                </a:cxn>
                <a:cxn ang="0">
                  <a:pos x="480" y="240"/>
                </a:cxn>
                <a:cxn ang="0">
                  <a:pos x="960" y="144"/>
                </a:cxn>
                <a:cxn ang="0">
                  <a:pos x="1296" y="240"/>
                </a:cxn>
                <a:cxn ang="0">
                  <a:pos x="1920" y="0"/>
                </a:cxn>
                <a:cxn ang="0">
                  <a:pos x="2304" y="240"/>
                </a:cxn>
                <a:cxn ang="0">
                  <a:pos x="2352" y="240"/>
                </a:cxn>
                <a:cxn ang="0">
                  <a:pos x="2784" y="48"/>
                </a:cxn>
                <a:cxn ang="0">
                  <a:pos x="3024" y="96"/>
                </a:cxn>
                <a:cxn ang="0">
                  <a:pos x="3408" y="192"/>
                </a:cxn>
                <a:cxn ang="0">
                  <a:pos x="3744" y="144"/>
                </a:cxn>
                <a:cxn ang="0">
                  <a:pos x="4080" y="384"/>
                </a:cxn>
                <a:cxn ang="0">
                  <a:pos x="4512" y="240"/>
                </a:cxn>
                <a:cxn ang="0">
                  <a:pos x="4752" y="48"/>
                </a:cxn>
              </a:cxnLst>
              <a:rect l="0" t="0" r="r" b="b"/>
              <a:pathLst>
                <a:path w="4752" h="400">
                  <a:moveTo>
                    <a:pt x="0" y="336"/>
                  </a:moveTo>
                  <a:cubicBezTo>
                    <a:pt x="80" y="248"/>
                    <a:pt x="160" y="160"/>
                    <a:pt x="240" y="144"/>
                  </a:cubicBezTo>
                  <a:cubicBezTo>
                    <a:pt x="320" y="128"/>
                    <a:pt x="360" y="240"/>
                    <a:pt x="480" y="240"/>
                  </a:cubicBezTo>
                  <a:cubicBezTo>
                    <a:pt x="600" y="240"/>
                    <a:pt x="824" y="144"/>
                    <a:pt x="960" y="144"/>
                  </a:cubicBezTo>
                  <a:cubicBezTo>
                    <a:pt x="1096" y="144"/>
                    <a:pt x="1136" y="264"/>
                    <a:pt x="1296" y="240"/>
                  </a:cubicBezTo>
                  <a:cubicBezTo>
                    <a:pt x="1456" y="216"/>
                    <a:pt x="1752" y="0"/>
                    <a:pt x="1920" y="0"/>
                  </a:cubicBezTo>
                  <a:cubicBezTo>
                    <a:pt x="2088" y="0"/>
                    <a:pt x="2232" y="200"/>
                    <a:pt x="2304" y="240"/>
                  </a:cubicBezTo>
                  <a:cubicBezTo>
                    <a:pt x="2376" y="280"/>
                    <a:pt x="2272" y="272"/>
                    <a:pt x="2352" y="240"/>
                  </a:cubicBezTo>
                  <a:cubicBezTo>
                    <a:pt x="2432" y="208"/>
                    <a:pt x="2672" y="72"/>
                    <a:pt x="2784" y="48"/>
                  </a:cubicBezTo>
                  <a:cubicBezTo>
                    <a:pt x="2896" y="24"/>
                    <a:pt x="2920" y="72"/>
                    <a:pt x="3024" y="96"/>
                  </a:cubicBezTo>
                  <a:cubicBezTo>
                    <a:pt x="3128" y="120"/>
                    <a:pt x="3288" y="184"/>
                    <a:pt x="3408" y="192"/>
                  </a:cubicBezTo>
                  <a:cubicBezTo>
                    <a:pt x="3528" y="200"/>
                    <a:pt x="3632" y="112"/>
                    <a:pt x="3744" y="144"/>
                  </a:cubicBezTo>
                  <a:cubicBezTo>
                    <a:pt x="3856" y="176"/>
                    <a:pt x="3952" y="368"/>
                    <a:pt x="4080" y="384"/>
                  </a:cubicBezTo>
                  <a:cubicBezTo>
                    <a:pt x="4208" y="400"/>
                    <a:pt x="4400" y="296"/>
                    <a:pt x="4512" y="240"/>
                  </a:cubicBezTo>
                  <a:cubicBezTo>
                    <a:pt x="4624" y="184"/>
                    <a:pt x="4712" y="80"/>
                    <a:pt x="4752" y="48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3366" name="Text Box 6"/>
            <p:cNvSpPr txBox="1">
              <a:spLocks noChangeArrowheads="1"/>
            </p:cNvSpPr>
            <p:nvPr/>
          </p:nvSpPr>
          <p:spPr bwMode="auto">
            <a:xfrm>
              <a:off x="800" y="2048"/>
              <a:ext cx="413" cy="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1984">
                  <a:solidFill>
                    <a:prstClr val="black"/>
                  </a:solidFill>
                  <a:latin typeface="Arial" charset="0"/>
                  <a:ea typeface="+mn-ea"/>
                </a:rPr>
                <a:t>EA 1</a:t>
              </a:r>
            </a:p>
          </p:txBody>
        </p:sp>
        <p:sp>
          <p:nvSpPr>
            <p:cNvPr id="143367" name="Line 7"/>
            <p:cNvSpPr>
              <a:spLocks noChangeShapeType="1"/>
            </p:cNvSpPr>
            <p:nvPr/>
          </p:nvSpPr>
          <p:spPr bwMode="auto">
            <a:xfrm>
              <a:off x="989" y="235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43368" name="Group 8"/>
          <p:cNvGrpSpPr>
            <a:grpSpLocks/>
          </p:cNvGrpSpPr>
          <p:nvPr/>
        </p:nvGrpSpPr>
        <p:grpSpPr bwMode="auto">
          <a:xfrm>
            <a:off x="4046029" y="1581343"/>
            <a:ext cx="3641594" cy="4495557"/>
            <a:chOff x="2432" y="839"/>
            <a:chExt cx="2081" cy="2569"/>
          </a:xfrm>
        </p:grpSpPr>
        <p:sp>
          <p:nvSpPr>
            <p:cNvPr id="143369" name="Freeform 9"/>
            <p:cNvSpPr>
              <a:spLocks/>
            </p:cNvSpPr>
            <p:nvPr/>
          </p:nvSpPr>
          <p:spPr bwMode="auto">
            <a:xfrm>
              <a:off x="2432" y="912"/>
              <a:ext cx="1584" cy="2496"/>
            </a:xfrm>
            <a:custGeom>
              <a:avLst/>
              <a:gdLst/>
              <a:ahLst/>
              <a:cxnLst>
                <a:cxn ang="0">
                  <a:pos x="0" y="2496"/>
                </a:cxn>
                <a:cxn ang="0">
                  <a:pos x="576" y="1632"/>
                </a:cxn>
                <a:cxn ang="0">
                  <a:pos x="864" y="336"/>
                </a:cxn>
                <a:cxn ang="0">
                  <a:pos x="1056" y="240"/>
                </a:cxn>
                <a:cxn ang="0">
                  <a:pos x="1200" y="1776"/>
                </a:cxn>
                <a:cxn ang="0">
                  <a:pos x="1584" y="2496"/>
                </a:cxn>
              </a:cxnLst>
              <a:rect l="0" t="0" r="r" b="b"/>
              <a:pathLst>
                <a:path w="1584" h="2496">
                  <a:moveTo>
                    <a:pt x="0" y="2496"/>
                  </a:moveTo>
                  <a:cubicBezTo>
                    <a:pt x="216" y="2244"/>
                    <a:pt x="432" y="1992"/>
                    <a:pt x="576" y="1632"/>
                  </a:cubicBezTo>
                  <a:cubicBezTo>
                    <a:pt x="720" y="1272"/>
                    <a:pt x="784" y="568"/>
                    <a:pt x="864" y="336"/>
                  </a:cubicBezTo>
                  <a:cubicBezTo>
                    <a:pt x="944" y="104"/>
                    <a:pt x="1000" y="0"/>
                    <a:pt x="1056" y="240"/>
                  </a:cubicBezTo>
                  <a:cubicBezTo>
                    <a:pt x="1112" y="480"/>
                    <a:pt x="1112" y="1400"/>
                    <a:pt x="1200" y="1776"/>
                  </a:cubicBezTo>
                  <a:cubicBezTo>
                    <a:pt x="1288" y="2152"/>
                    <a:pt x="1520" y="2376"/>
                    <a:pt x="1584" y="2496"/>
                  </a:cubicBezTo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3370" name="Text Box 10"/>
            <p:cNvSpPr txBox="1">
              <a:spLocks noChangeArrowheads="1"/>
            </p:cNvSpPr>
            <p:nvPr/>
          </p:nvSpPr>
          <p:spPr bwMode="auto">
            <a:xfrm>
              <a:off x="4100" y="839"/>
              <a:ext cx="413" cy="227"/>
            </a:xfrm>
            <a:prstGeom prst="rect">
              <a:avLst/>
            </a:prstGeom>
            <a:noFill/>
            <a:ln w="25400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1984">
                  <a:solidFill>
                    <a:srgbClr val="66FF33"/>
                  </a:solidFill>
                  <a:latin typeface="Arial" charset="0"/>
                  <a:ea typeface="+mn-ea"/>
                </a:rPr>
                <a:t>EA 4</a:t>
              </a:r>
            </a:p>
          </p:txBody>
        </p:sp>
        <p:sp>
          <p:nvSpPr>
            <p:cNvPr id="143371" name="Line 11"/>
            <p:cNvSpPr>
              <a:spLocks noChangeShapeType="1"/>
            </p:cNvSpPr>
            <p:nvPr/>
          </p:nvSpPr>
          <p:spPr bwMode="auto">
            <a:xfrm rot="3970544" flipH="1">
              <a:off x="3730" y="743"/>
              <a:ext cx="127" cy="615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43372" name="Group 12"/>
          <p:cNvGrpSpPr>
            <a:grpSpLocks/>
          </p:cNvGrpSpPr>
          <p:nvPr/>
        </p:nvGrpSpPr>
        <p:grpSpPr bwMode="auto">
          <a:xfrm>
            <a:off x="2509594" y="2422369"/>
            <a:ext cx="5685506" cy="3513849"/>
            <a:chOff x="1568" y="1352"/>
            <a:chExt cx="3249" cy="2008"/>
          </a:xfrm>
        </p:grpSpPr>
        <p:sp>
          <p:nvSpPr>
            <p:cNvPr id="143373" name="Freeform 13"/>
            <p:cNvSpPr>
              <a:spLocks/>
            </p:cNvSpPr>
            <p:nvPr/>
          </p:nvSpPr>
          <p:spPr bwMode="auto">
            <a:xfrm>
              <a:off x="1568" y="1352"/>
              <a:ext cx="3168" cy="2008"/>
            </a:xfrm>
            <a:custGeom>
              <a:avLst/>
              <a:gdLst/>
              <a:ahLst/>
              <a:cxnLst>
                <a:cxn ang="0">
                  <a:pos x="0" y="2008"/>
                </a:cxn>
                <a:cxn ang="0">
                  <a:pos x="576" y="1816"/>
                </a:cxn>
                <a:cxn ang="0">
                  <a:pos x="960" y="1288"/>
                </a:cxn>
                <a:cxn ang="0">
                  <a:pos x="1392" y="520"/>
                </a:cxn>
                <a:cxn ang="0">
                  <a:pos x="1776" y="40"/>
                </a:cxn>
                <a:cxn ang="0">
                  <a:pos x="2112" y="280"/>
                </a:cxn>
                <a:cxn ang="0">
                  <a:pos x="2304" y="760"/>
                </a:cxn>
                <a:cxn ang="0">
                  <a:pos x="2544" y="1384"/>
                </a:cxn>
                <a:cxn ang="0">
                  <a:pos x="2784" y="1720"/>
                </a:cxn>
                <a:cxn ang="0">
                  <a:pos x="3168" y="2008"/>
                </a:cxn>
              </a:cxnLst>
              <a:rect l="0" t="0" r="r" b="b"/>
              <a:pathLst>
                <a:path w="3168" h="2008">
                  <a:moveTo>
                    <a:pt x="0" y="2008"/>
                  </a:moveTo>
                  <a:cubicBezTo>
                    <a:pt x="208" y="1972"/>
                    <a:pt x="416" y="1936"/>
                    <a:pt x="576" y="1816"/>
                  </a:cubicBezTo>
                  <a:cubicBezTo>
                    <a:pt x="736" y="1696"/>
                    <a:pt x="824" y="1504"/>
                    <a:pt x="960" y="1288"/>
                  </a:cubicBezTo>
                  <a:cubicBezTo>
                    <a:pt x="1096" y="1072"/>
                    <a:pt x="1256" y="728"/>
                    <a:pt x="1392" y="520"/>
                  </a:cubicBezTo>
                  <a:cubicBezTo>
                    <a:pt x="1528" y="312"/>
                    <a:pt x="1656" y="80"/>
                    <a:pt x="1776" y="40"/>
                  </a:cubicBezTo>
                  <a:cubicBezTo>
                    <a:pt x="1896" y="0"/>
                    <a:pt x="2024" y="160"/>
                    <a:pt x="2112" y="280"/>
                  </a:cubicBezTo>
                  <a:cubicBezTo>
                    <a:pt x="2200" y="400"/>
                    <a:pt x="2232" y="576"/>
                    <a:pt x="2304" y="760"/>
                  </a:cubicBezTo>
                  <a:cubicBezTo>
                    <a:pt x="2376" y="944"/>
                    <a:pt x="2464" y="1224"/>
                    <a:pt x="2544" y="1384"/>
                  </a:cubicBezTo>
                  <a:cubicBezTo>
                    <a:pt x="2624" y="1544"/>
                    <a:pt x="2680" y="1616"/>
                    <a:pt x="2784" y="1720"/>
                  </a:cubicBezTo>
                  <a:cubicBezTo>
                    <a:pt x="2888" y="1824"/>
                    <a:pt x="3104" y="1960"/>
                    <a:pt x="3168" y="2008"/>
                  </a:cubicBezTo>
                </a:path>
              </a:pathLst>
            </a:custGeom>
            <a:noFill/>
            <a:ln w="38100" cap="flat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3374" name="Text Box 14"/>
            <p:cNvSpPr txBox="1">
              <a:spLocks noChangeArrowheads="1"/>
            </p:cNvSpPr>
            <p:nvPr/>
          </p:nvSpPr>
          <p:spPr bwMode="auto">
            <a:xfrm>
              <a:off x="4404" y="1483"/>
              <a:ext cx="413" cy="227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1984">
                  <a:solidFill>
                    <a:srgbClr val="1F497D"/>
                  </a:solidFill>
                  <a:latin typeface="Arial" charset="0"/>
                  <a:ea typeface="+mn-ea"/>
                </a:rPr>
                <a:t>EA 3</a:t>
              </a:r>
            </a:p>
          </p:txBody>
        </p:sp>
        <p:sp>
          <p:nvSpPr>
            <p:cNvPr id="143375" name="Line 15"/>
            <p:cNvSpPr>
              <a:spLocks noChangeShapeType="1"/>
            </p:cNvSpPr>
            <p:nvPr/>
          </p:nvSpPr>
          <p:spPr bwMode="auto">
            <a:xfrm rot="5102278">
              <a:off x="4064" y="1320"/>
              <a:ext cx="1" cy="67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43376" name="Group 16"/>
          <p:cNvGrpSpPr>
            <a:grpSpLocks/>
          </p:cNvGrpSpPr>
          <p:nvPr/>
        </p:nvGrpSpPr>
        <p:grpSpPr bwMode="auto">
          <a:xfrm>
            <a:off x="913662" y="2496553"/>
            <a:ext cx="8483635" cy="3317857"/>
            <a:chOff x="656" y="1376"/>
            <a:chExt cx="4848" cy="1896"/>
          </a:xfrm>
        </p:grpSpPr>
        <p:sp>
          <p:nvSpPr>
            <p:cNvPr id="143377" name="Freeform 17"/>
            <p:cNvSpPr>
              <a:spLocks/>
            </p:cNvSpPr>
            <p:nvPr/>
          </p:nvSpPr>
          <p:spPr bwMode="auto">
            <a:xfrm>
              <a:off x="656" y="1712"/>
              <a:ext cx="4848" cy="1560"/>
            </a:xfrm>
            <a:custGeom>
              <a:avLst/>
              <a:gdLst/>
              <a:ahLst/>
              <a:cxnLst>
                <a:cxn ang="0">
                  <a:pos x="0" y="1552"/>
                </a:cxn>
                <a:cxn ang="0">
                  <a:pos x="240" y="1456"/>
                </a:cxn>
                <a:cxn ang="0">
                  <a:pos x="432" y="1552"/>
                </a:cxn>
                <a:cxn ang="0">
                  <a:pos x="768" y="1408"/>
                </a:cxn>
                <a:cxn ang="0">
                  <a:pos x="1104" y="1072"/>
                </a:cxn>
                <a:cxn ang="0">
                  <a:pos x="1632" y="544"/>
                </a:cxn>
                <a:cxn ang="0">
                  <a:pos x="2112" y="256"/>
                </a:cxn>
                <a:cxn ang="0">
                  <a:pos x="2688" y="16"/>
                </a:cxn>
                <a:cxn ang="0">
                  <a:pos x="3120" y="160"/>
                </a:cxn>
                <a:cxn ang="0">
                  <a:pos x="3600" y="496"/>
                </a:cxn>
                <a:cxn ang="0">
                  <a:pos x="4128" y="928"/>
                </a:cxn>
                <a:cxn ang="0">
                  <a:pos x="4464" y="1072"/>
                </a:cxn>
                <a:cxn ang="0">
                  <a:pos x="4752" y="1216"/>
                </a:cxn>
                <a:cxn ang="0">
                  <a:pos x="4848" y="1264"/>
                </a:cxn>
              </a:cxnLst>
              <a:rect l="0" t="0" r="r" b="b"/>
              <a:pathLst>
                <a:path w="4848" h="1560">
                  <a:moveTo>
                    <a:pt x="0" y="1552"/>
                  </a:moveTo>
                  <a:cubicBezTo>
                    <a:pt x="84" y="1504"/>
                    <a:pt x="168" y="1456"/>
                    <a:pt x="240" y="1456"/>
                  </a:cubicBezTo>
                  <a:cubicBezTo>
                    <a:pt x="312" y="1456"/>
                    <a:pt x="344" y="1560"/>
                    <a:pt x="432" y="1552"/>
                  </a:cubicBezTo>
                  <a:cubicBezTo>
                    <a:pt x="520" y="1544"/>
                    <a:pt x="656" y="1488"/>
                    <a:pt x="768" y="1408"/>
                  </a:cubicBezTo>
                  <a:cubicBezTo>
                    <a:pt x="880" y="1328"/>
                    <a:pt x="960" y="1216"/>
                    <a:pt x="1104" y="1072"/>
                  </a:cubicBezTo>
                  <a:cubicBezTo>
                    <a:pt x="1248" y="928"/>
                    <a:pt x="1464" y="680"/>
                    <a:pt x="1632" y="544"/>
                  </a:cubicBezTo>
                  <a:cubicBezTo>
                    <a:pt x="1800" y="408"/>
                    <a:pt x="1936" y="344"/>
                    <a:pt x="2112" y="256"/>
                  </a:cubicBezTo>
                  <a:cubicBezTo>
                    <a:pt x="2288" y="168"/>
                    <a:pt x="2520" y="32"/>
                    <a:pt x="2688" y="16"/>
                  </a:cubicBezTo>
                  <a:cubicBezTo>
                    <a:pt x="2856" y="0"/>
                    <a:pt x="2968" y="80"/>
                    <a:pt x="3120" y="160"/>
                  </a:cubicBezTo>
                  <a:cubicBezTo>
                    <a:pt x="3272" y="240"/>
                    <a:pt x="3432" y="368"/>
                    <a:pt x="3600" y="496"/>
                  </a:cubicBezTo>
                  <a:cubicBezTo>
                    <a:pt x="3768" y="624"/>
                    <a:pt x="3984" y="832"/>
                    <a:pt x="4128" y="928"/>
                  </a:cubicBezTo>
                  <a:cubicBezTo>
                    <a:pt x="4272" y="1024"/>
                    <a:pt x="4360" y="1024"/>
                    <a:pt x="4464" y="1072"/>
                  </a:cubicBezTo>
                  <a:cubicBezTo>
                    <a:pt x="4568" y="1120"/>
                    <a:pt x="4688" y="1184"/>
                    <a:pt x="4752" y="1216"/>
                  </a:cubicBezTo>
                  <a:cubicBezTo>
                    <a:pt x="4816" y="1248"/>
                    <a:pt x="4832" y="1256"/>
                    <a:pt x="4848" y="1264"/>
                  </a:cubicBez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3378" name="Text Box 18"/>
            <p:cNvSpPr txBox="1">
              <a:spLocks noChangeArrowheads="1"/>
            </p:cNvSpPr>
            <p:nvPr/>
          </p:nvSpPr>
          <p:spPr bwMode="auto">
            <a:xfrm>
              <a:off x="1900" y="1376"/>
              <a:ext cx="413" cy="22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1984">
                  <a:solidFill>
                    <a:srgbClr val="C0504D"/>
                  </a:solidFill>
                  <a:latin typeface="Arial" charset="0"/>
                  <a:ea typeface="+mn-ea"/>
                </a:rPr>
                <a:t>EA 2</a:t>
              </a:r>
            </a:p>
          </p:txBody>
        </p:sp>
        <p:sp>
          <p:nvSpPr>
            <p:cNvPr id="143379" name="Line 19"/>
            <p:cNvSpPr>
              <a:spLocks noChangeShapeType="1"/>
            </p:cNvSpPr>
            <p:nvPr/>
          </p:nvSpPr>
          <p:spPr bwMode="auto">
            <a:xfrm>
              <a:off x="2174" y="1680"/>
              <a:ext cx="0" cy="67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984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27" name="Titel 26"/>
          <p:cNvSpPr>
            <a:spLocks noGrp="1"/>
          </p:cNvSpPr>
          <p:nvPr>
            <p:ph type="title"/>
          </p:nvPr>
        </p:nvSpPr>
        <p:spPr>
          <a:xfrm>
            <a:off x="504507" y="87389"/>
            <a:ext cx="9435594" cy="1259946"/>
          </a:xfrm>
        </p:spPr>
        <p:txBody>
          <a:bodyPr>
            <a:normAutofit fontScale="90000"/>
          </a:bodyPr>
          <a:lstStyle/>
          <a:p>
            <a:r>
              <a:rPr lang="en-US" dirty="0"/>
              <a:t>Typical EA </a:t>
            </a:r>
            <a:r>
              <a:rPr lang="en-US" dirty="0" err="1"/>
              <a:t>behaviour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EAs as problem solvers: </a:t>
            </a:r>
            <a:r>
              <a:rPr lang="en-US" dirty="0" err="1"/>
              <a:t>Michalewicz</a:t>
            </a:r>
            <a:r>
              <a:rPr lang="en-US" dirty="0"/>
              <a:t> view (1996)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65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0346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 and global optimisation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205" dirty="0"/>
              <a:t>Global Optimisation: search for finding best solution </a:t>
            </a:r>
            <a:r>
              <a:rPr lang="en-GB" sz="2205" i="1" dirty="0"/>
              <a:t>x</a:t>
            </a:r>
            <a:r>
              <a:rPr lang="en-GB" sz="2205" i="1" baseline="30000" dirty="0"/>
              <a:t>* </a:t>
            </a:r>
            <a:r>
              <a:rPr lang="en-GB" sz="2205" dirty="0"/>
              <a:t>out of some fixed set </a:t>
            </a:r>
            <a:r>
              <a:rPr lang="en-GB" sz="2205" i="1" dirty="0"/>
              <a:t>S</a:t>
            </a:r>
            <a:endParaRPr lang="en-GB" sz="2205" dirty="0"/>
          </a:p>
          <a:p>
            <a:r>
              <a:rPr lang="en-GB" sz="2205" dirty="0"/>
              <a:t>Deterministic approaches</a:t>
            </a:r>
          </a:p>
          <a:p>
            <a:pPr lvl="1"/>
            <a:r>
              <a:rPr lang="en-GB" sz="1984" dirty="0"/>
              <a:t>e.g., box decomposition (branch and bound etc)</a:t>
            </a:r>
          </a:p>
          <a:p>
            <a:pPr lvl="1"/>
            <a:r>
              <a:rPr lang="en-GB" sz="1984" dirty="0"/>
              <a:t>Guarantee to find </a:t>
            </a:r>
            <a:r>
              <a:rPr lang="en-GB" sz="1984" i="1" dirty="0"/>
              <a:t>x</a:t>
            </a:r>
            <a:r>
              <a:rPr lang="en-GB" sz="1984" i="1" baseline="30000" dirty="0"/>
              <a:t>* </a:t>
            </a:r>
            <a:r>
              <a:rPr lang="en-GB" sz="1984" dirty="0"/>
              <a:t>, </a:t>
            </a:r>
          </a:p>
          <a:p>
            <a:pPr lvl="1"/>
            <a:r>
              <a:rPr lang="en-GB" sz="1984" dirty="0"/>
              <a:t>May have bounds on runtime, usually super-polynomial </a:t>
            </a:r>
          </a:p>
          <a:p>
            <a:r>
              <a:rPr lang="en-GB" sz="2205" dirty="0"/>
              <a:t>Heuristic Approaches (generate and test)</a:t>
            </a:r>
          </a:p>
          <a:p>
            <a:pPr lvl="1"/>
            <a:r>
              <a:rPr lang="en-GB" sz="1984" dirty="0"/>
              <a:t>rules for deciding which </a:t>
            </a:r>
            <a:r>
              <a:rPr lang="en-GB" sz="1984" i="1" dirty="0"/>
              <a:t>x </a:t>
            </a:r>
            <a:r>
              <a:rPr lang="en-GB" sz="1984" i="1" dirty="0">
                <a:sym typeface="Symbol" pitchFamily="18" charset="2"/>
              </a:rPr>
              <a:t> S </a:t>
            </a:r>
            <a:r>
              <a:rPr lang="en-GB" sz="1984" dirty="0">
                <a:sym typeface="Symbol" pitchFamily="18" charset="2"/>
              </a:rPr>
              <a:t> to generate next</a:t>
            </a:r>
          </a:p>
          <a:p>
            <a:pPr lvl="1"/>
            <a:r>
              <a:rPr lang="en-GB" sz="1984" dirty="0">
                <a:sym typeface="Symbol" pitchFamily="18" charset="2"/>
              </a:rPr>
              <a:t>no guarantees that best solutions found are globally optimal</a:t>
            </a:r>
          </a:p>
          <a:p>
            <a:pPr lvl="1"/>
            <a:r>
              <a:rPr lang="en-GB" sz="1984" dirty="0">
                <a:sym typeface="Symbol" pitchFamily="18" charset="2"/>
              </a:rPr>
              <a:t>no bounds on runtime</a:t>
            </a:r>
          </a:p>
          <a:p>
            <a:endParaRPr lang="en-GB" sz="2205" dirty="0">
              <a:sym typeface="Symbol" pitchFamily="18" charset="2"/>
            </a:endParaRPr>
          </a:p>
          <a:p>
            <a:r>
              <a:rPr lang="en-GB" sz="2205" dirty="0">
                <a:sym typeface="Symbol" pitchFamily="18" charset="2"/>
              </a:rPr>
              <a:t>“I don’t care if it works as long as it converges”</a:t>
            </a:r>
          </a:p>
          <a:p>
            <a:pPr>
              <a:buNone/>
            </a:pPr>
            <a:r>
              <a:rPr lang="en-GB" sz="2205" dirty="0">
                <a:sym typeface="Symbol" pitchFamily="18" charset="2"/>
              </a:rPr>
              <a:t>				vs.</a:t>
            </a:r>
          </a:p>
          <a:p>
            <a:r>
              <a:rPr lang="en-GB" sz="2205" dirty="0">
                <a:sym typeface="Symbol" pitchFamily="18" charset="2"/>
              </a:rPr>
              <a:t>“I don’t care if it converges as long as it works”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66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67179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 and neighbourhood search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Many heuristics impose a neighbourhood structure on </a:t>
            </a:r>
            <a:r>
              <a:rPr lang="en-GB" i="1" dirty="0"/>
              <a:t>S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Such heuristics may guarantee that best point found is </a:t>
            </a:r>
            <a:r>
              <a:rPr lang="en-GB" i="1" dirty="0"/>
              <a:t>locally optimal</a:t>
            </a:r>
            <a:r>
              <a:rPr lang="en-GB" dirty="0"/>
              <a:t>, e.g., hillclimbers: </a:t>
            </a:r>
          </a:p>
          <a:p>
            <a:pPr lvl="1">
              <a:lnSpc>
                <a:spcPct val="90000"/>
              </a:lnSpc>
            </a:pPr>
            <a:r>
              <a:rPr lang="en-GB" b="1" dirty="0"/>
              <a:t>But</a:t>
            </a:r>
            <a:r>
              <a:rPr lang="en-GB" dirty="0"/>
              <a:t> problems often exhibit many local optima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GB" dirty="0" err="1"/>
              <a:t>ften</a:t>
            </a:r>
            <a:r>
              <a:rPr lang="en-GB" dirty="0"/>
              <a:t> very quick to identify good solutions</a:t>
            </a:r>
          </a:p>
          <a:p>
            <a:pPr>
              <a:lnSpc>
                <a:spcPct val="90000"/>
              </a:lnSpc>
            </a:pPr>
            <a:r>
              <a:rPr lang="en-GB" dirty="0"/>
              <a:t>EAs are distinguished by:	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 of population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 of multiple, stochastic search operators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</a:t>
            </a:r>
            <a:r>
              <a:rPr lang="en-GB" dirty="0"/>
              <a:t>specially variation operators with arity &gt; 1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Stochastic selection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67</a:t>
            </a:fld>
            <a:endParaRPr lang="nl-NL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97516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EC metaphor (1/2)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population of individuals exists in an  environment with limited resources</a:t>
            </a:r>
          </a:p>
          <a:p>
            <a:r>
              <a:rPr lang="en-GB" b="1" i="1" dirty="0"/>
              <a:t>Competition</a:t>
            </a:r>
            <a:r>
              <a:rPr lang="en-GB" dirty="0"/>
              <a:t> for those resources causes selection of those </a:t>
            </a:r>
            <a:r>
              <a:rPr lang="en-GB" b="1" i="1" dirty="0"/>
              <a:t>fitter</a:t>
            </a:r>
            <a:r>
              <a:rPr lang="en-GB" dirty="0"/>
              <a:t> individuals that are better adapted to the environment</a:t>
            </a:r>
          </a:p>
          <a:p>
            <a:r>
              <a:rPr lang="en-GB" dirty="0"/>
              <a:t>These individuals act as seeds for the generation of new individuals through recombination and mutation</a:t>
            </a:r>
          </a:p>
          <a:p>
            <a:r>
              <a:rPr lang="en-GB" dirty="0"/>
              <a:t>The new individuals have their fitness evaluated and compete (possibly also with parents) for survival.</a:t>
            </a:r>
          </a:p>
          <a:p>
            <a:r>
              <a:rPr lang="en-GB" dirty="0"/>
              <a:t>Over time, </a:t>
            </a:r>
            <a:r>
              <a:rPr lang="en-GB" b="1" i="1" dirty="0"/>
              <a:t>natural selection</a:t>
            </a:r>
            <a:r>
              <a:rPr lang="en-GB" dirty="0"/>
              <a:t> causes a rise in the fitness of the population</a:t>
            </a:r>
            <a:endParaRPr lang="en-GB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74394" y="6899025"/>
            <a:ext cx="592486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68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944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EC metaphor (2/2)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EAs fall into the category of “generate and test” algorithms</a:t>
            </a:r>
          </a:p>
          <a:p>
            <a:r>
              <a:rPr lang="en-GB"/>
              <a:t>They are stochastic,</a:t>
            </a:r>
            <a:r>
              <a:rPr lang="en-US"/>
              <a:t> </a:t>
            </a:r>
            <a:r>
              <a:rPr lang="en-GB"/>
              <a:t>population-based algorithms</a:t>
            </a:r>
          </a:p>
          <a:p>
            <a:r>
              <a:rPr lang="en-GB"/>
              <a:t>Variation operators (recombination and mutation) create the necessary diversity and thereby facilitate novelty</a:t>
            </a:r>
          </a:p>
          <a:p>
            <a:r>
              <a:rPr lang="en-GB"/>
              <a:t>Selection </a:t>
            </a:r>
            <a:r>
              <a:rPr lang="en-US"/>
              <a:t>reduces diversity and </a:t>
            </a:r>
            <a:r>
              <a:rPr lang="en-GB"/>
              <a:t>acts as a force pushing quality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69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5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BC7E4FB-88CC-4818-B4AE-9AB8D959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7" y="1595462"/>
            <a:ext cx="9505627" cy="4992687"/>
          </a:xfrm>
        </p:spPr>
        <p:txBody>
          <a:bodyPr>
            <a:noAutofit/>
          </a:bodyPr>
          <a:lstStyle/>
          <a:p>
            <a:r>
              <a:rPr lang="nb-NO" sz="2400" dirty="0" err="1"/>
              <a:t>Need</a:t>
            </a:r>
            <a:r>
              <a:rPr lang="nb-NO" sz="2400" dirty="0"/>
              <a:t> ~3 students to </a:t>
            </a:r>
            <a:r>
              <a:rPr lang="nb-NO" sz="2400" dirty="0" err="1"/>
              <a:t>take</a:t>
            </a:r>
            <a:r>
              <a:rPr lang="nb-NO" sz="2400" dirty="0"/>
              <a:t> part in 2 </a:t>
            </a:r>
            <a:r>
              <a:rPr lang="nb-NO" sz="2400" dirty="0" err="1"/>
              <a:t>short</a:t>
            </a:r>
            <a:r>
              <a:rPr lang="nb-NO" sz="2400" dirty="0"/>
              <a:t> </a:t>
            </a:r>
            <a:r>
              <a:rPr lang="nb-NO" sz="2400" dirty="0" err="1"/>
              <a:t>meetings</a:t>
            </a:r>
            <a:r>
              <a:rPr lang="nb-NO" sz="2400" dirty="0"/>
              <a:t> </a:t>
            </a:r>
            <a:r>
              <a:rPr lang="nb-NO" sz="2400" dirty="0" err="1"/>
              <a:t>this</a:t>
            </a:r>
            <a:r>
              <a:rPr lang="nb-NO" sz="2400" dirty="0"/>
              <a:t> semester</a:t>
            </a:r>
          </a:p>
          <a:p>
            <a:pPr lvl="1"/>
            <a:r>
              <a:rPr lang="nb-NO" sz="2000" dirty="0"/>
              <a:t>Minimal time </a:t>
            </a:r>
            <a:r>
              <a:rPr lang="nb-NO" sz="2000" dirty="0" err="1"/>
              <a:t>commitment</a:t>
            </a:r>
            <a:endParaRPr lang="nb-NO" sz="2000" dirty="0"/>
          </a:p>
          <a:p>
            <a:endParaRPr lang="nb-NO" sz="2400" dirty="0"/>
          </a:p>
          <a:p>
            <a:r>
              <a:rPr lang="nb-NO" sz="2400" dirty="0" err="1"/>
              <a:t>Need</a:t>
            </a:r>
            <a:r>
              <a:rPr lang="nb-NO" sz="2400" dirty="0"/>
              <a:t> to make </a:t>
            </a:r>
            <a:r>
              <a:rPr lang="nb-NO" sz="2400" dirty="0" err="1"/>
              <a:t>yourself</a:t>
            </a:r>
            <a:r>
              <a:rPr lang="nb-NO" sz="2400" dirty="0"/>
              <a:t> </a:t>
            </a:r>
            <a:r>
              <a:rPr lang="nb-NO" sz="2400" dirty="0" err="1"/>
              <a:t>available</a:t>
            </a:r>
            <a:r>
              <a:rPr lang="nb-NO" sz="2400" dirty="0"/>
              <a:t> to </a:t>
            </a:r>
            <a:r>
              <a:rPr lang="nb-NO" sz="2400" dirty="0" err="1"/>
              <a:t>other</a:t>
            </a:r>
            <a:r>
              <a:rPr lang="nb-NO" sz="2400" dirty="0"/>
              <a:t> students</a:t>
            </a:r>
          </a:p>
          <a:p>
            <a:pPr lvl="1"/>
            <a:r>
              <a:rPr lang="nb-NO" sz="2000" dirty="0"/>
              <a:t>So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you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</a:t>
            </a:r>
            <a:r>
              <a:rPr lang="nb-NO" sz="2000" dirty="0" err="1"/>
              <a:t>represent</a:t>
            </a:r>
            <a:r>
              <a:rPr lang="nb-NO" sz="2000" dirty="0"/>
              <a:t> </a:t>
            </a:r>
            <a:r>
              <a:rPr lang="nb-NO" sz="2000" dirty="0" err="1"/>
              <a:t>your</a:t>
            </a:r>
            <a:r>
              <a:rPr lang="nb-NO" sz="2000" dirty="0"/>
              <a:t> </a:t>
            </a:r>
            <a:r>
              <a:rPr lang="nb-NO" sz="2000" dirty="0" err="1"/>
              <a:t>own</a:t>
            </a:r>
            <a:r>
              <a:rPr lang="nb-NO" sz="2000" dirty="0"/>
              <a:t> and </a:t>
            </a:r>
            <a:r>
              <a:rPr lang="nb-NO" sz="2000" dirty="0" err="1"/>
              <a:t>their</a:t>
            </a:r>
            <a:r>
              <a:rPr lang="nb-NO" sz="2000" dirty="0"/>
              <a:t> inputs to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course</a:t>
            </a:r>
            <a:endParaRPr lang="nb-NO" sz="2000" dirty="0"/>
          </a:p>
          <a:p>
            <a:endParaRPr lang="nb-NO" sz="2400" dirty="0"/>
          </a:p>
          <a:p>
            <a:r>
              <a:rPr lang="nb-NO" sz="2400" dirty="0"/>
              <a:t>Benefits: </a:t>
            </a:r>
          </a:p>
          <a:p>
            <a:pPr lvl="1"/>
            <a:r>
              <a:rPr lang="nb-NO" sz="2000" dirty="0" err="1"/>
              <a:t>Impact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course</a:t>
            </a:r>
            <a:r>
              <a:rPr lang="nb-NO" sz="2000" dirty="0"/>
              <a:t> </a:t>
            </a:r>
            <a:r>
              <a:rPr lang="nb-NO" sz="2000" dirty="0" err="1"/>
              <a:t>this</a:t>
            </a:r>
            <a:r>
              <a:rPr lang="nb-NO" sz="2000" dirty="0"/>
              <a:t> and later semesters</a:t>
            </a:r>
          </a:p>
          <a:p>
            <a:pPr lvl="1"/>
            <a:r>
              <a:rPr lang="nb-NO" sz="2000" dirty="0" err="1"/>
              <a:t>Valuable</a:t>
            </a:r>
            <a:r>
              <a:rPr lang="nb-NO" sz="2000" dirty="0"/>
              <a:t> </a:t>
            </a:r>
            <a:r>
              <a:rPr lang="nb-NO" sz="2000" dirty="0" err="1"/>
              <a:t>collaboration</a:t>
            </a:r>
            <a:r>
              <a:rPr lang="nb-NO" sz="2000" dirty="0"/>
              <a:t> and </a:t>
            </a:r>
            <a:r>
              <a:rPr lang="nb-NO" sz="2000" dirty="0" err="1"/>
              <a:t>connections</a:t>
            </a:r>
            <a:endParaRPr lang="nb-NO" sz="2000" dirty="0"/>
          </a:p>
          <a:p>
            <a:endParaRPr lang="nb-NO" sz="2400" dirty="0"/>
          </a:p>
          <a:p>
            <a:r>
              <a:rPr lang="nb-NO" sz="2400" dirty="0" err="1"/>
              <a:t>Sign</a:t>
            </a:r>
            <a:r>
              <a:rPr lang="nb-NO" sz="2400" dirty="0"/>
              <a:t> up at break, </a:t>
            </a:r>
            <a:r>
              <a:rPr lang="nb-NO" sz="2400" dirty="0" err="1"/>
              <a:t>after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lecture</a:t>
            </a:r>
            <a:r>
              <a:rPr lang="nb-NO" sz="2400" dirty="0"/>
              <a:t>, or by email: </a:t>
            </a:r>
          </a:p>
          <a:p>
            <a:pPr lvl="1"/>
            <a:r>
              <a:rPr lang="en-001" sz="2000" dirty="0"/>
              <a:t>ole.j.mengshoel</a:t>
            </a:r>
            <a:r>
              <a:rPr lang="nb-NO" sz="2000" dirty="0"/>
              <a:t>@ntnu.no</a:t>
            </a:r>
          </a:p>
          <a:p>
            <a:pPr lvl="1"/>
            <a:r>
              <a:rPr lang="en-001" sz="2000" dirty="0"/>
              <a:t>xavier.sanchezdz@ntnu.no</a:t>
            </a:r>
            <a:endParaRPr lang="nb-NO" sz="2000" dirty="0"/>
          </a:p>
          <a:p>
            <a:pPr lvl="1"/>
            <a:endParaRPr lang="nb-NO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63DD9E-C092-4A46-B9B5-BB9491E3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40" y="107429"/>
            <a:ext cx="905986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800">
                <a:solidFill>
                  <a:srgbClr val="000000"/>
                </a:solidFill>
                <a:latin typeface="+mj-lt"/>
                <a:ea typeface="SimSun" pitchFamily="2" charset="-122"/>
                <a:cs typeface="宋体" charset="-122"/>
              </a:defRPr>
            </a:lvl1pPr>
            <a:lvl2pPr algn="ctr" defTabSz="457200" rtl="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800">
                <a:solidFill>
                  <a:srgbClr val="000000"/>
                </a:solidFill>
                <a:latin typeface="Arial" charset="0"/>
                <a:ea typeface="SimSun" pitchFamily="2" charset="-122"/>
                <a:cs typeface="宋体" charset="-122"/>
              </a:defRPr>
            </a:lvl2pPr>
            <a:lvl3pPr algn="ctr" defTabSz="457200" rtl="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800">
                <a:solidFill>
                  <a:srgbClr val="000000"/>
                </a:solidFill>
                <a:latin typeface="Arial" charset="0"/>
                <a:ea typeface="SimSun" pitchFamily="2" charset="-122"/>
                <a:cs typeface="宋体" charset="-122"/>
              </a:defRPr>
            </a:lvl3pPr>
            <a:lvl4pPr algn="ctr" defTabSz="457200" rtl="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800">
                <a:solidFill>
                  <a:srgbClr val="000000"/>
                </a:solidFill>
                <a:latin typeface="Arial" charset="0"/>
                <a:ea typeface="SimSun" pitchFamily="2" charset="-122"/>
                <a:cs typeface="宋体" charset="-122"/>
              </a:defRPr>
            </a:lvl4pPr>
            <a:lvl5pPr algn="ctr" defTabSz="457200" rtl="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800">
                <a:solidFill>
                  <a:srgbClr val="000000"/>
                </a:solidFill>
                <a:latin typeface="Arial" charset="0"/>
                <a:ea typeface="SimSun" pitchFamily="2" charset="-122"/>
                <a:cs typeface="宋体" charset="-122"/>
              </a:defRPr>
            </a:lvl5pPr>
            <a:lvl6pPr marL="457200" algn="ctr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914400" algn="ctr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1371600" algn="ctr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1828800" algn="ctr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Sun" pitchFamily="2" charset="-122"/>
              </a:rPr>
              <a:t>Reference Group for Course</a:t>
            </a:r>
          </a:p>
        </p:txBody>
      </p:sp>
    </p:spTree>
    <p:extLst>
      <p:ext uri="{BB962C8B-B14F-4D97-AF65-F5344CB8AC3E}">
        <p14:creationId xmlns:p14="http://schemas.microsoft.com/office/powerpoint/2010/main" val="23426758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465638" y="608013"/>
            <a:ext cx="117633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34819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481013"/>
            <a:ext cx="4041775" cy="728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 descr="White marble"/>
          <p:cNvSpPr>
            <a:spLocks noChangeArrowheads="1"/>
          </p:cNvSpPr>
          <p:nvPr/>
        </p:nvSpPr>
        <p:spPr bwMode="auto">
          <a:xfrm>
            <a:off x="4894263" y="5029200"/>
            <a:ext cx="944562" cy="13176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rgbClr val="EEEEEE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562600" y="1033463"/>
            <a:ext cx="4232275" cy="1527175"/>
            <a:chOff x="2867" y="966"/>
            <a:chExt cx="2419" cy="872"/>
          </a:xfrm>
        </p:grpSpPr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2867" y="966"/>
              <a:ext cx="2419" cy="727"/>
            </a:xfrm>
            <a:prstGeom prst="wedgeRoundRectCallout">
              <a:avLst>
                <a:gd name="adj1" fmla="val -41681"/>
                <a:gd name="adj2" fmla="val 66667"/>
                <a:gd name="adj3" fmla="val 16667"/>
              </a:avLst>
            </a:prstGeom>
            <a:gradFill rotWithShape="0">
              <a:gsLst>
                <a:gs pos="0">
                  <a:srgbClr val="FEEBB4"/>
                </a:gs>
                <a:gs pos="100000">
                  <a:srgbClr val="FEF5D9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l" defTabSz="457200" rtl="0" eaLnBrk="1" fontAlgn="base" latinLnBrk="0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2885" y="1084"/>
              <a:ext cx="2342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algn="ctr" defTabSz="100619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  <a:defRPr/>
              </a:pPr>
              <a:r>
                <a:rPr kumimoji="0" lang="en-US" sz="4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Baskerville" charset="0"/>
                  <a:ea typeface="宋体" charset="-122"/>
                  <a:cs typeface="+mn-cs"/>
                </a:rPr>
                <a:t>Questions?</a:t>
              </a:r>
            </a:p>
          </p:txBody>
        </p:sp>
      </p:grp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4583113" y="4648200"/>
            <a:ext cx="1279525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45" tIns="48997" rIns="99745" bIns="48997">
            <a:spAutoFit/>
          </a:bodyPr>
          <a:lstStyle>
            <a:lvl1pPr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10048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/>
              <a:defRPr/>
            </a:pP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宋体" pitchFamily="2" charset="-122"/>
                <a:cs typeface="+mn-cs"/>
              </a:rPr>
              <a:t>Faculty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C862280-E9B0-4734-ACBD-16D640A2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174" y="6899025"/>
            <a:ext cx="1039278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8B37D5FE-740C-46F5-801A-FA5477D9711F}" type="slidenum"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70</a:t>
            </a:fld>
            <a:endParaRPr kumimoji="0" lang="en-US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30675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143DEAB-431D-418F-920C-CA28305A1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608013"/>
            <a:ext cx="117633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>
            <a:lvl1pPr>
              <a:lnSpc>
                <a:spcPct val="80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16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2ED90DDE-0776-41EC-BDB6-6E9624D803C8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481013"/>
            <a:ext cx="4041775" cy="728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 descr="White marble">
            <a:extLst>
              <a:ext uri="{FF2B5EF4-FFF2-40B4-BE49-F238E27FC236}">
                <a16:creationId xmlns:a16="http://schemas.microsoft.com/office/drawing/2014/main" id="{847A92CC-BA0F-42CB-95A3-3774DCA18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5029200"/>
            <a:ext cx="944562" cy="13176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rgbClr val="EEEEEE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lnSpc>
                <a:spcPct val="80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16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grpSp>
        <p:nvGrpSpPr>
          <p:cNvPr id="39941" name="Group 10">
            <a:extLst>
              <a:ext uri="{FF2B5EF4-FFF2-40B4-BE49-F238E27FC236}">
                <a16:creationId xmlns:a16="http://schemas.microsoft.com/office/drawing/2014/main" id="{352DA6B8-DA6A-4AC2-9CFA-DE805F1D6904}"/>
              </a:ext>
            </a:extLst>
          </p:cNvPr>
          <p:cNvGrpSpPr>
            <a:grpSpLocks/>
          </p:cNvGrpSpPr>
          <p:nvPr/>
        </p:nvGrpSpPr>
        <p:grpSpPr bwMode="auto">
          <a:xfrm>
            <a:off x="5548313" y="827088"/>
            <a:ext cx="4233862" cy="1103312"/>
            <a:chOff x="2867" y="966"/>
            <a:chExt cx="2419" cy="727"/>
          </a:xfrm>
        </p:grpSpPr>
        <p:sp>
          <p:nvSpPr>
            <p:cNvPr id="39943" name="AutoShape 5">
              <a:extLst>
                <a:ext uri="{FF2B5EF4-FFF2-40B4-BE49-F238E27FC236}">
                  <a16:creationId xmlns:a16="http://schemas.microsoft.com/office/drawing/2014/main" id="{4A6C723C-2042-4245-BCC6-40E7626C4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966"/>
              <a:ext cx="2419" cy="727"/>
            </a:xfrm>
            <a:prstGeom prst="wedgeRoundRectCallout">
              <a:avLst>
                <a:gd name="adj1" fmla="val -41681"/>
                <a:gd name="adj2" fmla="val 66667"/>
                <a:gd name="adj3" fmla="val 16667"/>
              </a:avLst>
            </a:prstGeom>
            <a:gradFill rotWithShape="0">
              <a:gsLst>
                <a:gs pos="0">
                  <a:srgbClr val="FEEBB4"/>
                </a:gs>
                <a:gs pos="100000">
                  <a:srgbClr val="FEF5D9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lnSpc>
                  <a:spcPct val="80000"/>
                </a:lnSpc>
                <a:spcAft>
                  <a:spcPts val="1425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Aft>
                  <a:spcPts val="1138"/>
                </a:spcAft>
                <a:buClr>
                  <a:srgbClr val="000000"/>
                </a:buClr>
                <a:buSzPct val="75000"/>
                <a:buFont typeface="Symbol" panose="05050102010706020507" pitchFamily="18" charset="2"/>
                <a:buChar char="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Aft>
                  <a:spcPts val="85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Aft>
                  <a:spcPts val="575"/>
                </a:spcAft>
                <a:buClr>
                  <a:srgbClr val="000000"/>
                </a:buClr>
                <a:buSzPct val="75000"/>
                <a:buFont typeface="Symbol" panose="05050102010706020507" pitchFamily="18" charset="2"/>
                <a:buChar char="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Aft>
                  <a:spcPts val="288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Char char="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457200" rtl="0" eaLnBrk="1" fontAlgn="base" latinLnBrk="0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87398" name="Rectangle 6">
              <a:extLst>
                <a:ext uri="{FF2B5EF4-FFF2-40B4-BE49-F238E27FC236}">
                  <a16:creationId xmlns:a16="http://schemas.microsoft.com/office/drawing/2014/main" id="{141D6895-3EE8-49D8-9D47-D00A8615D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1042"/>
              <a:ext cx="234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algn="ctr" defTabSz="100619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  <a:defRPr/>
              </a:pPr>
              <a:r>
                <a:rPr kumimoji="0" lang="en-US" sz="3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Baskerville" charset="0"/>
                  <a:ea typeface="宋体" charset="-122"/>
                  <a:cs typeface="+mn-cs"/>
                </a:rPr>
                <a:t>Questions or </a:t>
              </a:r>
            </a:p>
            <a:p>
              <a:pPr marL="0" marR="0" lvl="0" indent="0" algn="ctr" defTabSz="100619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  <a:defRPr/>
              </a:pPr>
              <a:r>
                <a:rPr kumimoji="0" lang="en-US" sz="3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Baskerville" charset="0"/>
                  <a:ea typeface="宋体" charset="-122"/>
                  <a:cs typeface="+mn-cs"/>
                </a:rPr>
                <a:t>comments so far? </a:t>
              </a:r>
            </a:p>
          </p:txBody>
        </p:sp>
      </p:grpSp>
      <p:sp>
        <p:nvSpPr>
          <p:cNvPr id="39942" name="Rectangle 7">
            <a:extLst>
              <a:ext uri="{FF2B5EF4-FFF2-40B4-BE49-F238E27FC236}">
                <a16:creationId xmlns:a16="http://schemas.microsoft.com/office/drawing/2014/main" id="{35EAC816-BCFE-4FF0-BF80-CF93F398E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4648200"/>
            <a:ext cx="1279525" cy="4000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45" tIns="48997" rIns="99745" bIns="48997">
            <a:spAutoFit/>
          </a:bodyPr>
          <a:lstStyle>
            <a:lvl1pPr defTabSz="1004888">
              <a:lnSpc>
                <a:spcPct val="80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1004888">
              <a:lnSpc>
                <a:spcPct val="80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1004888">
              <a:lnSpc>
                <a:spcPct val="8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16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1004888"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1004888"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1004888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1004888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1004888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1004888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0048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SimSun" panose="02010600030101010101" pitchFamily="2" charset="-122"/>
                <a:cs typeface="+mn-cs"/>
              </a:rPr>
              <a:t>Faculty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1A85EB8-223C-4E38-86EE-53ED139A9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44463"/>
            <a:ext cx="9074150" cy="125888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Optimization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7673A7-7E03-48D8-A623-A584C241A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187549"/>
            <a:ext cx="9288585" cy="4889500"/>
          </a:xfrm>
        </p:spPr>
        <p:txBody>
          <a:bodyPr/>
          <a:lstStyle/>
          <a:p>
            <a:pPr marL="0" lvl="1" indent="0" eaLnBrk="1" hangingPunct="1">
              <a:buFont typeface="Symbol" panose="05050102010706020507" pitchFamily="18" charset="2"/>
              <a:buNone/>
              <a:defRPr/>
            </a:pPr>
            <a:r>
              <a:rPr lang="en-US" sz="1400" b="1" dirty="0">
                <a:ea typeface="+mn-ea"/>
              </a:rPr>
              <a:t> </a:t>
            </a:r>
          </a:p>
          <a:p>
            <a:pPr eaLnBrk="1" hangingPunct="1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Combinatorial (discrete-valued) optimization</a:t>
            </a:r>
            <a:endParaRPr lang="en-US" dirty="0"/>
          </a:p>
          <a:p>
            <a:pPr lvl="1" eaLnBrk="1" hangingPunct="1">
              <a:buFont typeface="Courier New" pitchFamily="49" charset="0"/>
              <a:buChar char="o"/>
              <a:defRPr/>
            </a:pPr>
            <a:r>
              <a:rPr lang="en-US" sz="2000" dirty="0"/>
              <a:t>Optimization of a (fitness) function </a:t>
            </a:r>
            <a:r>
              <a:rPr lang="en-US" sz="2000" i="1" dirty="0"/>
              <a:t>f</a:t>
            </a:r>
            <a:r>
              <a:rPr lang="en-US" sz="2000" dirty="0"/>
              <a:t> of the form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b="1" i="1" dirty="0"/>
              <a:t>x</a:t>
            </a:r>
            <a:r>
              <a:rPr lang="en-US" sz="2000" dirty="0"/>
              <a:t>) where </a:t>
            </a:r>
            <a:r>
              <a:rPr lang="en-US" sz="2000" b="1" i="1" dirty="0"/>
              <a:t>x</a:t>
            </a:r>
            <a:r>
              <a:rPr lang="en-US" sz="2000" dirty="0"/>
              <a:t> is a vector of discrete-valued (for example, </a:t>
            </a:r>
            <a:r>
              <a:rPr lang="en-US" sz="2000" dirty="0" err="1"/>
              <a:t>bitstrings</a:t>
            </a:r>
            <a:r>
              <a:rPr lang="en-US" sz="2000" dirty="0"/>
              <a:t>, sequences, …) variables</a:t>
            </a:r>
            <a:endParaRPr lang="en-US" sz="2400" dirty="0">
              <a:ea typeface="+mn-ea"/>
            </a:endParaRPr>
          </a:p>
          <a:p>
            <a:pPr marL="377979" lvl="1" indent="-377979" eaLnBrk="1" hangingPunct="1">
              <a:buSzPct val="100000"/>
              <a:buFontTx/>
              <a:buChar char="•"/>
              <a:defRPr/>
            </a:pPr>
            <a:r>
              <a:rPr lang="en-US" sz="2400" dirty="0">
                <a:ea typeface="+mn-ea"/>
              </a:rPr>
              <a:t>Continuous (real-valued) optimization</a:t>
            </a:r>
            <a:endParaRPr lang="en-US" sz="2000" dirty="0">
              <a:ea typeface="+mn-ea"/>
            </a:endParaRPr>
          </a:p>
          <a:p>
            <a:pPr lvl="1" eaLnBrk="1" hangingPunct="1">
              <a:buFont typeface="Courier New" pitchFamily="49" charset="0"/>
              <a:buChar char="o"/>
              <a:defRPr/>
            </a:pPr>
            <a:r>
              <a:rPr lang="en-US" sz="2000" dirty="0">
                <a:ea typeface="+mn-ea"/>
              </a:rPr>
              <a:t>Optimization of </a:t>
            </a:r>
            <a:r>
              <a:rPr lang="en-US" sz="2000" dirty="0"/>
              <a:t>a (fitness) </a:t>
            </a:r>
            <a:r>
              <a:rPr lang="en-US" sz="2000" dirty="0">
                <a:ea typeface="+mn-ea"/>
              </a:rPr>
              <a:t>function </a:t>
            </a:r>
            <a:r>
              <a:rPr lang="en-US" sz="2000" i="1" dirty="0">
                <a:ea typeface="+mn-ea"/>
              </a:rPr>
              <a:t>f</a:t>
            </a:r>
            <a:r>
              <a:rPr lang="en-US" sz="2000" dirty="0">
                <a:ea typeface="+mn-ea"/>
              </a:rPr>
              <a:t> of the form </a:t>
            </a:r>
            <a:r>
              <a:rPr lang="en-US" sz="2000" i="1" dirty="0">
                <a:ea typeface="+mn-ea"/>
              </a:rPr>
              <a:t>f</a:t>
            </a:r>
            <a:r>
              <a:rPr lang="en-US" sz="2000" dirty="0">
                <a:ea typeface="+mn-ea"/>
              </a:rPr>
              <a:t>(</a:t>
            </a:r>
            <a:r>
              <a:rPr lang="en-US" sz="2000" b="1" i="1" dirty="0">
                <a:ea typeface="+mn-ea"/>
              </a:rPr>
              <a:t>x</a:t>
            </a:r>
            <a:r>
              <a:rPr lang="en-US" sz="2000" dirty="0">
                <a:ea typeface="+mn-ea"/>
              </a:rPr>
              <a:t>) where </a:t>
            </a:r>
            <a:r>
              <a:rPr lang="en-US" sz="2000" b="1" i="1" dirty="0">
                <a:ea typeface="+mn-ea"/>
              </a:rPr>
              <a:t>x</a:t>
            </a:r>
            <a:r>
              <a:rPr lang="en-US" sz="2000" dirty="0">
                <a:ea typeface="+mn-ea"/>
              </a:rPr>
              <a:t> is a vector of real-valued variables </a:t>
            </a:r>
            <a:endParaRPr lang="en-US" sz="2000" dirty="0"/>
          </a:p>
          <a:p>
            <a:pPr eaLnBrk="1" hangingPunct="1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+mn-ea"/>
              </a:rPr>
              <a:t>Evolutionary algorithms (EAs) can be used for both combinatorial and continuous optimization</a:t>
            </a:r>
          </a:p>
          <a:p>
            <a:pPr lvl="1" eaLnBrk="1" hangingPunct="1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+mn-ea"/>
              </a:rPr>
              <a:t>Why EAs? They make very few assumptions compared to other optimization methods</a:t>
            </a:r>
          </a:p>
          <a:p>
            <a:pPr lvl="1" eaLnBrk="1" hangingPunct="1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+mn-ea"/>
              </a:rPr>
              <a:t>When using calculus, for example, one can easily compute a function’s derivative in order to do continuous optimization </a:t>
            </a:r>
          </a:p>
          <a:p>
            <a:pPr lvl="1" eaLnBrk="1" hangingPunct="1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+mn-ea"/>
              </a:rPr>
              <a:t>In some cases, for example for computer simulations, one cannot easily compute derivatives but EAs can still be used</a:t>
            </a:r>
          </a:p>
          <a:p>
            <a:pPr marL="104775" indent="0" eaLnBrk="1" hangingPunct="1">
              <a:buSzPct val="100000"/>
              <a:buNone/>
              <a:defRPr/>
            </a:pPr>
            <a:r>
              <a:rPr lang="en-US" sz="1200" dirty="0">
                <a:ea typeface="+mn-ea"/>
              </a:rPr>
              <a:t> </a:t>
            </a:r>
            <a:endParaRPr lang="en-US" sz="2400" dirty="0">
              <a:ea typeface="+mn-ea"/>
            </a:endParaRPr>
          </a:p>
          <a:p>
            <a:pPr eaLnBrk="1" hangingPunct="1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+mn-ea"/>
              </a:rPr>
              <a:t>Today our focus will be on combinatorial optimization via </a:t>
            </a:r>
            <a:r>
              <a:rPr lang="en-US" sz="2400" dirty="0"/>
              <a:t>evolutionary algorithms, especially </a:t>
            </a:r>
            <a:r>
              <a:rPr lang="en-US" sz="2400" dirty="0">
                <a:ea typeface="+mn-ea"/>
              </a:rPr>
              <a:t>genetic algorithms </a:t>
            </a:r>
            <a:endParaRPr lang="en-US" dirty="0">
              <a:ea typeface="+mn-ea"/>
            </a:endParaRPr>
          </a:p>
          <a:p>
            <a:pPr lvl="1" eaLnBrk="1" hangingPunct="1">
              <a:buFont typeface="Symbol" charset="2"/>
              <a:buChar char=""/>
              <a:defRPr/>
            </a:pPr>
            <a:endParaRPr lang="en-US" sz="2000" dirty="0">
              <a:ea typeface="+mn-ea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670C856-5190-43B2-B8AF-C8387B5B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394" y="6899025"/>
            <a:ext cx="592486" cy="552976"/>
          </a:xfrm>
        </p:spPr>
        <p:txBody>
          <a:bodyPr/>
          <a:lstStyle/>
          <a:p>
            <a:pPr marL="0" marR="0" lvl="0" indent="0" algn="r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t>9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1780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5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5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MU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5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5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EC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EC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5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5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23427</TotalTime>
  <Words>4321</Words>
  <Application>Microsoft Office PowerPoint</Application>
  <PresentationFormat>Egendefinert</PresentationFormat>
  <Paragraphs>677</Paragraphs>
  <Slides>70</Slides>
  <Notes>53</Notes>
  <HiddenSlides>0</HiddenSlides>
  <MMClips>0</MMClips>
  <ScaleCrop>false</ScaleCrop>
  <HeadingPairs>
    <vt:vector size="8" baseType="variant">
      <vt:variant>
        <vt:lpstr>Brukte skrifter</vt:lpstr>
      </vt:variant>
      <vt:variant>
        <vt:i4>11</vt:i4>
      </vt:variant>
      <vt:variant>
        <vt:lpstr>Tema</vt:lpstr>
      </vt:variant>
      <vt:variant>
        <vt:i4>7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70</vt:i4>
      </vt:variant>
    </vt:vector>
  </HeadingPairs>
  <TitlesOfParts>
    <vt:vector size="89" baseType="lpstr">
      <vt:lpstr>45 Helvetica Light</vt:lpstr>
      <vt:lpstr>Arial</vt:lpstr>
      <vt:lpstr>Baskerville</vt:lpstr>
      <vt:lpstr>Book Antiqua</vt:lpstr>
      <vt:lpstr>Calibri</vt:lpstr>
      <vt:lpstr>Calibri Light</vt:lpstr>
      <vt:lpstr>Courier New</vt:lpstr>
      <vt:lpstr>Symbol</vt:lpstr>
      <vt:lpstr>Times New Roman</vt:lpstr>
      <vt:lpstr>Wingdings</vt:lpstr>
      <vt:lpstr>Wingdings 2</vt:lpstr>
      <vt:lpstr>Default Design</vt:lpstr>
      <vt:lpstr>CMU Template</vt:lpstr>
      <vt:lpstr>1_Default Design</vt:lpstr>
      <vt:lpstr>EC2014</vt:lpstr>
      <vt:lpstr>1_EC2014</vt:lpstr>
      <vt:lpstr>2_Default Design</vt:lpstr>
      <vt:lpstr>Office-tema</vt:lpstr>
      <vt:lpstr>ClipArt</vt:lpstr>
      <vt:lpstr>IT3708 - Bio-Inspired Artificial Intelligence</vt:lpstr>
      <vt:lpstr>Review: Course Contents and Mechanics    (Brief – see Blackboard for Jan 13. for details.   In case of an inconsistency, today’s information   takes precedence.)</vt:lpstr>
      <vt:lpstr>Course Objective and Description</vt:lpstr>
      <vt:lpstr>Course Materials Include</vt:lpstr>
      <vt:lpstr>Course Topics: Bio-Inspired Artificial Intelligence (BioAI)</vt:lpstr>
      <vt:lpstr>Course Staff</vt:lpstr>
      <vt:lpstr>PowerPoint-presentasjon</vt:lpstr>
      <vt:lpstr>PowerPoint-presentasjon</vt:lpstr>
      <vt:lpstr>Optimization</vt:lpstr>
      <vt:lpstr>Evolutionary Computing</vt:lpstr>
      <vt:lpstr>Chapter 3:  What is an Evolutionary Algorithm?</vt:lpstr>
      <vt:lpstr>Scheme of an EA: General scheme of EAs</vt:lpstr>
      <vt:lpstr>Scheme of an EA: EA scheme in pseudo-code</vt:lpstr>
      <vt:lpstr>Scheme of an EA: Common model of evolutionary processes</vt:lpstr>
      <vt:lpstr>Scheme of an EA: Two pillars of evolution</vt:lpstr>
      <vt:lpstr>Main EA components: What are the different types of EAs</vt:lpstr>
      <vt:lpstr>EA Representation</vt:lpstr>
      <vt:lpstr>Main EA components: Representation (1/2)</vt:lpstr>
      <vt:lpstr>Main EA components: Representation (2/2)</vt:lpstr>
      <vt:lpstr>EA Fitness</vt:lpstr>
      <vt:lpstr>Main EA components: Evaluation (fitness) function </vt:lpstr>
      <vt:lpstr>EA Population</vt:lpstr>
      <vt:lpstr>Main EA components: Population (1/2)</vt:lpstr>
      <vt:lpstr>Main EA components: Population (2/2)</vt:lpstr>
      <vt:lpstr>EA Selection</vt:lpstr>
      <vt:lpstr>Main EA components: Selection mechanism (1/3)</vt:lpstr>
      <vt:lpstr>Main EA components: Selection mechanism (2/3)</vt:lpstr>
      <vt:lpstr>Main EA components: Selection mechanism (3/3)</vt:lpstr>
      <vt:lpstr>EA Variation Operators</vt:lpstr>
      <vt:lpstr>Main EA components: Variation operators</vt:lpstr>
      <vt:lpstr>Main EA components: Mutation of bitstrings (1/2)</vt:lpstr>
      <vt:lpstr>Main EA components: Mutation (2/2)</vt:lpstr>
      <vt:lpstr>Main EA components: Recombination of bitstrings (1/2)</vt:lpstr>
      <vt:lpstr>Main EA components: Recombination (2/2)</vt:lpstr>
      <vt:lpstr>EA: Starting and Stopping</vt:lpstr>
      <vt:lpstr>Main EA components: Initialisation / Termination</vt:lpstr>
      <vt:lpstr>PowerPoint-presentasjon</vt:lpstr>
      <vt:lpstr>Evolutionary Computing</vt:lpstr>
      <vt:lpstr>Chapter 6: Popular Evolutionary Algorithm Variants</vt:lpstr>
      <vt:lpstr>Genetic Algorithms: Quick Overview</vt:lpstr>
      <vt:lpstr>Genetic Algorithms: SGA technical summary tableau</vt:lpstr>
      <vt:lpstr>Genetic Algorithms: SGA reproduction cycle - Overview</vt:lpstr>
      <vt:lpstr>Genetic Algorithms: An example after Goldberg ’89 </vt:lpstr>
      <vt:lpstr>X2 example: Selection</vt:lpstr>
      <vt:lpstr>X2 example: Crossover</vt:lpstr>
      <vt:lpstr>X2 example: Mutation</vt:lpstr>
      <vt:lpstr>Simple Genetic Algorithm: Details</vt:lpstr>
      <vt:lpstr>Simple Genetic Algorithm (SGA): The Data Structures</vt:lpstr>
      <vt:lpstr>Simple Genetic Algorithm (SGA): The Main Operators</vt:lpstr>
      <vt:lpstr>Simple Genetic Algorithm (SGA): Pseudo-Code for the Top Level Loop</vt:lpstr>
      <vt:lpstr>Simple Genetic Algorithm (SGA):  Pseudo-Code for Generation Loop </vt:lpstr>
      <vt:lpstr>Simple Genetic Algorithm (SGA): Simple Experiment</vt:lpstr>
      <vt:lpstr>Convergence of SGA – A Closer Look </vt:lpstr>
      <vt:lpstr>A Few Genetic Algorithms</vt:lpstr>
      <vt:lpstr>Simple Genetic Algorithm: Summary</vt:lpstr>
      <vt:lpstr>PowerPoint-presentasjon</vt:lpstr>
      <vt:lpstr>Evolutionary Computing</vt:lpstr>
      <vt:lpstr>Typical EA behaviour: Stages</vt:lpstr>
      <vt:lpstr>Typical EA behaviour: Typical run: progression of fitness</vt:lpstr>
      <vt:lpstr>Typical EA behaviour: Are long runs beneficial?</vt:lpstr>
      <vt:lpstr>Typical EA behaviour: Is it worth expending effort on smart initialisation?</vt:lpstr>
      <vt:lpstr>Typical EA behaviour: Evolutionary Algorithms in context</vt:lpstr>
      <vt:lpstr>Typical EA behaviour: EAs as problem solvers: Goldberg view (1989) </vt:lpstr>
      <vt:lpstr>Typical EA behaviour: EAs and domain knowledge</vt:lpstr>
      <vt:lpstr>Typical EA behaviour: EAs as problem solvers: Michalewicz view (1996) </vt:lpstr>
      <vt:lpstr>EC and global optimisation</vt:lpstr>
      <vt:lpstr>EC and neighbourhood search</vt:lpstr>
      <vt:lpstr>Recap of EC metaphor (1/2)</vt:lpstr>
      <vt:lpstr>Recap of EC metaphor (2/2)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Translation Technologies for Mobile Devices</dc:title>
  <dc:creator>Ole</dc:creator>
  <cp:lastModifiedBy>Ole Jakob Mengshoel</cp:lastModifiedBy>
  <cp:revision>180</cp:revision>
  <cp:lastPrinted>2013-08-26T22:11:30Z</cp:lastPrinted>
  <dcterms:created xsi:type="dcterms:W3CDTF">2012-08-28T19:51:44Z</dcterms:created>
  <dcterms:modified xsi:type="dcterms:W3CDTF">2023-01-26T18:01:33Z</dcterms:modified>
</cp:coreProperties>
</file>